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6" r:id="rId1"/>
    <p:sldMasterId id="2147483671" r:id="rId2"/>
    <p:sldMasterId id="2147483680" r:id="rId3"/>
  </p:sldMasterIdLst>
  <p:notesMasterIdLst>
    <p:notesMasterId r:id="rId65"/>
  </p:notesMasterIdLst>
  <p:sldIdLst>
    <p:sldId id="256" r:id="rId4"/>
    <p:sldId id="257" r:id="rId5"/>
    <p:sldId id="259" r:id="rId6"/>
    <p:sldId id="265" r:id="rId7"/>
    <p:sldId id="268" r:id="rId8"/>
    <p:sldId id="269" r:id="rId9"/>
    <p:sldId id="266" r:id="rId10"/>
    <p:sldId id="267" r:id="rId11"/>
    <p:sldId id="258" r:id="rId12"/>
    <p:sldId id="271" r:id="rId13"/>
    <p:sldId id="274" r:id="rId14"/>
    <p:sldId id="311" r:id="rId15"/>
    <p:sldId id="272" r:id="rId16"/>
    <p:sldId id="306" r:id="rId17"/>
    <p:sldId id="275" r:id="rId18"/>
    <p:sldId id="312" r:id="rId19"/>
    <p:sldId id="305" r:id="rId20"/>
    <p:sldId id="313" r:id="rId21"/>
    <p:sldId id="307" r:id="rId22"/>
    <p:sldId id="273" r:id="rId23"/>
    <p:sldId id="276" r:id="rId24"/>
    <p:sldId id="260" r:id="rId25"/>
    <p:sldId id="277" r:id="rId26"/>
    <p:sldId id="280" r:id="rId27"/>
    <p:sldId id="281" r:id="rId28"/>
    <p:sldId id="278" r:id="rId29"/>
    <p:sldId id="279" r:id="rId30"/>
    <p:sldId id="282" r:id="rId31"/>
    <p:sldId id="261" r:id="rId32"/>
    <p:sldId id="283" r:id="rId33"/>
    <p:sldId id="303" r:id="rId34"/>
    <p:sldId id="314" r:id="rId35"/>
    <p:sldId id="308" r:id="rId36"/>
    <p:sldId id="304" r:id="rId37"/>
    <p:sldId id="284" r:id="rId38"/>
    <p:sldId id="262" r:id="rId39"/>
    <p:sldId id="285" r:id="rId40"/>
    <p:sldId id="288" r:id="rId41"/>
    <p:sldId id="315" r:id="rId42"/>
    <p:sldId id="289" r:id="rId43"/>
    <p:sldId id="286" r:id="rId44"/>
    <p:sldId id="287" r:id="rId45"/>
    <p:sldId id="263" r:id="rId46"/>
    <p:sldId id="291" r:id="rId47"/>
    <p:sldId id="316" r:id="rId48"/>
    <p:sldId id="317" r:id="rId49"/>
    <p:sldId id="294" r:id="rId50"/>
    <p:sldId id="295" r:id="rId51"/>
    <p:sldId id="292" r:id="rId52"/>
    <p:sldId id="293" r:id="rId53"/>
    <p:sldId id="296" r:id="rId54"/>
    <p:sldId id="264" r:id="rId55"/>
    <p:sldId id="297" r:id="rId56"/>
    <p:sldId id="300" r:id="rId57"/>
    <p:sldId id="301" r:id="rId58"/>
    <p:sldId id="298" r:id="rId59"/>
    <p:sldId id="318" r:id="rId60"/>
    <p:sldId id="309" r:id="rId61"/>
    <p:sldId id="299" r:id="rId62"/>
    <p:sldId id="302" r:id="rId63"/>
    <p:sldId id="310" r:id="rId6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5000" autoAdjust="0"/>
    <p:restoredTop sz="87874" autoAdjust="0"/>
  </p:normalViewPr>
  <p:slideViewPr>
    <p:cSldViewPr snapToGrid="0">
      <p:cViewPr>
        <p:scale>
          <a:sx n="73" d="100"/>
          <a:sy n="73" d="100"/>
        </p:scale>
        <p:origin x="-120" y="-23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slide" Target="slides/slide60.xml"/><Relationship Id="rId68" Type="http://schemas.openxmlformats.org/officeDocument/2006/relationships/theme" Target="theme/theme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61" Type="http://schemas.openxmlformats.org/officeDocument/2006/relationships/slide" Target="slides/slide58.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tableStyles" Target="tableStyles.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viewProps" Target="viewProps.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8D31142-2D69-409D-80CF-8FB4E408F55D}" type="datetimeFigureOut">
              <a:rPr lang="en-US" smtClean="0"/>
              <a:t>7/11/2018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87328D-93E4-4613-BFE1-EAB5288EA10D}" type="slidenum">
              <a:rPr lang="en-US" smtClean="0"/>
              <a:t>‹#›</a:t>
            </a:fld>
            <a:endParaRPr lang="en-US"/>
          </a:p>
        </p:txBody>
      </p:sp>
    </p:spTree>
    <p:extLst>
      <p:ext uri="{BB962C8B-B14F-4D97-AF65-F5344CB8AC3E}">
        <p14:creationId xmlns:p14="http://schemas.microsoft.com/office/powerpoint/2010/main" val="28839190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Figure 14.1 Motivation and survival. Why would  a doctor who suffered a heart attack and had seen so many patients with lung cancer and heart disease over the years continue to smoke himself?</a:t>
            </a:r>
          </a:p>
        </p:txBody>
      </p:sp>
      <p:sp>
        <p:nvSpPr>
          <p:cNvPr id="4" name="Slide Number Placeholder 3"/>
          <p:cNvSpPr>
            <a:spLocks noGrp="1"/>
          </p:cNvSpPr>
          <p:nvPr>
            <p:ph type="sldNum" sz="quarter" idx="10"/>
          </p:nvPr>
        </p:nvSpPr>
        <p:spPr/>
        <p:txBody>
          <a:bodyPr/>
          <a:lstStyle/>
          <a:p>
            <a:fld id="{9787328D-93E4-4613-BFE1-EAB5288EA10D}" type="slidenum">
              <a:rPr lang="en-US" smtClean="0"/>
              <a:t>5</a:t>
            </a:fld>
            <a:endParaRPr lang="en-US"/>
          </a:p>
        </p:txBody>
      </p:sp>
    </p:spTree>
    <p:extLst>
      <p:ext uri="{BB962C8B-B14F-4D97-AF65-F5344CB8AC3E}">
        <p14:creationId xmlns:p14="http://schemas.microsoft.com/office/powerpoint/2010/main" val="23882560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Figure 14.3 Internal and external survival drives. Internal drives tend to be coordinated by the hypothalamus from internal sensory inputs, while external drives tend to be coordinated by the amygdala from external sensory inputs.</a:t>
            </a:r>
          </a:p>
        </p:txBody>
      </p:sp>
      <p:sp>
        <p:nvSpPr>
          <p:cNvPr id="4" name="Slide Number Placeholder 3"/>
          <p:cNvSpPr>
            <a:spLocks noGrp="1"/>
          </p:cNvSpPr>
          <p:nvPr>
            <p:ph type="sldNum" sz="quarter" idx="10"/>
          </p:nvPr>
        </p:nvSpPr>
        <p:spPr/>
        <p:txBody>
          <a:bodyPr/>
          <a:lstStyle/>
          <a:p>
            <a:fld id="{9787328D-93E4-4613-BFE1-EAB5288EA10D}" type="slidenum">
              <a:rPr lang="en-US" smtClean="0"/>
              <a:t>7</a:t>
            </a:fld>
            <a:endParaRPr lang="en-US"/>
          </a:p>
        </p:txBody>
      </p:sp>
    </p:spTree>
    <p:extLst>
      <p:ext uri="{BB962C8B-B14F-4D97-AF65-F5344CB8AC3E}">
        <p14:creationId xmlns:p14="http://schemas.microsoft.com/office/powerpoint/2010/main" val="26697021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Figure 14.4  The hypothalamus is involved in a wide range of behaviors. The hypothalamus is connected directly with the nucleus accumbens, and indirectly with the prefrontal cortex, hippocampus, and amygdala, all of which are part of the brain's motivational architecture. These connections direct the autonomic, endocrine, and motivational aspects of homeostasis.</a:t>
            </a:r>
          </a:p>
        </p:txBody>
      </p:sp>
      <p:sp>
        <p:nvSpPr>
          <p:cNvPr id="4" name="Slide Number Placeholder 3"/>
          <p:cNvSpPr>
            <a:spLocks noGrp="1"/>
          </p:cNvSpPr>
          <p:nvPr>
            <p:ph type="sldNum" sz="quarter" idx="10"/>
          </p:nvPr>
        </p:nvSpPr>
        <p:spPr/>
        <p:txBody>
          <a:bodyPr/>
          <a:lstStyle/>
          <a:p>
            <a:fld id="{9787328D-93E4-4613-BFE1-EAB5288EA10D}" type="slidenum">
              <a:rPr lang="en-US" smtClean="0"/>
              <a:t>11</a:t>
            </a:fld>
            <a:endParaRPr lang="en-US"/>
          </a:p>
        </p:txBody>
      </p:sp>
    </p:spTree>
    <p:extLst>
      <p:ext uri="{BB962C8B-B14F-4D97-AF65-F5344CB8AC3E}">
        <p14:creationId xmlns:p14="http://schemas.microsoft.com/office/powerpoint/2010/main" val="6128426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Figure 14.5 Obesity is influenced by the presence of hormones. The mouse on the left has a mutation in the </a:t>
            </a:r>
            <a:r>
              <a:rPr lang="en-US" sz="1200" kern="1200" dirty="0" err="1" smtClean="0">
                <a:solidFill>
                  <a:schemeClr val="tx1"/>
                </a:solidFill>
                <a:effectLst/>
                <a:latin typeface="+mn-lt"/>
                <a:ea typeface="+mn-ea"/>
                <a:cs typeface="+mn-cs"/>
              </a:rPr>
              <a:t>ob</a:t>
            </a:r>
            <a:r>
              <a:rPr lang="en-US" sz="1200" kern="1200" dirty="0" smtClean="0">
                <a:solidFill>
                  <a:schemeClr val="tx1"/>
                </a:solidFill>
                <a:effectLst/>
                <a:latin typeface="+mn-lt"/>
                <a:ea typeface="+mn-ea"/>
                <a:cs typeface="+mn-cs"/>
              </a:rPr>
              <a:t> gene and is unable to produce leptin. The mouse on the right is a  wild- type mouse with normal leptin production.</a:t>
            </a:r>
          </a:p>
        </p:txBody>
      </p:sp>
      <p:sp>
        <p:nvSpPr>
          <p:cNvPr id="4" name="Slide Number Placeholder 3"/>
          <p:cNvSpPr>
            <a:spLocks noGrp="1"/>
          </p:cNvSpPr>
          <p:nvPr>
            <p:ph type="sldNum" sz="quarter" idx="10"/>
          </p:nvPr>
        </p:nvSpPr>
        <p:spPr/>
        <p:txBody>
          <a:bodyPr/>
          <a:lstStyle/>
          <a:p>
            <a:fld id="{9787328D-93E4-4613-BFE1-EAB5288EA10D}" type="slidenum">
              <a:rPr lang="en-US" smtClean="0"/>
              <a:t>13</a:t>
            </a:fld>
            <a:endParaRPr lang="en-US"/>
          </a:p>
        </p:txBody>
      </p:sp>
    </p:spTree>
    <p:extLst>
      <p:ext uri="{BB962C8B-B14F-4D97-AF65-F5344CB8AC3E}">
        <p14:creationId xmlns:p14="http://schemas.microsoft.com/office/powerpoint/2010/main" val="33716277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Figure 14.6 Regulation of eating behavior by the hypothalamus. Leptin stimulates receptors in the arcuate nucleus of the hypothalamus to release neuropeptide Y (</a:t>
            </a:r>
            <a:r>
              <a:rPr lang="en-US" sz="1200" kern="1200" dirty="0" err="1" smtClean="0">
                <a:solidFill>
                  <a:schemeClr val="tx1"/>
                </a:solidFill>
                <a:effectLst/>
                <a:latin typeface="+mn-lt"/>
                <a:ea typeface="+mn-ea"/>
                <a:cs typeface="+mn-cs"/>
              </a:rPr>
              <a:t>nPY</a:t>
            </a:r>
            <a:r>
              <a:rPr lang="en-US" sz="1200" kern="1200" dirty="0" smtClean="0">
                <a:solidFill>
                  <a:schemeClr val="tx1"/>
                </a:solidFill>
                <a:effectLst/>
                <a:latin typeface="+mn-lt"/>
                <a:ea typeface="+mn-ea"/>
                <a:cs typeface="+mn-cs"/>
              </a:rPr>
              <a:t>). An alternate pathway uses the neurotransmitter  pro- </a:t>
            </a:r>
            <a:r>
              <a:rPr lang="en-US" sz="1200" kern="1200" dirty="0" err="1" smtClean="0">
                <a:solidFill>
                  <a:schemeClr val="tx1"/>
                </a:solidFill>
                <a:effectLst/>
                <a:latin typeface="+mn-lt"/>
                <a:ea typeface="+mn-ea"/>
                <a:cs typeface="+mn-cs"/>
              </a:rPr>
              <a:t>opiomelanocortin</a:t>
            </a:r>
            <a:r>
              <a:rPr lang="en-US" sz="1200" kern="1200" dirty="0" smtClean="0">
                <a:solidFill>
                  <a:schemeClr val="tx1"/>
                </a:solidFill>
                <a:effectLst/>
                <a:latin typeface="+mn-lt"/>
                <a:ea typeface="+mn-ea"/>
                <a:cs typeface="+mn-cs"/>
              </a:rPr>
              <a:t> (POMC). Although these pathways are not yet fully understood, the output from the arcuate nucleus stimulates the ventromedial hypothalamus and the lateral hypothalamus to change energy intake and use. The pathway that uses </a:t>
            </a:r>
            <a:r>
              <a:rPr lang="en-US" sz="1200" kern="1200" dirty="0" err="1" smtClean="0">
                <a:solidFill>
                  <a:schemeClr val="tx1"/>
                </a:solidFill>
                <a:effectLst/>
                <a:latin typeface="+mn-lt"/>
                <a:ea typeface="+mn-ea"/>
                <a:cs typeface="+mn-cs"/>
              </a:rPr>
              <a:t>nPY</a:t>
            </a:r>
            <a:r>
              <a:rPr lang="en-US" sz="1200" kern="1200" dirty="0" smtClean="0">
                <a:solidFill>
                  <a:schemeClr val="tx1"/>
                </a:solidFill>
                <a:effectLst/>
                <a:latin typeface="+mn-lt"/>
                <a:ea typeface="+mn-ea"/>
                <a:cs typeface="+mn-cs"/>
              </a:rPr>
              <a:t> generally increases energy intake, whereas the pathway that uses POMC generally reduces food intake.</a:t>
            </a:r>
          </a:p>
        </p:txBody>
      </p:sp>
      <p:sp>
        <p:nvSpPr>
          <p:cNvPr id="4" name="Slide Number Placeholder 3"/>
          <p:cNvSpPr>
            <a:spLocks noGrp="1"/>
          </p:cNvSpPr>
          <p:nvPr>
            <p:ph type="sldNum" sz="quarter" idx="10"/>
          </p:nvPr>
        </p:nvSpPr>
        <p:spPr/>
        <p:txBody>
          <a:bodyPr/>
          <a:lstStyle/>
          <a:p>
            <a:fld id="{9787328D-93E4-4613-BFE1-EAB5288EA10D}" type="slidenum">
              <a:rPr lang="en-US" smtClean="0"/>
              <a:t>14</a:t>
            </a:fld>
            <a:endParaRPr lang="en-US"/>
          </a:p>
        </p:txBody>
      </p:sp>
    </p:spTree>
    <p:extLst>
      <p:ext uri="{BB962C8B-B14F-4D97-AF65-F5344CB8AC3E}">
        <p14:creationId xmlns:p14="http://schemas.microsoft.com/office/powerpoint/2010/main" val="4425835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Figure 14.7 The amygdala. Like the hypothalamus, the amygdala contains several nuclei. This coronal section through the brain depicts the location of the amygdala and some nuclei within the medial temporal lobe. The basolateral nuclei take sensory input from the thalamus and cortex, while the central and medial nuclei send  behavior- regulating output to the brainstem, the hypothalamus, and indirectly to the prefrontal cortex.</a:t>
            </a:r>
          </a:p>
        </p:txBody>
      </p:sp>
      <p:sp>
        <p:nvSpPr>
          <p:cNvPr id="4" name="Slide Number Placeholder 3"/>
          <p:cNvSpPr>
            <a:spLocks noGrp="1"/>
          </p:cNvSpPr>
          <p:nvPr>
            <p:ph type="sldNum" sz="quarter" idx="10"/>
          </p:nvPr>
        </p:nvSpPr>
        <p:spPr/>
        <p:txBody>
          <a:bodyPr/>
          <a:lstStyle/>
          <a:p>
            <a:fld id="{9787328D-93E4-4613-BFE1-EAB5288EA10D}" type="slidenum">
              <a:rPr lang="en-US" smtClean="0"/>
              <a:t>17</a:t>
            </a:fld>
            <a:endParaRPr lang="en-US"/>
          </a:p>
        </p:txBody>
      </p:sp>
    </p:spTree>
    <p:extLst>
      <p:ext uri="{BB962C8B-B14F-4D97-AF65-F5344CB8AC3E}">
        <p14:creationId xmlns:p14="http://schemas.microsoft.com/office/powerpoint/2010/main" val="21906212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Figure 14.8 The stress response curve. up to a point, increased stress enhances performance because it increases cognitive and immune function. Beyond that point, however, the body becomes exhausted and the same cognitive and immune functions that were previously improved are now impaired.</a:t>
            </a:r>
          </a:p>
        </p:txBody>
      </p:sp>
      <p:sp>
        <p:nvSpPr>
          <p:cNvPr id="4" name="Slide Number Placeholder 3"/>
          <p:cNvSpPr>
            <a:spLocks noGrp="1"/>
          </p:cNvSpPr>
          <p:nvPr>
            <p:ph type="sldNum" sz="quarter" idx="10"/>
          </p:nvPr>
        </p:nvSpPr>
        <p:spPr/>
        <p:txBody>
          <a:bodyPr/>
          <a:lstStyle/>
          <a:p>
            <a:fld id="{9787328D-93E4-4613-BFE1-EAB5288EA10D}" type="slidenum">
              <a:rPr lang="en-US" smtClean="0"/>
              <a:t>19</a:t>
            </a:fld>
            <a:endParaRPr lang="en-US"/>
          </a:p>
        </p:txBody>
      </p:sp>
    </p:spTree>
    <p:extLst>
      <p:ext uri="{BB962C8B-B14F-4D97-AF65-F5344CB8AC3E}">
        <p14:creationId xmlns:p14="http://schemas.microsoft.com/office/powerpoint/2010/main" val="28032474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Figure 14.9 The ventral tegmental area and the substantia nigra. Both of these areas are important parts of the midbrain dopamine network.</a:t>
            </a:r>
          </a:p>
        </p:txBody>
      </p:sp>
      <p:sp>
        <p:nvSpPr>
          <p:cNvPr id="4" name="Slide Number Placeholder 3"/>
          <p:cNvSpPr>
            <a:spLocks noGrp="1"/>
          </p:cNvSpPr>
          <p:nvPr>
            <p:ph type="sldNum" sz="quarter" idx="10"/>
          </p:nvPr>
        </p:nvSpPr>
        <p:spPr/>
        <p:txBody>
          <a:bodyPr/>
          <a:lstStyle/>
          <a:p>
            <a:fld id="{9787328D-93E4-4613-BFE1-EAB5288EA10D}" type="slidenum">
              <a:rPr lang="en-US" smtClean="0"/>
              <a:t>21</a:t>
            </a:fld>
            <a:endParaRPr lang="en-US"/>
          </a:p>
        </p:txBody>
      </p:sp>
    </p:spTree>
    <p:extLst>
      <p:ext uri="{BB962C8B-B14F-4D97-AF65-F5344CB8AC3E}">
        <p14:creationId xmlns:p14="http://schemas.microsoft.com/office/powerpoint/2010/main" val="19961807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Figure 14.11 Primary and secondary rewards. (a) Primary rewards provide an inherent survival advantage, such as food or drink. (b) Secondary rewards have no direct survival advantage, but we have learned that they enable us to get the primary rewards.</a:t>
            </a:r>
          </a:p>
        </p:txBody>
      </p:sp>
      <p:sp>
        <p:nvSpPr>
          <p:cNvPr id="4" name="Slide Number Placeholder 3"/>
          <p:cNvSpPr>
            <a:spLocks noGrp="1"/>
          </p:cNvSpPr>
          <p:nvPr>
            <p:ph type="sldNum" sz="quarter" idx="10"/>
          </p:nvPr>
        </p:nvSpPr>
        <p:spPr/>
        <p:txBody>
          <a:bodyPr/>
          <a:lstStyle/>
          <a:p>
            <a:fld id="{9787328D-93E4-4613-BFE1-EAB5288EA10D}" type="slidenum">
              <a:rPr lang="en-US" smtClean="0"/>
              <a:t>24</a:t>
            </a:fld>
            <a:endParaRPr lang="en-US"/>
          </a:p>
        </p:txBody>
      </p:sp>
    </p:spTree>
    <p:extLst>
      <p:ext uri="{BB962C8B-B14F-4D97-AF65-F5344CB8AC3E}">
        <p14:creationId xmlns:p14="http://schemas.microsoft.com/office/powerpoint/2010/main" val="35460530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Figure 14.12 The role of prediction error during associative learning. (a) The monkey is seated and will receive a juice reward when the response bar moves. (b) Before learning, the juice reward is unexpected, so its arrival has positive prediction error (better than expected). (c) After learning, the juice is expected after the light, so it no longer has positive prediction error. The positive prediction error then shifts to the light, which signals that a reward will soon arrive. (d) If for some reason the juice does not arrive as expected, its absence has negative prediction error (worse than expected). These prediction error signals can be used to guide associative learning.</a:t>
            </a:r>
          </a:p>
        </p:txBody>
      </p:sp>
      <p:sp>
        <p:nvSpPr>
          <p:cNvPr id="4" name="Slide Number Placeholder 3"/>
          <p:cNvSpPr>
            <a:spLocks noGrp="1"/>
          </p:cNvSpPr>
          <p:nvPr>
            <p:ph type="sldNum" sz="quarter" idx="10"/>
          </p:nvPr>
        </p:nvSpPr>
        <p:spPr/>
        <p:txBody>
          <a:bodyPr/>
          <a:lstStyle/>
          <a:p>
            <a:fld id="{9787328D-93E4-4613-BFE1-EAB5288EA10D}" type="slidenum">
              <a:rPr lang="en-US" smtClean="0"/>
              <a:t>26</a:t>
            </a:fld>
            <a:endParaRPr lang="en-US"/>
          </a:p>
        </p:txBody>
      </p:sp>
    </p:spTree>
    <p:extLst>
      <p:ext uri="{BB962C8B-B14F-4D97-AF65-F5344CB8AC3E}">
        <p14:creationId xmlns:p14="http://schemas.microsoft.com/office/powerpoint/2010/main" val="16347777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Figure 14.13 Cigarette smokers sometimes report that they do not especially enjoy smoking, although they feel strongly compelled to smoke.</a:t>
            </a:r>
          </a:p>
        </p:txBody>
      </p:sp>
      <p:sp>
        <p:nvSpPr>
          <p:cNvPr id="4" name="Slide Number Placeholder 3"/>
          <p:cNvSpPr>
            <a:spLocks noGrp="1"/>
          </p:cNvSpPr>
          <p:nvPr>
            <p:ph type="sldNum" sz="quarter" idx="10"/>
          </p:nvPr>
        </p:nvSpPr>
        <p:spPr/>
        <p:txBody>
          <a:bodyPr/>
          <a:lstStyle/>
          <a:p>
            <a:fld id="{9787328D-93E4-4613-BFE1-EAB5288EA10D}" type="slidenum">
              <a:rPr lang="en-US" smtClean="0"/>
              <a:t>28</a:t>
            </a:fld>
            <a:endParaRPr lang="en-US"/>
          </a:p>
        </p:txBody>
      </p:sp>
    </p:spTree>
    <p:extLst>
      <p:ext uri="{BB962C8B-B14F-4D97-AF65-F5344CB8AC3E}">
        <p14:creationId xmlns:p14="http://schemas.microsoft.com/office/powerpoint/2010/main" val="19860239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787328D-93E4-4613-BFE1-EAB5288EA10D}" type="slidenum">
              <a:rPr lang="en-US" smtClean="0"/>
              <a:t>31</a:t>
            </a:fld>
            <a:endParaRPr lang="en-US" dirty="0"/>
          </a:p>
        </p:txBody>
      </p:sp>
    </p:spTree>
    <p:extLst>
      <p:ext uri="{BB962C8B-B14F-4D97-AF65-F5344CB8AC3E}">
        <p14:creationId xmlns:p14="http://schemas.microsoft.com/office/powerpoint/2010/main" val="19387639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Figure 14.15 The distribution of the mu-, delta-, and  kappa- opioid receptors in the rat brain. The different type of receptor is indicated by the color. The density of receptors within a particular region is indicated by the size of the circle. The three black ovals outside the brain are blowups showing the receptors in (clockwise, from the top) the thalamus, the pituitary, and the amygdala.</a:t>
            </a:r>
          </a:p>
        </p:txBody>
      </p:sp>
      <p:sp>
        <p:nvSpPr>
          <p:cNvPr id="4" name="Slide Number Placeholder 3"/>
          <p:cNvSpPr>
            <a:spLocks noGrp="1"/>
          </p:cNvSpPr>
          <p:nvPr>
            <p:ph type="sldNum" sz="quarter" idx="10"/>
          </p:nvPr>
        </p:nvSpPr>
        <p:spPr/>
        <p:txBody>
          <a:bodyPr/>
          <a:lstStyle/>
          <a:p>
            <a:fld id="{9787328D-93E4-4613-BFE1-EAB5288EA10D}" type="slidenum">
              <a:rPr lang="en-US" smtClean="0"/>
              <a:t>33</a:t>
            </a:fld>
            <a:endParaRPr lang="en-US"/>
          </a:p>
        </p:txBody>
      </p:sp>
    </p:spTree>
    <p:extLst>
      <p:ext uri="{BB962C8B-B14F-4D97-AF65-F5344CB8AC3E}">
        <p14:creationId xmlns:p14="http://schemas.microsoft.com/office/powerpoint/2010/main" val="26065871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Figure 14.16 Hedonic “hotspots” within the brain. In the rat brain, injections of opioids into the nucleus accumbens, ventral pallidum, or parabrachial nucleus in the brainstem increase  food- enjoying behaviors such as  lip- licking.</a:t>
            </a:r>
          </a:p>
        </p:txBody>
      </p:sp>
      <p:sp>
        <p:nvSpPr>
          <p:cNvPr id="4" name="Slide Number Placeholder 3"/>
          <p:cNvSpPr>
            <a:spLocks noGrp="1"/>
          </p:cNvSpPr>
          <p:nvPr>
            <p:ph type="sldNum" sz="quarter" idx="10"/>
          </p:nvPr>
        </p:nvSpPr>
        <p:spPr/>
        <p:txBody>
          <a:bodyPr/>
          <a:lstStyle/>
          <a:p>
            <a:fld id="{9787328D-93E4-4613-BFE1-EAB5288EA10D}" type="slidenum">
              <a:rPr lang="en-US" smtClean="0"/>
              <a:t>35</a:t>
            </a:fld>
            <a:endParaRPr lang="en-US"/>
          </a:p>
        </p:txBody>
      </p:sp>
    </p:spTree>
    <p:extLst>
      <p:ext uri="{BB962C8B-B14F-4D97-AF65-F5344CB8AC3E}">
        <p14:creationId xmlns:p14="http://schemas.microsoft.com/office/powerpoint/2010/main" val="23854411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Figure 14.17 Dopamine activity during reward learning. (a) In this experiment, a light signals that a juice reward will soon appear. Before learning, the juice is unexpected. Its arrival has positive prediction error (better than expected), which is reflected in a burst of activity in dopamine neurons. (b) After learning, the dopamine neurons shift to firing when the light flashes, since the juice no longer has positive prediction error (no better than expected). (c) If the light flashes but no juice appears, its absence has negative prediction error (worse than expected), and the dopamine neurons temporarily reduce their activity.</a:t>
            </a:r>
          </a:p>
        </p:txBody>
      </p:sp>
      <p:sp>
        <p:nvSpPr>
          <p:cNvPr id="4" name="Slide Number Placeholder 3"/>
          <p:cNvSpPr>
            <a:spLocks noGrp="1"/>
          </p:cNvSpPr>
          <p:nvPr>
            <p:ph type="sldNum" sz="quarter" idx="10"/>
          </p:nvPr>
        </p:nvSpPr>
        <p:spPr/>
        <p:txBody>
          <a:bodyPr/>
          <a:lstStyle/>
          <a:p>
            <a:fld id="{9787328D-93E4-4613-BFE1-EAB5288EA10D}" type="slidenum">
              <a:rPr lang="en-US" smtClean="0"/>
              <a:t>38</a:t>
            </a:fld>
            <a:endParaRPr lang="en-US"/>
          </a:p>
        </p:txBody>
      </p:sp>
    </p:spTree>
    <p:extLst>
      <p:ext uri="{BB962C8B-B14F-4D97-AF65-F5344CB8AC3E}">
        <p14:creationId xmlns:p14="http://schemas.microsoft.com/office/powerpoint/2010/main" val="37694675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Figure 14.18 </a:t>
            </a:r>
            <a:r>
              <a:rPr lang="en-US" dirty="0" err="1" smtClean="0"/>
              <a:t>Corticostriatal</a:t>
            </a:r>
            <a:r>
              <a:rPr lang="en-US" dirty="0" smtClean="0"/>
              <a:t>–thalamic loop circuits are important for both motor control and reward behaviors.</a:t>
            </a:r>
            <a:endParaRPr lang="en-US" dirty="0"/>
          </a:p>
        </p:txBody>
      </p:sp>
      <p:sp>
        <p:nvSpPr>
          <p:cNvPr id="4" name="Slide Number Placeholder 3"/>
          <p:cNvSpPr>
            <a:spLocks noGrp="1"/>
          </p:cNvSpPr>
          <p:nvPr>
            <p:ph type="sldNum" sz="quarter" idx="10"/>
          </p:nvPr>
        </p:nvSpPr>
        <p:spPr/>
        <p:txBody>
          <a:bodyPr/>
          <a:lstStyle/>
          <a:p>
            <a:fld id="{9787328D-93E4-4613-BFE1-EAB5288EA10D}" type="slidenum">
              <a:rPr lang="en-US" smtClean="0"/>
              <a:t>41</a:t>
            </a:fld>
            <a:endParaRPr lang="en-US"/>
          </a:p>
        </p:txBody>
      </p:sp>
    </p:spTree>
    <p:extLst>
      <p:ext uri="{BB962C8B-B14F-4D97-AF65-F5344CB8AC3E}">
        <p14:creationId xmlns:p14="http://schemas.microsoft.com/office/powerpoint/2010/main" val="4622530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Figure 14.22 effects of natural and artificial rewards on dopamine activity in the reward circuitry of the brain. natural rewards, when they are better than expected, elicit a burst of activity from dopamine neurons. Drugs of abuse, such as opioids, produce artificially large reward signals in this system, even though the organism’s internal state has not actually improved. Over many exposures, these artificially large signals can lead to addiction: “pathological learning” to prefer the substance over natural rewards.</a:t>
            </a:r>
          </a:p>
        </p:txBody>
      </p:sp>
      <p:sp>
        <p:nvSpPr>
          <p:cNvPr id="4" name="Slide Number Placeholder 3"/>
          <p:cNvSpPr>
            <a:spLocks noGrp="1"/>
          </p:cNvSpPr>
          <p:nvPr>
            <p:ph type="sldNum" sz="quarter" idx="10"/>
          </p:nvPr>
        </p:nvSpPr>
        <p:spPr/>
        <p:txBody>
          <a:bodyPr/>
          <a:lstStyle/>
          <a:p>
            <a:fld id="{9787328D-93E4-4613-BFE1-EAB5288EA10D}" type="slidenum">
              <a:rPr lang="en-US" smtClean="0"/>
              <a:t>47</a:t>
            </a:fld>
            <a:endParaRPr lang="en-US"/>
          </a:p>
        </p:txBody>
      </p:sp>
    </p:spTree>
    <p:extLst>
      <p:ext uri="{BB962C8B-B14F-4D97-AF65-F5344CB8AC3E}">
        <p14:creationId xmlns:p14="http://schemas.microsoft.com/office/powerpoint/2010/main" val="15306652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Figure 14.23 Pathological learning mechanisms in addiction. (a) natural rewards produce a small “better than expected” signal on the first few encounters, but this signal diminishes, so the reward value of the cue eventually stabilizes. (b) Drugs of abuse, like opioids, can generate much larger “better than expected” signals, and these do not diminish as quickly over successive encounters. Therefore, the reward value of the cues keeps increasing and can eventually exceed the value of all natural  rewards— even those required for survival.</a:t>
            </a:r>
          </a:p>
        </p:txBody>
      </p:sp>
      <p:sp>
        <p:nvSpPr>
          <p:cNvPr id="4" name="Slide Number Placeholder 3"/>
          <p:cNvSpPr>
            <a:spLocks noGrp="1"/>
          </p:cNvSpPr>
          <p:nvPr>
            <p:ph type="sldNum" sz="quarter" idx="10"/>
          </p:nvPr>
        </p:nvSpPr>
        <p:spPr/>
        <p:txBody>
          <a:bodyPr/>
          <a:lstStyle/>
          <a:p>
            <a:fld id="{9787328D-93E4-4613-BFE1-EAB5288EA10D}" type="slidenum">
              <a:rPr lang="en-US" smtClean="0"/>
              <a:t>49</a:t>
            </a:fld>
            <a:endParaRPr lang="en-US"/>
          </a:p>
        </p:txBody>
      </p:sp>
    </p:spTree>
    <p:extLst>
      <p:ext uri="{BB962C8B-B14F-4D97-AF65-F5344CB8AC3E}">
        <p14:creationId xmlns:p14="http://schemas.microsoft.com/office/powerpoint/2010/main" val="9397465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Figure 14.24 Dopamine pathways for reward signaling. Projections from the ventral tegmental area and substantia nigra to the nucleus accumbens and ventromedial prefrontal cortex form part of the pathway activated by natural rewards or addictive substances.</a:t>
            </a:r>
          </a:p>
        </p:txBody>
      </p:sp>
      <p:sp>
        <p:nvSpPr>
          <p:cNvPr id="4" name="Slide Number Placeholder 3"/>
          <p:cNvSpPr>
            <a:spLocks noGrp="1"/>
          </p:cNvSpPr>
          <p:nvPr>
            <p:ph type="sldNum" sz="quarter" idx="10"/>
          </p:nvPr>
        </p:nvSpPr>
        <p:spPr/>
        <p:txBody>
          <a:bodyPr/>
          <a:lstStyle/>
          <a:p>
            <a:fld id="{9787328D-93E4-4613-BFE1-EAB5288EA10D}" type="slidenum">
              <a:rPr lang="en-US" smtClean="0"/>
              <a:t>51</a:t>
            </a:fld>
            <a:endParaRPr lang="en-US"/>
          </a:p>
        </p:txBody>
      </p:sp>
    </p:spTree>
    <p:extLst>
      <p:ext uri="{BB962C8B-B14F-4D97-AF65-F5344CB8AC3E}">
        <p14:creationId xmlns:p14="http://schemas.microsoft.com/office/powerpoint/2010/main" val="9832707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Figure 14.25 The global burden of addiction, as measured by  disability- adjusted life years. The  disability- adjusted life year is a way of measuring the health impact of a disease and calculating how many years of normal, healthy life are lost to the disease.</a:t>
            </a:r>
          </a:p>
        </p:txBody>
      </p:sp>
      <p:sp>
        <p:nvSpPr>
          <p:cNvPr id="4" name="Slide Number Placeholder 3"/>
          <p:cNvSpPr>
            <a:spLocks noGrp="1"/>
          </p:cNvSpPr>
          <p:nvPr>
            <p:ph type="sldNum" sz="quarter" idx="10"/>
          </p:nvPr>
        </p:nvSpPr>
        <p:spPr/>
        <p:txBody>
          <a:bodyPr/>
          <a:lstStyle/>
          <a:p>
            <a:fld id="{9787328D-93E4-4613-BFE1-EAB5288EA10D}" type="slidenum">
              <a:rPr lang="en-US" smtClean="0"/>
              <a:t>54</a:t>
            </a:fld>
            <a:endParaRPr lang="en-US"/>
          </a:p>
        </p:txBody>
      </p:sp>
    </p:spTree>
    <p:extLst>
      <p:ext uri="{BB962C8B-B14F-4D97-AF65-F5344CB8AC3E}">
        <p14:creationId xmlns:p14="http://schemas.microsoft.com/office/powerpoint/2010/main" val="15941062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Figure 14.26 Alcohol is an agonist for the GABAA ionotropic receptor. Alcohol binding to the receptor makes the GABA more potent, resulting in greater inhibition of the neuron. Benzodiazepine medications have a similar effect on this receptor, and can be used to prevent withdrawal symptoms in patients with alcohol addiction.</a:t>
            </a:r>
          </a:p>
        </p:txBody>
      </p:sp>
      <p:sp>
        <p:nvSpPr>
          <p:cNvPr id="4" name="Slide Number Placeholder 3"/>
          <p:cNvSpPr>
            <a:spLocks noGrp="1"/>
          </p:cNvSpPr>
          <p:nvPr>
            <p:ph type="sldNum" sz="quarter" idx="10"/>
          </p:nvPr>
        </p:nvSpPr>
        <p:spPr/>
        <p:txBody>
          <a:bodyPr/>
          <a:lstStyle/>
          <a:p>
            <a:fld id="{9787328D-93E4-4613-BFE1-EAB5288EA10D}" type="slidenum">
              <a:rPr lang="en-US" smtClean="0"/>
              <a:t>56</a:t>
            </a:fld>
            <a:endParaRPr lang="en-US"/>
          </a:p>
        </p:txBody>
      </p:sp>
    </p:spTree>
    <p:extLst>
      <p:ext uri="{BB962C8B-B14F-4D97-AF65-F5344CB8AC3E}">
        <p14:creationId xmlns:p14="http://schemas.microsoft.com/office/powerpoint/2010/main" val="41170670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Figure 14.27 Chemical structures of medications for treating opioid dependence. Methadone is a  long- acting opioid that helps individuals avoid withdrawal symptoms. Buprenorphine weakly stimulates opioid receptors, while also blocking them, preventing tolerance or overdose. Both have a similar chemical structure to morphine.</a:t>
            </a:r>
          </a:p>
        </p:txBody>
      </p:sp>
      <p:sp>
        <p:nvSpPr>
          <p:cNvPr id="4" name="Slide Number Placeholder 3"/>
          <p:cNvSpPr>
            <a:spLocks noGrp="1"/>
          </p:cNvSpPr>
          <p:nvPr>
            <p:ph type="sldNum" sz="quarter" idx="10"/>
          </p:nvPr>
        </p:nvSpPr>
        <p:spPr/>
        <p:txBody>
          <a:bodyPr/>
          <a:lstStyle/>
          <a:p>
            <a:fld id="{9787328D-93E4-4613-BFE1-EAB5288EA10D}" type="slidenum">
              <a:rPr lang="en-US" smtClean="0"/>
              <a:t>58</a:t>
            </a:fld>
            <a:endParaRPr lang="en-US"/>
          </a:p>
        </p:txBody>
      </p:sp>
    </p:spTree>
    <p:extLst>
      <p:ext uri="{BB962C8B-B14F-4D97-AF65-F5344CB8AC3E}">
        <p14:creationId xmlns:p14="http://schemas.microsoft.com/office/powerpoint/2010/main" val="31493641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Figure 14.28 The iboga tree is native to western Africa. The tree produces </a:t>
            </a:r>
            <a:r>
              <a:rPr lang="en-US" sz="1200" kern="1200" dirty="0" err="1" smtClean="0">
                <a:solidFill>
                  <a:schemeClr val="tx1"/>
                </a:solidFill>
                <a:effectLst/>
                <a:latin typeface="+mn-lt"/>
                <a:ea typeface="+mn-ea"/>
                <a:cs typeface="+mn-cs"/>
              </a:rPr>
              <a:t>ibogaine</a:t>
            </a:r>
            <a:r>
              <a:rPr lang="en-US" sz="1200" kern="1200" dirty="0" smtClean="0">
                <a:solidFill>
                  <a:schemeClr val="tx1"/>
                </a:solidFill>
                <a:effectLst/>
                <a:latin typeface="+mn-lt"/>
                <a:ea typeface="+mn-ea"/>
                <a:cs typeface="+mn-cs"/>
              </a:rPr>
              <a:t> naturally in its bark. Some people believe that </a:t>
            </a:r>
            <a:r>
              <a:rPr lang="en-US" sz="1200" kern="1200" dirty="0" err="1" smtClean="0">
                <a:solidFill>
                  <a:schemeClr val="tx1"/>
                </a:solidFill>
                <a:effectLst/>
                <a:latin typeface="+mn-lt"/>
                <a:ea typeface="+mn-ea"/>
                <a:cs typeface="+mn-cs"/>
              </a:rPr>
              <a:t>ibogaine</a:t>
            </a:r>
            <a:r>
              <a:rPr lang="en-US" sz="1200" kern="1200" dirty="0" smtClean="0">
                <a:solidFill>
                  <a:schemeClr val="tx1"/>
                </a:solidFill>
                <a:effectLst/>
                <a:latin typeface="+mn-lt"/>
                <a:ea typeface="+mn-ea"/>
                <a:cs typeface="+mn-cs"/>
              </a:rPr>
              <a:t> has </a:t>
            </a:r>
            <a:r>
              <a:rPr lang="en-US" sz="1200" kern="1200" dirty="0" err="1" smtClean="0">
                <a:solidFill>
                  <a:schemeClr val="tx1"/>
                </a:solidFill>
                <a:effectLst/>
                <a:latin typeface="+mn-lt"/>
                <a:ea typeface="+mn-ea"/>
                <a:cs typeface="+mn-cs"/>
              </a:rPr>
              <a:t>antiaddictive</a:t>
            </a:r>
            <a:r>
              <a:rPr lang="en-US" sz="1200" kern="1200" dirty="0" smtClean="0">
                <a:solidFill>
                  <a:schemeClr val="tx1"/>
                </a:solidFill>
                <a:effectLst/>
                <a:latin typeface="+mn-lt"/>
                <a:ea typeface="+mn-ea"/>
                <a:cs typeface="+mn-cs"/>
              </a:rPr>
              <a:t> properties.</a:t>
            </a:r>
          </a:p>
        </p:txBody>
      </p:sp>
      <p:sp>
        <p:nvSpPr>
          <p:cNvPr id="4" name="Slide Number Placeholder 3"/>
          <p:cNvSpPr>
            <a:spLocks noGrp="1"/>
          </p:cNvSpPr>
          <p:nvPr>
            <p:ph type="sldNum" sz="quarter" idx="10"/>
          </p:nvPr>
        </p:nvSpPr>
        <p:spPr/>
        <p:txBody>
          <a:bodyPr/>
          <a:lstStyle/>
          <a:p>
            <a:fld id="{9787328D-93E4-4613-BFE1-EAB5288EA10D}" type="slidenum">
              <a:rPr lang="en-US" smtClean="0"/>
              <a:t>60</a:t>
            </a:fld>
            <a:endParaRPr lang="en-US"/>
          </a:p>
        </p:txBody>
      </p:sp>
    </p:spTree>
    <p:extLst>
      <p:ext uri="{BB962C8B-B14F-4D97-AF65-F5344CB8AC3E}">
        <p14:creationId xmlns:p14="http://schemas.microsoft.com/office/powerpoint/2010/main" val="41338290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Figure 14.29 Damage to the insula makes it easier to quit smoking. </a:t>
            </a:r>
            <a:r>
              <a:rPr lang="en-US" sz="1200" kern="1200" smtClean="0">
                <a:solidFill>
                  <a:schemeClr val="tx1"/>
                </a:solidFill>
                <a:effectLst/>
                <a:latin typeface="+mn-lt"/>
                <a:ea typeface="+mn-ea"/>
                <a:cs typeface="+mn-cs"/>
              </a:rPr>
              <a:t>Patients who had stroke damage to their insula (highlighted in red) were significantly more likely to successfully quit smoking than individuals without stroke damage or with stroke damage to other brain regions.</a:t>
            </a:r>
          </a:p>
        </p:txBody>
      </p:sp>
      <p:sp>
        <p:nvSpPr>
          <p:cNvPr id="4" name="Slide Number Placeholder 3"/>
          <p:cNvSpPr>
            <a:spLocks noGrp="1"/>
          </p:cNvSpPr>
          <p:nvPr>
            <p:ph type="sldNum" sz="quarter" idx="10"/>
          </p:nvPr>
        </p:nvSpPr>
        <p:spPr/>
        <p:txBody>
          <a:bodyPr/>
          <a:lstStyle/>
          <a:p>
            <a:fld id="{9787328D-93E4-4613-BFE1-EAB5288EA10D}" type="slidenum">
              <a:rPr lang="en-US" smtClean="0"/>
              <a:t>61</a:t>
            </a:fld>
            <a:endParaRPr lang="en-US"/>
          </a:p>
        </p:txBody>
      </p:sp>
    </p:spTree>
    <p:extLst>
      <p:ext uri="{BB962C8B-B14F-4D97-AF65-F5344CB8AC3E}">
        <p14:creationId xmlns:p14="http://schemas.microsoft.com/office/powerpoint/2010/main" val="15834596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4" name="Title Placeholder 1"/>
          <p:cNvSpPr>
            <a:spLocks noGrp="1"/>
          </p:cNvSpPr>
          <p:nvPr>
            <p:ph type="title" hasCustomPrompt="1"/>
          </p:nvPr>
        </p:nvSpPr>
        <p:spPr>
          <a:xfrm>
            <a:off x="337931" y="586409"/>
            <a:ext cx="8488017" cy="566530"/>
          </a:xfrm>
          <a:prstGeom prst="rect">
            <a:avLst/>
          </a:prstGeom>
        </p:spPr>
        <p:txBody>
          <a:bodyPr vert="horz" lIns="91440" tIns="45720" rIns="91440" bIns="45720" rtlCol="0" anchor="t">
            <a:normAutofit/>
          </a:bodyPr>
          <a:lstStyle>
            <a:lvl1pPr algn="ctr">
              <a:defRPr sz="3600" i="1"/>
            </a:lvl1pPr>
          </a:lstStyle>
          <a:p>
            <a:r>
              <a:rPr lang="en-US" dirty="0" smtClean="0"/>
              <a:t>Title</a:t>
            </a:r>
            <a:endParaRPr lang="en-US" dirty="0"/>
          </a:p>
        </p:txBody>
      </p:sp>
      <p:sp>
        <p:nvSpPr>
          <p:cNvPr id="6" name="Picture Placeholder 5"/>
          <p:cNvSpPr>
            <a:spLocks noGrp="1"/>
          </p:cNvSpPr>
          <p:nvPr>
            <p:ph type="pic" sz="quarter" idx="10"/>
          </p:nvPr>
        </p:nvSpPr>
        <p:spPr>
          <a:xfrm>
            <a:off x="2782957" y="1808921"/>
            <a:ext cx="3578088" cy="4283766"/>
          </a:xfrm>
          <a:prstGeom prst="rect">
            <a:avLst/>
          </a:prstGeom>
        </p:spPr>
        <p:txBody>
          <a:bodyPr/>
          <a:lstStyle/>
          <a:p>
            <a:r>
              <a:rPr lang="en-US" smtClean="0"/>
              <a:t>Click icon to add picture</a:t>
            </a:r>
            <a:endParaRPr lang="en-US" dirty="0"/>
          </a:p>
        </p:txBody>
      </p:sp>
      <p:sp>
        <p:nvSpPr>
          <p:cNvPr id="11" name="Text Placeholder 10"/>
          <p:cNvSpPr>
            <a:spLocks noGrp="1"/>
          </p:cNvSpPr>
          <p:nvPr>
            <p:ph type="body" sz="quarter" idx="11"/>
          </p:nvPr>
        </p:nvSpPr>
        <p:spPr>
          <a:xfrm>
            <a:off x="338138" y="1152525"/>
            <a:ext cx="8488362" cy="477838"/>
          </a:xfrm>
          <a:prstGeom prst="rect">
            <a:avLst/>
          </a:prstGeom>
        </p:spPr>
        <p:txBody>
          <a:bodyPr/>
          <a:lstStyle>
            <a:lvl1pPr marL="0" indent="0" algn="ctr">
              <a:buNone/>
              <a:defRPr sz="2400">
                <a:solidFill>
                  <a:schemeClr val="accent1"/>
                </a:solidFill>
              </a:defRPr>
            </a:lvl1pPr>
          </a:lstStyle>
          <a:p>
            <a:pPr lvl="0"/>
            <a:r>
              <a:rPr lang="en-US" smtClean="0"/>
              <a:t>Click to edit Master text styles</a:t>
            </a:r>
          </a:p>
        </p:txBody>
      </p:sp>
    </p:spTree>
    <p:extLst>
      <p:ext uri="{BB962C8B-B14F-4D97-AF65-F5344CB8AC3E}">
        <p14:creationId xmlns:p14="http://schemas.microsoft.com/office/powerpoint/2010/main" val="3751066787"/>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cSld name="1_Title Slide">
    <p:spTree>
      <p:nvGrpSpPr>
        <p:cNvPr id="1" name=""/>
        <p:cNvGrpSpPr/>
        <p:nvPr/>
      </p:nvGrpSpPr>
      <p:grpSpPr>
        <a:xfrm>
          <a:off x="0" y="0"/>
          <a:ext cx="0" cy="0"/>
          <a:chOff x="0" y="0"/>
          <a:chExt cx="0" cy="0"/>
        </a:xfrm>
      </p:grpSpPr>
      <p:sp>
        <p:nvSpPr>
          <p:cNvPr id="39953" name="Rectangle 17"/>
          <p:cNvSpPr>
            <a:spLocks noGrp="1" noChangeArrowheads="1"/>
          </p:cNvSpPr>
          <p:nvPr>
            <p:ph type="ctrTitle"/>
          </p:nvPr>
        </p:nvSpPr>
        <p:spPr>
          <a:xfrm>
            <a:off x="2971800" y="1828800"/>
            <a:ext cx="6019800" cy="2209800"/>
          </a:xfrm>
          <a:prstGeom prst="rect">
            <a:avLst/>
          </a:prstGeom>
        </p:spPr>
        <p:txBody>
          <a:bodyPr/>
          <a:lstStyle>
            <a:lvl1pPr>
              <a:defRPr sz="5000">
                <a:solidFill>
                  <a:srgbClr val="FFFFFF"/>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38485099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450850"/>
            <a:ext cx="8473858" cy="1206696"/>
          </a:xfrm>
          <a:prstGeom prst="rect">
            <a:avLst/>
          </a:prstGeom>
        </p:spPr>
        <p:txBody>
          <a:bodyPr/>
          <a:lstStyle/>
          <a:p>
            <a:r>
              <a:rPr lang="en-US" smtClean="0"/>
              <a:t>Click to edit Master title style</a:t>
            </a:r>
            <a:endParaRPr lang="en-US" dirty="0"/>
          </a:p>
        </p:txBody>
      </p:sp>
      <p:sp>
        <p:nvSpPr>
          <p:cNvPr id="3" name="Content Placeholder 2"/>
          <p:cNvSpPr>
            <a:spLocks noGrp="1"/>
          </p:cNvSpPr>
          <p:nvPr>
            <p:ph idx="1"/>
          </p:nvPr>
        </p:nvSpPr>
        <p:spPr>
          <a:xfrm>
            <a:off x="457200" y="1841326"/>
            <a:ext cx="8229600" cy="4330874"/>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Rectangle 4"/>
          <p:cNvSpPr>
            <a:spLocks noGrp="1" noChangeArrowheads="1"/>
          </p:cNvSpPr>
          <p:nvPr>
            <p:ph type="sldNum" sz="quarter" idx="10"/>
          </p:nvPr>
        </p:nvSpPr>
        <p:spPr>
          <a:xfrm>
            <a:off x="8229600" y="6248400"/>
            <a:ext cx="457200" cy="457200"/>
          </a:xfrm>
          <a:prstGeom prst="rect">
            <a:avLst/>
          </a:prstGeom>
          <a:ln/>
        </p:spPr>
        <p:txBody>
          <a:bodyPr/>
          <a:lstStyle>
            <a:lvl1pPr>
              <a:defRPr/>
            </a:lvl1pPr>
          </a:lstStyle>
          <a:p>
            <a:fld id="{E0B89153-F3E4-4369-918D-38256662D732}" type="slidenum">
              <a:rPr lang="en-US" smtClean="0"/>
              <a:t>‹#›</a:t>
            </a:fld>
            <a:endParaRPr lang="en-US"/>
          </a:p>
        </p:txBody>
      </p:sp>
    </p:spTree>
    <p:extLst>
      <p:ext uri="{BB962C8B-B14F-4D97-AF65-F5344CB8AC3E}">
        <p14:creationId xmlns:p14="http://schemas.microsoft.com/office/powerpoint/2010/main" val="17901442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450850"/>
            <a:ext cx="8473858" cy="1206696"/>
          </a:xfrm>
          <a:prstGeom prst="rect">
            <a:avLst/>
          </a:prstGeom>
        </p:spPr>
        <p:txBody>
          <a:bodyPr/>
          <a:lstStyle/>
          <a:p>
            <a:r>
              <a:rPr lang="en-US" smtClean="0"/>
              <a:t>Click to edit Master title style</a:t>
            </a:r>
            <a:endParaRPr lang="en-US"/>
          </a:p>
        </p:txBody>
      </p:sp>
      <p:sp>
        <p:nvSpPr>
          <p:cNvPr id="3" name="Rectangle 4"/>
          <p:cNvSpPr>
            <a:spLocks noGrp="1" noChangeArrowheads="1"/>
          </p:cNvSpPr>
          <p:nvPr>
            <p:ph type="sldNum" sz="quarter" idx="10"/>
          </p:nvPr>
        </p:nvSpPr>
        <p:spPr>
          <a:xfrm>
            <a:off x="8229600" y="6248400"/>
            <a:ext cx="457200" cy="457200"/>
          </a:xfrm>
          <a:prstGeom prst="rect">
            <a:avLst/>
          </a:prstGeom>
          <a:ln/>
        </p:spPr>
        <p:txBody>
          <a:bodyPr/>
          <a:lstStyle>
            <a:lvl1pPr>
              <a:defRPr/>
            </a:lvl1pPr>
          </a:lstStyle>
          <a:p>
            <a:fld id="{E0B89153-F3E4-4369-918D-38256662D732}" type="slidenum">
              <a:rPr lang="en-US" smtClean="0"/>
              <a:t>‹#›</a:t>
            </a:fld>
            <a:endParaRPr lang="en-US"/>
          </a:p>
        </p:txBody>
      </p:sp>
    </p:spTree>
    <p:extLst>
      <p:ext uri="{BB962C8B-B14F-4D97-AF65-F5344CB8AC3E}">
        <p14:creationId xmlns:p14="http://schemas.microsoft.com/office/powerpoint/2010/main" val="16417491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6" name="Text Placeholder 2"/>
          <p:cNvSpPr>
            <a:spLocks noGrp="1"/>
          </p:cNvSpPr>
          <p:nvPr>
            <p:ph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p:txBody>
      </p:sp>
    </p:spTree>
    <p:extLst>
      <p:ext uri="{BB962C8B-B14F-4D97-AF65-F5344CB8AC3E}">
        <p14:creationId xmlns:p14="http://schemas.microsoft.com/office/powerpoint/2010/main" val="6003652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2888756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extLst>
      <p:ext uri="{BB962C8B-B14F-4D97-AF65-F5344CB8AC3E}">
        <p14:creationId xmlns:p14="http://schemas.microsoft.com/office/powerpoint/2010/main" val="4386689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6CEAED55-5527-4FC3-B0D9-1BC4E0FB944D}" type="datetimeFigureOut">
              <a:rPr lang="en-US" smtClean="0"/>
              <a:t>7/11/2018</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036372" y="6356350"/>
            <a:ext cx="2133600" cy="365125"/>
          </a:xfrm>
          <a:prstGeom prst="rect">
            <a:avLst/>
          </a:prstGeom>
        </p:spPr>
        <p:txBody>
          <a:bodyPr/>
          <a:lstStyle/>
          <a:p>
            <a:fld id="{C695C86C-B749-4A3B-89DA-65173622BE54}" type="slidenum">
              <a:rPr lang="en-US" smtClean="0"/>
              <a:t>‹#›</a:t>
            </a:fld>
            <a:endParaRPr lang="en-US"/>
          </a:p>
        </p:txBody>
      </p:sp>
    </p:spTree>
    <p:extLst>
      <p:ext uri="{BB962C8B-B14F-4D97-AF65-F5344CB8AC3E}">
        <p14:creationId xmlns:p14="http://schemas.microsoft.com/office/powerpoint/2010/main" val="41014867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6CEAED55-5527-4FC3-B0D9-1BC4E0FB944D}" type="datetimeFigureOut">
              <a:rPr lang="en-US" smtClean="0"/>
              <a:t>7/11/2018</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036372" y="6356350"/>
            <a:ext cx="2133600" cy="365125"/>
          </a:xfrm>
          <a:prstGeom prst="rect">
            <a:avLst/>
          </a:prstGeom>
        </p:spPr>
        <p:txBody>
          <a:bodyPr/>
          <a:lstStyle/>
          <a:p>
            <a:fld id="{C695C86C-B749-4A3B-89DA-65173622BE54}" type="slidenum">
              <a:rPr lang="en-US" smtClean="0"/>
              <a:t>‹#›</a:t>
            </a:fld>
            <a:endParaRPr lang="en-US"/>
          </a:p>
        </p:txBody>
      </p:sp>
    </p:spTree>
    <p:extLst>
      <p:ext uri="{BB962C8B-B14F-4D97-AF65-F5344CB8AC3E}">
        <p14:creationId xmlns:p14="http://schemas.microsoft.com/office/powerpoint/2010/main" val="2481110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6CEAED55-5527-4FC3-B0D9-1BC4E0FB944D}" type="datetimeFigureOut">
              <a:rPr lang="en-US" smtClean="0"/>
              <a:t>7/11/2018</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036372" y="6356350"/>
            <a:ext cx="2133600" cy="365125"/>
          </a:xfrm>
          <a:prstGeom prst="rect">
            <a:avLst/>
          </a:prstGeom>
        </p:spPr>
        <p:txBody>
          <a:bodyPr/>
          <a:lstStyle/>
          <a:p>
            <a:fld id="{C695C86C-B749-4A3B-89DA-65173622BE54}" type="slidenum">
              <a:rPr lang="en-US" smtClean="0"/>
              <a:t>‹#›</a:t>
            </a:fld>
            <a:endParaRPr lang="en-US"/>
          </a:p>
        </p:txBody>
      </p:sp>
    </p:spTree>
    <p:extLst>
      <p:ext uri="{BB962C8B-B14F-4D97-AF65-F5344CB8AC3E}">
        <p14:creationId xmlns:p14="http://schemas.microsoft.com/office/powerpoint/2010/main" val="17443945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6CEAED55-5527-4FC3-B0D9-1BC4E0FB944D}" type="datetimeFigureOut">
              <a:rPr lang="en-US" smtClean="0"/>
              <a:t>7/11/2018</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036372" y="6356350"/>
            <a:ext cx="2133600" cy="365125"/>
          </a:xfrm>
          <a:prstGeom prst="rect">
            <a:avLst/>
          </a:prstGeom>
        </p:spPr>
        <p:txBody>
          <a:bodyPr/>
          <a:lstStyle/>
          <a:p>
            <a:fld id="{C695C86C-B749-4A3B-89DA-65173622BE54}" type="slidenum">
              <a:rPr lang="en-US" smtClean="0"/>
              <a:t>‹#›</a:t>
            </a:fld>
            <a:endParaRPr lang="en-US"/>
          </a:p>
        </p:txBody>
      </p:sp>
    </p:spTree>
    <p:extLst>
      <p:ext uri="{BB962C8B-B14F-4D97-AF65-F5344CB8AC3E}">
        <p14:creationId xmlns:p14="http://schemas.microsoft.com/office/powerpoint/2010/main" val="37935126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Text Placeholder 3"/>
          <p:cNvSpPr>
            <a:spLocks noGrp="1"/>
          </p:cNvSpPr>
          <p:nvPr>
            <p:ph type="body" sz="quarter" idx="10"/>
          </p:nvPr>
        </p:nvSpPr>
        <p:spPr>
          <a:xfrm>
            <a:off x="457200" y="1600200"/>
            <a:ext cx="8229600" cy="4175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2504346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cSld name="1_Title Slide">
    <p:spTree>
      <p:nvGrpSpPr>
        <p:cNvPr id="1" name=""/>
        <p:cNvGrpSpPr/>
        <p:nvPr/>
      </p:nvGrpSpPr>
      <p:grpSpPr>
        <a:xfrm>
          <a:off x="0" y="0"/>
          <a:ext cx="0" cy="0"/>
          <a:chOff x="0" y="0"/>
          <a:chExt cx="0" cy="0"/>
        </a:xfrm>
      </p:grpSpPr>
      <p:sp>
        <p:nvSpPr>
          <p:cNvPr id="39953" name="Rectangle 17"/>
          <p:cNvSpPr>
            <a:spLocks noGrp="1" noChangeArrowheads="1"/>
          </p:cNvSpPr>
          <p:nvPr>
            <p:ph type="ctrTitle"/>
          </p:nvPr>
        </p:nvSpPr>
        <p:spPr>
          <a:xfrm>
            <a:off x="2971800" y="1828800"/>
            <a:ext cx="6019800" cy="2209800"/>
          </a:xfrm>
          <a:prstGeom prst="rect">
            <a:avLst/>
          </a:prstGeom>
        </p:spPr>
        <p:txBody>
          <a:bodyPr/>
          <a:lstStyle>
            <a:lvl1pPr>
              <a:defRPr sz="5000">
                <a:solidFill>
                  <a:srgbClr val="FFFFFF"/>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38485099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2_Title Slide">
    <p:spTree>
      <p:nvGrpSpPr>
        <p:cNvPr id="1" name=""/>
        <p:cNvGrpSpPr/>
        <p:nvPr/>
      </p:nvGrpSpPr>
      <p:grpSpPr>
        <a:xfrm>
          <a:off x="0" y="0"/>
          <a:ext cx="0" cy="0"/>
          <a:chOff x="0" y="0"/>
          <a:chExt cx="0" cy="0"/>
        </a:xfrm>
      </p:grpSpPr>
      <p:sp>
        <p:nvSpPr>
          <p:cNvPr id="4" name="Title Placeholder 1"/>
          <p:cNvSpPr>
            <a:spLocks noGrp="1"/>
          </p:cNvSpPr>
          <p:nvPr>
            <p:ph type="title" hasCustomPrompt="1"/>
          </p:nvPr>
        </p:nvSpPr>
        <p:spPr>
          <a:xfrm>
            <a:off x="337931" y="586409"/>
            <a:ext cx="8488017" cy="566530"/>
          </a:xfrm>
          <a:prstGeom prst="rect">
            <a:avLst/>
          </a:prstGeom>
        </p:spPr>
        <p:txBody>
          <a:bodyPr vert="horz" lIns="91440" tIns="45720" rIns="91440" bIns="45720" rtlCol="0" anchor="t">
            <a:normAutofit/>
          </a:bodyPr>
          <a:lstStyle>
            <a:lvl1pPr algn="ctr">
              <a:defRPr sz="3600" i="1"/>
            </a:lvl1pPr>
          </a:lstStyle>
          <a:p>
            <a:r>
              <a:rPr lang="en-US" dirty="0" smtClean="0"/>
              <a:t>Title</a:t>
            </a:r>
            <a:endParaRPr lang="en-US" dirty="0"/>
          </a:p>
        </p:txBody>
      </p:sp>
      <p:sp>
        <p:nvSpPr>
          <p:cNvPr id="6" name="Picture Placeholder 5"/>
          <p:cNvSpPr>
            <a:spLocks noGrp="1"/>
          </p:cNvSpPr>
          <p:nvPr>
            <p:ph type="pic" sz="quarter" idx="10"/>
          </p:nvPr>
        </p:nvSpPr>
        <p:spPr>
          <a:xfrm>
            <a:off x="2782957" y="1808921"/>
            <a:ext cx="3578088" cy="4283766"/>
          </a:xfrm>
          <a:prstGeom prst="rect">
            <a:avLst/>
          </a:prstGeom>
        </p:spPr>
        <p:txBody>
          <a:bodyPr/>
          <a:lstStyle/>
          <a:p>
            <a:r>
              <a:rPr lang="en-US" smtClean="0"/>
              <a:t>Click icon to add picture</a:t>
            </a:r>
            <a:endParaRPr lang="en-US" dirty="0"/>
          </a:p>
        </p:txBody>
      </p:sp>
      <p:sp>
        <p:nvSpPr>
          <p:cNvPr id="11" name="Text Placeholder 10"/>
          <p:cNvSpPr>
            <a:spLocks noGrp="1"/>
          </p:cNvSpPr>
          <p:nvPr>
            <p:ph type="body" sz="quarter" idx="11"/>
          </p:nvPr>
        </p:nvSpPr>
        <p:spPr>
          <a:xfrm>
            <a:off x="338138" y="1152525"/>
            <a:ext cx="8488362" cy="477838"/>
          </a:xfrm>
          <a:prstGeom prst="rect">
            <a:avLst/>
          </a:prstGeom>
        </p:spPr>
        <p:txBody>
          <a:bodyPr/>
          <a:lstStyle>
            <a:lvl1pPr marL="0" indent="0" algn="ctr">
              <a:buNone/>
              <a:defRPr sz="2400">
                <a:solidFill>
                  <a:schemeClr val="accent1"/>
                </a:solidFill>
              </a:defRPr>
            </a:lvl1pPr>
          </a:lstStyle>
          <a:p>
            <a:pPr lvl="0"/>
            <a:r>
              <a:rPr lang="en-US" smtClean="0"/>
              <a:t>Click to edit Master text styles</a:t>
            </a:r>
          </a:p>
        </p:txBody>
      </p:sp>
    </p:spTree>
    <p:extLst>
      <p:ext uri="{BB962C8B-B14F-4D97-AF65-F5344CB8AC3E}">
        <p14:creationId xmlns:p14="http://schemas.microsoft.com/office/powerpoint/2010/main" val="3751066787"/>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1274ED4-9F4B-419D-860C-1298080DDD50}" type="datetimeFigureOut">
              <a:rPr lang="en-US" smtClean="0"/>
              <a:t>7/11/2018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2AD481-5BB6-4F80-BDB5-1CA862C1E2D4}" type="slidenum">
              <a:rPr lang="en-US" smtClean="0"/>
              <a:t>‹#›</a:t>
            </a:fld>
            <a:endParaRPr lang="en-US"/>
          </a:p>
        </p:txBody>
      </p:sp>
    </p:spTree>
    <p:extLst>
      <p:ext uri="{BB962C8B-B14F-4D97-AF65-F5344CB8AC3E}">
        <p14:creationId xmlns:p14="http://schemas.microsoft.com/office/powerpoint/2010/main" val="12306625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1274ED4-9F4B-419D-860C-1298080DDD50}" type="datetimeFigureOut">
              <a:rPr lang="en-US" smtClean="0"/>
              <a:t>7/11/2018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2AD481-5BB6-4F80-BDB5-1CA862C1E2D4}" type="slidenum">
              <a:rPr lang="en-US" smtClean="0"/>
              <a:t>‹#›</a:t>
            </a:fld>
            <a:endParaRPr lang="en-US"/>
          </a:p>
        </p:txBody>
      </p:sp>
    </p:spTree>
    <p:extLst>
      <p:ext uri="{BB962C8B-B14F-4D97-AF65-F5344CB8AC3E}">
        <p14:creationId xmlns:p14="http://schemas.microsoft.com/office/powerpoint/2010/main" val="976605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1274ED4-9F4B-419D-860C-1298080DDD50}" type="datetimeFigureOut">
              <a:rPr lang="en-US" smtClean="0"/>
              <a:t>7/11/2018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2AD481-5BB6-4F80-BDB5-1CA862C1E2D4}" type="slidenum">
              <a:rPr lang="en-US" smtClean="0"/>
              <a:t>‹#›</a:t>
            </a:fld>
            <a:endParaRPr lang="en-US"/>
          </a:p>
        </p:txBody>
      </p:sp>
    </p:spTree>
    <p:extLst>
      <p:ext uri="{BB962C8B-B14F-4D97-AF65-F5344CB8AC3E}">
        <p14:creationId xmlns:p14="http://schemas.microsoft.com/office/powerpoint/2010/main" val="325570674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1274ED4-9F4B-419D-860C-1298080DDD50}" type="datetimeFigureOut">
              <a:rPr lang="en-US" smtClean="0"/>
              <a:t>7/11/2018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A2AD481-5BB6-4F80-BDB5-1CA862C1E2D4}" type="slidenum">
              <a:rPr lang="en-US" smtClean="0"/>
              <a:t>‹#›</a:t>
            </a:fld>
            <a:endParaRPr lang="en-US"/>
          </a:p>
        </p:txBody>
      </p:sp>
    </p:spTree>
    <p:extLst>
      <p:ext uri="{BB962C8B-B14F-4D97-AF65-F5344CB8AC3E}">
        <p14:creationId xmlns:p14="http://schemas.microsoft.com/office/powerpoint/2010/main" val="5728672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1274ED4-9F4B-419D-860C-1298080DDD50}" type="datetimeFigureOut">
              <a:rPr lang="en-US" smtClean="0"/>
              <a:t>7/11/2018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A2AD481-5BB6-4F80-BDB5-1CA862C1E2D4}" type="slidenum">
              <a:rPr lang="en-US" smtClean="0"/>
              <a:t>‹#›</a:t>
            </a:fld>
            <a:endParaRPr lang="en-US"/>
          </a:p>
        </p:txBody>
      </p:sp>
    </p:spTree>
    <p:extLst>
      <p:ext uri="{BB962C8B-B14F-4D97-AF65-F5344CB8AC3E}">
        <p14:creationId xmlns:p14="http://schemas.microsoft.com/office/powerpoint/2010/main" val="23833737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1274ED4-9F4B-419D-860C-1298080DDD50}" type="datetimeFigureOut">
              <a:rPr lang="en-US" smtClean="0"/>
              <a:t>7/11/2018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2AD481-5BB6-4F80-BDB5-1CA862C1E2D4}" type="slidenum">
              <a:rPr lang="en-US" smtClean="0"/>
              <a:t>‹#›</a:t>
            </a:fld>
            <a:endParaRPr lang="en-US"/>
          </a:p>
        </p:txBody>
      </p:sp>
    </p:spTree>
    <p:extLst>
      <p:ext uri="{BB962C8B-B14F-4D97-AF65-F5344CB8AC3E}">
        <p14:creationId xmlns:p14="http://schemas.microsoft.com/office/powerpoint/2010/main" val="51363337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274ED4-9F4B-419D-860C-1298080DDD50}" type="datetimeFigureOut">
              <a:rPr lang="en-US" smtClean="0"/>
              <a:t>7/11/2018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A2AD481-5BB6-4F80-BDB5-1CA862C1E2D4}" type="slidenum">
              <a:rPr lang="en-US" smtClean="0"/>
              <a:t>‹#›</a:t>
            </a:fld>
            <a:endParaRPr lang="en-US"/>
          </a:p>
        </p:txBody>
      </p:sp>
    </p:spTree>
    <p:extLst>
      <p:ext uri="{BB962C8B-B14F-4D97-AF65-F5344CB8AC3E}">
        <p14:creationId xmlns:p14="http://schemas.microsoft.com/office/powerpoint/2010/main" val="378227640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1274ED4-9F4B-419D-860C-1298080DDD50}" type="datetimeFigureOut">
              <a:rPr lang="en-US" smtClean="0"/>
              <a:t>7/11/2018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A2AD481-5BB6-4F80-BDB5-1CA862C1E2D4}" type="slidenum">
              <a:rPr lang="en-US" smtClean="0"/>
              <a:t>‹#›</a:t>
            </a:fld>
            <a:endParaRPr lang="en-US"/>
          </a:p>
        </p:txBody>
      </p:sp>
    </p:spTree>
    <p:extLst>
      <p:ext uri="{BB962C8B-B14F-4D97-AF65-F5344CB8AC3E}">
        <p14:creationId xmlns:p14="http://schemas.microsoft.com/office/powerpoint/2010/main" val="174902802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1274ED4-9F4B-419D-860C-1298080DDD50}" type="datetimeFigureOut">
              <a:rPr lang="en-US" smtClean="0"/>
              <a:t>7/11/2018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A2AD481-5BB6-4F80-BDB5-1CA862C1E2D4}" type="slidenum">
              <a:rPr lang="en-US" smtClean="0"/>
              <a:t>‹#›</a:t>
            </a:fld>
            <a:endParaRPr lang="en-US"/>
          </a:p>
        </p:txBody>
      </p:sp>
    </p:spTree>
    <p:extLst>
      <p:ext uri="{BB962C8B-B14F-4D97-AF65-F5344CB8AC3E}">
        <p14:creationId xmlns:p14="http://schemas.microsoft.com/office/powerpoint/2010/main" val="174711870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1274ED4-9F4B-419D-860C-1298080DDD50}" type="datetimeFigureOut">
              <a:rPr lang="en-US" smtClean="0"/>
              <a:t>7/11/2018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2AD481-5BB6-4F80-BDB5-1CA862C1E2D4}" type="slidenum">
              <a:rPr lang="en-US" smtClean="0"/>
              <a:t>‹#›</a:t>
            </a:fld>
            <a:endParaRPr lang="en-US"/>
          </a:p>
        </p:txBody>
      </p:sp>
    </p:spTree>
    <p:extLst>
      <p:ext uri="{BB962C8B-B14F-4D97-AF65-F5344CB8AC3E}">
        <p14:creationId xmlns:p14="http://schemas.microsoft.com/office/powerpoint/2010/main" val="154860273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1274ED4-9F4B-419D-860C-1298080DDD50}" type="datetimeFigureOut">
              <a:rPr lang="en-US" smtClean="0"/>
              <a:t>7/11/2018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2AD481-5BB6-4F80-BDB5-1CA862C1E2D4}" type="slidenum">
              <a:rPr lang="en-US" smtClean="0"/>
              <a:t>‹#›</a:t>
            </a:fld>
            <a:endParaRPr lang="en-US"/>
          </a:p>
        </p:txBody>
      </p:sp>
    </p:spTree>
    <p:extLst>
      <p:ext uri="{BB962C8B-B14F-4D97-AF65-F5344CB8AC3E}">
        <p14:creationId xmlns:p14="http://schemas.microsoft.com/office/powerpoint/2010/main" val="333876967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2.xml"/><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image" Target="../media/image2.png"/><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theme" Target="../theme/theme2.xml"/><Relationship Id="rId5" Type="http://schemas.openxmlformats.org/officeDocument/2006/relationships/slideLayout" Target="../slideLayouts/slideLayout9.xml"/><Relationship Id="rId10" Type="http://schemas.openxmlformats.org/officeDocument/2006/relationships/slideLayout" Target="../slideLayouts/slideLayout14.xml"/><Relationship Id="rId4" Type="http://schemas.openxmlformats.org/officeDocument/2006/relationships/slideLayout" Target="../slideLayouts/slideLayout8.xml"/><Relationship Id="rId9" Type="http://schemas.openxmlformats.org/officeDocument/2006/relationships/slideLayout" Target="../slideLayouts/slideLayout1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3.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8987786"/>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950" y="0"/>
            <a:ext cx="9139050" cy="68617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0"/>
            <a:r>
              <a:rPr lang="en-US" dirty="0" smtClean="0"/>
              <a:t>Click to edit Master text styles</a:t>
            </a:r>
          </a:p>
        </p:txBody>
      </p:sp>
      <p:sp>
        <p:nvSpPr>
          <p:cNvPr id="7" name="Footer Placeholder 3"/>
          <p:cNvSpPr txBox="1">
            <a:spLocks/>
          </p:cNvSpPr>
          <p:nvPr/>
        </p:nvSpPr>
        <p:spPr>
          <a:xfrm>
            <a:off x="7117882" y="6423727"/>
            <a:ext cx="1568918" cy="365125"/>
          </a:xfrm>
          <a:prstGeom prst="rect">
            <a:avLst/>
          </a:prstGeom>
        </p:spPr>
        <p:txBody>
          <a:bodyPr vert="horz" lIns="91440" tIns="45720" rIns="91440" bIns="45720" rtlCol="0" anchor="ctr"/>
          <a:lstStyle>
            <a:defPPr>
              <a:defRPr lang="en-US"/>
            </a:defPPr>
            <a:lvl1pPr marL="0" algn="r"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smtClean="0">
                <a:solidFill>
                  <a:schemeClr val="bg1"/>
                </a:solidFill>
              </a:rPr>
              <a:t>© 2018</a:t>
            </a:r>
            <a:endParaRPr lang="en-US" dirty="0">
              <a:solidFill>
                <a:schemeClr val="bg1"/>
              </a:solidFill>
            </a:endParaRPr>
          </a:p>
        </p:txBody>
      </p:sp>
      <p:sp>
        <p:nvSpPr>
          <p:cNvPr id="8" name="Slide Number Placeholder 4"/>
          <p:cNvSpPr txBox="1">
            <a:spLocks/>
          </p:cNvSpPr>
          <p:nvPr/>
        </p:nvSpPr>
        <p:spPr>
          <a:xfrm>
            <a:off x="8686800" y="6423727"/>
            <a:ext cx="389823"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003EA47-653C-4D08-BE86-5931AF95F427}" type="slidenum">
              <a:rPr lang="en-US" smtClean="0">
                <a:solidFill>
                  <a:schemeClr val="bg1"/>
                </a:solidFill>
              </a:rPr>
              <a:pPr/>
              <a:t>‹#›</a:t>
            </a:fld>
            <a:endParaRPr lang="en-US" dirty="0">
              <a:solidFill>
                <a:schemeClr val="bg1"/>
              </a:solidFill>
            </a:endParaRPr>
          </a:p>
        </p:txBody>
      </p:sp>
    </p:spTree>
    <p:extLst>
      <p:ext uri="{BB962C8B-B14F-4D97-AF65-F5344CB8AC3E}">
        <p14:creationId xmlns:p14="http://schemas.microsoft.com/office/powerpoint/2010/main" val="839490661"/>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92" r:id="rId9"/>
    <p:sldLayoutId id="2147483693" r:id="rId10"/>
  </p:sldLayoutIdLst>
  <p:txStyles>
    <p:titleStyle>
      <a:lvl1pPr algn="ctr" defTabSz="914400" rtl="0" eaLnBrk="1" latinLnBrk="0" hangingPunct="1">
        <a:spcBef>
          <a:spcPct val="0"/>
        </a:spcBef>
        <a:buNone/>
        <a:defRPr sz="3600" kern="1200">
          <a:solidFill>
            <a:schemeClr val="tx2"/>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baseline="0">
          <a:solidFill>
            <a:schemeClr val="accent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1274ED4-9F4B-419D-860C-1298080DDD50}" type="datetimeFigureOut">
              <a:rPr lang="en-US" smtClean="0"/>
              <a:t>7/11/2018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A2AD481-5BB6-4F80-BDB5-1CA862C1E2D4}" type="slidenum">
              <a:rPr lang="en-US" smtClean="0"/>
              <a:t>‹#›</a:t>
            </a:fld>
            <a:endParaRPr lang="en-US"/>
          </a:p>
        </p:txBody>
      </p:sp>
    </p:spTree>
    <p:extLst>
      <p:ext uri="{BB962C8B-B14F-4D97-AF65-F5344CB8AC3E}">
        <p14:creationId xmlns:p14="http://schemas.microsoft.com/office/powerpoint/2010/main" val="1832762685"/>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9371" y="3055289"/>
            <a:ext cx="8488017" cy="566530"/>
          </a:xfrm>
        </p:spPr>
        <p:txBody>
          <a:bodyPr>
            <a:noAutofit/>
          </a:bodyPr>
          <a:lstStyle/>
          <a:p>
            <a:r>
              <a:rPr lang="en-US" sz="4000" dirty="0" smtClean="0"/>
              <a:t>14: Motivation and Reward</a:t>
            </a:r>
            <a:endParaRPr lang="en-US" sz="4000" dirty="0"/>
          </a:p>
        </p:txBody>
      </p:sp>
      <p:sp>
        <p:nvSpPr>
          <p:cNvPr id="6" name="Text Placeholder 4"/>
          <p:cNvSpPr>
            <a:spLocks noGrp="1"/>
          </p:cNvSpPr>
          <p:nvPr>
            <p:ph type="body" sz="quarter" idx="11"/>
          </p:nvPr>
        </p:nvSpPr>
        <p:spPr>
          <a:xfrm>
            <a:off x="312738" y="4683125"/>
            <a:ext cx="8488362" cy="477838"/>
          </a:xfrm>
        </p:spPr>
        <p:txBody>
          <a:bodyPr>
            <a:noAutofit/>
          </a:bodyPr>
          <a:lstStyle/>
          <a:p>
            <a:r>
              <a:rPr lang="en-US" sz="2800" i="1" dirty="0" smtClean="0"/>
              <a:t>Cognitive Neuroscience</a:t>
            </a:r>
          </a:p>
          <a:p>
            <a:r>
              <a:rPr lang="en-US" sz="2800" dirty="0" smtClean="0"/>
              <a:t>David Eagleman </a:t>
            </a:r>
          </a:p>
          <a:p>
            <a:r>
              <a:rPr lang="en-US" sz="2800" dirty="0" smtClean="0"/>
              <a:t>Jonathan </a:t>
            </a:r>
            <a:r>
              <a:rPr lang="en-US" sz="2800" dirty="0" err="1" smtClean="0"/>
              <a:t>Downar</a:t>
            </a:r>
            <a:endParaRPr lang="en-US" sz="2800" dirty="0" smtClean="0"/>
          </a:p>
          <a:p>
            <a:endParaRPr lang="en-US" sz="2800" dirty="0"/>
          </a:p>
        </p:txBody>
      </p:sp>
    </p:spTree>
    <p:extLst>
      <p:ext uri="{BB962C8B-B14F-4D97-AF65-F5344CB8AC3E}">
        <p14:creationId xmlns:p14="http://schemas.microsoft.com/office/powerpoint/2010/main" val="28528663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Chapter Outline</a:t>
            </a:r>
            <a:endParaRPr lang="en-US" dirty="0"/>
          </a:p>
        </p:txBody>
      </p:sp>
      <p:sp>
        <p:nvSpPr>
          <p:cNvPr id="3" name="Content Placeholder 2"/>
          <p:cNvSpPr>
            <a:spLocks noGrp="1"/>
          </p:cNvSpPr>
          <p:nvPr>
            <p:ph idx="1"/>
          </p:nvPr>
        </p:nvSpPr>
        <p:spPr/>
        <p:txBody>
          <a:bodyPr>
            <a:normAutofit lnSpcReduction="10000"/>
          </a:bodyPr>
          <a:lstStyle/>
          <a:p>
            <a:r>
              <a:rPr lang="en-US" smtClean="0"/>
              <a:t>Motivation and Survival</a:t>
            </a:r>
          </a:p>
          <a:p>
            <a:r>
              <a:rPr lang="en-US" smtClean="0"/>
              <a:t>The Circuitry of Motivation: Basic Drives</a:t>
            </a:r>
          </a:p>
          <a:p>
            <a:r>
              <a:rPr lang="en-US" smtClean="0"/>
              <a:t>Reward, Learning, and the Brain</a:t>
            </a:r>
          </a:p>
          <a:p>
            <a:r>
              <a:rPr lang="en-US" smtClean="0"/>
              <a:t>Opioids and the Sensation of Pleasure</a:t>
            </a:r>
          </a:p>
          <a:p>
            <a:r>
              <a:rPr lang="en-US" smtClean="0"/>
              <a:t>Dopamine, Learning, Motivation, and Reward</a:t>
            </a:r>
          </a:p>
          <a:p>
            <a:r>
              <a:rPr lang="en-US" smtClean="0"/>
              <a:t>Addiction: Pathological Learning and Motivation</a:t>
            </a:r>
          </a:p>
          <a:p>
            <a:r>
              <a:rPr lang="en-US" smtClean="0"/>
              <a:t>Unlearning Addiction</a:t>
            </a:r>
            <a:endParaRPr lang="en-US" dirty="0"/>
          </a:p>
        </p:txBody>
      </p:sp>
      <p:sp>
        <p:nvSpPr>
          <p:cNvPr id="4" name="Slide Number Placeholder 3"/>
          <p:cNvSpPr>
            <a:spLocks noGrp="1"/>
          </p:cNvSpPr>
          <p:nvPr>
            <p:ph type="sldNum" sz="quarter" idx="4294967295"/>
          </p:nvPr>
        </p:nvSpPr>
        <p:spPr>
          <a:xfrm>
            <a:off x="8686800" y="6248400"/>
            <a:ext cx="457200" cy="457200"/>
          </a:xfrm>
          <a:prstGeom prst="rect">
            <a:avLst/>
          </a:prstGeom>
        </p:spPr>
        <p:txBody>
          <a:bodyPr/>
          <a:lstStyle/>
          <a:p>
            <a:fld id="{E0B89153-F3E4-4369-918D-38256662D732}" type="slidenum">
              <a:rPr lang="en-US" smtClean="0"/>
              <a:t>2</a:t>
            </a:fld>
            <a:endParaRPr lang="en-US"/>
          </a:p>
        </p:txBody>
      </p:sp>
    </p:spTree>
    <p:extLst>
      <p:ext uri="{BB962C8B-B14F-4D97-AF65-F5344CB8AC3E}">
        <p14:creationId xmlns:p14="http://schemas.microsoft.com/office/powerpoint/2010/main" val="2445948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Motivation and Survival</a:t>
            </a:r>
            <a:endParaRPr lang="en-US" dirty="0"/>
          </a:p>
        </p:txBody>
      </p:sp>
      <p:sp>
        <p:nvSpPr>
          <p:cNvPr id="3" name="Content Placeholder 2"/>
          <p:cNvSpPr>
            <a:spLocks noGrp="1"/>
          </p:cNvSpPr>
          <p:nvPr>
            <p:ph idx="1"/>
          </p:nvPr>
        </p:nvSpPr>
        <p:spPr/>
        <p:txBody>
          <a:bodyPr/>
          <a:lstStyle/>
          <a:p>
            <a:r>
              <a:rPr lang="en-US" smtClean="0"/>
              <a:t>Addiction: An Illness of Motivation</a:t>
            </a:r>
          </a:p>
          <a:p>
            <a:r>
              <a:rPr lang="en-US" smtClean="0"/>
              <a:t>Why Motivation Matters</a:t>
            </a:r>
          </a:p>
          <a:p>
            <a:r>
              <a:rPr lang="en-US" smtClean="0"/>
              <a:t>Feelings: The Sensory Side of Motivation</a:t>
            </a:r>
            <a:endParaRPr lang="en-US" dirty="0" smtClean="0"/>
          </a:p>
        </p:txBody>
      </p:sp>
      <p:sp>
        <p:nvSpPr>
          <p:cNvPr id="4" name="Slide Number Placeholder 3"/>
          <p:cNvSpPr>
            <a:spLocks noGrp="1"/>
          </p:cNvSpPr>
          <p:nvPr>
            <p:ph type="sldNum" sz="quarter" idx="4294967295"/>
          </p:nvPr>
        </p:nvSpPr>
        <p:spPr>
          <a:xfrm>
            <a:off x="8686800" y="6248400"/>
            <a:ext cx="457200" cy="457200"/>
          </a:xfrm>
          <a:prstGeom prst="rect">
            <a:avLst/>
          </a:prstGeom>
        </p:spPr>
        <p:txBody>
          <a:bodyPr/>
          <a:lstStyle/>
          <a:p>
            <a:fld id="{E0B89153-F3E4-4369-918D-38256662D732}" type="slidenum">
              <a:rPr lang="en-US" smtClean="0"/>
              <a:t>3</a:t>
            </a:fld>
            <a:endParaRPr lang="en-US"/>
          </a:p>
        </p:txBody>
      </p:sp>
    </p:spTree>
    <p:extLst>
      <p:ext uri="{BB962C8B-B14F-4D97-AF65-F5344CB8AC3E}">
        <p14:creationId xmlns:p14="http://schemas.microsoft.com/office/powerpoint/2010/main" val="24396603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Addiction: An Illness of Motivation</a:t>
            </a:r>
            <a:endParaRPr lang="en-US" dirty="0"/>
          </a:p>
        </p:txBody>
      </p:sp>
      <p:sp>
        <p:nvSpPr>
          <p:cNvPr id="3" name="Content Placeholder 2"/>
          <p:cNvSpPr>
            <a:spLocks noGrp="1"/>
          </p:cNvSpPr>
          <p:nvPr>
            <p:ph idx="1"/>
          </p:nvPr>
        </p:nvSpPr>
        <p:spPr/>
        <p:txBody>
          <a:bodyPr/>
          <a:lstStyle/>
          <a:p>
            <a:r>
              <a:rPr lang="en-US" smtClean="0"/>
              <a:t>Motivation typically rewards us for doing things that will keep us alive.</a:t>
            </a:r>
          </a:p>
          <a:p>
            <a:r>
              <a:rPr lang="en-US" smtClean="0"/>
              <a:t>Addiction twists the circuitry of motivation to reward something different from typical motivated behaviors.</a:t>
            </a:r>
            <a:endParaRPr lang="en-US" dirty="0"/>
          </a:p>
        </p:txBody>
      </p:sp>
      <p:sp>
        <p:nvSpPr>
          <p:cNvPr id="4" name="Slide Number Placeholder 3"/>
          <p:cNvSpPr>
            <a:spLocks noGrp="1"/>
          </p:cNvSpPr>
          <p:nvPr>
            <p:ph type="sldNum" sz="quarter" idx="4294967295"/>
          </p:nvPr>
        </p:nvSpPr>
        <p:spPr>
          <a:xfrm>
            <a:off x="8686800" y="6248400"/>
            <a:ext cx="457200" cy="457200"/>
          </a:xfrm>
          <a:prstGeom prst="rect">
            <a:avLst/>
          </a:prstGeom>
        </p:spPr>
        <p:txBody>
          <a:bodyPr/>
          <a:lstStyle/>
          <a:p>
            <a:fld id="{E0B89153-F3E4-4369-918D-38256662D732}" type="slidenum">
              <a:rPr lang="en-US" smtClean="0"/>
              <a:t>4</a:t>
            </a:fld>
            <a:endParaRPr lang="en-US"/>
          </a:p>
        </p:txBody>
      </p:sp>
    </p:spTree>
    <p:extLst>
      <p:ext uri="{BB962C8B-B14F-4D97-AF65-F5344CB8AC3E}">
        <p14:creationId xmlns:p14="http://schemas.microsoft.com/office/powerpoint/2010/main" val="28505198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Addiction: An Illness of </a:t>
            </a:r>
            <a:r>
              <a:rPr lang="en-US" dirty="0" smtClean="0"/>
              <a:t>Motivation</a:t>
            </a:r>
            <a:endParaRPr lang="en-US" dirty="0"/>
          </a:p>
        </p:txBody>
      </p:sp>
      <p:sp>
        <p:nvSpPr>
          <p:cNvPr id="3" name="Content Placeholder 2"/>
          <p:cNvSpPr>
            <a:spLocks noGrp="1"/>
          </p:cNvSpPr>
          <p:nvPr>
            <p:ph sz="half" idx="1"/>
          </p:nvPr>
        </p:nvSpPr>
        <p:spPr>
          <a:xfrm>
            <a:off x="1058091" y="5342704"/>
            <a:ext cx="7080069" cy="887958"/>
          </a:xfrm>
        </p:spPr>
        <p:txBody>
          <a:bodyPr>
            <a:normAutofit lnSpcReduction="10000"/>
          </a:bodyPr>
          <a:lstStyle/>
          <a:p>
            <a:pPr marL="0" indent="0">
              <a:buNone/>
            </a:pPr>
            <a:r>
              <a:rPr lang="en-US" sz="1800" b="1" dirty="0"/>
              <a:t>Figure 14.1 Motivation and survival. </a:t>
            </a:r>
            <a:r>
              <a:rPr lang="en-US" sz="1800" dirty="0"/>
              <a:t>Why would a doctor who suffered a heart attack and had seen so many patients with lung cancer and heart disease over the years continue to smoke himself?</a:t>
            </a:r>
          </a:p>
        </p:txBody>
      </p:sp>
      <p:sp>
        <p:nvSpPr>
          <p:cNvPr id="4" name="Slide Number Placeholder 3"/>
          <p:cNvSpPr>
            <a:spLocks noGrp="1"/>
          </p:cNvSpPr>
          <p:nvPr>
            <p:ph type="sldNum" sz="quarter" idx="4294967295"/>
          </p:nvPr>
        </p:nvSpPr>
        <p:spPr>
          <a:xfrm>
            <a:off x="7010400" y="6356350"/>
            <a:ext cx="2133600" cy="365125"/>
          </a:xfrm>
          <a:prstGeom prst="rect">
            <a:avLst/>
          </a:prstGeom>
        </p:spPr>
        <p:txBody>
          <a:bodyPr/>
          <a:lstStyle/>
          <a:p>
            <a:fld id="{E0B89153-F3E4-4369-918D-38256662D732}" type="slidenum">
              <a:rPr lang="en-US" smtClean="0"/>
              <a:t>5</a:t>
            </a:fld>
            <a:endParaRPr lang="en-US"/>
          </a:p>
        </p:txBody>
      </p:sp>
      <p:pic>
        <p:nvPicPr>
          <p:cNvPr id="6" name="Picture 5" descr="figure_14_01.jpg"/>
          <p:cNvPicPr>
            <a:picLocks noChangeAspect="1"/>
          </p:cNvPicPr>
          <p:nvPr/>
        </p:nvPicPr>
        <p:blipFill rotWithShape="1">
          <a:blip r:embed="rId3"/>
          <a:srcRect t="4720" b="7751"/>
          <a:stretch/>
        </p:blipFill>
        <p:spPr>
          <a:xfrm>
            <a:off x="2481942" y="1058091"/>
            <a:ext cx="3448595" cy="4284613"/>
          </a:xfrm>
          <a:prstGeom prst="rect">
            <a:avLst/>
          </a:prstGeom>
        </p:spPr>
      </p:pic>
    </p:spTree>
    <p:extLst>
      <p:ext uri="{BB962C8B-B14F-4D97-AF65-F5344CB8AC3E}">
        <p14:creationId xmlns:p14="http://schemas.microsoft.com/office/powerpoint/2010/main" val="33145923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Why Motivation Matters</a:t>
            </a:r>
            <a:endParaRPr lang="en-US" dirty="0"/>
          </a:p>
        </p:txBody>
      </p:sp>
      <p:sp>
        <p:nvSpPr>
          <p:cNvPr id="3" name="Content Placeholder 2"/>
          <p:cNvSpPr>
            <a:spLocks noGrp="1"/>
          </p:cNvSpPr>
          <p:nvPr>
            <p:ph idx="1"/>
          </p:nvPr>
        </p:nvSpPr>
        <p:spPr/>
        <p:txBody>
          <a:bodyPr/>
          <a:lstStyle/>
          <a:p>
            <a:r>
              <a:rPr lang="en-US" smtClean="0"/>
              <a:t>Motivation allows the brain a way of setting priorities.</a:t>
            </a:r>
          </a:p>
          <a:p>
            <a:r>
              <a:rPr lang="en-US" smtClean="0"/>
              <a:t>Motivation could be described as the ability to make predictions about what is most important in a particular scenario.</a:t>
            </a:r>
          </a:p>
          <a:p>
            <a:r>
              <a:rPr lang="en-US" smtClean="0"/>
              <a:t>Motivational drives can be internal or external.</a:t>
            </a:r>
            <a:endParaRPr lang="en-US" dirty="0"/>
          </a:p>
        </p:txBody>
      </p:sp>
      <p:sp>
        <p:nvSpPr>
          <p:cNvPr id="4" name="Slide Number Placeholder 3"/>
          <p:cNvSpPr>
            <a:spLocks noGrp="1"/>
          </p:cNvSpPr>
          <p:nvPr>
            <p:ph type="sldNum" sz="quarter" idx="4294967295"/>
          </p:nvPr>
        </p:nvSpPr>
        <p:spPr>
          <a:xfrm>
            <a:off x="8686800" y="6248400"/>
            <a:ext cx="457200" cy="457200"/>
          </a:xfrm>
          <a:prstGeom prst="rect">
            <a:avLst/>
          </a:prstGeom>
        </p:spPr>
        <p:txBody>
          <a:bodyPr/>
          <a:lstStyle/>
          <a:p>
            <a:fld id="{E0B89153-F3E4-4369-918D-38256662D732}" type="slidenum">
              <a:rPr lang="en-US" smtClean="0"/>
              <a:t>6</a:t>
            </a:fld>
            <a:endParaRPr lang="en-US"/>
          </a:p>
        </p:txBody>
      </p:sp>
    </p:spTree>
    <p:extLst>
      <p:ext uri="{BB962C8B-B14F-4D97-AF65-F5344CB8AC3E}">
        <p14:creationId xmlns:p14="http://schemas.microsoft.com/office/powerpoint/2010/main" val="40319902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Why Motivation Matters</a:t>
            </a:r>
            <a:endParaRPr lang="en-US" dirty="0"/>
          </a:p>
        </p:txBody>
      </p:sp>
      <p:sp>
        <p:nvSpPr>
          <p:cNvPr id="3" name="Content Placeholder 2"/>
          <p:cNvSpPr>
            <a:spLocks noGrp="1"/>
          </p:cNvSpPr>
          <p:nvPr>
            <p:ph idx="1"/>
          </p:nvPr>
        </p:nvSpPr>
        <p:spPr>
          <a:xfrm>
            <a:off x="457200" y="2651759"/>
            <a:ext cx="2220686" cy="3474403"/>
          </a:xfrm>
        </p:spPr>
        <p:txBody>
          <a:bodyPr>
            <a:normAutofit lnSpcReduction="10000"/>
          </a:bodyPr>
          <a:lstStyle/>
          <a:p>
            <a:pPr marL="0" indent="0">
              <a:buNone/>
            </a:pPr>
            <a:r>
              <a:rPr lang="en-US" sz="1800" b="1" dirty="0" smtClean="0"/>
              <a:t>Figure 14.3 </a:t>
            </a:r>
            <a:r>
              <a:rPr lang="en-US" sz="1800" b="1" dirty="0"/>
              <a:t>Internal and external survival drives. </a:t>
            </a:r>
            <a:r>
              <a:rPr lang="en-US" sz="1800" dirty="0"/>
              <a:t>Internal drives tend to be coordinated by the hypothalamus from internal sensory inputs, while external drives tend to be coordinated by the amygdala from external sensory inputs.</a:t>
            </a:r>
          </a:p>
        </p:txBody>
      </p:sp>
      <p:sp>
        <p:nvSpPr>
          <p:cNvPr id="4" name="Slide Number Placeholder 3"/>
          <p:cNvSpPr>
            <a:spLocks noGrp="1"/>
          </p:cNvSpPr>
          <p:nvPr>
            <p:ph type="sldNum" sz="quarter" idx="4294967295"/>
          </p:nvPr>
        </p:nvSpPr>
        <p:spPr>
          <a:xfrm>
            <a:off x="7010400" y="6356350"/>
            <a:ext cx="2133600" cy="365125"/>
          </a:xfrm>
          <a:prstGeom prst="rect">
            <a:avLst/>
          </a:prstGeom>
        </p:spPr>
        <p:txBody>
          <a:bodyPr/>
          <a:lstStyle/>
          <a:p>
            <a:fld id="{E0B89153-F3E4-4369-918D-38256662D732}" type="slidenum">
              <a:rPr lang="en-US" smtClean="0"/>
              <a:pPr/>
              <a:t>7</a:t>
            </a:fld>
            <a:endParaRPr lang="en-US"/>
          </a:p>
        </p:txBody>
      </p:sp>
      <p:pic>
        <p:nvPicPr>
          <p:cNvPr id="6" name="Picture 5" descr="figure_14_03.jpg"/>
          <p:cNvPicPr>
            <a:picLocks noChangeAspect="1"/>
          </p:cNvPicPr>
          <p:nvPr/>
        </p:nvPicPr>
        <p:blipFill rotWithShape="1">
          <a:blip r:embed="rId3"/>
          <a:srcRect b="7541"/>
          <a:stretch/>
        </p:blipFill>
        <p:spPr>
          <a:xfrm>
            <a:off x="2693994" y="1320874"/>
            <a:ext cx="5456049" cy="4648852"/>
          </a:xfrm>
          <a:prstGeom prst="rect">
            <a:avLst/>
          </a:prstGeom>
        </p:spPr>
      </p:pic>
    </p:spTree>
    <p:extLst>
      <p:ext uri="{BB962C8B-B14F-4D97-AF65-F5344CB8AC3E}">
        <p14:creationId xmlns:p14="http://schemas.microsoft.com/office/powerpoint/2010/main" val="14892885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Feelings: The Sensory Side of Motivation</a:t>
            </a:r>
            <a:endParaRPr lang="en-US" dirty="0"/>
          </a:p>
        </p:txBody>
      </p:sp>
      <p:sp>
        <p:nvSpPr>
          <p:cNvPr id="3" name="Content Placeholder 2"/>
          <p:cNvSpPr>
            <a:spLocks noGrp="1"/>
          </p:cNvSpPr>
          <p:nvPr>
            <p:ph idx="1"/>
          </p:nvPr>
        </p:nvSpPr>
        <p:spPr/>
        <p:txBody>
          <a:bodyPr/>
          <a:lstStyle/>
          <a:p>
            <a:r>
              <a:rPr lang="en-US" smtClean="0"/>
              <a:t>Basic drives maintain homeostasis: energy, temperature, chemical balance, etc.</a:t>
            </a:r>
          </a:p>
          <a:p>
            <a:r>
              <a:rPr lang="en-US" smtClean="0"/>
              <a:t>The body can maintain homeostasis by autonomic responses, neuroendocrine responses, or behavioral responses.</a:t>
            </a:r>
            <a:endParaRPr lang="en-US" dirty="0"/>
          </a:p>
        </p:txBody>
      </p:sp>
      <p:sp>
        <p:nvSpPr>
          <p:cNvPr id="4" name="Slide Number Placeholder 3"/>
          <p:cNvSpPr>
            <a:spLocks noGrp="1"/>
          </p:cNvSpPr>
          <p:nvPr>
            <p:ph type="sldNum" sz="quarter" idx="4294967295"/>
          </p:nvPr>
        </p:nvSpPr>
        <p:spPr>
          <a:xfrm>
            <a:off x="8686800" y="6248400"/>
            <a:ext cx="457200" cy="457200"/>
          </a:xfrm>
          <a:prstGeom prst="rect">
            <a:avLst/>
          </a:prstGeom>
        </p:spPr>
        <p:txBody>
          <a:bodyPr/>
          <a:lstStyle/>
          <a:p>
            <a:fld id="{E0B89153-F3E4-4369-918D-38256662D732}" type="slidenum">
              <a:rPr lang="en-US" smtClean="0"/>
              <a:t>8</a:t>
            </a:fld>
            <a:endParaRPr lang="en-US"/>
          </a:p>
        </p:txBody>
      </p:sp>
    </p:spTree>
    <p:extLst>
      <p:ext uri="{BB962C8B-B14F-4D97-AF65-F5344CB8AC3E}">
        <p14:creationId xmlns:p14="http://schemas.microsoft.com/office/powerpoint/2010/main" val="25209379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The Circuitry of Motivation: Basic Drives</a:t>
            </a:r>
            <a:endParaRPr lang="en-US" dirty="0"/>
          </a:p>
        </p:txBody>
      </p:sp>
      <p:sp>
        <p:nvSpPr>
          <p:cNvPr id="3" name="Content Placeholder 2"/>
          <p:cNvSpPr>
            <a:spLocks noGrp="1"/>
          </p:cNvSpPr>
          <p:nvPr>
            <p:ph idx="1"/>
          </p:nvPr>
        </p:nvSpPr>
        <p:spPr/>
        <p:txBody>
          <a:bodyPr/>
          <a:lstStyle/>
          <a:p>
            <a:r>
              <a:rPr lang="en-US" smtClean="0"/>
              <a:t>Hypothalamus and Homeostatic Drives</a:t>
            </a:r>
          </a:p>
          <a:p>
            <a:r>
              <a:rPr lang="en-US" smtClean="0"/>
              <a:t>Amygdala and External-World Drives</a:t>
            </a:r>
          </a:p>
          <a:p>
            <a:r>
              <a:rPr lang="en-US" smtClean="0"/>
              <a:t>Midbrain Dopamine Neurons and the Common Currency of Motivation</a:t>
            </a:r>
            <a:endParaRPr lang="en-US" dirty="0" smtClean="0"/>
          </a:p>
        </p:txBody>
      </p:sp>
      <p:sp>
        <p:nvSpPr>
          <p:cNvPr id="4" name="Slide Number Placeholder 3"/>
          <p:cNvSpPr>
            <a:spLocks noGrp="1"/>
          </p:cNvSpPr>
          <p:nvPr>
            <p:ph type="sldNum" sz="quarter" idx="4294967295"/>
          </p:nvPr>
        </p:nvSpPr>
        <p:spPr>
          <a:xfrm>
            <a:off x="8686800" y="6248400"/>
            <a:ext cx="457200" cy="457200"/>
          </a:xfrm>
          <a:prstGeom prst="rect">
            <a:avLst/>
          </a:prstGeom>
        </p:spPr>
        <p:txBody>
          <a:bodyPr/>
          <a:lstStyle/>
          <a:p>
            <a:fld id="{E0B89153-F3E4-4369-918D-38256662D732}" type="slidenum">
              <a:rPr lang="en-US" smtClean="0"/>
              <a:t>9</a:t>
            </a:fld>
            <a:endParaRPr lang="en-US"/>
          </a:p>
        </p:txBody>
      </p:sp>
    </p:spTree>
    <p:extLst>
      <p:ext uri="{BB962C8B-B14F-4D97-AF65-F5344CB8AC3E}">
        <p14:creationId xmlns:p14="http://schemas.microsoft.com/office/powerpoint/2010/main" val="27965472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Hypothalamus and Homeostatic Drives</a:t>
            </a:r>
            <a:endParaRPr lang="en-US" dirty="0"/>
          </a:p>
        </p:txBody>
      </p:sp>
      <p:sp>
        <p:nvSpPr>
          <p:cNvPr id="3" name="Content Placeholder 2"/>
          <p:cNvSpPr>
            <a:spLocks noGrp="1"/>
          </p:cNvSpPr>
          <p:nvPr>
            <p:ph idx="1"/>
          </p:nvPr>
        </p:nvSpPr>
        <p:spPr/>
        <p:txBody>
          <a:bodyPr/>
          <a:lstStyle/>
          <a:p>
            <a:r>
              <a:rPr lang="en-US" smtClean="0"/>
              <a:t>The hypothalamus is important for maintaining homeostasis.</a:t>
            </a:r>
          </a:p>
          <a:p>
            <a:r>
              <a:rPr lang="en-US" smtClean="0"/>
              <a:t>It collects information about the internal state of the body and initiates responses.</a:t>
            </a:r>
          </a:p>
          <a:p>
            <a:r>
              <a:rPr lang="en-US" smtClean="0"/>
              <a:t>There are many different nuclei within the hypothalamus.</a:t>
            </a:r>
          </a:p>
          <a:p>
            <a:r>
              <a:rPr lang="en-US" smtClean="0"/>
              <a:t>Some seem to be predominantly input while others are mostly output nuclei.</a:t>
            </a:r>
          </a:p>
          <a:p>
            <a:endParaRPr lang="en-US" dirty="0"/>
          </a:p>
        </p:txBody>
      </p:sp>
      <p:sp>
        <p:nvSpPr>
          <p:cNvPr id="4" name="Slide Number Placeholder 3"/>
          <p:cNvSpPr>
            <a:spLocks noGrp="1"/>
          </p:cNvSpPr>
          <p:nvPr>
            <p:ph type="sldNum" sz="quarter" idx="4294967295"/>
          </p:nvPr>
        </p:nvSpPr>
        <p:spPr>
          <a:xfrm>
            <a:off x="8686800" y="6248400"/>
            <a:ext cx="457200" cy="457200"/>
          </a:xfrm>
          <a:prstGeom prst="rect">
            <a:avLst/>
          </a:prstGeom>
        </p:spPr>
        <p:txBody>
          <a:bodyPr/>
          <a:lstStyle/>
          <a:p>
            <a:fld id="{E0B89153-F3E4-4369-918D-38256662D732}" type="slidenum">
              <a:rPr lang="en-US" smtClean="0"/>
              <a:t>10</a:t>
            </a:fld>
            <a:endParaRPr lang="en-US"/>
          </a:p>
        </p:txBody>
      </p:sp>
    </p:spTree>
    <p:extLst>
      <p:ext uri="{BB962C8B-B14F-4D97-AF65-F5344CB8AC3E}">
        <p14:creationId xmlns:p14="http://schemas.microsoft.com/office/powerpoint/2010/main" val="23817242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Hypothalamus and Homeostatic Drives</a:t>
            </a:r>
            <a:endParaRPr lang="en-US" dirty="0"/>
          </a:p>
        </p:txBody>
      </p:sp>
      <p:sp>
        <p:nvSpPr>
          <p:cNvPr id="3" name="Content Placeholder 2"/>
          <p:cNvSpPr>
            <a:spLocks noGrp="1"/>
          </p:cNvSpPr>
          <p:nvPr>
            <p:ph idx="1"/>
          </p:nvPr>
        </p:nvSpPr>
        <p:spPr>
          <a:xfrm>
            <a:off x="339636" y="1828799"/>
            <a:ext cx="3267674" cy="4297363"/>
          </a:xfrm>
        </p:spPr>
        <p:txBody>
          <a:bodyPr>
            <a:normAutofit/>
          </a:bodyPr>
          <a:lstStyle/>
          <a:p>
            <a:pPr marL="0" indent="0">
              <a:buNone/>
            </a:pPr>
            <a:r>
              <a:rPr lang="en-US" sz="1800" b="1" dirty="0"/>
              <a:t>Figure 14.4 The hypothalamus is involved in a wide range of behaviors.</a:t>
            </a:r>
            <a:r>
              <a:rPr lang="en-US" sz="1800" dirty="0"/>
              <a:t> The hypothalamus is connected directly with the nucleus </a:t>
            </a:r>
            <a:r>
              <a:rPr lang="en-US" sz="1800" dirty="0" err="1"/>
              <a:t>accumbens</a:t>
            </a:r>
            <a:r>
              <a:rPr lang="en-US" sz="1800" dirty="0"/>
              <a:t>, and indirectly with the prefrontal cortex, hippocampus, and amygdala, all of which are part of the brain's motivational architecture. These connections direct the autonomic, endocrine, and motivational aspects of homeostasis.</a:t>
            </a:r>
          </a:p>
        </p:txBody>
      </p:sp>
      <p:sp>
        <p:nvSpPr>
          <p:cNvPr id="4" name="Slide Number Placeholder 3"/>
          <p:cNvSpPr>
            <a:spLocks noGrp="1"/>
          </p:cNvSpPr>
          <p:nvPr>
            <p:ph type="sldNum" sz="quarter" idx="4294967295"/>
          </p:nvPr>
        </p:nvSpPr>
        <p:spPr>
          <a:xfrm>
            <a:off x="7010400" y="6356350"/>
            <a:ext cx="2133600" cy="365125"/>
          </a:xfrm>
          <a:prstGeom prst="rect">
            <a:avLst/>
          </a:prstGeom>
        </p:spPr>
        <p:txBody>
          <a:bodyPr/>
          <a:lstStyle/>
          <a:p>
            <a:fld id="{E0B89153-F3E4-4369-918D-38256662D732}" type="slidenum">
              <a:rPr lang="en-US" smtClean="0"/>
              <a:pPr/>
              <a:t>11</a:t>
            </a:fld>
            <a:endParaRPr lang="en-US"/>
          </a:p>
        </p:txBody>
      </p:sp>
      <p:pic>
        <p:nvPicPr>
          <p:cNvPr id="6" name="Picture 5" descr="Figure 14.4.jpg"/>
          <p:cNvPicPr>
            <a:picLocks noChangeAspect="1"/>
          </p:cNvPicPr>
          <p:nvPr/>
        </p:nvPicPr>
        <p:blipFill rotWithShape="1">
          <a:blip r:embed="rId3"/>
          <a:srcRect b="7041"/>
          <a:stretch/>
        </p:blipFill>
        <p:spPr>
          <a:xfrm>
            <a:off x="3698749" y="1303487"/>
            <a:ext cx="5027241" cy="4587859"/>
          </a:xfrm>
          <a:prstGeom prst="rect">
            <a:avLst/>
          </a:prstGeom>
        </p:spPr>
      </p:pic>
    </p:spTree>
    <p:extLst>
      <p:ext uri="{BB962C8B-B14F-4D97-AF65-F5344CB8AC3E}">
        <p14:creationId xmlns:p14="http://schemas.microsoft.com/office/powerpoint/2010/main" val="34095169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Hypothalamus and Homeostatic Drives</a:t>
            </a:r>
            <a:endParaRPr lang="en-US" dirty="0"/>
          </a:p>
        </p:txBody>
      </p:sp>
      <p:sp>
        <p:nvSpPr>
          <p:cNvPr id="3" name="Content Placeholder 2"/>
          <p:cNvSpPr>
            <a:spLocks noGrp="1"/>
          </p:cNvSpPr>
          <p:nvPr>
            <p:ph idx="1"/>
          </p:nvPr>
        </p:nvSpPr>
        <p:spPr/>
        <p:txBody>
          <a:bodyPr/>
          <a:lstStyle/>
          <a:p>
            <a:r>
              <a:rPr lang="en-US" smtClean="0"/>
              <a:t>Energy balance has been fairly well studied.</a:t>
            </a:r>
          </a:p>
          <a:p>
            <a:pPr lvl="1"/>
            <a:r>
              <a:rPr lang="en-US" smtClean="0"/>
              <a:t>The hormones ghrelin and leptin signal hunger and satiety, respectively.</a:t>
            </a:r>
          </a:p>
          <a:p>
            <a:pPr lvl="1"/>
            <a:r>
              <a:rPr lang="en-US" smtClean="0"/>
              <a:t>Neuropeptide Y acts on the paraventricular nucleus to stimulate feeding.</a:t>
            </a:r>
          </a:p>
          <a:p>
            <a:pPr lvl="1"/>
            <a:r>
              <a:rPr lang="en-US" smtClean="0"/>
              <a:t>A different neurotransmitter, POMC, acts on the arcuate nucleus to inhibit feeding.</a:t>
            </a:r>
          </a:p>
          <a:p>
            <a:pPr lvl="1"/>
            <a:endParaRPr lang="en-US" dirty="0"/>
          </a:p>
        </p:txBody>
      </p:sp>
      <p:sp>
        <p:nvSpPr>
          <p:cNvPr id="4" name="Slide Number Placeholder 3"/>
          <p:cNvSpPr>
            <a:spLocks noGrp="1"/>
          </p:cNvSpPr>
          <p:nvPr>
            <p:ph type="sldNum" sz="quarter" idx="4294967295"/>
          </p:nvPr>
        </p:nvSpPr>
        <p:spPr>
          <a:xfrm>
            <a:off x="8686800" y="6248400"/>
            <a:ext cx="457200" cy="457200"/>
          </a:xfrm>
          <a:prstGeom prst="rect">
            <a:avLst/>
          </a:prstGeom>
        </p:spPr>
        <p:txBody>
          <a:bodyPr/>
          <a:lstStyle/>
          <a:p>
            <a:fld id="{E0B89153-F3E4-4369-918D-38256662D732}" type="slidenum">
              <a:rPr lang="en-US" smtClean="0"/>
              <a:t>12</a:t>
            </a:fld>
            <a:endParaRPr lang="en-US"/>
          </a:p>
        </p:txBody>
      </p:sp>
    </p:spTree>
    <p:extLst>
      <p:ext uri="{BB962C8B-B14F-4D97-AF65-F5344CB8AC3E}">
        <p14:creationId xmlns:p14="http://schemas.microsoft.com/office/powerpoint/2010/main" val="22404142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Hypothalamus and Homeostatic Drives</a:t>
            </a:r>
            <a:endParaRPr lang="en-US" dirty="0"/>
          </a:p>
        </p:txBody>
      </p:sp>
      <p:sp>
        <p:nvSpPr>
          <p:cNvPr id="3" name="Content Placeholder 2"/>
          <p:cNvSpPr>
            <a:spLocks noGrp="1"/>
          </p:cNvSpPr>
          <p:nvPr>
            <p:ph idx="1"/>
          </p:nvPr>
        </p:nvSpPr>
        <p:spPr>
          <a:xfrm>
            <a:off x="413656" y="5107575"/>
            <a:ext cx="8438606" cy="835706"/>
          </a:xfrm>
        </p:spPr>
        <p:txBody>
          <a:bodyPr>
            <a:noAutofit/>
          </a:bodyPr>
          <a:lstStyle/>
          <a:p>
            <a:pPr marL="0" indent="0">
              <a:buNone/>
            </a:pPr>
            <a:r>
              <a:rPr lang="en-US" sz="1800" b="1" dirty="0"/>
              <a:t>Figure 14.5 Obesity is influenced by the presence of hormones. </a:t>
            </a:r>
            <a:r>
              <a:rPr lang="en-US" sz="1800" dirty="0"/>
              <a:t>The mouse on the left has a mutation in the </a:t>
            </a:r>
            <a:r>
              <a:rPr lang="en-US" sz="1800" dirty="0" err="1"/>
              <a:t>ob</a:t>
            </a:r>
            <a:r>
              <a:rPr lang="en-US" sz="1800" dirty="0"/>
              <a:t> gene and is unable to produce leptin. The mouse on the right is a wild-type mouse with normal leptin production.</a:t>
            </a:r>
          </a:p>
        </p:txBody>
      </p:sp>
      <p:sp>
        <p:nvSpPr>
          <p:cNvPr id="4" name="Slide Number Placeholder 3"/>
          <p:cNvSpPr>
            <a:spLocks noGrp="1"/>
          </p:cNvSpPr>
          <p:nvPr>
            <p:ph type="sldNum" sz="quarter" idx="4294967295"/>
          </p:nvPr>
        </p:nvSpPr>
        <p:spPr>
          <a:xfrm>
            <a:off x="7010400" y="6356350"/>
            <a:ext cx="2133600" cy="365125"/>
          </a:xfrm>
          <a:prstGeom prst="rect">
            <a:avLst/>
          </a:prstGeom>
        </p:spPr>
        <p:txBody>
          <a:bodyPr/>
          <a:lstStyle/>
          <a:p>
            <a:fld id="{E0B89153-F3E4-4369-918D-38256662D732}" type="slidenum">
              <a:rPr lang="en-US" smtClean="0"/>
              <a:pPr/>
              <a:t>13</a:t>
            </a:fld>
            <a:endParaRPr lang="en-US"/>
          </a:p>
        </p:txBody>
      </p:sp>
      <p:pic>
        <p:nvPicPr>
          <p:cNvPr id="6" name="Picture 5" descr="figure_14_05.jpg"/>
          <p:cNvPicPr>
            <a:picLocks noChangeAspect="1"/>
          </p:cNvPicPr>
          <p:nvPr/>
        </p:nvPicPr>
        <p:blipFill rotWithShape="1">
          <a:blip r:embed="rId3"/>
          <a:srcRect b="8024"/>
          <a:stretch/>
        </p:blipFill>
        <p:spPr>
          <a:xfrm>
            <a:off x="1689462" y="1247687"/>
            <a:ext cx="5886995" cy="3859888"/>
          </a:xfrm>
          <a:prstGeom prst="rect">
            <a:avLst/>
          </a:prstGeom>
        </p:spPr>
      </p:pic>
    </p:spTree>
    <p:extLst>
      <p:ext uri="{BB962C8B-B14F-4D97-AF65-F5344CB8AC3E}">
        <p14:creationId xmlns:p14="http://schemas.microsoft.com/office/powerpoint/2010/main" val="3410666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17914" y="4258491"/>
            <a:ext cx="5486400" cy="566738"/>
          </a:xfrm>
        </p:spPr>
        <p:txBody>
          <a:bodyPr/>
          <a:lstStyle/>
          <a:p>
            <a:r>
              <a:rPr lang="en-US" dirty="0" smtClean="0"/>
              <a:t>Hypothalamus and Homeostatic Drives</a:t>
            </a:r>
            <a:endParaRPr lang="en-US" dirty="0"/>
          </a:p>
        </p:txBody>
      </p:sp>
      <p:sp>
        <p:nvSpPr>
          <p:cNvPr id="6" name="Text Placeholder 5"/>
          <p:cNvSpPr>
            <a:spLocks noGrp="1"/>
          </p:cNvSpPr>
          <p:nvPr>
            <p:ph type="body" sz="half" idx="2"/>
          </p:nvPr>
        </p:nvSpPr>
        <p:spPr>
          <a:xfrm>
            <a:off x="300446" y="4859384"/>
            <a:ext cx="8647611" cy="1293222"/>
          </a:xfrm>
        </p:spPr>
        <p:txBody>
          <a:bodyPr>
            <a:normAutofit lnSpcReduction="10000"/>
          </a:bodyPr>
          <a:lstStyle/>
          <a:p>
            <a:r>
              <a:rPr lang="en-US" b="1" dirty="0" smtClean="0"/>
              <a:t>Figure 14.6 </a:t>
            </a:r>
            <a:r>
              <a:rPr lang="en-US" b="1" dirty="0"/>
              <a:t>Regulation of eating behavior by the hypothalamus. </a:t>
            </a:r>
            <a:r>
              <a:rPr lang="en-US" dirty="0"/>
              <a:t>Leptin stimulates receptors in the arcuate nucleus of the hypothalamus to release neuropeptide Y (NPY). An alternate pathway uses the neurotransmitter pro-</a:t>
            </a:r>
            <a:r>
              <a:rPr lang="en-US" dirty="0" err="1"/>
              <a:t>opiomelanocortin</a:t>
            </a:r>
            <a:r>
              <a:rPr lang="en-US" dirty="0"/>
              <a:t> (POMC). Although these pathways are not yet fully understood, the output from the arcuate nucleus stimulates the ventromedial hypothalamus and the lateral hypothalamus to change energy intake and use. The pathway that uses NPY generally increases energy intake, whereas the pathway that uses POMC generally reduces food intake.</a:t>
            </a:r>
          </a:p>
        </p:txBody>
      </p:sp>
      <p:sp>
        <p:nvSpPr>
          <p:cNvPr id="4" name="Slide Number Placeholder 3"/>
          <p:cNvSpPr>
            <a:spLocks noGrp="1"/>
          </p:cNvSpPr>
          <p:nvPr>
            <p:ph type="sldNum" sz="quarter" idx="12"/>
          </p:nvPr>
        </p:nvSpPr>
        <p:spPr/>
        <p:txBody>
          <a:bodyPr/>
          <a:lstStyle/>
          <a:p>
            <a:fld id="{E0B89153-F3E4-4369-918D-38256662D732}" type="slidenum">
              <a:rPr lang="en-US" smtClean="0"/>
              <a:pPr/>
              <a:t>14</a:t>
            </a:fld>
            <a:endParaRPr lang="en-US"/>
          </a:p>
        </p:txBody>
      </p:sp>
      <p:pic>
        <p:nvPicPr>
          <p:cNvPr id="5" name="Picture 4" descr="figure_14_06.jpg"/>
          <p:cNvPicPr>
            <a:picLocks noChangeAspect="1"/>
          </p:cNvPicPr>
          <p:nvPr/>
        </p:nvPicPr>
        <p:blipFill rotWithShape="1">
          <a:blip r:embed="rId3"/>
          <a:srcRect b="8388"/>
          <a:stretch/>
        </p:blipFill>
        <p:spPr>
          <a:xfrm>
            <a:off x="1245326" y="579007"/>
            <a:ext cx="6631577" cy="3810112"/>
          </a:xfrm>
          <a:prstGeom prst="rect">
            <a:avLst/>
          </a:prstGeom>
        </p:spPr>
      </p:pic>
    </p:spTree>
    <p:extLst>
      <p:ext uri="{BB962C8B-B14F-4D97-AF65-F5344CB8AC3E}">
        <p14:creationId xmlns:p14="http://schemas.microsoft.com/office/powerpoint/2010/main" val="34372670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Amygdala and External-World Drives</a:t>
            </a:r>
            <a:endParaRPr lang="en-US" dirty="0"/>
          </a:p>
        </p:txBody>
      </p:sp>
      <p:sp>
        <p:nvSpPr>
          <p:cNvPr id="3" name="Content Placeholder 2"/>
          <p:cNvSpPr>
            <a:spLocks noGrp="1"/>
          </p:cNvSpPr>
          <p:nvPr>
            <p:ph idx="1"/>
          </p:nvPr>
        </p:nvSpPr>
        <p:spPr/>
        <p:txBody>
          <a:bodyPr/>
          <a:lstStyle/>
          <a:p>
            <a:r>
              <a:rPr lang="en-US" smtClean="0"/>
              <a:t>Sensory systems project to the amygdala, which monitors the external world.</a:t>
            </a:r>
          </a:p>
          <a:p>
            <a:r>
              <a:rPr lang="en-US" smtClean="0"/>
              <a:t>Output options for the amygdala include autonomic responses, neuroendocrine responses, or behavioral responses.</a:t>
            </a:r>
          </a:p>
          <a:p>
            <a:endParaRPr lang="en-US" dirty="0" smtClean="0"/>
          </a:p>
        </p:txBody>
      </p:sp>
      <p:sp>
        <p:nvSpPr>
          <p:cNvPr id="4" name="Slide Number Placeholder 3"/>
          <p:cNvSpPr>
            <a:spLocks noGrp="1"/>
          </p:cNvSpPr>
          <p:nvPr>
            <p:ph type="sldNum" sz="quarter" idx="4294967295"/>
          </p:nvPr>
        </p:nvSpPr>
        <p:spPr>
          <a:xfrm>
            <a:off x="8686800" y="6248400"/>
            <a:ext cx="457200" cy="457200"/>
          </a:xfrm>
          <a:prstGeom prst="rect">
            <a:avLst/>
          </a:prstGeom>
        </p:spPr>
        <p:txBody>
          <a:bodyPr/>
          <a:lstStyle/>
          <a:p>
            <a:fld id="{E0B89153-F3E4-4369-918D-38256662D732}" type="slidenum">
              <a:rPr lang="en-US" smtClean="0"/>
              <a:t>15</a:t>
            </a:fld>
            <a:endParaRPr lang="en-US"/>
          </a:p>
        </p:txBody>
      </p:sp>
    </p:spTree>
    <p:extLst>
      <p:ext uri="{BB962C8B-B14F-4D97-AF65-F5344CB8AC3E}">
        <p14:creationId xmlns:p14="http://schemas.microsoft.com/office/powerpoint/2010/main" val="29412621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Amygdala and External-World Drives</a:t>
            </a:r>
            <a:endParaRPr lang="en-US" dirty="0"/>
          </a:p>
        </p:txBody>
      </p:sp>
      <p:sp>
        <p:nvSpPr>
          <p:cNvPr id="3" name="Content Placeholder 2"/>
          <p:cNvSpPr>
            <a:spLocks noGrp="1"/>
          </p:cNvSpPr>
          <p:nvPr>
            <p:ph idx="1"/>
          </p:nvPr>
        </p:nvSpPr>
        <p:spPr/>
        <p:txBody>
          <a:bodyPr/>
          <a:lstStyle/>
          <a:p>
            <a:r>
              <a:rPr lang="en-US" smtClean="0"/>
              <a:t>The basolateral amygdala responds very rapidly to threatening stimuli from the external world.</a:t>
            </a:r>
          </a:p>
          <a:p>
            <a:r>
              <a:rPr lang="en-US" smtClean="0"/>
              <a:t>The centromedial amygdala coordinate the responses of other areas to the sensory stimuli.</a:t>
            </a:r>
            <a:endParaRPr lang="en-US" dirty="0" smtClean="0"/>
          </a:p>
        </p:txBody>
      </p:sp>
      <p:sp>
        <p:nvSpPr>
          <p:cNvPr id="4" name="Slide Number Placeholder 3"/>
          <p:cNvSpPr>
            <a:spLocks noGrp="1"/>
          </p:cNvSpPr>
          <p:nvPr>
            <p:ph type="sldNum" sz="quarter" idx="4294967295"/>
          </p:nvPr>
        </p:nvSpPr>
        <p:spPr>
          <a:xfrm>
            <a:off x="8686800" y="6248400"/>
            <a:ext cx="457200" cy="457200"/>
          </a:xfrm>
          <a:prstGeom prst="rect">
            <a:avLst/>
          </a:prstGeom>
        </p:spPr>
        <p:txBody>
          <a:bodyPr/>
          <a:lstStyle/>
          <a:p>
            <a:fld id="{E0B89153-F3E4-4369-918D-38256662D732}" type="slidenum">
              <a:rPr lang="en-US" smtClean="0"/>
              <a:t>16</a:t>
            </a:fld>
            <a:endParaRPr lang="en-US"/>
          </a:p>
        </p:txBody>
      </p:sp>
    </p:spTree>
    <p:extLst>
      <p:ext uri="{BB962C8B-B14F-4D97-AF65-F5344CB8AC3E}">
        <p14:creationId xmlns:p14="http://schemas.microsoft.com/office/powerpoint/2010/main" val="27265201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Amygdala and External-World </a:t>
            </a:r>
            <a:r>
              <a:rPr lang="en-US" dirty="0" smtClean="0"/>
              <a:t>Drives</a:t>
            </a:r>
            <a:endParaRPr lang="en-US" dirty="0"/>
          </a:p>
        </p:txBody>
      </p:sp>
      <p:sp>
        <p:nvSpPr>
          <p:cNvPr id="3" name="Content Placeholder 2"/>
          <p:cNvSpPr>
            <a:spLocks noGrp="1"/>
          </p:cNvSpPr>
          <p:nvPr>
            <p:ph idx="1"/>
          </p:nvPr>
        </p:nvSpPr>
        <p:spPr>
          <a:xfrm>
            <a:off x="287382" y="4924695"/>
            <a:ext cx="8512628" cy="1227910"/>
          </a:xfrm>
        </p:spPr>
        <p:txBody>
          <a:bodyPr>
            <a:normAutofit fontScale="55000" lnSpcReduction="20000"/>
          </a:bodyPr>
          <a:lstStyle/>
          <a:p>
            <a:pPr marL="0" indent="0">
              <a:buNone/>
            </a:pPr>
            <a:r>
              <a:rPr lang="en-US" b="1" dirty="0" smtClean="0"/>
              <a:t>Figure 14.7 </a:t>
            </a:r>
            <a:r>
              <a:rPr lang="en-US" b="1" dirty="0"/>
              <a:t>The amygdala. </a:t>
            </a:r>
            <a:r>
              <a:rPr lang="en-US" dirty="0"/>
              <a:t>Like the hypothalamus, the amygdala contains several nuclei. This coronal section through the brain depicts the location of the amygdala and some nuclei within the medial temporal lobe. The basolateral nuclei take sensory input from the thalamus and cortex, while the central and medial nuclei send behavior-regulating output to the brainstem, the hypothalamus, and indirectly to the prefrontal cortex.</a:t>
            </a:r>
          </a:p>
        </p:txBody>
      </p:sp>
      <p:sp>
        <p:nvSpPr>
          <p:cNvPr id="4" name="Slide Number Placeholder 3"/>
          <p:cNvSpPr>
            <a:spLocks noGrp="1"/>
          </p:cNvSpPr>
          <p:nvPr>
            <p:ph type="sldNum" sz="quarter" idx="4294967295"/>
          </p:nvPr>
        </p:nvSpPr>
        <p:spPr>
          <a:xfrm>
            <a:off x="7010400" y="6356350"/>
            <a:ext cx="2133600" cy="365125"/>
          </a:xfrm>
          <a:prstGeom prst="rect">
            <a:avLst/>
          </a:prstGeom>
        </p:spPr>
        <p:txBody>
          <a:bodyPr/>
          <a:lstStyle/>
          <a:p>
            <a:fld id="{E0B89153-F3E4-4369-918D-38256662D732}" type="slidenum">
              <a:rPr lang="en-US" smtClean="0"/>
              <a:t>17</a:t>
            </a:fld>
            <a:endParaRPr lang="en-US"/>
          </a:p>
        </p:txBody>
      </p:sp>
      <p:pic>
        <p:nvPicPr>
          <p:cNvPr id="6" name="Picture 5" descr="Figure 14.7.jpg"/>
          <p:cNvPicPr>
            <a:picLocks noChangeAspect="1"/>
          </p:cNvPicPr>
          <p:nvPr/>
        </p:nvPicPr>
        <p:blipFill rotWithShape="1">
          <a:blip r:embed="rId3"/>
          <a:srcRect b="9919"/>
          <a:stretch/>
        </p:blipFill>
        <p:spPr>
          <a:xfrm>
            <a:off x="435428" y="1191331"/>
            <a:ext cx="8534400" cy="3772553"/>
          </a:xfrm>
          <a:prstGeom prst="rect">
            <a:avLst/>
          </a:prstGeom>
        </p:spPr>
      </p:pic>
    </p:spTree>
    <p:extLst>
      <p:ext uri="{BB962C8B-B14F-4D97-AF65-F5344CB8AC3E}">
        <p14:creationId xmlns:p14="http://schemas.microsoft.com/office/powerpoint/2010/main" val="583908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Amygdala and External-World Drives</a:t>
            </a:r>
            <a:endParaRPr lang="en-US" dirty="0"/>
          </a:p>
        </p:txBody>
      </p:sp>
      <p:sp>
        <p:nvSpPr>
          <p:cNvPr id="3" name="Content Placeholder 2"/>
          <p:cNvSpPr>
            <a:spLocks noGrp="1"/>
          </p:cNvSpPr>
          <p:nvPr>
            <p:ph idx="1"/>
          </p:nvPr>
        </p:nvSpPr>
        <p:spPr/>
        <p:txBody>
          <a:bodyPr/>
          <a:lstStyle/>
          <a:p>
            <a:r>
              <a:rPr lang="en-US" smtClean="0"/>
              <a:t>There is a stress response (allostasis) to external stimuli.</a:t>
            </a:r>
          </a:p>
          <a:p>
            <a:pPr lvl="1"/>
            <a:r>
              <a:rPr lang="en-US" smtClean="0"/>
              <a:t>Short term allostasis prepares the body for challenges.</a:t>
            </a:r>
          </a:p>
          <a:p>
            <a:pPr lvl="1"/>
            <a:r>
              <a:rPr lang="en-US" smtClean="0"/>
              <a:t>Long term allostasis is harmful to the body, resulting in suppression of the immune system and metabolic changes.</a:t>
            </a:r>
            <a:endParaRPr lang="en-US" dirty="0" smtClean="0"/>
          </a:p>
        </p:txBody>
      </p:sp>
      <p:sp>
        <p:nvSpPr>
          <p:cNvPr id="4" name="Slide Number Placeholder 3"/>
          <p:cNvSpPr>
            <a:spLocks noGrp="1"/>
          </p:cNvSpPr>
          <p:nvPr>
            <p:ph type="sldNum" sz="quarter" idx="4294967295"/>
          </p:nvPr>
        </p:nvSpPr>
        <p:spPr>
          <a:xfrm>
            <a:off x="8686800" y="6248400"/>
            <a:ext cx="457200" cy="457200"/>
          </a:xfrm>
          <a:prstGeom prst="rect">
            <a:avLst/>
          </a:prstGeom>
        </p:spPr>
        <p:txBody>
          <a:bodyPr/>
          <a:lstStyle/>
          <a:p>
            <a:fld id="{E0B89153-F3E4-4369-918D-38256662D732}" type="slidenum">
              <a:rPr lang="en-US" smtClean="0"/>
              <a:t>18</a:t>
            </a:fld>
            <a:endParaRPr lang="en-US"/>
          </a:p>
        </p:txBody>
      </p:sp>
    </p:spTree>
    <p:extLst>
      <p:ext uri="{BB962C8B-B14F-4D97-AF65-F5344CB8AC3E}">
        <p14:creationId xmlns:p14="http://schemas.microsoft.com/office/powerpoint/2010/main" val="6986167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Amygdala and External-World </a:t>
            </a:r>
            <a:r>
              <a:rPr lang="en-US" dirty="0" smtClean="0"/>
              <a:t>Drives</a:t>
            </a:r>
            <a:endParaRPr lang="en-US" dirty="0"/>
          </a:p>
        </p:txBody>
      </p:sp>
      <p:sp>
        <p:nvSpPr>
          <p:cNvPr id="3" name="Content Placeholder 2"/>
          <p:cNvSpPr>
            <a:spLocks noGrp="1"/>
          </p:cNvSpPr>
          <p:nvPr>
            <p:ph idx="1"/>
          </p:nvPr>
        </p:nvSpPr>
        <p:spPr>
          <a:xfrm>
            <a:off x="431074" y="5316584"/>
            <a:ext cx="8255726" cy="1005840"/>
          </a:xfrm>
        </p:spPr>
        <p:txBody>
          <a:bodyPr>
            <a:noAutofit/>
          </a:bodyPr>
          <a:lstStyle/>
          <a:p>
            <a:pPr marL="0" indent="0">
              <a:buNone/>
            </a:pPr>
            <a:r>
              <a:rPr lang="en-US" sz="1500" b="1" dirty="0"/>
              <a:t>Figure 14.8 The stress response curve. </a:t>
            </a:r>
            <a:r>
              <a:rPr lang="en-US" sz="1500" dirty="0"/>
              <a:t>Up to a point, increased stress enhances performance because it increases cognitive and immune function. Beyond that point, however, the body becomes exhausted and the same cognitive and immune functions that were previously improved are now impaired.</a:t>
            </a:r>
          </a:p>
        </p:txBody>
      </p:sp>
      <p:sp>
        <p:nvSpPr>
          <p:cNvPr id="4" name="Slide Number Placeholder 3"/>
          <p:cNvSpPr>
            <a:spLocks noGrp="1"/>
          </p:cNvSpPr>
          <p:nvPr>
            <p:ph type="sldNum" sz="quarter" idx="4294967295"/>
          </p:nvPr>
        </p:nvSpPr>
        <p:spPr>
          <a:xfrm>
            <a:off x="7010400" y="6356350"/>
            <a:ext cx="2133600" cy="365125"/>
          </a:xfrm>
          <a:prstGeom prst="rect">
            <a:avLst/>
          </a:prstGeom>
        </p:spPr>
        <p:txBody>
          <a:bodyPr/>
          <a:lstStyle/>
          <a:p>
            <a:fld id="{E0B89153-F3E4-4369-918D-38256662D732}" type="slidenum">
              <a:rPr lang="en-US" smtClean="0"/>
              <a:t>19</a:t>
            </a:fld>
            <a:endParaRPr lang="en-US"/>
          </a:p>
        </p:txBody>
      </p:sp>
      <p:pic>
        <p:nvPicPr>
          <p:cNvPr id="5" name="Picture 4" descr="figure_14_08.jpg"/>
          <p:cNvPicPr>
            <a:picLocks noChangeAspect="1"/>
          </p:cNvPicPr>
          <p:nvPr/>
        </p:nvPicPr>
        <p:blipFill rotWithShape="1">
          <a:blip r:embed="rId3"/>
          <a:srcRect b="7751"/>
          <a:stretch/>
        </p:blipFill>
        <p:spPr>
          <a:xfrm>
            <a:off x="1554481" y="1184840"/>
            <a:ext cx="5943599" cy="4066430"/>
          </a:xfrm>
          <a:prstGeom prst="rect">
            <a:avLst/>
          </a:prstGeom>
        </p:spPr>
      </p:pic>
    </p:spTree>
    <p:extLst>
      <p:ext uri="{BB962C8B-B14F-4D97-AF65-F5344CB8AC3E}">
        <p14:creationId xmlns:p14="http://schemas.microsoft.com/office/powerpoint/2010/main" val="16141728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18329"/>
            <a:ext cx="8229600" cy="1143000"/>
          </a:xfrm>
        </p:spPr>
        <p:txBody>
          <a:bodyPr>
            <a:normAutofit fontScale="90000"/>
          </a:bodyPr>
          <a:lstStyle/>
          <a:p>
            <a:r>
              <a:rPr lang="en-US" smtClean="0"/>
              <a:t>Midbrain Dopamine Neurons and the Currency of Motivation</a:t>
            </a:r>
            <a:endParaRPr lang="en-US" dirty="0"/>
          </a:p>
        </p:txBody>
      </p:sp>
      <p:sp>
        <p:nvSpPr>
          <p:cNvPr id="3" name="Content Placeholder 2"/>
          <p:cNvSpPr>
            <a:spLocks noGrp="1"/>
          </p:cNvSpPr>
          <p:nvPr>
            <p:ph idx="1"/>
          </p:nvPr>
        </p:nvSpPr>
        <p:spPr/>
        <p:txBody>
          <a:bodyPr>
            <a:normAutofit lnSpcReduction="10000"/>
          </a:bodyPr>
          <a:lstStyle/>
          <a:p>
            <a:r>
              <a:rPr lang="en-US" smtClean="0"/>
              <a:t>The nigrostriatal pathway projects from the substantia nigra to the striatum and is important for motor control.</a:t>
            </a:r>
          </a:p>
          <a:p>
            <a:r>
              <a:rPr lang="en-US" smtClean="0"/>
              <a:t>The mesocortical pathway projects from the ventral tegmental area to the prefrontal cortex and is important for cognition.</a:t>
            </a:r>
          </a:p>
          <a:p>
            <a:r>
              <a:rPr lang="en-US" smtClean="0"/>
              <a:t>The mesolimbic pathway projects to the cingulate cortex and is important for emotional regulation.</a:t>
            </a:r>
            <a:endParaRPr lang="en-US" dirty="0" smtClean="0"/>
          </a:p>
        </p:txBody>
      </p:sp>
      <p:sp>
        <p:nvSpPr>
          <p:cNvPr id="4" name="Slide Number Placeholder 3"/>
          <p:cNvSpPr>
            <a:spLocks noGrp="1"/>
          </p:cNvSpPr>
          <p:nvPr>
            <p:ph type="sldNum" sz="quarter" idx="4294967295"/>
          </p:nvPr>
        </p:nvSpPr>
        <p:spPr>
          <a:xfrm>
            <a:off x="8686800" y="6248400"/>
            <a:ext cx="457200" cy="457200"/>
          </a:xfrm>
          <a:prstGeom prst="rect">
            <a:avLst/>
          </a:prstGeom>
        </p:spPr>
        <p:txBody>
          <a:bodyPr/>
          <a:lstStyle/>
          <a:p>
            <a:fld id="{E0B89153-F3E4-4369-918D-38256662D732}" type="slidenum">
              <a:rPr lang="en-US" smtClean="0"/>
              <a:t>20</a:t>
            </a:fld>
            <a:endParaRPr lang="en-US"/>
          </a:p>
        </p:txBody>
      </p:sp>
    </p:spTree>
    <p:extLst>
      <p:ext uri="{BB962C8B-B14F-4D97-AF65-F5344CB8AC3E}">
        <p14:creationId xmlns:p14="http://schemas.microsoft.com/office/powerpoint/2010/main" val="32312559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53016"/>
            <a:ext cx="8229600" cy="1143000"/>
          </a:xfrm>
        </p:spPr>
        <p:txBody>
          <a:bodyPr>
            <a:normAutofit fontScale="90000"/>
          </a:bodyPr>
          <a:lstStyle/>
          <a:p>
            <a:r>
              <a:rPr lang="en-US" dirty="0"/>
              <a:t>Midbrain Dopamine Neurons and the </a:t>
            </a:r>
            <a:r>
              <a:rPr lang="en-US" dirty="0" smtClean="0"/>
              <a:t>Currency </a:t>
            </a:r>
            <a:r>
              <a:rPr lang="en-US" dirty="0"/>
              <a:t>of </a:t>
            </a:r>
            <a:r>
              <a:rPr lang="en-US" dirty="0" smtClean="0"/>
              <a:t>Motivation</a:t>
            </a:r>
            <a:endParaRPr lang="en-US" dirty="0"/>
          </a:p>
        </p:txBody>
      </p:sp>
      <p:sp>
        <p:nvSpPr>
          <p:cNvPr id="3" name="Content Placeholder 2"/>
          <p:cNvSpPr>
            <a:spLocks noGrp="1"/>
          </p:cNvSpPr>
          <p:nvPr>
            <p:ph idx="1"/>
          </p:nvPr>
        </p:nvSpPr>
        <p:spPr>
          <a:xfrm>
            <a:off x="565967" y="5499462"/>
            <a:ext cx="8138160" cy="587512"/>
          </a:xfrm>
        </p:spPr>
        <p:txBody>
          <a:bodyPr>
            <a:noAutofit/>
          </a:bodyPr>
          <a:lstStyle/>
          <a:p>
            <a:pPr marL="0" indent="0">
              <a:buNone/>
            </a:pPr>
            <a:r>
              <a:rPr lang="en-US" sz="1800" b="1" dirty="0"/>
              <a:t>Figure 14.9 The ventral tegmental area and the substantia </a:t>
            </a:r>
            <a:r>
              <a:rPr lang="en-US" sz="1800" b="1" dirty="0" err="1"/>
              <a:t>nigra</a:t>
            </a:r>
            <a:r>
              <a:rPr lang="en-US" sz="1800" b="1" dirty="0"/>
              <a:t>. </a:t>
            </a:r>
            <a:r>
              <a:rPr lang="en-US" sz="1800" dirty="0"/>
              <a:t>Both of these areas are important parts of the midbrain dopamine network.</a:t>
            </a:r>
          </a:p>
        </p:txBody>
      </p:sp>
      <p:sp>
        <p:nvSpPr>
          <p:cNvPr id="4" name="Slide Number Placeholder 3"/>
          <p:cNvSpPr>
            <a:spLocks noGrp="1"/>
          </p:cNvSpPr>
          <p:nvPr>
            <p:ph type="sldNum" sz="quarter" idx="4294967295"/>
          </p:nvPr>
        </p:nvSpPr>
        <p:spPr>
          <a:xfrm>
            <a:off x="7010400" y="6356350"/>
            <a:ext cx="2133600" cy="365125"/>
          </a:xfrm>
          <a:prstGeom prst="rect">
            <a:avLst/>
          </a:prstGeom>
        </p:spPr>
        <p:txBody>
          <a:bodyPr/>
          <a:lstStyle/>
          <a:p>
            <a:fld id="{E0B89153-F3E4-4369-918D-38256662D732}" type="slidenum">
              <a:rPr lang="en-US" smtClean="0"/>
              <a:t>21</a:t>
            </a:fld>
            <a:endParaRPr lang="en-US"/>
          </a:p>
        </p:txBody>
      </p:sp>
      <p:pic>
        <p:nvPicPr>
          <p:cNvPr id="6" name="Picture 5" descr="figure_14_09.jpg"/>
          <p:cNvPicPr>
            <a:picLocks noChangeAspect="1"/>
          </p:cNvPicPr>
          <p:nvPr/>
        </p:nvPicPr>
        <p:blipFill rotWithShape="1">
          <a:blip r:embed="rId3"/>
          <a:srcRect b="8171"/>
          <a:stretch/>
        </p:blipFill>
        <p:spPr>
          <a:xfrm>
            <a:off x="1706700" y="1372955"/>
            <a:ext cx="5856694" cy="4126507"/>
          </a:xfrm>
          <a:prstGeom prst="rect">
            <a:avLst/>
          </a:prstGeom>
        </p:spPr>
      </p:pic>
    </p:spTree>
    <p:extLst>
      <p:ext uri="{BB962C8B-B14F-4D97-AF65-F5344CB8AC3E}">
        <p14:creationId xmlns:p14="http://schemas.microsoft.com/office/powerpoint/2010/main" val="34006635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Reward, Learning, and the Brain</a:t>
            </a:r>
            <a:endParaRPr lang="en-US" dirty="0"/>
          </a:p>
        </p:txBody>
      </p:sp>
      <p:sp>
        <p:nvSpPr>
          <p:cNvPr id="3" name="Content Placeholder 2"/>
          <p:cNvSpPr>
            <a:spLocks noGrp="1"/>
          </p:cNvSpPr>
          <p:nvPr>
            <p:ph idx="1"/>
          </p:nvPr>
        </p:nvSpPr>
        <p:spPr/>
        <p:txBody>
          <a:bodyPr/>
          <a:lstStyle/>
          <a:p>
            <a:r>
              <a:rPr lang="en-US" smtClean="0"/>
              <a:t>Defining Reward</a:t>
            </a:r>
          </a:p>
          <a:p>
            <a:r>
              <a:rPr lang="en-US" smtClean="0"/>
              <a:t>Learning from Reward Using Prediction Error</a:t>
            </a:r>
          </a:p>
          <a:p>
            <a:r>
              <a:rPr lang="en-US" smtClean="0"/>
              <a:t>“Liking” Is Different from “Wanting”</a:t>
            </a:r>
            <a:endParaRPr lang="en-US" dirty="0"/>
          </a:p>
        </p:txBody>
      </p:sp>
      <p:sp>
        <p:nvSpPr>
          <p:cNvPr id="4" name="Slide Number Placeholder 3"/>
          <p:cNvSpPr>
            <a:spLocks noGrp="1"/>
          </p:cNvSpPr>
          <p:nvPr>
            <p:ph type="sldNum" sz="quarter" idx="4294967295"/>
          </p:nvPr>
        </p:nvSpPr>
        <p:spPr>
          <a:xfrm>
            <a:off x="8686800" y="6248400"/>
            <a:ext cx="457200" cy="457200"/>
          </a:xfrm>
          <a:prstGeom prst="rect">
            <a:avLst/>
          </a:prstGeom>
        </p:spPr>
        <p:txBody>
          <a:bodyPr/>
          <a:lstStyle/>
          <a:p>
            <a:fld id="{E0B89153-F3E4-4369-918D-38256662D732}" type="slidenum">
              <a:rPr lang="en-US" smtClean="0"/>
              <a:t>22</a:t>
            </a:fld>
            <a:endParaRPr lang="en-US"/>
          </a:p>
        </p:txBody>
      </p:sp>
    </p:spTree>
    <p:extLst>
      <p:ext uri="{BB962C8B-B14F-4D97-AF65-F5344CB8AC3E}">
        <p14:creationId xmlns:p14="http://schemas.microsoft.com/office/powerpoint/2010/main" val="27849781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Defining Reward</a:t>
            </a:r>
            <a:endParaRPr lang="en-US" dirty="0"/>
          </a:p>
        </p:txBody>
      </p:sp>
      <p:sp>
        <p:nvSpPr>
          <p:cNvPr id="3" name="Content Placeholder 2"/>
          <p:cNvSpPr>
            <a:spLocks noGrp="1"/>
          </p:cNvSpPr>
          <p:nvPr>
            <p:ph idx="1"/>
          </p:nvPr>
        </p:nvSpPr>
        <p:spPr/>
        <p:txBody>
          <a:bodyPr/>
          <a:lstStyle/>
          <a:p>
            <a:r>
              <a:rPr lang="en-US" smtClean="0"/>
              <a:t>Rewards increase the motivation to engage in a particular behavior.</a:t>
            </a:r>
          </a:p>
          <a:p>
            <a:r>
              <a:rPr lang="en-US" smtClean="0"/>
              <a:t>Punishments make it less likely to engage in that particular behavior.</a:t>
            </a:r>
          </a:p>
          <a:p>
            <a:r>
              <a:rPr lang="en-US" smtClean="0"/>
              <a:t>Primary rewards directly affect homeostasis.</a:t>
            </a:r>
          </a:p>
          <a:p>
            <a:r>
              <a:rPr lang="en-US" smtClean="0"/>
              <a:t>Secondary rewards are associated with primary rewards.</a:t>
            </a:r>
            <a:endParaRPr lang="en-US" dirty="0"/>
          </a:p>
        </p:txBody>
      </p:sp>
      <p:sp>
        <p:nvSpPr>
          <p:cNvPr id="4" name="Slide Number Placeholder 3"/>
          <p:cNvSpPr>
            <a:spLocks noGrp="1"/>
          </p:cNvSpPr>
          <p:nvPr>
            <p:ph type="sldNum" sz="quarter" idx="4294967295"/>
          </p:nvPr>
        </p:nvSpPr>
        <p:spPr>
          <a:xfrm>
            <a:off x="8686800" y="6248400"/>
            <a:ext cx="457200" cy="457200"/>
          </a:xfrm>
          <a:prstGeom prst="rect">
            <a:avLst/>
          </a:prstGeom>
        </p:spPr>
        <p:txBody>
          <a:bodyPr/>
          <a:lstStyle/>
          <a:p>
            <a:fld id="{E0B89153-F3E4-4369-918D-38256662D732}" type="slidenum">
              <a:rPr lang="en-US" smtClean="0"/>
              <a:t>23</a:t>
            </a:fld>
            <a:endParaRPr lang="en-US"/>
          </a:p>
        </p:txBody>
      </p:sp>
    </p:spTree>
    <p:extLst>
      <p:ext uri="{BB962C8B-B14F-4D97-AF65-F5344CB8AC3E}">
        <p14:creationId xmlns:p14="http://schemas.microsoft.com/office/powerpoint/2010/main" val="39473850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Defining </a:t>
            </a:r>
            <a:r>
              <a:rPr lang="en-US" dirty="0" smtClean="0"/>
              <a:t>Reward</a:t>
            </a:r>
            <a:endParaRPr lang="en-US" dirty="0"/>
          </a:p>
        </p:txBody>
      </p:sp>
      <p:sp>
        <p:nvSpPr>
          <p:cNvPr id="3" name="Content Placeholder 2"/>
          <p:cNvSpPr>
            <a:spLocks noGrp="1"/>
          </p:cNvSpPr>
          <p:nvPr>
            <p:ph sz="half" idx="1"/>
          </p:nvPr>
        </p:nvSpPr>
        <p:spPr>
          <a:xfrm>
            <a:off x="444137" y="1678577"/>
            <a:ext cx="4038600" cy="4525963"/>
          </a:xfrm>
        </p:spPr>
        <p:txBody>
          <a:bodyPr>
            <a:normAutofit/>
          </a:bodyPr>
          <a:lstStyle/>
          <a:p>
            <a:pPr marL="0" indent="0">
              <a:buNone/>
            </a:pPr>
            <a:r>
              <a:rPr lang="en-US" sz="1800" b="1" dirty="0"/>
              <a:t>Figure 14.11 Primary and secondary rewards. </a:t>
            </a:r>
            <a:r>
              <a:rPr lang="en-US" sz="1800" dirty="0"/>
              <a:t>(a) Primary rewards provide an inherent survival advantage, such as food or drink. (b) Secondary rewards have no direct survival advantage, but we have learned that they enable us to get the primary rewards.</a:t>
            </a:r>
          </a:p>
        </p:txBody>
      </p:sp>
      <p:sp>
        <p:nvSpPr>
          <p:cNvPr id="4" name="Slide Number Placeholder 3"/>
          <p:cNvSpPr>
            <a:spLocks noGrp="1"/>
          </p:cNvSpPr>
          <p:nvPr>
            <p:ph type="sldNum" sz="quarter" idx="4294967295"/>
          </p:nvPr>
        </p:nvSpPr>
        <p:spPr>
          <a:xfrm>
            <a:off x="7010400" y="6356350"/>
            <a:ext cx="2133600" cy="365125"/>
          </a:xfrm>
          <a:prstGeom prst="rect">
            <a:avLst/>
          </a:prstGeom>
        </p:spPr>
        <p:txBody>
          <a:bodyPr/>
          <a:lstStyle/>
          <a:p>
            <a:fld id="{E0B89153-F3E4-4369-918D-38256662D732}" type="slidenum">
              <a:rPr lang="en-US" smtClean="0"/>
              <a:t>24</a:t>
            </a:fld>
            <a:endParaRPr lang="en-US"/>
          </a:p>
        </p:txBody>
      </p:sp>
      <p:pic>
        <p:nvPicPr>
          <p:cNvPr id="6" name="Picture 5" descr="figure_14_11a.jpg"/>
          <p:cNvPicPr>
            <a:picLocks noChangeAspect="1"/>
          </p:cNvPicPr>
          <p:nvPr/>
        </p:nvPicPr>
        <p:blipFill rotWithShape="1">
          <a:blip r:embed="rId3"/>
          <a:srcRect b="8316"/>
          <a:stretch/>
        </p:blipFill>
        <p:spPr>
          <a:xfrm>
            <a:off x="4702628" y="1430020"/>
            <a:ext cx="3383276" cy="2226749"/>
          </a:xfrm>
          <a:prstGeom prst="rect">
            <a:avLst/>
          </a:prstGeom>
        </p:spPr>
      </p:pic>
      <p:pic>
        <p:nvPicPr>
          <p:cNvPr id="7" name="Picture 6" descr="figure_14_11b.jpg"/>
          <p:cNvPicPr>
            <a:picLocks noChangeAspect="1"/>
          </p:cNvPicPr>
          <p:nvPr/>
        </p:nvPicPr>
        <p:blipFill rotWithShape="1">
          <a:blip r:embed="rId4"/>
          <a:srcRect b="7851"/>
          <a:stretch/>
        </p:blipFill>
        <p:spPr>
          <a:xfrm>
            <a:off x="4702629" y="3768263"/>
            <a:ext cx="3383276" cy="2224676"/>
          </a:xfrm>
          <a:prstGeom prst="rect">
            <a:avLst/>
          </a:prstGeom>
        </p:spPr>
      </p:pic>
    </p:spTree>
    <p:extLst>
      <p:ext uri="{BB962C8B-B14F-4D97-AF65-F5344CB8AC3E}">
        <p14:creationId xmlns:p14="http://schemas.microsoft.com/office/powerpoint/2010/main" val="30618884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Learning from Reward Using Prediction Error</a:t>
            </a:r>
            <a:endParaRPr lang="en-US" dirty="0"/>
          </a:p>
        </p:txBody>
      </p:sp>
      <p:sp>
        <p:nvSpPr>
          <p:cNvPr id="3" name="Content Placeholder 2"/>
          <p:cNvSpPr>
            <a:spLocks noGrp="1"/>
          </p:cNvSpPr>
          <p:nvPr>
            <p:ph idx="1"/>
          </p:nvPr>
        </p:nvSpPr>
        <p:spPr/>
        <p:txBody>
          <a:bodyPr/>
          <a:lstStyle/>
          <a:p>
            <a:r>
              <a:rPr lang="en-US" dirty="0" smtClean="0"/>
              <a:t>The prediction error is the discrepancy between what is expected and what actually occurs.</a:t>
            </a:r>
          </a:p>
          <a:p>
            <a:r>
              <a:rPr lang="en-US" dirty="0" smtClean="0"/>
              <a:t>This can be positive or negative, and can include information about the timing of the reward.</a:t>
            </a:r>
          </a:p>
          <a:p>
            <a:r>
              <a:rPr lang="en-US" dirty="0" smtClean="0"/>
              <a:t>As the response becomes expected, the prediction error drops to zero.</a:t>
            </a:r>
            <a:endParaRPr lang="en-US" dirty="0"/>
          </a:p>
        </p:txBody>
      </p:sp>
      <p:sp>
        <p:nvSpPr>
          <p:cNvPr id="4" name="Slide Number Placeholder 3"/>
          <p:cNvSpPr>
            <a:spLocks noGrp="1"/>
          </p:cNvSpPr>
          <p:nvPr>
            <p:ph type="sldNum" sz="quarter" idx="4294967295"/>
          </p:nvPr>
        </p:nvSpPr>
        <p:spPr>
          <a:xfrm>
            <a:off x="8686800" y="6248400"/>
            <a:ext cx="457200" cy="457200"/>
          </a:xfrm>
          <a:prstGeom prst="rect">
            <a:avLst/>
          </a:prstGeom>
        </p:spPr>
        <p:txBody>
          <a:bodyPr/>
          <a:lstStyle/>
          <a:p>
            <a:fld id="{E0B89153-F3E4-4369-918D-38256662D732}" type="slidenum">
              <a:rPr lang="en-US" smtClean="0"/>
              <a:t>25</a:t>
            </a:fld>
            <a:endParaRPr lang="en-US"/>
          </a:p>
        </p:txBody>
      </p:sp>
    </p:spTree>
    <p:extLst>
      <p:ext uri="{BB962C8B-B14F-4D97-AF65-F5344CB8AC3E}">
        <p14:creationId xmlns:p14="http://schemas.microsoft.com/office/powerpoint/2010/main" val="29236208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figure_14_12.jpg"/>
          <p:cNvPicPr>
            <a:picLocks noChangeAspect="1"/>
          </p:cNvPicPr>
          <p:nvPr/>
        </p:nvPicPr>
        <p:blipFill rotWithShape="1">
          <a:blip r:embed="rId3"/>
          <a:srcRect b="8372"/>
          <a:stretch/>
        </p:blipFill>
        <p:spPr>
          <a:xfrm>
            <a:off x="2220686" y="1402940"/>
            <a:ext cx="6592028" cy="4044271"/>
          </a:xfrm>
          <a:prstGeom prst="rect">
            <a:avLst/>
          </a:prstGeom>
        </p:spPr>
      </p:pic>
      <p:sp>
        <p:nvSpPr>
          <p:cNvPr id="2" name="Title 1"/>
          <p:cNvSpPr>
            <a:spLocks noGrp="1"/>
          </p:cNvSpPr>
          <p:nvPr>
            <p:ph type="title"/>
          </p:nvPr>
        </p:nvSpPr>
        <p:spPr/>
        <p:txBody>
          <a:bodyPr>
            <a:normAutofit fontScale="90000"/>
          </a:bodyPr>
          <a:lstStyle/>
          <a:p>
            <a:r>
              <a:rPr lang="en-US" dirty="0"/>
              <a:t>Learning from Reward Using Prediction </a:t>
            </a:r>
            <a:r>
              <a:rPr lang="en-US" dirty="0" smtClean="0"/>
              <a:t>Error</a:t>
            </a:r>
            <a:endParaRPr lang="en-US" dirty="0"/>
          </a:p>
        </p:txBody>
      </p:sp>
      <p:sp>
        <p:nvSpPr>
          <p:cNvPr id="3" name="Content Placeholder 2"/>
          <p:cNvSpPr>
            <a:spLocks noGrp="1"/>
          </p:cNvSpPr>
          <p:nvPr>
            <p:ph idx="1"/>
          </p:nvPr>
        </p:nvSpPr>
        <p:spPr>
          <a:xfrm>
            <a:off x="130629" y="3905794"/>
            <a:ext cx="4924697" cy="2612571"/>
          </a:xfrm>
        </p:spPr>
        <p:txBody>
          <a:bodyPr>
            <a:noAutofit/>
          </a:bodyPr>
          <a:lstStyle/>
          <a:p>
            <a:pPr marL="0" indent="0">
              <a:buNone/>
            </a:pPr>
            <a:r>
              <a:rPr lang="en-US" sz="1300" b="1" dirty="0"/>
              <a:t>Figure 14.12 The role of prediction error during associative learning.</a:t>
            </a:r>
            <a:r>
              <a:rPr lang="en-US" sz="1300" dirty="0"/>
              <a:t>(a) The monkey is seated and will receive a juice reward when the response bar moves. (b) Before learning, the juice reward is unexpected, so its arrival has positive prediction error (better than expected). (c) After learning, the juice is expected after the light, so it no longer has positive prediction error. The positive prediction error then shifts to the light, which signals that a reward will soon arrive. (d) If for some reason the juice does not arrive as expected, its absence has negative prediction error (worse than expected). These prediction error signals can be used to guide associative learning.</a:t>
            </a:r>
          </a:p>
        </p:txBody>
      </p:sp>
      <p:sp>
        <p:nvSpPr>
          <p:cNvPr id="4" name="Slide Number Placeholder 3"/>
          <p:cNvSpPr>
            <a:spLocks noGrp="1"/>
          </p:cNvSpPr>
          <p:nvPr>
            <p:ph type="sldNum" sz="quarter" idx="4294967295"/>
          </p:nvPr>
        </p:nvSpPr>
        <p:spPr>
          <a:xfrm>
            <a:off x="7010400" y="6356350"/>
            <a:ext cx="2133600" cy="365125"/>
          </a:xfrm>
          <a:prstGeom prst="rect">
            <a:avLst/>
          </a:prstGeom>
        </p:spPr>
        <p:txBody>
          <a:bodyPr/>
          <a:lstStyle/>
          <a:p>
            <a:fld id="{E0B89153-F3E4-4369-918D-38256662D732}" type="slidenum">
              <a:rPr lang="en-US" smtClean="0"/>
              <a:t>26</a:t>
            </a:fld>
            <a:endParaRPr lang="en-US"/>
          </a:p>
        </p:txBody>
      </p:sp>
    </p:spTree>
    <p:extLst>
      <p:ext uri="{BB962C8B-B14F-4D97-AF65-F5344CB8AC3E}">
        <p14:creationId xmlns:p14="http://schemas.microsoft.com/office/powerpoint/2010/main" val="8674932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“Liking” Is Different from “Wanting”</a:t>
            </a:r>
            <a:endParaRPr lang="en-US" dirty="0"/>
          </a:p>
        </p:txBody>
      </p:sp>
      <p:sp>
        <p:nvSpPr>
          <p:cNvPr id="3" name="Content Placeholder 2"/>
          <p:cNvSpPr>
            <a:spLocks noGrp="1"/>
          </p:cNvSpPr>
          <p:nvPr>
            <p:ph idx="1"/>
          </p:nvPr>
        </p:nvSpPr>
        <p:spPr/>
        <p:txBody>
          <a:bodyPr/>
          <a:lstStyle/>
          <a:p>
            <a:r>
              <a:rPr lang="en-US" dirty="0" smtClean="0"/>
              <a:t>Many addictive substances are pleasant at first, but that decreases with exposure.</a:t>
            </a:r>
          </a:p>
          <a:p>
            <a:r>
              <a:rPr lang="en-US" dirty="0" smtClean="0"/>
              <a:t>Yet, the amount of effort to obtain the drug increases.</a:t>
            </a:r>
          </a:p>
          <a:p>
            <a:r>
              <a:rPr lang="en-US" dirty="0" smtClean="0"/>
              <a:t>Liking is due to </a:t>
            </a:r>
            <a:r>
              <a:rPr lang="en-US" dirty="0" err="1" smtClean="0"/>
              <a:t>interoceptive</a:t>
            </a:r>
            <a:r>
              <a:rPr lang="en-US" dirty="0" smtClean="0"/>
              <a:t> feelings of well-being.</a:t>
            </a:r>
          </a:p>
          <a:p>
            <a:r>
              <a:rPr lang="en-US" dirty="0" smtClean="0"/>
              <a:t>Wanting is due to a future prediction of liking the drug.</a:t>
            </a:r>
            <a:endParaRPr lang="en-US" dirty="0"/>
          </a:p>
        </p:txBody>
      </p:sp>
      <p:sp>
        <p:nvSpPr>
          <p:cNvPr id="4" name="Slide Number Placeholder 3"/>
          <p:cNvSpPr>
            <a:spLocks noGrp="1"/>
          </p:cNvSpPr>
          <p:nvPr>
            <p:ph type="sldNum" sz="quarter" idx="4294967295"/>
          </p:nvPr>
        </p:nvSpPr>
        <p:spPr>
          <a:xfrm>
            <a:off x="8686800" y="6248400"/>
            <a:ext cx="457200" cy="457200"/>
          </a:xfrm>
          <a:prstGeom prst="rect">
            <a:avLst/>
          </a:prstGeom>
        </p:spPr>
        <p:txBody>
          <a:bodyPr/>
          <a:lstStyle/>
          <a:p>
            <a:fld id="{E0B89153-F3E4-4369-918D-38256662D732}" type="slidenum">
              <a:rPr lang="en-US" smtClean="0"/>
              <a:t>27</a:t>
            </a:fld>
            <a:endParaRPr lang="en-US"/>
          </a:p>
        </p:txBody>
      </p:sp>
    </p:spTree>
    <p:extLst>
      <p:ext uri="{BB962C8B-B14F-4D97-AF65-F5344CB8AC3E}">
        <p14:creationId xmlns:p14="http://schemas.microsoft.com/office/powerpoint/2010/main" val="29819350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“Liking” Is Different from “Wanting”</a:t>
            </a:r>
            <a:endParaRPr lang="en-US" dirty="0"/>
          </a:p>
        </p:txBody>
      </p:sp>
      <p:sp>
        <p:nvSpPr>
          <p:cNvPr id="7" name="Content Placeholder 6"/>
          <p:cNvSpPr>
            <a:spLocks noGrp="1"/>
          </p:cNvSpPr>
          <p:nvPr>
            <p:ph idx="1"/>
          </p:nvPr>
        </p:nvSpPr>
        <p:spPr>
          <a:xfrm>
            <a:off x="457200" y="5133703"/>
            <a:ext cx="8229600" cy="992460"/>
          </a:xfrm>
        </p:spPr>
        <p:txBody>
          <a:bodyPr>
            <a:noAutofit/>
          </a:bodyPr>
          <a:lstStyle/>
          <a:p>
            <a:pPr marL="0" indent="0">
              <a:buNone/>
            </a:pPr>
            <a:r>
              <a:rPr lang="en-US" sz="1800" dirty="0"/>
              <a:t>Figure 14.13. Cigarette smokers sometimes report that they do not especially enjoy smoking, even though they feel strongly compelled to smoke</a:t>
            </a:r>
            <a:r>
              <a:rPr lang="en-US" sz="1800" dirty="0" smtClean="0"/>
              <a:t>.</a:t>
            </a:r>
            <a:endParaRPr lang="en-US" sz="1800" dirty="0"/>
          </a:p>
        </p:txBody>
      </p:sp>
      <p:sp>
        <p:nvSpPr>
          <p:cNvPr id="4" name="Slide Number Placeholder 3"/>
          <p:cNvSpPr>
            <a:spLocks noGrp="1"/>
          </p:cNvSpPr>
          <p:nvPr>
            <p:ph type="sldNum" sz="quarter" idx="4294967295"/>
          </p:nvPr>
        </p:nvSpPr>
        <p:spPr>
          <a:xfrm>
            <a:off x="7010400" y="6356350"/>
            <a:ext cx="2133600" cy="365125"/>
          </a:xfrm>
          <a:prstGeom prst="rect">
            <a:avLst/>
          </a:prstGeom>
        </p:spPr>
        <p:txBody>
          <a:bodyPr/>
          <a:lstStyle/>
          <a:p>
            <a:fld id="{E0B89153-F3E4-4369-918D-38256662D732}" type="slidenum">
              <a:rPr lang="en-US" smtClean="0"/>
              <a:pPr/>
              <a:t>28</a:t>
            </a:fld>
            <a:endParaRPr lang="en-US"/>
          </a:p>
        </p:txBody>
      </p:sp>
      <p:pic>
        <p:nvPicPr>
          <p:cNvPr id="6" name="Picture 5" descr="figure_14_13.jpg"/>
          <p:cNvPicPr>
            <a:picLocks noChangeAspect="1"/>
          </p:cNvPicPr>
          <p:nvPr/>
        </p:nvPicPr>
        <p:blipFill rotWithShape="1">
          <a:blip r:embed="rId3"/>
          <a:srcRect b="7541"/>
          <a:stretch/>
        </p:blipFill>
        <p:spPr>
          <a:xfrm>
            <a:off x="2225474" y="1318083"/>
            <a:ext cx="5063599" cy="3776432"/>
          </a:xfrm>
          <a:prstGeom prst="rect">
            <a:avLst/>
          </a:prstGeom>
        </p:spPr>
      </p:pic>
    </p:spTree>
    <p:extLst>
      <p:ext uri="{BB962C8B-B14F-4D97-AF65-F5344CB8AC3E}">
        <p14:creationId xmlns:p14="http://schemas.microsoft.com/office/powerpoint/2010/main" val="22326892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Opioids and the Sensation of Pleasure</a:t>
            </a:r>
            <a:endParaRPr lang="en-US" dirty="0"/>
          </a:p>
        </p:txBody>
      </p:sp>
      <p:sp>
        <p:nvSpPr>
          <p:cNvPr id="3" name="Content Placeholder 2"/>
          <p:cNvSpPr>
            <a:spLocks noGrp="1"/>
          </p:cNvSpPr>
          <p:nvPr>
            <p:ph idx="1"/>
          </p:nvPr>
        </p:nvSpPr>
        <p:spPr/>
        <p:txBody>
          <a:bodyPr/>
          <a:lstStyle/>
          <a:p>
            <a:r>
              <a:rPr lang="en-US" dirty="0" smtClean="0"/>
              <a:t>Opioids, Opioid Receptors, and Opioid Functions</a:t>
            </a:r>
          </a:p>
          <a:p>
            <a:r>
              <a:rPr lang="en-US" dirty="0" smtClean="0"/>
              <a:t>Opioids and Reward</a:t>
            </a:r>
            <a:endParaRPr lang="en-US" dirty="0"/>
          </a:p>
        </p:txBody>
      </p:sp>
      <p:sp>
        <p:nvSpPr>
          <p:cNvPr id="4" name="Slide Number Placeholder 3"/>
          <p:cNvSpPr>
            <a:spLocks noGrp="1"/>
          </p:cNvSpPr>
          <p:nvPr>
            <p:ph type="sldNum" sz="quarter" idx="4294967295"/>
          </p:nvPr>
        </p:nvSpPr>
        <p:spPr>
          <a:xfrm>
            <a:off x="8686800" y="6248400"/>
            <a:ext cx="457200" cy="457200"/>
          </a:xfrm>
          <a:prstGeom prst="rect">
            <a:avLst/>
          </a:prstGeom>
        </p:spPr>
        <p:txBody>
          <a:bodyPr/>
          <a:lstStyle/>
          <a:p>
            <a:fld id="{E0B89153-F3E4-4369-918D-38256662D732}" type="slidenum">
              <a:rPr lang="en-US" smtClean="0"/>
              <a:t>29</a:t>
            </a:fld>
            <a:endParaRPr lang="en-US"/>
          </a:p>
        </p:txBody>
      </p:sp>
    </p:spTree>
    <p:extLst>
      <p:ext uri="{BB962C8B-B14F-4D97-AF65-F5344CB8AC3E}">
        <p14:creationId xmlns:p14="http://schemas.microsoft.com/office/powerpoint/2010/main" val="13840689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Opioids, Opioid Receptors, and Opioid Functions</a:t>
            </a:r>
            <a:endParaRPr lang="en-US" dirty="0"/>
          </a:p>
        </p:txBody>
      </p:sp>
      <p:sp>
        <p:nvSpPr>
          <p:cNvPr id="3" name="Content Placeholder 2"/>
          <p:cNvSpPr>
            <a:spLocks noGrp="1"/>
          </p:cNvSpPr>
          <p:nvPr>
            <p:ph idx="1"/>
          </p:nvPr>
        </p:nvSpPr>
        <p:spPr/>
        <p:txBody>
          <a:bodyPr/>
          <a:lstStyle/>
          <a:p>
            <a:r>
              <a:rPr lang="en-US" dirty="0" smtClean="0"/>
              <a:t>Opioids both relieve pain and produce euphoria.</a:t>
            </a:r>
          </a:p>
          <a:p>
            <a:r>
              <a:rPr lang="en-US" dirty="0" smtClean="0"/>
              <a:t>There are four different types of opioid receptors:</a:t>
            </a:r>
          </a:p>
          <a:p>
            <a:pPr lvl="1"/>
            <a:r>
              <a:rPr lang="en-US" dirty="0" smtClean="0"/>
              <a:t>Mu</a:t>
            </a:r>
          </a:p>
          <a:p>
            <a:pPr lvl="1"/>
            <a:r>
              <a:rPr lang="en-US" dirty="0" smtClean="0"/>
              <a:t>Kappa</a:t>
            </a:r>
          </a:p>
          <a:p>
            <a:pPr lvl="1"/>
            <a:r>
              <a:rPr lang="en-US" dirty="0" smtClean="0"/>
              <a:t>Delta</a:t>
            </a:r>
          </a:p>
          <a:p>
            <a:pPr lvl="1"/>
            <a:r>
              <a:rPr lang="en-US" dirty="0" err="1" smtClean="0"/>
              <a:t>Nociceptin</a:t>
            </a:r>
            <a:endParaRPr lang="en-US" dirty="0"/>
          </a:p>
        </p:txBody>
      </p:sp>
      <p:sp>
        <p:nvSpPr>
          <p:cNvPr id="4" name="Slide Number Placeholder 3"/>
          <p:cNvSpPr>
            <a:spLocks noGrp="1"/>
          </p:cNvSpPr>
          <p:nvPr>
            <p:ph type="sldNum" sz="quarter" idx="4294967295"/>
          </p:nvPr>
        </p:nvSpPr>
        <p:spPr>
          <a:xfrm>
            <a:off x="8686800" y="6248400"/>
            <a:ext cx="457200" cy="457200"/>
          </a:xfrm>
          <a:prstGeom prst="rect">
            <a:avLst/>
          </a:prstGeom>
        </p:spPr>
        <p:txBody>
          <a:bodyPr/>
          <a:lstStyle/>
          <a:p>
            <a:fld id="{E0B89153-F3E4-4369-918D-38256662D732}" type="slidenum">
              <a:rPr lang="en-US" smtClean="0"/>
              <a:t>30</a:t>
            </a:fld>
            <a:endParaRPr lang="en-US"/>
          </a:p>
        </p:txBody>
      </p:sp>
    </p:spTree>
    <p:extLst>
      <p:ext uri="{BB962C8B-B14F-4D97-AF65-F5344CB8AC3E}">
        <p14:creationId xmlns:p14="http://schemas.microsoft.com/office/powerpoint/2010/main" val="23342193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Opioids, Opioid Receptors, and Opioid </a:t>
            </a:r>
            <a:r>
              <a:rPr lang="en-US" dirty="0" smtClean="0"/>
              <a:t>Functions</a:t>
            </a:r>
            <a:endParaRPr lang="en-US" dirty="0"/>
          </a:p>
        </p:txBody>
      </p:sp>
      <p:sp>
        <p:nvSpPr>
          <p:cNvPr id="3" name="Content Placeholder 2"/>
          <p:cNvSpPr>
            <a:spLocks noGrp="1"/>
          </p:cNvSpPr>
          <p:nvPr>
            <p:ph idx="1"/>
          </p:nvPr>
        </p:nvSpPr>
        <p:spPr>
          <a:xfrm>
            <a:off x="457200" y="4781006"/>
            <a:ext cx="8229600" cy="1345157"/>
          </a:xfrm>
        </p:spPr>
        <p:txBody>
          <a:bodyPr>
            <a:normAutofit fontScale="55000" lnSpcReduction="20000"/>
          </a:bodyPr>
          <a:lstStyle/>
          <a:p>
            <a:pPr marL="0" indent="0">
              <a:buNone/>
            </a:pPr>
            <a:r>
              <a:rPr lang="en-US" b="1" dirty="0"/>
              <a:t>Figure 14.14 Some species of poppies produce opium, which contains substances that are chemically similar to endogenous opioids used as neurotransmitters in the human brain</a:t>
            </a:r>
            <a:r>
              <a:rPr lang="en-US" b="1" dirty="0" smtClean="0"/>
              <a:t>. </a:t>
            </a:r>
            <a:r>
              <a:rPr lang="en-US" dirty="0" smtClean="0"/>
              <a:t>Compare </a:t>
            </a:r>
            <a:r>
              <a:rPr lang="en-US" dirty="0"/>
              <a:t>the chemical structures of the pharmacologically active component of opium, morphine (and its chemically modified relative, heroin), versus endomorphin-1, one of the brain’s endogenous opioids.</a:t>
            </a:r>
          </a:p>
        </p:txBody>
      </p:sp>
      <p:sp>
        <p:nvSpPr>
          <p:cNvPr id="4" name="Slide Number Placeholder 3"/>
          <p:cNvSpPr>
            <a:spLocks noGrp="1"/>
          </p:cNvSpPr>
          <p:nvPr>
            <p:ph type="sldNum" sz="quarter" idx="4294967295"/>
          </p:nvPr>
        </p:nvSpPr>
        <p:spPr>
          <a:xfrm>
            <a:off x="7010400" y="6356350"/>
            <a:ext cx="2133600" cy="365125"/>
          </a:xfrm>
          <a:prstGeom prst="rect">
            <a:avLst/>
          </a:prstGeom>
        </p:spPr>
        <p:txBody>
          <a:bodyPr/>
          <a:lstStyle/>
          <a:p>
            <a:fld id="{E0B89153-F3E4-4369-918D-38256662D732}" type="slidenum">
              <a:rPr lang="en-US" smtClean="0"/>
              <a:t>31</a:t>
            </a:fld>
            <a:endParaRPr lang="en-US" dirty="0"/>
          </a:p>
        </p:txBody>
      </p:sp>
      <p:pic>
        <p:nvPicPr>
          <p:cNvPr id="6" name="Picture 5" descr="figure_14_14.jpg"/>
          <p:cNvPicPr>
            <a:picLocks noChangeAspect="1"/>
          </p:cNvPicPr>
          <p:nvPr/>
        </p:nvPicPr>
        <p:blipFill rotWithShape="1">
          <a:blip r:embed="rId3"/>
          <a:srcRect b="14223"/>
          <a:stretch/>
        </p:blipFill>
        <p:spPr>
          <a:xfrm>
            <a:off x="304800" y="1581041"/>
            <a:ext cx="8534400" cy="2990959"/>
          </a:xfrm>
          <a:prstGeom prst="rect">
            <a:avLst/>
          </a:prstGeom>
        </p:spPr>
      </p:pic>
    </p:spTree>
    <p:extLst>
      <p:ext uri="{BB962C8B-B14F-4D97-AF65-F5344CB8AC3E}">
        <p14:creationId xmlns:p14="http://schemas.microsoft.com/office/powerpoint/2010/main" val="6353032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Opioids, Opioid Receptors, and Opioid Functions</a:t>
            </a:r>
            <a:endParaRPr lang="en-US" dirty="0"/>
          </a:p>
        </p:txBody>
      </p:sp>
      <p:sp>
        <p:nvSpPr>
          <p:cNvPr id="3" name="Content Placeholder 2"/>
          <p:cNvSpPr>
            <a:spLocks noGrp="1"/>
          </p:cNvSpPr>
          <p:nvPr>
            <p:ph idx="1"/>
          </p:nvPr>
        </p:nvSpPr>
        <p:spPr/>
        <p:txBody>
          <a:bodyPr/>
          <a:lstStyle/>
          <a:p>
            <a:r>
              <a:rPr lang="en-US" dirty="0" smtClean="0"/>
              <a:t>Mu receptors are important for analgesia and euphoria.</a:t>
            </a:r>
          </a:p>
          <a:p>
            <a:r>
              <a:rPr lang="en-US" dirty="0" smtClean="0"/>
              <a:t>Kappa receptors produce unpleasant reactions to opiates.</a:t>
            </a:r>
          </a:p>
          <a:p>
            <a:r>
              <a:rPr lang="en-US" dirty="0" smtClean="0"/>
              <a:t>Delta seem similar to mu receptors and may have antidepressant effects.</a:t>
            </a:r>
          </a:p>
          <a:p>
            <a:r>
              <a:rPr lang="en-US" dirty="0" smtClean="0"/>
              <a:t>Delta and </a:t>
            </a:r>
            <a:r>
              <a:rPr lang="en-US" dirty="0" err="1" smtClean="0"/>
              <a:t>nociceptin</a:t>
            </a:r>
            <a:r>
              <a:rPr lang="en-US" dirty="0" smtClean="0"/>
              <a:t> receptors are not well understood at this time. </a:t>
            </a:r>
            <a:endParaRPr lang="en-US" dirty="0"/>
          </a:p>
        </p:txBody>
      </p:sp>
      <p:sp>
        <p:nvSpPr>
          <p:cNvPr id="4" name="Slide Number Placeholder 3"/>
          <p:cNvSpPr>
            <a:spLocks noGrp="1"/>
          </p:cNvSpPr>
          <p:nvPr>
            <p:ph type="sldNum" sz="quarter" idx="4294967295"/>
          </p:nvPr>
        </p:nvSpPr>
        <p:spPr>
          <a:xfrm>
            <a:off x="8686800" y="6248400"/>
            <a:ext cx="457200" cy="457200"/>
          </a:xfrm>
          <a:prstGeom prst="rect">
            <a:avLst/>
          </a:prstGeom>
        </p:spPr>
        <p:txBody>
          <a:bodyPr/>
          <a:lstStyle/>
          <a:p>
            <a:fld id="{E0B89153-F3E4-4369-918D-38256662D732}" type="slidenum">
              <a:rPr lang="en-US" smtClean="0"/>
              <a:t>32</a:t>
            </a:fld>
            <a:endParaRPr lang="en-US"/>
          </a:p>
        </p:txBody>
      </p:sp>
    </p:spTree>
    <p:extLst>
      <p:ext uri="{BB962C8B-B14F-4D97-AF65-F5344CB8AC3E}">
        <p14:creationId xmlns:p14="http://schemas.microsoft.com/office/powerpoint/2010/main" val="30572237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Opioids, Opioid Receptors, and Opioid </a:t>
            </a:r>
            <a:r>
              <a:rPr lang="en-US" dirty="0" smtClean="0"/>
              <a:t>Functions</a:t>
            </a:r>
            <a:endParaRPr lang="en-US" dirty="0"/>
          </a:p>
        </p:txBody>
      </p:sp>
      <p:sp>
        <p:nvSpPr>
          <p:cNvPr id="3" name="Content Placeholder 2"/>
          <p:cNvSpPr>
            <a:spLocks noGrp="1"/>
          </p:cNvSpPr>
          <p:nvPr>
            <p:ph idx="1"/>
          </p:nvPr>
        </p:nvSpPr>
        <p:spPr>
          <a:xfrm>
            <a:off x="457200" y="4754880"/>
            <a:ext cx="8229600" cy="1371283"/>
          </a:xfrm>
        </p:spPr>
        <p:txBody>
          <a:bodyPr>
            <a:normAutofit fontScale="55000" lnSpcReduction="20000"/>
          </a:bodyPr>
          <a:lstStyle/>
          <a:p>
            <a:pPr marL="0" indent="0">
              <a:buNone/>
            </a:pPr>
            <a:r>
              <a:rPr lang="en-US" b="1" dirty="0" smtClean="0"/>
              <a:t>Figure </a:t>
            </a:r>
            <a:r>
              <a:rPr lang="en-US" b="1" dirty="0"/>
              <a:t>14.15 The distribution of the mu-, delta-, and kappa-opioid receptors in the rat brain. </a:t>
            </a:r>
            <a:r>
              <a:rPr lang="en-US" dirty="0"/>
              <a:t>The different type of receptor is indicated by the color. The density of receptors within a particular region is indicated by the size of the circle. The three black ovals outside the brain are blowups showing the receptors in (clockwise, from the top) the thalamus, the pituitary, and the amygdala.</a:t>
            </a:r>
          </a:p>
        </p:txBody>
      </p:sp>
      <p:sp>
        <p:nvSpPr>
          <p:cNvPr id="4" name="Slide Number Placeholder 3"/>
          <p:cNvSpPr>
            <a:spLocks noGrp="1"/>
          </p:cNvSpPr>
          <p:nvPr>
            <p:ph type="sldNum" sz="quarter" idx="4294967295"/>
          </p:nvPr>
        </p:nvSpPr>
        <p:spPr>
          <a:xfrm>
            <a:off x="7010400" y="6356350"/>
            <a:ext cx="2133600" cy="365125"/>
          </a:xfrm>
          <a:prstGeom prst="rect">
            <a:avLst/>
          </a:prstGeom>
        </p:spPr>
        <p:txBody>
          <a:bodyPr/>
          <a:lstStyle/>
          <a:p>
            <a:fld id="{E0B89153-F3E4-4369-918D-38256662D732}" type="slidenum">
              <a:rPr lang="en-US" smtClean="0"/>
              <a:t>33</a:t>
            </a:fld>
            <a:endParaRPr lang="en-US"/>
          </a:p>
        </p:txBody>
      </p:sp>
      <p:pic>
        <p:nvPicPr>
          <p:cNvPr id="5" name="Picture 4" descr="figure_14_15.jpg"/>
          <p:cNvPicPr>
            <a:picLocks noChangeAspect="1"/>
          </p:cNvPicPr>
          <p:nvPr/>
        </p:nvPicPr>
        <p:blipFill rotWithShape="1">
          <a:blip r:embed="rId3"/>
          <a:srcRect b="13939"/>
          <a:stretch/>
        </p:blipFill>
        <p:spPr>
          <a:xfrm>
            <a:off x="239486" y="1692509"/>
            <a:ext cx="8534400" cy="2696610"/>
          </a:xfrm>
          <a:prstGeom prst="rect">
            <a:avLst/>
          </a:prstGeom>
        </p:spPr>
      </p:pic>
    </p:spTree>
    <p:extLst>
      <p:ext uri="{BB962C8B-B14F-4D97-AF65-F5344CB8AC3E}">
        <p14:creationId xmlns:p14="http://schemas.microsoft.com/office/powerpoint/2010/main" val="249912165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Opioids and Reward</a:t>
            </a:r>
            <a:endParaRPr lang="en-US" dirty="0"/>
          </a:p>
        </p:txBody>
      </p:sp>
      <p:sp>
        <p:nvSpPr>
          <p:cNvPr id="3" name="Content Placeholder 2"/>
          <p:cNvSpPr>
            <a:spLocks noGrp="1"/>
          </p:cNvSpPr>
          <p:nvPr>
            <p:ph idx="1"/>
          </p:nvPr>
        </p:nvSpPr>
        <p:spPr/>
        <p:txBody>
          <a:bodyPr/>
          <a:lstStyle/>
          <a:p>
            <a:r>
              <a:rPr lang="en-US" dirty="0" smtClean="0"/>
              <a:t>Opioids increase the reward value of naturally-occurring rewards.</a:t>
            </a:r>
          </a:p>
          <a:p>
            <a:r>
              <a:rPr lang="en-US" dirty="0" smtClean="0"/>
              <a:t>Stimulation of mu and delta opioid receptors makes aversive stimuli more pleasant.</a:t>
            </a:r>
          </a:p>
          <a:p>
            <a:r>
              <a:rPr lang="en-US" dirty="0" smtClean="0"/>
              <a:t>The mu opioid system seems particularly important for determining the current liking of a reward.</a:t>
            </a:r>
            <a:endParaRPr lang="en-US" dirty="0"/>
          </a:p>
        </p:txBody>
      </p:sp>
      <p:sp>
        <p:nvSpPr>
          <p:cNvPr id="4" name="Slide Number Placeholder 3"/>
          <p:cNvSpPr>
            <a:spLocks noGrp="1"/>
          </p:cNvSpPr>
          <p:nvPr>
            <p:ph type="sldNum" sz="quarter" idx="4294967295"/>
          </p:nvPr>
        </p:nvSpPr>
        <p:spPr>
          <a:xfrm>
            <a:off x="8686800" y="6248400"/>
            <a:ext cx="457200" cy="457200"/>
          </a:xfrm>
          <a:prstGeom prst="rect">
            <a:avLst/>
          </a:prstGeom>
        </p:spPr>
        <p:txBody>
          <a:bodyPr/>
          <a:lstStyle/>
          <a:p>
            <a:fld id="{E0B89153-F3E4-4369-918D-38256662D732}" type="slidenum">
              <a:rPr lang="en-US" smtClean="0"/>
              <a:t>34</a:t>
            </a:fld>
            <a:endParaRPr lang="en-US"/>
          </a:p>
        </p:txBody>
      </p:sp>
    </p:spTree>
    <p:extLst>
      <p:ext uri="{BB962C8B-B14F-4D97-AF65-F5344CB8AC3E}">
        <p14:creationId xmlns:p14="http://schemas.microsoft.com/office/powerpoint/2010/main" val="32078136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Opioids and </a:t>
            </a:r>
            <a:r>
              <a:rPr lang="en-US" dirty="0" smtClean="0"/>
              <a:t>Reward</a:t>
            </a:r>
            <a:endParaRPr lang="en-US" dirty="0"/>
          </a:p>
        </p:txBody>
      </p:sp>
      <p:sp>
        <p:nvSpPr>
          <p:cNvPr id="3" name="Content Placeholder 2"/>
          <p:cNvSpPr>
            <a:spLocks noGrp="1"/>
          </p:cNvSpPr>
          <p:nvPr>
            <p:ph idx="1"/>
          </p:nvPr>
        </p:nvSpPr>
        <p:spPr>
          <a:xfrm>
            <a:off x="457200" y="5238205"/>
            <a:ext cx="8229600" cy="887957"/>
          </a:xfrm>
        </p:spPr>
        <p:txBody>
          <a:bodyPr>
            <a:noAutofit/>
          </a:bodyPr>
          <a:lstStyle/>
          <a:p>
            <a:pPr marL="0" indent="0">
              <a:buNone/>
            </a:pPr>
            <a:r>
              <a:rPr lang="en-US" sz="1800" b="1" dirty="0"/>
              <a:t>Figure 14.16 Hedonic “hotspots” within the brain. </a:t>
            </a:r>
            <a:r>
              <a:rPr lang="en-US" sz="1800" dirty="0"/>
              <a:t>In the rat brain, injections of opioids into the nucleus </a:t>
            </a:r>
            <a:r>
              <a:rPr lang="en-US" sz="1800" dirty="0" err="1"/>
              <a:t>accumbens</a:t>
            </a:r>
            <a:r>
              <a:rPr lang="en-US" sz="1800" dirty="0"/>
              <a:t>, ventral pallidum, or parabrachial nucleus in the brainstem increase food-enjoying behaviors such as lip-licking.</a:t>
            </a:r>
          </a:p>
        </p:txBody>
      </p:sp>
      <p:sp>
        <p:nvSpPr>
          <p:cNvPr id="4" name="Slide Number Placeholder 3"/>
          <p:cNvSpPr>
            <a:spLocks noGrp="1"/>
          </p:cNvSpPr>
          <p:nvPr>
            <p:ph type="sldNum" sz="quarter" idx="4294967295"/>
          </p:nvPr>
        </p:nvSpPr>
        <p:spPr>
          <a:xfrm>
            <a:off x="7010400" y="6356350"/>
            <a:ext cx="2133600" cy="365125"/>
          </a:xfrm>
          <a:prstGeom prst="rect">
            <a:avLst/>
          </a:prstGeom>
        </p:spPr>
        <p:txBody>
          <a:bodyPr/>
          <a:lstStyle/>
          <a:p>
            <a:fld id="{E0B89153-F3E4-4369-918D-38256662D732}" type="slidenum">
              <a:rPr lang="en-US" smtClean="0"/>
              <a:t>35</a:t>
            </a:fld>
            <a:endParaRPr lang="en-US"/>
          </a:p>
        </p:txBody>
      </p:sp>
      <p:pic>
        <p:nvPicPr>
          <p:cNvPr id="6" name="Picture 5" descr="figure_14_16.jpg"/>
          <p:cNvPicPr>
            <a:picLocks noChangeAspect="1"/>
          </p:cNvPicPr>
          <p:nvPr/>
        </p:nvPicPr>
        <p:blipFill rotWithShape="1">
          <a:blip r:embed="rId3"/>
          <a:srcRect b="8975"/>
          <a:stretch/>
        </p:blipFill>
        <p:spPr>
          <a:xfrm>
            <a:off x="735874" y="1086829"/>
            <a:ext cx="7911999" cy="4151377"/>
          </a:xfrm>
          <a:prstGeom prst="rect">
            <a:avLst/>
          </a:prstGeom>
        </p:spPr>
      </p:pic>
    </p:spTree>
    <p:extLst>
      <p:ext uri="{BB962C8B-B14F-4D97-AF65-F5344CB8AC3E}">
        <p14:creationId xmlns:p14="http://schemas.microsoft.com/office/powerpoint/2010/main" val="251473490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Dopamine, Learning, Motivation, and Reward</a:t>
            </a:r>
            <a:endParaRPr lang="en-US" dirty="0"/>
          </a:p>
        </p:txBody>
      </p:sp>
      <p:sp>
        <p:nvSpPr>
          <p:cNvPr id="3" name="Content Placeholder 2"/>
          <p:cNvSpPr>
            <a:spLocks noGrp="1"/>
          </p:cNvSpPr>
          <p:nvPr>
            <p:ph idx="1"/>
          </p:nvPr>
        </p:nvSpPr>
        <p:spPr/>
        <p:txBody>
          <a:bodyPr/>
          <a:lstStyle/>
          <a:p>
            <a:r>
              <a:rPr lang="en-US" dirty="0" smtClean="0"/>
              <a:t>Dopamine Functions in Motivation and Reward</a:t>
            </a:r>
          </a:p>
          <a:p>
            <a:r>
              <a:rPr lang="en-US" dirty="0" smtClean="0"/>
              <a:t>Unifying the Functions of Dopamine</a:t>
            </a:r>
          </a:p>
          <a:p>
            <a:r>
              <a:rPr lang="en-US" dirty="0" smtClean="0"/>
              <a:t>Neurotransmitters Are Messengers, Not Functions</a:t>
            </a:r>
            <a:endParaRPr lang="en-US" dirty="0"/>
          </a:p>
        </p:txBody>
      </p:sp>
      <p:sp>
        <p:nvSpPr>
          <p:cNvPr id="4" name="Slide Number Placeholder 3"/>
          <p:cNvSpPr>
            <a:spLocks noGrp="1"/>
          </p:cNvSpPr>
          <p:nvPr>
            <p:ph type="sldNum" sz="quarter" idx="4294967295"/>
          </p:nvPr>
        </p:nvSpPr>
        <p:spPr>
          <a:xfrm>
            <a:off x="8686800" y="6248400"/>
            <a:ext cx="457200" cy="457200"/>
          </a:xfrm>
          <a:prstGeom prst="rect">
            <a:avLst/>
          </a:prstGeom>
        </p:spPr>
        <p:txBody>
          <a:bodyPr/>
          <a:lstStyle/>
          <a:p>
            <a:fld id="{E0B89153-F3E4-4369-918D-38256662D732}" type="slidenum">
              <a:rPr lang="en-US" smtClean="0"/>
              <a:t>36</a:t>
            </a:fld>
            <a:endParaRPr lang="en-US"/>
          </a:p>
        </p:txBody>
      </p:sp>
    </p:spTree>
    <p:extLst>
      <p:ext uri="{BB962C8B-B14F-4D97-AF65-F5344CB8AC3E}">
        <p14:creationId xmlns:p14="http://schemas.microsoft.com/office/powerpoint/2010/main" val="380269683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Dopamine Functions in Motivation and Reward</a:t>
            </a:r>
            <a:endParaRPr lang="en-US" dirty="0"/>
          </a:p>
        </p:txBody>
      </p:sp>
      <p:sp>
        <p:nvSpPr>
          <p:cNvPr id="3" name="Content Placeholder 2"/>
          <p:cNvSpPr>
            <a:spLocks noGrp="1"/>
          </p:cNvSpPr>
          <p:nvPr>
            <p:ph idx="1"/>
          </p:nvPr>
        </p:nvSpPr>
        <p:spPr/>
        <p:txBody>
          <a:bodyPr/>
          <a:lstStyle/>
          <a:p>
            <a:r>
              <a:rPr lang="en-US" smtClean="0"/>
              <a:t>Neurons in the ventral tegmental area have a baseline firing rate, that can be increased by an unexpected reward.</a:t>
            </a:r>
          </a:p>
          <a:p>
            <a:r>
              <a:rPr lang="en-US" smtClean="0"/>
              <a:t>If the stimulus is preceded by a signal, the animal learns that the signal predicts the stimulus, and will react to the signal.</a:t>
            </a:r>
          </a:p>
          <a:p>
            <a:r>
              <a:rPr lang="en-US" smtClean="0"/>
              <a:t>This predicted reward does not alter the firing rate of the neurons.</a:t>
            </a:r>
            <a:endParaRPr lang="en-US" dirty="0"/>
          </a:p>
        </p:txBody>
      </p:sp>
      <p:sp>
        <p:nvSpPr>
          <p:cNvPr id="4" name="Slide Number Placeholder 3"/>
          <p:cNvSpPr>
            <a:spLocks noGrp="1"/>
          </p:cNvSpPr>
          <p:nvPr>
            <p:ph type="sldNum" sz="quarter" idx="4294967295"/>
          </p:nvPr>
        </p:nvSpPr>
        <p:spPr>
          <a:xfrm>
            <a:off x="8686800" y="6248400"/>
            <a:ext cx="457200" cy="457200"/>
          </a:xfrm>
          <a:prstGeom prst="rect">
            <a:avLst/>
          </a:prstGeom>
        </p:spPr>
        <p:txBody>
          <a:bodyPr/>
          <a:lstStyle/>
          <a:p>
            <a:fld id="{E0B89153-F3E4-4369-918D-38256662D732}" type="slidenum">
              <a:rPr lang="en-US" smtClean="0"/>
              <a:t>37</a:t>
            </a:fld>
            <a:endParaRPr lang="en-US"/>
          </a:p>
        </p:txBody>
      </p:sp>
    </p:spTree>
    <p:extLst>
      <p:ext uri="{BB962C8B-B14F-4D97-AF65-F5344CB8AC3E}">
        <p14:creationId xmlns:p14="http://schemas.microsoft.com/office/powerpoint/2010/main" val="1969611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Dopamine Functions in Motivation and Reward</a:t>
            </a:r>
            <a:endParaRPr lang="en-US" dirty="0"/>
          </a:p>
        </p:txBody>
      </p:sp>
      <p:sp>
        <p:nvSpPr>
          <p:cNvPr id="3" name="Content Placeholder 2"/>
          <p:cNvSpPr>
            <a:spLocks noGrp="1"/>
          </p:cNvSpPr>
          <p:nvPr>
            <p:ph sz="half" idx="1"/>
          </p:nvPr>
        </p:nvSpPr>
        <p:spPr/>
        <p:txBody>
          <a:bodyPr>
            <a:normAutofit fontScale="62500" lnSpcReduction="20000"/>
          </a:bodyPr>
          <a:lstStyle/>
          <a:p>
            <a:pPr marL="0" indent="0">
              <a:buNone/>
            </a:pPr>
            <a:r>
              <a:rPr lang="en-US" b="1" dirty="0"/>
              <a:t>Figure 14.17 Dopamine activity during reward learning. </a:t>
            </a:r>
            <a:r>
              <a:rPr lang="en-US" dirty="0"/>
              <a:t>(a) In this experiment, a light signals that a juice reward will soon appear. Before learning, the juice is unexpected. Its arrival has positive prediction error (better than expected), which is reflected in a burst of activity in dopamine neurons. (b) After learning, the dopamine neurons shift to firing when the light flashes, since the juice no longer has positive prediction error (no better than expected). (c) If the light flashes but no juice appears, its absence has negative prediction error (worse than expected), and the dopamine neurons temporarily reduce their activity.</a:t>
            </a:r>
          </a:p>
        </p:txBody>
      </p:sp>
      <p:sp>
        <p:nvSpPr>
          <p:cNvPr id="4" name="Slide Number Placeholder 3"/>
          <p:cNvSpPr>
            <a:spLocks noGrp="1"/>
          </p:cNvSpPr>
          <p:nvPr>
            <p:ph type="sldNum" sz="quarter" idx="4294967295"/>
          </p:nvPr>
        </p:nvSpPr>
        <p:spPr>
          <a:xfrm>
            <a:off x="7010400" y="6356350"/>
            <a:ext cx="2133600" cy="365125"/>
          </a:xfrm>
          <a:prstGeom prst="rect">
            <a:avLst/>
          </a:prstGeom>
        </p:spPr>
        <p:txBody>
          <a:bodyPr/>
          <a:lstStyle/>
          <a:p>
            <a:fld id="{E0B89153-F3E4-4369-918D-38256662D732}" type="slidenum">
              <a:rPr lang="en-US" smtClean="0"/>
              <a:pPr/>
              <a:t>38</a:t>
            </a:fld>
            <a:endParaRPr lang="en-US"/>
          </a:p>
        </p:txBody>
      </p:sp>
      <p:pic>
        <p:nvPicPr>
          <p:cNvPr id="6" name="Picture 5" descr="figure_14_17.jpg"/>
          <p:cNvPicPr>
            <a:picLocks noChangeAspect="1"/>
          </p:cNvPicPr>
          <p:nvPr/>
        </p:nvPicPr>
        <p:blipFill rotWithShape="1">
          <a:blip r:embed="rId3"/>
          <a:srcRect b="6610"/>
          <a:stretch/>
        </p:blipFill>
        <p:spPr>
          <a:xfrm>
            <a:off x="4611189" y="1108854"/>
            <a:ext cx="3618410" cy="4833403"/>
          </a:xfrm>
          <a:prstGeom prst="rect">
            <a:avLst/>
          </a:prstGeom>
        </p:spPr>
      </p:pic>
    </p:spTree>
    <p:extLst>
      <p:ext uri="{BB962C8B-B14F-4D97-AF65-F5344CB8AC3E}">
        <p14:creationId xmlns:p14="http://schemas.microsoft.com/office/powerpoint/2010/main" val="35451251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Dopamine Functions in Motivation and Reward</a:t>
            </a:r>
            <a:endParaRPr lang="en-US" dirty="0"/>
          </a:p>
        </p:txBody>
      </p:sp>
      <p:sp>
        <p:nvSpPr>
          <p:cNvPr id="3" name="Content Placeholder 2"/>
          <p:cNvSpPr>
            <a:spLocks noGrp="1"/>
          </p:cNvSpPr>
          <p:nvPr>
            <p:ph idx="1"/>
          </p:nvPr>
        </p:nvSpPr>
        <p:spPr/>
        <p:txBody>
          <a:bodyPr/>
          <a:lstStyle/>
          <a:p>
            <a:r>
              <a:rPr lang="en-US" smtClean="0"/>
              <a:t>If the expected reward is not provided, the firing rate will decrease.</a:t>
            </a:r>
          </a:p>
          <a:p>
            <a:r>
              <a:rPr lang="en-US" smtClean="0"/>
              <a:t>A positive prediction signal occurs when the reward is better than expected.</a:t>
            </a:r>
          </a:p>
          <a:p>
            <a:r>
              <a:rPr lang="en-US" smtClean="0"/>
              <a:t>A negative prediction signal occurs when the reward is worse than expected.</a:t>
            </a:r>
            <a:endParaRPr lang="en-US" dirty="0" smtClean="0"/>
          </a:p>
        </p:txBody>
      </p:sp>
      <p:sp>
        <p:nvSpPr>
          <p:cNvPr id="4" name="Slide Number Placeholder 3"/>
          <p:cNvSpPr>
            <a:spLocks noGrp="1"/>
          </p:cNvSpPr>
          <p:nvPr>
            <p:ph type="sldNum" sz="quarter" idx="4294967295"/>
          </p:nvPr>
        </p:nvSpPr>
        <p:spPr>
          <a:xfrm>
            <a:off x="8686800" y="6248400"/>
            <a:ext cx="457200" cy="457200"/>
          </a:xfrm>
          <a:prstGeom prst="rect">
            <a:avLst/>
          </a:prstGeom>
        </p:spPr>
        <p:txBody>
          <a:bodyPr/>
          <a:lstStyle/>
          <a:p>
            <a:fld id="{E0B89153-F3E4-4369-918D-38256662D732}" type="slidenum">
              <a:rPr lang="en-US" smtClean="0"/>
              <a:t>39</a:t>
            </a:fld>
            <a:endParaRPr lang="en-US"/>
          </a:p>
        </p:txBody>
      </p:sp>
    </p:spTree>
    <p:extLst>
      <p:ext uri="{BB962C8B-B14F-4D97-AF65-F5344CB8AC3E}">
        <p14:creationId xmlns:p14="http://schemas.microsoft.com/office/powerpoint/2010/main" val="337265741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Unifying the Functions of Dopamine</a:t>
            </a:r>
            <a:endParaRPr lang="en-US" dirty="0"/>
          </a:p>
        </p:txBody>
      </p:sp>
      <p:sp>
        <p:nvSpPr>
          <p:cNvPr id="3" name="Content Placeholder 2"/>
          <p:cNvSpPr>
            <a:spLocks noGrp="1"/>
          </p:cNvSpPr>
          <p:nvPr>
            <p:ph idx="1"/>
          </p:nvPr>
        </p:nvSpPr>
        <p:spPr/>
        <p:txBody>
          <a:bodyPr/>
          <a:lstStyle/>
          <a:p>
            <a:r>
              <a:rPr lang="en-US" smtClean="0"/>
              <a:t>There are multiple dopaminergic loops that connect the cortex to subcortical areas.</a:t>
            </a:r>
          </a:p>
          <a:p>
            <a:r>
              <a:rPr lang="en-US" smtClean="0"/>
              <a:t>The function of computing value is similar across the brain.</a:t>
            </a:r>
          </a:p>
          <a:p>
            <a:r>
              <a:rPr lang="en-US" smtClean="0"/>
              <a:t>The varying effects of dopamine may differ depending on where in the brain it acts or the time scale on which it acts.</a:t>
            </a:r>
          </a:p>
          <a:p>
            <a:endParaRPr lang="en-US" dirty="0"/>
          </a:p>
        </p:txBody>
      </p:sp>
      <p:sp>
        <p:nvSpPr>
          <p:cNvPr id="4" name="Slide Number Placeholder 3"/>
          <p:cNvSpPr>
            <a:spLocks noGrp="1"/>
          </p:cNvSpPr>
          <p:nvPr>
            <p:ph type="sldNum" sz="quarter" idx="4294967295"/>
          </p:nvPr>
        </p:nvSpPr>
        <p:spPr>
          <a:xfrm>
            <a:off x="8686800" y="6248400"/>
            <a:ext cx="457200" cy="457200"/>
          </a:xfrm>
          <a:prstGeom prst="rect">
            <a:avLst/>
          </a:prstGeom>
        </p:spPr>
        <p:txBody>
          <a:bodyPr/>
          <a:lstStyle/>
          <a:p>
            <a:fld id="{E0B89153-F3E4-4369-918D-38256662D732}" type="slidenum">
              <a:rPr lang="en-US" smtClean="0"/>
              <a:t>40</a:t>
            </a:fld>
            <a:endParaRPr lang="en-US"/>
          </a:p>
        </p:txBody>
      </p:sp>
    </p:spTree>
    <p:extLst>
      <p:ext uri="{BB962C8B-B14F-4D97-AF65-F5344CB8AC3E}">
        <p14:creationId xmlns:p14="http://schemas.microsoft.com/office/powerpoint/2010/main" val="260346045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Unifying the Functions of Dopamine</a:t>
            </a:r>
            <a:endParaRPr lang="en-US" dirty="0"/>
          </a:p>
        </p:txBody>
      </p:sp>
      <p:sp>
        <p:nvSpPr>
          <p:cNvPr id="3" name="Content Placeholder 2"/>
          <p:cNvSpPr>
            <a:spLocks noGrp="1"/>
          </p:cNvSpPr>
          <p:nvPr>
            <p:ph idx="1"/>
          </p:nvPr>
        </p:nvSpPr>
        <p:spPr>
          <a:xfrm>
            <a:off x="457200" y="5421086"/>
            <a:ext cx="8229600" cy="705077"/>
          </a:xfrm>
        </p:spPr>
        <p:txBody>
          <a:bodyPr>
            <a:normAutofit/>
          </a:bodyPr>
          <a:lstStyle/>
          <a:p>
            <a:pPr marL="0" indent="0">
              <a:buNone/>
            </a:pPr>
            <a:r>
              <a:rPr lang="en-US" sz="1800" dirty="0"/>
              <a:t>Figure 14.18 </a:t>
            </a:r>
            <a:r>
              <a:rPr lang="en-US" sz="1800" dirty="0" err="1"/>
              <a:t>Corticostriatal</a:t>
            </a:r>
            <a:r>
              <a:rPr lang="en-US" sz="1800" dirty="0"/>
              <a:t>–thalamic loop circuits are important for both motor control and reward behaviors.</a:t>
            </a:r>
          </a:p>
        </p:txBody>
      </p:sp>
      <p:sp>
        <p:nvSpPr>
          <p:cNvPr id="4" name="Slide Number Placeholder 3"/>
          <p:cNvSpPr>
            <a:spLocks noGrp="1"/>
          </p:cNvSpPr>
          <p:nvPr>
            <p:ph type="sldNum" sz="quarter" idx="4294967295"/>
          </p:nvPr>
        </p:nvSpPr>
        <p:spPr>
          <a:xfrm>
            <a:off x="7010400" y="6356350"/>
            <a:ext cx="2133600" cy="365125"/>
          </a:xfrm>
          <a:prstGeom prst="rect">
            <a:avLst/>
          </a:prstGeom>
        </p:spPr>
        <p:txBody>
          <a:bodyPr/>
          <a:lstStyle/>
          <a:p>
            <a:fld id="{E0B89153-F3E4-4369-918D-38256662D732}" type="slidenum">
              <a:rPr lang="en-US" smtClean="0"/>
              <a:pPr/>
              <a:t>41</a:t>
            </a:fld>
            <a:endParaRPr lang="en-US"/>
          </a:p>
        </p:txBody>
      </p:sp>
      <p:pic>
        <p:nvPicPr>
          <p:cNvPr id="6" name="Picture 5" descr="figure_14_18.jpg"/>
          <p:cNvPicPr>
            <a:picLocks noChangeAspect="1"/>
          </p:cNvPicPr>
          <p:nvPr/>
        </p:nvPicPr>
        <p:blipFill rotWithShape="1">
          <a:blip r:embed="rId3"/>
          <a:srcRect b="7291"/>
          <a:stretch/>
        </p:blipFill>
        <p:spPr>
          <a:xfrm>
            <a:off x="1663336" y="1312554"/>
            <a:ext cx="5834743" cy="3925651"/>
          </a:xfrm>
          <a:prstGeom prst="rect">
            <a:avLst/>
          </a:prstGeom>
        </p:spPr>
      </p:pic>
    </p:spTree>
    <p:extLst>
      <p:ext uri="{BB962C8B-B14F-4D97-AF65-F5344CB8AC3E}">
        <p14:creationId xmlns:p14="http://schemas.microsoft.com/office/powerpoint/2010/main" val="149150373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0263" y="392203"/>
            <a:ext cx="8229600" cy="1143000"/>
          </a:xfrm>
        </p:spPr>
        <p:txBody>
          <a:bodyPr>
            <a:normAutofit fontScale="90000"/>
          </a:bodyPr>
          <a:lstStyle/>
          <a:p>
            <a:r>
              <a:rPr lang="en-US" dirty="0" smtClean="0"/>
              <a:t>Neurotransmitters Are Messengers, Not Functions</a:t>
            </a:r>
            <a:endParaRPr lang="en-US" dirty="0"/>
          </a:p>
        </p:txBody>
      </p:sp>
      <p:sp>
        <p:nvSpPr>
          <p:cNvPr id="3" name="Content Placeholder 2"/>
          <p:cNvSpPr>
            <a:spLocks noGrp="1"/>
          </p:cNvSpPr>
          <p:nvPr>
            <p:ph idx="1"/>
          </p:nvPr>
        </p:nvSpPr>
        <p:spPr/>
        <p:txBody>
          <a:bodyPr/>
          <a:lstStyle/>
          <a:p>
            <a:r>
              <a:rPr lang="en-US" smtClean="0"/>
              <a:t>A neurotransmitter can have many different effects in different parts of the brain.</a:t>
            </a:r>
          </a:p>
          <a:p>
            <a:r>
              <a:rPr lang="en-US" smtClean="0"/>
              <a:t>The exact effects depend on the timing of the release or on the receptor involved.</a:t>
            </a:r>
            <a:endParaRPr lang="en-US" dirty="0" smtClean="0"/>
          </a:p>
        </p:txBody>
      </p:sp>
      <p:sp>
        <p:nvSpPr>
          <p:cNvPr id="4" name="Slide Number Placeholder 3"/>
          <p:cNvSpPr>
            <a:spLocks noGrp="1"/>
          </p:cNvSpPr>
          <p:nvPr>
            <p:ph type="sldNum" sz="quarter" idx="4294967295"/>
          </p:nvPr>
        </p:nvSpPr>
        <p:spPr>
          <a:xfrm>
            <a:off x="8686800" y="6248400"/>
            <a:ext cx="457200" cy="457200"/>
          </a:xfrm>
          <a:prstGeom prst="rect">
            <a:avLst/>
          </a:prstGeom>
        </p:spPr>
        <p:txBody>
          <a:bodyPr/>
          <a:lstStyle/>
          <a:p>
            <a:fld id="{E0B89153-F3E4-4369-918D-38256662D732}" type="slidenum">
              <a:rPr lang="en-US" smtClean="0"/>
              <a:t>42</a:t>
            </a:fld>
            <a:endParaRPr lang="en-US"/>
          </a:p>
        </p:txBody>
      </p:sp>
    </p:spTree>
    <p:extLst>
      <p:ext uri="{BB962C8B-B14F-4D97-AF65-F5344CB8AC3E}">
        <p14:creationId xmlns:p14="http://schemas.microsoft.com/office/powerpoint/2010/main" val="190947356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Addiction: Pathological Learning and Motivation</a:t>
            </a:r>
            <a:endParaRPr lang="en-US" dirty="0"/>
          </a:p>
        </p:txBody>
      </p:sp>
      <p:sp>
        <p:nvSpPr>
          <p:cNvPr id="3" name="Content Placeholder 2"/>
          <p:cNvSpPr>
            <a:spLocks noGrp="1"/>
          </p:cNvSpPr>
          <p:nvPr>
            <p:ph idx="1"/>
          </p:nvPr>
        </p:nvSpPr>
        <p:spPr/>
        <p:txBody>
          <a:bodyPr/>
          <a:lstStyle/>
          <a:p>
            <a:r>
              <a:rPr lang="en-US" smtClean="0"/>
              <a:t>Addictive Substances Have Distorted Reward Value</a:t>
            </a:r>
          </a:p>
          <a:p>
            <a:r>
              <a:rPr lang="en-US" smtClean="0"/>
              <a:t>Addiction Is a Result of Pathological Learning</a:t>
            </a:r>
          </a:p>
          <a:p>
            <a:r>
              <a:rPr lang="en-US" smtClean="0"/>
              <a:t>The Circuitry and Chemistry of Addiction</a:t>
            </a:r>
            <a:endParaRPr lang="en-US" dirty="0"/>
          </a:p>
        </p:txBody>
      </p:sp>
      <p:sp>
        <p:nvSpPr>
          <p:cNvPr id="4" name="Slide Number Placeholder 3"/>
          <p:cNvSpPr>
            <a:spLocks noGrp="1"/>
          </p:cNvSpPr>
          <p:nvPr>
            <p:ph type="sldNum" sz="quarter" idx="4294967295"/>
          </p:nvPr>
        </p:nvSpPr>
        <p:spPr>
          <a:xfrm>
            <a:off x="8686800" y="6248400"/>
            <a:ext cx="457200" cy="457200"/>
          </a:xfrm>
          <a:prstGeom prst="rect">
            <a:avLst/>
          </a:prstGeom>
        </p:spPr>
        <p:txBody>
          <a:bodyPr/>
          <a:lstStyle/>
          <a:p>
            <a:fld id="{E0B89153-F3E4-4369-918D-38256662D732}" type="slidenum">
              <a:rPr lang="en-US" smtClean="0"/>
              <a:t>43</a:t>
            </a:fld>
            <a:endParaRPr lang="en-US"/>
          </a:p>
        </p:txBody>
      </p:sp>
    </p:spTree>
    <p:extLst>
      <p:ext uri="{BB962C8B-B14F-4D97-AF65-F5344CB8AC3E}">
        <p14:creationId xmlns:p14="http://schemas.microsoft.com/office/powerpoint/2010/main" val="209380051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66078"/>
            <a:ext cx="8229600" cy="1143000"/>
          </a:xfrm>
        </p:spPr>
        <p:txBody>
          <a:bodyPr>
            <a:normAutofit fontScale="90000"/>
          </a:bodyPr>
          <a:lstStyle/>
          <a:p>
            <a:r>
              <a:rPr lang="en-US" dirty="0" smtClean="0"/>
              <a:t>Addictive Substances Have Distorted Reward Value</a:t>
            </a:r>
            <a:endParaRPr lang="en-US" dirty="0"/>
          </a:p>
        </p:txBody>
      </p:sp>
      <p:sp>
        <p:nvSpPr>
          <p:cNvPr id="3" name="Content Placeholder 2"/>
          <p:cNvSpPr>
            <a:spLocks noGrp="1"/>
          </p:cNvSpPr>
          <p:nvPr>
            <p:ph idx="1"/>
          </p:nvPr>
        </p:nvSpPr>
        <p:spPr/>
        <p:txBody>
          <a:bodyPr/>
          <a:lstStyle/>
          <a:p>
            <a:r>
              <a:rPr lang="en-US" dirty="0" smtClean="0"/>
              <a:t>Whether or not a substance is interpreted as a reward depends on the organism’s needs.</a:t>
            </a:r>
          </a:p>
          <a:p>
            <a:r>
              <a:rPr lang="en-US" dirty="0" smtClean="0"/>
              <a:t>Addiction research often provides the neurotransmitter that signals a reward as a more direct way to study the system.</a:t>
            </a:r>
          </a:p>
          <a:p>
            <a:endParaRPr lang="en-US" dirty="0"/>
          </a:p>
        </p:txBody>
      </p:sp>
      <p:sp>
        <p:nvSpPr>
          <p:cNvPr id="4" name="Slide Number Placeholder 3"/>
          <p:cNvSpPr>
            <a:spLocks noGrp="1"/>
          </p:cNvSpPr>
          <p:nvPr>
            <p:ph type="sldNum" sz="quarter" idx="4294967295"/>
          </p:nvPr>
        </p:nvSpPr>
        <p:spPr>
          <a:xfrm>
            <a:off x="8686800" y="6248400"/>
            <a:ext cx="457200" cy="457200"/>
          </a:xfrm>
          <a:prstGeom prst="rect">
            <a:avLst/>
          </a:prstGeom>
        </p:spPr>
        <p:txBody>
          <a:bodyPr/>
          <a:lstStyle/>
          <a:p>
            <a:fld id="{E0B89153-F3E4-4369-918D-38256662D732}" type="slidenum">
              <a:rPr lang="en-US" smtClean="0"/>
              <a:t>44</a:t>
            </a:fld>
            <a:endParaRPr lang="en-US"/>
          </a:p>
        </p:txBody>
      </p:sp>
    </p:spTree>
    <p:extLst>
      <p:ext uri="{BB962C8B-B14F-4D97-AF65-F5344CB8AC3E}">
        <p14:creationId xmlns:p14="http://schemas.microsoft.com/office/powerpoint/2010/main" val="329149970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0262" y="366078"/>
            <a:ext cx="8229600" cy="1143000"/>
          </a:xfrm>
        </p:spPr>
        <p:txBody>
          <a:bodyPr>
            <a:normAutofit fontScale="90000"/>
          </a:bodyPr>
          <a:lstStyle/>
          <a:p>
            <a:r>
              <a:rPr lang="en-US" dirty="0" smtClean="0"/>
              <a:t>Addictive Substances Have Distorted Reward Value</a:t>
            </a:r>
            <a:endParaRPr lang="en-US" dirty="0"/>
          </a:p>
        </p:txBody>
      </p:sp>
      <p:sp>
        <p:nvSpPr>
          <p:cNvPr id="3" name="Content Placeholder 2"/>
          <p:cNvSpPr>
            <a:spLocks noGrp="1"/>
          </p:cNvSpPr>
          <p:nvPr>
            <p:ph idx="1"/>
          </p:nvPr>
        </p:nvSpPr>
        <p:spPr/>
        <p:txBody>
          <a:bodyPr/>
          <a:lstStyle/>
          <a:p>
            <a:r>
              <a:rPr lang="en-US" smtClean="0"/>
              <a:t>Provide a large reward, larger than any natural reward, and you can observe that the system is plastic.</a:t>
            </a:r>
          </a:p>
          <a:p>
            <a:r>
              <a:rPr lang="en-US" smtClean="0"/>
              <a:t>Tolerance is the situation in which you need larger and larger doses to achieve the same effect.</a:t>
            </a:r>
          </a:p>
          <a:p>
            <a:r>
              <a:rPr lang="en-US" smtClean="0"/>
              <a:t>This is because the brain produces fewer receptors after the increased stimulation.</a:t>
            </a:r>
            <a:endParaRPr lang="en-US" dirty="0"/>
          </a:p>
        </p:txBody>
      </p:sp>
      <p:sp>
        <p:nvSpPr>
          <p:cNvPr id="4" name="Slide Number Placeholder 3"/>
          <p:cNvSpPr>
            <a:spLocks noGrp="1"/>
          </p:cNvSpPr>
          <p:nvPr>
            <p:ph type="sldNum" sz="quarter" idx="4294967295"/>
          </p:nvPr>
        </p:nvSpPr>
        <p:spPr>
          <a:xfrm>
            <a:off x="8686800" y="6248400"/>
            <a:ext cx="457200" cy="457200"/>
          </a:xfrm>
          <a:prstGeom prst="rect">
            <a:avLst/>
          </a:prstGeom>
        </p:spPr>
        <p:txBody>
          <a:bodyPr/>
          <a:lstStyle/>
          <a:p>
            <a:fld id="{E0B89153-F3E4-4369-918D-38256662D732}" type="slidenum">
              <a:rPr lang="en-US" smtClean="0"/>
              <a:t>45</a:t>
            </a:fld>
            <a:endParaRPr lang="en-US"/>
          </a:p>
        </p:txBody>
      </p:sp>
    </p:spTree>
    <p:extLst>
      <p:ext uri="{BB962C8B-B14F-4D97-AF65-F5344CB8AC3E}">
        <p14:creationId xmlns:p14="http://schemas.microsoft.com/office/powerpoint/2010/main" val="286390245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92204"/>
            <a:ext cx="8229600" cy="1143000"/>
          </a:xfrm>
        </p:spPr>
        <p:txBody>
          <a:bodyPr>
            <a:normAutofit fontScale="90000"/>
          </a:bodyPr>
          <a:lstStyle/>
          <a:p>
            <a:r>
              <a:rPr lang="en-US" dirty="0"/>
              <a:t>Addictive Substances Have Distorted Reward </a:t>
            </a:r>
            <a:r>
              <a:rPr lang="en-US" dirty="0" smtClean="0"/>
              <a:t>Value</a:t>
            </a:r>
            <a:endParaRPr lang="en-US" dirty="0"/>
          </a:p>
        </p:txBody>
      </p:sp>
      <p:sp>
        <p:nvSpPr>
          <p:cNvPr id="3" name="Content Placeholder 2"/>
          <p:cNvSpPr>
            <a:spLocks noGrp="1"/>
          </p:cNvSpPr>
          <p:nvPr>
            <p:ph idx="1"/>
          </p:nvPr>
        </p:nvSpPr>
        <p:spPr/>
        <p:txBody>
          <a:bodyPr/>
          <a:lstStyle/>
          <a:p>
            <a:r>
              <a:rPr lang="en-US" dirty="0" smtClean="0"/>
              <a:t>Following tolerance, all rewards are less valuable.</a:t>
            </a:r>
          </a:p>
          <a:p>
            <a:r>
              <a:rPr lang="en-US" dirty="0" smtClean="0"/>
              <a:t>With incentive sensitization, the cues associated with the artificial reward are valued more.</a:t>
            </a:r>
          </a:p>
          <a:p>
            <a:r>
              <a:rPr lang="en-US" dirty="0" smtClean="0"/>
              <a:t>In withdrawal, there are aversive side effects of ceasing to use the rewarded stimulus.</a:t>
            </a:r>
            <a:endParaRPr lang="en-US" dirty="0"/>
          </a:p>
        </p:txBody>
      </p:sp>
      <p:sp>
        <p:nvSpPr>
          <p:cNvPr id="4" name="Slide Number Placeholder 3"/>
          <p:cNvSpPr>
            <a:spLocks noGrp="1"/>
          </p:cNvSpPr>
          <p:nvPr>
            <p:ph type="sldNum" sz="quarter" idx="4294967295"/>
          </p:nvPr>
        </p:nvSpPr>
        <p:spPr>
          <a:xfrm>
            <a:off x="8686800" y="6248400"/>
            <a:ext cx="457200" cy="457200"/>
          </a:xfrm>
          <a:prstGeom prst="rect">
            <a:avLst/>
          </a:prstGeom>
        </p:spPr>
        <p:txBody>
          <a:bodyPr/>
          <a:lstStyle/>
          <a:p>
            <a:fld id="{E0B89153-F3E4-4369-918D-38256662D732}" type="slidenum">
              <a:rPr lang="en-US" smtClean="0"/>
              <a:t>46</a:t>
            </a:fld>
            <a:endParaRPr lang="en-US"/>
          </a:p>
        </p:txBody>
      </p:sp>
    </p:spTree>
    <p:extLst>
      <p:ext uri="{BB962C8B-B14F-4D97-AF65-F5344CB8AC3E}">
        <p14:creationId xmlns:p14="http://schemas.microsoft.com/office/powerpoint/2010/main" val="94354863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figure_14_22.jpg"/>
          <p:cNvPicPr>
            <a:picLocks noChangeAspect="1"/>
          </p:cNvPicPr>
          <p:nvPr/>
        </p:nvPicPr>
        <p:blipFill rotWithShape="1">
          <a:blip r:embed="rId3"/>
          <a:srcRect b="7034"/>
          <a:stretch/>
        </p:blipFill>
        <p:spPr>
          <a:xfrm>
            <a:off x="2348158" y="1358537"/>
            <a:ext cx="6704399" cy="4362990"/>
          </a:xfrm>
          <a:prstGeom prst="rect">
            <a:avLst/>
          </a:prstGeom>
        </p:spPr>
      </p:pic>
      <p:sp>
        <p:nvSpPr>
          <p:cNvPr id="2" name="Title 1"/>
          <p:cNvSpPr>
            <a:spLocks noGrp="1"/>
          </p:cNvSpPr>
          <p:nvPr>
            <p:ph type="title"/>
          </p:nvPr>
        </p:nvSpPr>
        <p:spPr>
          <a:xfrm>
            <a:off x="457200" y="353016"/>
            <a:ext cx="8229600" cy="1143000"/>
          </a:xfrm>
        </p:spPr>
        <p:txBody>
          <a:bodyPr>
            <a:normAutofit fontScale="90000"/>
          </a:bodyPr>
          <a:lstStyle/>
          <a:p>
            <a:r>
              <a:rPr lang="en-US" dirty="0"/>
              <a:t>Addictive Substances Have Distorted Reward </a:t>
            </a:r>
            <a:r>
              <a:rPr lang="en-US" dirty="0" smtClean="0"/>
              <a:t>Value</a:t>
            </a:r>
            <a:endParaRPr lang="en-US" dirty="0"/>
          </a:p>
        </p:txBody>
      </p:sp>
      <p:sp>
        <p:nvSpPr>
          <p:cNvPr id="3" name="Content Placeholder 2"/>
          <p:cNvSpPr>
            <a:spLocks noGrp="1"/>
          </p:cNvSpPr>
          <p:nvPr>
            <p:ph idx="1"/>
          </p:nvPr>
        </p:nvSpPr>
        <p:spPr>
          <a:xfrm>
            <a:off x="195943" y="2312126"/>
            <a:ext cx="2259874" cy="3840163"/>
          </a:xfrm>
        </p:spPr>
        <p:txBody>
          <a:bodyPr>
            <a:normAutofit fontScale="40000" lnSpcReduction="20000"/>
          </a:bodyPr>
          <a:lstStyle/>
          <a:p>
            <a:pPr marL="0" indent="0">
              <a:buNone/>
            </a:pPr>
            <a:r>
              <a:rPr lang="en-US" b="1" dirty="0"/>
              <a:t>Figure 14.22 Effects of natural and artificial rewards on dopamine activity in the reward circuitry of the brain. </a:t>
            </a:r>
            <a:r>
              <a:rPr lang="en-US" dirty="0"/>
              <a:t>Natural rewards, when they are better than expected, elicit a burst of activity from dopamine neurons. Drugs of abuse, such as opioids, produce artificially large reward signals in this system, even though the organism’s internal state has not actually improved. Over many exposures, these artificially large signals can lead to addiction: “pathological learning” to prefer the substance over natural rewards.</a:t>
            </a:r>
          </a:p>
        </p:txBody>
      </p:sp>
      <p:sp>
        <p:nvSpPr>
          <p:cNvPr id="4" name="Slide Number Placeholder 3"/>
          <p:cNvSpPr>
            <a:spLocks noGrp="1"/>
          </p:cNvSpPr>
          <p:nvPr>
            <p:ph type="sldNum" sz="quarter" idx="4294967295"/>
          </p:nvPr>
        </p:nvSpPr>
        <p:spPr>
          <a:xfrm>
            <a:off x="7010400" y="6356350"/>
            <a:ext cx="2133600" cy="365125"/>
          </a:xfrm>
          <a:prstGeom prst="rect">
            <a:avLst/>
          </a:prstGeom>
        </p:spPr>
        <p:txBody>
          <a:bodyPr/>
          <a:lstStyle/>
          <a:p>
            <a:fld id="{E0B89153-F3E4-4369-918D-38256662D732}" type="slidenum">
              <a:rPr lang="en-US" smtClean="0"/>
              <a:t>47</a:t>
            </a:fld>
            <a:endParaRPr lang="en-US"/>
          </a:p>
        </p:txBody>
      </p:sp>
    </p:spTree>
    <p:extLst>
      <p:ext uri="{BB962C8B-B14F-4D97-AF65-F5344CB8AC3E}">
        <p14:creationId xmlns:p14="http://schemas.microsoft.com/office/powerpoint/2010/main" val="210115925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Addiction Is a Result of Pathological Learning</a:t>
            </a:r>
            <a:endParaRPr lang="en-US" dirty="0"/>
          </a:p>
        </p:txBody>
      </p:sp>
      <p:sp>
        <p:nvSpPr>
          <p:cNvPr id="3" name="Content Placeholder 2"/>
          <p:cNvSpPr>
            <a:spLocks noGrp="1"/>
          </p:cNvSpPr>
          <p:nvPr>
            <p:ph idx="1"/>
          </p:nvPr>
        </p:nvSpPr>
        <p:spPr/>
        <p:txBody>
          <a:bodyPr/>
          <a:lstStyle/>
          <a:p>
            <a:r>
              <a:rPr lang="en-US" dirty="0" smtClean="0"/>
              <a:t>The artificial reward produces a strong positive prediction error signal.</a:t>
            </a:r>
          </a:p>
          <a:p>
            <a:r>
              <a:rPr lang="en-US" dirty="0" smtClean="0"/>
              <a:t>Any and all cues associated with the stimulus would develop positive prediction value.</a:t>
            </a:r>
          </a:p>
          <a:p>
            <a:r>
              <a:rPr lang="en-US" dirty="0" smtClean="0"/>
              <a:t>Learning continues with every exposure and previously rewarded activities are no longer motivational.</a:t>
            </a:r>
            <a:endParaRPr lang="en-US" dirty="0"/>
          </a:p>
        </p:txBody>
      </p:sp>
      <p:sp>
        <p:nvSpPr>
          <p:cNvPr id="4" name="Slide Number Placeholder 3"/>
          <p:cNvSpPr>
            <a:spLocks noGrp="1"/>
          </p:cNvSpPr>
          <p:nvPr>
            <p:ph type="sldNum" sz="quarter" idx="4294967295"/>
          </p:nvPr>
        </p:nvSpPr>
        <p:spPr>
          <a:xfrm>
            <a:off x="8686800" y="6248400"/>
            <a:ext cx="457200" cy="457200"/>
          </a:xfrm>
          <a:prstGeom prst="rect">
            <a:avLst/>
          </a:prstGeom>
        </p:spPr>
        <p:txBody>
          <a:bodyPr/>
          <a:lstStyle/>
          <a:p>
            <a:fld id="{E0B89153-F3E4-4369-918D-38256662D732}" type="slidenum">
              <a:rPr lang="en-US" smtClean="0"/>
              <a:t>48</a:t>
            </a:fld>
            <a:endParaRPr lang="en-US"/>
          </a:p>
        </p:txBody>
      </p:sp>
    </p:spTree>
    <p:extLst>
      <p:ext uri="{BB962C8B-B14F-4D97-AF65-F5344CB8AC3E}">
        <p14:creationId xmlns:p14="http://schemas.microsoft.com/office/powerpoint/2010/main" val="81998362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Addiction Is a Result of Pathological </a:t>
            </a:r>
            <a:r>
              <a:rPr lang="en-US" dirty="0" smtClean="0"/>
              <a:t>Learning</a:t>
            </a:r>
            <a:endParaRPr lang="en-US" dirty="0"/>
          </a:p>
        </p:txBody>
      </p:sp>
      <p:sp>
        <p:nvSpPr>
          <p:cNvPr id="3" name="Content Placeholder 2"/>
          <p:cNvSpPr>
            <a:spLocks noGrp="1"/>
          </p:cNvSpPr>
          <p:nvPr>
            <p:ph idx="1"/>
          </p:nvPr>
        </p:nvSpPr>
        <p:spPr>
          <a:xfrm>
            <a:off x="261257" y="2338251"/>
            <a:ext cx="3777778" cy="3787912"/>
          </a:xfrm>
        </p:spPr>
        <p:txBody>
          <a:bodyPr>
            <a:normAutofit fontScale="55000" lnSpcReduction="20000"/>
          </a:bodyPr>
          <a:lstStyle/>
          <a:p>
            <a:pPr marL="0" indent="0">
              <a:buNone/>
            </a:pPr>
            <a:r>
              <a:rPr lang="en-US" b="1" dirty="0"/>
              <a:t>Figure 14.23 Pathological learning mechanisms in addiction. </a:t>
            </a:r>
            <a:r>
              <a:rPr lang="en-US" dirty="0"/>
              <a:t>(a) Natural rewards produce a small “better than expected” signal on the first few encounters, but this signal diminishes, so the reward value of the cue eventually stabilizes. (b) Drugs of abuse, like opioids, can generate much larger “better than expected” signals, and these do not diminish as quickly over successive encounters. Therefore, the reward value of the cues keeps increasing and can eventually exceed the value of all natural rewards—even those required for survival.</a:t>
            </a:r>
          </a:p>
        </p:txBody>
      </p:sp>
      <p:sp>
        <p:nvSpPr>
          <p:cNvPr id="4" name="Slide Number Placeholder 3"/>
          <p:cNvSpPr>
            <a:spLocks noGrp="1"/>
          </p:cNvSpPr>
          <p:nvPr>
            <p:ph type="sldNum" sz="quarter" idx="4294967295"/>
          </p:nvPr>
        </p:nvSpPr>
        <p:spPr>
          <a:xfrm>
            <a:off x="7010400" y="6356350"/>
            <a:ext cx="2133600" cy="365125"/>
          </a:xfrm>
          <a:prstGeom prst="rect">
            <a:avLst/>
          </a:prstGeom>
        </p:spPr>
        <p:txBody>
          <a:bodyPr/>
          <a:lstStyle/>
          <a:p>
            <a:fld id="{E0B89153-F3E4-4369-918D-38256662D732}" type="slidenum">
              <a:rPr lang="en-US" smtClean="0"/>
              <a:t>49</a:t>
            </a:fld>
            <a:endParaRPr lang="en-US"/>
          </a:p>
        </p:txBody>
      </p:sp>
      <p:pic>
        <p:nvPicPr>
          <p:cNvPr id="6" name="Picture 5" descr="figure_14_23.jpg"/>
          <p:cNvPicPr>
            <a:picLocks noChangeAspect="1"/>
          </p:cNvPicPr>
          <p:nvPr/>
        </p:nvPicPr>
        <p:blipFill rotWithShape="1">
          <a:blip r:embed="rId3"/>
          <a:srcRect b="7332"/>
          <a:stretch/>
        </p:blipFill>
        <p:spPr>
          <a:xfrm>
            <a:off x="4023360" y="1142519"/>
            <a:ext cx="4872446" cy="4747485"/>
          </a:xfrm>
          <a:prstGeom prst="rect">
            <a:avLst/>
          </a:prstGeom>
        </p:spPr>
      </p:pic>
    </p:spTree>
    <p:extLst>
      <p:ext uri="{BB962C8B-B14F-4D97-AF65-F5344CB8AC3E}">
        <p14:creationId xmlns:p14="http://schemas.microsoft.com/office/powerpoint/2010/main" val="360347151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The Circuitry and Chemistry of Addiction</a:t>
            </a:r>
            <a:endParaRPr lang="en-US" dirty="0"/>
          </a:p>
        </p:txBody>
      </p:sp>
      <p:sp>
        <p:nvSpPr>
          <p:cNvPr id="3" name="Content Placeholder 2"/>
          <p:cNvSpPr>
            <a:spLocks noGrp="1"/>
          </p:cNvSpPr>
          <p:nvPr>
            <p:ph idx="1"/>
          </p:nvPr>
        </p:nvSpPr>
        <p:spPr/>
        <p:txBody>
          <a:bodyPr/>
          <a:lstStyle/>
          <a:p>
            <a:r>
              <a:rPr lang="en-US" dirty="0" smtClean="0"/>
              <a:t>The neurons of the nucleus </a:t>
            </a:r>
            <a:r>
              <a:rPr lang="en-US" dirty="0" err="1" smtClean="0"/>
              <a:t>accumbens</a:t>
            </a:r>
            <a:r>
              <a:rPr lang="en-US" dirty="0" smtClean="0"/>
              <a:t> are important in addiction.</a:t>
            </a:r>
          </a:p>
          <a:p>
            <a:r>
              <a:rPr lang="en-US" dirty="0" smtClean="0"/>
              <a:t>Addictive substances cause the release of dopamine in the nucleus </a:t>
            </a:r>
            <a:r>
              <a:rPr lang="en-US" dirty="0" err="1" smtClean="0"/>
              <a:t>accumbens</a:t>
            </a:r>
            <a:r>
              <a:rPr lang="en-US" dirty="0" smtClean="0"/>
              <a:t>.</a:t>
            </a:r>
          </a:p>
          <a:p>
            <a:r>
              <a:rPr lang="en-US" dirty="0" smtClean="0"/>
              <a:t>Stimulating the circuit from the nucleus </a:t>
            </a:r>
            <a:r>
              <a:rPr lang="en-US" dirty="0" err="1" smtClean="0"/>
              <a:t>accumbens</a:t>
            </a:r>
            <a:r>
              <a:rPr lang="en-US" dirty="0" smtClean="0"/>
              <a:t> to the ventral tegmental area produces positive reinforcement.</a:t>
            </a:r>
            <a:endParaRPr lang="en-US" dirty="0"/>
          </a:p>
        </p:txBody>
      </p:sp>
      <p:sp>
        <p:nvSpPr>
          <p:cNvPr id="4" name="Slide Number Placeholder 3"/>
          <p:cNvSpPr>
            <a:spLocks noGrp="1"/>
          </p:cNvSpPr>
          <p:nvPr>
            <p:ph type="sldNum" sz="quarter" idx="4294967295"/>
          </p:nvPr>
        </p:nvSpPr>
        <p:spPr>
          <a:xfrm>
            <a:off x="8686800" y="6248400"/>
            <a:ext cx="457200" cy="457200"/>
          </a:xfrm>
          <a:prstGeom prst="rect">
            <a:avLst/>
          </a:prstGeom>
        </p:spPr>
        <p:txBody>
          <a:bodyPr/>
          <a:lstStyle/>
          <a:p>
            <a:fld id="{E0B89153-F3E4-4369-918D-38256662D732}" type="slidenum">
              <a:rPr lang="en-US" smtClean="0"/>
              <a:t>50</a:t>
            </a:fld>
            <a:endParaRPr lang="en-US"/>
          </a:p>
        </p:txBody>
      </p:sp>
    </p:spTree>
    <p:extLst>
      <p:ext uri="{BB962C8B-B14F-4D97-AF65-F5344CB8AC3E}">
        <p14:creationId xmlns:p14="http://schemas.microsoft.com/office/powerpoint/2010/main" val="32336794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Circuitry and Chemistry of </a:t>
            </a:r>
            <a:r>
              <a:rPr lang="en-US" dirty="0" smtClean="0"/>
              <a:t>Addiction</a:t>
            </a:r>
            <a:endParaRPr lang="en-US" dirty="0"/>
          </a:p>
        </p:txBody>
      </p:sp>
      <p:sp>
        <p:nvSpPr>
          <p:cNvPr id="3" name="Content Placeholder 2"/>
          <p:cNvSpPr>
            <a:spLocks noGrp="1"/>
          </p:cNvSpPr>
          <p:nvPr>
            <p:ph idx="1"/>
          </p:nvPr>
        </p:nvSpPr>
        <p:spPr>
          <a:xfrm>
            <a:off x="457200" y="5133702"/>
            <a:ext cx="8229600" cy="992461"/>
          </a:xfrm>
        </p:spPr>
        <p:txBody>
          <a:bodyPr>
            <a:normAutofit fontScale="55000" lnSpcReduction="20000"/>
          </a:bodyPr>
          <a:lstStyle/>
          <a:p>
            <a:pPr marL="0" indent="0">
              <a:buNone/>
            </a:pPr>
            <a:r>
              <a:rPr lang="en-US" b="1" dirty="0"/>
              <a:t>Figure 14.24 Dopamine pathways for reward signaling.</a:t>
            </a:r>
            <a:r>
              <a:rPr lang="en-US" dirty="0"/>
              <a:t> Projections from the ventral tegmental area and substantia </a:t>
            </a:r>
            <a:r>
              <a:rPr lang="en-US" dirty="0" err="1"/>
              <a:t>nigra</a:t>
            </a:r>
            <a:r>
              <a:rPr lang="en-US" dirty="0"/>
              <a:t> to the nucleus </a:t>
            </a:r>
            <a:r>
              <a:rPr lang="en-US" dirty="0" err="1"/>
              <a:t>accumbens</a:t>
            </a:r>
            <a:r>
              <a:rPr lang="en-US" dirty="0"/>
              <a:t> and ventromedial prefrontal cortex form part of the pathway activated by natural rewards or addictive substances.</a:t>
            </a:r>
          </a:p>
        </p:txBody>
      </p:sp>
      <p:sp>
        <p:nvSpPr>
          <p:cNvPr id="4" name="Slide Number Placeholder 3"/>
          <p:cNvSpPr>
            <a:spLocks noGrp="1"/>
          </p:cNvSpPr>
          <p:nvPr>
            <p:ph type="sldNum" sz="quarter" idx="4294967295"/>
          </p:nvPr>
        </p:nvSpPr>
        <p:spPr>
          <a:xfrm>
            <a:off x="7010400" y="6356350"/>
            <a:ext cx="2133600" cy="365125"/>
          </a:xfrm>
          <a:prstGeom prst="rect">
            <a:avLst/>
          </a:prstGeom>
        </p:spPr>
        <p:txBody>
          <a:bodyPr/>
          <a:lstStyle/>
          <a:p>
            <a:fld id="{E0B89153-F3E4-4369-918D-38256662D732}" type="slidenum">
              <a:rPr lang="en-US" smtClean="0"/>
              <a:t>51</a:t>
            </a:fld>
            <a:endParaRPr lang="en-US"/>
          </a:p>
        </p:txBody>
      </p:sp>
      <p:pic>
        <p:nvPicPr>
          <p:cNvPr id="6" name="Picture 5" descr="figure_14_24.jpg"/>
          <p:cNvPicPr>
            <a:picLocks noChangeAspect="1"/>
          </p:cNvPicPr>
          <p:nvPr/>
        </p:nvPicPr>
        <p:blipFill rotWithShape="1">
          <a:blip r:embed="rId3"/>
          <a:srcRect b="7332"/>
          <a:stretch/>
        </p:blipFill>
        <p:spPr>
          <a:xfrm>
            <a:off x="1776549" y="1172427"/>
            <a:ext cx="5730240" cy="3961275"/>
          </a:xfrm>
          <a:prstGeom prst="rect">
            <a:avLst/>
          </a:prstGeom>
        </p:spPr>
      </p:pic>
    </p:spTree>
    <p:extLst>
      <p:ext uri="{BB962C8B-B14F-4D97-AF65-F5344CB8AC3E}">
        <p14:creationId xmlns:p14="http://schemas.microsoft.com/office/powerpoint/2010/main" val="337138618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Unlearning Addiction</a:t>
            </a:r>
            <a:endParaRPr lang="en-US" dirty="0"/>
          </a:p>
        </p:txBody>
      </p:sp>
      <p:sp>
        <p:nvSpPr>
          <p:cNvPr id="3" name="Content Placeholder 2"/>
          <p:cNvSpPr>
            <a:spLocks noGrp="1"/>
          </p:cNvSpPr>
          <p:nvPr>
            <p:ph idx="1"/>
          </p:nvPr>
        </p:nvSpPr>
        <p:spPr/>
        <p:txBody>
          <a:bodyPr/>
          <a:lstStyle/>
          <a:p>
            <a:r>
              <a:rPr lang="en-US" smtClean="0"/>
              <a:t>The Challenge of Treatment</a:t>
            </a:r>
          </a:p>
          <a:p>
            <a:r>
              <a:rPr lang="en-US" smtClean="0"/>
              <a:t>Existing Approaches to Treatment</a:t>
            </a:r>
          </a:p>
          <a:p>
            <a:r>
              <a:rPr lang="en-US" smtClean="0"/>
              <a:t>Future Approaches to Treatment</a:t>
            </a:r>
            <a:endParaRPr lang="en-US" dirty="0"/>
          </a:p>
        </p:txBody>
      </p:sp>
      <p:sp>
        <p:nvSpPr>
          <p:cNvPr id="4" name="Slide Number Placeholder 3"/>
          <p:cNvSpPr>
            <a:spLocks noGrp="1"/>
          </p:cNvSpPr>
          <p:nvPr>
            <p:ph type="sldNum" sz="quarter" idx="4294967295"/>
          </p:nvPr>
        </p:nvSpPr>
        <p:spPr>
          <a:xfrm>
            <a:off x="8686800" y="6248400"/>
            <a:ext cx="457200" cy="457200"/>
          </a:xfrm>
          <a:prstGeom prst="rect">
            <a:avLst/>
          </a:prstGeom>
        </p:spPr>
        <p:txBody>
          <a:bodyPr/>
          <a:lstStyle/>
          <a:p>
            <a:fld id="{E0B89153-F3E4-4369-918D-38256662D732}" type="slidenum">
              <a:rPr lang="en-US" smtClean="0"/>
              <a:t>52</a:t>
            </a:fld>
            <a:endParaRPr lang="en-US"/>
          </a:p>
        </p:txBody>
      </p:sp>
    </p:spTree>
    <p:extLst>
      <p:ext uri="{BB962C8B-B14F-4D97-AF65-F5344CB8AC3E}">
        <p14:creationId xmlns:p14="http://schemas.microsoft.com/office/powerpoint/2010/main" val="351900080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The Challenge of Treatment</a:t>
            </a:r>
            <a:endParaRPr lang="en-US" dirty="0"/>
          </a:p>
        </p:txBody>
      </p:sp>
      <p:sp>
        <p:nvSpPr>
          <p:cNvPr id="3" name="Content Placeholder 2"/>
          <p:cNvSpPr>
            <a:spLocks noGrp="1"/>
          </p:cNvSpPr>
          <p:nvPr>
            <p:ph idx="1"/>
          </p:nvPr>
        </p:nvSpPr>
        <p:spPr/>
        <p:txBody>
          <a:bodyPr/>
          <a:lstStyle/>
          <a:p>
            <a:r>
              <a:rPr lang="en-US" smtClean="0"/>
              <a:t>Addictive substances hijack reward circuits</a:t>
            </a:r>
          </a:p>
          <a:p>
            <a:pPr lvl="1"/>
            <a:r>
              <a:rPr lang="en-US" smtClean="0"/>
              <a:t>By creating the illusion of improvements in well-being.</a:t>
            </a:r>
          </a:p>
          <a:p>
            <a:pPr lvl="1"/>
            <a:r>
              <a:rPr lang="en-US" smtClean="0"/>
              <a:t>By creating the illusion of being better than expected (positive prediction error).</a:t>
            </a:r>
          </a:p>
          <a:p>
            <a:r>
              <a:rPr lang="en-US" smtClean="0"/>
              <a:t>Addictive drugs contribute to about 10% of the global burden of disease.</a:t>
            </a:r>
          </a:p>
          <a:p>
            <a:r>
              <a:rPr lang="en-US" smtClean="0"/>
              <a:t>Available treatments have not been effective.</a:t>
            </a:r>
            <a:endParaRPr lang="en-US" dirty="0"/>
          </a:p>
        </p:txBody>
      </p:sp>
      <p:sp>
        <p:nvSpPr>
          <p:cNvPr id="4" name="Slide Number Placeholder 3"/>
          <p:cNvSpPr>
            <a:spLocks noGrp="1"/>
          </p:cNvSpPr>
          <p:nvPr>
            <p:ph type="sldNum" sz="quarter" idx="4294967295"/>
          </p:nvPr>
        </p:nvSpPr>
        <p:spPr>
          <a:xfrm>
            <a:off x="8686800" y="6248400"/>
            <a:ext cx="457200" cy="457200"/>
          </a:xfrm>
          <a:prstGeom prst="rect">
            <a:avLst/>
          </a:prstGeom>
        </p:spPr>
        <p:txBody>
          <a:bodyPr/>
          <a:lstStyle/>
          <a:p>
            <a:fld id="{E0B89153-F3E4-4369-918D-38256662D732}" type="slidenum">
              <a:rPr lang="en-US" smtClean="0"/>
              <a:t>53</a:t>
            </a:fld>
            <a:endParaRPr lang="en-US"/>
          </a:p>
        </p:txBody>
      </p:sp>
    </p:spTree>
    <p:extLst>
      <p:ext uri="{BB962C8B-B14F-4D97-AF65-F5344CB8AC3E}">
        <p14:creationId xmlns:p14="http://schemas.microsoft.com/office/powerpoint/2010/main" val="306923742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The Challenge of Treatment</a:t>
            </a:r>
            <a:endParaRPr lang="en-US" dirty="0"/>
          </a:p>
        </p:txBody>
      </p:sp>
      <p:sp>
        <p:nvSpPr>
          <p:cNvPr id="3" name="Content Placeholder 2"/>
          <p:cNvSpPr>
            <a:spLocks noGrp="1"/>
          </p:cNvSpPr>
          <p:nvPr>
            <p:ph idx="1"/>
          </p:nvPr>
        </p:nvSpPr>
        <p:spPr>
          <a:xfrm>
            <a:off x="457200" y="5303520"/>
            <a:ext cx="8229600" cy="822643"/>
          </a:xfrm>
        </p:spPr>
        <p:txBody>
          <a:bodyPr>
            <a:normAutofit fontScale="55000" lnSpcReduction="20000"/>
          </a:bodyPr>
          <a:lstStyle/>
          <a:p>
            <a:pPr marL="0" indent="0">
              <a:buNone/>
            </a:pPr>
            <a:r>
              <a:rPr lang="en-US" b="1" dirty="0"/>
              <a:t>Figure 14.25 The global burden of addiction, as measured by disability-adjusted life years. </a:t>
            </a:r>
            <a:r>
              <a:rPr lang="en-US" dirty="0"/>
              <a:t>The disability-adjusted life year is a way of measuring the health impact of a disease and calculating how many years of normal, healthy life are lost to the disease.</a:t>
            </a:r>
          </a:p>
        </p:txBody>
      </p:sp>
      <p:sp>
        <p:nvSpPr>
          <p:cNvPr id="4" name="Slide Number Placeholder 3"/>
          <p:cNvSpPr>
            <a:spLocks noGrp="1"/>
          </p:cNvSpPr>
          <p:nvPr>
            <p:ph type="sldNum" sz="quarter" idx="4294967295"/>
          </p:nvPr>
        </p:nvSpPr>
        <p:spPr>
          <a:xfrm>
            <a:off x="7010400" y="6356350"/>
            <a:ext cx="2133600" cy="365125"/>
          </a:xfrm>
          <a:prstGeom prst="rect">
            <a:avLst/>
          </a:prstGeom>
        </p:spPr>
        <p:txBody>
          <a:bodyPr/>
          <a:lstStyle/>
          <a:p>
            <a:fld id="{E0B89153-F3E4-4369-918D-38256662D732}" type="slidenum">
              <a:rPr lang="en-US" smtClean="0"/>
              <a:pPr/>
              <a:t>54</a:t>
            </a:fld>
            <a:endParaRPr lang="en-US"/>
          </a:p>
        </p:txBody>
      </p:sp>
      <p:pic>
        <p:nvPicPr>
          <p:cNvPr id="6" name="Picture 5" descr="figure_14_25.jpg"/>
          <p:cNvPicPr>
            <a:picLocks noChangeAspect="1"/>
          </p:cNvPicPr>
          <p:nvPr/>
        </p:nvPicPr>
        <p:blipFill rotWithShape="1">
          <a:blip r:embed="rId3"/>
          <a:srcRect b="9394"/>
          <a:stretch/>
        </p:blipFill>
        <p:spPr>
          <a:xfrm>
            <a:off x="722811" y="1103122"/>
            <a:ext cx="7400544" cy="4056707"/>
          </a:xfrm>
          <a:prstGeom prst="rect">
            <a:avLst/>
          </a:prstGeom>
        </p:spPr>
      </p:pic>
    </p:spTree>
    <p:extLst>
      <p:ext uri="{BB962C8B-B14F-4D97-AF65-F5344CB8AC3E}">
        <p14:creationId xmlns:p14="http://schemas.microsoft.com/office/powerpoint/2010/main" val="261854251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Existing Approaches to Treatment</a:t>
            </a:r>
            <a:endParaRPr lang="en-US" dirty="0"/>
          </a:p>
        </p:txBody>
      </p:sp>
      <p:sp>
        <p:nvSpPr>
          <p:cNvPr id="3" name="Content Placeholder 2"/>
          <p:cNvSpPr>
            <a:spLocks noGrp="1"/>
          </p:cNvSpPr>
          <p:nvPr>
            <p:ph idx="1"/>
          </p:nvPr>
        </p:nvSpPr>
        <p:spPr/>
        <p:txBody>
          <a:bodyPr/>
          <a:lstStyle/>
          <a:p>
            <a:r>
              <a:rPr lang="en-US" dirty="0" smtClean="0"/>
              <a:t>Current treatments involve a combination of counseling and medication.</a:t>
            </a:r>
          </a:p>
          <a:p>
            <a:r>
              <a:rPr lang="en-US" dirty="0" smtClean="0"/>
              <a:t>For alcohol addiction, opioid antagonists reduce the pleasure of alcohol.</a:t>
            </a:r>
          </a:p>
          <a:p>
            <a:r>
              <a:rPr lang="en-US" dirty="0" smtClean="0"/>
              <a:t>Other medications inhibit the breakdown of alcohol, making the individual sick.</a:t>
            </a:r>
          </a:p>
          <a:p>
            <a:r>
              <a:rPr lang="en-US" dirty="0" smtClean="0"/>
              <a:t>Many addicts do not adhere to their medications.</a:t>
            </a:r>
            <a:endParaRPr lang="en-US" dirty="0"/>
          </a:p>
        </p:txBody>
      </p:sp>
      <p:sp>
        <p:nvSpPr>
          <p:cNvPr id="4" name="Slide Number Placeholder 3"/>
          <p:cNvSpPr>
            <a:spLocks noGrp="1"/>
          </p:cNvSpPr>
          <p:nvPr>
            <p:ph type="sldNum" sz="quarter" idx="4294967295"/>
          </p:nvPr>
        </p:nvSpPr>
        <p:spPr>
          <a:xfrm>
            <a:off x="8686800" y="6248400"/>
            <a:ext cx="457200" cy="457200"/>
          </a:xfrm>
          <a:prstGeom prst="rect">
            <a:avLst/>
          </a:prstGeom>
        </p:spPr>
        <p:txBody>
          <a:bodyPr/>
          <a:lstStyle/>
          <a:p>
            <a:fld id="{E0B89153-F3E4-4369-918D-38256662D732}" type="slidenum">
              <a:rPr lang="en-US" smtClean="0"/>
              <a:t>55</a:t>
            </a:fld>
            <a:endParaRPr lang="en-US"/>
          </a:p>
        </p:txBody>
      </p:sp>
    </p:spTree>
    <p:extLst>
      <p:ext uri="{BB962C8B-B14F-4D97-AF65-F5344CB8AC3E}">
        <p14:creationId xmlns:p14="http://schemas.microsoft.com/office/powerpoint/2010/main" val="424286455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Existing Approaches to </a:t>
            </a:r>
            <a:r>
              <a:rPr lang="en-US" dirty="0" smtClean="0"/>
              <a:t>Treatment</a:t>
            </a:r>
            <a:endParaRPr lang="en-US" dirty="0"/>
          </a:p>
        </p:txBody>
      </p:sp>
      <p:sp>
        <p:nvSpPr>
          <p:cNvPr id="3" name="Content Placeholder 2"/>
          <p:cNvSpPr>
            <a:spLocks noGrp="1"/>
          </p:cNvSpPr>
          <p:nvPr>
            <p:ph sz="half" idx="1"/>
          </p:nvPr>
        </p:nvSpPr>
        <p:spPr>
          <a:xfrm>
            <a:off x="457199" y="5120638"/>
            <a:ext cx="8425544" cy="1005525"/>
          </a:xfrm>
        </p:spPr>
        <p:txBody>
          <a:bodyPr>
            <a:normAutofit fontScale="62500" lnSpcReduction="20000"/>
          </a:bodyPr>
          <a:lstStyle/>
          <a:p>
            <a:pPr marL="0" indent="0">
              <a:buNone/>
            </a:pPr>
            <a:r>
              <a:rPr lang="en-US" b="1" dirty="0"/>
              <a:t>Figure 14.26 Alcohol is an agonist for the GABAA ionotropic receptor.</a:t>
            </a:r>
            <a:r>
              <a:rPr lang="en-US" dirty="0"/>
              <a:t> Alcohol binding to the receptor makes the GABA more potent, resulting in greater inhibition of the neuron. Benzodiazepine medications have a similar effect on this receptor, and can be used to prevent withdrawal symptoms in patients with alcohol addiction.</a:t>
            </a:r>
          </a:p>
        </p:txBody>
      </p:sp>
      <p:sp>
        <p:nvSpPr>
          <p:cNvPr id="4" name="Slide Number Placeholder 3"/>
          <p:cNvSpPr>
            <a:spLocks noGrp="1"/>
          </p:cNvSpPr>
          <p:nvPr>
            <p:ph type="sldNum" sz="quarter" idx="4294967295"/>
          </p:nvPr>
        </p:nvSpPr>
        <p:spPr>
          <a:xfrm>
            <a:off x="7010400" y="6356350"/>
            <a:ext cx="2133600" cy="365125"/>
          </a:xfrm>
          <a:prstGeom prst="rect">
            <a:avLst/>
          </a:prstGeom>
        </p:spPr>
        <p:txBody>
          <a:bodyPr/>
          <a:lstStyle/>
          <a:p>
            <a:fld id="{E0B89153-F3E4-4369-918D-38256662D732}" type="slidenum">
              <a:rPr lang="en-US" smtClean="0"/>
              <a:t>56</a:t>
            </a:fld>
            <a:endParaRPr lang="en-US"/>
          </a:p>
        </p:txBody>
      </p:sp>
      <p:pic>
        <p:nvPicPr>
          <p:cNvPr id="6" name="Picture 5" descr="figure_14_26.jpg"/>
          <p:cNvPicPr>
            <a:picLocks noChangeAspect="1"/>
          </p:cNvPicPr>
          <p:nvPr/>
        </p:nvPicPr>
        <p:blipFill rotWithShape="1">
          <a:blip r:embed="rId3"/>
          <a:srcRect b="7079"/>
          <a:stretch/>
        </p:blipFill>
        <p:spPr>
          <a:xfrm>
            <a:off x="1676400" y="1070529"/>
            <a:ext cx="6096000" cy="4050109"/>
          </a:xfrm>
          <a:prstGeom prst="rect">
            <a:avLst/>
          </a:prstGeom>
        </p:spPr>
      </p:pic>
    </p:spTree>
    <p:extLst>
      <p:ext uri="{BB962C8B-B14F-4D97-AF65-F5344CB8AC3E}">
        <p14:creationId xmlns:p14="http://schemas.microsoft.com/office/powerpoint/2010/main" val="13626505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Existing Approaches to Treatment</a:t>
            </a:r>
            <a:endParaRPr lang="en-US" dirty="0"/>
          </a:p>
        </p:txBody>
      </p:sp>
      <p:sp>
        <p:nvSpPr>
          <p:cNvPr id="3" name="Content Placeholder 2"/>
          <p:cNvSpPr>
            <a:spLocks noGrp="1"/>
          </p:cNvSpPr>
          <p:nvPr>
            <p:ph idx="1"/>
          </p:nvPr>
        </p:nvSpPr>
        <p:spPr/>
        <p:txBody>
          <a:bodyPr/>
          <a:lstStyle/>
          <a:p>
            <a:r>
              <a:rPr lang="en-US" dirty="0" smtClean="0"/>
              <a:t>For nicotine addiction, medications reduce the cravings for and pleasure from smoking.</a:t>
            </a:r>
          </a:p>
          <a:p>
            <a:r>
              <a:rPr lang="en-US" dirty="0" smtClean="0"/>
              <a:t>Nicotine replacement helps somewhat.</a:t>
            </a:r>
          </a:p>
          <a:p>
            <a:r>
              <a:rPr lang="en-US" dirty="0" smtClean="0"/>
              <a:t>In all cases, treatment is most effective when behavioral counseling is combined with medication.</a:t>
            </a:r>
            <a:endParaRPr lang="en-US" dirty="0"/>
          </a:p>
        </p:txBody>
      </p:sp>
      <p:sp>
        <p:nvSpPr>
          <p:cNvPr id="4" name="Slide Number Placeholder 3"/>
          <p:cNvSpPr>
            <a:spLocks noGrp="1"/>
          </p:cNvSpPr>
          <p:nvPr>
            <p:ph type="sldNum" sz="quarter" idx="4294967295"/>
          </p:nvPr>
        </p:nvSpPr>
        <p:spPr>
          <a:xfrm>
            <a:off x="8686800" y="6248400"/>
            <a:ext cx="457200" cy="457200"/>
          </a:xfrm>
          <a:prstGeom prst="rect">
            <a:avLst/>
          </a:prstGeom>
        </p:spPr>
        <p:txBody>
          <a:bodyPr/>
          <a:lstStyle/>
          <a:p>
            <a:fld id="{E0B89153-F3E4-4369-918D-38256662D732}" type="slidenum">
              <a:rPr lang="en-US" smtClean="0"/>
              <a:t>57</a:t>
            </a:fld>
            <a:endParaRPr lang="en-US"/>
          </a:p>
        </p:txBody>
      </p:sp>
    </p:spTree>
    <p:extLst>
      <p:ext uri="{BB962C8B-B14F-4D97-AF65-F5344CB8AC3E}">
        <p14:creationId xmlns:p14="http://schemas.microsoft.com/office/powerpoint/2010/main" val="233254020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Existing Approaches to </a:t>
            </a:r>
            <a:r>
              <a:rPr lang="en-US" dirty="0" smtClean="0"/>
              <a:t>Treatment</a:t>
            </a:r>
            <a:endParaRPr lang="en-US" dirty="0"/>
          </a:p>
        </p:txBody>
      </p:sp>
      <p:sp>
        <p:nvSpPr>
          <p:cNvPr id="3" name="Content Placeholder 2"/>
          <p:cNvSpPr>
            <a:spLocks noGrp="1"/>
          </p:cNvSpPr>
          <p:nvPr>
            <p:ph idx="1"/>
          </p:nvPr>
        </p:nvSpPr>
        <p:spPr>
          <a:xfrm>
            <a:off x="459377" y="5003074"/>
            <a:ext cx="8229600" cy="1214529"/>
          </a:xfrm>
        </p:spPr>
        <p:txBody>
          <a:bodyPr>
            <a:normAutofit fontScale="55000" lnSpcReduction="20000"/>
          </a:bodyPr>
          <a:lstStyle/>
          <a:p>
            <a:pPr marL="0" indent="0">
              <a:buNone/>
            </a:pPr>
            <a:r>
              <a:rPr lang="en-US" b="1" dirty="0"/>
              <a:t>Figure 14.27 Chemical structures of medications for treating opioid dependence.</a:t>
            </a:r>
            <a:r>
              <a:rPr lang="en-US" dirty="0"/>
              <a:t> Methadone is a long-acting opioid that helps individuals avoid withdrawal symptoms. Buprenorphine weakly stimulates opioid receptors, while also blocking them, preventing tolerance or overdose. Both have a similar chemical structure to morphine.</a:t>
            </a:r>
          </a:p>
        </p:txBody>
      </p:sp>
      <p:sp>
        <p:nvSpPr>
          <p:cNvPr id="4" name="Slide Number Placeholder 3"/>
          <p:cNvSpPr>
            <a:spLocks noGrp="1"/>
          </p:cNvSpPr>
          <p:nvPr>
            <p:ph type="sldNum" sz="quarter" idx="4294967295"/>
          </p:nvPr>
        </p:nvSpPr>
        <p:spPr>
          <a:xfrm>
            <a:off x="7010400" y="6356350"/>
            <a:ext cx="2133600" cy="365125"/>
          </a:xfrm>
          <a:prstGeom prst="rect">
            <a:avLst/>
          </a:prstGeom>
        </p:spPr>
        <p:txBody>
          <a:bodyPr/>
          <a:lstStyle/>
          <a:p>
            <a:fld id="{E0B89153-F3E4-4369-918D-38256662D732}" type="slidenum">
              <a:rPr lang="en-US" smtClean="0"/>
              <a:t>58</a:t>
            </a:fld>
            <a:endParaRPr lang="en-US"/>
          </a:p>
        </p:txBody>
      </p:sp>
      <p:pic>
        <p:nvPicPr>
          <p:cNvPr id="5" name="Picture 4" descr="figure_14_27.jpg"/>
          <p:cNvPicPr>
            <a:picLocks noChangeAspect="1"/>
          </p:cNvPicPr>
          <p:nvPr/>
        </p:nvPicPr>
        <p:blipFill rotWithShape="1">
          <a:blip r:embed="rId3"/>
          <a:srcRect b="13124"/>
          <a:stretch/>
        </p:blipFill>
        <p:spPr>
          <a:xfrm>
            <a:off x="526869" y="1808342"/>
            <a:ext cx="8094617" cy="2933473"/>
          </a:xfrm>
          <a:prstGeom prst="rect">
            <a:avLst/>
          </a:prstGeom>
        </p:spPr>
      </p:pic>
    </p:spTree>
    <p:extLst>
      <p:ext uri="{BB962C8B-B14F-4D97-AF65-F5344CB8AC3E}">
        <p14:creationId xmlns:p14="http://schemas.microsoft.com/office/powerpoint/2010/main" val="283503527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Future Approaches to Treatment</a:t>
            </a:r>
            <a:endParaRPr lang="en-US" dirty="0"/>
          </a:p>
        </p:txBody>
      </p:sp>
      <p:sp>
        <p:nvSpPr>
          <p:cNvPr id="3" name="Content Placeholder 2"/>
          <p:cNvSpPr>
            <a:spLocks noGrp="1"/>
          </p:cNvSpPr>
          <p:nvPr>
            <p:ph idx="1"/>
          </p:nvPr>
        </p:nvSpPr>
        <p:spPr/>
        <p:txBody>
          <a:bodyPr/>
          <a:lstStyle/>
          <a:p>
            <a:r>
              <a:rPr lang="en-US" dirty="0" smtClean="0"/>
              <a:t>Immunization against addictive substances has been tried, but has not be very successful.</a:t>
            </a:r>
          </a:p>
          <a:p>
            <a:r>
              <a:rPr lang="en-US" dirty="0" err="1" smtClean="0"/>
              <a:t>Ibogaine</a:t>
            </a:r>
            <a:r>
              <a:rPr lang="en-US" dirty="0" smtClean="0"/>
              <a:t> is a derived from an African tree and shows some signs of </a:t>
            </a:r>
            <a:r>
              <a:rPr lang="en-US" dirty="0" err="1" smtClean="0"/>
              <a:t>antiaddictive</a:t>
            </a:r>
            <a:r>
              <a:rPr lang="en-US" dirty="0" smtClean="0"/>
              <a:t> properties.</a:t>
            </a:r>
          </a:p>
          <a:p>
            <a:r>
              <a:rPr lang="en-US" dirty="0" smtClean="0"/>
              <a:t>Patients with damage to the anterior insula find it much easier to quit smoking.</a:t>
            </a:r>
            <a:endParaRPr lang="en-US" dirty="0"/>
          </a:p>
        </p:txBody>
      </p:sp>
      <p:sp>
        <p:nvSpPr>
          <p:cNvPr id="4" name="Slide Number Placeholder 3"/>
          <p:cNvSpPr>
            <a:spLocks noGrp="1"/>
          </p:cNvSpPr>
          <p:nvPr>
            <p:ph type="sldNum" sz="quarter" idx="4294967295"/>
          </p:nvPr>
        </p:nvSpPr>
        <p:spPr>
          <a:xfrm>
            <a:off x="8686800" y="6248400"/>
            <a:ext cx="457200" cy="457200"/>
          </a:xfrm>
          <a:prstGeom prst="rect">
            <a:avLst/>
          </a:prstGeom>
        </p:spPr>
        <p:txBody>
          <a:bodyPr/>
          <a:lstStyle/>
          <a:p>
            <a:fld id="{E0B89153-F3E4-4369-918D-38256662D732}" type="slidenum">
              <a:rPr lang="en-US" smtClean="0"/>
              <a:t>59</a:t>
            </a:fld>
            <a:endParaRPr lang="en-US"/>
          </a:p>
        </p:txBody>
      </p:sp>
    </p:spTree>
    <p:extLst>
      <p:ext uri="{BB962C8B-B14F-4D97-AF65-F5344CB8AC3E}">
        <p14:creationId xmlns:p14="http://schemas.microsoft.com/office/powerpoint/2010/main" val="267858518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Future Approaches to </a:t>
            </a:r>
            <a:r>
              <a:rPr lang="en-US" dirty="0" smtClean="0"/>
              <a:t>Treatment</a:t>
            </a:r>
            <a:endParaRPr lang="en-US" dirty="0"/>
          </a:p>
        </p:txBody>
      </p:sp>
      <p:sp>
        <p:nvSpPr>
          <p:cNvPr id="3" name="Content Placeholder 2"/>
          <p:cNvSpPr>
            <a:spLocks noGrp="1"/>
          </p:cNvSpPr>
          <p:nvPr>
            <p:ph idx="1"/>
          </p:nvPr>
        </p:nvSpPr>
        <p:spPr>
          <a:xfrm>
            <a:off x="457200" y="5447069"/>
            <a:ext cx="8294914" cy="679093"/>
          </a:xfrm>
        </p:spPr>
        <p:txBody>
          <a:bodyPr>
            <a:normAutofit/>
          </a:bodyPr>
          <a:lstStyle/>
          <a:p>
            <a:pPr marL="0" indent="0">
              <a:buNone/>
            </a:pPr>
            <a:r>
              <a:rPr lang="en-US" sz="1800" b="1" dirty="0"/>
              <a:t>Figure 14.28 The iboga tree is native to western Africa. </a:t>
            </a:r>
            <a:r>
              <a:rPr lang="en-US" sz="1800" dirty="0"/>
              <a:t>The tree produces </a:t>
            </a:r>
            <a:r>
              <a:rPr lang="en-US" sz="1800" dirty="0" err="1"/>
              <a:t>ibogaine</a:t>
            </a:r>
            <a:r>
              <a:rPr lang="en-US" sz="1800" dirty="0"/>
              <a:t> naturally in its bark. Some people believe that </a:t>
            </a:r>
            <a:r>
              <a:rPr lang="en-US" sz="1800" dirty="0" err="1"/>
              <a:t>ibogaine</a:t>
            </a:r>
            <a:r>
              <a:rPr lang="en-US" sz="1800" dirty="0"/>
              <a:t> has </a:t>
            </a:r>
            <a:r>
              <a:rPr lang="en-US" sz="1800" dirty="0" err="1"/>
              <a:t>antiaddictive</a:t>
            </a:r>
            <a:r>
              <a:rPr lang="en-US" sz="1800" dirty="0"/>
              <a:t> properties.</a:t>
            </a:r>
          </a:p>
        </p:txBody>
      </p:sp>
      <p:sp>
        <p:nvSpPr>
          <p:cNvPr id="4" name="Slide Number Placeholder 3"/>
          <p:cNvSpPr>
            <a:spLocks noGrp="1"/>
          </p:cNvSpPr>
          <p:nvPr>
            <p:ph type="sldNum" sz="quarter" idx="4294967295"/>
          </p:nvPr>
        </p:nvSpPr>
        <p:spPr>
          <a:xfrm>
            <a:off x="7010400" y="6356350"/>
            <a:ext cx="2133600" cy="365125"/>
          </a:xfrm>
          <a:prstGeom prst="rect">
            <a:avLst/>
          </a:prstGeom>
        </p:spPr>
        <p:txBody>
          <a:bodyPr/>
          <a:lstStyle/>
          <a:p>
            <a:fld id="{E0B89153-F3E4-4369-918D-38256662D732}" type="slidenum">
              <a:rPr lang="en-US" smtClean="0"/>
              <a:t>60</a:t>
            </a:fld>
            <a:endParaRPr lang="en-US"/>
          </a:p>
        </p:txBody>
      </p:sp>
      <p:pic>
        <p:nvPicPr>
          <p:cNvPr id="6" name="Picture 5" descr="figure_14_28.jpg"/>
          <p:cNvPicPr>
            <a:picLocks noChangeAspect="1"/>
          </p:cNvPicPr>
          <p:nvPr/>
        </p:nvPicPr>
        <p:blipFill rotWithShape="1">
          <a:blip r:embed="rId3"/>
          <a:srcRect b="7541"/>
          <a:stretch/>
        </p:blipFill>
        <p:spPr>
          <a:xfrm>
            <a:off x="3241328" y="1096546"/>
            <a:ext cx="2937401" cy="4350524"/>
          </a:xfrm>
          <a:prstGeom prst="rect">
            <a:avLst/>
          </a:prstGeom>
        </p:spPr>
      </p:pic>
    </p:spTree>
    <p:extLst>
      <p:ext uri="{BB962C8B-B14F-4D97-AF65-F5344CB8AC3E}">
        <p14:creationId xmlns:p14="http://schemas.microsoft.com/office/powerpoint/2010/main" val="276768407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Future Approaches to </a:t>
            </a:r>
            <a:r>
              <a:rPr lang="en-US" dirty="0" smtClean="0"/>
              <a:t>Treatment</a:t>
            </a:r>
            <a:endParaRPr lang="en-US" dirty="0"/>
          </a:p>
        </p:txBody>
      </p:sp>
      <p:sp>
        <p:nvSpPr>
          <p:cNvPr id="3" name="Content Placeholder 2"/>
          <p:cNvSpPr>
            <a:spLocks noGrp="1"/>
          </p:cNvSpPr>
          <p:nvPr>
            <p:ph idx="1"/>
          </p:nvPr>
        </p:nvSpPr>
        <p:spPr>
          <a:xfrm>
            <a:off x="457200" y="1580606"/>
            <a:ext cx="4598126" cy="4545557"/>
          </a:xfrm>
        </p:spPr>
        <p:txBody>
          <a:bodyPr>
            <a:noAutofit/>
          </a:bodyPr>
          <a:lstStyle/>
          <a:p>
            <a:pPr marL="0" indent="0">
              <a:buNone/>
            </a:pPr>
            <a:r>
              <a:rPr lang="en-US" sz="1800" b="1" dirty="0"/>
              <a:t>Figure 14.29 Damage to the insula makes it easier to quit smoking. </a:t>
            </a:r>
            <a:r>
              <a:rPr lang="en-US" sz="1800" dirty="0"/>
              <a:t>Patients who had stroke damage to their insula (highlighted in red) were significantly more likely to successfully quit smoking than individuals without stroke damage or with stroke damage to other brain regions.</a:t>
            </a:r>
          </a:p>
        </p:txBody>
      </p:sp>
      <p:sp>
        <p:nvSpPr>
          <p:cNvPr id="4" name="Slide Number Placeholder 3"/>
          <p:cNvSpPr>
            <a:spLocks noGrp="1"/>
          </p:cNvSpPr>
          <p:nvPr>
            <p:ph type="sldNum" sz="quarter" idx="4294967295"/>
          </p:nvPr>
        </p:nvSpPr>
        <p:spPr>
          <a:xfrm>
            <a:off x="7010400" y="6356350"/>
            <a:ext cx="2133600" cy="365125"/>
          </a:xfrm>
          <a:prstGeom prst="rect">
            <a:avLst/>
          </a:prstGeom>
        </p:spPr>
        <p:txBody>
          <a:bodyPr/>
          <a:lstStyle/>
          <a:p>
            <a:fld id="{E0B89153-F3E4-4369-918D-38256662D732}" type="slidenum">
              <a:rPr lang="en-US" smtClean="0"/>
              <a:t>61</a:t>
            </a:fld>
            <a:endParaRPr lang="en-US"/>
          </a:p>
        </p:txBody>
      </p:sp>
      <p:pic>
        <p:nvPicPr>
          <p:cNvPr id="5" name="Picture 4" descr="figure_14_29.jpg"/>
          <p:cNvPicPr>
            <a:picLocks noChangeAspect="1"/>
          </p:cNvPicPr>
          <p:nvPr/>
        </p:nvPicPr>
        <p:blipFill rotWithShape="1">
          <a:blip r:embed="rId3"/>
          <a:srcRect t="-1" b="8783"/>
          <a:stretch/>
        </p:blipFill>
        <p:spPr>
          <a:xfrm>
            <a:off x="4868092" y="1244922"/>
            <a:ext cx="3439886" cy="4581113"/>
          </a:xfrm>
          <a:prstGeom prst="rect">
            <a:avLst/>
          </a:prstGeom>
        </p:spPr>
      </p:pic>
    </p:spTree>
    <p:extLst>
      <p:ext uri="{BB962C8B-B14F-4D97-AF65-F5344CB8AC3E}">
        <p14:creationId xmlns:p14="http://schemas.microsoft.com/office/powerpoint/2010/main" val="2587388902"/>
      </p:ext>
    </p:extLst>
  </p:cSld>
  <p:clrMapOvr>
    <a:masterClrMapping/>
  </p:clrMapOvr>
</p:sld>
</file>

<file path=ppt/theme/theme1.xml><?xml version="1.0" encoding="utf-8"?>
<a:theme xmlns:a="http://schemas.openxmlformats.org/drawingml/2006/main" name="Oxford template (TH)">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Oxford template (TH)</Template>
  <TotalTime>4718</TotalTime>
  <Words>4390</Words>
  <Application>Microsoft Office PowerPoint</Application>
  <PresentationFormat>On-screen Show (4:3)</PresentationFormat>
  <Paragraphs>311</Paragraphs>
  <Slides>61</Slides>
  <Notes>24</Notes>
  <HiddenSlides>0</HiddenSlides>
  <MMClips>0</MMClips>
  <ScaleCrop>false</ScaleCrop>
  <HeadingPairs>
    <vt:vector size="4" baseType="variant">
      <vt:variant>
        <vt:lpstr>Theme</vt:lpstr>
      </vt:variant>
      <vt:variant>
        <vt:i4>3</vt:i4>
      </vt:variant>
      <vt:variant>
        <vt:lpstr>Slide Titles</vt:lpstr>
      </vt:variant>
      <vt:variant>
        <vt:i4>61</vt:i4>
      </vt:variant>
    </vt:vector>
  </HeadingPairs>
  <TitlesOfParts>
    <vt:vector size="64" baseType="lpstr">
      <vt:lpstr>Oxford template (TH)</vt:lpstr>
      <vt:lpstr>Custom Design</vt:lpstr>
      <vt:lpstr>1_Custom Design</vt:lpstr>
      <vt:lpstr>14: Motivation and Reward</vt:lpstr>
      <vt:lpstr>Chapter Outline</vt:lpstr>
      <vt:lpstr>Motivation and Survival</vt:lpstr>
      <vt:lpstr>Addiction: An Illness of Motivation</vt:lpstr>
      <vt:lpstr>Addiction: An Illness of Motivation</vt:lpstr>
      <vt:lpstr>Why Motivation Matters</vt:lpstr>
      <vt:lpstr>Why Motivation Matters</vt:lpstr>
      <vt:lpstr>Feelings: The Sensory Side of Motivation</vt:lpstr>
      <vt:lpstr>The Circuitry of Motivation: Basic Drives</vt:lpstr>
      <vt:lpstr>Hypothalamus and Homeostatic Drives</vt:lpstr>
      <vt:lpstr>Hypothalamus and Homeostatic Drives</vt:lpstr>
      <vt:lpstr>Hypothalamus and Homeostatic Drives</vt:lpstr>
      <vt:lpstr>Hypothalamus and Homeostatic Drives</vt:lpstr>
      <vt:lpstr>Hypothalamus and Homeostatic Drives</vt:lpstr>
      <vt:lpstr>Amygdala and External-World Drives</vt:lpstr>
      <vt:lpstr>Amygdala and External-World Drives</vt:lpstr>
      <vt:lpstr>Amygdala and External-World Drives</vt:lpstr>
      <vt:lpstr>Amygdala and External-World Drives</vt:lpstr>
      <vt:lpstr>Amygdala and External-World Drives</vt:lpstr>
      <vt:lpstr>Midbrain Dopamine Neurons and the Currency of Motivation</vt:lpstr>
      <vt:lpstr>Midbrain Dopamine Neurons and the Currency of Motivation</vt:lpstr>
      <vt:lpstr>Reward, Learning, and the Brain</vt:lpstr>
      <vt:lpstr>Defining Reward</vt:lpstr>
      <vt:lpstr>Defining Reward</vt:lpstr>
      <vt:lpstr>Learning from Reward Using Prediction Error</vt:lpstr>
      <vt:lpstr>Learning from Reward Using Prediction Error</vt:lpstr>
      <vt:lpstr>“Liking” Is Different from “Wanting”</vt:lpstr>
      <vt:lpstr>“Liking” Is Different from “Wanting”</vt:lpstr>
      <vt:lpstr>Opioids and the Sensation of Pleasure</vt:lpstr>
      <vt:lpstr>Opioids, Opioid Receptors, and Opioid Functions</vt:lpstr>
      <vt:lpstr>Opioids, Opioid Receptors, and Opioid Functions</vt:lpstr>
      <vt:lpstr>Opioids, Opioid Receptors, and Opioid Functions</vt:lpstr>
      <vt:lpstr>Opioids, Opioid Receptors, and Opioid Functions</vt:lpstr>
      <vt:lpstr>Opioids and Reward</vt:lpstr>
      <vt:lpstr>Opioids and Reward</vt:lpstr>
      <vt:lpstr>Dopamine, Learning, Motivation, and Reward</vt:lpstr>
      <vt:lpstr>Dopamine Functions in Motivation and Reward</vt:lpstr>
      <vt:lpstr>Dopamine Functions in Motivation and Reward</vt:lpstr>
      <vt:lpstr>Dopamine Functions in Motivation and Reward</vt:lpstr>
      <vt:lpstr>Unifying the Functions of Dopamine</vt:lpstr>
      <vt:lpstr>Unifying the Functions of Dopamine</vt:lpstr>
      <vt:lpstr>Neurotransmitters Are Messengers, Not Functions</vt:lpstr>
      <vt:lpstr>Addiction: Pathological Learning and Motivation</vt:lpstr>
      <vt:lpstr>Addictive Substances Have Distorted Reward Value</vt:lpstr>
      <vt:lpstr>Addictive Substances Have Distorted Reward Value</vt:lpstr>
      <vt:lpstr>Addictive Substances Have Distorted Reward Value</vt:lpstr>
      <vt:lpstr>Addictive Substances Have Distorted Reward Value</vt:lpstr>
      <vt:lpstr>Addiction Is a Result of Pathological Learning</vt:lpstr>
      <vt:lpstr>Addiction Is a Result of Pathological Learning</vt:lpstr>
      <vt:lpstr>The Circuitry and Chemistry of Addiction</vt:lpstr>
      <vt:lpstr>The Circuitry and Chemistry of Addiction</vt:lpstr>
      <vt:lpstr>Unlearning Addiction</vt:lpstr>
      <vt:lpstr>The Challenge of Treatment</vt:lpstr>
      <vt:lpstr>The Challenge of Treatment</vt:lpstr>
      <vt:lpstr>Existing Approaches to Treatment</vt:lpstr>
      <vt:lpstr>Existing Approaches to Treatment</vt:lpstr>
      <vt:lpstr>Existing Approaches to Treatment</vt:lpstr>
      <vt:lpstr>Existing Approaches to Treatment</vt:lpstr>
      <vt:lpstr>Future Approaches to Treatment</vt:lpstr>
      <vt:lpstr>Future Approaches to Treatment</vt:lpstr>
      <vt:lpstr>Future Approaches to Treatment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 Agnew</dc:creator>
  <cp:lastModifiedBy>CHINEA, Beatriz</cp:lastModifiedBy>
  <cp:revision>36</cp:revision>
  <dcterms:created xsi:type="dcterms:W3CDTF">2015-11-05T21:12:34Z</dcterms:created>
  <dcterms:modified xsi:type="dcterms:W3CDTF">2018-07-11T16:24:58Z</dcterms:modified>
</cp:coreProperties>
</file>