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6" r:id="rId1"/>
    <p:sldMasterId id="2147483671" r:id="rId2"/>
    <p:sldMasterId id="2147483680" r:id="rId3"/>
  </p:sldMasterIdLst>
  <p:notesMasterIdLst>
    <p:notesMasterId r:id="rId71"/>
  </p:notesMasterIdLst>
  <p:sldIdLst>
    <p:sldId id="256" r:id="rId4"/>
    <p:sldId id="257" r:id="rId5"/>
    <p:sldId id="258" r:id="rId6"/>
    <p:sldId id="263" r:id="rId7"/>
    <p:sldId id="285" r:id="rId8"/>
    <p:sldId id="286" r:id="rId9"/>
    <p:sldId id="264" r:id="rId10"/>
    <p:sldId id="259" r:id="rId11"/>
    <p:sldId id="265" r:id="rId12"/>
    <p:sldId id="287" r:id="rId13"/>
    <p:sldId id="307" r:id="rId14"/>
    <p:sldId id="308" r:id="rId15"/>
    <p:sldId id="309" r:id="rId16"/>
    <p:sldId id="310" r:id="rId17"/>
    <p:sldId id="311" r:id="rId18"/>
    <p:sldId id="312" r:id="rId19"/>
    <p:sldId id="313" r:id="rId20"/>
    <p:sldId id="314" r:id="rId21"/>
    <p:sldId id="316" r:id="rId22"/>
    <p:sldId id="315" r:id="rId23"/>
    <p:sldId id="288" r:id="rId24"/>
    <p:sldId id="266" r:id="rId25"/>
    <p:sldId id="267" r:id="rId26"/>
    <p:sldId id="318" r:id="rId27"/>
    <p:sldId id="317" r:id="rId28"/>
    <p:sldId id="289" r:id="rId29"/>
    <p:sldId id="319" r:id="rId30"/>
    <p:sldId id="320" r:id="rId31"/>
    <p:sldId id="321" r:id="rId32"/>
    <p:sldId id="290" r:id="rId33"/>
    <p:sldId id="260" r:id="rId34"/>
    <p:sldId id="269" r:id="rId35"/>
    <p:sldId id="291" r:id="rId36"/>
    <p:sldId id="292" r:id="rId37"/>
    <p:sldId id="270" r:id="rId38"/>
    <p:sldId id="322" r:id="rId39"/>
    <p:sldId id="323" r:id="rId40"/>
    <p:sldId id="324" r:id="rId41"/>
    <p:sldId id="271" r:id="rId42"/>
    <p:sldId id="293" r:id="rId43"/>
    <p:sldId id="294" r:id="rId44"/>
    <p:sldId id="325" r:id="rId45"/>
    <p:sldId id="272" r:id="rId46"/>
    <p:sldId id="326" r:id="rId47"/>
    <p:sldId id="273" r:id="rId48"/>
    <p:sldId id="296" r:id="rId49"/>
    <p:sldId id="274" r:id="rId50"/>
    <p:sldId id="261" r:id="rId51"/>
    <p:sldId id="275" r:id="rId52"/>
    <p:sldId id="297" r:id="rId53"/>
    <p:sldId id="298" r:id="rId54"/>
    <p:sldId id="277" r:id="rId55"/>
    <p:sldId id="299" r:id="rId56"/>
    <p:sldId id="300" r:id="rId57"/>
    <p:sldId id="278" r:id="rId58"/>
    <p:sldId id="279" r:id="rId59"/>
    <p:sldId id="262" r:id="rId60"/>
    <p:sldId id="280" r:id="rId61"/>
    <p:sldId id="302" r:id="rId62"/>
    <p:sldId id="303" r:id="rId63"/>
    <p:sldId id="281" r:id="rId64"/>
    <p:sldId id="282" r:id="rId65"/>
    <p:sldId id="304" r:id="rId66"/>
    <p:sldId id="305" r:id="rId67"/>
    <p:sldId id="284" r:id="rId68"/>
    <p:sldId id="306" r:id="rId69"/>
    <p:sldId id="327" r:id="rId7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6971" autoAdjust="0"/>
    <p:restoredTop sz="83598" autoAdjust="0"/>
  </p:normalViewPr>
  <p:slideViewPr>
    <p:cSldViewPr snapToGrid="0">
      <p:cViewPr>
        <p:scale>
          <a:sx n="75" d="100"/>
          <a:sy n="75" d="100"/>
        </p:scale>
        <p:origin x="-72"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 Type="http://schemas.openxmlformats.org/officeDocument/2006/relationships/slide" Target="slides/slide4.xml"/><Relationship Id="rId71"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8D49EF-6191-424D-B8A0-D5B048741E40}" type="datetimeFigureOut">
              <a:rPr lang="en-US" smtClean="0"/>
              <a:t>7/13/2018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137074-F8F4-444F-BA4B-43A2D70BEB21}" type="slidenum">
              <a:rPr lang="en-US" smtClean="0"/>
              <a:t>‹#›</a:t>
            </a:fld>
            <a:endParaRPr lang="en-US"/>
          </a:p>
        </p:txBody>
      </p:sp>
    </p:spTree>
    <p:extLst>
      <p:ext uri="{BB962C8B-B14F-4D97-AF65-F5344CB8AC3E}">
        <p14:creationId xmlns:p14="http://schemas.microsoft.com/office/powerpoint/2010/main" val="3753298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FIGURE 5.2 Mach band illusion. To prove to yourself that each vertical strip in the figure is in fact uniform in brightness, cover up all but one. When that same strip is viewed in context with the others, it appears to be darker on the right side and lighter on the left.</a:t>
            </a:r>
            <a:endParaRPr lang="en-US" dirty="0"/>
          </a:p>
        </p:txBody>
      </p:sp>
      <p:sp>
        <p:nvSpPr>
          <p:cNvPr id="4" name="Slide Number Placeholder 3"/>
          <p:cNvSpPr>
            <a:spLocks noGrp="1"/>
          </p:cNvSpPr>
          <p:nvPr>
            <p:ph type="sldNum" sz="quarter" idx="10"/>
          </p:nvPr>
        </p:nvSpPr>
        <p:spPr/>
        <p:txBody>
          <a:bodyPr/>
          <a:lstStyle/>
          <a:p>
            <a:fld id="{ED137074-F8F4-444F-BA4B-43A2D70BEB21}" type="slidenum">
              <a:rPr lang="en-US" smtClean="0"/>
              <a:t>5</a:t>
            </a:fld>
            <a:endParaRPr lang="en-US"/>
          </a:p>
        </p:txBody>
      </p:sp>
    </p:spTree>
    <p:extLst>
      <p:ext uri="{BB962C8B-B14F-4D97-AF65-F5344CB8AC3E}">
        <p14:creationId xmlns:p14="http://schemas.microsoft.com/office/powerpoint/2010/main" val="2415809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FIGURE 5.4 The electromagnetic spectrum. The fraction we detect, and thus call “visible light,” is approximately one 10-trillionth of the spectrum.</a:t>
            </a:r>
            <a:endParaRPr lang="en-US" dirty="0"/>
          </a:p>
        </p:txBody>
      </p:sp>
      <p:sp>
        <p:nvSpPr>
          <p:cNvPr id="4" name="Slide Number Placeholder 3"/>
          <p:cNvSpPr>
            <a:spLocks noGrp="1"/>
          </p:cNvSpPr>
          <p:nvPr>
            <p:ph type="sldNum" sz="quarter" idx="10"/>
          </p:nvPr>
        </p:nvSpPr>
        <p:spPr/>
        <p:txBody>
          <a:bodyPr/>
          <a:lstStyle/>
          <a:p>
            <a:fld id="{ED137074-F8F4-444F-BA4B-43A2D70BEB21}" type="slidenum">
              <a:rPr lang="en-US" smtClean="0"/>
              <a:t>7</a:t>
            </a:fld>
            <a:endParaRPr lang="en-US"/>
          </a:p>
        </p:txBody>
      </p:sp>
    </p:spTree>
    <p:extLst>
      <p:ext uri="{BB962C8B-B14F-4D97-AF65-F5344CB8AC3E}">
        <p14:creationId xmlns:p14="http://schemas.microsoft.com/office/powerpoint/2010/main" val="1364932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FIGURE 5.5 The anatomy of the eye and the cellular layers of the retina.</a:t>
            </a:r>
            <a:endParaRPr lang="en-US" dirty="0"/>
          </a:p>
        </p:txBody>
      </p:sp>
      <p:sp>
        <p:nvSpPr>
          <p:cNvPr id="4" name="Slide Number Placeholder 3"/>
          <p:cNvSpPr>
            <a:spLocks noGrp="1"/>
          </p:cNvSpPr>
          <p:nvPr>
            <p:ph type="sldNum" sz="quarter" idx="10"/>
          </p:nvPr>
        </p:nvSpPr>
        <p:spPr/>
        <p:txBody>
          <a:bodyPr/>
          <a:lstStyle/>
          <a:p>
            <a:fld id="{ED137074-F8F4-444F-BA4B-43A2D70BEB21}" type="slidenum">
              <a:rPr lang="en-US" smtClean="0"/>
              <a:t>11</a:t>
            </a:fld>
            <a:endParaRPr lang="en-US"/>
          </a:p>
        </p:txBody>
      </p:sp>
    </p:spTree>
    <p:extLst>
      <p:ext uri="{BB962C8B-B14F-4D97-AF65-F5344CB8AC3E}">
        <p14:creationId xmlns:p14="http://schemas.microsoft.com/office/powerpoint/2010/main" val="14670626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FIGURE 5.6 Spectral sensitivity of photoreceptors. This image shows the sensitivity of rods and cones to the visible wavelengths of light.</a:t>
            </a:r>
            <a:endParaRPr lang="en-US" dirty="0"/>
          </a:p>
        </p:txBody>
      </p:sp>
      <p:sp>
        <p:nvSpPr>
          <p:cNvPr id="4" name="Slide Number Placeholder 3"/>
          <p:cNvSpPr>
            <a:spLocks noGrp="1"/>
          </p:cNvSpPr>
          <p:nvPr>
            <p:ph type="sldNum" sz="quarter" idx="10"/>
          </p:nvPr>
        </p:nvSpPr>
        <p:spPr/>
        <p:txBody>
          <a:bodyPr/>
          <a:lstStyle/>
          <a:p>
            <a:fld id="{ED137074-F8F4-444F-BA4B-43A2D70BEB21}" type="slidenum">
              <a:rPr lang="en-US" smtClean="0"/>
              <a:t>14</a:t>
            </a:fld>
            <a:endParaRPr lang="en-US"/>
          </a:p>
        </p:txBody>
      </p:sp>
    </p:spTree>
    <p:extLst>
      <p:ext uri="{BB962C8B-B14F-4D97-AF65-F5344CB8AC3E}">
        <p14:creationId xmlns:p14="http://schemas.microsoft.com/office/powerpoint/2010/main" val="34185882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FIGURE 5.7 The center-surround receptive field of on-center and off-center retinal ganglion cells.</a:t>
            </a:r>
            <a:endParaRPr lang="en-US" dirty="0"/>
          </a:p>
        </p:txBody>
      </p:sp>
      <p:sp>
        <p:nvSpPr>
          <p:cNvPr id="4" name="Slide Number Placeholder 3"/>
          <p:cNvSpPr>
            <a:spLocks noGrp="1"/>
          </p:cNvSpPr>
          <p:nvPr>
            <p:ph type="sldNum" sz="quarter" idx="10"/>
          </p:nvPr>
        </p:nvSpPr>
        <p:spPr/>
        <p:txBody>
          <a:bodyPr/>
          <a:lstStyle/>
          <a:p>
            <a:fld id="{ED137074-F8F4-444F-BA4B-43A2D70BEB21}" type="slidenum">
              <a:rPr lang="en-US" smtClean="0"/>
              <a:t>16</a:t>
            </a:fld>
            <a:endParaRPr lang="en-US"/>
          </a:p>
        </p:txBody>
      </p:sp>
    </p:spTree>
    <p:extLst>
      <p:ext uri="{BB962C8B-B14F-4D97-AF65-F5344CB8AC3E}">
        <p14:creationId xmlns:p14="http://schemas.microsoft.com/office/powerpoint/2010/main" val="29914635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FIGURE 5.10 The optic nerve and optic chiasm. Axons of the retinal ganglion cells exit the back of the eye and form the optic nerve. At the optic chiasm, the output from the nasal </a:t>
            </a:r>
            <a:r>
              <a:rPr lang="en-US" dirty="0" err="1" smtClean="0"/>
              <a:t>hemiretina</a:t>
            </a:r>
            <a:r>
              <a:rPr lang="en-US" dirty="0" smtClean="0"/>
              <a:t> crosses over to the opposite side of the brain, while the information from the temporal </a:t>
            </a:r>
            <a:r>
              <a:rPr lang="en-US" dirty="0" err="1" smtClean="0"/>
              <a:t>hemiretina</a:t>
            </a:r>
            <a:r>
              <a:rPr lang="en-US" dirty="0" smtClean="0"/>
              <a:t> remains uncrossed. After the chiasm, the nerve bundles carry information about the right or left visual </a:t>
            </a:r>
            <a:r>
              <a:rPr lang="en-US" dirty="0" err="1" smtClean="0"/>
              <a:t>hemifield</a:t>
            </a:r>
            <a:r>
              <a:rPr lang="en-US" dirty="0" smtClean="0"/>
              <a:t> rather than the right or left eye.</a:t>
            </a:r>
            <a:endParaRPr lang="en-US" dirty="0"/>
          </a:p>
        </p:txBody>
      </p:sp>
      <p:sp>
        <p:nvSpPr>
          <p:cNvPr id="4" name="Slide Number Placeholder 3"/>
          <p:cNvSpPr>
            <a:spLocks noGrp="1"/>
          </p:cNvSpPr>
          <p:nvPr>
            <p:ph type="sldNum" sz="quarter" idx="10"/>
          </p:nvPr>
        </p:nvSpPr>
        <p:spPr/>
        <p:txBody>
          <a:bodyPr/>
          <a:lstStyle/>
          <a:p>
            <a:fld id="{ED137074-F8F4-444F-BA4B-43A2D70BEB21}" type="slidenum">
              <a:rPr lang="en-US" smtClean="0"/>
              <a:t>20</a:t>
            </a:fld>
            <a:endParaRPr lang="en-US"/>
          </a:p>
        </p:txBody>
      </p:sp>
    </p:spTree>
    <p:extLst>
      <p:ext uri="{BB962C8B-B14F-4D97-AF65-F5344CB8AC3E}">
        <p14:creationId xmlns:p14="http://schemas.microsoft.com/office/powerpoint/2010/main" val="19101312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FIGURE 5.11 Pathway to the primary visual cortex, also known as the striate cortex.</a:t>
            </a:r>
            <a:endParaRPr lang="en-US" dirty="0"/>
          </a:p>
        </p:txBody>
      </p:sp>
      <p:sp>
        <p:nvSpPr>
          <p:cNvPr id="4" name="Slide Number Placeholder 3"/>
          <p:cNvSpPr>
            <a:spLocks noGrp="1"/>
          </p:cNvSpPr>
          <p:nvPr>
            <p:ph type="sldNum" sz="quarter" idx="10"/>
          </p:nvPr>
        </p:nvSpPr>
        <p:spPr/>
        <p:txBody>
          <a:bodyPr/>
          <a:lstStyle/>
          <a:p>
            <a:fld id="{ED137074-F8F4-444F-BA4B-43A2D70BEB21}" type="slidenum">
              <a:rPr lang="en-US" smtClean="0"/>
              <a:t>22</a:t>
            </a:fld>
            <a:endParaRPr lang="en-US"/>
          </a:p>
        </p:txBody>
      </p:sp>
    </p:spTree>
    <p:extLst>
      <p:ext uri="{BB962C8B-B14F-4D97-AF65-F5344CB8AC3E}">
        <p14:creationId xmlns:p14="http://schemas.microsoft.com/office/powerpoint/2010/main" val="34169347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FIGURE 5.12 Orientation tuning in V1 neurons. (a) Particular regions in a neuron’s receptive field respond with excitation or inhibition to stimulation. (b) As a result, each neuron can be maximally activated by a particular visual orientation. (c) The response of a neuron to different orientations of a stimulus can be measured—the resultant graph is known as the neuron’s tuning curve.</a:t>
            </a:r>
            <a:endParaRPr lang="en-US" dirty="0"/>
          </a:p>
        </p:txBody>
      </p:sp>
      <p:sp>
        <p:nvSpPr>
          <p:cNvPr id="4" name="Slide Number Placeholder 3"/>
          <p:cNvSpPr>
            <a:spLocks noGrp="1"/>
          </p:cNvSpPr>
          <p:nvPr>
            <p:ph type="sldNum" sz="quarter" idx="10"/>
          </p:nvPr>
        </p:nvSpPr>
        <p:spPr/>
        <p:txBody>
          <a:bodyPr/>
          <a:lstStyle/>
          <a:p>
            <a:fld id="{ED137074-F8F4-444F-BA4B-43A2D70BEB21}" type="slidenum">
              <a:rPr lang="en-US" smtClean="0"/>
              <a:t>24</a:t>
            </a:fld>
            <a:endParaRPr lang="en-US"/>
          </a:p>
        </p:txBody>
      </p:sp>
    </p:spTree>
    <p:extLst>
      <p:ext uri="{BB962C8B-B14F-4D97-AF65-F5344CB8AC3E}">
        <p14:creationId xmlns:p14="http://schemas.microsoft.com/office/powerpoint/2010/main" val="20908134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FIGURE 5.13 Response of simple cells and complex cells to stimulation. (a) The dark shaded area represents a neuron’s receptive field, and the yellow line shows where a bar of light is presented. (b) Simple cells respond maximally to a bar at a preferred orientation in a specific location, while complex cells (c) are orientation-selective but location-insensitive.</a:t>
            </a:r>
            <a:endParaRPr lang="en-US" dirty="0"/>
          </a:p>
        </p:txBody>
      </p:sp>
      <p:sp>
        <p:nvSpPr>
          <p:cNvPr id="4" name="Slide Number Placeholder 3"/>
          <p:cNvSpPr>
            <a:spLocks noGrp="1"/>
          </p:cNvSpPr>
          <p:nvPr>
            <p:ph type="sldNum" sz="quarter" idx="10"/>
          </p:nvPr>
        </p:nvSpPr>
        <p:spPr/>
        <p:txBody>
          <a:bodyPr/>
          <a:lstStyle/>
          <a:p>
            <a:fld id="{ED137074-F8F4-444F-BA4B-43A2D70BEB21}" type="slidenum">
              <a:rPr lang="en-US" smtClean="0"/>
              <a:t>25</a:t>
            </a:fld>
            <a:endParaRPr lang="en-US"/>
          </a:p>
        </p:txBody>
      </p:sp>
    </p:spTree>
    <p:extLst>
      <p:ext uri="{BB962C8B-B14F-4D97-AF65-F5344CB8AC3E}">
        <p14:creationId xmlns:p14="http://schemas.microsoft.com/office/powerpoint/2010/main" val="11298051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FIGURE 5.14 Building successively richer layers of processing from simple parts. (a) When several LGN neurons converge on a V1 simple cell, the new receptive field can be tuned to more than spots—in this case, it becomes tuned to oriented lines. (b) When several simple cells converge onto a complex cell, that neuron can respond to the preferred orientation in many locations.</a:t>
            </a:r>
            <a:endParaRPr lang="en-US" dirty="0"/>
          </a:p>
        </p:txBody>
      </p:sp>
      <p:sp>
        <p:nvSpPr>
          <p:cNvPr id="4" name="Slide Number Placeholder 3"/>
          <p:cNvSpPr>
            <a:spLocks noGrp="1"/>
          </p:cNvSpPr>
          <p:nvPr>
            <p:ph type="sldNum" sz="quarter" idx="10"/>
          </p:nvPr>
        </p:nvSpPr>
        <p:spPr/>
        <p:txBody>
          <a:bodyPr/>
          <a:lstStyle/>
          <a:p>
            <a:fld id="{ED137074-F8F4-444F-BA4B-43A2D70BEB21}" type="slidenum">
              <a:rPr lang="en-US" smtClean="0"/>
              <a:t>27</a:t>
            </a:fld>
            <a:endParaRPr lang="en-US"/>
          </a:p>
        </p:txBody>
      </p:sp>
    </p:spTree>
    <p:extLst>
      <p:ext uri="{BB962C8B-B14F-4D97-AF65-F5344CB8AC3E}">
        <p14:creationId xmlns:p14="http://schemas.microsoft.com/office/powerpoint/2010/main" val="1383661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FIGURE 5.17 Lateral and medial view of the brain, highlighting higher visual areas, including V2, V3, V4, and V5/MT.</a:t>
            </a:r>
            <a:endParaRPr lang="en-US" dirty="0"/>
          </a:p>
        </p:txBody>
      </p:sp>
      <p:sp>
        <p:nvSpPr>
          <p:cNvPr id="4" name="Slide Number Placeholder 3"/>
          <p:cNvSpPr>
            <a:spLocks noGrp="1"/>
          </p:cNvSpPr>
          <p:nvPr>
            <p:ph type="sldNum" sz="quarter" idx="10"/>
          </p:nvPr>
        </p:nvSpPr>
        <p:spPr/>
        <p:txBody>
          <a:bodyPr/>
          <a:lstStyle/>
          <a:p>
            <a:fld id="{ED137074-F8F4-444F-BA4B-43A2D70BEB21}" type="slidenum">
              <a:rPr lang="en-US" smtClean="0"/>
              <a:t>33</a:t>
            </a:fld>
            <a:endParaRPr lang="en-US"/>
          </a:p>
        </p:txBody>
      </p:sp>
    </p:spTree>
    <p:extLst>
      <p:ext uri="{BB962C8B-B14F-4D97-AF65-F5344CB8AC3E}">
        <p14:creationId xmlns:p14="http://schemas.microsoft.com/office/powerpoint/2010/main" val="25730768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FIGURE 5.19 The ventral stream in inferior temporal cortex. The inferior temporal cortex is subdivided into several areas, and the complexity of information processed increases from the posterior inferior temporal cortex (PIT) to the anterior inferior temporal cortex (AIT). Each of these areas has a full representation, or map, of the visual world. In the progression from posterior to anterior, the response of neurons evolves from specific visual features to generalized understanding of objects.</a:t>
            </a:r>
            <a:endParaRPr lang="en-US" dirty="0"/>
          </a:p>
        </p:txBody>
      </p:sp>
      <p:sp>
        <p:nvSpPr>
          <p:cNvPr id="4" name="Slide Number Placeholder 3"/>
          <p:cNvSpPr>
            <a:spLocks noGrp="1"/>
          </p:cNvSpPr>
          <p:nvPr>
            <p:ph type="sldNum" sz="quarter" idx="10"/>
          </p:nvPr>
        </p:nvSpPr>
        <p:spPr/>
        <p:txBody>
          <a:bodyPr/>
          <a:lstStyle/>
          <a:p>
            <a:fld id="{ED137074-F8F4-444F-BA4B-43A2D70BEB21}" type="slidenum">
              <a:rPr lang="en-US" smtClean="0"/>
              <a:t>35</a:t>
            </a:fld>
            <a:endParaRPr lang="en-US"/>
          </a:p>
        </p:txBody>
      </p:sp>
    </p:spTree>
    <p:extLst>
      <p:ext uri="{BB962C8B-B14F-4D97-AF65-F5344CB8AC3E}">
        <p14:creationId xmlns:p14="http://schemas.microsoft.com/office/powerpoint/2010/main" val="23801870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FIGURE 5.20 Position and size invariance. With large receptive fields, neurons in are not focused so much upon where an object is nor on the size of the object. Instead, the response is tied to the object’s identity. Yellow bars represent when the stimulus is present.</a:t>
            </a:r>
            <a:endParaRPr lang="en-US" dirty="0"/>
          </a:p>
        </p:txBody>
      </p:sp>
      <p:sp>
        <p:nvSpPr>
          <p:cNvPr id="4" name="Slide Number Placeholder 3"/>
          <p:cNvSpPr>
            <a:spLocks noGrp="1"/>
          </p:cNvSpPr>
          <p:nvPr>
            <p:ph type="sldNum" sz="quarter" idx="10"/>
          </p:nvPr>
        </p:nvSpPr>
        <p:spPr/>
        <p:txBody>
          <a:bodyPr/>
          <a:lstStyle/>
          <a:p>
            <a:fld id="{ED137074-F8F4-444F-BA4B-43A2D70BEB21}" type="slidenum">
              <a:rPr lang="en-US" smtClean="0"/>
              <a:t>36</a:t>
            </a:fld>
            <a:endParaRPr lang="en-US"/>
          </a:p>
        </p:txBody>
      </p:sp>
    </p:spTree>
    <p:extLst>
      <p:ext uri="{BB962C8B-B14F-4D97-AF65-F5344CB8AC3E}">
        <p14:creationId xmlns:p14="http://schemas.microsoft.com/office/powerpoint/2010/main" val="17368002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137074-F8F4-444F-BA4B-43A2D70BEB21}" type="slidenum">
              <a:rPr lang="en-US" smtClean="0"/>
              <a:t>37</a:t>
            </a:fld>
            <a:endParaRPr lang="en-US"/>
          </a:p>
        </p:txBody>
      </p:sp>
    </p:spTree>
    <p:extLst>
      <p:ext uri="{BB962C8B-B14F-4D97-AF65-F5344CB8AC3E}">
        <p14:creationId xmlns:p14="http://schemas.microsoft.com/office/powerpoint/2010/main" val="1077930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FIGURE 5.21 An illustration of sparse versus population coding schemes. (a) Where sparse coding is found in the brain, small numbers of responsive neurons usually lie in close proximity to one another. (b) In population coding, responsive neurons tend to be more spread out. The brain  here is viewed from underneath to see the inferior temporal lobes. Figure from Reddy and Kanwisher (2006).</a:t>
            </a:r>
            <a:endParaRPr lang="en-US" dirty="0"/>
          </a:p>
        </p:txBody>
      </p:sp>
      <p:sp>
        <p:nvSpPr>
          <p:cNvPr id="4" name="Slide Number Placeholder 3"/>
          <p:cNvSpPr>
            <a:spLocks noGrp="1"/>
          </p:cNvSpPr>
          <p:nvPr>
            <p:ph type="sldNum" sz="quarter" idx="10"/>
          </p:nvPr>
        </p:nvSpPr>
        <p:spPr/>
        <p:txBody>
          <a:bodyPr/>
          <a:lstStyle/>
          <a:p>
            <a:fld id="{ED137074-F8F4-444F-BA4B-43A2D70BEB21}" type="slidenum">
              <a:rPr lang="en-US" smtClean="0"/>
              <a:t>38</a:t>
            </a:fld>
            <a:endParaRPr lang="en-US"/>
          </a:p>
        </p:txBody>
      </p:sp>
    </p:spTree>
    <p:extLst>
      <p:ext uri="{BB962C8B-B14F-4D97-AF65-F5344CB8AC3E}">
        <p14:creationId xmlns:p14="http://schemas.microsoft.com/office/powerpoint/2010/main" val="6611441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FIGURE 5.23 The dorsal stream moves from V1 into the parietal lobe.</a:t>
            </a:r>
            <a:endParaRPr lang="en-US" dirty="0"/>
          </a:p>
        </p:txBody>
      </p:sp>
      <p:sp>
        <p:nvSpPr>
          <p:cNvPr id="4" name="Slide Number Placeholder 3"/>
          <p:cNvSpPr>
            <a:spLocks noGrp="1"/>
          </p:cNvSpPr>
          <p:nvPr>
            <p:ph type="sldNum" sz="quarter" idx="10"/>
          </p:nvPr>
        </p:nvSpPr>
        <p:spPr/>
        <p:txBody>
          <a:bodyPr/>
          <a:lstStyle/>
          <a:p>
            <a:fld id="{ED137074-F8F4-444F-BA4B-43A2D70BEB21}" type="slidenum">
              <a:rPr lang="en-US" smtClean="0"/>
              <a:t>40</a:t>
            </a:fld>
            <a:endParaRPr lang="en-US"/>
          </a:p>
        </p:txBody>
      </p:sp>
    </p:spTree>
    <p:extLst>
      <p:ext uri="{BB962C8B-B14F-4D97-AF65-F5344CB8AC3E}">
        <p14:creationId xmlns:p14="http://schemas.microsoft.com/office/powerpoint/2010/main" val="37170995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FIGURE 5.25 How many horses are in the picture? </a:t>
            </a:r>
          </a:p>
          <a:p>
            <a:r>
              <a:rPr lang="en-US" dirty="0" smtClean="0"/>
              <a:t>This</a:t>
            </a:r>
            <a:r>
              <a:rPr lang="en-US" baseline="0" dirty="0" smtClean="0"/>
              <a:t> would be an easy question to answer if we could attend to all parts of the visual scene at once.</a:t>
            </a:r>
            <a:endParaRPr lang="en-US" dirty="0"/>
          </a:p>
        </p:txBody>
      </p:sp>
      <p:sp>
        <p:nvSpPr>
          <p:cNvPr id="4" name="Slide Number Placeholder 3"/>
          <p:cNvSpPr>
            <a:spLocks noGrp="1"/>
          </p:cNvSpPr>
          <p:nvPr>
            <p:ph type="sldNum" sz="quarter" idx="10"/>
          </p:nvPr>
        </p:nvSpPr>
        <p:spPr/>
        <p:txBody>
          <a:bodyPr/>
          <a:lstStyle/>
          <a:p>
            <a:fld id="{ED137074-F8F4-444F-BA4B-43A2D70BEB21}" type="slidenum">
              <a:rPr lang="en-US" smtClean="0"/>
              <a:t>42</a:t>
            </a:fld>
            <a:endParaRPr lang="en-US"/>
          </a:p>
        </p:txBody>
      </p:sp>
    </p:spTree>
    <p:extLst>
      <p:ext uri="{BB962C8B-B14F-4D97-AF65-F5344CB8AC3E}">
        <p14:creationId xmlns:p14="http://schemas.microsoft.com/office/powerpoint/2010/main" val="29820572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FIGURE 5.27 A typical test for </a:t>
            </a:r>
            <a:r>
              <a:rPr lang="en-US" dirty="0" err="1" smtClean="0"/>
              <a:t>simultagnosia</a:t>
            </a:r>
            <a:r>
              <a:rPr lang="en-US" dirty="0" smtClean="0"/>
              <a:t>. A person is asked to look at a picture like this one and describe what he or she sees. A person with </a:t>
            </a:r>
            <a:r>
              <a:rPr lang="en-US" dirty="0" err="1" smtClean="0"/>
              <a:t>simultagnosia</a:t>
            </a:r>
            <a:r>
              <a:rPr lang="en-US" dirty="0" smtClean="0"/>
              <a:t> will report seeing only one object at a time.</a:t>
            </a:r>
            <a:endParaRPr lang="en-US" dirty="0"/>
          </a:p>
        </p:txBody>
      </p:sp>
      <p:sp>
        <p:nvSpPr>
          <p:cNvPr id="4" name="Slide Number Placeholder 3"/>
          <p:cNvSpPr>
            <a:spLocks noGrp="1"/>
          </p:cNvSpPr>
          <p:nvPr>
            <p:ph type="sldNum" sz="quarter" idx="10"/>
          </p:nvPr>
        </p:nvSpPr>
        <p:spPr/>
        <p:txBody>
          <a:bodyPr/>
          <a:lstStyle/>
          <a:p>
            <a:fld id="{ED137074-F8F4-444F-BA4B-43A2D70BEB21}" type="slidenum">
              <a:rPr lang="en-US" smtClean="0"/>
              <a:t>44</a:t>
            </a:fld>
            <a:endParaRPr lang="en-US"/>
          </a:p>
        </p:txBody>
      </p:sp>
    </p:spTree>
    <p:extLst>
      <p:ext uri="{BB962C8B-B14F-4D97-AF65-F5344CB8AC3E}">
        <p14:creationId xmlns:p14="http://schemas.microsoft.com/office/powerpoint/2010/main" val="3986844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FIGURE 5.29 Eye movement recordings from a participant looking at The Unexpected Visitor. The different conditions were: (1) Free examination. Then, before the next recordings, participants were asked to (2) judge the wealth of the family, (3) estimate the ages of the people, (4) deduce what the family was doing just before the arrival of the unexpected visitor, (5) recall the clothes worn by the people, (6) remember the positions of the objects and people in the room, and (7) guess how long the unexpected visitor had been away. Each eye-recording lasted 3 minutes.</a:t>
            </a:r>
            <a:endParaRPr lang="en-US" dirty="0"/>
          </a:p>
        </p:txBody>
      </p:sp>
      <p:sp>
        <p:nvSpPr>
          <p:cNvPr id="4" name="Slide Number Placeholder 3"/>
          <p:cNvSpPr>
            <a:spLocks noGrp="1"/>
          </p:cNvSpPr>
          <p:nvPr>
            <p:ph type="sldNum" sz="quarter" idx="10"/>
          </p:nvPr>
        </p:nvSpPr>
        <p:spPr/>
        <p:txBody>
          <a:bodyPr/>
          <a:lstStyle/>
          <a:p>
            <a:fld id="{ED137074-F8F4-444F-BA4B-43A2D70BEB21}" type="slidenum">
              <a:rPr lang="en-US" smtClean="0"/>
              <a:t>50</a:t>
            </a:fld>
            <a:endParaRPr lang="en-US"/>
          </a:p>
        </p:txBody>
      </p:sp>
    </p:spTree>
    <p:extLst>
      <p:ext uri="{BB962C8B-B14F-4D97-AF65-F5344CB8AC3E}">
        <p14:creationId xmlns:p14="http://schemas.microsoft.com/office/powerpoint/2010/main" val="36628896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FIGURE 5.31 Ambiguous figures. The Necker cube (a) can be perceived as coming out of the page in one of two ways, as can the cylinder (b). The staircase (c) can be viewed as going up and into the page or as the underside of a staircase coming out of the page. The perceived “switching” of the figure orientation takes place because “seeing” is an active process: nothing about the figure on the page has changed.</a:t>
            </a:r>
            <a:endParaRPr lang="en-US" dirty="0"/>
          </a:p>
        </p:txBody>
      </p:sp>
      <p:sp>
        <p:nvSpPr>
          <p:cNvPr id="4" name="Slide Number Placeholder 3"/>
          <p:cNvSpPr>
            <a:spLocks noGrp="1"/>
          </p:cNvSpPr>
          <p:nvPr>
            <p:ph type="sldNum" sz="quarter" idx="10"/>
          </p:nvPr>
        </p:nvSpPr>
        <p:spPr/>
        <p:txBody>
          <a:bodyPr/>
          <a:lstStyle/>
          <a:p>
            <a:fld id="{ED137074-F8F4-444F-BA4B-43A2D70BEB21}" type="slidenum">
              <a:rPr lang="en-US" smtClean="0"/>
              <a:t>53</a:t>
            </a:fld>
            <a:endParaRPr lang="en-US"/>
          </a:p>
        </p:txBody>
      </p:sp>
    </p:spTree>
    <p:extLst>
      <p:ext uri="{BB962C8B-B14F-4D97-AF65-F5344CB8AC3E}">
        <p14:creationId xmlns:p14="http://schemas.microsoft.com/office/powerpoint/2010/main" val="24062153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FIGURE 5.32 Binocular rivalry. When two different images are presented individually to the two eyes, the brain does not perceive a fusion of both images. Instead, it perceives one image alternating sporadically with the other.</a:t>
            </a:r>
            <a:endParaRPr lang="en-US" dirty="0"/>
          </a:p>
        </p:txBody>
      </p:sp>
      <p:sp>
        <p:nvSpPr>
          <p:cNvPr id="4" name="Slide Number Placeholder 3"/>
          <p:cNvSpPr>
            <a:spLocks noGrp="1"/>
          </p:cNvSpPr>
          <p:nvPr>
            <p:ph type="sldNum" sz="quarter" idx="10"/>
          </p:nvPr>
        </p:nvSpPr>
        <p:spPr/>
        <p:txBody>
          <a:bodyPr/>
          <a:lstStyle/>
          <a:p>
            <a:fld id="{ED137074-F8F4-444F-BA4B-43A2D70BEB21}" type="slidenum">
              <a:rPr lang="en-US" smtClean="0"/>
              <a:t>55</a:t>
            </a:fld>
            <a:endParaRPr lang="en-US"/>
          </a:p>
        </p:txBody>
      </p:sp>
    </p:spTree>
    <p:extLst>
      <p:ext uri="{BB962C8B-B14F-4D97-AF65-F5344CB8AC3E}">
        <p14:creationId xmlns:p14="http://schemas.microsoft.com/office/powerpoint/2010/main" val="3032188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FIGURE 5.33 Two slightly different pictures to demonstrate change blindness.</a:t>
            </a:r>
            <a:endParaRPr lang="en-US" dirty="0"/>
          </a:p>
        </p:txBody>
      </p:sp>
      <p:sp>
        <p:nvSpPr>
          <p:cNvPr id="4" name="Slide Number Placeholder 3"/>
          <p:cNvSpPr>
            <a:spLocks noGrp="1"/>
          </p:cNvSpPr>
          <p:nvPr>
            <p:ph type="sldNum" sz="quarter" idx="10"/>
          </p:nvPr>
        </p:nvSpPr>
        <p:spPr/>
        <p:txBody>
          <a:bodyPr/>
          <a:lstStyle/>
          <a:p>
            <a:fld id="{ED137074-F8F4-444F-BA4B-43A2D70BEB21}" type="slidenum">
              <a:rPr lang="en-US" smtClean="0"/>
              <a:t>59</a:t>
            </a:fld>
            <a:endParaRPr lang="en-US"/>
          </a:p>
        </p:txBody>
      </p:sp>
    </p:spTree>
    <p:extLst>
      <p:ext uri="{BB962C8B-B14F-4D97-AF65-F5344CB8AC3E}">
        <p14:creationId xmlns:p14="http://schemas.microsoft.com/office/powerpoint/2010/main" val="8428513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FIGURE 5.35 Light sources are preferentially seen as coming from the top. (a) Generally interpreted as bumps with a dimple in the middle. (b) Merely the same picture upside down—but it is now interpreted as dimples with a bump in the middle. (c) The same picture rotated 90 degrees; the depth information now appears ambiguous.</a:t>
            </a:r>
            <a:endParaRPr lang="en-US" dirty="0"/>
          </a:p>
        </p:txBody>
      </p:sp>
      <p:sp>
        <p:nvSpPr>
          <p:cNvPr id="4" name="Slide Number Placeholder 3"/>
          <p:cNvSpPr>
            <a:spLocks noGrp="1"/>
          </p:cNvSpPr>
          <p:nvPr>
            <p:ph type="sldNum" sz="quarter" idx="10"/>
          </p:nvPr>
        </p:nvSpPr>
        <p:spPr/>
        <p:txBody>
          <a:bodyPr/>
          <a:lstStyle/>
          <a:p>
            <a:fld id="{ED137074-F8F4-444F-BA4B-43A2D70BEB21}" type="slidenum">
              <a:rPr lang="en-US" smtClean="0"/>
              <a:t>61</a:t>
            </a:fld>
            <a:endParaRPr lang="en-US"/>
          </a:p>
        </p:txBody>
      </p:sp>
    </p:spTree>
    <p:extLst>
      <p:ext uri="{BB962C8B-B14F-4D97-AF65-F5344CB8AC3E}">
        <p14:creationId xmlns:p14="http://schemas.microsoft.com/office/powerpoint/2010/main" val="27656835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FIGURE 5.36 Our prior knowledge about size is a cue for depth. Because we know the size of cats, artists, and the Eiffel Tower, we assume that they exist in that order of nearness to us in the cartoon. An alien from a planet with giant cats and tiny towers would interpret the depth in the scene differently.</a:t>
            </a:r>
            <a:endParaRPr lang="en-US" dirty="0"/>
          </a:p>
        </p:txBody>
      </p:sp>
      <p:sp>
        <p:nvSpPr>
          <p:cNvPr id="4" name="Slide Number Placeholder 3"/>
          <p:cNvSpPr>
            <a:spLocks noGrp="1"/>
          </p:cNvSpPr>
          <p:nvPr>
            <p:ph type="sldNum" sz="quarter" idx="10"/>
          </p:nvPr>
        </p:nvSpPr>
        <p:spPr/>
        <p:txBody>
          <a:bodyPr/>
          <a:lstStyle/>
          <a:p>
            <a:fld id="{ED137074-F8F4-444F-BA4B-43A2D70BEB21}" type="slidenum">
              <a:rPr lang="en-US" smtClean="0"/>
              <a:t>63</a:t>
            </a:fld>
            <a:endParaRPr lang="en-US"/>
          </a:p>
        </p:txBody>
      </p:sp>
    </p:spTree>
    <p:extLst>
      <p:ext uri="{BB962C8B-B14F-4D97-AF65-F5344CB8AC3E}">
        <p14:creationId xmlns:p14="http://schemas.microsoft.com/office/powerpoint/2010/main" val="28380973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4" name="Title Placeholder 1"/>
          <p:cNvSpPr>
            <a:spLocks noGrp="1"/>
          </p:cNvSpPr>
          <p:nvPr>
            <p:ph type="title" hasCustomPrompt="1"/>
          </p:nvPr>
        </p:nvSpPr>
        <p:spPr>
          <a:xfrm>
            <a:off x="337931" y="586409"/>
            <a:ext cx="8488017" cy="566530"/>
          </a:xfrm>
          <a:prstGeom prst="rect">
            <a:avLst/>
          </a:prstGeom>
        </p:spPr>
        <p:txBody>
          <a:bodyPr vert="horz" lIns="91440" tIns="45720" rIns="91440" bIns="45720" rtlCol="0" anchor="t">
            <a:normAutofit/>
          </a:bodyPr>
          <a:lstStyle>
            <a:lvl1pPr algn="ctr">
              <a:defRPr sz="3600" i="1"/>
            </a:lvl1pPr>
          </a:lstStyle>
          <a:p>
            <a:r>
              <a:rPr lang="en-US" dirty="0" smtClean="0"/>
              <a:t>Title</a:t>
            </a:r>
            <a:endParaRPr lang="en-US" dirty="0"/>
          </a:p>
        </p:txBody>
      </p:sp>
      <p:sp>
        <p:nvSpPr>
          <p:cNvPr id="6" name="Picture Placeholder 5"/>
          <p:cNvSpPr>
            <a:spLocks noGrp="1"/>
          </p:cNvSpPr>
          <p:nvPr>
            <p:ph type="pic" sz="quarter" idx="10"/>
          </p:nvPr>
        </p:nvSpPr>
        <p:spPr>
          <a:xfrm>
            <a:off x="2782957" y="1808921"/>
            <a:ext cx="3578088" cy="4283766"/>
          </a:xfrm>
          <a:prstGeom prst="rect">
            <a:avLst/>
          </a:prstGeom>
        </p:spPr>
        <p:txBody>
          <a:bodyPr/>
          <a:lstStyle/>
          <a:p>
            <a:r>
              <a:rPr lang="en-US" smtClean="0"/>
              <a:t>Click icon to add picture</a:t>
            </a:r>
            <a:endParaRPr lang="en-US" dirty="0"/>
          </a:p>
        </p:txBody>
      </p:sp>
      <p:sp>
        <p:nvSpPr>
          <p:cNvPr id="11" name="Text Placeholder 10"/>
          <p:cNvSpPr>
            <a:spLocks noGrp="1"/>
          </p:cNvSpPr>
          <p:nvPr>
            <p:ph type="body" sz="quarter" idx="11"/>
          </p:nvPr>
        </p:nvSpPr>
        <p:spPr>
          <a:xfrm>
            <a:off x="338138" y="1152525"/>
            <a:ext cx="8488362" cy="477838"/>
          </a:xfrm>
          <a:prstGeom prst="rect">
            <a:avLst/>
          </a:prstGeom>
        </p:spPr>
        <p:txBody>
          <a:bodyPr/>
          <a:lstStyle>
            <a:lvl1pPr marL="0" indent="0" algn="ctr">
              <a:buNone/>
              <a:defRPr sz="2400">
                <a:solidFill>
                  <a:schemeClr val="accent1"/>
                </a:solidFill>
              </a:defRPr>
            </a:lvl1pPr>
          </a:lstStyle>
          <a:p>
            <a:pPr lvl="0"/>
            <a:r>
              <a:rPr lang="en-US" smtClean="0"/>
              <a:t>Click to edit Master text styles</a:t>
            </a:r>
          </a:p>
        </p:txBody>
      </p:sp>
    </p:spTree>
    <p:extLst>
      <p:ext uri="{BB962C8B-B14F-4D97-AF65-F5344CB8AC3E}">
        <p14:creationId xmlns:p14="http://schemas.microsoft.com/office/powerpoint/2010/main" val="3751066787"/>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cSld name="1_Title Slide">
    <p:spTree>
      <p:nvGrpSpPr>
        <p:cNvPr id="1" name=""/>
        <p:cNvGrpSpPr/>
        <p:nvPr/>
      </p:nvGrpSpPr>
      <p:grpSpPr>
        <a:xfrm>
          <a:off x="0" y="0"/>
          <a:ext cx="0" cy="0"/>
          <a:chOff x="0" y="0"/>
          <a:chExt cx="0" cy="0"/>
        </a:xfrm>
      </p:grpSpPr>
      <p:sp>
        <p:nvSpPr>
          <p:cNvPr id="39953" name="Rectangle 17"/>
          <p:cNvSpPr>
            <a:spLocks noGrp="1" noChangeArrowheads="1"/>
          </p:cNvSpPr>
          <p:nvPr>
            <p:ph type="ctrTitle"/>
          </p:nvPr>
        </p:nvSpPr>
        <p:spPr>
          <a:xfrm>
            <a:off x="2971800" y="1828800"/>
            <a:ext cx="6019800" cy="2209800"/>
          </a:xfrm>
          <a:prstGeom prst="rect">
            <a:avLst/>
          </a:prstGeom>
        </p:spPr>
        <p:txBody>
          <a:bodyPr/>
          <a:lstStyle>
            <a:lvl1pPr>
              <a:defRPr sz="5000">
                <a:solidFill>
                  <a:srgbClr val="FFFFFF"/>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3848509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0850"/>
            <a:ext cx="8473858" cy="1206696"/>
          </a:xfrm>
          <a:prstGeom prst="rect">
            <a:avLst/>
          </a:prstGeom>
        </p:spPr>
        <p:txBody>
          <a:bodyPr/>
          <a:lstStyle/>
          <a:p>
            <a:r>
              <a:rPr lang="en-US" smtClean="0"/>
              <a:t>Click to edit Master title style</a:t>
            </a:r>
            <a:endParaRPr lang="en-US" dirty="0"/>
          </a:p>
        </p:txBody>
      </p:sp>
      <p:sp>
        <p:nvSpPr>
          <p:cNvPr id="3" name="Content Placeholder 2"/>
          <p:cNvSpPr>
            <a:spLocks noGrp="1"/>
          </p:cNvSpPr>
          <p:nvPr>
            <p:ph idx="1"/>
          </p:nvPr>
        </p:nvSpPr>
        <p:spPr>
          <a:xfrm>
            <a:off x="457200" y="1841326"/>
            <a:ext cx="8229600" cy="4330874"/>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sldNum" sz="quarter" idx="10"/>
          </p:nvPr>
        </p:nvSpPr>
        <p:spPr>
          <a:xfrm>
            <a:off x="8229600" y="6248400"/>
            <a:ext cx="457200" cy="457200"/>
          </a:xfrm>
          <a:prstGeom prst="rect">
            <a:avLst/>
          </a:prstGeom>
          <a:ln/>
        </p:spPr>
        <p:txBody>
          <a:bodyPr/>
          <a:lstStyle>
            <a:lvl1pPr>
              <a:defRPr/>
            </a:lvl1pPr>
          </a:lstStyle>
          <a:p>
            <a:fld id="{E0B89153-F3E4-4369-918D-38256662D732}" type="slidenum">
              <a:rPr lang="en-US" smtClean="0"/>
              <a:t>‹#›</a:t>
            </a:fld>
            <a:endParaRPr lang="en-US"/>
          </a:p>
        </p:txBody>
      </p:sp>
    </p:spTree>
    <p:extLst>
      <p:ext uri="{BB962C8B-B14F-4D97-AF65-F5344CB8AC3E}">
        <p14:creationId xmlns:p14="http://schemas.microsoft.com/office/powerpoint/2010/main" val="1790144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450850"/>
            <a:ext cx="8473858" cy="1206696"/>
          </a:xfrm>
          <a:prstGeom prst="rect">
            <a:avLst/>
          </a:prstGeom>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xfrm>
            <a:off x="8229600" y="6248400"/>
            <a:ext cx="457200" cy="457200"/>
          </a:xfrm>
          <a:prstGeom prst="rect">
            <a:avLst/>
          </a:prstGeom>
          <a:ln/>
        </p:spPr>
        <p:txBody>
          <a:bodyPr/>
          <a:lstStyle>
            <a:lvl1pPr>
              <a:defRPr/>
            </a:lvl1pPr>
          </a:lstStyle>
          <a:p>
            <a:fld id="{E0B89153-F3E4-4369-918D-38256662D732}" type="slidenum">
              <a:rPr lang="en-US" smtClean="0"/>
              <a:t>‹#›</a:t>
            </a:fld>
            <a:endParaRPr lang="en-US"/>
          </a:p>
        </p:txBody>
      </p:sp>
    </p:spTree>
    <p:extLst>
      <p:ext uri="{BB962C8B-B14F-4D97-AF65-F5344CB8AC3E}">
        <p14:creationId xmlns:p14="http://schemas.microsoft.com/office/powerpoint/2010/main" val="16417491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6" name="Text Placeholder 2"/>
          <p:cNvSpPr>
            <a:spLocks noGrp="1"/>
          </p:cNvSpPr>
          <p:nvPr>
            <p:ph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600365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88875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extLst>
      <p:ext uri="{BB962C8B-B14F-4D97-AF65-F5344CB8AC3E}">
        <p14:creationId xmlns:p14="http://schemas.microsoft.com/office/powerpoint/2010/main" val="438668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6CEAED55-5527-4FC3-B0D9-1BC4E0FB944D}" type="datetimeFigureOut">
              <a:rPr lang="en-US" smtClean="0"/>
              <a:t>7/13/2018</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036372" y="6356350"/>
            <a:ext cx="2133600" cy="365125"/>
          </a:xfrm>
          <a:prstGeom prst="rect">
            <a:avLst/>
          </a:prstGeom>
        </p:spPr>
        <p:txBody>
          <a:bodyPr/>
          <a:lstStyle/>
          <a:p>
            <a:fld id="{C695C86C-B749-4A3B-89DA-65173622BE54}" type="slidenum">
              <a:rPr lang="en-US" smtClean="0"/>
              <a:t>‹#›</a:t>
            </a:fld>
            <a:endParaRPr lang="en-US"/>
          </a:p>
        </p:txBody>
      </p:sp>
    </p:spTree>
    <p:extLst>
      <p:ext uri="{BB962C8B-B14F-4D97-AF65-F5344CB8AC3E}">
        <p14:creationId xmlns:p14="http://schemas.microsoft.com/office/powerpoint/2010/main" val="41014867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6CEAED55-5527-4FC3-B0D9-1BC4E0FB944D}" type="datetimeFigureOut">
              <a:rPr lang="en-US" smtClean="0"/>
              <a:t>7/13/2018</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036372" y="6356350"/>
            <a:ext cx="2133600" cy="365125"/>
          </a:xfrm>
          <a:prstGeom prst="rect">
            <a:avLst/>
          </a:prstGeom>
        </p:spPr>
        <p:txBody>
          <a:bodyPr/>
          <a:lstStyle/>
          <a:p>
            <a:fld id="{C695C86C-B749-4A3B-89DA-65173622BE54}" type="slidenum">
              <a:rPr lang="en-US" smtClean="0"/>
              <a:t>‹#›</a:t>
            </a:fld>
            <a:endParaRPr lang="en-US"/>
          </a:p>
        </p:txBody>
      </p:sp>
    </p:spTree>
    <p:extLst>
      <p:ext uri="{BB962C8B-B14F-4D97-AF65-F5344CB8AC3E}">
        <p14:creationId xmlns:p14="http://schemas.microsoft.com/office/powerpoint/2010/main" val="2481110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CEAED55-5527-4FC3-B0D9-1BC4E0FB944D}" type="datetimeFigureOut">
              <a:rPr lang="en-US" smtClean="0"/>
              <a:t>7/13/2018</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036372" y="6356350"/>
            <a:ext cx="2133600" cy="365125"/>
          </a:xfrm>
          <a:prstGeom prst="rect">
            <a:avLst/>
          </a:prstGeom>
        </p:spPr>
        <p:txBody>
          <a:bodyPr/>
          <a:lstStyle/>
          <a:p>
            <a:fld id="{C695C86C-B749-4A3B-89DA-65173622BE54}" type="slidenum">
              <a:rPr lang="en-US" smtClean="0"/>
              <a:t>‹#›</a:t>
            </a:fld>
            <a:endParaRPr lang="en-US"/>
          </a:p>
        </p:txBody>
      </p:sp>
    </p:spTree>
    <p:extLst>
      <p:ext uri="{BB962C8B-B14F-4D97-AF65-F5344CB8AC3E}">
        <p14:creationId xmlns:p14="http://schemas.microsoft.com/office/powerpoint/2010/main" val="1744394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CEAED55-5527-4FC3-B0D9-1BC4E0FB944D}" type="datetimeFigureOut">
              <a:rPr lang="en-US" smtClean="0"/>
              <a:t>7/13/2018</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036372" y="6356350"/>
            <a:ext cx="2133600" cy="365125"/>
          </a:xfrm>
          <a:prstGeom prst="rect">
            <a:avLst/>
          </a:prstGeom>
        </p:spPr>
        <p:txBody>
          <a:bodyPr/>
          <a:lstStyle/>
          <a:p>
            <a:fld id="{C695C86C-B749-4A3B-89DA-65173622BE54}" type="slidenum">
              <a:rPr lang="en-US" smtClean="0"/>
              <a:t>‹#›</a:t>
            </a:fld>
            <a:endParaRPr lang="en-US"/>
          </a:p>
        </p:txBody>
      </p:sp>
    </p:spTree>
    <p:extLst>
      <p:ext uri="{BB962C8B-B14F-4D97-AF65-F5344CB8AC3E}">
        <p14:creationId xmlns:p14="http://schemas.microsoft.com/office/powerpoint/2010/main" val="37935126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Text Placeholder 3"/>
          <p:cNvSpPr>
            <a:spLocks noGrp="1"/>
          </p:cNvSpPr>
          <p:nvPr>
            <p:ph type="body" sz="quarter" idx="10"/>
          </p:nvPr>
        </p:nvSpPr>
        <p:spPr>
          <a:xfrm>
            <a:off x="457200" y="1600200"/>
            <a:ext cx="8229600" cy="4175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504346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
        <p:nvSpPr>
          <p:cNvPr id="4" name="Title Placeholder 1"/>
          <p:cNvSpPr>
            <a:spLocks noGrp="1"/>
          </p:cNvSpPr>
          <p:nvPr>
            <p:ph type="title" hasCustomPrompt="1"/>
          </p:nvPr>
        </p:nvSpPr>
        <p:spPr>
          <a:xfrm>
            <a:off x="337931" y="586409"/>
            <a:ext cx="8488017" cy="566530"/>
          </a:xfrm>
          <a:prstGeom prst="rect">
            <a:avLst/>
          </a:prstGeom>
        </p:spPr>
        <p:txBody>
          <a:bodyPr vert="horz" lIns="91440" tIns="45720" rIns="91440" bIns="45720" rtlCol="0" anchor="t">
            <a:normAutofit/>
          </a:bodyPr>
          <a:lstStyle>
            <a:lvl1pPr algn="ctr">
              <a:defRPr sz="3600" i="1"/>
            </a:lvl1pPr>
          </a:lstStyle>
          <a:p>
            <a:r>
              <a:rPr lang="en-US" dirty="0" smtClean="0"/>
              <a:t>Title</a:t>
            </a:r>
            <a:endParaRPr lang="en-US" dirty="0"/>
          </a:p>
        </p:txBody>
      </p:sp>
      <p:sp>
        <p:nvSpPr>
          <p:cNvPr id="6" name="Picture Placeholder 5"/>
          <p:cNvSpPr>
            <a:spLocks noGrp="1"/>
          </p:cNvSpPr>
          <p:nvPr>
            <p:ph type="pic" sz="quarter" idx="10"/>
          </p:nvPr>
        </p:nvSpPr>
        <p:spPr>
          <a:xfrm>
            <a:off x="2782957" y="1808921"/>
            <a:ext cx="3578088" cy="4283766"/>
          </a:xfrm>
          <a:prstGeom prst="rect">
            <a:avLst/>
          </a:prstGeom>
        </p:spPr>
        <p:txBody>
          <a:bodyPr/>
          <a:lstStyle/>
          <a:p>
            <a:r>
              <a:rPr lang="en-US" smtClean="0"/>
              <a:t>Click icon to add picture</a:t>
            </a:r>
            <a:endParaRPr lang="en-US" dirty="0"/>
          </a:p>
        </p:txBody>
      </p:sp>
      <p:sp>
        <p:nvSpPr>
          <p:cNvPr id="11" name="Text Placeholder 10"/>
          <p:cNvSpPr>
            <a:spLocks noGrp="1"/>
          </p:cNvSpPr>
          <p:nvPr>
            <p:ph type="body" sz="quarter" idx="11"/>
          </p:nvPr>
        </p:nvSpPr>
        <p:spPr>
          <a:xfrm>
            <a:off x="338138" y="1152525"/>
            <a:ext cx="8488362" cy="477838"/>
          </a:xfrm>
          <a:prstGeom prst="rect">
            <a:avLst/>
          </a:prstGeom>
        </p:spPr>
        <p:txBody>
          <a:bodyPr/>
          <a:lstStyle>
            <a:lvl1pPr marL="0" indent="0" algn="ctr">
              <a:buNone/>
              <a:defRPr sz="2400">
                <a:solidFill>
                  <a:schemeClr val="accent1"/>
                </a:solidFill>
              </a:defRPr>
            </a:lvl1pPr>
          </a:lstStyle>
          <a:p>
            <a:pPr lvl="0"/>
            <a:r>
              <a:rPr lang="en-US" smtClean="0"/>
              <a:t>Click to edit Master text styles</a:t>
            </a:r>
          </a:p>
        </p:txBody>
      </p:sp>
    </p:spTree>
    <p:extLst>
      <p:ext uri="{BB962C8B-B14F-4D97-AF65-F5344CB8AC3E}">
        <p14:creationId xmlns:p14="http://schemas.microsoft.com/office/powerpoint/2010/main" val="3751066787"/>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1274ED4-9F4B-419D-860C-1298080DDD50}" type="datetimeFigureOut">
              <a:rPr lang="en-US" smtClean="0"/>
              <a:t>7/13/2018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2AD481-5BB6-4F80-BDB5-1CA862C1E2D4}" type="slidenum">
              <a:rPr lang="en-US" smtClean="0"/>
              <a:t>‹#›</a:t>
            </a:fld>
            <a:endParaRPr lang="en-US"/>
          </a:p>
        </p:txBody>
      </p:sp>
    </p:spTree>
    <p:extLst>
      <p:ext uri="{BB962C8B-B14F-4D97-AF65-F5344CB8AC3E}">
        <p14:creationId xmlns:p14="http://schemas.microsoft.com/office/powerpoint/2010/main" val="12306625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274ED4-9F4B-419D-860C-1298080DDD50}" type="datetimeFigureOut">
              <a:rPr lang="en-US" smtClean="0"/>
              <a:t>7/13/2018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2AD481-5BB6-4F80-BDB5-1CA862C1E2D4}" type="slidenum">
              <a:rPr lang="en-US" smtClean="0"/>
              <a:t>‹#›</a:t>
            </a:fld>
            <a:endParaRPr lang="en-US"/>
          </a:p>
        </p:txBody>
      </p:sp>
    </p:spTree>
    <p:extLst>
      <p:ext uri="{BB962C8B-B14F-4D97-AF65-F5344CB8AC3E}">
        <p14:creationId xmlns:p14="http://schemas.microsoft.com/office/powerpoint/2010/main" val="976605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274ED4-9F4B-419D-860C-1298080DDD50}" type="datetimeFigureOut">
              <a:rPr lang="en-US" smtClean="0"/>
              <a:t>7/13/2018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2AD481-5BB6-4F80-BDB5-1CA862C1E2D4}" type="slidenum">
              <a:rPr lang="en-US" smtClean="0"/>
              <a:t>‹#›</a:t>
            </a:fld>
            <a:endParaRPr lang="en-US"/>
          </a:p>
        </p:txBody>
      </p:sp>
    </p:spTree>
    <p:extLst>
      <p:ext uri="{BB962C8B-B14F-4D97-AF65-F5344CB8AC3E}">
        <p14:creationId xmlns:p14="http://schemas.microsoft.com/office/powerpoint/2010/main" val="32557067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1274ED4-9F4B-419D-860C-1298080DDD50}" type="datetimeFigureOut">
              <a:rPr lang="en-US" smtClean="0"/>
              <a:t>7/13/2018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2AD481-5BB6-4F80-BDB5-1CA862C1E2D4}" type="slidenum">
              <a:rPr lang="en-US" smtClean="0"/>
              <a:t>‹#›</a:t>
            </a:fld>
            <a:endParaRPr lang="en-US"/>
          </a:p>
        </p:txBody>
      </p:sp>
    </p:spTree>
    <p:extLst>
      <p:ext uri="{BB962C8B-B14F-4D97-AF65-F5344CB8AC3E}">
        <p14:creationId xmlns:p14="http://schemas.microsoft.com/office/powerpoint/2010/main" val="5728672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1274ED4-9F4B-419D-860C-1298080DDD50}" type="datetimeFigureOut">
              <a:rPr lang="en-US" smtClean="0"/>
              <a:t>7/13/2018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A2AD481-5BB6-4F80-BDB5-1CA862C1E2D4}" type="slidenum">
              <a:rPr lang="en-US" smtClean="0"/>
              <a:t>‹#›</a:t>
            </a:fld>
            <a:endParaRPr lang="en-US"/>
          </a:p>
        </p:txBody>
      </p:sp>
    </p:spTree>
    <p:extLst>
      <p:ext uri="{BB962C8B-B14F-4D97-AF65-F5344CB8AC3E}">
        <p14:creationId xmlns:p14="http://schemas.microsoft.com/office/powerpoint/2010/main" val="23833737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1274ED4-9F4B-419D-860C-1298080DDD50}" type="datetimeFigureOut">
              <a:rPr lang="en-US" smtClean="0"/>
              <a:t>7/13/2018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2AD481-5BB6-4F80-BDB5-1CA862C1E2D4}" type="slidenum">
              <a:rPr lang="en-US" smtClean="0"/>
              <a:t>‹#›</a:t>
            </a:fld>
            <a:endParaRPr lang="en-US"/>
          </a:p>
        </p:txBody>
      </p:sp>
    </p:spTree>
    <p:extLst>
      <p:ext uri="{BB962C8B-B14F-4D97-AF65-F5344CB8AC3E}">
        <p14:creationId xmlns:p14="http://schemas.microsoft.com/office/powerpoint/2010/main" val="5136333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274ED4-9F4B-419D-860C-1298080DDD50}" type="datetimeFigureOut">
              <a:rPr lang="en-US" smtClean="0"/>
              <a:t>7/13/2018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A2AD481-5BB6-4F80-BDB5-1CA862C1E2D4}" type="slidenum">
              <a:rPr lang="en-US" smtClean="0"/>
              <a:t>‹#›</a:t>
            </a:fld>
            <a:endParaRPr lang="en-US"/>
          </a:p>
        </p:txBody>
      </p:sp>
    </p:spTree>
    <p:extLst>
      <p:ext uri="{BB962C8B-B14F-4D97-AF65-F5344CB8AC3E}">
        <p14:creationId xmlns:p14="http://schemas.microsoft.com/office/powerpoint/2010/main" val="37822764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274ED4-9F4B-419D-860C-1298080DDD50}" type="datetimeFigureOut">
              <a:rPr lang="en-US" smtClean="0"/>
              <a:t>7/13/2018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2AD481-5BB6-4F80-BDB5-1CA862C1E2D4}" type="slidenum">
              <a:rPr lang="en-US" smtClean="0"/>
              <a:t>‹#›</a:t>
            </a:fld>
            <a:endParaRPr lang="en-US"/>
          </a:p>
        </p:txBody>
      </p:sp>
    </p:spTree>
    <p:extLst>
      <p:ext uri="{BB962C8B-B14F-4D97-AF65-F5344CB8AC3E}">
        <p14:creationId xmlns:p14="http://schemas.microsoft.com/office/powerpoint/2010/main" val="17490280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274ED4-9F4B-419D-860C-1298080DDD50}" type="datetimeFigureOut">
              <a:rPr lang="en-US" smtClean="0"/>
              <a:t>7/13/2018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2AD481-5BB6-4F80-BDB5-1CA862C1E2D4}" type="slidenum">
              <a:rPr lang="en-US" smtClean="0"/>
              <a:t>‹#›</a:t>
            </a:fld>
            <a:endParaRPr lang="en-US"/>
          </a:p>
        </p:txBody>
      </p:sp>
    </p:spTree>
    <p:extLst>
      <p:ext uri="{BB962C8B-B14F-4D97-AF65-F5344CB8AC3E}">
        <p14:creationId xmlns:p14="http://schemas.microsoft.com/office/powerpoint/2010/main" val="17471187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274ED4-9F4B-419D-860C-1298080DDD50}" type="datetimeFigureOut">
              <a:rPr lang="en-US" smtClean="0"/>
              <a:t>7/13/2018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2AD481-5BB6-4F80-BDB5-1CA862C1E2D4}" type="slidenum">
              <a:rPr lang="en-US" smtClean="0"/>
              <a:t>‹#›</a:t>
            </a:fld>
            <a:endParaRPr lang="en-US"/>
          </a:p>
        </p:txBody>
      </p:sp>
    </p:spTree>
    <p:extLst>
      <p:ext uri="{BB962C8B-B14F-4D97-AF65-F5344CB8AC3E}">
        <p14:creationId xmlns:p14="http://schemas.microsoft.com/office/powerpoint/2010/main" val="15486027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274ED4-9F4B-419D-860C-1298080DDD50}" type="datetimeFigureOut">
              <a:rPr lang="en-US" smtClean="0"/>
              <a:t>7/13/2018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2AD481-5BB6-4F80-BDB5-1CA862C1E2D4}" type="slidenum">
              <a:rPr lang="en-US" smtClean="0"/>
              <a:t>‹#›</a:t>
            </a:fld>
            <a:endParaRPr lang="en-US"/>
          </a:p>
        </p:txBody>
      </p:sp>
    </p:spTree>
    <p:extLst>
      <p:ext uri="{BB962C8B-B14F-4D97-AF65-F5344CB8AC3E}">
        <p14:creationId xmlns:p14="http://schemas.microsoft.com/office/powerpoint/2010/main" val="33387696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image" Target="../media/image2.png"/><Relationship Id="rId5" Type="http://schemas.openxmlformats.org/officeDocument/2006/relationships/slideLayout" Target="../slideLayouts/slideLayout9.xml"/><Relationship Id="rId10" Type="http://schemas.openxmlformats.org/officeDocument/2006/relationships/theme" Target="../theme/theme2.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987786"/>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50" y="0"/>
            <a:ext cx="9139050" cy="68617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0"/>
            <a:r>
              <a:rPr lang="en-US" dirty="0" smtClean="0"/>
              <a:t>Click to edit Master text styles</a:t>
            </a:r>
          </a:p>
        </p:txBody>
      </p:sp>
      <p:sp>
        <p:nvSpPr>
          <p:cNvPr id="7" name="Footer Placeholder 3"/>
          <p:cNvSpPr txBox="1">
            <a:spLocks/>
          </p:cNvSpPr>
          <p:nvPr/>
        </p:nvSpPr>
        <p:spPr>
          <a:xfrm>
            <a:off x="7117882" y="6423727"/>
            <a:ext cx="1568918" cy="365125"/>
          </a:xfrm>
          <a:prstGeom prst="rect">
            <a:avLst/>
          </a:prstGeom>
        </p:spPr>
        <p:txBody>
          <a:bodyPr vert="horz" lIns="91440" tIns="45720" rIns="91440" bIns="45720" rtlCol="0" anchor="ctr"/>
          <a:lstStyle>
            <a:defPPr>
              <a:defRPr lang="en-US"/>
            </a:defPPr>
            <a:lvl1pPr marL="0" algn="r"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solidFill>
                  <a:schemeClr val="bg1"/>
                </a:solidFill>
              </a:rPr>
              <a:t>© 2018</a:t>
            </a:r>
            <a:endParaRPr lang="en-US" dirty="0">
              <a:solidFill>
                <a:schemeClr val="bg1"/>
              </a:solidFill>
            </a:endParaRPr>
          </a:p>
        </p:txBody>
      </p:sp>
      <p:sp>
        <p:nvSpPr>
          <p:cNvPr id="8" name="Slide Number Placeholder 4"/>
          <p:cNvSpPr txBox="1">
            <a:spLocks/>
          </p:cNvSpPr>
          <p:nvPr/>
        </p:nvSpPr>
        <p:spPr>
          <a:xfrm>
            <a:off x="8686800" y="6423727"/>
            <a:ext cx="38982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003EA47-653C-4D08-BE86-5931AF95F427}"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839490661"/>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92" r:id="rId9"/>
  </p:sldLayoutIdLst>
  <p:txStyles>
    <p:titleStyle>
      <a:lvl1pPr algn="ctr" defTabSz="914400" rtl="0" eaLnBrk="1" latinLnBrk="0" hangingPunct="1">
        <a:spcBef>
          <a:spcPct val="0"/>
        </a:spcBef>
        <a:buNone/>
        <a:defRPr sz="3600" kern="1200">
          <a:solidFill>
            <a:schemeClr val="tx2"/>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baseline="0">
          <a:solidFill>
            <a:schemeClr val="accent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274ED4-9F4B-419D-860C-1298080DDD50}" type="datetimeFigureOut">
              <a:rPr lang="en-US" smtClean="0"/>
              <a:t>7/13/2018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2AD481-5BB6-4F80-BDB5-1CA862C1E2D4}" type="slidenum">
              <a:rPr lang="en-US" smtClean="0"/>
              <a:t>‹#›</a:t>
            </a:fld>
            <a:endParaRPr lang="en-US"/>
          </a:p>
        </p:txBody>
      </p:sp>
    </p:spTree>
    <p:extLst>
      <p:ext uri="{BB962C8B-B14F-4D97-AF65-F5344CB8AC3E}">
        <p14:creationId xmlns:p14="http://schemas.microsoft.com/office/powerpoint/2010/main" val="1832762685"/>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8.xml"/><Relationship Id="rId5" Type="http://schemas.openxmlformats.org/officeDocument/2006/relationships/image" Target="../media/image24.jpeg"/><Relationship Id="rId4" Type="http://schemas.openxmlformats.org/officeDocument/2006/relationships/image" Target="../media/image23.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083" y="2935909"/>
            <a:ext cx="8488017" cy="566530"/>
          </a:xfrm>
        </p:spPr>
        <p:txBody>
          <a:bodyPr>
            <a:noAutofit/>
          </a:bodyPr>
          <a:lstStyle/>
          <a:p>
            <a:r>
              <a:rPr lang="en-US" sz="4000" dirty="0" smtClean="0"/>
              <a:t>5: Vision</a:t>
            </a:r>
            <a:endParaRPr lang="en-US" sz="4000" dirty="0"/>
          </a:p>
        </p:txBody>
      </p:sp>
      <p:sp>
        <p:nvSpPr>
          <p:cNvPr id="6" name="Text Placeholder 4"/>
          <p:cNvSpPr txBox="1">
            <a:spLocks/>
          </p:cNvSpPr>
          <p:nvPr/>
        </p:nvSpPr>
        <p:spPr>
          <a:xfrm>
            <a:off x="312738" y="4683125"/>
            <a:ext cx="8488362" cy="47783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2400" kern="1200" baseline="0">
                <a:solidFill>
                  <a:schemeClr val="accent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i="1" smtClean="0"/>
              <a:t>Cognitive Neuroscience</a:t>
            </a:r>
          </a:p>
          <a:p>
            <a:r>
              <a:rPr lang="en-US" sz="2800" smtClean="0"/>
              <a:t>David Eagleman </a:t>
            </a:r>
          </a:p>
          <a:p>
            <a:r>
              <a:rPr lang="en-US" sz="2800" smtClean="0"/>
              <a:t>Jonathan Downar</a:t>
            </a:r>
          </a:p>
          <a:p>
            <a:endParaRPr lang="en-US" sz="2800" dirty="0"/>
          </a:p>
        </p:txBody>
      </p:sp>
    </p:spTree>
    <p:extLst>
      <p:ext uri="{BB962C8B-B14F-4D97-AF65-F5344CB8AC3E}">
        <p14:creationId xmlns:p14="http://schemas.microsoft.com/office/powerpoint/2010/main" val="28528663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Chapter Outline</a:t>
            </a:r>
            <a:endParaRPr lang="en-US" dirty="0"/>
          </a:p>
        </p:txBody>
      </p:sp>
      <p:sp>
        <p:nvSpPr>
          <p:cNvPr id="3" name="Content Placeholder 2"/>
          <p:cNvSpPr>
            <a:spLocks noGrp="1"/>
          </p:cNvSpPr>
          <p:nvPr>
            <p:ph idx="1"/>
          </p:nvPr>
        </p:nvSpPr>
        <p:spPr/>
        <p:txBody>
          <a:bodyPr/>
          <a:lstStyle/>
          <a:p>
            <a:r>
              <a:rPr lang="en-US" dirty="0" smtClean="0"/>
              <a:t>Visual Perception</a:t>
            </a:r>
          </a:p>
          <a:p>
            <a:r>
              <a:rPr lang="en-US" dirty="0" smtClean="0"/>
              <a:t>Anatomy of the Visual System</a:t>
            </a:r>
          </a:p>
          <a:p>
            <a:r>
              <a:rPr lang="en-US" dirty="0" smtClean="0"/>
              <a:t>Higher Visual Areas</a:t>
            </a:r>
          </a:p>
          <a:p>
            <a:r>
              <a:rPr lang="en-US" dirty="0" smtClean="0"/>
              <a:t>Perception Is Active, Not Passive</a:t>
            </a:r>
          </a:p>
          <a:p>
            <a:r>
              <a:rPr lang="en-US" dirty="0" smtClean="0"/>
              <a:t>Vision Relies on Expectations</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2</a:t>
            </a:fld>
            <a:endParaRPr lang="en-US"/>
          </a:p>
        </p:txBody>
      </p:sp>
    </p:spTree>
    <p:extLst>
      <p:ext uri="{BB962C8B-B14F-4D97-AF65-F5344CB8AC3E}">
        <p14:creationId xmlns:p14="http://schemas.microsoft.com/office/powerpoint/2010/main" val="2445948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Visual Perception</a:t>
            </a:r>
            <a:endParaRPr lang="en-US" dirty="0"/>
          </a:p>
        </p:txBody>
      </p:sp>
      <p:sp>
        <p:nvSpPr>
          <p:cNvPr id="3" name="Content Placeholder 2"/>
          <p:cNvSpPr>
            <a:spLocks noGrp="1"/>
          </p:cNvSpPr>
          <p:nvPr>
            <p:ph idx="1"/>
          </p:nvPr>
        </p:nvSpPr>
        <p:spPr/>
        <p:txBody>
          <a:bodyPr/>
          <a:lstStyle/>
          <a:p>
            <a:r>
              <a:rPr lang="en-US" dirty="0" smtClean="0"/>
              <a:t>What Is It Like to See?</a:t>
            </a:r>
          </a:p>
          <a:p>
            <a:r>
              <a:rPr lang="en-US" dirty="0" smtClean="0"/>
              <a:t>Signal Transduction</a:t>
            </a:r>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3</a:t>
            </a:fld>
            <a:endParaRPr lang="en-US"/>
          </a:p>
        </p:txBody>
      </p:sp>
    </p:spTree>
    <p:extLst>
      <p:ext uri="{BB962C8B-B14F-4D97-AF65-F5344CB8AC3E}">
        <p14:creationId xmlns:p14="http://schemas.microsoft.com/office/powerpoint/2010/main" val="3203975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What Is It Like to See?</a:t>
            </a:r>
            <a:endParaRPr lang="en-US" dirty="0"/>
          </a:p>
        </p:txBody>
      </p:sp>
      <p:sp>
        <p:nvSpPr>
          <p:cNvPr id="3" name="Content Placeholder 2"/>
          <p:cNvSpPr>
            <a:spLocks noGrp="1"/>
          </p:cNvSpPr>
          <p:nvPr>
            <p:ph idx="1"/>
          </p:nvPr>
        </p:nvSpPr>
        <p:spPr/>
        <p:txBody>
          <a:bodyPr/>
          <a:lstStyle/>
          <a:p>
            <a:r>
              <a:rPr lang="en-US" dirty="0" smtClean="0"/>
              <a:t>Visual illusions, such as the Mach band illusion, teach us about the visual system.</a:t>
            </a:r>
          </a:p>
          <a:p>
            <a:r>
              <a:rPr lang="en-US" dirty="0" smtClean="0"/>
              <a:t>What we perceive is a poor representation of the stimuli in the world around us.</a:t>
            </a:r>
          </a:p>
          <a:p>
            <a:r>
              <a:rPr lang="en-US" dirty="0" smtClean="0"/>
              <a:t>All perception, including vision, is a construct of our brain.</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4</a:t>
            </a:fld>
            <a:endParaRPr lang="en-US"/>
          </a:p>
        </p:txBody>
      </p:sp>
    </p:spTree>
    <p:extLst>
      <p:ext uri="{BB962C8B-B14F-4D97-AF65-F5344CB8AC3E}">
        <p14:creationId xmlns:p14="http://schemas.microsoft.com/office/powerpoint/2010/main" val="35562351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It Like to See?</a:t>
            </a:r>
            <a:endParaRPr lang="en-US" dirty="0"/>
          </a:p>
        </p:txBody>
      </p:sp>
      <p:sp>
        <p:nvSpPr>
          <p:cNvPr id="5" name="Text Placeholder 4"/>
          <p:cNvSpPr>
            <a:spLocks noGrp="1"/>
          </p:cNvSpPr>
          <p:nvPr>
            <p:ph type="body" sz="half" idx="2"/>
          </p:nvPr>
        </p:nvSpPr>
        <p:spPr>
          <a:xfrm>
            <a:off x="215900" y="5341938"/>
            <a:ext cx="8636000" cy="804862"/>
          </a:xfrm>
        </p:spPr>
        <p:txBody>
          <a:bodyPr>
            <a:noAutofit/>
          </a:bodyPr>
          <a:lstStyle/>
          <a:p>
            <a:r>
              <a:rPr lang="en-US" sz="1600" b="1" dirty="0"/>
              <a:t>Figure 5.2. Mach band illusion.</a:t>
            </a:r>
            <a:r>
              <a:rPr lang="en-US" sz="1600" dirty="0"/>
              <a:t> To prove to yourself that each vertical strip in the figure is in fact uniform in brightness, cover up all but one. When that same strip is viewed in context with the others, it appears to be darker on the right side and lighter on the left.</a:t>
            </a:r>
          </a:p>
          <a:p>
            <a:endParaRPr lang="en-US" sz="1600" dirty="0"/>
          </a:p>
        </p:txBody>
      </p:sp>
      <p:sp>
        <p:nvSpPr>
          <p:cNvPr id="4" name="Slide Number Placeholder 3"/>
          <p:cNvSpPr>
            <a:spLocks noGrp="1"/>
          </p:cNvSpPr>
          <p:nvPr>
            <p:ph type="sldNum" sz="quarter" idx="12"/>
          </p:nvPr>
        </p:nvSpPr>
        <p:spPr/>
        <p:txBody>
          <a:bodyPr/>
          <a:lstStyle/>
          <a:p>
            <a:fld id="{E0B89153-F3E4-4369-918D-38256662D732}" type="slidenum">
              <a:rPr lang="en-US" smtClean="0"/>
              <a:t>5</a:t>
            </a:fld>
            <a:endParaRPr lang="en-US"/>
          </a:p>
        </p:txBody>
      </p:sp>
      <p:pic>
        <p:nvPicPr>
          <p:cNvPr id="6" name="Picture 5" descr="figure_05_02.jpg"/>
          <p:cNvPicPr>
            <a:picLocks noChangeAspect="1"/>
          </p:cNvPicPr>
          <p:nvPr/>
        </p:nvPicPr>
        <p:blipFill rotWithShape="1">
          <a:blip r:embed="rId3"/>
          <a:srcRect b="7192"/>
          <a:stretch/>
        </p:blipFill>
        <p:spPr>
          <a:xfrm>
            <a:off x="1752600" y="477927"/>
            <a:ext cx="5930900" cy="4454045"/>
          </a:xfrm>
          <a:prstGeom prst="rect">
            <a:avLst/>
          </a:prstGeom>
        </p:spPr>
      </p:pic>
    </p:spTree>
    <p:extLst>
      <p:ext uri="{BB962C8B-B14F-4D97-AF65-F5344CB8AC3E}">
        <p14:creationId xmlns:p14="http://schemas.microsoft.com/office/powerpoint/2010/main" val="201605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Signal Transduction</a:t>
            </a:r>
            <a:endParaRPr lang="en-US" dirty="0"/>
          </a:p>
        </p:txBody>
      </p:sp>
      <p:sp>
        <p:nvSpPr>
          <p:cNvPr id="3" name="Content Placeholder 2"/>
          <p:cNvSpPr>
            <a:spLocks noGrp="1"/>
          </p:cNvSpPr>
          <p:nvPr>
            <p:ph idx="1"/>
          </p:nvPr>
        </p:nvSpPr>
        <p:spPr/>
        <p:txBody>
          <a:bodyPr/>
          <a:lstStyle/>
          <a:p>
            <a:r>
              <a:rPr lang="en-US" dirty="0" smtClean="0"/>
              <a:t>Transduction is the process of converting information from the outside world into the electrical and chemical signals of our nervous system.</a:t>
            </a:r>
          </a:p>
          <a:p>
            <a:r>
              <a:rPr lang="en-US" dirty="0" smtClean="0"/>
              <a:t>The sensory receptors that we possess determines what we perceive.</a:t>
            </a:r>
          </a:p>
          <a:p>
            <a:r>
              <a:rPr lang="en-US" dirty="0" smtClean="0"/>
              <a:t>About 30% of our brain is involved in visual processing.</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6</a:t>
            </a:fld>
            <a:endParaRPr lang="en-US"/>
          </a:p>
        </p:txBody>
      </p:sp>
    </p:spTree>
    <p:extLst>
      <p:ext uri="{BB962C8B-B14F-4D97-AF65-F5344CB8AC3E}">
        <p14:creationId xmlns:p14="http://schemas.microsoft.com/office/powerpoint/2010/main" val="9411144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0700" y="4660900"/>
            <a:ext cx="5486400" cy="566738"/>
          </a:xfrm>
        </p:spPr>
        <p:txBody>
          <a:bodyPr/>
          <a:lstStyle/>
          <a:p>
            <a:r>
              <a:rPr lang="en-US" dirty="0" smtClean="0"/>
              <a:t>Signal Transduction</a:t>
            </a:r>
            <a:endParaRPr lang="en-US" dirty="0"/>
          </a:p>
        </p:txBody>
      </p:sp>
      <p:sp>
        <p:nvSpPr>
          <p:cNvPr id="5" name="Text Placeholder 4"/>
          <p:cNvSpPr>
            <a:spLocks noGrp="1"/>
          </p:cNvSpPr>
          <p:nvPr>
            <p:ph type="body" sz="half" idx="2"/>
          </p:nvPr>
        </p:nvSpPr>
        <p:spPr>
          <a:xfrm>
            <a:off x="647700" y="5295900"/>
            <a:ext cx="7556500" cy="876300"/>
          </a:xfrm>
        </p:spPr>
        <p:txBody>
          <a:bodyPr>
            <a:normAutofit/>
          </a:bodyPr>
          <a:lstStyle/>
          <a:p>
            <a:r>
              <a:rPr lang="en-US" sz="1600" b="1" dirty="0"/>
              <a:t>Figure 5.4. The electromagnetic spectrum.</a:t>
            </a:r>
            <a:r>
              <a:rPr lang="en-US" sz="1600" dirty="0"/>
              <a:t> The fraction we detect, and thus call “visible light,” is approximately one </a:t>
            </a:r>
            <a:r>
              <a:rPr lang="en-US" sz="1600" dirty="0" smtClean="0"/>
              <a:t>10-trillionth </a:t>
            </a:r>
            <a:r>
              <a:rPr lang="en-US" sz="1600" dirty="0"/>
              <a:t>of the spectrum.</a:t>
            </a:r>
          </a:p>
          <a:p>
            <a:endParaRPr lang="en-US" sz="1600" dirty="0"/>
          </a:p>
        </p:txBody>
      </p:sp>
      <p:sp>
        <p:nvSpPr>
          <p:cNvPr id="4" name="Slide Number Placeholder 3"/>
          <p:cNvSpPr>
            <a:spLocks noGrp="1"/>
          </p:cNvSpPr>
          <p:nvPr>
            <p:ph type="sldNum" sz="quarter" idx="12"/>
          </p:nvPr>
        </p:nvSpPr>
        <p:spPr/>
        <p:txBody>
          <a:bodyPr/>
          <a:lstStyle/>
          <a:p>
            <a:fld id="{E0B89153-F3E4-4369-918D-38256662D732}" type="slidenum">
              <a:rPr lang="en-US" smtClean="0"/>
              <a:t>7</a:t>
            </a:fld>
            <a:endParaRPr lang="en-US"/>
          </a:p>
        </p:txBody>
      </p:sp>
      <p:pic>
        <p:nvPicPr>
          <p:cNvPr id="6" name="Picture 5" descr="figure_05_04.jpg"/>
          <p:cNvPicPr>
            <a:picLocks noChangeAspect="1"/>
          </p:cNvPicPr>
          <p:nvPr/>
        </p:nvPicPr>
        <p:blipFill rotWithShape="1">
          <a:blip r:embed="rId3"/>
          <a:srcRect b="10761"/>
          <a:stretch/>
        </p:blipFill>
        <p:spPr>
          <a:xfrm>
            <a:off x="368300" y="684276"/>
            <a:ext cx="8534400" cy="4014724"/>
          </a:xfrm>
          <a:prstGeom prst="rect">
            <a:avLst/>
          </a:prstGeom>
        </p:spPr>
      </p:pic>
    </p:spTree>
    <p:extLst>
      <p:ext uri="{BB962C8B-B14F-4D97-AF65-F5344CB8AC3E}">
        <p14:creationId xmlns:p14="http://schemas.microsoft.com/office/powerpoint/2010/main" val="35977268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Anatomy of the Visual System</a:t>
            </a:r>
            <a:endParaRPr lang="en-US" dirty="0"/>
          </a:p>
        </p:txBody>
      </p:sp>
      <p:sp>
        <p:nvSpPr>
          <p:cNvPr id="3" name="Content Placeholder 2"/>
          <p:cNvSpPr>
            <a:spLocks noGrp="1"/>
          </p:cNvSpPr>
          <p:nvPr>
            <p:ph idx="1"/>
          </p:nvPr>
        </p:nvSpPr>
        <p:spPr/>
        <p:txBody>
          <a:bodyPr/>
          <a:lstStyle/>
          <a:p>
            <a:r>
              <a:rPr lang="en-US" dirty="0" smtClean="0"/>
              <a:t>Sensory Transduction: The Eye and Its Retina</a:t>
            </a:r>
          </a:p>
          <a:p>
            <a:r>
              <a:rPr lang="en-US" dirty="0" smtClean="0"/>
              <a:t>Path to the Visual Cortex: The Lateral Geniculate Nucleus</a:t>
            </a:r>
          </a:p>
          <a:p>
            <a:r>
              <a:rPr lang="en-US" dirty="0" smtClean="0"/>
              <a:t>The Visual Cortex</a:t>
            </a:r>
          </a:p>
          <a:p>
            <a:r>
              <a:rPr lang="en-US" dirty="0" smtClean="0"/>
              <a:t>Two Eyes Are Better Than One: Stereo Vision</a:t>
            </a:r>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8</a:t>
            </a:fld>
            <a:endParaRPr lang="en-US"/>
          </a:p>
        </p:txBody>
      </p:sp>
    </p:spTree>
    <p:extLst>
      <p:ext uri="{BB962C8B-B14F-4D97-AF65-F5344CB8AC3E}">
        <p14:creationId xmlns:p14="http://schemas.microsoft.com/office/powerpoint/2010/main" val="18941763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Sensory Transduction: The Eye and Its Retina</a:t>
            </a:r>
            <a:endParaRPr lang="en-US" dirty="0"/>
          </a:p>
        </p:txBody>
      </p:sp>
      <p:sp>
        <p:nvSpPr>
          <p:cNvPr id="3" name="Content Placeholder 2"/>
          <p:cNvSpPr>
            <a:spLocks noGrp="1"/>
          </p:cNvSpPr>
          <p:nvPr>
            <p:ph idx="1"/>
          </p:nvPr>
        </p:nvSpPr>
        <p:spPr/>
        <p:txBody>
          <a:bodyPr/>
          <a:lstStyle/>
          <a:p>
            <a:r>
              <a:rPr lang="en-US" dirty="0" smtClean="0"/>
              <a:t>Light passes through the cornea and into the eye.</a:t>
            </a:r>
          </a:p>
          <a:p>
            <a:r>
              <a:rPr lang="en-US" dirty="0" smtClean="0"/>
              <a:t>The pupil is surrounded by the iris, which can contract to limit the amount of light.</a:t>
            </a:r>
          </a:p>
          <a:p>
            <a:r>
              <a:rPr lang="en-US" dirty="0" smtClean="0"/>
              <a:t>The lens focuses the light on the retina at the back of the eye.</a:t>
            </a:r>
          </a:p>
          <a:p>
            <a:r>
              <a:rPr lang="en-US" dirty="0" smtClean="0"/>
              <a:t>There are five layers of cells that the light must pass through.</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9</a:t>
            </a:fld>
            <a:endParaRPr lang="en-US"/>
          </a:p>
        </p:txBody>
      </p:sp>
    </p:spTree>
    <p:extLst>
      <p:ext uri="{BB962C8B-B14F-4D97-AF65-F5344CB8AC3E}">
        <p14:creationId xmlns:p14="http://schemas.microsoft.com/office/powerpoint/2010/main" val="35233535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Sensory Transduction: The Eye and Its Retina</a:t>
            </a:r>
            <a:endParaRPr lang="en-US" dirty="0"/>
          </a:p>
        </p:txBody>
      </p:sp>
      <p:sp>
        <p:nvSpPr>
          <p:cNvPr id="3" name="Content Placeholder 2"/>
          <p:cNvSpPr>
            <a:spLocks noGrp="1"/>
          </p:cNvSpPr>
          <p:nvPr>
            <p:ph idx="1"/>
          </p:nvPr>
        </p:nvSpPr>
        <p:spPr/>
        <p:txBody>
          <a:bodyPr/>
          <a:lstStyle/>
          <a:p>
            <a:r>
              <a:rPr lang="en-US" dirty="0" smtClean="0"/>
              <a:t>Cellular layers of the retina</a:t>
            </a:r>
          </a:p>
          <a:p>
            <a:pPr lvl="1"/>
            <a:r>
              <a:rPr lang="en-US" dirty="0" smtClean="0"/>
              <a:t>Retinal ganglion cells: Pass information to brain</a:t>
            </a:r>
          </a:p>
          <a:p>
            <a:pPr lvl="1"/>
            <a:r>
              <a:rPr lang="en-US" dirty="0" err="1" smtClean="0"/>
              <a:t>Amacrine</a:t>
            </a:r>
            <a:r>
              <a:rPr lang="en-US" dirty="0" smtClean="0"/>
              <a:t> cells: Allow communication between different parts of the retina</a:t>
            </a:r>
          </a:p>
          <a:p>
            <a:pPr lvl="1"/>
            <a:r>
              <a:rPr lang="en-US" dirty="0" smtClean="0"/>
              <a:t>Bipolar cells: Carry information from photoreceptors to retinal ganglion cells</a:t>
            </a:r>
          </a:p>
          <a:p>
            <a:pPr lvl="1"/>
            <a:r>
              <a:rPr lang="en-US" dirty="0" smtClean="0"/>
              <a:t>Horizontal cells: Communication between adjacent parts of the retina</a:t>
            </a:r>
          </a:p>
          <a:p>
            <a:pPr lvl="1"/>
            <a:r>
              <a:rPr lang="en-US" dirty="0" smtClean="0"/>
              <a:t>Photoreceptors: Transduce light signals</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10</a:t>
            </a:fld>
            <a:endParaRPr lang="en-US"/>
          </a:p>
        </p:txBody>
      </p:sp>
    </p:spTree>
    <p:extLst>
      <p:ext uri="{BB962C8B-B14F-4D97-AF65-F5344CB8AC3E}">
        <p14:creationId xmlns:p14="http://schemas.microsoft.com/office/powerpoint/2010/main" val="29871620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Sensory Transduction: The Eye and Its Retina</a:t>
            </a:r>
            <a:endParaRPr lang="en-US" dirty="0"/>
          </a:p>
        </p:txBody>
      </p:sp>
      <p:sp>
        <p:nvSpPr>
          <p:cNvPr id="4" name="Slide Number Placeholder 3"/>
          <p:cNvSpPr>
            <a:spLocks noGrp="1"/>
          </p:cNvSpPr>
          <p:nvPr>
            <p:ph type="sldNum" sz="quarter" idx="12"/>
          </p:nvPr>
        </p:nvSpPr>
        <p:spPr/>
        <p:txBody>
          <a:bodyPr/>
          <a:lstStyle/>
          <a:p>
            <a:fld id="{E0B89153-F3E4-4369-918D-38256662D732}" type="slidenum">
              <a:rPr lang="en-US" smtClean="0"/>
              <a:pPr/>
              <a:t>11</a:t>
            </a:fld>
            <a:endParaRPr lang="en-US"/>
          </a:p>
        </p:txBody>
      </p:sp>
      <p:pic>
        <p:nvPicPr>
          <p:cNvPr id="6" name="Picture 5" descr="figure_05_05.jpg"/>
          <p:cNvPicPr>
            <a:picLocks noChangeAspect="1"/>
          </p:cNvPicPr>
          <p:nvPr/>
        </p:nvPicPr>
        <p:blipFill rotWithShape="1">
          <a:blip r:embed="rId3"/>
          <a:srcRect b="10670"/>
          <a:stretch/>
        </p:blipFill>
        <p:spPr>
          <a:xfrm>
            <a:off x="304800" y="1315211"/>
            <a:ext cx="8534400" cy="3980689"/>
          </a:xfrm>
          <a:prstGeom prst="rect">
            <a:avLst/>
          </a:prstGeom>
        </p:spPr>
      </p:pic>
      <p:sp>
        <p:nvSpPr>
          <p:cNvPr id="7" name="Text Placeholder 4"/>
          <p:cNvSpPr txBox="1">
            <a:spLocks/>
          </p:cNvSpPr>
          <p:nvPr/>
        </p:nvSpPr>
        <p:spPr>
          <a:xfrm>
            <a:off x="1752600" y="5295900"/>
            <a:ext cx="5526088" cy="8763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baseline="0">
                <a:solidFill>
                  <a:schemeClr val="accent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b="1" dirty="0"/>
              <a:t>Figure 5.5. The anatomy of the eye and the cellular layers of the retina.</a:t>
            </a:r>
            <a:endParaRPr lang="en-US" sz="1800" dirty="0"/>
          </a:p>
        </p:txBody>
      </p:sp>
    </p:spTree>
    <p:extLst>
      <p:ext uri="{BB962C8B-B14F-4D97-AF65-F5344CB8AC3E}">
        <p14:creationId xmlns:p14="http://schemas.microsoft.com/office/powerpoint/2010/main" val="36811504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Sensory Transduction: The Eye and Its Retina</a:t>
            </a:r>
            <a:endParaRPr lang="en-US" dirty="0"/>
          </a:p>
        </p:txBody>
      </p:sp>
      <p:sp>
        <p:nvSpPr>
          <p:cNvPr id="3" name="Content Placeholder 2"/>
          <p:cNvSpPr>
            <a:spLocks noGrp="1"/>
          </p:cNvSpPr>
          <p:nvPr>
            <p:ph idx="1"/>
          </p:nvPr>
        </p:nvSpPr>
        <p:spPr/>
        <p:txBody>
          <a:bodyPr/>
          <a:lstStyle/>
          <a:p>
            <a:r>
              <a:rPr lang="en-US" dirty="0" smtClean="0"/>
              <a:t>Light strikes a pigment molecule in the photoreceptor.</a:t>
            </a:r>
          </a:p>
          <a:p>
            <a:r>
              <a:rPr lang="en-US" dirty="0" smtClean="0"/>
              <a:t>The pigment molecule breaks apart.</a:t>
            </a:r>
          </a:p>
          <a:p>
            <a:r>
              <a:rPr lang="en-US" dirty="0" smtClean="0"/>
              <a:t>Pieces act on proteins to change resting membrane potential and release neurotransmitter.</a:t>
            </a:r>
          </a:p>
          <a:p>
            <a:r>
              <a:rPr lang="en-US" dirty="0" smtClean="0"/>
              <a:t>Enzymes reassemble pigment molecules.</a:t>
            </a:r>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12</a:t>
            </a:fld>
            <a:endParaRPr lang="en-US"/>
          </a:p>
        </p:txBody>
      </p:sp>
    </p:spTree>
    <p:extLst>
      <p:ext uri="{BB962C8B-B14F-4D97-AF65-F5344CB8AC3E}">
        <p14:creationId xmlns:p14="http://schemas.microsoft.com/office/powerpoint/2010/main" val="24328566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Sensory Transduction: The Eye and Its Retina</a:t>
            </a:r>
            <a:endParaRPr lang="en-US" dirty="0"/>
          </a:p>
        </p:txBody>
      </p:sp>
      <p:sp>
        <p:nvSpPr>
          <p:cNvPr id="3" name="Content Placeholder 2"/>
          <p:cNvSpPr>
            <a:spLocks noGrp="1"/>
          </p:cNvSpPr>
          <p:nvPr>
            <p:ph idx="1"/>
          </p:nvPr>
        </p:nvSpPr>
        <p:spPr/>
        <p:txBody>
          <a:bodyPr/>
          <a:lstStyle/>
          <a:p>
            <a:r>
              <a:rPr lang="en-US" smtClean="0"/>
              <a:t>Two different types of photoreceptors</a:t>
            </a:r>
          </a:p>
          <a:p>
            <a:r>
              <a:rPr lang="en-US" smtClean="0"/>
              <a:t>Rods are more numerous, but are sensitive to a wide range of frequencies (colors).</a:t>
            </a:r>
          </a:p>
          <a:p>
            <a:r>
              <a:rPr lang="en-US" smtClean="0"/>
              <a:t>Cones are concentrated in the fovea and provide more detailed visual information.</a:t>
            </a:r>
          </a:p>
          <a:p>
            <a:r>
              <a:rPr lang="en-US" smtClean="0"/>
              <a:t>Three different cones are sensitive to short, middle, and long wavelengths of light.</a:t>
            </a:r>
            <a:endParaRPr lang="en-US" dirty="0" smtClean="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13</a:t>
            </a:fld>
            <a:endParaRPr lang="en-US"/>
          </a:p>
        </p:txBody>
      </p:sp>
    </p:spTree>
    <p:extLst>
      <p:ext uri="{BB962C8B-B14F-4D97-AF65-F5344CB8AC3E}">
        <p14:creationId xmlns:p14="http://schemas.microsoft.com/office/powerpoint/2010/main" val="1802118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4978399"/>
            <a:ext cx="5486400" cy="566738"/>
          </a:xfrm>
        </p:spPr>
        <p:txBody>
          <a:bodyPr>
            <a:normAutofit/>
          </a:bodyPr>
          <a:lstStyle/>
          <a:p>
            <a:r>
              <a:rPr lang="en-US" dirty="0" smtClean="0"/>
              <a:t>Sensory Transduction: The Eye and Its Retina</a:t>
            </a:r>
            <a:endParaRPr lang="en-US" dirty="0"/>
          </a:p>
        </p:txBody>
      </p:sp>
      <p:sp>
        <p:nvSpPr>
          <p:cNvPr id="5" name="Text Placeholder 4"/>
          <p:cNvSpPr>
            <a:spLocks noGrp="1"/>
          </p:cNvSpPr>
          <p:nvPr>
            <p:ph type="body" sz="half" idx="2"/>
          </p:nvPr>
        </p:nvSpPr>
        <p:spPr>
          <a:xfrm>
            <a:off x="1360488" y="5456238"/>
            <a:ext cx="6627812" cy="804862"/>
          </a:xfrm>
        </p:spPr>
        <p:txBody>
          <a:bodyPr>
            <a:noAutofit/>
          </a:bodyPr>
          <a:lstStyle/>
          <a:p>
            <a:r>
              <a:rPr lang="en-US" sz="1600" b="1" dirty="0"/>
              <a:t>Figure 5.6. Spectral sensitivity of photoreceptors.</a:t>
            </a:r>
            <a:r>
              <a:rPr lang="en-US" sz="1600" dirty="0"/>
              <a:t> This image shows the sensitivity of rods and cones to the visible wavelengths of light</a:t>
            </a:r>
            <a:r>
              <a:rPr lang="en-US" sz="1600" dirty="0" smtClean="0"/>
              <a:t>.</a:t>
            </a:r>
            <a:endParaRPr lang="en-US" sz="1600" dirty="0"/>
          </a:p>
        </p:txBody>
      </p:sp>
      <p:sp>
        <p:nvSpPr>
          <p:cNvPr id="4" name="Slide Number Placeholder 3"/>
          <p:cNvSpPr>
            <a:spLocks noGrp="1"/>
          </p:cNvSpPr>
          <p:nvPr>
            <p:ph type="sldNum" sz="quarter" idx="12"/>
          </p:nvPr>
        </p:nvSpPr>
        <p:spPr/>
        <p:txBody>
          <a:bodyPr/>
          <a:lstStyle/>
          <a:p>
            <a:fld id="{E0B89153-F3E4-4369-918D-38256662D732}" type="slidenum">
              <a:rPr lang="en-US" smtClean="0"/>
              <a:t>14</a:t>
            </a:fld>
            <a:endParaRPr lang="en-US"/>
          </a:p>
        </p:txBody>
      </p:sp>
      <p:pic>
        <p:nvPicPr>
          <p:cNvPr id="6" name="Picture 5" descr="figure_05_06.jpg"/>
          <p:cNvPicPr>
            <a:picLocks noChangeAspect="1"/>
          </p:cNvPicPr>
          <p:nvPr/>
        </p:nvPicPr>
        <p:blipFill rotWithShape="1">
          <a:blip r:embed="rId3"/>
          <a:srcRect b="7395"/>
          <a:stretch/>
        </p:blipFill>
        <p:spPr>
          <a:xfrm>
            <a:off x="1209545" y="374678"/>
            <a:ext cx="6562853" cy="4781520"/>
          </a:xfrm>
          <a:prstGeom prst="rect">
            <a:avLst/>
          </a:prstGeom>
        </p:spPr>
      </p:pic>
    </p:spTree>
    <p:extLst>
      <p:ext uri="{BB962C8B-B14F-4D97-AF65-F5344CB8AC3E}">
        <p14:creationId xmlns:p14="http://schemas.microsoft.com/office/powerpoint/2010/main" val="2705355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Sensory Transduction: The Eye and Its Retina</a:t>
            </a:r>
            <a:endParaRPr lang="en-US" dirty="0"/>
          </a:p>
        </p:txBody>
      </p:sp>
      <p:sp>
        <p:nvSpPr>
          <p:cNvPr id="3" name="Content Placeholder 2"/>
          <p:cNvSpPr>
            <a:spLocks noGrp="1"/>
          </p:cNvSpPr>
          <p:nvPr>
            <p:ph idx="1"/>
          </p:nvPr>
        </p:nvSpPr>
        <p:spPr/>
        <p:txBody>
          <a:bodyPr>
            <a:normAutofit lnSpcReduction="10000"/>
          </a:bodyPr>
          <a:lstStyle/>
          <a:p>
            <a:r>
              <a:rPr lang="en-US" smtClean="0"/>
              <a:t>Each neuron has a receptive field, in which it is sensitive to light at a particular point in the visual field.</a:t>
            </a:r>
          </a:p>
          <a:p>
            <a:r>
              <a:rPr lang="en-US" smtClean="0"/>
              <a:t>The neurons have a center-surround organization, with the center sensitive to light and the surround inhibited by light, or vice versa.</a:t>
            </a:r>
          </a:p>
          <a:p>
            <a:r>
              <a:rPr lang="en-US" smtClean="0"/>
              <a:t>This organization makes the neurons good at detecting contrast.</a:t>
            </a:r>
            <a:endParaRPr lang="en-US" dirty="0" smtClean="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15</a:t>
            </a:fld>
            <a:endParaRPr lang="en-US"/>
          </a:p>
        </p:txBody>
      </p:sp>
    </p:spTree>
    <p:extLst>
      <p:ext uri="{BB962C8B-B14F-4D97-AF65-F5344CB8AC3E}">
        <p14:creationId xmlns:p14="http://schemas.microsoft.com/office/powerpoint/2010/main" val="26783523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Sensory Transduction: The Eye and Its Retina</a:t>
            </a:r>
            <a:endParaRPr lang="en-US" dirty="0"/>
          </a:p>
        </p:txBody>
      </p:sp>
      <p:sp>
        <p:nvSpPr>
          <p:cNvPr id="3" name="Content Placeholder 2"/>
          <p:cNvSpPr>
            <a:spLocks noGrp="1"/>
          </p:cNvSpPr>
          <p:nvPr>
            <p:ph sz="half" idx="1"/>
          </p:nvPr>
        </p:nvSpPr>
        <p:spPr/>
        <p:txBody>
          <a:bodyPr>
            <a:normAutofit/>
          </a:bodyPr>
          <a:lstStyle/>
          <a:p>
            <a:pPr marL="0" indent="0">
              <a:buNone/>
            </a:pPr>
            <a:r>
              <a:rPr lang="en-US" sz="2000" dirty="0" smtClean="0"/>
              <a:t>Figure 5.7. The center-surround receptive field of on-center and off-center retinal ganglion cells.</a:t>
            </a:r>
            <a:endParaRPr lang="en-US" sz="2000" dirty="0"/>
          </a:p>
        </p:txBody>
      </p:sp>
      <p:sp>
        <p:nvSpPr>
          <p:cNvPr id="4" name="Slide Number Placeholder 3"/>
          <p:cNvSpPr>
            <a:spLocks noGrp="1"/>
          </p:cNvSpPr>
          <p:nvPr>
            <p:ph type="sldNum" sz="quarter" idx="4294967295"/>
          </p:nvPr>
        </p:nvSpPr>
        <p:spPr>
          <a:xfrm>
            <a:off x="7010400" y="6356350"/>
            <a:ext cx="2133600" cy="365125"/>
          </a:xfrm>
          <a:prstGeom prst="rect">
            <a:avLst/>
          </a:prstGeom>
        </p:spPr>
        <p:txBody>
          <a:bodyPr/>
          <a:lstStyle/>
          <a:p>
            <a:fld id="{E0B89153-F3E4-4369-918D-38256662D732}" type="slidenum">
              <a:rPr lang="en-US" smtClean="0"/>
              <a:t>16</a:t>
            </a:fld>
            <a:endParaRPr lang="en-US"/>
          </a:p>
        </p:txBody>
      </p:sp>
      <p:pic>
        <p:nvPicPr>
          <p:cNvPr id="7" name="Picture 6" descr="Figure 5.7.jpg"/>
          <p:cNvPicPr>
            <a:picLocks noChangeAspect="1"/>
          </p:cNvPicPr>
          <p:nvPr/>
        </p:nvPicPr>
        <p:blipFill rotWithShape="1">
          <a:blip r:embed="rId3"/>
          <a:srcRect b="7246"/>
          <a:stretch/>
        </p:blipFill>
        <p:spPr>
          <a:xfrm>
            <a:off x="4656328" y="1118770"/>
            <a:ext cx="3090672" cy="4888330"/>
          </a:xfrm>
          <a:prstGeom prst="rect">
            <a:avLst/>
          </a:prstGeom>
        </p:spPr>
      </p:pic>
    </p:spTree>
    <p:extLst>
      <p:ext uri="{BB962C8B-B14F-4D97-AF65-F5344CB8AC3E}">
        <p14:creationId xmlns:p14="http://schemas.microsoft.com/office/powerpoint/2010/main" val="32930504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Sensory Transduction: The Eye and Its Retina</a:t>
            </a:r>
            <a:endParaRPr lang="en-US" dirty="0"/>
          </a:p>
        </p:txBody>
      </p:sp>
      <p:sp>
        <p:nvSpPr>
          <p:cNvPr id="3" name="Content Placeholder 2"/>
          <p:cNvSpPr>
            <a:spLocks noGrp="1"/>
          </p:cNvSpPr>
          <p:nvPr>
            <p:ph idx="1"/>
          </p:nvPr>
        </p:nvSpPr>
        <p:spPr/>
        <p:txBody>
          <a:bodyPr/>
          <a:lstStyle/>
          <a:p>
            <a:r>
              <a:rPr lang="en-US" smtClean="0"/>
              <a:t>Axons of the retinal ganglion cells converge to form the optic nerve.</a:t>
            </a:r>
          </a:p>
          <a:p>
            <a:r>
              <a:rPr lang="en-US" smtClean="0"/>
              <a:t>There are no photoreceptors where the optic nerve leaves the eye, resulting in a blind spot.</a:t>
            </a:r>
          </a:p>
          <a:p>
            <a:endParaRPr lang="en-US" dirty="0" smtClean="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17</a:t>
            </a:fld>
            <a:endParaRPr lang="en-US"/>
          </a:p>
        </p:txBody>
      </p:sp>
    </p:spTree>
    <p:extLst>
      <p:ext uri="{BB962C8B-B14F-4D97-AF65-F5344CB8AC3E}">
        <p14:creationId xmlns:p14="http://schemas.microsoft.com/office/powerpoint/2010/main" val="10885334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Sensory Transduction: The Eye and Its Retina</a:t>
            </a:r>
            <a:endParaRPr lang="en-US" dirty="0"/>
          </a:p>
        </p:txBody>
      </p:sp>
      <p:sp>
        <p:nvSpPr>
          <p:cNvPr id="3" name="Content Placeholder 2"/>
          <p:cNvSpPr>
            <a:spLocks noGrp="1"/>
          </p:cNvSpPr>
          <p:nvPr>
            <p:ph idx="1"/>
          </p:nvPr>
        </p:nvSpPr>
        <p:spPr/>
        <p:txBody>
          <a:bodyPr/>
          <a:lstStyle/>
          <a:p>
            <a:r>
              <a:rPr lang="en-US" smtClean="0"/>
              <a:t>Information from the nasal hemiretina (the half of the retina closest to the nose) crosses to the contralateral side at the optic chiasm.</a:t>
            </a:r>
          </a:p>
          <a:p>
            <a:r>
              <a:rPr lang="en-US" smtClean="0"/>
              <a:t>Information from the temporal hemiretina (the half of the retina closest to the side of the head) does not cross at the optic chiasm.</a:t>
            </a:r>
            <a:endParaRPr lang="en-US" dirty="0" smtClean="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18</a:t>
            </a:fld>
            <a:endParaRPr lang="en-US"/>
          </a:p>
        </p:txBody>
      </p:sp>
    </p:spTree>
    <p:extLst>
      <p:ext uri="{BB962C8B-B14F-4D97-AF65-F5344CB8AC3E}">
        <p14:creationId xmlns:p14="http://schemas.microsoft.com/office/powerpoint/2010/main" val="35743993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Sensory Transduction: The Eye and Its Retina</a:t>
            </a:r>
            <a:endParaRPr lang="en-US" dirty="0"/>
          </a:p>
        </p:txBody>
      </p:sp>
      <p:sp>
        <p:nvSpPr>
          <p:cNvPr id="3" name="Content Placeholder 2"/>
          <p:cNvSpPr>
            <a:spLocks noGrp="1"/>
          </p:cNvSpPr>
          <p:nvPr>
            <p:ph idx="1"/>
          </p:nvPr>
        </p:nvSpPr>
        <p:spPr/>
        <p:txBody>
          <a:bodyPr/>
          <a:lstStyle/>
          <a:p>
            <a:r>
              <a:rPr lang="en-US" smtClean="0"/>
              <a:t>All information from the left visual field is processed in the right hemisphere.</a:t>
            </a:r>
          </a:p>
          <a:p>
            <a:r>
              <a:rPr lang="en-US" smtClean="0"/>
              <a:t>All information from the right visual field is processed in the left hemisphere.</a:t>
            </a:r>
            <a:endParaRPr lang="en-US" dirty="0" smtClean="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19</a:t>
            </a:fld>
            <a:endParaRPr lang="en-US"/>
          </a:p>
        </p:txBody>
      </p:sp>
    </p:spTree>
    <p:extLst>
      <p:ext uri="{BB962C8B-B14F-4D97-AF65-F5344CB8AC3E}">
        <p14:creationId xmlns:p14="http://schemas.microsoft.com/office/powerpoint/2010/main" val="12108429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69900"/>
            <a:ext cx="6985000" cy="622300"/>
          </a:xfrm>
        </p:spPr>
        <p:txBody>
          <a:bodyPr>
            <a:noAutofit/>
          </a:bodyPr>
          <a:lstStyle/>
          <a:p>
            <a:r>
              <a:rPr lang="en-US" sz="2800" dirty="0" smtClean="0"/>
              <a:t>Sensory Transduction: The Eye and Its Retina</a:t>
            </a:r>
            <a:endParaRPr lang="en-US" sz="2800" dirty="0"/>
          </a:p>
        </p:txBody>
      </p:sp>
      <p:sp>
        <p:nvSpPr>
          <p:cNvPr id="5" name="Text Placeholder 4"/>
          <p:cNvSpPr>
            <a:spLocks noGrp="1"/>
          </p:cNvSpPr>
          <p:nvPr>
            <p:ph type="body" sz="half" idx="2"/>
          </p:nvPr>
        </p:nvSpPr>
        <p:spPr>
          <a:xfrm>
            <a:off x="457200" y="1435100"/>
            <a:ext cx="3479800" cy="4691063"/>
          </a:xfrm>
        </p:spPr>
        <p:txBody>
          <a:bodyPr>
            <a:normAutofit/>
          </a:bodyPr>
          <a:lstStyle/>
          <a:p>
            <a:r>
              <a:rPr lang="en-US" sz="1600" b="1" dirty="0"/>
              <a:t>Figure 5.10 The optic nerve and optic chiasm. </a:t>
            </a:r>
            <a:r>
              <a:rPr lang="en-US" sz="1600" dirty="0"/>
              <a:t>Axons of the retinal ganglion cells exit the back of the eye and form the optic nerve. At the optic chiasm, the output from the nasal </a:t>
            </a:r>
            <a:r>
              <a:rPr lang="en-US" sz="1600" dirty="0" err="1"/>
              <a:t>hemiretina</a:t>
            </a:r>
            <a:r>
              <a:rPr lang="en-US" sz="1600" dirty="0"/>
              <a:t> crosses over to the opposite side of the brain, while the information from the temporal </a:t>
            </a:r>
            <a:r>
              <a:rPr lang="en-US" sz="1600" dirty="0" err="1"/>
              <a:t>hemiretina</a:t>
            </a:r>
            <a:r>
              <a:rPr lang="en-US" sz="1600" dirty="0"/>
              <a:t> remains uncrossed. After the chiasm, the nerve bundles carry information about the right or left visual </a:t>
            </a:r>
            <a:r>
              <a:rPr lang="en-US" sz="1600" dirty="0" err="1"/>
              <a:t>hemifield</a:t>
            </a:r>
            <a:r>
              <a:rPr lang="en-US" sz="1600" dirty="0"/>
              <a:t> rather than the right or left eye.</a:t>
            </a:r>
          </a:p>
          <a:p>
            <a:endParaRPr lang="en-US" sz="1600" dirty="0"/>
          </a:p>
        </p:txBody>
      </p:sp>
      <p:sp>
        <p:nvSpPr>
          <p:cNvPr id="4" name="Slide Number Placeholder 3"/>
          <p:cNvSpPr>
            <a:spLocks noGrp="1"/>
          </p:cNvSpPr>
          <p:nvPr>
            <p:ph type="sldNum" sz="quarter" idx="12"/>
          </p:nvPr>
        </p:nvSpPr>
        <p:spPr/>
        <p:txBody>
          <a:bodyPr/>
          <a:lstStyle/>
          <a:p>
            <a:fld id="{E0B89153-F3E4-4369-918D-38256662D732}" type="slidenum">
              <a:rPr lang="en-US" smtClean="0"/>
              <a:t>20</a:t>
            </a:fld>
            <a:endParaRPr lang="en-US"/>
          </a:p>
        </p:txBody>
      </p:sp>
      <p:pic>
        <p:nvPicPr>
          <p:cNvPr id="6" name="Picture 5" descr="figure_05_10.jpg"/>
          <p:cNvPicPr>
            <a:picLocks noChangeAspect="1"/>
          </p:cNvPicPr>
          <p:nvPr/>
        </p:nvPicPr>
        <p:blipFill rotWithShape="1">
          <a:blip r:embed="rId3"/>
          <a:srcRect b="6988"/>
          <a:stretch/>
        </p:blipFill>
        <p:spPr>
          <a:xfrm>
            <a:off x="4220972" y="1262506"/>
            <a:ext cx="4745228" cy="4693793"/>
          </a:xfrm>
          <a:prstGeom prst="rect">
            <a:avLst/>
          </a:prstGeom>
        </p:spPr>
      </p:pic>
    </p:spTree>
    <p:extLst>
      <p:ext uri="{BB962C8B-B14F-4D97-AF65-F5344CB8AC3E}">
        <p14:creationId xmlns:p14="http://schemas.microsoft.com/office/powerpoint/2010/main" val="19353405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2438"/>
            <a:ext cx="8229600" cy="1143000"/>
          </a:xfrm>
        </p:spPr>
        <p:txBody>
          <a:bodyPr>
            <a:normAutofit fontScale="90000"/>
          </a:bodyPr>
          <a:lstStyle/>
          <a:p>
            <a:r>
              <a:rPr lang="en-US" smtClean="0"/>
              <a:t>Path to the Visual Cortex: The Lateral Geniculate Nucleus</a:t>
            </a:r>
            <a:endParaRPr lang="en-US" dirty="0"/>
          </a:p>
        </p:txBody>
      </p:sp>
      <p:sp>
        <p:nvSpPr>
          <p:cNvPr id="3" name="Content Placeholder 2"/>
          <p:cNvSpPr>
            <a:spLocks noGrp="1"/>
          </p:cNvSpPr>
          <p:nvPr>
            <p:ph idx="1"/>
          </p:nvPr>
        </p:nvSpPr>
        <p:spPr/>
        <p:txBody>
          <a:bodyPr/>
          <a:lstStyle/>
          <a:p>
            <a:r>
              <a:rPr lang="en-US" smtClean="0"/>
              <a:t>Visual information moves from the optic chiasm to the lateral geniculate nucleus of the thalamus.</a:t>
            </a:r>
          </a:p>
          <a:p>
            <a:r>
              <a:rPr lang="en-US" smtClean="0"/>
              <a:t>Information from the magnocellular retinal ganglion cells (originating from the rods) is separate from information from the parvocellular retinal ganglion cells (from the cones).</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21</a:t>
            </a:fld>
            <a:endParaRPr lang="en-US"/>
          </a:p>
        </p:txBody>
      </p:sp>
    </p:spTree>
    <p:extLst>
      <p:ext uri="{BB962C8B-B14F-4D97-AF65-F5344CB8AC3E}">
        <p14:creationId xmlns:p14="http://schemas.microsoft.com/office/powerpoint/2010/main" val="41894449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5054600"/>
            <a:ext cx="6005512" cy="566738"/>
          </a:xfrm>
        </p:spPr>
        <p:txBody>
          <a:bodyPr>
            <a:normAutofit fontScale="90000"/>
          </a:bodyPr>
          <a:lstStyle/>
          <a:p>
            <a:r>
              <a:rPr lang="en-US" dirty="0"/>
              <a:t>Path to the Visual Cortex: The Lateral Geniculate </a:t>
            </a:r>
            <a:r>
              <a:rPr lang="en-US" dirty="0" smtClean="0"/>
              <a:t>Nucleus</a:t>
            </a:r>
            <a:endParaRPr lang="en-US" dirty="0"/>
          </a:p>
        </p:txBody>
      </p:sp>
      <p:sp>
        <p:nvSpPr>
          <p:cNvPr id="5" name="Text Placeholder 4"/>
          <p:cNvSpPr>
            <a:spLocks noGrp="1"/>
          </p:cNvSpPr>
          <p:nvPr>
            <p:ph type="body" sz="half" idx="2"/>
          </p:nvPr>
        </p:nvSpPr>
        <p:spPr>
          <a:xfrm>
            <a:off x="1063876" y="5621338"/>
            <a:ext cx="7198616" cy="804862"/>
          </a:xfrm>
        </p:spPr>
        <p:txBody>
          <a:bodyPr>
            <a:normAutofit/>
          </a:bodyPr>
          <a:lstStyle/>
          <a:p>
            <a:r>
              <a:rPr lang="en-US" sz="1600" b="1" dirty="0"/>
              <a:t>Figure 5.11. Pathway to the primary visual cortex, also known as the striate cortex</a:t>
            </a:r>
            <a:r>
              <a:rPr lang="en-US" sz="1600" b="1" dirty="0" smtClean="0"/>
              <a:t>.</a:t>
            </a:r>
            <a:endParaRPr lang="en-US" sz="1600" dirty="0"/>
          </a:p>
        </p:txBody>
      </p:sp>
      <p:sp>
        <p:nvSpPr>
          <p:cNvPr id="4" name="Slide Number Placeholder 3"/>
          <p:cNvSpPr>
            <a:spLocks noGrp="1"/>
          </p:cNvSpPr>
          <p:nvPr>
            <p:ph type="sldNum" sz="quarter" idx="12"/>
          </p:nvPr>
        </p:nvSpPr>
        <p:spPr/>
        <p:txBody>
          <a:bodyPr/>
          <a:lstStyle/>
          <a:p>
            <a:fld id="{E0B89153-F3E4-4369-918D-38256662D732}" type="slidenum">
              <a:rPr lang="en-US" smtClean="0"/>
              <a:t>22</a:t>
            </a:fld>
            <a:endParaRPr lang="en-US"/>
          </a:p>
        </p:txBody>
      </p:sp>
      <p:pic>
        <p:nvPicPr>
          <p:cNvPr id="6" name="Picture 5" descr="figure_05_11.jpg"/>
          <p:cNvPicPr>
            <a:picLocks noChangeAspect="1"/>
          </p:cNvPicPr>
          <p:nvPr/>
        </p:nvPicPr>
        <p:blipFill rotWithShape="1">
          <a:blip r:embed="rId3"/>
          <a:srcRect b="7192"/>
          <a:stretch/>
        </p:blipFill>
        <p:spPr>
          <a:xfrm>
            <a:off x="2036570" y="568090"/>
            <a:ext cx="5253229" cy="4588110"/>
          </a:xfrm>
          <a:prstGeom prst="rect">
            <a:avLst/>
          </a:prstGeom>
        </p:spPr>
      </p:pic>
    </p:spTree>
    <p:extLst>
      <p:ext uri="{BB962C8B-B14F-4D97-AF65-F5344CB8AC3E}">
        <p14:creationId xmlns:p14="http://schemas.microsoft.com/office/powerpoint/2010/main" val="39147282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The Visual Cortex</a:t>
            </a:r>
            <a:endParaRPr lang="en-US" dirty="0"/>
          </a:p>
        </p:txBody>
      </p:sp>
      <p:sp>
        <p:nvSpPr>
          <p:cNvPr id="3" name="Content Placeholder 2"/>
          <p:cNvSpPr>
            <a:spLocks noGrp="1"/>
          </p:cNvSpPr>
          <p:nvPr>
            <p:ph idx="1"/>
          </p:nvPr>
        </p:nvSpPr>
        <p:spPr/>
        <p:txBody>
          <a:bodyPr/>
          <a:lstStyle/>
          <a:p>
            <a:r>
              <a:rPr lang="en-US" dirty="0" smtClean="0"/>
              <a:t>Information from the lateral geniculate nucleus projects to the primary visual cortex (V1) in the occipital lobe.</a:t>
            </a:r>
          </a:p>
          <a:p>
            <a:r>
              <a:rPr lang="en-US" dirty="0" smtClean="0"/>
              <a:t>Information is structured in a </a:t>
            </a:r>
            <a:r>
              <a:rPr lang="en-US" dirty="0" err="1" smtClean="0"/>
              <a:t>retinotopic</a:t>
            </a:r>
            <a:r>
              <a:rPr lang="en-US" dirty="0" smtClean="0"/>
              <a:t> organization.</a:t>
            </a:r>
          </a:p>
          <a:p>
            <a:r>
              <a:rPr lang="en-US" dirty="0" smtClean="0"/>
              <a:t>Many neurons in V1 respond to lines or edges at a particular angle.</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23</a:t>
            </a:fld>
            <a:endParaRPr lang="en-US"/>
          </a:p>
        </p:txBody>
      </p:sp>
    </p:spTree>
    <p:extLst>
      <p:ext uri="{BB962C8B-B14F-4D97-AF65-F5344CB8AC3E}">
        <p14:creationId xmlns:p14="http://schemas.microsoft.com/office/powerpoint/2010/main" val="19697385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Visual Cortex</a:t>
            </a:r>
            <a:endParaRPr lang="en-US" dirty="0"/>
          </a:p>
        </p:txBody>
      </p:sp>
      <p:sp>
        <p:nvSpPr>
          <p:cNvPr id="4" name="Slide Number Placeholder 3"/>
          <p:cNvSpPr>
            <a:spLocks noGrp="1"/>
          </p:cNvSpPr>
          <p:nvPr>
            <p:ph type="sldNum" sz="quarter" idx="12"/>
          </p:nvPr>
        </p:nvSpPr>
        <p:spPr/>
        <p:txBody>
          <a:bodyPr/>
          <a:lstStyle/>
          <a:p>
            <a:fld id="{E0B89153-F3E4-4369-918D-38256662D732}" type="slidenum">
              <a:rPr lang="en-US" smtClean="0"/>
              <a:t>24</a:t>
            </a:fld>
            <a:endParaRPr lang="en-US" dirty="0"/>
          </a:p>
        </p:txBody>
      </p:sp>
      <p:pic>
        <p:nvPicPr>
          <p:cNvPr id="6" name="Picture 5" descr="figure_05_12.jpg"/>
          <p:cNvPicPr>
            <a:picLocks noChangeAspect="1"/>
          </p:cNvPicPr>
          <p:nvPr/>
        </p:nvPicPr>
        <p:blipFill rotWithShape="1">
          <a:blip r:embed="rId3"/>
          <a:srcRect b="10432"/>
          <a:stretch/>
        </p:blipFill>
        <p:spPr>
          <a:xfrm>
            <a:off x="292100" y="1056639"/>
            <a:ext cx="8534400" cy="3794761"/>
          </a:xfrm>
          <a:prstGeom prst="rect">
            <a:avLst/>
          </a:prstGeom>
        </p:spPr>
      </p:pic>
      <p:sp>
        <p:nvSpPr>
          <p:cNvPr id="5" name="Text Placeholder 4"/>
          <p:cNvSpPr txBox="1">
            <a:spLocks/>
          </p:cNvSpPr>
          <p:nvPr/>
        </p:nvSpPr>
        <p:spPr>
          <a:xfrm>
            <a:off x="647700" y="4724400"/>
            <a:ext cx="7823200" cy="13462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baseline="0">
                <a:solidFill>
                  <a:schemeClr val="accent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b="1" dirty="0" smtClean="0"/>
              <a:t>Figure 5.12 Orientation tuning in V1 neurons.</a:t>
            </a:r>
            <a:r>
              <a:rPr lang="en-US" sz="1800" dirty="0" smtClean="0"/>
              <a:t> </a:t>
            </a:r>
            <a:r>
              <a:rPr lang="en-US" sz="1800" dirty="0"/>
              <a:t>(a) Particular regions in a neuron’s receptive field respond with excitation or inhibition to stimulation. (b) As a result, each neuron can be maximally activated by a particular visual orientation. (c) The response of a neuron to different orientations of a stimulus can be measured—the resultant graph is known as the neuron’s tuning curve.</a:t>
            </a:r>
          </a:p>
        </p:txBody>
      </p:sp>
    </p:spTree>
    <p:extLst>
      <p:ext uri="{BB962C8B-B14F-4D97-AF65-F5344CB8AC3E}">
        <p14:creationId xmlns:p14="http://schemas.microsoft.com/office/powerpoint/2010/main" val="40389414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5519" y="4707731"/>
            <a:ext cx="5486400" cy="566738"/>
          </a:xfrm>
        </p:spPr>
        <p:txBody>
          <a:bodyPr/>
          <a:lstStyle/>
          <a:p>
            <a:pPr algn="ctr"/>
            <a:r>
              <a:rPr lang="en-US" dirty="0" smtClean="0"/>
              <a:t>The Visual Cortex</a:t>
            </a:r>
            <a:endParaRPr lang="en-US" dirty="0"/>
          </a:p>
        </p:txBody>
      </p:sp>
      <p:sp>
        <p:nvSpPr>
          <p:cNvPr id="6" name="Text Placeholder 5"/>
          <p:cNvSpPr>
            <a:spLocks noGrp="1"/>
          </p:cNvSpPr>
          <p:nvPr>
            <p:ph type="body" sz="half" idx="2"/>
          </p:nvPr>
        </p:nvSpPr>
        <p:spPr>
          <a:xfrm>
            <a:off x="165100" y="5283200"/>
            <a:ext cx="8978900" cy="889000"/>
          </a:xfrm>
        </p:spPr>
        <p:txBody>
          <a:bodyPr>
            <a:normAutofit/>
          </a:bodyPr>
          <a:lstStyle/>
          <a:p>
            <a:r>
              <a:rPr lang="en-US" b="1" dirty="0" smtClean="0"/>
              <a:t>Figure 5.13 Response of simple cells and complex cells to stimulation.</a:t>
            </a:r>
            <a:r>
              <a:rPr lang="en-US" dirty="0" smtClean="0"/>
              <a:t> </a:t>
            </a:r>
            <a:r>
              <a:rPr lang="en-US" dirty="0"/>
              <a:t>(a) The dark shaded area represents a neuron’s receptive field, and the yellow line shows where a bar of light is presented. (b) Simple cells respond maximally to a bar at a preferred orientation in a specific location, while complex cells (c) are orientation-selective but location-insensitive.</a:t>
            </a:r>
          </a:p>
        </p:txBody>
      </p:sp>
      <p:sp>
        <p:nvSpPr>
          <p:cNvPr id="4" name="Slide Number Placeholder 3"/>
          <p:cNvSpPr>
            <a:spLocks noGrp="1"/>
          </p:cNvSpPr>
          <p:nvPr>
            <p:ph type="sldNum" sz="quarter" idx="12"/>
          </p:nvPr>
        </p:nvSpPr>
        <p:spPr/>
        <p:txBody>
          <a:bodyPr/>
          <a:lstStyle/>
          <a:p>
            <a:fld id="{E0B89153-F3E4-4369-918D-38256662D732}" type="slidenum">
              <a:rPr lang="en-US" smtClean="0"/>
              <a:t>25</a:t>
            </a:fld>
            <a:endParaRPr lang="en-US"/>
          </a:p>
        </p:txBody>
      </p:sp>
      <p:pic>
        <p:nvPicPr>
          <p:cNvPr id="5" name="Picture 4"/>
          <p:cNvPicPr>
            <a:picLocks noChangeAspect="1"/>
          </p:cNvPicPr>
          <p:nvPr/>
        </p:nvPicPr>
        <p:blipFill>
          <a:blip r:embed="rId3"/>
          <a:stretch>
            <a:fillRect/>
          </a:stretch>
        </p:blipFill>
        <p:spPr>
          <a:xfrm>
            <a:off x="1218338" y="499058"/>
            <a:ext cx="6820762" cy="4492042"/>
          </a:xfrm>
          <a:prstGeom prst="rect">
            <a:avLst/>
          </a:prstGeom>
        </p:spPr>
      </p:pic>
    </p:spTree>
    <p:extLst>
      <p:ext uri="{BB962C8B-B14F-4D97-AF65-F5344CB8AC3E}">
        <p14:creationId xmlns:p14="http://schemas.microsoft.com/office/powerpoint/2010/main" val="25245343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The Visual Cortex</a:t>
            </a:r>
            <a:endParaRPr lang="en-US" dirty="0"/>
          </a:p>
        </p:txBody>
      </p:sp>
      <p:sp>
        <p:nvSpPr>
          <p:cNvPr id="3" name="Content Placeholder 2"/>
          <p:cNvSpPr>
            <a:spLocks noGrp="1"/>
          </p:cNvSpPr>
          <p:nvPr>
            <p:ph idx="1"/>
          </p:nvPr>
        </p:nvSpPr>
        <p:spPr/>
        <p:txBody>
          <a:bodyPr/>
          <a:lstStyle/>
          <a:p>
            <a:r>
              <a:rPr lang="en-US" dirty="0" smtClean="0"/>
              <a:t>Simple cells respond to an edge at a particular part of the visual field.</a:t>
            </a:r>
          </a:p>
          <a:p>
            <a:r>
              <a:rPr lang="en-US" dirty="0" smtClean="0"/>
              <a:t>Complex cells respond to an edge anywhere within their receptive field.</a:t>
            </a:r>
          </a:p>
          <a:p>
            <a:r>
              <a:rPr lang="en-US" dirty="0" smtClean="0"/>
              <a:t>At higher levels of the visual system, the receptive properties of the cells are built from the simpler cells.</a:t>
            </a:r>
          </a:p>
          <a:p>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26</a:t>
            </a:fld>
            <a:endParaRPr lang="en-US"/>
          </a:p>
        </p:txBody>
      </p:sp>
    </p:spTree>
    <p:extLst>
      <p:ext uri="{BB962C8B-B14F-4D97-AF65-F5344CB8AC3E}">
        <p14:creationId xmlns:p14="http://schemas.microsoft.com/office/powerpoint/2010/main" val="16527640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Visual Cortex</a:t>
            </a:r>
            <a:endParaRPr lang="en-US" dirty="0"/>
          </a:p>
        </p:txBody>
      </p:sp>
      <p:sp>
        <p:nvSpPr>
          <p:cNvPr id="3" name="Content Placeholder 2"/>
          <p:cNvSpPr>
            <a:spLocks noGrp="1"/>
          </p:cNvSpPr>
          <p:nvPr>
            <p:ph sz="half" idx="1"/>
          </p:nvPr>
        </p:nvSpPr>
        <p:spPr/>
        <p:txBody>
          <a:bodyPr>
            <a:normAutofit/>
          </a:bodyPr>
          <a:lstStyle/>
          <a:p>
            <a:pPr marL="0" indent="0">
              <a:buNone/>
            </a:pPr>
            <a:r>
              <a:rPr lang="en-US" sz="1600" b="1" dirty="0"/>
              <a:t>Figure 5.14 Building successively richer layers of processing from simple parts. </a:t>
            </a:r>
            <a:r>
              <a:rPr lang="en-US" sz="1600" dirty="0"/>
              <a:t>(a) When several LGN neurons converge on a V1 simple cell, the new receptive field can be tuned to more than spots—in this case, it becomes tuned to oriented lines. (b) When several simple cells converge onto a complex cell, that neuron can respond to the preferred orientation in many locations.</a:t>
            </a:r>
          </a:p>
          <a:p>
            <a:endParaRPr lang="en-US" sz="1600" dirty="0"/>
          </a:p>
        </p:txBody>
      </p:sp>
      <p:sp>
        <p:nvSpPr>
          <p:cNvPr id="4" name="Slide Number Placeholder 3"/>
          <p:cNvSpPr>
            <a:spLocks noGrp="1"/>
          </p:cNvSpPr>
          <p:nvPr>
            <p:ph type="sldNum" sz="quarter" idx="4294967295"/>
          </p:nvPr>
        </p:nvSpPr>
        <p:spPr>
          <a:xfrm>
            <a:off x="7010400" y="6356350"/>
            <a:ext cx="2133600" cy="365125"/>
          </a:xfrm>
          <a:prstGeom prst="rect">
            <a:avLst/>
          </a:prstGeom>
        </p:spPr>
        <p:txBody>
          <a:bodyPr/>
          <a:lstStyle/>
          <a:p>
            <a:fld id="{E0B89153-F3E4-4369-918D-38256662D732}" type="slidenum">
              <a:rPr lang="en-US" smtClean="0"/>
              <a:t>27</a:t>
            </a:fld>
            <a:endParaRPr lang="en-US"/>
          </a:p>
        </p:txBody>
      </p:sp>
      <p:pic>
        <p:nvPicPr>
          <p:cNvPr id="6" name="Picture 5" descr="figure_05_14.jpg"/>
          <p:cNvPicPr>
            <a:picLocks noChangeAspect="1"/>
          </p:cNvPicPr>
          <p:nvPr/>
        </p:nvPicPr>
        <p:blipFill rotWithShape="1">
          <a:blip r:embed="rId3"/>
          <a:srcRect b="7192"/>
          <a:stretch/>
        </p:blipFill>
        <p:spPr>
          <a:xfrm>
            <a:off x="4890516" y="1126850"/>
            <a:ext cx="3859784" cy="4994550"/>
          </a:xfrm>
          <a:prstGeom prst="rect">
            <a:avLst/>
          </a:prstGeom>
        </p:spPr>
      </p:pic>
    </p:spTree>
    <p:extLst>
      <p:ext uri="{BB962C8B-B14F-4D97-AF65-F5344CB8AC3E}">
        <p14:creationId xmlns:p14="http://schemas.microsoft.com/office/powerpoint/2010/main" val="26185713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The Visual Cortex</a:t>
            </a:r>
            <a:endParaRPr lang="en-US" dirty="0"/>
          </a:p>
        </p:txBody>
      </p:sp>
      <p:sp>
        <p:nvSpPr>
          <p:cNvPr id="3" name="Content Placeholder 2"/>
          <p:cNvSpPr>
            <a:spLocks noGrp="1"/>
          </p:cNvSpPr>
          <p:nvPr>
            <p:ph idx="1"/>
          </p:nvPr>
        </p:nvSpPr>
        <p:spPr/>
        <p:txBody>
          <a:bodyPr/>
          <a:lstStyle/>
          <a:p>
            <a:r>
              <a:rPr lang="en-US" dirty="0" smtClean="0"/>
              <a:t>Cells in the visual cortex are organized into columns, forming a two-dimensional grid on the surface of the brain.</a:t>
            </a:r>
          </a:p>
          <a:p>
            <a:r>
              <a:rPr lang="en-US" dirty="0" smtClean="0"/>
              <a:t>Along one dimension, the cells are sensitive to orientation of the lines.</a:t>
            </a:r>
          </a:p>
          <a:p>
            <a:r>
              <a:rPr lang="en-US" dirty="0" smtClean="0"/>
              <a:t>Along the other dimension, the columns have alternating input, from the left eye and the right eye.</a:t>
            </a:r>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28</a:t>
            </a:fld>
            <a:endParaRPr lang="en-US"/>
          </a:p>
        </p:txBody>
      </p:sp>
    </p:spTree>
    <p:extLst>
      <p:ext uri="{BB962C8B-B14F-4D97-AF65-F5344CB8AC3E}">
        <p14:creationId xmlns:p14="http://schemas.microsoft.com/office/powerpoint/2010/main" val="1574047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The Visual Cortex</a:t>
            </a:r>
            <a:endParaRPr lang="en-US" dirty="0"/>
          </a:p>
        </p:txBody>
      </p:sp>
      <p:sp>
        <p:nvSpPr>
          <p:cNvPr id="3" name="Content Placeholder 2"/>
          <p:cNvSpPr>
            <a:spLocks noGrp="1"/>
          </p:cNvSpPr>
          <p:nvPr>
            <p:ph idx="1"/>
          </p:nvPr>
        </p:nvSpPr>
        <p:spPr/>
        <p:txBody>
          <a:bodyPr/>
          <a:lstStyle/>
          <a:p>
            <a:r>
              <a:rPr lang="en-US" dirty="0" smtClean="0"/>
              <a:t>Blobs are clusters of cells within V1 that are specialized to process color.</a:t>
            </a:r>
          </a:p>
          <a:p>
            <a:r>
              <a:rPr lang="en-US" dirty="0" smtClean="0"/>
              <a:t>The combination of blobs, orientation-sensitive cells, and input from both the left and right eye forms a </a:t>
            </a:r>
            <a:r>
              <a:rPr lang="en-US" dirty="0" err="1" smtClean="0"/>
              <a:t>hypercolumn</a:t>
            </a:r>
            <a:r>
              <a:rPr lang="en-US" dirty="0" smtClean="0"/>
              <a:t>.</a:t>
            </a:r>
          </a:p>
          <a:p>
            <a:r>
              <a:rPr lang="en-US" dirty="0" smtClean="0"/>
              <a:t>The </a:t>
            </a:r>
            <a:r>
              <a:rPr lang="en-US" dirty="0" err="1" smtClean="0"/>
              <a:t>hypercolumn</a:t>
            </a:r>
            <a:r>
              <a:rPr lang="en-US" dirty="0" smtClean="0"/>
              <a:t> represents all the information from one point of the visual field.</a:t>
            </a:r>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29</a:t>
            </a:fld>
            <a:endParaRPr lang="en-US"/>
          </a:p>
        </p:txBody>
      </p:sp>
    </p:spTree>
    <p:extLst>
      <p:ext uri="{BB962C8B-B14F-4D97-AF65-F5344CB8AC3E}">
        <p14:creationId xmlns:p14="http://schemas.microsoft.com/office/powerpoint/2010/main" val="14813987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Two Eyes Are Better Than One: Stereo Vision</a:t>
            </a:r>
            <a:endParaRPr lang="en-US" dirty="0"/>
          </a:p>
        </p:txBody>
      </p:sp>
      <p:sp>
        <p:nvSpPr>
          <p:cNvPr id="3" name="Content Placeholder 2"/>
          <p:cNvSpPr>
            <a:spLocks noGrp="1"/>
          </p:cNvSpPr>
          <p:nvPr>
            <p:ph idx="1"/>
          </p:nvPr>
        </p:nvSpPr>
        <p:spPr/>
        <p:txBody>
          <a:bodyPr/>
          <a:lstStyle/>
          <a:p>
            <a:r>
              <a:rPr lang="en-US" dirty="0" smtClean="0"/>
              <a:t>Information from both the left and right eyes are combined in V1.</a:t>
            </a:r>
          </a:p>
          <a:p>
            <a:r>
              <a:rPr lang="en-US" dirty="0" smtClean="0"/>
              <a:t>The input from both the left and right eyes is slightly different.</a:t>
            </a:r>
          </a:p>
          <a:p>
            <a:r>
              <a:rPr lang="en-US" dirty="0" smtClean="0"/>
              <a:t>The visual system uses that difference, called binocular disparity, to make a three-dimensional model of the world.</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30</a:t>
            </a:fld>
            <a:endParaRPr lang="en-US"/>
          </a:p>
        </p:txBody>
      </p:sp>
    </p:spTree>
    <p:extLst>
      <p:ext uri="{BB962C8B-B14F-4D97-AF65-F5344CB8AC3E}">
        <p14:creationId xmlns:p14="http://schemas.microsoft.com/office/powerpoint/2010/main" val="16475426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Higher Visual Areas</a:t>
            </a:r>
            <a:endParaRPr lang="en-US" dirty="0"/>
          </a:p>
        </p:txBody>
      </p:sp>
      <p:sp>
        <p:nvSpPr>
          <p:cNvPr id="3" name="Content Placeholder 2"/>
          <p:cNvSpPr>
            <a:spLocks noGrp="1"/>
          </p:cNvSpPr>
          <p:nvPr>
            <p:ph idx="1"/>
          </p:nvPr>
        </p:nvSpPr>
        <p:spPr/>
        <p:txBody>
          <a:bodyPr/>
          <a:lstStyle/>
          <a:p>
            <a:r>
              <a:rPr lang="en-US" dirty="0" smtClean="0"/>
              <a:t>Secondary and Tertiary Visual Cortex: Processing Becomes More Complex</a:t>
            </a:r>
          </a:p>
          <a:p>
            <a:r>
              <a:rPr lang="en-US" dirty="0" smtClean="0"/>
              <a:t>Ventral Stream: What an Object Is</a:t>
            </a:r>
          </a:p>
          <a:p>
            <a:r>
              <a:rPr lang="en-US" dirty="0" smtClean="0"/>
              <a:t>Dorsal Stream: How to Interact with the World</a:t>
            </a:r>
          </a:p>
          <a:p>
            <a:r>
              <a:rPr lang="en-US" dirty="0" smtClean="0"/>
              <a:t>Attention and the Dorsal Stream</a:t>
            </a:r>
          </a:p>
          <a:p>
            <a:r>
              <a:rPr lang="en-US" dirty="0" smtClean="0"/>
              <a:t>Comparing the Ventral and Dorsal Processing Streams</a:t>
            </a:r>
          </a:p>
          <a:p>
            <a:r>
              <a:rPr lang="en-US" dirty="0" smtClean="0"/>
              <a:t>The Bigger Picture of the Visual Brain</a:t>
            </a:r>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31</a:t>
            </a:fld>
            <a:endParaRPr lang="en-US"/>
          </a:p>
        </p:txBody>
      </p:sp>
    </p:spTree>
    <p:extLst>
      <p:ext uri="{BB962C8B-B14F-4D97-AF65-F5344CB8AC3E}">
        <p14:creationId xmlns:p14="http://schemas.microsoft.com/office/powerpoint/2010/main" val="36987930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Secondary and Tertiary Visual Cortex</a:t>
            </a:r>
            <a:endParaRPr lang="en-US" dirty="0"/>
          </a:p>
        </p:txBody>
      </p:sp>
      <p:sp>
        <p:nvSpPr>
          <p:cNvPr id="3" name="Content Placeholder 2"/>
          <p:cNvSpPr>
            <a:spLocks noGrp="1"/>
          </p:cNvSpPr>
          <p:nvPr>
            <p:ph idx="1"/>
          </p:nvPr>
        </p:nvSpPr>
        <p:spPr/>
        <p:txBody>
          <a:bodyPr/>
          <a:lstStyle/>
          <a:p>
            <a:r>
              <a:rPr lang="en-US" dirty="0" smtClean="0"/>
              <a:t>Cells in secondary and tertiary visual cortex receive input from V1 and have larger receptive fields.</a:t>
            </a:r>
          </a:p>
          <a:p>
            <a:r>
              <a:rPr lang="en-US" dirty="0" smtClean="0"/>
              <a:t>Cells respond to more complex stimuli as you get higher in the visual hierarchy.</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32</a:t>
            </a:fld>
            <a:endParaRPr lang="en-US"/>
          </a:p>
        </p:txBody>
      </p:sp>
    </p:spTree>
    <p:extLst>
      <p:ext uri="{BB962C8B-B14F-4D97-AF65-F5344CB8AC3E}">
        <p14:creationId xmlns:p14="http://schemas.microsoft.com/office/powerpoint/2010/main" val="12700984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Secondary and Tertiary Visual Cortex</a:t>
            </a:r>
            <a:endParaRPr lang="en-US" dirty="0"/>
          </a:p>
        </p:txBody>
      </p:sp>
      <p:sp>
        <p:nvSpPr>
          <p:cNvPr id="3" name="Content Placeholder 2"/>
          <p:cNvSpPr>
            <a:spLocks noGrp="1"/>
          </p:cNvSpPr>
          <p:nvPr>
            <p:ph sz="half" idx="1"/>
          </p:nvPr>
        </p:nvSpPr>
        <p:spPr/>
        <p:txBody>
          <a:bodyPr>
            <a:normAutofit/>
          </a:bodyPr>
          <a:lstStyle/>
          <a:p>
            <a:pPr marL="0" indent="0">
              <a:buNone/>
            </a:pPr>
            <a:r>
              <a:rPr lang="en-US" sz="1800" dirty="0" smtClean="0"/>
              <a:t>Figure 5.17. Lateral and medial view of the brain, highlighting higher visual areas, including V2, V3, V4, V5/MT.</a:t>
            </a:r>
          </a:p>
          <a:p>
            <a:endParaRPr lang="en-US" sz="1800" dirty="0"/>
          </a:p>
        </p:txBody>
      </p:sp>
      <p:sp>
        <p:nvSpPr>
          <p:cNvPr id="4" name="Slide Number Placeholder 3"/>
          <p:cNvSpPr>
            <a:spLocks noGrp="1"/>
          </p:cNvSpPr>
          <p:nvPr>
            <p:ph type="sldNum" sz="quarter" idx="4294967295"/>
          </p:nvPr>
        </p:nvSpPr>
        <p:spPr>
          <a:xfrm>
            <a:off x="7010400" y="6356350"/>
            <a:ext cx="2133600" cy="365125"/>
          </a:xfrm>
          <a:prstGeom prst="rect">
            <a:avLst/>
          </a:prstGeom>
        </p:spPr>
        <p:txBody>
          <a:bodyPr/>
          <a:lstStyle/>
          <a:p>
            <a:fld id="{E0B89153-F3E4-4369-918D-38256662D732}" type="slidenum">
              <a:rPr lang="en-US" smtClean="0"/>
              <a:t>33</a:t>
            </a:fld>
            <a:endParaRPr lang="en-US"/>
          </a:p>
        </p:txBody>
      </p:sp>
      <p:pic>
        <p:nvPicPr>
          <p:cNvPr id="6" name="Picture 5" descr="figure_05_17.jpg"/>
          <p:cNvPicPr>
            <a:picLocks noChangeAspect="1"/>
          </p:cNvPicPr>
          <p:nvPr/>
        </p:nvPicPr>
        <p:blipFill rotWithShape="1">
          <a:blip r:embed="rId3"/>
          <a:srcRect b="7192"/>
          <a:stretch/>
        </p:blipFill>
        <p:spPr>
          <a:xfrm>
            <a:off x="4406898" y="1179344"/>
            <a:ext cx="3124202" cy="4865855"/>
          </a:xfrm>
          <a:prstGeom prst="rect">
            <a:avLst/>
          </a:prstGeom>
        </p:spPr>
      </p:pic>
    </p:spTree>
    <p:extLst>
      <p:ext uri="{BB962C8B-B14F-4D97-AF65-F5344CB8AC3E}">
        <p14:creationId xmlns:p14="http://schemas.microsoft.com/office/powerpoint/2010/main" val="16128819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Ventral Stream: What an Object Is</a:t>
            </a:r>
            <a:endParaRPr lang="en-US" dirty="0"/>
          </a:p>
        </p:txBody>
      </p:sp>
      <p:sp>
        <p:nvSpPr>
          <p:cNvPr id="3" name="Content Placeholder 2"/>
          <p:cNvSpPr>
            <a:spLocks noGrp="1"/>
          </p:cNvSpPr>
          <p:nvPr>
            <p:ph idx="1"/>
          </p:nvPr>
        </p:nvSpPr>
        <p:spPr/>
        <p:txBody>
          <a:bodyPr/>
          <a:lstStyle/>
          <a:p>
            <a:r>
              <a:rPr lang="en-US" dirty="0" smtClean="0"/>
              <a:t>The ventral stream projects from V1 to the </a:t>
            </a:r>
            <a:r>
              <a:rPr lang="en-US" dirty="0" err="1" smtClean="0"/>
              <a:t>inferotemporal</a:t>
            </a:r>
            <a:r>
              <a:rPr lang="en-US" dirty="0" smtClean="0"/>
              <a:t> cortex.</a:t>
            </a:r>
          </a:p>
          <a:p>
            <a:r>
              <a:rPr lang="en-US" dirty="0" smtClean="0"/>
              <a:t>The ventral stream identifies and characterizes objects.</a:t>
            </a:r>
          </a:p>
          <a:p>
            <a:r>
              <a:rPr lang="en-US" dirty="0" smtClean="0"/>
              <a:t>This system encodes features and specific objects.</a:t>
            </a:r>
          </a:p>
          <a:p>
            <a:r>
              <a:rPr lang="en-US" dirty="0" smtClean="0"/>
              <a:t>Within the inferior temporal (IT) regions, cells are selective for tools, animals, faces.</a:t>
            </a:r>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34</a:t>
            </a:fld>
            <a:endParaRPr lang="en-US"/>
          </a:p>
        </p:txBody>
      </p:sp>
    </p:spTree>
    <p:extLst>
      <p:ext uri="{BB962C8B-B14F-4D97-AF65-F5344CB8AC3E}">
        <p14:creationId xmlns:p14="http://schemas.microsoft.com/office/powerpoint/2010/main" val="25031828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half" idx="2"/>
          </p:nvPr>
        </p:nvSpPr>
        <p:spPr>
          <a:xfrm>
            <a:off x="228600" y="5156198"/>
            <a:ext cx="8763000" cy="914400"/>
          </a:xfrm>
        </p:spPr>
        <p:txBody>
          <a:bodyPr>
            <a:normAutofit fontScale="92500"/>
          </a:bodyPr>
          <a:lstStyle/>
          <a:p>
            <a:r>
              <a:rPr lang="en-US" b="1" dirty="0"/>
              <a:t>Figure 5.19 The ventral stream in inferior temporal cortex. </a:t>
            </a:r>
            <a:r>
              <a:rPr lang="en-US" dirty="0"/>
              <a:t>The inferior temporal cortex is subdivided into several areas, and the complexity of information processed increases from the posterior inferior temporal cortex (PIT) to the anterior inferior temporal cortex (AIT). Each of these areas has a full representation, or map, of the visual world. In the progression from posterior to anterior, the response of neurons evolves from specific visual features to generalized understanding of objects.</a:t>
            </a:r>
          </a:p>
        </p:txBody>
      </p:sp>
      <p:sp>
        <p:nvSpPr>
          <p:cNvPr id="4" name="Slide Number Placeholder 3"/>
          <p:cNvSpPr>
            <a:spLocks noGrp="1"/>
          </p:cNvSpPr>
          <p:nvPr>
            <p:ph type="sldNum" sz="quarter" idx="12"/>
          </p:nvPr>
        </p:nvSpPr>
        <p:spPr/>
        <p:txBody>
          <a:bodyPr/>
          <a:lstStyle/>
          <a:p>
            <a:fld id="{E0B89153-F3E4-4369-918D-38256662D732}" type="slidenum">
              <a:rPr lang="en-US" smtClean="0"/>
              <a:pPr/>
              <a:t>35</a:t>
            </a:fld>
            <a:endParaRPr lang="en-US"/>
          </a:p>
        </p:txBody>
      </p:sp>
      <p:pic>
        <p:nvPicPr>
          <p:cNvPr id="6" name="Picture 5" descr="figure_05_19.jpg"/>
          <p:cNvPicPr>
            <a:picLocks noChangeAspect="1"/>
          </p:cNvPicPr>
          <p:nvPr/>
        </p:nvPicPr>
        <p:blipFill rotWithShape="1">
          <a:blip r:embed="rId3"/>
          <a:srcRect b="8415"/>
          <a:stretch/>
        </p:blipFill>
        <p:spPr>
          <a:xfrm>
            <a:off x="2032000" y="452048"/>
            <a:ext cx="5689600" cy="4767650"/>
          </a:xfrm>
          <a:prstGeom prst="rect">
            <a:avLst/>
          </a:prstGeom>
        </p:spPr>
      </p:pic>
      <p:sp>
        <p:nvSpPr>
          <p:cNvPr id="2" name="Title 1"/>
          <p:cNvSpPr>
            <a:spLocks noGrp="1"/>
          </p:cNvSpPr>
          <p:nvPr>
            <p:ph type="title"/>
          </p:nvPr>
        </p:nvSpPr>
        <p:spPr>
          <a:xfrm>
            <a:off x="407988" y="4589460"/>
            <a:ext cx="5486400" cy="566738"/>
          </a:xfrm>
        </p:spPr>
        <p:txBody>
          <a:bodyPr/>
          <a:lstStyle/>
          <a:p>
            <a:r>
              <a:rPr lang="en-US" dirty="0" smtClean="0"/>
              <a:t>Ventral Stream: What an Object Is</a:t>
            </a:r>
            <a:endParaRPr lang="en-US" dirty="0"/>
          </a:p>
        </p:txBody>
      </p:sp>
    </p:spTree>
    <p:extLst>
      <p:ext uri="{BB962C8B-B14F-4D97-AF65-F5344CB8AC3E}">
        <p14:creationId xmlns:p14="http://schemas.microsoft.com/office/powerpoint/2010/main" val="27203131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Ventral Stream: What an Object Is</a:t>
            </a:r>
            <a:endParaRPr lang="en-US" dirty="0"/>
          </a:p>
        </p:txBody>
      </p:sp>
      <p:sp>
        <p:nvSpPr>
          <p:cNvPr id="3" name="Content Placeholder 2"/>
          <p:cNvSpPr>
            <a:spLocks noGrp="1"/>
          </p:cNvSpPr>
          <p:nvPr>
            <p:ph sz="half" idx="1"/>
          </p:nvPr>
        </p:nvSpPr>
        <p:spPr>
          <a:xfrm>
            <a:off x="457200" y="1600201"/>
            <a:ext cx="8382000" cy="1016000"/>
          </a:xfrm>
        </p:spPr>
        <p:txBody>
          <a:bodyPr>
            <a:normAutofit fontScale="62500" lnSpcReduction="20000"/>
          </a:bodyPr>
          <a:lstStyle/>
          <a:p>
            <a:r>
              <a:rPr lang="en-US" sz="4500" dirty="0" smtClean="0"/>
              <a:t>Cells in IT show position and size invariance.</a:t>
            </a:r>
          </a:p>
          <a:p>
            <a:endParaRPr lang="en-US" dirty="0"/>
          </a:p>
        </p:txBody>
      </p:sp>
      <p:sp>
        <p:nvSpPr>
          <p:cNvPr id="8" name="Content Placeholder 7"/>
          <p:cNvSpPr>
            <a:spLocks noGrp="1"/>
          </p:cNvSpPr>
          <p:nvPr>
            <p:ph sz="half" idx="2"/>
          </p:nvPr>
        </p:nvSpPr>
        <p:spPr>
          <a:xfrm>
            <a:off x="177800" y="5321300"/>
            <a:ext cx="8750300" cy="1003300"/>
          </a:xfrm>
        </p:spPr>
        <p:txBody>
          <a:bodyPr>
            <a:normAutofit fontScale="62500" lnSpcReduction="20000"/>
          </a:bodyPr>
          <a:lstStyle/>
          <a:p>
            <a:pPr marL="0" indent="0">
              <a:buNone/>
            </a:pPr>
            <a:r>
              <a:rPr lang="en-US" b="1" dirty="0"/>
              <a:t>Figure 5.20 Position and size invariance. </a:t>
            </a:r>
            <a:r>
              <a:rPr lang="en-US" dirty="0"/>
              <a:t>With large receptive fields, neurons in IT are not focused so much upon where an object is nor on the size of the object. Instead, the response is tied to the object’s identity. Yellow bars represent when the stimulus is present.</a:t>
            </a:r>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36</a:t>
            </a:fld>
            <a:endParaRPr lang="en-US"/>
          </a:p>
        </p:txBody>
      </p:sp>
      <p:pic>
        <p:nvPicPr>
          <p:cNvPr id="6" name="Picture 5" descr="figure_05_20.jpg"/>
          <p:cNvPicPr>
            <a:picLocks noChangeAspect="1"/>
          </p:cNvPicPr>
          <p:nvPr/>
        </p:nvPicPr>
        <p:blipFill rotWithShape="1">
          <a:blip r:embed="rId3"/>
          <a:srcRect b="12996"/>
          <a:stretch/>
        </p:blipFill>
        <p:spPr>
          <a:xfrm>
            <a:off x="368300" y="2259076"/>
            <a:ext cx="8534400" cy="2986024"/>
          </a:xfrm>
          <a:prstGeom prst="rect">
            <a:avLst/>
          </a:prstGeom>
        </p:spPr>
      </p:pic>
    </p:spTree>
    <p:extLst>
      <p:ext uri="{BB962C8B-B14F-4D97-AF65-F5344CB8AC3E}">
        <p14:creationId xmlns:p14="http://schemas.microsoft.com/office/powerpoint/2010/main" val="42707737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Ventral Stream: What an Object Is</a:t>
            </a:r>
            <a:endParaRPr lang="en-US" dirty="0"/>
          </a:p>
        </p:txBody>
      </p:sp>
      <p:sp>
        <p:nvSpPr>
          <p:cNvPr id="6" name="Content Placeholder 2"/>
          <p:cNvSpPr>
            <a:spLocks noGrp="1"/>
          </p:cNvSpPr>
          <p:nvPr>
            <p:ph idx="1"/>
          </p:nvPr>
        </p:nvSpPr>
        <p:spPr/>
        <p:txBody>
          <a:bodyPr/>
          <a:lstStyle/>
          <a:p>
            <a:r>
              <a:rPr lang="en-US" dirty="0" smtClean="0"/>
              <a:t>Two ways to encode information in IT.</a:t>
            </a:r>
          </a:p>
          <a:p>
            <a:pPr lvl="1"/>
            <a:r>
              <a:rPr lang="en-US" dirty="0" smtClean="0"/>
              <a:t>Sparse Coding</a:t>
            </a:r>
          </a:p>
          <a:p>
            <a:pPr lvl="2"/>
            <a:r>
              <a:rPr lang="en-US" dirty="0" smtClean="0"/>
              <a:t>A small number of neurons responds to a particular stimulus.</a:t>
            </a:r>
          </a:p>
          <a:p>
            <a:pPr lvl="2"/>
            <a:r>
              <a:rPr lang="en-US" dirty="0" smtClean="0"/>
              <a:t>Face coding for highly familiar faces uses this.</a:t>
            </a:r>
          </a:p>
          <a:p>
            <a:pPr lvl="1"/>
            <a:r>
              <a:rPr lang="en-US" dirty="0" smtClean="0"/>
              <a:t>Population Coding</a:t>
            </a:r>
          </a:p>
          <a:p>
            <a:pPr lvl="2"/>
            <a:r>
              <a:rPr lang="en-US" dirty="0" smtClean="0"/>
              <a:t>Most neurons respond to all stimuli, but the pattern of responses differs for each stimulus.</a:t>
            </a:r>
          </a:p>
          <a:p>
            <a:pPr lvl="2"/>
            <a:r>
              <a:rPr lang="en-US" dirty="0" smtClean="0"/>
              <a:t>Most non-familiar stimuli are encoded by population coding.</a:t>
            </a:r>
          </a:p>
          <a:p>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37</a:t>
            </a:fld>
            <a:endParaRPr lang="en-US"/>
          </a:p>
        </p:txBody>
      </p:sp>
    </p:spTree>
    <p:extLst>
      <p:ext uri="{BB962C8B-B14F-4D97-AF65-F5344CB8AC3E}">
        <p14:creationId xmlns:p14="http://schemas.microsoft.com/office/powerpoint/2010/main" val="15450675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7944" y="4707731"/>
            <a:ext cx="5486400" cy="566738"/>
          </a:xfrm>
        </p:spPr>
        <p:txBody>
          <a:bodyPr/>
          <a:lstStyle/>
          <a:p>
            <a:r>
              <a:rPr lang="en-US" dirty="0" smtClean="0"/>
              <a:t>Ventral Stream: What an Object Is</a:t>
            </a:r>
            <a:endParaRPr lang="en-US" dirty="0"/>
          </a:p>
        </p:txBody>
      </p:sp>
      <p:sp>
        <p:nvSpPr>
          <p:cNvPr id="8" name="Text Placeholder 7"/>
          <p:cNvSpPr>
            <a:spLocks noGrp="1"/>
          </p:cNvSpPr>
          <p:nvPr>
            <p:ph type="body" sz="half" idx="2"/>
          </p:nvPr>
        </p:nvSpPr>
        <p:spPr>
          <a:xfrm>
            <a:off x="152400" y="5194300"/>
            <a:ext cx="8801100" cy="977900"/>
          </a:xfrm>
        </p:spPr>
        <p:txBody>
          <a:bodyPr>
            <a:normAutofit/>
          </a:bodyPr>
          <a:lstStyle/>
          <a:p>
            <a:r>
              <a:rPr lang="en-US" b="1" dirty="0"/>
              <a:t>Figure 5.21 An illustration of sparse versus population coding schemes.</a:t>
            </a:r>
            <a:r>
              <a:rPr lang="en-US" dirty="0"/>
              <a:t> (a) Where sparse coding is found in the brain, small numbers of responsive neurons usually lie in close proximity to one another. (b) In population coding, responsive neurons tend to be more spread out. The brain here is viewed from underneath to see the inferior temporal lobes. Figure from Reddy and Kanwisher (2006).</a:t>
            </a:r>
          </a:p>
          <a:p>
            <a:endParaRPr lang="en-US" dirty="0"/>
          </a:p>
        </p:txBody>
      </p:sp>
      <p:sp>
        <p:nvSpPr>
          <p:cNvPr id="4" name="Slide Number Placeholder 3"/>
          <p:cNvSpPr>
            <a:spLocks noGrp="1"/>
          </p:cNvSpPr>
          <p:nvPr>
            <p:ph type="sldNum" sz="quarter" idx="12"/>
          </p:nvPr>
        </p:nvSpPr>
        <p:spPr/>
        <p:txBody>
          <a:bodyPr/>
          <a:lstStyle/>
          <a:p>
            <a:fld id="{E0B89153-F3E4-4369-918D-38256662D732}" type="slidenum">
              <a:rPr lang="en-US" smtClean="0"/>
              <a:pPr/>
              <a:t>38</a:t>
            </a:fld>
            <a:endParaRPr lang="en-US"/>
          </a:p>
        </p:txBody>
      </p:sp>
      <p:pic>
        <p:nvPicPr>
          <p:cNvPr id="5" name="Picture 4" descr="figure_05_21.jpg"/>
          <p:cNvPicPr>
            <a:picLocks noChangeAspect="1"/>
          </p:cNvPicPr>
          <p:nvPr/>
        </p:nvPicPr>
        <p:blipFill rotWithShape="1">
          <a:blip r:embed="rId3"/>
          <a:srcRect b="6988"/>
          <a:stretch/>
        </p:blipFill>
        <p:spPr>
          <a:xfrm>
            <a:off x="1859788" y="363728"/>
            <a:ext cx="5417312" cy="4601972"/>
          </a:xfrm>
          <a:prstGeom prst="rect">
            <a:avLst/>
          </a:prstGeom>
        </p:spPr>
      </p:pic>
    </p:spTree>
    <p:extLst>
      <p:ext uri="{BB962C8B-B14F-4D97-AF65-F5344CB8AC3E}">
        <p14:creationId xmlns:p14="http://schemas.microsoft.com/office/powerpoint/2010/main" val="32880589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Dorsal Stream: How to Interact with the World</a:t>
            </a:r>
            <a:endParaRPr lang="en-US" dirty="0"/>
          </a:p>
        </p:txBody>
      </p:sp>
      <p:sp>
        <p:nvSpPr>
          <p:cNvPr id="3" name="Content Placeholder 2"/>
          <p:cNvSpPr>
            <a:spLocks noGrp="1"/>
          </p:cNvSpPr>
          <p:nvPr>
            <p:ph idx="1"/>
          </p:nvPr>
        </p:nvSpPr>
        <p:spPr/>
        <p:txBody>
          <a:bodyPr/>
          <a:lstStyle/>
          <a:p>
            <a:r>
              <a:rPr lang="en-US" dirty="0" smtClean="0"/>
              <a:t>The dorsal stream projects from the rods to V1 to the parietal lobe.</a:t>
            </a:r>
          </a:p>
          <a:p>
            <a:r>
              <a:rPr lang="en-US" dirty="0" smtClean="0"/>
              <a:t>It processes information about where an object is.</a:t>
            </a:r>
          </a:p>
          <a:p>
            <a:r>
              <a:rPr lang="en-US" dirty="0" smtClean="0"/>
              <a:t>In motion blindness, an individual is unable to detect motion, although they can identify the object.</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39</a:t>
            </a:fld>
            <a:endParaRPr lang="en-US"/>
          </a:p>
        </p:txBody>
      </p:sp>
    </p:spTree>
    <p:extLst>
      <p:ext uri="{BB962C8B-B14F-4D97-AF65-F5344CB8AC3E}">
        <p14:creationId xmlns:p14="http://schemas.microsoft.com/office/powerpoint/2010/main" val="36071982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Dorsal Stream: How to Interact with the World</a:t>
            </a:r>
            <a:endParaRPr lang="en-US" dirty="0"/>
          </a:p>
        </p:txBody>
      </p:sp>
      <p:sp>
        <p:nvSpPr>
          <p:cNvPr id="8" name="Text Placeholder 7"/>
          <p:cNvSpPr>
            <a:spLocks noGrp="1"/>
          </p:cNvSpPr>
          <p:nvPr>
            <p:ph type="body" sz="half" idx="2"/>
          </p:nvPr>
        </p:nvSpPr>
        <p:spPr>
          <a:xfrm>
            <a:off x="1549400" y="5367338"/>
            <a:ext cx="6172200" cy="804862"/>
          </a:xfrm>
        </p:spPr>
        <p:txBody>
          <a:bodyPr>
            <a:normAutofit/>
          </a:bodyPr>
          <a:lstStyle/>
          <a:p>
            <a:r>
              <a:rPr lang="en-US" sz="1600" b="1" dirty="0"/>
              <a:t>Figure 5.23. The dorsal stream moves from V1 into the parietal lobe</a:t>
            </a:r>
            <a:r>
              <a:rPr lang="en-US" sz="1600" b="1" dirty="0" smtClean="0"/>
              <a:t>.</a:t>
            </a:r>
            <a:endParaRPr lang="en-US" sz="1600" dirty="0"/>
          </a:p>
        </p:txBody>
      </p:sp>
      <p:sp>
        <p:nvSpPr>
          <p:cNvPr id="4" name="Slide Number Placeholder 3"/>
          <p:cNvSpPr>
            <a:spLocks noGrp="1"/>
          </p:cNvSpPr>
          <p:nvPr>
            <p:ph type="sldNum" sz="quarter" idx="12"/>
          </p:nvPr>
        </p:nvSpPr>
        <p:spPr/>
        <p:txBody>
          <a:bodyPr/>
          <a:lstStyle/>
          <a:p>
            <a:fld id="{E0B89153-F3E4-4369-918D-38256662D732}" type="slidenum">
              <a:rPr lang="en-US" smtClean="0"/>
              <a:pPr/>
              <a:t>40</a:t>
            </a:fld>
            <a:endParaRPr lang="en-US"/>
          </a:p>
        </p:txBody>
      </p:sp>
      <p:pic>
        <p:nvPicPr>
          <p:cNvPr id="6" name="Picture 5" descr="figure_05_23.jpg"/>
          <p:cNvPicPr>
            <a:picLocks noChangeAspect="1"/>
          </p:cNvPicPr>
          <p:nvPr/>
        </p:nvPicPr>
        <p:blipFill rotWithShape="1">
          <a:blip r:embed="rId3"/>
          <a:srcRect b="7192"/>
          <a:stretch/>
        </p:blipFill>
        <p:spPr>
          <a:xfrm>
            <a:off x="2081780" y="437990"/>
            <a:ext cx="5055109" cy="4476910"/>
          </a:xfrm>
          <a:prstGeom prst="rect">
            <a:avLst/>
          </a:prstGeom>
        </p:spPr>
      </p:pic>
    </p:spTree>
    <p:extLst>
      <p:ext uri="{BB962C8B-B14F-4D97-AF65-F5344CB8AC3E}">
        <p14:creationId xmlns:p14="http://schemas.microsoft.com/office/powerpoint/2010/main" val="34490801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Attention and the Dorsal Stream</a:t>
            </a:r>
            <a:endParaRPr lang="en-US" dirty="0"/>
          </a:p>
        </p:txBody>
      </p:sp>
      <p:sp>
        <p:nvSpPr>
          <p:cNvPr id="3" name="Content Placeholder 2"/>
          <p:cNvSpPr>
            <a:spLocks noGrp="1"/>
          </p:cNvSpPr>
          <p:nvPr>
            <p:ph idx="1"/>
          </p:nvPr>
        </p:nvSpPr>
        <p:spPr/>
        <p:txBody>
          <a:bodyPr/>
          <a:lstStyle/>
          <a:p>
            <a:r>
              <a:rPr lang="en-US" dirty="0" smtClean="0"/>
              <a:t>You can only attend to a limited part of the visual field at one time.</a:t>
            </a:r>
          </a:p>
          <a:p>
            <a:r>
              <a:rPr lang="en-US" dirty="0" smtClean="0"/>
              <a:t>Attention improves perception of the object you are attending to and degrades perception of unattended objects.</a:t>
            </a:r>
          </a:p>
          <a:p>
            <a:r>
              <a:rPr lang="en-US" dirty="0" smtClean="0"/>
              <a:t>Attention is like a spotlight, which can be focused on an area, but cannot be divided.</a:t>
            </a:r>
          </a:p>
          <a:p>
            <a:r>
              <a:rPr lang="en-US" dirty="0" smtClean="0"/>
              <a:t>The dorsal stream guides attention.</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41</a:t>
            </a:fld>
            <a:endParaRPr lang="en-US"/>
          </a:p>
        </p:txBody>
      </p:sp>
    </p:spTree>
    <p:extLst>
      <p:ext uri="{BB962C8B-B14F-4D97-AF65-F5344CB8AC3E}">
        <p14:creationId xmlns:p14="http://schemas.microsoft.com/office/powerpoint/2010/main" val="27965627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5283200"/>
            <a:ext cx="5486400" cy="566738"/>
          </a:xfrm>
        </p:spPr>
        <p:txBody>
          <a:bodyPr/>
          <a:lstStyle/>
          <a:p>
            <a:r>
              <a:rPr lang="en-US" dirty="0"/>
              <a:t>Attention and the Dorsal </a:t>
            </a:r>
            <a:r>
              <a:rPr lang="en-US" dirty="0" smtClean="0"/>
              <a:t>Stream</a:t>
            </a:r>
            <a:endParaRPr lang="en-US" dirty="0"/>
          </a:p>
        </p:txBody>
      </p:sp>
      <p:sp>
        <p:nvSpPr>
          <p:cNvPr id="5" name="Text Placeholder 4"/>
          <p:cNvSpPr>
            <a:spLocks noGrp="1"/>
          </p:cNvSpPr>
          <p:nvPr>
            <p:ph type="body" sz="half" idx="2"/>
          </p:nvPr>
        </p:nvSpPr>
        <p:spPr>
          <a:xfrm>
            <a:off x="1792288" y="5849938"/>
            <a:ext cx="5486400" cy="804862"/>
          </a:xfrm>
        </p:spPr>
        <p:txBody>
          <a:bodyPr>
            <a:normAutofit/>
          </a:bodyPr>
          <a:lstStyle/>
          <a:p>
            <a:r>
              <a:rPr lang="en-US" sz="1600" b="1" dirty="0"/>
              <a:t>Figure 5.25. How many horses are in the picture</a:t>
            </a:r>
            <a:r>
              <a:rPr lang="en-US" sz="1600" b="1" dirty="0" smtClean="0"/>
              <a:t>?</a:t>
            </a:r>
            <a:endParaRPr lang="en-US" sz="1600" dirty="0"/>
          </a:p>
        </p:txBody>
      </p:sp>
      <p:sp>
        <p:nvSpPr>
          <p:cNvPr id="4" name="Slide Number Placeholder 3"/>
          <p:cNvSpPr>
            <a:spLocks noGrp="1"/>
          </p:cNvSpPr>
          <p:nvPr>
            <p:ph type="sldNum" sz="quarter" idx="12"/>
          </p:nvPr>
        </p:nvSpPr>
        <p:spPr/>
        <p:txBody>
          <a:bodyPr/>
          <a:lstStyle/>
          <a:p>
            <a:fld id="{E0B89153-F3E4-4369-918D-38256662D732}" type="slidenum">
              <a:rPr lang="en-US" smtClean="0"/>
              <a:t>42</a:t>
            </a:fld>
            <a:endParaRPr lang="en-US"/>
          </a:p>
        </p:txBody>
      </p:sp>
      <p:pic>
        <p:nvPicPr>
          <p:cNvPr id="6" name="Picture 5" descr="figure_05_25.jpg"/>
          <p:cNvPicPr>
            <a:picLocks noChangeAspect="1"/>
          </p:cNvPicPr>
          <p:nvPr/>
        </p:nvPicPr>
        <p:blipFill rotWithShape="1">
          <a:blip r:embed="rId3"/>
          <a:srcRect b="7599"/>
          <a:stretch/>
        </p:blipFill>
        <p:spPr>
          <a:xfrm>
            <a:off x="2128011" y="535974"/>
            <a:ext cx="4831589" cy="4772626"/>
          </a:xfrm>
          <a:prstGeom prst="rect">
            <a:avLst/>
          </a:prstGeom>
        </p:spPr>
      </p:pic>
    </p:spTree>
    <p:extLst>
      <p:ext uri="{BB962C8B-B14F-4D97-AF65-F5344CB8AC3E}">
        <p14:creationId xmlns:p14="http://schemas.microsoft.com/office/powerpoint/2010/main" val="25301469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Attention and the Dorsal Stream</a:t>
            </a:r>
            <a:endParaRPr lang="en-US" dirty="0"/>
          </a:p>
        </p:txBody>
      </p:sp>
      <p:sp>
        <p:nvSpPr>
          <p:cNvPr id="3" name="Content Placeholder 2"/>
          <p:cNvSpPr>
            <a:spLocks noGrp="1"/>
          </p:cNvSpPr>
          <p:nvPr>
            <p:ph idx="1"/>
          </p:nvPr>
        </p:nvSpPr>
        <p:spPr/>
        <p:txBody>
          <a:bodyPr/>
          <a:lstStyle/>
          <a:p>
            <a:r>
              <a:rPr lang="en-US" dirty="0" smtClean="0"/>
              <a:t>In </a:t>
            </a:r>
            <a:r>
              <a:rPr lang="en-US" dirty="0" err="1" smtClean="0"/>
              <a:t>hemineglect</a:t>
            </a:r>
            <a:r>
              <a:rPr lang="en-US" dirty="0" smtClean="0"/>
              <a:t>, a patient is unable to focus their attention onto objects on the left side.</a:t>
            </a:r>
          </a:p>
          <a:p>
            <a:r>
              <a:rPr lang="en-US" dirty="0" err="1" smtClean="0"/>
              <a:t>Hemineglect</a:t>
            </a:r>
            <a:r>
              <a:rPr lang="en-US" dirty="0" smtClean="0"/>
              <a:t> typically results from damage to the right parietal lobe.</a:t>
            </a:r>
          </a:p>
          <a:p>
            <a:r>
              <a:rPr lang="en-US" dirty="0" smtClean="0"/>
              <a:t>In </a:t>
            </a:r>
            <a:r>
              <a:rPr lang="en-US" dirty="0" err="1" smtClean="0"/>
              <a:t>Balint’s</a:t>
            </a:r>
            <a:r>
              <a:rPr lang="en-US" dirty="0" smtClean="0"/>
              <a:t> syndrome, the parietal lobes are damaged on both sides of the brain, resulting in the loss of the dorsal stream to direct attention.</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43</a:t>
            </a:fld>
            <a:endParaRPr lang="en-US"/>
          </a:p>
        </p:txBody>
      </p:sp>
    </p:spTree>
    <p:extLst>
      <p:ext uri="{BB962C8B-B14F-4D97-AF65-F5344CB8AC3E}">
        <p14:creationId xmlns:p14="http://schemas.microsoft.com/office/powerpoint/2010/main" val="25139270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Attention and the Dorsal Stream</a:t>
            </a:r>
            <a:endParaRPr lang="en-US" dirty="0"/>
          </a:p>
        </p:txBody>
      </p:sp>
      <p:sp>
        <p:nvSpPr>
          <p:cNvPr id="3" name="Content Placeholder 2"/>
          <p:cNvSpPr>
            <a:spLocks noGrp="1"/>
          </p:cNvSpPr>
          <p:nvPr>
            <p:ph idx="1"/>
          </p:nvPr>
        </p:nvSpPr>
        <p:spPr/>
        <p:txBody>
          <a:bodyPr/>
          <a:lstStyle/>
          <a:p>
            <a:r>
              <a:rPr lang="en-US" dirty="0" err="1" smtClean="0"/>
              <a:t>Simaltagnosia</a:t>
            </a:r>
            <a:r>
              <a:rPr lang="en-US" dirty="0" smtClean="0"/>
              <a:t>, a symptom of </a:t>
            </a:r>
            <a:r>
              <a:rPr lang="en-US" dirty="0" err="1" smtClean="0"/>
              <a:t>Balint’s</a:t>
            </a:r>
            <a:r>
              <a:rPr lang="en-US" dirty="0" smtClean="0"/>
              <a:t> syndrome, is the inability to recognize multiple objects presented simultaneously.</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44</a:t>
            </a:fld>
            <a:endParaRPr lang="en-US"/>
          </a:p>
        </p:txBody>
      </p:sp>
      <p:pic>
        <p:nvPicPr>
          <p:cNvPr id="6" name="Picture 5" descr="figure_05_27.jpg"/>
          <p:cNvPicPr>
            <a:picLocks noChangeAspect="1"/>
          </p:cNvPicPr>
          <p:nvPr/>
        </p:nvPicPr>
        <p:blipFill rotWithShape="1">
          <a:blip r:embed="rId3"/>
          <a:srcRect b="7192"/>
          <a:stretch/>
        </p:blipFill>
        <p:spPr>
          <a:xfrm>
            <a:off x="3911600" y="3072005"/>
            <a:ext cx="3029205" cy="3112894"/>
          </a:xfrm>
          <a:prstGeom prst="rect">
            <a:avLst/>
          </a:prstGeom>
        </p:spPr>
      </p:pic>
      <p:sp>
        <p:nvSpPr>
          <p:cNvPr id="8" name="Text Placeholder 4"/>
          <p:cNvSpPr txBox="1">
            <a:spLocks/>
          </p:cNvSpPr>
          <p:nvPr/>
        </p:nvSpPr>
        <p:spPr>
          <a:xfrm>
            <a:off x="393700" y="4610990"/>
            <a:ext cx="3517900" cy="140881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baseline="0">
                <a:solidFill>
                  <a:schemeClr val="accent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400" b="1" dirty="0"/>
              <a:t>Figure 5.27. A typical test for </a:t>
            </a:r>
            <a:r>
              <a:rPr lang="en-US" sz="1400" b="1" dirty="0" err="1"/>
              <a:t>simultagnosia</a:t>
            </a:r>
            <a:r>
              <a:rPr lang="en-US" sz="1400" b="1" dirty="0"/>
              <a:t>.</a:t>
            </a:r>
            <a:r>
              <a:rPr lang="en-US" sz="1400" dirty="0"/>
              <a:t> A person is asked to look at a picture like this one and describe what he or she sees. A person with </a:t>
            </a:r>
            <a:r>
              <a:rPr lang="en-US" sz="1400" dirty="0" err="1"/>
              <a:t>simultagnosia</a:t>
            </a:r>
            <a:r>
              <a:rPr lang="en-US" sz="1400" dirty="0"/>
              <a:t> will report seeing only one object at a time.</a:t>
            </a:r>
          </a:p>
        </p:txBody>
      </p:sp>
    </p:spTree>
    <p:extLst>
      <p:ext uri="{BB962C8B-B14F-4D97-AF65-F5344CB8AC3E}">
        <p14:creationId xmlns:p14="http://schemas.microsoft.com/office/powerpoint/2010/main" val="19180357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600" y="401638"/>
            <a:ext cx="8229600" cy="1143000"/>
          </a:xfrm>
        </p:spPr>
        <p:txBody>
          <a:bodyPr>
            <a:normAutofit fontScale="90000"/>
          </a:bodyPr>
          <a:lstStyle/>
          <a:p>
            <a:r>
              <a:rPr lang="en-US" dirty="0" smtClean="0"/>
              <a:t>Comparing the Ventral and Dorsal Processing Streams</a:t>
            </a:r>
            <a:endParaRPr lang="en-US" dirty="0"/>
          </a:p>
        </p:txBody>
      </p:sp>
      <p:sp>
        <p:nvSpPr>
          <p:cNvPr id="3" name="Content Placeholder 2"/>
          <p:cNvSpPr>
            <a:spLocks noGrp="1"/>
          </p:cNvSpPr>
          <p:nvPr>
            <p:ph idx="1"/>
          </p:nvPr>
        </p:nvSpPr>
        <p:spPr/>
        <p:txBody>
          <a:bodyPr/>
          <a:lstStyle/>
          <a:p>
            <a:r>
              <a:rPr lang="en-US" dirty="0" smtClean="0"/>
              <a:t>Prosopagnosia (face blindness) is caused by bilateral damage to the face area of the visual stream.</a:t>
            </a:r>
          </a:p>
          <a:p>
            <a:r>
              <a:rPr lang="en-US" dirty="0" smtClean="0"/>
              <a:t>Damage to dorsal stream affect knowledge of how and where to interact with objects.</a:t>
            </a:r>
          </a:p>
          <a:p>
            <a:r>
              <a:rPr lang="en-US" dirty="0" smtClean="0"/>
              <a:t>Damage to dorsal stream also affects the ability to shift attention.</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45</a:t>
            </a:fld>
            <a:endParaRPr lang="en-US"/>
          </a:p>
        </p:txBody>
      </p:sp>
    </p:spTree>
    <p:extLst>
      <p:ext uri="{BB962C8B-B14F-4D97-AF65-F5344CB8AC3E}">
        <p14:creationId xmlns:p14="http://schemas.microsoft.com/office/powerpoint/2010/main" val="22071750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The Bigger Picture of the Visual Brain</a:t>
            </a:r>
            <a:endParaRPr lang="en-US" dirty="0"/>
          </a:p>
        </p:txBody>
      </p:sp>
      <p:sp>
        <p:nvSpPr>
          <p:cNvPr id="3" name="Content Placeholder 2"/>
          <p:cNvSpPr>
            <a:spLocks noGrp="1"/>
          </p:cNvSpPr>
          <p:nvPr>
            <p:ph idx="1"/>
          </p:nvPr>
        </p:nvSpPr>
        <p:spPr/>
        <p:txBody>
          <a:bodyPr/>
          <a:lstStyle/>
          <a:p>
            <a:r>
              <a:rPr lang="en-US" dirty="0" smtClean="0"/>
              <a:t>As one moves higher in the visual hierarchy, the processing becomes more abstract and object oriented.</a:t>
            </a:r>
          </a:p>
          <a:p>
            <a:r>
              <a:rPr lang="en-US" dirty="0" smtClean="0"/>
              <a:t>Damage to different visual areas results in different types of visual problems.</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46</a:t>
            </a:fld>
            <a:endParaRPr lang="en-US"/>
          </a:p>
        </p:txBody>
      </p:sp>
    </p:spTree>
    <p:extLst>
      <p:ext uri="{BB962C8B-B14F-4D97-AF65-F5344CB8AC3E}">
        <p14:creationId xmlns:p14="http://schemas.microsoft.com/office/powerpoint/2010/main" val="5115131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The Bigger Picture of the Visual Brain</a:t>
            </a:r>
            <a:endParaRPr lang="en-US" dirty="0"/>
          </a:p>
        </p:txBody>
      </p:sp>
      <p:sp>
        <p:nvSpPr>
          <p:cNvPr id="3" name="Content Placeholder 2"/>
          <p:cNvSpPr>
            <a:spLocks noGrp="1"/>
          </p:cNvSpPr>
          <p:nvPr>
            <p:ph idx="1"/>
          </p:nvPr>
        </p:nvSpPr>
        <p:spPr/>
        <p:txBody>
          <a:bodyPr/>
          <a:lstStyle/>
          <a:p>
            <a:r>
              <a:rPr lang="en-US" dirty="0" smtClean="0"/>
              <a:t>There is significant interaction between the dorsal and ventral streams throughout the visual system.</a:t>
            </a:r>
          </a:p>
          <a:p>
            <a:r>
              <a:rPr lang="en-US" dirty="0" smtClean="0"/>
              <a:t>About 10% of the output from the retina does not project to the lateral geniculate nucleus, but to other areas.</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47</a:t>
            </a:fld>
            <a:endParaRPr lang="en-US"/>
          </a:p>
        </p:txBody>
      </p:sp>
    </p:spTree>
    <p:extLst>
      <p:ext uri="{BB962C8B-B14F-4D97-AF65-F5344CB8AC3E}">
        <p14:creationId xmlns:p14="http://schemas.microsoft.com/office/powerpoint/2010/main" val="29449148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Perception Is Active, Not Passive</a:t>
            </a:r>
            <a:endParaRPr lang="en-US" dirty="0"/>
          </a:p>
        </p:txBody>
      </p:sp>
      <p:sp>
        <p:nvSpPr>
          <p:cNvPr id="3" name="Content Placeholder 2"/>
          <p:cNvSpPr>
            <a:spLocks noGrp="1"/>
          </p:cNvSpPr>
          <p:nvPr>
            <p:ph idx="1"/>
          </p:nvPr>
        </p:nvSpPr>
        <p:spPr/>
        <p:txBody>
          <a:bodyPr/>
          <a:lstStyle/>
          <a:p>
            <a:r>
              <a:rPr lang="en-US" dirty="0" smtClean="0"/>
              <a:t>Interrogating the Scene with Our Eyes</a:t>
            </a:r>
          </a:p>
          <a:p>
            <a:r>
              <a:rPr lang="en-US" dirty="0" smtClean="0"/>
              <a:t>The Blind Spot</a:t>
            </a:r>
          </a:p>
          <a:p>
            <a:r>
              <a:rPr lang="en-US" dirty="0" smtClean="0"/>
              <a:t>Seeing the Same Object Different Ways: </a:t>
            </a:r>
            <a:r>
              <a:rPr lang="en-US" dirty="0" err="1" smtClean="0"/>
              <a:t>Multistability</a:t>
            </a:r>
            <a:endParaRPr lang="en-US" dirty="0" smtClean="0"/>
          </a:p>
          <a:p>
            <a:r>
              <a:rPr lang="en-US" dirty="0" smtClean="0"/>
              <a:t>Binocular Rivalry: Different Images in the Two Eyes</a:t>
            </a:r>
          </a:p>
          <a:p>
            <a:r>
              <a:rPr lang="en-US" dirty="0" smtClean="0"/>
              <a:t>We Don’t See Most of What Hits Our Eyes: Fetching Information on a Need-to-Know Basis</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48</a:t>
            </a:fld>
            <a:endParaRPr lang="en-US"/>
          </a:p>
        </p:txBody>
      </p:sp>
    </p:spTree>
    <p:extLst>
      <p:ext uri="{BB962C8B-B14F-4D97-AF65-F5344CB8AC3E}">
        <p14:creationId xmlns:p14="http://schemas.microsoft.com/office/powerpoint/2010/main" val="16989466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Interrogating the Scene with Our Eyes</a:t>
            </a:r>
            <a:endParaRPr lang="en-US" dirty="0"/>
          </a:p>
        </p:txBody>
      </p:sp>
      <p:sp>
        <p:nvSpPr>
          <p:cNvPr id="3" name="Content Placeholder 2"/>
          <p:cNvSpPr>
            <a:spLocks noGrp="1"/>
          </p:cNvSpPr>
          <p:nvPr>
            <p:ph idx="1"/>
          </p:nvPr>
        </p:nvSpPr>
        <p:spPr/>
        <p:txBody>
          <a:bodyPr/>
          <a:lstStyle/>
          <a:p>
            <a:r>
              <a:rPr lang="en-US" dirty="0" smtClean="0"/>
              <a:t>The brain directs the eyes to specific parts of the visual field to take in the information that is needed at that moment.</a:t>
            </a:r>
          </a:p>
          <a:p>
            <a:r>
              <a:rPr lang="en-US" dirty="0" smtClean="0"/>
              <a:t>We do not take in the entire scene at one time.</a:t>
            </a:r>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49</a:t>
            </a:fld>
            <a:endParaRPr lang="en-US"/>
          </a:p>
        </p:txBody>
      </p:sp>
    </p:spTree>
    <p:extLst>
      <p:ext uri="{BB962C8B-B14F-4D97-AF65-F5344CB8AC3E}">
        <p14:creationId xmlns:p14="http://schemas.microsoft.com/office/powerpoint/2010/main" val="26282660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Interrogating the Scene with Our </a:t>
            </a:r>
            <a:r>
              <a:rPr lang="en-US" dirty="0" smtClean="0"/>
              <a:t>Eyes</a:t>
            </a:r>
            <a:endParaRPr lang="en-US" dirty="0"/>
          </a:p>
        </p:txBody>
      </p:sp>
      <p:sp>
        <p:nvSpPr>
          <p:cNvPr id="5" name="Text Placeholder 4"/>
          <p:cNvSpPr>
            <a:spLocks noGrp="1"/>
          </p:cNvSpPr>
          <p:nvPr>
            <p:ph type="body" sz="half" idx="2"/>
          </p:nvPr>
        </p:nvSpPr>
        <p:spPr/>
        <p:txBody>
          <a:bodyPr/>
          <a:lstStyle/>
          <a:p>
            <a:r>
              <a:rPr lang="en-US" b="1" dirty="0"/>
              <a:t>Figure 5.29 Eye movement recordings from a participant looking at The Unexpected Visitor. </a:t>
            </a:r>
            <a:r>
              <a:rPr lang="en-US" dirty="0"/>
              <a:t>The different conditions were: (1) Free examination. Then, before the next recordings, participants were asked to (2) judge the wealth of the family, (3) estimate the ages of the people, (4) deduce what the family was doing just before the arrival of the unexpected visitor, (5) recall the clothes worn by the people, (6) remember the positions of the objects and people in the room, and (7) guess how long the unexpected visitor had been away. Each eye-recording lasted 3 minutes.</a:t>
            </a:r>
          </a:p>
        </p:txBody>
      </p:sp>
      <p:sp>
        <p:nvSpPr>
          <p:cNvPr id="4" name="Slide Number Placeholder 3"/>
          <p:cNvSpPr>
            <a:spLocks noGrp="1"/>
          </p:cNvSpPr>
          <p:nvPr>
            <p:ph type="sldNum" sz="quarter" idx="12"/>
          </p:nvPr>
        </p:nvSpPr>
        <p:spPr/>
        <p:txBody>
          <a:bodyPr/>
          <a:lstStyle/>
          <a:p>
            <a:fld id="{E0B89153-F3E4-4369-918D-38256662D732}" type="slidenum">
              <a:rPr lang="en-US" smtClean="0"/>
              <a:t>50</a:t>
            </a:fld>
            <a:endParaRPr lang="en-US"/>
          </a:p>
        </p:txBody>
      </p:sp>
      <p:pic>
        <p:nvPicPr>
          <p:cNvPr id="6" name="Picture 5" descr="figure_05_29.jpg"/>
          <p:cNvPicPr>
            <a:picLocks noChangeAspect="1"/>
          </p:cNvPicPr>
          <p:nvPr/>
        </p:nvPicPr>
        <p:blipFill rotWithShape="1">
          <a:blip r:embed="rId3"/>
          <a:srcRect b="6988"/>
          <a:stretch/>
        </p:blipFill>
        <p:spPr>
          <a:xfrm>
            <a:off x="3769867" y="505378"/>
            <a:ext cx="3989833" cy="5349321"/>
          </a:xfrm>
          <a:prstGeom prst="rect">
            <a:avLst/>
          </a:prstGeom>
        </p:spPr>
      </p:pic>
    </p:spTree>
    <p:extLst>
      <p:ext uri="{BB962C8B-B14F-4D97-AF65-F5344CB8AC3E}">
        <p14:creationId xmlns:p14="http://schemas.microsoft.com/office/powerpoint/2010/main" val="37647129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The Blind Spot</a:t>
            </a:r>
            <a:endParaRPr lang="en-US" dirty="0"/>
          </a:p>
        </p:txBody>
      </p:sp>
      <p:sp>
        <p:nvSpPr>
          <p:cNvPr id="3" name="Content Placeholder 2"/>
          <p:cNvSpPr>
            <a:spLocks noGrp="1"/>
          </p:cNvSpPr>
          <p:nvPr>
            <p:ph idx="1"/>
          </p:nvPr>
        </p:nvSpPr>
        <p:spPr/>
        <p:txBody>
          <a:bodyPr/>
          <a:lstStyle/>
          <a:p>
            <a:r>
              <a:rPr lang="en-US" dirty="0" smtClean="0"/>
              <a:t>The brain often builds up, and sometimes makes up, what is going on in the outside world.</a:t>
            </a:r>
          </a:p>
          <a:p>
            <a:r>
              <a:rPr lang="en-US" dirty="0" smtClean="0"/>
              <a:t>There is a blind spot in each retina, where the optic nerve exits the eye.</a:t>
            </a:r>
          </a:p>
          <a:p>
            <a:r>
              <a:rPr lang="en-US" dirty="0" smtClean="0"/>
              <a:t>This is generally not noticed in daily life.</a:t>
            </a:r>
          </a:p>
          <a:p>
            <a:r>
              <a:rPr lang="en-US" dirty="0" smtClean="0"/>
              <a:t>The brain fills in the missing information.</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51</a:t>
            </a:fld>
            <a:endParaRPr lang="en-US"/>
          </a:p>
        </p:txBody>
      </p:sp>
    </p:spTree>
    <p:extLst>
      <p:ext uri="{BB962C8B-B14F-4D97-AF65-F5344CB8AC3E}">
        <p14:creationId xmlns:p14="http://schemas.microsoft.com/office/powerpoint/2010/main" val="12333077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9900" y="338138"/>
            <a:ext cx="8229600" cy="1143000"/>
          </a:xfrm>
        </p:spPr>
        <p:txBody>
          <a:bodyPr>
            <a:normAutofit fontScale="90000"/>
          </a:bodyPr>
          <a:lstStyle/>
          <a:p>
            <a:r>
              <a:rPr lang="en-US" dirty="0" smtClean="0"/>
              <a:t>Seeing the Same Object Different Ways: </a:t>
            </a:r>
            <a:r>
              <a:rPr lang="en-US" dirty="0" err="1" smtClean="0"/>
              <a:t>Multistability</a:t>
            </a:r>
            <a:endParaRPr lang="en-US" dirty="0"/>
          </a:p>
        </p:txBody>
      </p:sp>
      <p:sp>
        <p:nvSpPr>
          <p:cNvPr id="3" name="Content Placeholder 2"/>
          <p:cNvSpPr>
            <a:spLocks noGrp="1"/>
          </p:cNvSpPr>
          <p:nvPr>
            <p:ph idx="1"/>
          </p:nvPr>
        </p:nvSpPr>
        <p:spPr/>
        <p:txBody>
          <a:bodyPr/>
          <a:lstStyle/>
          <a:p>
            <a:r>
              <a:rPr lang="en-US" dirty="0" smtClean="0"/>
              <a:t>A </a:t>
            </a:r>
            <a:r>
              <a:rPr lang="en-US" dirty="0" err="1" smtClean="0"/>
              <a:t>multistable</a:t>
            </a:r>
            <a:r>
              <a:rPr lang="en-US" dirty="0" smtClean="0"/>
              <a:t> precept is an ambiguous stimulus that can be perceived in multiple ways.</a:t>
            </a:r>
          </a:p>
          <a:p>
            <a:r>
              <a:rPr lang="en-US" dirty="0" smtClean="0"/>
              <a:t>The perception will alternate back and forth between the different possible interpretations.</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52</a:t>
            </a:fld>
            <a:endParaRPr lang="en-US"/>
          </a:p>
        </p:txBody>
      </p:sp>
    </p:spTree>
    <p:extLst>
      <p:ext uri="{BB962C8B-B14F-4D97-AF65-F5344CB8AC3E}">
        <p14:creationId xmlns:p14="http://schemas.microsoft.com/office/powerpoint/2010/main" val="165935908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0838"/>
            <a:ext cx="8229600" cy="1143000"/>
          </a:xfrm>
        </p:spPr>
        <p:txBody>
          <a:bodyPr>
            <a:normAutofit fontScale="90000"/>
          </a:bodyPr>
          <a:lstStyle/>
          <a:p>
            <a:r>
              <a:rPr lang="en-US" dirty="0" smtClean="0"/>
              <a:t>Seeing the Same Object Different Ways: </a:t>
            </a:r>
            <a:r>
              <a:rPr lang="en-US" dirty="0" err="1" smtClean="0"/>
              <a:t>Multistability</a:t>
            </a:r>
            <a:endParaRPr lang="en-US" dirty="0"/>
          </a:p>
        </p:txBody>
      </p:sp>
      <p:sp>
        <p:nvSpPr>
          <p:cNvPr id="4" name="Slide Number Placeholder 3"/>
          <p:cNvSpPr>
            <a:spLocks noGrp="1"/>
          </p:cNvSpPr>
          <p:nvPr>
            <p:ph type="sldNum" sz="quarter" idx="12"/>
          </p:nvPr>
        </p:nvSpPr>
        <p:spPr/>
        <p:txBody>
          <a:bodyPr/>
          <a:lstStyle/>
          <a:p>
            <a:fld id="{E0B89153-F3E4-4369-918D-38256662D732}" type="slidenum">
              <a:rPr lang="en-US" smtClean="0"/>
              <a:pPr/>
              <a:t>53</a:t>
            </a:fld>
            <a:endParaRPr lang="en-US"/>
          </a:p>
        </p:txBody>
      </p:sp>
      <p:pic>
        <p:nvPicPr>
          <p:cNvPr id="6" name="Picture 5" descr="figure_05_31.jpg"/>
          <p:cNvPicPr>
            <a:picLocks noChangeAspect="1"/>
          </p:cNvPicPr>
          <p:nvPr/>
        </p:nvPicPr>
        <p:blipFill rotWithShape="1">
          <a:blip r:embed="rId3"/>
          <a:srcRect b="13973"/>
          <a:stretch/>
        </p:blipFill>
        <p:spPr>
          <a:xfrm>
            <a:off x="304800" y="1667764"/>
            <a:ext cx="8534400" cy="2789936"/>
          </a:xfrm>
          <a:prstGeom prst="rect">
            <a:avLst/>
          </a:prstGeom>
        </p:spPr>
      </p:pic>
      <p:sp>
        <p:nvSpPr>
          <p:cNvPr id="9" name="Text Placeholder 4"/>
          <p:cNvSpPr txBox="1">
            <a:spLocks/>
          </p:cNvSpPr>
          <p:nvPr/>
        </p:nvSpPr>
        <p:spPr>
          <a:xfrm>
            <a:off x="304800" y="4711700"/>
            <a:ext cx="8534400" cy="14097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baseline="0">
                <a:solidFill>
                  <a:schemeClr val="accent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b="1" dirty="0"/>
              <a:t>Figure 5.31 Ambiguous figures. </a:t>
            </a:r>
            <a:r>
              <a:rPr lang="en-US" sz="1600" dirty="0"/>
              <a:t>The Necker cube (a) can be perceived as coming out of the page in one of two ways, as can the cylinder (b). The staircase (c) can be viewed as going up and into the page or as the underside of a staircase coming out of the page. The perceived “switching” of the figure orientation takes place because “seeing” is an active process: nothing about the figure on the page has changed.</a:t>
            </a:r>
          </a:p>
        </p:txBody>
      </p:sp>
    </p:spTree>
    <p:extLst>
      <p:ext uri="{BB962C8B-B14F-4D97-AF65-F5344CB8AC3E}">
        <p14:creationId xmlns:p14="http://schemas.microsoft.com/office/powerpoint/2010/main" val="18117877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9900" y="376238"/>
            <a:ext cx="8229600" cy="1143000"/>
          </a:xfrm>
        </p:spPr>
        <p:txBody>
          <a:bodyPr>
            <a:normAutofit fontScale="90000"/>
          </a:bodyPr>
          <a:lstStyle/>
          <a:p>
            <a:r>
              <a:rPr lang="en-US" dirty="0" smtClean="0"/>
              <a:t>Binocular Rivalry: Different Images in the Two Eyes</a:t>
            </a:r>
            <a:endParaRPr lang="en-US" dirty="0"/>
          </a:p>
        </p:txBody>
      </p:sp>
      <p:sp>
        <p:nvSpPr>
          <p:cNvPr id="3" name="Content Placeholder 2"/>
          <p:cNvSpPr>
            <a:spLocks noGrp="1"/>
          </p:cNvSpPr>
          <p:nvPr>
            <p:ph idx="1"/>
          </p:nvPr>
        </p:nvSpPr>
        <p:spPr/>
        <p:txBody>
          <a:bodyPr/>
          <a:lstStyle/>
          <a:p>
            <a:r>
              <a:rPr lang="en-US" dirty="0" smtClean="0"/>
              <a:t>Binocular rivalry is when two significantly different images are projected onto each retina.</a:t>
            </a:r>
          </a:p>
          <a:p>
            <a:r>
              <a:rPr lang="en-US" dirty="0" smtClean="0"/>
              <a:t>Then, you perceive one image, then the other, alternating back and forth.</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54</a:t>
            </a:fld>
            <a:endParaRPr lang="en-US"/>
          </a:p>
        </p:txBody>
      </p:sp>
    </p:spTree>
    <p:extLst>
      <p:ext uri="{BB962C8B-B14F-4D97-AF65-F5344CB8AC3E}">
        <p14:creationId xmlns:p14="http://schemas.microsoft.com/office/powerpoint/2010/main" val="31703255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300" y="303419"/>
            <a:ext cx="8902700" cy="1143000"/>
          </a:xfrm>
        </p:spPr>
        <p:txBody>
          <a:bodyPr>
            <a:normAutofit fontScale="90000"/>
          </a:bodyPr>
          <a:lstStyle/>
          <a:p>
            <a:r>
              <a:rPr lang="en-US" dirty="0"/>
              <a:t>Binocular Rivalry: Different Images in the Two </a:t>
            </a:r>
            <a:r>
              <a:rPr lang="en-US" dirty="0" smtClean="0"/>
              <a:t>Eyes</a:t>
            </a:r>
            <a:endParaRPr lang="en-US" dirty="0"/>
          </a:p>
        </p:txBody>
      </p:sp>
      <p:sp>
        <p:nvSpPr>
          <p:cNvPr id="4" name="Slide Number Placeholder 3"/>
          <p:cNvSpPr>
            <a:spLocks noGrp="1"/>
          </p:cNvSpPr>
          <p:nvPr>
            <p:ph type="sldNum" sz="quarter" idx="12"/>
          </p:nvPr>
        </p:nvSpPr>
        <p:spPr/>
        <p:txBody>
          <a:bodyPr/>
          <a:lstStyle/>
          <a:p>
            <a:fld id="{E0B89153-F3E4-4369-918D-38256662D732}" type="slidenum">
              <a:rPr lang="en-US" smtClean="0"/>
              <a:t>55</a:t>
            </a:fld>
            <a:endParaRPr lang="en-US"/>
          </a:p>
        </p:txBody>
      </p:sp>
      <p:pic>
        <p:nvPicPr>
          <p:cNvPr id="6" name="Picture 5" descr="figure_05_32a.jpg"/>
          <p:cNvPicPr>
            <a:picLocks noChangeAspect="1"/>
          </p:cNvPicPr>
          <p:nvPr/>
        </p:nvPicPr>
        <p:blipFill rotWithShape="1">
          <a:blip r:embed="rId3"/>
          <a:srcRect b="7599"/>
          <a:stretch/>
        </p:blipFill>
        <p:spPr>
          <a:xfrm>
            <a:off x="521207" y="1253011"/>
            <a:ext cx="3695192" cy="3475591"/>
          </a:xfrm>
          <a:prstGeom prst="rect">
            <a:avLst/>
          </a:prstGeom>
        </p:spPr>
      </p:pic>
      <p:pic>
        <p:nvPicPr>
          <p:cNvPr id="7" name="Picture 6" descr="figure_05_32b.jpg"/>
          <p:cNvPicPr>
            <a:picLocks noChangeAspect="1"/>
          </p:cNvPicPr>
          <p:nvPr/>
        </p:nvPicPr>
        <p:blipFill rotWithShape="1">
          <a:blip r:embed="rId4"/>
          <a:srcRect b="7944"/>
          <a:stretch/>
        </p:blipFill>
        <p:spPr>
          <a:xfrm>
            <a:off x="5041899" y="1253011"/>
            <a:ext cx="3784600" cy="2500957"/>
          </a:xfrm>
          <a:prstGeom prst="rect">
            <a:avLst/>
          </a:prstGeom>
        </p:spPr>
      </p:pic>
      <p:pic>
        <p:nvPicPr>
          <p:cNvPr id="8" name="Picture 7" descr="figure_05_32c.jpg"/>
          <p:cNvPicPr>
            <a:picLocks noChangeAspect="1"/>
          </p:cNvPicPr>
          <p:nvPr/>
        </p:nvPicPr>
        <p:blipFill rotWithShape="1">
          <a:blip r:embed="rId5"/>
          <a:srcRect b="14286"/>
          <a:stretch/>
        </p:blipFill>
        <p:spPr>
          <a:xfrm>
            <a:off x="5041899" y="3835343"/>
            <a:ext cx="3784599" cy="1297577"/>
          </a:xfrm>
          <a:prstGeom prst="rect">
            <a:avLst/>
          </a:prstGeom>
        </p:spPr>
      </p:pic>
      <p:sp>
        <p:nvSpPr>
          <p:cNvPr id="12" name="Text Placeholder 4"/>
          <p:cNvSpPr txBox="1">
            <a:spLocks/>
          </p:cNvSpPr>
          <p:nvPr/>
        </p:nvSpPr>
        <p:spPr>
          <a:xfrm>
            <a:off x="304800" y="5149764"/>
            <a:ext cx="8534400" cy="97163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baseline="0">
                <a:solidFill>
                  <a:schemeClr val="accent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b="1" dirty="0"/>
              <a:t>Figure 5.32. Binocular rivalry.</a:t>
            </a:r>
            <a:r>
              <a:rPr lang="en-US" sz="1600" dirty="0"/>
              <a:t> When two different images are presented individually to the two eyes, the brain does not perceive a fusion of both images. Instead, it perceives one image alternating sporadically with the other.</a:t>
            </a:r>
          </a:p>
        </p:txBody>
      </p:sp>
    </p:spTree>
    <p:extLst>
      <p:ext uri="{BB962C8B-B14F-4D97-AF65-F5344CB8AC3E}">
        <p14:creationId xmlns:p14="http://schemas.microsoft.com/office/powerpoint/2010/main" val="13941151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We Don’t See Most of What Hits Our Eyes</a:t>
            </a:r>
            <a:endParaRPr lang="en-US" dirty="0"/>
          </a:p>
        </p:txBody>
      </p:sp>
      <p:sp>
        <p:nvSpPr>
          <p:cNvPr id="3" name="Content Placeholder 2"/>
          <p:cNvSpPr>
            <a:spLocks noGrp="1"/>
          </p:cNvSpPr>
          <p:nvPr>
            <p:ph idx="1"/>
          </p:nvPr>
        </p:nvSpPr>
        <p:spPr/>
        <p:txBody>
          <a:bodyPr/>
          <a:lstStyle/>
          <a:p>
            <a:r>
              <a:rPr lang="en-US" dirty="0" smtClean="0"/>
              <a:t>Our brain does not store all of the details of the world around us, just enough to know where to look next.</a:t>
            </a:r>
          </a:p>
          <a:p>
            <a:r>
              <a:rPr lang="en-US" dirty="0" smtClean="0"/>
              <a:t>We become aware of details only when we need them or when we are asked more questions about the scene.</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56</a:t>
            </a:fld>
            <a:endParaRPr lang="en-US"/>
          </a:p>
        </p:txBody>
      </p:sp>
    </p:spTree>
    <p:extLst>
      <p:ext uri="{BB962C8B-B14F-4D97-AF65-F5344CB8AC3E}">
        <p14:creationId xmlns:p14="http://schemas.microsoft.com/office/powerpoint/2010/main" val="23143666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Vision Relies on Expectations</a:t>
            </a:r>
            <a:endParaRPr lang="en-US" dirty="0"/>
          </a:p>
        </p:txBody>
      </p:sp>
      <p:sp>
        <p:nvSpPr>
          <p:cNvPr id="3" name="Content Placeholder 2"/>
          <p:cNvSpPr>
            <a:spLocks noGrp="1"/>
          </p:cNvSpPr>
          <p:nvPr>
            <p:ph idx="1"/>
          </p:nvPr>
        </p:nvSpPr>
        <p:spPr/>
        <p:txBody>
          <a:bodyPr/>
          <a:lstStyle/>
          <a:p>
            <a:r>
              <a:rPr lang="en-US" dirty="0" smtClean="0"/>
              <a:t>Change Blindness</a:t>
            </a:r>
          </a:p>
          <a:p>
            <a:r>
              <a:rPr lang="en-US" dirty="0" smtClean="0"/>
              <a:t>Saving Resources by Embedding Prior Experience</a:t>
            </a:r>
          </a:p>
          <a:p>
            <a:r>
              <a:rPr lang="en-US" dirty="0" smtClean="0"/>
              <a:t>Unconscious Inference</a:t>
            </a:r>
          </a:p>
          <a:p>
            <a:r>
              <a:rPr lang="en-US" dirty="0" smtClean="0"/>
              <a:t>Activity from Within</a:t>
            </a:r>
          </a:p>
          <a:p>
            <a:r>
              <a:rPr lang="en-US" dirty="0" smtClean="0"/>
              <a:t>Feedback Allows an Internal Model</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57</a:t>
            </a:fld>
            <a:endParaRPr lang="en-US"/>
          </a:p>
        </p:txBody>
      </p:sp>
    </p:spTree>
    <p:extLst>
      <p:ext uri="{BB962C8B-B14F-4D97-AF65-F5344CB8AC3E}">
        <p14:creationId xmlns:p14="http://schemas.microsoft.com/office/powerpoint/2010/main" val="4043728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 Blindness</a:t>
            </a:r>
            <a:endParaRPr lang="en-US" dirty="0"/>
          </a:p>
        </p:txBody>
      </p:sp>
      <p:sp>
        <p:nvSpPr>
          <p:cNvPr id="3" name="Content Placeholder 2"/>
          <p:cNvSpPr>
            <a:spLocks noGrp="1"/>
          </p:cNvSpPr>
          <p:nvPr>
            <p:ph idx="1"/>
          </p:nvPr>
        </p:nvSpPr>
        <p:spPr/>
        <p:txBody>
          <a:bodyPr/>
          <a:lstStyle/>
          <a:p>
            <a:r>
              <a:rPr lang="en-US" smtClean="0"/>
              <a:t>What we see is our internal model of the world, not a perfect representation of what is around us.</a:t>
            </a:r>
          </a:p>
          <a:p>
            <a:r>
              <a:rPr lang="en-US" smtClean="0"/>
              <a:t>We do not notice even fairly obvious differences between two similar scenes unless we are attending to the difference.</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58</a:t>
            </a:fld>
            <a:endParaRPr lang="en-US"/>
          </a:p>
        </p:txBody>
      </p:sp>
    </p:spTree>
    <p:extLst>
      <p:ext uri="{BB962C8B-B14F-4D97-AF65-F5344CB8AC3E}">
        <p14:creationId xmlns:p14="http://schemas.microsoft.com/office/powerpoint/2010/main" val="3382856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Change Blindness</a:t>
            </a:r>
            <a:endParaRPr lang="en-US" dirty="0"/>
          </a:p>
        </p:txBody>
      </p:sp>
      <p:sp>
        <p:nvSpPr>
          <p:cNvPr id="3" name="Content Placeholder 2"/>
          <p:cNvSpPr>
            <a:spLocks noGrp="1"/>
          </p:cNvSpPr>
          <p:nvPr>
            <p:ph idx="1"/>
          </p:nvPr>
        </p:nvSpPr>
        <p:spPr>
          <a:xfrm>
            <a:off x="381000" y="1206500"/>
            <a:ext cx="8229600" cy="4525963"/>
          </a:xfrm>
        </p:spPr>
        <p:txBody>
          <a:bodyPr>
            <a:normAutofit/>
          </a:bodyPr>
          <a:lstStyle/>
          <a:p>
            <a:r>
              <a:rPr lang="en-US" sz="2800" dirty="0" smtClean="0"/>
              <a:t>What is the difference between these two images?</a:t>
            </a:r>
            <a:endParaRPr lang="en-US" sz="2800"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59</a:t>
            </a:fld>
            <a:endParaRPr lang="en-US"/>
          </a:p>
        </p:txBody>
      </p:sp>
      <p:pic>
        <p:nvPicPr>
          <p:cNvPr id="6" name="Picture 5" descr="figure_05_33.jpg"/>
          <p:cNvPicPr>
            <a:picLocks noChangeAspect="1"/>
          </p:cNvPicPr>
          <p:nvPr/>
        </p:nvPicPr>
        <p:blipFill rotWithShape="1">
          <a:blip r:embed="rId3"/>
          <a:srcRect b="14384"/>
          <a:stretch/>
        </p:blipFill>
        <p:spPr>
          <a:xfrm>
            <a:off x="381000" y="2075688"/>
            <a:ext cx="8534400" cy="2839212"/>
          </a:xfrm>
          <a:prstGeom prst="rect">
            <a:avLst/>
          </a:prstGeom>
        </p:spPr>
      </p:pic>
      <p:sp>
        <p:nvSpPr>
          <p:cNvPr id="9" name="Text Placeholder 4"/>
          <p:cNvSpPr txBox="1">
            <a:spLocks/>
          </p:cNvSpPr>
          <p:nvPr/>
        </p:nvSpPr>
        <p:spPr>
          <a:xfrm>
            <a:off x="1511300" y="5149764"/>
            <a:ext cx="6629400" cy="97163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baseline="0">
                <a:solidFill>
                  <a:schemeClr val="accent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b="1" dirty="0"/>
              <a:t>Figure 5.33. Two slightly different pictures to demonstrate change blindness.</a:t>
            </a:r>
            <a:endParaRPr lang="en-US" sz="1600" dirty="0"/>
          </a:p>
        </p:txBody>
      </p:sp>
    </p:spTree>
    <p:extLst>
      <p:ext uri="{BB962C8B-B14F-4D97-AF65-F5344CB8AC3E}">
        <p14:creationId xmlns:p14="http://schemas.microsoft.com/office/powerpoint/2010/main" val="5012430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9900" y="388938"/>
            <a:ext cx="8229600" cy="1143000"/>
          </a:xfrm>
        </p:spPr>
        <p:txBody>
          <a:bodyPr>
            <a:normAutofit fontScale="90000"/>
          </a:bodyPr>
          <a:lstStyle/>
          <a:p>
            <a:r>
              <a:rPr lang="en-US" dirty="0" smtClean="0"/>
              <a:t>Saving Resources by Embedding Prior Experience</a:t>
            </a:r>
            <a:endParaRPr lang="en-US" dirty="0"/>
          </a:p>
        </p:txBody>
      </p:sp>
      <p:sp>
        <p:nvSpPr>
          <p:cNvPr id="3" name="Content Placeholder 2"/>
          <p:cNvSpPr>
            <a:spLocks noGrp="1"/>
          </p:cNvSpPr>
          <p:nvPr>
            <p:ph idx="1"/>
          </p:nvPr>
        </p:nvSpPr>
        <p:spPr/>
        <p:txBody>
          <a:bodyPr/>
          <a:lstStyle/>
          <a:p>
            <a:r>
              <a:rPr lang="en-US" dirty="0" smtClean="0"/>
              <a:t>Possessing an internal model of the world saves the brain time and energy.</a:t>
            </a:r>
          </a:p>
          <a:p>
            <a:r>
              <a:rPr lang="en-US" dirty="0" smtClean="0"/>
              <a:t>The visual system includes its previous experience with the world to help interpret what is seen</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60</a:t>
            </a:fld>
            <a:endParaRPr lang="en-US"/>
          </a:p>
        </p:txBody>
      </p:sp>
    </p:spTree>
    <p:extLst>
      <p:ext uri="{BB962C8B-B14F-4D97-AF65-F5344CB8AC3E}">
        <p14:creationId xmlns:p14="http://schemas.microsoft.com/office/powerpoint/2010/main" val="12009519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500" y="376238"/>
            <a:ext cx="8229600" cy="1143000"/>
          </a:xfrm>
        </p:spPr>
        <p:txBody>
          <a:bodyPr>
            <a:normAutofit fontScale="90000"/>
          </a:bodyPr>
          <a:lstStyle/>
          <a:p>
            <a:r>
              <a:rPr lang="en-US" dirty="0"/>
              <a:t>Saving Resources by Embedding Prior </a:t>
            </a:r>
            <a:r>
              <a:rPr lang="en-US" dirty="0" smtClean="0"/>
              <a:t>Experience</a:t>
            </a:r>
            <a:endParaRPr lang="en-US" dirty="0"/>
          </a:p>
        </p:txBody>
      </p:sp>
      <p:sp>
        <p:nvSpPr>
          <p:cNvPr id="4" name="Slide Number Placeholder 3"/>
          <p:cNvSpPr>
            <a:spLocks noGrp="1"/>
          </p:cNvSpPr>
          <p:nvPr>
            <p:ph type="sldNum" sz="quarter" idx="12"/>
          </p:nvPr>
        </p:nvSpPr>
        <p:spPr/>
        <p:txBody>
          <a:bodyPr/>
          <a:lstStyle/>
          <a:p>
            <a:fld id="{E0B89153-F3E4-4369-918D-38256662D732}" type="slidenum">
              <a:rPr lang="en-US" smtClean="0"/>
              <a:t>61</a:t>
            </a:fld>
            <a:endParaRPr lang="en-US"/>
          </a:p>
        </p:txBody>
      </p:sp>
      <p:pic>
        <p:nvPicPr>
          <p:cNvPr id="6" name="Picture 5" descr="figure_05_35.jpg"/>
          <p:cNvPicPr>
            <a:picLocks noChangeAspect="1"/>
          </p:cNvPicPr>
          <p:nvPr/>
        </p:nvPicPr>
        <p:blipFill rotWithShape="1">
          <a:blip r:embed="rId3"/>
          <a:srcRect b="13080"/>
          <a:stretch/>
        </p:blipFill>
        <p:spPr>
          <a:xfrm>
            <a:off x="292100" y="1870455"/>
            <a:ext cx="8534400" cy="2930145"/>
          </a:xfrm>
          <a:prstGeom prst="rect">
            <a:avLst/>
          </a:prstGeom>
        </p:spPr>
      </p:pic>
      <p:sp>
        <p:nvSpPr>
          <p:cNvPr id="7" name="Text Placeholder 4"/>
          <p:cNvSpPr txBox="1">
            <a:spLocks/>
          </p:cNvSpPr>
          <p:nvPr/>
        </p:nvSpPr>
        <p:spPr>
          <a:xfrm>
            <a:off x="533400" y="5003800"/>
            <a:ext cx="8496300" cy="11176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baseline="0">
                <a:solidFill>
                  <a:schemeClr val="accent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b="1" dirty="0"/>
              <a:t>Figure 5.35 Light sources are preferentially seen as coming from the top.</a:t>
            </a:r>
            <a:r>
              <a:rPr lang="en-US" sz="1600" dirty="0"/>
              <a:t> (a) Generally interpreted as bumps with a dimple in the middle. (b) Merely the same picture upside down—but it is now interpreted as dimples with a bump in the middle. (c) The same picture rotated 90 degrees; the depth information (a) (b) (c) now appears ambiguous.</a:t>
            </a:r>
          </a:p>
        </p:txBody>
      </p:sp>
    </p:spTree>
    <p:extLst>
      <p:ext uri="{BB962C8B-B14F-4D97-AF65-F5344CB8AC3E}">
        <p14:creationId xmlns:p14="http://schemas.microsoft.com/office/powerpoint/2010/main" val="5712645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Unconscious Inference</a:t>
            </a:r>
            <a:endParaRPr lang="en-US" dirty="0"/>
          </a:p>
        </p:txBody>
      </p:sp>
      <p:sp>
        <p:nvSpPr>
          <p:cNvPr id="3" name="Content Placeholder 2"/>
          <p:cNvSpPr>
            <a:spLocks noGrp="1"/>
          </p:cNvSpPr>
          <p:nvPr>
            <p:ph idx="1"/>
          </p:nvPr>
        </p:nvSpPr>
        <p:spPr/>
        <p:txBody>
          <a:bodyPr/>
          <a:lstStyle/>
          <a:p>
            <a:r>
              <a:rPr lang="en-US" dirty="0" smtClean="0"/>
              <a:t>The brain makes assumptions about incoming information, based on past experience.</a:t>
            </a:r>
          </a:p>
          <a:p>
            <a:r>
              <a:rPr lang="en-US" dirty="0" smtClean="0"/>
              <a:t>The brain interprets the stimulus based on what is most likely, given past experience.</a:t>
            </a:r>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62</a:t>
            </a:fld>
            <a:endParaRPr lang="en-US"/>
          </a:p>
        </p:txBody>
      </p:sp>
    </p:spTree>
    <p:extLst>
      <p:ext uri="{BB962C8B-B14F-4D97-AF65-F5344CB8AC3E}">
        <p14:creationId xmlns:p14="http://schemas.microsoft.com/office/powerpoint/2010/main" val="36803760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Unconscious Inference</a:t>
            </a:r>
            <a:endParaRPr lang="en-US" dirty="0"/>
          </a:p>
        </p:txBody>
      </p:sp>
      <p:sp>
        <p:nvSpPr>
          <p:cNvPr id="4" name="Slide Number Placeholder 3"/>
          <p:cNvSpPr>
            <a:spLocks noGrp="1"/>
          </p:cNvSpPr>
          <p:nvPr>
            <p:ph type="sldNum" sz="quarter" idx="12"/>
          </p:nvPr>
        </p:nvSpPr>
        <p:spPr/>
        <p:txBody>
          <a:bodyPr/>
          <a:lstStyle/>
          <a:p>
            <a:fld id="{E0B89153-F3E4-4369-918D-38256662D732}" type="slidenum">
              <a:rPr lang="en-US" smtClean="0"/>
              <a:pPr/>
              <a:t>63</a:t>
            </a:fld>
            <a:endParaRPr lang="en-US"/>
          </a:p>
        </p:txBody>
      </p:sp>
      <p:pic>
        <p:nvPicPr>
          <p:cNvPr id="6" name="Picture 5" descr="figure_05_36.jpg"/>
          <p:cNvPicPr>
            <a:picLocks noChangeAspect="1"/>
          </p:cNvPicPr>
          <p:nvPr/>
        </p:nvPicPr>
        <p:blipFill rotWithShape="1">
          <a:blip r:embed="rId3"/>
          <a:srcRect b="9830"/>
          <a:stretch/>
        </p:blipFill>
        <p:spPr>
          <a:xfrm>
            <a:off x="1016000" y="1213352"/>
            <a:ext cx="7378700" cy="3968247"/>
          </a:xfrm>
          <a:prstGeom prst="rect">
            <a:avLst/>
          </a:prstGeom>
        </p:spPr>
      </p:pic>
      <p:sp>
        <p:nvSpPr>
          <p:cNvPr id="7" name="Text Placeholder 4"/>
          <p:cNvSpPr txBox="1">
            <a:spLocks/>
          </p:cNvSpPr>
          <p:nvPr/>
        </p:nvSpPr>
        <p:spPr>
          <a:xfrm>
            <a:off x="177800" y="5181598"/>
            <a:ext cx="8851900" cy="939801"/>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baseline="0">
                <a:solidFill>
                  <a:schemeClr val="accent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b="1" dirty="0"/>
              <a:t>Figure 5.36 Our prior knowledge about size is a cue for depth.</a:t>
            </a:r>
            <a:r>
              <a:rPr lang="en-US" sz="1600" dirty="0"/>
              <a:t> Because we know the size of cats, artists, and the Eiffel Tower, we assume that they exist in that order of nearness to us in the cartoon. An alien from a planet with giant cats and tiny towers would interpret the depth in the scene differently.</a:t>
            </a:r>
          </a:p>
        </p:txBody>
      </p:sp>
    </p:spTree>
    <p:extLst>
      <p:ext uri="{BB962C8B-B14F-4D97-AF65-F5344CB8AC3E}">
        <p14:creationId xmlns:p14="http://schemas.microsoft.com/office/powerpoint/2010/main" val="249821715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Activity from Within</a:t>
            </a:r>
            <a:endParaRPr lang="en-US" dirty="0"/>
          </a:p>
        </p:txBody>
      </p:sp>
      <p:sp>
        <p:nvSpPr>
          <p:cNvPr id="3" name="Content Placeholder 2"/>
          <p:cNvSpPr>
            <a:spLocks noGrp="1"/>
          </p:cNvSpPr>
          <p:nvPr>
            <p:ph idx="1"/>
          </p:nvPr>
        </p:nvSpPr>
        <p:spPr/>
        <p:txBody>
          <a:bodyPr/>
          <a:lstStyle/>
          <a:p>
            <a:r>
              <a:rPr lang="en-US" dirty="0" smtClean="0"/>
              <a:t>Most activity within the brain is produced on the inside and is only modified by sensory input.</a:t>
            </a:r>
          </a:p>
          <a:p>
            <a:r>
              <a:rPr lang="en-US" dirty="0" smtClean="0"/>
              <a:t>Patients who lose their vision hallucinate that they still see objects around them.</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64</a:t>
            </a:fld>
            <a:endParaRPr lang="en-US"/>
          </a:p>
        </p:txBody>
      </p:sp>
    </p:spTree>
    <p:extLst>
      <p:ext uri="{BB962C8B-B14F-4D97-AF65-F5344CB8AC3E}">
        <p14:creationId xmlns:p14="http://schemas.microsoft.com/office/powerpoint/2010/main" val="392104740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Feedback Allows an Internal Model</a:t>
            </a:r>
            <a:endParaRPr lang="en-US" dirty="0"/>
          </a:p>
        </p:txBody>
      </p:sp>
      <p:sp>
        <p:nvSpPr>
          <p:cNvPr id="3" name="Content Placeholder 2"/>
          <p:cNvSpPr>
            <a:spLocks noGrp="1"/>
          </p:cNvSpPr>
          <p:nvPr>
            <p:ph idx="1"/>
          </p:nvPr>
        </p:nvSpPr>
        <p:spPr/>
        <p:txBody>
          <a:bodyPr/>
          <a:lstStyle/>
          <a:p>
            <a:r>
              <a:rPr lang="en-US" smtClean="0"/>
              <a:t>Connections in the brain run both forward and backwards.</a:t>
            </a:r>
          </a:p>
          <a:p>
            <a:r>
              <a:rPr lang="en-US" smtClean="0"/>
              <a:t>In other words, primary visual areas project to secondary areas, but secondary areas also project to primary areas.</a:t>
            </a:r>
          </a:p>
          <a:p>
            <a:r>
              <a:rPr lang="en-US" smtClean="0"/>
              <a:t>There is as much feedback as feedforward in the brain, which is known as recurrence.</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65</a:t>
            </a:fld>
            <a:endParaRPr lang="en-US"/>
          </a:p>
        </p:txBody>
      </p:sp>
    </p:spTree>
    <p:extLst>
      <p:ext uri="{BB962C8B-B14F-4D97-AF65-F5344CB8AC3E}">
        <p14:creationId xmlns:p14="http://schemas.microsoft.com/office/powerpoint/2010/main" val="389075391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Feedback Allows an Internal Model</a:t>
            </a:r>
            <a:endParaRPr lang="en-US" dirty="0"/>
          </a:p>
        </p:txBody>
      </p:sp>
      <p:sp>
        <p:nvSpPr>
          <p:cNvPr id="3" name="Content Placeholder 2"/>
          <p:cNvSpPr>
            <a:spLocks noGrp="1"/>
          </p:cNvSpPr>
          <p:nvPr>
            <p:ph idx="1"/>
          </p:nvPr>
        </p:nvSpPr>
        <p:spPr/>
        <p:txBody>
          <a:bodyPr/>
          <a:lstStyle/>
          <a:p>
            <a:r>
              <a:rPr lang="en-US" dirty="0" smtClean="0"/>
              <a:t>The visual system could be considered a reverse hierarchy, where information from higher levels influences lower levels.</a:t>
            </a:r>
          </a:p>
          <a:p>
            <a:r>
              <a:rPr lang="en-US" dirty="0" smtClean="0"/>
              <a:t>Visual cortex may build a model of the world and sensory input updates the model by reporting differences between the model and reality.</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66</a:t>
            </a:fld>
            <a:endParaRPr lang="en-US"/>
          </a:p>
        </p:txBody>
      </p:sp>
    </p:spTree>
    <p:extLst>
      <p:ext uri="{BB962C8B-B14F-4D97-AF65-F5344CB8AC3E}">
        <p14:creationId xmlns:p14="http://schemas.microsoft.com/office/powerpoint/2010/main" val="1794930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Feedback Allows an Internal Model</a:t>
            </a:r>
            <a:endParaRPr lang="en-US" dirty="0"/>
          </a:p>
        </p:txBody>
      </p:sp>
      <p:sp>
        <p:nvSpPr>
          <p:cNvPr id="3" name="Content Placeholder 2"/>
          <p:cNvSpPr>
            <a:spLocks noGrp="1"/>
          </p:cNvSpPr>
          <p:nvPr>
            <p:ph idx="1"/>
          </p:nvPr>
        </p:nvSpPr>
        <p:spPr/>
        <p:txBody>
          <a:bodyPr/>
          <a:lstStyle/>
          <a:p>
            <a:r>
              <a:rPr lang="en-US" dirty="0" smtClean="0"/>
              <a:t>Sensation is detecting the sensory signal.</a:t>
            </a:r>
          </a:p>
          <a:p>
            <a:r>
              <a:rPr lang="en-US" dirty="0" smtClean="0"/>
              <a:t>Perception is the comparison between the sensory signal and the internal model to understand the information.</a:t>
            </a:r>
            <a:endParaRPr lang="en-US" dirty="0"/>
          </a:p>
        </p:txBody>
      </p:sp>
      <p:sp>
        <p:nvSpPr>
          <p:cNvPr id="4" name="Slide Number Placeholder 3"/>
          <p:cNvSpPr>
            <a:spLocks noGrp="1"/>
          </p:cNvSpPr>
          <p:nvPr>
            <p:ph type="sldNum" sz="quarter" idx="4294967295"/>
          </p:nvPr>
        </p:nvSpPr>
        <p:spPr>
          <a:xfrm>
            <a:off x="8686800" y="6248400"/>
            <a:ext cx="457200" cy="457200"/>
          </a:xfrm>
          <a:prstGeom prst="rect">
            <a:avLst/>
          </a:prstGeom>
        </p:spPr>
        <p:txBody>
          <a:bodyPr/>
          <a:lstStyle/>
          <a:p>
            <a:fld id="{E0B89153-F3E4-4369-918D-38256662D732}" type="slidenum">
              <a:rPr lang="en-US" smtClean="0"/>
              <a:t>67</a:t>
            </a:fld>
            <a:endParaRPr lang="en-US"/>
          </a:p>
        </p:txBody>
      </p:sp>
    </p:spTree>
    <p:extLst>
      <p:ext uri="{BB962C8B-B14F-4D97-AF65-F5344CB8AC3E}">
        <p14:creationId xmlns:p14="http://schemas.microsoft.com/office/powerpoint/2010/main" val="830982721"/>
      </p:ext>
    </p:extLst>
  </p:cSld>
  <p:clrMapOvr>
    <a:masterClrMapping/>
  </p:clrMapOvr>
</p:sld>
</file>

<file path=ppt/theme/theme1.xml><?xml version="1.0" encoding="utf-8"?>
<a:theme xmlns:a="http://schemas.openxmlformats.org/drawingml/2006/main" name="Oxford template (TH)">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Oxford template (TH)</Template>
  <TotalTime>6981</TotalTime>
  <Words>4588</Words>
  <Application>Microsoft Office PowerPoint</Application>
  <PresentationFormat>On-screen Show (4:3)</PresentationFormat>
  <Paragraphs>344</Paragraphs>
  <Slides>67</Slides>
  <Notes>24</Notes>
  <HiddenSlides>0</HiddenSlides>
  <MMClips>0</MMClips>
  <ScaleCrop>false</ScaleCrop>
  <HeadingPairs>
    <vt:vector size="4" baseType="variant">
      <vt:variant>
        <vt:lpstr>Theme</vt:lpstr>
      </vt:variant>
      <vt:variant>
        <vt:i4>3</vt:i4>
      </vt:variant>
      <vt:variant>
        <vt:lpstr>Slide Titles</vt:lpstr>
      </vt:variant>
      <vt:variant>
        <vt:i4>67</vt:i4>
      </vt:variant>
    </vt:vector>
  </HeadingPairs>
  <TitlesOfParts>
    <vt:vector size="70" baseType="lpstr">
      <vt:lpstr>Oxford template (TH)</vt:lpstr>
      <vt:lpstr>Custom Design</vt:lpstr>
      <vt:lpstr>1_Custom Design</vt:lpstr>
      <vt:lpstr>5: Vision</vt:lpstr>
      <vt:lpstr>Chapter Outline</vt:lpstr>
      <vt:lpstr>Visual Perception</vt:lpstr>
      <vt:lpstr>What Is It Like to See?</vt:lpstr>
      <vt:lpstr>What Is It Like to See?</vt:lpstr>
      <vt:lpstr>Signal Transduction</vt:lpstr>
      <vt:lpstr>Signal Transduction</vt:lpstr>
      <vt:lpstr>Anatomy of the Visual System</vt:lpstr>
      <vt:lpstr>Sensory Transduction: The Eye and Its Retina</vt:lpstr>
      <vt:lpstr>Sensory Transduction: The Eye and Its Retina</vt:lpstr>
      <vt:lpstr>Sensory Transduction: The Eye and Its Retina</vt:lpstr>
      <vt:lpstr>Sensory Transduction: The Eye and Its Retina</vt:lpstr>
      <vt:lpstr>Sensory Transduction: The Eye and Its Retina</vt:lpstr>
      <vt:lpstr>Sensory Transduction: The Eye and Its Retina</vt:lpstr>
      <vt:lpstr>Sensory Transduction: The Eye and Its Retina</vt:lpstr>
      <vt:lpstr>Sensory Transduction: The Eye and Its Retina</vt:lpstr>
      <vt:lpstr>Sensory Transduction: The Eye and Its Retina</vt:lpstr>
      <vt:lpstr>Sensory Transduction: The Eye and Its Retina</vt:lpstr>
      <vt:lpstr>Sensory Transduction: The Eye and Its Retina</vt:lpstr>
      <vt:lpstr>Sensory Transduction: The Eye and Its Retina</vt:lpstr>
      <vt:lpstr>Path to the Visual Cortex: The Lateral Geniculate Nucleus</vt:lpstr>
      <vt:lpstr>Path to the Visual Cortex: The Lateral Geniculate Nucleus</vt:lpstr>
      <vt:lpstr>The Visual Cortex</vt:lpstr>
      <vt:lpstr>The Visual Cortex</vt:lpstr>
      <vt:lpstr>The Visual Cortex</vt:lpstr>
      <vt:lpstr>The Visual Cortex</vt:lpstr>
      <vt:lpstr>The Visual Cortex</vt:lpstr>
      <vt:lpstr>The Visual Cortex</vt:lpstr>
      <vt:lpstr>The Visual Cortex</vt:lpstr>
      <vt:lpstr>Two Eyes Are Better Than One: Stereo Vision</vt:lpstr>
      <vt:lpstr>Higher Visual Areas</vt:lpstr>
      <vt:lpstr>Secondary and Tertiary Visual Cortex</vt:lpstr>
      <vt:lpstr>Secondary and Tertiary Visual Cortex</vt:lpstr>
      <vt:lpstr>Ventral Stream: What an Object Is</vt:lpstr>
      <vt:lpstr>Ventral Stream: What an Object Is</vt:lpstr>
      <vt:lpstr>Ventral Stream: What an Object Is</vt:lpstr>
      <vt:lpstr>Ventral Stream: What an Object Is</vt:lpstr>
      <vt:lpstr>Ventral Stream: What an Object Is</vt:lpstr>
      <vt:lpstr>Dorsal Stream: How to Interact with the World</vt:lpstr>
      <vt:lpstr>Dorsal Stream: How to Interact with the World</vt:lpstr>
      <vt:lpstr>Attention and the Dorsal Stream</vt:lpstr>
      <vt:lpstr>Attention and the Dorsal Stream</vt:lpstr>
      <vt:lpstr>Attention and the Dorsal Stream</vt:lpstr>
      <vt:lpstr>Attention and the Dorsal Stream</vt:lpstr>
      <vt:lpstr>Comparing the Ventral and Dorsal Processing Streams</vt:lpstr>
      <vt:lpstr>The Bigger Picture of the Visual Brain</vt:lpstr>
      <vt:lpstr>The Bigger Picture of the Visual Brain</vt:lpstr>
      <vt:lpstr>Perception Is Active, Not Passive</vt:lpstr>
      <vt:lpstr>Interrogating the Scene with Our Eyes</vt:lpstr>
      <vt:lpstr>Interrogating the Scene with Our Eyes</vt:lpstr>
      <vt:lpstr>The Blind Spot</vt:lpstr>
      <vt:lpstr>Seeing the Same Object Different Ways: Multistability</vt:lpstr>
      <vt:lpstr>Seeing the Same Object Different Ways: Multistability</vt:lpstr>
      <vt:lpstr>Binocular Rivalry: Different Images in the Two Eyes</vt:lpstr>
      <vt:lpstr>Binocular Rivalry: Different Images in the Two Eyes</vt:lpstr>
      <vt:lpstr>We Don’t See Most of What Hits Our Eyes</vt:lpstr>
      <vt:lpstr>Vision Relies on Expectations</vt:lpstr>
      <vt:lpstr>Change Blindness</vt:lpstr>
      <vt:lpstr>Change Blindness</vt:lpstr>
      <vt:lpstr>Saving Resources by Embedding Prior Experience</vt:lpstr>
      <vt:lpstr>Saving Resources by Embedding Prior Experience</vt:lpstr>
      <vt:lpstr>Unconscious Inference</vt:lpstr>
      <vt:lpstr>Unconscious Inference</vt:lpstr>
      <vt:lpstr>Activity from Within</vt:lpstr>
      <vt:lpstr>Feedback Allows an Internal Model</vt:lpstr>
      <vt:lpstr>Feedback Allows an Internal Model</vt:lpstr>
      <vt:lpstr>Feedback Allows an Internal Model</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Agnew</dc:creator>
  <cp:lastModifiedBy>CHINEA, Beatriz</cp:lastModifiedBy>
  <cp:revision>46</cp:revision>
  <dcterms:created xsi:type="dcterms:W3CDTF">2015-11-05T21:12:34Z</dcterms:created>
  <dcterms:modified xsi:type="dcterms:W3CDTF">2018-07-13T14:53:36Z</dcterms:modified>
</cp:coreProperties>
</file>