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 id="2147483847" r:id="rId2"/>
  </p:sldMasterIdLst>
  <p:notesMasterIdLst>
    <p:notesMasterId r:id="rId15"/>
  </p:notesMasterIdLst>
  <p:sldIdLst>
    <p:sldId id="278" r:id="rId3"/>
    <p:sldId id="261" r:id="rId4"/>
    <p:sldId id="258" r:id="rId5"/>
    <p:sldId id="269" r:id="rId6"/>
    <p:sldId id="266" r:id="rId7"/>
    <p:sldId id="274" r:id="rId8"/>
    <p:sldId id="275" r:id="rId9"/>
    <p:sldId id="276" r:id="rId10"/>
    <p:sldId id="256" r:id="rId11"/>
    <p:sldId id="277" r:id="rId12"/>
    <p:sldId id="273" r:id="rId13"/>
    <p:sldId id="25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71"/>
    <p:restoredTop sz="94536"/>
  </p:normalViewPr>
  <p:slideViewPr>
    <p:cSldViewPr showGuides="1">
      <p:cViewPr varScale="1">
        <p:scale>
          <a:sx n="64" d="100"/>
          <a:sy n="64" d="100"/>
        </p:scale>
        <p:origin x="102" y="54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87B892-71F3-4F0E-ACCB-76A5CA57155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6A99F5C-C8D9-4F12-97DC-94B8A1FD63F8}">
      <dgm:prSet custT="1"/>
      <dgm:spPr/>
      <dgm:t>
        <a:bodyPr/>
        <a:lstStyle/>
        <a:p>
          <a:pPr>
            <a:lnSpc>
              <a:spcPct val="100000"/>
            </a:lnSpc>
          </a:pPr>
          <a:r>
            <a:rPr lang="en-US" sz="2400" b="1" dirty="0"/>
            <a:t>Scientific Racism </a:t>
          </a:r>
        </a:p>
        <a:p>
          <a:pPr>
            <a:lnSpc>
              <a:spcPct val="100000"/>
            </a:lnSpc>
          </a:pPr>
          <a:r>
            <a:rPr lang="en-US" sz="2400" b="0" dirty="0"/>
            <a:t>The attempt to prove there are separate races, race explains basic differences among people, some races are superior to others</a:t>
          </a:r>
          <a:endParaRPr lang="en-US" sz="2400" dirty="0"/>
        </a:p>
      </dgm:t>
    </dgm:pt>
    <dgm:pt modelId="{854AB9C7-6157-44E6-9505-A6031DFB0D13}" type="parTrans" cxnId="{E7812C20-D5F4-4153-8B33-DBF912D9BEBB}">
      <dgm:prSet/>
      <dgm:spPr/>
      <dgm:t>
        <a:bodyPr/>
        <a:lstStyle/>
        <a:p>
          <a:endParaRPr lang="en-US"/>
        </a:p>
      </dgm:t>
    </dgm:pt>
    <dgm:pt modelId="{55AB82B0-FEC0-478A-8E9E-89DD92C8242D}" type="sibTrans" cxnId="{E7812C20-D5F4-4153-8B33-DBF912D9BEBB}">
      <dgm:prSet/>
      <dgm:spPr/>
      <dgm:t>
        <a:bodyPr/>
        <a:lstStyle/>
        <a:p>
          <a:endParaRPr lang="en-US"/>
        </a:p>
      </dgm:t>
    </dgm:pt>
    <dgm:pt modelId="{4A0E5EC0-0B30-4FFE-8703-F80F80AA6856}">
      <dgm:prSet custT="1"/>
      <dgm:spPr/>
      <dgm:t>
        <a:bodyPr/>
        <a:lstStyle/>
        <a:p>
          <a:pPr>
            <a:lnSpc>
              <a:spcPct val="100000"/>
            </a:lnSpc>
          </a:pPr>
          <a:r>
            <a:rPr lang="en-US" sz="2400" b="1" dirty="0"/>
            <a:t>Discredited</a:t>
          </a:r>
        </a:p>
        <a:p>
          <a:pPr>
            <a:lnSpc>
              <a:spcPct val="100000"/>
            </a:lnSpc>
          </a:pPr>
          <a:r>
            <a:rPr lang="en-US" sz="2400" b="0" dirty="0"/>
            <a:t>Based on obvious biases, faulty assumptions, methodological errors, and motivated reasoning</a:t>
          </a:r>
          <a:endParaRPr lang="en-US" sz="2400" dirty="0"/>
        </a:p>
      </dgm:t>
    </dgm:pt>
    <dgm:pt modelId="{2AA4C5EB-B9D9-46AB-97C3-4B4DA2027769}" type="parTrans" cxnId="{CFD1AD93-7A6B-43CC-8C9B-BDB6C7C74372}">
      <dgm:prSet/>
      <dgm:spPr/>
      <dgm:t>
        <a:bodyPr/>
        <a:lstStyle/>
        <a:p>
          <a:endParaRPr lang="en-US"/>
        </a:p>
      </dgm:t>
    </dgm:pt>
    <dgm:pt modelId="{5FCD9DFD-3884-4D98-A8BD-434B6605FA25}" type="sibTrans" cxnId="{CFD1AD93-7A6B-43CC-8C9B-BDB6C7C74372}">
      <dgm:prSet/>
      <dgm:spPr/>
      <dgm:t>
        <a:bodyPr/>
        <a:lstStyle/>
        <a:p>
          <a:endParaRPr lang="en-US"/>
        </a:p>
      </dgm:t>
    </dgm:pt>
    <dgm:pt modelId="{BED66832-23C4-4A80-AB5B-248F0CF41EDD}" type="pres">
      <dgm:prSet presAssocID="{9A87B892-71F3-4F0E-ACCB-76A5CA571559}" presName="root" presStyleCnt="0">
        <dgm:presLayoutVars>
          <dgm:dir/>
          <dgm:resizeHandles val="exact"/>
        </dgm:presLayoutVars>
      </dgm:prSet>
      <dgm:spPr/>
    </dgm:pt>
    <dgm:pt modelId="{1EA484BD-397E-4597-B673-DA9D13ADCC41}" type="pres">
      <dgm:prSet presAssocID="{86A99F5C-C8D9-4F12-97DC-94B8A1FD63F8}" presName="compNode" presStyleCnt="0"/>
      <dgm:spPr/>
    </dgm:pt>
    <dgm:pt modelId="{B1F0C817-F8F8-4603-929D-A3B94D02509C}" type="pres">
      <dgm:prSet presAssocID="{86A99F5C-C8D9-4F12-97DC-94B8A1FD63F8}" presName="bgRect" presStyleLbl="bgShp" presStyleIdx="0" presStyleCnt="2" custLinFactNeighborX="2083" custLinFactNeighborY="1954"/>
      <dgm:spPr/>
    </dgm:pt>
    <dgm:pt modelId="{B80860ED-68AD-485B-9F19-B8FA8ABC9907}" type="pres">
      <dgm:prSet presAssocID="{86A99F5C-C8D9-4F12-97DC-94B8A1FD63F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icroscope"/>
        </a:ext>
      </dgm:extLst>
    </dgm:pt>
    <dgm:pt modelId="{5F1258E2-1528-4055-933C-C9A2B192C51B}" type="pres">
      <dgm:prSet presAssocID="{86A99F5C-C8D9-4F12-97DC-94B8A1FD63F8}" presName="spaceRect" presStyleCnt="0"/>
      <dgm:spPr/>
    </dgm:pt>
    <dgm:pt modelId="{A86A8BC6-0426-4F14-9B8B-617B842ADF6C}" type="pres">
      <dgm:prSet presAssocID="{86A99F5C-C8D9-4F12-97DC-94B8A1FD63F8}" presName="parTx" presStyleLbl="revTx" presStyleIdx="0" presStyleCnt="2">
        <dgm:presLayoutVars>
          <dgm:chMax val="0"/>
          <dgm:chPref val="0"/>
        </dgm:presLayoutVars>
      </dgm:prSet>
      <dgm:spPr/>
    </dgm:pt>
    <dgm:pt modelId="{50382FE1-9FD9-480D-9724-DD9512638715}" type="pres">
      <dgm:prSet presAssocID="{55AB82B0-FEC0-478A-8E9E-89DD92C8242D}" presName="sibTrans" presStyleCnt="0"/>
      <dgm:spPr/>
    </dgm:pt>
    <dgm:pt modelId="{CE0466C2-EDC4-4BD1-858E-FA5BAA0270B3}" type="pres">
      <dgm:prSet presAssocID="{4A0E5EC0-0B30-4FFE-8703-F80F80AA6856}" presName="compNode" presStyleCnt="0"/>
      <dgm:spPr/>
    </dgm:pt>
    <dgm:pt modelId="{EE4DED3E-BA15-4898-A8FA-3DD4300FE2D9}" type="pres">
      <dgm:prSet presAssocID="{4A0E5EC0-0B30-4FFE-8703-F80F80AA6856}" presName="bgRect" presStyleLbl="bgShp" presStyleIdx="1" presStyleCnt="2" custLinFactNeighborX="-4167" custLinFactNeighborY="9805"/>
      <dgm:spPr/>
    </dgm:pt>
    <dgm:pt modelId="{8CB2E7F0-D7A7-45E7-A41E-B394B3F3224A}" type="pres">
      <dgm:prSet presAssocID="{4A0E5EC0-0B30-4FFE-8703-F80F80AA685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ose"/>
        </a:ext>
      </dgm:extLst>
    </dgm:pt>
    <dgm:pt modelId="{963F381E-11D1-4FC9-B242-C4D5E0668A82}" type="pres">
      <dgm:prSet presAssocID="{4A0E5EC0-0B30-4FFE-8703-F80F80AA6856}" presName="spaceRect" presStyleCnt="0"/>
      <dgm:spPr/>
    </dgm:pt>
    <dgm:pt modelId="{EA40A857-18CD-4873-9C27-99E1010D8821}" type="pres">
      <dgm:prSet presAssocID="{4A0E5EC0-0B30-4FFE-8703-F80F80AA6856}" presName="parTx" presStyleLbl="revTx" presStyleIdx="1" presStyleCnt="2">
        <dgm:presLayoutVars>
          <dgm:chMax val="0"/>
          <dgm:chPref val="0"/>
        </dgm:presLayoutVars>
      </dgm:prSet>
      <dgm:spPr/>
    </dgm:pt>
  </dgm:ptLst>
  <dgm:cxnLst>
    <dgm:cxn modelId="{E7812C20-D5F4-4153-8B33-DBF912D9BEBB}" srcId="{9A87B892-71F3-4F0E-ACCB-76A5CA571559}" destId="{86A99F5C-C8D9-4F12-97DC-94B8A1FD63F8}" srcOrd="0" destOrd="0" parTransId="{854AB9C7-6157-44E6-9505-A6031DFB0D13}" sibTransId="{55AB82B0-FEC0-478A-8E9E-89DD92C8242D}"/>
    <dgm:cxn modelId="{CFD1AD93-7A6B-43CC-8C9B-BDB6C7C74372}" srcId="{9A87B892-71F3-4F0E-ACCB-76A5CA571559}" destId="{4A0E5EC0-0B30-4FFE-8703-F80F80AA6856}" srcOrd="1" destOrd="0" parTransId="{2AA4C5EB-B9D9-46AB-97C3-4B4DA2027769}" sibTransId="{5FCD9DFD-3884-4D98-A8BD-434B6605FA25}"/>
    <dgm:cxn modelId="{A05A3394-227A-4132-A12B-E1253D9C4AC6}" type="presOf" srcId="{9A87B892-71F3-4F0E-ACCB-76A5CA571559}" destId="{BED66832-23C4-4A80-AB5B-248F0CF41EDD}" srcOrd="0" destOrd="0" presId="urn:microsoft.com/office/officeart/2018/2/layout/IconVerticalSolidList"/>
    <dgm:cxn modelId="{BF6776CB-357B-4E85-8E76-02F15A7DFD2D}" type="presOf" srcId="{86A99F5C-C8D9-4F12-97DC-94B8A1FD63F8}" destId="{A86A8BC6-0426-4F14-9B8B-617B842ADF6C}" srcOrd="0" destOrd="0" presId="urn:microsoft.com/office/officeart/2018/2/layout/IconVerticalSolidList"/>
    <dgm:cxn modelId="{69EDD5D1-FB10-40FE-8EBF-0372B2A227B7}" type="presOf" srcId="{4A0E5EC0-0B30-4FFE-8703-F80F80AA6856}" destId="{EA40A857-18CD-4873-9C27-99E1010D8821}" srcOrd="0" destOrd="0" presId="urn:microsoft.com/office/officeart/2018/2/layout/IconVerticalSolidList"/>
    <dgm:cxn modelId="{9499D67A-8CF0-4919-B222-851934453067}" type="presParOf" srcId="{BED66832-23C4-4A80-AB5B-248F0CF41EDD}" destId="{1EA484BD-397E-4597-B673-DA9D13ADCC41}" srcOrd="0" destOrd="0" presId="urn:microsoft.com/office/officeart/2018/2/layout/IconVerticalSolidList"/>
    <dgm:cxn modelId="{059E0A81-8148-4DC7-89E6-4F8AA2B35356}" type="presParOf" srcId="{1EA484BD-397E-4597-B673-DA9D13ADCC41}" destId="{B1F0C817-F8F8-4603-929D-A3B94D02509C}" srcOrd="0" destOrd="0" presId="urn:microsoft.com/office/officeart/2018/2/layout/IconVerticalSolidList"/>
    <dgm:cxn modelId="{8F4B0B7A-CAD8-470E-8FFC-D0064CA624B8}" type="presParOf" srcId="{1EA484BD-397E-4597-B673-DA9D13ADCC41}" destId="{B80860ED-68AD-485B-9F19-B8FA8ABC9907}" srcOrd="1" destOrd="0" presId="urn:microsoft.com/office/officeart/2018/2/layout/IconVerticalSolidList"/>
    <dgm:cxn modelId="{7CEEC7CE-9559-4685-B130-68577268A508}" type="presParOf" srcId="{1EA484BD-397E-4597-B673-DA9D13ADCC41}" destId="{5F1258E2-1528-4055-933C-C9A2B192C51B}" srcOrd="2" destOrd="0" presId="urn:microsoft.com/office/officeart/2018/2/layout/IconVerticalSolidList"/>
    <dgm:cxn modelId="{013D6D0E-992E-4C9E-9BDB-3326DABD0154}" type="presParOf" srcId="{1EA484BD-397E-4597-B673-DA9D13ADCC41}" destId="{A86A8BC6-0426-4F14-9B8B-617B842ADF6C}" srcOrd="3" destOrd="0" presId="urn:microsoft.com/office/officeart/2018/2/layout/IconVerticalSolidList"/>
    <dgm:cxn modelId="{9B90DC9D-2082-475B-8869-C92C16806D34}" type="presParOf" srcId="{BED66832-23C4-4A80-AB5B-248F0CF41EDD}" destId="{50382FE1-9FD9-480D-9724-DD9512638715}" srcOrd="1" destOrd="0" presId="urn:microsoft.com/office/officeart/2018/2/layout/IconVerticalSolidList"/>
    <dgm:cxn modelId="{36AD5833-9728-4437-BA94-A8AE357079AE}" type="presParOf" srcId="{BED66832-23C4-4A80-AB5B-248F0CF41EDD}" destId="{CE0466C2-EDC4-4BD1-858E-FA5BAA0270B3}" srcOrd="2" destOrd="0" presId="urn:microsoft.com/office/officeart/2018/2/layout/IconVerticalSolidList"/>
    <dgm:cxn modelId="{8CFF9884-0BFE-4CAC-BC24-9662814C1525}" type="presParOf" srcId="{CE0466C2-EDC4-4BD1-858E-FA5BAA0270B3}" destId="{EE4DED3E-BA15-4898-A8FA-3DD4300FE2D9}" srcOrd="0" destOrd="0" presId="urn:microsoft.com/office/officeart/2018/2/layout/IconVerticalSolidList"/>
    <dgm:cxn modelId="{BCC52C8D-FC6C-44D4-99C3-428566FD6358}" type="presParOf" srcId="{CE0466C2-EDC4-4BD1-858E-FA5BAA0270B3}" destId="{8CB2E7F0-D7A7-45E7-A41E-B394B3F3224A}" srcOrd="1" destOrd="0" presId="urn:microsoft.com/office/officeart/2018/2/layout/IconVerticalSolidList"/>
    <dgm:cxn modelId="{5F78B00C-DC97-4F4A-B72D-5460849E1270}" type="presParOf" srcId="{CE0466C2-EDC4-4BD1-858E-FA5BAA0270B3}" destId="{963F381E-11D1-4FC9-B242-C4D5E0668A82}" srcOrd="2" destOrd="0" presId="urn:microsoft.com/office/officeart/2018/2/layout/IconVerticalSolidList"/>
    <dgm:cxn modelId="{B880A22B-BBC9-4BBE-82B3-DE6C1B5D04AE}" type="presParOf" srcId="{CE0466C2-EDC4-4BD1-858E-FA5BAA0270B3}" destId="{EA40A857-18CD-4873-9C27-99E1010D882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87B892-71F3-4F0E-ACCB-76A5CA57155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6A99F5C-C8D9-4F12-97DC-94B8A1FD63F8}">
      <dgm:prSet custT="1"/>
      <dgm:spPr/>
      <dgm:t>
        <a:bodyPr/>
        <a:lstStyle/>
        <a:p>
          <a:pPr>
            <a:lnSpc>
              <a:spcPct val="100000"/>
            </a:lnSpc>
          </a:pPr>
          <a:r>
            <a:rPr lang="en-US" sz="2800" b="1" dirty="0"/>
            <a:t>Individual Racism </a:t>
          </a:r>
        </a:p>
        <a:p>
          <a:pPr>
            <a:lnSpc>
              <a:spcPct val="100000"/>
            </a:lnSpc>
          </a:pPr>
          <a:r>
            <a:rPr lang="en-US" sz="2800" dirty="0"/>
            <a:t>Person-to-person acts of intolerance or discrimination </a:t>
          </a:r>
        </a:p>
      </dgm:t>
    </dgm:pt>
    <dgm:pt modelId="{854AB9C7-6157-44E6-9505-A6031DFB0D13}" type="parTrans" cxnId="{E7812C20-D5F4-4153-8B33-DBF912D9BEBB}">
      <dgm:prSet/>
      <dgm:spPr/>
      <dgm:t>
        <a:bodyPr/>
        <a:lstStyle/>
        <a:p>
          <a:endParaRPr lang="en-US"/>
        </a:p>
      </dgm:t>
    </dgm:pt>
    <dgm:pt modelId="{55AB82B0-FEC0-478A-8E9E-89DD92C8242D}" type="sibTrans" cxnId="{E7812C20-D5F4-4153-8B33-DBF912D9BEBB}">
      <dgm:prSet/>
      <dgm:spPr/>
      <dgm:t>
        <a:bodyPr/>
        <a:lstStyle/>
        <a:p>
          <a:endParaRPr lang="en-US"/>
        </a:p>
      </dgm:t>
    </dgm:pt>
    <dgm:pt modelId="{4A0E5EC0-0B30-4FFE-8703-F80F80AA6856}">
      <dgm:prSet custT="1"/>
      <dgm:spPr/>
      <dgm:t>
        <a:bodyPr/>
        <a:lstStyle/>
        <a:p>
          <a:pPr>
            <a:lnSpc>
              <a:spcPct val="100000"/>
            </a:lnSpc>
          </a:pPr>
          <a:r>
            <a:rPr lang="en-US" sz="2800" b="1" dirty="0"/>
            <a:t>Institutional or Structural Racism</a:t>
          </a:r>
        </a:p>
        <a:p>
          <a:pPr>
            <a:lnSpc>
              <a:spcPct val="100000"/>
            </a:lnSpc>
          </a:pPr>
          <a:r>
            <a:rPr lang="en-US" sz="2800" dirty="0"/>
            <a:t>Unequal treatment that arises from the way organizations, institutions, and social systems operate </a:t>
          </a:r>
        </a:p>
      </dgm:t>
    </dgm:pt>
    <dgm:pt modelId="{2AA4C5EB-B9D9-46AB-97C3-4B4DA2027769}" type="parTrans" cxnId="{CFD1AD93-7A6B-43CC-8C9B-BDB6C7C74372}">
      <dgm:prSet/>
      <dgm:spPr/>
      <dgm:t>
        <a:bodyPr/>
        <a:lstStyle/>
        <a:p>
          <a:endParaRPr lang="en-US"/>
        </a:p>
      </dgm:t>
    </dgm:pt>
    <dgm:pt modelId="{5FCD9DFD-3884-4D98-A8BD-434B6605FA25}" type="sibTrans" cxnId="{CFD1AD93-7A6B-43CC-8C9B-BDB6C7C74372}">
      <dgm:prSet/>
      <dgm:spPr/>
      <dgm:t>
        <a:bodyPr/>
        <a:lstStyle/>
        <a:p>
          <a:endParaRPr lang="en-US"/>
        </a:p>
      </dgm:t>
    </dgm:pt>
    <dgm:pt modelId="{BED66832-23C4-4A80-AB5B-248F0CF41EDD}" type="pres">
      <dgm:prSet presAssocID="{9A87B892-71F3-4F0E-ACCB-76A5CA571559}" presName="root" presStyleCnt="0">
        <dgm:presLayoutVars>
          <dgm:dir/>
          <dgm:resizeHandles val="exact"/>
        </dgm:presLayoutVars>
      </dgm:prSet>
      <dgm:spPr/>
    </dgm:pt>
    <dgm:pt modelId="{1EA484BD-397E-4597-B673-DA9D13ADCC41}" type="pres">
      <dgm:prSet presAssocID="{86A99F5C-C8D9-4F12-97DC-94B8A1FD63F8}" presName="compNode" presStyleCnt="0"/>
      <dgm:spPr/>
    </dgm:pt>
    <dgm:pt modelId="{B1F0C817-F8F8-4603-929D-A3B94D02509C}" type="pres">
      <dgm:prSet presAssocID="{86A99F5C-C8D9-4F12-97DC-94B8A1FD63F8}" presName="bgRect" presStyleLbl="bgShp" presStyleIdx="0" presStyleCnt="2"/>
      <dgm:spPr/>
    </dgm:pt>
    <dgm:pt modelId="{B80860ED-68AD-485B-9F19-B8FA8ABC9907}" type="pres">
      <dgm:prSet presAssocID="{86A99F5C-C8D9-4F12-97DC-94B8A1FD63F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ser"/>
        </a:ext>
      </dgm:extLst>
    </dgm:pt>
    <dgm:pt modelId="{5F1258E2-1528-4055-933C-C9A2B192C51B}" type="pres">
      <dgm:prSet presAssocID="{86A99F5C-C8D9-4F12-97DC-94B8A1FD63F8}" presName="spaceRect" presStyleCnt="0"/>
      <dgm:spPr/>
    </dgm:pt>
    <dgm:pt modelId="{A86A8BC6-0426-4F14-9B8B-617B842ADF6C}" type="pres">
      <dgm:prSet presAssocID="{86A99F5C-C8D9-4F12-97DC-94B8A1FD63F8}" presName="parTx" presStyleLbl="revTx" presStyleIdx="0" presStyleCnt="2">
        <dgm:presLayoutVars>
          <dgm:chMax val="0"/>
          <dgm:chPref val="0"/>
        </dgm:presLayoutVars>
      </dgm:prSet>
      <dgm:spPr/>
    </dgm:pt>
    <dgm:pt modelId="{50382FE1-9FD9-480D-9724-DD9512638715}" type="pres">
      <dgm:prSet presAssocID="{55AB82B0-FEC0-478A-8E9E-89DD92C8242D}" presName="sibTrans" presStyleCnt="0"/>
      <dgm:spPr/>
    </dgm:pt>
    <dgm:pt modelId="{CE0466C2-EDC4-4BD1-858E-FA5BAA0270B3}" type="pres">
      <dgm:prSet presAssocID="{4A0E5EC0-0B30-4FFE-8703-F80F80AA6856}" presName="compNode" presStyleCnt="0"/>
      <dgm:spPr/>
    </dgm:pt>
    <dgm:pt modelId="{EE4DED3E-BA15-4898-A8FA-3DD4300FE2D9}" type="pres">
      <dgm:prSet presAssocID="{4A0E5EC0-0B30-4FFE-8703-F80F80AA6856}" presName="bgRect" presStyleLbl="bgShp" presStyleIdx="1" presStyleCnt="2"/>
      <dgm:spPr/>
    </dgm:pt>
    <dgm:pt modelId="{8CB2E7F0-D7A7-45E7-A41E-B394B3F3224A}" type="pres">
      <dgm:prSet presAssocID="{4A0E5EC0-0B30-4FFE-8703-F80F80AA685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roup"/>
        </a:ext>
      </dgm:extLst>
    </dgm:pt>
    <dgm:pt modelId="{963F381E-11D1-4FC9-B242-C4D5E0668A82}" type="pres">
      <dgm:prSet presAssocID="{4A0E5EC0-0B30-4FFE-8703-F80F80AA6856}" presName="spaceRect" presStyleCnt="0"/>
      <dgm:spPr/>
    </dgm:pt>
    <dgm:pt modelId="{EA40A857-18CD-4873-9C27-99E1010D8821}" type="pres">
      <dgm:prSet presAssocID="{4A0E5EC0-0B30-4FFE-8703-F80F80AA6856}" presName="parTx" presStyleLbl="revTx" presStyleIdx="1" presStyleCnt="2">
        <dgm:presLayoutVars>
          <dgm:chMax val="0"/>
          <dgm:chPref val="0"/>
        </dgm:presLayoutVars>
      </dgm:prSet>
      <dgm:spPr/>
    </dgm:pt>
  </dgm:ptLst>
  <dgm:cxnLst>
    <dgm:cxn modelId="{E7812C20-D5F4-4153-8B33-DBF912D9BEBB}" srcId="{9A87B892-71F3-4F0E-ACCB-76A5CA571559}" destId="{86A99F5C-C8D9-4F12-97DC-94B8A1FD63F8}" srcOrd="0" destOrd="0" parTransId="{854AB9C7-6157-44E6-9505-A6031DFB0D13}" sibTransId="{55AB82B0-FEC0-478A-8E9E-89DD92C8242D}"/>
    <dgm:cxn modelId="{CFD1AD93-7A6B-43CC-8C9B-BDB6C7C74372}" srcId="{9A87B892-71F3-4F0E-ACCB-76A5CA571559}" destId="{4A0E5EC0-0B30-4FFE-8703-F80F80AA6856}" srcOrd="1" destOrd="0" parTransId="{2AA4C5EB-B9D9-46AB-97C3-4B4DA2027769}" sibTransId="{5FCD9DFD-3884-4D98-A8BD-434B6605FA25}"/>
    <dgm:cxn modelId="{A05A3394-227A-4132-A12B-E1253D9C4AC6}" type="presOf" srcId="{9A87B892-71F3-4F0E-ACCB-76A5CA571559}" destId="{BED66832-23C4-4A80-AB5B-248F0CF41EDD}" srcOrd="0" destOrd="0" presId="urn:microsoft.com/office/officeart/2018/2/layout/IconVerticalSolidList"/>
    <dgm:cxn modelId="{BF6776CB-357B-4E85-8E76-02F15A7DFD2D}" type="presOf" srcId="{86A99F5C-C8D9-4F12-97DC-94B8A1FD63F8}" destId="{A86A8BC6-0426-4F14-9B8B-617B842ADF6C}" srcOrd="0" destOrd="0" presId="urn:microsoft.com/office/officeart/2018/2/layout/IconVerticalSolidList"/>
    <dgm:cxn modelId="{69EDD5D1-FB10-40FE-8EBF-0372B2A227B7}" type="presOf" srcId="{4A0E5EC0-0B30-4FFE-8703-F80F80AA6856}" destId="{EA40A857-18CD-4873-9C27-99E1010D8821}" srcOrd="0" destOrd="0" presId="urn:microsoft.com/office/officeart/2018/2/layout/IconVerticalSolidList"/>
    <dgm:cxn modelId="{9499D67A-8CF0-4919-B222-851934453067}" type="presParOf" srcId="{BED66832-23C4-4A80-AB5B-248F0CF41EDD}" destId="{1EA484BD-397E-4597-B673-DA9D13ADCC41}" srcOrd="0" destOrd="0" presId="urn:microsoft.com/office/officeart/2018/2/layout/IconVerticalSolidList"/>
    <dgm:cxn modelId="{059E0A81-8148-4DC7-89E6-4F8AA2B35356}" type="presParOf" srcId="{1EA484BD-397E-4597-B673-DA9D13ADCC41}" destId="{B1F0C817-F8F8-4603-929D-A3B94D02509C}" srcOrd="0" destOrd="0" presId="urn:microsoft.com/office/officeart/2018/2/layout/IconVerticalSolidList"/>
    <dgm:cxn modelId="{8F4B0B7A-CAD8-470E-8FFC-D0064CA624B8}" type="presParOf" srcId="{1EA484BD-397E-4597-B673-DA9D13ADCC41}" destId="{B80860ED-68AD-485B-9F19-B8FA8ABC9907}" srcOrd="1" destOrd="0" presId="urn:microsoft.com/office/officeart/2018/2/layout/IconVerticalSolidList"/>
    <dgm:cxn modelId="{7CEEC7CE-9559-4685-B130-68577268A508}" type="presParOf" srcId="{1EA484BD-397E-4597-B673-DA9D13ADCC41}" destId="{5F1258E2-1528-4055-933C-C9A2B192C51B}" srcOrd="2" destOrd="0" presId="urn:microsoft.com/office/officeart/2018/2/layout/IconVerticalSolidList"/>
    <dgm:cxn modelId="{013D6D0E-992E-4C9E-9BDB-3326DABD0154}" type="presParOf" srcId="{1EA484BD-397E-4597-B673-DA9D13ADCC41}" destId="{A86A8BC6-0426-4F14-9B8B-617B842ADF6C}" srcOrd="3" destOrd="0" presId="urn:microsoft.com/office/officeart/2018/2/layout/IconVerticalSolidList"/>
    <dgm:cxn modelId="{9B90DC9D-2082-475B-8869-C92C16806D34}" type="presParOf" srcId="{BED66832-23C4-4A80-AB5B-248F0CF41EDD}" destId="{50382FE1-9FD9-480D-9724-DD9512638715}" srcOrd="1" destOrd="0" presId="urn:microsoft.com/office/officeart/2018/2/layout/IconVerticalSolidList"/>
    <dgm:cxn modelId="{36AD5833-9728-4437-BA94-A8AE357079AE}" type="presParOf" srcId="{BED66832-23C4-4A80-AB5B-248F0CF41EDD}" destId="{CE0466C2-EDC4-4BD1-858E-FA5BAA0270B3}" srcOrd="2" destOrd="0" presId="urn:microsoft.com/office/officeart/2018/2/layout/IconVerticalSolidList"/>
    <dgm:cxn modelId="{8CFF9884-0BFE-4CAC-BC24-9662814C1525}" type="presParOf" srcId="{CE0466C2-EDC4-4BD1-858E-FA5BAA0270B3}" destId="{EE4DED3E-BA15-4898-A8FA-3DD4300FE2D9}" srcOrd="0" destOrd="0" presId="urn:microsoft.com/office/officeart/2018/2/layout/IconVerticalSolidList"/>
    <dgm:cxn modelId="{BCC52C8D-FC6C-44D4-99C3-428566FD6358}" type="presParOf" srcId="{CE0466C2-EDC4-4BD1-858E-FA5BAA0270B3}" destId="{8CB2E7F0-D7A7-45E7-A41E-B394B3F3224A}" srcOrd="1" destOrd="0" presId="urn:microsoft.com/office/officeart/2018/2/layout/IconVerticalSolidList"/>
    <dgm:cxn modelId="{5F78B00C-DC97-4F4A-B72D-5460849E1270}" type="presParOf" srcId="{CE0466C2-EDC4-4BD1-858E-FA5BAA0270B3}" destId="{963F381E-11D1-4FC9-B242-C4D5E0668A82}" srcOrd="2" destOrd="0" presId="urn:microsoft.com/office/officeart/2018/2/layout/IconVerticalSolidList"/>
    <dgm:cxn modelId="{B880A22B-BBC9-4BBE-82B3-DE6C1B5D04AE}" type="presParOf" srcId="{CE0466C2-EDC4-4BD1-858E-FA5BAA0270B3}" destId="{EA40A857-18CD-4873-9C27-99E1010D882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0C817-F8F8-4603-929D-A3B94D02509C}">
      <dsp:nvSpPr>
        <dsp:cNvPr id="0" name=""/>
        <dsp:cNvSpPr/>
      </dsp:nvSpPr>
      <dsp:spPr>
        <a:xfrm>
          <a:off x="0" y="512389"/>
          <a:ext cx="10972800" cy="16123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860ED-68AD-485B-9F19-B8FA8ABC9907}">
      <dsp:nvSpPr>
        <dsp:cNvPr id="0" name=""/>
        <dsp:cNvSpPr/>
      </dsp:nvSpPr>
      <dsp:spPr>
        <a:xfrm>
          <a:off x="487743" y="843667"/>
          <a:ext cx="886805" cy="8868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6A8BC6-0426-4F14-9B8B-617B842ADF6C}">
      <dsp:nvSpPr>
        <dsp:cNvPr id="0" name=""/>
        <dsp:cNvSpPr/>
      </dsp:nvSpPr>
      <dsp:spPr>
        <a:xfrm>
          <a:off x="1862292" y="480883"/>
          <a:ext cx="9110507" cy="1612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43" tIns="170643" rIns="170643" bIns="170643" numCol="1" spcCol="1270" anchor="ctr" anchorCtr="0">
          <a:noAutofit/>
        </a:bodyPr>
        <a:lstStyle/>
        <a:p>
          <a:pPr marL="0" lvl="0" indent="0" algn="l" defTabSz="1066800">
            <a:lnSpc>
              <a:spcPct val="100000"/>
            </a:lnSpc>
            <a:spcBef>
              <a:spcPct val="0"/>
            </a:spcBef>
            <a:spcAft>
              <a:spcPct val="35000"/>
            </a:spcAft>
            <a:buNone/>
          </a:pPr>
          <a:r>
            <a:rPr lang="en-US" sz="2400" b="1" kern="1200" dirty="0"/>
            <a:t>Scientific Racism </a:t>
          </a:r>
        </a:p>
        <a:p>
          <a:pPr marL="0" lvl="0" indent="0" algn="l" defTabSz="1066800">
            <a:lnSpc>
              <a:spcPct val="100000"/>
            </a:lnSpc>
            <a:spcBef>
              <a:spcPct val="0"/>
            </a:spcBef>
            <a:spcAft>
              <a:spcPct val="35000"/>
            </a:spcAft>
            <a:buNone/>
          </a:pPr>
          <a:r>
            <a:rPr lang="en-US" sz="2400" b="0" kern="1200" dirty="0"/>
            <a:t>The attempt to prove there are separate races, race explains basic differences among people, some races are superior to others</a:t>
          </a:r>
          <a:endParaRPr lang="en-US" sz="2400" kern="1200" dirty="0"/>
        </a:p>
      </dsp:txBody>
      <dsp:txXfrm>
        <a:off x="1862292" y="480883"/>
        <a:ext cx="9110507" cy="1612374"/>
      </dsp:txXfrm>
    </dsp:sp>
    <dsp:sp modelId="{EE4DED3E-BA15-4898-A8FA-3DD4300FE2D9}">
      <dsp:nvSpPr>
        <dsp:cNvPr id="0" name=""/>
        <dsp:cNvSpPr/>
      </dsp:nvSpPr>
      <dsp:spPr>
        <a:xfrm>
          <a:off x="0" y="2590798"/>
          <a:ext cx="10972800" cy="161237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B2E7F0-D7A7-45E7-A41E-B394B3F3224A}">
      <dsp:nvSpPr>
        <dsp:cNvPr id="0" name=""/>
        <dsp:cNvSpPr/>
      </dsp:nvSpPr>
      <dsp:spPr>
        <a:xfrm>
          <a:off x="487743" y="2795489"/>
          <a:ext cx="886805" cy="8868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40A857-18CD-4873-9C27-99E1010D8821}">
      <dsp:nvSpPr>
        <dsp:cNvPr id="0" name=""/>
        <dsp:cNvSpPr/>
      </dsp:nvSpPr>
      <dsp:spPr>
        <a:xfrm>
          <a:off x="1862292" y="2432705"/>
          <a:ext cx="9110507" cy="1612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43" tIns="170643" rIns="170643" bIns="170643" numCol="1" spcCol="1270" anchor="ctr" anchorCtr="0">
          <a:noAutofit/>
        </a:bodyPr>
        <a:lstStyle/>
        <a:p>
          <a:pPr marL="0" lvl="0" indent="0" algn="l" defTabSz="1066800">
            <a:lnSpc>
              <a:spcPct val="100000"/>
            </a:lnSpc>
            <a:spcBef>
              <a:spcPct val="0"/>
            </a:spcBef>
            <a:spcAft>
              <a:spcPct val="35000"/>
            </a:spcAft>
            <a:buNone/>
          </a:pPr>
          <a:r>
            <a:rPr lang="en-US" sz="2400" b="1" kern="1200" dirty="0"/>
            <a:t>Discredited</a:t>
          </a:r>
        </a:p>
        <a:p>
          <a:pPr marL="0" lvl="0" indent="0" algn="l" defTabSz="1066800">
            <a:lnSpc>
              <a:spcPct val="100000"/>
            </a:lnSpc>
            <a:spcBef>
              <a:spcPct val="0"/>
            </a:spcBef>
            <a:spcAft>
              <a:spcPct val="35000"/>
            </a:spcAft>
            <a:buNone/>
          </a:pPr>
          <a:r>
            <a:rPr lang="en-US" sz="2400" b="0" kern="1200" dirty="0"/>
            <a:t>Based on obvious biases, faulty assumptions, methodological errors, and motivated reasoning</a:t>
          </a:r>
          <a:endParaRPr lang="en-US" sz="2400" kern="1200" dirty="0"/>
        </a:p>
      </dsp:txBody>
      <dsp:txXfrm>
        <a:off x="1862292" y="2432705"/>
        <a:ext cx="9110507" cy="1612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0C817-F8F8-4603-929D-A3B94D02509C}">
      <dsp:nvSpPr>
        <dsp:cNvPr id="0" name=""/>
        <dsp:cNvSpPr/>
      </dsp:nvSpPr>
      <dsp:spPr>
        <a:xfrm>
          <a:off x="0" y="226298"/>
          <a:ext cx="10972800" cy="18669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860ED-68AD-485B-9F19-B8FA8ABC9907}">
      <dsp:nvSpPr>
        <dsp:cNvPr id="0" name=""/>
        <dsp:cNvSpPr/>
      </dsp:nvSpPr>
      <dsp:spPr>
        <a:xfrm>
          <a:off x="564755" y="646364"/>
          <a:ext cx="1026827" cy="10268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6A8BC6-0426-4F14-9B8B-617B842ADF6C}">
      <dsp:nvSpPr>
        <dsp:cNvPr id="0" name=""/>
        <dsp:cNvSpPr/>
      </dsp:nvSpPr>
      <dsp:spPr>
        <a:xfrm>
          <a:off x="2156338" y="226298"/>
          <a:ext cx="8816461" cy="186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587" tIns="197587" rIns="197587" bIns="197587" numCol="1" spcCol="1270" anchor="ctr" anchorCtr="0">
          <a:noAutofit/>
        </a:bodyPr>
        <a:lstStyle/>
        <a:p>
          <a:pPr marL="0" lvl="0" indent="0" algn="l" defTabSz="1244600">
            <a:lnSpc>
              <a:spcPct val="100000"/>
            </a:lnSpc>
            <a:spcBef>
              <a:spcPct val="0"/>
            </a:spcBef>
            <a:spcAft>
              <a:spcPct val="35000"/>
            </a:spcAft>
            <a:buNone/>
          </a:pPr>
          <a:r>
            <a:rPr lang="en-US" sz="2800" b="1" kern="1200" dirty="0"/>
            <a:t>Individual Racism </a:t>
          </a:r>
        </a:p>
        <a:p>
          <a:pPr marL="0" lvl="0" indent="0" algn="l" defTabSz="1244600">
            <a:lnSpc>
              <a:spcPct val="100000"/>
            </a:lnSpc>
            <a:spcBef>
              <a:spcPct val="0"/>
            </a:spcBef>
            <a:spcAft>
              <a:spcPct val="35000"/>
            </a:spcAft>
            <a:buNone/>
          </a:pPr>
          <a:r>
            <a:rPr lang="en-US" sz="2800" kern="1200" dirty="0"/>
            <a:t>Person-to-person acts of intolerance or discrimination </a:t>
          </a:r>
        </a:p>
      </dsp:txBody>
      <dsp:txXfrm>
        <a:off x="2156338" y="226298"/>
        <a:ext cx="8816461" cy="1866959"/>
      </dsp:txXfrm>
    </dsp:sp>
    <dsp:sp modelId="{EE4DED3E-BA15-4898-A8FA-3DD4300FE2D9}">
      <dsp:nvSpPr>
        <dsp:cNvPr id="0" name=""/>
        <dsp:cNvSpPr/>
      </dsp:nvSpPr>
      <dsp:spPr>
        <a:xfrm>
          <a:off x="0" y="2432705"/>
          <a:ext cx="10972800" cy="18669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B2E7F0-D7A7-45E7-A41E-B394B3F3224A}">
      <dsp:nvSpPr>
        <dsp:cNvPr id="0" name=""/>
        <dsp:cNvSpPr/>
      </dsp:nvSpPr>
      <dsp:spPr>
        <a:xfrm>
          <a:off x="564755" y="2852771"/>
          <a:ext cx="1026827" cy="10268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40A857-18CD-4873-9C27-99E1010D8821}">
      <dsp:nvSpPr>
        <dsp:cNvPr id="0" name=""/>
        <dsp:cNvSpPr/>
      </dsp:nvSpPr>
      <dsp:spPr>
        <a:xfrm>
          <a:off x="2156338" y="2432705"/>
          <a:ext cx="8816461" cy="1866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7587" tIns="197587" rIns="197587" bIns="197587" numCol="1" spcCol="1270" anchor="ctr" anchorCtr="0">
          <a:noAutofit/>
        </a:bodyPr>
        <a:lstStyle/>
        <a:p>
          <a:pPr marL="0" lvl="0" indent="0" algn="l" defTabSz="1244600">
            <a:lnSpc>
              <a:spcPct val="100000"/>
            </a:lnSpc>
            <a:spcBef>
              <a:spcPct val="0"/>
            </a:spcBef>
            <a:spcAft>
              <a:spcPct val="35000"/>
            </a:spcAft>
            <a:buNone/>
          </a:pPr>
          <a:r>
            <a:rPr lang="en-US" sz="2800" b="1" kern="1200" dirty="0"/>
            <a:t>Institutional or Structural Racism</a:t>
          </a:r>
        </a:p>
        <a:p>
          <a:pPr marL="0" lvl="0" indent="0" algn="l" defTabSz="1244600">
            <a:lnSpc>
              <a:spcPct val="100000"/>
            </a:lnSpc>
            <a:spcBef>
              <a:spcPct val="0"/>
            </a:spcBef>
            <a:spcAft>
              <a:spcPct val="35000"/>
            </a:spcAft>
            <a:buNone/>
          </a:pPr>
          <a:r>
            <a:rPr lang="en-US" sz="2800" kern="1200" dirty="0"/>
            <a:t>Unequal treatment that arises from the way organizations, institutions, and social systems operate </a:t>
          </a:r>
        </a:p>
      </dsp:txBody>
      <dsp:txXfrm>
        <a:off x="2156338" y="2432705"/>
        <a:ext cx="8816461" cy="186695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BB66DD-09A6-F542-801D-75EFA4D8BD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7DB2054E-D110-7C48-8608-1A7787D2AB0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0A31962A-C8A2-1247-B9FC-5314EF368702}" type="datetimeFigureOut">
              <a:rPr lang="en-US"/>
              <a:pPr>
                <a:defRPr/>
              </a:pPr>
              <a:t>4/22/2022</a:t>
            </a:fld>
            <a:endParaRPr lang="en-US"/>
          </a:p>
        </p:txBody>
      </p:sp>
      <p:sp>
        <p:nvSpPr>
          <p:cNvPr id="4" name="Slide Image Placeholder 3">
            <a:extLst>
              <a:ext uri="{FF2B5EF4-FFF2-40B4-BE49-F238E27FC236}">
                <a16:creationId xmlns:a16="http://schemas.microsoft.com/office/drawing/2014/main" id="{F1A729A4-D564-1541-BAC0-1792674FEFA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10A161A-752C-E246-86CF-2900ACA4FEB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C084350-A36F-D646-95C3-EC4A7EA28D3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69A62CEF-5D6A-2341-88A1-668C656ECDD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A50FD4-03DB-BC47-BB74-084E15DF1B7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50FD4-03DB-BC47-BB74-084E15DF1B7F}" type="slidenum">
              <a:rPr lang="en-US" altLang="en-US" smtClean="0"/>
              <a:pPr/>
              <a:t>5</a:t>
            </a:fld>
            <a:endParaRPr lang="en-US" altLang="en-US"/>
          </a:p>
        </p:txBody>
      </p:sp>
    </p:spTree>
    <p:extLst>
      <p:ext uri="{BB962C8B-B14F-4D97-AF65-F5344CB8AC3E}">
        <p14:creationId xmlns:p14="http://schemas.microsoft.com/office/powerpoint/2010/main" val="3033809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b="1" i="1"/>
            </a:lvl1pPr>
          </a:lstStyle>
          <a:p>
            <a:r>
              <a:rPr lang="en-US" dirty="0"/>
              <a:t>Title</a:t>
            </a:r>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1F497D"/>
                </a:solidFill>
              </a:defRPr>
            </a:lvl1pPr>
          </a:lstStyle>
          <a:p>
            <a:pPr lvl="0"/>
            <a:r>
              <a:rPr lang="en-US"/>
              <a:t>Click to edit Master text styles</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a:t>Click icon to add picture</a:t>
            </a:r>
            <a:endParaRPr lang="en-US" dirty="0"/>
          </a:p>
        </p:txBody>
      </p:sp>
      <p:pic>
        <p:nvPicPr>
          <p:cNvPr id="5" name="Picture 4" descr="Oxford University Press logo">
            <a:extLst>
              <a:ext uri="{FF2B5EF4-FFF2-40B4-BE49-F238E27FC236}">
                <a16:creationId xmlns:a16="http://schemas.microsoft.com/office/drawing/2014/main" id="{8590439F-3AAE-4FE6-B28E-69B3789AD63F}"/>
              </a:ext>
            </a:extLst>
          </p:cNvPr>
          <p:cNvPicPr>
            <a:picLocks noChangeAspect="1"/>
          </p:cNvPicPr>
          <p:nvPr/>
        </p:nvPicPr>
        <p:blipFill>
          <a:blip r:embed="rId2"/>
          <a:stretch>
            <a:fillRect/>
          </a:stretch>
        </p:blipFill>
        <p:spPr>
          <a:xfrm>
            <a:off x="0" y="5976152"/>
            <a:ext cx="2505812" cy="881848"/>
          </a:xfrm>
          <a:prstGeom prst="rect">
            <a:avLst/>
          </a:prstGeom>
        </p:spPr>
      </p:pic>
    </p:spTree>
    <p:extLst>
      <p:ext uri="{BB962C8B-B14F-4D97-AF65-F5344CB8AC3E}">
        <p14:creationId xmlns:p14="http://schemas.microsoft.com/office/powerpoint/2010/main" val="319661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46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209067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EB49-10B0-434E-B9A9-AEEABF0BE468}"/>
              </a:ext>
            </a:extLst>
          </p:cNvPr>
          <p:cNvSpPr>
            <a:spLocks noGrp="1"/>
          </p:cNvSpPr>
          <p:nvPr>
            <p:ph type="title"/>
          </p:nvPr>
        </p:nvSpPr>
        <p:spPr/>
        <p:txBody>
          <a:bodyPr/>
          <a:lstStyle/>
          <a:p>
            <a:r>
              <a:rPr lang="en-US"/>
              <a:t>Click to edit Master title style</a:t>
            </a:r>
          </a:p>
        </p:txBody>
      </p:sp>
      <p:sp>
        <p:nvSpPr>
          <p:cNvPr id="4" name="Table Placeholder 3">
            <a:extLst>
              <a:ext uri="{FF2B5EF4-FFF2-40B4-BE49-F238E27FC236}">
                <a16:creationId xmlns:a16="http://schemas.microsoft.com/office/drawing/2014/main" id="{143F8EF5-4C16-48DE-A586-E7CCF94F9F03}"/>
              </a:ext>
            </a:extLst>
          </p:cNvPr>
          <p:cNvSpPr>
            <a:spLocks noGrp="1"/>
          </p:cNvSpPr>
          <p:nvPr>
            <p:ph type="tbl" sz="quarter" idx="10"/>
          </p:nvPr>
        </p:nvSpPr>
        <p:spPr>
          <a:xfrm>
            <a:off x="1366838" y="808037"/>
            <a:ext cx="9759950" cy="5045832"/>
          </a:xfrm>
        </p:spPr>
        <p:txBody>
          <a:bodyPr/>
          <a:lstStyle/>
          <a:p>
            <a:r>
              <a:rPr lang="en-US"/>
              <a:t>Click icon to add table</a:t>
            </a:r>
          </a:p>
        </p:txBody>
      </p:sp>
      <p:sp>
        <p:nvSpPr>
          <p:cNvPr id="6" name="Text Placeholder 5">
            <a:extLst>
              <a:ext uri="{FF2B5EF4-FFF2-40B4-BE49-F238E27FC236}">
                <a16:creationId xmlns:a16="http://schemas.microsoft.com/office/drawing/2014/main" id="{F24482F5-5C68-40F1-BAC8-3387D676EB94}"/>
              </a:ext>
            </a:extLst>
          </p:cNvPr>
          <p:cNvSpPr>
            <a:spLocks noGrp="1"/>
          </p:cNvSpPr>
          <p:nvPr>
            <p:ph type="body" sz="quarter" idx="11"/>
          </p:nvPr>
        </p:nvSpPr>
        <p:spPr>
          <a:xfrm>
            <a:off x="1366838" y="5973510"/>
            <a:ext cx="9759950" cy="503490"/>
          </a:xfrm>
        </p:spPr>
        <p:txBody>
          <a:bodyPr>
            <a:no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564002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F94AFEAB-6CC2-4F6A-8644-10935AED3A26}"/>
              </a:ext>
            </a:extLst>
          </p:cNvPr>
          <p:cNvSpPr>
            <a:spLocks noGrp="1"/>
          </p:cNvSpPr>
          <p:nvPr>
            <p:ph type="pic" sz="quarter" idx="10"/>
          </p:nvPr>
        </p:nvSpPr>
        <p:spPr>
          <a:xfrm>
            <a:off x="111096" y="512748"/>
            <a:ext cx="11947020" cy="6076059"/>
          </a:xfrm>
        </p:spPr>
        <p:txBody>
          <a:bodyPr/>
          <a:lstStyle/>
          <a:p>
            <a:r>
              <a:rPr lang="en-US"/>
              <a:t>Click icon to add picture</a:t>
            </a:r>
          </a:p>
        </p:txBody>
      </p:sp>
    </p:spTree>
    <p:extLst>
      <p:ext uri="{BB962C8B-B14F-4D97-AF65-F5344CB8AC3E}">
        <p14:creationId xmlns:p14="http://schemas.microsoft.com/office/powerpoint/2010/main" val="205675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EB49-10B0-434E-B9A9-AEEABF0BE468}"/>
              </a:ext>
            </a:extLst>
          </p:cNvPr>
          <p:cNvSpPr>
            <a:spLocks noGrp="1"/>
          </p:cNvSpPr>
          <p:nvPr>
            <p:ph type="title"/>
          </p:nvPr>
        </p:nvSpPr>
        <p:spPr/>
        <p:txBody>
          <a:bodyPr/>
          <a:lstStyle/>
          <a:p>
            <a:r>
              <a:rPr lang="en-US"/>
              <a:t>Click to edit Master title style</a:t>
            </a:r>
          </a:p>
        </p:txBody>
      </p:sp>
      <p:sp>
        <p:nvSpPr>
          <p:cNvPr id="4" name="Table Placeholder 3">
            <a:extLst>
              <a:ext uri="{FF2B5EF4-FFF2-40B4-BE49-F238E27FC236}">
                <a16:creationId xmlns:a16="http://schemas.microsoft.com/office/drawing/2014/main" id="{143F8EF5-4C16-48DE-A586-E7CCF94F9F03}"/>
              </a:ext>
            </a:extLst>
          </p:cNvPr>
          <p:cNvSpPr>
            <a:spLocks noGrp="1"/>
          </p:cNvSpPr>
          <p:nvPr>
            <p:ph type="tbl" sz="quarter" idx="10"/>
          </p:nvPr>
        </p:nvSpPr>
        <p:spPr>
          <a:xfrm>
            <a:off x="1366838" y="808037"/>
            <a:ext cx="9759950" cy="5045832"/>
          </a:xfrm>
        </p:spPr>
        <p:txBody>
          <a:bodyPr/>
          <a:lstStyle/>
          <a:p>
            <a:r>
              <a:rPr lang="en-US"/>
              <a:t>Click icon to add table</a:t>
            </a:r>
          </a:p>
        </p:txBody>
      </p:sp>
      <p:sp>
        <p:nvSpPr>
          <p:cNvPr id="6" name="Text Placeholder 5">
            <a:extLst>
              <a:ext uri="{FF2B5EF4-FFF2-40B4-BE49-F238E27FC236}">
                <a16:creationId xmlns:a16="http://schemas.microsoft.com/office/drawing/2014/main" id="{F24482F5-5C68-40F1-BAC8-3387D676EB94}"/>
              </a:ext>
            </a:extLst>
          </p:cNvPr>
          <p:cNvSpPr>
            <a:spLocks noGrp="1"/>
          </p:cNvSpPr>
          <p:nvPr>
            <p:ph type="body" sz="quarter" idx="11"/>
          </p:nvPr>
        </p:nvSpPr>
        <p:spPr>
          <a:xfrm>
            <a:off x="1366838" y="5973510"/>
            <a:ext cx="9759950" cy="503490"/>
          </a:xfrm>
        </p:spPr>
        <p:txBody>
          <a:bodyPr>
            <a:no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020264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22" y="2792"/>
            <a:ext cx="12191178" cy="685813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9" name="TextBox 8"/>
          <p:cNvSpPr txBox="1">
            <a:spLocks noChangeArrowheads="1"/>
          </p:cNvSpPr>
          <p:nvPr/>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2023 Oxford University Press</a:t>
            </a:r>
          </a:p>
        </p:txBody>
      </p:sp>
    </p:spTree>
    <p:extLst>
      <p:ext uri="{BB962C8B-B14F-4D97-AF65-F5344CB8AC3E}">
        <p14:creationId xmlns:p14="http://schemas.microsoft.com/office/powerpoint/2010/main" val="3221386005"/>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369332"/>
          </a:xfrm>
          <a:prstGeom prst="rect">
            <a:avLst/>
          </a:prstGeom>
          <a:solidFill>
            <a:srgbClr val="001A47"/>
          </a:solidFill>
        </p:spPr>
        <p:txBody>
          <a:bodyPr vert="horz" lIns="91440" tIns="45720" rIns="91440" bIns="45720" rtlCol="0" anchor="t" anchorCtr="0">
            <a:spAutoFit/>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98CCD7AE-E6DE-4592-894F-F3E075B9E6C8}"/>
              </a:ext>
            </a:extLst>
          </p:cNvPr>
          <p:cNvSpPr>
            <a:spLocks noGrp="1"/>
          </p:cNvSpPr>
          <p:nvPr>
            <p:ph type="body" idx="1"/>
          </p:nvPr>
        </p:nvSpPr>
        <p:spPr>
          <a:xfrm>
            <a:off x="838200" y="952107"/>
            <a:ext cx="10515600" cy="52248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2023 Oxford University Press</a:t>
            </a:r>
          </a:p>
        </p:txBody>
      </p:sp>
    </p:spTree>
    <p:extLst>
      <p:ext uri="{BB962C8B-B14F-4D97-AF65-F5344CB8AC3E}">
        <p14:creationId xmlns:p14="http://schemas.microsoft.com/office/powerpoint/2010/main" val="1770565151"/>
      </p:ext>
    </p:extLst>
  </p:cSld>
  <p:clrMap bg1="lt1" tx1="dk1" bg2="lt2" tx2="dk2" accent1="accent1" accent2="accent2" accent3="accent3" accent4="accent4" accent5="accent5" accent6="accent6" hlink="hlink" folHlink="folHlink"/>
  <p:sldLayoutIdLst>
    <p:sldLayoutId id="2147483848" r:id="rId1"/>
    <p:sldLayoutId id="2147483849" r:id="rId2"/>
  </p:sldLayoutIdLst>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7C76E5-9A26-F14D-8660-577C5A9678F2}"/>
              </a:ext>
            </a:extLst>
          </p:cNvPr>
          <p:cNvSpPr>
            <a:spLocks noGrp="1"/>
          </p:cNvSpPr>
          <p:nvPr>
            <p:ph type="title"/>
          </p:nvPr>
        </p:nvSpPr>
        <p:spPr/>
        <p:txBody>
          <a:bodyPr>
            <a:normAutofit fontScale="90000"/>
          </a:bodyPr>
          <a:lstStyle/>
          <a:p>
            <a:pPr algn="l">
              <a:defRPr/>
            </a:pPr>
            <a:r>
              <a:rPr lang="en-US" sz="7000" dirty="0"/>
              <a:t>Bioethics: </a:t>
            </a:r>
            <a:r>
              <a:rPr lang="en-US" sz="4800" dirty="0"/>
              <a:t>Chapter 13</a:t>
            </a:r>
          </a:p>
        </p:txBody>
      </p:sp>
      <p:sp>
        <p:nvSpPr>
          <p:cNvPr id="5" name="Subtitle 4">
            <a:extLst>
              <a:ext uri="{FF2B5EF4-FFF2-40B4-BE49-F238E27FC236}">
                <a16:creationId xmlns:a16="http://schemas.microsoft.com/office/drawing/2014/main" id="{49753076-534C-BD49-A98D-2E3A39D47404}"/>
              </a:ext>
            </a:extLst>
          </p:cNvPr>
          <p:cNvSpPr>
            <a:spLocks noGrp="1"/>
          </p:cNvSpPr>
          <p:nvPr>
            <p:ph type="body" sz="quarter" idx="11"/>
          </p:nvPr>
        </p:nvSpPr>
        <p:spPr>
          <a:xfrm>
            <a:off x="450575" y="1375984"/>
            <a:ext cx="11317816" cy="477838"/>
          </a:xfrm>
        </p:spPr>
        <p:txBody>
          <a:bodyPr rtlCol="0">
            <a:normAutofit/>
          </a:bodyPr>
          <a:lstStyle/>
          <a:p>
            <a:pPr algn="l">
              <a:spcAft>
                <a:spcPts val="0"/>
              </a:spcAft>
              <a:defRPr/>
            </a:pPr>
            <a:r>
              <a:rPr lang="en-US" sz="2400" dirty="0"/>
              <a:t>Lewis Vaughn </a:t>
            </a:r>
          </a:p>
        </p:txBody>
      </p:sp>
      <p:pic>
        <p:nvPicPr>
          <p:cNvPr id="6" name="Picture 5" descr="Cover of the book Bioethics, by Lewis Vaughn">
            <a:extLst>
              <a:ext uri="{FF2B5EF4-FFF2-40B4-BE49-F238E27FC236}">
                <a16:creationId xmlns:a16="http://schemas.microsoft.com/office/drawing/2014/main" id="{409E22EE-8D26-4B45-89A7-306C8021B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2353" y="1824415"/>
            <a:ext cx="3733800" cy="46065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0D284C20-2BFD-F842-A8B8-2546EBEE7837}"/>
              </a:ext>
            </a:extLst>
          </p:cNvPr>
          <p:cNvSpPr>
            <a:spLocks noGrp="1" noChangeArrowheads="1"/>
          </p:cNvSpPr>
          <p:nvPr>
            <p:ph type="title"/>
          </p:nvPr>
        </p:nvSpPr>
        <p:spPr/>
        <p:txBody>
          <a:bodyPr>
            <a:normAutofit/>
          </a:bodyPr>
          <a:lstStyle/>
          <a:p>
            <a:pPr>
              <a:defRPr/>
            </a:pPr>
            <a:r>
              <a:rPr lang="en-US" sz="4200" dirty="0"/>
              <a:t>Health Disparities and Race	</a:t>
            </a:r>
            <a:r>
              <a:rPr lang="en-US" sz="1200" dirty="0"/>
              <a:t>3</a:t>
            </a:r>
          </a:p>
        </p:txBody>
      </p:sp>
      <p:sp>
        <p:nvSpPr>
          <p:cNvPr id="7171" name="Rectangle 5">
            <a:extLst>
              <a:ext uri="{FF2B5EF4-FFF2-40B4-BE49-F238E27FC236}">
                <a16:creationId xmlns:a16="http://schemas.microsoft.com/office/drawing/2014/main" id="{34BC4BE3-049A-B74F-9E9D-7489453710CA}"/>
              </a:ext>
            </a:extLst>
          </p:cNvPr>
          <p:cNvSpPr>
            <a:spLocks noGrp="1"/>
          </p:cNvSpPr>
          <p:nvPr>
            <p:ph idx="1"/>
          </p:nvPr>
        </p:nvSpPr>
        <p:spPr/>
        <p:txBody>
          <a:bodyPr anchor="t">
            <a:normAutofit/>
          </a:bodyPr>
          <a:lstStyle/>
          <a:p>
            <a:r>
              <a:rPr lang="en-US" dirty="0"/>
              <a:t>Age-adjusted death rates—sum of deaths in a population from all causes except old age </a:t>
            </a:r>
          </a:p>
          <a:p>
            <a:pPr lvl="1"/>
            <a:r>
              <a:rPr lang="en-US" dirty="0"/>
              <a:t>The age-adjusted death rate per 100,000 (for the years 2012–2014) was 729.1 for whites and 858.1 for African Americans.</a:t>
            </a:r>
          </a:p>
          <a:p>
            <a:pPr lvl="1"/>
            <a:r>
              <a:rPr lang="en-US" dirty="0"/>
              <a:t>The death rate due to heart disease was 165.9 deaths per 100,000 for whites and 206.3 deaths for African Americans. </a:t>
            </a:r>
          </a:p>
          <a:p>
            <a:pPr lvl="1"/>
            <a:r>
              <a:rPr lang="en-US" dirty="0"/>
              <a:t>For cancer the death rate was 161.9 for whites but 185.6 for African Americans; for diabetes, 19.3 for whites, 37.3 for African Americans. </a:t>
            </a:r>
          </a:p>
          <a:p>
            <a:endParaRPr lang="en-US" dirty="0"/>
          </a:p>
          <a:p>
            <a:endParaRPr lang="en-US" dirty="0"/>
          </a:p>
        </p:txBody>
      </p:sp>
    </p:spTree>
    <p:extLst>
      <p:ext uri="{BB962C8B-B14F-4D97-AF65-F5344CB8AC3E}">
        <p14:creationId xmlns:p14="http://schemas.microsoft.com/office/powerpoint/2010/main" val="2467637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6817AF28-BB29-094F-BF33-351712EA70B2}"/>
              </a:ext>
            </a:extLst>
          </p:cNvPr>
          <p:cNvSpPr>
            <a:spLocks noGrp="1" noChangeArrowheads="1"/>
          </p:cNvSpPr>
          <p:nvPr>
            <p:ph type="title"/>
          </p:nvPr>
        </p:nvSpPr>
        <p:spPr/>
        <p:txBody>
          <a:bodyPr anchor="ctr">
            <a:normAutofit/>
          </a:bodyPr>
          <a:lstStyle/>
          <a:p>
            <a:pPr>
              <a:defRPr/>
            </a:pPr>
            <a:r>
              <a:rPr lang="en-US" dirty="0"/>
              <a:t>Reasons for Race-Based Health Disparities </a:t>
            </a:r>
          </a:p>
        </p:txBody>
      </p:sp>
      <p:sp>
        <p:nvSpPr>
          <p:cNvPr id="2" name="Content Placeholder 1">
            <a:extLst>
              <a:ext uri="{FF2B5EF4-FFF2-40B4-BE49-F238E27FC236}">
                <a16:creationId xmlns:a16="http://schemas.microsoft.com/office/drawing/2014/main" id="{C7B54DDA-5364-4311-8A58-7186B04C3C02}"/>
              </a:ext>
            </a:extLst>
          </p:cNvPr>
          <p:cNvSpPr>
            <a:spLocks noGrp="1"/>
          </p:cNvSpPr>
          <p:nvPr>
            <p:ph idx="1"/>
          </p:nvPr>
        </p:nvSpPr>
        <p:spPr/>
        <p:txBody>
          <a:bodyPr>
            <a:normAutofit fontScale="92500" lnSpcReduction="10000"/>
          </a:bodyPr>
          <a:lstStyle/>
          <a:p>
            <a:pPr marL="0" indent="0">
              <a:spcAft>
                <a:spcPct val="40000"/>
              </a:spcAft>
              <a:buClr>
                <a:schemeClr val="accent2"/>
              </a:buClr>
              <a:buNone/>
              <a:defRPr/>
            </a:pPr>
            <a:r>
              <a:rPr lang="en-US" altLang="en-US" sz="3600" dirty="0"/>
              <a:t>Laying the blame on socioeconomic status (SES) is too simplistic: </a:t>
            </a:r>
          </a:p>
          <a:p>
            <a:r>
              <a:rPr lang="en-US" dirty="0"/>
              <a:t>Chronic exposure to racial discrimination has deleterious effects on the physical and mental health of individuals. </a:t>
            </a:r>
          </a:p>
          <a:p>
            <a:r>
              <a:rPr lang="en-US" dirty="0"/>
              <a:t>Residential segregation can exacerbate the rates of disease among minorities and reduce the sense of urgency about the need to intervene.</a:t>
            </a:r>
          </a:p>
          <a:p>
            <a:r>
              <a:rPr lang="en-US" dirty="0"/>
              <a:t>Implicit bias and prejudice leads to widespread differences in health care by race and ethnicity.</a:t>
            </a:r>
          </a:p>
          <a:p>
            <a:pPr marL="0" indent="0">
              <a:buNone/>
            </a:pPr>
            <a:endParaRPr lang="en-US" dirty="0"/>
          </a:p>
        </p:txBody>
      </p:sp>
    </p:spTree>
    <p:extLst>
      <p:ext uri="{BB962C8B-B14F-4D97-AF65-F5344CB8AC3E}">
        <p14:creationId xmlns:p14="http://schemas.microsoft.com/office/powerpoint/2010/main" val="3420164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2E4ECEB-9F33-0341-B35B-AF2DDB155E9D}"/>
              </a:ext>
            </a:extLst>
          </p:cNvPr>
          <p:cNvSpPr>
            <a:spLocks noGrp="1" noChangeArrowheads="1"/>
          </p:cNvSpPr>
          <p:nvPr>
            <p:ph type="title"/>
          </p:nvPr>
        </p:nvSpPr>
        <p:spPr/>
        <p:txBody>
          <a:bodyPr>
            <a:normAutofit/>
          </a:bodyPr>
          <a:lstStyle/>
          <a:p>
            <a:pPr algn="l">
              <a:defRPr/>
            </a:pPr>
            <a:r>
              <a:rPr lang="en-US" sz="4200" dirty="0"/>
              <a:t>Race-Based Medicine</a:t>
            </a:r>
          </a:p>
        </p:txBody>
      </p:sp>
      <p:sp>
        <p:nvSpPr>
          <p:cNvPr id="4099" name="Rectangle 3">
            <a:extLst>
              <a:ext uri="{FF2B5EF4-FFF2-40B4-BE49-F238E27FC236}">
                <a16:creationId xmlns:a16="http://schemas.microsoft.com/office/drawing/2014/main" id="{762F99EB-5ED5-534B-BF20-4437A3DAD540}"/>
              </a:ext>
            </a:extLst>
          </p:cNvPr>
          <p:cNvSpPr>
            <a:spLocks noGrp="1" noChangeArrowheads="1"/>
          </p:cNvSpPr>
          <p:nvPr>
            <p:ph idx="1"/>
          </p:nvPr>
        </p:nvSpPr>
        <p:spPr>
          <a:xfrm>
            <a:off x="584616" y="1166018"/>
            <a:ext cx="10972800" cy="4525963"/>
          </a:xfrm>
        </p:spPr>
        <p:txBody>
          <a:bodyPr rtlCol="0" anchor="t">
            <a:normAutofit lnSpcReduction="10000"/>
          </a:bodyPr>
          <a:lstStyle/>
          <a:p>
            <a:pPr marL="0" indent="0">
              <a:buNone/>
            </a:pPr>
            <a:r>
              <a:rPr lang="en-US" sz="2200" dirty="0"/>
              <a:t>using race as a factor in determining appropriate treatment for patients </a:t>
            </a:r>
          </a:p>
          <a:p>
            <a:pPr marL="0" indent="0">
              <a:buNone/>
            </a:pPr>
            <a:endParaRPr lang="en-US" sz="2200" dirty="0"/>
          </a:p>
          <a:p>
            <a:pPr marL="0" indent="0">
              <a:buNone/>
            </a:pPr>
            <a:r>
              <a:rPr lang="en-US" dirty="0"/>
              <a:t>Problems:</a:t>
            </a:r>
          </a:p>
          <a:p>
            <a:pPr lvl="1"/>
            <a:r>
              <a:rPr lang="en-US" dirty="0"/>
              <a:t>Drug treatment based on a population-level study ignores </a:t>
            </a:r>
            <a:r>
              <a:rPr lang="en-US" dirty="0" err="1"/>
              <a:t>intraracial</a:t>
            </a:r>
            <a:r>
              <a:rPr lang="en-US" dirty="0"/>
              <a:t> differences. </a:t>
            </a:r>
          </a:p>
          <a:p>
            <a:pPr lvl="1"/>
            <a:r>
              <a:rPr lang="en-US" dirty="0"/>
              <a:t>It assumes that race is the best predictor available, but the rate at which a drug is metabolized varies as a result of many factors, including environment and lifestyle. </a:t>
            </a:r>
          </a:p>
          <a:p>
            <a:pPr lvl="1"/>
            <a:r>
              <a:rPr lang="en-US" dirty="0"/>
              <a:t>There is no reason to treat race as an independent variable that causes or explains differences in treatment response.</a:t>
            </a:r>
          </a:p>
          <a:p>
            <a:pPr>
              <a:spcAft>
                <a:spcPts val="0"/>
              </a:spcAft>
              <a:defRPr/>
            </a:pPr>
            <a:endParaRPr lang="en-US" alt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6817AF28-BB29-094F-BF33-351712EA70B2}"/>
              </a:ext>
            </a:extLst>
          </p:cNvPr>
          <p:cNvSpPr>
            <a:spLocks noGrp="1" noChangeArrowheads="1"/>
          </p:cNvSpPr>
          <p:nvPr>
            <p:ph type="title"/>
          </p:nvPr>
        </p:nvSpPr>
        <p:spPr/>
        <p:txBody>
          <a:bodyPr anchor="ctr">
            <a:normAutofit/>
          </a:bodyPr>
          <a:lstStyle/>
          <a:p>
            <a:pPr>
              <a:defRPr/>
            </a:pPr>
            <a:r>
              <a:rPr lang="en-US" dirty="0"/>
              <a:t>Racism</a:t>
            </a:r>
          </a:p>
        </p:txBody>
      </p:sp>
      <p:sp>
        <p:nvSpPr>
          <p:cNvPr id="18" name="Rectangle 3">
            <a:extLst>
              <a:ext uri="{FF2B5EF4-FFF2-40B4-BE49-F238E27FC236}">
                <a16:creationId xmlns:a16="http://schemas.microsoft.com/office/drawing/2014/main" id="{2275F326-FEA2-CB42-978D-F67EDF583573}"/>
              </a:ext>
            </a:extLst>
          </p:cNvPr>
          <p:cNvSpPr>
            <a:spLocks noGrp="1"/>
          </p:cNvSpPr>
          <p:nvPr>
            <p:ph idx="1"/>
          </p:nvPr>
        </p:nvSpPr>
        <p:spPr>
          <a:xfrm>
            <a:off x="587115" y="457200"/>
            <a:ext cx="10972800" cy="4525963"/>
          </a:xfrm>
        </p:spPr>
        <p:txBody>
          <a:bodyPr anchor="ctr">
            <a:normAutofit/>
          </a:bodyPr>
          <a:lstStyle/>
          <a:p>
            <a:pPr marL="0" indent="0">
              <a:spcAft>
                <a:spcPct val="40000"/>
              </a:spcAft>
              <a:buNone/>
            </a:pPr>
            <a:endParaRPr lang="en-US" altLang="en-US" b="0" dirty="0"/>
          </a:p>
          <a:p>
            <a:pPr marL="0" indent="0">
              <a:spcAft>
                <a:spcPct val="40000"/>
              </a:spcAft>
              <a:buNone/>
            </a:pPr>
            <a:r>
              <a:rPr lang="en-US" altLang="en-US" b="0" dirty="0"/>
              <a:t>Involves: </a:t>
            </a:r>
          </a:p>
          <a:p>
            <a:pPr lvl="2">
              <a:spcAft>
                <a:spcPct val="40000"/>
              </a:spcAft>
            </a:pPr>
            <a:r>
              <a:rPr lang="en-US" altLang="en-US" sz="2800" dirty="0"/>
              <a:t>Inherency—the notion that certain traits of mind, character, and temperament are inescapably part of a racial group’s nature</a:t>
            </a:r>
          </a:p>
          <a:p>
            <a:pPr lvl="2">
              <a:spcAft>
                <a:spcPct val="40000"/>
              </a:spcAft>
            </a:pPr>
            <a:r>
              <a:rPr lang="en-US" altLang="en-US" sz="2800" dirty="0"/>
              <a:t>Inferiorization—</a:t>
            </a:r>
            <a:r>
              <a:rPr lang="en-CA" sz="2800" dirty="0"/>
              <a:t>the treatment of certain groups as inferior to other groups</a:t>
            </a:r>
            <a:r>
              <a:rPr lang="en-US" sz="2800" dirty="0"/>
              <a:t> </a:t>
            </a:r>
          </a:p>
          <a:p>
            <a:pPr lvl="2">
              <a:spcAft>
                <a:spcPct val="40000"/>
              </a:spcAft>
            </a:pPr>
            <a:r>
              <a:rPr lang="en-US" altLang="en-US" sz="2800" dirty="0"/>
              <a:t>Racial Antipathy—</a:t>
            </a:r>
            <a:r>
              <a:rPr lang="en-US" sz="2800" dirty="0"/>
              <a:t>general </a:t>
            </a:r>
            <a:r>
              <a:rPr lang="en-CA" sz="2800" dirty="0"/>
              <a:t>racial bigotry, hostility, and hatred</a:t>
            </a:r>
            <a:endParaRPr lang="en-US" alt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56A3092-372E-6B47-87B6-FEA5A38A97B0}"/>
              </a:ext>
            </a:extLst>
          </p:cNvPr>
          <p:cNvSpPr>
            <a:spLocks noGrp="1" noChangeArrowheads="1"/>
          </p:cNvSpPr>
          <p:nvPr>
            <p:ph type="title"/>
          </p:nvPr>
        </p:nvSpPr>
        <p:spPr/>
        <p:txBody>
          <a:bodyPr anchor="b">
            <a:normAutofit/>
          </a:bodyPr>
          <a:lstStyle/>
          <a:p>
            <a:pPr>
              <a:defRPr/>
            </a:pPr>
            <a:r>
              <a:rPr lang="en-US" sz="3500" dirty="0"/>
              <a:t>Racism Is Empirically Wrong</a:t>
            </a:r>
          </a:p>
        </p:txBody>
      </p:sp>
      <p:sp>
        <p:nvSpPr>
          <p:cNvPr id="9219" name="Rectangle 3">
            <a:extLst>
              <a:ext uri="{FF2B5EF4-FFF2-40B4-BE49-F238E27FC236}">
                <a16:creationId xmlns:a16="http://schemas.microsoft.com/office/drawing/2014/main" id="{6D7E28F6-D040-C64A-BBD3-9D9D8C1E46FB}"/>
              </a:ext>
            </a:extLst>
          </p:cNvPr>
          <p:cNvSpPr>
            <a:spLocks noGrp="1"/>
          </p:cNvSpPr>
          <p:nvPr>
            <p:ph idx="1"/>
          </p:nvPr>
        </p:nvSpPr>
        <p:spPr>
          <a:xfrm>
            <a:off x="609600" y="1166018"/>
            <a:ext cx="10972800" cy="4525963"/>
          </a:xfrm>
        </p:spPr>
        <p:txBody>
          <a:bodyPr anchor="ctr">
            <a:normAutofit/>
          </a:bodyPr>
          <a:lstStyle/>
          <a:p>
            <a:pPr marL="457200" indent="-457200">
              <a:spcAft>
                <a:spcPct val="25000"/>
              </a:spcAft>
              <a:buClr>
                <a:schemeClr val="accent2"/>
              </a:buClr>
            </a:pPr>
            <a:r>
              <a:rPr lang="en-US" altLang="en-US" sz="2800" dirty="0"/>
              <a:t>The consensus among scientists and scholars is that the traditional view of races—that there are distinct groups of people sharing significant biological characteristics—is false. </a:t>
            </a:r>
          </a:p>
          <a:p>
            <a:pPr marL="457200" indent="-457200">
              <a:spcAft>
                <a:spcPct val="25000"/>
              </a:spcAft>
              <a:buClr>
                <a:schemeClr val="accent2"/>
              </a:buClr>
            </a:pPr>
            <a:r>
              <a:rPr lang="en-US" altLang="en-US" sz="2800" dirty="0"/>
              <a:t>Race has no physical scientific basis. </a:t>
            </a:r>
          </a:p>
          <a:p>
            <a:pPr marL="457200" indent="-457200">
              <a:spcAft>
                <a:spcPct val="25000"/>
              </a:spcAft>
              <a:buClr>
                <a:schemeClr val="accent2"/>
              </a:buClr>
            </a:pPr>
            <a:r>
              <a:rPr lang="en-US" sz="2800" dirty="0"/>
              <a:t>Race is a social construction, an idea we endow with meaning through daily interactions. </a:t>
            </a:r>
            <a:endParaRPr lang="en-US" altLang="en-US" sz="2800" dirty="0"/>
          </a:p>
          <a:p>
            <a:pPr lvl="2" eaLnBrk="1" hangingPunct="1">
              <a:buFontTx/>
              <a:buNone/>
            </a:pP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18" name="Rectangle 4">
            <a:extLst>
              <a:ext uri="{FF2B5EF4-FFF2-40B4-BE49-F238E27FC236}">
                <a16:creationId xmlns:a16="http://schemas.microsoft.com/office/drawing/2014/main" id="{25ACA3BD-248C-EC4A-B84D-467EDBE4194F}"/>
              </a:ext>
            </a:extLst>
          </p:cNvPr>
          <p:cNvSpPr>
            <a:spLocks noGrp="1" noChangeArrowheads="1"/>
          </p:cNvSpPr>
          <p:nvPr>
            <p:ph type="title"/>
          </p:nvPr>
        </p:nvSpPr>
        <p:spPr/>
        <p:txBody>
          <a:bodyPr>
            <a:normAutofit/>
          </a:bodyPr>
          <a:lstStyle/>
          <a:p>
            <a:pPr>
              <a:defRPr/>
            </a:pPr>
            <a:r>
              <a:rPr lang="en-US" dirty="0"/>
              <a:t>Scientific Racism</a:t>
            </a:r>
          </a:p>
        </p:txBody>
      </p:sp>
      <p:graphicFrame>
        <p:nvGraphicFramePr>
          <p:cNvPr id="17" name="Rectangle 5">
            <a:extLst>
              <a:ext uri="{FF2B5EF4-FFF2-40B4-BE49-F238E27FC236}">
                <a16:creationId xmlns:a16="http://schemas.microsoft.com/office/drawing/2014/main" id="{CF1ADC9E-52AA-1E4F-9AB3-F55143308CF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93173679"/>
              </p:ext>
            </p:extLst>
          </p:nvPr>
        </p:nvGraphicFramePr>
        <p:xfrm>
          <a:off x="609600" y="9906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278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p:nvSpPr>
          <p:cNvPr id="9220" name="Rectangle 4">
            <a:extLst>
              <a:ext uri="{FF2B5EF4-FFF2-40B4-BE49-F238E27FC236}">
                <a16:creationId xmlns:a16="http://schemas.microsoft.com/office/drawing/2014/main" id="{E1D41C4F-3FA0-554A-9396-94B98D96188B}"/>
              </a:ext>
            </a:extLst>
          </p:cNvPr>
          <p:cNvSpPr>
            <a:spLocks noGrp="1" noChangeArrowheads="1"/>
          </p:cNvSpPr>
          <p:nvPr>
            <p:ph type="title"/>
          </p:nvPr>
        </p:nvSpPr>
        <p:spPr/>
        <p:txBody>
          <a:bodyPr>
            <a:normAutofit/>
          </a:bodyPr>
          <a:lstStyle/>
          <a:p>
            <a:pPr>
              <a:defRPr/>
            </a:pPr>
            <a:r>
              <a:rPr lang="en-US" dirty="0"/>
              <a:t>Why Not Discard the Concept of Race?</a:t>
            </a:r>
          </a:p>
        </p:txBody>
      </p:sp>
      <p:sp>
        <p:nvSpPr>
          <p:cNvPr id="12291" name="Rectangle 5">
            <a:extLst>
              <a:ext uri="{FF2B5EF4-FFF2-40B4-BE49-F238E27FC236}">
                <a16:creationId xmlns:a16="http://schemas.microsoft.com/office/drawing/2014/main" id="{1F76792C-2A95-8441-8B15-EF2DBB0F5B5B}"/>
              </a:ext>
            </a:extLst>
          </p:cNvPr>
          <p:cNvSpPr>
            <a:spLocks noGrp="1"/>
          </p:cNvSpPr>
          <p:nvPr>
            <p:ph idx="1"/>
          </p:nvPr>
        </p:nvSpPr>
        <p:spPr>
          <a:xfrm>
            <a:off x="609600" y="1600201"/>
            <a:ext cx="6477000" cy="4525963"/>
          </a:xfrm>
        </p:spPr>
        <p:txBody>
          <a:bodyPr>
            <a:normAutofit/>
          </a:bodyPr>
          <a:lstStyle/>
          <a:p>
            <a:pPr>
              <a:lnSpc>
                <a:spcPct val="110000"/>
              </a:lnSpc>
              <a:buClr>
                <a:schemeClr val="accent2"/>
              </a:buClr>
            </a:pPr>
            <a:r>
              <a:rPr lang="en-US" altLang="en-US" sz="2800" dirty="0"/>
              <a:t>Race-based social grouping has led to real differences in resources, opportunities, and well-being.</a:t>
            </a:r>
          </a:p>
          <a:p>
            <a:pPr>
              <a:lnSpc>
                <a:spcPct val="110000"/>
              </a:lnSpc>
              <a:buClr>
                <a:schemeClr val="accent2"/>
              </a:buClr>
            </a:pPr>
            <a:r>
              <a:rPr lang="en-US" altLang="en-US" sz="2800" dirty="0"/>
              <a:t>The concept of race must be conserved in order to facilitate race-based social movements or policies.</a:t>
            </a:r>
          </a:p>
        </p:txBody>
      </p:sp>
      <p:pic>
        <p:nvPicPr>
          <p:cNvPr id="11" name="Picture 12292" descr="Confused person">
            <a:extLst>
              <a:ext uri="{FF2B5EF4-FFF2-40B4-BE49-F238E27FC236}">
                <a16:creationId xmlns:a16="http://schemas.microsoft.com/office/drawing/2014/main" id="{DABFB496-8662-F54E-B6DC-668A628546B6}"/>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4318" t="-676" r="15260" b="-676"/>
          <a:stretch/>
        </p:blipFill>
        <p:spPr>
          <a:xfrm>
            <a:off x="7207432" y="990600"/>
            <a:ext cx="3403600" cy="5105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56A3092-372E-6B47-87B6-FEA5A38A97B0}"/>
              </a:ext>
            </a:extLst>
          </p:cNvPr>
          <p:cNvSpPr>
            <a:spLocks noGrp="1" noChangeArrowheads="1"/>
          </p:cNvSpPr>
          <p:nvPr>
            <p:ph type="title"/>
          </p:nvPr>
        </p:nvSpPr>
        <p:spPr/>
        <p:txBody>
          <a:bodyPr anchor="b">
            <a:normAutofit/>
          </a:bodyPr>
          <a:lstStyle/>
          <a:p>
            <a:pPr>
              <a:defRPr/>
            </a:pPr>
            <a:r>
              <a:rPr lang="en-US" sz="3500" dirty="0"/>
              <a:t>Racism Is Morally Wrong</a:t>
            </a:r>
          </a:p>
        </p:txBody>
      </p:sp>
      <p:sp>
        <p:nvSpPr>
          <p:cNvPr id="9219" name="Rectangle 3">
            <a:extLst>
              <a:ext uri="{FF2B5EF4-FFF2-40B4-BE49-F238E27FC236}">
                <a16:creationId xmlns:a16="http://schemas.microsoft.com/office/drawing/2014/main" id="{6D7E28F6-D040-C64A-BBD3-9D9D8C1E46FB}"/>
              </a:ext>
            </a:extLst>
          </p:cNvPr>
          <p:cNvSpPr>
            <a:spLocks noGrp="1"/>
          </p:cNvSpPr>
          <p:nvPr>
            <p:ph idx="1"/>
          </p:nvPr>
        </p:nvSpPr>
        <p:spPr>
          <a:xfrm>
            <a:off x="609600" y="1600200"/>
            <a:ext cx="10972800" cy="4525963"/>
          </a:xfrm>
        </p:spPr>
        <p:txBody>
          <a:bodyPr anchor="ctr">
            <a:normAutofit/>
          </a:bodyPr>
          <a:lstStyle/>
          <a:p>
            <a:pPr marL="457200" indent="-457200">
              <a:spcAft>
                <a:spcPct val="25000"/>
              </a:spcAft>
              <a:buClr>
                <a:schemeClr val="accent2"/>
              </a:buClr>
            </a:pPr>
            <a:r>
              <a:rPr lang="en-US" altLang="en-US" b="1" dirty="0"/>
              <a:t>Respect for persons</a:t>
            </a:r>
            <a:r>
              <a:rPr lang="en-US" altLang="en-US" sz="2400" b="1" dirty="0"/>
              <a:t>—</a:t>
            </a:r>
            <a:r>
              <a:rPr lang="en-US" altLang="en-US" sz="2400" dirty="0"/>
              <a:t>persons possess inherent worth and have rights—the rights of free expression, choice, and privacy, the right not to be coerced, enslaved, cheated, or discriminated against.</a:t>
            </a:r>
          </a:p>
          <a:p>
            <a:pPr marL="457200" indent="-457200">
              <a:spcAft>
                <a:spcPct val="25000"/>
              </a:spcAft>
              <a:buClr>
                <a:schemeClr val="accent2"/>
              </a:buClr>
            </a:pPr>
            <a:r>
              <a:rPr lang="en-US" b="1" dirty="0"/>
              <a:t>Principle of justice</a:t>
            </a:r>
            <a:r>
              <a:rPr lang="en-US" sz="2400" b="1" dirty="0"/>
              <a:t>—</a:t>
            </a:r>
            <a:r>
              <a:rPr lang="en-US" sz="2400" dirty="0"/>
              <a:t>equals should be treated equally unless there is a morally relevant reason for treating them differently—and racial difference is </a:t>
            </a:r>
            <a:r>
              <a:rPr lang="en-US" sz="2400" i="1" dirty="0"/>
              <a:t>not </a:t>
            </a:r>
            <a:r>
              <a:rPr lang="en-US" sz="2400" dirty="0"/>
              <a:t>morally relevant</a:t>
            </a:r>
            <a:r>
              <a:rPr lang="en-US" sz="1600" dirty="0"/>
              <a:t>. </a:t>
            </a:r>
          </a:p>
          <a:p>
            <a:pPr marL="457200" indent="-457200">
              <a:spcAft>
                <a:spcPct val="25000"/>
              </a:spcAft>
              <a:buClr>
                <a:schemeClr val="accent2"/>
              </a:buClr>
            </a:pPr>
            <a:r>
              <a:rPr lang="en-US" b="1" dirty="0"/>
              <a:t>Utility</a:t>
            </a:r>
            <a:r>
              <a:rPr lang="en-US" sz="2400" b="1" i="1" dirty="0"/>
              <a:t>—</a:t>
            </a:r>
            <a:r>
              <a:rPr lang="en-US" sz="2400" dirty="0"/>
              <a:t>we should produce the most favorable balance of benefit over harm for all concerned and racist beliefs, words, and actions can do harm or lead to harm that is magnified when operating through institutions, corporations, governments, and the law. </a:t>
            </a:r>
          </a:p>
        </p:txBody>
      </p:sp>
    </p:spTree>
    <p:extLst>
      <p:ext uri="{BB962C8B-B14F-4D97-AF65-F5344CB8AC3E}">
        <p14:creationId xmlns:p14="http://schemas.microsoft.com/office/powerpoint/2010/main" val="2019485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a:extLst>
              <a:ext uri="{FF2B5EF4-FFF2-40B4-BE49-F238E27FC236}">
                <a16:creationId xmlns:a16="http://schemas.microsoft.com/office/drawing/2014/main" id="{25ACA3BD-248C-EC4A-B84D-467EDBE4194F}"/>
              </a:ext>
            </a:extLst>
          </p:cNvPr>
          <p:cNvSpPr>
            <a:spLocks noGrp="1" noChangeArrowheads="1"/>
          </p:cNvSpPr>
          <p:nvPr>
            <p:ph type="title"/>
          </p:nvPr>
        </p:nvSpPr>
        <p:spPr/>
        <p:txBody>
          <a:bodyPr>
            <a:normAutofit/>
          </a:bodyPr>
          <a:lstStyle/>
          <a:p>
            <a:pPr>
              <a:defRPr/>
            </a:pPr>
            <a:r>
              <a:rPr lang="en-US" dirty="0"/>
              <a:t>Structural vs. Individual Racism</a:t>
            </a:r>
          </a:p>
        </p:txBody>
      </p:sp>
      <p:graphicFrame>
        <p:nvGraphicFramePr>
          <p:cNvPr id="17" name="Rectangle 5">
            <a:extLst>
              <a:ext uri="{FF2B5EF4-FFF2-40B4-BE49-F238E27FC236}">
                <a16:creationId xmlns:a16="http://schemas.microsoft.com/office/drawing/2014/main" id="{CF1ADC9E-52AA-1E4F-9AB3-F55143308CF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193764376"/>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085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0D284C20-2BFD-F842-A8B8-2546EBEE7837}"/>
              </a:ext>
            </a:extLst>
          </p:cNvPr>
          <p:cNvSpPr>
            <a:spLocks noGrp="1" noChangeArrowheads="1"/>
          </p:cNvSpPr>
          <p:nvPr>
            <p:ph type="title"/>
          </p:nvPr>
        </p:nvSpPr>
        <p:spPr/>
        <p:txBody>
          <a:bodyPr>
            <a:normAutofit/>
          </a:bodyPr>
          <a:lstStyle/>
          <a:p>
            <a:pPr>
              <a:defRPr/>
            </a:pPr>
            <a:r>
              <a:rPr lang="en-US" sz="4200" dirty="0"/>
              <a:t>Health Disparities and Race</a:t>
            </a:r>
          </a:p>
        </p:txBody>
      </p:sp>
      <p:sp>
        <p:nvSpPr>
          <p:cNvPr id="7171" name="Rectangle 5">
            <a:extLst>
              <a:ext uri="{FF2B5EF4-FFF2-40B4-BE49-F238E27FC236}">
                <a16:creationId xmlns:a16="http://schemas.microsoft.com/office/drawing/2014/main" id="{34BC4BE3-049A-B74F-9E9D-7489453710CA}"/>
              </a:ext>
            </a:extLst>
          </p:cNvPr>
          <p:cNvSpPr>
            <a:spLocks noGrp="1"/>
          </p:cNvSpPr>
          <p:nvPr>
            <p:ph idx="1"/>
          </p:nvPr>
        </p:nvSpPr>
        <p:spPr/>
        <p:txBody>
          <a:bodyPr anchor="t">
            <a:normAutofit/>
          </a:bodyPr>
          <a:lstStyle/>
          <a:p>
            <a:r>
              <a:rPr lang="en-US" dirty="0"/>
              <a:t>Infant mortality—the number of infants who die before their first birthday per 1,000 live births</a:t>
            </a:r>
          </a:p>
          <a:p>
            <a:pPr lvl="1"/>
            <a:r>
              <a:rPr lang="en-US" dirty="0"/>
              <a:t>In 2013, the infant mortality rate among African Americans (11.1 per 1,000 live births) was double the rate among whites (5.06 per 1,000 live births). </a:t>
            </a:r>
          </a:p>
          <a:p>
            <a:pPr lvl="1"/>
            <a:r>
              <a:rPr lang="en-US" dirty="0"/>
              <a:t>American Indians/Alaska Natives and Puerto Ricans also experienced higher infant mortality rates (of 7.61 and 5.93 per 1,000 live births, respectively) than whites. </a:t>
            </a:r>
          </a:p>
        </p:txBody>
      </p:sp>
    </p:spTree>
    <p:extLst>
      <p:ext uri="{BB962C8B-B14F-4D97-AF65-F5344CB8AC3E}">
        <p14:creationId xmlns:p14="http://schemas.microsoft.com/office/powerpoint/2010/main" val="1114027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0D284C20-2BFD-F842-A8B8-2546EBEE7837}"/>
              </a:ext>
            </a:extLst>
          </p:cNvPr>
          <p:cNvSpPr>
            <a:spLocks noGrp="1" noChangeArrowheads="1"/>
          </p:cNvSpPr>
          <p:nvPr>
            <p:ph type="title"/>
          </p:nvPr>
        </p:nvSpPr>
        <p:spPr/>
        <p:txBody>
          <a:bodyPr>
            <a:normAutofit/>
          </a:bodyPr>
          <a:lstStyle/>
          <a:p>
            <a:pPr>
              <a:defRPr/>
            </a:pPr>
            <a:r>
              <a:rPr lang="en-US" sz="4200" dirty="0"/>
              <a:t>Health Disparities and Race	</a:t>
            </a:r>
            <a:r>
              <a:rPr lang="en-US" sz="1200" dirty="0"/>
              <a:t>2</a:t>
            </a:r>
          </a:p>
        </p:txBody>
      </p:sp>
      <p:sp>
        <p:nvSpPr>
          <p:cNvPr id="7171" name="Rectangle 5">
            <a:extLst>
              <a:ext uri="{FF2B5EF4-FFF2-40B4-BE49-F238E27FC236}">
                <a16:creationId xmlns:a16="http://schemas.microsoft.com/office/drawing/2014/main" id="{34BC4BE3-049A-B74F-9E9D-7489453710CA}"/>
              </a:ext>
            </a:extLst>
          </p:cNvPr>
          <p:cNvSpPr>
            <a:spLocks noGrp="1"/>
          </p:cNvSpPr>
          <p:nvPr>
            <p:ph idx="1"/>
          </p:nvPr>
        </p:nvSpPr>
        <p:spPr/>
        <p:txBody>
          <a:bodyPr anchor="t">
            <a:normAutofit/>
          </a:bodyPr>
          <a:lstStyle/>
          <a:p>
            <a:r>
              <a:rPr lang="en-US" dirty="0"/>
              <a:t>Life expectancy—a measure of the overall health of a population, typically expressed as the average number of years a newborn would be expected to live </a:t>
            </a:r>
          </a:p>
          <a:p>
            <a:pPr lvl="1"/>
            <a:r>
              <a:rPr lang="en-US" dirty="0"/>
              <a:t>In 2014, the life expectancy for white males was 76.5 years, African American males was 72.0 years, Latino males was 79.2 years. </a:t>
            </a:r>
          </a:p>
          <a:p>
            <a:pPr lvl="1"/>
            <a:r>
              <a:rPr lang="en-US" dirty="0"/>
              <a:t>In the same year, life expectancy was 78.1 years for African American females, 81.1 years for white females, and 84.0 years for Latina females.</a:t>
            </a:r>
          </a:p>
          <a:p>
            <a:pPr marL="0" indent="0">
              <a:buNone/>
            </a:pPr>
            <a:endParaRPr lang="en-US" dirty="0"/>
          </a:p>
        </p:txBody>
      </p:sp>
    </p:spTree>
  </p:cSld>
  <p:clrMapOvr>
    <a:masterClrMapping/>
  </p:clrMapOvr>
</p:sld>
</file>

<file path=ppt/theme/theme1.xml><?xml version="1.0" encoding="utf-8"?>
<a:theme xmlns:a="http://schemas.openxmlformats.org/drawingml/2006/main" name="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67DF5F2-1AB9-42BA-90E0-222473766BCC}" vid="{C0E7AF8A-9501-48DB-85A4-A1DAEC82C323}"/>
    </a:ext>
  </a:extLst>
</a:theme>
</file>

<file path=ppt/theme/theme2.xml><?xml version="1.0" encoding="utf-8"?>
<a:theme xmlns:a="http://schemas.openxmlformats.org/drawingml/2006/main" name="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67DF5F2-1AB9-42BA-90E0-222473766BCC}" vid="{9E5878E6-1091-4940-BECF-23C4965B2D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OUP US HE Widescreen Template 3.1 (TH)</Template>
  <TotalTime>4540</TotalTime>
  <Words>754</Words>
  <Application>Microsoft Office PowerPoint</Application>
  <PresentationFormat>Widescreen</PresentationFormat>
  <Paragraphs>55</Paragraphs>
  <Slides>12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Text Content Templates</vt:lpstr>
      <vt:lpstr>Figure-Only Templates</vt:lpstr>
      <vt:lpstr>Bioethics: Chapter 13</vt:lpstr>
      <vt:lpstr>Racism</vt:lpstr>
      <vt:lpstr>Racism Is Empirically Wrong</vt:lpstr>
      <vt:lpstr>Scientific Racism</vt:lpstr>
      <vt:lpstr>Why Not Discard the Concept of Race?</vt:lpstr>
      <vt:lpstr>Racism Is Morally Wrong</vt:lpstr>
      <vt:lpstr>Structural vs. Individual Racism</vt:lpstr>
      <vt:lpstr>Health Disparities and Race</vt:lpstr>
      <vt:lpstr>Health Disparities and Race 2</vt:lpstr>
      <vt:lpstr>Health Disparities and Race 3</vt:lpstr>
      <vt:lpstr>Reasons for Race-Based Health Disparities </vt:lpstr>
      <vt:lpstr>Race-Based Medicine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Bioethics: Chapter 3</dc:title>
  <dc:creator>Katherine Ward</dc:creator>
  <cp:lastModifiedBy>Lacey, Peter</cp:lastModifiedBy>
  <cp:revision>26</cp:revision>
  <dcterms:created xsi:type="dcterms:W3CDTF">2022-01-03T04:45:09Z</dcterms:created>
  <dcterms:modified xsi:type="dcterms:W3CDTF">2022-04-24T18:45:39Z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2022-04-22T20:57:18Z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6725b927-bf59-430e-b813-5129fd7f4ec8</vt:lpwstr>
  </property>
  <property fmtid="{D5CDD505-2E9C-101B-9397-08002B2CF9AE}" pid="8" name="MSIP_Label_be5cb09a-2992-49d6-8ac9-5f63e7b1ad2f_ContentBits">
    <vt:lpwstr>0</vt:lpwstr>
  </property>
</Properties>
</file>