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5" r:id="rId5"/>
  </p:sldMasterIdLst>
  <p:notesMasterIdLst>
    <p:notesMasterId r:id="rId40"/>
  </p:notesMasterIdLst>
  <p:handoutMasterIdLst>
    <p:handoutMasterId r:id="rId41"/>
  </p:handoutMasterIdLst>
  <p:sldIdLst>
    <p:sldId id="261" r:id="rId6"/>
    <p:sldId id="270" r:id="rId7"/>
    <p:sldId id="274" r:id="rId8"/>
    <p:sldId id="310" r:id="rId9"/>
    <p:sldId id="282" r:id="rId10"/>
    <p:sldId id="283" r:id="rId11"/>
    <p:sldId id="311" r:id="rId12"/>
    <p:sldId id="285" r:id="rId13"/>
    <p:sldId id="286" r:id="rId14"/>
    <p:sldId id="288" r:id="rId15"/>
    <p:sldId id="289" r:id="rId16"/>
    <p:sldId id="290" r:id="rId17"/>
    <p:sldId id="287"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275" r:id="rId38"/>
    <p:sldId id="31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47"/>
    <a:srgbClr val="014478"/>
    <a:srgbClr val="001B47"/>
    <a:srgbClr val="1F497D"/>
    <a:srgbClr val="0021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7657" autoAdjust="0"/>
    <p:restoredTop sz="58689" autoAdjust="0"/>
  </p:normalViewPr>
  <p:slideViewPr>
    <p:cSldViewPr snapToGrid="0" snapToObjects="1">
      <p:cViewPr varScale="1">
        <p:scale>
          <a:sx n="104" d="100"/>
          <a:sy n="104" d="100"/>
        </p:scale>
        <p:origin x="144" y="3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21" d="100"/>
          <a:sy n="121" d="100"/>
        </p:scale>
        <p:origin x="904"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me Burns" userId="f4aae868-0f83-4328-8754-6788ac9ed0e1" providerId="ADAL" clId="{F7D15E09-B2FE-44AE-9458-743CC6E9FB41}"/>
    <pc:docChg chg="custSel modMainMaster">
      <pc:chgData name="Jaime Burns" userId="f4aae868-0f83-4328-8754-6788ac9ed0e1" providerId="ADAL" clId="{F7D15E09-B2FE-44AE-9458-743CC6E9FB41}" dt="2025-03-24T15:29:00.676" v="1" actId="478"/>
      <pc:docMkLst>
        <pc:docMk/>
      </pc:docMkLst>
      <pc:sldMasterChg chg="delSp mod">
        <pc:chgData name="Jaime Burns" userId="f4aae868-0f83-4328-8754-6788ac9ed0e1" providerId="ADAL" clId="{F7D15E09-B2FE-44AE-9458-743CC6E9FB41}" dt="2025-03-24T15:28:49.420" v="0" actId="478"/>
        <pc:sldMasterMkLst>
          <pc:docMk/>
          <pc:sldMasterMk cId="839490661" sldId="2147483650"/>
        </pc:sldMasterMkLst>
        <pc:spChg chg="del">
          <ac:chgData name="Jaime Burns" userId="f4aae868-0f83-4328-8754-6788ac9ed0e1" providerId="ADAL" clId="{F7D15E09-B2FE-44AE-9458-743CC6E9FB41}" dt="2025-03-24T15:28:49.420" v="0" actId="478"/>
          <ac:spMkLst>
            <pc:docMk/>
            <pc:sldMasterMk cId="839490661" sldId="2147483650"/>
            <ac:spMk id="8" creationId="{00000000-0000-0000-0000-000000000000}"/>
          </ac:spMkLst>
        </pc:spChg>
      </pc:sldMasterChg>
      <pc:sldMasterChg chg="delSp mod">
        <pc:chgData name="Jaime Burns" userId="f4aae868-0f83-4328-8754-6788ac9ed0e1" providerId="ADAL" clId="{F7D15E09-B2FE-44AE-9458-743CC6E9FB41}" dt="2025-03-24T15:29:00.676" v="1" actId="478"/>
        <pc:sldMasterMkLst>
          <pc:docMk/>
          <pc:sldMasterMk cId="3579565259" sldId="2147483675"/>
        </pc:sldMasterMkLst>
        <pc:spChg chg="del">
          <ac:chgData name="Jaime Burns" userId="f4aae868-0f83-4328-8754-6788ac9ed0e1" providerId="ADAL" clId="{F7D15E09-B2FE-44AE-9458-743CC6E9FB41}" dt="2025-03-24T15:29:00.676" v="1" actId="478"/>
          <ac:spMkLst>
            <pc:docMk/>
            <pc:sldMasterMk cId="3579565259" sldId="2147483675"/>
            <ac:spMk id="8"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685613-ADFF-4141-B66C-A45235623B50}" type="datetimeFigureOut">
              <a:rPr lang="en-US" smtClean="0"/>
              <a:t>3/24/2025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92E8A8-05A8-499B-9FC4-E546163481AE}" type="slidenum">
              <a:rPr lang="en-US" smtClean="0"/>
              <a:t>‹#›</a:t>
            </a:fld>
            <a:endParaRPr lang="en-US"/>
          </a:p>
        </p:txBody>
      </p:sp>
    </p:spTree>
    <p:extLst>
      <p:ext uri="{BB962C8B-B14F-4D97-AF65-F5344CB8AC3E}">
        <p14:creationId xmlns:p14="http://schemas.microsoft.com/office/powerpoint/2010/main" val="104911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F5199-F7F4-4FB2-A2CD-22A2CFC87608}" type="datetimeFigureOut">
              <a:rPr lang="en-US" smtClean="0"/>
              <a:t>3/24/2025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0744-2FEF-4441-821D-70180A370937}" type="slidenum">
              <a:rPr lang="en-US" smtClean="0"/>
              <a:t>‹#›</a:t>
            </a:fld>
            <a:endParaRPr lang="en-US"/>
          </a:p>
        </p:txBody>
      </p:sp>
    </p:spTree>
    <p:extLst>
      <p:ext uri="{BB962C8B-B14F-4D97-AF65-F5344CB8AC3E}">
        <p14:creationId xmlns:p14="http://schemas.microsoft.com/office/powerpoint/2010/main" val="12717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inglink.oup.com/ebook/access/content/adler-rodman-dupre3e-supplemental-resources/adler-rodman-dupre3e-instructor-resources-what-not-to-do-in-japa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inglink.oup.com/ebook/access/content/adler-rodman-dupre3e-supplemental-resources/adler-rodman-dupre3e-instructor-resources-other-mixed-identit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inglink.oup.com/ebook/access/content/adler-rodman-dupre3e-supplemental-resources/adler-rodman-dupre3e-instructor-resources-aimee-mullins-its-not-fair-having-12-pairs-of-leg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earninglink.oup.com/ebook/access/content/adler-rodman-dupre3e-supplemental-resources/adler-rodman-dupre3e-instructor-resources-generation-gap"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earninglink.oup.com/ebook/access/content/adler-rodman-dupre3e-supplemental-resources/adler-rodman-dupre3e-instructor-resources-priya-vulchi-and-winona-guo-racial-literacy"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inglink.oup.com/ebook/access/content/adler-rodman-dupre3e-supplemental-resources/adler-rodman-dupre3e-instructor-resources-black-ish-straddling-culture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inglink.oup.com/ebook/access/content/adler-rodman-dupre3e-supplemental-resources/adler-rodman-dupre3e-instructor-resources-derek-sivers-weird-or-just-differen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inglink.oup.com/ebook/access/content/adler-rodman-dupre3e-supplemental-resources/adler-rodman-dupre3e-instructor-resources-all-that-we-shar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0744-2FEF-4441-821D-70180A370937}" type="slidenum">
              <a:rPr lang="en-US" smtClean="0"/>
              <a:t>1</a:t>
            </a:fld>
            <a:endParaRPr lang="en-US"/>
          </a:p>
        </p:txBody>
      </p:sp>
    </p:spTree>
    <p:extLst>
      <p:ext uri="{BB962C8B-B14F-4D97-AF65-F5344CB8AC3E}">
        <p14:creationId xmlns:p14="http://schemas.microsoft.com/office/powerpoint/2010/main" val="48627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Estimated Time: 5 mins</a:t>
            </a: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Key Concepts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Cultural Values and Norms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Individualism and collectivism</a:t>
            </a:r>
          </a:p>
          <a:p>
            <a:pPr marL="171450" lvl="0"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Low and high context</a:t>
            </a:r>
          </a:p>
          <a:p>
            <a:pPr marL="171450" lvl="0"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Uncertainty avoidance</a:t>
            </a:r>
          </a:p>
          <a:p>
            <a:pPr marL="171450" lvl="0"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Power distance</a:t>
            </a:r>
          </a:p>
          <a:p>
            <a:pPr marL="171450" lvl="0"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Talk and silence</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Key Points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Cultures tend to emphasize either individual or collective identity.</a:t>
            </a:r>
          </a:p>
          <a:p>
            <a:pPr marL="171450" lvl="0" indent="-171450">
              <a:buFont typeface="Arial" panose="020B0604020202020204" pitchFamily="34" charset="0"/>
              <a:buChar cha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Members of low-context cultures use language primarily to express thoughts, feelings, and ideas as directly as possible. But members of high-context cultures rely more on subtle, often nonverbal cues.</a:t>
            </a:r>
          </a:p>
          <a:p>
            <a:pPr marL="171450" lvl="0" indent="-171450">
              <a:buFont typeface="Arial" panose="020B0604020202020204" pitchFamily="34" charset="0"/>
              <a:buChar cha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Uncertainty avoidance reflects the degree to which members of a culture feel threatened by ambiguous situations.</a:t>
            </a:r>
          </a:p>
          <a:p>
            <a:pPr marL="171450" lvl="0" indent="-171450">
              <a:buFont typeface="Arial" panose="020B0604020202020204" pitchFamily="34" charset="0"/>
              <a:buChar cha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Cultures that observe a high power distance demonstrate a high regard for people of higher status.</a:t>
            </a:r>
          </a:p>
          <a:p>
            <a:pPr marL="171450" lvl="0" indent="-171450">
              <a:buFont typeface="Arial" panose="020B0604020202020204" pitchFamily="34" charset="0"/>
              <a:buChar cha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People in some cultures are comfortable with silence, whereas in others, they may find it awkward.</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11</a:t>
            </a:fld>
            <a:endParaRPr lang="en-US"/>
          </a:p>
        </p:txBody>
      </p:sp>
    </p:spTree>
    <p:extLst>
      <p:ext uri="{BB962C8B-B14F-4D97-AF65-F5344CB8AC3E}">
        <p14:creationId xmlns:p14="http://schemas.microsoft.com/office/powerpoint/2010/main" val="10053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Estimated Time: 15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Video Connection: </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“What Not to Do in Japan” </a:t>
            </a: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Introduction to the Video</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An American in Japan provides cultural tips for people who plan to visit the country.</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“What Not to Do in Japan”</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u="sng" kern="1200" dirty="0">
                <a:solidFill>
                  <a:schemeClr val="tx1"/>
                </a:solidFill>
                <a:effectLst/>
                <a:latin typeface="Times New Roman" panose="02020603050405020304" pitchFamily="18" charset="0"/>
                <a:ea typeface="+mn-ea"/>
                <a:cs typeface="Times New Roman" panose="02020603050405020304" pitchFamily="18" charset="0"/>
                <a:hlinkClick r:id="rId3"/>
              </a:rPr>
              <a:t>https://learninglink.oup.com/ebook/access/content/adler-rodman-dupre3e-supplemental-resources/adler-rodman-dupre3e-instructor-resources-what-not-to-do-in-japan</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(5 mins)</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Discussion About the Video</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How do the speaker’s tips reflect collectivistic attitudes in Japan? </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How might Japanese visitors to the United States be surprised or offended by people’s behavior?</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6C0744-2FEF-4441-821D-70180A370937}" type="slidenum">
              <a:rPr lang="en-US" smtClean="0"/>
              <a:t>12</a:t>
            </a:fld>
            <a:endParaRPr lang="en-US"/>
          </a:p>
        </p:txBody>
      </p:sp>
    </p:spTree>
    <p:extLst>
      <p:ext uri="{BB962C8B-B14F-4D97-AF65-F5344CB8AC3E}">
        <p14:creationId xmlns:p14="http://schemas.microsoft.com/office/powerpoint/2010/main" val="1286328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Estimated Time: 15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Activity: </a:t>
            </a: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Experimenting with Silence</a:t>
            </a: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Instructions for Students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Pair up with someone in class or choose a person with whom you regularly interact. Ask that person to tell you about their day. Use nonverbal cues to show that you are interested and are actively listening, but remain silent. Don’t interrupt or ask questions.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Follow-Up Discussion</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Did the other person seem encouraged by your silence or uncomfortable with it? Why do you think they reacted that way?</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Was it easy for you to be silent or difficult? Why?</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 what situations do you appreciate silence? When does it make you uncomfortable?</a:t>
            </a:r>
            <a:r>
              <a:rPr lang="en-US" dirty="0">
                <a:effectLst/>
              </a:rPr>
              <a:t> </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13</a:t>
            </a:fld>
            <a:endParaRPr lang="en-US"/>
          </a:p>
        </p:txBody>
      </p:sp>
    </p:spTree>
    <p:extLst>
      <p:ext uri="{BB962C8B-B14F-4D97-AF65-F5344CB8AC3E}">
        <p14:creationId xmlns:p14="http://schemas.microsoft.com/office/powerpoint/2010/main" val="1277784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Estimated Time: 15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Introspection and Discussion: What Norms Influence You?</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(handout provided)</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Instructions for Students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Answer questions on the handout and prepare to share your ideas with others.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Follow-Up Discussion</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Which cultures are you most knowledgeable about?</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might you do to increase your knowledge of other cultures?</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 what ways is your identity shaped by who you are as an individual? </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 what ways is it shaped by the groups to which you belong (e.g., your family, hometown, college, clubs, religion, and so on)? </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Do you identify more with the cultural value of individualism or collectivism?   How?</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Do you mostly observe a high power distance around authority figures or a belief that all people are equal, regardless of their rank or status? How does this affect the way you communicate with people?</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Do you tend to appreciate silence or find it uncomfortable? Does this vary by relationship? If so, how?</a:t>
            </a:r>
          </a:p>
        </p:txBody>
      </p:sp>
      <p:sp>
        <p:nvSpPr>
          <p:cNvPr id="4" name="Slide Number Placeholder 3"/>
          <p:cNvSpPr>
            <a:spLocks noGrp="1"/>
          </p:cNvSpPr>
          <p:nvPr>
            <p:ph type="sldNum" sz="quarter" idx="5"/>
          </p:nvPr>
        </p:nvSpPr>
        <p:spPr/>
        <p:txBody>
          <a:bodyPr/>
          <a:lstStyle/>
          <a:p>
            <a:fld id="{556C0744-2FEF-4441-821D-70180A370937}" type="slidenum">
              <a:rPr lang="en-US" smtClean="0"/>
              <a:t>14</a:t>
            </a:fld>
            <a:endParaRPr lang="en-US"/>
          </a:p>
        </p:txBody>
      </p:sp>
    </p:spTree>
    <p:extLst>
      <p:ext uri="{BB962C8B-B14F-4D97-AF65-F5344CB8AC3E}">
        <p14:creationId xmlns:p14="http://schemas.microsoft.com/office/powerpoint/2010/main" val="1397845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Estimated Time: 5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Key Concepts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Social Identity</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Intersectionality theory</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Race</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Ethnicity</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Key Points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Intersectionality theory</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describes the complex interplay of people’s multiple identities.</a:t>
            </a:r>
          </a:p>
          <a:p>
            <a:pPr marL="171450" lvl="0"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The notion of </a:t>
            </a: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race</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was created to reflect superficial differences between people whose ancestors originated in different regions of the world—Africa, Asia, Europe, and so on. </a:t>
            </a:r>
          </a:p>
          <a:p>
            <a:pPr marL="171450" lvl="0" indent="-171450">
              <a:buFont typeface="Arial" panose="020B0604020202020204" pitchFamily="34" charset="0"/>
              <a:buChar char="•"/>
            </a:pP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Ethnicity</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is a social construct that refers to the degree to which a person identifies with a particular group, usually on the basis of nationality, culture, religion, or some other perspective.</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15</a:t>
            </a:fld>
            <a:endParaRPr lang="en-US"/>
          </a:p>
        </p:txBody>
      </p:sp>
    </p:spTree>
    <p:extLst>
      <p:ext uri="{BB962C8B-B14F-4D97-AF65-F5344CB8AC3E}">
        <p14:creationId xmlns:p14="http://schemas.microsoft.com/office/powerpoint/2010/main" val="1163419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Estimated Time: 20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Video Connection: Mixed Identity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Introduction to the Video</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This clip from the documentary “Other” features the perspectives of people with multiple racial identities.</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“Other: Mixed Identity”</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u="sng" kern="1200" dirty="0">
                <a:solidFill>
                  <a:schemeClr val="tx1"/>
                </a:solidFill>
                <a:effectLst/>
                <a:latin typeface="Times New Roman" panose="02020603050405020304" pitchFamily="18" charset="0"/>
                <a:ea typeface="+mn-ea"/>
                <a:cs typeface="Times New Roman" panose="02020603050405020304" pitchFamily="18" charset="0"/>
                <a:hlinkClick r:id="rId3"/>
              </a:rPr>
              <a:t>https://learninglink.oup.com/ebook/access/content/adler-rodman-dupre3e-supplemental-resources/adler-rodman-dupre3e-instructor-resources-other-mixed-identity</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(13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Discussion About the Video</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do you think of the perspectives of people in this video who identify with multiple races and ethnic groups?</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How do you think it feels to be asked to choose one race or ethnicity if you identify with more than one?</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 your opinion, what are the advantages of identifying with multiple social groups? What are the challenges?</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6C0744-2FEF-4441-821D-70180A370937}" type="slidenum">
              <a:rPr lang="en-US" smtClean="0"/>
              <a:t>16</a:t>
            </a:fld>
            <a:endParaRPr lang="en-US"/>
          </a:p>
        </p:txBody>
      </p:sp>
    </p:spTree>
    <p:extLst>
      <p:ext uri="{BB962C8B-B14F-4D97-AF65-F5344CB8AC3E}">
        <p14:creationId xmlns:p14="http://schemas.microsoft.com/office/powerpoint/2010/main" val="3010765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Estimated Time: 20 to 40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Video Connection: Reframing “Disability”</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Introduction to Video 1</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In “12 Pairs of Legs,” Aimee Mullins challenges stereotypes about people whose physical features are different than others’.</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“12 Pairs of Legs”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u="sng" kern="1200" dirty="0">
                <a:solidFill>
                  <a:schemeClr val="tx1"/>
                </a:solidFill>
                <a:effectLst/>
                <a:latin typeface="Times New Roman" panose="02020603050405020304" pitchFamily="18" charset="0"/>
                <a:ea typeface="+mn-ea"/>
                <a:cs typeface="Times New Roman" panose="02020603050405020304" pitchFamily="18" charset="0"/>
                <a:hlinkClick r:id="rId3"/>
              </a:rPr>
              <a:t>https://learninglink.oup.com/ebook/access/content/adler-rodman-dupre3e-supplemental-resources/adler-rodman-dupre3e-instructor-resources-aimee-mullins-its-not-fair-having-12-pairs-of-legs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(10 mins)</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Discussion About the Video</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do you think about Mullins' assertion that, rather than being disabled, she is the architect of her own identity?</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pivotal communication episodes does she describe? Why are they important to her?</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Do think differently about people with disabilities after hearing her talk? If so, how?</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Teaching Tip</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Ask students to share an experience related to this topic. People tend to learn more when topics feel relevant to them. </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6C0744-2FEF-4441-821D-70180A370937}" type="slidenum">
              <a:rPr lang="en-US" smtClean="0"/>
              <a:t>17</a:t>
            </a:fld>
            <a:endParaRPr lang="en-US"/>
          </a:p>
        </p:txBody>
      </p:sp>
    </p:spTree>
    <p:extLst>
      <p:ext uri="{BB962C8B-B14F-4D97-AF65-F5344CB8AC3E}">
        <p14:creationId xmlns:p14="http://schemas.microsoft.com/office/powerpoint/2010/main" val="1719045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Estimated Time: 20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Activity: Your Cultural Tree</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Instructions for Students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Create a diagram resembling a family tree that shows your various cultural and cocultural identities. </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Then describe how your communication with others is shaped by different dimensions of your identity.</a:t>
            </a:r>
            <a:r>
              <a:rPr lang="en-US" dirty="0">
                <a:effectLst/>
              </a:rPr>
              <a:t>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18</a:t>
            </a:fld>
            <a:endParaRPr lang="en-US"/>
          </a:p>
        </p:txBody>
      </p:sp>
    </p:spTree>
    <p:extLst>
      <p:ext uri="{BB962C8B-B14F-4D97-AF65-F5344CB8AC3E}">
        <p14:creationId xmlns:p14="http://schemas.microsoft.com/office/powerpoint/2010/main" val="664238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Estimated Time: 20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Activity: Your Intersecting Identities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Instructions for Students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List 5 to 10 of your social identities (e.g., your gender, race, occupation, sexual orientation, family, and so on). From the perspective of intersectionality theory, explain how the interface of these identities (e.g., white female engineer in the south) gives rise to issues that are different than if you considered each of these roles separately (e.g., how being be a female engineer is different than the sum total of being a female and an engineer).</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Follow-Up Questions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How does living at the intersection of multiple identities make your life experience different than that of a person who shares some of your identities, but not all of them?</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Do you ever feel that people form opinions of you based on only one or two of your qualities? If so, how does this shape the way they communicate with you?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Teaching Tip</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If you feel that students may be wary of posting or sharing personal information with classmates, consider having them share it with only you on the condition that you keep the information confidential. </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19</a:t>
            </a:fld>
            <a:endParaRPr lang="en-US"/>
          </a:p>
        </p:txBody>
      </p:sp>
    </p:spTree>
    <p:extLst>
      <p:ext uri="{BB962C8B-B14F-4D97-AF65-F5344CB8AC3E}">
        <p14:creationId xmlns:p14="http://schemas.microsoft.com/office/powerpoint/2010/main" val="5925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Estimated Time: 15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Activity: Discussing Politics on Social Media</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(handout provided)</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Teaching Tip</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This activity works well in groups. It can also be used as the basis for a brief paper or journal entry.</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Instructions for Students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Follow the instructions on the handout to evaluate an instance in which people discuss politics online. Then consider the questions about it on your handout.</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Follow-Up Discussion</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Overall, do you feel the participants were engaged in responsible and respectful discussion of diverse viewpoints? Why or why not?</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Were particular participants more or less respectful than others? If so, how?</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might people do to keep trolls from disrupting responsible discourse?</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Have you ever posted something you wished you hadn’t? If so, what tips do you have for others? </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20</a:t>
            </a:fld>
            <a:endParaRPr lang="en-US"/>
          </a:p>
        </p:txBody>
      </p:sp>
    </p:spTree>
    <p:extLst>
      <p:ext uri="{BB962C8B-B14F-4D97-AF65-F5344CB8AC3E}">
        <p14:creationId xmlns:p14="http://schemas.microsoft.com/office/powerpoint/2010/main" val="157396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a:t>
            </a:fld>
            <a:endParaRPr lang="en-US"/>
          </a:p>
        </p:txBody>
      </p:sp>
    </p:spTree>
    <p:extLst>
      <p:ext uri="{BB962C8B-B14F-4D97-AF65-F5344CB8AC3E}">
        <p14:creationId xmlns:p14="http://schemas.microsoft.com/office/powerpoint/2010/main" val="829961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Estimated Time: 5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Key Concepts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Age and Generation</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Personal fable</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Imaginary audience</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Technology Use</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Key Points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lgn="l" defTabSz="914400" rtl="0" eaLnBrk="1" latinLnBrk="0" hangingPunct="1">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Adolescents typically experience a personal fable, the belief that they are different from everybody else, and imaginary audience, a heightened self-consciousness that makes it seem as if people are always observing and judging them.</a:t>
            </a:r>
          </a:p>
          <a:p>
            <a:pPr marL="171450" lvl="0" indent="-171450" algn="l" defTabSz="914400" rtl="0" eaLnBrk="1" latinLnBrk="0" hangingPunct="1">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Older adults are more likely than youngers ones to value privacy over sharing personal information online.</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21</a:t>
            </a:fld>
            <a:endParaRPr lang="en-US"/>
          </a:p>
        </p:txBody>
      </p:sp>
    </p:spTree>
    <p:extLst>
      <p:ext uri="{BB962C8B-B14F-4D97-AF65-F5344CB8AC3E}">
        <p14:creationId xmlns:p14="http://schemas.microsoft.com/office/powerpoint/2010/main" val="1871538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Estimated Time: 10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Video Connection: Generation Gap</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Introduction to the Video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Consider how easy it is to misunderstand and stereotype people based on their age.</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Generation Gap</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u="sng" kern="1200" dirty="0">
                <a:solidFill>
                  <a:schemeClr val="tx1"/>
                </a:solidFill>
                <a:effectLst/>
                <a:latin typeface="Times New Roman" panose="02020603050405020304" pitchFamily="18" charset="0"/>
                <a:ea typeface="+mn-ea"/>
                <a:cs typeface="Times New Roman" panose="02020603050405020304" pitchFamily="18" charset="0"/>
                <a:hlinkClick r:id="rId3"/>
              </a:rPr>
              <a:t>https://learninglink.oup.com/ebook/access/content/adler-rodman-dupre3e-supplemental-resources/adler-rodman-dupre3e-instructor-resources-generation-gap</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(4:15 mins)</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Discussion About the video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communication behaviors in the video stood out to you and why?</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Do you perceive a difference between the way your generation and others communicate? If so, how?</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How might we best bridge generation gaps as communicators? </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Teaching Tip</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End activities by inviting students to share their take-away lessons. You might ask: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Why does this matter?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and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What can you do with this knowledge?</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6C0744-2FEF-4441-821D-70180A370937}" type="slidenum">
              <a:rPr lang="en-US" smtClean="0"/>
              <a:t>22</a:t>
            </a:fld>
            <a:endParaRPr lang="en-US"/>
          </a:p>
        </p:txBody>
      </p:sp>
    </p:spTree>
    <p:extLst>
      <p:ext uri="{BB962C8B-B14F-4D97-AF65-F5344CB8AC3E}">
        <p14:creationId xmlns:p14="http://schemas.microsoft.com/office/powerpoint/2010/main" val="1786670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Estimated Time: 10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Discussion Starter: Generation What?</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 what ways does society stereotype people your age?</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Are these assumptions mostly true or not?</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How do they affect the way people communicate with you?</a:t>
            </a:r>
            <a:r>
              <a:rPr lang="en-US" dirty="0">
                <a:effectLst/>
              </a:rPr>
              <a:t>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23</a:t>
            </a:fld>
            <a:endParaRPr lang="en-US"/>
          </a:p>
        </p:txBody>
      </p:sp>
    </p:spTree>
    <p:extLst>
      <p:ext uri="{BB962C8B-B14F-4D97-AF65-F5344CB8AC3E}">
        <p14:creationId xmlns:p14="http://schemas.microsoft.com/office/powerpoint/2010/main" val="4205755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24</a:t>
            </a:fld>
            <a:endParaRPr lang="en-US"/>
          </a:p>
        </p:txBody>
      </p:sp>
    </p:spTree>
    <p:extLst>
      <p:ext uri="{BB962C8B-B14F-4D97-AF65-F5344CB8AC3E}">
        <p14:creationId xmlns:p14="http://schemas.microsoft.com/office/powerpoint/2010/main" val="3507858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Estimated Time: 20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Video Connection (in Oxford Insight): Racial Literacy</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Introduction to the Video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happens when two high school students set out to learn more about racism and end up redefining the notion of racial literacy?</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Racial Literacy</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u="sng" kern="1200" dirty="0">
                <a:solidFill>
                  <a:schemeClr val="tx1"/>
                </a:solidFill>
                <a:effectLst/>
                <a:latin typeface="Times New Roman" panose="02020603050405020304" pitchFamily="18" charset="0"/>
                <a:ea typeface="+mn-ea"/>
                <a:cs typeface="Times New Roman" panose="02020603050405020304" pitchFamily="18" charset="0"/>
                <a:hlinkClick r:id="rId3"/>
              </a:rPr>
              <a:t>https://learninglink.oup.com/ebook/access/content/adler-rodman-dupre3e-supplemental-resources/adler-rodman-dupre3e-instructor-resources-priya-vulchi-and-winona-guo-racial-literacy</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(12:26 mins)</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Discussion About the video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might we all do to help co-create a shared American culture that welcomes racial diversity?</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How might people increase their racial literacy and understand one another better?</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Teaching Tip</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End activities by inviting students to share their take-away lessons. You might ask: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Why does this matter?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and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What can you do with this knowledge?</a:t>
            </a:r>
            <a:r>
              <a:rPr lang="en-US" dirty="0">
                <a:effectLst/>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6C0744-2FEF-4441-821D-70180A370937}" type="slidenum">
              <a:rPr lang="en-US" smtClean="0"/>
              <a:t>25</a:t>
            </a:fld>
            <a:endParaRPr lang="en-US"/>
          </a:p>
        </p:txBody>
      </p:sp>
    </p:spTree>
    <p:extLst>
      <p:ext uri="{BB962C8B-B14F-4D97-AF65-F5344CB8AC3E}">
        <p14:creationId xmlns:p14="http://schemas.microsoft.com/office/powerpoint/2010/main" val="2618333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Estimated Time: 5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Journal Prompts: Talking About Race</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emotions do you experience when the topic of race comes up? How do you react? </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communication approaches might you use to talk about race without turning the conversation into a debate?</a:t>
            </a:r>
            <a:r>
              <a:rPr lang="en-US" dirty="0">
                <a:effectLst/>
              </a:rPr>
              <a:t> </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26</a:t>
            </a:fld>
            <a:endParaRPr lang="en-US"/>
          </a:p>
        </p:txBody>
      </p:sp>
    </p:spTree>
    <p:extLst>
      <p:ext uri="{BB962C8B-B14F-4D97-AF65-F5344CB8AC3E}">
        <p14:creationId xmlns:p14="http://schemas.microsoft.com/office/powerpoint/2010/main" val="3236119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Estimated Time: 5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Key Concepts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Communication Barriers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en-US" sz="1200" kern="1200" dirty="0">
                <a:solidFill>
                  <a:schemeClr val="tx1"/>
                </a:solidFill>
                <a:effectLst/>
                <a:latin typeface="Times New Roman" panose="02020603050405020304" pitchFamily="18" charset="0"/>
                <a:ea typeface="+mn-ea"/>
                <a:cs typeface="Times New Roman" panose="02020603050405020304" pitchFamily="18" charset="0"/>
              </a:rPr>
              <a:t>Ethnocentrism</a:t>
            </a:r>
          </a:p>
          <a:p>
            <a:pPr lvl="0"/>
            <a:r>
              <a:rPr lang="en-US" sz="1200" kern="1200" dirty="0">
                <a:solidFill>
                  <a:schemeClr val="tx1"/>
                </a:solidFill>
                <a:effectLst/>
                <a:latin typeface="Times New Roman" panose="02020603050405020304" pitchFamily="18" charset="0"/>
                <a:ea typeface="+mn-ea"/>
                <a:cs typeface="Times New Roman" panose="02020603050405020304" pitchFamily="18" charset="0"/>
              </a:rPr>
              <a:t>Prejudice</a:t>
            </a:r>
          </a:p>
          <a:p>
            <a:pPr lvl="0"/>
            <a:r>
              <a:rPr lang="en-US" sz="1200" kern="1200" dirty="0">
                <a:solidFill>
                  <a:schemeClr val="tx1"/>
                </a:solidFill>
                <a:effectLst/>
                <a:latin typeface="Times New Roman" panose="02020603050405020304" pitchFamily="18" charset="0"/>
                <a:ea typeface="+mn-ea"/>
                <a:cs typeface="Times New Roman" panose="02020603050405020304" pitchFamily="18" charset="0"/>
              </a:rPr>
              <a:t>Stereotyping</a:t>
            </a:r>
          </a:p>
          <a:p>
            <a:pPr lvl="0"/>
            <a:r>
              <a:rPr lang="en-US" sz="1200" kern="1200" dirty="0">
                <a:solidFill>
                  <a:schemeClr val="tx1"/>
                </a:solidFill>
                <a:effectLst/>
                <a:latin typeface="Times New Roman" panose="02020603050405020304" pitchFamily="18" charset="0"/>
                <a:ea typeface="+mn-ea"/>
                <a:cs typeface="Times New Roman" panose="02020603050405020304" pitchFamily="18" charset="0"/>
              </a:rPr>
              <a:t>Unfair Discrimination</a:t>
            </a:r>
          </a:p>
          <a:p>
            <a:pPr lvl="0"/>
            <a:r>
              <a:rPr lang="en-US" sz="1200" kern="1200" dirty="0">
                <a:solidFill>
                  <a:schemeClr val="tx1"/>
                </a:solidFill>
                <a:effectLst/>
                <a:latin typeface="Times New Roman" panose="02020603050405020304" pitchFamily="18" charset="0"/>
                <a:ea typeface="+mn-ea"/>
                <a:cs typeface="Times New Roman" panose="02020603050405020304" pitchFamily="18" charset="0"/>
              </a:rPr>
              <a:t>Mindfulness</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Key Points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We tend to think our culture is the best (</a:t>
            </a: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ethnocentrism</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t>
            </a:r>
          </a:p>
          <a:p>
            <a:pPr marL="171450" lvl="0"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Ethnocentrism leads to an attitude of </a:t>
            </a: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prejudice</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—an unfairly biased and intolerant attitude toward others who belong to an out-group.</a:t>
            </a:r>
          </a:p>
          <a:p>
            <a:pPr marL="171450" lvl="0" indent="-171450">
              <a:buFont typeface="Arial" panose="020B0604020202020204" pitchFamily="34" charset="0"/>
              <a:buChar char="•"/>
            </a:pP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Stereotypes</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are exaggerated generalizations about a group. </a:t>
            </a:r>
          </a:p>
          <a:p>
            <a:pPr marL="171450" lvl="0" indent="-171450">
              <a:buFont typeface="Arial" panose="020B0604020202020204" pitchFamily="34" charset="0"/>
              <a:buChar char="•"/>
            </a:pP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Unfair discrimination</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deprives people of opportunities and equal treatment.</a:t>
            </a:r>
          </a:p>
          <a:p>
            <a:pPr marL="171450" lvl="0"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Become more </a:t>
            </a: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mindful</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by continually reminding yourself that every individual reflects a unique collection of experiences and cultures that generalizations cannot describe. </a:t>
            </a:r>
          </a:p>
        </p:txBody>
      </p:sp>
      <p:sp>
        <p:nvSpPr>
          <p:cNvPr id="4" name="Slide Number Placeholder 3"/>
          <p:cNvSpPr>
            <a:spLocks noGrp="1"/>
          </p:cNvSpPr>
          <p:nvPr>
            <p:ph type="sldNum" sz="quarter" idx="5"/>
          </p:nvPr>
        </p:nvSpPr>
        <p:spPr/>
        <p:txBody>
          <a:bodyPr/>
          <a:lstStyle/>
          <a:p>
            <a:fld id="{556C0744-2FEF-4441-821D-70180A370937}" type="slidenum">
              <a:rPr lang="en-US" smtClean="0"/>
              <a:t>27</a:t>
            </a:fld>
            <a:endParaRPr lang="en-US"/>
          </a:p>
        </p:txBody>
      </p:sp>
    </p:spTree>
    <p:extLst>
      <p:ext uri="{BB962C8B-B14F-4D97-AF65-F5344CB8AC3E}">
        <p14:creationId xmlns:p14="http://schemas.microsoft.com/office/powerpoint/2010/main" val="2545387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Estimated Time: 10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Activity: First Impressions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(handout provided)</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The object of this activity is to see what assumptions students make about someone based on first impressions.</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IN PERSON: Directions for Instructor</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en-US" sz="1200" kern="1200" dirty="0">
                <a:solidFill>
                  <a:schemeClr val="tx1"/>
                </a:solidFill>
                <a:effectLst/>
                <a:latin typeface="Times New Roman" panose="02020603050405020304" pitchFamily="18" charset="0"/>
                <a:ea typeface="+mn-ea"/>
                <a:cs typeface="Times New Roman" panose="02020603050405020304" pitchFamily="18" charset="0"/>
              </a:rPr>
              <a:t>Arrange for a volunteer the students don’t know to enter the room at the start of class and announce that you will be there in a few minutes. (The volunteer should then leave.)</a:t>
            </a:r>
          </a:p>
          <a:p>
            <a:pPr lvl="0"/>
            <a:r>
              <a:rPr lang="en-US" sz="1200" kern="1200" dirty="0">
                <a:solidFill>
                  <a:schemeClr val="tx1"/>
                </a:solidFill>
                <a:effectLst/>
                <a:latin typeface="Times New Roman" panose="02020603050405020304" pitchFamily="18" charset="0"/>
                <a:ea typeface="+mn-ea"/>
                <a:cs typeface="Times New Roman" panose="02020603050405020304" pitchFamily="18" charset="0"/>
              </a:rPr>
              <a:t>Enter the room immediately afterwards and ask students to fill out the First Impressions handout provided here.</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ONLINE: Directions for Instructor</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Find a brief videoclip of an everyday person the class won’t recognize. Have students view it then fill out the First Impressions handout provided here.</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Follow-Up Questions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How did you answer each question?</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about the person led you to make these guesses?</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Is there evidence of ethnocentrism in your answers? How about stereotyping?</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are your take-away lessons from this activity? </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28</a:t>
            </a:fld>
            <a:endParaRPr lang="en-US"/>
          </a:p>
        </p:txBody>
      </p:sp>
    </p:spTree>
    <p:extLst>
      <p:ext uri="{BB962C8B-B14F-4D97-AF65-F5344CB8AC3E}">
        <p14:creationId xmlns:p14="http://schemas.microsoft.com/office/powerpoint/2010/main" val="436432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Estimated Time: 10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Video Connection (in Oxford Insight): “black-</a:t>
            </a:r>
            <a:r>
              <a:rPr lang="en-US" sz="1200" b="1" kern="1200" dirty="0" err="1">
                <a:solidFill>
                  <a:schemeClr val="tx1"/>
                </a:solidFill>
                <a:effectLst/>
                <a:latin typeface="Times New Roman" panose="02020603050405020304" pitchFamily="18" charset="0"/>
                <a:ea typeface="+mn-ea"/>
                <a:cs typeface="Times New Roman" panose="02020603050405020304" pitchFamily="18" charset="0"/>
              </a:rPr>
              <a:t>ish</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Introduction to the Video</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In the TV show “black-</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ish</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Johnson family appears to be living the American dream. They are well off, good looking, and they love one another. But a question nags at the Johnsons: Are they losing touch with their heritage?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“black-</a:t>
            </a:r>
            <a:r>
              <a:rPr lang="en-US" sz="1200" b="1" i="1" kern="1200" dirty="0" err="1">
                <a:solidFill>
                  <a:schemeClr val="tx1"/>
                </a:solidFill>
                <a:effectLst/>
                <a:latin typeface="Times New Roman" panose="02020603050405020304" pitchFamily="18" charset="0"/>
                <a:ea typeface="+mn-ea"/>
                <a:cs typeface="Times New Roman" panose="02020603050405020304" pitchFamily="18" charset="0"/>
              </a:rPr>
              <a:t>ish</a:t>
            </a:r>
            <a:r>
              <a:rPr lang="en-US" sz="1200" b="1" i="1"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Straddling Cultures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u="sng" kern="1200" dirty="0">
                <a:solidFill>
                  <a:schemeClr val="tx1"/>
                </a:solidFill>
                <a:effectLst/>
                <a:latin typeface="Times New Roman" panose="02020603050405020304" pitchFamily="18" charset="0"/>
                <a:ea typeface="+mn-ea"/>
                <a:cs typeface="Times New Roman" panose="02020603050405020304" pitchFamily="18" charset="0"/>
                <a:hlinkClick r:id="rId3"/>
              </a:rPr>
              <a:t>https://learninglink.oup.com/ebook/access/content/adler-rodman-dupre3e-supplemental-resources/adler-rodman-dupre3e-instructor-resources-black-ish-straddling-cultures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(1:11 mins)</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Follow-Up Discussion</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 what ways does the character shown (Rainbow Johnson) try to negotiate a sense of in-group membership?</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Have you ever had a difficult time fitting in? </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Have you ever felt that you fit in too much and lost your identity as an individual?</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How did (or might) you use communication to manage these situations?</a:t>
            </a:r>
            <a:r>
              <a:rPr lang="en-US" dirty="0">
                <a:effectLst/>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6C0744-2FEF-4441-821D-70180A370937}" type="slidenum">
              <a:rPr lang="en-US" smtClean="0"/>
              <a:t>29</a:t>
            </a:fld>
            <a:endParaRPr lang="en-US"/>
          </a:p>
        </p:txBody>
      </p:sp>
    </p:spTree>
    <p:extLst>
      <p:ext uri="{BB962C8B-B14F-4D97-AF65-F5344CB8AC3E}">
        <p14:creationId xmlns:p14="http://schemas.microsoft.com/office/powerpoint/2010/main" val="3081311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Estimated Time: 35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Activity: Cultural Exchange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(handout provided)</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For this activity, students pair up (either online or in person) to solve a riddle. The catch is that each student represents a culture with one expectation that simply cannot be violated without causing offense. The process is designed to help students recognize that even seemingly small differences can have a profound effect on communication.</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Procedure for Instructor</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Give half the class instructions for Culture A and half the class instructions for Culture B.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(Handouts with these instructions are provided at the end of this lesson plan. One version is designed for online use and one for the classroom.)</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Pair each student in Culture A with someone in Culture B </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to solve the riddle at the end of the instruction page.</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Teaching Tip</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If an activity calls for pairing up, but you have an odd number of students, assign one or more students to serve as silent observers. Their observations can be as useful as those of people who actively participated.</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Instructions for Students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Work together in pairs as you follow directions on the worksheet. Keep count of how many times one of you is “offended,” based on the rules of the game.</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Follow-Up Discussion</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How many times during the discussion did people indicate that they were offended? How do you feel about that?</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Was solving the riddle (communicating) more difficult because of your cultural differences? If so, how?</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Did you figure out the rules that make these two cultures different? If so, what do you think they are?</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Did anyone feel like giving up (a symptom of culture shock)? If so, what happened?</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Did anyone solve the challenge? If so, what do you think the answer is?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i="1" kern="1200" dirty="0">
                <a:solidFill>
                  <a:schemeClr val="tx1"/>
                </a:solidFill>
                <a:effectLst/>
                <a:latin typeface="Times New Roman" panose="02020603050405020304" pitchFamily="18" charset="0"/>
                <a:ea typeface="+mn-ea"/>
                <a:cs typeface="Times New Roman" panose="02020603050405020304" pitchFamily="18" charset="0"/>
              </a:rPr>
              <a:t>INSTRUCTOR NOTE: The correct answer is that you give your 10th friend the basket with the last apple still in it. Thanks to </a:t>
            </a:r>
            <a:r>
              <a:rPr lang="en-US" sz="1200" i="1" kern="1200" dirty="0" err="1">
                <a:solidFill>
                  <a:schemeClr val="tx1"/>
                </a:solidFill>
                <a:effectLst/>
                <a:latin typeface="Times New Roman" panose="02020603050405020304" pitchFamily="18" charset="0"/>
                <a:ea typeface="+mn-ea"/>
                <a:cs typeface="Times New Roman" panose="02020603050405020304" pitchFamily="18" charset="0"/>
              </a:rPr>
              <a:t>buzzle.com</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 for this riddle!</a:t>
            </a:r>
            <a:r>
              <a:rPr lang="en-US" dirty="0">
                <a:effectLst/>
              </a:rPr>
              <a:t> </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30</a:t>
            </a:fld>
            <a:endParaRPr lang="en-US"/>
          </a:p>
        </p:txBody>
      </p:sp>
    </p:spTree>
    <p:extLst>
      <p:ext uri="{BB962C8B-B14F-4D97-AF65-F5344CB8AC3E}">
        <p14:creationId xmlns:p14="http://schemas.microsoft.com/office/powerpoint/2010/main" val="217171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4</a:t>
            </a:fld>
            <a:endParaRPr lang="en-US"/>
          </a:p>
        </p:txBody>
      </p:sp>
    </p:spTree>
    <p:extLst>
      <p:ext uri="{BB962C8B-B14F-4D97-AF65-F5344CB8AC3E}">
        <p14:creationId xmlns:p14="http://schemas.microsoft.com/office/powerpoint/2010/main" val="4249188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6C0744-2FEF-4441-821D-70180A370937}" type="slidenum">
              <a:rPr lang="en-US" smtClean="0"/>
              <a:t>31</a:t>
            </a:fld>
            <a:endParaRPr lang="en-US"/>
          </a:p>
        </p:txBody>
      </p:sp>
    </p:spTree>
    <p:extLst>
      <p:ext uri="{BB962C8B-B14F-4D97-AF65-F5344CB8AC3E}">
        <p14:creationId xmlns:p14="http://schemas.microsoft.com/office/powerpoint/2010/main" val="2846813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Estimated Time: 20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Discussion Starters: Cultural Competence</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(handout provided)</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Teaching Tip</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When several discussion questions apply to one topic, we provide them on a handout. </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You might use the handout for yourself as an easy-reference guide.</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Alternatively, you might share the handout with students and ask them to respond individually or in small groups— either to all questions or to questions that you assign to particular people or groups.</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Discussion Questions</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(included on the handout)</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Have you ever felt unsure how to communicate with someone from a different culture? If so, how did you handle it?</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Have you ever surprised someone, or been surprised, by a gesture or statement that is acceptable in one culture but out of place in another?</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Imagine that you were commissioned to write a book or create a video titled “About the Americans” for people from other parts of the world who will visit the United States for the first time. What communication-related topics would you include? What advice would you give?</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Think of a time when you met someone who seemed very different from you at first but eventually became a close friend or colleague. Create a timeline that illustrates turning points in your relationship when you learned more about each other and developed rapport.</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How do you rate yourself in terms of intercultural sensitivity and open-mindedness? What steps might you take to keeping growing in this regard?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6C0744-2FEF-4441-821D-70180A370937}" type="slidenum">
              <a:rPr lang="en-US" smtClean="0"/>
              <a:t>32</a:t>
            </a:fld>
            <a:endParaRPr lang="en-US"/>
          </a:p>
        </p:txBody>
      </p:sp>
    </p:spTree>
    <p:extLst>
      <p:ext uri="{BB962C8B-B14F-4D97-AF65-F5344CB8AC3E}">
        <p14:creationId xmlns:p14="http://schemas.microsoft.com/office/powerpoint/2010/main" val="1701776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34</a:t>
            </a:fld>
            <a:endParaRPr lang="en-US"/>
          </a:p>
        </p:txBody>
      </p:sp>
    </p:spTree>
    <p:extLst>
      <p:ext uri="{BB962C8B-B14F-4D97-AF65-F5344CB8AC3E}">
        <p14:creationId xmlns:p14="http://schemas.microsoft.com/office/powerpoint/2010/main" val="3419587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Times New Roman" panose="02020603050405020304" pitchFamily="18" charset="0"/>
                <a:ea typeface="+mn-ea"/>
                <a:cs typeface="Times New Roman" panose="02020603050405020304" pitchFamily="18" charset="0"/>
              </a:rPr>
              <a:t>Estimated Time: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5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Key Concepts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Culture Defined</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Culture</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Coculture</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Salience</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In-group</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Out-group</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Key Points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Culture is </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“the language, values, beliefs, traditions, and customs people share and learn.”</a:t>
            </a:r>
          </a:p>
          <a:p>
            <a:pPr marL="171450" lvl="0"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 </a:t>
            </a: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coculture</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is a group that is part of an overarching, encompassing culture.</a:t>
            </a:r>
          </a:p>
          <a:p>
            <a:pPr marL="171450" lvl="0"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Cultural differences are </a:t>
            </a: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salient </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in some situations but not in others.</a:t>
            </a:r>
          </a:p>
          <a:p>
            <a:pPr marL="171450" lvl="0" indent="-171450">
              <a:buFont typeface="Arial" panose="020B0604020202020204" pitchFamily="34" charset="0"/>
              <a:buChar cha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People with whom we identify are considered </a:t>
            </a: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in-group</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 and others are </a:t>
            </a: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out-group</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5</a:t>
            </a:fld>
            <a:endParaRPr lang="en-US"/>
          </a:p>
        </p:txBody>
      </p:sp>
    </p:spTree>
    <p:extLst>
      <p:ext uri="{BB962C8B-B14F-4D97-AF65-F5344CB8AC3E}">
        <p14:creationId xmlns:p14="http://schemas.microsoft.com/office/powerpoint/2010/main" val="3917087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Estimated Time: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15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Activity: Learning About Others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Introductions for Students</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Pair up with a student in the class whom you don’t know well. Identify three things the two of you have in common and three things about you that are different. </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Follow-Up Discussion</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did you learn about each other? </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Was it hard to find things you had in common? Things that were different?</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Do you think the same activity would be successful with a random stranger? Why or why not?</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book cites evidence that people tend to overestimate how much they have in common with their friends, but underestimate how much they have in common with strangers. Is this true, in your experience?</a:t>
            </a:r>
            <a:r>
              <a:rPr lang="en-US" dirty="0">
                <a:effectLst/>
              </a:rPr>
              <a:t> </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a:t>
            </a:fld>
            <a:endParaRPr lang="en-US"/>
          </a:p>
        </p:txBody>
      </p:sp>
    </p:spTree>
    <p:extLst>
      <p:ext uri="{BB962C8B-B14F-4D97-AF65-F5344CB8AC3E}">
        <p14:creationId xmlns:p14="http://schemas.microsoft.com/office/powerpoint/2010/main" val="2354876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Estimated Time: 5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Journal Prompts: In- and Out-Group</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cultures and co-cultures are you part of?</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 what situations do you feel like an in-group member? What role does communication play in creating that sense of belonging? </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Are there situations in which you feel like an out-group member? If so, what gives you that feeling?</a:t>
            </a:r>
            <a:r>
              <a:rPr lang="en-US" dirty="0">
                <a:effectLst/>
              </a:rPr>
              <a:t> </a:t>
            </a:r>
            <a:endParaRPr lang="en-US" dirty="0"/>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7</a:t>
            </a:fld>
            <a:endParaRPr lang="en-US"/>
          </a:p>
        </p:txBody>
      </p:sp>
    </p:spTree>
    <p:extLst>
      <p:ext uri="{BB962C8B-B14F-4D97-AF65-F5344CB8AC3E}">
        <p14:creationId xmlns:p14="http://schemas.microsoft.com/office/powerpoint/2010/main" val="348860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Estimated Time: 15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Video Connection: Cultural Differences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Introduction to the Video</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In “Weird or Just Different?” Derek </a:t>
            </a:r>
            <a:r>
              <a:rPr lang="en-US" sz="1200" kern="1200" dirty="0" err="1">
                <a:solidFill>
                  <a:schemeClr val="tx1"/>
                </a:solidFill>
                <a:effectLst/>
                <a:latin typeface="Times New Roman" panose="02020603050405020304" pitchFamily="18" charset="0"/>
                <a:ea typeface="+mn-ea"/>
                <a:cs typeface="Times New Roman" panose="02020603050405020304" pitchFamily="18" charset="0"/>
              </a:rPr>
              <a:t>Sivers</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describes cultural differences that can make it difficult to read a map or follow music in another culture.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“Weird or Just Different?”</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u="sng" kern="1200" dirty="0">
                <a:solidFill>
                  <a:schemeClr val="tx1"/>
                </a:solidFill>
                <a:effectLst/>
                <a:latin typeface="Times New Roman" panose="02020603050405020304" pitchFamily="18" charset="0"/>
                <a:ea typeface="+mn-ea"/>
                <a:cs typeface="Times New Roman" panose="02020603050405020304" pitchFamily="18" charset="0"/>
                <a:hlinkClick r:id="rId3"/>
              </a:rPr>
              <a:t>https://learninglink.oup.com/ebook/access/content/adler-rodman-dupre3e-supplemental-resources/adler-rodman-dupre3e-instructor-resources-derek-sivers-weird-or-just-different</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(3 mins)</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Follow-Up Discussion About the Video</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Have you ever felt like a stranger or a minority? If so, how did that feel?</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Have you ever experienced a culture significantly different from your own? If so, did people communicate in ways that surprised or puzzled you? How?</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Teaching Tip</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This is a good time to ask who has lived in or visited a different country or culture. Ask students what differences stood out between the new culture and their own. How did they manage communication challenges that arose?</a:t>
            </a:r>
          </a:p>
        </p:txBody>
      </p:sp>
      <p:sp>
        <p:nvSpPr>
          <p:cNvPr id="4" name="Slide Number Placeholder 3"/>
          <p:cNvSpPr>
            <a:spLocks noGrp="1"/>
          </p:cNvSpPr>
          <p:nvPr>
            <p:ph type="sldNum" sz="quarter" idx="5"/>
          </p:nvPr>
        </p:nvSpPr>
        <p:spPr/>
        <p:txBody>
          <a:bodyPr/>
          <a:lstStyle/>
          <a:p>
            <a:fld id="{556C0744-2FEF-4441-821D-70180A370937}" type="slidenum">
              <a:rPr lang="en-US" smtClean="0"/>
              <a:t>8</a:t>
            </a:fld>
            <a:endParaRPr lang="en-US"/>
          </a:p>
        </p:txBody>
      </p:sp>
    </p:spTree>
    <p:extLst>
      <p:ext uri="{BB962C8B-B14F-4D97-AF65-F5344CB8AC3E}">
        <p14:creationId xmlns:p14="http://schemas.microsoft.com/office/powerpoint/2010/main" val="2418187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Estimated Time: 15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Video Connection (in Oxford Insight): “Us” and “Them”</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Introduction to the Video</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Let’s see what happens when people of many backgrounds are challenged to find common ground.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“All That We Share”</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u="sng" kern="1200" dirty="0">
                <a:solidFill>
                  <a:schemeClr val="tx1"/>
                </a:solidFill>
                <a:effectLst/>
                <a:latin typeface="Times New Roman" panose="02020603050405020304" pitchFamily="18" charset="0"/>
                <a:ea typeface="+mn-ea"/>
                <a:cs typeface="Times New Roman" panose="02020603050405020304" pitchFamily="18" charset="0"/>
                <a:hlinkClick r:id="rId3"/>
              </a:rPr>
              <a:t>https://learninglink.oup.com/ebook/access/content/adler-rodman-dupre3e-supplemental-resources/adler-rodman-dupre3e-instructor-resources-all-that-we-share</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(3 mins)</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Follow-Up Discussion About the Video</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How do people initially organize themselves in the room?</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is the response when the speaker asks the “class clowns” to step forward?</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How do things change as people began to realize that they have more in common than it appears on the surface?</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How does the group respond when one person stands alone? </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How are the interactions between people different at the end than they were at the beginning? Why do you think their treatment of one another has changed?</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6C0744-2FEF-4441-821D-70180A370937}" type="slidenum">
              <a:rPr lang="en-US" smtClean="0"/>
              <a:t>9</a:t>
            </a:fld>
            <a:endParaRPr lang="en-US"/>
          </a:p>
        </p:txBody>
      </p:sp>
    </p:spTree>
    <p:extLst>
      <p:ext uri="{BB962C8B-B14F-4D97-AF65-F5344CB8AC3E}">
        <p14:creationId xmlns:p14="http://schemas.microsoft.com/office/powerpoint/2010/main" val="1720587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Estimated Time: 20 to 60 mins</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Public Speaking Topic: Your Cultural Identity</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are some of the cultural groups with which you identify? </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Which of them has played the greatest role in shaping your communication style and expectations? How?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10</a:t>
            </a:fld>
            <a:endParaRPr lang="en-US"/>
          </a:p>
        </p:txBody>
      </p:sp>
    </p:spTree>
    <p:extLst>
      <p:ext uri="{BB962C8B-B14F-4D97-AF65-F5344CB8AC3E}">
        <p14:creationId xmlns:p14="http://schemas.microsoft.com/office/powerpoint/2010/main" val="2075614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Edit Master text styles</a:t>
            </a:r>
          </a:p>
        </p:txBody>
      </p:sp>
      <p:pic>
        <p:nvPicPr>
          <p:cNvPr id="3" name="Picture 2">
            <a:extLst>
              <a:ext uri="{FF2B5EF4-FFF2-40B4-BE49-F238E27FC236}">
                <a16:creationId xmlns:a16="http://schemas.microsoft.com/office/drawing/2014/main" id="{064A5474-B14F-4FCB-AA83-590FB38D486F}"/>
              </a:ext>
            </a:extLst>
          </p:cNvPr>
          <p:cNvPicPr>
            <a:picLocks noChangeAspect="1"/>
          </p:cNvPicPr>
          <p:nvPr userDrawn="1"/>
        </p:nvPicPr>
        <p:blipFill>
          <a:blip r:embed="rId2"/>
          <a:stretch>
            <a:fillRect/>
          </a:stretch>
        </p:blipFill>
        <p:spPr>
          <a:xfrm>
            <a:off x="0" y="5893187"/>
            <a:ext cx="2743200" cy="965385"/>
          </a:xfrm>
          <a:prstGeom prst="rect">
            <a:avLst/>
          </a:prstGeom>
        </p:spPr>
      </p:pic>
    </p:spTree>
    <p:extLst>
      <p:ext uri="{BB962C8B-B14F-4D97-AF65-F5344CB8AC3E}">
        <p14:creationId xmlns:p14="http://schemas.microsoft.com/office/powerpoint/2010/main" val="180465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87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43866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44315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ti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Lst>
          </p:cNvPr>
          <p:cNvPicPr>
            <a:picLocks noChangeAspect="1"/>
          </p:cNvPicPr>
          <p:nvPr userDrawn="1"/>
        </p:nvPicPr>
        <p:blipFill>
          <a:blip r:embed="rId5"/>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9" name="TextBox 8"/>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839490661"/>
      </p:ext>
    </p:extLst>
  </p:cSld>
  <p:clrMap bg1="lt1" tx1="dk1" bg2="lt2" tx2="dk2" accent1="accent1" accent2="accent2" accent3="accent3" accent4="accent4" accent5="accent5" accent6="accent6" hlink="hlink" folHlink="folHlink"/>
  <p:sldLayoutIdLst>
    <p:sldLayoutId id="2147483673" r:id="rId1"/>
    <p:sldLayoutId id="2147483652" r:id="rId2"/>
    <p:sldLayoutId id="2147483654" r:id="rId3"/>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411480"/>
          </a:xfrm>
          <a:prstGeom prst="rect">
            <a:avLst/>
          </a:prstGeom>
          <a:solidFill>
            <a:srgbClr val="001A47"/>
          </a:solidFill>
        </p:spPr>
        <p:txBody>
          <a:bodyPr vert="horz" lIns="91440" tIns="45720" rIns="91440" bIns="45720" rtlCol="0" anchor="b" anchorCtr="0">
            <a:spAutoFit/>
          </a:bodyPr>
          <a:lstStyle/>
          <a:p>
            <a:r>
              <a:rPr lang="en-US" dirty="0"/>
              <a:t>Click to edit Master title style</a:t>
            </a: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3579565259"/>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learninglink.oup.com/ebook/access/content/adler-rodman-dupre3e-supplemental-resources/adler-rodman-dupre3e-instructor-resources-what-not-to-do-in-japa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learninglink.oup.com/ebook/access/content/adler-rodman-dupre3e-supplemental-resources/adler-rodman-dupre3e-instructor-resources-other-mixed-identit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learninglink.oup.com/ebook/access/content/adler-rodman-dupre3e-supplemental-resources/adler-rodman-dupre3e-instructor-resources-aimee-mullins-its-not-fair-having-12-pairs-of-leg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learninglink.oup.com/ebook/access/content/adler-rodman-dupre3e-supplemental-resources/adler-rodman-dupre3e-instructor-resources-generation-ga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learninglink.oup.com/ebook/access/content/adler-rodman-dupre3e-supplemental-resources/adler-rodman-dupre3e-instructor-resources-priya-vulchi-and-winona-guo-racial-literac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learninglink.oup.com/ebook/access/content/adler-rodman-dupre3e-supplemental-resources/adler-rodman-dupre3e-instructor-resources-black-ish-straddling-cultur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earninglink.oup.com/ebook/access/content/adler-rodman-dupre3e-supplemental-resources/adler-rodman-dupre3e-instructor-resources-derek-sivers-weird-or-just-differen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earninglink.oup.com/ebook/access/content/adler-rodman-dupre3e-supplemental-resources/adler-rodman-dupre3e-instructor-resources-all-that-we-shar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Essential Communication 3e</a:t>
            </a:r>
            <a:endParaRPr lang="en-US" b="1" i="0" dirty="0"/>
          </a:p>
        </p:txBody>
      </p:sp>
      <p:sp>
        <p:nvSpPr>
          <p:cNvPr id="4" name="Text Placeholder 3"/>
          <p:cNvSpPr>
            <a:spLocks noGrp="1"/>
          </p:cNvSpPr>
          <p:nvPr>
            <p:ph type="body" sz="quarter" idx="11"/>
          </p:nvPr>
        </p:nvSpPr>
        <p:spPr/>
        <p:txBody>
          <a:bodyPr/>
          <a:lstStyle/>
          <a:p>
            <a:r>
              <a:rPr lang="en-US" dirty="0"/>
              <a:t>by Adler, Rodman, and du Pré</a:t>
            </a:r>
          </a:p>
        </p:txBody>
      </p:sp>
      <p:pic>
        <p:nvPicPr>
          <p:cNvPr id="8" name="Picture Placeholder 7" descr="Cover for Essential Communication 3e.">
            <a:extLst>
              <a:ext uri="{FF2B5EF4-FFF2-40B4-BE49-F238E27FC236}">
                <a16:creationId xmlns:a16="http://schemas.microsoft.com/office/drawing/2014/main" id="{3C56F26D-84E7-4578-9ED6-ACB6F71FF233}"/>
              </a:ext>
            </a:extLst>
          </p:cNvPr>
          <p:cNvPicPr>
            <a:picLocks noGrp="1" noChangeAspect="1"/>
          </p:cNvPicPr>
          <p:nvPr>
            <p:ph type="pic" sz="quarter" idx="10"/>
          </p:nvPr>
        </p:nvPicPr>
        <p:blipFill>
          <a:blip r:embed="rId3"/>
          <a:stretch>
            <a:fillRect/>
          </a:stretch>
        </p:blipFill>
        <p:spPr>
          <a:xfrm>
            <a:off x="4271640" y="1828613"/>
            <a:ext cx="3648719" cy="4722811"/>
          </a:xfrm>
        </p:spPr>
      </p:pic>
    </p:spTree>
    <p:extLst>
      <p:ext uri="{BB962C8B-B14F-4D97-AF65-F5344CB8AC3E}">
        <p14:creationId xmlns:p14="http://schemas.microsoft.com/office/powerpoint/2010/main" val="282049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Cultural Identity</a:t>
            </a:r>
          </a:p>
        </p:txBody>
      </p:sp>
      <p:sp>
        <p:nvSpPr>
          <p:cNvPr id="3" name="Text Placeholder 2"/>
          <p:cNvSpPr>
            <a:spLocks noGrp="1"/>
          </p:cNvSpPr>
          <p:nvPr>
            <p:ph idx="1"/>
          </p:nvPr>
        </p:nvSpPr>
        <p:spPr/>
        <p:txBody>
          <a:bodyPr/>
          <a:lstStyle/>
          <a:p>
            <a:pPr>
              <a:spcBef>
                <a:spcPts val="1800"/>
              </a:spcBef>
            </a:pPr>
            <a:r>
              <a:rPr lang="en-US" dirty="0"/>
              <a:t>What are some of the cultural groups with which you identify? </a:t>
            </a:r>
          </a:p>
          <a:p>
            <a:pPr>
              <a:spcBef>
                <a:spcPts val="1800"/>
              </a:spcBef>
            </a:pPr>
            <a:r>
              <a:rPr lang="en-US" dirty="0"/>
              <a:t>Which of them has played the greatest role in shaping your communication style and expectations? How? </a:t>
            </a:r>
          </a:p>
          <a:p>
            <a:pPr marL="0" indent="0">
              <a:buNone/>
            </a:pPr>
            <a:endParaRPr lang="en-US" dirty="0"/>
          </a:p>
          <a:p>
            <a:endParaRPr lang="en-US" dirty="0"/>
          </a:p>
        </p:txBody>
      </p:sp>
    </p:spTree>
    <p:extLst>
      <p:ext uri="{BB962C8B-B14F-4D97-AF65-F5344CB8AC3E}">
        <p14:creationId xmlns:p14="http://schemas.microsoft.com/office/powerpoint/2010/main" val="2101903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a:t>Cultural Norms and Values</a:t>
            </a:r>
          </a:p>
        </p:txBody>
      </p:sp>
      <p:sp>
        <p:nvSpPr>
          <p:cNvPr id="3" name="Content Placeholder 2"/>
          <p:cNvSpPr>
            <a:spLocks noGrp="1"/>
          </p:cNvSpPr>
          <p:nvPr>
            <p:ph sz="half" idx="2"/>
          </p:nvPr>
        </p:nvSpPr>
        <p:spPr>
          <a:xfrm>
            <a:off x="6526924" y="1600201"/>
            <a:ext cx="4572000" cy="4525963"/>
          </a:xfrm>
        </p:spPr>
        <p:txBody>
          <a:bodyPr>
            <a:normAutofit/>
          </a:bodyPr>
          <a:lstStyle/>
          <a:p>
            <a:pPr>
              <a:spcBef>
                <a:spcPts val="1800"/>
              </a:spcBef>
            </a:pPr>
            <a:r>
              <a:rPr lang="en-US" dirty="0"/>
              <a:t>Individualism and Collectivism</a:t>
            </a:r>
          </a:p>
          <a:p>
            <a:pPr>
              <a:spcBef>
                <a:spcPts val="1800"/>
              </a:spcBef>
            </a:pPr>
            <a:r>
              <a:rPr lang="en-US" dirty="0"/>
              <a:t>Low and High Context</a:t>
            </a:r>
          </a:p>
          <a:p>
            <a:pPr>
              <a:spcBef>
                <a:spcPts val="1800"/>
              </a:spcBef>
            </a:pPr>
            <a:r>
              <a:rPr lang="en-US" dirty="0"/>
              <a:t>Uncertainty Avoidance</a:t>
            </a:r>
          </a:p>
          <a:p>
            <a:pPr>
              <a:spcBef>
                <a:spcPts val="1800"/>
              </a:spcBef>
            </a:pPr>
            <a:r>
              <a:rPr lang="en-US" dirty="0"/>
              <a:t>Power Distance</a:t>
            </a:r>
          </a:p>
          <a:p>
            <a:pPr>
              <a:spcBef>
                <a:spcPts val="1800"/>
              </a:spcBef>
            </a:pPr>
            <a:r>
              <a:rPr lang="en-US" dirty="0"/>
              <a:t>Talk and Silence</a:t>
            </a:r>
          </a:p>
          <a:p>
            <a:endParaRPr lang="en-US" dirty="0"/>
          </a:p>
        </p:txBody>
      </p:sp>
      <p:pic>
        <p:nvPicPr>
          <p:cNvPr id="7" name="Picture 6" descr="An Indian man poses with his American wife and girl. ">
            <a:extLst>
              <a:ext uri="{FF2B5EF4-FFF2-40B4-BE49-F238E27FC236}">
                <a16:creationId xmlns:a16="http://schemas.microsoft.com/office/drawing/2014/main" id="{C5363149-5546-4663-AFC5-32A1D8FE3883}"/>
              </a:ext>
            </a:extLst>
          </p:cNvPr>
          <p:cNvPicPr>
            <a:picLocks noChangeAspect="1"/>
          </p:cNvPicPr>
          <p:nvPr/>
        </p:nvPicPr>
        <p:blipFill>
          <a:blip r:embed="rId3"/>
          <a:stretch>
            <a:fillRect/>
          </a:stretch>
        </p:blipFill>
        <p:spPr>
          <a:xfrm>
            <a:off x="1855350" y="1600201"/>
            <a:ext cx="3809727" cy="4674475"/>
          </a:xfrm>
          <a:prstGeom prst="rect">
            <a:avLst/>
          </a:prstGeom>
        </p:spPr>
      </p:pic>
    </p:spTree>
    <p:extLst>
      <p:ext uri="{BB962C8B-B14F-4D97-AF65-F5344CB8AC3E}">
        <p14:creationId xmlns:p14="http://schemas.microsoft.com/office/powerpoint/2010/main" val="298964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20182"/>
            <a:ext cx="10972800" cy="1143000"/>
          </a:xfrm>
        </p:spPr>
        <p:txBody>
          <a:bodyPr/>
          <a:lstStyle/>
          <a:p>
            <a:r>
              <a:rPr lang="en-US" dirty="0">
                <a:hlinkClick r:id="rId3"/>
              </a:rPr>
              <a:t>“What Not to Do in Japan”</a:t>
            </a:r>
            <a:endParaRPr lang="en-US" dirty="0"/>
          </a:p>
        </p:txBody>
      </p:sp>
    </p:spTree>
    <p:extLst>
      <p:ext uri="{BB962C8B-B14F-4D97-AF65-F5344CB8AC3E}">
        <p14:creationId xmlns:p14="http://schemas.microsoft.com/office/powerpoint/2010/main" val="3718403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20182"/>
            <a:ext cx="10972800" cy="1143000"/>
          </a:xfrm>
        </p:spPr>
        <p:txBody>
          <a:bodyPr/>
          <a:lstStyle/>
          <a:p>
            <a:r>
              <a:rPr lang="en-US" dirty="0"/>
              <a:t>Experimenting with Silence Activity</a:t>
            </a:r>
          </a:p>
        </p:txBody>
      </p:sp>
    </p:spTree>
    <p:extLst>
      <p:ext uri="{BB962C8B-B14F-4D97-AF65-F5344CB8AC3E}">
        <p14:creationId xmlns:p14="http://schemas.microsoft.com/office/powerpoint/2010/main" val="2792764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a:t>What Norms Influence You?</a:t>
            </a:r>
          </a:p>
        </p:txBody>
      </p:sp>
      <p:pic>
        <p:nvPicPr>
          <p:cNvPr id="6" name="Picture 5" descr="People of different nationalities hold their palms together as if they are wishing. ">
            <a:extLst>
              <a:ext uri="{FF2B5EF4-FFF2-40B4-BE49-F238E27FC236}">
                <a16:creationId xmlns:a16="http://schemas.microsoft.com/office/drawing/2014/main" id="{96F82A51-B7FA-43BC-B6E6-E4356C5DDECA}"/>
              </a:ext>
            </a:extLst>
          </p:cNvPr>
          <p:cNvPicPr>
            <a:picLocks noChangeAspect="1"/>
          </p:cNvPicPr>
          <p:nvPr/>
        </p:nvPicPr>
        <p:blipFill>
          <a:blip r:embed="rId3"/>
          <a:stretch>
            <a:fillRect/>
          </a:stretch>
        </p:blipFill>
        <p:spPr>
          <a:xfrm>
            <a:off x="2700723" y="1623227"/>
            <a:ext cx="6790554" cy="4525946"/>
          </a:xfrm>
          <a:prstGeom prst="rect">
            <a:avLst/>
          </a:prstGeom>
        </p:spPr>
      </p:pic>
    </p:spTree>
    <p:extLst>
      <p:ext uri="{BB962C8B-B14F-4D97-AF65-F5344CB8AC3E}">
        <p14:creationId xmlns:p14="http://schemas.microsoft.com/office/powerpoint/2010/main" val="1603295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a:t>Social Identity</a:t>
            </a:r>
          </a:p>
        </p:txBody>
      </p:sp>
      <p:sp>
        <p:nvSpPr>
          <p:cNvPr id="3" name="Content Placeholder 2"/>
          <p:cNvSpPr>
            <a:spLocks noGrp="1"/>
          </p:cNvSpPr>
          <p:nvPr>
            <p:ph sz="half" idx="2"/>
          </p:nvPr>
        </p:nvSpPr>
        <p:spPr>
          <a:xfrm>
            <a:off x="6559812" y="1600201"/>
            <a:ext cx="5022588" cy="4525963"/>
          </a:xfrm>
        </p:spPr>
        <p:txBody>
          <a:bodyPr>
            <a:normAutofit/>
          </a:bodyPr>
          <a:lstStyle/>
          <a:p>
            <a:pPr>
              <a:spcBef>
                <a:spcPts val="1800"/>
              </a:spcBef>
            </a:pPr>
            <a:r>
              <a:rPr lang="en-US" dirty="0"/>
              <a:t>Intersectionality Theory</a:t>
            </a:r>
          </a:p>
          <a:p>
            <a:pPr>
              <a:spcBef>
                <a:spcPts val="1800"/>
              </a:spcBef>
            </a:pPr>
            <a:r>
              <a:rPr lang="en-US" dirty="0"/>
              <a:t>Race</a:t>
            </a:r>
          </a:p>
          <a:p>
            <a:pPr>
              <a:spcBef>
                <a:spcPts val="1800"/>
              </a:spcBef>
            </a:pPr>
            <a:r>
              <a:rPr lang="en-US" dirty="0"/>
              <a:t>Ethnicity</a:t>
            </a:r>
          </a:p>
          <a:p>
            <a:endParaRPr lang="en-US" dirty="0"/>
          </a:p>
        </p:txBody>
      </p:sp>
      <p:pic>
        <p:nvPicPr>
          <p:cNvPr id="7" name="Picture 6" descr="A southeast Asian women smiles. ">
            <a:extLst>
              <a:ext uri="{FF2B5EF4-FFF2-40B4-BE49-F238E27FC236}">
                <a16:creationId xmlns:a16="http://schemas.microsoft.com/office/drawing/2014/main" id="{8BBDDE2C-B881-4F0F-B4A6-E261BC89EC2B}"/>
              </a:ext>
            </a:extLst>
          </p:cNvPr>
          <p:cNvPicPr>
            <a:picLocks noChangeAspect="1"/>
          </p:cNvPicPr>
          <p:nvPr/>
        </p:nvPicPr>
        <p:blipFill>
          <a:blip r:embed="rId3"/>
          <a:stretch>
            <a:fillRect/>
          </a:stretch>
        </p:blipFill>
        <p:spPr>
          <a:xfrm>
            <a:off x="947286" y="1600201"/>
            <a:ext cx="4684904" cy="4684904"/>
          </a:xfrm>
          <a:prstGeom prst="rect">
            <a:avLst/>
          </a:prstGeom>
        </p:spPr>
      </p:pic>
    </p:spTree>
    <p:extLst>
      <p:ext uri="{BB962C8B-B14F-4D97-AF65-F5344CB8AC3E}">
        <p14:creationId xmlns:p14="http://schemas.microsoft.com/office/powerpoint/2010/main" val="3219878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20182"/>
            <a:ext cx="10972800" cy="1143000"/>
          </a:xfrm>
        </p:spPr>
        <p:txBody>
          <a:bodyPr/>
          <a:lstStyle/>
          <a:p>
            <a:r>
              <a:rPr lang="en-US" dirty="0">
                <a:hlinkClick r:id="rId3"/>
              </a:rPr>
              <a:t>“Mixed Identity”</a:t>
            </a:r>
            <a:endParaRPr lang="en-US" dirty="0"/>
          </a:p>
        </p:txBody>
      </p:sp>
    </p:spTree>
    <p:extLst>
      <p:ext uri="{BB962C8B-B14F-4D97-AF65-F5344CB8AC3E}">
        <p14:creationId xmlns:p14="http://schemas.microsoft.com/office/powerpoint/2010/main" val="1138904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20182"/>
            <a:ext cx="10972800" cy="1143000"/>
          </a:xfrm>
        </p:spPr>
        <p:txBody>
          <a:bodyPr/>
          <a:lstStyle/>
          <a:p>
            <a:r>
              <a:rPr lang="en-US" dirty="0">
                <a:hlinkClick r:id="rId3"/>
              </a:rPr>
              <a:t>“12 Pairs of Legs”</a:t>
            </a:r>
            <a:endParaRPr lang="en-US" dirty="0"/>
          </a:p>
        </p:txBody>
      </p:sp>
    </p:spTree>
    <p:extLst>
      <p:ext uri="{BB962C8B-B14F-4D97-AF65-F5344CB8AC3E}">
        <p14:creationId xmlns:p14="http://schemas.microsoft.com/office/powerpoint/2010/main" val="532948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a:t>Your Cultural Tree</a:t>
            </a:r>
          </a:p>
        </p:txBody>
      </p:sp>
      <p:sp>
        <p:nvSpPr>
          <p:cNvPr id="3" name="Content Placeholder 2"/>
          <p:cNvSpPr>
            <a:spLocks noGrp="1"/>
          </p:cNvSpPr>
          <p:nvPr>
            <p:ph sz="half" idx="2"/>
          </p:nvPr>
        </p:nvSpPr>
        <p:spPr>
          <a:xfrm>
            <a:off x="6621516" y="1600201"/>
            <a:ext cx="4960883" cy="4525963"/>
          </a:xfrm>
        </p:spPr>
        <p:txBody>
          <a:bodyPr>
            <a:normAutofit/>
          </a:bodyPr>
          <a:lstStyle/>
          <a:p>
            <a:pPr>
              <a:spcBef>
                <a:spcPts val="1800"/>
              </a:spcBef>
            </a:pPr>
            <a:r>
              <a:rPr lang="en-US" dirty="0"/>
              <a:t>Create a diagram resembling a family tree that shows your various cultural and cocultural identities. </a:t>
            </a:r>
          </a:p>
          <a:p>
            <a:pPr>
              <a:spcBef>
                <a:spcPts val="1800"/>
              </a:spcBef>
            </a:pPr>
            <a:r>
              <a:rPr lang="en-US" dirty="0"/>
              <a:t>Then describe how your communication with others is shaped by different dimensions of your identity.</a:t>
            </a:r>
          </a:p>
          <a:p>
            <a:endParaRPr lang="en-US" dirty="0"/>
          </a:p>
        </p:txBody>
      </p:sp>
      <p:pic>
        <p:nvPicPr>
          <p:cNvPr id="7" name="Picture 6" descr="A bearded young Indian man looks in front. ">
            <a:extLst>
              <a:ext uri="{FF2B5EF4-FFF2-40B4-BE49-F238E27FC236}">
                <a16:creationId xmlns:a16="http://schemas.microsoft.com/office/drawing/2014/main" id="{434F6615-1DDA-43FB-B927-DE19129111DE}"/>
              </a:ext>
            </a:extLst>
          </p:cNvPr>
          <p:cNvPicPr>
            <a:picLocks noChangeAspect="1"/>
          </p:cNvPicPr>
          <p:nvPr/>
        </p:nvPicPr>
        <p:blipFill>
          <a:blip r:embed="rId3"/>
          <a:stretch>
            <a:fillRect/>
          </a:stretch>
        </p:blipFill>
        <p:spPr>
          <a:xfrm>
            <a:off x="711199" y="1600201"/>
            <a:ext cx="5384801" cy="4375313"/>
          </a:xfrm>
          <a:prstGeom prst="rect">
            <a:avLst/>
          </a:prstGeom>
        </p:spPr>
      </p:pic>
    </p:spTree>
    <p:extLst>
      <p:ext uri="{BB962C8B-B14F-4D97-AF65-F5344CB8AC3E}">
        <p14:creationId xmlns:p14="http://schemas.microsoft.com/office/powerpoint/2010/main" val="1934522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20182"/>
            <a:ext cx="10972800" cy="1143000"/>
          </a:xfrm>
        </p:spPr>
        <p:txBody>
          <a:bodyPr/>
          <a:lstStyle/>
          <a:p>
            <a:r>
              <a:rPr lang="en-US" dirty="0"/>
              <a:t>Your Intersecting Identities Activity</a:t>
            </a:r>
          </a:p>
        </p:txBody>
      </p:sp>
    </p:spTree>
    <p:extLst>
      <p:ext uri="{BB962C8B-B14F-4D97-AF65-F5344CB8AC3E}">
        <p14:creationId xmlns:p14="http://schemas.microsoft.com/office/powerpoint/2010/main" val="390103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3: Communication and Culture</a:t>
            </a:r>
          </a:p>
        </p:txBody>
      </p:sp>
      <p:sp>
        <p:nvSpPr>
          <p:cNvPr id="3" name="Text Placeholder 2"/>
          <p:cNvSpPr>
            <a:spLocks noGrp="1"/>
          </p:cNvSpPr>
          <p:nvPr>
            <p:ph idx="1"/>
          </p:nvPr>
        </p:nvSpPr>
        <p:spPr/>
        <p:txBody>
          <a:bodyPr>
            <a:normAutofit fontScale="92500" lnSpcReduction="10000"/>
          </a:bodyPr>
          <a:lstStyle/>
          <a:p>
            <a:pPr>
              <a:lnSpc>
                <a:spcPct val="110000"/>
              </a:lnSpc>
              <a:spcBef>
                <a:spcPts val="0"/>
              </a:spcBef>
            </a:pPr>
            <a:r>
              <a:rPr lang="en-US" dirty="0"/>
              <a:t>Culture</a:t>
            </a:r>
          </a:p>
          <a:p>
            <a:pPr>
              <a:lnSpc>
                <a:spcPct val="110000"/>
              </a:lnSpc>
              <a:spcBef>
                <a:spcPts val="600"/>
              </a:spcBef>
            </a:pPr>
            <a:r>
              <a:rPr lang="en-US" dirty="0"/>
              <a:t>Culture Defined</a:t>
            </a:r>
          </a:p>
          <a:p>
            <a:pPr>
              <a:lnSpc>
                <a:spcPct val="110000"/>
              </a:lnSpc>
              <a:spcBef>
                <a:spcPts val="600"/>
              </a:spcBef>
            </a:pPr>
            <a:r>
              <a:rPr lang="en-US" dirty="0"/>
              <a:t>Cultural Values and Norms</a:t>
            </a:r>
          </a:p>
          <a:p>
            <a:pPr>
              <a:lnSpc>
                <a:spcPct val="110000"/>
              </a:lnSpc>
              <a:spcBef>
                <a:spcPts val="600"/>
              </a:spcBef>
            </a:pPr>
            <a:r>
              <a:rPr lang="en-US" dirty="0"/>
              <a:t>Communication and Cocultures</a:t>
            </a:r>
          </a:p>
          <a:p>
            <a:pPr>
              <a:lnSpc>
                <a:spcPct val="110000"/>
              </a:lnSpc>
              <a:spcBef>
                <a:spcPts val="600"/>
              </a:spcBef>
            </a:pPr>
            <a:r>
              <a:rPr lang="en-US" dirty="0"/>
              <a:t>Age and Generation</a:t>
            </a:r>
          </a:p>
          <a:p>
            <a:pPr>
              <a:lnSpc>
                <a:spcPct val="110000"/>
              </a:lnSpc>
              <a:spcBef>
                <a:spcPts val="600"/>
              </a:spcBef>
            </a:pPr>
            <a:r>
              <a:rPr lang="en-US" dirty="0"/>
              <a:t>Talking About Race</a:t>
            </a:r>
          </a:p>
          <a:p>
            <a:pPr>
              <a:lnSpc>
                <a:spcPct val="110000"/>
              </a:lnSpc>
              <a:spcBef>
                <a:spcPts val="600"/>
              </a:spcBef>
            </a:pPr>
            <a:r>
              <a:rPr lang="en-US" dirty="0"/>
              <a:t>Overcoming Prejudice</a:t>
            </a:r>
          </a:p>
          <a:p>
            <a:pPr>
              <a:lnSpc>
                <a:spcPct val="110000"/>
              </a:lnSpc>
              <a:spcBef>
                <a:spcPts val="600"/>
              </a:spcBef>
            </a:pPr>
            <a:r>
              <a:rPr lang="en-US" dirty="0"/>
              <a:t>Coping with Culture Shock</a:t>
            </a:r>
          </a:p>
          <a:p>
            <a:endParaRPr lang="en-US" dirty="0"/>
          </a:p>
        </p:txBody>
      </p:sp>
    </p:spTree>
    <p:extLst>
      <p:ext uri="{BB962C8B-B14F-4D97-AF65-F5344CB8AC3E}">
        <p14:creationId xmlns:p14="http://schemas.microsoft.com/office/powerpoint/2010/main" val="72911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20182"/>
            <a:ext cx="10972800" cy="1143000"/>
          </a:xfrm>
        </p:spPr>
        <p:txBody>
          <a:bodyPr/>
          <a:lstStyle/>
          <a:p>
            <a:r>
              <a:rPr lang="en-US" dirty="0"/>
              <a:t>Discussing Politics on Social Media Activity</a:t>
            </a:r>
          </a:p>
        </p:txBody>
      </p:sp>
    </p:spTree>
    <p:extLst>
      <p:ext uri="{BB962C8B-B14F-4D97-AF65-F5344CB8AC3E}">
        <p14:creationId xmlns:p14="http://schemas.microsoft.com/office/powerpoint/2010/main" val="4267232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a:t>Age and Generation</a:t>
            </a:r>
          </a:p>
        </p:txBody>
      </p:sp>
      <p:sp>
        <p:nvSpPr>
          <p:cNvPr id="3" name="Content Placeholder 2"/>
          <p:cNvSpPr>
            <a:spLocks noGrp="1"/>
          </p:cNvSpPr>
          <p:nvPr>
            <p:ph sz="half" idx="2"/>
          </p:nvPr>
        </p:nvSpPr>
        <p:spPr>
          <a:xfrm>
            <a:off x="7677808" y="1950196"/>
            <a:ext cx="3720661" cy="3741156"/>
          </a:xfrm>
        </p:spPr>
        <p:txBody>
          <a:bodyPr>
            <a:normAutofit/>
          </a:bodyPr>
          <a:lstStyle/>
          <a:p>
            <a:pPr>
              <a:spcBef>
                <a:spcPts val="1800"/>
              </a:spcBef>
            </a:pPr>
            <a:r>
              <a:rPr lang="en-US" dirty="0"/>
              <a:t>Personal fable</a:t>
            </a:r>
          </a:p>
          <a:p>
            <a:pPr>
              <a:spcBef>
                <a:spcPts val="1800"/>
              </a:spcBef>
            </a:pPr>
            <a:r>
              <a:rPr lang="en-US" dirty="0"/>
              <a:t>Imaginary audience</a:t>
            </a:r>
          </a:p>
          <a:p>
            <a:pPr>
              <a:spcBef>
                <a:spcPts val="1800"/>
              </a:spcBef>
            </a:pPr>
            <a:r>
              <a:rPr lang="en-US" dirty="0"/>
              <a:t>Technology Use</a:t>
            </a:r>
          </a:p>
        </p:txBody>
      </p:sp>
      <p:pic>
        <p:nvPicPr>
          <p:cNvPr id="7" name="Picture 6" descr="Six people of different ages and ethnicity sit together and smile. ">
            <a:extLst>
              <a:ext uri="{FF2B5EF4-FFF2-40B4-BE49-F238E27FC236}">
                <a16:creationId xmlns:a16="http://schemas.microsoft.com/office/drawing/2014/main" id="{D0748C11-54E3-48DD-8474-33F4F8578E5B}"/>
              </a:ext>
            </a:extLst>
          </p:cNvPr>
          <p:cNvPicPr>
            <a:picLocks noChangeAspect="1"/>
          </p:cNvPicPr>
          <p:nvPr/>
        </p:nvPicPr>
        <p:blipFill>
          <a:blip r:embed="rId3"/>
          <a:stretch>
            <a:fillRect/>
          </a:stretch>
        </p:blipFill>
        <p:spPr>
          <a:xfrm>
            <a:off x="793531" y="1952560"/>
            <a:ext cx="6286409" cy="3092406"/>
          </a:xfrm>
          <a:prstGeom prst="rect">
            <a:avLst/>
          </a:prstGeom>
        </p:spPr>
      </p:pic>
    </p:spTree>
    <p:extLst>
      <p:ext uri="{BB962C8B-B14F-4D97-AF65-F5344CB8AC3E}">
        <p14:creationId xmlns:p14="http://schemas.microsoft.com/office/powerpoint/2010/main" val="1214409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20182"/>
            <a:ext cx="10972800" cy="1143000"/>
          </a:xfrm>
        </p:spPr>
        <p:txBody>
          <a:bodyPr/>
          <a:lstStyle/>
          <a:p>
            <a:r>
              <a:rPr lang="en-US" dirty="0">
                <a:hlinkClick r:id="rId3"/>
              </a:rPr>
              <a:t>“Generation Gap”</a:t>
            </a:r>
            <a:endParaRPr lang="en-US" dirty="0"/>
          </a:p>
        </p:txBody>
      </p:sp>
    </p:spTree>
    <p:extLst>
      <p:ext uri="{BB962C8B-B14F-4D97-AF65-F5344CB8AC3E}">
        <p14:creationId xmlns:p14="http://schemas.microsoft.com/office/powerpoint/2010/main" val="3058097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a:t>Generation What?</a:t>
            </a:r>
          </a:p>
        </p:txBody>
      </p:sp>
      <p:sp>
        <p:nvSpPr>
          <p:cNvPr id="3" name="Content Placeholder 2"/>
          <p:cNvSpPr>
            <a:spLocks noGrp="1"/>
          </p:cNvSpPr>
          <p:nvPr>
            <p:ph sz="half" idx="2"/>
          </p:nvPr>
        </p:nvSpPr>
        <p:spPr>
          <a:xfrm>
            <a:off x="6826454" y="1965961"/>
            <a:ext cx="4861034" cy="4525963"/>
          </a:xfrm>
        </p:spPr>
        <p:txBody>
          <a:bodyPr>
            <a:normAutofit/>
          </a:bodyPr>
          <a:lstStyle/>
          <a:p>
            <a:pPr>
              <a:spcBef>
                <a:spcPts val="1800"/>
              </a:spcBef>
            </a:pPr>
            <a:r>
              <a:rPr lang="en-US" dirty="0"/>
              <a:t>In what ways does society stereotype people your age?</a:t>
            </a:r>
          </a:p>
          <a:p>
            <a:pPr>
              <a:spcBef>
                <a:spcPts val="1800"/>
              </a:spcBef>
            </a:pPr>
            <a:r>
              <a:rPr lang="en-US" dirty="0"/>
              <a:t>Are these assumptions mostly true or not?</a:t>
            </a:r>
          </a:p>
          <a:p>
            <a:pPr>
              <a:spcBef>
                <a:spcPts val="1800"/>
              </a:spcBef>
            </a:pPr>
            <a:r>
              <a:rPr lang="en-US" dirty="0"/>
              <a:t>How do they affect the way people communicate with you?</a:t>
            </a:r>
          </a:p>
        </p:txBody>
      </p:sp>
      <p:pic>
        <p:nvPicPr>
          <p:cNvPr id="6" name="Picture 5" descr="Six people of different ages and ethnicity sit together and smile. ">
            <a:extLst>
              <a:ext uri="{FF2B5EF4-FFF2-40B4-BE49-F238E27FC236}">
                <a16:creationId xmlns:a16="http://schemas.microsoft.com/office/drawing/2014/main" id="{5E2EEDE7-599E-458B-8AEC-22D1BB6D25A8}"/>
              </a:ext>
            </a:extLst>
          </p:cNvPr>
          <p:cNvPicPr>
            <a:picLocks noChangeAspect="1"/>
          </p:cNvPicPr>
          <p:nvPr/>
        </p:nvPicPr>
        <p:blipFill>
          <a:blip r:embed="rId3"/>
          <a:stretch>
            <a:fillRect/>
          </a:stretch>
        </p:blipFill>
        <p:spPr>
          <a:xfrm>
            <a:off x="609600" y="1965961"/>
            <a:ext cx="5838498" cy="2872070"/>
          </a:xfrm>
          <a:prstGeom prst="rect">
            <a:avLst/>
          </a:prstGeom>
        </p:spPr>
      </p:pic>
    </p:spTree>
    <p:extLst>
      <p:ext uri="{BB962C8B-B14F-4D97-AF65-F5344CB8AC3E}">
        <p14:creationId xmlns:p14="http://schemas.microsoft.com/office/powerpoint/2010/main" val="173583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a:t>Tips for Talking Abou</a:t>
            </a:r>
            <a:r>
              <a:rPr lang="en-US" dirty="0"/>
              <a:t>t Race</a:t>
            </a:r>
            <a:r>
              <a:rPr lang="en-US" sz="1800" dirty="0">
                <a:solidFill>
                  <a:srgbClr val="1F497D"/>
                </a:solidFill>
              </a:rPr>
              <a:t> (1)</a:t>
            </a:r>
            <a:endParaRPr lang="en-US" sz="3600" b="0" dirty="0"/>
          </a:p>
        </p:txBody>
      </p:sp>
      <p:sp>
        <p:nvSpPr>
          <p:cNvPr id="3" name="Content Placeholder 2"/>
          <p:cNvSpPr>
            <a:spLocks noGrp="1"/>
          </p:cNvSpPr>
          <p:nvPr>
            <p:ph sz="half" idx="2"/>
          </p:nvPr>
        </p:nvSpPr>
        <p:spPr>
          <a:xfrm>
            <a:off x="6864315" y="1852449"/>
            <a:ext cx="5061712" cy="4525963"/>
          </a:xfrm>
        </p:spPr>
        <p:txBody>
          <a:bodyPr>
            <a:normAutofit/>
          </a:bodyPr>
          <a:lstStyle/>
          <a:p>
            <a:pPr>
              <a:spcBef>
                <a:spcPts val="1800"/>
              </a:spcBef>
            </a:pPr>
            <a:r>
              <a:rPr lang="en-US" dirty="0"/>
              <a:t>Expect strong emotions.</a:t>
            </a:r>
          </a:p>
          <a:p>
            <a:pPr>
              <a:spcBef>
                <a:spcPts val="1800"/>
              </a:spcBef>
            </a:pPr>
            <a:r>
              <a:rPr lang="en-US" dirty="0"/>
              <a:t>Put yourself in the other person’s shoes.</a:t>
            </a:r>
          </a:p>
          <a:p>
            <a:pPr>
              <a:spcBef>
                <a:spcPts val="1800"/>
              </a:spcBef>
            </a:pPr>
            <a:r>
              <a:rPr lang="en-US" dirty="0"/>
              <a:t>Don’t debate.</a:t>
            </a:r>
          </a:p>
          <a:p>
            <a:pPr>
              <a:spcBef>
                <a:spcPts val="1800"/>
              </a:spcBef>
            </a:pPr>
            <a:r>
              <a:rPr lang="en-US" dirty="0"/>
              <a:t>Learn and apologize, if appropriate.</a:t>
            </a:r>
          </a:p>
          <a:p>
            <a:pPr>
              <a:spcBef>
                <a:spcPts val="1800"/>
              </a:spcBef>
            </a:pPr>
            <a:r>
              <a:rPr lang="en-US" dirty="0"/>
              <a:t>Don’t force the issue.</a:t>
            </a:r>
          </a:p>
          <a:p>
            <a:pPr marL="0" indent="0">
              <a:buNone/>
            </a:pPr>
            <a:endParaRPr lang="en-US" dirty="0"/>
          </a:p>
        </p:txBody>
      </p:sp>
      <p:pic>
        <p:nvPicPr>
          <p:cNvPr id="6" name="Picture 5" descr="People sit near each other in a circle and speak with hand gestures. ">
            <a:extLst>
              <a:ext uri="{FF2B5EF4-FFF2-40B4-BE49-F238E27FC236}">
                <a16:creationId xmlns:a16="http://schemas.microsoft.com/office/drawing/2014/main" id="{386C1C2D-A1F7-4DC5-A8F3-F0FE9EBA8DF3}"/>
              </a:ext>
            </a:extLst>
          </p:cNvPr>
          <p:cNvPicPr>
            <a:picLocks noChangeAspect="1"/>
          </p:cNvPicPr>
          <p:nvPr/>
        </p:nvPicPr>
        <p:blipFill>
          <a:blip r:embed="rId3"/>
          <a:stretch>
            <a:fillRect/>
          </a:stretch>
        </p:blipFill>
        <p:spPr>
          <a:xfrm>
            <a:off x="735724" y="1852449"/>
            <a:ext cx="5486400" cy="3656719"/>
          </a:xfrm>
          <a:prstGeom prst="rect">
            <a:avLst/>
          </a:prstGeom>
        </p:spPr>
      </p:pic>
    </p:spTree>
    <p:extLst>
      <p:ext uri="{BB962C8B-B14F-4D97-AF65-F5344CB8AC3E}">
        <p14:creationId xmlns:p14="http://schemas.microsoft.com/office/powerpoint/2010/main" val="2951879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20182"/>
            <a:ext cx="10972800" cy="1143000"/>
          </a:xfrm>
        </p:spPr>
        <p:txBody>
          <a:bodyPr/>
          <a:lstStyle/>
          <a:p>
            <a:r>
              <a:rPr lang="en-US" dirty="0">
                <a:hlinkClick r:id="rId3"/>
              </a:rPr>
              <a:t>Racial Literacy</a:t>
            </a:r>
            <a:endParaRPr lang="en-US" dirty="0"/>
          </a:p>
        </p:txBody>
      </p:sp>
    </p:spTree>
    <p:extLst>
      <p:ext uri="{BB962C8B-B14F-4D97-AF65-F5344CB8AC3E}">
        <p14:creationId xmlns:p14="http://schemas.microsoft.com/office/powerpoint/2010/main" val="3338961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a:t>Tips for Talking Abou</a:t>
            </a:r>
            <a:r>
              <a:rPr lang="en-US" dirty="0"/>
              <a:t>t </a:t>
            </a:r>
            <a:r>
              <a:rPr lang="en-US" dirty="0">
                <a:solidFill>
                  <a:srgbClr val="1F497D"/>
                </a:solidFill>
              </a:rPr>
              <a:t>Race</a:t>
            </a:r>
            <a:r>
              <a:rPr lang="en-US" sz="1800" dirty="0">
                <a:solidFill>
                  <a:srgbClr val="1F497D"/>
                </a:solidFill>
              </a:rPr>
              <a:t> (2)</a:t>
            </a:r>
            <a:endParaRPr lang="en-US" sz="3600" b="0" dirty="0"/>
          </a:p>
        </p:txBody>
      </p:sp>
      <p:sp>
        <p:nvSpPr>
          <p:cNvPr id="3" name="Content Placeholder 2"/>
          <p:cNvSpPr>
            <a:spLocks noGrp="1"/>
          </p:cNvSpPr>
          <p:nvPr>
            <p:ph sz="half" idx="2"/>
          </p:nvPr>
        </p:nvSpPr>
        <p:spPr>
          <a:xfrm>
            <a:off x="6643228" y="1773936"/>
            <a:ext cx="5061712" cy="4525963"/>
          </a:xfrm>
        </p:spPr>
        <p:txBody>
          <a:bodyPr>
            <a:normAutofit/>
          </a:bodyPr>
          <a:lstStyle/>
          <a:p>
            <a:pPr>
              <a:spcBef>
                <a:spcPts val="1800"/>
              </a:spcBef>
            </a:pPr>
            <a:r>
              <a:rPr lang="en-US" dirty="0"/>
              <a:t>What emotions do you experience when the topic of race comes up? How do you react? </a:t>
            </a:r>
          </a:p>
          <a:p>
            <a:pPr>
              <a:spcBef>
                <a:spcPts val="1800"/>
              </a:spcBef>
            </a:pPr>
            <a:r>
              <a:rPr lang="en-US" dirty="0"/>
              <a:t>What communication approaches might you use to talk about race without turning the conversation into a debate?</a:t>
            </a:r>
          </a:p>
          <a:p>
            <a:pPr marL="0" indent="0">
              <a:buNone/>
            </a:pPr>
            <a:endParaRPr lang="en-US" dirty="0"/>
          </a:p>
        </p:txBody>
      </p:sp>
      <p:pic>
        <p:nvPicPr>
          <p:cNvPr id="7" name="Picture 6" descr="People sit near each other in a circle and speak with hand gestures.">
            <a:extLst>
              <a:ext uri="{FF2B5EF4-FFF2-40B4-BE49-F238E27FC236}">
                <a16:creationId xmlns:a16="http://schemas.microsoft.com/office/drawing/2014/main" id="{149F87F7-F95D-4FFB-AE7E-E9410737931F}"/>
              </a:ext>
            </a:extLst>
          </p:cNvPr>
          <p:cNvPicPr>
            <a:picLocks noChangeAspect="1"/>
          </p:cNvPicPr>
          <p:nvPr/>
        </p:nvPicPr>
        <p:blipFill>
          <a:blip r:embed="rId3"/>
          <a:stretch>
            <a:fillRect/>
          </a:stretch>
        </p:blipFill>
        <p:spPr>
          <a:xfrm>
            <a:off x="672664" y="1773937"/>
            <a:ext cx="5486400" cy="3659364"/>
          </a:xfrm>
          <a:prstGeom prst="rect">
            <a:avLst/>
          </a:prstGeom>
        </p:spPr>
      </p:pic>
    </p:spTree>
    <p:extLst>
      <p:ext uri="{BB962C8B-B14F-4D97-AF65-F5344CB8AC3E}">
        <p14:creationId xmlns:p14="http://schemas.microsoft.com/office/powerpoint/2010/main" val="1529513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a:t>Communication  Barriers</a:t>
            </a:r>
          </a:p>
        </p:txBody>
      </p:sp>
      <p:sp>
        <p:nvSpPr>
          <p:cNvPr id="3" name="Content Placeholder 2"/>
          <p:cNvSpPr>
            <a:spLocks noGrp="1"/>
          </p:cNvSpPr>
          <p:nvPr>
            <p:ph sz="half" idx="2"/>
          </p:nvPr>
        </p:nvSpPr>
        <p:spPr>
          <a:xfrm>
            <a:off x="6990080" y="1773936"/>
            <a:ext cx="5061712" cy="4525963"/>
          </a:xfrm>
        </p:spPr>
        <p:txBody>
          <a:bodyPr>
            <a:normAutofit/>
          </a:bodyPr>
          <a:lstStyle/>
          <a:p>
            <a:pPr>
              <a:spcBef>
                <a:spcPts val="1800"/>
              </a:spcBef>
            </a:pPr>
            <a:r>
              <a:rPr lang="en-US" dirty="0"/>
              <a:t>Ethnocentrism</a:t>
            </a:r>
          </a:p>
          <a:p>
            <a:pPr>
              <a:spcBef>
                <a:spcPts val="1800"/>
              </a:spcBef>
            </a:pPr>
            <a:r>
              <a:rPr lang="en-US" dirty="0"/>
              <a:t>Prejudice</a:t>
            </a:r>
          </a:p>
          <a:p>
            <a:pPr>
              <a:spcBef>
                <a:spcPts val="1800"/>
              </a:spcBef>
            </a:pPr>
            <a:r>
              <a:rPr lang="en-US" dirty="0"/>
              <a:t>Stereotyping</a:t>
            </a:r>
          </a:p>
          <a:p>
            <a:pPr>
              <a:spcBef>
                <a:spcPts val="1800"/>
              </a:spcBef>
            </a:pPr>
            <a:r>
              <a:rPr lang="en-US" dirty="0"/>
              <a:t>Unfair Discrimination</a:t>
            </a:r>
          </a:p>
          <a:p>
            <a:pPr>
              <a:spcBef>
                <a:spcPts val="1800"/>
              </a:spcBef>
            </a:pPr>
            <a:r>
              <a:rPr lang="en-US" dirty="0"/>
              <a:t>Mindfulness</a:t>
            </a:r>
          </a:p>
          <a:p>
            <a:pPr marL="0" indent="0">
              <a:buNone/>
            </a:pPr>
            <a:endParaRPr lang="en-US" dirty="0"/>
          </a:p>
        </p:txBody>
      </p:sp>
      <p:pic>
        <p:nvPicPr>
          <p:cNvPr id="7" name="Picture 6" descr="A top view of children who lie down and their heads form a circle.&#10;&#10; ">
            <a:extLst>
              <a:ext uri="{FF2B5EF4-FFF2-40B4-BE49-F238E27FC236}">
                <a16:creationId xmlns:a16="http://schemas.microsoft.com/office/drawing/2014/main" id="{DD05242C-3829-4D5A-811B-6EBE9EC714E0}"/>
              </a:ext>
            </a:extLst>
          </p:cNvPr>
          <p:cNvPicPr>
            <a:picLocks noChangeAspect="1"/>
          </p:cNvPicPr>
          <p:nvPr/>
        </p:nvPicPr>
        <p:blipFill>
          <a:blip r:embed="rId3"/>
          <a:stretch>
            <a:fillRect/>
          </a:stretch>
        </p:blipFill>
        <p:spPr>
          <a:xfrm>
            <a:off x="855908" y="1671459"/>
            <a:ext cx="5592187" cy="4246139"/>
          </a:xfrm>
          <a:prstGeom prst="rect">
            <a:avLst/>
          </a:prstGeom>
        </p:spPr>
      </p:pic>
    </p:spTree>
    <p:extLst>
      <p:ext uri="{BB962C8B-B14F-4D97-AF65-F5344CB8AC3E}">
        <p14:creationId xmlns:p14="http://schemas.microsoft.com/office/powerpoint/2010/main" val="2722410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20182"/>
            <a:ext cx="10972800" cy="1143000"/>
          </a:xfrm>
        </p:spPr>
        <p:txBody>
          <a:bodyPr/>
          <a:lstStyle/>
          <a:p>
            <a:r>
              <a:rPr lang="en-US" dirty="0"/>
              <a:t>First Impressions Activity</a:t>
            </a:r>
          </a:p>
        </p:txBody>
      </p:sp>
    </p:spTree>
    <p:extLst>
      <p:ext uri="{BB962C8B-B14F-4D97-AF65-F5344CB8AC3E}">
        <p14:creationId xmlns:p14="http://schemas.microsoft.com/office/powerpoint/2010/main" val="1014386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20182"/>
            <a:ext cx="10972800" cy="1143000"/>
          </a:xfrm>
        </p:spPr>
        <p:txBody>
          <a:bodyPr/>
          <a:lstStyle/>
          <a:p>
            <a:r>
              <a:rPr lang="en-US" dirty="0">
                <a:hlinkClick r:id="rId3"/>
              </a:rPr>
              <a:t>“black-</a:t>
            </a:r>
            <a:r>
              <a:rPr lang="en-US" i="1" dirty="0">
                <a:hlinkClick r:id="rId3"/>
              </a:rPr>
              <a:t>ish</a:t>
            </a:r>
            <a:r>
              <a:rPr lang="en-US" dirty="0">
                <a:hlinkClick r:id="rId3"/>
              </a:rPr>
              <a:t>”</a:t>
            </a:r>
            <a:r>
              <a:rPr lang="en-US" i="1" dirty="0">
                <a:hlinkClick r:id="rId3"/>
              </a:rPr>
              <a:t> Straddling Cultures</a:t>
            </a:r>
            <a:endParaRPr lang="en-US" dirty="0"/>
          </a:p>
        </p:txBody>
      </p:sp>
    </p:spTree>
    <p:extLst>
      <p:ext uri="{BB962C8B-B14F-4D97-AF65-F5344CB8AC3E}">
        <p14:creationId xmlns:p14="http://schemas.microsoft.com/office/powerpoint/2010/main" val="389702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3 Learning Objectives </a:t>
            </a:r>
            <a:r>
              <a:rPr lang="en-US" sz="1800" dirty="0"/>
              <a:t>(1)</a:t>
            </a:r>
          </a:p>
        </p:txBody>
      </p:sp>
      <p:sp>
        <p:nvSpPr>
          <p:cNvPr id="3" name="Text Placeholder 2"/>
          <p:cNvSpPr>
            <a:spLocks noGrp="1"/>
          </p:cNvSpPr>
          <p:nvPr>
            <p:ph idx="1"/>
          </p:nvPr>
        </p:nvSpPr>
        <p:spPr/>
        <p:txBody>
          <a:bodyPr>
            <a:normAutofit fontScale="92500" lnSpcReduction="20000"/>
          </a:bodyPr>
          <a:lstStyle/>
          <a:p>
            <a:pPr marL="914400" indent="-914400">
              <a:lnSpc>
                <a:spcPct val="110000"/>
              </a:lnSpc>
              <a:spcBef>
                <a:spcPts val="0"/>
              </a:spcBef>
              <a:buNone/>
            </a:pPr>
            <a:r>
              <a:rPr lang="en-US" dirty="0"/>
              <a:t>3.1  Define culture and coculture, and differentiate between in-groups and out-groups.</a:t>
            </a:r>
          </a:p>
          <a:p>
            <a:pPr marL="914400" indent="-914400">
              <a:lnSpc>
                <a:spcPct val="110000"/>
              </a:lnSpc>
              <a:spcBef>
                <a:spcPts val="1200"/>
              </a:spcBef>
              <a:buNone/>
            </a:pPr>
            <a:r>
              <a:rPr lang="en-US" dirty="0"/>
              <a:t>3.2  Analyze how values and norms affect communication between members of different cultures.</a:t>
            </a:r>
          </a:p>
          <a:p>
            <a:pPr marL="914400" indent="-914400">
              <a:lnSpc>
                <a:spcPct val="110000"/>
              </a:lnSpc>
              <a:spcBef>
                <a:spcPts val="1200"/>
              </a:spcBef>
              <a:buNone/>
            </a:pPr>
            <a:r>
              <a:rPr lang="en-US" dirty="0"/>
              <a:t>3.3  Apply the concept of intersectionality to communication, and identify communication factors that help shape cocultural identity.</a:t>
            </a:r>
          </a:p>
          <a:p>
            <a:pPr marL="914400" indent="-914400">
              <a:lnSpc>
                <a:spcPct val="110000"/>
              </a:lnSpc>
              <a:spcBef>
                <a:spcPts val="1200"/>
              </a:spcBef>
              <a:buNone/>
            </a:pPr>
            <a:r>
              <a:rPr lang="en-US" dirty="0"/>
              <a:t>3.4  Explain communication patterns within and between different age groups.</a:t>
            </a:r>
          </a:p>
        </p:txBody>
      </p:sp>
    </p:spTree>
    <p:extLst>
      <p:ext uri="{BB962C8B-B14F-4D97-AF65-F5344CB8AC3E}">
        <p14:creationId xmlns:p14="http://schemas.microsoft.com/office/powerpoint/2010/main" val="1460686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20182"/>
            <a:ext cx="10972800" cy="1143000"/>
          </a:xfrm>
        </p:spPr>
        <p:txBody>
          <a:bodyPr/>
          <a:lstStyle/>
          <a:p>
            <a:r>
              <a:rPr lang="en-US" dirty="0"/>
              <a:t>Cultural Exchange Activity</a:t>
            </a:r>
          </a:p>
        </p:txBody>
      </p:sp>
    </p:spTree>
    <p:extLst>
      <p:ext uri="{BB962C8B-B14F-4D97-AF65-F5344CB8AC3E}">
        <p14:creationId xmlns:p14="http://schemas.microsoft.com/office/powerpoint/2010/main" val="4133383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a:t>Culture (Adjustment) Shock</a:t>
            </a:r>
          </a:p>
        </p:txBody>
      </p:sp>
      <p:sp>
        <p:nvSpPr>
          <p:cNvPr id="3" name="Content Placeholder 2"/>
          <p:cNvSpPr>
            <a:spLocks noGrp="1"/>
          </p:cNvSpPr>
          <p:nvPr>
            <p:ph sz="half" idx="2"/>
          </p:nvPr>
        </p:nvSpPr>
        <p:spPr>
          <a:xfrm>
            <a:off x="6520688" y="1528233"/>
            <a:ext cx="5061712" cy="4525963"/>
          </a:xfrm>
        </p:spPr>
        <p:txBody>
          <a:bodyPr>
            <a:normAutofit/>
          </a:bodyPr>
          <a:lstStyle/>
          <a:p>
            <a:pPr>
              <a:spcBef>
                <a:spcPts val="1800"/>
              </a:spcBef>
            </a:pPr>
            <a:r>
              <a:rPr lang="en-US" dirty="0"/>
              <a:t>Don’t be too hard on yourself.</a:t>
            </a:r>
          </a:p>
          <a:p>
            <a:pPr>
              <a:spcBef>
                <a:spcPts val="1800"/>
              </a:spcBef>
            </a:pPr>
            <a:r>
              <a:rPr lang="en-US" dirty="0"/>
              <a:t>Homesickness is normal.</a:t>
            </a:r>
          </a:p>
          <a:p>
            <a:pPr>
              <a:spcBef>
                <a:spcPts val="1800"/>
              </a:spcBef>
            </a:pPr>
            <a:r>
              <a:rPr lang="en-US" dirty="0"/>
              <a:t>Expect setbacks.</a:t>
            </a:r>
          </a:p>
          <a:p>
            <a:pPr>
              <a:spcBef>
                <a:spcPts val="1800"/>
              </a:spcBef>
            </a:pPr>
            <a:r>
              <a:rPr lang="en-US" dirty="0"/>
              <a:t>Reach out to others.</a:t>
            </a:r>
          </a:p>
        </p:txBody>
      </p:sp>
      <p:pic>
        <p:nvPicPr>
          <p:cNvPr id="7" name="Picture 6" descr="An Indian woman wears a saree and sits with both her hands on her cheeks and thinks. ">
            <a:extLst>
              <a:ext uri="{FF2B5EF4-FFF2-40B4-BE49-F238E27FC236}">
                <a16:creationId xmlns:a16="http://schemas.microsoft.com/office/drawing/2014/main" id="{1A430D65-3AA0-43DD-B7E1-7DEAFD0FED35}"/>
              </a:ext>
            </a:extLst>
          </p:cNvPr>
          <p:cNvPicPr>
            <a:picLocks noChangeAspect="1"/>
          </p:cNvPicPr>
          <p:nvPr/>
        </p:nvPicPr>
        <p:blipFill>
          <a:blip r:embed="rId3"/>
          <a:stretch>
            <a:fillRect/>
          </a:stretch>
        </p:blipFill>
        <p:spPr>
          <a:xfrm>
            <a:off x="830571" y="1528233"/>
            <a:ext cx="5139305" cy="4771666"/>
          </a:xfrm>
          <a:prstGeom prst="rect">
            <a:avLst/>
          </a:prstGeom>
        </p:spPr>
      </p:pic>
    </p:spTree>
    <p:extLst>
      <p:ext uri="{BB962C8B-B14F-4D97-AF65-F5344CB8AC3E}">
        <p14:creationId xmlns:p14="http://schemas.microsoft.com/office/powerpoint/2010/main" val="617891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a:t>Cultural Competence</a:t>
            </a:r>
          </a:p>
        </p:txBody>
      </p:sp>
      <p:pic>
        <p:nvPicPr>
          <p:cNvPr id="6" name="Picture 5" descr="An Indian woman wears a saree and sits with both her hands on her cheeks and thinks. ">
            <a:extLst>
              <a:ext uri="{FF2B5EF4-FFF2-40B4-BE49-F238E27FC236}">
                <a16:creationId xmlns:a16="http://schemas.microsoft.com/office/drawing/2014/main" id="{195FFA72-C0AA-4681-B14B-F1FF855F07C1}"/>
              </a:ext>
            </a:extLst>
          </p:cNvPr>
          <p:cNvPicPr>
            <a:picLocks noChangeAspect="1"/>
          </p:cNvPicPr>
          <p:nvPr/>
        </p:nvPicPr>
        <p:blipFill>
          <a:blip r:embed="rId3"/>
          <a:stretch>
            <a:fillRect/>
          </a:stretch>
        </p:blipFill>
        <p:spPr>
          <a:xfrm>
            <a:off x="3526347" y="1528233"/>
            <a:ext cx="5139305" cy="4771666"/>
          </a:xfrm>
          <a:prstGeom prst="rect">
            <a:avLst/>
          </a:prstGeom>
        </p:spPr>
      </p:pic>
    </p:spTree>
    <p:extLst>
      <p:ext uri="{BB962C8B-B14F-4D97-AF65-F5344CB8AC3E}">
        <p14:creationId xmlns:p14="http://schemas.microsoft.com/office/powerpoint/2010/main" val="3207363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Learning Objectives</a:t>
            </a:r>
          </a:p>
        </p:txBody>
      </p:sp>
      <p:sp>
        <p:nvSpPr>
          <p:cNvPr id="3" name="Text Placeholder 2"/>
          <p:cNvSpPr>
            <a:spLocks noGrp="1"/>
          </p:cNvSpPr>
          <p:nvPr>
            <p:ph idx="1"/>
          </p:nvPr>
        </p:nvSpPr>
        <p:spPr/>
        <p:txBody>
          <a:bodyPr>
            <a:normAutofit fontScale="77500" lnSpcReduction="20000"/>
          </a:bodyPr>
          <a:lstStyle/>
          <a:p>
            <a:pPr marL="914400" indent="-914400">
              <a:lnSpc>
                <a:spcPct val="120000"/>
              </a:lnSpc>
              <a:spcBef>
                <a:spcPts val="1200"/>
              </a:spcBef>
              <a:buNone/>
            </a:pPr>
            <a:r>
              <a:rPr lang="en-US" sz="2800" dirty="0"/>
              <a:t>3.1  What is the difference between in-groups and out-groups?</a:t>
            </a:r>
          </a:p>
          <a:p>
            <a:pPr marL="914400" indent="-914400">
              <a:lnSpc>
                <a:spcPct val="120000"/>
              </a:lnSpc>
              <a:spcBef>
                <a:spcPts val="1200"/>
              </a:spcBef>
              <a:buNone/>
            </a:pPr>
            <a:r>
              <a:rPr lang="en-US" sz="2800" dirty="0"/>
              <a:t>3.2  How do values and norms affect communication between members of different cultures?</a:t>
            </a:r>
          </a:p>
          <a:p>
            <a:pPr marL="914400" indent="-914400">
              <a:lnSpc>
                <a:spcPct val="120000"/>
              </a:lnSpc>
              <a:spcBef>
                <a:spcPts val="1200"/>
              </a:spcBef>
              <a:buNone/>
            </a:pPr>
            <a:r>
              <a:rPr lang="en-US" sz="2800" dirty="0"/>
              <a:t>3.3  How does the concept of intersectionality relate to communication, and in what ways does communication help shape cocultural identity?</a:t>
            </a:r>
          </a:p>
          <a:p>
            <a:pPr marL="914400" indent="-914400">
              <a:lnSpc>
                <a:spcPct val="120000"/>
              </a:lnSpc>
              <a:spcBef>
                <a:spcPts val="1200"/>
              </a:spcBef>
              <a:buNone/>
            </a:pPr>
            <a:r>
              <a:rPr lang="en-US" sz="2800" dirty="0"/>
              <a:t>3.4  Explain how communication patterns differ within and between different age groups.</a:t>
            </a:r>
          </a:p>
          <a:p>
            <a:pPr marL="914400" indent="-914400">
              <a:lnSpc>
                <a:spcPct val="120000"/>
              </a:lnSpc>
              <a:spcBef>
                <a:spcPts val="1200"/>
              </a:spcBef>
              <a:buNone/>
            </a:pPr>
            <a:r>
              <a:rPr lang="en-US" sz="2800" dirty="0"/>
              <a:t>3.5  What communication practices tend to promote understanding between people of different races?</a:t>
            </a:r>
          </a:p>
          <a:p>
            <a:pPr marL="914400" indent="-914400">
              <a:lnSpc>
                <a:spcPct val="120000"/>
              </a:lnSpc>
              <a:spcBef>
                <a:spcPts val="1200"/>
              </a:spcBef>
              <a:buNone/>
            </a:pPr>
            <a:r>
              <a:rPr lang="en-US" sz="2800" dirty="0"/>
              <a:t>3.6  How might thinking mindfully help people overcome prejudiced assumptions that influence communication?</a:t>
            </a:r>
          </a:p>
          <a:p>
            <a:pPr marL="914400" indent="-914400">
              <a:lnSpc>
                <a:spcPct val="120000"/>
              </a:lnSpc>
              <a:spcBef>
                <a:spcPts val="1200"/>
              </a:spcBef>
              <a:buNone/>
            </a:pPr>
            <a:r>
              <a:rPr lang="en-US" sz="2800" dirty="0"/>
              <a:t>3.7  What stages are involved with adapting to communication in a new culture?</a:t>
            </a:r>
          </a:p>
          <a:p>
            <a:endParaRPr lang="en-US" dirty="0"/>
          </a:p>
          <a:p>
            <a:endParaRPr lang="en-US" dirty="0"/>
          </a:p>
        </p:txBody>
      </p:sp>
    </p:spTree>
    <p:extLst>
      <p:ext uri="{BB962C8B-B14F-4D97-AF65-F5344CB8AC3E}">
        <p14:creationId xmlns:p14="http://schemas.microsoft.com/office/powerpoint/2010/main" val="532646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20182"/>
            <a:ext cx="10972800" cy="1143000"/>
          </a:xfrm>
        </p:spPr>
        <p:txBody>
          <a:bodyPr/>
          <a:lstStyle/>
          <a:p>
            <a:r>
              <a:rPr lang="en-US" dirty="0"/>
              <a:t>Wrap-Up</a:t>
            </a:r>
          </a:p>
        </p:txBody>
      </p:sp>
    </p:spTree>
    <p:extLst>
      <p:ext uri="{BB962C8B-B14F-4D97-AF65-F5344CB8AC3E}">
        <p14:creationId xmlns:p14="http://schemas.microsoft.com/office/powerpoint/2010/main" val="522923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3 Learning Objectives </a:t>
            </a:r>
            <a:r>
              <a:rPr lang="en-US" sz="1800" dirty="0"/>
              <a:t>(2)</a:t>
            </a:r>
          </a:p>
        </p:txBody>
      </p:sp>
      <p:sp>
        <p:nvSpPr>
          <p:cNvPr id="3" name="Text Placeholder 2"/>
          <p:cNvSpPr>
            <a:spLocks noGrp="1"/>
          </p:cNvSpPr>
          <p:nvPr>
            <p:ph idx="1"/>
          </p:nvPr>
        </p:nvSpPr>
        <p:spPr/>
        <p:txBody>
          <a:bodyPr>
            <a:normAutofit/>
          </a:bodyPr>
          <a:lstStyle/>
          <a:p>
            <a:pPr marL="914400" indent="-914400">
              <a:spcBef>
                <a:spcPts val="1200"/>
              </a:spcBef>
              <a:buNone/>
            </a:pPr>
            <a:r>
              <a:rPr lang="en-US" dirty="0"/>
              <a:t>3.5  Adopt communication practices that promote understanding between people of different races.</a:t>
            </a:r>
          </a:p>
          <a:p>
            <a:pPr marL="914400" indent="-914400">
              <a:spcBef>
                <a:spcPts val="1200"/>
              </a:spcBef>
              <a:buNone/>
            </a:pPr>
            <a:r>
              <a:rPr lang="en-US" dirty="0"/>
              <a:t>3.6  Practice thinking mindfully to overcome prejudiced assumptions that influence communication.</a:t>
            </a:r>
          </a:p>
          <a:p>
            <a:pPr marL="914400" indent="-914400">
              <a:spcBef>
                <a:spcPts val="1200"/>
              </a:spcBef>
              <a:buNone/>
            </a:pPr>
            <a:r>
              <a:rPr lang="en-US" dirty="0"/>
              <a:t>3.7  Analyze the stages involved with adapting to communication in a new culture.</a:t>
            </a:r>
          </a:p>
        </p:txBody>
      </p:sp>
    </p:spTree>
    <p:extLst>
      <p:ext uri="{BB962C8B-B14F-4D97-AF65-F5344CB8AC3E}">
        <p14:creationId xmlns:p14="http://schemas.microsoft.com/office/powerpoint/2010/main" val="176390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a:t>Culture Defined</a:t>
            </a:r>
          </a:p>
        </p:txBody>
      </p:sp>
      <p:sp>
        <p:nvSpPr>
          <p:cNvPr id="3" name="Content Placeholder 2"/>
          <p:cNvSpPr>
            <a:spLocks noGrp="1"/>
          </p:cNvSpPr>
          <p:nvPr>
            <p:ph sz="half" idx="2"/>
          </p:nvPr>
        </p:nvSpPr>
        <p:spPr>
          <a:xfrm>
            <a:off x="7346731" y="1600201"/>
            <a:ext cx="3563007" cy="4525963"/>
          </a:xfrm>
        </p:spPr>
        <p:txBody>
          <a:bodyPr>
            <a:normAutofit/>
          </a:bodyPr>
          <a:lstStyle/>
          <a:p>
            <a:pPr>
              <a:spcBef>
                <a:spcPts val="1800"/>
              </a:spcBef>
            </a:pPr>
            <a:r>
              <a:rPr lang="en-US" dirty="0"/>
              <a:t>Culture</a:t>
            </a:r>
          </a:p>
          <a:p>
            <a:pPr>
              <a:spcBef>
                <a:spcPts val="1800"/>
              </a:spcBef>
            </a:pPr>
            <a:r>
              <a:rPr lang="en-US" dirty="0"/>
              <a:t>Coculture</a:t>
            </a:r>
          </a:p>
          <a:p>
            <a:pPr>
              <a:spcBef>
                <a:spcPts val="1800"/>
              </a:spcBef>
            </a:pPr>
            <a:r>
              <a:rPr lang="en-US" dirty="0"/>
              <a:t>Salience</a:t>
            </a:r>
          </a:p>
          <a:p>
            <a:pPr>
              <a:spcBef>
                <a:spcPts val="1800"/>
              </a:spcBef>
            </a:pPr>
            <a:r>
              <a:rPr lang="en-US" dirty="0"/>
              <a:t>In-group</a:t>
            </a:r>
          </a:p>
          <a:p>
            <a:pPr>
              <a:spcBef>
                <a:spcPts val="1800"/>
              </a:spcBef>
            </a:pPr>
            <a:r>
              <a:rPr lang="en-US" dirty="0"/>
              <a:t>Out-group</a:t>
            </a:r>
          </a:p>
        </p:txBody>
      </p:sp>
      <p:pic>
        <p:nvPicPr>
          <p:cNvPr id="6" name="Picture 5" descr="A food delivery man carries a big basket at his back, a parcel in hand, holds his mobile, and smiles as he presses the elevator button. ">
            <a:extLst>
              <a:ext uri="{FF2B5EF4-FFF2-40B4-BE49-F238E27FC236}">
                <a16:creationId xmlns:a16="http://schemas.microsoft.com/office/drawing/2014/main" id="{E2213C91-55DB-4633-A235-E320A037B827}"/>
              </a:ext>
            </a:extLst>
          </p:cNvPr>
          <p:cNvPicPr>
            <a:picLocks noChangeAspect="1"/>
          </p:cNvPicPr>
          <p:nvPr/>
        </p:nvPicPr>
        <p:blipFill>
          <a:blip r:embed="rId3"/>
          <a:stretch>
            <a:fillRect/>
          </a:stretch>
        </p:blipFill>
        <p:spPr>
          <a:xfrm>
            <a:off x="1282262" y="1600201"/>
            <a:ext cx="4994549" cy="4219956"/>
          </a:xfrm>
          <a:prstGeom prst="rect">
            <a:avLst/>
          </a:prstGeom>
        </p:spPr>
      </p:pic>
    </p:spTree>
    <p:extLst>
      <p:ext uri="{BB962C8B-B14F-4D97-AF65-F5344CB8AC3E}">
        <p14:creationId xmlns:p14="http://schemas.microsoft.com/office/powerpoint/2010/main" val="201300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20182"/>
            <a:ext cx="10972800" cy="1143000"/>
          </a:xfrm>
        </p:spPr>
        <p:txBody>
          <a:bodyPr/>
          <a:lstStyle/>
          <a:p>
            <a:r>
              <a:rPr lang="en-US" dirty="0"/>
              <a:t>Learning About Others Activity</a:t>
            </a:r>
          </a:p>
        </p:txBody>
      </p:sp>
    </p:spTree>
    <p:extLst>
      <p:ext uri="{BB962C8B-B14F-4D97-AF65-F5344CB8AC3E}">
        <p14:creationId xmlns:p14="http://schemas.microsoft.com/office/powerpoint/2010/main" val="1036582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and Out-Group</a:t>
            </a:r>
          </a:p>
        </p:txBody>
      </p:sp>
      <p:sp>
        <p:nvSpPr>
          <p:cNvPr id="3" name="Text Placeholder 2"/>
          <p:cNvSpPr>
            <a:spLocks noGrp="1"/>
          </p:cNvSpPr>
          <p:nvPr>
            <p:ph idx="1"/>
          </p:nvPr>
        </p:nvSpPr>
        <p:spPr/>
        <p:txBody>
          <a:bodyPr/>
          <a:lstStyle/>
          <a:p>
            <a:pPr marL="338138" lvl="0" indent="-338138">
              <a:spcBef>
                <a:spcPts val="1800"/>
              </a:spcBef>
            </a:pPr>
            <a:r>
              <a:rPr lang="en-US" dirty="0">
                <a:latin typeface="+mj-lt"/>
                <a:cs typeface="Times New Roman" panose="02020603050405020304" pitchFamily="18" charset="0"/>
              </a:rPr>
              <a:t>What cultures and co-cultures are you part of?</a:t>
            </a:r>
          </a:p>
          <a:p>
            <a:pPr marL="338138" lvl="0" indent="-338138">
              <a:spcBef>
                <a:spcPts val="1800"/>
              </a:spcBef>
            </a:pPr>
            <a:r>
              <a:rPr lang="en-US" dirty="0">
                <a:latin typeface="+mj-lt"/>
                <a:cs typeface="Times New Roman" panose="02020603050405020304" pitchFamily="18" charset="0"/>
              </a:rPr>
              <a:t>In what situations do you feel like an in-group member? What role does communication play in creating that sense of belonging? </a:t>
            </a:r>
          </a:p>
          <a:p>
            <a:pPr marL="338138" indent="-338138">
              <a:spcBef>
                <a:spcPts val="1800"/>
              </a:spcBef>
            </a:pPr>
            <a:r>
              <a:rPr lang="en-US" dirty="0">
                <a:latin typeface="+mj-lt"/>
                <a:cs typeface="Times New Roman" panose="02020603050405020304" pitchFamily="18" charset="0"/>
              </a:rPr>
              <a:t>Are there situations in which you feel like an out-group member? If so, what gives you that feeling?</a:t>
            </a:r>
            <a:r>
              <a:rPr lang="en-US" dirty="0">
                <a:latin typeface="+mj-lt"/>
              </a:rPr>
              <a:t> </a:t>
            </a:r>
          </a:p>
          <a:p>
            <a:pPr marL="0" indent="0">
              <a:buNone/>
            </a:pPr>
            <a:endParaRPr lang="en-US" dirty="0"/>
          </a:p>
          <a:p>
            <a:endParaRPr lang="en-US" dirty="0"/>
          </a:p>
        </p:txBody>
      </p:sp>
    </p:spTree>
    <p:extLst>
      <p:ext uri="{BB962C8B-B14F-4D97-AF65-F5344CB8AC3E}">
        <p14:creationId xmlns:p14="http://schemas.microsoft.com/office/powerpoint/2010/main" val="2839603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20182"/>
            <a:ext cx="10972800" cy="1143000"/>
          </a:xfrm>
        </p:spPr>
        <p:txBody>
          <a:bodyPr/>
          <a:lstStyle/>
          <a:p>
            <a:r>
              <a:rPr lang="en-US" dirty="0">
                <a:hlinkClick r:id="rId3"/>
              </a:rPr>
              <a:t>“Weird or Just Different?”</a:t>
            </a:r>
            <a:endParaRPr lang="en-US" dirty="0"/>
          </a:p>
        </p:txBody>
      </p:sp>
    </p:spTree>
    <p:extLst>
      <p:ext uri="{BB962C8B-B14F-4D97-AF65-F5344CB8AC3E}">
        <p14:creationId xmlns:p14="http://schemas.microsoft.com/office/powerpoint/2010/main" val="2600172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20182"/>
            <a:ext cx="10972800" cy="1143000"/>
          </a:xfrm>
        </p:spPr>
        <p:txBody>
          <a:bodyPr/>
          <a:lstStyle/>
          <a:p>
            <a:r>
              <a:rPr lang="en-US" dirty="0">
                <a:hlinkClick r:id="rId3"/>
              </a:rPr>
              <a:t>“All That We Share”</a:t>
            </a:r>
            <a:endParaRPr lang="en-US" dirty="0"/>
          </a:p>
        </p:txBody>
      </p:sp>
    </p:spTree>
    <p:extLst>
      <p:ext uri="{BB962C8B-B14F-4D97-AF65-F5344CB8AC3E}">
        <p14:creationId xmlns:p14="http://schemas.microsoft.com/office/powerpoint/2010/main" val="293420491"/>
      </p:ext>
    </p:extLst>
  </p:cSld>
  <p:clrMapOvr>
    <a:masterClrMapping/>
  </p:clrMapOvr>
</p:sld>
</file>

<file path=ppt/theme/theme1.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2020-05-05" id="{B78F6A64-C076-4E15-90E5-9A59F0E29698}" vid="{18DFF3BF-7F46-4B14-BD35-A03A29764567}"/>
    </a:ext>
  </a:extLst>
</a:theme>
</file>

<file path=ppt/theme/theme2.xml><?xml version="1.0" encoding="utf-8"?>
<a:theme xmlns:a="http://schemas.openxmlformats.org/drawingml/2006/main" name="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2020-05-05" id="{B78F6A64-C076-4E15-90E5-9A59F0E29698}" vid="{18DFF3BF-7F46-4B14-BD35-A03A297645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50DF4F3EE3B84D843BD06827825877" ma:contentTypeVersion="15" ma:contentTypeDescription="Create a new document." ma:contentTypeScope="" ma:versionID="178be14d2ce9f729cedc6936818a87c7">
  <xsd:schema xmlns:xsd="http://www.w3.org/2001/XMLSchema" xmlns:xs="http://www.w3.org/2001/XMLSchema" xmlns:p="http://schemas.microsoft.com/office/2006/metadata/properties" xmlns:ns2="c415575c-982c-41e3-87b6-9ade37872845" xmlns:ns3="49794984-af5d-4eba-86f0-442e75ea7897" targetNamespace="http://schemas.microsoft.com/office/2006/metadata/properties" ma:root="true" ma:fieldsID="d893d43dd6a2f2af1f1dd6bfd1e3bb3c" ns2:_="" ns3:_="">
    <xsd:import namespace="c415575c-982c-41e3-87b6-9ade37872845"/>
    <xsd:import namespace="49794984-af5d-4eba-86f0-442e75ea789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15575c-982c-41e3-87b6-9ade378728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f217fd5-6bb5-4de3-bf71-ef5eb62cb52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794984-af5d-4eba-86f0-442e75ea789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92b392f-62c6-45fa-a604-5fcd6547e2cc}" ma:internalName="TaxCatchAll" ma:showField="CatchAllData" ma:web="49794984-af5d-4eba-86f0-442e75ea789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9794984-af5d-4eba-86f0-442e75ea7897" xsi:nil="true"/>
    <lcf76f155ced4ddcb4097134ff3c332f xmlns="c415575c-982c-41e3-87b6-9ade3787284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B57C1AB-C2BF-4446-AECB-681D5785527F}">
  <ds:schemaRefs>
    <ds:schemaRef ds:uri="http://schemas.microsoft.com/sharepoint/v3/contenttype/forms"/>
  </ds:schemaRefs>
</ds:datastoreItem>
</file>

<file path=customXml/itemProps2.xml><?xml version="1.0" encoding="utf-8"?>
<ds:datastoreItem xmlns:ds="http://schemas.openxmlformats.org/officeDocument/2006/customXml" ds:itemID="{941A4328-AD42-4A55-8F67-994740E32D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15575c-982c-41e3-87b6-9ade37872845"/>
    <ds:schemaRef ds:uri="49794984-af5d-4eba-86f0-442e75ea78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56919D-3723-464B-9967-427A087CBD61}">
  <ds:schemaRefs>
    <ds:schemaRef ds:uri="c415575c-982c-41e3-87b6-9ade37872845"/>
    <ds:schemaRef ds:uri="http://schemas.microsoft.com/office/infopath/2007/PartnerControls"/>
    <ds:schemaRef ds:uri="http://purl.org/dc/terms/"/>
    <ds:schemaRef ds:uri="49794984-af5d-4eba-86f0-442e75ea7897"/>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Oxford Template 2020-05-05</Template>
  <TotalTime>227</TotalTime>
  <Words>4094</Words>
  <Application>Microsoft Office PowerPoint</Application>
  <PresentationFormat>Widescreen</PresentationFormat>
  <Paragraphs>501</Paragraphs>
  <Slides>34</Slides>
  <Notes>32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vt:lpstr>
      <vt:lpstr>Times New Roman</vt:lpstr>
      <vt:lpstr>Text Content Templates</vt:lpstr>
      <vt:lpstr>Figure-Only Templates</vt:lpstr>
      <vt:lpstr>Essential Communication 3e</vt:lpstr>
      <vt:lpstr>Chapter 3: Communication and Culture</vt:lpstr>
      <vt:lpstr>Chapter 3 Learning Objectives (1)</vt:lpstr>
      <vt:lpstr>Chapter 3 Learning Objectives (2)</vt:lpstr>
      <vt:lpstr>Culture Defined</vt:lpstr>
      <vt:lpstr>Learning About Others Activity</vt:lpstr>
      <vt:lpstr>In- and Out-Group</vt:lpstr>
      <vt:lpstr>“Weird or Just Different?”</vt:lpstr>
      <vt:lpstr>“All That We Share”</vt:lpstr>
      <vt:lpstr>Your Cultural Identity</vt:lpstr>
      <vt:lpstr>Cultural Norms and Values</vt:lpstr>
      <vt:lpstr>“What Not to Do in Japan”</vt:lpstr>
      <vt:lpstr>Experimenting with Silence Activity</vt:lpstr>
      <vt:lpstr>What Norms Influence You?</vt:lpstr>
      <vt:lpstr>Social Identity</vt:lpstr>
      <vt:lpstr>“Mixed Identity”</vt:lpstr>
      <vt:lpstr>“12 Pairs of Legs”</vt:lpstr>
      <vt:lpstr>Your Cultural Tree</vt:lpstr>
      <vt:lpstr>Your Intersecting Identities Activity</vt:lpstr>
      <vt:lpstr>Discussing Politics on Social Media Activity</vt:lpstr>
      <vt:lpstr>Age and Generation</vt:lpstr>
      <vt:lpstr>“Generation Gap”</vt:lpstr>
      <vt:lpstr>Generation What?</vt:lpstr>
      <vt:lpstr>Tips for Talking About Race (1)</vt:lpstr>
      <vt:lpstr>Racial Literacy</vt:lpstr>
      <vt:lpstr>Tips for Talking About Race (2)</vt:lpstr>
      <vt:lpstr>Communication  Barriers</vt:lpstr>
      <vt:lpstr>First Impressions Activity</vt:lpstr>
      <vt:lpstr>“black-ish” Straddling Cultures</vt:lpstr>
      <vt:lpstr>Cultural Exchange Activity</vt:lpstr>
      <vt:lpstr>Culture (Adjustment) Shock</vt:lpstr>
      <vt:lpstr>Cultural Competence</vt:lpstr>
      <vt:lpstr>Review of Learning Objectives</vt:lpstr>
      <vt:lpstr>Wrap-Up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Interplay</dc:title>
  <dc:creator>Oxford University Press</dc:creator>
  <cp:lastModifiedBy>Jaime Burns</cp:lastModifiedBy>
  <cp:revision>47</cp:revision>
  <dcterms:created xsi:type="dcterms:W3CDTF">2021-01-21T20:31:29Z</dcterms:created>
  <dcterms:modified xsi:type="dcterms:W3CDTF">2025-03-24T15:29:03Z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2020-04-27T21:10:48Z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69912cf1-8f32-4f1f-9ade-00009ae8a75a</vt:lpwstr>
  </property>
  <property fmtid="{D5CDD505-2E9C-101B-9397-08002B2CF9AE}" pid="8" name="MSIP_Label_89f61502-7731-4690-a118-333634878cc9_ContentBits">
    <vt:lpwstr>0</vt:lpwstr>
  </property>
  <property fmtid="{D5CDD505-2E9C-101B-9397-08002B2CF9AE}" pid="9" name="ContentTypeId">
    <vt:lpwstr>0x010100E050DF4F3EE3B84D843BD06827825877</vt:lpwstr>
  </property>
  <property fmtid="{D5CDD505-2E9C-101B-9397-08002B2CF9AE}" pid="10" name="MediaServiceImageTags">
    <vt:lpwstr/>
  </property>
</Properties>
</file>