
<file path=[Content_Types].xml><?xml version="1.0" encoding="utf-8"?>
<Types xmlns="http://schemas.openxmlformats.org/package/2006/content-types">
  <Default Extension="bin" ContentType="application/vnd.openxmlformats-officedocument.oleObject"/>
  <Default Extension="jpeg" ContentType="image/jpe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s/slide23.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24.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26.xml" ContentType="application/vnd.openxmlformats-officedocument.presentationml.slide+xml"/>
  <Override PartName="/ppt/slides/slide25.xml" ContentType="application/vnd.openxmlformats-officedocument.presentationml.slide+xml"/>
  <Override PartName="/ppt/slideLayouts/slideLayout11.xml" ContentType="application/vnd.openxmlformats-officedocument.presentationml.slideLayout+xml"/>
  <Override PartName="/ppt/slideLayouts/slideLayout6.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theme/theme1.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sldIdLst>
    <p:sldId id="397" r:id="rId2"/>
    <p:sldId id="303" r:id="rId3"/>
    <p:sldId id="391" r:id="rId4"/>
    <p:sldId id="392" r:id="rId5"/>
    <p:sldId id="335" r:id="rId6"/>
    <p:sldId id="336" r:id="rId7"/>
    <p:sldId id="394" r:id="rId8"/>
    <p:sldId id="395" r:id="rId9"/>
    <p:sldId id="393" r:id="rId10"/>
    <p:sldId id="338" r:id="rId11"/>
    <p:sldId id="339" r:id="rId12"/>
    <p:sldId id="340" r:id="rId13"/>
    <p:sldId id="341" r:id="rId14"/>
    <p:sldId id="333" r:id="rId15"/>
    <p:sldId id="342" r:id="rId16"/>
    <p:sldId id="343" r:id="rId17"/>
    <p:sldId id="344" r:id="rId18"/>
    <p:sldId id="345" r:id="rId19"/>
    <p:sldId id="332" r:id="rId20"/>
    <p:sldId id="334" r:id="rId21"/>
    <p:sldId id="346" r:id="rId22"/>
    <p:sldId id="347" r:id="rId23"/>
    <p:sldId id="348" r:id="rId24"/>
    <p:sldId id="349" r:id="rId25"/>
    <p:sldId id="396" r:id="rId26"/>
    <p:sldId id="284" r:id="rId27"/>
  </p:sldIdLst>
  <p:sldSz cx="9144000" cy="6858000" type="screen4x3"/>
  <p:notesSz cx="6858000" cy="9144000"/>
  <p:defaultTextStyle>
    <a:defPPr>
      <a:defRPr lang="en-US"/>
    </a:defPPr>
    <a:lvl1pPr algn="l" rtl="0" eaLnBrk="0" fontAlgn="base" hangingPunct="0">
      <a:spcBef>
        <a:spcPct val="0"/>
      </a:spcBef>
      <a:spcAft>
        <a:spcPct val="0"/>
      </a:spcAft>
      <a:defRPr sz="1400" kern="1200">
        <a:solidFill>
          <a:schemeClr val="tx1"/>
        </a:solidFill>
        <a:latin typeface="Arial" charset="0"/>
        <a:ea typeface="+mn-ea"/>
        <a:cs typeface="+mn-cs"/>
      </a:defRPr>
    </a:lvl1pPr>
    <a:lvl2pPr marL="457200" algn="l" rtl="0" eaLnBrk="0" fontAlgn="base" hangingPunct="0">
      <a:spcBef>
        <a:spcPct val="0"/>
      </a:spcBef>
      <a:spcAft>
        <a:spcPct val="0"/>
      </a:spcAft>
      <a:defRPr sz="1400" kern="1200">
        <a:solidFill>
          <a:schemeClr val="tx1"/>
        </a:solidFill>
        <a:latin typeface="Arial" charset="0"/>
        <a:ea typeface="+mn-ea"/>
        <a:cs typeface="+mn-cs"/>
      </a:defRPr>
    </a:lvl2pPr>
    <a:lvl3pPr marL="914400" algn="l" rtl="0" eaLnBrk="0" fontAlgn="base" hangingPunct="0">
      <a:spcBef>
        <a:spcPct val="0"/>
      </a:spcBef>
      <a:spcAft>
        <a:spcPct val="0"/>
      </a:spcAft>
      <a:defRPr sz="1400" kern="1200">
        <a:solidFill>
          <a:schemeClr val="tx1"/>
        </a:solidFill>
        <a:latin typeface="Arial" charset="0"/>
        <a:ea typeface="+mn-ea"/>
        <a:cs typeface="+mn-cs"/>
      </a:defRPr>
    </a:lvl3pPr>
    <a:lvl4pPr marL="1371600" algn="l" rtl="0" eaLnBrk="0" fontAlgn="base" hangingPunct="0">
      <a:spcBef>
        <a:spcPct val="0"/>
      </a:spcBef>
      <a:spcAft>
        <a:spcPct val="0"/>
      </a:spcAft>
      <a:defRPr sz="1400" kern="1200">
        <a:solidFill>
          <a:schemeClr val="tx1"/>
        </a:solidFill>
        <a:latin typeface="Arial" charset="0"/>
        <a:ea typeface="+mn-ea"/>
        <a:cs typeface="+mn-cs"/>
      </a:defRPr>
    </a:lvl4pPr>
    <a:lvl5pPr marL="1828800" algn="l" rtl="0" eaLnBrk="0" fontAlgn="base" hangingPunct="0">
      <a:spcBef>
        <a:spcPct val="0"/>
      </a:spcBef>
      <a:spcAft>
        <a:spcPct val="0"/>
      </a:spcAft>
      <a:defRPr sz="1400" kern="1200">
        <a:solidFill>
          <a:schemeClr val="tx1"/>
        </a:solidFill>
        <a:latin typeface="Arial" charset="0"/>
        <a:ea typeface="+mn-ea"/>
        <a:cs typeface="+mn-cs"/>
      </a:defRPr>
    </a:lvl5pPr>
    <a:lvl6pPr marL="2286000" algn="l" defTabSz="914400" rtl="0" eaLnBrk="1" latinLnBrk="0" hangingPunct="1">
      <a:defRPr sz="1400" kern="1200">
        <a:solidFill>
          <a:schemeClr val="tx1"/>
        </a:solidFill>
        <a:latin typeface="Arial" charset="0"/>
        <a:ea typeface="+mn-ea"/>
        <a:cs typeface="+mn-cs"/>
      </a:defRPr>
    </a:lvl6pPr>
    <a:lvl7pPr marL="2743200" algn="l" defTabSz="914400" rtl="0" eaLnBrk="1" latinLnBrk="0" hangingPunct="1">
      <a:defRPr sz="1400" kern="1200">
        <a:solidFill>
          <a:schemeClr val="tx1"/>
        </a:solidFill>
        <a:latin typeface="Arial" charset="0"/>
        <a:ea typeface="+mn-ea"/>
        <a:cs typeface="+mn-cs"/>
      </a:defRPr>
    </a:lvl7pPr>
    <a:lvl8pPr marL="3200400" algn="l" defTabSz="914400" rtl="0" eaLnBrk="1" latinLnBrk="0" hangingPunct="1">
      <a:defRPr sz="1400" kern="1200">
        <a:solidFill>
          <a:schemeClr val="tx1"/>
        </a:solidFill>
        <a:latin typeface="Arial" charset="0"/>
        <a:ea typeface="+mn-ea"/>
        <a:cs typeface="+mn-cs"/>
      </a:defRPr>
    </a:lvl8pPr>
    <a:lvl9pPr marL="3657600" algn="l" defTabSz="914400" rtl="0" eaLnBrk="1" latinLnBrk="0" hangingPunct="1">
      <a:defRPr sz="1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00"/>
    <a:srgbClr val="969696"/>
    <a:srgbClr val="3366FF"/>
    <a:srgbClr val="FFFF00"/>
    <a:srgbClr val="00FF00"/>
    <a:srgbClr val="FF0000"/>
    <a:srgbClr val="66FFFF"/>
    <a:srgbClr val="000099"/>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224" autoAdjust="0"/>
    <p:restoredTop sz="97604" autoAdjust="0"/>
  </p:normalViewPr>
  <p:slideViewPr>
    <p:cSldViewPr snapToGrid="0" showGuides="1">
      <p:cViewPr>
        <p:scale>
          <a:sx n="100" d="100"/>
          <a:sy n="100" d="100"/>
        </p:scale>
        <p:origin x="-2166" y="-402"/>
      </p:cViewPr>
      <p:guideLst>
        <p:guide orient="horz" pos="3678"/>
        <p:guide pos="2880"/>
      </p:guideLst>
    </p:cSldViewPr>
  </p:slideViewPr>
  <p:notesTextViewPr>
    <p:cViewPr>
      <p:scale>
        <a:sx n="100" d="100"/>
        <a:sy n="100" d="100"/>
      </p:scale>
      <p:origin x="0" y="0"/>
    </p:cViewPr>
  </p:notesTextViewPr>
  <p:sorterViewPr>
    <p:cViewPr>
      <p:scale>
        <a:sx n="66" d="100"/>
        <a:sy n="66" d="100"/>
      </p:scale>
      <p:origin x="0" y="4800"/>
    </p:cViewPr>
  </p:sorter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customXml" Target="../customXml/item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customXml" Target="../customXml/item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customXml" Target="../customXml/item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 Id="rId8"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image" Target="../media/image2.w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5.wmf"/><Relationship Id="rId1" Type="http://schemas.openxmlformats.org/officeDocument/2006/relationships/image" Target="../media/image4.wmf"/><Relationship Id="rId4" Type="http://schemas.openxmlformats.org/officeDocument/2006/relationships/image" Target="../media/image3.wmf"/></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5.wmf"/><Relationship Id="rId1" Type="http://schemas.openxmlformats.org/officeDocument/2006/relationships/image" Target="../media/image4.wmf"/><Relationship Id="rId5" Type="http://schemas.openxmlformats.org/officeDocument/2006/relationships/image" Target="../media/image6.wmf"/><Relationship Id="rId4" Type="http://schemas.openxmlformats.org/officeDocument/2006/relationships/image" Target="../media/image3.wmf"/></Relationships>
</file>

<file path=ppt/drawings/_rels/vmlDrawing12.v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image" Target="../media/image4.wmf"/><Relationship Id="rId1" Type="http://schemas.openxmlformats.org/officeDocument/2006/relationships/image" Target="../media/image7.wmf"/><Relationship Id="rId5" Type="http://schemas.openxmlformats.org/officeDocument/2006/relationships/image" Target="../media/image6.wmf"/><Relationship Id="rId4" Type="http://schemas.openxmlformats.org/officeDocument/2006/relationships/image" Target="../media/image8.wmf"/></Relationships>
</file>

<file path=ppt/drawings/_rels/vmlDrawing13.v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image" Target="../media/image9.wmf"/></Relationships>
</file>

<file path=ppt/drawings/_rels/vmlDrawing14.vml.rels><?xml version="1.0" encoding="UTF-8" standalone="yes"?>
<Relationships xmlns="http://schemas.openxmlformats.org/package/2006/relationships"><Relationship Id="rId2" Type="http://schemas.openxmlformats.org/officeDocument/2006/relationships/image" Target="../media/image10.wmf"/><Relationship Id="rId1" Type="http://schemas.openxmlformats.org/officeDocument/2006/relationships/image" Target="../media/image4.wmf"/></Relationships>
</file>

<file path=ppt/drawings/_rels/vmlDrawing15.vml.rels><?xml version="1.0" encoding="UTF-8" standalone="yes"?>
<Relationships xmlns="http://schemas.openxmlformats.org/package/2006/relationships"><Relationship Id="rId2" Type="http://schemas.openxmlformats.org/officeDocument/2006/relationships/image" Target="../media/image10.wmf"/><Relationship Id="rId1" Type="http://schemas.openxmlformats.org/officeDocument/2006/relationships/image" Target="../media/image4.wmf"/></Relationships>
</file>

<file path=ppt/drawings/_rels/vmlDrawing16.vml.rels><?xml version="1.0" encoding="UTF-8" standalone="yes"?>
<Relationships xmlns="http://schemas.openxmlformats.org/package/2006/relationships"><Relationship Id="rId2" Type="http://schemas.openxmlformats.org/officeDocument/2006/relationships/image" Target="../media/image10.wmf"/><Relationship Id="rId1" Type="http://schemas.openxmlformats.org/officeDocument/2006/relationships/image" Target="../media/image4.wmf"/></Relationships>
</file>

<file path=ppt/drawings/_rels/vmlDrawing17.vml.rels><?xml version="1.0" encoding="UTF-8" standalone="yes"?>
<Relationships xmlns="http://schemas.openxmlformats.org/package/2006/relationships"><Relationship Id="rId2" Type="http://schemas.openxmlformats.org/officeDocument/2006/relationships/image" Target="../media/image10.wmf"/><Relationship Id="rId1" Type="http://schemas.openxmlformats.org/officeDocument/2006/relationships/image" Target="../media/image4.wmf"/></Relationships>
</file>

<file path=ppt/drawings/_rels/vmlDrawing18.v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image" Target="../media/image4.wmf"/><Relationship Id="rId1" Type="http://schemas.openxmlformats.org/officeDocument/2006/relationships/image" Target="../media/image11.wmf"/></Relationships>
</file>

<file path=ppt/drawings/_rels/vmlDrawing19.v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image" Target="../media/image4.wmf"/><Relationship Id="rId1" Type="http://schemas.openxmlformats.org/officeDocument/2006/relationships/image" Target="../media/image11.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image" Target="../media/image2.wmf"/></Relationships>
</file>

<file path=ppt/drawings/_rels/vmlDrawing20.v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image" Target="../media/image4.wmf"/><Relationship Id="rId1" Type="http://schemas.openxmlformats.org/officeDocument/2006/relationships/image" Target="../media/image11.wmf"/></Relationships>
</file>

<file path=ppt/drawings/_rels/vmlDrawing21.v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image" Target="../media/image4.wmf"/><Relationship Id="rId1" Type="http://schemas.openxmlformats.org/officeDocument/2006/relationships/image" Target="../media/image11.wmf"/></Relationships>
</file>

<file path=ppt/drawings/_rels/vmlDrawing22.v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image" Target="../media/image4.wmf"/><Relationship Id="rId1" Type="http://schemas.openxmlformats.org/officeDocument/2006/relationships/image" Target="../media/image11.wmf"/></Relationships>
</file>

<file path=ppt/drawings/_rels/vmlDrawing23.v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image" Target="../media/image4.wmf"/><Relationship Id="rId1" Type="http://schemas.openxmlformats.org/officeDocument/2006/relationships/image" Target="../media/image11.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image" Target="../media/image2.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image" Target="../media/image4.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image" Target="../media/image4.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image" Target="../media/image4.w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image" Target="../media/image4.w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image" Target="../media/image4.w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5.wmf"/><Relationship Id="rId1" Type="http://schemas.openxmlformats.org/officeDocument/2006/relationships/image" Target="../media/image4.wmf"/><Relationship Id="rId4" Type="http://schemas.openxmlformats.org/officeDocument/2006/relationships/image" Target="../media/image3.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48501ED4-2CE4-4FD5-AC7D-A5A2140AD776}" type="slidenum">
              <a:rPr lang="en-US"/>
              <a:pPr/>
              <a:t>‹#›</a:t>
            </a:fld>
            <a:endParaRPr lang="en-US"/>
          </a:p>
        </p:txBody>
      </p:sp>
    </p:spTree>
    <p:extLst>
      <p:ext uri="{BB962C8B-B14F-4D97-AF65-F5344CB8AC3E}">
        <p14:creationId xmlns:p14="http://schemas.microsoft.com/office/powerpoint/2010/main" val="20860259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217E24F3-53DF-426F-A4A4-26346F9B3068}" type="slidenum">
              <a:rPr lang="en-US"/>
              <a:pPr/>
              <a:t>‹#›</a:t>
            </a:fld>
            <a:endParaRPr lang="en-US"/>
          </a:p>
        </p:txBody>
      </p:sp>
    </p:spTree>
    <p:extLst>
      <p:ext uri="{BB962C8B-B14F-4D97-AF65-F5344CB8AC3E}">
        <p14:creationId xmlns:p14="http://schemas.microsoft.com/office/powerpoint/2010/main" val="16500175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C088641D-DEE2-4BA6-B1CE-ACC22F90EFDF}" type="slidenum">
              <a:rPr lang="en-US"/>
              <a:pPr/>
              <a:t>‹#›</a:t>
            </a:fld>
            <a:endParaRPr lang="en-US"/>
          </a:p>
        </p:txBody>
      </p:sp>
    </p:spTree>
    <p:extLst>
      <p:ext uri="{BB962C8B-B14F-4D97-AF65-F5344CB8AC3E}">
        <p14:creationId xmlns:p14="http://schemas.microsoft.com/office/powerpoint/2010/main" val="42247334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97CB05D4-8C48-406B-B8CC-D9957506B5C9}" type="slidenum">
              <a:rPr lang="en-US"/>
              <a:pPr/>
              <a:t>‹#›</a:t>
            </a:fld>
            <a:endParaRPr lang="en-US"/>
          </a:p>
        </p:txBody>
      </p:sp>
    </p:spTree>
    <p:extLst>
      <p:ext uri="{BB962C8B-B14F-4D97-AF65-F5344CB8AC3E}">
        <p14:creationId xmlns:p14="http://schemas.microsoft.com/office/powerpoint/2010/main" val="11501381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7D20711D-1546-4F76-ADD6-2FB2C3ED6D46}" type="slidenum">
              <a:rPr lang="en-US"/>
              <a:pPr/>
              <a:t>‹#›</a:t>
            </a:fld>
            <a:endParaRPr lang="en-US"/>
          </a:p>
        </p:txBody>
      </p:sp>
    </p:spTree>
    <p:extLst>
      <p:ext uri="{BB962C8B-B14F-4D97-AF65-F5344CB8AC3E}">
        <p14:creationId xmlns:p14="http://schemas.microsoft.com/office/powerpoint/2010/main" val="1596211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FF3F1B11-F797-4960-8754-5B96E6AB5711}" type="slidenum">
              <a:rPr lang="en-US"/>
              <a:pPr/>
              <a:t>‹#›</a:t>
            </a:fld>
            <a:endParaRPr lang="en-US"/>
          </a:p>
        </p:txBody>
      </p:sp>
    </p:spTree>
    <p:extLst>
      <p:ext uri="{BB962C8B-B14F-4D97-AF65-F5344CB8AC3E}">
        <p14:creationId xmlns:p14="http://schemas.microsoft.com/office/powerpoint/2010/main" val="16037315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82B75C63-AB03-4EAA-95CB-E9D4163C1739}" type="slidenum">
              <a:rPr lang="en-US"/>
              <a:pPr/>
              <a:t>‹#›</a:t>
            </a:fld>
            <a:endParaRPr lang="en-US"/>
          </a:p>
        </p:txBody>
      </p:sp>
    </p:spTree>
    <p:extLst>
      <p:ext uri="{BB962C8B-B14F-4D97-AF65-F5344CB8AC3E}">
        <p14:creationId xmlns:p14="http://schemas.microsoft.com/office/powerpoint/2010/main" val="42070812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CA36FAC1-0877-462A-8F3A-6079470860BA}" type="slidenum">
              <a:rPr lang="en-US"/>
              <a:pPr/>
              <a:t>‹#›</a:t>
            </a:fld>
            <a:endParaRPr lang="en-US"/>
          </a:p>
        </p:txBody>
      </p:sp>
    </p:spTree>
    <p:extLst>
      <p:ext uri="{BB962C8B-B14F-4D97-AF65-F5344CB8AC3E}">
        <p14:creationId xmlns:p14="http://schemas.microsoft.com/office/powerpoint/2010/main" val="9979442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0B53E2EB-3498-4500-8768-6ECBB23FA980}" type="slidenum">
              <a:rPr lang="en-US"/>
              <a:pPr/>
              <a:t>‹#›</a:t>
            </a:fld>
            <a:endParaRPr lang="en-US"/>
          </a:p>
        </p:txBody>
      </p:sp>
    </p:spTree>
    <p:extLst>
      <p:ext uri="{BB962C8B-B14F-4D97-AF65-F5344CB8AC3E}">
        <p14:creationId xmlns:p14="http://schemas.microsoft.com/office/powerpoint/2010/main" val="23450239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7770E8BD-73C8-43F7-AB4D-25446D05D7AE}" type="slidenum">
              <a:rPr lang="en-US"/>
              <a:pPr/>
              <a:t>‹#›</a:t>
            </a:fld>
            <a:endParaRPr lang="en-US"/>
          </a:p>
        </p:txBody>
      </p:sp>
    </p:spTree>
    <p:extLst>
      <p:ext uri="{BB962C8B-B14F-4D97-AF65-F5344CB8AC3E}">
        <p14:creationId xmlns:p14="http://schemas.microsoft.com/office/powerpoint/2010/main" val="1392984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AE8EF35F-7E24-4CDB-8C86-5257594056B2}" type="slidenum">
              <a:rPr lang="en-US"/>
              <a:pPr/>
              <a:t>‹#›</a:t>
            </a:fld>
            <a:endParaRPr lang="en-US"/>
          </a:p>
        </p:txBody>
      </p:sp>
    </p:spTree>
    <p:extLst>
      <p:ext uri="{BB962C8B-B14F-4D97-AF65-F5344CB8AC3E}">
        <p14:creationId xmlns:p14="http://schemas.microsoft.com/office/powerpoint/2010/main" val="14387826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969696"/>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a:latin typeface="+mn-lt"/>
              </a:defRPr>
            </a:lvl1pPr>
          </a:lstStyle>
          <a:p>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a:latin typeface="+mn-lt"/>
              </a:defRPr>
            </a:lvl1pPr>
          </a:lstStyle>
          <a:p>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a:latin typeface="+mn-lt"/>
              </a:defRPr>
            </a:lvl1pPr>
          </a:lstStyle>
          <a:p>
            <a:fld id="{AFFB79EB-F218-4DC3-B452-5745D2A5FB13}"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wmf"/><Relationship Id="rId3" Type="http://schemas.openxmlformats.org/officeDocument/2006/relationships/oleObject" Target="../embeddings/oleObject22.bin"/><Relationship Id="rId7" Type="http://schemas.openxmlformats.org/officeDocument/2006/relationships/oleObject" Target="../embeddings/oleObject24.bin"/><Relationship Id="rId2" Type="http://schemas.openxmlformats.org/officeDocument/2006/relationships/slideLayout" Target="../slideLayouts/slideLayout7.xml"/><Relationship Id="rId1" Type="http://schemas.openxmlformats.org/officeDocument/2006/relationships/vmlDrawing" Target="../drawings/vmlDrawing9.vml"/><Relationship Id="rId6" Type="http://schemas.openxmlformats.org/officeDocument/2006/relationships/image" Target="../media/image5.wmf"/><Relationship Id="rId5" Type="http://schemas.openxmlformats.org/officeDocument/2006/relationships/oleObject" Target="../embeddings/oleObject23.bin"/><Relationship Id="rId10" Type="http://schemas.openxmlformats.org/officeDocument/2006/relationships/image" Target="../media/image3.wmf"/><Relationship Id="rId4" Type="http://schemas.openxmlformats.org/officeDocument/2006/relationships/image" Target="../media/image4.wmf"/><Relationship Id="rId9" Type="http://schemas.openxmlformats.org/officeDocument/2006/relationships/oleObject" Target="../embeddings/oleObject25.bin"/></Relationships>
</file>

<file path=ppt/slides/_rels/slide11.xml.rels><?xml version="1.0" encoding="UTF-8" standalone="yes"?>
<Relationships xmlns="http://schemas.openxmlformats.org/package/2006/relationships"><Relationship Id="rId8" Type="http://schemas.openxmlformats.org/officeDocument/2006/relationships/image" Target="../media/image2.wmf"/><Relationship Id="rId3" Type="http://schemas.openxmlformats.org/officeDocument/2006/relationships/oleObject" Target="../embeddings/oleObject26.bin"/><Relationship Id="rId7" Type="http://schemas.openxmlformats.org/officeDocument/2006/relationships/oleObject" Target="../embeddings/oleObject28.bin"/><Relationship Id="rId2" Type="http://schemas.openxmlformats.org/officeDocument/2006/relationships/slideLayout" Target="../slideLayouts/slideLayout7.xml"/><Relationship Id="rId1" Type="http://schemas.openxmlformats.org/officeDocument/2006/relationships/vmlDrawing" Target="../drawings/vmlDrawing10.vml"/><Relationship Id="rId6" Type="http://schemas.openxmlformats.org/officeDocument/2006/relationships/image" Target="../media/image5.wmf"/><Relationship Id="rId5" Type="http://schemas.openxmlformats.org/officeDocument/2006/relationships/oleObject" Target="../embeddings/oleObject27.bin"/><Relationship Id="rId10" Type="http://schemas.openxmlformats.org/officeDocument/2006/relationships/image" Target="../media/image3.wmf"/><Relationship Id="rId4" Type="http://schemas.openxmlformats.org/officeDocument/2006/relationships/image" Target="../media/image4.wmf"/><Relationship Id="rId9" Type="http://schemas.openxmlformats.org/officeDocument/2006/relationships/oleObject" Target="../embeddings/oleObject29.bin"/></Relationships>
</file>

<file path=ppt/slides/_rels/slide12.xml.rels><?xml version="1.0" encoding="UTF-8" standalone="yes"?>
<Relationships xmlns="http://schemas.openxmlformats.org/package/2006/relationships"><Relationship Id="rId8" Type="http://schemas.openxmlformats.org/officeDocument/2006/relationships/image" Target="../media/image2.wmf"/><Relationship Id="rId3" Type="http://schemas.openxmlformats.org/officeDocument/2006/relationships/oleObject" Target="../embeddings/oleObject30.bin"/><Relationship Id="rId7" Type="http://schemas.openxmlformats.org/officeDocument/2006/relationships/oleObject" Target="../embeddings/oleObject32.bin"/><Relationship Id="rId12" Type="http://schemas.openxmlformats.org/officeDocument/2006/relationships/image" Target="../media/image6.wmf"/><Relationship Id="rId2" Type="http://schemas.openxmlformats.org/officeDocument/2006/relationships/slideLayout" Target="../slideLayouts/slideLayout7.xml"/><Relationship Id="rId1" Type="http://schemas.openxmlformats.org/officeDocument/2006/relationships/vmlDrawing" Target="../drawings/vmlDrawing11.vml"/><Relationship Id="rId6" Type="http://schemas.openxmlformats.org/officeDocument/2006/relationships/image" Target="../media/image5.wmf"/><Relationship Id="rId11" Type="http://schemas.openxmlformats.org/officeDocument/2006/relationships/oleObject" Target="../embeddings/oleObject34.bin"/><Relationship Id="rId5" Type="http://schemas.openxmlformats.org/officeDocument/2006/relationships/oleObject" Target="../embeddings/oleObject31.bin"/><Relationship Id="rId10" Type="http://schemas.openxmlformats.org/officeDocument/2006/relationships/image" Target="../media/image3.wmf"/><Relationship Id="rId4" Type="http://schemas.openxmlformats.org/officeDocument/2006/relationships/image" Target="../media/image4.wmf"/><Relationship Id="rId9" Type="http://schemas.openxmlformats.org/officeDocument/2006/relationships/oleObject" Target="../embeddings/oleObject33.bin"/></Relationships>
</file>

<file path=ppt/slides/_rels/slide13.xml.rels><?xml version="1.0" encoding="UTF-8" standalone="yes"?>
<Relationships xmlns="http://schemas.openxmlformats.org/package/2006/relationships"><Relationship Id="rId8" Type="http://schemas.openxmlformats.org/officeDocument/2006/relationships/image" Target="../media/image5.wmf"/><Relationship Id="rId3" Type="http://schemas.openxmlformats.org/officeDocument/2006/relationships/oleObject" Target="../embeddings/oleObject35.bin"/><Relationship Id="rId7" Type="http://schemas.openxmlformats.org/officeDocument/2006/relationships/oleObject" Target="../embeddings/oleObject37.bin"/><Relationship Id="rId12" Type="http://schemas.openxmlformats.org/officeDocument/2006/relationships/image" Target="../media/image6.wmf"/><Relationship Id="rId2" Type="http://schemas.openxmlformats.org/officeDocument/2006/relationships/slideLayout" Target="../slideLayouts/slideLayout7.xml"/><Relationship Id="rId1" Type="http://schemas.openxmlformats.org/officeDocument/2006/relationships/vmlDrawing" Target="../drawings/vmlDrawing12.vml"/><Relationship Id="rId6" Type="http://schemas.openxmlformats.org/officeDocument/2006/relationships/image" Target="../media/image4.wmf"/><Relationship Id="rId11" Type="http://schemas.openxmlformats.org/officeDocument/2006/relationships/oleObject" Target="../embeddings/oleObject39.bin"/><Relationship Id="rId5" Type="http://schemas.openxmlformats.org/officeDocument/2006/relationships/oleObject" Target="../embeddings/oleObject36.bin"/><Relationship Id="rId10" Type="http://schemas.openxmlformats.org/officeDocument/2006/relationships/image" Target="../media/image8.wmf"/><Relationship Id="rId4" Type="http://schemas.openxmlformats.org/officeDocument/2006/relationships/image" Target="../media/image7.wmf"/><Relationship Id="rId9" Type="http://schemas.openxmlformats.org/officeDocument/2006/relationships/oleObject" Target="../embeddings/oleObject38.bin"/></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40.bin"/><Relationship Id="rId2" Type="http://schemas.openxmlformats.org/officeDocument/2006/relationships/slideLayout" Target="../slideLayouts/slideLayout7.xml"/><Relationship Id="rId1" Type="http://schemas.openxmlformats.org/officeDocument/2006/relationships/vmlDrawing" Target="../drawings/vmlDrawing13.vml"/><Relationship Id="rId6" Type="http://schemas.openxmlformats.org/officeDocument/2006/relationships/image" Target="../media/image4.wmf"/><Relationship Id="rId5" Type="http://schemas.openxmlformats.org/officeDocument/2006/relationships/oleObject" Target="../embeddings/oleObject41.bin"/><Relationship Id="rId4" Type="http://schemas.openxmlformats.org/officeDocument/2006/relationships/image" Target="../media/image9.wmf"/></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42.bin"/><Relationship Id="rId2" Type="http://schemas.openxmlformats.org/officeDocument/2006/relationships/slideLayout" Target="../slideLayouts/slideLayout7.xml"/><Relationship Id="rId1" Type="http://schemas.openxmlformats.org/officeDocument/2006/relationships/vmlDrawing" Target="../drawings/vmlDrawing14.vml"/><Relationship Id="rId6" Type="http://schemas.openxmlformats.org/officeDocument/2006/relationships/image" Target="../media/image10.wmf"/><Relationship Id="rId5" Type="http://schemas.openxmlformats.org/officeDocument/2006/relationships/oleObject" Target="../embeddings/oleObject43.bin"/><Relationship Id="rId4" Type="http://schemas.openxmlformats.org/officeDocument/2006/relationships/image" Target="../media/image4.wmf"/></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44.bin"/><Relationship Id="rId2" Type="http://schemas.openxmlformats.org/officeDocument/2006/relationships/slideLayout" Target="../slideLayouts/slideLayout7.xml"/><Relationship Id="rId1" Type="http://schemas.openxmlformats.org/officeDocument/2006/relationships/vmlDrawing" Target="../drawings/vmlDrawing15.vml"/><Relationship Id="rId6" Type="http://schemas.openxmlformats.org/officeDocument/2006/relationships/image" Target="../media/image10.wmf"/><Relationship Id="rId5" Type="http://schemas.openxmlformats.org/officeDocument/2006/relationships/oleObject" Target="../embeddings/oleObject45.bin"/><Relationship Id="rId4" Type="http://schemas.openxmlformats.org/officeDocument/2006/relationships/image" Target="../media/image4.wmf"/></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46.bin"/><Relationship Id="rId2" Type="http://schemas.openxmlformats.org/officeDocument/2006/relationships/slideLayout" Target="../slideLayouts/slideLayout7.xml"/><Relationship Id="rId1" Type="http://schemas.openxmlformats.org/officeDocument/2006/relationships/vmlDrawing" Target="../drawings/vmlDrawing16.vml"/><Relationship Id="rId6" Type="http://schemas.openxmlformats.org/officeDocument/2006/relationships/image" Target="../media/image10.wmf"/><Relationship Id="rId5" Type="http://schemas.openxmlformats.org/officeDocument/2006/relationships/oleObject" Target="../embeddings/oleObject47.bin"/><Relationship Id="rId4" Type="http://schemas.openxmlformats.org/officeDocument/2006/relationships/image" Target="../media/image4.wmf"/></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48.bin"/><Relationship Id="rId2" Type="http://schemas.openxmlformats.org/officeDocument/2006/relationships/slideLayout" Target="../slideLayouts/slideLayout7.xml"/><Relationship Id="rId1" Type="http://schemas.openxmlformats.org/officeDocument/2006/relationships/vmlDrawing" Target="../drawings/vmlDrawing17.vml"/><Relationship Id="rId6" Type="http://schemas.openxmlformats.org/officeDocument/2006/relationships/image" Target="../media/image10.wmf"/><Relationship Id="rId5" Type="http://schemas.openxmlformats.org/officeDocument/2006/relationships/oleObject" Target="../embeddings/oleObject49.bin"/><Relationship Id="rId4" Type="http://schemas.openxmlformats.org/officeDocument/2006/relationships/image" Target="../media/image4.wmf"/></Relationships>
</file>

<file path=ppt/slides/_rels/slide19.xml.rels><?xml version="1.0" encoding="UTF-8" standalone="yes"?>
<Relationships xmlns="http://schemas.openxmlformats.org/package/2006/relationships"><Relationship Id="rId8" Type="http://schemas.openxmlformats.org/officeDocument/2006/relationships/image" Target="../media/image10.wmf"/><Relationship Id="rId3" Type="http://schemas.openxmlformats.org/officeDocument/2006/relationships/oleObject" Target="../embeddings/oleObject50.bin"/><Relationship Id="rId7" Type="http://schemas.openxmlformats.org/officeDocument/2006/relationships/oleObject" Target="../embeddings/oleObject52.bin"/><Relationship Id="rId2" Type="http://schemas.openxmlformats.org/officeDocument/2006/relationships/slideLayout" Target="../slideLayouts/slideLayout7.xml"/><Relationship Id="rId1" Type="http://schemas.openxmlformats.org/officeDocument/2006/relationships/vmlDrawing" Target="../drawings/vmlDrawing18.vml"/><Relationship Id="rId6" Type="http://schemas.openxmlformats.org/officeDocument/2006/relationships/image" Target="../media/image4.wmf"/><Relationship Id="rId5" Type="http://schemas.openxmlformats.org/officeDocument/2006/relationships/oleObject" Target="../embeddings/oleObject51.bin"/><Relationship Id="rId4" Type="http://schemas.openxmlformats.org/officeDocument/2006/relationships/image" Target="../media/image11.wmf"/></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3.wmf"/><Relationship Id="rId5" Type="http://schemas.openxmlformats.org/officeDocument/2006/relationships/oleObject" Target="../embeddings/oleObject2.bin"/><Relationship Id="rId4" Type="http://schemas.openxmlformats.org/officeDocument/2006/relationships/image" Target="../media/image2.wmf"/></Relationships>
</file>

<file path=ppt/slides/_rels/slide20.xml.rels><?xml version="1.0" encoding="UTF-8" standalone="yes"?>
<Relationships xmlns="http://schemas.openxmlformats.org/package/2006/relationships"><Relationship Id="rId8" Type="http://schemas.openxmlformats.org/officeDocument/2006/relationships/image" Target="../media/image10.wmf"/><Relationship Id="rId3" Type="http://schemas.openxmlformats.org/officeDocument/2006/relationships/oleObject" Target="../embeddings/oleObject53.bin"/><Relationship Id="rId7" Type="http://schemas.openxmlformats.org/officeDocument/2006/relationships/oleObject" Target="../embeddings/oleObject55.bin"/><Relationship Id="rId2" Type="http://schemas.openxmlformats.org/officeDocument/2006/relationships/slideLayout" Target="../slideLayouts/slideLayout7.xml"/><Relationship Id="rId1" Type="http://schemas.openxmlformats.org/officeDocument/2006/relationships/vmlDrawing" Target="../drawings/vmlDrawing19.vml"/><Relationship Id="rId6" Type="http://schemas.openxmlformats.org/officeDocument/2006/relationships/image" Target="../media/image4.wmf"/><Relationship Id="rId5" Type="http://schemas.openxmlformats.org/officeDocument/2006/relationships/oleObject" Target="../embeddings/oleObject54.bin"/><Relationship Id="rId4" Type="http://schemas.openxmlformats.org/officeDocument/2006/relationships/image" Target="../media/image11.wmf"/></Relationships>
</file>

<file path=ppt/slides/_rels/slide21.xml.rels><?xml version="1.0" encoding="UTF-8" standalone="yes"?>
<Relationships xmlns="http://schemas.openxmlformats.org/package/2006/relationships"><Relationship Id="rId8" Type="http://schemas.openxmlformats.org/officeDocument/2006/relationships/image" Target="../media/image10.wmf"/><Relationship Id="rId3" Type="http://schemas.openxmlformats.org/officeDocument/2006/relationships/oleObject" Target="../embeddings/oleObject56.bin"/><Relationship Id="rId7" Type="http://schemas.openxmlformats.org/officeDocument/2006/relationships/oleObject" Target="../embeddings/oleObject58.bin"/><Relationship Id="rId2" Type="http://schemas.openxmlformats.org/officeDocument/2006/relationships/slideLayout" Target="../slideLayouts/slideLayout7.xml"/><Relationship Id="rId1" Type="http://schemas.openxmlformats.org/officeDocument/2006/relationships/vmlDrawing" Target="../drawings/vmlDrawing20.vml"/><Relationship Id="rId6" Type="http://schemas.openxmlformats.org/officeDocument/2006/relationships/image" Target="../media/image4.wmf"/><Relationship Id="rId5" Type="http://schemas.openxmlformats.org/officeDocument/2006/relationships/oleObject" Target="../embeddings/oleObject57.bin"/><Relationship Id="rId4" Type="http://schemas.openxmlformats.org/officeDocument/2006/relationships/image" Target="../media/image11.wmf"/></Relationships>
</file>

<file path=ppt/slides/_rels/slide22.xml.rels><?xml version="1.0" encoding="UTF-8" standalone="yes"?>
<Relationships xmlns="http://schemas.openxmlformats.org/package/2006/relationships"><Relationship Id="rId8" Type="http://schemas.openxmlformats.org/officeDocument/2006/relationships/image" Target="../media/image10.wmf"/><Relationship Id="rId3" Type="http://schemas.openxmlformats.org/officeDocument/2006/relationships/oleObject" Target="../embeddings/oleObject59.bin"/><Relationship Id="rId7" Type="http://schemas.openxmlformats.org/officeDocument/2006/relationships/oleObject" Target="../embeddings/oleObject61.bin"/><Relationship Id="rId2" Type="http://schemas.openxmlformats.org/officeDocument/2006/relationships/slideLayout" Target="../slideLayouts/slideLayout7.xml"/><Relationship Id="rId1" Type="http://schemas.openxmlformats.org/officeDocument/2006/relationships/vmlDrawing" Target="../drawings/vmlDrawing21.vml"/><Relationship Id="rId6" Type="http://schemas.openxmlformats.org/officeDocument/2006/relationships/image" Target="../media/image4.wmf"/><Relationship Id="rId5" Type="http://schemas.openxmlformats.org/officeDocument/2006/relationships/oleObject" Target="../embeddings/oleObject60.bin"/><Relationship Id="rId4" Type="http://schemas.openxmlformats.org/officeDocument/2006/relationships/image" Target="../media/image11.wmf"/></Relationships>
</file>

<file path=ppt/slides/_rels/slide23.xml.rels><?xml version="1.0" encoding="UTF-8" standalone="yes"?>
<Relationships xmlns="http://schemas.openxmlformats.org/package/2006/relationships"><Relationship Id="rId8" Type="http://schemas.openxmlformats.org/officeDocument/2006/relationships/image" Target="../media/image10.wmf"/><Relationship Id="rId3" Type="http://schemas.openxmlformats.org/officeDocument/2006/relationships/oleObject" Target="../embeddings/oleObject62.bin"/><Relationship Id="rId7" Type="http://schemas.openxmlformats.org/officeDocument/2006/relationships/oleObject" Target="../embeddings/oleObject64.bin"/><Relationship Id="rId2" Type="http://schemas.openxmlformats.org/officeDocument/2006/relationships/slideLayout" Target="../slideLayouts/slideLayout7.xml"/><Relationship Id="rId1" Type="http://schemas.openxmlformats.org/officeDocument/2006/relationships/vmlDrawing" Target="../drawings/vmlDrawing22.vml"/><Relationship Id="rId6" Type="http://schemas.openxmlformats.org/officeDocument/2006/relationships/image" Target="../media/image4.wmf"/><Relationship Id="rId5" Type="http://schemas.openxmlformats.org/officeDocument/2006/relationships/oleObject" Target="../embeddings/oleObject63.bin"/><Relationship Id="rId4" Type="http://schemas.openxmlformats.org/officeDocument/2006/relationships/image" Target="../media/image11.wmf"/></Relationships>
</file>

<file path=ppt/slides/_rels/slide24.xml.rels><?xml version="1.0" encoding="UTF-8" standalone="yes"?>
<Relationships xmlns="http://schemas.openxmlformats.org/package/2006/relationships"><Relationship Id="rId8" Type="http://schemas.openxmlformats.org/officeDocument/2006/relationships/image" Target="../media/image10.wmf"/><Relationship Id="rId3" Type="http://schemas.openxmlformats.org/officeDocument/2006/relationships/oleObject" Target="../embeddings/oleObject65.bin"/><Relationship Id="rId7" Type="http://schemas.openxmlformats.org/officeDocument/2006/relationships/oleObject" Target="../embeddings/oleObject67.bin"/><Relationship Id="rId2" Type="http://schemas.openxmlformats.org/officeDocument/2006/relationships/slideLayout" Target="../slideLayouts/slideLayout7.xml"/><Relationship Id="rId1" Type="http://schemas.openxmlformats.org/officeDocument/2006/relationships/vmlDrawing" Target="../drawings/vmlDrawing23.vml"/><Relationship Id="rId6" Type="http://schemas.openxmlformats.org/officeDocument/2006/relationships/image" Target="../media/image4.wmf"/><Relationship Id="rId5" Type="http://schemas.openxmlformats.org/officeDocument/2006/relationships/oleObject" Target="../embeddings/oleObject66.bin"/><Relationship Id="rId4" Type="http://schemas.openxmlformats.org/officeDocument/2006/relationships/image" Target="../media/image11.wmf"/></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hyperlink" Target="http://www2.lse.ac.uk/study/summerSchools/summerSchool/Home.aspx" TargetMode="External"/><Relationship Id="rId2" Type="http://schemas.openxmlformats.org/officeDocument/2006/relationships/hyperlink" Target="http://www.oxfordtextbooks.co.uk/orc/dougherty5e/" TargetMode="External"/><Relationship Id="rId1" Type="http://schemas.openxmlformats.org/officeDocument/2006/relationships/slideLayout" Target="../slideLayouts/slideLayout7.xml"/><Relationship Id="rId4" Type="http://schemas.openxmlformats.org/officeDocument/2006/relationships/hyperlink" Target="../www.londoninternational.ac.uk/lse" TargetMode="Externa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image" Target="../media/image3.wmf"/><Relationship Id="rId5" Type="http://schemas.openxmlformats.org/officeDocument/2006/relationships/oleObject" Target="../embeddings/oleObject4.bin"/><Relationship Id="rId4" Type="http://schemas.openxmlformats.org/officeDocument/2006/relationships/image" Target="../media/image2.wmf"/></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image" Target="../media/image3.wmf"/><Relationship Id="rId5" Type="http://schemas.openxmlformats.org/officeDocument/2006/relationships/oleObject" Target="../embeddings/oleObject6.bin"/><Relationship Id="rId4" Type="http://schemas.openxmlformats.org/officeDocument/2006/relationships/image" Target="../media/image2.wmf"/></Relationships>
</file>

<file path=ppt/slides/_rels/slide5.xml.rels><?xml version="1.0" encoding="UTF-8" standalone="yes"?>
<Relationships xmlns="http://schemas.openxmlformats.org/package/2006/relationships"><Relationship Id="rId8" Type="http://schemas.openxmlformats.org/officeDocument/2006/relationships/image" Target="../media/image3.wmf"/><Relationship Id="rId3" Type="http://schemas.openxmlformats.org/officeDocument/2006/relationships/oleObject" Target="../embeddings/oleObject7.bin"/><Relationship Id="rId7" Type="http://schemas.openxmlformats.org/officeDocument/2006/relationships/oleObject" Target="../embeddings/oleObject9.bin"/><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image" Target="../media/image2.wmf"/><Relationship Id="rId5" Type="http://schemas.openxmlformats.org/officeDocument/2006/relationships/oleObject" Target="../embeddings/oleObject8.bin"/><Relationship Id="rId4" Type="http://schemas.openxmlformats.org/officeDocument/2006/relationships/image" Target="../media/image4.wmf"/></Relationships>
</file>

<file path=ppt/slides/_rels/slide6.xml.rels><?xml version="1.0" encoding="UTF-8" standalone="yes"?>
<Relationships xmlns="http://schemas.openxmlformats.org/package/2006/relationships"><Relationship Id="rId8" Type="http://schemas.openxmlformats.org/officeDocument/2006/relationships/image" Target="../media/image3.wmf"/><Relationship Id="rId3" Type="http://schemas.openxmlformats.org/officeDocument/2006/relationships/oleObject" Target="../embeddings/oleObject10.bin"/><Relationship Id="rId7" Type="http://schemas.openxmlformats.org/officeDocument/2006/relationships/oleObject" Target="../embeddings/oleObject12.bin"/><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image" Target="../media/image2.wmf"/><Relationship Id="rId5" Type="http://schemas.openxmlformats.org/officeDocument/2006/relationships/oleObject" Target="../embeddings/oleObject11.bin"/><Relationship Id="rId4" Type="http://schemas.openxmlformats.org/officeDocument/2006/relationships/image" Target="../media/image4.wmf"/></Relationships>
</file>

<file path=ppt/slides/_rels/slide7.xml.rels><?xml version="1.0" encoding="UTF-8" standalone="yes"?>
<Relationships xmlns="http://schemas.openxmlformats.org/package/2006/relationships"><Relationship Id="rId8" Type="http://schemas.openxmlformats.org/officeDocument/2006/relationships/image" Target="../media/image3.wmf"/><Relationship Id="rId3" Type="http://schemas.openxmlformats.org/officeDocument/2006/relationships/oleObject" Target="../embeddings/oleObject13.bin"/><Relationship Id="rId7" Type="http://schemas.openxmlformats.org/officeDocument/2006/relationships/oleObject" Target="../embeddings/oleObject15.bin"/><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image" Target="../media/image2.wmf"/><Relationship Id="rId5" Type="http://schemas.openxmlformats.org/officeDocument/2006/relationships/oleObject" Target="../embeddings/oleObject14.bin"/><Relationship Id="rId4" Type="http://schemas.openxmlformats.org/officeDocument/2006/relationships/image" Target="../media/image4.wmf"/></Relationships>
</file>

<file path=ppt/slides/_rels/slide8.xml.rels><?xml version="1.0" encoding="UTF-8" standalone="yes"?>
<Relationships xmlns="http://schemas.openxmlformats.org/package/2006/relationships"><Relationship Id="rId8" Type="http://schemas.openxmlformats.org/officeDocument/2006/relationships/image" Target="../media/image3.wmf"/><Relationship Id="rId3" Type="http://schemas.openxmlformats.org/officeDocument/2006/relationships/oleObject" Target="../embeddings/oleObject16.bin"/><Relationship Id="rId7" Type="http://schemas.openxmlformats.org/officeDocument/2006/relationships/oleObject" Target="../embeddings/oleObject18.bin"/><Relationship Id="rId2" Type="http://schemas.openxmlformats.org/officeDocument/2006/relationships/slideLayout" Target="../slideLayouts/slideLayout7.xml"/><Relationship Id="rId1" Type="http://schemas.openxmlformats.org/officeDocument/2006/relationships/vmlDrawing" Target="../drawings/vmlDrawing7.vml"/><Relationship Id="rId6" Type="http://schemas.openxmlformats.org/officeDocument/2006/relationships/image" Target="../media/image2.wmf"/><Relationship Id="rId5" Type="http://schemas.openxmlformats.org/officeDocument/2006/relationships/oleObject" Target="../embeddings/oleObject17.bin"/><Relationship Id="rId4" Type="http://schemas.openxmlformats.org/officeDocument/2006/relationships/image" Target="../media/image4.wmf"/></Relationships>
</file>

<file path=ppt/slides/_rels/slide9.xml.rels><?xml version="1.0" encoding="UTF-8" standalone="yes"?>
<Relationships xmlns="http://schemas.openxmlformats.org/package/2006/relationships"><Relationship Id="rId8" Type="http://schemas.openxmlformats.org/officeDocument/2006/relationships/image" Target="../media/image3.wmf"/><Relationship Id="rId3" Type="http://schemas.openxmlformats.org/officeDocument/2006/relationships/oleObject" Target="../embeddings/oleObject19.bin"/><Relationship Id="rId7" Type="http://schemas.openxmlformats.org/officeDocument/2006/relationships/oleObject" Target="../embeddings/oleObject21.bin"/><Relationship Id="rId2" Type="http://schemas.openxmlformats.org/officeDocument/2006/relationships/slideLayout" Target="../slideLayouts/slideLayout7.xml"/><Relationship Id="rId1" Type="http://schemas.openxmlformats.org/officeDocument/2006/relationships/vmlDrawing" Target="../drawings/vmlDrawing8.vml"/><Relationship Id="rId6" Type="http://schemas.openxmlformats.org/officeDocument/2006/relationships/image" Target="../media/image2.wmf"/><Relationship Id="rId5" Type="http://schemas.openxmlformats.org/officeDocument/2006/relationships/oleObject" Target="../embeddings/oleObject20.bin"/><Relationship Id="rId4" Type="http://schemas.openxmlformats.org/officeDocument/2006/relationships/image" Target="../media/image4.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type="subTitle" idx="1"/>
          </p:nvPr>
        </p:nvSpPr>
        <p:spPr bwMode="auto">
          <a:xfrm>
            <a:off x="1241425" y="3429000"/>
            <a:ext cx="6400800" cy="1752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GB" altLang="en-US" smtClean="0">
                <a:ea typeface="ＭＳ Ｐゴシック" pitchFamily="34" charset="-128"/>
              </a:rPr>
              <a:t>Chapter heading</a:t>
            </a:r>
          </a:p>
        </p:txBody>
      </p:sp>
      <p:sp>
        <p:nvSpPr>
          <p:cNvPr id="4101" name="Rectangle 2"/>
          <p:cNvSpPr>
            <a:spLocks noChangeArrowheads="1"/>
          </p:cNvSpPr>
          <p:nvPr/>
        </p:nvSpPr>
        <p:spPr bwMode="auto">
          <a:xfrm>
            <a:off x="296863" y="1223963"/>
            <a:ext cx="274955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GB" altLang="en-US">
                <a:solidFill>
                  <a:srgbClr val="042960"/>
                </a:solidFill>
              </a:rPr>
              <a:t>Type author name/s here</a:t>
            </a:r>
          </a:p>
          <a:p>
            <a:pPr>
              <a:spcBef>
                <a:spcPct val="50000"/>
              </a:spcBef>
            </a:pPr>
            <a:endParaRPr lang="en-GB" altLang="en-US">
              <a:solidFill>
                <a:srgbClr val="042960"/>
              </a:solidFill>
            </a:endParaRPr>
          </a:p>
        </p:txBody>
      </p:sp>
      <p:sp>
        <p:nvSpPr>
          <p:cNvPr id="6" name="Rectangle 5"/>
          <p:cNvSpPr/>
          <p:nvPr/>
        </p:nvSpPr>
        <p:spPr>
          <a:xfrm>
            <a:off x="0" y="20637"/>
            <a:ext cx="9131300" cy="683736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ctrTitle"/>
          </p:nvPr>
        </p:nvSpPr>
        <p:spPr/>
        <p:txBody>
          <a:bodyPr/>
          <a:lstStyle/>
          <a:p>
            <a:endParaRPr lang="en-GB" dirty="0">
              <a:solidFill>
                <a:schemeClr val="bg1"/>
              </a:solidFill>
            </a:endParaRPr>
          </a:p>
        </p:txBody>
      </p:sp>
      <p:sp>
        <p:nvSpPr>
          <p:cNvPr id="9" name="Rectangle 8"/>
          <p:cNvSpPr/>
          <p:nvPr/>
        </p:nvSpPr>
        <p:spPr>
          <a:xfrm>
            <a:off x="281779" y="2008188"/>
            <a:ext cx="8567737" cy="4394200"/>
          </a:xfrm>
          <a:prstGeom prst="rect">
            <a:avLst/>
          </a:prstGeom>
          <a:solidFill>
            <a:srgbClr val="0021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098"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31300" cy="199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2"/>
          <p:cNvSpPr>
            <a:spLocks noChangeArrowheads="1"/>
          </p:cNvSpPr>
          <p:nvPr/>
        </p:nvSpPr>
        <p:spPr bwMode="auto">
          <a:xfrm>
            <a:off x="296863" y="1223963"/>
            <a:ext cx="12490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spcBef>
                <a:spcPct val="50000"/>
              </a:spcBef>
              <a:defRPr/>
            </a:pPr>
            <a:r>
              <a:rPr lang="en-GB" altLang="en-US" sz="1800" dirty="0" smtClean="0">
                <a:solidFill>
                  <a:srgbClr val="042960"/>
                </a:solidFill>
              </a:rPr>
              <a:t>Dougherty</a:t>
            </a:r>
          </a:p>
        </p:txBody>
      </p:sp>
      <p:sp>
        <p:nvSpPr>
          <p:cNvPr id="11" name="Title 1"/>
          <p:cNvSpPr txBox="1">
            <a:spLocks/>
          </p:cNvSpPr>
          <p:nvPr/>
        </p:nvSpPr>
        <p:spPr bwMode="auto">
          <a:xfrm>
            <a:off x="838200" y="2282825"/>
            <a:ext cx="7772400" cy="147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a:lstStyle>
          <a:p>
            <a:r>
              <a:rPr lang="en-US" sz="4000" dirty="0" smtClean="0">
                <a:solidFill>
                  <a:schemeClr val="bg1"/>
                </a:solidFill>
                <a:latin typeface="Arial" pitchFamily="34" charset="0"/>
                <a:cs typeface="Arial" pitchFamily="34" charset="0"/>
              </a:rPr>
              <a:t>Introduction to Econometrics, 5</a:t>
            </a:r>
            <a:r>
              <a:rPr lang="en-US" sz="4000" baseline="30000" dirty="0" smtClean="0">
                <a:solidFill>
                  <a:schemeClr val="bg1"/>
                </a:solidFill>
                <a:latin typeface="Arial" pitchFamily="34" charset="0"/>
                <a:cs typeface="Arial" pitchFamily="34" charset="0"/>
              </a:rPr>
              <a:t>th</a:t>
            </a:r>
            <a:r>
              <a:rPr lang="en-US" sz="4000" dirty="0" smtClean="0">
                <a:solidFill>
                  <a:schemeClr val="bg1"/>
                </a:solidFill>
                <a:latin typeface="Arial" pitchFamily="34" charset="0"/>
                <a:cs typeface="Arial" pitchFamily="34" charset="0"/>
              </a:rPr>
              <a:t> edition</a:t>
            </a:r>
            <a:endParaRPr lang="en-GB" sz="4000" dirty="0">
              <a:solidFill>
                <a:schemeClr val="bg1"/>
              </a:solidFill>
              <a:latin typeface="Arial" pitchFamily="34" charset="0"/>
              <a:cs typeface="Arial" pitchFamily="34" charset="0"/>
            </a:endParaRPr>
          </a:p>
        </p:txBody>
      </p:sp>
      <p:sp>
        <p:nvSpPr>
          <p:cNvPr id="13" name="Subtitle 2"/>
          <p:cNvSpPr txBox="1">
            <a:spLocks/>
          </p:cNvSpPr>
          <p:nvPr/>
        </p:nvSpPr>
        <p:spPr bwMode="auto">
          <a:xfrm>
            <a:off x="1371600" y="3962400"/>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None/>
              <a:defRPr sz="3200" i="1">
                <a:solidFill>
                  <a:schemeClr val="tx2"/>
                </a:solidFill>
                <a:latin typeface="+mn-lt"/>
                <a:ea typeface="+mn-ea"/>
                <a:cs typeface="+mn-cs"/>
              </a:defRPr>
            </a:lvl1pPr>
            <a:lvl2pPr marL="457200" indent="0" algn="ctr" rtl="0" eaLnBrk="0" fontAlgn="base" hangingPunct="0">
              <a:spcBef>
                <a:spcPct val="20000"/>
              </a:spcBef>
              <a:spcAft>
                <a:spcPct val="0"/>
              </a:spcAft>
              <a:buNone/>
              <a:defRPr sz="2800">
                <a:solidFill>
                  <a:schemeClr val="tx1"/>
                </a:solidFill>
                <a:latin typeface="+mn-lt"/>
              </a:defRPr>
            </a:lvl2pPr>
            <a:lvl3pPr marL="914400" indent="0" algn="ctr" rtl="0" eaLnBrk="0" fontAlgn="base" hangingPunct="0">
              <a:spcBef>
                <a:spcPct val="20000"/>
              </a:spcBef>
              <a:spcAft>
                <a:spcPct val="0"/>
              </a:spcAft>
              <a:buNone/>
              <a:defRPr sz="2400">
                <a:solidFill>
                  <a:schemeClr val="tx1"/>
                </a:solidFill>
                <a:latin typeface="+mn-lt"/>
              </a:defRPr>
            </a:lvl3pPr>
            <a:lvl4pPr marL="1371600" indent="0" algn="ctr" rtl="0" eaLnBrk="0" fontAlgn="base" hangingPunct="0">
              <a:spcBef>
                <a:spcPct val="20000"/>
              </a:spcBef>
              <a:spcAft>
                <a:spcPct val="0"/>
              </a:spcAft>
              <a:buNone/>
              <a:defRPr sz="2000">
                <a:solidFill>
                  <a:schemeClr val="tx1"/>
                </a:solidFill>
                <a:latin typeface="+mn-lt"/>
              </a:defRPr>
            </a:lvl4pPr>
            <a:lvl5pPr marL="1828800" indent="0" algn="ctr" rtl="0" eaLnBrk="0" fontAlgn="base" hangingPunct="0">
              <a:spcBef>
                <a:spcPct val="20000"/>
              </a:spcBef>
              <a:spcAft>
                <a:spcPct val="0"/>
              </a:spcAft>
              <a:buNone/>
              <a:defRPr sz="2000">
                <a:solidFill>
                  <a:schemeClr val="tx1"/>
                </a:solidFill>
                <a:latin typeface="+mn-lt"/>
              </a:defRPr>
            </a:lvl5pPr>
            <a:lvl6pPr marL="2286000" indent="0" algn="ctr" rtl="0" eaLnBrk="0" fontAlgn="base" hangingPunct="0">
              <a:spcBef>
                <a:spcPct val="20000"/>
              </a:spcBef>
              <a:spcAft>
                <a:spcPct val="0"/>
              </a:spcAft>
              <a:buNone/>
              <a:defRPr sz="2000">
                <a:solidFill>
                  <a:schemeClr val="tx1"/>
                </a:solidFill>
                <a:latin typeface="+mn-lt"/>
              </a:defRPr>
            </a:lvl6pPr>
            <a:lvl7pPr marL="2743200" indent="0" algn="ctr" rtl="0" eaLnBrk="0" fontAlgn="base" hangingPunct="0">
              <a:spcBef>
                <a:spcPct val="20000"/>
              </a:spcBef>
              <a:spcAft>
                <a:spcPct val="0"/>
              </a:spcAft>
              <a:buNone/>
              <a:defRPr sz="2000">
                <a:solidFill>
                  <a:schemeClr val="tx1"/>
                </a:solidFill>
                <a:latin typeface="+mn-lt"/>
              </a:defRPr>
            </a:lvl7pPr>
            <a:lvl8pPr marL="3200400" indent="0" algn="ctr" rtl="0" eaLnBrk="0" fontAlgn="base" hangingPunct="0">
              <a:spcBef>
                <a:spcPct val="20000"/>
              </a:spcBef>
              <a:spcAft>
                <a:spcPct val="0"/>
              </a:spcAft>
              <a:buNone/>
              <a:defRPr sz="2000">
                <a:solidFill>
                  <a:schemeClr val="tx1"/>
                </a:solidFill>
                <a:latin typeface="+mn-lt"/>
              </a:defRPr>
            </a:lvl8pPr>
            <a:lvl9pPr marL="3657600" indent="0" algn="ctr" rtl="0" eaLnBrk="0" fontAlgn="base" hangingPunct="0">
              <a:spcBef>
                <a:spcPct val="20000"/>
              </a:spcBef>
              <a:spcAft>
                <a:spcPct val="0"/>
              </a:spcAft>
              <a:buNone/>
              <a:defRPr sz="2000">
                <a:solidFill>
                  <a:schemeClr val="tx1"/>
                </a:solidFill>
                <a:latin typeface="+mn-lt"/>
              </a:defRPr>
            </a:lvl9pPr>
          </a:lstStyle>
          <a:p>
            <a:r>
              <a:rPr lang="en-US" dirty="0" smtClean="0">
                <a:solidFill>
                  <a:schemeClr val="bg1"/>
                </a:solidFill>
                <a:latin typeface="Arial" pitchFamily="34" charset="0"/>
                <a:cs typeface="Arial" pitchFamily="34" charset="0"/>
              </a:rPr>
              <a:t>Chapter 14: </a:t>
            </a:r>
            <a:r>
              <a:rPr lang="en-US" dirty="0">
                <a:solidFill>
                  <a:schemeClr val="bg1"/>
                </a:solidFill>
                <a:latin typeface="Arial" pitchFamily="34" charset="0"/>
                <a:cs typeface="Arial" pitchFamily="34" charset="0"/>
              </a:rPr>
              <a:t>Introduction to Panel Data Models</a:t>
            </a:r>
            <a:endParaRPr lang="en-GB" dirty="0">
              <a:solidFill>
                <a:schemeClr val="bg1"/>
              </a:solidFill>
              <a:latin typeface="Arial" pitchFamily="34" charset="0"/>
              <a:cs typeface="Arial" pitchFamily="34" charset="0"/>
            </a:endParaRPr>
          </a:p>
        </p:txBody>
      </p:sp>
      <p:sp>
        <p:nvSpPr>
          <p:cNvPr id="14" name="TextBox 13"/>
          <p:cNvSpPr txBox="1">
            <a:spLocks noChangeArrowheads="1"/>
          </p:cNvSpPr>
          <p:nvPr/>
        </p:nvSpPr>
        <p:spPr bwMode="auto">
          <a:xfrm>
            <a:off x="260350" y="6489700"/>
            <a:ext cx="5445125"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nSpc>
                <a:spcPct val="115000"/>
              </a:lnSpc>
              <a:spcAft>
                <a:spcPts val="1000"/>
              </a:spcAft>
              <a:defRPr/>
            </a:pPr>
            <a:r>
              <a:rPr lang="en-GB" sz="1600" dirty="0" smtClean="0">
                <a:solidFill>
                  <a:srgbClr val="000000"/>
                </a:solidFill>
                <a:latin typeface="Arial" pitchFamily="34" charset="0"/>
                <a:cs typeface="Arial" pitchFamily="34" charset="0"/>
              </a:rPr>
              <a:t>© </a:t>
            </a:r>
            <a:r>
              <a:rPr lang="en-GB" sz="1600" dirty="0" smtClean="0">
                <a:solidFill>
                  <a:srgbClr val="000000"/>
                </a:solidFill>
                <a:latin typeface="Arial" pitchFamily="34" charset="0"/>
                <a:ea typeface="Calibri" pitchFamily="34" charset="0"/>
                <a:cs typeface="Arial" pitchFamily="34" charset="0"/>
              </a:rPr>
              <a:t>Christopher Dougherty, 2016. All rights reserved</a:t>
            </a:r>
            <a:r>
              <a:rPr lang="en-GB" sz="1600" dirty="0" smtClean="0">
                <a:solidFill>
                  <a:srgbClr val="000000"/>
                </a:solidFill>
                <a:latin typeface="+mj-lt"/>
                <a:ea typeface="Calibri" pitchFamily="34" charset="0"/>
                <a:cs typeface="Times New Roman" pitchFamily="18" charset="0"/>
              </a:rPr>
              <a:t>.</a:t>
            </a:r>
            <a:endParaRPr lang="en-GB" sz="1600" dirty="0" smtClean="0">
              <a:solidFill>
                <a:srgbClr val="000000"/>
              </a:solidFill>
              <a:latin typeface="+mj-lt"/>
            </a:endParaRPr>
          </a:p>
        </p:txBody>
      </p:sp>
    </p:spTree>
    <p:extLst>
      <p:ext uri="{BB962C8B-B14F-4D97-AF65-F5344CB8AC3E}">
        <p14:creationId xmlns:p14="http://schemas.microsoft.com/office/powerpoint/2010/main" val="31901985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65892"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a:t>First, we will check the other regression model assumptions.  Given our assumption that </a:t>
            </a:r>
            <a:r>
              <a:rPr lang="en-US" sz="1500" b="1" i="1">
                <a:latin typeface="Symbol" pitchFamily="18" charset="2"/>
              </a:rPr>
              <a:t>e</a:t>
            </a:r>
            <a:r>
              <a:rPr lang="en-US" sz="1500" b="1" i="1" baseline="-25000"/>
              <a:t>it</a:t>
            </a:r>
            <a:r>
              <a:rPr lang="en-US" sz="1500" b="1"/>
              <a:t> satisfies the assumptions, we can see that </a:t>
            </a:r>
            <a:r>
              <a:rPr lang="en-US" sz="1500" b="1" i="1"/>
              <a:t>u</a:t>
            </a:r>
            <a:r>
              <a:rPr lang="en-US" sz="1500" b="1" i="1" baseline="-25000"/>
              <a:t>it</a:t>
            </a:r>
            <a:r>
              <a:rPr lang="en-US" sz="1500" b="1"/>
              <a:t> satisfies the assumption of zero expected value.</a:t>
            </a:r>
            <a:endParaRPr lang="en-GB" sz="2400">
              <a:latin typeface="Times New Roman" pitchFamily="18" charset="0"/>
            </a:endParaRPr>
          </a:p>
        </p:txBody>
      </p:sp>
      <p:sp>
        <p:nvSpPr>
          <p:cNvPr id="165902" name="Text Box 1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9</a:t>
            </a:r>
            <a:endParaRPr lang="en-US" sz="1000">
              <a:solidFill>
                <a:srgbClr val="3366FF"/>
              </a:solidFill>
            </a:endParaRP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a:t>RANDOM EFFECTS REGRESSIONS</a:t>
            </a:r>
            <a:endParaRPr lang="en-GB" sz="1600">
              <a:latin typeface="Times New Roman" pitchFamily="18" charset="0"/>
            </a:endParaRPr>
          </a:p>
        </p:txBody>
      </p:sp>
      <p:sp>
        <p:nvSpPr>
          <p:cNvPr id="13" name="Rectangle 12"/>
          <p:cNvSpPr>
            <a:spLocks noChangeArrowheads="1"/>
          </p:cNvSpPr>
          <p:nvPr/>
        </p:nvSpPr>
        <p:spPr bwMode="auto">
          <a:xfrm>
            <a:off x="0" y="3758399"/>
            <a:ext cx="9144000" cy="6228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4" name="Rectangle 13"/>
          <p:cNvSpPr>
            <a:spLocks noChangeArrowheads="1"/>
          </p:cNvSpPr>
          <p:nvPr/>
        </p:nvSpPr>
        <p:spPr bwMode="auto">
          <a:xfrm>
            <a:off x="0" y="1698824"/>
            <a:ext cx="9144000" cy="1949251"/>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6" name="Rectangle 32"/>
          <p:cNvSpPr>
            <a:spLocks noChangeArrowheads="1"/>
          </p:cNvSpPr>
          <p:nvPr/>
        </p:nvSpPr>
        <p:spPr bwMode="auto">
          <a:xfrm>
            <a:off x="6743700" y="2886075"/>
            <a:ext cx="1724025" cy="504825"/>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17" name="Object 6"/>
          <p:cNvGraphicFramePr>
            <a:graphicFrameLocks noChangeAspect="1"/>
          </p:cNvGraphicFramePr>
          <p:nvPr>
            <p:extLst>
              <p:ext uri="{D42A27DB-BD31-4B8C-83A1-F6EECF244321}">
                <p14:modId xmlns:p14="http://schemas.microsoft.com/office/powerpoint/2010/main" val="2357375924"/>
              </p:ext>
            </p:extLst>
          </p:nvPr>
        </p:nvGraphicFramePr>
        <p:xfrm>
          <a:off x="6846888" y="2932113"/>
          <a:ext cx="1498600" cy="381000"/>
        </p:xfrm>
        <a:graphic>
          <a:graphicData uri="http://schemas.openxmlformats.org/presentationml/2006/ole">
            <mc:AlternateContent xmlns:mc="http://schemas.openxmlformats.org/markup-compatibility/2006">
              <mc:Choice xmlns:v="urn:schemas-microsoft-com:vml" Requires="v">
                <p:oleObj spid="_x0000_s165957" name="Equation" r:id="rId3" imgW="1498320" imgH="380880" progId="Equation.3">
                  <p:embed/>
                </p:oleObj>
              </mc:Choice>
              <mc:Fallback>
                <p:oleObj name="Equation" r:id="rId3" imgW="149832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46888" y="2932113"/>
                        <a:ext cx="1498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8" name="Object 7"/>
          <p:cNvGraphicFramePr>
            <a:graphicFrameLocks noChangeAspect="1"/>
          </p:cNvGraphicFramePr>
          <p:nvPr>
            <p:extLst>
              <p:ext uri="{D42A27DB-BD31-4B8C-83A1-F6EECF244321}">
                <p14:modId xmlns:p14="http://schemas.microsoft.com/office/powerpoint/2010/main" val="3774136178"/>
              </p:ext>
            </p:extLst>
          </p:nvPr>
        </p:nvGraphicFramePr>
        <p:xfrm>
          <a:off x="1756800" y="3891600"/>
          <a:ext cx="4978400" cy="381000"/>
        </p:xfrm>
        <a:graphic>
          <a:graphicData uri="http://schemas.openxmlformats.org/presentationml/2006/ole">
            <mc:AlternateContent xmlns:mc="http://schemas.openxmlformats.org/markup-compatibility/2006">
              <mc:Choice xmlns:v="urn:schemas-microsoft-com:vml" Requires="v">
                <p:oleObj spid="_x0000_s165958" name="Equation" r:id="rId5" imgW="4978080" imgH="380880" progId="Equation.3">
                  <p:embed/>
                </p:oleObj>
              </mc:Choice>
              <mc:Fallback>
                <p:oleObj name="Equation" r:id="rId5" imgW="4978080" imgH="380880" progId="Equation.3">
                  <p:embed/>
                  <p:pic>
                    <p:nvPicPr>
                      <p:cNvPr id="0" name=""/>
                      <p:cNvPicPr>
                        <a:picLocks noChangeAspect="1" noChangeArrowheads="1"/>
                      </p:cNvPicPr>
                      <p:nvPr/>
                    </p:nvPicPr>
                    <p:blipFill>
                      <a:blip r:embed="rId6"/>
                      <a:srcRect/>
                      <a:stretch>
                        <a:fillRect/>
                      </a:stretch>
                    </p:blipFill>
                    <p:spPr bwMode="auto">
                      <a:xfrm>
                        <a:off x="1756800" y="3891600"/>
                        <a:ext cx="49784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9" name="Rectangle 18"/>
          <p:cNvSpPr>
            <a:spLocks noChangeArrowheads="1"/>
          </p:cNvSpPr>
          <p:nvPr/>
        </p:nvSpPr>
        <p:spPr bwMode="auto">
          <a:xfrm>
            <a:off x="0" y="574875"/>
            <a:ext cx="9144000" cy="10158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2279514824"/>
              </p:ext>
            </p:extLst>
          </p:nvPr>
        </p:nvGraphicFramePr>
        <p:xfrm>
          <a:off x="2214563" y="660400"/>
          <a:ext cx="4876800" cy="838200"/>
        </p:xfrm>
        <a:graphic>
          <a:graphicData uri="http://schemas.openxmlformats.org/presentationml/2006/ole">
            <mc:AlternateContent xmlns:mc="http://schemas.openxmlformats.org/markup-compatibility/2006">
              <mc:Choice xmlns:v="urn:schemas-microsoft-com:vml" Requires="v">
                <p:oleObj spid="_x0000_s165959" name="Equation" r:id="rId7" imgW="4876560" imgH="838080" progId="Equation.DSMT4">
                  <p:embed/>
                </p:oleObj>
              </mc:Choice>
              <mc:Fallback>
                <p:oleObj name="Equation" r:id="rId7" imgW="4876560" imgH="838080" progId="Equation.DSMT4">
                  <p:embed/>
                  <p:pic>
                    <p:nvPicPr>
                      <p:cNvPr id="0" name="Object 2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214563" y="660400"/>
                        <a:ext cx="4876800" cy="838200"/>
                      </a:xfrm>
                      <a:prstGeom prst="rect">
                        <a:avLst/>
                      </a:prstGeom>
                      <a:noFill/>
                      <a:ln>
                        <a:noFill/>
                      </a:ln>
                      <a:effectLst/>
                      <a:extLst>
                        <a:ext uri="{909E8E84-426E-40DD-AFC4-6F175D3DCCD1}">
                          <a14:hiddenFill xmlns:a14="http://schemas.microsoft.com/office/drawing/2010/main">
                            <a:solidFill>
                              <a:srgbClr val="EAEA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1357538621"/>
              </p:ext>
            </p:extLst>
          </p:nvPr>
        </p:nvGraphicFramePr>
        <p:xfrm>
          <a:off x="2214563" y="1782763"/>
          <a:ext cx="4076700" cy="1778000"/>
        </p:xfrm>
        <a:graphic>
          <a:graphicData uri="http://schemas.openxmlformats.org/presentationml/2006/ole">
            <mc:AlternateContent xmlns:mc="http://schemas.openxmlformats.org/markup-compatibility/2006">
              <mc:Choice xmlns:v="urn:schemas-microsoft-com:vml" Requires="v">
                <p:oleObj spid="_x0000_s165960" name="Equation" r:id="rId9" imgW="4076640" imgH="1777680" progId="Equation.DSMT4">
                  <p:embed/>
                </p:oleObj>
              </mc:Choice>
              <mc:Fallback>
                <p:oleObj name="Equation" r:id="rId9" imgW="4076640" imgH="1777680" progId="Equation.DSMT4">
                  <p:embed/>
                  <p:pic>
                    <p:nvPicPr>
                      <p:cNvPr id="0" name="Object 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214563" y="1782763"/>
                        <a:ext cx="4076700" cy="1778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66916"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a:t>Here we are assuming without loss of generality that </a:t>
            </a:r>
            <a:r>
              <a:rPr lang="en-US" sz="1500" b="1" i="1"/>
              <a:t>E</a:t>
            </a:r>
            <a:r>
              <a:rPr lang="en-US" sz="1500" b="1"/>
              <a:t>(</a:t>
            </a:r>
            <a:r>
              <a:rPr lang="en-US" sz="1500" b="1" i="1">
                <a:latin typeface="Symbol" pitchFamily="18" charset="2"/>
              </a:rPr>
              <a:t>a</a:t>
            </a:r>
            <a:r>
              <a:rPr lang="en-US" sz="1500" b="1" i="1" baseline="-25000"/>
              <a:t>i</a:t>
            </a:r>
            <a:r>
              <a:rPr lang="en-US" sz="1500" b="1"/>
              <a:t>) = 0, any nonzero component being absorbed by the intercept, </a:t>
            </a:r>
            <a:r>
              <a:rPr lang="en-US" sz="1500" b="1" i="1">
                <a:latin typeface="Symbol" pitchFamily="18" charset="2"/>
              </a:rPr>
              <a:t>b</a:t>
            </a:r>
            <a:r>
              <a:rPr lang="en-US" sz="1500" b="1" baseline="-25000"/>
              <a:t>1</a:t>
            </a:r>
            <a:r>
              <a:rPr lang="en-US" sz="1500" b="1"/>
              <a:t>.</a:t>
            </a:r>
            <a:endParaRPr lang="en-GB" sz="2400">
              <a:latin typeface="Times New Roman" pitchFamily="18" charset="0"/>
            </a:endParaRPr>
          </a:p>
        </p:txBody>
      </p:sp>
      <p:sp>
        <p:nvSpPr>
          <p:cNvPr id="166926" name="Text Box 1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10</a:t>
            </a: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a:t>RANDOM EFFECTS REGRESSIONS</a:t>
            </a:r>
            <a:endParaRPr lang="en-GB" sz="1600">
              <a:latin typeface="Times New Roman" pitchFamily="18" charset="0"/>
            </a:endParaRPr>
          </a:p>
        </p:txBody>
      </p:sp>
      <p:sp>
        <p:nvSpPr>
          <p:cNvPr id="13" name="Rectangle 12"/>
          <p:cNvSpPr>
            <a:spLocks noChangeArrowheads="1"/>
          </p:cNvSpPr>
          <p:nvPr/>
        </p:nvSpPr>
        <p:spPr bwMode="auto">
          <a:xfrm>
            <a:off x="0" y="3758399"/>
            <a:ext cx="9144000" cy="6228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4" name="Rectangle 13"/>
          <p:cNvSpPr>
            <a:spLocks noChangeArrowheads="1"/>
          </p:cNvSpPr>
          <p:nvPr/>
        </p:nvSpPr>
        <p:spPr bwMode="auto">
          <a:xfrm>
            <a:off x="0" y="1698824"/>
            <a:ext cx="9144000" cy="1949251"/>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6" name="Rectangle 32"/>
          <p:cNvSpPr>
            <a:spLocks noChangeArrowheads="1"/>
          </p:cNvSpPr>
          <p:nvPr/>
        </p:nvSpPr>
        <p:spPr bwMode="auto">
          <a:xfrm>
            <a:off x="6743700" y="2886075"/>
            <a:ext cx="1724025" cy="504825"/>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17" name="Object 6"/>
          <p:cNvGraphicFramePr>
            <a:graphicFrameLocks noChangeAspect="1"/>
          </p:cNvGraphicFramePr>
          <p:nvPr>
            <p:extLst>
              <p:ext uri="{D42A27DB-BD31-4B8C-83A1-F6EECF244321}">
                <p14:modId xmlns:p14="http://schemas.microsoft.com/office/powerpoint/2010/main" val="1391783733"/>
              </p:ext>
            </p:extLst>
          </p:nvPr>
        </p:nvGraphicFramePr>
        <p:xfrm>
          <a:off x="6846888" y="2932113"/>
          <a:ext cx="1498600" cy="381000"/>
        </p:xfrm>
        <a:graphic>
          <a:graphicData uri="http://schemas.openxmlformats.org/presentationml/2006/ole">
            <mc:AlternateContent xmlns:mc="http://schemas.openxmlformats.org/markup-compatibility/2006">
              <mc:Choice xmlns:v="urn:schemas-microsoft-com:vml" Requires="v">
                <p:oleObj spid="_x0000_s166981" name="Equation" r:id="rId3" imgW="1498320" imgH="380880" progId="Equation.3">
                  <p:embed/>
                </p:oleObj>
              </mc:Choice>
              <mc:Fallback>
                <p:oleObj name="Equation" r:id="rId3" imgW="149832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46888" y="2932113"/>
                        <a:ext cx="1498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8" name="Object 7"/>
          <p:cNvGraphicFramePr>
            <a:graphicFrameLocks noChangeAspect="1"/>
          </p:cNvGraphicFramePr>
          <p:nvPr>
            <p:extLst>
              <p:ext uri="{D42A27DB-BD31-4B8C-83A1-F6EECF244321}">
                <p14:modId xmlns:p14="http://schemas.microsoft.com/office/powerpoint/2010/main" val="3510746079"/>
              </p:ext>
            </p:extLst>
          </p:nvPr>
        </p:nvGraphicFramePr>
        <p:xfrm>
          <a:off x="1756800" y="3891600"/>
          <a:ext cx="4978400" cy="381000"/>
        </p:xfrm>
        <a:graphic>
          <a:graphicData uri="http://schemas.openxmlformats.org/presentationml/2006/ole">
            <mc:AlternateContent xmlns:mc="http://schemas.openxmlformats.org/markup-compatibility/2006">
              <mc:Choice xmlns:v="urn:schemas-microsoft-com:vml" Requires="v">
                <p:oleObj spid="_x0000_s166982" name="Equation" r:id="rId5" imgW="4978080" imgH="380880" progId="Equation.3">
                  <p:embed/>
                </p:oleObj>
              </mc:Choice>
              <mc:Fallback>
                <p:oleObj name="Equation" r:id="rId5" imgW="4978080" imgH="380880" progId="Equation.3">
                  <p:embed/>
                  <p:pic>
                    <p:nvPicPr>
                      <p:cNvPr id="0" name=""/>
                      <p:cNvPicPr>
                        <a:picLocks noChangeAspect="1" noChangeArrowheads="1"/>
                      </p:cNvPicPr>
                      <p:nvPr/>
                    </p:nvPicPr>
                    <p:blipFill>
                      <a:blip r:embed="rId6"/>
                      <a:srcRect/>
                      <a:stretch>
                        <a:fillRect/>
                      </a:stretch>
                    </p:blipFill>
                    <p:spPr bwMode="auto">
                      <a:xfrm>
                        <a:off x="1756800" y="3891600"/>
                        <a:ext cx="49784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9" name="Rectangle 18"/>
          <p:cNvSpPr>
            <a:spLocks noChangeArrowheads="1"/>
          </p:cNvSpPr>
          <p:nvPr/>
        </p:nvSpPr>
        <p:spPr bwMode="auto">
          <a:xfrm>
            <a:off x="0" y="574875"/>
            <a:ext cx="9144000" cy="10158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2279514824"/>
              </p:ext>
            </p:extLst>
          </p:nvPr>
        </p:nvGraphicFramePr>
        <p:xfrm>
          <a:off x="2214563" y="660400"/>
          <a:ext cx="4876800" cy="838200"/>
        </p:xfrm>
        <a:graphic>
          <a:graphicData uri="http://schemas.openxmlformats.org/presentationml/2006/ole">
            <mc:AlternateContent xmlns:mc="http://schemas.openxmlformats.org/markup-compatibility/2006">
              <mc:Choice xmlns:v="urn:schemas-microsoft-com:vml" Requires="v">
                <p:oleObj spid="_x0000_s166983" name="Equation" r:id="rId7" imgW="4876560" imgH="838080" progId="Equation.DSMT4">
                  <p:embed/>
                </p:oleObj>
              </mc:Choice>
              <mc:Fallback>
                <p:oleObj name="Equation" r:id="rId7" imgW="4876560" imgH="838080" progId="Equation.DSMT4">
                  <p:embed/>
                  <p:pic>
                    <p:nvPicPr>
                      <p:cNvPr id="0" name="Object 2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214563" y="660400"/>
                        <a:ext cx="4876800" cy="838200"/>
                      </a:xfrm>
                      <a:prstGeom prst="rect">
                        <a:avLst/>
                      </a:prstGeom>
                      <a:noFill/>
                      <a:ln>
                        <a:noFill/>
                      </a:ln>
                      <a:effectLst/>
                      <a:extLst>
                        <a:ext uri="{909E8E84-426E-40DD-AFC4-6F175D3DCCD1}">
                          <a14:hiddenFill xmlns:a14="http://schemas.microsoft.com/office/drawing/2010/main">
                            <a:solidFill>
                              <a:srgbClr val="EAEA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1357538621"/>
              </p:ext>
            </p:extLst>
          </p:nvPr>
        </p:nvGraphicFramePr>
        <p:xfrm>
          <a:off x="2214563" y="1782763"/>
          <a:ext cx="4076700" cy="1778000"/>
        </p:xfrm>
        <a:graphic>
          <a:graphicData uri="http://schemas.openxmlformats.org/presentationml/2006/ole">
            <mc:AlternateContent xmlns:mc="http://schemas.openxmlformats.org/markup-compatibility/2006">
              <mc:Choice xmlns:v="urn:schemas-microsoft-com:vml" Requires="v">
                <p:oleObj spid="_x0000_s166984" name="Equation" r:id="rId9" imgW="4076640" imgH="1777680" progId="Equation.DSMT4">
                  <p:embed/>
                </p:oleObj>
              </mc:Choice>
              <mc:Fallback>
                <p:oleObj name="Equation" r:id="rId9" imgW="4076640" imgH="1777680" progId="Equation.DSMT4">
                  <p:embed/>
                  <p:pic>
                    <p:nvPicPr>
                      <p:cNvPr id="0" name="Object 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214563" y="1782763"/>
                        <a:ext cx="4076700" cy="1778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67940"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i="1"/>
              <a:t>u</a:t>
            </a:r>
            <a:r>
              <a:rPr lang="en-US" sz="1500" b="1" i="1" baseline="-25000"/>
              <a:t>it</a:t>
            </a:r>
            <a:r>
              <a:rPr lang="en-US" sz="1500" b="1"/>
              <a:t> will satisfy the condition that it should have constant variance.  Its variance is equal to the sum of the variances of </a:t>
            </a:r>
            <a:r>
              <a:rPr lang="en-US" sz="1500" b="1" i="1">
                <a:latin typeface="Symbol" pitchFamily="18" charset="2"/>
              </a:rPr>
              <a:t>a</a:t>
            </a:r>
            <a:r>
              <a:rPr lang="en-US" sz="1500" b="1" i="1" baseline="-25000"/>
              <a:t>i</a:t>
            </a:r>
            <a:r>
              <a:rPr lang="en-US" sz="1500" b="1"/>
              <a:t> and </a:t>
            </a:r>
            <a:r>
              <a:rPr lang="en-US" sz="1500" b="1" i="1">
                <a:latin typeface="Symbol" pitchFamily="18" charset="2"/>
              </a:rPr>
              <a:t>e</a:t>
            </a:r>
            <a:r>
              <a:rPr lang="en-US" sz="1500" b="1" i="1" baseline="-25000"/>
              <a:t>it</a:t>
            </a:r>
            <a:r>
              <a:rPr lang="en-US" sz="1500" b="1"/>
              <a:t>.  (The covariance between </a:t>
            </a:r>
            <a:r>
              <a:rPr lang="en-US" sz="1500" b="1" i="1">
                <a:latin typeface="Symbol" pitchFamily="18" charset="2"/>
              </a:rPr>
              <a:t>a</a:t>
            </a:r>
            <a:r>
              <a:rPr lang="en-US" sz="1500" b="1" i="1" baseline="-25000"/>
              <a:t>i</a:t>
            </a:r>
            <a:r>
              <a:rPr lang="en-US" sz="1500" b="1"/>
              <a:t> and </a:t>
            </a:r>
            <a:r>
              <a:rPr lang="en-US" sz="1500" b="1" i="1">
                <a:latin typeface="Symbol" pitchFamily="18" charset="2"/>
              </a:rPr>
              <a:t>e</a:t>
            </a:r>
            <a:r>
              <a:rPr lang="en-US" sz="1500" b="1" i="1" baseline="-25000"/>
              <a:t>it</a:t>
            </a:r>
            <a:r>
              <a:rPr lang="en-US" sz="1500" b="1"/>
              <a:t> is 0 on the assumption that </a:t>
            </a:r>
            <a:r>
              <a:rPr lang="en-US" sz="1500" b="1" i="1">
                <a:latin typeface="Symbol" pitchFamily="18" charset="2"/>
              </a:rPr>
              <a:t>a</a:t>
            </a:r>
            <a:r>
              <a:rPr lang="en-US" sz="1500" b="1" i="1" baseline="-25000"/>
              <a:t>i</a:t>
            </a:r>
            <a:r>
              <a:rPr lang="en-US" sz="1500" b="1"/>
              <a:t> is distributed independently of </a:t>
            </a:r>
            <a:r>
              <a:rPr lang="en-US" sz="1500" b="1" i="1">
                <a:latin typeface="Symbol" pitchFamily="18" charset="2"/>
              </a:rPr>
              <a:t>e</a:t>
            </a:r>
            <a:r>
              <a:rPr lang="en-US" sz="1500" b="1" i="1" baseline="-25000"/>
              <a:t>it</a:t>
            </a:r>
            <a:r>
              <a:rPr lang="en-US" sz="1500" b="1"/>
              <a:t>.)  </a:t>
            </a:r>
            <a:endParaRPr lang="en-GB" sz="1500" b="1"/>
          </a:p>
        </p:txBody>
      </p:sp>
      <p:sp>
        <p:nvSpPr>
          <p:cNvPr id="167951" name="Text Box 1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11</a:t>
            </a: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a:t>RANDOM EFFECTS REGRESSIONS</a:t>
            </a:r>
            <a:endParaRPr lang="en-GB" sz="1600">
              <a:latin typeface="Times New Roman" pitchFamily="18" charset="0"/>
            </a:endParaRPr>
          </a:p>
        </p:txBody>
      </p:sp>
      <p:sp>
        <p:nvSpPr>
          <p:cNvPr id="14" name="Rectangle 13"/>
          <p:cNvSpPr>
            <a:spLocks noChangeArrowheads="1"/>
          </p:cNvSpPr>
          <p:nvPr/>
        </p:nvSpPr>
        <p:spPr bwMode="auto">
          <a:xfrm>
            <a:off x="0" y="3758399"/>
            <a:ext cx="9144000" cy="6228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5" name="Rectangle 14"/>
          <p:cNvSpPr>
            <a:spLocks noChangeArrowheads="1"/>
          </p:cNvSpPr>
          <p:nvPr/>
        </p:nvSpPr>
        <p:spPr bwMode="auto">
          <a:xfrm>
            <a:off x="0" y="1698824"/>
            <a:ext cx="9144000" cy="1949251"/>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7" name="Rectangle 32"/>
          <p:cNvSpPr>
            <a:spLocks noChangeArrowheads="1"/>
          </p:cNvSpPr>
          <p:nvPr/>
        </p:nvSpPr>
        <p:spPr bwMode="auto">
          <a:xfrm>
            <a:off x="6743700" y="2886075"/>
            <a:ext cx="1724025" cy="504825"/>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18" name="Object 6"/>
          <p:cNvGraphicFramePr>
            <a:graphicFrameLocks noChangeAspect="1"/>
          </p:cNvGraphicFramePr>
          <p:nvPr>
            <p:extLst>
              <p:ext uri="{D42A27DB-BD31-4B8C-83A1-F6EECF244321}">
                <p14:modId xmlns:p14="http://schemas.microsoft.com/office/powerpoint/2010/main" val="1391783733"/>
              </p:ext>
            </p:extLst>
          </p:nvPr>
        </p:nvGraphicFramePr>
        <p:xfrm>
          <a:off x="6846888" y="2932113"/>
          <a:ext cx="1498600" cy="381000"/>
        </p:xfrm>
        <a:graphic>
          <a:graphicData uri="http://schemas.openxmlformats.org/presentationml/2006/ole">
            <mc:AlternateContent xmlns:mc="http://schemas.openxmlformats.org/markup-compatibility/2006">
              <mc:Choice xmlns:v="urn:schemas-microsoft-com:vml" Requires="v">
                <p:oleObj spid="_x0000_s168019" name="Equation" r:id="rId3" imgW="1498320" imgH="380880" progId="Equation.3">
                  <p:embed/>
                </p:oleObj>
              </mc:Choice>
              <mc:Fallback>
                <p:oleObj name="Equation" r:id="rId3" imgW="149832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46888" y="2932113"/>
                        <a:ext cx="1498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9" name="Object 7"/>
          <p:cNvGraphicFramePr>
            <a:graphicFrameLocks noChangeAspect="1"/>
          </p:cNvGraphicFramePr>
          <p:nvPr>
            <p:extLst>
              <p:ext uri="{D42A27DB-BD31-4B8C-83A1-F6EECF244321}">
                <p14:modId xmlns:p14="http://schemas.microsoft.com/office/powerpoint/2010/main" val="3510746079"/>
              </p:ext>
            </p:extLst>
          </p:nvPr>
        </p:nvGraphicFramePr>
        <p:xfrm>
          <a:off x="1756800" y="3891600"/>
          <a:ext cx="4978400" cy="381000"/>
        </p:xfrm>
        <a:graphic>
          <a:graphicData uri="http://schemas.openxmlformats.org/presentationml/2006/ole">
            <mc:AlternateContent xmlns:mc="http://schemas.openxmlformats.org/markup-compatibility/2006">
              <mc:Choice xmlns:v="urn:schemas-microsoft-com:vml" Requires="v">
                <p:oleObj spid="_x0000_s168020" name="Equation" r:id="rId5" imgW="4978080" imgH="380880" progId="Equation.3">
                  <p:embed/>
                </p:oleObj>
              </mc:Choice>
              <mc:Fallback>
                <p:oleObj name="Equation" r:id="rId5" imgW="4978080" imgH="380880" progId="Equation.3">
                  <p:embed/>
                  <p:pic>
                    <p:nvPicPr>
                      <p:cNvPr id="0" name=""/>
                      <p:cNvPicPr>
                        <a:picLocks noChangeAspect="1" noChangeArrowheads="1"/>
                      </p:cNvPicPr>
                      <p:nvPr/>
                    </p:nvPicPr>
                    <p:blipFill>
                      <a:blip r:embed="rId6"/>
                      <a:srcRect/>
                      <a:stretch>
                        <a:fillRect/>
                      </a:stretch>
                    </p:blipFill>
                    <p:spPr bwMode="auto">
                      <a:xfrm>
                        <a:off x="1756800" y="3891600"/>
                        <a:ext cx="49784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0" name="Rectangle 19"/>
          <p:cNvSpPr>
            <a:spLocks noChangeArrowheads="1"/>
          </p:cNvSpPr>
          <p:nvPr/>
        </p:nvSpPr>
        <p:spPr bwMode="auto">
          <a:xfrm>
            <a:off x="0" y="574875"/>
            <a:ext cx="9144000" cy="10158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2279514824"/>
              </p:ext>
            </p:extLst>
          </p:nvPr>
        </p:nvGraphicFramePr>
        <p:xfrm>
          <a:off x="2214563" y="660400"/>
          <a:ext cx="4876800" cy="838200"/>
        </p:xfrm>
        <a:graphic>
          <a:graphicData uri="http://schemas.openxmlformats.org/presentationml/2006/ole">
            <mc:AlternateContent xmlns:mc="http://schemas.openxmlformats.org/markup-compatibility/2006">
              <mc:Choice xmlns:v="urn:schemas-microsoft-com:vml" Requires="v">
                <p:oleObj spid="_x0000_s168021" name="Equation" r:id="rId7" imgW="4876560" imgH="838080" progId="Equation.DSMT4">
                  <p:embed/>
                </p:oleObj>
              </mc:Choice>
              <mc:Fallback>
                <p:oleObj name="Equation" r:id="rId7" imgW="4876560" imgH="838080" progId="Equation.DSMT4">
                  <p:embed/>
                  <p:pic>
                    <p:nvPicPr>
                      <p:cNvPr id="0" name="Object 2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214563" y="660400"/>
                        <a:ext cx="4876800" cy="838200"/>
                      </a:xfrm>
                      <a:prstGeom prst="rect">
                        <a:avLst/>
                      </a:prstGeom>
                      <a:noFill/>
                      <a:ln>
                        <a:noFill/>
                      </a:ln>
                      <a:effectLst/>
                      <a:extLst>
                        <a:ext uri="{909E8E84-426E-40DD-AFC4-6F175D3DCCD1}">
                          <a14:hiddenFill xmlns:a14="http://schemas.microsoft.com/office/drawing/2010/main">
                            <a:solidFill>
                              <a:srgbClr val="EAEA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1357538621"/>
              </p:ext>
            </p:extLst>
          </p:nvPr>
        </p:nvGraphicFramePr>
        <p:xfrm>
          <a:off x="2214563" y="1782763"/>
          <a:ext cx="4076700" cy="1778000"/>
        </p:xfrm>
        <a:graphic>
          <a:graphicData uri="http://schemas.openxmlformats.org/presentationml/2006/ole">
            <mc:AlternateContent xmlns:mc="http://schemas.openxmlformats.org/markup-compatibility/2006">
              <mc:Choice xmlns:v="urn:schemas-microsoft-com:vml" Requires="v">
                <p:oleObj spid="_x0000_s168022" name="Equation" r:id="rId9" imgW="4076640" imgH="1777680" progId="Equation.DSMT4">
                  <p:embed/>
                </p:oleObj>
              </mc:Choice>
              <mc:Fallback>
                <p:oleObj name="Equation" r:id="rId9" imgW="4076640" imgH="1777680" progId="Equation.DSMT4">
                  <p:embed/>
                  <p:pic>
                    <p:nvPicPr>
                      <p:cNvPr id="0" name="Object 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214563" y="1782763"/>
                        <a:ext cx="4076700" cy="1778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4" name="Rectangle 23"/>
          <p:cNvSpPr>
            <a:spLocks noChangeArrowheads="1"/>
          </p:cNvSpPr>
          <p:nvPr/>
        </p:nvSpPr>
        <p:spPr bwMode="auto">
          <a:xfrm>
            <a:off x="0" y="4489200"/>
            <a:ext cx="9144000" cy="6228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25" name="Object 8"/>
          <p:cNvGraphicFramePr>
            <a:graphicFrameLocks noChangeAspect="1"/>
          </p:cNvGraphicFramePr>
          <p:nvPr>
            <p:extLst>
              <p:ext uri="{D42A27DB-BD31-4B8C-83A1-F6EECF244321}">
                <p14:modId xmlns:p14="http://schemas.microsoft.com/office/powerpoint/2010/main" val="616820527"/>
              </p:ext>
            </p:extLst>
          </p:nvPr>
        </p:nvGraphicFramePr>
        <p:xfrm>
          <a:off x="2082800" y="4572000"/>
          <a:ext cx="5245100" cy="457200"/>
        </p:xfrm>
        <a:graphic>
          <a:graphicData uri="http://schemas.openxmlformats.org/presentationml/2006/ole">
            <mc:AlternateContent xmlns:mc="http://schemas.openxmlformats.org/markup-compatibility/2006">
              <mc:Choice xmlns:v="urn:schemas-microsoft-com:vml" Requires="v">
                <p:oleObj spid="_x0000_s168023" name="Equation" r:id="rId11" imgW="5244840" imgH="457200" progId="Equation.3">
                  <p:embed/>
                </p:oleObj>
              </mc:Choice>
              <mc:Fallback>
                <p:oleObj name="Equation" r:id="rId11" imgW="5244840" imgH="45720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082800" y="4572000"/>
                        <a:ext cx="52451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p:cNvSpPr>
            <a:spLocks noChangeArrowheads="1"/>
          </p:cNvSpPr>
          <p:nvPr/>
        </p:nvSpPr>
        <p:spPr bwMode="auto">
          <a:xfrm>
            <a:off x="0" y="3758399"/>
            <a:ext cx="9144000" cy="6228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6" name="Rectangle 15"/>
          <p:cNvSpPr>
            <a:spLocks noChangeArrowheads="1"/>
          </p:cNvSpPr>
          <p:nvPr/>
        </p:nvSpPr>
        <p:spPr bwMode="auto">
          <a:xfrm>
            <a:off x="0" y="1698824"/>
            <a:ext cx="9144000" cy="1949251"/>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68964"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i="1"/>
              <a:t>u</a:t>
            </a:r>
            <a:r>
              <a:rPr lang="en-US" sz="1500" b="1" i="1" baseline="-25000"/>
              <a:t>it</a:t>
            </a:r>
            <a:r>
              <a:rPr lang="en-US" sz="1500" b="1"/>
              <a:t> will also be distributed independently of the values of </a:t>
            </a:r>
            <a:r>
              <a:rPr lang="en-US" sz="1500" b="1" i="1"/>
              <a:t>X</a:t>
            </a:r>
            <a:r>
              <a:rPr lang="en-US" sz="1500" b="1" i="1" baseline="-25000"/>
              <a:t>j</a:t>
            </a:r>
            <a:r>
              <a:rPr lang="en-US" sz="1500" b="1"/>
              <a:t>, since both </a:t>
            </a:r>
            <a:r>
              <a:rPr lang="en-US" sz="1500" b="1" i="1">
                <a:latin typeface="Symbol" pitchFamily="18" charset="2"/>
              </a:rPr>
              <a:t>a</a:t>
            </a:r>
            <a:r>
              <a:rPr lang="en-US" sz="1500" b="1" i="1" baseline="-25000"/>
              <a:t>i</a:t>
            </a:r>
            <a:r>
              <a:rPr lang="en-US" sz="1500" b="1"/>
              <a:t> and </a:t>
            </a:r>
            <a:r>
              <a:rPr lang="en-US" sz="1500" b="1" i="1">
                <a:latin typeface="Symbol" pitchFamily="18" charset="2"/>
              </a:rPr>
              <a:t>e</a:t>
            </a:r>
            <a:r>
              <a:rPr lang="en-US" sz="1500" b="1" i="1" baseline="-25000"/>
              <a:t>it</a:t>
            </a:r>
            <a:r>
              <a:rPr lang="en-US" sz="1500" b="1"/>
              <a:t> are assumed to satisfy this condition.</a:t>
            </a:r>
            <a:endParaRPr lang="en-GB" sz="2400">
              <a:latin typeface="Times New Roman" pitchFamily="18" charset="0"/>
            </a:endParaRPr>
          </a:p>
        </p:txBody>
      </p:sp>
      <p:graphicFrame>
        <p:nvGraphicFramePr>
          <p:cNvPr id="168965" name="Object 5"/>
          <p:cNvGraphicFramePr>
            <a:graphicFrameLocks noChangeAspect="1"/>
          </p:cNvGraphicFramePr>
          <p:nvPr>
            <p:extLst>
              <p:ext uri="{D42A27DB-BD31-4B8C-83A1-F6EECF244321}">
                <p14:modId xmlns:p14="http://schemas.microsoft.com/office/powerpoint/2010/main" val="1357538621"/>
              </p:ext>
            </p:extLst>
          </p:nvPr>
        </p:nvGraphicFramePr>
        <p:xfrm>
          <a:off x="2214563" y="1782763"/>
          <a:ext cx="4076700" cy="1778000"/>
        </p:xfrm>
        <a:graphic>
          <a:graphicData uri="http://schemas.openxmlformats.org/presentationml/2006/ole">
            <mc:AlternateContent xmlns:mc="http://schemas.openxmlformats.org/markup-compatibility/2006">
              <mc:Choice xmlns:v="urn:schemas-microsoft-com:vml" Requires="v">
                <p:oleObj spid="_x0000_s169054" name="Equation" r:id="rId3" imgW="4076640" imgH="1777680" progId="Equation.DSMT4">
                  <p:embed/>
                </p:oleObj>
              </mc:Choice>
              <mc:Fallback>
                <p:oleObj name="Equation" r:id="rId3" imgW="4076640" imgH="1777680" progId="Equation.DSMT4">
                  <p:embed/>
                  <p:pic>
                    <p:nvPicPr>
                      <p:cNvPr id="0" name="Object 5"/>
                      <p:cNvPicPr>
                        <a:picLocks noChangeAspect="1" noChangeArrowheads="1"/>
                      </p:cNvPicPr>
                      <p:nvPr/>
                    </p:nvPicPr>
                    <p:blipFill>
                      <a:blip r:embed="rId4"/>
                      <a:srcRect/>
                      <a:stretch>
                        <a:fillRect/>
                      </a:stretch>
                    </p:blipFill>
                    <p:spPr bwMode="auto">
                      <a:xfrm>
                        <a:off x="2214563" y="1782763"/>
                        <a:ext cx="4076700" cy="1778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7" name="Rectangle 32"/>
          <p:cNvSpPr>
            <a:spLocks noChangeArrowheads="1"/>
          </p:cNvSpPr>
          <p:nvPr/>
        </p:nvSpPr>
        <p:spPr bwMode="auto">
          <a:xfrm>
            <a:off x="6743700" y="2886075"/>
            <a:ext cx="1724025" cy="504825"/>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168966" name="Object 6"/>
          <p:cNvGraphicFramePr>
            <a:graphicFrameLocks noChangeAspect="1"/>
          </p:cNvGraphicFramePr>
          <p:nvPr>
            <p:extLst>
              <p:ext uri="{D42A27DB-BD31-4B8C-83A1-F6EECF244321}">
                <p14:modId xmlns:p14="http://schemas.microsoft.com/office/powerpoint/2010/main" val="1403557661"/>
              </p:ext>
            </p:extLst>
          </p:nvPr>
        </p:nvGraphicFramePr>
        <p:xfrm>
          <a:off x="6846888" y="2932113"/>
          <a:ext cx="1498600" cy="381000"/>
        </p:xfrm>
        <a:graphic>
          <a:graphicData uri="http://schemas.openxmlformats.org/presentationml/2006/ole">
            <mc:AlternateContent xmlns:mc="http://schemas.openxmlformats.org/markup-compatibility/2006">
              <mc:Choice xmlns:v="urn:schemas-microsoft-com:vml" Requires="v">
                <p:oleObj spid="_x0000_s169055" name="Equation" r:id="rId5" imgW="1498320" imgH="380880" progId="Equation.3">
                  <p:embed/>
                </p:oleObj>
              </mc:Choice>
              <mc:Fallback>
                <p:oleObj name="Equation" r:id="rId5" imgW="1498320" imgH="380880" progId="Equation.3">
                  <p:embed/>
                  <p:pic>
                    <p:nvPicPr>
                      <p:cNvPr id="0" name="Object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46888" y="2932113"/>
                        <a:ext cx="1498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68967" name="Object 7"/>
          <p:cNvGraphicFramePr>
            <a:graphicFrameLocks noChangeAspect="1"/>
          </p:cNvGraphicFramePr>
          <p:nvPr>
            <p:extLst>
              <p:ext uri="{D42A27DB-BD31-4B8C-83A1-F6EECF244321}">
                <p14:modId xmlns:p14="http://schemas.microsoft.com/office/powerpoint/2010/main" val="2009590869"/>
              </p:ext>
            </p:extLst>
          </p:nvPr>
        </p:nvGraphicFramePr>
        <p:xfrm>
          <a:off x="1756800" y="3891600"/>
          <a:ext cx="4978400" cy="381000"/>
        </p:xfrm>
        <a:graphic>
          <a:graphicData uri="http://schemas.openxmlformats.org/presentationml/2006/ole">
            <mc:AlternateContent xmlns:mc="http://schemas.openxmlformats.org/markup-compatibility/2006">
              <mc:Choice xmlns:v="urn:schemas-microsoft-com:vml" Requires="v">
                <p:oleObj spid="_x0000_s169056" name="Equation" r:id="rId7" imgW="4978080" imgH="380880" progId="Equation.3">
                  <p:embed/>
                </p:oleObj>
              </mc:Choice>
              <mc:Fallback>
                <p:oleObj name="Equation" r:id="rId7" imgW="4978080" imgH="380880" progId="Equation.3">
                  <p:embed/>
                  <p:pic>
                    <p:nvPicPr>
                      <p:cNvPr id="0" name="Object 7"/>
                      <p:cNvPicPr>
                        <a:picLocks noChangeAspect="1" noChangeArrowheads="1"/>
                      </p:cNvPicPr>
                      <p:nvPr/>
                    </p:nvPicPr>
                    <p:blipFill>
                      <a:blip r:embed="rId8"/>
                      <a:srcRect/>
                      <a:stretch>
                        <a:fillRect/>
                      </a:stretch>
                    </p:blipFill>
                    <p:spPr bwMode="auto">
                      <a:xfrm>
                        <a:off x="1756800" y="3891600"/>
                        <a:ext cx="49784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68971" name="Text Box 11"/>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12</a:t>
            </a: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a:t>RANDOM EFFECTS REGRESSIONS</a:t>
            </a:r>
            <a:endParaRPr lang="en-GB" sz="1600">
              <a:latin typeface="Times New Roman" pitchFamily="18" charset="0"/>
            </a:endParaRPr>
          </a:p>
        </p:txBody>
      </p:sp>
      <p:sp>
        <p:nvSpPr>
          <p:cNvPr id="14" name="Rectangle 13"/>
          <p:cNvSpPr>
            <a:spLocks noChangeArrowheads="1"/>
          </p:cNvSpPr>
          <p:nvPr/>
        </p:nvSpPr>
        <p:spPr bwMode="auto">
          <a:xfrm>
            <a:off x="0" y="574875"/>
            <a:ext cx="9144000" cy="10158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15" name="Object 25"/>
          <p:cNvGraphicFramePr>
            <a:graphicFrameLocks noChangeAspect="1"/>
          </p:cNvGraphicFramePr>
          <p:nvPr>
            <p:extLst>
              <p:ext uri="{D42A27DB-BD31-4B8C-83A1-F6EECF244321}">
                <p14:modId xmlns:p14="http://schemas.microsoft.com/office/powerpoint/2010/main" val="2279514824"/>
              </p:ext>
            </p:extLst>
          </p:nvPr>
        </p:nvGraphicFramePr>
        <p:xfrm>
          <a:off x="2214000" y="660400"/>
          <a:ext cx="4876800" cy="838200"/>
        </p:xfrm>
        <a:graphic>
          <a:graphicData uri="http://schemas.openxmlformats.org/presentationml/2006/ole">
            <mc:AlternateContent xmlns:mc="http://schemas.openxmlformats.org/markup-compatibility/2006">
              <mc:Choice xmlns:v="urn:schemas-microsoft-com:vml" Requires="v">
                <p:oleObj spid="_x0000_s169057" name="Equation" r:id="rId9" imgW="4876560" imgH="838080" progId="Equation.DSMT4">
                  <p:embed/>
                </p:oleObj>
              </mc:Choice>
              <mc:Fallback>
                <p:oleObj name="Equation" r:id="rId9" imgW="4876560" imgH="838080" progId="Equation.DSMT4">
                  <p:embed/>
                  <p:pic>
                    <p:nvPicPr>
                      <p:cNvPr id="0" name=""/>
                      <p:cNvPicPr>
                        <a:picLocks noChangeAspect="1" noChangeArrowheads="1"/>
                      </p:cNvPicPr>
                      <p:nvPr/>
                    </p:nvPicPr>
                    <p:blipFill>
                      <a:blip r:embed="rId10"/>
                      <a:srcRect/>
                      <a:stretch>
                        <a:fillRect/>
                      </a:stretch>
                    </p:blipFill>
                    <p:spPr bwMode="auto">
                      <a:xfrm>
                        <a:off x="2214000" y="660400"/>
                        <a:ext cx="4876800" cy="838200"/>
                      </a:xfrm>
                      <a:prstGeom prst="rect">
                        <a:avLst/>
                      </a:prstGeom>
                      <a:noFill/>
                      <a:ln>
                        <a:noFill/>
                      </a:ln>
                      <a:effectLst/>
                      <a:extLst>
                        <a:ext uri="{909E8E84-426E-40DD-AFC4-6F175D3DCCD1}">
                          <a14:hiddenFill xmlns:a14="http://schemas.microsoft.com/office/drawing/2010/main">
                            <a:solidFill>
                              <a:srgbClr val="EAEA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9" name="Rectangle 18"/>
          <p:cNvSpPr>
            <a:spLocks noChangeArrowheads="1"/>
          </p:cNvSpPr>
          <p:nvPr/>
        </p:nvSpPr>
        <p:spPr bwMode="auto">
          <a:xfrm>
            <a:off x="0" y="4489200"/>
            <a:ext cx="9144000" cy="6228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168968" name="Object 8"/>
          <p:cNvGraphicFramePr>
            <a:graphicFrameLocks noChangeAspect="1"/>
          </p:cNvGraphicFramePr>
          <p:nvPr>
            <p:extLst>
              <p:ext uri="{D42A27DB-BD31-4B8C-83A1-F6EECF244321}">
                <p14:modId xmlns:p14="http://schemas.microsoft.com/office/powerpoint/2010/main" val="773986477"/>
              </p:ext>
            </p:extLst>
          </p:nvPr>
        </p:nvGraphicFramePr>
        <p:xfrm>
          <a:off x="2082800" y="4572000"/>
          <a:ext cx="5245100" cy="457200"/>
        </p:xfrm>
        <a:graphic>
          <a:graphicData uri="http://schemas.openxmlformats.org/presentationml/2006/ole">
            <mc:AlternateContent xmlns:mc="http://schemas.openxmlformats.org/markup-compatibility/2006">
              <mc:Choice xmlns:v="urn:schemas-microsoft-com:vml" Requires="v">
                <p:oleObj spid="_x0000_s169058" name="Equation" r:id="rId11" imgW="5244840" imgH="457200" progId="Equation.3">
                  <p:embed/>
                </p:oleObj>
              </mc:Choice>
              <mc:Fallback>
                <p:oleObj name="Equation" r:id="rId11" imgW="5244840" imgH="457200" progId="Equation.3">
                  <p:embed/>
                  <p:pic>
                    <p:nvPicPr>
                      <p:cNvPr id="0" name="Object 8"/>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082800" y="4572000"/>
                        <a:ext cx="52451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60774"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a:t>However there is a problem with the assumption that its value in any observation be generated independently of its value in all other observations.</a:t>
            </a:r>
            <a:endParaRPr lang="en-GB" sz="2400">
              <a:latin typeface="Times New Roman" pitchFamily="18" charset="0"/>
            </a:endParaRPr>
          </a:p>
        </p:txBody>
      </p:sp>
      <p:sp>
        <p:nvSpPr>
          <p:cNvPr id="160776" name="Text Box 8"/>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13</a:t>
            </a:r>
          </a:p>
        </p:txBody>
      </p:sp>
      <p:sp>
        <p:nvSpPr>
          <p:cNvPr id="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9"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a:t>RANDOM EFFECTS REGRESSIONS</a:t>
            </a:r>
            <a:endParaRPr lang="en-GB" sz="1600">
              <a:latin typeface="Times New Roman" pitchFamily="18" charset="0"/>
            </a:endParaRPr>
          </a:p>
        </p:txBody>
      </p:sp>
      <p:sp>
        <p:nvSpPr>
          <p:cNvPr id="13" name="Rectangle 12"/>
          <p:cNvSpPr>
            <a:spLocks noChangeArrowheads="1"/>
          </p:cNvSpPr>
          <p:nvPr/>
        </p:nvSpPr>
        <p:spPr bwMode="auto">
          <a:xfrm>
            <a:off x="0" y="574875"/>
            <a:ext cx="9144000" cy="10158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14" name="Object 4"/>
          <p:cNvGraphicFramePr>
            <a:graphicFrameLocks noChangeAspect="1"/>
          </p:cNvGraphicFramePr>
          <p:nvPr>
            <p:extLst>
              <p:ext uri="{D42A27DB-BD31-4B8C-83A1-F6EECF244321}">
                <p14:modId xmlns:p14="http://schemas.microsoft.com/office/powerpoint/2010/main" val="1103226208"/>
              </p:ext>
            </p:extLst>
          </p:nvPr>
        </p:nvGraphicFramePr>
        <p:xfrm>
          <a:off x="2217600" y="661988"/>
          <a:ext cx="3530600" cy="838200"/>
        </p:xfrm>
        <a:graphic>
          <a:graphicData uri="http://schemas.openxmlformats.org/presentationml/2006/ole">
            <mc:AlternateContent xmlns:mc="http://schemas.openxmlformats.org/markup-compatibility/2006">
              <mc:Choice xmlns:v="urn:schemas-microsoft-com:vml" Requires="v">
                <p:oleObj spid="_x0000_s160809" name="Equation" r:id="rId3" imgW="3530520" imgH="838080" progId="Equation.DSMT4">
                  <p:embed/>
                </p:oleObj>
              </mc:Choice>
              <mc:Fallback>
                <p:oleObj name="Equation" r:id="rId3" imgW="3530520" imgH="838080" progId="Equation.DSMT4">
                  <p:embed/>
                  <p:pic>
                    <p:nvPicPr>
                      <p:cNvPr id="0" name=""/>
                      <p:cNvPicPr>
                        <a:picLocks noChangeAspect="1" noChangeArrowheads="1"/>
                      </p:cNvPicPr>
                      <p:nvPr/>
                    </p:nvPicPr>
                    <p:blipFill>
                      <a:blip r:embed="rId4"/>
                      <a:srcRect/>
                      <a:stretch>
                        <a:fillRect/>
                      </a:stretch>
                    </p:blipFill>
                    <p:spPr bwMode="auto">
                      <a:xfrm>
                        <a:off x="2217600" y="661988"/>
                        <a:ext cx="3530600" cy="838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5" name="Rectangle 32"/>
          <p:cNvSpPr>
            <a:spLocks noChangeArrowheads="1"/>
          </p:cNvSpPr>
          <p:nvPr/>
        </p:nvSpPr>
        <p:spPr bwMode="auto">
          <a:xfrm>
            <a:off x="6743700" y="828675"/>
            <a:ext cx="1724025" cy="504825"/>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16" name="Object 5"/>
          <p:cNvGraphicFramePr>
            <a:graphicFrameLocks noChangeAspect="1"/>
          </p:cNvGraphicFramePr>
          <p:nvPr>
            <p:extLst>
              <p:ext uri="{D42A27DB-BD31-4B8C-83A1-F6EECF244321}">
                <p14:modId xmlns:p14="http://schemas.microsoft.com/office/powerpoint/2010/main" val="2253728240"/>
              </p:ext>
            </p:extLst>
          </p:nvPr>
        </p:nvGraphicFramePr>
        <p:xfrm>
          <a:off x="6847200" y="866775"/>
          <a:ext cx="1498600" cy="381000"/>
        </p:xfrm>
        <a:graphic>
          <a:graphicData uri="http://schemas.openxmlformats.org/presentationml/2006/ole">
            <mc:AlternateContent xmlns:mc="http://schemas.openxmlformats.org/markup-compatibility/2006">
              <mc:Choice xmlns:v="urn:schemas-microsoft-com:vml" Requires="v">
                <p:oleObj spid="_x0000_s160810" name="Equation" r:id="rId5" imgW="1498320" imgH="380880" progId="Equation.3">
                  <p:embed/>
                </p:oleObj>
              </mc:Choice>
              <mc:Fallback>
                <p:oleObj name="Equation" r:id="rId5" imgW="149832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47200" y="866775"/>
                        <a:ext cx="1498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69990"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a:t>For all the observations relating to a given individual, </a:t>
            </a:r>
            <a:r>
              <a:rPr lang="en-US" sz="1500" b="1" i="1">
                <a:latin typeface="Symbol" pitchFamily="18" charset="2"/>
              </a:rPr>
              <a:t>a</a:t>
            </a:r>
            <a:r>
              <a:rPr lang="en-US" sz="1500" b="1" i="1" baseline="-25000"/>
              <a:t>i</a:t>
            </a:r>
            <a:r>
              <a:rPr lang="en-US" sz="1500" b="1"/>
              <a:t> will have the same value, reflecting the unchanging unobserved characteristics of the individual. </a:t>
            </a:r>
            <a:endParaRPr lang="en-GB" sz="2400">
              <a:latin typeface="Times New Roman" pitchFamily="18" charset="0"/>
            </a:endParaRPr>
          </a:p>
        </p:txBody>
      </p:sp>
      <p:sp>
        <p:nvSpPr>
          <p:cNvPr id="169992" name="Text Box 8"/>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14</a:t>
            </a:r>
          </a:p>
        </p:txBody>
      </p:sp>
      <p:sp>
        <p:nvSpPr>
          <p:cNvPr id="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9"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a:t>RANDOM EFFECTS REGRESSIONS</a:t>
            </a:r>
            <a:endParaRPr lang="en-GB" sz="1600">
              <a:latin typeface="Times New Roman" pitchFamily="18" charset="0"/>
            </a:endParaRPr>
          </a:p>
        </p:txBody>
      </p:sp>
      <p:sp>
        <p:nvSpPr>
          <p:cNvPr id="11" name="Rectangle 5"/>
          <p:cNvSpPr>
            <a:spLocks noChangeArrowheads="1"/>
          </p:cNvSpPr>
          <p:nvPr/>
        </p:nvSpPr>
        <p:spPr bwMode="auto">
          <a:xfrm>
            <a:off x="0" y="1699200"/>
            <a:ext cx="9144000" cy="2823476"/>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2" name="Rectangle 11"/>
          <p:cNvSpPr/>
          <p:nvPr/>
        </p:nvSpPr>
        <p:spPr>
          <a:xfrm>
            <a:off x="43200" y="1742400"/>
            <a:ext cx="9057600" cy="4320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ext Box 2"/>
          <p:cNvSpPr txBox="1">
            <a:spLocks noChangeArrowheads="1"/>
          </p:cNvSpPr>
          <p:nvPr/>
        </p:nvSpPr>
        <p:spPr bwMode="auto">
          <a:xfrm>
            <a:off x="301625" y="1741489"/>
            <a:ext cx="6022975" cy="26971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455613">
              <a:tabLst>
                <a:tab pos="2628900" algn="r"/>
                <a:tab pos="3657600" algn="r"/>
                <a:tab pos="4572000" algn="l"/>
              </a:tabLst>
              <a:defRPr sz="2400">
                <a:solidFill>
                  <a:schemeClr val="tx1"/>
                </a:solidFill>
                <a:latin typeface="Times New Roman" pitchFamily="18" charset="0"/>
              </a:defRPr>
            </a:lvl1pPr>
            <a:lvl2pPr marL="1031875">
              <a:tabLst>
                <a:tab pos="2628900" algn="r"/>
                <a:tab pos="3657600" algn="r"/>
                <a:tab pos="4572000" algn="l"/>
              </a:tabLst>
              <a:defRPr sz="2400">
                <a:solidFill>
                  <a:schemeClr val="tx1"/>
                </a:solidFill>
                <a:latin typeface="Times New Roman" pitchFamily="18" charset="0"/>
              </a:defRPr>
            </a:lvl2pPr>
            <a:lvl3pPr marL="1146175">
              <a:tabLst>
                <a:tab pos="2628900" algn="r"/>
                <a:tab pos="3657600" algn="r"/>
                <a:tab pos="4572000" algn="l"/>
              </a:tabLst>
              <a:defRPr sz="2400">
                <a:solidFill>
                  <a:schemeClr val="tx1"/>
                </a:solidFill>
                <a:latin typeface="Times New Roman" pitchFamily="18" charset="0"/>
              </a:defRPr>
            </a:lvl3pPr>
            <a:lvl4pPr>
              <a:tabLst>
                <a:tab pos="2628900" algn="r"/>
                <a:tab pos="3657600" algn="r"/>
                <a:tab pos="4572000" algn="l"/>
              </a:tabLst>
              <a:defRPr sz="2400">
                <a:solidFill>
                  <a:schemeClr val="tx1"/>
                </a:solidFill>
                <a:latin typeface="Times New Roman" pitchFamily="18" charset="0"/>
              </a:defRPr>
            </a:lvl4pPr>
            <a:lvl5pPr>
              <a:tabLst>
                <a:tab pos="2628900" algn="r"/>
                <a:tab pos="3657600" algn="r"/>
                <a:tab pos="4572000" algn="l"/>
              </a:tabLst>
              <a:defRPr sz="2400">
                <a:solidFill>
                  <a:schemeClr val="tx1"/>
                </a:solidFill>
                <a:latin typeface="Times New Roman" pitchFamily="18" charset="0"/>
              </a:defRPr>
            </a:lvl5pPr>
            <a:lvl6pPr eaLnBrk="0" fontAlgn="base" hangingPunct="0">
              <a:spcBef>
                <a:spcPct val="0"/>
              </a:spcBef>
              <a:spcAft>
                <a:spcPct val="0"/>
              </a:spcAft>
              <a:tabLst>
                <a:tab pos="2628900" algn="r"/>
                <a:tab pos="3657600" algn="r"/>
                <a:tab pos="4572000" algn="l"/>
              </a:tabLst>
              <a:defRPr sz="2400">
                <a:solidFill>
                  <a:schemeClr val="tx1"/>
                </a:solidFill>
                <a:latin typeface="Times New Roman" pitchFamily="18" charset="0"/>
              </a:defRPr>
            </a:lvl6pPr>
            <a:lvl7pPr eaLnBrk="0" fontAlgn="base" hangingPunct="0">
              <a:spcBef>
                <a:spcPct val="0"/>
              </a:spcBef>
              <a:spcAft>
                <a:spcPct val="0"/>
              </a:spcAft>
              <a:tabLst>
                <a:tab pos="2628900" algn="r"/>
                <a:tab pos="3657600" algn="r"/>
                <a:tab pos="4572000" algn="l"/>
              </a:tabLst>
              <a:defRPr sz="2400">
                <a:solidFill>
                  <a:schemeClr val="tx1"/>
                </a:solidFill>
                <a:latin typeface="Times New Roman" pitchFamily="18" charset="0"/>
              </a:defRPr>
            </a:lvl7pPr>
            <a:lvl8pPr eaLnBrk="0" fontAlgn="base" hangingPunct="0">
              <a:spcBef>
                <a:spcPct val="0"/>
              </a:spcBef>
              <a:spcAft>
                <a:spcPct val="0"/>
              </a:spcAft>
              <a:tabLst>
                <a:tab pos="2628900" algn="r"/>
                <a:tab pos="3657600" algn="r"/>
                <a:tab pos="4572000" algn="l"/>
              </a:tabLst>
              <a:defRPr sz="2400">
                <a:solidFill>
                  <a:schemeClr val="tx1"/>
                </a:solidFill>
                <a:latin typeface="Times New Roman" pitchFamily="18" charset="0"/>
              </a:defRPr>
            </a:lvl8pPr>
            <a:lvl9pPr eaLnBrk="0" fontAlgn="base" hangingPunct="0">
              <a:spcBef>
                <a:spcPct val="0"/>
              </a:spcBef>
              <a:spcAft>
                <a:spcPct val="0"/>
              </a:spcAft>
              <a:tabLst>
                <a:tab pos="2628900" algn="r"/>
                <a:tab pos="3657600" algn="r"/>
                <a:tab pos="4572000" algn="l"/>
              </a:tabLst>
              <a:defRPr sz="2400">
                <a:solidFill>
                  <a:schemeClr val="tx1"/>
                </a:solidFill>
                <a:latin typeface="Times New Roman" pitchFamily="18" charset="0"/>
              </a:defRPr>
            </a:lvl9pPr>
          </a:lstStyle>
          <a:p>
            <a:r>
              <a:rPr lang="en-US" sz="1800" b="1" dirty="0" smtClean="0">
                <a:latin typeface="Arial" charset="0"/>
              </a:rPr>
              <a:t>                        </a:t>
            </a:r>
            <a:r>
              <a:rPr lang="en-US" sz="1800" b="1" dirty="0">
                <a:latin typeface="Arial" charset="0"/>
              </a:rPr>
              <a:t>Individual    Time                 </a:t>
            </a:r>
            <a:r>
              <a:rPr lang="en-US" sz="1800" b="1" i="1" dirty="0">
                <a:latin typeface="Arial" charset="0"/>
              </a:rPr>
              <a:t>u</a:t>
            </a:r>
            <a:r>
              <a:rPr lang="en-US" sz="1800" b="1" dirty="0">
                <a:latin typeface="Arial" charset="0"/>
              </a:rPr>
              <a:t>	</a:t>
            </a:r>
          </a:p>
          <a:p>
            <a:pPr>
              <a:spcBef>
                <a:spcPts val="1200"/>
              </a:spcBef>
            </a:pPr>
            <a:r>
              <a:rPr lang="en-US" sz="1800" b="1" dirty="0">
                <a:latin typeface="Arial" charset="0"/>
              </a:rPr>
              <a:t>	1	1	</a:t>
            </a:r>
            <a:r>
              <a:rPr lang="en-US" b="1" i="1" dirty="0">
                <a:latin typeface="Symbol" pitchFamily="18" charset="2"/>
              </a:rPr>
              <a:t>a</a:t>
            </a:r>
            <a:r>
              <a:rPr lang="en-US" b="1" baseline="-25000" dirty="0"/>
              <a:t>1</a:t>
            </a:r>
            <a:r>
              <a:rPr lang="en-US" b="1" dirty="0"/>
              <a:t> + </a:t>
            </a:r>
            <a:r>
              <a:rPr lang="en-US" b="1" i="1" dirty="0">
                <a:latin typeface="Symbol" pitchFamily="18" charset="2"/>
              </a:rPr>
              <a:t>e</a:t>
            </a:r>
            <a:r>
              <a:rPr lang="en-US" b="1" baseline="-25000" dirty="0"/>
              <a:t>11</a:t>
            </a:r>
          </a:p>
          <a:p>
            <a:r>
              <a:rPr lang="en-US" sz="1800" b="1" dirty="0">
                <a:latin typeface="Arial" charset="0"/>
              </a:rPr>
              <a:t>	1	2	</a:t>
            </a:r>
            <a:r>
              <a:rPr lang="en-US" b="1" i="1" dirty="0">
                <a:latin typeface="Symbol" pitchFamily="18" charset="2"/>
              </a:rPr>
              <a:t>a</a:t>
            </a:r>
            <a:r>
              <a:rPr lang="en-US" b="1" baseline="-25000" dirty="0"/>
              <a:t>1</a:t>
            </a:r>
            <a:r>
              <a:rPr lang="en-US" b="1" dirty="0"/>
              <a:t> + </a:t>
            </a:r>
            <a:r>
              <a:rPr lang="en-US" b="1" i="1" dirty="0">
                <a:latin typeface="Symbol" pitchFamily="18" charset="2"/>
              </a:rPr>
              <a:t>e</a:t>
            </a:r>
            <a:r>
              <a:rPr lang="en-US" b="1" baseline="-25000" dirty="0"/>
              <a:t>12</a:t>
            </a:r>
          </a:p>
          <a:p>
            <a:r>
              <a:rPr lang="en-US" sz="1800" b="1" dirty="0">
                <a:latin typeface="Arial" charset="0"/>
              </a:rPr>
              <a:t>	1	3	</a:t>
            </a:r>
            <a:r>
              <a:rPr lang="en-US" b="1" i="1" dirty="0">
                <a:latin typeface="Symbol" pitchFamily="18" charset="2"/>
              </a:rPr>
              <a:t>a</a:t>
            </a:r>
            <a:r>
              <a:rPr lang="en-US" b="1" baseline="-25000" dirty="0"/>
              <a:t>1</a:t>
            </a:r>
            <a:r>
              <a:rPr lang="en-US" b="1" dirty="0"/>
              <a:t> + </a:t>
            </a:r>
            <a:r>
              <a:rPr lang="en-US" b="1" i="1" dirty="0">
                <a:latin typeface="Symbol" pitchFamily="18" charset="2"/>
              </a:rPr>
              <a:t>e</a:t>
            </a:r>
            <a:r>
              <a:rPr lang="en-US" b="1" baseline="-25000" dirty="0"/>
              <a:t>13</a:t>
            </a:r>
            <a:endParaRPr lang="en-US" sz="1800" b="1" dirty="0">
              <a:latin typeface="Arial" charset="0"/>
            </a:endParaRPr>
          </a:p>
          <a:p>
            <a:r>
              <a:rPr lang="en-US" sz="1800" b="1" dirty="0">
                <a:latin typeface="Arial" charset="0"/>
              </a:rPr>
              <a:t>	2	1	</a:t>
            </a:r>
            <a:r>
              <a:rPr lang="en-US" b="1" i="1" dirty="0">
                <a:latin typeface="Symbol" pitchFamily="18" charset="2"/>
              </a:rPr>
              <a:t>a</a:t>
            </a:r>
            <a:r>
              <a:rPr lang="en-US" b="1" baseline="-25000" dirty="0"/>
              <a:t>2</a:t>
            </a:r>
            <a:r>
              <a:rPr lang="en-US" b="1" dirty="0"/>
              <a:t> + </a:t>
            </a:r>
            <a:r>
              <a:rPr lang="en-US" b="1" i="1" dirty="0">
                <a:latin typeface="Symbol" pitchFamily="18" charset="2"/>
              </a:rPr>
              <a:t>e</a:t>
            </a:r>
            <a:r>
              <a:rPr lang="en-US" b="1" baseline="-25000" dirty="0"/>
              <a:t>21</a:t>
            </a:r>
            <a:endParaRPr lang="en-US" sz="1800" b="1" dirty="0">
              <a:latin typeface="Arial" charset="0"/>
            </a:endParaRPr>
          </a:p>
          <a:p>
            <a:r>
              <a:rPr lang="en-US" sz="1800" b="1" dirty="0">
                <a:latin typeface="Arial" charset="0"/>
              </a:rPr>
              <a:t>	2	2	</a:t>
            </a:r>
            <a:r>
              <a:rPr lang="en-US" b="1" i="1" dirty="0">
                <a:latin typeface="Symbol" pitchFamily="18" charset="2"/>
              </a:rPr>
              <a:t>a</a:t>
            </a:r>
            <a:r>
              <a:rPr lang="en-US" b="1" baseline="-25000" dirty="0"/>
              <a:t>2</a:t>
            </a:r>
            <a:r>
              <a:rPr lang="en-US" b="1" dirty="0"/>
              <a:t> + </a:t>
            </a:r>
            <a:r>
              <a:rPr lang="en-US" b="1" i="1" dirty="0">
                <a:latin typeface="Symbol" pitchFamily="18" charset="2"/>
              </a:rPr>
              <a:t>e</a:t>
            </a:r>
            <a:r>
              <a:rPr lang="en-US" b="1" baseline="-25000" dirty="0"/>
              <a:t>22</a:t>
            </a:r>
            <a:endParaRPr lang="en-US" sz="1800" b="1" dirty="0">
              <a:latin typeface="Arial" charset="0"/>
            </a:endParaRPr>
          </a:p>
          <a:p>
            <a:r>
              <a:rPr lang="en-US" sz="1800" b="1" dirty="0">
                <a:latin typeface="Arial" charset="0"/>
              </a:rPr>
              <a:t>	2	3	</a:t>
            </a:r>
            <a:r>
              <a:rPr lang="en-US" b="1" i="1" dirty="0">
                <a:latin typeface="Symbol" pitchFamily="18" charset="2"/>
              </a:rPr>
              <a:t>a</a:t>
            </a:r>
            <a:r>
              <a:rPr lang="en-US" b="1" baseline="-25000" dirty="0"/>
              <a:t>2</a:t>
            </a:r>
            <a:r>
              <a:rPr lang="en-US" b="1" dirty="0"/>
              <a:t> + </a:t>
            </a:r>
            <a:r>
              <a:rPr lang="en-US" b="1" i="1" dirty="0">
                <a:latin typeface="Symbol" pitchFamily="18" charset="2"/>
              </a:rPr>
              <a:t>e</a:t>
            </a:r>
            <a:r>
              <a:rPr lang="en-US" b="1" baseline="-25000" dirty="0"/>
              <a:t>23</a:t>
            </a:r>
            <a:endParaRPr lang="en-US" sz="1800" b="1" dirty="0">
              <a:latin typeface="Arial" charset="0"/>
            </a:endParaRPr>
          </a:p>
          <a:p>
            <a:endParaRPr lang="en-US" sz="1800" b="1" dirty="0">
              <a:latin typeface="Arial" charset="0"/>
            </a:endParaRPr>
          </a:p>
          <a:p>
            <a:endParaRPr lang="en-US" sz="1800" b="1" dirty="0">
              <a:latin typeface="Arial" charset="0"/>
            </a:endParaRPr>
          </a:p>
        </p:txBody>
      </p:sp>
      <p:sp>
        <p:nvSpPr>
          <p:cNvPr id="14" name="Rectangle 13"/>
          <p:cNvSpPr>
            <a:spLocks noChangeArrowheads="1"/>
          </p:cNvSpPr>
          <p:nvPr/>
        </p:nvSpPr>
        <p:spPr bwMode="auto">
          <a:xfrm>
            <a:off x="0" y="574875"/>
            <a:ext cx="9144000" cy="10158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6" name="Rectangle 32"/>
          <p:cNvSpPr>
            <a:spLocks noChangeArrowheads="1"/>
          </p:cNvSpPr>
          <p:nvPr/>
        </p:nvSpPr>
        <p:spPr bwMode="auto">
          <a:xfrm>
            <a:off x="6743700" y="828675"/>
            <a:ext cx="1724025" cy="504825"/>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17" name="Object 5"/>
          <p:cNvGraphicFramePr>
            <a:graphicFrameLocks noChangeAspect="1"/>
          </p:cNvGraphicFramePr>
          <p:nvPr>
            <p:extLst>
              <p:ext uri="{D42A27DB-BD31-4B8C-83A1-F6EECF244321}">
                <p14:modId xmlns:p14="http://schemas.microsoft.com/office/powerpoint/2010/main" val="1618671935"/>
              </p:ext>
            </p:extLst>
          </p:nvPr>
        </p:nvGraphicFramePr>
        <p:xfrm>
          <a:off x="6847200" y="866775"/>
          <a:ext cx="1498600" cy="381000"/>
        </p:xfrm>
        <a:graphic>
          <a:graphicData uri="http://schemas.openxmlformats.org/presentationml/2006/ole">
            <mc:AlternateContent xmlns:mc="http://schemas.openxmlformats.org/markup-compatibility/2006">
              <mc:Choice xmlns:v="urn:schemas-microsoft-com:vml" Requires="v">
                <p:oleObj spid="_x0000_s170021" name="Equation" r:id="rId3" imgW="1498320" imgH="380880" progId="Equation.3">
                  <p:embed/>
                </p:oleObj>
              </mc:Choice>
              <mc:Fallback>
                <p:oleObj name="Equation" r:id="rId3" imgW="149832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47200" y="866775"/>
                        <a:ext cx="1498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8" name="Line 6"/>
          <p:cNvSpPr>
            <a:spLocks noChangeShapeType="1"/>
          </p:cNvSpPr>
          <p:nvPr/>
        </p:nvSpPr>
        <p:spPr bwMode="auto">
          <a:xfrm>
            <a:off x="0" y="2172000"/>
            <a:ext cx="91440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graphicFrame>
        <p:nvGraphicFramePr>
          <p:cNvPr id="3" name="Object 2"/>
          <p:cNvGraphicFramePr>
            <a:graphicFrameLocks noChangeAspect="1"/>
          </p:cNvGraphicFramePr>
          <p:nvPr>
            <p:extLst>
              <p:ext uri="{D42A27DB-BD31-4B8C-83A1-F6EECF244321}">
                <p14:modId xmlns:p14="http://schemas.microsoft.com/office/powerpoint/2010/main" val="1103226208"/>
              </p:ext>
            </p:extLst>
          </p:nvPr>
        </p:nvGraphicFramePr>
        <p:xfrm>
          <a:off x="2217738" y="661988"/>
          <a:ext cx="3530600" cy="838200"/>
        </p:xfrm>
        <a:graphic>
          <a:graphicData uri="http://schemas.openxmlformats.org/presentationml/2006/ole">
            <mc:AlternateContent xmlns:mc="http://schemas.openxmlformats.org/markup-compatibility/2006">
              <mc:Choice xmlns:v="urn:schemas-microsoft-com:vml" Requires="v">
                <p:oleObj spid="_x0000_s170022" name="Equation" r:id="rId5" imgW="3530520" imgH="838080" progId="Equation.DSMT4">
                  <p:embed/>
                </p:oleObj>
              </mc:Choice>
              <mc:Fallback>
                <p:oleObj name="Equation" r:id="rId5" imgW="3530520" imgH="838080" progId="Equation.DSMT4">
                  <p:embed/>
                  <p:pic>
                    <p:nvPicPr>
                      <p:cNvPr id="0" name="Object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17738" y="661988"/>
                        <a:ext cx="3530600" cy="838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71014"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dirty="0"/>
              <a:t>This is illustrated in the table above, which shows the disturbance terms for the first two individuals in a data set, assuming that there are </a:t>
            </a:r>
            <a:r>
              <a:rPr lang="en-US" sz="1500" b="1" dirty="0" smtClean="0"/>
              <a:t>three </a:t>
            </a:r>
            <a:r>
              <a:rPr lang="en-US" sz="1500" b="1" dirty="0"/>
              <a:t>time periods.</a:t>
            </a:r>
            <a:endParaRPr lang="en-GB" sz="2400" dirty="0">
              <a:latin typeface="Times New Roman" pitchFamily="18" charset="0"/>
            </a:endParaRPr>
          </a:p>
        </p:txBody>
      </p:sp>
      <p:sp>
        <p:nvSpPr>
          <p:cNvPr id="171016" name="Text Box 8"/>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15</a:t>
            </a:r>
          </a:p>
        </p:txBody>
      </p:sp>
      <p:sp>
        <p:nvSpPr>
          <p:cNvPr id="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9"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a:t>RANDOM EFFECTS REGRESSIONS</a:t>
            </a:r>
            <a:endParaRPr lang="en-GB" sz="1600">
              <a:latin typeface="Times New Roman" pitchFamily="18" charset="0"/>
            </a:endParaRPr>
          </a:p>
        </p:txBody>
      </p:sp>
      <p:sp>
        <p:nvSpPr>
          <p:cNvPr id="11" name="Rectangle 5"/>
          <p:cNvSpPr>
            <a:spLocks noChangeArrowheads="1"/>
          </p:cNvSpPr>
          <p:nvPr/>
        </p:nvSpPr>
        <p:spPr bwMode="auto">
          <a:xfrm>
            <a:off x="0" y="1699200"/>
            <a:ext cx="9144000" cy="2823476"/>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2" name="Rectangle 11"/>
          <p:cNvSpPr/>
          <p:nvPr/>
        </p:nvSpPr>
        <p:spPr>
          <a:xfrm>
            <a:off x="43200" y="1742400"/>
            <a:ext cx="9057600" cy="4320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ext Box 2"/>
          <p:cNvSpPr txBox="1">
            <a:spLocks noChangeArrowheads="1"/>
          </p:cNvSpPr>
          <p:nvPr/>
        </p:nvSpPr>
        <p:spPr bwMode="auto">
          <a:xfrm>
            <a:off x="301625" y="1741489"/>
            <a:ext cx="6022975" cy="26971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455613">
              <a:tabLst>
                <a:tab pos="2628900" algn="r"/>
                <a:tab pos="3657600" algn="r"/>
                <a:tab pos="4572000" algn="l"/>
              </a:tabLst>
              <a:defRPr sz="2400">
                <a:solidFill>
                  <a:schemeClr val="tx1"/>
                </a:solidFill>
                <a:latin typeface="Times New Roman" pitchFamily="18" charset="0"/>
              </a:defRPr>
            </a:lvl1pPr>
            <a:lvl2pPr marL="1031875">
              <a:tabLst>
                <a:tab pos="2628900" algn="r"/>
                <a:tab pos="3657600" algn="r"/>
                <a:tab pos="4572000" algn="l"/>
              </a:tabLst>
              <a:defRPr sz="2400">
                <a:solidFill>
                  <a:schemeClr val="tx1"/>
                </a:solidFill>
                <a:latin typeface="Times New Roman" pitchFamily="18" charset="0"/>
              </a:defRPr>
            </a:lvl2pPr>
            <a:lvl3pPr marL="1146175">
              <a:tabLst>
                <a:tab pos="2628900" algn="r"/>
                <a:tab pos="3657600" algn="r"/>
                <a:tab pos="4572000" algn="l"/>
              </a:tabLst>
              <a:defRPr sz="2400">
                <a:solidFill>
                  <a:schemeClr val="tx1"/>
                </a:solidFill>
                <a:latin typeface="Times New Roman" pitchFamily="18" charset="0"/>
              </a:defRPr>
            </a:lvl3pPr>
            <a:lvl4pPr>
              <a:tabLst>
                <a:tab pos="2628900" algn="r"/>
                <a:tab pos="3657600" algn="r"/>
                <a:tab pos="4572000" algn="l"/>
              </a:tabLst>
              <a:defRPr sz="2400">
                <a:solidFill>
                  <a:schemeClr val="tx1"/>
                </a:solidFill>
                <a:latin typeface="Times New Roman" pitchFamily="18" charset="0"/>
              </a:defRPr>
            </a:lvl4pPr>
            <a:lvl5pPr>
              <a:tabLst>
                <a:tab pos="2628900" algn="r"/>
                <a:tab pos="3657600" algn="r"/>
                <a:tab pos="4572000" algn="l"/>
              </a:tabLst>
              <a:defRPr sz="2400">
                <a:solidFill>
                  <a:schemeClr val="tx1"/>
                </a:solidFill>
                <a:latin typeface="Times New Roman" pitchFamily="18" charset="0"/>
              </a:defRPr>
            </a:lvl5pPr>
            <a:lvl6pPr eaLnBrk="0" fontAlgn="base" hangingPunct="0">
              <a:spcBef>
                <a:spcPct val="0"/>
              </a:spcBef>
              <a:spcAft>
                <a:spcPct val="0"/>
              </a:spcAft>
              <a:tabLst>
                <a:tab pos="2628900" algn="r"/>
                <a:tab pos="3657600" algn="r"/>
                <a:tab pos="4572000" algn="l"/>
              </a:tabLst>
              <a:defRPr sz="2400">
                <a:solidFill>
                  <a:schemeClr val="tx1"/>
                </a:solidFill>
                <a:latin typeface="Times New Roman" pitchFamily="18" charset="0"/>
              </a:defRPr>
            </a:lvl6pPr>
            <a:lvl7pPr eaLnBrk="0" fontAlgn="base" hangingPunct="0">
              <a:spcBef>
                <a:spcPct val="0"/>
              </a:spcBef>
              <a:spcAft>
                <a:spcPct val="0"/>
              </a:spcAft>
              <a:tabLst>
                <a:tab pos="2628900" algn="r"/>
                <a:tab pos="3657600" algn="r"/>
                <a:tab pos="4572000" algn="l"/>
              </a:tabLst>
              <a:defRPr sz="2400">
                <a:solidFill>
                  <a:schemeClr val="tx1"/>
                </a:solidFill>
                <a:latin typeface="Times New Roman" pitchFamily="18" charset="0"/>
              </a:defRPr>
            </a:lvl7pPr>
            <a:lvl8pPr eaLnBrk="0" fontAlgn="base" hangingPunct="0">
              <a:spcBef>
                <a:spcPct val="0"/>
              </a:spcBef>
              <a:spcAft>
                <a:spcPct val="0"/>
              </a:spcAft>
              <a:tabLst>
                <a:tab pos="2628900" algn="r"/>
                <a:tab pos="3657600" algn="r"/>
                <a:tab pos="4572000" algn="l"/>
              </a:tabLst>
              <a:defRPr sz="2400">
                <a:solidFill>
                  <a:schemeClr val="tx1"/>
                </a:solidFill>
                <a:latin typeface="Times New Roman" pitchFamily="18" charset="0"/>
              </a:defRPr>
            </a:lvl8pPr>
            <a:lvl9pPr eaLnBrk="0" fontAlgn="base" hangingPunct="0">
              <a:spcBef>
                <a:spcPct val="0"/>
              </a:spcBef>
              <a:spcAft>
                <a:spcPct val="0"/>
              </a:spcAft>
              <a:tabLst>
                <a:tab pos="2628900" algn="r"/>
                <a:tab pos="3657600" algn="r"/>
                <a:tab pos="4572000" algn="l"/>
              </a:tabLst>
              <a:defRPr sz="2400">
                <a:solidFill>
                  <a:schemeClr val="tx1"/>
                </a:solidFill>
                <a:latin typeface="Times New Roman" pitchFamily="18" charset="0"/>
              </a:defRPr>
            </a:lvl9pPr>
          </a:lstStyle>
          <a:p>
            <a:r>
              <a:rPr lang="en-US" sz="1800" b="1" dirty="0" smtClean="0">
                <a:latin typeface="Arial" charset="0"/>
              </a:rPr>
              <a:t>                        </a:t>
            </a:r>
            <a:r>
              <a:rPr lang="en-US" sz="1800" b="1" dirty="0">
                <a:latin typeface="Arial" charset="0"/>
              </a:rPr>
              <a:t>Individual    Time                 </a:t>
            </a:r>
            <a:r>
              <a:rPr lang="en-US" sz="1800" b="1" i="1" dirty="0">
                <a:latin typeface="Arial" charset="0"/>
              </a:rPr>
              <a:t>u</a:t>
            </a:r>
            <a:r>
              <a:rPr lang="en-US" sz="1800" b="1" dirty="0">
                <a:latin typeface="Arial" charset="0"/>
              </a:rPr>
              <a:t>	</a:t>
            </a:r>
          </a:p>
          <a:p>
            <a:pPr>
              <a:spcBef>
                <a:spcPts val="1200"/>
              </a:spcBef>
            </a:pPr>
            <a:r>
              <a:rPr lang="en-US" sz="1800" b="1" dirty="0">
                <a:latin typeface="Arial" charset="0"/>
              </a:rPr>
              <a:t>	1	1	</a:t>
            </a:r>
            <a:r>
              <a:rPr lang="en-US" b="1" i="1" dirty="0">
                <a:latin typeface="Symbol" pitchFamily="18" charset="2"/>
              </a:rPr>
              <a:t>a</a:t>
            </a:r>
            <a:r>
              <a:rPr lang="en-US" b="1" baseline="-25000" dirty="0"/>
              <a:t>1</a:t>
            </a:r>
            <a:r>
              <a:rPr lang="en-US" b="1" dirty="0"/>
              <a:t> + </a:t>
            </a:r>
            <a:r>
              <a:rPr lang="en-US" b="1" i="1" dirty="0">
                <a:latin typeface="Symbol" pitchFamily="18" charset="2"/>
              </a:rPr>
              <a:t>e</a:t>
            </a:r>
            <a:r>
              <a:rPr lang="en-US" b="1" baseline="-25000" dirty="0"/>
              <a:t>11</a:t>
            </a:r>
          </a:p>
          <a:p>
            <a:r>
              <a:rPr lang="en-US" sz="1800" b="1" dirty="0">
                <a:latin typeface="Arial" charset="0"/>
              </a:rPr>
              <a:t>	1	2	</a:t>
            </a:r>
            <a:r>
              <a:rPr lang="en-US" b="1" i="1" dirty="0">
                <a:latin typeface="Symbol" pitchFamily="18" charset="2"/>
              </a:rPr>
              <a:t>a</a:t>
            </a:r>
            <a:r>
              <a:rPr lang="en-US" b="1" baseline="-25000" dirty="0"/>
              <a:t>1</a:t>
            </a:r>
            <a:r>
              <a:rPr lang="en-US" b="1" dirty="0"/>
              <a:t> + </a:t>
            </a:r>
            <a:r>
              <a:rPr lang="en-US" b="1" i="1" dirty="0">
                <a:latin typeface="Symbol" pitchFamily="18" charset="2"/>
              </a:rPr>
              <a:t>e</a:t>
            </a:r>
            <a:r>
              <a:rPr lang="en-US" b="1" baseline="-25000" dirty="0"/>
              <a:t>12</a:t>
            </a:r>
          </a:p>
          <a:p>
            <a:r>
              <a:rPr lang="en-US" sz="1800" b="1" dirty="0">
                <a:latin typeface="Arial" charset="0"/>
              </a:rPr>
              <a:t>	1	3	</a:t>
            </a:r>
            <a:r>
              <a:rPr lang="en-US" b="1" i="1" dirty="0">
                <a:latin typeface="Symbol" pitchFamily="18" charset="2"/>
              </a:rPr>
              <a:t>a</a:t>
            </a:r>
            <a:r>
              <a:rPr lang="en-US" b="1" baseline="-25000" dirty="0"/>
              <a:t>1</a:t>
            </a:r>
            <a:r>
              <a:rPr lang="en-US" b="1" dirty="0"/>
              <a:t> + </a:t>
            </a:r>
            <a:r>
              <a:rPr lang="en-US" b="1" i="1" dirty="0">
                <a:latin typeface="Symbol" pitchFamily="18" charset="2"/>
              </a:rPr>
              <a:t>e</a:t>
            </a:r>
            <a:r>
              <a:rPr lang="en-US" b="1" baseline="-25000" dirty="0"/>
              <a:t>13</a:t>
            </a:r>
            <a:endParaRPr lang="en-US" sz="1800" b="1" dirty="0">
              <a:latin typeface="Arial" charset="0"/>
            </a:endParaRPr>
          </a:p>
          <a:p>
            <a:r>
              <a:rPr lang="en-US" sz="1800" b="1" dirty="0">
                <a:latin typeface="Arial" charset="0"/>
              </a:rPr>
              <a:t>	2	1	</a:t>
            </a:r>
            <a:r>
              <a:rPr lang="en-US" b="1" i="1" dirty="0">
                <a:latin typeface="Symbol" pitchFamily="18" charset="2"/>
              </a:rPr>
              <a:t>a</a:t>
            </a:r>
            <a:r>
              <a:rPr lang="en-US" b="1" baseline="-25000" dirty="0"/>
              <a:t>2</a:t>
            </a:r>
            <a:r>
              <a:rPr lang="en-US" b="1" dirty="0"/>
              <a:t> + </a:t>
            </a:r>
            <a:r>
              <a:rPr lang="en-US" b="1" i="1" dirty="0">
                <a:latin typeface="Symbol" pitchFamily="18" charset="2"/>
              </a:rPr>
              <a:t>e</a:t>
            </a:r>
            <a:r>
              <a:rPr lang="en-US" b="1" baseline="-25000" dirty="0"/>
              <a:t>21</a:t>
            </a:r>
            <a:endParaRPr lang="en-US" sz="1800" b="1" dirty="0">
              <a:latin typeface="Arial" charset="0"/>
            </a:endParaRPr>
          </a:p>
          <a:p>
            <a:r>
              <a:rPr lang="en-US" sz="1800" b="1" dirty="0">
                <a:latin typeface="Arial" charset="0"/>
              </a:rPr>
              <a:t>	2	2	</a:t>
            </a:r>
            <a:r>
              <a:rPr lang="en-US" b="1" i="1" dirty="0">
                <a:latin typeface="Symbol" pitchFamily="18" charset="2"/>
              </a:rPr>
              <a:t>a</a:t>
            </a:r>
            <a:r>
              <a:rPr lang="en-US" b="1" baseline="-25000" dirty="0"/>
              <a:t>2</a:t>
            </a:r>
            <a:r>
              <a:rPr lang="en-US" b="1" dirty="0"/>
              <a:t> + </a:t>
            </a:r>
            <a:r>
              <a:rPr lang="en-US" b="1" i="1" dirty="0">
                <a:latin typeface="Symbol" pitchFamily="18" charset="2"/>
              </a:rPr>
              <a:t>e</a:t>
            </a:r>
            <a:r>
              <a:rPr lang="en-US" b="1" baseline="-25000" dirty="0"/>
              <a:t>22</a:t>
            </a:r>
            <a:endParaRPr lang="en-US" sz="1800" b="1" dirty="0">
              <a:latin typeface="Arial" charset="0"/>
            </a:endParaRPr>
          </a:p>
          <a:p>
            <a:r>
              <a:rPr lang="en-US" sz="1800" b="1" dirty="0">
                <a:latin typeface="Arial" charset="0"/>
              </a:rPr>
              <a:t>	2	3	</a:t>
            </a:r>
            <a:r>
              <a:rPr lang="en-US" b="1" i="1" dirty="0">
                <a:latin typeface="Symbol" pitchFamily="18" charset="2"/>
              </a:rPr>
              <a:t>a</a:t>
            </a:r>
            <a:r>
              <a:rPr lang="en-US" b="1" baseline="-25000" dirty="0"/>
              <a:t>2</a:t>
            </a:r>
            <a:r>
              <a:rPr lang="en-US" b="1" dirty="0"/>
              <a:t> + </a:t>
            </a:r>
            <a:r>
              <a:rPr lang="en-US" b="1" i="1" dirty="0">
                <a:latin typeface="Symbol" pitchFamily="18" charset="2"/>
              </a:rPr>
              <a:t>e</a:t>
            </a:r>
            <a:r>
              <a:rPr lang="en-US" b="1" baseline="-25000" dirty="0"/>
              <a:t>23</a:t>
            </a:r>
            <a:endParaRPr lang="en-US" sz="1800" b="1" dirty="0">
              <a:latin typeface="Arial" charset="0"/>
            </a:endParaRPr>
          </a:p>
          <a:p>
            <a:endParaRPr lang="en-US" sz="1800" b="1" dirty="0">
              <a:latin typeface="Arial" charset="0"/>
            </a:endParaRPr>
          </a:p>
          <a:p>
            <a:endParaRPr lang="en-US" sz="1800" b="1" dirty="0">
              <a:latin typeface="Arial" charset="0"/>
            </a:endParaRPr>
          </a:p>
        </p:txBody>
      </p:sp>
      <p:sp>
        <p:nvSpPr>
          <p:cNvPr id="14" name="Rectangle 13"/>
          <p:cNvSpPr>
            <a:spLocks noChangeArrowheads="1"/>
          </p:cNvSpPr>
          <p:nvPr/>
        </p:nvSpPr>
        <p:spPr bwMode="auto">
          <a:xfrm>
            <a:off x="0" y="574875"/>
            <a:ext cx="9144000" cy="10158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6" name="Rectangle 32"/>
          <p:cNvSpPr>
            <a:spLocks noChangeArrowheads="1"/>
          </p:cNvSpPr>
          <p:nvPr/>
        </p:nvSpPr>
        <p:spPr bwMode="auto">
          <a:xfrm>
            <a:off x="6743700" y="828675"/>
            <a:ext cx="1724025" cy="504825"/>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17" name="Object 5"/>
          <p:cNvGraphicFramePr>
            <a:graphicFrameLocks noChangeAspect="1"/>
          </p:cNvGraphicFramePr>
          <p:nvPr>
            <p:extLst>
              <p:ext uri="{D42A27DB-BD31-4B8C-83A1-F6EECF244321}">
                <p14:modId xmlns:p14="http://schemas.microsoft.com/office/powerpoint/2010/main" val="1618671935"/>
              </p:ext>
            </p:extLst>
          </p:nvPr>
        </p:nvGraphicFramePr>
        <p:xfrm>
          <a:off x="6847200" y="866775"/>
          <a:ext cx="1498600" cy="381000"/>
        </p:xfrm>
        <a:graphic>
          <a:graphicData uri="http://schemas.openxmlformats.org/presentationml/2006/ole">
            <mc:AlternateContent xmlns:mc="http://schemas.openxmlformats.org/markup-compatibility/2006">
              <mc:Choice xmlns:v="urn:schemas-microsoft-com:vml" Requires="v">
                <p:oleObj spid="_x0000_s171045" name="Equation" r:id="rId3" imgW="1498320" imgH="380880" progId="Equation.3">
                  <p:embed/>
                </p:oleObj>
              </mc:Choice>
              <mc:Fallback>
                <p:oleObj name="Equation" r:id="rId3" imgW="149832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47200" y="866775"/>
                        <a:ext cx="1498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8" name="Line 6"/>
          <p:cNvSpPr>
            <a:spLocks noChangeShapeType="1"/>
          </p:cNvSpPr>
          <p:nvPr/>
        </p:nvSpPr>
        <p:spPr bwMode="auto">
          <a:xfrm>
            <a:off x="0" y="2172000"/>
            <a:ext cx="91440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graphicFrame>
        <p:nvGraphicFramePr>
          <p:cNvPr id="3" name="Object 2"/>
          <p:cNvGraphicFramePr>
            <a:graphicFrameLocks noChangeAspect="1"/>
          </p:cNvGraphicFramePr>
          <p:nvPr>
            <p:extLst>
              <p:ext uri="{D42A27DB-BD31-4B8C-83A1-F6EECF244321}">
                <p14:modId xmlns:p14="http://schemas.microsoft.com/office/powerpoint/2010/main" val="1103226208"/>
              </p:ext>
            </p:extLst>
          </p:nvPr>
        </p:nvGraphicFramePr>
        <p:xfrm>
          <a:off x="2217738" y="661988"/>
          <a:ext cx="3530600" cy="838200"/>
        </p:xfrm>
        <a:graphic>
          <a:graphicData uri="http://schemas.openxmlformats.org/presentationml/2006/ole">
            <mc:AlternateContent xmlns:mc="http://schemas.openxmlformats.org/markup-compatibility/2006">
              <mc:Choice xmlns:v="urn:schemas-microsoft-com:vml" Requires="v">
                <p:oleObj spid="_x0000_s171046" name="Equation" r:id="rId5" imgW="3530520" imgH="838080" progId="Equation.DSMT4">
                  <p:embed/>
                </p:oleObj>
              </mc:Choice>
              <mc:Fallback>
                <p:oleObj name="Equation" r:id="rId5" imgW="3530520" imgH="838080" progId="Equation.DSMT4">
                  <p:embed/>
                  <p:pic>
                    <p:nvPicPr>
                      <p:cNvPr id="0" name="Object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17738" y="661988"/>
                        <a:ext cx="3530600" cy="838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72038"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a:t>The disturbance terms for individual 1 are independent of those for individual 2 because </a:t>
            </a:r>
            <a:r>
              <a:rPr lang="en-US" sz="1500" b="1" i="1">
                <a:latin typeface="Symbol" pitchFamily="18" charset="2"/>
              </a:rPr>
              <a:t>a</a:t>
            </a:r>
            <a:r>
              <a:rPr lang="en-US" sz="1500" b="1" baseline="-25000"/>
              <a:t>1</a:t>
            </a:r>
            <a:r>
              <a:rPr lang="en-US" sz="1500" b="1"/>
              <a:t> amd </a:t>
            </a:r>
            <a:r>
              <a:rPr lang="en-US" sz="1500" b="1" i="1">
                <a:latin typeface="Symbol" pitchFamily="18" charset="2"/>
              </a:rPr>
              <a:t>a</a:t>
            </a:r>
            <a:r>
              <a:rPr lang="en-US" sz="1500" b="1" baseline="-25000"/>
              <a:t>2</a:t>
            </a:r>
            <a:r>
              <a:rPr lang="en-US" sz="1500" b="1"/>
              <a:t> are generated independently.  However the disturbance terms for the observations relating to individual 1 are correlated because they contain the common component </a:t>
            </a:r>
            <a:r>
              <a:rPr lang="en-US" sz="1500" b="1" i="1">
                <a:latin typeface="Symbol" pitchFamily="18" charset="2"/>
              </a:rPr>
              <a:t>a</a:t>
            </a:r>
            <a:r>
              <a:rPr lang="en-US" sz="1500" b="1" baseline="-25000"/>
              <a:t>1</a:t>
            </a:r>
            <a:r>
              <a:rPr lang="en-US" sz="1500" b="1"/>
              <a:t>.</a:t>
            </a:r>
            <a:endParaRPr lang="en-GB" sz="2400">
              <a:latin typeface="Times New Roman" pitchFamily="18" charset="0"/>
            </a:endParaRPr>
          </a:p>
        </p:txBody>
      </p:sp>
      <p:sp>
        <p:nvSpPr>
          <p:cNvPr id="172040" name="Text Box 8"/>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16</a:t>
            </a:r>
          </a:p>
        </p:txBody>
      </p:sp>
      <p:sp>
        <p:nvSpPr>
          <p:cNvPr id="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9"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a:t>RANDOM EFFECTS REGRESSIONS</a:t>
            </a:r>
            <a:endParaRPr lang="en-GB" sz="1600">
              <a:latin typeface="Times New Roman" pitchFamily="18" charset="0"/>
            </a:endParaRPr>
          </a:p>
        </p:txBody>
      </p:sp>
      <p:sp>
        <p:nvSpPr>
          <p:cNvPr id="11" name="Rectangle 5"/>
          <p:cNvSpPr>
            <a:spLocks noChangeArrowheads="1"/>
          </p:cNvSpPr>
          <p:nvPr/>
        </p:nvSpPr>
        <p:spPr bwMode="auto">
          <a:xfrm>
            <a:off x="0" y="1699200"/>
            <a:ext cx="9144000" cy="2823476"/>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2" name="Rectangle 11"/>
          <p:cNvSpPr/>
          <p:nvPr/>
        </p:nvSpPr>
        <p:spPr>
          <a:xfrm>
            <a:off x="43200" y="1742400"/>
            <a:ext cx="9057600" cy="4320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ext Box 2"/>
          <p:cNvSpPr txBox="1">
            <a:spLocks noChangeArrowheads="1"/>
          </p:cNvSpPr>
          <p:nvPr/>
        </p:nvSpPr>
        <p:spPr bwMode="auto">
          <a:xfrm>
            <a:off x="301625" y="1741489"/>
            <a:ext cx="6022975" cy="26971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455613">
              <a:tabLst>
                <a:tab pos="2628900" algn="r"/>
                <a:tab pos="3657600" algn="r"/>
                <a:tab pos="4572000" algn="l"/>
              </a:tabLst>
              <a:defRPr sz="2400">
                <a:solidFill>
                  <a:schemeClr val="tx1"/>
                </a:solidFill>
                <a:latin typeface="Times New Roman" pitchFamily="18" charset="0"/>
              </a:defRPr>
            </a:lvl1pPr>
            <a:lvl2pPr marL="1031875">
              <a:tabLst>
                <a:tab pos="2628900" algn="r"/>
                <a:tab pos="3657600" algn="r"/>
                <a:tab pos="4572000" algn="l"/>
              </a:tabLst>
              <a:defRPr sz="2400">
                <a:solidFill>
                  <a:schemeClr val="tx1"/>
                </a:solidFill>
                <a:latin typeface="Times New Roman" pitchFamily="18" charset="0"/>
              </a:defRPr>
            </a:lvl2pPr>
            <a:lvl3pPr marL="1146175">
              <a:tabLst>
                <a:tab pos="2628900" algn="r"/>
                <a:tab pos="3657600" algn="r"/>
                <a:tab pos="4572000" algn="l"/>
              </a:tabLst>
              <a:defRPr sz="2400">
                <a:solidFill>
                  <a:schemeClr val="tx1"/>
                </a:solidFill>
                <a:latin typeface="Times New Roman" pitchFamily="18" charset="0"/>
              </a:defRPr>
            </a:lvl3pPr>
            <a:lvl4pPr>
              <a:tabLst>
                <a:tab pos="2628900" algn="r"/>
                <a:tab pos="3657600" algn="r"/>
                <a:tab pos="4572000" algn="l"/>
              </a:tabLst>
              <a:defRPr sz="2400">
                <a:solidFill>
                  <a:schemeClr val="tx1"/>
                </a:solidFill>
                <a:latin typeface="Times New Roman" pitchFamily="18" charset="0"/>
              </a:defRPr>
            </a:lvl4pPr>
            <a:lvl5pPr>
              <a:tabLst>
                <a:tab pos="2628900" algn="r"/>
                <a:tab pos="3657600" algn="r"/>
                <a:tab pos="4572000" algn="l"/>
              </a:tabLst>
              <a:defRPr sz="2400">
                <a:solidFill>
                  <a:schemeClr val="tx1"/>
                </a:solidFill>
                <a:latin typeface="Times New Roman" pitchFamily="18" charset="0"/>
              </a:defRPr>
            </a:lvl5pPr>
            <a:lvl6pPr eaLnBrk="0" fontAlgn="base" hangingPunct="0">
              <a:spcBef>
                <a:spcPct val="0"/>
              </a:spcBef>
              <a:spcAft>
                <a:spcPct val="0"/>
              </a:spcAft>
              <a:tabLst>
                <a:tab pos="2628900" algn="r"/>
                <a:tab pos="3657600" algn="r"/>
                <a:tab pos="4572000" algn="l"/>
              </a:tabLst>
              <a:defRPr sz="2400">
                <a:solidFill>
                  <a:schemeClr val="tx1"/>
                </a:solidFill>
                <a:latin typeface="Times New Roman" pitchFamily="18" charset="0"/>
              </a:defRPr>
            </a:lvl6pPr>
            <a:lvl7pPr eaLnBrk="0" fontAlgn="base" hangingPunct="0">
              <a:spcBef>
                <a:spcPct val="0"/>
              </a:spcBef>
              <a:spcAft>
                <a:spcPct val="0"/>
              </a:spcAft>
              <a:tabLst>
                <a:tab pos="2628900" algn="r"/>
                <a:tab pos="3657600" algn="r"/>
                <a:tab pos="4572000" algn="l"/>
              </a:tabLst>
              <a:defRPr sz="2400">
                <a:solidFill>
                  <a:schemeClr val="tx1"/>
                </a:solidFill>
                <a:latin typeface="Times New Roman" pitchFamily="18" charset="0"/>
              </a:defRPr>
            </a:lvl7pPr>
            <a:lvl8pPr eaLnBrk="0" fontAlgn="base" hangingPunct="0">
              <a:spcBef>
                <a:spcPct val="0"/>
              </a:spcBef>
              <a:spcAft>
                <a:spcPct val="0"/>
              </a:spcAft>
              <a:tabLst>
                <a:tab pos="2628900" algn="r"/>
                <a:tab pos="3657600" algn="r"/>
                <a:tab pos="4572000" algn="l"/>
              </a:tabLst>
              <a:defRPr sz="2400">
                <a:solidFill>
                  <a:schemeClr val="tx1"/>
                </a:solidFill>
                <a:latin typeface="Times New Roman" pitchFamily="18" charset="0"/>
              </a:defRPr>
            </a:lvl8pPr>
            <a:lvl9pPr eaLnBrk="0" fontAlgn="base" hangingPunct="0">
              <a:spcBef>
                <a:spcPct val="0"/>
              </a:spcBef>
              <a:spcAft>
                <a:spcPct val="0"/>
              </a:spcAft>
              <a:tabLst>
                <a:tab pos="2628900" algn="r"/>
                <a:tab pos="3657600" algn="r"/>
                <a:tab pos="4572000" algn="l"/>
              </a:tabLst>
              <a:defRPr sz="2400">
                <a:solidFill>
                  <a:schemeClr val="tx1"/>
                </a:solidFill>
                <a:latin typeface="Times New Roman" pitchFamily="18" charset="0"/>
              </a:defRPr>
            </a:lvl9pPr>
          </a:lstStyle>
          <a:p>
            <a:r>
              <a:rPr lang="en-US" sz="1800" b="1" dirty="0" smtClean="0">
                <a:latin typeface="Arial" charset="0"/>
              </a:rPr>
              <a:t>                        </a:t>
            </a:r>
            <a:r>
              <a:rPr lang="en-US" sz="1800" b="1" dirty="0">
                <a:latin typeface="Arial" charset="0"/>
              </a:rPr>
              <a:t>Individual    Time                 </a:t>
            </a:r>
            <a:r>
              <a:rPr lang="en-US" sz="1800" b="1" i="1" dirty="0">
                <a:latin typeface="Arial" charset="0"/>
              </a:rPr>
              <a:t>u</a:t>
            </a:r>
            <a:r>
              <a:rPr lang="en-US" sz="1800" b="1" dirty="0">
                <a:latin typeface="Arial" charset="0"/>
              </a:rPr>
              <a:t>	</a:t>
            </a:r>
          </a:p>
          <a:p>
            <a:pPr>
              <a:spcBef>
                <a:spcPts val="1200"/>
              </a:spcBef>
            </a:pPr>
            <a:r>
              <a:rPr lang="en-US" sz="1800" b="1" dirty="0">
                <a:latin typeface="Arial" charset="0"/>
              </a:rPr>
              <a:t>	1	1	</a:t>
            </a:r>
            <a:r>
              <a:rPr lang="en-US" b="1" i="1" dirty="0">
                <a:latin typeface="Symbol" pitchFamily="18" charset="2"/>
              </a:rPr>
              <a:t>a</a:t>
            </a:r>
            <a:r>
              <a:rPr lang="en-US" b="1" baseline="-25000" dirty="0"/>
              <a:t>1</a:t>
            </a:r>
            <a:r>
              <a:rPr lang="en-US" b="1" dirty="0"/>
              <a:t> + </a:t>
            </a:r>
            <a:r>
              <a:rPr lang="en-US" b="1" i="1" dirty="0">
                <a:latin typeface="Symbol" pitchFamily="18" charset="2"/>
              </a:rPr>
              <a:t>e</a:t>
            </a:r>
            <a:r>
              <a:rPr lang="en-US" b="1" baseline="-25000" dirty="0"/>
              <a:t>11</a:t>
            </a:r>
          </a:p>
          <a:p>
            <a:r>
              <a:rPr lang="en-US" sz="1800" b="1" dirty="0">
                <a:latin typeface="Arial" charset="0"/>
              </a:rPr>
              <a:t>	1	2	</a:t>
            </a:r>
            <a:r>
              <a:rPr lang="en-US" b="1" i="1" dirty="0">
                <a:latin typeface="Symbol" pitchFamily="18" charset="2"/>
              </a:rPr>
              <a:t>a</a:t>
            </a:r>
            <a:r>
              <a:rPr lang="en-US" b="1" baseline="-25000" dirty="0"/>
              <a:t>1</a:t>
            </a:r>
            <a:r>
              <a:rPr lang="en-US" b="1" dirty="0"/>
              <a:t> + </a:t>
            </a:r>
            <a:r>
              <a:rPr lang="en-US" b="1" i="1" dirty="0">
                <a:latin typeface="Symbol" pitchFamily="18" charset="2"/>
              </a:rPr>
              <a:t>e</a:t>
            </a:r>
            <a:r>
              <a:rPr lang="en-US" b="1" baseline="-25000" dirty="0"/>
              <a:t>12</a:t>
            </a:r>
          </a:p>
          <a:p>
            <a:r>
              <a:rPr lang="en-US" sz="1800" b="1" dirty="0">
                <a:latin typeface="Arial" charset="0"/>
              </a:rPr>
              <a:t>	1	3	</a:t>
            </a:r>
            <a:r>
              <a:rPr lang="en-US" b="1" i="1" dirty="0">
                <a:latin typeface="Symbol" pitchFamily="18" charset="2"/>
              </a:rPr>
              <a:t>a</a:t>
            </a:r>
            <a:r>
              <a:rPr lang="en-US" b="1" baseline="-25000" dirty="0"/>
              <a:t>1</a:t>
            </a:r>
            <a:r>
              <a:rPr lang="en-US" b="1" dirty="0"/>
              <a:t> + </a:t>
            </a:r>
            <a:r>
              <a:rPr lang="en-US" b="1" i="1" dirty="0">
                <a:latin typeface="Symbol" pitchFamily="18" charset="2"/>
              </a:rPr>
              <a:t>e</a:t>
            </a:r>
            <a:r>
              <a:rPr lang="en-US" b="1" baseline="-25000" dirty="0"/>
              <a:t>13</a:t>
            </a:r>
            <a:endParaRPr lang="en-US" sz="1800" b="1" dirty="0">
              <a:latin typeface="Arial" charset="0"/>
            </a:endParaRPr>
          </a:p>
          <a:p>
            <a:r>
              <a:rPr lang="en-US" sz="1800" b="1" dirty="0">
                <a:latin typeface="Arial" charset="0"/>
              </a:rPr>
              <a:t>	2	1	</a:t>
            </a:r>
            <a:r>
              <a:rPr lang="en-US" b="1" i="1" dirty="0">
                <a:latin typeface="Symbol" pitchFamily="18" charset="2"/>
              </a:rPr>
              <a:t>a</a:t>
            </a:r>
            <a:r>
              <a:rPr lang="en-US" b="1" baseline="-25000" dirty="0"/>
              <a:t>2</a:t>
            </a:r>
            <a:r>
              <a:rPr lang="en-US" b="1" dirty="0"/>
              <a:t> + </a:t>
            </a:r>
            <a:r>
              <a:rPr lang="en-US" b="1" i="1" dirty="0">
                <a:latin typeface="Symbol" pitchFamily="18" charset="2"/>
              </a:rPr>
              <a:t>e</a:t>
            </a:r>
            <a:r>
              <a:rPr lang="en-US" b="1" baseline="-25000" dirty="0"/>
              <a:t>21</a:t>
            </a:r>
            <a:endParaRPr lang="en-US" sz="1800" b="1" dirty="0">
              <a:latin typeface="Arial" charset="0"/>
            </a:endParaRPr>
          </a:p>
          <a:p>
            <a:r>
              <a:rPr lang="en-US" sz="1800" b="1" dirty="0">
                <a:latin typeface="Arial" charset="0"/>
              </a:rPr>
              <a:t>	2	2	</a:t>
            </a:r>
            <a:r>
              <a:rPr lang="en-US" b="1" i="1" dirty="0">
                <a:latin typeface="Symbol" pitchFamily="18" charset="2"/>
              </a:rPr>
              <a:t>a</a:t>
            </a:r>
            <a:r>
              <a:rPr lang="en-US" b="1" baseline="-25000" dirty="0"/>
              <a:t>2</a:t>
            </a:r>
            <a:r>
              <a:rPr lang="en-US" b="1" dirty="0"/>
              <a:t> + </a:t>
            </a:r>
            <a:r>
              <a:rPr lang="en-US" b="1" i="1" dirty="0">
                <a:latin typeface="Symbol" pitchFamily="18" charset="2"/>
              </a:rPr>
              <a:t>e</a:t>
            </a:r>
            <a:r>
              <a:rPr lang="en-US" b="1" baseline="-25000" dirty="0"/>
              <a:t>22</a:t>
            </a:r>
            <a:endParaRPr lang="en-US" sz="1800" b="1" dirty="0">
              <a:latin typeface="Arial" charset="0"/>
            </a:endParaRPr>
          </a:p>
          <a:p>
            <a:r>
              <a:rPr lang="en-US" sz="1800" b="1" dirty="0">
                <a:latin typeface="Arial" charset="0"/>
              </a:rPr>
              <a:t>	2	3	</a:t>
            </a:r>
            <a:r>
              <a:rPr lang="en-US" b="1" i="1" dirty="0">
                <a:latin typeface="Symbol" pitchFamily="18" charset="2"/>
              </a:rPr>
              <a:t>a</a:t>
            </a:r>
            <a:r>
              <a:rPr lang="en-US" b="1" baseline="-25000" dirty="0"/>
              <a:t>2</a:t>
            </a:r>
            <a:r>
              <a:rPr lang="en-US" b="1" dirty="0"/>
              <a:t> + </a:t>
            </a:r>
            <a:r>
              <a:rPr lang="en-US" b="1" i="1" dirty="0">
                <a:latin typeface="Symbol" pitchFamily="18" charset="2"/>
              </a:rPr>
              <a:t>e</a:t>
            </a:r>
            <a:r>
              <a:rPr lang="en-US" b="1" baseline="-25000" dirty="0"/>
              <a:t>23</a:t>
            </a:r>
            <a:endParaRPr lang="en-US" sz="1800" b="1" dirty="0">
              <a:latin typeface="Arial" charset="0"/>
            </a:endParaRPr>
          </a:p>
          <a:p>
            <a:endParaRPr lang="en-US" sz="1800" b="1" dirty="0">
              <a:latin typeface="Arial" charset="0"/>
            </a:endParaRPr>
          </a:p>
          <a:p>
            <a:endParaRPr lang="en-US" sz="1800" b="1" dirty="0">
              <a:latin typeface="Arial" charset="0"/>
            </a:endParaRPr>
          </a:p>
        </p:txBody>
      </p:sp>
      <p:sp>
        <p:nvSpPr>
          <p:cNvPr id="14" name="Rectangle 13"/>
          <p:cNvSpPr>
            <a:spLocks noChangeArrowheads="1"/>
          </p:cNvSpPr>
          <p:nvPr/>
        </p:nvSpPr>
        <p:spPr bwMode="auto">
          <a:xfrm>
            <a:off x="0" y="574875"/>
            <a:ext cx="9144000" cy="10158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6" name="Rectangle 32"/>
          <p:cNvSpPr>
            <a:spLocks noChangeArrowheads="1"/>
          </p:cNvSpPr>
          <p:nvPr/>
        </p:nvSpPr>
        <p:spPr bwMode="auto">
          <a:xfrm>
            <a:off x="6743700" y="828675"/>
            <a:ext cx="1724025" cy="504825"/>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17" name="Object 5"/>
          <p:cNvGraphicFramePr>
            <a:graphicFrameLocks noChangeAspect="1"/>
          </p:cNvGraphicFramePr>
          <p:nvPr>
            <p:extLst>
              <p:ext uri="{D42A27DB-BD31-4B8C-83A1-F6EECF244321}">
                <p14:modId xmlns:p14="http://schemas.microsoft.com/office/powerpoint/2010/main" val="1618671935"/>
              </p:ext>
            </p:extLst>
          </p:nvPr>
        </p:nvGraphicFramePr>
        <p:xfrm>
          <a:off x="6847200" y="866775"/>
          <a:ext cx="1498600" cy="381000"/>
        </p:xfrm>
        <a:graphic>
          <a:graphicData uri="http://schemas.openxmlformats.org/presentationml/2006/ole">
            <mc:AlternateContent xmlns:mc="http://schemas.openxmlformats.org/markup-compatibility/2006">
              <mc:Choice xmlns:v="urn:schemas-microsoft-com:vml" Requires="v">
                <p:oleObj spid="_x0000_s172069" name="Equation" r:id="rId3" imgW="1498320" imgH="380880" progId="Equation.3">
                  <p:embed/>
                </p:oleObj>
              </mc:Choice>
              <mc:Fallback>
                <p:oleObj name="Equation" r:id="rId3" imgW="149832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47200" y="866775"/>
                        <a:ext cx="1498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8" name="Line 6"/>
          <p:cNvSpPr>
            <a:spLocks noChangeShapeType="1"/>
          </p:cNvSpPr>
          <p:nvPr/>
        </p:nvSpPr>
        <p:spPr bwMode="auto">
          <a:xfrm>
            <a:off x="0" y="2172000"/>
            <a:ext cx="91440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graphicFrame>
        <p:nvGraphicFramePr>
          <p:cNvPr id="3" name="Object 2"/>
          <p:cNvGraphicFramePr>
            <a:graphicFrameLocks noChangeAspect="1"/>
          </p:cNvGraphicFramePr>
          <p:nvPr>
            <p:extLst>
              <p:ext uri="{D42A27DB-BD31-4B8C-83A1-F6EECF244321}">
                <p14:modId xmlns:p14="http://schemas.microsoft.com/office/powerpoint/2010/main" val="1103226208"/>
              </p:ext>
            </p:extLst>
          </p:nvPr>
        </p:nvGraphicFramePr>
        <p:xfrm>
          <a:off x="2217738" y="661988"/>
          <a:ext cx="3530600" cy="838200"/>
        </p:xfrm>
        <a:graphic>
          <a:graphicData uri="http://schemas.openxmlformats.org/presentationml/2006/ole">
            <mc:AlternateContent xmlns:mc="http://schemas.openxmlformats.org/markup-compatibility/2006">
              <mc:Choice xmlns:v="urn:schemas-microsoft-com:vml" Requires="v">
                <p:oleObj spid="_x0000_s172070" name="Equation" r:id="rId5" imgW="3530520" imgH="838080" progId="Equation.DSMT4">
                  <p:embed/>
                </p:oleObj>
              </mc:Choice>
              <mc:Fallback>
                <p:oleObj name="Equation" r:id="rId5" imgW="3530520" imgH="838080" progId="Equation.DSMT4">
                  <p:embed/>
                  <p:pic>
                    <p:nvPicPr>
                      <p:cNvPr id="0" name="Object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17738" y="661988"/>
                        <a:ext cx="3530600" cy="838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73063"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same is true for the observations relating to individual 2, and for all other individuals in the sample.</a:t>
            </a:r>
            <a:endParaRPr lang="en-GB" sz="1500" b="1">
              <a:latin typeface="Times New Roman" pitchFamily="18" charset="0"/>
            </a:endParaRPr>
          </a:p>
        </p:txBody>
      </p:sp>
      <p:sp>
        <p:nvSpPr>
          <p:cNvPr id="173065" name="Text Box 9"/>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17</a:t>
            </a:r>
          </a:p>
        </p:txBody>
      </p:sp>
      <p:sp>
        <p:nvSpPr>
          <p:cNvPr id="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9"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a:t>RANDOM EFFECTS REGRESSIONS</a:t>
            </a:r>
            <a:endParaRPr lang="en-GB" sz="1600">
              <a:latin typeface="Times New Roman" pitchFamily="18" charset="0"/>
            </a:endParaRPr>
          </a:p>
        </p:txBody>
      </p:sp>
      <p:sp>
        <p:nvSpPr>
          <p:cNvPr id="12" name="Rectangle 5"/>
          <p:cNvSpPr>
            <a:spLocks noChangeArrowheads="1"/>
          </p:cNvSpPr>
          <p:nvPr/>
        </p:nvSpPr>
        <p:spPr bwMode="auto">
          <a:xfrm>
            <a:off x="0" y="1699200"/>
            <a:ext cx="9144000" cy="2823476"/>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3" name="Rectangle 12"/>
          <p:cNvSpPr/>
          <p:nvPr/>
        </p:nvSpPr>
        <p:spPr>
          <a:xfrm>
            <a:off x="43200" y="1742400"/>
            <a:ext cx="9057600" cy="4320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Text Box 2"/>
          <p:cNvSpPr txBox="1">
            <a:spLocks noChangeArrowheads="1"/>
          </p:cNvSpPr>
          <p:nvPr/>
        </p:nvSpPr>
        <p:spPr bwMode="auto">
          <a:xfrm>
            <a:off x="301625" y="1741489"/>
            <a:ext cx="6022975" cy="26971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455613">
              <a:tabLst>
                <a:tab pos="2628900" algn="r"/>
                <a:tab pos="3657600" algn="r"/>
                <a:tab pos="4572000" algn="l"/>
              </a:tabLst>
              <a:defRPr sz="2400">
                <a:solidFill>
                  <a:schemeClr val="tx1"/>
                </a:solidFill>
                <a:latin typeface="Times New Roman" pitchFamily="18" charset="0"/>
              </a:defRPr>
            </a:lvl1pPr>
            <a:lvl2pPr marL="1031875">
              <a:tabLst>
                <a:tab pos="2628900" algn="r"/>
                <a:tab pos="3657600" algn="r"/>
                <a:tab pos="4572000" algn="l"/>
              </a:tabLst>
              <a:defRPr sz="2400">
                <a:solidFill>
                  <a:schemeClr val="tx1"/>
                </a:solidFill>
                <a:latin typeface="Times New Roman" pitchFamily="18" charset="0"/>
              </a:defRPr>
            </a:lvl2pPr>
            <a:lvl3pPr marL="1146175">
              <a:tabLst>
                <a:tab pos="2628900" algn="r"/>
                <a:tab pos="3657600" algn="r"/>
                <a:tab pos="4572000" algn="l"/>
              </a:tabLst>
              <a:defRPr sz="2400">
                <a:solidFill>
                  <a:schemeClr val="tx1"/>
                </a:solidFill>
                <a:latin typeface="Times New Roman" pitchFamily="18" charset="0"/>
              </a:defRPr>
            </a:lvl3pPr>
            <a:lvl4pPr>
              <a:tabLst>
                <a:tab pos="2628900" algn="r"/>
                <a:tab pos="3657600" algn="r"/>
                <a:tab pos="4572000" algn="l"/>
              </a:tabLst>
              <a:defRPr sz="2400">
                <a:solidFill>
                  <a:schemeClr val="tx1"/>
                </a:solidFill>
                <a:latin typeface="Times New Roman" pitchFamily="18" charset="0"/>
              </a:defRPr>
            </a:lvl4pPr>
            <a:lvl5pPr>
              <a:tabLst>
                <a:tab pos="2628900" algn="r"/>
                <a:tab pos="3657600" algn="r"/>
                <a:tab pos="4572000" algn="l"/>
              </a:tabLst>
              <a:defRPr sz="2400">
                <a:solidFill>
                  <a:schemeClr val="tx1"/>
                </a:solidFill>
                <a:latin typeface="Times New Roman" pitchFamily="18" charset="0"/>
              </a:defRPr>
            </a:lvl5pPr>
            <a:lvl6pPr eaLnBrk="0" fontAlgn="base" hangingPunct="0">
              <a:spcBef>
                <a:spcPct val="0"/>
              </a:spcBef>
              <a:spcAft>
                <a:spcPct val="0"/>
              </a:spcAft>
              <a:tabLst>
                <a:tab pos="2628900" algn="r"/>
                <a:tab pos="3657600" algn="r"/>
                <a:tab pos="4572000" algn="l"/>
              </a:tabLst>
              <a:defRPr sz="2400">
                <a:solidFill>
                  <a:schemeClr val="tx1"/>
                </a:solidFill>
                <a:latin typeface="Times New Roman" pitchFamily="18" charset="0"/>
              </a:defRPr>
            </a:lvl6pPr>
            <a:lvl7pPr eaLnBrk="0" fontAlgn="base" hangingPunct="0">
              <a:spcBef>
                <a:spcPct val="0"/>
              </a:spcBef>
              <a:spcAft>
                <a:spcPct val="0"/>
              </a:spcAft>
              <a:tabLst>
                <a:tab pos="2628900" algn="r"/>
                <a:tab pos="3657600" algn="r"/>
                <a:tab pos="4572000" algn="l"/>
              </a:tabLst>
              <a:defRPr sz="2400">
                <a:solidFill>
                  <a:schemeClr val="tx1"/>
                </a:solidFill>
                <a:latin typeface="Times New Roman" pitchFamily="18" charset="0"/>
              </a:defRPr>
            </a:lvl7pPr>
            <a:lvl8pPr eaLnBrk="0" fontAlgn="base" hangingPunct="0">
              <a:spcBef>
                <a:spcPct val="0"/>
              </a:spcBef>
              <a:spcAft>
                <a:spcPct val="0"/>
              </a:spcAft>
              <a:tabLst>
                <a:tab pos="2628900" algn="r"/>
                <a:tab pos="3657600" algn="r"/>
                <a:tab pos="4572000" algn="l"/>
              </a:tabLst>
              <a:defRPr sz="2400">
                <a:solidFill>
                  <a:schemeClr val="tx1"/>
                </a:solidFill>
                <a:latin typeface="Times New Roman" pitchFamily="18" charset="0"/>
              </a:defRPr>
            </a:lvl8pPr>
            <a:lvl9pPr eaLnBrk="0" fontAlgn="base" hangingPunct="0">
              <a:spcBef>
                <a:spcPct val="0"/>
              </a:spcBef>
              <a:spcAft>
                <a:spcPct val="0"/>
              </a:spcAft>
              <a:tabLst>
                <a:tab pos="2628900" algn="r"/>
                <a:tab pos="3657600" algn="r"/>
                <a:tab pos="4572000" algn="l"/>
              </a:tabLst>
              <a:defRPr sz="2400">
                <a:solidFill>
                  <a:schemeClr val="tx1"/>
                </a:solidFill>
                <a:latin typeface="Times New Roman" pitchFamily="18" charset="0"/>
              </a:defRPr>
            </a:lvl9pPr>
          </a:lstStyle>
          <a:p>
            <a:r>
              <a:rPr lang="en-US" sz="1800" b="1" dirty="0" smtClean="0">
                <a:latin typeface="Arial" charset="0"/>
              </a:rPr>
              <a:t>                        </a:t>
            </a:r>
            <a:r>
              <a:rPr lang="en-US" sz="1800" b="1" dirty="0">
                <a:latin typeface="Arial" charset="0"/>
              </a:rPr>
              <a:t>Individual    Time                 </a:t>
            </a:r>
            <a:r>
              <a:rPr lang="en-US" sz="1800" b="1" i="1" dirty="0">
                <a:latin typeface="Arial" charset="0"/>
              </a:rPr>
              <a:t>u</a:t>
            </a:r>
            <a:r>
              <a:rPr lang="en-US" sz="1800" b="1" dirty="0">
                <a:latin typeface="Arial" charset="0"/>
              </a:rPr>
              <a:t>	</a:t>
            </a:r>
          </a:p>
          <a:p>
            <a:pPr>
              <a:spcBef>
                <a:spcPts val="1200"/>
              </a:spcBef>
            </a:pPr>
            <a:r>
              <a:rPr lang="en-US" sz="1800" b="1" dirty="0">
                <a:latin typeface="Arial" charset="0"/>
              </a:rPr>
              <a:t>	1	1	</a:t>
            </a:r>
            <a:r>
              <a:rPr lang="en-US" b="1" i="1" dirty="0">
                <a:latin typeface="Symbol" pitchFamily="18" charset="2"/>
              </a:rPr>
              <a:t>a</a:t>
            </a:r>
            <a:r>
              <a:rPr lang="en-US" b="1" baseline="-25000" dirty="0"/>
              <a:t>1</a:t>
            </a:r>
            <a:r>
              <a:rPr lang="en-US" b="1" dirty="0"/>
              <a:t> + </a:t>
            </a:r>
            <a:r>
              <a:rPr lang="en-US" b="1" i="1" dirty="0">
                <a:latin typeface="Symbol" pitchFamily="18" charset="2"/>
              </a:rPr>
              <a:t>e</a:t>
            </a:r>
            <a:r>
              <a:rPr lang="en-US" b="1" baseline="-25000" dirty="0"/>
              <a:t>11</a:t>
            </a:r>
          </a:p>
          <a:p>
            <a:r>
              <a:rPr lang="en-US" sz="1800" b="1" dirty="0">
                <a:latin typeface="Arial" charset="0"/>
              </a:rPr>
              <a:t>	1	2	</a:t>
            </a:r>
            <a:r>
              <a:rPr lang="en-US" b="1" i="1" dirty="0">
                <a:latin typeface="Symbol" pitchFamily="18" charset="2"/>
              </a:rPr>
              <a:t>a</a:t>
            </a:r>
            <a:r>
              <a:rPr lang="en-US" b="1" baseline="-25000" dirty="0"/>
              <a:t>1</a:t>
            </a:r>
            <a:r>
              <a:rPr lang="en-US" b="1" dirty="0"/>
              <a:t> + </a:t>
            </a:r>
            <a:r>
              <a:rPr lang="en-US" b="1" i="1" dirty="0">
                <a:latin typeface="Symbol" pitchFamily="18" charset="2"/>
              </a:rPr>
              <a:t>e</a:t>
            </a:r>
            <a:r>
              <a:rPr lang="en-US" b="1" baseline="-25000" dirty="0"/>
              <a:t>12</a:t>
            </a:r>
          </a:p>
          <a:p>
            <a:r>
              <a:rPr lang="en-US" sz="1800" b="1" dirty="0">
                <a:latin typeface="Arial" charset="0"/>
              </a:rPr>
              <a:t>	1	3	</a:t>
            </a:r>
            <a:r>
              <a:rPr lang="en-US" b="1" i="1" dirty="0">
                <a:latin typeface="Symbol" pitchFamily="18" charset="2"/>
              </a:rPr>
              <a:t>a</a:t>
            </a:r>
            <a:r>
              <a:rPr lang="en-US" b="1" baseline="-25000" dirty="0"/>
              <a:t>1</a:t>
            </a:r>
            <a:r>
              <a:rPr lang="en-US" b="1" dirty="0"/>
              <a:t> + </a:t>
            </a:r>
            <a:r>
              <a:rPr lang="en-US" b="1" i="1" dirty="0">
                <a:latin typeface="Symbol" pitchFamily="18" charset="2"/>
              </a:rPr>
              <a:t>e</a:t>
            </a:r>
            <a:r>
              <a:rPr lang="en-US" b="1" baseline="-25000" dirty="0"/>
              <a:t>13</a:t>
            </a:r>
            <a:endParaRPr lang="en-US" sz="1800" b="1" dirty="0">
              <a:latin typeface="Arial" charset="0"/>
            </a:endParaRPr>
          </a:p>
          <a:p>
            <a:r>
              <a:rPr lang="en-US" sz="1800" b="1" dirty="0">
                <a:latin typeface="Arial" charset="0"/>
              </a:rPr>
              <a:t>	2	1	</a:t>
            </a:r>
            <a:r>
              <a:rPr lang="en-US" b="1" i="1" dirty="0">
                <a:latin typeface="Symbol" pitchFamily="18" charset="2"/>
              </a:rPr>
              <a:t>a</a:t>
            </a:r>
            <a:r>
              <a:rPr lang="en-US" b="1" baseline="-25000" dirty="0"/>
              <a:t>2</a:t>
            </a:r>
            <a:r>
              <a:rPr lang="en-US" b="1" dirty="0"/>
              <a:t> + </a:t>
            </a:r>
            <a:r>
              <a:rPr lang="en-US" b="1" i="1" dirty="0">
                <a:latin typeface="Symbol" pitchFamily="18" charset="2"/>
              </a:rPr>
              <a:t>e</a:t>
            </a:r>
            <a:r>
              <a:rPr lang="en-US" b="1" baseline="-25000" dirty="0"/>
              <a:t>21</a:t>
            </a:r>
            <a:endParaRPr lang="en-US" sz="1800" b="1" dirty="0">
              <a:latin typeface="Arial" charset="0"/>
            </a:endParaRPr>
          </a:p>
          <a:p>
            <a:r>
              <a:rPr lang="en-US" sz="1800" b="1" dirty="0">
                <a:latin typeface="Arial" charset="0"/>
              </a:rPr>
              <a:t>	2	2	</a:t>
            </a:r>
            <a:r>
              <a:rPr lang="en-US" b="1" i="1" dirty="0">
                <a:latin typeface="Symbol" pitchFamily="18" charset="2"/>
              </a:rPr>
              <a:t>a</a:t>
            </a:r>
            <a:r>
              <a:rPr lang="en-US" b="1" baseline="-25000" dirty="0"/>
              <a:t>2</a:t>
            </a:r>
            <a:r>
              <a:rPr lang="en-US" b="1" dirty="0"/>
              <a:t> + </a:t>
            </a:r>
            <a:r>
              <a:rPr lang="en-US" b="1" i="1" dirty="0">
                <a:latin typeface="Symbol" pitchFamily="18" charset="2"/>
              </a:rPr>
              <a:t>e</a:t>
            </a:r>
            <a:r>
              <a:rPr lang="en-US" b="1" baseline="-25000" dirty="0"/>
              <a:t>22</a:t>
            </a:r>
            <a:endParaRPr lang="en-US" sz="1800" b="1" dirty="0">
              <a:latin typeface="Arial" charset="0"/>
            </a:endParaRPr>
          </a:p>
          <a:p>
            <a:r>
              <a:rPr lang="en-US" sz="1800" b="1" dirty="0">
                <a:latin typeface="Arial" charset="0"/>
              </a:rPr>
              <a:t>	2	3	</a:t>
            </a:r>
            <a:r>
              <a:rPr lang="en-US" b="1" i="1" dirty="0">
                <a:latin typeface="Symbol" pitchFamily="18" charset="2"/>
              </a:rPr>
              <a:t>a</a:t>
            </a:r>
            <a:r>
              <a:rPr lang="en-US" b="1" baseline="-25000" dirty="0"/>
              <a:t>2</a:t>
            </a:r>
            <a:r>
              <a:rPr lang="en-US" b="1" dirty="0"/>
              <a:t> + </a:t>
            </a:r>
            <a:r>
              <a:rPr lang="en-US" b="1" i="1" dirty="0">
                <a:latin typeface="Symbol" pitchFamily="18" charset="2"/>
              </a:rPr>
              <a:t>e</a:t>
            </a:r>
            <a:r>
              <a:rPr lang="en-US" b="1" baseline="-25000" dirty="0"/>
              <a:t>23</a:t>
            </a:r>
            <a:endParaRPr lang="en-US" sz="1800" b="1" dirty="0">
              <a:latin typeface="Arial" charset="0"/>
            </a:endParaRPr>
          </a:p>
          <a:p>
            <a:endParaRPr lang="en-US" sz="1800" b="1" dirty="0">
              <a:latin typeface="Arial" charset="0"/>
            </a:endParaRPr>
          </a:p>
          <a:p>
            <a:endParaRPr lang="en-US" sz="1800" b="1" dirty="0">
              <a:latin typeface="Arial" charset="0"/>
            </a:endParaRPr>
          </a:p>
        </p:txBody>
      </p:sp>
      <p:sp>
        <p:nvSpPr>
          <p:cNvPr id="16" name="Rectangle 15"/>
          <p:cNvSpPr>
            <a:spLocks noChangeArrowheads="1"/>
          </p:cNvSpPr>
          <p:nvPr/>
        </p:nvSpPr>
        <p:spPr bwMode="auto">
          <a:xfrm>
            <a:off x="0" y="574875"/>
            <a:ext cx="9144000" cy="10158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8" name="Rectangle 32"/>
          <p:cNvSpPr>
            <a:spLocks noChangeArrowheads="1"/>
          </p:cNvSpPr>
          <p:nvPr/>
        </p:nvSpPr>
        <p:spPr bwMode="auto">
          <a:xfrm>
            <a:off x="6743700" y="828675"/>
            <a:ext cx="1724025" cy="504825"/>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19" name="Object 5"/>
          <p:cNvGraphicFramePr>
            <a:graphicFrameLocks noChangeAspect="1"/>
          </p:cNvGraphicFramePr>
          <p:nvPr>
            <p:extLst>
              <p:ext uri="{D42A27DB-BD31-4B8C-83A1-F6EECF244321}">
                <p14:modId xmlns:p14="http://schemas.microsoft.com/office/powerpoint/2010/main" val="2217331705"/>
              </p:ext>
            </p:extLst>
          </p:nvPr>
        </p:nvGraphicFramePr>
        <p:xfrm>
          <a:off x="6847200" y="866775"/>
          <a:ext cx="1498600" cy="381000"/>
        </p:xfrm>
        <a:graphic>
          <a:graphicData uri="http://schemas.openxmlformats.org/presentationml/2006/ole">
            <mc:AlternateContent xmlns:mc="http://schemas.openxmlformats.org/markup-compatibility/2006">
              <mc:Choice xmlns:v="urn:schemas-microsoft-com:vml" Requires="v">
                <p:oleObj spid="_x0000_s173094" name="Equation" r:id="rId3" imgW="1498320" imgH="380880" progId="Equation.3">
                  <p:embed/>
                </p:oleObj>
              </mc:Choice>
              <mc:Fallback>
                <p:oleObj name="Equation" r:id="rId3" imgW="149832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47200" y="866775"/>
                        <a:ext cx="1498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0" name="Line 6"/>
          <p:cNvSpPr>
            <a:spLocks noChangeShapeType="1"/>
          </p:cNvSpPr>
          <p:nvPr/>
        </p:nvSpPr>
        <p:spPr bwMode="auto">
          <a:xfrm>
            <a:off x="0" y="2172000"/>
            <a:ext cx="91440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graphicFrame>
        <p:nvGraphicFramePr>
          <p:cNvPr id="3" name="Object 2"/>
          <p:cNvGraphicFramePr>
            <a:graphicFrameLocks noChangeAspect="1"/>
          </p:cNvGraphicFramePr>
          <p:nvPr>
            <p:extLst>
              <p:ext uri="{D42A27DB-BD31-4B8C-83A1-F6EECF244321}">
                <p14:modId xmlns:p14="http://schemas.microsoft.com/office/powerpoint/2010/main" val="1103226208"/>
              </p:ext>
            </p:extLst>
          </p:nvPr>
        </p:nvGraphicFramePr>
        <p:xfrm>
          <a:off x="2217738" y="661988"/>
          <a:ext cx="3530600" cy="838200"/>
        </p:xfrm>
        <a:graphic>
          <a:graphicData uri="http://schemas.openxmlformats.org/presentationml/2006/ole">
            <mc:AlternateContent xmlns:mc="http://schemas.openxmlformats.org/markup-compatibility/2006">
              <mc:Choice xmlns:v="urn:schemas-microsoft-com:vml" Requires="v">
                <p:oleObj spid="_x0000_s173095" name="Equation" r:id="rId5" imgW="3530520" imgH="838080" progId="Equation.DSMT4">
                  <p:embed/>
                </p:oleObj>
              </mc:Choice>
              <mc:Fallback>
                <p:oleObj name="Equation" r:id="rId5" imgW="3530520" imgH="838080" progId="Equation.DSMT4">
                  <p:embed/>
                  <p:pic>
                    <p:nvPicPr>
                      <p:cNvPr id="0" name="Object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17738" y="661988"/>
                        <a:ext cx="3530600" cy="838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9750"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covariance of the disturbance terms in periods </a:t>
            </a:r>
            <a:r>
              <a:rPr lang="en-GB" sz="1500" b="1" i="1"/>
              <a:t>t</a:t>
            </a:r>
            <a:r>
              <a:rPr lang="en-GB" sz="1500" b="1"/>
              <a:t> and </a:t>
            </a:r>
            <a:r>
              <a:rPr lang="en-GB" sz="1500" b="1" i="1"/>
              <a:t>t'</a:t>
            </a:r>
            <a:r>
              <a:rPr lang="en-GB" sz="1500" b="1"/>
              <a:t> for individual </a:t>
            </a:r>
            <a:r>
              <a:rPr lang="en-GB" sz="1500" b="1" i="1"/>
              <a:t>i</a:t>
            </a:r>
            <a:r>
              <a:rPr lang="en-GB" sz="1500" b="1"/>
              <a:t> is decomposed above.  The terms involving </a:t>
            </a:r>
            <a:r>
              <a:rPr lang="en-GB" sz="1500" b="1" i="1">
                <a:latin typeface="Symbol" pitchFamily="18" charset="2"/>
              </a:rPr>
              <a:t>e</a:t>
            </a:r>
            <a:r>
              <a:rPr lang="en-GB" sz="1500" b="1"/>
              <a:t> are all 0 because </a:t>
            </a:r>
            <a:r>
              <a:rPr lang="en-GB" sz="1500" b="1" i="1">
                <a:latin typeface="Symbol" pitchFamily="18" charset="2"/>
              </a:rPr>
              <a:t>e</a:t>
            </a:r>
            <a:r>
              <a:rPr lang="en-GB" sz="1500" b="1"/>
              <a:t> is assumed to be generated completely randomly.  However the first term is not 0.  It is the population variance of </a:t>
            </a:r>
            <a:r>
              <a:rPr lang="en-GB" sz="1500" b="1" i="1">
                <a:latin typeface="Symbol" pitchFamily="18" charset="2"/>
              </a:rPr>
              <a:t>a</a:t>
            </a:r>
            <a:r>
              <a:rPr lang="en-GB" sz="1500" b="1"/>
              <a:t>.</a:t>
            </a:r>
            <a:endParaRPr lang="en-GB" sz="1500" b="1">
              <a:latin typeface="Times New Roman" pitchFamily="18" charset="0"/>
            </a:endParaRPr>
          </a:p>
        </p:txBody>
      </p:sp>
      <p:sp>
        <p:nvSpPr>
          <p:cNvPr id="159755" name="Text Box 11"/>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18</a:t>
            </a: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a:t>RANDOM EFFECTS REGRESSIONS</a:t>
            </a:r>
            <a:endParaRPr lang="en-GB" sz="1600">
              <a:latin typeface="Times New Roman" pitchFamily="18" charset="0"/>
            </a:endParaRPr>
          </a:p>
        </p:txBody>
      </p:sp>
      <p:sp>
        <p:nvSpPr>
          <p:cNvPr id="15" name="Rectangle 14"/>
          <p:cNvSpPr>
            <a:spLocks noChangeArrowheads="1"/>
          </p:cNvSpPr>
          <p:nvPr/>
        </p:nvSpPr>
        <p:spPr bwMode="auto">
          <a:xfrm>
            <a:off x="0" y="4629600"/>
            <a:ext cx="9144000" cy="6228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6" name="Rectangle 5"/>
          <p:cNvSpPr>
            <a:spLocks noChangeArrowheads="1"/>
          </p:cNvSpPr>
          <p:nvPr/>
        </p:nvSpPr>
        <p:spPr bwMode="auto">
          <a:xfrm>
            <a:off x="0" y="1699200"/>
            <a:ext cx="9144000" cy="2823476"/>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7" name="Rectangle 16"/>
          <p:cNvSpPr/>
          <p:nvPr/>
        </p:nvSpPr>
        <p:spPr>
          <a:xfrm>
            <a:off x="43200" y="1742400"/>
            <a:ext cx="9057600" cy="4320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Text Box 2"/>
          <p:cNvSpPr txBox="1">
            <a:spLocks noChangeArrowheads="1"/>
          </p:cNvSpPr>
          <p:nvPr/>
        </p:nvSpPr>
        <p:spPr bwMode="auto">
          <a:xfrm>
            <a:off x="301625" y="1741489"/>
            <a:ext cx="6022975" cy="26971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455613">
              <a:tabLst>
                <a:tab pos="2628900" algn="r"/>
                <a:tab pos="3657600" algn="r"/>
                <a:tab pos="4572000" algn="l"/>
              </a:tabLst>
              <a:defRPr sz="2400">
                <a:solidFill>
                  <a:schemeClr val="tx1"/>
                </a:solidFill>
                <a:latin typeface="Times New Roman" pitchFamily="18" charset="0"/>
              </a:defRPr>
            </a:lvl1pPr>
            <a:lvl2pPr marL="1031875">
              <a:tabLst>
                <a:tab pos="2628900" algn="r"/>
                <a:tab pos="3657600" algn="r"/>
                <a:tab pos="4572000" algn="l"/>
              </a:tabLst>
              <a:defRPr sz="2400">
                <a:solidFill>
                  <a:schemeClr val="tx1"/>
                </a:solidFill>
                <a:latin typeface="Times New Roman" pitchFamily="18" charset="0"/>
              </a:defRPr>
            </a:lvl2pPr>
            <a:lvl3pPr marL="1146175">
              <a:tabLst>
                <a:tab pos="2628900" algn="r"/>
                <a:tab pos="3657600" algn="r"/>
                <a:tab pos="4572000" algn="l"/>
              </a:tabLst>
              <a:defRPr sz="2400">
                <a:solidFill>
                  <a:schemeClr val="tx1"/>
                </a:solidFill>
                <a:latin typeface="Times New Roman" pitchFamily="18" charset="0"/>
              </a:defRPr>
            </a:lvl3pPr>
            <a:lvl4pPr>
              <a:tabLst>
                <a:tab pos="2628900" algn="r"/>
                <a:tab pos="3657600" algn="r"/>
                <a:tab pos="4572000" algn="l"/>
              </a:tabLst>
              <a:defRPr sz="2400">
                <a:solidFill>
                  <a:schemeClr val="tx1"/>
                </a:solidFill>
                <a:latin typeface="Times New Roman" pitchFamily="18" charset="0"/>
              </a:defRPr>
            </a:lvl4pPr>
            <a:lvl5pPr>
              <a:tabLst>
                <a:tab pos="2628900" algn="r"/>
                <a:tab pos="3657600" algn="r"/>
                <a:tab pos="4572000" algn="l"/>
              </a:tabLst>
              <a:defRPr sz="2400">
                <a:solidFill>
                  <a:schemeClr val="tx1"/>
                </a:solidFill>
                <a:latin typeface="Times New Roman" pitchFamily="18" charset="0"/>
              </a:defRPr>
            </a:lvl5pPr>
            <a:lvl6pPr eaLnBrk="0" fontAlgn="base" hangingPunct="0">
              <a:spcBef>
                <a:spcPct val="0"/>
              </a:spcBef>
              <a:spcAft>
                <a:spcPct val="0"/>
              </a:spcAft>
              <a:tabLst>
                <a:tab pos="2628900" algn="r"/>
                <a:tab pos="3657600" algn="r"/>
                <a:tab pos="4572000" algn="l"/>
              </a:tabLst>
              <a:defRPr sz="2400">
                <a:solidFill>
                  <a:schemeClr val="tx1"/>
                </a:solidFill>
                <a:latin typeface="Times New Roman" pitchFamily="18" charset="0"/>
              </a:defRPr>
            </a:lvl6pPr>
            <a:lvl7pPr eaLnBrk="0" fontAlgn="base" hangingPunct="0">
              <a:spcBef>
                <a:spcPct val="0"/>
              </a:spcBef>
              <a:spcAft>
                <a:spcPct val="0"/>
              </a:spcAft>
              <a:tabLst>
                <a:tab pos="2628900" algn="r"/>
                <a:tab pos="3657600" algn="r"/>
                <a:tab pos="4572000" algn="l"/>
              </a:tabLst>
              <a:defRPr sz="2400">
                <a:solidFill>
                  <a:schemeClr val="tx1"/>
                </a:solidFill>
                <a:latin typeface="Times New Roman" pitchFamily="18" charset="0"/>
              </a:defRPr>
            </a:lvl7pPr>
            <a:lvl8pPr eaLnBrk="0" fontAlgn="base" hangingPunct="0">
              <a:spcBef>
                <a:spcPct val="0"/>
              </a:spcBef>
              <a:spcAft>
                <a:spcPct val="0"/>
              </a:spcAft>
              <a:tabLst>
                <a:tab pos="2628900" algn="r"/>
                <a:tab pos="3657600" algn="r"/>
                <a:tab pos="4572000" algn="l"/>
              </a:tabLst>
              <a:defRPr sz="2400">
                <a:solidFill>
                  <a:schemeClr val="tx1"/>
                </a:solidFill>
                <a:latin typeface="Times New Roman" pitchFamily="18" charset="0"/>
              </a:defRPr>
            </a:lvl8pPr>
            <a:lvl9pPr eaLnBrk="0" fontAlgn="base" hangingPunct="0">
              <a:spcBef>
                <a:spcPct val="0"/>
              </a:spcBef>
              <a:spcAft>
                <a:spcPct val="0"/>
              </a:spcAft>
              <a:tabLst>
                <a:tab pos="2628900" algn="r"/>
                <a:tab pos="3657600" algn="r"/>
                <a:tab pos="4572000" algn="l"/>
              </a:tabLst>
              <a:defRPr sz="2400">
                <a:solidFill>
                  <a:schemeClr val="tx1"/>
                </a:solidFill>
                <a:latin typeface="Times New Roman" pitchFamily="18" charset="0"/>
              </a:defRPr>
            </a:lvl9pPr>
          </a:lstStyle>
          <a:p>
            <a:r>
              <a:rPr lang="en-US" sz="1800" b="1" dirty="0" smtClean="0">
                <a:latin typeface="Arial" charset="0"/>
              </a:rPr>
              <a:t>                        </a:t>
            </a:r>
            <a:r>
              <a:rPr lang="en-US" sz="1800" b="1" dirty="0">
                <a:latin typeface="Arial" charset="0"/>
              </a:rPr>
              <a:t>Individual    Time                 </a:t>
            </a:r>
            <a:r>
              <a:rPr lang="en-US" sz="1800" b="1" i="1" dirty="0">
                <a:latin typeface="Arial" charset="0"/>
              </a:rPr>
              <a:t>u</a:t>
            </a:r>
            <a:r>
              <a:rPr lang="en-US" sz="1800" b="1" dirty="0">
                <a:latin typeface="Arial" charset="0"/>
              </a:rPr>
              <a:t>	</a:t>
            </a:r>
          </a:p>
          <a:p>
            <a:pPr>
              <a:spcBef>
                <a:spcPts val="1200"/>
              </a:spcBef>
            </a:pPr>
            <a:r>
              <a:rPr lang="en-US" sz="1800" b="1" dirty="0">
                <a:latin typeface="Arial" charset="0"/>
              </a:rPr>
              <a:t>	1	1	</a:t>
            </a:r>
            <a:r>
              <a:rPr lang="en-US" b="1" i="1" dirty="0">
                <a:latin typeface="Symbol" pitchFamily="18" charset="2"/>
              </a:rPr>
              <a:t>a</a:t>
            </a:r>
            <a:r>
              <a:rPr lang="en-US" b="1" baseline="-25000" dirty="0"/>
              <a:t>1</a:t>
            </a:r>
            <a:r>
              <a:rPr lang="en-US" b="1" dirty="0"/>
              <a:t> + </a:t>
            </a:r>
            <a:r>
              <a:rPr lang="en-US" b="1" i="1" dirty="0">
                <a:latin typeface="Symbol" pitchFamily="18" charset="2"/>
              </a:rPr>
              <a:t>e</a:t>
            </a:r>
            <a:r>
              <a:rPr lang="en-US" b="1" baseline="-25000" dirty="0"/>
              <a:t>11</a:t>
            </a:r>
          </a:p>
          <a:p>
            <a:r>
              <a:rPr lang="en-US" sz="1800" b="1" dirty="0">
                <a:latin typeface="Arial" charset="0"/>
              </a:rPr>
              <a:t>	1	2	</a:t>
            </a:r>
            <a:r>
              <a:rPr lang="en-US" b="1" i="1" dirty="0">
                <a:latin typeface="Symbol" pitchFamily="18" charset="2"/>
              </a:rPr>
              <a:t>a</a:t>
            </a:r>
            <a:r>
              <a:rPr lang="en-US" b="1" baseline="-25000" dirty="0"/>
              <a:t>1</a:t>
            </a:r>
            <a:r>
              <a:rPr lang="en-US" b="1" dirty="0"/>
              <a:t> + </a:t>
            </a:r>
            <a:r>
              <a:rPr lang="en-US" b="1" i="1" dirty="0">
                <a:latin typeface="Symbol" pitchFamily="18" charset="2"/>
              </a:rPr>
              <a:t>e</a:t>
            </a:r>
            <a:r>
              <a:rPr lang="en-US" b="1" baseline="-25000" dirty="0"/>
              <a:t>12</a:t>
            </a:r>
          </a:p>
          <a:p>
            <a:r>
              <a:rPr lang="en-US" sz="1800" b="1" dirty="0">
                <a:latin typeface="Arial" charset="0"/>
              </a:rPr>
              <a:t>	1	3	</a:t>
            </a:r>
            <a:r>
              <a:rPr lang="en-US" b="1" i="1" dirty="0">
                <a:latin typeface="Symbol" pitchFamily="18" charset="2"/>
              </a:rPr>
              <a:t>a</a:t>
            </a:r>
            <a:r>
              <a:rPr lang="en-US" b="1" baseline="-25000" dirty="0"/>
              <a:t>1</a:t>
            </a:r>
            <a:r>
              <a:rPr lang="en-US" b="1" dirty="0"/>
              <a:t> + </a:t>
            </a:r>
            <a:r>
              <a:rPr lang="en-US" b="1" i="1" dirty="0">
                <a:latin typeface="Symbol" pitchFamily="18" charset="2"/>
              </a:rPr>
              <a:t>e</a:t>
            </a:r>
            <a:r>
              <a:rPr lang="en-US" b="1" baseline="-25000" dirty="0"/>
              <a:t>13</a:t>
            </a:r>
            <a:endParaRPr lang="en-US" sz="1800" b="1" dirty="0">
              <a:latin typeface="Arial" charset="0"/>
            </a:endParaRPr>
          </a:p>
          <a:p>
            <a:r>
              <a:rPr lang="en-US" sz="1800" b="1" dirty="0">
                <a:latin typeface="Arial" charset="0"/>
              </a:rPr>
              <a:t>	2	1	</a:t>
            </a:r>
            <a:r>
              <a:rPr lang="en-US" b="1" i="1" dirty="0">
                <a:latin typeface="Symbol" pitchFamily="18" charset="2"/>
              </a:rPr>
              <a:t>a</a:t>
            </a:r>
            <a:r>
              <a:rPr lang="en-US" b="1" baseline="-25000" dirty="0"/>
              <a:t>2</a:t>
            </a:r>
            <a:r>
              <a:rPr lang="en-US" b="1" dirty="0"/>
              <a:t> + </a:t>
            </a:r>
            <a:r>
              <a:rPr lang="en-US" b="1" i="1" dirty="0">
                <a:latin typeface="Symbol" pitchFamily="18" charset="2"/>
              </a:rPr>
              <a:t>e</a:t>
            </a:r>
            <a:r>
              <a:rPr lang="en-US" b="1" baseline="-25000" dirty="0"/>
              <a:t>21</a:t>
            </a:r>
            <a:endParaRPr lang="en-US" sz="1800" b="1" dirty="0">
              <a:latin typeface="Arial" charset="0"/>
            </a:endParaRPr>
          </a:p>
          <a:p>
            <a:r>
              <a:rPr lang="en-US" sz="1800" b="1" dirty="0">
                <a:latin typeface="Arial" charset="0"/>
              </a:rPr>
              <a:t>	2	2	</a:t>
            </a:r>
            <a:r>
              <a:rPr lang="en-US" b="1" i="1" dirty="0">
                <a:latin typeface="Symbol" pitchFamily="18" charset="2"/>
              </a:rPr>
              <a:t>a</a:t>
            </a:r>
            <a:r>
              <a:rPr lang="en-US" b="1" baseline="-25000" dirty="0"/>
              <a:t>2</a:t>
            </a:r>
            <a:r>
              <a:rPr lang="en-US" b="1" dirty="0"/>
              <a:t> + </a:t>
            </a:r>
            <a:r>
              <a:rPr lang="en-US" b="1" i="1" dirty="0">
                <a:latin typeface="Symbol" pitchFamily="18" charset="2"/>
              </a:rPr>
              <a:t>e</a:t>
            </a:r>
            <a:r>
              <a:rPr lang="en-US" b="1" baseline="-25000" dirty="0"/>
              <a:t>22</a:t>
            </a:r>
            <a:endParaRPr lang="en-US" sz="1800" b="1" dirty="0">
              <a:latin typeface="Arial" charset="0"/>
            </a:endParaRPr>
          </a:p>
          <a:p>
            <a:r>
              <a:rPr lang="en-US" sz="1800" b="1" dirty="0">
                <a:latin typeface="Arial" charset="0"/>
              </a:rPr>
              <a:t>	2	3	</a:t>
            </a:r>
            <a:r>
              <a:rPr lang="en-US" b="1" i="1" dirty="0">
                <a:latin typeface="Symbol" pitchFamily="18" charset="2"/>
              </a:rPr>
              <a:t>a</a:t>
            </a:r>
            <a:r>
              <a:rPr lang="en-US" b="1" baseline="-25000" dirty="0"/>
              <a:t>2</a:t>
            </a:r>
            <a:r>
              <a:rPr lang="en-US" b="1" dirty="0"/>
              <a:t> + </a:t>
            </a:r>
            <a:r>
              <a:rPr lang="en-US" b="1" i="1" dirty="0">
                <a:latin typeface="Symbol" pitchFamily="18" charset="2"/>
              </a:rPr>
              <a:t>e</a:t>
            </a:r>
            <a:r>
              <a:rPr lang="en-US" b="1" baseline="-25000" dirty="0"/>
              <a:t>23</a:t>
            </a:r>
            <a:endParaRPr lang="en-US" sz="1800" b="1" dirty="0">
              <a:latin typeface="Arial" charset="0"/>
            </a:endParaRPr>
          </a:p>
          <a:p>
            <a:endParaRPr lang="en-US" sz="1800" b="1" dirty="0">
              <a:latin typeface="Arial" charset="0"/>
            </a:endParaRPr>
          </a:p>
          <a:p>
            <a:endParaRPr lang="en-US" sz="1800" b="1" dirty="0">
              <a:latin typeface="Arial" charset="0"/>
            </a:endParaRPr>
          </a:p>
        </p:txBody>
      </p:sp>
      <p:graphicFrame>
        <p:nvGraphicFramePr>
          <p:cNvPr id="19" name="Object 7"/>
          <p:cNvGraphicFramePr>
            <a:graphicFrameLocks noChangeAspect="1"/>
          </p:cNvGraphicFramePr>
          <p:nvPr>
            <p:extLst>
              <p:ext uri="{D42A27DB-BD31-4B8C-83A1-F6EECF244321}">
                <p14:modId xmlns:p14="http://schemas.microsoft.com/office/powerpoint/2010/main" val="1242879739"/>
              </p:ext>
            </p:extLst>
          </p:nvPr>
        </p:nvGraphicFramePr>
        <p:xfrm>
          <a:off x="1212850" y="4686300"/>
          <a:ext cx="6719888" cy="457200"/>
        </p:xfrm>
        <a:graphic>
          <a:graphicData uri="http://schemas.openxmlformats.org/presentationml/2006/ole">
            <mc:AlternateContent xmlns:mc="http://schemas.openxmlformats.org/markup-compatibility/2006">
              <mc:Choice xmlns:v="urn:schemas-microsoft-com:vml" Requires="v">
                <p:oleObj spid="_x0000_s159799" name="Equation" r:id="rId3" imgW="6717960" imgH="457200" progId="Equation.3">
                  <p:embed/>
                </p:oleObj>
              </mc:Choice>
              <mc:Fallback>
                <p:oleObj name="Equation" r:id="rId3" imgW="6717960" imgH="457200" progId="Equation.3">
                  <p:embed/>
                  <p:pic>
                    <p:nvPicPr>
                      <p:cNvPr id="0" name=""/>
                      <p:cNvPicPr>
                        <a:picLocks noChangeAspect="1" noChangeArrowheads="1"/>
                      </p:cNvPicPr>
                      <p:nvPr/>
                    </p:nvPicPr>
                    <p:blipFill>
                      <a:blip r:embed="rId4"/>
                      <a:srcRect/>
                      <a:stretch>
                        <a:fillRect/>
                      </a:stretch>
                    </p:blipFill>
                    <p:spPr bwMode="auto">
                      <a:xfrm>
                        <a:off x="1212850" y="4686300"/>
                        <a:ext cx="6719888"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0" name="Rectangle 19"/>
          <p:cNvSpPr>
            <a:spLocks noChangeArrowheads="1"/>
          </p:cNvSpPr>
          <p:nvPr/>
        </p:nvSpPr>
        <p:spPr bwMode="auto">
          <a:xfrm>
            <a:off x="0" y="574875"/>
            <a:ext cx="9144000" cy="10158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2" name="Rectangle 32"/>
          <p:cNvSpPr>
            <a:spLocks noChangeArrowheads="1"/>
          </p:cNvSpPr>
          <p:nvPr/>
        </p:nvSpPr>
        <p:spPr bwMode="auto">
          <a:xfrm>
            <a:off x="6743700" y="828675"/>
            <a:ext cx="1724025" cy="504825"/>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23" name="Object 5"/>
          <p:cNvGraphicFramePr>
            <a:graphicFrameLocks noChangeAspect="1"/>
          </p:cNvGraphicFramePr>
          <p:nvPr>
            <p:extLst>
              <p:ext uri="{D42A27DB-BD31-4B8C-83A1-F6EECF244321}">
                <p14:modId xmlns:p14="http://schemas.microsoft.com/office/powerpoint/2010/main" val="2217331705"/>
              </p:ext>
            </p:extLst>
          </p:nvPr>
        </p:nvGraphicFramePr>
        <p:xfrm>
          <a:off x="6847200" y="866775"/>
          <a:ext cx="1498600" cy="381000"/>
        </p:xfrm>
        <a:graphic>
          <a:graphicData uri="http://schemas.openxmlformats.org/presentationml/2006/ole">
            <mc:AlternateContent xmlns:mc="http://schemas.openxmlformats.org/markup-compatibility/2006">
              <mc:Choice xmlns:v="urn:schemas-microsoft-com:vml" Requires="v">
                <p:oleObj spid="_x0000_s159800" name="Equation" r:id="rId5" imgW="1498320" imgH="380880" progId="Equation.3">
                  <p:embed/>
                </p:oleObj>
              </mc:Choice>
              <mc:Fallback>
                <p:oleObj name="Equation" r:id="rId5" imgW="149832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47200" y="866775"/>
                        <a:ext cx="1498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4" name="Line 6"/>
          <p:cNvSpPr>
            <a:spLocks noChangeShapeType="1"/>
          </p:cNvSpPr>
          <p:nvPr/>
        </p:nvSpPr>
        <p:spPr bwMode="auto">
          <a:xfrm>
            <a:off x="0" y="2172000"/>
            <a:ext cx="91440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graphicFrame>
        <p:nvGraphicFramePr>
          <p:cNvPr id="3" name="Object 2"/>
          <p:cNvGraphicFramePr>
            <a:graphicFrameLocks noChangeAspect="1"/>
          </p:cNvGraphicFramePr>
          <p:nvPr>
            <p:extLst>
              <p:ext uri="{D42A27DB-BD31-4B8C-83A1-F6EECF244321}">
                <p14:modId xmlns:p14="http://schemas.microsoft.com/office/powerpoint/2010/main" val="1103226208"/>
              </p:ext>
            </p:extLst>
          </p:nvPr>
        </p:nvGraphicFramePr>
        <p:xfrm>
          <a:off x="2217738" y="661988"/>
          <a:ext cx="3530600" cy="838200"/>
        </p:xfrm>
        <a:graphic>
          <a:graphicData uri="http://schemas.openxmlformats.org/presentationml/2006/ole">
            <mc:AlternateContent xmlns:mc="http://schemas.openxmlformats.org/markup-compatibility/2006">
              <mc:Choice xmlns:v="urn:schemas-microsoft-com:vml" Requires="v">
                <p:oleObj spid="_x0000_s159801" name="Equation" r:id="rId7" imgW="3530520" imgH="838080" progId="Equation.DSMT4">
                  <p:embed/>
                </p:oleObj>
              </mc:Choice>
              <mc:Fallback>
                <p:oleObj name="Equation" r:id="rId7" imgW="3530520" imgH="838080" progId="Equation.DSMT4">
                  <p:embed/>
                  <p:pic>
                    <p:nvPicPr>
                      <p:cNvPr id="0" name="Object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217738" y="661988"/>
                        <a:ext cx="3530600" cy="838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9026"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a:t>RANDOM EFFECTS REGRESSIONS</a:t>
            </a:r>
            <a:endParaRPr lang="en-GB" sz="1600">
              <a:latin typeface="Times New Roman" pitchFamily="18" charset="0"/>
            </a:endParaRPr>
          </a:p>
        </p:txBody>
      </p:sp>
      <p:sp>
        <p:nvSpPr>
          <p:cNvPr id="129030"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dirty="0"/>
              <a:t>When the observed variables of interest are constant for each individual, a fixed effects regression is not an effective tool because such variables cannot be included.</a:t>
            </a:r>
            <a:endParaRPr lang="en-GB" sz="1500" b="1" dirty="0">
              <a:latin typeface="Times New Roman" pitchFamily="18" charset="0"/>
            </a:endParaRPr>
          </a:p>
        </p:txBody>
      </p:sp>
      <p:sp>
        <p:nvSpPr>
          <p:cNvPr id="129039" name="Text Box 1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a:t>
            </a:r>
          </a:p>
        </p:txBody>
      </p:sp>
      <p:sp>
        <p:nvSpPr>
          <p:cNvPr id="14" name="Rectangle 13"/>
          <p:cNvSpPr>
            <a:spLocks noChangeArrowheads="1"/>
          </p:cNvSpPr>
          <p:nvPr/>
        </p:nvSpPr>
        <p:spPr bwMode="auto">
          <a:xfrm>
            <a:off x="0" y="574875"/>
            <a:ext cx="9144000" cy="10158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2279514824"/>
              </p:ext>
            </p:extLst>
          </p:nvPr>
        </p:nvGraphicFramePr>
        <p:xfrm>
          <a:off x="2214563" y="660400"/>
          <a:ext cx="4876800" cy="838200"/>
        </p:xfrm>
        <a:graphic>
          <a:graphicData uri="http://schemas.openxmlformats.org/presentationml/2006/ole">
            <mc:AlternateContent xmlns:mc="http://schemas.openxmlformats.org/markup-compatibility/2006">
              <mc:Choice xmlns:v="urn:schemas-microsoft-com:vml" Requires="v">
                <p:oleObj spid="_x0000_s129067" name="Equation" r:id="rId3" imgW="4876560" imgH="838080" progId="Equation.DSMT4">
                  <p:embed/>
                </p:oleObj>
              </mc:Choice>
              <mc:Fallback>
                <p:oleObj name="Equation" r:id="rId3" imgW="4876560" imgH="838080" progId="Equation.DSMT4">
                  <p:embed/>
                  <p:pic>
                    <p:nvPicPr>
                      <p:cNvPr id="0" name="Object 2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14563" y="660400"/>
                        <a:ext cx="4876800" cy="838200"/>
                      </a:xfrm>
                      <a:prstGeom prst="rect">
                        <a:avLst/>
                      </a:prstGeom>
                      <a:noFill/>
                      <a:ln>
                        <a:noFill/>
                      </a:ln>
                      <a:effectLst/>
                      <a:extLst>
                        <a:ext uri="{909E8E84-426E-40DD-AFC4-6F175D3DCCD1}">
                          <a14:hiddenFill xmlns:a14="http://schemas.microsoft.com/office/drawing/2010/main">
                            <a:solidFill>
                              <a:srgbClr val="EAEA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6" name="Rectangle 15"/>
          <p:cNvSpPr>
            <a:spLocks noChangeArrowheads="1"/>
          </p:cNvSpPr>
          <p:nvPr/>
        </p:nvSpPr>
        <p:spPr bwMode="auto">
          <a:xfrm>
            <a:off x="0" y="1698825"/>
            <a:ext cx="9144000" cy="10152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18" name="Object 17"/>
          <p:cNvGraphicFramePr>
            <a:graphicFrameLocks noChangeAspect="1"/>
          </p:cNvGraphicFramePr>
          <p:nvPr>
            <p:extLst>
              <p:ext uri="{D42A27DB-BD31-4B8C-83A1-F6EECF244321}">
                <p14:modId xmlns:p14="http://schemas.microsoft.com/office/powerpoint/2010/main" val="196115328"/>
              </p:ext>
            </p:extLst>
          </p:nvPr>
        </p:nvGraphicFramePr>
        <p:xfrm>
          <a:off x="2214563" y="1782763"/>
          <a:ext cx="4076700" cy="1778000"/>
        </p:xfrm>
        <a:graphic>
          <a:graphicData uri="http://schemas.openxmlformats.org/presentationml/2006/ole">
            <mc:AlternateContent xmlns:mc="http://schemas.openxmlformats.org/markup-compatibility/2006">
              <mc:Choice xmlns:v="urn:schemas-microsoft-com:vml" Requires="v">
                <p:oleObj spid="_x0000_s129068" name="Equation" r:id="rId5" imgW="4076640" imgH="1777680" progId="Equation.DSMT4">
                  <p:embed/>
                </p:oleObj>
              </mc:Choice>
              <mc:Fallback>
                <p:oleObj name="Equation" r:id="rId5" imgW="4076640" imgH="1777680" progId="Equation.DSMT4">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14563" y="1782763"/>
                        <a:ext cx="4076700" cy="1778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7" name="Rectangle 10"/>
          <p:cNvSpPr>
            <a:spLocks noChangeArrowheads="1"/>
          </p:cNvSpPr>
          <p:nvPr/>
        </p:nvSpPr>
        <p:spPr bwMode="auto">
          <a:xfrm>
            <a:off x="1331913" y="2732088"/>
            <a:ext cx="6019800" cy="839787"/>
          </a:xfrm>
          <a:prstGeom prst="rect">
            <a:avLst/>
          </a:prstGeom>
          <a:solidFill>
            <a:srgbClr val="969696"/>
          </a:solidFill>
          <a:ln>
            <a:noFill/>
          </a:ln>
          <a:effectLst/>
          <a:extLst/>
        </p:spPr>
        <p:txBody>
          <a:bodyPr wrap="none" anchor="ctr"/>
          <a:lstStyle/>
          <a:p>
            <a:endParaRPr lang="en-GB"/>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a:spLocks noChangeArrowheads="1"/>
          </p:cNvSpPr>
          <p:nvPr/>
        </p:nvSpPr>
        <p:spPr bwMode="auto">
          <a:xfrm>
            <a:off x="0" y="4629600"/>
            <a:ext cx="9144000" cy="6228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4" name="Rectangle 5"/>
          <p:cNvSpPr>
            <a:spLocks noChangeArrowheads="1"/>
          </p:cNvSpPr>
          <p:nvPr/>
        </p:nvSpPr>
        <p:spPr bwMode="auto">
          <a:xfrm>
            <a:off x="0" y="1699200"/>
            <a:ext cx="9144000" cy="2823476"/>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 name="Rectangle 14"/>
          <p:cNvSpPr/>
          <p:nvPr/>
        </p:nvSpPr>
        <p:spPr>
          <a:xfrm>
            <a:off x="43200" y="1742400"/>
            <a:ext cx="9057600" cy="4320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1794" name="Text Box 2"/>
          <p:cNvSpPr txBox="1">
            <a:spLocks noChangeArrowheads="1"/>
          </p:cNvSpPr>
          <p:nvPr/>
        </p:nvSpPr>
        <p:spPr bwMode="auto">
          <a:xfrm>
            <a:off x="301625" y="1741489"/>
            <a:ext cx="6022975" cy="26971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455613">
              <a:tabLst>
                <a:tab pos="2628900" algn="r"/>
                <a:tab pos="3657600" algn="r"/>
                <a:tab pos="4572000" algn="l"/>
              </a:tabLst>
              <a:defRPr sz="2400">
                <a:solidFill>
                  <a:schemeClr val="tx1"/>
                </a:solidFill>
                <a:latin typeface="Times New Roman" pitchFamily="18" charset="0"/>
              </a:defRPr>
            </a:lvl1pPr>
            <a:lvl2pPr marL="1031875">
              <a:tabLst>
                <a:tab pos="2628900" algn="r"/>
                <a:tab pos="3657600" algn="r"/>
                <a:tab pos="4572000" algn="l"/>
              </a:tabLst>
              <a:defRPr sz="2400">
                <a:solidFill>
                  <a:schemeClr val="tx1"/>
                </a:solidFill>
                <a:latin typeface="Times New Roman" pitchFamily="18" charset="0"/>
              </a:defRPr>
            </a:lvl2pPr>
            <a:lvl3pPr marL="1146175">
              <a:tabLst>
                <a:tab pos="2628900" algn="r"/>
                <a:tab pos="3657600" algn="r"/>
                <a:tab pos="4572000" algn="l"/>
              </a:tabLst>
              <a:defRPr sz="2400">
                <a:solidFill>
                  <a:schemeClr val="tx1"/>
                </a:solidFill>
                <a:latin typeface="Times New Roman" pitchFamily="18" charset="0"/>
              </a:defRPr>
            </a:lvl3pPr>
            <a:lvl4pPr>
              <a:tabLst>
                <a:tab pos="2628900" algn="r"/>
                <a:tab pos="3657600" algn="r"/>
                <a:tab pos="4572000" algn="l"/>
              </a:tabLst>
              <a:defRPr sz="2400">
                <a:solidFill>
                  <a:schemeClr val="tx1"/>
                </a:solidFill>
                <a:latin typeface="Times New Roman" pitchFamily="18" charset="0"/>
              </a:defRPr>
            </a:lvl4pPr>
            <a:lvl5pPr>
              <a:tabLst>
                <a:tab pos="2628900" algn="r"/>
                <a:tab pos="3657600" algn="r"/>
                <a:tab pos="4572000" algn="l"/>
              </a:tabLst>
              <a:defRPr sz="2400">
                <a:solidFill>
                  <a:schemeClr val="tx1"/>
                </a:solidFill>
                <a:latin typeface="Times New Roman" pitchFamily="18" charset="0"/>
              </a:defRPr>
            </a:lvl5pPr>
            <a:lvl6pPr eaLnBrk="0" fontAlgn="base" hangingPunct="0">
              <a:spcBef>
                <a:spcPct val="0"/>
              </a:spcBef>
              <a:spcAft>
                <a:spcPct val="0"/>
              </a:spcAft>
              <a:tabLst>
                <a:tab pos="2628900" algn="r"/>
                <a:tab pos="3657600" algn="r"/>
                <a:tab pos="4572000" algn="l"/>
              </a:tabLst>
              <a:defRPr sz="2400">
                <a:solidFill>
                  <a:schemeClr val="tx1"/>
                </a:solidFill>
                <a:latin typeface="Times New Roman" pitchFamily="18" charset="0"/>
              </a:defRPr>
            </a:lvl6pPr>
            <a:lvl7pPr eaLnBrk="0" fontAlgn="base" hangingPunct="0">
              <a:spcBef>
                <a:spcPct val="0"/>
              </a:spcBef>
              <a:spcAft>
                <a:spcPct val="0"/>
              </a:spcAft>
              <a:tabLst>
                <a:tab pos="2628900" algn="r"/>
                <a:tab pos="3657600" algn="r"/>
                <a:tab pos="4572000" algn="l"/>
              </a:tabLst>
              <a:defRPr sz="2400">
                <a:solidFill>
                  <a:schemeClr val="tx1"/>
                </a:solidFill>
                <a:latin typeface="Times New Roman" pitchFamily="18" charset="0"/>
              </a:defRPr>
            </a:lvl7pPr>
            <a:lvl8pPr eaLnBrk="0" fontAlgn="base" hangingPunct="0">
              <a:spcBef>
                <a:spcPct val="0"/>
              </a:spcBef>
              <a:spcAft>
                <a:spcPct val="0"/>
              </a:spcAft>
              <a:tabLst>
                <a:tab pos="2628900" algn="r"/>
                <a:tab pos="3657600" algn="r"/>
                <a:tab pos="4572000" algn="l"/>
              </a:tabLst>
              <a:defRPr sz="2400">
                <a:solidFill>
                  <a:schemeClr val="tx1"/>
                </a:solidFill>
                <a:latin typeface="Times New Roman" pitchFamily="18" charset="0"/>
              </a:defRPr>
            </a:lvl8pPr>
            <a:lvl9pPr eaLnBrk="0" fontAlgn="base" hangingPunct="0">
              <a:spcBef>
                <a:spcPct val="0"/>
              </a:spcBef>
              <a:spcAft>
                <a:spcPct val="0"/>
              </a:spcAft>
              <a:tabLst>
                <a:tab pos="2628900" algn="r"/>
                <a:tab pos="3657600" algn="r"/>
                <a:tab pos="4572000" algn="l"/>
              </a:tabLst>
              <a:defRPr sz="2400">
                <a:solidFill>
                  <a:schemeClr val="tx1"/>
                </a:solidFill>
                <a:latin typeface="Times New Roman" pitchFamily="18" charset="0"/>
              </a:defRPr>
            </a:lvl9pPr>
          </a:lstStyle>
          <a:p>
            <a:r>
              <a:rPr lang="en-US" sz="1800" b="1" dirty="0" smtClean="0">
                <a:latin typeface="Arial" charset="0"/>
              </a:rPr>
              <a:t>                        </a:t>
            </a:r>
            <a:r>
              <a:rPr lang="en-US" sz="1800" b="1" dirty="0">
                <a:latin typeface="Arial" charset="0"/>
              </a:rPr>
              <a:t>Individual    Time                 </a:t>
            </a:r>
            <a:r>
              <a:rPr lang="en-US" sz="1800" b="1" i="1" dirty="0">
                <a:latin typeface="Arial" charset="0"/>
              </a:rPr>
              <a:t>u</a:t>
            </a:r>
            <a:r>
              <a:rPr lang="en-US" sz="1800" b="1" dirty="0">
                <a:latin typeface="Arial" charset="0"/>
              </a:rPr>
              <a:t>	</a:t>
            </a:r>
          </a:p>
          <a:p>
            <a:pPr>
              <a:spcBef>
                <a:spcPts val="1200"/>
              </a:spcBef>
            </a:pPr>
            <a:r>
              <a:rPr lang="en-US" sz="1800" b="1" dirty="0">
                <a:latin typeface="Arial" charset="0"/>
              </a:rPr>
              <a:t>	1	1	</a:t>
            </a:r>
            <a:r>
              <a:rPr lang="en-US" b="1" i="1" dirty="0">
                <a:latin typeface="Symbol" pitchFamily="18" charset="2"/>
              </a:rPr>
              <a:t>a</a:t>
            </a:r>
            <a:r>
              <a:rPr lang="en-US" b="1" baseline="-25000" dirty="0"/>
              <a:t>1</a:t>
            </a:r>
            <a:r>
              <a:rPr lang="en-US" b="1" dirty="0"/>
              <a:t> + </a:t>
            </a:r>
            <a:r>
              <a:rPr lang="en-US" b="1" i="1" dirty="0">
                <a:latin typeface="Symbol" pitchFamily="18" charset="2"/>
              </a:rPr>
              <a:t>e</a:t>
            </a:r>
            <a:r>
              <a:rPr lang="en-US" b="1" baseline="-25000" dirty="0"/>
              <a:t>11</a:t>
            </a:r>
          </a:p>
          <a:p>
            <a:r>
              <a:rPr lang="en-US" sz="1800" b="1" dirty="0">
                <a:latin typeface="Arial" charset="0"/>
              </a:rPr>
              <a:t>	1	2	</a:t>
            </a:r>
            <a:r>
              <a:rPr lang="en-US" b="1" i="1" dirty="0">
                <a:latin typeface="Symbol" pitchFamily="18" charset="2"/>
              </a:rPr>
              <a:t>a</a:t>
            </a:r>
            <a:r>
              <a:rPr lang="en-US" b="1" baseline="-25000" dirty="0"/>
              <a:t>1</a:t>
            </a:r>
            <a:r>
              <a:rPr lang="en-US" b="1" dirty="0"/>
              <a:t> + </a:t>
            </a:r>
            <a:r>
              <a:rPr lang="en-US" b="1" i="1" dirty="0">
                <a:latin typeface="Symbol" pitchFamily="18" charset="2"/>
              </a:rPr>
              <a:t>e</a:t>
            </a:r>
            <a:r>
              <a:rPr lang="en-US" b="1" baseline="-25000" dirty="0"/>
              <a:t>12</a:t>
            </a:r>
          </a:p>
          <a:p>
            <a:r>
              <a:rPr lang="en-US" sz="1800" b="1" dirty="0">
                <a:latin typeface="Arial" charset="0"/>
              </a:rPr>
              <a:t>	1	3	</a:t>
            </a:r>
            <a:r>
              <a:rPr lang="en-US" b="1" i="1" dirty="0">
                <a:latin typeface="Symbol" pitchFamily="18" charset="2"/>
              </a:rPr>
              <a:t>a</a:t>
            </a:r>
            <a:r>
              <a:rPr lang="en-US" b="1" baseline="-25000" dirty="0"/>
              <a:t>1</a:t>
            </a:r>
            <a:r>
              <a:rPr lang="en-US" b="1" dirty="0"/>
              <a:t> + </a:t>
            </a:r>
            <a:r>
              <a:rPr lang="en-US" b="1" i="1" dirty="0">
                <a:latin typeface="Symbol" pitchFamily="18" charset="2"/>
              </a:rPr>
              <a:t>e</a:t>
            </a:r>
            <a:r>
              <a:rPr lang="en-US" b="1" baseline="-25000" dirty="0"/>
              <a:t>13</a:t>
            </a:r>
            <a:endParaRPr lang="en-US" sz="1800" b="1" dirty="0">
              <a:latin typeface="Arial" charset="0"/>
            </a:endParaRPr>
          </a:p>
          <a:p>
            <a:r>
              <a:rPr lang="en-US" sz="1800" b="1" dirty="0">
                <a:latin typeface="Arial" charset="0"/>
              </a:rPr>
              <a:t>	2	1	</a:t>
            </a:r>
            <a:r>
              <a:rPr lang="en-US" b="1" i="1" dirty="0">
                <a:latin typeface="Symbol" pitchFamily="18" charset="2"/>
              </a:rPr>
              <a:t>a</a:t>
            </a:r>
            <a:r>
              <a:rPr lang="en-US" b="1" baseline="-25000" dirty="0"/>
              <a:t>2</a:t>
            </a:r>
            <a:r>
              <a:rPr lang="en-US" b="1" dirty="0"/>
              <a:t> + </a:t>
            </a:r>
            <a:r>
              <a:rPr lang="en-US" b="1" i="1" dirty="0">
                <a:latin typeface="Symbol" pitchFamily="18" charset="2"/>
              </a:rPr>
              <a:t>e</a:t>
            </a:r>
            <a:r>
              <a:rPr lang="en-US" b="1" baseline="-25000" dirty="0"/>
              <a:t>21</a:t>
            </a:r>
            <a:endParaRPr lang="en-US" sz="1800" b="1" dirty="0">
              <a:latin typeface="Arial" charset="0"/>
            </a:endParaRPr>
          </a:p>
          <a:p>
            <a:r>
              <a:rPr lang="en-US" sz="1800" b="1" dirty="0">
                <a:latin typeface="Arial" charset="0"/>
              </a:rPr>
              <a:t>	2	2	</a:t>
            </a:r>
            <a:r>
              <a:rPr lang="en-US" b="1" i="1" dirty="0">
                <a:latin typeface="Symbol" pitchFamily="18" charset="2"/>
              </a:rPr>
              <a:t>a</a:t>
            </a:r>
            <a:r>
              <a:rPr lang="en-US" b="1" baseline="-25000" dirty="0"/>
              <a:t>2</a:t>
            </a:r>
            <a:r>
              <a:rPr lang="en-US" b="1" dirty="0"/>
              <a:t> + </a:t>
            </a:r>
            <a:r>
              <a:rPr lang="en-US" b="1" i="1" dirty="0">
                <a:latin typeface="Symbol" pitchFamily="18" charset="2"/>
              </a:rPr>
              <a:t>e</a:t>
            </a:r>
            <a:r>
              <a:rPr lang="en-US" b="1" baseline="-25000" dirty="0"/>
              <a:t>22</a:t>
            </a:r>
            <a:endParaRPr lang="en-US" sz="1800" b="1" dirty="0">
              <a:latin typeface="Arial" charset="0"/>
            </a:endParaRPr>
          </a:p>
          <a:p>
            <a:r>
              <a:rPr lang="en-US" sz="1800" b="1" dirty="0">
                <a:latin typeface="Arial" charset="0"/>
              </a:rPr>
              <a:t>	2	3	</a:t>
            </a:r>
            <a:r>
              <a:rPr lang="en-US" b="1" i="1" dirty="0">
                <a:latin typeface="Symbol" pitchFamily="18" charset="2"/>
              </a:rPr>
              <a:t>a</a:t>
            </a:r>
            <a:r>
              <a:rPr lang="en-US" b="1" baseline="-25000" dirty="0"/>
              <a:t>2</a:t>
            </a:r>
            <a:r>
              <a:rPr lang="en-US" b="1" dirty="0"/>
              <a:t> + </a:t>
            </a:r>
            <a:r>
              <a:rPr lang="en-US" b="1" i="1" dirty="0">
                <a:latin typeface="Symbol" pitchFamily="18" charset="2"/>
              </a:rPr>
              <a:t>e</a:t>
            </a:r>
            <a:r>
              <a:rPr lang="en-US" b="1" baseline="-25000" dirty="0"/>
              <a:t>23</a:t>
            </a:r>
            <a:endParaRPr lang="en-US" sz="1800" b="1" dirty="0">
              <a:latin typeface="Arial" charset="0"/>
            </a:endParaRPr>
          </a:p>
          <a:p>
            <a:endParaRPr lang="en-US" sz="1800" b="1" dirty="0">
              <a:latin typeface="Arial" charset="0"/>
            </a:endParaRPr>
          </a:p>
          <a:p>
            <a:endParaRPr lang="en-US" sz="1800" b="1" dirty="0">
              <a:latin typeface="Arial" charset="0"/>
            </a:endParaRPr>
          </a:p>
        </p:txBody>
      </p:sp>
      <p:sp>
        <p:nvSpPr>
          <p:cNvPr id="161798"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a:t>OLS remains unbiased and consistent, despite the violation of the regression model assumption, but it is inefficient because it is possible to derive estimators with smaller variances.  In addition, the standard errors are computed wrongly.</a:t>
            </a:r>
            <a:endParaRPr lang="en-GB" sz="2400">
              <a:latin typeface="Times New Roman" pitchFamily="18" charset="0"/>
            </a:endParaRPr>
          </a:p>
        </p:txBody>
      </p:sp>
      <p:graphicFrame>
        <p:nvGraphicFramePr>
          <p:cNvPr id="161799" name="Object 7"/>
          <p:cNvGraphicFramePr>
            <a:graphicFrameLocks noChangeAspect="1"/>
          </p:cNvGraphicFramePr>
          <p:nvPr>
            <p:extLst>
              <p:ext uri="{D42A27DB-BD31-4B8C-83A1-F6EECF244321}">
                <p14:modId xmlns:p14="http://schemas.microsoft.com/office/powerpoint/2010/main" val="4082441733"/>
              </p:ext>
            </p:extLst>
          </p:nvPr>
        </p:nvGraphicFramePr>
        <p:xfrm>
          <a:off x="1212850" y="4686300"/>
          <a:ext cx="6719888" cy="457200"/>
        </p:xfrm>
        <a:graphic>
          <a:graphicData uri="http://schemas.openxmlformats.org/presentationml/2006/ole">
            <mc:AlternateContent xmlns:mc="http://schemas.openxmlformats.org/markup-compatibility/2006">
              <mc:Choice xmlns:v="urn:schemas-microsoft-com:vml" Requires="v">
                <p:oleObj spid="_x0000_s161846" name="Equation" r:id="rId3" imgW="6717960" imgH="457200" progId="Equation.3">
                  <p:embed/>
                </p:oleObj>
              </mc:Choice>
              <mc:Fallback>
                <p:oleObj name="Equation" r:id="rId3" imgW="6717960" imgH="457200" progId="Equation.3">
                  <p:embed/>
                  <p:pic>
                    <p:nvPicPr>
                      <p:cNvPr id="0" name="Object 7"/>
                      <p:cNvPicPr>
                        <a:picLocks noChangeAspect="1" noChangeArrowheads="1"/>
                      </p:cNvPicPr>
                      <p:nvPr/>
                    </p:nvPicPr>
                    <p:blipFill>
                      <a:blip r:embed="rId4"/>
                      <a:srcRect/>
                      <a:stretch>
                        <a:fillRect/>
                      </a:stretch>
                    </p:blipFill>
                    <p:spPr bwMode="auto">
                      <a:xfrm>
                        <a:off x="1212850" y="4686300"/>
                        <a:ext cx="6719888"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61801" name="Text Box 9"/>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19</a:t>
            </a:r>
            <a:endParaRPr lang="en-US" sz="1000">
              <a:solidFill>
                <a:srgbClr val="3366FF"/>
              </a:solidFill>
            </a:endParaRP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a:t>RANDOM EFFECTS REGRESSIONS</a:t>
            </a:r>
            <a:endParaRPr lang="en-GB" sz="1600">
              <a:latin typeface="Times New Roman" pitchFamily="18" charset="0"/>
            </a:endParaRPr>
          </a:p>
        </p:txBody>
      </p:sp>
      <p:sp>
        <p:nvSpPr>
          <p:cNvPr id="12" name="Rectangle 11"/>
          <p:cNvSpPr>
            <a:spLocks noChangeArrowheads="1"/>
          </p:cNvSpPr>
          <p:nvPr/>
        </p:nvSpPr>
        <p:spPr bwMode="auto">
          <a:xfrm>
            <a:off x="0" y="574875"/>
            <a:ext cx="9144000" cy="10158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3" name="Rectangle 32"/>
          <p:cNvSpPr>
            <a:spLocks noChangeArrowheads="1"/>
          </p:cNvSpPr>
          <p:nvPr/>
        </p:nvSpPr>
        <p:spPr bwMode="auto">
          <a:xfrm>
            <a:off x="6743700" y="828675"/>
            <a:ext cx="1724025" cy="504825"/>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161797" name="Object 5"/>
          <p:cNvGraphicFramePr>
            <a:graphicFrameLocks noChangeAspect="1"/>
          </p:cNvGraphicFramePr>
          <p:nvPr>
            <p:extLst>
              <p:ext uri="{D42A27DB-BD31-4B8C-83A1-F6EECF244321}">
                <p14:modId xmlns:p14="http://schemas.microsoft.com/office/powerpoint/2010/main" val="3599058498"/>
              </p:ext>
            </p:extLst>
          </p:nvPr>
        </p:nvGraphicFramePr>
        <p:xfrm>
          <a:off x="6847200" y="866775"/>
          <a:ext cx="1498600" cy="381000"/>
        </p:xfrm>
        <a:graphic>
          <a:graphicData uri="http://schemas.openxmlformats.org/presentationml/2006/ole">
            <mc:AlternateContent xmlns:mc="http://schemas.openxmlformats.org/markup-compatibility/2006">
              <mc:Choice xmlns:v="urn:schemas-microsoft-com:vml" Requires="v">
                <p:oleObj spid="_x0000_s161847" name="Equation" r:id="rId5" imgW="1498320" imgH="380880" progId="Equation.3">
                  <p:embed/>
                </p:oleObj>
              </mc:Choice>
              <mc:Fallback>
                <p:oleObj name="Equation" r:id="rId5" imgW="1498320" imgH="380880" progId="Equation.3">
                  <p:embed/>
                  <p:pic>
                    <p:nvPicPr>
                      <p:cNvPr id="0" name="Object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47200" y="866775"/>
                        <a:ext cx="1498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6" name="Line 6"/>
          <p:cNvSpPr>
            <a:spLocks noChangeShapeType="1"/>
          </p:cNvSpPr>
          <p:nvPr/>
        </p:nvSpPr>
        <p:spPr bwMode="auto">
          <a:xfrm>
            <a:off x="0" y="2172000"/>
            <a:ext cx="91440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graphicFrame>
        <p:nvGraphicFramePr>
          <p:cNvPr id="3" name="Object 2"/>
          <p:cNvGraphicFramePr>
            <a:graphicFrameLocks noChangeAspect="1"/>
          </p:cNvGraphicFramePr>
          <p:nvPr>
            <p:extLst>
              <p:ext uri="{D42A27DB-BD31-4B8C-83A1-F6EECF244321}">
                <p14:modId xmlns:p14="http://schemas.microsoft.com/office/powerpoint/2010/main" val="1103226208"/>
              </p:ext>
            </p:extLst>
          </p:nvPr>
        </p:nvGraphicFramePr>
        <p:xfrm>
          <a:off x="2217738" y="661988"/>
          <a:ext cx="3530600" cy="838200"/>
        </p:xfrm>
        <a:graphic>
          <a:graphicData uri="http://schemas.openxmlformats.org/presentationml/2006/ole">
            <mc:AlternateContent xmlns:mc="http://schemas.openxmlformats.org/markup-compatibility/2006">
              <mc:Choice xmlns:v="urn:schemas-microsoft-com:vml" Requires="v">
                <p:oleObj spid="_x0000_s161848" name="Equation" r:id="rId7" imgW="3530520" imgH="838080" progId="Equation.DSMT4">
                  <p:embed/>
                </p:oleObj>
              </mc:Choice>
              <mc:Fallback>
                <p:oleObj name="Equation" r:id="rId7" imgW="3530520" imgH="838080" progId="Equation.DSMT4">
                  <p:embed/>
                  <p:pic>
                    <p:nvPicPr>
                      <p:cNvPr id="0" name="Object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217738" y="661988"/>
                        <a:ext cx="3530600" cy="838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74086"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a:t>We have encountered a problem of the violation of this regression model assumption once before, in the case of autocorrelated disturbance terms in a time series model.</a:t>
            </a:r>
            <a:endParaRPr lang="en-GB" sz="1500" b="1"/>
          </a:p>
        </p:txBody>
      </p:sp>
      <p:sp>
        <p:nvSpPr>
          <p:cNvPr id="174089" name="Text Box 9"/>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20</a:t>
            </a:r>
            <a:endParaRPr lang="en-US" sz="1000">
              <a:solidFill>
                <a:srgbClr val="3366FF"/>
              </a:solidFill>
            </a:endParaRP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a:t>RANDOM EFFECTS REGRESSIONS</a:t>
            </a:r>
            <a:endParaRPr lang="en-GB" sz="1600">
              <a:latin typeface="Times New Roman" pitchFamily="18" charset="0"/>
            </a:endParaRPr>
          </a:p>
        </p:txBody>
      </p:sp>
      <p:sp>
        <p:nvSpPr>
          <p:cNvPr id="12" name="Rectangle 11"/>
          <p:cNvSpPr>
            <a:spLocks noChangeArrowheads="1"/>
          </p:cNvSpPr>
          <p:nvPr/>
        </p:nvSpPr>
        <p:spPr bwMode="auto">
          <a:xfrm>
            <a:off x="0" y="4629600"/>
            <a:ext cx="9144000" cy="6228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3" name="Rectangle 5"/>
          <p:cNvSpPr>
            <a:spLocks noChangeArrowheads="1"/>
          </p:cNvSpPr>
          <p:nvPr/>
        </p:nvSpPr>
        <p:spPr bwMode="auto">
          <a:xfrm>
            <a:off x="0" y="1699200"/>
            <a:ext cx="9144000" cy="2823476"/>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4" name="Rectangle 13"/>
          <p:cNvSpPr/>
          <p:nvPr/>
        </p:nvSpPr>
        <p:spPr>
          <a:xfrm>
            <a:off x="43200" y="1742400"/>
            <a:ext cx="9057600" cy="4320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 Box 2"/>
          <p:cNvSpPr txBox="1">
            <a:spLocks noChangeArrowheads="1"/>
          </p:cNvSpPr>
          <p:nvPr/>
        </p:nvSpPr>
        <p:spPr bwMode="auto">
          <a:xfrm>
            <a:off x="301625" y="1741489"/>
            <a:ext cx="6022975" cy="26971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455613">
              <a:tabLst>
                <a:tab pos="2628900" algn="r"/>
                <a:tab pos="3657600" algn="r"/>
                <a:tab pos="4572000" algn="l"/>
              </a:tabLst>
              <a:defRPr sz="2400">
                <a:solidFill>
                  <a:schemeClr val="tx1"/>
                </a:solidFill>
                <a:latin typeface="Times New Roman" pitchFamily="18" charset="0"/>
              </a:defRPr>
            </a:lvl1pPr>
            <a:lvl2pPr marL="1031875">
              <a:tabLst>
                <a:tab pos="2628900" algn="r"/>
                <a:tab pos="3657600" algn="r"/>
                <a:tab pos="4572000" algn="l"/>
              </a:tabLst>
              <a:defRPr sz="2400">
                <a:solidFill>
                  <a:schemeClr val="tx1"/>
                </a:solidFill>
                <a:latin typeface="Times New Roman" pitchFamily="18" charset="0"/>
              </a:defRPr>
            </a:lvl2pPr>
            <a:lvl3pPr marL="1146175">
              <a:tabLst>
                <a:tab pos="2628900" algn="r"/>
                <a:tab pos="3657600" algn="r"/>
                <a:tab pos="4572000" algn="l"/>
              </a:tabLst>
              <a:defRPr sz="2400">
                <a:solidFill>
                  <a:schemeClr val="tx1"/>
                </a:solidFill>
                <a:latin typeface="Times New Roman" pitchFamily="18" charset="0"/>
              </a:defRPr>
            </a:lvl3pPr>
            <a:lvl4pPr>
              <a:tabLst>
                <a:tab pos="2628900" algn="r"/>
                <a:tab pos="3657600" algn="r"/>
                <a:tab pos="4572000" algn="l"/>
              </a:tabLst>
              <a:defRPr sz="2400">
                <a:solidFill>
                  <a:schemeClr val="tx1"/>
                </a:solidFill>
                <a:latin typeface="Times New Roman" pitchFamily="18" charset="0"/>
              </a:defRPr>
            </a:lvl4pPr>
            <a:lvl5pPr>
              <a:tabLst>
                <a:tab pos="2628900" algn="r"/>
                <a:tab pos="3657600" algn="r"/>
                <a:tab pos="4572000" algn="l"/>
              </a:tabLst>
              <a:defRPr sz="2400">
                <a:solidFill>
                  <a:schemeClr val="tx1"/>
                </a:solidFill>
                <a:latin typeface="Times New Roman" pitchFamily="18" charset="0"/>
              </a:defRPr>
            </a:lvl5pPr>
            <a:lvl6pPr eaLnBrk="0" fontAlgn="base" hangingPunct="0">
              <a:spcBef>
                <a:spcPct val="0"/>
              </a:spcBef>
              <a:spcAft>
                <a:spcPct val="0"/>
              </a:spcAft>
              <a:tabLst>
                <a:tab pos="2628900" algn="r"/>
                <a:tab pos="3657600" algn="r"/>
                <a:tab pos="4572000" algn="l"/>
              </a:tabLst>
              <a:defRPr sz="2400">
                <a:solidFill>
                  <a:schemeClr val="tx1"/>
                </a:solidFill>
                <a:latin typeface="Times New Roman" pitchFamily="18" charset="0"/>
              </a:defRPr>
            </a:lvl6pPr>
            <a:lvl7pPr eaLnBrk="0" fontAlgn="base" hangingPunct="0">
              <a:spcBef>
                <a:spcPct val="0"/>
              </a:spcBef>
              <a:spcAft>
                <a:spcPct val="0"/>
              </a:spcAft>
              <a:tabLst>
                <a:tab pos="2628900" algn="r"/>
                <a:tab pos="3657600" algn="r"/>
                <a:tab pos="4572000" algn="l"/>
              </a:tabLst>
              <a:defRPr sz="2400">
                <a:solidFill>
                  <a:schemeClr val="tx1"/>
                </a:solidFill>
                <a:latin typeface="Times New Roman" pitchFamily="18" charset="0"/>
              </a:defRPr>
            </a:lvl7pPr>
            <a:lvl8pPr eaLnBrk="0" fontAlgn="base" hangingPunct="0">
              <a:spcBef>
                <a:spcPct val="0"/>
              </a:spcBef>
              <a:spcAft>
                <a:spcPct val="0"/>
              </a:spcAft>
              <a:tabLst>
                <a:tab pos="2628900" algn="r"/>
                <a:tab pos="3657600" algn="r"/>
                <a:tab pos="4572000" algn="l"/>
              </a:tabLst>
              <a:defRPr sz="2400">
                <a:solidFill>
                  <a:schemeClr val="tx1"/>
                </a:solidFill>
                <a:latin typeface="Times New Roman" pitchFamily="18" charset="0"/>
              </a:defRPr>
            </a:lvl8pPr>
            <a:lvl9pPr eaLnBrk="0" fontAlgn="base" hangingPunct="0">
              <a:spcBef>
                <a:spcPct val="0"/>
              </a:spcBef>
              <a:spcAft>
                <a:spcPct val="0"/>
              </a:spcAft>
              <a:tabLst>
                <a:tab pos="2628900" algn="r"/>
                <a:tab pos="3657600" algn="r"/>
                <a:tab pos="4572000" algn="l"/>
              </a:tabLst>
              <a:defRPr sz="2400">
                <a:solidFill>
                  <a:schemeClr val="tx1"/>
                </a:solidFill>
                <a:latin typeface="Times New Roman" pitchFamily="18" charset="0"/>
              </a:defRPr>
            </a:lvl9pPr>
          </a:lstStyle>
          <a:p>
            <a:r>
              <a:rPr lang="en-US" sz="1800" b="1" dirty="0" smtClean="0">
                <a:latin typeface="Arial" charset="0"/>
              </a:rPr>
              <a:t>                        </a:t>
            </a:r>
            <a:r>
              <a:rPr lang="en-US" sz="1800" b="1" dirty="0">
                <a:latin typeface="Arial" charset="0"/>
              </a:rPr>
              <a:t>Individual    Time                 </a:t>
            </a:r>
            <a:r>
              <a:rPr lang="en-US" sz="1800" b="1" i="1" dirty="0">
                <a:latin typeface="Arial" charset="0"/>
              </a:rPr>
              <a:t>u</a:t>
            </a:r>
            <a:r>
              <a:rPr lang="en-US" sz="1800" b="1" dirty="0">
                <a:latin typeface="Arial" charset="0"/>
              </a:rPr>
              <a:t>	</a:t>
            </a:r>
          </a:p>
          <a:p>
            <a:pPr>
              <a:spcBef>
                <a:spcPts val="1200"/>
              </a:spcBef>
            </a:pPr>
            <a:r>
              <a:rPr lang="en-US" sz="1800" b="1" dirty="0">
                <a:latin typeface="Arial" charset="0"/>
              </a:rPr>
              <a:t>	1	1	</a:t>
            </a:r>
            <a:r>
              <a:rPr lang="en-US" b="1" i="1" dirty="0">
                <a:latin typeface="Symbol" pitchFamily="18" charset="2"/>
              </a:rPr>
              <a:t>a</a:t>
            </a:r>
            <a:r>
              <a:rPr lang="en-US" b="1" baseline="-25000" dirty="0"/>
              <a:t>1</a:t>
            </a:r>
            <a:r>
              <a:rPr lang="en-US" b="1" dirty="0"/>
              <a:t> + </a:t>
            </a:r>
            <a:r>
              <a:rPr lang="en-US" b="1" i="1" dirty="0">
                <a:latin typeface="Symbol" pitchFamily="18" charset="2"/>
              </a:rPr>
              <a:t>e</a:t>
            </a:r>
            <a:r>
              <a:rPr lang="en-US" b="1" baseline="-25000" dirty="0"/>
              <a:t>11</a:t>
            </a:r>
          </a:p>
          <a:p>
            <a:r>
              <a:rPr lang="en-US" sz="1800" b="1" dirty="0">
                <a:latin typeface="Arial" charset="0"/>
              </a:rPr>
              <a:t>	1	2	</a:t>
            </a:r>
            <a:r>
              <a:rPr lang="en-US" b="1" i="1" dirty="0">
                <a:latin typeface="Symbol" pitchFamily="18" charset="2"/>
              </a:rPr>
              <a:t>a</a:t>
            </a:r>
            <a:r>
              <a:rPr lang="en-US" b="1" baseline="-25000" dirty="0"/>
              <a:t>1</a:t>
            </a:r>
            <a:r>
              <a:rPr lang="en-US" b="1" dirty="0"/>
              <a:t> + </a:t>
            </a:r>
            <a:r>
              <a:rPr lang="en-US" b="1" i="1" dirty="0">
                <a:latin typeface="Symbol" pitchFamily="18" charset="2"/>
              </a:rPr>
              <a:t>e</a:t>
            </a:r>
            <a:r>
              <a:rPr lang="en-US" b="1" baseline="-25000" dirty="0"/>
              <a:t>12</a:t>
            </a:r>
          </a:p>
          <a:p>
            <a:r>
              <a:rPr lang="en-US" sz="1800" b="1" dirty="0">
                <a:latin typeface="Arial" charset="0"/>
              </a:rPr>
              <a:t>	1	3	</a:t>
            </a:r>
            <a:r>
              <a:rPr lang="en-US" b="1" i="1" dirty="0">
                <a:latin typeface="Symbol" pitchFamily="18" charset="2"/>
              </a:rPr>
              <a:t>a</a:t>
            </a:r>
            <a:r>
              <a:rPr lang="en-US" b="1" baseline="-25000" dirty="0"/>
              <a:t>1</a:t>
            </a:r>
            <a:r>
              <a:rPr lang="en-US" b="1" dirty="0"/>
              <a:t> + </a:t>
            </a:r>
            <a:r>
              <a:rPr lang="en-US" b="1" i="1" dirty="0">
                <a:latin typeface="Symbol" pitchFamily="18" charset="2"/>
              </a:rPr>
              <a:t>e</a:t>
            </a:r>
            <a:r>
              <a:rPr lang="en-US" b="1" baseline="-25000" dirty="0"/>
              <a:t>13</a:t>
            </a:r>
            <a:endParaRPr lang="en-US" sz="1800" b="1" dirty="0">
              <a:latin typeface="Arial" charset="0"/>
            </a:endParaRPr>
          </a:p>
          <a:p>
            <a:r>
              <a:rPr lang="en-US" sz="1800" b="1" dirty="0">
                <a:latin typeface="Arial" charset="0"/>
              </a:rPr>
              <a:t>	2	1	</a:t>
            </a:r>
            <a:r>
              <a:rPr lang="en-US" b="1" i="1" dirty="0">
                <a:latin typeface="Symbol" pitchFamily="18" charset="2"/>
              </a:rPr>
              <a:t>a</a:t>
            </a:r>
            <a:r>
              <a:rPr lang="en-US" b="1" baseline="-25000" dirty="0"/>
              <a:t>2</a:t>
            </a:r>
            <a:r>
              <a:rPr lang="en-US" b="1" dirty="0"/>
              <a:t> + </a:t>
            </a:r>
            <a:r>
              <a:rPr lang="en-US" b="1" i="1" dirty="0">
                <a:latin typeface="Symbol" pitchFamily="18" charset="2"/>
              </a:rPr>
              <a:t>e</a:t>
            </a:r>
            <a:r>
              <a:rPr lang="en-US" b="1" baseline="-25000" dirty="0"/>
              <a:t>21</a:t>
            </a:r>
            <a:endParaRPr lang="en-US" sz="1800" b="1" dirty="0">
              <a:latin typeface="Arial" charset="0"/>
            </a:endParaRPr>
          </a:p>
          <a:p>
            <a:r>
              <a:rPr lang="en-US" sz="1800" b="1" dirty="0">
                <a:latin typeface="Arial" charset="0"/>
              </a:rPr>
              <a:t>	2	2	</a:t>
            </a:r>
            <a:r>
              <a:rPr lang="en-US" b="1" i="1" dirty="0">
                <a:latin typeface="Symbol" pitchFamily="18" charset="2"/>
              </a:rPr>
              <a:t>a</a:t>
            </a:r>
            <a:r>
              <a:rPr lang="en-US" b="1" baseline="-25000" dirty="0"/>
              <a:t>2</a:t>
            </a:r>
            <a:r>
              <a:rPr lang="en-US" b="1" dirty="0"/>
              <a:t> + </a:t>
            </a:r>
            <a:r>
              <a:rPr lang="en-US" b="1" i="1" dirty="0">
                <a:latin typeface="Symbol" pitchFamily="18" charset="2"/>
              </a:rPr>
              <a:t>e</a:t>
            </a:r>
            <a:r>
              <a:rPr lang="en-US" b="1" baseline="-25000" dirty="0"/>
              <a:t>22</a:t>
            </a:r>
            <a:endParaRPr lang="en-US" sz="1800" b="1" dirty="0">
              <a:latin typeface="Arial" charset="0"/>
            </a:endParaRPr>
          </a:p>
          <a:p>
            <a:r>
              <a:rPr lang="en-US" sz="1800" b="1" dirty="0">
                <a:latin typeface="Arial" charset="0"/>
              </a:rPr>
              <a:t>	2	3	</a:t>
            </a:r>
            <a:r>
              <a:rPr lang="en-US" b="1" i="1" dirty="0">
                <a:latin typeface="Symbol" pitchFamily="18" charset="2"/>
              </a:rPr>
              <a:t>a</a:t>
            </a:r>
            <a:r>
              <a:rPr lang="en-US" b="1" baseline="-25000" dirty="0"/>
              <a:t>2</a:t>
            </a:r>
            <a:r>
              <a:rPr lang="en-US" b="1" dirty="0"/>
              <a:t> + </a:t>
            </a:r>
            <a:r>
              <a:rPr lang="en-US" b="1" i="1" dirty="0">
                <a:latin typeface="Symbol" pitchFamily="18" charset="2"/>
              </a:rPr>
              <a:t>e</a:t>
            </a:r>
            <a:r>
              <a:rPr lang="en-US" b="1" baseline="-25000" dirty="0"/>
              <a:t>23</a:t>
            </a:r>
            <a:endParaRPr lang="en-US" sz="1800" b="1" dirty="0">
              <a:latin typeface="Arial" charset="0"/>
            </a:endParaRPr>
          </a:p>
          <a:p>
            <a:endParaRPr lang="en-US" sz="1800" b="1" dirty="0">
              <a:latin typeface="Arial" charset="0"/>
            </a:endParaRPr>
          </a:p>
          <a:p>
            <a:endParaRPr lang="en-US" sz="1800" b="1" dirty="0">
              <a:latin typeface="Arial" charset="0"/>
            </a:endParaRPr>
          </a:p>
        </p:txBody>
      </p:sp>
      <p:graphicFrame>
        <p:nvGraphicFramePr>
          <p:cNvPr id="16" name="Object 7"/>
          <p:cNvGraphicFramePr>
            <a:graphicFrameLocks noChangeAspect="1"/>
          </p:cNvGraphicFramePr>
          <p:nvPr>
            <p:extLst>
              <p:ext uri="{D42A27DB-BD31-4B8C-83A1-F6EECF244321}">
                <p14:modId xmlns:p14="http://schemas.microsoft.com/office/powerpoint/2010/main" val="2543826709"/>
              </p:ext>
            </p:extLst>
          </p:nvPr>
        </p:nvGraphicFramePr>
        <p:xfrm>
          <a:off x="1212850" y="4686300"/>
          <a:ext cx="6719888" cy="457200"/>
        </p:xfrm>
        <a:graphic>
          <a:graphicData uri="http://schemas.openxmlformats.org/presentationml/2006/ole">
            <mc:AlternateContent xmlns:mc="http://schemas.openxmlformats.org/markup-compatibility/2006">
              <mc:Choice xmlns:v="urn:schemas-microsoft-com:vml" Requires="v">
                <p:oleObj spid="_x0000_s231464" name="Equation" r:id="rId3" imgW="6717960" imgH="457200" progId="Equation.3">
                  <p:embed/>
                </p:oleObj>
              </mc:Choice>
              <mc:Fallback>
                <p:oleObj name="Equation" r:id="rId3" imgW="6717960" imgH="457200" progId="Equation.3">
                  <p:embed/>
                  <p:pic>
                    <p:nvPicPr>
                      <p:cNvPr id="0" name=""/>
                      <p:cNvPicPr>
                        <a:picLocks noChangeAspect="1" noChangeArrowheads="1"/>
                      </p:cNvPicPr>
                      <p:nvPr/>
                    </p:nvPicPr>
                    <p:blipFill>
                      <a:blip r:embed="rId4"/>
                      <a:srcRect/>
                      <a:stretch>
                        <a:fillRect/>
                      </a:stretch>
                    </p:blipFill>
                    <p:spPr bwMode="auto">
                      <a:xfrm>
                        <a:off x="1212850" y="4686300"/>
                        <a:ext cx="6719888"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7" name="Rectangle 16"/>
          <p:cNvSpPr>
            <a:spLocks noChangeArrowheads="1"/>
          </p:cNvSpPr>
          <p:nvPr/>
        </p:nvSpPr>
        <p:spPr bwMode="auto">
          <a:xfrm>
            <a:off x="0" y="574875"/>
            <a:ext cx="9144000" cy="10158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8" name="Rectangle 32"/>
          <p:cNvSpPr>
            <a:spLocks noChangeArrowheads="1"/>
          </p:cNvSpPr>
          <p:nvPr/>
        </p:nvSpPr>
        <p:spPr bwMode="auto">
          <a:xfrm>
            <a:off x="6743700" y="828675"/>
            <a:ext cx="1724025" cy="504825"/>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19" name="Object 5"/>
          <p:cNvGraphicFramePr>
            <a:graphicFrameLocks noChangeAspect="1"/>
          </p:cNvGraphicFramePr>
          <p:nvPr>
            <p:extLst>
              <p:ext uri="{D42A27DB-BD31-4B8C-83A1-F6EECF244321}">
                <p14:modId xmlns:p14="http://schemas.microsoft.com/office/powerpoint/2010/main" val="2971537540"/>
              </p:ext>
            </p:extLst>
          </p:nvPr>
        </p:nvGraphicFramePr>
        <p:xfrm>
          <a:off x="6847200" y="866775"/>
          <a:ext cx="1498600" cy="381000"/>
        </p:xfrm>
        <a:graphic>
          <a:graphicData uri="http://schemas.openxmlformats.org/presentationml/2006/ole">
            <mc:AlternateContent xmlns:mc="http://schemas.openxmlformats.org/markup-compatibility/2006">
              <mc:Choice xmlns:v="urn:schemas-microsoft-com:vml" Requires="v">
                <p:oleObj spid="_x0000_s231465" name="Equation" r:id="rId5" imgW="1498320" imgH="380880" progId="Equation.3">
                  <p:embed/>
                </p:oleObj>
              </mc:Choice>
              <mc:Fallback>
                <p:oleObj name="Equation" r:id="rId5" imgW="149832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47200" y="866775"/>
                        <a:ext cx="1498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0" name="Line 6"/>
          <p:cNvSpPr>
            <a:spLocks noChangeShapeType="1"/>
          </p:cNvSpPr>
          <p:nvPr/>
        </p:nvSpPr>
        <p:spPr bwMode="auto">
          <a:xfrm>
            <a:off x="0" y="2172000"/>
            <a:ext cx="91440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graphicFrame>
        <p:nvGraphicFramePr>
          <p:cNvPr id="2" name="Object 1"/>
          <p:cNvGraphicFramePr>
            <a:graphicFrameLocks noChangeAspect="1"/>
          </p:cNvGraphicFramePr>
          <p:nvPr>
            <p:extLst>
              <p:ext uri="{D42A27DB-BD31-4B8C-83A1-F6EECF244321}">
                <p14:modId xmlns:p14="http://schemas.microsoft.com/office/powerpoint/2010/main" val="1103226208"/>
              </p:ext>
            </p:extLst>
          </p:nvPr>
        </p:nvGraphicFramePr>
        <p:xfrm>
          <a:off x="2217738" y="661988"/>
          <a:ext cx="3530600" cy="838200"/>
        </p:xfrm>
        <a:graphic>
          <a:graphicData uri="http://schemas.openxmlformats.org/presentationml/2006/ole">
            <mc:AlternateContent xmlns:mc="http://schemas.openxmlformats.org/markup-compatibility/2006">
              <mc:Choice xmlns:v="urn:schemas-microsoft-com:vml" Requires="v">
                <p:oleObj spid="_x0000_s231466" name="Equation" r:id="rId7" imgW="3530520" imgH="838080" progId="Equation.DSMT4">
                  <p:embed/>
                </p:oleObj>
              </mc:Choice>
              <mc:Fallback>
                <p:oleObj name="Equation" r:id="rId7" imgW="3530520" imgH="838080" progId="Equation.DSMT4">
                  <p:embed/>
                  <p:pic>
                    <p:nvPicPr>
                      <p:cNvPr id="0" name="Object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217738" y="661988"/>
                        <a:ext cx="3530600" cy="838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75110"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a:t>The solution then was to transform the model so that the transformed disturbance term satisfied the regression model assumption, and a similar procedure is adopted in the present case.</a:t>
            </a:r>
            <a:endParaRPr lang="en-GB" sz="1500" b="1"/>
          </a:p>
        </p:txBody>
      </p:sp>
      <p:sp>
        <p:nvSpPr>
          <p:cNvPr id="175113" name="Text Box 9"/>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21</a:t>
            </a:r>
            <a:endParaRPr lang="en-US" sz="1000">
              <a:solidFill>
                <a:srgbClr val="3366FF"/>
              </a:solidFill>
            </a:endParaRP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a:t>RANDOM EFFECTS REGRESSIONS</a:t>
            </a:r>
            <a:endParaRPr lang="en-GB" sz="1600">
              <a:latin typeface="Times New Roman" pitchFamily="18" charset="0"/>
            </a:endParaRPr>
          </a:p>
        </p:txBody>
      </p:sp>
      <p:sp>
        <p:nvSpPr>
          <p:cNvPr id="12" name="Rectangle 11"/>
          <p:cNvSpPr>
            <a:spLocks noChangeArrowheads="1"/>
          </p:cNvSpPr>
          <p:nvPr/>
        </p:nvSpPr>
        <p:spPr bwMode="auto">
          <a:xfrm>
            <a:off x="0" y="4629600"/>
            <a:ext cx="9144000" cy="6228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3" name="Rectangle 5"/>
          <p:cNvSpPr>
            <a:spLocks noChangeArrowheads="1"/>
          </p:cNvSpPr>
          <p:nvPr/>
        </p:nvSpPr>
        <p:spPr bwMode="auto">
          <a:xfrm>
            <a:off x="0" y="1699200"/>
            <a:ext cx="9144000" cy="2823476"/>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4" name="Rectangle 13"/>
          <p:cNvSpPr/>
          <p:nvPr/>
        </p:nvSpPr>
        <p:spPr>
          <a:xfrm>
            <a:off x="43200" y="1742400"/>
            <a:ext cx="9057600" cy="4320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 Box 2"/>
          <p:cNvSpPr txBox="1">
            <a:spLocks noChangeArrowheads="1"/>
          </p:cNvSpPr>
          <p:nvPr/>
        </p:nvSpPr>
        <p:spPr bwMode="auto">
          <a:xfrm>
            <a:off x="301625" y="1741489"/>
            <a:ext cx="6022975" cy="26971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455613">
              <a:tabLst>
                <a:tab pos="2628900" algn="r"/>
                <a:tab pos="3657600" algn="r"/>
                <a:tab pos="4572000" algn="l"/>
              </a:tabLst>
              <a:defRPr sz="2400">
                <a:solidFill>
                  <a:schemeClr val="tx1"/>
                </a:solidFill>
                <a:latin typeface="Times New Roman" pitchFamily="18" charset="0"/>
              </a:defRPr>
            </a:lvl1pPr>
            <a:lvl2pPr marL="1031875">
              <a:tabLst>
                <a:tab pos="2628900" algn="r"/>
                <a:tab pos="3657600" algn="r"/>
                <a:tab pos="4572000" algn="l"/>
              </a:tabLst>
              <a:defRPr sz="2400">
                <a:solidFill>
                  <a:schemeClr val="tx1"/>
                </a:solidFill>
                <a:latin typeface="Times New Roman" pitchFamily="18" charset="0"/>
              </a:defRPr>
            </a:lvl2pPr>
            <a:lvl3pPr marL="1146175">
              <a:tabLst>
                <a:tab pos="2628900" algn="r"/>
                <a:tab pos="3657600" algn="r"/>
                <a:tab pos="4572000" algn="l"/>
              </a:tabLst>
              <a:defRPr sz="2400">
                <a:solidFill>
                  <a:schemeClr val="tx1"/>
                </a:solidFill>
                <a:latin typeface="Times New Roman" pitchFamily="18" charset="0"/>
              </a:defRPr>
            </a:lvl3pPr>
            <a:lvl4pPr>
              <a:tabLst>
                <a:tab pos="2628900" algn="r"/>
                <a:tab pos="3657600" algn="r"/>
                <a:tab pos="4572000" algn="l"/>
              </a:tabLst>
              <a:defRPr sz="2400">
                <a:solidFill>
                  <a:schemeClr val="tx1"/>
                </a:solidFill>
                <a:latin typeface="Times New Roman" pitchFamily="18" charset="0"/>
              </a:defRPr>
            </a:lvl4pPr>
            <a:lvl5pPr>
              <a:tabLst>
                <a:tab pos="2628900" algn="r"/>
                <a:tab pos="3657600" algn="r"/>
                <a:tab pos="4572000" algn="l"/>
              </a:tabLst>
              <a:defRPr sz="2400">
                <a:solidFill>
                  <a:schemeClr val="tx1"/>
                </a:solidFill>
                <a:latin typeface="Times New Roman" pitchFamily="18" charset="0"/>
              </a:defRPr>
            </a:lvl5pPr>
            <a:lvl6pPr eaLnBrk="0" fontAlgn="base" hangingPunct="0">
              <a:spcBef>
                <a:spcPct val="0"/>
              </a:spcBef>
              <a:spcAft>
                <a:spcPct val="0"/>
              </a:spcAft>
              <a:tabLst>
                <a:tab pos="2628900" algn="r"/>
                <a:tab pos="3657600" algn="r"/>
                <a:tab pos="4572000" algn="l"/>
              </a:tabLst>
              <a:defRPr sz="2400">
                <a:solidFill>
                  <a:schemeClr val="tx1"/>
                </a:solidFill>
                <a:latin typeface="Times New Roman" pitchFamily="18" charset="0"/>
              </a:defRPr>
            </a:lvl6pPr>
            <a:lvl7pPr eaLnBrk="0" fontAlgn="base" hangingPunct="0">
              <a:spcBef>
                <a:spcPct val="0"/>
              </a:spcBef>
              <a:spcAft>
                <a:spcPct val="0"/>
              </a:spcAft>
              <a:tabLst>
                <a:tab pos="2628900" algn="r"/>
                <a:tab pos="3657600" algn="r"/>
                <a:tab pos="4572000" algn="l"/>
              </a:tabLst>
              <a:defRPr sz="2400">
                <a:solidFill>
                  <a:schemeClr val="tx1"/>
                </a:solidFill>
                <a:latin typeface="Times New Roman" pitchFamily="18" charset="0"/>
              </a:defRPr>
            </a:lvl7pPr>
            <a:lvl8pPr eaLnBrk="0" fontAlgn="base" hangingPunct="0">
              <a:spcBef>
                <a:spcPct val="0"/>
              </a:spcBef>
              <a:spcAft>
                <a:spcPct val="0"/>
              </a:spcAft>
              <a:tabLst>
                <a:tab pos="2628900" algn="r"/>
                <a:tab pos="3657600" algn="r"/>
                <a:tab pos="4572000" algn="l"/>
              </a:tabLst>
              <a:defRPr sz="2400">
                <a:solidFill>
                  <a:schemeClr val="tx1"/>
                </a:solidFill>
                <a:latin typeface="Times New Roman" pitchFamily="18" charset="0"/>
              </a:defRPr>
            </a:lvl8pPr>
            <a:lvl9pPr eaLnBrk="0" fontAlgn="base" hangingPunct="0">
              <a:spcBef>
                <a:spcPct val="0"/>
              </a:spcBef>
              <a:spcAft>
                <a:spcPct val="0"/>
              </a:spcAft>
              <a:tabLst>
                <a:tab pos="2628900" algn="r"/>
                <a:tab pos="3657600" algn="r"/>
                <a:tab pos="4572000" algn="l"/>
              </a:tabLst>
              <a:defRPr sz="2400">
                <a:solidFill>
                  <a:schemeClr val="tx1"/>
                </a:solidFill>
                <a:latin typeface="Times New Roman" pitchFamily="18" charset="0"/>
              </a:defRPr>
            </a:lvl9pPr>
          </a:lstStyle>
          <a:p>
            <a:r>
              <a:rPr lang="en-US" sz="1800" b="1" dirty="0" smtClean="0">
                <a:latin typeface="Arial" charset="0"/>
              </a:rPr>
              <a:t>                        </a:t>
            </a:r>
            <a:r>
              <a:rPr lang="en-US" sz="1800" b="1" dirty="0">
                <a:latin typeface="Arial" charset="0"/>
              </a:rPr>
              <a:t>Individual    Time                 </a:t>
            </a:r>
            <a:r>
              <a:rPr lang="en-US" sz="1800" b="1" i="1" dirty="0">
                <a:latin typeface="Arial" charset="0"/>
              </a:rPr>
              <a:t>u</a:t>
            </a:r>
            <a:r>
              <a:rPr lang="en-US" sz="1800" b="1" dirty="0">
                <a:latin typeface="Arial" charset="0"/>
              </a:rPr>
              <a:t>	</a:t>
            </a:r>
          </a:p>
          <a:p>
            <a:pPr>
              <a:spcBef>
                <a:spcPts val="1200"/>
              </a:spcBef>
            </a:pPr>
            <a:r>
              <a:rPr lang="en-US" sz="1800" b="1" dirty="0">
                <a:latin typeface="Arial" charset="0"/>
              </a:rPr>
              <a:t>	1	1	</a:t>
            </a:r>
            <a:r>
              <a:rPr lang="en-US" b="1" i="1" dirty="0">
                <a:latin typeface="Symbol" pitchFamily="18" charset="2"/>
              </a:rPr>
              <a:t>a</a:t>
            </a:r>
            <a:r>
              <a:rPr lang="en-US" b="1" baseline="-25000" dirty="0"/>
              <a:t>1</a:t>
            </a:r>
            <a:r>
              <a:rPr lang="en-US" b="1" dirty="0"/>
              <a:t> + </a:t>
            </a:r>
            <a:r>
              <a:rPr lang="en-US" b="1" i="1" dirty="0">
                <a:latin typeface="Symbol" pitchFamily="18" charset="2"/>
              </a:rPr>
              <a:t>e</a:t>
            </a:r>
            <a:r>
              <a:rPr lang="en-US" b="1" baseline="-25000" dirty="0"/>
              <a:t>11</a:t>
            </a:r>
          </a:p>
          <a:p>
            <a:r>
              <a:rPr lang="en-US" sz="1800" b="1" dirty="0">
                <a:latin typeface="Arial" charset="0"/>
              </a:rPr>
              <a:t>	1	2	</a:t>
            </a:r>
            <a:r>
              <a:rPr lang="en-US" b="1" i="1" dirty="0">
                <a:latin typeface="Symbol" pitchFamily="18" charset="2"/>
              </a:rPr>
              <a:t>a</a:t>
            </a:r>
            <a:r>
              <a:rPr lang="en-US" b="1" baseline="-25000" dirty="0"/>
              <a:t>1</a:t>
            </a:r>
            <a:r>
              <a:rPr lang="en-US" b="1" dirty="0"/>
              <a:t> + </a:t>
            </a:r>
            <a:r>
              <a:rPr lang="en-US" b="1" i="1" dirty="0">
                <a:latin typeface="Symbol" pitchFamily="18" charset="2"/>
              </a:rPr>
              <a:t>e</a:t>
            </a:r>
            <a:r>
              <a:rPr lang="en-US" b="1" baseline="-25000" dirty="0"/>
              <a:t>12</a:t>
            </a:r>
          </a:p>
          <a:p>
            <a:r>
              <a:rPr lang="en-US" sz="1800" b="1" dirty="0">
                <a:latin typeface="Arial" charset="0"/>
              </a:rPr>
              <a:t>	1	3	</a:t>
            </a:r>
            <a:r>
              <a:rPr lang="en-US" b="1" i="1" dirty="0">
                <a:latin typeface="Symbol" pitchFamily="18" charset="2"/>
              </a:rPr>
              <a:t>a</a:t>
            </a:r>
            <a:r>
              <a:rPr lang="en-US" b="1" baseline="-25000" dirty="0"/>
              <a:t>1</a:t>
            </a:r>
            <a:r>
              <a:rPr lang="en-US" b="1" dirty="0"/>
              <a:t> + </a:t>
            </a:r>
            <a:r>
              <a:rPr lang="en-US" b="1" i="1" dirty="0">
                <a:latin typeface="Symbol" pitchFamily="18" charset="2"/>
              </a:rPr>
              <a:t>e</a:t>
            </a:r>
            <a:r>
              <a:rPr lang="en-US" b="1" baseline="-25000" dirty="0"/>
              <a:t>13</a:t>
            </a:r>
            <a:endParaRPr lang="en-US" sz="1800" b="1" dirty="0">
              <a:latin typeface="Arial" charset="0"/>
            </a:endParaRPr>
          </a:p>
          <a:p>
            <a:r>
              <a:rPr lang="en-US" sz="1800" b="1" dirty="0">
                <a:latin typeface="Arial" charset="0"/>
              </a:rPr>
              <a:t>	2	1	</a:t>
            </a:r>
            <a:r>
              <a:rPr lang="en-US" b="1" i="1" dirty="0">
                <a:latin typeface="Symbol" pitchFamily="18" charset="2"/>
              </a:rPr>
              <a:t>a</a:t>
            </a:r>
            <a:r>
              <a:rPr lang="en-US" b="1" baseline="-25000" dirty="0"/>
              <a:t>2</a:t>
            </a:r>
            <a:r>
              <a:rPr lang="en-US" b="1" dirty="0"/>
              <a:t> + </a:t>
            </a:r>
            <a:r>
              <a:rPr lang="en-US" b="1" i="1" dirty="0">
                <a:latin typeface="Symbol" pitchFamily="18" charset="2"/>
              </a:rPr>
              <a:t>e</a:t>
            </a:r>
            <a:r>
              <a:rPr lang="en-US" b="1" baseline="-25000" dirty="0"/>
              <a:t>21</a:t>
            </a:r>
            <a:endParaRPr lang="en-US" sz="1800" b="1" dirty="0">
              <a:latin typeface="Arial" charset="0"/>
            </a:endParaRPr>
          </a:p>
          <a:p>
            <a:r>
              <a:rPr lang="en-US" sz="1800" b="1" dirty="0">
                <a:latin typeface="Arial" charset="0"/>
              </a:rPr>
              <a:t>	2	2	</a:t>
            </a:r>
            <a:r>
              <a:rPr lang="en-US" b="1" i="1" dirty="0">
                <a:latin typeface="Symbol" pitchFamily="18" charset="2"/>
              </a:rPr>
              <a:t>a</a:t>
            </a:r>
            <a:r>
              <a:rPr lang="en-US" b="1" baseline="-25000" dirty="0"/>
              <a:t>2</a:t>
            </a:r>
            <a:r>
              <a:rPr lang="en-US" b="1" dirty="0"/>
              <a:t> + </a:t>
            </a:r>
            <a:r>
              <a:rPr lang="en-US" b="1" i="1" dirty="0">
                <a:latin typeface="Symbol" pitchFamily="18" charset="2"/>
              </a:rPr>
              <a:t>e</a:t>
            </a:r>
            <a:r>
              <a:rPr lang="en-US" b="1" baseline="-25000" dirty="0"/>
              <a:t>22</a:t>
            </a:r>
            <a:endParaRPr lang="en-US" sz="1800" b="1" dirty="0">
              <a:latin typeface="Arial" charset="0"/>
            </a:endParaRPr>
          </a:p>
          <a:p>
            <a:r>
              <a:rPr lang="en-US" sz="1800" b="1" dirty="0">
                <a:latin typeface="Arial" charset="0"/>
              </a:rPr>
              <a:t>	2	3	</a:t>
            </a:r>
            <a:r>
              <a:rPr lang="en-US" b="1" i="1" dirty="0">
                <a:latin typeface="Symbol" pitchFamily="18" charset="2"/>
              </a:rPr>
              <a:t>a</a:t>
            </a:r>
            <a:r>
              <a:rPr lang="en-US" b="1" baseline="-25000" dirty="0"/>
              <a:t>2</a:t>
            </a:r>
            <a:r>
              <a:rPr lang="en-US" b="1" dirty="0"/>
              <a:t> + </a:t>
            </a:r>
            <a:r>
              <a:rPr lang="en-US" b="1" i="1" dirty="0">
                <a:latin typeface="Symbol" pitchFamily="18" charset="2"/>
              </a:rPr>
              <a:t>e</a:t>
            </a:r>
            <a:r>
              <a:rPr lang="en-US" b="1" baseline="-25000" dirty="0"/>
              <a:t>23</a:t>
            </a:r>
            <a:endParaRPr lang="en-US" sz="1800" b="1" dirty="0">
              <a:latin typeface="Arial" charset="0"/>
            </a:endParaRPr>
          </a:p>
          <a:p>
            <a:endParaRPr lang="en-US" sz="1800" b="1" dirty="0">
              <a:latin typeface="Arial" charset="0"/>
            </a:endParaRPr>
          </a:p>
          <a:p>
            <a:endParaRPr lang="en-US" sz="1800" b="1" dirty="0">
              <a:latin typeface="Arial" charset="0"/>
            </a:endParaRPr>
          </a:p>
        </p:txBody>
      </p:sp>
      <p:graphicFrame>
        <p:nvGraphicFramePr>
          <p:cNvPr id="16" name="Object 7"/>
          <p:cNvGraphicFramePr>
            <a:graphicFrameLocks noChangeAspect="1"/>
          </p:cNvGraphicFramePr>
          <p:nvPr>
            <p:extLst>
              <p:ext uri="{D42A27DB-BD31-4B8C-83A1-F6EECF244321}">
                <p14:modId xmlns:p14="http://schemas.microsoft.com/office/powerpoint/2010/main" val="2543826709"/>
              </p:ext>
            </p:extLst>
          </p:nvPr>
        </p:nvGraphicFramePr>
        <p:xfrm>
          <a:off x="1212850" y="4686300"/>
          <a:ext cx="6719888" cy="457200"/>
        </p:xfrm>
        <a:graphic>
          <a:graphicData uri="http://schemas.openxmlformats.org/presentationml/2006/ole">
            <mc:AlternateContent xmlns:mc="http://schemas.openxmlformats.org/markup-compatibility/2006">
              <mc:Choice xmlns:v="urn:schemas-microsoft-com:vml" Requires="v">
                <p:oleObj spid="_x0000_s232488" name="Equation" r:id="rId3" imgW="6717960" imgH="457200" progId="Equation.3">
                  <p:embed/>
                </p:oleObj>
              </mc:Choice>
              <mc:Fallback>
                <p:oleObj name="Equation" r:id="rId3" imgW="6717960" imgH="457200" progId="Equation.3">
                  <p:embed/>
                  <p:pic>
                    <p:nvPicPr>
                      <p:cNvPr id="0" name=""/>
                      <p:cNvPicPr>
                        <a:picLocks noChangeAspect="1" noChangeArrowheads="1"/>
                      </p:cNvPicPr>
                      <p:nvPr/>
                    </p:nvPicPr>
                    <p:blipFill>
                      <a:blip r:embed="rId4"/>
                      <a:srcRect/>
                      <a:stretch>
                        <a:fillRect/>
                      </a:stretch>
                    </p:blipFill>
                    <p:spPr bwMode="auto">
                      <a:xfrm>
                        <a:off x="1212850" y="4686300"/>
                        <a:ext cx="6719888"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7" name="Rectangle 16"/>
          <p:cNvSpPr>
            <a:spLocks noChangeArrowheads="1"/>
          </p:cNvSpPr>
          <p:nvPr/>
        </p:nvSpPr>
        <p:spPr bwMode="auto">
          <a:xfrm>
            <a:off x="0" y="574875"/>
            <a:ext cx="9144000" cy="10158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8" name="Rectangle 32"/>
          <p:cNvSpPr>
            <a:spLocks noChangeArrowheads="1"/>
          </p:cNvSpPr>
          <p:nvPr/>
        </p:nvSpPr>
        <p:spPr bwMode="auto">
          <a:xfrm>
            <a:off x="6743700" y="828675"/>
            <a:ext cx="1724025" cy="504825"/>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19" name="Object 5"/>
          <p:cNvGraphicFramePr>
            <a:graphicFrameLocks noChangeAspect="1"/>
          </p:cNvGraphicFramePr>
          <p:nvPr>
            <p:extLst>
              <p:ext uri="{D42A27DB-BD31-4B8C-83A1-F6EECF244321}">
                <p14:modId xmlns:p14="http://schemas.microsoft.com/office/powerpoint/2010/main" val="2971537540"/>
              </p:ext>
            </p:extLst>
          </p:nvPr>
        </p:nvGraphicFramePr>
        <p:xfrm>
          <a:off x="6847200" y="866775"/>
          <a:ext cx="1498600" cy="381000"/>
        </p:xfrm>
        <a:graphic>
          <a:graphicData uri="http://schemas.openxmlformats.org/presentationml/2006/ole">
            <mc:AlternateContent xmlns:mc="http://schemas.openxmlformats.org/markup-compatibility/2006">
              <mc:Choice xmlns:v="urn:schemas-microsoft-com:vml" Requires="v">
                <p:oleObj spid="_x0000_s232489" name="Equation" r:id="rId5" imgW="1498320" imgH="380880" progId="Equation.3">
                  <p:embed/>
                </p:oleObj>
              </mc:Choice>
              <mc:Fallback>
                <p:oleObj name="Equation" r:id="rId5" imgW="149832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47200" y="866775"/>
                        <a:ext cx="1498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0" name="Line 6"/>
          <p:cNvSpPr>
            <a:spLocks noChangeShapeType="1"/>
          </p:cNvSpPr>
          <p:nvPr/>
        </p:nvSpPr>
        <p:spPr bwMode="auto">
          <a:xfrm>
            <a:off x="0" y="2172000"/>
            <a:ext cx="91440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graphicFrame>
        <p:nvGraphicFramePr>
          <p:cNvPr id="2" name="Object 1"/>
          <p:cNvGraphicFramePr>
            <a:graphicFrameLocks noChangeAspect="1"/>
          </p:cNvGraphicFramePr>
          <p:nvPr>
            <p:extLst>
              <p:ext uri="{D42A27DB-BD31-4B8C-83A1-F6EECF244321}">
                <p14:modId xmlns:p14="http://schemas.microsoft.com/office/powerpoint/2010/main" val="1103226208"/>
              </p:ext>
            </p:extLst>
          </p:nvPr>
        </p:nvGraphicFramePr>
        <p:xfrm>
          <a:off x="2217738" y="661988"/>
          <a:ext cx="3530600" cy="838200"/>
        </p:xfrm>
        <a:graphic>
          <a:graphicData uri="http://schemas.openxmlformats.org/presentationml/2006/ole">
            <mc:AlternateContent xmlns:mc="http://schemas.openxmlformats.org/markup-compatibility/2006">
              <mc:Choice xmlns:v="urn:schemas-microsoft-com:vml" Requires="v">
                <p:oleObj spid="_x0000_s232490" name="Equation" r:id="rId7" imgW="3530520" imgH="838080" progId="Equation.DSMT4">
                  <p:embed/>
                </p:oleObj>
              </mc:Choice>
              <mc:Fallback>
                <p:oleObj name="Equation" r:id="rId7" imgW="3530520" imgH="838080" progId="Equation.DSMT4">
                  <p:embed/>
                  <p:pic>
                    <p:nvPicPr>
                      <p:cNvPr id="0" name="Object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217738" y="661988"/>
                        <a:ext cx="3530600" cy="838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76134"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a:t>However, while the transformation in the case of autocorrelation was very straightforward, in the present case it is more complex and will not be discussed further here.  Nevertheless it is easy to fit a random effects model using regression applications such as Stata.</a:t>
            </a:r>
            <a:endParaRPr lang="en-GB" sz="1500" b="1"/>
          </a:p>
        </p:txBody>
      </p:sp>
      <p:sp>
        <p:nvSpPr>
          <p:cNvPr id="176137" name="Text Box 9"/>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22</a:t>
            </a:r>
            <a:endParaRPr lang="en-US" sz="1000">
              <a:solidFill>
                <a:srgbClr val="3366FF"/>
              </a:solidFill>
            </a:endParaRP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a:t>RANDOM EFFECTS REGRESSIONS</a:t>
            </a:r>
            <a:endParaRPr lang="en-GB" sz="1600">
              <a:latin typeface="Times New Roman" pitchFamily="18" charset="0"/>
            </a:endParaRPr>
          </a:p>
        </p:txBody>
      </p:sp>
      <p:sp>
        <p:nvSpPr>
          <p:cNvPr id="12" name="Rectangle 11"/>
          <p:cNvSpPr>
            <a:spLocks noChangeArrowheads="1"/>
          </p:cNvSpPr>
          <p:nvPr/>
        </p:nvSpPr>
        <p:spPr bwMode="auto">
          <a:xfrm>
            <a:off x="0" y="4629600"/>
            <a:ext cx="9144000" cy="6228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3" name="Rectangle 5"/>
          <p:cNvSpPr>
            <a:spLocks noChangeArrowheads="1"/>
          </p:cNvSpPr>
          <p:nvPr/>
        </p:nvSpPr>
        <p:spPr bwMode="auto">
          <a:xfrm>
            <a:off x="0" y="1699200"/>
            <a:ext cx="9144000" cy="2823476"/>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4" name="Rectangle 13"/>
          <p:cNvSpPr/>
          <p:nvPr/>
        </p:nvSpPr>
        <p:spPr>
          <a:xfrm>
            <a:off x="43200" y="1742400"/>
            <a:ext cx="9057600" cy="4320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 Box 2"/>
          <p:cNvSpPr txBox="1">
            <a:spLocks noChangeArrowheads="1"/>
          </p:cNvSpPr>
          <p:nvPr/>
        </p:nvSpPr>
        <p:spPr bwMode="auto">
          <a:xfrm>
            <a:off x="301625" y="1741489"/>
            <a:ext cx="6022975" cy="26971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455613">
              <a:tabLst>
                <a:tab pos="2628900" algn="r"/>
                <a:tab pos="3657600" algn="r"/>
                <a:tab pos="4572000" algn="l"/>
              </a:tabLst>
              <a:defRPr sz="2400">
                <a:solidFill>
                  <a:schemeClr val="tx1"/>
                </a:solidFill>
                <a:latin typeface="Times New Roman" pitchFamily="18" charset="0"/>
              </a:defRPr>
            </a:lvl1pPr>
            <a:lvl2pPr marL="1031875">
              <a:tabLst>
                <a:tab pos="2628900" algn="r"/>
                <a:tab pos="3657600" algn="r"/>
                <a:tab pos="4572000" algn="l"/>
              </a:tabLst>
              <a:defRPr sz="2400">
                <a:solidFill>
                  <a:schemeClr val="tx1"/>
                </a:solidFill>
                <a:latin typeface="Times New Roman" pitchFamily="18" charset="0"/>
              </a:defRPr>
            </a:lvl2pPr>
            <a:lvl3pPr marL="1146175">
              <a:tabLst>
                <a:tab pos="2628900" algn="r"/>
                <a:tab pos="3657600" algn="r"/>
                <a:tab pos="4572000" algn="l"/>
              </a:tabLst>
              <a:defRPr sz="2400">
                <a:solidFill>
                  <a:schemeClr val="tx1"/>
                </a:solidFill>
                <a:latin typeface="Times New Roman" pitchFamily="18" charset="0"/>
              </a:defRPr>
            </a:lvl3pPr>
            <a:lvl4pPr>
              <a:tabLst>
                <a:tab pos="2628900" algn="r"/>
                <a:tab pos="3657600" algn="r"/>
                <a:tab pos="4572000" algn="l"/>
              </a:tabLst>
              <a:defRPr sz="2400">
                <a:solidFill>
                  <a:schemeClr val="tx1"/>
                </a:solidFill>
                <a:latin typeface="Times New Roman" pitchFamily="18" charset="0"/>
              </a:defRPr>
            </a:lvl4pPr>
            <a:lvl5pPr>
              <a:tabLst>
                <a:tab pos="2628900" algn="r"/>
                <a:tab pos="3657600" algn="r"/>
                <a:tab pos="4572000" algn="l"/>
              </a:tabLst>
              <a:defRPr sz="2400">
                <a:solidFill>
                  <a:schemeClr val="tx1"/>
                </a:solidFill>
                <a:latin typeface="Times New Roman" pitchFamily="18" charset="0"/>
              </a:defRPr>
            </a:lvl5pPr>
            <a:lvl6pPr eaLnBrk="0" fontAlgn="base" hangingPunct="0">
              <a:spcBef>
                <a:spcPct val="0"/>
              </a:spcBef>
              <a:spcAft>
                <a:spcPct val="0"/>
              </a:spcAft>
              <a:tabLst>
                <a:tab pos="2628900" algn="r"/>
                <a:tab pos="3657600" algn="r"/>
                <a:tab pos="4572000" algn="l"/>
              </a:tabLst>
              <a:defRPr sz="2400">
                <a:solidFill>
                  <a:schemeClr val="tx1"/>
                </a:solidFill>
                <a:latin typeface="Times New Roman" pitchFamily="18" charset="0"/>
              </a:defRPr>
            </a:lvl6pPr>
            <a:lvl7pPr eaLnBrk="0" fontAlgn="base" hangingPunct="0">
              <a:spcBef>
                <a:spcPct val="0"/>
              </a:spcBef>
              <a:spcAft>
                <a:spcPct val="0"/>
              </a:spcAft>
              <a:tabLst>
                <a:tab pos="2628900" algn="r"/>
                <a:tab pos="3657600" algn="r"/>
                <a:tab pos="4572000" algn="l"/>
              </a:tabLst>
              <a:defRPr sz="2400">
                <a:solidFill>
                  <a:schemeClr val="tx1"/>
                </a:solidFill>
                <a:latin typeface="Times New Roman" pitchFamily="18" charset="0"/>
              </a:defRPr>
            </a:lvl7pPr>
            <a:lvl8pPr eaLnBrk="0" fontAlgn="base" hangingPunct="0">
              <a:spcBef>
                <a:spcPct val="0"/>
              </a:spcBef>
              <a:spcAft>
                <a:spcPct val="0"/>
              </a:spcAft>
              <a:tabLst>
                <a:tab pos="2628900" algn="r"/>
                <a:tab pos="3657600" algn="r"/>
                <a:tab pos="4572000" algn="l"/>
              </a:tabLst>
              <a:defRPr sz="2400">
                <a:solidFill>
                  <a:schemeClr val="tx1"/>
                </a:solidFill>
                <a:latin typeface="Times New Roman" pitchFamily="18" charset="0"/>
              </a:defRPr>
            </a:lvl8pPr>
            <a:lvl9pPr eaLnBrk="0" fontAlgn="base" hangingPunct="0">
              <a:spcBef>
                <a:spcPct val="0"/>
              </a:spcBef>
              <a:spcAft>
                <a:spcPct val="0"/>
              </a:spcAft>
              <a:tabLst>
                <a:tab pos="2628900" algn="r"/>
                <a:tab pos="3657600" algn="r"/>
                <a:tab pos="4572000" algn="l"/>
              </a:tabLst>
              <a:defRPr sz="2400">
                <a:solidFill>
                  <a:schemeClr val="tx1"/>
                </a:solidFill>
                <a:latin typeface="Times New Roman" pitchFamily="18" charset="0"/>
              </a:defRPr>
            </a:lvl9pPr>
          </a:lstStyle>
          <a:p>
            <a:r>
              <a:rPr lang="en-US" sz="1800" b="1" dirty="0" smtClean="0">
                <a:latin typeface="Arial" charset="0"/>
              </a:rPr>
              <a:t>                        </a:t>
            </a:r>
            <a:r>
              <a:rPr lang="en-US" sz="1800" b="1" dirty="0">
                <a:latin typeface="Arial" charset="0"/>
              </a:rPr>
              <a:t>Individual    Time                 </a:t>
            </a:r>
            <a:r>
              <a:rPr lang="en-US" sz="1800" b="1" i="1" dirty="0">
                <a:latin typeface="Arial" charset="0"/>
              </a:rPr>
              <a:t>u</a:t>
            </a:r>
            <a:r>
              <a:rPr lang="en-US" sz="1800" b="1" dirty="0">
                <a:latin typeface="Arial" charset="0"/>
              </a:rPr>
              <a:t>	</a:t>
            </a:r>
          </a:p>
          <a:p>
            <a:pPr>
              <a:spcBef>
                <a:spcPts val="1200"/>
              </a:spcBef>
            </a:pPr>
            <a:r>
              <a:rPr lang="en-US" sz="1800" b="1" dirty="0">
                <a:latin typeface="Arial" charset="0"/>
              </a:rPr>
              <a:t>	1	1	</a:t>
            </a:r>
            <a:r>
              <a:rPr lang="en-US" b="1" i="1" dirty="0">
                <a:latin typeface="Symbol" pitchFamily="18" charset="2"/>
              </a:rPr>
              <a:t>a</a:t>
            </a:r>
            <a:r>
              <a:rPr lang="en-US" b="1" baseline="-25000" dirty="0"/>
              <a:t>1</a:t>
            </a:r>
            <a:r>
              <a:rPr lang="en-US" b="1" dirty="0"/>
              <a:t> + </a:t>
            </a:r>
            <a:r>
              <a:rPr lang="en-US" b="1" i="1" dirty="0">
                <a:latin typeface="Symbol" pitchFamily="18" charset="2"/>
              </a:rPr>
              <a:t>e</a:t>
            </a:r>
            <a:r>
              <a:rPr lang="en-US" b="1" baseline="-25000" dirty="0"/>
              <a:t>11</a:t>
            </a:r>
          </a:p>
          <a:p>
            <a:r>
              <a:rPr lang="en-US" sz="1800" b="1" dirty="0">
                <a:latin typeface="Arial" charset="0"/>
              </a:rPr>
              <a:t>	1	2	</a:t>
            </a:r>
            <a:r>
              <a:rPr lang="en-US" b="1" i="1" dirty="0">
                <a:latin typeface="Symbol" pitchFamily="18" charset="2"/>
              </a:rPr>
              <a:t>a</a:t>
            </a:r>
            <a:r>
              <a:rPr lang="en-US" b="1" baseline="-25000" dirty="0"/>
              <a:t>1</a:t>
            </a:r>
            <a:r>
              <a:rPr lang="en-US" b="1" dirty="0"/>
              <a:t> + </a:t>
            </a:r>
            <a:r>
              <a:rPr lang="en-US" b="1" i="1" dirty="0">
                <a:latin typeface="Symbol" pitchFamily="18" charset="2"/>
              </a:rPr>
              <a:t>e</a:t>
            </a:r>
            <a:r>
              <a:rPr lang="en-US" b="1" baseline="-25000" dirty="0"/>
              <a:t>12</a:t>
            </a:r>
          </a:p>
          <a:p>
            <a:r>
              <a:rPr lang="en-US" sz="1800" b="1" dirty="0">
                <a:latin typeface="Arial" charset="0"/>
              </a:rPr>
              <a:t>	1	3	</a:t>
            </a:r>
            <a:r>
              <a:rPr lang="en-US" b="1" i="1" dirty="0">
                <a:latin typeface="Symbol" pitchFamily="18" charset="2"/>
              </a:rPr>
              <a:t>a</a:t>
            </a:r>
            <a:r>
              <a:rPr lang="en-US" b="1" baseline="-25000" dirty="0"/>
              <a:t>1</a:t>
            </a:r>
            <a:r>
              <a:rPr lang="en-US" b="1" dirty="0"/>
              <a:t> + </a:t>
            </a:r>
            <a:r>
              <a:rPr lang="en-US" b="1" i="1" dirty="0">
                <a:latin typeface="Symbol" pitchFamily="18" charset="2"/>
              </a:rPr>
              <a:t>e</a:t>
            </a:r>
            <a:r>
              <a:rPr lang="en-US" b="1" baseline="-25000" dirty="0"/>
              <a:t>13</a:t>
            </a:r>
            <a:endParaRPr lang="en-US" sz="1800" b="1" dirty="0">
              <a:latin typeface="Arial" charset="0"/>
            </a:endParaRPr>
          </a:p>
          <a:p>
            <a:r>
              <a:rPr lang="en-US" sz="1800" b="1" dirty="0">
                <a:latin typeface="Arial" charset="0"/>
              </a:rPr>
              <a:t>	2	1	</a:t>
            </a:r>
            <a:r>
              <a:rPr lang="en-US" b="1" i="1" dirty="0">
                <a:latin typeface="Symbol" pitchFamily="18" charset="2"/>
              </a:rPr>
              <a:t>a</a:t>
            </a:r>
            <a:r>
              <a:rPr lang="en-US" b="1" baseline="-25000" dirty="0"/>
              <a:t>2</a:t>
            </a:r>
            <a:r>
              <a:rPr lang="en-US" b="1" dirty="0"/>
              <a:t> + </a:t>
            </a:r>
            <a:r>
              <a:rPr lang="en-US" b="1" i="1" dirty="0">
                <a:latin typeface="Symbol" pitchFamily="18" charset="2"/>
              </a:rPr>
              <a:t>e</a:t>
            </a:r>
            <a:r>
              <a:rPr lang="en-US" b="1" baseline="-25000" dirty="0"/>
              <a:t>21</a:t>
            </a:r>
            <a:endParaRPr lang="en-US" sz="1800" b="1" dirty="0">
              <a:latin typeface="Arial" charset="0"/>
            </a:endParaRPr>
          </a:p>
          <a:p>
            <a:r>
              <a:rPr lang="en-US" sz="1800" b="1" dirty="0">
                <a:latin typeface="Arial" charset="0"/>
              </a:rPr>
              <a:t>	2	2	</a:t>
            </a:r>
            <a:r>
              <a:rPr lang="en-US" b="1" i="1" dirty="0">
                <a:latin typeface="Symbol" pitchFamily="18" charset="2"/>
              </a:rPr>
              <a:t>a</a:t>
            </a:r>
            <a:r>
              <a:rPr lang="en-US" b="1" baseline="-25000" dirty="0"/>
              <a:t>2</a:t>
            </a:r>
            <a:r>
              <a:rPr lang="en-US" b="1" dirty="0"/>
              <a:t> + </a:t>
            </a:r>
            <a:r>
              <a:rPr lang="en-US" b="1" i="1" dirty="0">
                <a:latin typeface="Symbol" pitchFamily="18" charset="2"/>
              </a:rPr>
              <a:t>e</a:t>
            </a:r>
            <a:r>
              <a:rPr lang="en-US" b="1" baseline="-25000" dirty="0"/>
              <a:t>22</a:t>
            </a:r>
            <a:endParaRPr lang="en-US" sz="1800" b="1" dirty="0">
              <a:latin typeface="Arial" charset="0"/>
            </a:endParaRPr>
          </a:p>
          <a:p>
            <a:r>
              <a:rPr lang="en-US" sz="1800" b="1" dirty="0">
                <a:latin typeface="Arial" charset="0"/>
              </a:rPr>
              <a:t>	2	3	</a:t>
            </a:r>
            <a:r>
              <a:rPr lang="en-US" b="1" i="1" dirty="0">
                <a:latin typeface="Symbol" pitchFamily="18" charset="2"/>
              </a:rPr>
              <a:t>a</a:t>
            </a:r>
            <a:r>
              <a:rPr lang="en-US" b="1" baseline="-25000" dirty="0"/>
              <a:t>2</a:t>
            </a:r>
            <a:r>
              <a:rPr lang="en-US" b="1" dirty="0"/>
              <a:t> + </a:t>
            </a:r>
            <a:r>
              <a:rPr lang="en-US" b="1" i="1" dirty="0">
                <a:latin typeface="Symbol" pitchFamily="18" charset="2"/>
              </a:rPr>
              <a:t>e</a:t>
            </a:r>
            <a:r>
              <a:rPr lang="en-US" b="1" baseline="-25000" dirty="0"/>
              <a:t>23</a:t>
            </a:r>
            <a:endParaRPr lang="en-US" sz="1800" b="1" dirty="0">
              <a:latin typeface="Arial" charset="0"/>
            </a:endParaRPr>
          </a:p>
          <a:p>
            <a:endParaRPr lang="en-US" sz="1800" b="1" dirty="0">
              <a:latin typeface="Arial" charset="0"/>
            </a:endParaRPr>
          </a:p>
          <a:p>
            <a:endParaRPr lang="en-US" sz="1800" b="1" dirty="0">
              <a:latin typeface="Arial" charset="0"/>
            </a:endParaRPr>
          </a:p>
        </p:txBody>
      </p:sp>
      <p:graphicFrame>
        <p:nvGraphicFramePr>
          <p:cNvPr id="16" name="Object 7"/>
          <p:cNvGraphicFramePr>
            <a:graphicFrameLocks noChangeAspect="1"/>
          </p:cNvGraphicFramePr>
          <p:nvPr>
            <p:extLst>
              <p:ext uri="{D42A27DB-BD31-4B8C-83A1-F6EECF244321}">
                <p14:modId xmlns:p14="http://schemas.microsoft.com/office/powerpoint/2010/main" val="2543826709"/>
              </p:ext>
            </p:extLst>
          </p:nvPr>
        </p:nvGraphicFramePr>
        <p:xfrm>
          <a:off x="1212850" y="4686300"/>
          <a:ext cx="6719888" cy="457200"/>
        </p:xfrm>
        <a:graphic>
          <a:graphicData uri="http://schemas.openxmlformats.org/presentationml/2006/ole">
            <mc:AlternateContent xmlns:mc="http://schemas.openxmlformats.org/markup-compatibility/2006">
              <mc:Choice xmlns:v="urn:schemas-microsoft-com:vml" Requires="v">
                <p:oleObj spid="_x0000_s233512" name="Equation" r:id="rId3" imgW="6717960" imgH="457200" progId="Equation.3">
                  <p:embed/>
                </p:oleObj>
              </mc:Choice>
              <mc:Fallback>
                <p:oleObj name="Equation" r:id="rId3" imgW="6717960" imgH="457200" progId="Equation.3">
                  <p:embed/>
                  <p:pic>
                    <p:nvPicPr>
                      <p:cNvPr id="0" name=""/>
                      <p:cNvPicPr>
                        <a:picLocks noChangeAspect="1" noChangeArrowheads="1"/>
                      </p:cNvPicPr>
                      <p:nvPr/>
                    </p:nvPicPr>
                    <p:blipFill>
                      <a:blip r:embed="rId4"/>
                      <a:srcRect/>
                      <a:stretch>
                        <a:fillRect/>
                      </a:stretch>
                    </p:blipFill>
                    <p:spPr bwMode="auto">
                      <a:xfrm>
                        <a:off x="1212850" y="4686300"/>
                        <a:ext cx="6719888"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7" name="Rectangle 16"/>
          <p:cNvSpPr>
            <a:spLocks noChangeArrowheads="1"/>
          </p:cNvSpPr>
          <p:nvPr/>
        </p:nvSpPr>
        <p:spPr bwMode="auto">
          <a:xfrm>
            <a:off x="0" y="574875"/>
            <a:ext cx="9144000" cy="10158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8" name="Rectangle 32"/>
          <p:cNvSpPr>
            <a:spLocks noChangeArrowheads="1"/>
          </p:cNvSpPr>
          <p:nvPr/>
        </p:nvSpPr>
        <p:spPr bwMode="auto">
          <a:xfrm>
            <a:off x="6743700" y="828675"/>
            <a:ext cx="1724025" cy="504825"/>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19" name="Object 5"/>
          <p:cNvGraphicFramePr>
            <a:graphicFrameLocks noChangeAspect="1"/>
          </p:cNvGraphicFramePr>
          <p:nvPr>
            <p:extLst>
              <p:ext uri="{D42A27DB-BD31-4B8C-83A1-F6EECF244321}">
                <p14:modId xmlns:p14="http://schemas.microsoft.com/office/powerpoint/2010/main" val="2971537540"/>
              </p:ext>
            </p:extLst>
          </p:nvPr>
        </p:nvGraphicFramePr>
        <p:xfrm>
          <a:off x="6847200" y="866775"/>
          <a:ext cx="1498600" cy="381000"/>
        </p:xfrm>
        <a:graphic>
          <a:graphicData uri="http://schemas.openxmlformats.org/presentationml/2006/ole">
            <mc:AlternateContent xmlns:mc="http://schemas.openxmlformats.org/markup-compatibility/2006">
              <mc:Choice xmlns:v="urn:schemas-microsoft-com:vml" Requires="v">
                <p:oleObj spid="_x0000_s233513" name="Equation" r:id="rId5" imgW="1498320" imgH="380880" progId="Equation.3">
                  <p:embed/>
                </p:oleObj>
              </mc:Choice>
              <mc:Fallback>
                <p:oleObj name="Equation" r:id="rId5" imgW="149832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47200" y="866775"/>
                        <a:ext cx="1498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0" name="Line 6"/>
          <p:cNvSpPr>
            <a:spLocks noChangeShapeType="1"/>
          </p:cNvSpPr>
          <p:nvPr/>
        </p:nvSpPr>
        <p:spPr bwMode="auto">
          <a:xfrm>
            <a:off x="0" y="2172000"/>
            <a:ext cx="91440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graphicFrame>
        <p:nvGraphicFramePr>
          <p:cNvPr id="2" name="Object 1"/>
          <p:cNvGraphicFramePr>
            <a:graphicFrameLocks noChangeAspect="1"/>
          </p:cNvGraphicFramePr>
          <p:nvPr>
            <p:extLst>
              <p:ext uri="{D42A27DB-BD31-4B8C-83A1-F6EECF244321}">
                <p14:modId xmlns:p14="http://schemas.microsoft.com/office/powerpoint/2010/main" val="1103226208"/>
              </p:ext>
            </p:extLst>
          </p:nvPr>
        </p:nvGraphicFramePr>
        <p:xfrm>
          <a:off x="2217738" y="661988"/>
          <a:ext cx="3530600" cy="838200"/>
        </p:xfrm>
        <a:graphic>
          <a:graphicData uri="http://schemas.openxmlformats.org/presentationml/2006/ole">
            <mc:AlternateContent xmlns:mc="http://schemas.openxmlformats.org/markup-compatibility/2006">
              <mc:Choice xmlns:v="urn:schemas-microsoft-com:vml" Requires="v">
                <p:oleObj spid="_x0000_s233514" name="Equation" r:id="rId7" imgW="3530520" imgH="838080" progId="Equation.DSMT4">
                  <p:embed/>
                </p:oleObj>
              </mc:Choice>
              <mc:Fallback>
                <p:oleObj name="Equation" r:id="rId7" imgW="3530520" imgH="838080" progId="Equation.DSMT4">
                  <p:embed/>
                  <p:pic>
                    <p:nvPicPr>
                      <p:cNvPr id="0" name="Object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217738" y="661988"/>
                        <a:ext cx="3530600" cy="838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77158"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a:t>Random effects estimation uses a procedure known as feasible generalized least squares.  It yields consistent estimates of the coefficients and therefore depends on </a:t>
            </a:r>
            <a:r>
              <a:rPr lang="en-US" sz="1500" b="1" i="1"/>
              <a:t>n</a:t>
            </a:r>
            <a:r>
              <a:rPr lang="en-US" sz="1500" b="1"/>
              <a:t> being sufficiently large.  For small </a:t>
            </a:r>
            <a:r>
              <a:rPr lang="en-US" sz="1500" b="1" i="1"/>
              <a:t>n</a:t>
            </a:r>
            <a:r>
              <a:rPr lang="en-US" sz="1500" b="1"/>
              <a:t> its properties are unknown.</a:t>
            </a:r>
            <a:endParaRPr lang="en-GB" sz="1500" b="1"/>
          </a:p>
        </p:txBody>
      </p:sp>
      <p:sp>
        <p:nvSpPr>
          <p:cNvPr id="177161" name="Text Box 9"/>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23</a:t>
            </a:r>
            <a:endParaRPr lang="en-US" sz="1000">
              <a:solidFill>
                <a:srgbClr val="3366FF"/>
              </a:solidFill>
            </a:endParaRP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a:t>RANDOM EFFECTS REGRESSIONS</a:t>
            </a:r>
            <a:endParaRPr lang="en-GB" sz="1600">
              <a:latin typeface="Times New Roman" pitchFamily="18" charset="0"/>
            </a:endParaRPr>
          </a:p>
        </p:txBody>
      </p:sp>
      <p:sp>
        <p:nvSpPr>
          <p:cNvPr id="12" name="Rectangle 11"/>
          <p:cNvSpPr>
            <a:spLocks noChangeArrowheads="1"/>
          </p:cNvSpPr>
          <p:nvPr/>
        </p:nvSpPr>
        <p:spPr bwMode="auto">
          <a:xfrm>
            <a:off x="0" y="4629600"/>
            <a:ext cx="9144000" cy="6228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3" name="Rectangle 5"/>
          <p:cNvSpPr>
            <a:spLocks noChangeArrowheads="1"/>
          </p:cNvSpPr>
          <p:nvPr/>
        </p:nvSpPr>
        <p:spPr bwMode="auto">
          <a:xfrm>
            <a:off x="0" y="1699200"/>
            <a:ext cx="9144000" cy="2823476"/>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4" name="Rectangle 13"/>
          <p:cNvSpPr/>
          <p:nvPr/>
        </p:nvSpPr>
        <p:spPr>
          <a:xfrm>
            <a:off x="43200" y="1742400"/>
            <a:ext cx="9057600" cy="4320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 Box 2"/>
          <p:cNvSpPr txBox="1">
            <a:spLocks noChangeArrowheads="1"/>
          </p:cNvSpPr>
          <p:nvPr/>
        </p:nvSpPr>
        <p:spPr bwMode="auto">
          <a:xfrm>
            <a:off x="301625" y="1741489"/>
            <a:ext cx="6022975" cy="26971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455613">
              <a:tabLst>
                <a:tab pos="2628900" algn="r"/>
                <a:tab pos="3657600" algn="r"/>
                <a:tab pos="4572000" algn="l"/>
              </a:tabLst>
              <a:defRPr sz="2400">
                <a:solidFill>
                  <a:schemeClr val="tx1"/>
                </a:solidFill>
                <a:latin typeface="Times New Roman" pitchFamily="18" charset="0"/>
              </a:defRPr>
            </a:lvl1pPr>
            <a:lvl2pPr marL="1031875">
              <a:tabLst>
                <a:tab pos="2628900" algn="r"/>
                <a:tab pos="3657600" algn="r"/>
                <a:tab pos="4572000" algn="l"/>
              </a:tabLst>
              <a:defRPr sz="2400">
                <a:solidFill>
                  <a:schemeClr val="tx1"/>
                </a:solidFill>
                <a:latin typeface="Times New Roman" pitchFamily="18" charset="0"/>
              </a:defRPr>
            </a:lvl2pPr>
            <a:lvl3pPr marL="1146175">
              <a:tabLst>
                <a:tab pos="2628900" algn="r"/>
                <a:tab pos="3657600" algn="r"/>
                <a:tab pos="4572000" algn="l"/>
              </a:tabLst>
              <a:defRPr sz="2400">
                <a:solidFill>
                  <a:schemeClr val="tx1"/>
                </a:solidFill>
                <a:latin typeface="Times New Roman" pitchFamily="18" charset="0"/>
              </a:defRPr>
            </a:lvl3pPr>
            <a:lvl4pPr>
              <a:tabLst>
                <a:tab pos="2628900" algn="r"/>
                <a:tab pos="3657600" algn="r"/>
                <a:tab pos="4572000" algn="l"/>
              </a:tabLst>
              <a:defRPr sz="2400">
                <a:solidFill>
                  <a:schemeClr val="tx1"/>
                </a:solidFill>
                <a:latin typeface="Times New Roman" pitchFamily="18" charset="0"/>
              </a:defRPr>
            </a:lvl4pPr>
            <a:lvl5pPr>
              <a:tabLst>
                <a:tab pos="2628900" algn="r"/>
                <a:tab pos="3657600" algn="r"/>
                <a:tab pos="4572000" algn="l"/>
              </a:tabLst>
              <a:defRPr sz="2400">
                <a:solidFill>
                  <a:schemeClr val="tx1"/>
                </a:solidFill>
                <a:latin typeface="Times New Roman" pitchFamily="18" charset="0"/>
              </a:defRPr>
            </a:lvl5pPr>
            <a:lvl6pPr eaLnBrk="0" fontAlgn="base" hangingPunct="0">
              <a:spcBef>
                <a:spcPct val="0"/>
              </a:spcBef>
              <a:spcAft>
                <a:spcPct val="0"/>
              </a:spcAft>
              <a:tabLst>
                <a:tab pos="2628900" algn="r"/>
                <a:tab pos="3657600" algn="r"/>
                <a:tab pos="4572000" algn="l"/>
              </a:tabLst>
              <a:defRPr sz="2400">
                <a:solidFill>
                  <a:schemeClr val="tx1"/>
                </a:solidFill>
                <a:latin typeface="Times New Roman" pitchFamily="18" charset="0"/>
              </a:defRPr>
            </a:lvl6pPr>
            <a:lvl7pPr eaLnBrk="0" fontAlgn="base" hangingPunct="0">
              <a:spcBef>
                <a:spcPct val="0"/>
              </a:spcBef>
              <a:spcAft>
                <a:spcPct val="0"/>
              </a:spcAft>
              <a:tabLst>
                <a:tab pos="2628900" algn="r"/>
                <a:tab pos="3657600" algn="r"/>
                <a:tab pos="4572000" algn="l"/>
              </a:tabLst>
              <a:defRPr sz="2400">
                <a:solidFill>
                  <a:schemeClr val="tx1"/>
                </a:solidFill>
                <a:latin typeface="Times New Roman" pitchFamily="18" charset="0"/>
              </a:defRPr>
            </a:lvl7pPr>
            <a:lvl8pPr eaLnBrk="0" fontAlgn="base" hangingPunct="0">
              <a:spcBef>
                <a:spcPct val="0"/>
              </a:spcBef>
              <a:spcAft>
                <a:spcPct val="0"/>
              </a:spcAft>
              <a:tabLst>
                <a:tab pos="2628900" algn="r"/>
                <a:tab pos="3657600" algn="r"/>
                <a:tab pos="4572000" algn="l"/>
              </a:tabLst>
              <a:defRPr sz="2400">
                <a:solidFill>
                  <a:schemeClr val="tx1"/>
                </a:solidFill>
                <a:latin typeface="Times New Roman" pitchFamily="18" charset="0"/>
              </a:defRPr>
            </a:lvl8pPr>
            <a:lvl9pPr eaLnBrk="0" fontAlgn="base" hangingPunct="0">
              <a:spcBef>
                <a:spcPct val="0"/>
              </a:spcBef>
              <a:spcAft>
                <a:spcPct val="0"/>
              </a:spcAft>
              <a:tabLst>
                <a:tab pos="2628900" algn="r"/>
                <a:tab pos="3657600" algn="r"/>
                <a:tab pos="4572000" algn="l"/>
              </a:tabLst>
              <a:defRPr sz="2400">
                <a:solidFill>
                  <a:schemeClr val="tx1"/>
                </a:solidFill>
                <a:latin typeface="Times New Roman" pitchFamily="18" charset="0"/>
              </a:defRPr>
            </a:lvl9pPr>
          </a:lstStyle>
          <a:p>
            <a:r>
              <a:rPr lang="en-US" sz="1800" b="1" dirty="0" smtClean="0">
                <a:latin typeface="Arial" charset="0"/>
              </a:rPr>
              <a:t>                        </a:t>
            </a:r>
            <a:r>
              <a:rPr lang="en-US" sz="1800" b="1" dirty="0">
                <a:latin typeface="Arial" charset="0"/>
              </a:rPr>
              <a:t>Individual    Time                 </a:t>
            </a:r>
            <a:r>
              <a:rPr lang="en-US" sz="1800" b="1" i="1" dirty="0">
                <a:latin typeface="Arial" charset="0"/>
              </a:rPr>
              <a:t>u</a:t>
            </a:r>
            <a:r>
              <a:rPr lang="en-US" sz="1800" b="1" dirty="0">
                <a:latin typeface="Arial" charset="0"/>
              </a:rPr>
              <a:t>	</a:t>
            </a:r>
          </a:p>
          <a:p>
            <a:pPr>
              <a:spcBef>
                <a:spcPts val="1200"/>
              </a:spcBef>
            </a:pPr>
            <a:r>
              <a:rPr lang="en-US" sz="1800" b="1" dirty="0">
                <a:latin typeface="Arial" charset="0"/>
              </a:rPr>
              <a:t>	1	1	</a:t>
            </a:r>
            <a:r>
              <a:rPr lang="en-US" b="1" i="1" dirty="0">
                <a:latin typeface="Symbol" pitchFamily="18" charset="2"/>
              </a:rPr>
              <a:t>a</a:t>
            </a:r>
            <a:r>
              <a:rPr lang="en-US" b="1" baseline="-25000" dirty="0"/>
              <a:t>1</a:t>
            </a:r>
            <a:r>
              <a:rPr lang="en-US" b="1" dirty="0"/>
              <a:t> + </a:t>
            </a:r>
            <a:r>
              <a:rPr lang="en-US" b="1" i="1" dirty="0">
                <a:latin typeface="Symbol" pitchFamily="18" charset="2"/>
              </a:rPr>
              <a:t>e</a:t>
            </a:r>
            <a:r>
              <a:rPr lang="en-US" b="1" baseline="-25000" dirty="0"/>
              <a:t>11</a:t>
            </a:r>
          </a:p>
          <a:p>
            <a:r>
              <a:rPr lang="en-US" sz="1800" b="1" dirty="0">
                <a:latin typeface="Arial" charset="0"/>
              </a:rPr>
              <a:t>	1	2	</a:t>
            </a:r>
            <a:r>
              <a:rPr lang="en-US" b="1" i="1" dirty="0">
                <a:latin typeface="Symbol" pitchFamily="18" charset="2"/>
              </a:rPr>
              <a:t>a</a:t>
            </a:r>
            <a:r>
              <a:rPr lang="en-US" b="1" baseline="-25000" dirty="0"/>
              <a:t>1</a:t>
            </a:r>
            <a:r>
              <a:rPr lang="en-US" b="1" dirty="0"/>
              <a:t> + </a:t>
            </a:r>
            <a:r>
              <a:rPr lang="en-US" b="1" i="1" dirty="0">
                <a:latin typeface="Symbol" pitchFamily="18" charset="2"/>
              </a:rPr>
              <a:t>e</a:t>
            </a:r>
            <a:r>
              <a:rPr lang="en-US" b="1" baseline="-25000" dirty="0"/>
              <a:t>12</a:t>
            </a:r>
          </a:p>
          <a:p>
            <a:r>
              <a:rPr lang="en-US" sz="1800" b="1" dirty="0">
                <a:latin typeface="Arial" charset="0"/>
              </a:rPr>
              <a:t>	1	3	</a:t>
            </a:r>
            <a:r>
              <a:rPr lang="en-US" b="1" i="1" dirty="0">
                <a:latin typeface="Symbol" pitchFamily="18" charset="2"/>
              </a:rPr>
              <a:t>a</a:t>
            </a:r>
            <a:r>
              <a:rPr lang="en-US" b="1" baseline="-25000" dirty="0"/>
              <a:t>1</a:t>
            </a:r>
            <a:r>
              <a:rPr lang="en-US" b="1" dirty="0"/>
              <a:t> + </a:t>
            </a:r>
            <a:r>
              <a:rPr lang="en-US" b="1" i="1" dirty="0">
                <a:latin typeface="Symbol" pitchFamily="18" charset="2"/>
              </a:rPr>
              <a:t>e</a:t>
            </a:r>
            <a:r>
              <a:rPr lang="en-US" b="1" baseline="-25000" dirty="0"/>
              <a:t>13</a:t>
            </a:r>
            <a:endParaRPr lang="en-US" sz="1800" b="1" dirty="0">
              <a:latin typeface="Arial" charset="0"/>
            </a:endParaRPr>
          </a:p>
          <a:p>
            <a:r>
              <a:rPr lang="en-US" sz="1800" b="1" dirty="0">
                <a:latin typeface="Arial" charset="0"/>
              </a:rPr>
              <a:t>	2	1	</a:t>
            </a:r>
            <a:r>
              <a:rPr lang="en-US" b="1" i="1" dirty="0">
                <a:latin typeface="Symbol" pitchFamily="18" charset="2"/>
              </a:rPr>
              <a:t>a</a:t>
            </a:r>
            <a:r>
              <a:rPr lang="en-US" b="1" baseline="-25000" dirty="0"/>
              <a:t>2</a:t>
            </a:r>
            <a:r>
              <a:rPr lang="en-US" b="1" dirty="0"/>
              <a:t> + </a:t>
            </a:r>
            <a:r>
              <a:rPr lang="en-US" b="1" i="1" dirty="0">
                <a:latin typeface="Symbol" pitchFamily="18" charset="2"/>
              </a:rPr>
              <a:t>e</a:t>
            </a:r>
            <a:r>
              <a:rPr lang="en-US" b="1" baseline="-25000" dirty="0"/>
              <a:t>21</a:t>
            </a:r>
            <a:endParaRPr lang="en-US" sz="1800" b="1" dirty="0">
              <a:latin typeface="Arial" charset="0"/>
            </a:endParaRPr>
          </a:p>
          <a:p>
            <a:r>
              <a:rPr lang="en-US" sz="1800" b="1" dirty="0">
                <a:latin typeface="Arial" charset="0"/>
              </a:rPr>
              <a:t>	2	2	</a:t>
            </a:r>
            <a:r>
              <a:rPr lang="en-US" b="1" i="1" dirty="0">
                <a:latin typeface="Symbol" pitchFamily="18" charset="2"/>
              </a:rPr>
              <a:t>a</a:t>
            </a:r>
            <a:r>
              <a:rPr lang="en-US" b="1" baseline="-25000" dirty="0"/>
              <a:t>2</a:t>
            </a:r>
            <a:r>
              <a:rPr lang="en-US" b="1" dirty="0"/>
              <a:t> + </a:t>
            </a:r>
            <a:r>
              <a:rPr lang="en-US" b="1" i="1" dirty="0">
                <a:latin typeface="Symbol" pitchFamily="18" charset="2"/>
              </a:rPr>
              <a:t>e</a:t>
            </a:r>
            <a:r>
              <a:rPr lang="en-US" b="1" baseline="-25000" dirty="0"/>
              <a:t>22</a:t>
            </a:r>
            <a:endParaRPr lang="en-US" sz="1800" b="1" dirty="0">
              <a:latin typeface="Arial" charset="0"/>
            </a:endParaRPr>
          </a:p>
          <a:p>
            <a:r>
              <a:rPr lang="en-US" sz="1800" b="1" dirty="0">
                <a:latin typeface="Arial" charset="0"/>
              </a:rPr>
              <a:t>	2	3	</a:t>
            </a:r>
            <a:r>
              <a:rPr lang="en-US" b="1" i="1" dirty="0">
                <a:latin typeface="Symbol" pitchFamily="18" charset="2"/>
              </a:rPr>
              <a:t>a</a:t>
            </a:r>
            <a:r>
              <a:rPr lang="en-US" b="1" baseline="-25000" dirty="0"/>
              <a:t>2</a:t>
            </a:r>
            <a:r>
              <a:rPr lang="en-US" b="1" dirty="0"/>
              <a:t> + </a:t>
            </a:r>
            <a:r>
              <a:rPr lang="en-US" b="1" i="1" dirty="0">
                <a:latin typeface="Symbol" pitchFamily="18" charset="2"/>
              </a:rPr>
              <a:t>e</a:t>
            </a:r>
            <a:r>
              <a:rPr lang="en-US" b="1" baseline="-25000" dirty="0"/>
              <a:t>23</a:t>
            </a:r>
            <a:endParaRPr lang="en-US" sz="1800" b="1" dirty="0">
              <a:latin typeface="Arial" charset="0"/>
            </a:endParaRPr>
          </a:p>
          <a:p>
            <a:endParaRPr lang="en-US" sz="1800" b="1" dirty="0">
              <a:latin typeface="Arial" charset="0"/>
            </a:endParaRPr>
          </a:p>
          <a:p>
            <a:endParaRPr lang="en-US" sz="1800" b="1" dirty="0">
              <a:latin typeface="Arial" charset="0"/>
            </a:endParaRPr>
          </a:p>
        </p:txBody>
      </p:sp>
      <p:graphicFrame>
        <p:nvGraphicFramePr>
          <p:cNvPr id="16" name="Object 7"/>
          <p:cNvGraphicFramePr>
            <a:graphicFrameLocks noChangeAspect="1"/>
          </p:cNvGraphicFramePr>
          <p:nvPr>
            <p:extLst>
              <p:ext uri="{D42A27DB-BD31-4B8C-83A1-F6EECF244321}">
                <p14:modId xmlns:p14="http://schemas.microsoft.com/office/powerpoint/2010/main" val="2543826709"/>
              </p:ext>
            </p:extLst>
          </p:nvPr>
        </p:nvGraphicFramePr>
        <p:xfrm>
          <a:off x="1212850" y="4686300"/>
          <a:ext cx="6719888" cy="457200"/>
        </p:xfrm>
        <a:graphic>
          <a:graphicData uri="http://schemas.openxmlformats.org/presentationml/2006/ole">
            <mc:AlternateContent xmlns:mc="http://schemas.openxmlformats.org/markup-compatibility/2006">
              <mc:Choice xmlns:v="urn:schemas-microsoft-com:vml" Requires="v">
                <p:oleObj spid="_x0000_s177202" name="Equation" r:id="rId3" imgW="6717960" imgH="457200" progId="Equation.3">
                  <p:embed/>
                </p:oleObj>
              </mc:Choice>
              <mc:Fallback>
                <p:oleObj name="Equation" r:id="rId3" imgW="6717960" imgH="457200" progId="Equation.3">
                  <p:embed/>
                  <p:pic>
                    <p:nvPicPr>
                      <p:cNvPr id="0" name=""/>
                      <p:cNvPicPr>
                        <a:picLocks noChangeAspect="1" noChangeArrowheads="1"/>
                      </p:cNvPicPr>
                      <p:nvPr/>
                    </p:nvPicPr>
                    <p:blipFill>
                      <a:blip r:embed="rId4"/>
                      <a:srcRect/>
                      <a:stretch>
                        <a:fillRect/>
                      </a:stretch>
                    </p:blipFill>
                    <p:spPr bwMode="auto">
                      <a:xfrm>
                        <a:off x="1212850" y="4686300"/>
                        <a:ext cx="6719888"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7" name="Rectangle 16"/>
          <p:cNvSpPr>
            <a:spLocks noChangeArrowheads="1"/>
          </p:cNvSpPr>
          <p:nvPr/>
        </p:nvSpPr>
        <p:spPr bwMode="auto">
          <a:xfrm>
            <a:off x="0" y="574875"/>
            <a:ext cx="9144000" cy="10158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8" name="Rectangle 32"/>
          <p:cNvSpPr>
            <a:spLocks noChangeArrowheads="1"/>
          </p:cNvSpPr>
          <p:nvPr/>
        </p:nvSpPr>
        <p:spPr bwMode="auto">
          <a:xfrm>
            <a:off x="6743700" y="828675"/>
            <a:ext cx="1724025" cy="504825"/>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19" name="Object 5"/>
          <p:cNvGraphicFramePr>
            <a:graphicFrameLocks noChangeAspect="1"/>
          </p:cNvGraphicFramePr>
          <p:nvPr>
            <p:extLst>
              <p:ext uri="{D42A27DB-BD31-4B8C-83A1-F6EECF244321}">
                <p14:modId xmlns:p14="http://schemas.microsoft.com/office/powerpoint/2010/main" val="2971537540"/>
              </p:ext>
            </p:extLst>
          </p:nvPr>
        </p:nvGraphicFramePr>
        <p:xfrm>
          <a:off x="6847200" y="866775"/>
          <a:ext cx="1498600" cy="381000"/>
        </p:xfrm>
        <a:graphic>
          <a:graphicData uri="http://schemas.openxmlformats.org/presentationml/2006/ole">
            <mc:AlternateContent xmlns:mc="http://schemas.openxmlformats.org/markup-compatibility/2006">
              <mc:Choice xmlns:v="urn:schemas-microsoft-com:vml" Requires="v">
                <p:oleObj spid="_x0000_s177203" name="Equation" r:id="rId5" imgW="1498320" imgH="380880" progId="Equation.3">
                  <p:embed/>
                </p:oleObj>
              </mc:Choice>
              <mc:Fallback>
                <p:oleObj name="Equation" r:id="rId5" imgW="149832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47200" y="866775"/>
                        <a:ext cx="1498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0" name="Line 6"/>
          <p:cNvSpPr>
            <a:spLocks noChangeShapeType="1"/>
          </p:cNvSpPr>
          <p:nvPr/>
        </p:nvSpPr>
        <p:spPr bwMode="auto">
          <a:xfrm>
            <a:off x="0" y="2172000"/>
            <a:ext cx="91440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graphicFrame>
        <p:nvGraphicFramePr>
          <p:cNvPr id="2" name="Object 1"/>
          <p:cNvGraphicFramePr>
            <a:graphicFrameLocks noChangeAspect="1"/>
          </p:cNvGraphicFramePr>
          <p:nvPr>
            <p:extLst>
              <p:ext uri="{D42A27DB-BD31-4B8C-83A1-F6EECF244321}">
                <p14:modId xmlns:p14="http://schemas.microsoft.com/office/powerpoint/2010/main" val="1103226208"/>
              </p:ext>
            </p:extLst>
          </p:nvPr>
        </p:nvGraphicFramePr>
        <p:xfrm>
          <a:off x="2217738" y="661988"/>
          <a:ext cx="3530600" cy="838200"/>
        </p:xfrm>
        <a:graphic>
          <a:graphicData uri="http://schemas.openxmlformats.org/presentationml/2006/ole">
            <mc:AlternateContent xmlns:mc="http://schemas.openxmlformats.org/markup-compatibility/2006">
              <mc:Choice xmlns:v="urn:schemas-microsoft-com:vml" Requires="v">
                <p:oleObj spid="_x0000_s177204" name="Equation" r:id="rId7" imgW="3530520" imgH="838080" progId="Equation.DSMT4">
                  <p:embed/>
                </p:oleObj>
              </mc:Choice>
              <mc:Fallback>
                <p:oleObj name="Equation" r:id="rId7" imgW="3530520" imgH="838080" progId="Equation.DSMT4">
                  <p:embed/>
                  <p:pic>
                    <p:nvPicPr>
                      <p:cNvPr id="0" name="Object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217738" y="661988"/>
                        <a:ext cx="3530600" cy="838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5171" name="Text Box 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a:t>The table shows the results of performing random effects regressions as well as OLS and fixed effects regressions.  In the next slideshow we consider how we should choose the appropriate estimation approach.</a:t>
            </a:r>
            <a:endParaRPr lang="en-GB" sz="2400">
              <a:latin typeface="Times New Roman" pitchFamily="18" charset="0"/>
            </a:endParaRPr>
          </a:p>
        </p:txBody>
      </p:sp>
      <p:sp>
        <p:nvSpPr>
          <p:cNvPr id="135176" name="Text Box 8"/>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24</a:t>
            </a:r>
            <a:endParaRPr lang="en-US" sz="1000">
              <a:solidFill>
                <a:srgbClr val="3366FF"/>
              </a:solidFill>
            </a:endParaRPr>
          </a:p>
        </p:txBody>
      </p:sp>
      <p:sp>
        <p:nvSpPr>
          <p:cNvPr id="7" name="Rectangle 5"/>
          <p:cNvSpPr>
            <a:spLocks noChangeArrowheads="1"/>
          </p:cNvSpPr>
          <p:nvPr/>
        </p:nvSpPr>
        <p:spPr bwMode="auto">
          <a:xfrm>
            <a:off x="0" y="548374"/>
            <a:ext cx="9144000" cy="4861826"/>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8" name="Rectangle 7"/>
          <p:cNvSpPr/>
          <p:nvPr/>
        </p:nvSpPr>
        <p:spPr>
          <a:xfrm>
            <a:off x="43200" y="590398"/>
            <a:ext cx="9057600" cy="819301"/>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Text Box 2"/>
          <p:cNvSpPr txBox="1">
            <a:spLocks noChangeArrowheads="1"/>
          </p:cNvSpPr>
          <p:nvPr/>
        </p:nvSpPr>
        <p:spPr bwMode="auto">
          <a:xfrm>
            <a:off x="301625" y="646113"/>
            <a:ext cx="8532813" cy="46593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912813">
              <a:tabLst>
                <a:tab pos="2743200" algn="dec"/>
                <a:tab pos="3886200" algn="dec"/>
                <a:tab pos="5029200" algn="dec"/>
              </a:tabLst>
              <a:defRPr sz="2400">
                <a:solidFill>
                  <a:schemeClr val="tx1"/>
                </a:solidFill>
                <a:latin typeface="Times New Roman" pitchFamily="18" charset="0"/>
              </a:defRPr>
            </a:lvl1pPr>
            <a:lvl2pPr marL="1090613">
              <a:tabLst>
                <a:tab pos="2743200" algn="dec"/>
                <a:tab pos="3886200" algn="dec"/>
                <a:tab pos="5029200" algn="dec"/>
              </a:tabLst>
              <a:defRPr sz="2400">
                <a:solidFill>
                  <a:schemeClr val="tx1"/>
                </a:solidFill>
                <a:latin typeface="Times New Roman" pitchFamily="18" charset="0"/>
              </a:defRPr>
            </a:lvl2pPr>
            <a:lvl3pPr marL="1204913">
              <a:tabLst>
                <a:tab pos="2743200" algn="dec"/>
                <a:tab pos="3886200" algn="dec"/>
                <a:tab pos="5029200" algn="dec"/>
              </a:tabLst>
              <a:defRPr sz="2400">
                <a:solidFill>
                  <a:schemeClr val="tx1"/>
                </a:solidFill>
                <a:latin typeface="Times New Roman" pitchFamily="18" charset="0"/>
              </a:defRPr>
            </a:lvl3pPr>
            <a:lvl4pPr>
              <a:tabLst>
                <a:tab pos="2743200" algn="dec"/>
                <a:tab pos="3886200" algn="dec"/>
                <a:tab pos="5029200" algn="dec"/>
              </a:tabLst>
              <a:defRPr sz="2400">
                <a:solidFill>
                  <a:schemeClr val="tx1"/>
                </a:solidFill>
                <a:latin typeface="Times New Roman" pitchFamily="18" charset="0"/>
              </a:defRPr>
            </a:lvl4pPr>
            <a:lvl5pPr>
              <a:tabLst>
                <a:tab pos="2743200" algn="dec"/>
                <a:tab pos="3886200" algn="dec"/>
                <a:tab pos="5029200" algn="dec"/>
              </a:tabLst>
              <a:defRPr sz="2400">
                <a:solidFill>
                  <a:schemeClr val="tx1"/>
                </a:solidFill>
                <a:latin typeface="Times New Roman" pitchFamily="18" charset="0"/>
              </a:defRPr>
            </a:lvl5pPr>
            <a:lvl6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6pPr>
            <a:lvl7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7pPr>
            <a:lvl8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8pPr>
            <a:lvl9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9pPr>
          </a:lstStyle>
          <a:p>
            <a:r>
              <a:rPr lang="en-US" sz="1800" b="1" dirty="0" smtClean="0">
                <a:latin typeface="Arial" charset="0"/>
              </a:rPr>
              <a:t>NLSY 1980–1996</a:t>
            </a:r>
            <a:endParaRPr lang="en-US" sz="1800" b="1" dirty="0">
              <a:latin typeface="Arial" charset="0"/>
            </a:endParaRPr>
          </a:p>
          <a:p>
            <a:r>
              <a:rPr lang="en-US" sz="1800" b="1" dirty="0">
                <a:latin typeface="Arial" charset="0"/>
              </a:rPr>
              <a:t>Dependent variable </a:t>
            </a:r>
            <a:r>
              <a:rPr lang="en-US" sz="1800" b="1" i="1" dirty="0">
                <a:latin typeface="Arial" charset="0"/>
              </a:rPr>
              <a:t>LGEARN</a:t>
            </a:r>
            <a:endParaRPr lang="en-US" sz="1800" b="1" dirty="0">
              <a:latin typeface="Arial" charset="0"/>
            </a:endParaRPr>
          </a:p>
          <a:p>
            <a:pPr>
              <a:spcBef>
                <a:spcPts val="2400"/>
              </a:spcBef>
              <a:tabLst>
                <a:tab pos="2962275" algn="l"/>
                <a:tab pos="4391025" algn="l"/>
                <a:tab pos="5829300" algn="l"/>
              </a:tabLst>
            </a:pPr>
            <a:r>
              <a:rPr lang="en-US" sz="1800" b="1" dirty="0" smtClean="0">
                <a:latin typeface="Arial" charset="0"/>
              </a:rPr>
              <a:t>	OLS	Fixed	Random</a:t>
            </a:r>
          </a:p>
          <a:p>
            <a:pPr>
              <a:tabLst>
                <a:tab pos="2695575" algn="l"/>
                <a:tab pos="4391025" algn="l"/>
                <a:tab pos="5829300" algn="l"/>
              </a:tabLst>
            </a:pPr>
            <a:r>
              <a:rPr lang="en-US" sz="1800" b="1" dirty="0">
                <a:latin typeface="Arial" charset="0"/>
              </a:rPr>
              <a:t>	</a:t>
            </a:r>
            <a:r>
              <a:rPr lang="en-US" sz="1800" b="1" dirty="0" smtClean="0">
                <a:latin typeface="Arial" charset="0"/>
              </a:rPr>
              <a:t>	effects	effects</a:t>
            </a:r>
            <a:endParaRPr lang="en-US" sz="1800" b="1" i="1" dirty="0" smtClean="0">
              <a:latin typeface="Arial" charset="0"/>
            </a:endParaRPr>
          </a:p>
          <a:p>
            <a:pPr>
              <a:spcBef>
                <a:spcPts val="2400"/>
              </a:spcBef>
              <a:tabLst>
                <a:tab pos="3048000" algn="dec"/>
                <a:tab pos="4572000" algn="dec"/>
                <a:tab pos="6096000" algn="dec"/>
              </a:tabLst>
            </a:pPr>
            <a:r>
              <a:rPr lang="en-US" sz="1800" b="1" i="1" dirty="0" smtClean="0">
                <a:latin typeface="Arial" charset="0"/>
              </a:rPr>
              <a:t>MARRIED</a:t>
            </a:r>
            <a:r>
              <a:rPr lang="en-US" sz="1800" b="1" dirty="0">
                <a:latin typeface="Arial" charset="0"/>
              </a:rPr>
              <a:t>	</a:t>
            </a:r>
            <a:r>
              <a:rPr lang="en-US" sz="1800" b="1" dirty="0" smtClean="0">
                <a:latin typeface="Arial" charset="0"/>
              </a:rPr>
              <a:t>0.184</a:t>
            </a:r>
            <a:r>
              <a:rPr lang="en-US" sz="1800" b="1" dirty="0">
                <a:latin typeface="Arial" charset="0"/>
              </a:rPr>
              <a:t>	</a:t>
            </a:r>
            <a:r>
              <a:rPr lang="en-US" sz="1800" b="1" dirty="0" smtClean="0">
                <a:latin typeface="Arial" charset="0"/>
              </a:rPr>
              <a:t>0.106</a:t>
            </a:r>
            <a:r>
              <a:rPr lang="en-US" sz="1800" b="1" dirty="0">
                <a:latin typeface="Arial" charset="0"/>
              </a:rPr>
              <a:t>	</a:t>
            </a:r>
            <a:r>
              <a:rPr lang="en-US" sz="1800" b="1" dirty="0" smtClean="0">
                <a:latin typeface="Arial" charset="0"/>
                <a:cs typeface="Arial" charset="0"/>
              </a:rPr>
              <a:t>0.134</a:t>
            </a:r>
            <a:endParaRPr lang="en-US" sz="1800" b="1" dirty="0">
              <a:latin typeface="Arial" charset="0"/>
              <a:cs typeface="Arial" charset="0"/>
            </a:endParaRPr>
          </a:p>
          <a:p>
            <a:pPr>
              <a:tabLst>
                <a:tab pos="3048000" algn="dec"/>
                <a:tab pos="4572000" algn="dec"/>
                <a:tab pos="6096000" algn="dec"/>
              </a:tabLst>
            </a:pPr>
            <a:r>
              <a:rPr lang="en-US" sz="1800" b="1" dirty="0">
                <a:latin typeface="Arial" charset="0"/>
              </a:rPr>
              <a:t>	(</a:t>
            </a:r>
            <a:r>
              <a:rPr lang="en-US" sz="1800" b="1" dirty="0" smtClean="0">
                <a:latin typeface="Arial" charset="0"/>
              </a:rPr>
              <a:t>0.007)</a:t>
            </a:r>
            <a:r>
              <a:rPr lang="en-US" sz="1800" b="1" dirty="0">
                <a:latin typeface="Arial" charset="0"/>
              </a:rPr>
              <a:t>	(</a:t>
            </a:r>
            <a:r>
              <a:rPr lang="en-US" sz="1800" b="1" dirty="0" smtClean="0">
                <a:latin typeface="Arial" charset="0"/>
              </a:rPr>
              <a:t>0.012)	(0.010)</a:t>
            </a:r>
            <a:endParaRPr lang="en-US" sz="1800" b="1" dirty="0">
              <a:latin typeface="Arial" charset="0"/>
            </a:endParaRPr>
          </a:p>
          <a:p>
            <a:pPr>
              <a:spcBef>
                <a:spcPts val="1200"/>
              </a:spcBef>
              <a:tabLst>
                <a:tab pos="3048000" algn="dec"/>
                <a:tab pos="4572000" algn="dec"/>
                <a:tab pos="6096000" algn="dec"/>
              </a:tabLst>
            </a:pPr>
            <a:r>
              <a:rPr lang="en-US" sz="1800" b="1" i="1" dirty="0">
                <a:latin typeface="Arial" charset="0"/>
              </a:rPr>
              <a:t>SOONMARR</a:t>
            </a:r>
            <a:r>
              <a:rPr lang="en-US" sz="1800" b="1" dirty="0">
                <a:latin typeface="Arial" charset="0"/>
              </a:rPr>
              <a:t>	</a:t>
            </a:r>
            <a:r>
              <a:rPr lang="en-US" sz="1800" b="1" dirty="0" smtClean="0">
                <a:latin typeface="Arial" charset="0"/>
                <a:cs typeface="Arial" charset="0"/>
              </a:rPr>
              <a:t>0.096</a:t>
            </a:r>
            <a:r>
              <a:rPr lang="en-US" sz="1800" b="1" dirty="0">
                <a:latin typeface="Arial" charset="0"/>
              </a:rPr>
              <a:t>	</a:t>
            </a:r>
            <a:r>
              <a:rPr lang="en-US" sz="1800" b="1" dirty="0" smtClean="0">
                <a:latin typeface="Arial" charset="0"/>
              </a:rPr>
              <a:t>0.045</a:t>
            </a:r>
            <a:r>
              <a:rPr lang="en-US" sz="1800" b="1" dirty="0">
                <a:latin typeface="Arial" charset="0"/>
              </a:rPr>
              <a:t>	</a:t>
            </a:r>
            <a:r>
              <a:rPr lang="en-US" sz="1800" b="1" dirty="0" smtClean="0">
                <a:latin typeface="Arial" charset="0"/>
              </a:rPr>
              <a:t>0.060</a:t>
            </a:r>
            <a:endParaRPr lang="en-US" sz="1800" b="1" dirty="0">
              <a:latin typeface="Arial" charset="0"/>
            </a:endParaRPr>
          </a:p>
          <a:p>
            <a:pPr>
              <a:tabLst>
                <a:tab pos="3048000" algn="dec"/>
                <a:tab pos="4572000" algn="dec"/>
                <a:tab pos="6096000" algn="dec"/>
              </a:tabLst>
            </a:pPr>
            <a:r>
              <a:rPr lang="en-US" sz="1800" b="1" dirty="0">
                <a:latin typeface="Arial" charset="0"/>
              </a:rPr>
              <a:t>	</a:t>
            </a:r>
            <a:r>
              <a:rPr lang="en-US" sz="1800" b="1" dirty="0" smtClean="0">
                <a:latin typeface="Arial" charset="0"/>
              </a:rPr>
              <a:t>(0.009)</a:t>
            </a:r>
            <a:r>
              <a:rPr lang="en-US" sz="1800" b="1" dirty="0">
                <a:latin typeface="Arial" charset="0"/>
              </a:rPr>
              <a:t>	(</a:t>
            </a:r>
            <a:r>
              <a:rPr lang="en-US" sz="1800" b="1" dirty="0" smtClean="0">
                <a:latin typeface="Arial" charset="0"/>
              </a:rPr>
              <a:t>0.010)</a:t>
            </a:r>
            <a:r>
              <a:rPr lang="en-US" sz="1800" b="1" dirty="0">
                <a:latin typeface="Arial" charset="0"/>
              </a:rPr>
              <a:t>	(</a:t>
            </a:r>
            <a:r>
              <a:rPr lang="en-US" sz="1800" b="1" dirty="0" smtClean="0">
                <a:latin typeface="Arial" charset="0"/>
              </a:rPr>
              <a:t>0.009)</a:t>
            </a:r>
            <a:endParaRPr lang="en-US" sz="1800" b="1" dirty="0">
              <a:latin typeface="Arial" charset="0"/>
            </a:endParaRPr>
          </a:p>
          <a:p>
            <a:pPr>
              <a:spcBef>
                <a:spcPts val="1200"/>
              </a:spcBef>
              <a:tabLst>
                <a:tab pos="3314700" algn="dec"/>
                <a:tab pos="4848225" algn="dec"/>
                <a:tab pos="6372225" algn="dec"/>
              </a:tabLst>
            </a:pPr>
            <a:r>
              <a:rPr lang="en-US" sz="1800" b="1" i="1" dirty="0">
                <a:latin typeface="Arial" charset="0"/>
              </a:rPr>
              <a:t>SINGLE</a:t>
            </a:r>
            <a:r>
              <a:rPr lang="en-US" sz="1800" b="1" dirty="0">
                <a:latin typeface="Arial" charset="0"/>
              </a:rPr>
              <a:t>	</a:t>
            </a:r>
            <a:r>
              <a:rPr lang="en-US" sz="1800" b="1" dirty="0" smtClean="0">
                <a:latin typeface="Arial" charset="0"/>
                <a:cs typeface="Arial" charset="0"/>
              </a:rPr>
              <a:t>—</a:t>
            </a:r>
            <a:r>
              <a:rPr lang="en-US" sz="1800" b="1" dirty="0">
                <a:latin typeface="Arial" charset="0"/>
              </a:rPr>
              <a:t>	</a:t>
            </a:r>
            <a:r>
              <a:rPr lang="en-US" sz="1800" b="1" dirty="0" smtClean="0">
                <a:latin typeface="Arial" charset="0"/>
                <a:cs typeface="Arial" charset="0"/>
              </a:rPr>
              <a:t>—</a:t>
            </a:r>
            <a:r>
              <a:rPr lang="en-US" sz="1800" b="1" dirty="0">
                <a:latin typeface="Arial" charset="0"/>
              </a:rPr>
              <a:t>	</a:t>
            </a:r>
            <a:r>
              <a:rPr lang="en-US" sz="1800" b="1" dirty="0">
                <a:latin typeface="Arial" charset="0"/>
                <a:cs typeface="Arial" charset="0"/>
              </a:rPr>
              <a:t>—</a:t>
            </a:r>
            <a:endParaRPr lang="en-US" sz="1800" b="1" dirty="0">
              <a:latin typeface="Arial" charset="0"/>
            </a:endParaRPr>
          </a:p>
          <a:p>
            <a:pPr>
              <a:tabLst>
                <a:tab pos="2743200" algn="dec"/>
                <a:tab pos="3886200" algn="dec"/>
                <a:tab pos="6096000" algn="dec"/>
              </a:tabLst>
            </a:pPr>
            <a:r>
              <a:rPr lang="en-US" sz="1800" b="1" dirty="0">
                <a:latin typeface="Arial" charset="0"/>
              </a:rPr>
              <a:t>		</a:t>
            </a:r>
          </a:p>
          <a:p>
            <a:pPr>
              <a:spcBef>
                <a:spcPts val="1200"/>
              </a:spcBef>
              <a:tabLst>
                <a:tab pos="3048000" algn="dec"/>
                <a:tab pos="4572000" algn="dec"/>
                <a:tab pos="6096000" algn="dec"/>
              </a:tabLst>
            </a:pPr>
            <a:r>
              <a:rPr lang="en-US" sz="1800" b="1" i="1" dirty="0">
                <a:latin typeface="Arial" charset="0"/>
              </a:rPr>
              <a:t>R</a:t>
            </a:r>
            <a:r>
              <a:rPr lang="en-US" sz="1800" b="1" baseline="30000" dirty="0">
                <a:latin typeface="Arial" charset="0"/>
              </a:rPr>
              <a:t>2</a:t>
            </a:r>
            <a:r>
              <a:rPr lang="en-US" sz="1800" b="1" dirty="0">
                <a:latin typeface="Arial" charset="0"/>
              </a:rPr>
              <a:t>	</a:t>
            </a:r>
            <a:r>
              <a:rPr lang="en-US" sz="1800" b="1" dirty="0" smtClean="0">
                <a:latin typeface="Arial" charset="0"/>
              </a:rPr>
              <a:t>0.358</a:t>
            </a:r>
            <a:r>
              <a:rPr lang="en-US" sz="1800" b="1" dirty="0">
                <a:latin typeface="Arial" charset="0"/>
              </a:rPr>
              <a:t>	</a:t>
            </a:r>
            <a:r>
              <a:rPr lang="en-US" sz="1800" b="1" dirty="0" smtClean="0">
                <a:latin typeface="Arial" charset="0"/>
              </a:rPr>
              <a:t>0.268</a:t>
            </a:r>
            <a:r>
              <a:rPr lang="en-US" sz="1800" b="1" dirty="0">
                <a:latin typeface="Arial" charset="0"/>
              </a:rPr>
              <a:t>	</a:t>
            </a:r>
            <a:r>
              <a:rPr lang="en-US" sz="1800" b="1" dirty="0" smtClean="0">
                <a:latin typeface="Arial" charset="0"/>
              </a:rPr>
              <a:t>0.346</a:t>
            </a:r>
            <a:endParaRPr lang="en-US" sz="1800" b="1" dirty="0">
              <a:latin typeface="Arial" charset="0"/>
            </a:endParaRPr>
          </a:p>
          <a:p>
            <a:pPr>
              <a:spcBef>
                <a:spcPts val="1200"/>
              </a:spcBef>
              <a:tabLst>
                <a:tab pos="3228975" algn="ctr"/>
                <a:tab pos="4752975" algn="ctr"/>
                <a:tab pos="6276975" algn="ctr"/>
              </a:tabLst>
            </a:pPr>
            <a:r>
              <a:rPr lang="en-US" sz="1800" b="1" i="1" dirty="0" smtClean="0">
                <a:latin typeface="Arial" charset="0"/>
              </a:rPr>
              <a:t>n</a:t>
            </a:r>
            <a:r>
              <a:rPr lang="en-US" sz="1800" b="1" dirty="0" smtClean="0">
                <a:latin typeface="Arial" charset="0"/>
              </a:rPr>
              <a:t>	20,343	20.343	20.343</a:t>
            </a:r>
            <a:endParaRPr lang="en-US" sz="1800" b="1" dirty="0">
              <a:latin typeface="Arial" charset="0"/>
            </a:endParaRPr>
          </a:p>
        </p:txBody>
      </p:sp>
      <p:sp>
        <p:nvSpPr>
          <p:cNvPr id="10" name="Line 6"/>
          <p:cNvSpPr>
            <a:spLocks noChangeShapeType="1"/>
          </p:cNvSpPr>
          <p:nvPr/>
        </p:nvSpPr>
        <p:spPr bwMode="auto">
          <a:xfrm>
            <a:off x="0" y="1400475"/>
            <a:ext cx="91440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1" name="Line 6"/>
          <p:cNvSpPr>
            <a:spLocks noChangeShapeType="1"/>
          </p:cNvSpPr>
          <p:nvPr/>
        </p:nvSpPr>
        <p:spPr bwMode="auto">
          <a:xfrm>
            <a:off x="0" y="2219625"/>
            <a:ext cx="91440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a:t>RANDOM EFFECTS REGRESSIONS</a:t>
            </a:r>
            <a:endParaRPr lang="en-GB" sz="1600">
              <a:latin typeface="Times New Roman" pitchFamily="18" charset="0"/>
            </a:endParaRPr>
          </a:p>
        </p:txBody>
      </p:sp>
    </p:spTree>
    <p:extLst>
      <p:ext uri="{BB962C8B-B14F-4D97-AF65-F5344CB8AC3E}">
        <p14:creationId xmlns:p14="http://schemas.microsoft.com/office/powerpoint/2010/main" val="46442863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31752" name="Text Box 8"/>
          <p:cNvSpPr txBox="1">
            <a:spLocks noChangeArrowheads="1"/>
          </p:cNvSpPr>
          <p:nvPr/>
        </p:nvSpPr>
        <p:spPr bwMode="auto">
          <a:xfrm>
            <a:off x="1508125" y="709613"/>
            <a:ext cx="6043613" cy="5095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nSpc>
                <a:spcPct val="120000"/>
              </a:lnSpc>
              <a:spcBef>
                <a:spcPct val="50000"/>
              </a:spcBef>
            </a:pPr>
            <a:endParaRPr lang="en-GB" sz="1200" b="1" dirty="0">
              <a:solidFill>
                <a:schemeClr val="bg1"/>
              </a:solidFill>
            </a:endParaRPr>
          </a:p>
          <a:p>
            <a:pPr>
              <a:lnSpc>
                <a:spcPct val="120000"/>
              </a:lnSpc>
            </a:pPr>
            <a:r>
              <a:rPr lang="en-GB" b="1" dirty="0">
                <a:solidFill>
                  <a:schemeClr val="bg1"/>
                </a:solidFill>
              </a:rPr>
              <a:t>Copyright Christopher Dougherty </a:t>
            </a:r>
            <a:r>
              <a:rPr lang="en-GB" b="1" dirty="0" smtClean="0">
                <a:solidFill>
                  <a:schemeClr val="bg1"/>
                </a:solidFill>
              </a:rPr>
              <a:t>2016.</a:t>
            </a:r>
            <a:r>
              <a:rPr lang="en-GB" sz="1200" b="1" dirty="0" smtClean="0">
                <a:solidFill>
                  <a:schemeClr val="bg1"/>
                </a:solidFill>
              </a:rPr>
              <a:t> </a:t>
            </a:r>
            <a:endParaRPr lang="en-GB" sz="1200" b="1" dirty="0">
              <a:solidFill>
                <a:schemeClr val="bg1"/>
              </a:solidFill>
            </a:endParaRPr>
          </a:p>
          <a:p>
            <a:pPr>
              <a:lnSpc>
                <a:spcPct val="120000"/>
              </a:lnSpc>
            </a:pPr>
            <a:endParaRPr lang="en-GB" sz="1200" b="1" dirty="0">
              <a:solidFill>
                <a:schemeClr val="bg1"/>
              </a:solidFill>
            </a:endParaRPr>
          </a:p>
          <a:p>
            <a:pPr>
              <a:lnSpc>
                <a:spcPct val="120000"/>
              </a:lnSpc>
            </a:pPr>
            <a:r>
              <a:rPr lang="en-GB" sz="1200" b="1" dirty="0">
                <a:solidFill>
                  <a:schemeClr val="bg1"/>
                </a:solidFill>
              </a:rPr>
              <a:t>These slideshows may be downloaded by anyone, anywhere for personal use.</a:t>
            </a:r>
          </a:p>
          <a:p>
            <a:pPr>
              <a:lnSpc>
                <a:spcPct val="120000"/>
              </a:lnSpc>
            </a:pPr>
            <a:r>
              <a:rPr lang="en-GB" sz="1200" b="1" dirty="0">
                <a:solidFill>
                  <a:schemeClr val="bg1"/>
                </a:solidFill>
              </a:rPr>
              <a:t>Subject to respect for copyright and, where appropriate, attribution, they may be used as a resource for teaching an econometrics course.  There is no need to refer to the author.</a:t>
            </a:r>
          </a:p>
          <a:p>
            <a:pPr>
              <a:lnSpc>
                <a:spcPct val="120000"/>
              </a:lnSpc>
            </a:pPr>
            <a:endParaRPr lang="en-GB" sz="1200" b="1" dirty="0">
              <a:solidFill>
                <a:schemeClr val="bg1"/>
              </a:solidFill>
            </a:endParaRPr>
          </a:p>
          <a:p>
            <a:pPr>
              <a:lnSpc>
                <a:spcPct val="120000"/>
              </a:lnSpc>
            </a:pPr>
            <a:r>
              <a:rPr lang="en-GB" sz="1200" b="1" dirty="0">
                <a:solidFill>
                  <a:schemeClr val="bg1"/>
                </a:solidFill>
              </a:rPr>
              <a:t>The content of this slideshow comes from Section 14.3 of C. Dougherty, </a:t>
            </a:r>
            <a:r>
              <a:rPr lang="en-GB" sz="1200" b="1" i="1" dirty="0">
                <a:solidFill>
                  <a:schemeClr val="bg1"/>
                </a:solidFill>
              </a:rPr>
              <a:t>Introduction to Econometrics</a:t>
            </a:r>
            <a:r>
              <a:rPr lang="en-GB" sz="1200" b="1" dirty="0">
                <a:solidFill>
                  <a:schemeClr val="bg1"/>
                </a:solidFill>
              </a:rPr>
              <a:t>, </a:t>
            </a:r>
            <a:r>
              <a:rPr lang="en-GB" sz="1200" b="1" dirty="0" smtClean="0">
                <a:solidFill>
                  <a:schemeClr val="bg1"/>
                </a:solidFill>
              </a:rPr>
              <a:t>fifth </a:t>
            </a:r>
            <a:r>
              <a:rPr lang="en-GB" sz="1200" b="1" dirty="0">
                <a:solidFill>
                  <a:schemeClr val="bg1"/>
                </a:solidFill>
              </a:rPr>
              <a:t>edition </a:t>
            </a:r>
            <a:r>
              <a:rPr lang="en-GB" sz="1200" b="1" dirty="0" smtClean="0">
                <a:solidFill>
                  <a:schemeClr val="bg1"/>
                </a:solidFill>
              </a:rPr>
              <a:t>2016, </a:t>
            </a:r>
            <a:r>
              <a:rPr lang="en-GB" sz="1200" b="1" dirty="0">
                <a:solidFill>
                  <a:schemeClr val="bg1"/>
                </a:solidFill>
              </a:rPr>
              <a:t>Oxford University Press.</a:t>
            </a:r>
          </a:p>
          <a:p>
            <a:pPr>
              <a:lnSpc>
                <a:spcPct val="120000"/>
              </a:lnSpc>
            </a:pPr>
            <a:r>
              <a:rPr lang="en-GB" sz="1200" b="1" dirty="0">
                <a:solidFill>
                  <a:schemeClr val="bg1"/>
                </a:solidFill>
              </a:rPr>
              <a:t>Additional (free) resources for both students and instructors may be downloaded from the OUP Online Resource Centre</a:t>
            </a:r>
          </a:p>
          <a:p>
            <a:pPr>
              <a:lnSpc>
                <a:spcPct val="120000"/>
              </a:lnSpc>
            </a:pPr>
            <a:r>
              <a:rPr lang="en-GB" sz="1200" b="1">
                <a:solidFill>
                  <a:schemeClr val="bg1"/>
                </a:solidFill>
                <a:hlinkClick r:id="rId2"/>
              </a:rPr>
              <a:t>http://www.oxfordtextbooks.co.uk/orc/dougherty5e/</a:t>
            </a:r>
            <a:endParaRPr lang="en-GB" sz="1200" b="1">
              <a:solidFill>
                <a:schemeClr val="bg1"/>
              </a:solidFill>
            </a:endParaRPr>
          </a:p>
          <a:p>
            <a:pPr>
              <a:lnSpc>
                <a:spcPct val="120000"/>
              </a:lnSpc>
            </a:pPr>
            <a:endParaRPr lang="en-GB" sz="1200" b="1" dirty="0">
              <a:solidFill>
                <a:schemeClr val="bg1"/>
              </a:solidFill>
            </a:endParaRPr>
          </a:p>
          <a:p>
            <a:pPr>
              <a:lnSpc>
                <a:spcPct val="120000"/>
              </a:lnSpc>
            </a:pPr>
            <a:r>
              <a:rPr lang="en-GB" sz="1200" b="1" dirty="0">
                <a:solidFill>
                  <a:schemeClr val="bg1"/>
                </a:solidFill>
              </a:rPr>
              <a:t>Individuals studying econometrics on their own </a:t>
            </a:r>
            <a:r>
              <a:rPr lang="en-GB" sz="1200" b="1" dirty="0" smtClean="0">
                <a:solidFill>
                  <a:schemeClr val="bg1"/>
                </a:solidFill>
              </a:rPr>
              <a:t>who </a:t>
            </a:r>
            <a:r>
              <a:rPr lang="en-GB" sz="1200" b="1" dirty="0">
                <a:solidFill>
                  <a:schemeClr val="bg1"/>
                </a:solidFill>
              </a:rPr>
              <a:t>feel that they might benefit from participation in a formal course should consider the London School of Economics summer school course</a:t>
            </a:r>
          </a:p>
          <a:p>
            <a:pPr>
              <a:lnSpc>
                <a:spcPct val="120000"/>
              </a:lnSpc>
            </a:pPr>
            <a:r>
              <a:rPr lang="en-GB" sz="1200" b="1" dirty="0">
                <a:solidFill>
                  <a:schemeClr val="bg1"/>
                </a:solidFill>
              </a:rPr>
              <a:t>EC212 Introduction to Econometrics </a:t>
            </a:r>
            <a:r>
              <a:rPr lang="en-GB" sz="1200" b="1" dirty="0">
                <a:solidFill>
                  <a:schemeClr val="bg1"/>
                </a:solidFill>
                <a:hlinkClick r:id="rId3"/>
              </a:rPr>
              <a:t>http://www2.lse.ac.uk/study/summerSchools/summerSchool/Home.aspx</a:t>
            </a:r>
            <a:endParaRPr lang="en-GB" sz="1200" b="1" dirty="0">
              <a:solidFill>
                <a:schemeClr val="bg1"/>
              </a:solidFill>
            </a:endParaRPr>
          </a:p>
          <a:p>
            <a:pPr>
              <a:lnSpc>
                <a:spcPct val="120000"/>
              </a:lnSpc>
            </a:pPr>
            <a:r>
              <a:rPr lang="en-GB" sz="1200" b="1" dirty="0">
                <a:solidFill>
                  <a:schemeClr val="bg1"/>
                </a:solidFill>
              </a:rPr>
              <a:t>or the University of London International Programmes distance learning course</a:t>
            </a:r>
          </a:p>
          <a:p>
            <a:pPr>
              <a:lnSpc>
                <a:spcPct val="120000"/>
              </a:lnSpc>
            </a:pPr>
            <a:r>
              <a:rPr lang="en-GB" sz="1200" b="1" dirty="0">
                <a:solidFill>
                  <a:schemeClr val="bg1"/>
                </a:solidFill>
              </a:rPr>
              <a:t>20 Elements of Econometrics</a:t>
            </a:r>
          </a:p>
          <a:p>
            <a:pPr>
              <a:lnSpc>
                <a:spcPct val="120000"/>
              </a:lnSpc>
            </a:pPr>
            <a:r>
              <a:rPr lang="en-GB" sz="1200" b="1" dirty="0">
                <a:solidFill>
                  <a:schemeClr val="bg1"/>
                </a:solidFill>
                <a:hlinkClick r:id="rId4"/>
              </a:rPr>
              <a:t>www.londoninternational.ac.uk/lse</a:t>
            </a:r>
            <a:r>
              <a:rPr lang="en-GB" sz="1200" b="1" dirty="0">
                <a:solidFill>
                  <a:schemeClr val="bg1"/>
                </a:solidFill>
              </a:rPr>
              <a:t>.</a:t>
            </a:r>
            <a:r>
              <a:rPr lang="en-US" sz="1200" dirty="0">
                <a:solidFill>
                  <a:schemeClr val="bg1"/>
                </a:solidFill>
              </a:rPr>
              <a:t> </a:t>
            </a:r>
            <a:endParaRPr lang="en-GB" sz="1200" dirty="0">
              <a:solidFill>
                <a:schemeClr val="bg1"/>
              </a:solidFill>
            </a:endParaRPr>
          </a:p>
        </p:txBody>
      </p:sp>
      <p:sp>
        <p:nvSpPr>
          <p:cNvPr id="31753" name="Text Box 9"/>
          <p:cNvSpPr txBox="1">
            <a:spLocks noChangeArrowheads="1"/>
          </p:cNvSpPr>
          <p:nvPr/>
        </p:nvSpPr>
        <p:spPr bwMode="auto">
          <a:xfrm>
            <a:off x="8244408" y="6553200"/>
            <a:ext cx="823392"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000" dirty="0" smtClean="0">
                <a:solidFill>
                  <a:srgbClr val="3366FF"/>
                </a:solidFill>
              </a:rPr>
              <a:t>2016.05.28</a:t>
            </a:r>
            <a:endParaRPr lang="en-US" sz="1000" dirty="0">
              <a:solidFill>
                <a:srgbClr val="3366FF"/>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21188"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a:t>In this section, we will consider an alternative approach, known as a random effects regression that may, subject to two conditions, provide a solution to this problem.</a:t>
            </a:r>
            <a:r>
              <a:rPr lang="en-US" sz="1500"/>
              <a:t> </a:t>
            </a:r>
            <a:endParaRPr lang="en-US" sz="1500" b="1"/>
          </a:p>
          <a:p>
            <a:pPr>
              <a:spcBef>
                <a:spcPct val="50000"/>
              </a:spcBef>
            </a:pPr>
            <a:endParaRPr lang="en-GB" sz="1500" b="1">
              <a:latin typeface="Times New Roman" pitchFamily="18" charset="0"/>
            </a:endParaRPr>
          </a:p>
        </p:txBody>
      </p:sp>
      <p:sp>
        <p:nvSpPr>
          <p:cNvPr id="221196" name="Text Box 1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2</a:t>
            </a:r>
            <a:endParaRPr lang="en-US" sz="1000">
              <a:solidFill>
                <a:srgbClr val="3366FF"/>
              </a:solidFill>
            </a:endParaRP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a:t>RANDOM EFFECTS REGRESSIONS</a:t>
            </a:r>
            <a:endParaRPr lang="en-GB" sz="1600">
              <a:latin typeface="Times New Roman" pitchFamily="18" charset="0"/>
            </a:endParaRPr>
          </a:p>
        </p:txBody>
      </p:sp>
      <p:sp>
        <p:nvSpPr>
          <p:cNvPr id="15" name="Rectangle 14"/>
          <p:cNvSpPr>
            <a:spLocks noChangeArrowheads="1"/>
          </p:cNvSpPr>
          <p:nvPr/>
        </p:nvSpPr>
        <p:spPr bwMode="auto">
          <a:xfrm>
            <a:off x="0" y="574875"/>
            <a:ext cx="9144000" cy="10158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2279514824"/>
              </p:ext>
            </p:extLst>
          </p:nvPr>
        </p:nvGraphicFramePr>
        <p:xfrm>
          <a:off x="2214563" y="660400"/>
          <a:ext cx="4876800" cy="838200"/>
        </p:xfrm>
        <a:graphic>
          <a:graphicData uri="http://schemas.openxmlformats.org/presentationml/2006/ole">
            <mc:AlternateContent xmlns:mc="http://schemas.openxmlformats.org/markup-compatibility/2006">
              <mc:Choice xmlns:v="urn:schemas-microsoft-com:vml" Requires="v">
                <p:oleObj spid="_x0000_s221224" name="Equation" r:id="rId3" imgW="4876560" imgH="838080" progId="Equation.DSMT4">
                  <p:embed/>
                </p:oleObj>
              </mc:Choice>
              <mc:Fallback>
                <p:oleObj name="Equation" r:id="rId3" imgW="4876560" imgH="838080" progId="Equation.DSMT4">
                  <p:embed/>
                  <p:pic>
                    <p:nvPicPr>
                      <p:cNvPr id="0" name="Object 2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14563" y="660400"/>
                        <a:ext cx="4876800" cy="838200"/>
                      </a:xfrm>
                      <a:prstGeom prst="rect">
                        <a:avLst/>
                      </a:prstGeom>
                      <a:noFill/>
                      <a:ln>
                        <a:noFill/>
                      </a:ln>
                      <a:effectLst/>
                      <a:extLst>
                        <a:ext uri="{909E8E84-426E-40DD-AFC4-6F175D3DCCD1}">
                          <a14:hiddenFill xmlns:a14="http://schemas.microsoft.com/office/drawing/2010/main">
                            <a:solidFill>
                              <a:srgbClr val="EAEA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7" name="Rectangle 16"/>
          <p:cNvSpPr>
            <a:spLocks noChangeArrowheads="1"/>
          </p:cNvSpPr>
          <p:nvPr/>
        </p:nvSpPr>
        <p:spPr bwMode="auto">
          <a:xfrm>
            <a:off x="0" y="1698825"/>
            <a:ext cx="9144000" cy="10152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19" name="Object 18"/>
          <p:cNvGraphicFramePr>
            <a:graphicFrameLocks noChangeAspect="1"/>
          </p:cNvGraphicFramePr>
          <p:nvPr>
            <p:extLst>
              <p:ext uri="{D42A27DB-BD31-4B8C-83A1-F6EECF244321}">
                <p14:modId xmlns:p14="http://schemas.microsoft.com/office/powerpoint/2010/main" val="196115328"/>
              </p:ext>
            </p:extLst>
          </p:nvPr>
        </p:nvGraphicFramePr>
        <p:xfrm>
          <a:off x="2214563" y="1782763"/>
          <a:ext cx="4076700" cy="1778000"/>
        </p:xfrm>
        <a:graphic>
          <a:graphicData uri="http://schemas.openxmlformats.org/presentationml/2006/ole">
            <mc:AlternateContent xmlns:mc="http://schemas.openxmlformats.org/markup-compatibility/2006">
              <mc:Choice xmlns:v="urn:schemas-microsoft-com:vml" Requires="v">
                <p:oleObj spid="_x0000_s221225" name="Equation" r:id="rId5" imgW="4076640" imgH="1777680" progId="Equation.DSMT4">
                  <p:embed/>
                </p:oleObj>
              </mc:Choice>
              <mc:Fallback>
                <p:oleObj name="Equation" r:id="rId5" imgW="4076640" imgH="1777680" progId="Equation.DSMT4">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14563" y="1782763"/>
                        <a:ext cx="4076700" cy="1778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8" name="Rectangle 10"/>
          <p:cNvSpPr>
            <a:spLocks noChangeArrowheads="1"/>
          </p:cNvSpPr>
          <p:nvPr/>
        </p:nvSpPr>
        <p:spPr bwMode="auto">
          <a:xfrm>
            <a:off x="1331913" y="2732088"/>
            <a:ext cx="6019800" cy="839787"/>
          </a:xfrm>
          <a:prstGeom prst="rect">
            <a:avLst/>
          </a:prstGeom>
          <a:solidFill>
            <a:srgbClr val="969696"/>
          </a:solidFill>
          <a:ln>
            <a:noFill/>
          </a:ln>
          <a:effectLst/>
          <a:extLst/>
        </p:spPr>
        <p:txBody>
          <a:bodyPr wrap="none" anchor="ctr"/>
          <a:lstStyle/>
          <a:p>
            <a:endParaRPr lang="en-GB"/>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a:spLocks noChangeArrowheads="1"/>
          </p:cNvSpPr>
          <p:nvPr/>
        </p:nvSpPr>
        <p:spPr bwMode="auto">
          <a:xfrm>
            <a:off x="0" y="1698825"/>
            <a:ext cx="9144000" cy="10152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22212"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a:t>The first condition is that it is possible to treat each of the unobserved </a:t>
            </a:r>
            <a:r>
              <a:rPr lang="en-US" sz="1500" b="1" i="1"/>
              <a:t>Z</a:t>
            </a:r>
            <a:r>
              <a:rPr lang="en-US" sz="1500" b="1" i="1" baseline="-25000"/>
              <a:t>p</a:t>
            </a:r>
            <a:r>
              <a:rPr lang="en-US" sz="1500" b="1"/>
              <a:t> variables as being drawn randomly from a given distribution.</a:t>
            </a:r>
            <a:endParaRPr lang="en-GB" sz="1500"/>
          </a:p>
        </p:txBody>
      </p:sp>
      <p:sp>
        <p:nvSpPr>
          <p:cNvPr id="222220" name="Text Box 1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3</a:t>
            </a:r>
            <a:endParaRPr lang="en-US" sz="1000">
              <a:solidFill>
                <a:srgbClr val="3366FF"/>
              </a:solidFill>
            </a:endParaRP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a:t>RANDOM EFFECTS REGRESSIONS</a:t>
            </a:r>
            <a:endParaRPr lang="en-GB" sz="1600">
              <a:latin typeface="Times New Roman" pitchFamily="18" charset="0"/>
            </a:endParaRPr>
          </a:p>
        </p:txBody>
      </p:sp>
      <p:sp>
        <p:nvSpPr>
          <p:cNvPr id="16" name="Rectangle 15"/>
          <p:cNvSpPr>
            <a:spLocks noChangeArrowheads="1"/>
          </p:cNvSpPr>
          <p:nvPr/>
        </p:nvSpPr>
        <p:spPr bwMode="auto">
          <a:xfrm>
            <a:off x="0" y="574875"/>
            <a:ext cx="9144000" cy="10158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2279514824"/>
              </p:ext>
            </p:extLst>
          </p:nvPr>
        </p:nvGraphicFramePr>
        <p:xfrm>
          <a:off x="2214563" y="660400"/>
          <a:ext cx="4876800" cy="838200"/>
        </p:xfrm>
        <a:graphic>
          <a:graphicData uri="http://schemas.openxmlformats.org/presentationml/2006/ole">
            <mc:AlternateContent xmlns:mc="http://schemas.openxmlformats.org/markup-compatibility/2006">
              <mc:Choice xmlns:v="urn:schemas-microsoft-com:vml" Requires="v">
                <p:oleObj spid="_x0000_s222249" name="Equation" r:id="rId3" imgW="4876560" imgH="838080" progId="Equation.DSMT4">
                  <p:embed/>
                </p:oleObj>
              </mc:Choice>
              <mc:Fallback>
                <p:oleObj name="Equation" r:id="rId3" imgW="4876560" imgH="838080" progId="Equation.DSMT4">
                  <p:embed/>
                  <p:pic>
                    <p:nvPicPr>
                      <p:cNvPr id="0" name="Object 2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14563" y="660400"/>
                        <a:ext cx="4876800" cy="838200"/>
                      </a:xfrm>
                      <a:prstGeom prst="rect">
                        <a:avLst/>
                      </a:prstGeom>
                      <a:noFill/>
                      <a:ln>
                        <a:noFill/>
                      </a:ln>
                      <a:effectLst/>
                      <a:extLst>
                        <a:ext uri="{909E8E84-426E-40DD-AFC4-6F175D3DCCD1}">
                          <a14:hiddenFill xmlns:a14="http://schemas.microsoft.com/office/drawing/2010/main">
                            <a:solidFill>
                              <a:srgbClr val="EAEA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1357538621"/>
              </p:ext>
            </p:extLst>
          </p:nvPr>
        </p:nvGraphicFramePr>
        <p:xfrm>
          <a:off x="2214563" y="1782763"/>
          <a:ext cx="4076700" cy="1778000"/>
        </p:xfrm>
        <a:graphic>
          <a:graphicData uri="http://schemas.openxmlformats.org/presentationml/2006/ole">
            <mc:AlternateContent xmlns:mc="http://schemas.openxmlformats.org/markup-compatibility/2006">
              <mc:Choice xmlns:v="urn:schemas-microsoft-com:vml" Requires="v">
                <p:oleObj spid="_x0000_s222250" name="Equation" r:id="rId5" imgW="4076640" imgH="1777680" progId="Equation.DSMT4">
                  <p:embed/>
                </p:oleObj>
              </mc:Choice>
              <mc:Fallback>
                <p:oleObj name="Equation" r:id="rId5" imgW="4076640" imgH="1777680" progId="Equation.DSMT4">
                  <p:embed/>
                  <p:pic>
                    <p:nvPicPr>
                      <p:cNvPr id="0" name="Object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14563" y="1782763"/>
                        <a:ext cx="4076700" cy="1778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22218" name="Rectangle 10"/>
          <p:cNvSpPr>
            <a:spLocks noChangeArrowheads="1"/>
          </p:cNvSpPr>
          <p:nvPr/>
        </p:nvSpPr>
        <p:spPr bwMode="auto">
          <a:xfrm>
            <a:off x="1331913" y="2732088"/>
            <a:ext cx="6019800" cy="839787"/>
          </a:xfrm>
          <a:prstGeom prst="rect">
            <a:avLst/>
          </a:prstGeom>
          <a:solidFill>
            <a:srgbClr val="969696"/>
          </a:solidFill>
          <a:ln>
            <a:noFill/>
          </a:ln>
          <a:effectLst/>
          <a:extLst/>
        </p:spPr>
        <p:txBody>
          <a:bodyPr wrap="none" anchor="ctr"/>
          <a:lstStyle/>
          <a:p>
            <a:endParaRPr lang="en-GB"/>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62820"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a:t> </a:t>
            </a:r>
            <a:r>
              <a:rPr lang="en-US" sz="1500" b="1"/>
              <a:t>If this is the case, the </a:t>
            </a:r>
            <a:r>
              <a:rPr lang="en-US" sz="1500" b="1" i="1">
                <a:latin typeface="Symbol" pitchFamily="18" charset="2"/>
              </a:rPr>
              <a:t>a</a:t>
            </a:r>
            <a:r>
              <a:rPr lang="en-US" sz="1500" b="1" i="1" baseline="-25000"/>
              <a:t>i</a:t>
            </a:r>
            <a:r>
              <a:rPr lang="en-US" sz="1500" b="1"/>
              <a:t> may be treated as random variables (hence the name of this approach) drawn from a given distribution and we may rewrite the model as shown.</a:t>
            </a:r>
            <a:endParaRPr lang="en-GB" sz="1500" b="1"/>
          </a:p>
        </p:txBody>
      </p:sp>
      <p:sp>
        <p:nvSpPr>
          <p:cNvPr id="162829" name="Text Box 1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4</a:t>
            </a:r>
            <a:endParaRPr lang="en-US" sz="1000">
              <a:solidFill>
                <a:srgbClr val="3366FF"/>
              </a:solidFill>
            </a:endParaRP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a:t>RANDOM EFFECTS REGRESSIONS</a:t>
            </a:r>
            <a:endParaRPr lang="en-GB" sz="1600">
              <a:latin typeface="Times New Roman" pitchFamily="18" charset="0"/>
            </a:endParaRPr>
          </a:p>
        </p:txBody>
      </p:sp>
      <p:sp>
        <p:nvSpPr>
          <p:cNvPr id="12" name="Rectangle 11"/>
          <p:cNvSpPr>
            <a:spLocks noChangeArrowheads="1"/>
          </p:cNvSpPr>
          <p:nvPr/>
        </p:nvSpPr>
        <p:spPr bwMode="auto">
          <a:xfrm>
            <a:off x="0" y="1698824"/>
            <a:ext cx="9144000" cy="1949251"/>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4" name="Rectangle 32"/>
          <p:cNvSpPr>
            <a:spLocks noChangeArrowheads="1"/>
          </p:cNvSpPr>
          <p:nvPr/>
        </p:nvSpPr>
        <p:spPr bwMode="auto">
          <a:xfrm>
            <a:off x="6743700" y="2886075"/>
            <a:ext cx="1724025" cy="504825"/>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15" name="Object 6"/>
          <p:cNvGraphicFramePr>
            <a:graphicFrameLocks noChangeAspect="1"/>
          </p:cNvGraphicFramePr>
          <p:nvPr>
            <p:extLst>
              <p:ext uri="{D42A27DB-BD31-4B8C-83A1-F6EECF244321}">
                <p14:modId xmlns:p14="http://schemas.microsoft.com/office/powerpoint/2010/main" val="2337923692"/>
              </p:ext>
            </p:extLst>
          </p:nvPr>
        </p:nvGraphicFramePr>
        <p:xfrm>
          <a:off x="6846888" y="2932113"/>
          <a:ext cx="1498600" cy="381000"/>
        </p:xfrm>
        <a:graphic>
          <a:graphicData uri="http://schemas.openxmlformats.org/presentationml/2006/ole">
            <mc:AlternateContent xmlns:mc="http://schemas.openxmlformats.org/markup-compatibility/2006">
              <mc:Choice xmlns:v="urn:schemas-microsoft-com:vml" Requires="v">
                <p:oleObj spid="_x0000_s230441" name="Equation" r:id="rId3" imgW="1498320" imgH="380880" progId="Equation.3">
                  <p:embed/>
                </p:oleObj>
              </mc:Choice>
              <mc:Fallback>
                <p:oleObj name="Equation" r:id="rId3" imgW="149832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46888" y="2932113"/>
                        <a:ext cx="1498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6" name="Rectangle 15"/>
          <p:cNvSpPr>
            <a:spLocks noChangeArrowheads="1"/>
          </p:cNvSpPr>
          <p:nvPr/>
        </p:nvSpPr>
        <p:spPr bwMode="auto">
          <a:xfrm>
            <a:off x="0" y="574875"/>
            <a:ext cx="9144000" cy="10158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2279514824"/>
              </p:ext>
            </p:extLst>
          </p:nvPr>
        </p:nvGraphicFramePr>
        <p:xfrm>
          <a:off x="2214563" y="660400"/>
          <a:ext cx="4876800" cy="838200"/>
        </p:xfrm>
        <a:graphic>
          <a:graphicData uri="http://schemas.openxmlformats.org/presentationml/2006/ole">
            <mc:AlternateContent xmlns:mc="http://schemas.openxmlformats.org/markup-compatibility/2006">
              <mc:Choice xmlns:v="urn:schemas-microsoft-com:vml" Requires="v">
                <p:oleObj spid="_x0000_s230442" name="Equation" r:id="rId5" imgW="4876560" imgH="838080" progId="Equation.DSMT4">
                  <p:embed/>
                </p:oleObj>
              </mc:Choice>
              <mc:Fallback>
                <p:oleObj name="Equation" r:id="rId5" imgW="4876560" imgH="838080" progId="Equation.DSMT4">
                  <p:embed/>
                  <p:pic>
                    <p:nvPicPr>
                      <p:cNvPr id="0" name="Object 2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14563" y="660400"/>
                        <a:ext cx="4876800" cy="838200"/>
                      </a:xfrm>
                      <a:prstGeom prst="rect">
                        <a:avLst/>
                      </a:prstGeom>
                      <a:noFill/>
                      <a:ln>
                        <a:noFill/>
                      </a:ln>
                      <a:effectLst/>
                      <a:extLst>
                        <a:ext uri="{909E8E84-426E-40DD-AFC4-6F175D3DCCD1}">
                          <a14:hiddenFill xmlns:a14="http://schemas.microsoft.com/office/drawing/2010/main">
                            <a:solidFill>
                              <a:srgbClr val="EAEA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1357538621"/>
              </p:ext>
            </p:extLst>
          </p:nvPr>
        </p:nvGraphicFramePr>
        <p:xfrm>
          <a:off x="2214563" y="1782763"/>
          <a:ext cx="4076700" cy="1778000"/>
        </p:xfrm>
        <a:graphic>
          <a:graphicData uri="http://schemas.openxmlformats.org/presentationml/2006/ole">
            <mc:AlternateContent xmlns:mc="http://schemas.openxmlformats.org/markup-compatibility/2006">
              <mc:Choice xmlns:v="urn:schemas-microsoft-com:vml" Requires="v">
                <p:oleObj spid="_x0000_s230443" name="Equation" r:id="rId7" imgW="4076640" imgH="1777680" progId="Equation.DSMT4">
                  <p:embed/>
                </p:oleObj>
              </mc:Choice>
              <mc:Fallback>
                <p:oleObj name="Equation" r:id="rId7" imgW="4076640" imgH="1777680" progId="Equation.DSMT4">
                  <p:embed/>
                  <p:pic>
                    <p:nvPicPr>
                      <p:cNvPr id="0"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214563" y="1782763"/>
                        <a:ext cx="4076700" cy="1778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63844"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a:t>We have dealt with the unobserved effect by subsuming it into a compound disturbance term </a:t>
            </a:r>
            <a:r>
              <a:rPr lang="en-US" sz="1500" b="1" i="1"/>
              <a:t>u</a:t>
            </a:r>
            <a:r>
              <a:rPr lang="en-US" sz="1500" b="1" i="1" baseline="-25000"/>
              <a:t>it</a:t>
            </a:r>
            <a:r>
              <a:rPr lang="en-US" sz="1500" b="1"/>
              <a:t>. </a:t>
            </a:r>
            <a:endParaRPr lang="en-GB" sz="2400">
              <a:latin typeface="Times New Roman" pitchFamily="18" charset="0"/>
            </a:endParaRPr>
          </a:p>
        </p:txBody>
      </p:sp>
      <p:sp>
        <p:nvSpPr>
          <p:cNvPr id="163853" name="Text Box 1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5</a:t>
            </a:r>
            <a:endParaRPr lang="en-US" sz="1000">
              <a:solidFill>
                <a:srgbClr val="3366FF"/>
              </a:solidFill>
            </a:endParaRP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a:t>RANDOM EFFECTS REGRESSIONS</a:t>
            </a:r>
            <a:endParaRPr lang="en-GB" sz="1600">
              <a:latin typeface="Times New Roman" pitchFamily="18" charset="0"/>
            </a:endParaRPr>
          </a:p>
        </p:txBody>
      </p:sp>
      <p:sp>
        <p:nvSpPr>
          <p:cNvPr id="12" name="Rectangle 11"/>
          <p:cNvSpPr>
            <a:spLocks noChangeArrowheads="1"/>
          </p:cNvSpPr>
          <p:nvPr/>
        </p:nvSpPr>
        <p:spPr bwMode="auto">
          <a:xfrm>
            <a:off x="0" y="1698824"/>
            <a:ext cx="9144000" cy="1949251"/>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4" name="Rectangle 32"/>
          <p:cNvSpPr>
            <a:spLocks noChangeArrowheads="1"/>
          </p:cNvSpPr>
          <p:nvPr/>
        </p:nvSpPr>
        <p:spPr bwMode="auto">
          <a:xfrm>
            <a:off x="6743700" y="2886075"/>
            <a:ext cx="1724025" cy="504825"/>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15" name="Object 6"/>
          <p:cNvGraphicFramePr>
            <a:graphicFrameLocks noChangeAspect="1"/>
          </p:cNvGraphicFramePr>
          <p:nvPr>
            <p:extLst>
              <p:ext uri="{D42A27DB-BD31-4B8C-83A1-F6EECF244321}">
                <p14:modId xmlns:p14="http://schemas.microsoft.com/office/powerpoint/2010/main" val="2337923692"/>
              </p:ext>
            </p:extLst>
          </p:nvPr>
        </p:nvGraphicFramePr>
        <p:xfrm>
          <a:off x="6846888" y="2932113"/>
          <a:ext cx="1498600" cy="381000"/>
        </p:xfrm>
        <a:graphic>
          <a:graphicData uri="http://schemas.openxmlformats.org/presentationml/2006/ole">
            <mc:AlternateContent xmlns:mc="http://schemas.openxmlformats.org/markup-compatibility/2006">
              <mc:Choice xmlns:v="urn:schemas-microsoft-com:vml" Requires="v">
                <p:oleObj spid="_x0000_s163895" name="Equation" r:id="rId3" imgW="1498320" imgH="380880" progId="Equation.3">
                  <p:embed/>
                </p:oleObj>
              </mc:Choice>
              <mc:Fallback>
                <p:oleObj name="Equation" r:id="rId3" imgW="149832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46888" y="2932113"/>
                        <a:ext cx="1498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6" name="Rectangle 15"/>
          <p:cNvSpPr>
            <a:spLocks noChangeArrowheads="1"/>
          </p:cNvSpPr>
          <p:nvPr/>
        </p:nvSpPr>
        <p:spPr bwMode="auto">
          <a:xfrm>
            <a:off x="0" y="574875"/>
            <a:ext cx="9144000" cy="10158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2279514824"/>
              </p:ext>
            </p:extLst>
          </p:nvPr>
        </p:nvGraphicFramePr>
        <p:xfrm>
          <a:off x="2214563" y="660400"/>
          <a:ext cx="4876800" cy="838200"/>
        </p:xfrm>
        <a:graphic>
          <a:graphicData uri="http://schemas.openxmlformats.org/presentationml/2006/ole">
            <mc:AlternateContent xmlns:mc="http://schemas.openxmlformats.org/markup-compatibility/2006">
              <mc:Choice xmlns:v="urn:schemas-microsoft-com:vml" Requires="v">
                <p:oleObj spid="_x0000_s163896" name="Equation" r:id="rId5" imgW="4876560" imgH="838080" progId="Equation.DSMT4">
                  <p:embed/>
                </p:oleObj>
              </mc:Choice>
              <mc:Fallback>
                <p:oleObj name="Equation" r:id="rId5" imgW="4876560" imgH="838080" progId="Equation.DSMT4">
                  <p:embed/>
                  <p:pic>
                    <p:nvPicPr>
                      <p:cNvPr id="0" name="Object 2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14563" y="660400"/>
                        <a:ext cx="4876800" cy="838200"/>
                      </a:xfrm>
                      <a:prstGeom prst="rect">
                        <a:avLst/>
                      </a:prstGeom>
                      <a:noFill/>
                      <a:ln>
                        <a:noFill/>
                      </a:ln>
                      <a:effectLst/>
                      <a:extLst>
                        <a:ext uri="{909E8E84-426E-40DD-AFC4-6F175D3DCCD1}">
                          <a14:hiddenFill xmlns:a14="http://schemas.microsoft.com/office/drawing/2010/main">
                            <a:solidFill>
                              <a:srgbClr val="EAEA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1357538621"/>
              </p:ext>
            </p:extLst>
          </p:nvPr>
        </p:nvGraphicFramePr>
        <p:xfrm>
          <a:off x="2214563" y="1782763"/>
          <a:ext cx="4076700" cy="1778000"/>
        </p:xfrm>
        <a:graphic>
          <a:graphicData uri="http://schemas.openxmlformats.org/presentationml/2006/ole">
            <mc:AlternateContent xmlns:mc="http://schemas.openxmlformats.org/markup-compatibility/2006">
              <mc:Choice xmlns:v="urn:schemas-microsoft-com:vml" Requires="v">
                <p:oleObj spid="_x0000_s163897" name="Equation" r:id="rId7" imgW="4076640" imgH="1777680" progId="Equation.DSMT4">
                  <p:embed/>
                </p:oleObj>
              </mc:Choice>
              <mc:Fallback>
                <p:oleObj name="Equation" r:id="rId7" imgW="4076640" imgH="1777680" progId="Equation.DSMT4">
                  <p:embed/>
                  <p:pic>
                    <p:nvPicPr>
                      <p:cNvPr id="0"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214563" y="1782763"/>
                        <a:ext cx="4076700" cy="1778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28356"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a:t>The second condition is that the</a:t>
            </a:r>
            <a:r>
              <a:rPr lang="en-US" sz="1500" b="1" i="1"/>
              <a:t> Z</a:t>
            </a:r>
            <a:r>
              <a:rPr lang="en-US" sz="1500" b="1" i="1" baseline="-25000"/>
              <a:t>p</a:t>
            </a:r>
            <a:r>
              <a:rPr lang="en-US" sz="1500" b="1"/>
              <a:t> variables are distributed independently of all of the </a:t>
            </a:r>
            <a:r>
              <a:rPr lang="en-US" sz="1500" b="1" i="1"/>
              <a:t>X</a:t>
            </a:r>
            <a:r>
              <a:rPr lang="en-US" sz="1500" b="1" i="1" baseline="-25000"/>
              <a:t>j</a:t>
            </a:r>
            <a:r>
              <a:rPr lang="en-US" sz="1500" b="1"/>
              <a:t> variables.</a:t>
            </a:r>
            <a:r>
              <a:rPr lang="en-US" sz="1500"/>
              <a:t> </a:t>
            </a:r>
            <a:endParaRPr lang="en-GB" sz="1500"/>
          </a:p>
        </p:txBody>
      </p:sp>
      <p:sp>
        <p:nvSpPr>
          <p:cNvPr id="228363" name="Text Box 11"/>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6</a:t>
            </a:r>
            <a:endParaRPr lang="en-US" sz="1000">
              <a:solidFill>
                <a:srgbClr val="3366FF"/>
              </a:solidFill>
            </a:endParaRP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a:t>RANDOM EFFECTS REGRESSIONS</a:t>
            </a:r>
            <a:endParaRPr lang="en-GB" sz="1600">
              <a:latin typeface="Times New Roman" pitchFamily="18" charset="0"/>
            </a:endParaRPr>
          </a:p>
        </p:txBody>
      </p:sp>
      <p:sp>
        <p:nvSpPr>
          <p:cNvPr id="12" name="Rectangle 11"/>
          <p:cNvSpPr>
            <a:spLocks noChangeArrowheads="1"/>
          </p:cNvSpPr>
          <p:nvPr/>
        </p:nvSpPr>
        <p:spPr bwMode="auto">
          <a:xfrm>
            <a:off x="0" y="1698824"/>
            <a:ext cx="9144000" cy="1949251"/>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4" name="Rectangle 32"/>
          <p:cNvSpPr>
            <a:spLocks noChangeArrowheads="1"/>
          </p:cNvSpPr>
          <p:nvPr/>
        </p:nvSpPr>
        <p:spPr bwMode="auto">
          <a:xfrm>
            <a:off x="6743700" y="2886075"/>
            <a:ext cx="1724025" cy="504825"/>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15" name="Object 6"/>
          <p:cNvGraphicFramePr>
            <a:graphicFrameLocks noChangeAspect="1"/>
          </p:cNvGraphicFramePr>
          <p:nvPr>
            <p:extLst>
              <p:ext uri="{D42A27DB-BD31-4B8C-83A1-F6EECF244321}">
                <p14:modId xmlns:p14="http://schemas.microsoft.com/office/powerpoint/2010/main" val="2337923692"/>
              </p:ext>
            </p:extLst>
          </p:nvPr>
        </p:nvGraphicFramePr>
        <p:xfrm>
          <a:off x="6846888" y="2932113"/>
          <a:ext cx="1498600" cy="381000"/>
        </p:xfrm>
        <a:graphic>
          <a:graphicData uri="http://schemas.openxmlformats.org/presentationml/2006/ole">
            <mc:AlternateContent xmlns:mc="http://schemas.openxmlformats.org/markup-compatibility/2006">
              <mc:Choice xmlns:v="urn:schemas-microsoft-com:vml" Requires="v">
                <p:oleObj spid="_x0000_s228405" name="Equation" r:id="rId3" imgW="1498320" imgH="380880" progId="Equation.3">
                  <p:embed/>
                </p:oleObj>
              </mc:Choice>
              <mc:Fallback>
                <p:oleObj name="Equation" r:id="rId3" imgW="149832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46888" y="2932113"/>
                        <a:ext cx="1498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6" name="Rectangle 15"/>
          <p:cNvSpPr>
            <a:spLocks noChangeArrowheads="1"/>
          </p:cNvSpPr>
          <p:nvPr/>
        </p:nvSpPr>
        <p:spPr bwMode="auto">
          <a:xfrm>
            <a:off x="0" y="574875"/>
            <a:ext cx="9144000" cy="10158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2279514824"/>
              </p:ext>
            </p:extLst>
          </p:nvPr>
        </p:nvGraphicFramePr>
        <p:xfrm>
          <a:off x="2214563" y="660400"/>
          <a:ext cx="4876800" cy="838200"/>
        </p:xfrm>
        <a:graphic>
          <a:graphicData uri="http://schemas.openxmlformats.org/presentationml/2006/ole">
            <mc:AlternateContent xmlns:mc="http://schemas.openxmlformats.org/markup-compatibility/2006">
              <mc:Choice xmlns:v="urn:schemas-microsoft-com:vml" Requires="v">
                <p:oleObj spid="_x0000_s228406" name="Equation" r:id="rId5" imgW="4876560" imgH="838080" progId="Equation.DSMT4">
                  <p:embed/>
                </p:oleObj>
              </mc:Choice>
              <mc:Fallback>
                <p:oleObj name="Equation" r:id="rId5" imgW="4876560" imgH="838080" progId="Equation.DSMT4">
                  <p:embed/>
                  <p:pic>
                    <p:nvPicPr>
                      <p:cNvPr id="0" name="Object 2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14563" y="660400"/>
                        <a:ext cx="4876800" cy="838200"/>
                      </a:xfrm>
                      <a:prstGeom prst="rect">
                        <a:avLst/>
                      </a:prstGeom>
                      <a:noFill/>
                      <a:ln>
                        <a:noFill/>
                      </a:ln>
                      <a:effectLst/>
                      <a:extLst>
                        <a:ext uri="{909E8E84-426E-40DD-AFC4-6F175D3DCCD1}">
                          <a14:hiddenFill xmlns:a14="http://schemas.microsoft.com/office/drawing/2010/main">
                            <a:solidFill>
                              <a:srgbClr val="EAEA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1357538621"/>
              </p:ext>
            </p:extLst>
          </p:nvPr>
        </p:nvGraphicFramePr>
        <p:xfrm>
          <a:off x="2214563" y="1782763"/>
          <a:ext cx="4076700" cy="1778000"/>
        </p:xfrm>
        <a:graphic>
          <a:graphicData uri="http://schemas.openxmlformats.org/presentationml/2006/ole">
            <mc:AlternateContent xmlns:mc="http://schemas.openxmlformats.org/markup-compatibility/2006">
              <mc:Choice xmlns:v="urn:schemas-microsoft-com:vml" Requires="v">
                <p:oleObj spid="_x0000_s228407" name="Equation" r:id="rId7" imgW="4076640" imgH="1777680" progId="Equation.DSMT4">
                  <p:embed/>
                </p:oleObj>
              </mc:Choice>
              <mc:Fallback>
                <p:oleObj name="Equation" r:id="rId7" imgW="4076640" imgH="1777680" progId="Equation.DSMT4">
                  <p:embed/>
                  <p:pic>
                    <p:nvPicPr>
                      <p:cNvPr id="0"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214563" y="1782763"/>
                        <a:ext cx="4076700" cy="1778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29380"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a:t>If this is not the case, </a:t>
            </a:r>
            <a:r>
              <a:rPr lang="en-US" sz="1500" b="1" i="1">
                <a:latin typeface="Symbol" pitchFamily="18" charset="2"/>
              </a:rPr>
              <a:t>a</a:t>
            </a:r>
            <a:r>
              <a:rPr lang="en-US" sz="1500" b="1"/>
              <a:t>, and hence </a:t>
            </a:r>
            <a:r>
              <a:rPr lang="en-US" sz="1500" b="1" i="1"/>
              <a:t>u</a:t>
            </a:r>
            <a:r>
              <a:rPr lang="en-US" sz="1500" b="1"/>
              <a:t>, will not be uncorrelated with the </a:t>
            </a:r>
            <a:r>
              <a:rPr lang="en-US" sz="1500" b="1" i="1"/>
              <a:t>X</a:t>
            </a:r>
            <a:r>
              <a:rPr lang="en-US" sz="1500" b="1" i="1" baseline="-25000"/>
              <a:t>j</a:t>
            </a:r>
            <a:r>
              <a:rPr lang="en-US" sz="1500" b="1"/>
              <a:t> variables and the random effects estimation will be biased and inconsistent.  We would have to use fixed effects estimation instead, even if the first condition seems to be satisfied.</a:t>
            </a:r>
            <a:r>
              <a:rPr lang="en-US" sz="1500"/>
              <a:t> </a:t>
            </a:r>
            <a:endParaRPr lang="en-GB" sz="1500"/>
          </a:p>
        </p:txBody>
      </p:sp>
      <p:sp>
        <p:nvSpPr>
          <p:cNvPr id="229387" name="Text Box 11"/>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7</a:t>
            </a:r>
            <a:endParaRPr lang="en-US" sz="1000">
              <a:solidFill>
                <a:srgbClr val="3366FF"/>
              </a:solidFill>
            </a:endParaRP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a:t>RANDOM EFFECTS REGRESSIONS</a:t>
            </a:r>
            <a:endParaRPr lang="en-GB" sz="1600">
              <a:latin typeface="Times New Roman" pitchFamily="18" charset="0"/>
            </a:endParaRPr>
          </a:p>
        </p:txBody>
      </p:sp>
      <p:sp>
        <p:nvSpPr>
          <p:cNvPr id="12" name="Rectangle 11"/>
          <p:cNvSpPr>
            <a:spLocks noChangeArrowheads="1"/>
          </p:cNvSpPr>
          <p:nvPr/>
        </p:nvSpPr>
        <p:spPr bwMode="auto">
          <a:xfrm>
            <a:off x="0" y="1698824"/>
            <a:ext cx="9144000" cy="1949251"/>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4" name="Rectangle 32"/>
          <p:cNvSpPr>
            <a:spLocks noChangeArrowheads="1"/>
          </p:cNvSpPr>
          <p:nvPr/>
        </p:nvSpPr>
        <p:spPr bwMode="auto">
          <a:xfrm>
            <a:off x="6743700" y="2886075"/>
            <a:ext cx="1724025" cy="504825"/>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15" name="Object 6"/>
          <p:cNvGraphicFramePr>
            <a:graphicFrameLocks noChangeAspect="1"/>
          </p:cNvGraphicFramePr>
          <p:nvPr>
            <p:extLst>
              <p:ext uri="{D42A27DB-BD31-4B8C-83A1-F6EECF244321}">
                <p14:modId xmlns:p14="http://schemas.microsoft.com/office/powerpoint/2010/main" val="2337923692"/>
              </p:ext>
            </p:extLst>
          </p:nvPr>
        </p:nvGraphicFramePr>
        <p:xfrm>
          <a:off x="6846888" y="2932113"/>
          <a:ext cx="1498600" cy="381000"/>
        </p:xfrm>
        <a:graphic>
          <a:graphicData uri="http://schemas.openxmlformats.org/presentationml/2006/ole">
            <mc:AlternateContent xmlns:mc="http://schemas.openxmlformats.org/markup-compatibility/2006">
              <mc:Choice xmlns:v="urn:schemas-microsoft-com:vml" Requires="v">
                <p:oleObj spid="_x0000_s229429" name="Equation" r:id="rId3" imgW="1498320" imgH="380880" progId="Equation.3">
                  <p:embed/>
                </p:oleObj>
              </mc:Choice>
              <mc:Fallback>
                <p:oleObj name="Equation" r:id="rId3" imgW="149832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46888" y="2932113"/>
                        <a:ext cx="1498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6" name="Rectangle 15"/>
          <p:cNvSpPr>
            <a:spLocks noChangeArrowheads="1"/>
          </p:cNvSpPr>
          <p:nvPr/>
        </p:nvSpPr>
        <p:spPr bwMode="auto">
          <a:xfrm>
            <a:off x="0" y="574875"/>
            <a:ext cx="9144000" cy="10158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2279514824"/>
              </p:ext>
            </p:extLst>
          </p:nvPr>
        </p:nvGraphicFramePr>
        <p:xfrm>
          <a:off x="2214563" y="660400"/>
          <a:ext cx="4876800" cy="838200"/>
        </p:xfrm>
        <a:graphic>
          <a:graphicData uri="http://schemas.openxmlformats.org/presentationml/2006/ole">
            <mc:AlternateContent xmlns:mc="http://schemas.openxmlformats.org/markup-compatibility/2006">
              <mc:Choice xmlns:v="urn:schemas-microsoft-com:vml" Requires="v">
                <p:oleObj spid="_x0000_s229430" name="Equation" r:id="rId5" imgW="4876560" imgH="838080" progId="Equation.DSMT4">
                  <p:embed/>
                </p:oleObj>
              </mc:Choice>
              <mc:Fallback>
                <p:oleObj name="Equation" r:id="rId5" imgW="4876560" imgH="838080" progId="Equation.DSMT4">
                  <p:embed/>
                  <p:pic>
                    <p:nvPicPr>
                      <p:cNvPr id="0" name="Object 2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14563" y="660400"/>
                        <a:ext cx="4876800" cy="838200"/>
                      </a:xfrm>
                      <a:prstGeom prst="rect">
                        <a:avLst/>
                      </a:prstGeom>
                      <a:noFill/>
                      <a:ln>
                        <a:noFill/>
                      </a:ln>
                      <a:effectLst/>
                      <a:extLst>
                        <a:ext uri="{909E8E84-426E-40DD-AFC4-6F175D3DCCD1}">
                          <a14:hiddenFill xmlns:a14="http://schemas.microsoft.com/office/drawing/2010/main">
                            <a:solidFill>
                              <a:srgbClr val="EAEA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1357538621"/>
              </p:ext>
            </p:extLst>
          </p:nvPr>
        </p:nvGraphicFramePr>
        <p:xfrm>
          <a:off x="2214563" y="1782763"/>
          <a:ext cx="4076700" cy="1778000"/>
        </p:xfrm>
        <a:graphic>
          <a:graphicData uri="http://schemas.openxmlformats.org/presentationml/2006/ole">
            <mc:AlternateContent xmlns:mc="http://schemas.openxmlformats.org/markup-compatibility/2006">
              <mc:Choice xmlns:v="urn:schemas-microsoft-com:vml" Requires="v">
                <p:oleObj spid="_x0000_s229431" name="Equation" r:id="rId7" imgW="4076640" imgH="1777680" progId="Equation.DSMT4">
                  <p:embed/>
                </p:oleObj>
              </mc:Choice>
              <mc:Fallback>
                <p:oleObj name="Equation" r:id="rId7" imgW="4076640" imgH="1777680" progId="Equation.DSMT4">
                  <p:embed/>
                  <p:pic>
                    <p:nvPicPr>
                      <p:cNvPr id="0"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214563" y="1782763"/>
                        <a:ext cx="4076700" cy="1778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27332"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a:t>If the two conditions are satisfied, we may use this as our regression specification, but there is a complication.  </a:t>
            </a:r>
            <a:r>
              <a:rPr lang="en-US" sz="1500" b="1" i="1"/>
              <a:t>u</a:t>
            </a:r>
            <a:r>
              <a:rPr lang="en-US" sz="1500" b="1" i="1" baseline="-25000"/>
              <a:t>it</a:t>
            </a:r>
            <a:r>
              <a:rPr lang="en-US" sz="1500" b="1"/>
              <a:t> will be subject to a special form of autocorrelation and we will have to use an estimation technique that takes account of it.</a:t>
            </a:r>
            <a:r>
              <a:rPr lang="en-US" sz="1500"/>
              <a:t> </a:t>
            </a:r>
            <a:endParaRPr lang="en-GB" sz="1500" b="1"/>
          </a:p>
        </p:txBody>
      </p:sp>
      <p:sp>
        <p:nvSpPr>
          <p:cNvPr id="227339" name="Text Box 11"/>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8</a:t>
            </a:r>
            <a:endParaRPr lang="en-US" sz="1000">
              <a:solidFill>
                <a:srgbClr val="3366FF"/>
              </a:solidFill>
            </a:endParaRP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a:t>RANDOM EFFECTS REGRESSIONS</a:t>
            </a:r>
            <a:endParaRPr lang="en-GB" sz="1600">
              <a:latin typeface="Times New Roman" pitchFamily="18" charset="0"/>
            </a:endParaRPr>
          </a:p>
        </p:txBody>
      </p:sp>
      <p:sp>
        <p:nvSpPr>
          <p:cNvPr id="13" name="Rectangle 12"/>
          <p:cNvSpPr>
            <a:spLocks noChangeArrowheads="1"/>
          </p:cNvSpPr>
          <p:nvPr/>
        </p:nvSpPr>
        <p:spPr bwMode="auto">
          <a:xfrm>
            <a:off x="0" y="1698824"/>
            <a:ext cx="9144000" cy="1949251"/>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5" name="Rectangle 32"/>
          <p:cNvSpPr>
            <a:spLocks noChangeArrowheads="1"/>
          </p:cNvSpPr>
          <p:nvPr/>
        </p:nvSpPr>
        <p:spPr bwMode="auto">
          <a:xfrm>
            <a:off x="6743700" y="2886075"/>
            <a:ext cx="1724025" cy="504825"/>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16" name="Object 6"/>
          <p:cNvGraphicFramePr>
            <a:graphicFrameLocks noChangeAspect="1"/>
          </p:cNvGraphicFramePr>
          <p:nvPr>
            <p:extLst>
              <p:ext uri="{D42A27DB-BD31-4B8C-83A1-F6EECF244321}">
                <p14:modId xmlns:p14="http://schemas.microsoft.com/office/powerpoint/2010/main" val="2357375924"/>
              </p:ext>
            </p:extLst>
          </p:nvPr>
        </p:nvGraphicFramePr>
        <p:xfrm>
          <a:off x="6846888" y="2932113"/>
          <a:ext cx="1498600" cy="381000"/>
        </p:xfrm>
        <a:graphic>
          <a:graphicData uri="http://schemas.openxmlformats.org/presentationml/2006/ole">
            <mc:AlternateContent xmlns:mc="http://schemas.openxmlformats.org/markup-compatibility/2006">
              <mc:Choice xmlns:v="urn:schemas-microsoft-com:vml" Requires="v">
                <p:oleObj spid="_x0000_s227381" name="Equation" r:id="rId3" imgW="1498320" imgH="380880" progId="Equation.3">
                  <p:embed/>
                </p:oleObj>
              </mc:Choice>
              <mc:Fallback>
                <p:oleObj name="Equation" r:id="rId3" imgW="149832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46888" y="2932113"/>
                        <a:ext cx="1498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8" name="Rectangle 17"/>
          <p:cNvSpPr>
            <a:spLocks noChangeArrowheads="1"/>
          </p:cNvSpPr>
          <p:nvPr/>
        </p:nvSpPr>
        <p:spPr bwMode="auto">
          <a:xfrm>
            <a:off x="0" y="574875"/>
            <a:ext cx="9144000" cy="10158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2279514824"/>
              </p:ext>
            </p:extLst>
          </p:nvPr>
        </p:nvGraphicFramePr>
        <p:xfrm>
          <a:off x="2214563" y="660400"/>
          <a:ext cx="4876800" cy="838200"/>
        </p:xfrm>
        <a:graphic>
          <a:graphicData uri="http://schemas.openxmlformats.org/presentationml/2006/ole">
            <mc:AlternateContent xmlns:mc="http://schemas.openxmlformats.org/markup-compatibility/2006">
              <mc:Choice xmlns:v="urn:schemas-microsoft-com:vml" Requires="v">
                <p:oleObj spid="_x0000_s227382" name="Equation" r:id="rId5" imgW="4876560" imgH="838080" progId="Equation.DSMT4">
                  <p:embed/>
                </p:oleObj>
              </mc:Choice>
              <mc:Fallback>
                <p:oleObj name="Equation" r:id="rId5" imgW="4876560" imgH="838080" progId="Equation.DSMT4">
                  <p:embed/>
                  <p:pic>
                    <p:nvPicPr>
                      <p:cNvPr id="0" name="Object 2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14563" y="660400"/>
                        <a:ext cx="4876800" cy="838200"/>
                      </a:xfrm>
                      <a:prstGeom prst="rect">
                        <a:avLst/>
                      </a:prstGeom>
                      <a:noFill/>
                      <a:ln>
                        <a:noFill/>
                      </a:ln>
                      <a:effectLst/>
                      <a:extLst>
                        <a:ext uri="{909E8E84-426E-40DD-AFC4-6F175D3DCCD1}">
                          <a14:hiddenFill xmlns:a14="http://schemas.microsoft.com/office/drawing/2010/main">
                            <a:solidFill>
                              <a:srgbClr val="EAEA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1357538621"/>
              </p:ext>
            </p:extLst>
          </p:nvPr>
        </p:nvGraphicFramePr>
        <p:xfrm>
          <a:off x="2214563" y="1782763"/>
          <a:ext cx="4076700" cy="1778000"/>
        </p:xfrm>
        <a:graphic>
          <a:graphicData uri="http://schemas.openxmlformats.org/presentationml/2006/ole">
            <mc:AlternateContent xmlns:mc="http://schemas.openxmlformats.org/markup-compatibility/2006">
              <mc:Choice xmlns:v="urn:schemas-microsoft-com:vml" Requires="v">
                <p:oleObj spid="_x0000_s227383" name="Equation" r:id="rId7" imgW="4076640" imgH="1777680" progId="Equation.DSMT4">
                  <p:embed/>
                </p:oleObj>
              </mc:Choice>
              <mc:Fallback>
                <p:oleObj name="Equation" r:id="rId7" imgW="4076640" imgH="1777680" progId="Equation.DSMT4">
                  <p:embed/>
                  <p:pic>
                    <p:nvPicPr>
                      <p:cNvPr id="0"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214563" y="1782763"/>
                        <a:ext cx="4076700" cy="1778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8900F5E31C89A48940A57403082843D" ma:contentTypeVersion="20" ma:contentTypeDescription="Create a new document." ma:contentTypeScope="" ma:versionID="88874d72363f998fddc7eb7299333ae6">
  <xsd:schema xmlns:xsd="http://www.w3.org/2001/XMLSchema" xmlns:xs="http://www.w3.org/2001/XMLSchema" xmlns:p="http://schemas.microsoft.com/office/2006/metadata/properties" xmlns:ns1="http://schemas.microsoft.com/sharepoint/v3" xmlns:ns2="37b7e42e-eaac-4c0c-b7ab-65d932e301c3" xmlns:ns3="7c20e60f-09c9-4b20-a5fa-550b7d980542" targetNamespace="http://schemas.microsoft.com/office/2006/metadata/properties" ma:root="true" ma:fieldsID="06086891c1d7afe90fabd02406972d02" ns1:_="" ns2:_="" ns3:_="">
    <xsd:import namespace="http://schemas.microsoft.com/sharepoint/v3"/>
    <xsd:import namespace="37b7e42e-eaac-4c0c-b7ab-65d932e301c3"/>
    <xsd:import namespace="7c20e60f-09c9-4b20-a5fa-550b7d980542"/>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ForpracticeorgradableforLMS_x003f_" minOccurs="0"/>
                <xsd:element ref="ns2:MediaServiceObjectDetectorVersions" minOccurs="0"/>
                <xsd:element ref="ns2:MediaServiceLocation" minOccurs="0"/>
                <xsd:element ref="ns1:_ip_UnifiedCompliancePolicyProperties" minOccurs="0"/>
                <xsd:element ref="ns1:_ip_UnifiedCompliancePolicyUIAction" minOccurs="0"/>
                <xsd:element ref="ns2:CanthisbeconvertedbyStraive" minOccurs="0"/>
                <xsd:element ref="ns2:Dat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3" nillable="true" ma:displayName="Unified Compliance Policy Properties" ma:hidden="true" ma:internalName="_ip_UnifiedCompliancePolicyProperties">
      <xsd:simpleType>
        <xsd:restriction base="dms:Note"/>
      </xsd:simpleType>
    </xsd:element>
    <xsd:element name="_ip_UnifiedCompliancePolicyUIAction" ma:index="24"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7b7e42e-eaac-4c0c-b7ab-65d932e301c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ff217fd5-6bb5-4de3-bf71-ef5eb62cb525"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ForpracticeorgradableforLMS_x003f_" ma:index="20" nillable="true" ma:displayName="For practice or gradable for LMS?" ma:format="Dropdown" ma:internalName="ForpracticeorgradableforLMS_x003f_">
      <xsd:simpleType>
        <xsd:restriction base="dms:Choice">
          <xsd:enumeration value="For Practice"/>
          <xsd:enumeration value="For Grading"/>
          <xsd:enumeration value="For Practice OR Grading"/>
        </xsd:restriction>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Location" ma:index="22" nillable="true" ma:displayName="Location" ma:indexed="true" ma:internalName="MediaServiceLocation" ma:readOnly="true">
      <xsd:simpleType>
        <xsd:restriction base="dms:Text"/>
      </xsd:simpleType>
    </xsd:element>
    <xsd:element name="CanthisbeconvertedbyStraive" ma:index="25" nillable="true" ma:displayName="Can be converted by Straive" ma:default="No" ma:format="Dropdown" ma:internalName="CanthisbeconvertedbyStraive">
      <xsd:simpleType>
        <xsd:restriction base="dms:Choice">
          <xsd:enumeration value="Yes"/>
          <xsd:enumeration value="No"/>
        </xsd:restriction>
      </xsd:simpleType>
    </xsd:element>
    <xsd:element name="Date" ma:index="26" nillable="true" ma:displayName="Date" ma:format="DateOnly" ma:internalName="Date">
      <xsd:simpleType>
        <xsd:restriction base="dms:DateTime"/>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c20e60f-09c9-4b20-a5fa-550b7d980542"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6927d970-8a6b-4b37-beb7-fd1884633f11}" ma:internalName="TaxCatchAll" ma:showField="CatchAllData" ma:web="7c20e60f-09c9-4b20-a5fa-550b7d98054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CanthisbeconvertedbyStraive xmlns="37b7e42e-eaac-4c0c-b7ab-65d932e301c3">No</CanthisbeconvertedbyStraive>
    <Date xmlns="37b7e42e-eaac-4c0c-b7ab-65d932e301c3" xsi:nil="true"/>
    <TaxCatchAll xmlns="7c20e60f-09c9-4b20-a5fa-550b7d980542" xsi:nil="true"/>
    <_ip_UnifiedCompliancePolicyProperties xmlns="http://schemas.microsoft.com/sharepoint/v3" xsi:nil="true"/>
    <ForpracticeorgradableforLMS_x003f_ xmlns="37b7e42e-eaac-4c0c-b7ab-65d932e301c3" xsi:nil="true"/>
    <lcf76f155ced4ddcb4097134ff3c332f xmlns="37b7e42e-eaac-4c0c-b7ab-65d932e301c3">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D200D318-F37A-4E3B-9533-650F854A72DA}"/>
</file>

<file path=customXml/itemProps2.xml><?xml version="1.0" encoding="utf-8"?>
<ds:datastoreItem xmlns:ds="http://schemas.openxmlformats.org/officeDocument/2006/customXml" ds:itemID="{1B99EE9D-D453-4E9A-9C77-4934075D2CD9}"/>
</file>

<file path=customXml/itemProps3.xml><?xml version="1.0" encoding="utf-8"?>
<ds:datastoreItem xmlns:ds="http://schemas.openxmlformats.org/officeDocument/2006/customXml" ds:itemID="{0D4C3672-CE6E-4182-91FD-7DD693D13B3F}"/>
</file>

<file path=docProps/app.xml><?xml version="1.0" encoding="utf-8"?>
<Properties xmlns="http://schemas.openxmlformats.org/officeDocument/2006/extended-properties" xmlns:vt="http://schemas.openxmlformats.org/officeDocument/2006/docPropsVTypes">
  <TotalTime>3898</TotalTime>
  <Words>1126</Words>
  <Application>Microsoft Office PowerPoint</Application>
  <PresentationFormat>On-screen Show (4:3)</PresentationFormat>
  <Paragraphs>176</Paragraphs>
  <Slides>26</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26</vt:i4>
      </vt:variant>
    </vt:vector>
  </HeadingPairs>
  <TitlesOfParts>
    <vt:vector size="28" baseType="lpstr">
      <vt:lpstr>Default Design</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Dell Computer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CRSD</dc:creator>
  <cp:lastModifiedBy>GOODALL, Fiona</cp:lastModifiedBy>
  <cp:revision>87</cp:revision>
  <dcterms:created xsi:type="dcterms:W3CDTF">1998-05-09T13:24:56Z</dcterms:created>
  <dcterms:modified xsi:type="dcterms:W3CDTF">2016-06-01T10:00:27Z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0x010100E8900F5E31C89A48940A57403082843D</vt:lpwstr>
  </property>
</Properties>
</file>