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9" r:id="rId2"/>
    <p:sldId id="310" r:id="rId3"/>
    <p:sldId id="358" r:id="rId4"/>
    <p:sldId id="360" r:id="rId5"/>
    <p:sldId id="390" r:id="rId6"/>
    <p:sldId id="361" r:id="rId7"/>
    <p:sldId id="362" r:id="rId8"/>
    <p:sldId id="363" r:id="rId9"/>
    <p:sldId id="391" r:id="rId10"/>
    <p:sldId id="364" r:id="rId11"/>
    <p:sldId id="392" r:id="rId12"/>
    <p:sldId id="365" r:id="rId13"/>
    <p:sldId id="393" r:id="rId14"/>
    <p:sldId id="394" r:id="rId15"/>
    <p:sldId id="395" r:id="rId16"/>
    <p:sldId id="311" r:id="rId17"/>
    <p:sldId id="398" r:id="rId18"/>
    <p:sldId id="397" r:id="rId19"/>
    <p:sldId id="396" r:id="rId20"/>
    <p:sldId id="366" r:id="rId21"/>
    <p:sldId id="367" r:id="rId22"/>
    <p:sldId id="284" r:id="rId23"/>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19" autoAdjust="0"/>
    <p:restoredTop sz="96974" autoAdjust="0"/>
  </p:normalViewPr>
  <p:slideViewPr>
    <p:cSldViewPr snapToGrid="0" showGuides="1">
      <p:cViewPr>
        <p:scale>
          <a:sx n="100" d="100"/>
          <a:sy n="100" d="100"/>
        </p:scale>
        <p:origin x="-2274" y="-38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10.wmf"/><Relationship Id="rId5" Type="http://schemas.openxmlformats.org/officeDocument/2006/relationships/image" Target="../media/image2.wmf"/><Relationship Id="rId4"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310F2D9-BCFA-4F43-BC17-D410892EE5B1}" type="slidenum">
              <a:rPr lang="en-US"/>
              <a:pPr/>
              <a:t>‹#›</a:t>
            </a:fld>
            <a:endParaRPr lang="en-US"/>
          </a:p>
        </p:txBody>
      </p:sp>
    </p:spTree>
    <p:extLst>
      <p:ext uri="{BB962C8B-B14F-4D97-AF65-F5344CB8AC3E}">
        <p14:creationId xmlns:p14="http://schemas.microsoft.com/office/powerpoint/2010/main" val="4018849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D3EB311-C7D6-47BD-95C9-C1D0717E2A4E}" type="slidenum">
              <a:rPr lang="en-US"/>
              <a:pPr/>
              <a:t>‹#›</a:t>
            </a:fld>
            <a:endParaRPr lang="en-US"/>
          </a:p>
        </p:txBody>
      </p:sp>
    </p:spTree>
    <p:extLst>
      <p:ext uri="{BB962C8B-B14F-4D97-AF65-F5344CB8AC3E}">
        <p14:creationId xmlns:p14="http://schemas.microsoft.com/office/powerpoint/2010/main" val="409276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593A43-C8C6-4036-AAEE-1821F8B123A4}" type="slidenum">
              <a:rPr lang="en-US"/>
              <a:pPr/>
              <a:t>‹#›</a:t>
            </a:fld>
            <a:endParaRPr lang="en-US"/>
          </a:p>
        </p:txBody>
      </p:sp>
    </p:spTree>
    <p:extLst>
      <p:ext uri="{BB962C8B-B14F-4D97-AF65-F5344CB8AC3E}">
        <p14:creationId xmlns:p14="http://schemas.microsoft.com/office/powerpoint/2010/main" val="2402714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E1DDA53-DECC-4CBF-A7C9-A61BAEBAF12D}" type="slidenum">
              <a:rPr lang="en-US"/>
              <a:pPr/>
              <a:t>‹#›</a:t>
            </a:fld>
            <a:endParaRPr lang="en-US"/>
          </a:p>
        </p:txBody>
      </p:sp>
    </p:spTree>
    <p:extLst>
      <p:ext uri="{BB962C8B-B14F-4D97-AF65-F5344CB8AC3E}">
        <p14:creationId xmlns:p14="http://schemas.microsoft.com/office/powerpoint/2010/main" val="1900674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AC7169-AF78-49C9-96C8-A33197EE1BF9}" type="slidenum">
              <a:rPr lang="en-US"/>
              <a:pPr/>
              <a:t>‹#›</a:t>
            </a:fld>
            <a:endParaRPr lang="en-US"/>
          </a:p>
        </p:txBody>
      </p:sp>
    </p:spTree>
    <p:extLst>
      <p:ext uri="{BB962C8B-B14F-4D97-AF65-F5344CB8AC3E}">
        <p14:creationId xmlns:p14="http://schemas.microsoft.com/office/powerpoint/2010/main" val="202759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98C2A0E-03FB-401D-A65C-79CCF9DA7FE5}" type="slidenum">
              <a:rPr lang="en-US"/>
              <a:pPr/>
              <a:t>‹#›</a:t>
            </a:fld>
            <a:endParaRPr lang="en-US"/>
          </a:p>
        </p:txBody>
      </p:sp>
    </p:spTree>
    <p:extLst>
      <p:ext uri="{BB962C8B-B14F-4D97-AF65-F5344CB8AC3E}">
        <p14:creationId xmlns:p14="http://schemas.microsoft.com/office/powerpoint/2010/main" val="1053817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66B4E21-EAA0-4CA7-A5C1-5633E1416630}" type="slidenum">
              <a:rPr lang="en-US"/>
              <a:pPr/>
              <a:t>‹#›</a:t>
            </a:fld>
            <a:endParaRPr lang="en-US"/>
          </a:p>
        </p:txBody>
      </p:sp>
    </p:spTree>
    <p:extLst>
      <p:ext uri="{BB962C8B-B14F-4D97-AF65-F5344CB8AC3E}">
        <p14:creationId xmlns:p14="http://schemas.microsoft.com/office/powerpoint/2010/main" val="2021632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AD8089F-72E6-4AB7-98D6-FDA113A3CE58}" type="slidenum">
              <a:rPr lang="en-US"/>
              <a:pPr/>
              <a:t>‹#›</a:t>
            </a:fld>
            <a:endParaRPr lang="en-US"/>
          </a:p>
        </p:txBody>
      </p:sp>
    </p:spTree>
    <p:extLst>
      <p:ext uri="{BB962C8B-B14F-4D97-AF65-F5344CB8AC3E}">
        <p14:creationId xmlns:p14="http://schemas.microsoft.com/office/powerpoint/2010/main" val="216522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3E072A0-518B-4B0A-B67B-1BAC3BE4EEEC}" type="slidenum">
              <a:rPr lang="en-US"/>
              <a:pPr/>
              <a:t>‹#›</a:t>
            </a:fld>
            <a:endParaRPr lang="en-US"/>
          </a:p>
        </p:txBody>
      </p:sp>
    </p:spTree>
    <p:extLst>
      <p:ext uri="{BB962C8B-B14F-4D97-AF65-F5344CB8AC3E}">
        <p14:creationId xmlns:p14="http://schemas.microsoft.com/office/powerpoint/2010/main" val="2719175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07EFECF-38ED-42AF-9D48-D3C723B5CA22}" type="slidenum">
              <a:rPr lang="en-US"/>
              <a:pPr/>
              <a:t>‹#›</a:t>
            </a:fld>
            <a:endParaRPr lang="en-US"/>
          </a:p>
        </p:txBody>
      </p:sp>
    </p:spTree>
    <p:extLst>
      <p:ext uri="{BB962C8B-B14F-4D97-AF65-F5344CB8AC3E}">
        <p14:creationId xmlns:p14="http://schemas.microsoft.com/office/powerpoint/2010/main" val="1736884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7E643D8-5204-400C-B8D2-33C08BB90EF9}" type="slidenum">
              <a:rPr lang="en-US"/>
              <a:pPr/>
              <a:t>‹#›</a:t>
            </a:fld>
            <a:endParaRPr lang="en-US"/>
          </a:p>
        </p:txBody>
      </p:sp>
    </p:spTree>
    <p:extLst>
      <p:ext uri="{BB962C8B-B14F-4D97-AF65-F5344CB8AC3E}">
        <p14:creationId xmlns:p14="http://schemas.microsoft.com/office/powerpoint/2010/main" val="2782984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8E1665B-3B9D-46E7-94F4-FE2E6D9A044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5" Type="http://schemas.openxmlformats.org/officeDocument/2006/relationships/oleObject" Target="../embeddings/oleObject21.bin"/><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wmf"/><Relationship Id="rId5" Type="http://schemas.openxmlformats.org/officeDocument/2006/relationships/oleObject" Target="../embeddings/oleObject24.bin"/><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4.wmf"/><Relationship Id="rId5" Type="http://schemas.openxmlformats.org/officeDocument/2006/relationships/oleObject" Target="../embeddings/oleObject27.bin"/><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wmf"/><Relationship Id="rId5" Type="http://schemas.openxmlformats.org/officeDocument/2006/relationships/oleObject" Target="../embeddings/oleObject30.bin"/><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4.wmf"/><Relationship Id="rId5" Type="http://schemas.openxmlformats.org/officeDocument/2006/relationships/oleObject" Target="../embeddings/oleObject33.bin"/><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5.wmf"/><Relationship Id="rId5" Type="http://schemas.openxmlformats.org/officeDocument/2006/relationships/oleObject" Target="../embeddings/oleObject36.bin"/><Relationship Id="rId4" Type="http://schemas.openxmlformats.org/officeDocument/2006/relationships/image" Target="../media/image4.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wmf"/><Relationship Id="rId5" Type="http://schemas.openxmlformats.org/officeDocument/2006/relationships/oleObject" Target="../embeddings/oleObject41.bin"/><Relationship Id="rId4" Type="http://schemas.openxmlformats.org/officeDocument/2006/relationships/image" Target="../media/image6.wmf"/></Relationships>
</file>

<file path=ppt/slides/_rels/slide19.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7.wmf"/><Relationship Id="rId5" Type="http://schemas.openxmlformats.org/officeDocument/2006/relationships/oleObject" Target="../embeddings/oleObject43.bin"/><Relationship Id="rId10" Type="http://schemas.openxmlformats.org/officeDocument/2006/relationships/image" Target="../media/image2.wmf"/><Relationship Id="rId4" Type="http://schemas.openxmlformats.org/officeDocument/2006/relationships/image" Target="../media/image6.wmf"/><Relationship Id="rId9" Type="http://schemas.openxmlformats.org/officeDocument/2006/relationships/oleObject" Target="../embeddings/oleObject45.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9.wmf"/><Relationship Id="rId5" Type="http://schemas.openxmlformats.org/officeDocument/2006/relationships/oleObject" Target="../embeddings/oleObject47.bin"/><Relationship Id="rId10" Type="http://schemas.openxmlformats.org/officeDocument/2006/relationships/image" Target="../media/image2.wmf"/><Relationship Id="rId4" Type="http://schemas.openxmlformats.org/officeDocument/2006/relationships/image" Target="../media/image8.wmf"/><Relationship Id="rId9" Type="http://schemas.openxmlformats.org/officeDocument/2006/relationships/oleObject" Target="../embeddings/oleObject49.bin"/></Relationships>
</file>

<file path=ppt/slides/_rels/slide2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0.bin"/><Relationship Id="rId7" Type="http://schemas.openxmlformats.org/officeDocument/2006/relationships/oleObject" Target="../embeddings/oleObject52.bin"/><Relationship Id="rId12" Type="http://schemas.openxmlformats.org/officeDocument/2006/relationships/image" Target="../media/image2.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8.wmf"/><Relationship Id="rId11" Type="http://schemas.openxmlformats.org/officeDocument/2006/relationships/oleObject" Target="../embeddings/oleObject54.bin"/><Relationship Id="rId5" Type="http://schemas.openxmlformats.org/officeDocument/2006/relationships/oleObject" Target="../embeddings/oleObject51.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53.bin"/></Relationships>
</file>

<file path=ppt/slides/_rels/slide2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4.bin"/><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wmf"/><Relationship Id="rId5" Type="http://schemas.openxmlformats.org/officeDocument/2006/relationships/oleObject" Target="../embeddings/oleObject6.bin"/><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wmf"/><Relationship Id="rId5" Type="http://schemas.openxmlformats.org/officeDocument/2006/relationships/oleObject" Target="../embeddings/oleObject9.bin"/><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5" Type="http://schemas.openxmlformats.org/officeDocument/2006/relationships/oleObject" Target="../embeddings/oleObject12.bin"/><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wmf"/><Relationship Id="rId5" Type="http://schemas.openxmlformats.org/officeDocument/2006/relationships/oleObject" Target="../embeddings/oleObject15.bin"/><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18.bin"/><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14: </a:t>
            </a:r>
            <a:r>
              <a:rPr lang="en-US" dirty="0">
                <a:solidFill>
                  <a:schemeClr val="bg1"/>
                </a:solidFill>
                <a:latin typeface="Arial" pitchFamily="34" charset="0"/>
                <a:cs typeface="Arial" pitchFamily="34" charset="0"/>
              </a:rPr>
              <a:t>Introduction to Panel Data Models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19019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For example, if one is fitting an earnings function to data for a sample of individuals who have completed their schooling, the schooling variable will disappear.</a:t>
            </a:r>
            <a:endParaRPr lang="en-GB" sz="2400">
              <a:latin typeface="Times New Roman" pitchFamily="18" charset="0"/>
            </a:endParaRPr>
          </a:p>
        </p:txBody>
      </p:sp>
      <p:sp>
        <p:nvSpPr>
          <p:cNvPr id="192524"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9</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36578"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36579"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36580"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Note that this happens even if, as would usually be the case, different individuals have different years of schooling.  For each individual, the deviation in schooling in year </a:t>
            </a:r>
            <a:r>
              <a:rPr lang="en-US" sz="1500" b="1" i="1"/>
              <a:t>t</a:t>
            </a:r>
            <a:r>
              <a:rPr lang="en-US" sz="1500" b="1"/>
              <a:t> from the mean for that individual will be 0.</a:t>
            </a:r>
            <a:endParaRPr lang="en-GB" sz="2400">
              <a:latin typeface="Times New Roman" pitchFamily="18" charset="0"/>
            </a:endParaRPr>
          </a:p>
        </p:txBody>
      </p:sp>
      <p:sp>
        <p:nvSpPr>
          <p:cNvPr id="22324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10</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23276"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3277"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3278"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353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Thus if the object of the exercise were to obtain an estimate of the returns to schooling untainted by unobserved heterogeneity bias, one ends up with no estimate at all.</a:t>
            </a:r>
            <a:endParaRPr lang="en-GB" sz="2400">
              <a:latin typeface="Times New Roman" pitchFamily="18" charset="0"/>
            </a:endParaRPr>
          </a:p>
        </p:txBody>
      </p:sp>
      <p:sp>
        <p:nvSpPr>
          <p:cNvPr id="19354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37602"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37603"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37604"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5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A second problem with the fixed effects approach is that the dependent variables are likely to have much smaller variances than in the original specification.  Now they are measured as deviations from the individual mean, rather than as absolute amounts.</a:t>
            </a:r>
            <a:endParaRPr lang="en-GB" sz="2400">
              <a:latin typeface="Times New Roman" pitchFamily="18" charset="0"/>
            </a:endParaRPr>
          </a:p>
        </p:txBody>
      </p:sp>
      <p:sp>
        <p:nvSpPr>
          <p:cNvPr id="22426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24300"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4301"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4302"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28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This is likely to have an adverse effect on the precision of the estimates of the coefficients. </a:t>
            </a:r>
            <a:r>
              <a:rPr lang="en-US" b="1"/>
              <a:t>It is also likely to aggravate measurement error bias if the explanatory variables are subject to measurement error.</a:t>
            </a:r>
            <a:endParaRPr lang="en-GB"/>
          </a:p>
        </p:txBody>
      </p:sp>
      <p:sp>
        <p:nvSpPr>
          <p:cNvPr id="22528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13</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25326"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5327"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5328"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A third problem is that the manipulation involves the loss of </a:t>
            </a:r>
            <a:r>
              <a:rPr lang="en-US" sz="1500" b="1" i="1"/>
              <a:t>n</a:t>
            </a:r>
            <a:r>
              <a:rPr lang="en-US" sz="1500" b="1"/>
              <a:t> degrees of freedom.  The reason for this will be explained later in the next slideshow.</a:t>
            </a:r>
            <a:endParaRPr lang="en-GB"/>
          </a:p>
        </p:txBody>
      </p:sp>
      <p:graphicFrame>
        <p:nvGraphicFramePr>
          <p:cNvPr id="226309" name="Object 5"/>
          <p:cNvGraphicFramePr>
            <a:graphicFrameLocks noChangeAspect="1"/>
          </p:cNvGraphicFramePr>
          <p:nvPr>
            <p:extLst>
              <p:ext uri="{D42A27DB-BD31-4B8C-83A1-F6EECF244321}">
                <p14:modId xmlns:p14="http://schemas.microsoft.com/office/powerpoint/2010/main" val="3368039077"/>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6355" name="Equation" r:id="rId3" imgW="5537160" imgH="838080" progId="Equation.3">
                  <p:embed/>
                </p:oleObj>
              </mc:Choice>
              <mc:Fallback>
                <p:oleObj name="Equation" r:id="rId3" imgW="5537160" imgH="838080" progId="Equation.3">
                  <p:embed/>
                  <p:pic>
                    <p:nvPicPr>
                      <p:cNvPr id="0" name="Object 5"/>
                      <p:cNvPicPr>
                        <a:picLocks noChangeAspect="1" noChangeArrowheads="1"/>
                      </p:cNvPicPr>
                      <p:nvPr/>
                    </p:nvPicPr>
                    <p:blipFill>
                      <a:blip r:embed="rId4"/>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6310" name="Object 6"/>
          <p:cNvGraphicFramePr>
            <a:graphicFrameLocks noChangeAspect="1"/>
          </p:cNvGraphicFramePr>
          <p:nvPr>
            <p:extLst>
              <p:ext uri="{D42A27DB-BD31-4B8C-83A1-F6EECF244321}">
                <p14:modId xmlns:p14="http://schemas.microsoft.com/office/powerpoint/2010/main" val="2136589396"/>
              </p:ext>
            </p:extLst>
          </p:nvPr>
        </p:nvGraphicFramePr>
        <p:xfrm>
          <a:off x="2527200" y="1144588"/>
          <a:ext cx="4076700" cy="838200"/>
        </p:xfrm>
        <a:graphic>
          <a:graphicData uri="http://schemas.openxmlformats.org/presentationml/2006/ole">
            <mc:AlternateContent xmlns:mc="http://schemas.openxmlformats.org/markup-compatibility/2006">
              <mc:Choice xmlns:v="urn:schemas-microsoft-com:vml" Requires="v">
                <p:oleObj spid="_x0000_s226356" name="Equation" r:id="rId5" imgW="4076640" imgH="838080" progId="Equation.DSMT4">
                  <p:embed/>
                </p:oleObj>
              </mc:Choice>
              <mc:Fallback>
                <p:oleObj name="Equation" r:id="rId5" imgW="4076640" imgH="838080" progId="Equation.DSMT4">
                  <p:embed/>
                  <p:pic>
                    <p:nvPicPr>
                      <p:cNvPr id="0" name="Object 6"/>
                      <p:cNvPicPr>
                        <a:picLocks noChangeAspect="1" noChangeArrowheads="1"/>
                      </p:cNvPicPr>
                      <p:nvPr/>
                    </p:nvPicPr>
                    <p:blipFill>
                      <a:blip r:embed="rId6"/>
                      <a:srcRect/>
                      <a:stretch>
                        <a:fillRect/>
                      </a:stretch>
                    </p:blipFill>
                    <p:spPr bwMode="auto">
                      <a:xfrm>
                        <a:off x="25272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631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14</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r>
              <a:rPr lang="en-US" sz="1800" b="1" dirty="0" smtClean="0">
                <a:latin typeface="Arial" charset="0"/>
              </a:rPr>
              <a:t>)</a:t>
            </a:r>
            <a:endParaRPr lang="en-US" sz="1800" b="1" dirty="0">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757008992"/>
              </p:ext>
            </p:extLst>
          </p:nvPr>
        </p:nvGraphicFramePr>
        <p:xfrm>
          <a:off x="2578100" y="2239963"/>
          <a:ext cx="3911600" cy="838200"/>
        </p:xfrm>
        <a:graphic>
          <a:graphicData uri="http://schemas.openxmlformats.org/presentationml/2006/ole">
            <mc:AlternateContent xmlns:mc="http://schemas.openxmlformats.org/markup-compatibility/2006">
              <mc:Choice xmlns:v="urn:schemas-microsoft-com:vml" Requires="v">
                <p:oleObj spid="_x0000_s226357" name="Equation" r:id="rId7" imgW="3911600" imgH="838200" progId="Equation.3">
                  <p:embed/>
                </p:oleObj>
              </mc:Choice>
              <mc:Fallback>
                <p:oleObj name="Equation" r:id="rId7" imgW="3911600" imgH="8382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78100" y="2239963"/>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In a second version of the fixed effects approach, the first-differences method,</a:t>
            </a:r>
            <a:r>
              <a:rPr lang="en-US" sz="1500"/>
              <a:t> </a:t>
            </a:r>
            <a:r>
              <a:rPr lang="en-US" sz="1500" b="1"/>
              <a:t>the unobserved effect is eliminated by subtracting the observation for the previous time period from the observation for the current time period, for all time periods.</a:t>
            </a:r>
            <a:endParaRPr lang="en-GB" sz="1500"/>
          </a:p>
        </p:txBody>
      </p:sp>
      <p:sp>
        <p:nvSpPr>
          <p:cNvPr id="137220"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sp>
        <p:nvSpPr>
          <p:cNvPr id="137227"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6" name="Rectangle 15"/>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37242" name="Equation" r:id="rId3" imgW="4076700" imgH="838200" progId="Equation.DSMT4">
                  <p:embed/>
                </p:oleObj>
              </mc:Choice>
              <mc:Fallback>
                <p:oleObj name="Equation" r:id="rId3" imgW="4076700" imgH="838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937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For individual </a:t>
            </a:r>
            <a:r>
              <a:rPr lang="en-US" sz="1500" b="1" i="1"/>
              <a:t>i</a:t>
            </a:r>
            <a:r>
              <a:rPr lang="en-US" sz="1500" b="1"/>
              <a:t> in time period </a:t>
            </a:r>
            <a:r>
              <a:rPr lang="en-US" sz="1500" b="1" i="1"/>
              <a:t>t</a:t>
            </a:r>
            <a:r>
              <a:rPr lang="en-US" sz="1500" b="1"/>
              <a:t> the model may be written as shown.</a:t>
            </a:r>
            <a:endParaRPr lang="en-GB" sz="1500"/>
          </a:p>
        </p:txBody>
      </p:sp>
      <p:sp>
        <p:nvSpPr>
          <p:cNvPr id="22938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16</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sp>
        <p:nvSpPr>
          <p:cNvPr id="15" name="Rectangle 1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9399" name="Equation" r:id="rId3" imgW="4076700" imgH="838200" progId="Equation.DSMT4">
                  <p:embed/>
                </p:oleObj>
              </mc:Choice>
              <mc:Fallback>
                <p:oleObj name="Equation" r:id="rId3" imgW="4076700" imgH="838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For the previous time period, the relationship is given by the second equation.</a:t>
            </a:r>
            <a:r>
              <a:rPr lang="en-US" sz="1500"/>
              <a:t> </a:t>
            </a:r>
            <a:endParaRPr lang="en-GB" sz="1500"/>
          </a:p>
        </p:txBody>
      </p:sp>
      <p:sp>
        <p:nvSpPr>
          <p:cNvPr id="22836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sp>
        <p:nvSpPr>
          <p:cNvPr id="18" name="Rectangle 17"/>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90117193"/>
              </p:ext>
            </p:extLst>
          </p:nvPr>
        </p:nvGraphicFramePr>
        <p:xfrm>
          <a:off x="2343150" y="2239963"/>
          <a:ext cx="5270500" cy="838200"/>
        </p:xfrm>
        <a:graphic>
          <a:graphicData uri="http://schemas.openxmlformats.org/presentationml/2006/ole">
            <mc:AlternateContent xmlns:mc="http://schemas.openxmlformats.org/markup-compatibility/2006">
              <mc:Choice xmlns:v="urn:schemas-microsoft-com:vml" Requires="v">
                <p:oleObj spid="_x0000_s228388" name="Equation" r:id="rId3" imgW="5270400" imgH="838080" progId="Equation.3">
                  <p:embed/>
                </p:oleObj>
              </mc:Choice>
              <mc:Fallback>
                <p:oleObj name="Equation" r:id="rId3" imgW="5270400" imgH="83808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50" y="2239963"/>
                        <a:ext cx="5270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8389" name="Equation" r:id="rId5" imgW="4076700" imgH="838200" progId="Equation.DSMT4">
                  <p:embed/>
                </p:oleObj>
              </mc:Choice>
              <mc:Fallback>
                <p:oleObj name="Equation" r:id="rId5" imgW="4076700" imgH="838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Subtracting the second equation from the first, one obtains the third, rewritten as the fourth, and again the unobserved heterogeneity has disappeared.</a:t>
            </a:r>
            <a:endParaRPr lang="en-GB" sz="2400">
              <a:latin typeface="Times New Roman" pitchFamily="18" charset="0"/>
            </a:endParaRPr>
          </a:p>
        </p:txBody>
      </p:sp>
      <p:sp>
        <p:nvSpPr>
          <p:cNvPr id="22733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sp>
        <p:nvSpPr>
          <p:cNvPr id="18" name="Rectangle 17"/>
          <p:cNvSpPr>
            <a:spLocks noChangeArrowheads="1"/>
          </p:cNvSpPr>
          <p:nvPr/>
        </p:nvSpPr>
        <p:spPr bwMode="auto">
          <a:xfrm>
            <a:off x="0" y="43632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1" name="Rectangle 20"/>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90117193"/>
              </p:ext>
            </p:extLst>
          </p:nvPr>
        </p:nvGraphicFramePr>
        <p:xfrm>
          <a:off x="2343150" y="2239963"/>
          <a:ext cx="5270500" cy="838200"/>
        </p:xfrm>
        <a:graphic>
          <a:graphicData uri="http://schemas.openxmlformats.org/presentationml/2006/ole">
            <mc:AlternateContent xmlns:mc="http://schemas.openxmlformats.org/markup-compatibility/2006">
              <mc:Choice xmlns:v="urn:schemas-microsoft-com:vml" Requires="v">
                <p:oleObj spid="_x0000_s227392" name="Equation" r:id="rId3" imgW="5270400" imgH="838080" progId="Equation.3">
                  <p:embed/>
                </p:oleObj>
              </mc:Choice>
              <mc:Fallback>
                <p:oleObj name="Equation" r:id="rId3" imgW="5270400" imgH="83808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50" y="2239963"/>
                        <a:ext cx="5270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0904848"/>
              </p:ext>
            </p:extLst>
          </p:nvPr>
        </p:nvGraphicFramePr>
        <p:xfrm>
          <a:off x="1757363" y="3333750"/>
          <a:ext cx="5524500" cy="838200"/>
        </p:xfrm>
        <a:graphic>
          <a:graphicData uri="http://schemas.openxmlformats.org/presentationml/2006/ole">
            <mc:AlternateContent xmlns:mc="http://schemas.openxmlformats.org/markup-compatibility/2006">
              <mc:Choice xmlns:v="urn:schemas-microsoft-com:vml" Requires="v">
                <p:oleObj spid="_x0000_s227393" name="Equation" r:id="rId5" imgW="5524200" imgH="838080" progId="Equation.3">
                  <p:embed/>
                </p:oleObj>
              </mc:Choice>
              <mc:Fallback>
                <p:oleObj name="Equation" r:id="rId5" imgW="5524200" imgH="8380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7363" y="3333750"/>
                        <a:ext cx="5524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182877770"/>
              </p:ext>
            </p:extLst>
          </p:nvPr>
        </p:nvGraphicFramePr>
        <p:xfrm>
          <a:off x="2311400" y="4441825"/>
          <a:ext cx="3962400" cy="838200"/>
        </p:xfrm>
        <a:graphic>
          <a:graphicData uri="http://schemas.openxmlformats.org/presentationml/2006/ole">
            <mc:AlternateContent xmlns:mc="http://schemas.openxmlformats.org/markup-compatibility/2006">
              <mc:Choice xmlns:v="urn:schemas-microsoft-com:vml" Requires="v">
                <p:oleObj spid="_x0000_s227394" name="Equation" r:id="rId7" imgW="3962400" imgH="838200" progId="Equation.3">
                  <p:embed/>
                </p:oleObj>
              </mc:Choice>
              <mc:Fallback>
                <p:oleObj name="Equation" r:id="rId7" imgW="3962400" imgH="8382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1400" y="4441825"/>
                        <a:ext cx="3962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7395" name="Equation" r:id="rId9" imgW="4076700" imgH="838200" progId="Equation.DSMT4">
                  <p:embed/>
                </p:oleObj>
              </mc:Choice>
              <mc:Fallback>
                <p:oleObj name="Equation" r:id="rId9" imgW="4076700" imgH="838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619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3619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t>The two main approaches to the fitting of models using panel data are known, for reasons that will be explained in a moment, as fixed effects regressions, discussed in this slideshow, and random effects regressions, discussed in a later one.</a:t>
            </a:r>
            <a:r>
              <a:rPr lang="en-US" sz="1500" dirty="0"/>
              <a:t> </a:t>
            </a:r>
            <a:endParaRPr lang="en-GB" sz="1500" dirty="0"/>
          </a:p>
        </p:txBody>
      </p:sp>
      <p:sp>
        <p:nvSpPr>
          <p:cNvPr id="1362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a:t>
            </a: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r>
              <a:rPr lang="en-US" sz="1800" b="1" dirty="0" smtClean="0">
                <a:latin typeface="Arial" charset="0"/>
              </a:rPr>
              <a:t>)</a:t>
            </a:r>
            <a:endParaRPr lang="en-US" sz="1800" b="1" dirty="0">
              <a:latin typeface="Arial" charset="0"/>
            </a:endParaRPr>
          </a:p>
        </p:txBody>
      </p:sp>
      <p:sp>
        <p:nvSpPr>
          <p:cNvPr id="15" name="Rectangle 1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36215" name="Equation" r:id="rId3" imgW="4076640" imgH="838080" progId="Equation.DSMT4">
                  <p:embed/>
                </p:oleObj>
              </mc:Choice>
              <mc:Fallback>
                <p:oleObj name="Equation" r:id="rId3" imgW="4076640" imgH="83808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43632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Note that the error term is now (</a:t>
            </a:r>
            <a:r>
              <a:rPr lang="en-US" sz="1500" b="1" i="1">
                <a:latin typeface="Symbol" pitchFamily="18" charset="2"/>
              </a:rPr>
              <a:t>e</a:t>
            </a:r>
            <a:r>
              <a:rPr lang="en-US" sz="1500" b="1" i="1" baseline="-25000"/>
              <a:t>it</a:t>
            </a:r>
            <a:r>
              <a:rPr lang="en-US" sz="1500" b="1"/>
              <a:t> – </a:t>
            </a:r>
            <a:r>
              <a:rPr lang="en-US" sz="1500" b="1" i="1">
                <a:latin typeface="Symbol" pitchFamily="18" charset="2"/>
              </a:rPr>
              <a:t>e</a:t>
            </a:r>
            <a:r>
              <a:rPr lang="en-US" sz="1500" b="1" i="1" baseline="-25000"/>
              <a:t>it</a:t>
            </a:r>
            <a:r>
              <a:rPr lang="en-US" sz="1500" b="1" baseline="-25000"/>
              <a:t>–1</a:t>
            </a:r>
            <a:r>
              <a:rPr lang="en-US" sz="1500" b="1"/>
              <a:t>).  Its previous value was (</a:t>
            </a:r>
            <a:r>
              <a:rPr lang="en-US" sz="1500" b="1" i="1">
                <a:latin typeface="Symbol" pitchFamily="18" charset="2"/>
              </a:rPr>
              <a:t>e</a:t>
            </a:r>
            <a:r>
              <a:rPr lang="en-US" sz="1500" b="1" i="1" baseline="-25000"/>
              <a:t>it</a:t>
            </a:r>
            <a:r>
              <a:rPr lang="en-US" sz="1500" b="1" baseline="-25000"/>
              <a:t>-1</a:t>
            </a:r>
            <a:r>
              <a:rPr lang="en-US" sz="1500" b="1"/>
              <a:t> – </a:t>
            </a:r>
            <a:r>
              <a:rPr lang="en-US" sz="1500" b="1" i="1">
                <a:latin typeface="Symbol" pitchFamily="18" charset="2"/>
              </a:rPr>
              <a:t>e</a:t>
            </a:r>
            <a:r>
              <a:rPr lang="en-US" sz="1500" b="1" i="1" baseline="-25000"/>
              <a:t>it</a:t>
            </a:r>
            <a:r>
              <a:rPr lang="en-US" sz="1500" b="1" baseline="-25000"/>
              <a:t>–2</a:t>
            </a:r>
            <a:r>
              <a:rPr lang="en-US" sz="1500" b="1"/>
              <a:t>).  Thus the differencing gives rise to moving average autocorrelation if </a:t>
            </a:r>
            <a:r>
              <a:rPr lang="en-US" sz="1500" b="1" i="1">
                <a:latin typeface="Symbol" pitchFamily="18" charset="2"/>
              </a:rPr>
              <a:t>e</a:t>
            </a:r>
            <a:r>
              <a:rPr lang="en-US" sz="1500" b="1" i="1" baseline="-25000"/>
              <a:t>it</a:t>
            </a:r>
            <a:r>
              <a:rPr lang="en-US" sz="1500" b="1"/>
              <a:t> satisfies the regression model assumptions.  </a:t>
            </a:r>
            <a:endParaRPr lang="en-GB" sz="1500" b="1"/>
          </a:p>
        </p:txBody>
      </p:sp>
      <p:graphicFrame>
        <p:nvGraphicFramePr>
          <p:cNvPr id="194568" name="Object 8"/>
          <p:cNvGraphicFramePr>
            <a:graphicFrameLocks noChangeAspect="1"/>
          </p:cNvGraphicFramePr>
          <p:nvPr>
            <p:extLst>
              <p:ext uri="{D42A27DB-BD31-4B8C-83A1-F6EECF244321}">
                <p14:modId xmlns:p14="http://schemas.microsoft.com/office/powerpoint/2010/main" val="2182877770"/>
              </p:ext>
            </p:extLst>
          </p:nvPr>
        </p:nvGraphicFramePr>
        <p:xfrm>
          <a:off x="2311400" y="4442400"/>
          <a:ext cx="3962400" cy="838200"/>
        </p:xfrm>
        <a:graphic>
          <a:graphicData uri="http://schemas.openxmlformats.org/presentationml/2006/ole">
            <mc:AlternateContent xmlns:mc="http://schemas.openxmlformats.org/markup-compatibility/2006">
              <mc:Choice xmlns:v="urn:schemas-microsoft-com:vml" Requires="v">
                <p:oleObj spid="_x0000_s238650" name="Equation" r:id="rId3" imgW="3962160" imgH="838080" progId="Equation.3">
                  <p:embed/>
                </p:oleObj>
              </mc:Choice>
              <mc:Fallback>
                <p:oleObj name="Equation" r:id="rId3" imgW="3962160" imgH="8380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1400" y="4442400"/>
                        <a:ext cx="3962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4572" name="Object 12"/>
          <p:cNvGraphicFramePr>
            <a:graphicFrameLocks noChangeAspect="1"/>
          </p:cNvGraphicFramePr>
          <p:nvPr>
            <p:extLst>
              <p:ext uri="{D42A27DB-BD31-4B8C-83A1-F6EECF244321}">
                <p14:modId xmlns:p14="http://schemas.microsoft.com/office/powerpoint/2010/main" val="3290117193"/>
              </p:ext>
            </p:extLst>
          </p:nvPr>
        </p:nvGraphicFramePr>
        <p:xfrm>
          <a:off x="2343600" y="2239200"/>
          <a:ext cx="5270500" cy="838200"/>
        </p:xfrm>
        <a:graphic>
          <a:graphicData uri="http://schemas.openxmlformats.org/presentationml/2006/ole">
            <mc:AlternateContent xmlns:mc="http://schemas.openxmlformats.org/markup-compatibility/2006">
              <mc:Choice xmlns:v="urn:schemas-microsoft-com:vml" Requires="v">
                <p:oleObj spid="_x0000_s238651" name="Equation" r:id="rId5" imgW="5270400" imgH="838080" progId="Equation.3">
                  <p:embed/>
                </p:oleObj>
              </mc:Choice>
              <mc:Fallback>
                <p:oleObj name="Equation" r:id="rId5" imgW="5270400" imgH="838080" progId="Equation.3">
                  <p:embed/>
                  <p:pic>
                    <p:nvPicPr>
                      <p:cNvPr id="0" name="Object 12"/>
                      <p:cNvPicPr>
                        <a:picLocks noChangeAspect="1" noChangeArrowheads="1"/>
                      </p:cNvPicPr>
                      <p:nvPr/>
                    </p:nvPicPr>
                    <p:blipFill>
                      <a:blip r:embed="rId6"/>
                      <a:srcRect/>
                      <a:stretch>
                        <a:fillRect/>
                      </a:stretch>
                    </p:blipFill>
                    <p:spPr bwMode="auto">
                      <a:xfrm>
                        <a:off x="2343600" y="2239200"/>
                        <a:ext cx="5270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457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19</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863853718"/>
              </p:ext>
            </p:extLst>
          </p:nvPr>
        </p:nvGraphicFramePr>
        <p:xfrm>
          <a:off x="1757363" y="3333750"/>
          <a:ext cx="5524500" cy="838200"/>
        </p:xfrm>
        <a:graphic>
          <a:graphicData uri="http://schemas.openxmlformats.org/presentationml/2006/ole">
            <mc:AlternateContent xmlns:mc="http://schemas.openxmlformats.org/markup-compatibility/2006">
              <mc:Choice xmlns:v="urn:schemas-microsoft-com:vml" Requires="v">
                <p:oleObj spid="_x0000_s238652" name="Equation" r:id="rId7" imgW="5524200" imgH="838080" progId="Equation.3">
                  <p:embed/>
                </p:oleObj>
              </mc:Choice>
              <mc:Fallback>
                <p:oleObj name="Equation" r:id="rId7" imgW="5524200" imgH="83808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7363" y="3333750"/>
                        <a:ext cx="5524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38653" name="Equation" r:id="rId9" imgW="4076700" imgH="838200" progId="Equation.DSMT4">
                  <p:embed/>
                </p:oleObj>
              </mc:Choice>
              <mc:Fallback>
                <p:oleObj name="Equation" r:id="rId9" imgW="4076700" imgH="838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43632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3863853718"/>
              </p:ext>
            </p:extLst>
          </p:nvPr>
        </p:nvGraphicFramePr>
        <p:xfrm>
          <a:off x="1756800" y="3333600"/>
          <a:ext cx="5524500" cy="838200"/>
        </p:xfrm>
        <a:graphic>
          <a:graphicData uri="http://schemas.openxmlformats.org/presentationml/2006/ole">
            <mc:AlternateContent xmlns:mc="http://schemas.openxmlformats.org/markup-compatibility/2006">
              <mc:Choice xmlns:v="urn:schemas-microsoft-com:vml" Requires="v">
                <p:oleObj spid="_x0000_s195664" name="Equation" r:id="rId3" imgW="5524200" imgH="838080" progId="Equation.3">
                  <p:embed/>
                </p:oleObj>
              </mc:Choice>
              <mc:Fallback>
                <p:oleObj name="Equation" r:id="rId3" imgW="5524200" imgH="838080" progId="Equation.3">
                  <p:embed/>
                  <p:pic>
                    <p:nvPicPr>
                      <p:cNvPr id="0" name=""/>
                      <p:cNvPicPr>
                        <a:picLocks noChangeAspect="1" noChangeArrowheads="1"/>
                      </p:cNvPicPr>
                      <p:nvPr/>
                    </p:nvPicPr>
                    <p:blipFill>
                      <a:blip r:embed="rId4"/>
                      <a:srcRect/>
                      <a:stretch>
                        <a:fillRect/>
                      </a:stretch>
                    </p:blipFill>
                    <p:spPr bwMode="auto">
                      <a:xfrm>
                        <a:off x="1756800" y="3333600"/>
                        <a:ext cx="5524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3204000306"/>
              </p:ext>
            </p:extLst>
          </p:nvPr>
        </p:nvGraphicFramePr>
        <p:xfrm>
          <a:off x="2311400" y="4442400"/>
          <a:ext cx="3962400" cy="838200"/>
        </p:xfrm>
        <a:graphic>
          <a:graphicData uri="http://schemas.openxmlformats.org/presentationml/2006/ole">
            <mc:AlternateContent xmlns:mc="http://schemas.openxmlformats.org/markup-compatibility/2006">
              <mc:Choice xmlns:v="urn:schemas-microsoft-com:vml" Requires="v">
                <p:oleObj spid="_x0000_s195665" name="Equation" r:id="rId5" imgW="3962160" imgH="838080" progId="Equation.3">
                  <p:embed/>
                </p:oleObj>
              </mc:Choice>
              <mc:Fallback>
                <p:oleObj name="Equation" r:id="rId5" imgW="3962160" imgH="838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1400" y="4442400"/>
                        <a:ext cx="3962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2"/>
          <p:cNvGraphicFramePr>
            <a:graphicFrameLocks noChangeAspect="1"/>
          </p:cNvGraphicFramePr>
          <p:nvPr>
            <p:extLst>
              <p:ext uri="{D42A27DB-BD31-4B8C-83A1-F6EECF244321}">
                <p14:modId xmlns:p14="http://schemas.microsoft.com/office/powerpoint/2010/main" val="2393765677"/>
              </p:ext>
            </p:extLst>
          </p:nvPr>
        </p:nvGraphicFramePr>
        <p:xfrm>
          <a:off x="2343600" y="2239200"/>
          <a:ext cx="5270500" cy="838200"/>
        </p:xfrm>
        <a:graphic>
          <a:graphicData uri="http://schemas.openxmlformats.org/presentationml/2006/ole">
            <mc:AlternateContent xmlns:mc="http://schemas.openxmlformats.org/markup-compatibility/2006">
              <mc:Choice xmlns:v="urn:schemas-microsoft-com:vml" Requires="v">
                <p:oleObj spid="_x0000_s195666" name="Equation" r:id="rId7" imgW="5270400" imgH="838080" progId="Equation.3">
                  <p:embed/>
                </p:oleObj>
              </mc:Choice>
              <mc:Fallback>
                <p:oleObj name="Equation" r:id="rId7" imgW="5270400" imgH="838080" progId="Equation.3">
                  <p:embed/>
                  <p:pic>
                    <p:nvPicPr>
                      <p:cNvPr id="0" name=""/>
                      <p:cNvPicPr>
                        <a:picLocks noChangeAspect="1" noChangeArrowheads="1"/>
                      </p:cNvPicPr>
                      <p:nvPr/>
                    </p:nvPicPr>
                    <p:blipFill>
                      <a:blip r:embed="rId8"/>
                      <a:srcRect/>
                      <a:stretch>
                        <a:fillRect/>
                      </a:stretch>
                    </p:blipFill>
                    <p:spPr bwMode="auto">
                      <a:xfrm>
                        <a:off x="2343600" y="2239200"/>
                        <a:ext cx="52705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558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However, if </a:t>
            </a:r>
            <a:r>
              <a:rPr lang="en-US" sz="1500" b="1" i="1">
                <a:latin typeface="Symbol" pitchFamily="18" charset="2"/>
              </a:rPr>
              <a:t>e</a:t>
            </a:r>
            <a:r>
              <a:rPr lang="en-US" sz="1500" b="1" i="1" baseline="-25000"/>
              <a:t>it</a:t>
            </a:r>
            <a:r>
              <a:rPr lang="en-US" sz="1500" b="1"/>
              <a:t> is subject to AR(1) autocorrelation and </a:t>
            </a:r>
            <a:r>
              <a:rPr lang="en-US" sz="1500" b="1" i="1">
                <a:latin typeface="Symbol" pitchFamily="18" charset="2"/>
              </a:rPr>
              <a:t>r</a:t>
            </a:r>
            <a:r>
              <a:rPr lang="en-US" sz="1500" b="1"/>
              <a:t> is close to 1, taking first differences may approximately solve the problem.</a:t>
            </a:r>
            <a:endParaRPr lang="en-GB" sz="1500" b="1"/>
          </a:p>
        </p:txBody>
      </p:sp>
      <p:sp>
        <p:nvSpPr>
          <p:cNvPr id="30" name="Rectangle 32"/>
          <p:cNvSpPr>
            <a:spLocks noChangeArrowheads="1"/>
          </p:cNvSpPr>
          <p:nvPr/>
        </p:nvSpPr>
        <p:spPr bwMode="auto">
          <a:xfrm>
            <a:off x="3648076" y="2771775"/>
            <a:ext cx="4038600" cy="1695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559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20</a:t>
            </a:r>
            <a:endParaRPr lang="en-US" sz="1000">
              <a:solidFill>
                <a:srgbClr val="3366FF"/>
              </a:solidFill>
            </a:endParaRPr>
          </a:p>
        </p:txBody>
      </p:sp>
      <p:graphicFrame>
        <p:nvGraphicFramePr>
          <p:cNvPr id="195599" name="Object 15"/>
          <p:cNvGraphicFramePr>
            <a:graphicFrameLocks noChangeAspect="1"/>
          </p:cNvGraphicFramePr>
          <p:nvPr>
            <p:extLst>
              <p:ext uri="{D42A27DB-BD31-4B8C-83A1-F6EECF244321}">
                <p14:modId xmlns:p14="http://schemas.microsoft.com/office/powerpoint/2010/main" val="1396242769"/>
              </p:ext>
            </p:extLst>
          </p:nvPr>
        </p:nvGraphicFramePr>
        <p:xfrm>
          <a:off x="3844800" y="2869200"/>
          <a:ext cx="3333750" cy="1509712"/>
        </p:xfrm>
        <a:graphic>
          <a:graphicData uri="http://schemas.openxmlformats.org/presentationml/2006/ole">
            <mc:AlternateContent xmlns:mc="http://schemas.openxmlformats.org/markup-compatibility/2006">
              <mc:Choice xmlns:v="urn:schemas-microsoft-com:vml" Requires="v">
                <p:oleObj spid="_x0000_s195667" name="Equation" r:id="rId9" imgW="3340080" imgH="1511280" progId="Equation.DSMT4">
                  <p:embed/>
                </p:oleObj>
              </mc:Choice>
              <mc:Fallback>
                <p:oleObj name="Equation" r:id="rId9" imgW="3340080" imgH="1511280" progId="Equation.DSMT4">
                  <p:embed/>
                  <p:pic>
                    <p:nvPicPr>
                      <p:cNvPr id="0" name="Object 15"/>
                      <p:cNvPicPr>
                        <a:picLocks noChangeAspect="1" noChangeArrowheads="1"/>
                      </p:cNvPicPr>
                      <p:nvPr/>
                    </p:nvPicPr>
                    <p:blipFill>
                      <a:blip r:embed="rId10"/>
                      <a:srcRect/>
                      <a:stretch>
                        <a:fillRect/>
                      </a:stretch>
                    </p:blipFill>
                    <p:spPr bwMode="auto">
                      <a:xfrm>
                        <a:off x="3844800" y="2869200"/>
                        <a:ext cx="3333750" cy="150971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5600" name="Text Box 16"/>
          <p:cNvSpPr txBox="1">
            <a:spLocks noChangeArrowheads="1"/>
          </p:cNvSpPr>
          <p:nvPr/>
        </p:nvSpPr>
        <p:spPr bwMode="auto">
          <a:xfrm>
            <a:off x="5562600" y="3883025"/>
            <a:ext cx="2019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a:t>if </a:t>
            </a:r>
            <a:r>
              <a:rPr lang="en-GB" sz="2400" b="1" i="1">
                <a:latin typeface="Symbol" pitchFamily="18" charset="2"/>
              </a:rPr>
              <a:t>r</a:t>
            </a:r>
            <a:r>
              <a:rPr lang="en-GB" sz="1800" b="1"/>
              <a:t>  is close to 1</a:t>
            </a:r>
            <a:endParaRPr lang="en-US" sz="1800" b="1"/>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4"/>
          <p:cNvSpPr txBox="1">
            <a:spLocks noChangeArrowheads="1"/>
          </p:cNvSpPr>
          <p:nvPr/>
        </p:nvSpPr>
        <p:spPr bwMode="auto">
          <a:xfrm>
            <a:off x="301625" y="561600"/>
            <a:ext cx="632777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(first-differences method)</a:t>
            </a:r>
          </a:p>
          <a:p>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95668" name="Equation" r:id="rId11" imgW="4076700" imgH="838200" progId="Equation.DSMT4">
                  <p:embed/>
                </p:oleObj>
              </mc:Choice>
              <mc:Fallback>
                <p:oleObj name="Equation" r:id="rId11" imgW="4076700" imgH="8382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14.2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a:t>
            </a:r>
            <a:r>
              <a:rPr lang="en-GB" sz="1200" b="1" dirty="0" smtClean="0">
                <a:solidFill>
                  <a:schemeClr val="bg1"/>
                </a:solidFill>
              </a:rPr>
              <a:t>Centre</a:t>
            </a:r>
          </a:p>
          <a:p>
            <a:pPr algn="l">
              <a:lnSpc>
                <a:spcPct val="120000"/>
              </a:lnSpc>
            </a:pPr>
            <a:r>
              <a:rPr lang="en-GB" sz="1200" b="1" dirty="0" smtClean="0">
                <a:solidFill>
                  <a:schemeClr val="bg1"/>
                </a:solidFill>
                <a:hlinkClick r:id="rId2"/>
              </a:rPr>
              <a:t>http</a:t>
            </a:r>
            <a:r>
              <a:rPr lang="en-GB" sz="1200" b="1" dirty="0">
                <a:solidFill>
                  <a:schemeClr val="bg1"/>
                </a:solidFill>
                <a:hlinkClick r:id="rId2"/>
              </a:rPr>
              <a:t>://www.oxfordtextbooks.co.uk/orc/dougherty5e/</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10551" y="6553200"/>
            <a:ext cx="8572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000" dirty="0" smtClean="0">
                <a:solidFill>
                  <a:srgbClr val="3366FF"/>
                </a:solidFill>
              </a:rPr>
              <a:t>2016.05.28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63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Three versions of the fixed effects approach will be described.  In the first two, the model is manipulated in such a way that the unobserved effect is eliminated.</a:t>
            </a:r>
            <a:r>
              <a:rPr lang="en-US" sz="1500"/>
              <a:t> </a:t>
            </a:r>
            <a:endParaRPr lang="en-GB" sz="1500"/>
          </a:p>
        </p:txBody>
      </p:sp>
      <p:sp>
        <p:nvSpPr>
          <p:cNvPr id="18637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18637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2</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8" name="Rectangle 17"/>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86392" name="Equation" r:id="rId3" imgW="4076640" imgH="838080" progId="Equation.DSMT4">
                  <p:embed/>
                </p:oleObj>
              </mc:Choice>
              <mc:Fallback>
                <p:oleObj name="Equation" r:id="rId3" imgW="4076640" imgH="83808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84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In the first version, the mean values of the variables in the observations on a given individual are calculated by averaging the observations for that individual.  The unobserved effect </a:t>
            </a:r>
            <a:r>
              <a:rPr lang="en-US" sz="1500" b="1" i="1">
                <a:latin typeface="Symbol" pitchFamily="18" charset="2"/>
              </a:rPr>
              <a:t>a</a:t>
            </a:r>
            <a:r>
              <a:rPr lang="en-US" sz="1500" b="1" i="1" baseline="-25000"/>
              <a:t>i</a:t>
            </a:r>
            <a:r>
              <a:rPr lang="en-US" sz="1500" b="1"/>
              <a:t> is unaffected because it is the same for all observations for that individual.</a:t>
            </a:r>
            <a:r>
              <a:rPr lang="en-US" sz="1500"/>
              <a:t> </a:t>
            </a:r>
            <a:endParaRPr lang="en-GB" sz="1500"/>
          </a:p>
        </p:txBody>
      </p:sp>
      <p:sp>
        <p:nvSpPr>
          <p:cNvPr id="188428"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3</a:t>
            </a:r>
            <a:endParaRPr lang="en-US" sz="100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188452"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88453" name="Equation" r:id="rId5" imgW="4076640" imgH="838080" progId="Equation.DSMT4">
                  <p:embed/>
                </p:oleObj>
              </mc:Choice>
              <mc:Fallback>
                <p:oleObj name="Equation" r:id="rId5" imgW="4076640" imgH="83808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118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If the second equation is subtracted from the first, the unobserved effect disappears.</a:t>
            </a:r>
            <a:endParaRPr lang="en-GB" sz="1500"/>
          </a:p>
        </p:txBody>
      </p:sp>
      <p:sp>
        <p:nvSpPr>
          <p:cNvPr id="22119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4</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21229"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1230"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1231"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944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This is known as the ‘within-groups’ method because the model is explaining the variations about the mean of the dependent variable in terms of the variations about the means of the explanatory variables for the group of observations relating to a given individual.</a:t>
            </a:r>
            <a:r>
              <a:rPr lang="en-US"/>
              <a:t> </a:t>
            </a:r>
            <a:endParaRPr lang="en-GB"/>
          </a:p>
        </p:txBody>
      </p:sp>
      <p:sp>
        <p:nvSpPr>
          <p:cNvPr id="18945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5</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189487"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189488"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89489"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6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The possibility of tackling unobserved heterogeneity bias in this way is a major attraction of panel data for researchers.</a:t>
            </a:r>
            <a:endParaRPr lang="en-GB" sz="2400">
              <a:latin typeface="Times New Roman" pitchFamily="18" charset="0"/>
            </a:endParaRPr>
          </a:p>
        </p:txBody>
      </p:sp>
      <p:sp>
        <p:nvSpPr>
          <p:cNvPr id="19047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6</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35554"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35555"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35556"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149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However, there are some prices to pay.  First, the intercept </a:t>
            </a:r>
            <a:r>
              <a:rPr lang="en-US" sz="1500" b="1" i="1">
                <a:latin typeface="Symbol" pitchFamily="18" charset="2"/>
              </a:rPr>
              <a:t>b</a:t>
            </a:r>
            <a:r>
              <a:rPr lang="en-US" sz="1500" b="1" baseline="-25000"/>
              <a:t>1</a:t>
            </a:r>
            <a:r>
              <a:rPr lang="en-US" sz="1500" b="1"/>
              <a:t> and any </a:t>
            </a:r>
            <a:r>
              <a:rPr lang="en-US" sz="1500" b="1" i="1"/>
              <a:t>X</a:t>
            </a:r>
            <a:r>
              <a:rPr lang="en-US" sz="1500" b="1"/>
              <a:t> variable that remains constant for each individual will drop out of the model. </a:t>
            </a:r>
            <a:endParaRPr lang="en-GB" sz="2400">
              <a:latin typeface="Times New Roman" pitchFamily="18" charset="0"/>
            </a:endParaRPr>
          </a:p>
        </p:txBody>
      </p:sp>
      <p:sp>
        <p:nvSpPr>
          <p:cNvPr id="19150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7</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191535"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191536"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191537"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The elimination of the intercept may not matter, but the loss of the unchanging explanatory variables may be frustrating.</a:t>
            </a:r>
            <a:endParaRPr lang="en-GB" sz="2400">
              <a:latin typeface="Times New Roman" pitchFamily="18" charset="0"/>
            </a:endParaRPr>
          </a:p>
        </p:txBody>
      </p:sp>
      <p:sp>
        <p:nvSpPr>
          <p:cNvPr id="22221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8</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FIXED EFFECTS </a:t>
            </a:r>
            <a:r>
              <a:rPr lang="en-GB" sz="1800" b="1" dirty="0" smtClean="0"/>
              <a:t>REGRESSIONS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Fixed </a:t>
            </a:r>
            <a:r>
              <a:rPr lang="en-US" sz="1800" b="1" dirty="0">
                <a:latin typeface="Arial" charset="0"/>
              </a:rPr>
              <a:t>effects estimation (within-groups method)</a:t>
            </a:r>
          </a:p>
          <a:p>
            <a:endParaRPr lang="en-US" sz="1800" b="1" dirty="0">
              <a:latin typeface="Arial" charset="0"/>
            </a:endParaRPr>
          </a:p>
          <a:p>
            <a:endParaRPr lang="en-US" sz="1800" b="1" dirty="0">
              <a:latin typeface="Arial" charset="0"/>
            </a:endParaRPr>
          </a:p>
          <a:p>
            <a:endParaRPr lang="en-US" sz="1800" b="1" dirty="0">
              <a:latin typeface="Arial" charset="0"/>
            </a:endParaRPr>
          </a:p>
          <a:p>
            <a:endParaRPr lang="en-US" sz="1800" b="1" dirty="0">
              <a:latin typeface="Arial" charset="0"/>
            </a:endParaRPr>
          </a:p>
        </p:txBody>
      </p:sp>
      <p:sp>
        <p:nvSpPr>
          <p:cNvPr id="23" name="Rectangle 22"/>
          <p:cNvSpPr>
            <a:spLocks noChangeArrowheads="1"/>
          </p:cNvSpPr>
          <p:nvPr/>
        </p:nvSpPr>
        <p:spPr bwMode="auto">
          <a:xfrm>
            <a:off x="0" y="32688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21744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080000"/>
            <a:ext cx="9144000" cy="986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757008992"/>
              </p:ext>
            </p:extLst>
          </p:nvPr>
        </p:nvGraphicFramePr>
        <p:xfrm>
          <a:off x="2578100" y="2239200"/>
          <a:ext cx="3911600" cy="838200"/>
        </p:xfrm>
        <a:graphic>
          <a:graphicData uri="http://schemas.openxmlformats.org/presentationml/2006/ole">
            <mc:AlternateContent xmlns:mc="http://schemas.openxmlformats.org/markup-compatibility/2006">
              <mc:Choice xmlns:v="urn:schemas-microsoft-com:vml" Requires="v">
                <p:oleObj spid="_x0000_s222253" name="Equation" r:id="rId3" imgW="3911400" imgH="838080" progId="Equation.3">
                  <p:embed/>
                </p:oleObj>
              </mc:Choice>
              <mc:Fallback>
                <p:oleObj name="Equation" r:id="rId3" imgW="3911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2239200"/>
                        <a:ext cx="3911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3575492442"/>
              </p:ext>
            </p:extLst>
          </p:nvPr>
        </p:nvGraphicFramePr>
        <p:xfrm>
          <a:off x="1993900" y="3333600"/>
          <a:ext cx="5538788" cy="838200"/>
        </p:xfrm>
        <a:graphic>
          <a:graphicData uri="http://schemas.openxmlformats.org/presentationml/2006/ole">
            <mc:AlternateContent xmlns:mc="http://schemas.openxmlformats.org/markup-compatibility/2006">
              <mc:Choice xmlns:v="urn:schemas-microsoft-com:vml" Requires="v">
                <p:oleObj spid="_x0000_s222254" name="Equation" r:id="rId5" imgW="5537160" imgH="838080" progId="Equation.3">
                  <p:embed/>
                </p:oleObj>
              </mc:Choice>
              <mc:Fallback>
                <p:oleObj name="Equation" r:id="rId5" imgW="5537160" imgH="838080" progId="Equation.3">
                  <p:embed/>
                  <p:pic>
                    <p:nvPicPr>
                      <p:cNvPr id="0" name=""/>
                      <p:cNvPicPr>
                        <a:picLocks noChangeAspect="1" noChangeArrowheads="1"/>
                      </p:cNvPicPr>
                      <p:nvPr/>
                    </p:nvPicPr>
                    <p:blipFill>
                      <a:blip r:embed="rId6"/>
                      <a:srcRect/>
                      <a:stretch>
                        <a:fillRect/>
                      </a:stretch>
                    </p:blipFill>
                    <p:spPr bwMode="auto">
                      <a:xfrm>
                        <a:off x="1993900" y="3333600"/>
                        <a:ext cx="5538788"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36589396"/>
              </p:ext>
            </p:extLst>
          </p:nvPr>
        </p:nvGraphicFramePr>
        <p:xfrm>
          <a:off x="2527300" y="1144588"/>
          <a:ext cx="4076700" cy="838200"/>
        </p:xfrm>
        <a:graphic>
          <a:graphicData uri="http://schemas.openxmlformats.org/presentationml/2006/ole">
            <mc:AlternateContent xmlns:mc="http://schemas.openxmlformats.org/markup-compatibility/2006">
              <mc:Choice xmlns:v="urn:schemas-microsoft-com:vml" Requires="v">
                <p:oleObj spid="_x0000_s222255" name="Equation" r:id="rId7" imgW="4076640" imgH="838080" progId="Equation.DSMT4">
                  <p:embed/>
                </p:oleObj>
              </mc:Choice>
              <mc:Fallback>
                <p:oleObj name="Equation" r:id="rId7" imgW="4076640" imgH="83808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300" y="1144588"/>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821D669-0C97-472F-B526-3C14DBB99188}"/>
</file>

<file path=customXml/itemProps2.xml><?xml version="1.0" encoding="utf-8"?>
<ds:datastoreItem xmlns:ds="http://schemas.openxmlformats.org/officeDocument/2006/customXml" ds:itemID="{EC7D5922-E3FB-4893-A25B-23F445241F26}"/>
</file>

<file path=customXml/itemProps3.xml><?xml version="1.0" encoding="utf-8"?>
<ds:datastoreItem xmlns:ds="http://schemas.openxmlformats.org/officeDocument/2006/customXml" ds:itemID="{C489AAB1-01AA-442D-8C96-D9184D8C0A0C}"/>
</file>

<file path=docProps/app.xml><?xml version="1.0" encoding="utf-8"?>
<Properties xmlns="http://schemas.openxmlformats.org/officeDocument/2006/extended-properties" xmlns:vt="http://schemas.openxmlformats.org/officeDocument/2006/docPropsVTypes">
  <TotalTime>3973</TotalTime>
  <Words>1042</Words>
  <Application>Microsoft Office PowerPoint</Application>
  <PresentationFormat>On-screen Show (4:3)</PresentationFormat>
  <Paragraphs>127</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93</cp:revision>
  <dcterms:created xsi:type="dcterms:W3CDTF">1998-05-09T13:24:56Z</dcterms:created>
  <dcterms:modified xsi:type="dcterms:W3CDTF">2016-06-01T10:00:08Z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