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3.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4.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6.xml" ContentType="application/vnd.openxmlformats-officedocument.presentationml.slide+xml"/>
  <Override PartName="/ppt/slides/slide28.xml" ContentType="application/vnd.openxmlformats-officedocument.presentationml.slide+xml"/>
  <Override PartName="/ppt/slides/slide26.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5.xml" ContentType="application/vnd.openxmlformats-officedocument.presentationml.slide+xml"/>
  <Override PartName="/ppt/slides/slide27.xml" ContentType="application/vnd.openxmlformats-officedocument.presentationml.slide+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00" r:id="rId2"/>
    <p:sldId id="271" r:id="rId3"/>
    <p:sldId id="290" r:id="rId4"/>
    <p:sldId id="289" r:id="rId5"/>
    <p:sldId id="288" r:id="rId6"/>
    <p:sldId id="285" r:id="rId7"/>
    <p:sldId id="293" r:id="rId8"/>
    <p:sldId id="292" r:id="rId9"/>
    <p:sldId id="291" r:id="rId10"/>
    <p:sldId id="286" r:id="rId11"/>
    <p:sldId id="313" r:id="rId12"/>
    <p:sldId id="314" r:id="rId13"/>
    <p:sldId id="315" r:id="rId14"/>
    <p:sldId id="316" r:id="rId15"/>
    <p:sldId id="317" r:id="rId16"/>
    <p:sldId id="318" r:id="rId17"/>
    <p:sldId id="319" r:id="rId18"/>
    <p:sldId id="294" r:id="rId19"/>
    <p:sldId id="320" r:id="rId20"/>
    <p:sldId id="321" r:id="rId21"/>
    <p:sldId id="390" r:id="rId22"/>
    <p:sldId id="295" r:id="rId23"/>
    <p:sldId id="322" r:id="rId24"/>
    <p:sldId id="323" r:id="rId25"/>
    <p:sldId id="391" r:id="rId26"/>
    <p:sldId id="392" r:id="rId27"/>
    <p:sldId id="393" r:id="rId28"/>
    <p:sldId id="394" r:id="rId29"/>
    <p:sldId id="395" r:id="rId30"/>
    <p:sldId id="396" r:id="rId31"/>
    <p:sldId id="397" r:id="rId32"/>
    <p:sldId id="398" r:id="rId33"/>
    <p:sldId id="399" r:id="rId34"/>
    <p:sldId id="284" r:id="rId35"/>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969696"/>
    <a:srgbClr val="3366FF"/>
    <a:srgbClr val="FFFF00"/>
    <a:srgbClr val="00FF00"/>
    <a:srgbClr val="FF0000"/>
    <a:srgbClr val="66FFFF"/>
    <a:srgbClr val="000099"/>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027" autoAdjust="0"/>
    <p:restoredTop sz="98551" autoAdjust="0"/>
  </p:normalViewPr>
  <p:slideViewPr>
    <p:cSldViewPr snapToGrid="0" showGuides="1">
      <p:cViewPr>
        <p:scale>
          <a:sx n="100" d="100"/>
          <a:sy n="100" d="100"/>
        </p:scale>
        <p:origin x="-2292" y="-426"/>
      </p:cViewPr>
      <p:guideLst>
        <p:guide orient="horz" pos="3680"/>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3.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30B5F66-1ABA-448E-A363-01A5FC06CD42}" type="slidenum">
              <a:rPr lang="en-US"/>
              <a:pPr/>
              <a:t>‹#›</a:t>
            </a:fld>
            <a:endParaRPr lang="en-US"/>
          </a:p>
        </p:txBody>
      </p:sp>
    </p:spTree>
    <p:extLst>
      <p:ext uri="{BB962C8B-B14F-4D97-AF65-F5344CB8AC3E}">
        <p14:creationId xmlns:p14="http://schemas.microsoft.com/office/powerpoint/2010/main" val="994868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19A2F52-9850-46E6-B08F-393F01EC2264}" type="slidenum">
              <a:rPr lang="en-US"/>
              <a:pPr/>
              <a:t>‹#›</a:t>
            </a:fld>
            <a:endParaRPr lang="en-US"/>
          </a:p>
        </p:txBody>
      </p:sp>
    </p:spTree>
    <p:extLst>
      <p:ext uri="{BB962C8B-B14F-4D97-AF65-F5344CB8AC3E}">
        <p14:creationId xmlns:p14="http://schemas.microsoft.com/office/powerpoint/2010/main" val="4730740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E17A897-FAF2-485D-9638-5E8F9596950A}" type="slidenum">
              <a:rPr lang="en-US"/>
              <a:pPr/>
              <a:t>‹#›</a:t>
            </a:fld>
            <a:endParaRPr lang="en-US"/>
          </a:p>
        </p:txBody>
      </p:sp>
    </p:spTree>
    <p:extLst>
      <p:ext uri="{BB962C8B-B14F-4D97-AF65-F5344CB8AC3E}">
        <p14:creationId xmlns:p14="http://schemas.microsoft.com/office/powerpoint/2010/main" val="3019116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D5774BC-595B-4A4A-962F-7873E637ADA0}" type="slidenum">
              <a:rPr lang="en-US"/>
              <a:pPr/>
              <a:t>‹#›</a:t>
            </a:fld>
            <a:endParaRPr lang="en-US"/>
          </a:p>
        </p:txBody>
      </p:sp>
    </p:spTree>
    <p:extLst>
      <p:ext uri="{BB962C8B-B14F-4D97-AF65-F5344CB8AC3E}">
        <p14:creationId xmlns:p14="http://schemas.microsoft.com/office/powerpoint/2010/main" val="3214151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35CE59E-F203-453E-8873-265EB2CC1C73}" type="slidenum">
              <a:rPr lang="en-US"/>
              <a:pPr/>
              <a:t>‹#›</a:t>
            </a:fld>
            <a:endParaRPr lang="en-US"/>
          </a:p>
        </p:txBody>
      </p:sp>
    </p:spTree>
    <p:extLst>
      <p:ext uri="{BB962C8B-B14F-4D97-AF65-F5344CB8AC3E}">
        <p14:creationId xmlns:p14="http://schemas.microsoft.com/office/powerpoint/2010/main" val="382528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00C8B04-93F9-4243-8E0D-A7F4CB3FC687}" type="slidenum">
              <a:rPr lang="en-US"/>
              <a:pPr/>
              <a:t>‹#›</a:t>
            </a:fld>
            <a:endParaRPr lang="en-US"/>
          </a:p>
        </p:txBody>
      </p:sp>
    </p:spTree>
    <p:extLst>
      <p:ext uri="{BB962C8B-B14F-4D97-AF65-F5344CB8AC3E}">
        <p14:creationId xmlns:p14="http://schemas.microsoft.com/office/powerpoint/2010/main" val="2735010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ED3B8273-E50C-4A30-8D42-CDD9A4445AD8}" type="slidenum">
              <a:rPr lang="en-US"/>
              <a:pPr/>
              <a:t>‹#›</a:t>
            </a:fld>
            <a:endParaRPr lang="en-US"/>
          </a:p>
        </p:txBody>
      </p:sp>
    </p:spTree>
    <p:extLst>
      <p:ext uri="{BB962C8B-B14F-4D97-AF65-F5344CB8AC3E}">
        <p14:creationId xmlns:p14="http://schemas.microsoft.com/office/powerpoint/2010/main" val="387066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291D5449-43A7-4964-94B8-DC36CC5CC464}" type="slidenum">
              <a:rPr lang="en-US"/>
              <a:pPr/>
              <a:t>‹#›</a:t>
            </a:fld>
            <a:endParaRPr lang="en-US"/>
          </a:p>
        </p:txBody>
      </p:sp>
    </p:spTree>
    <p:extLst>
      <p:ext uri="{BB962C8B-B14F-4D97-AF65-F5344CB8AC3E}">
        <p14:creationId xmlns:p14="http://schemas.microsoft.com/office/powerpoint/2010/main" val="3210179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1770DCB5-F957-4744-AD35-8C0630972ED1}" type="slidenum">
              <a:rPr lang="en-US"/>
              <a:pPr/>
              <a:t>‹#›</a:t>
            </a:fld>
            <a:endParaRPr lang="en-US"/>
          </a:p>
        </p:txBody>
      </p:sp>
    </p:spTree>
    <p:extLst>
      <p:ext uri="{BB962C8B-B14F-4D97-AF65-F5344CB8AC3E}">
        <p14:creationId xmlns:p14="http://schemas.microsoft.com/office/powerpoint/2010/main" val="1496833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40BF92A-3E0D-4C18-BD71-0869AAE0735A}" type="slidenum">
              <a:rPr lang="en-US"/>
              <a:pPr/>
              <a:t>‹#›</a:t>
            </a:fld>
            <a:endParaRPr lang="en-US"/>
          </a:p>
        </p:txBody>
      </p:sp>
    </p:spTree>
    <p:extLst>
      <p:ext uri="{BB962C8B-B14F-4D97-AF65-F5344CB8AC3E}">
        <p14:creationId xmlns:p14="http://schemas.microsoft.com/office/powerpoint/2010/main" val="1610933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160F787-B033-4129-AD6D-59452D241A68}" type="slidenum">
              <a:rPr lang="en-US"/>
              <a:pPr/>
              <a:t>‹#›</a:t>
            </a:fld>
            <a:endParaRPr lang="en-US"/>
          </a:p>
        </p:txBody>
      </p:sp>
    </p:spTree>
    <p:extLst>
      <p:ext uri="{BB962C8B-B14F-4D97-AF65-F5344CB8AC3E}">
        <p14:creationId xmlns:p14="http://schemas.microsoft.com/office/powerpoint/2010/main" val="37726450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9BB1C50E-FCCD-465B-B0AE-332F24CA682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w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2.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2.wmf"/><Relationship Id="rId5" Type="http://schemas.openxmlformats.org/officeDocument/2006/relationships/oleObject" Target="../embeddings/oleObject7.bin"/><Relationship Id="rId4" Type="http://schemas.openxmlformats.org/officeDocument/2006/relationships/image" Target="../media/image3.wmf"/></Relationships>
</file>

<file path=ppt/slides/_rels/slide31.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4.wmf"/><Relationship Id="rId5" Type="http://schemas.openxmlformats.org/officeDocument/2006/relationships/oleObject" Target="../embeddings/oleObject9.bin"/><Relationship Id="rId4" Type="http://schemas.openxmlformats.org/officeDocument/2006/relationships/image" Target="../media/image3.wmf"/></Relationships>
</file>

<file path=ppt/slides/_rels/slide32.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4.wmf"/><Relationship Id="rId5" Type="http://schemas.openxmlformats.org/officeDocument/2006/relationships/oleObject" Target="../embeddings/oleObject12.bin"/><Relationship Id="rId4" Type="http://schemas.openxmlformats.org/officeDocument/2006/relationships/image" Target="../media/image3.wmf"/></Relationships>
</file>

<file path=ppt/slides/_rels/slide33.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5.wmf"/><Relationship Id="rId5" Type="http://schemas.openxmlformats.org/officeDocument/2006/relationships/oleObject" Target="../embeddings/oleObject15.bin"/><Relationship Id="rId4" Type="http://schemas.openxmlformats.org/officeDocument/2006/relationships/image" Target="../media/image3.wmf"/></Relationships>
</file>

<file path=ppt/slides/_rels/slide34.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a:t>
            </a:r>
            <a:r>
              <a:rPr lang="en-US" dirty="0" smtClean="0">
                <a:solidFill>
                  <a:schemeClr val="bg1"/>
                </a:solidFill>
                <a:latin typeface="Arial" pitchFamily="34" charset="0"/>
                <a:cs typeface="Arial" pitchFamily="34" charset="0"/>
              </a:rPr>
              <a:t>14: </a:t>
            </a:r>
            <a:r>
              <a:rPr lang="en-US" dirty="0">
                <a:solidFill>
                  <a:schemeClr val="bg1"/>
                </a:solidFill>
                <a:latin typeface="Arial" pitchFamily="34" charset="0"/>
                <a:cs typeface="Arial" pitchFamily="34" charset="0"/>
              </a:rPr>
              <a:t>Introduction to Panel Data Models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7428347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05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11059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will start with an example of the use of panel data to investigate simple dynamics.  We will use data from the 1988 round of the NLSY for 1,538 males in full-time employment.</a:t>
            </a:r>
            <a:endParaRPr lang="en-GB" sz="1500" b="1" dirty="0">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2" name="Rectangle 5"/>
          <p:cNvSpPr>
            <a:spLocks noChangeArrowheads="1"/>
          </p:cNvSpPr>
          <p:nvPr/>
        </p:nvSpPr>
        <p:spPr bwMode="auto">
          <a:xfrm>
            <a:off x="0" y="548374"/>
            <a:ext cx="9144000" cy="4861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a:t>
            </a:r>
            <a:r>
              <a:rPr lang="en-US" sz="1800" b="1" dirty="0">
                <a:latin typeface="Arial" charset="0"/>
              </a:rPr>
              <a:t>1988 data</a:t>
            </a: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695575" algn="l"/>
                <a:tab pos="3676650" algn="l"/>
                <a:tab pos="4848225" algn="l"/>
              </a:tabLst>
            </a:pPr>
            <a:r>
              <a:rPr lang="en-US" sz="1800" b="1" dirty="0" smtClean="0">
                <a:latin typeface="Arial" charset="0"/>
              </a:rPr>
              <a:t>	OLS</a:t>
            </a:r>
          </a:p>
          <a:p>
            <a:pPr>
              <a:tabLst>
                <a:tab pos="2695575" algn="l"/>
                <a:tab pos="3676650" algn="l"/>
                <a:tab pos="4848225" algn="l"/>
              </a:tabLst>
            </a:pPr>
            <a:r>
              <a:rPr lang="en-US" sz="1800" b="1" dirty="0">
                <a:latin typeface="Arial" charset="0"/>
              </a:rPr>
              <a:t>	</a:t>
            </a:r>
            <a:endParaRPr lang="en-US" sz="1800" b="1" i="1" dirty="0" smtClean="0">
              <a:latin typeface="Arial" charset="0"/>
            </a:endParaRPr>
          </a:p>
          <a:p>
            <a:pPr>
              <a:spcBef>
                <a:spcPts val="2400"/>
              </a:spcBef>
              <a:tabLst>
                <a:tab pos="2743200" algn="dec"/>
                <a:tab pos="3886200" algn="dec"/>
                <a:tab pos="520065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0.129</a:t>
            </a:r>
            <a:endParaRPr lang="en-US" sz="1800" b="1" dirty="0">
              <a:latin typeface="Arial" charset="0"/>
              <a:cs typeface="Arial" charset="0"/>
            </a:endParaRPr>
          </a:p>
          <a:p>
            <a:r>
              <a:rPr lang="en-US" sz="1800" b="1" dirty="0">
                <a:latin typeface="Arial" charset="0"/>
              </a:rPr>
              <a:t>	(0.024</a:t>
            </a:r>
            <a:r>
              <a:rPr lang="en-US" sz="1800" b="1" dirty="0" smtClean="0">
                <a:latin typeface="Arial" charset="0"/>
              </a:rPr>
              <a:t>)</a:t>
            </a:r>
            <a:endParaRPr lang="en-US" sz="1800" b="1" dirty="0">
              <a:latin typeface="Arial" charset="0"/>
            </a:endParaRPr>
          </a:p>
          <a:p>
            <a:pPr>
              <a:spcBef>
                <a:spcPts val="1200"/>
              </a:spcBef>
              <a:tabLst>
                <a:tab pos="2962275" algn="dec"/>
                <a:tab pos="3886200" algn="dec"/>
                <a:tab pos="50292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r>
              <a:rPr lang="en-US" sz="1800" b="1" dirty="0">
                <a:latin typeface="Arial" charset="0"/>
              </a:rPr>
              <a:t>	</a:t>
            </a:r>
          </a:p>
          <a:p>
            <a:pPr>
              <a:spcBef>
                <a:spcPts val="1200"/>
              </a:spcBef>
              <a:tabLst>
                <a:tab pos="2962275" algn="dec"/>
                <a:tab pos="4124325" algn="dec"/>
                <a:tab pos="5029200"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endParaRPr lang="en-US" sz="1800" b="1" dirty="0" smtClean="0">
              <a:latin typeface="Arial" charset="0"/>
            </a:endParaRPr>
          </a:p>
          <a:p>
            <a:endParaRPr lang="en-US" sz="1800" b="1" dirty="0" smtClean="0">
              <a:latin typeface="Arial" charset="0"/>
            </a:endParaRPr>
          </a:p>
          <a:p>
            <a:pPr>
              <a:spcBef>
                <a:spcPts val="1200"/>
              </a:spcBef>
            </a:pPr>
            <a:r>
              <a:rPr lang="en-US" sz="1800" b="1" i="1" dirty="0" smtClean="0">
                <a:latin typeface="Arial" charset="0"/>
              </a:rPr>
              <a:t>R</a:t>
            </a:r>
            <a:r>
              <a:rPr lang="en-US" sz="1800" b="1" baseline="30000" dirty="0" smtClean="0">
                <a:latin typeface="Arial" charset="0"/>
              </a:rPr>
              <a:t>2</a:t>
            </a:r>
            <a:r>
              <a:rPr lang="en-US" sz="1800" b="1" dirty="0">
                <a:latin typeface="Arial" charset="0"/>
              </a:rPr>
              <a:t>	</a:t>
            </a:r>
            <a:r>
              <a:rPr lang="en-US" sz="1800" b="1" dirty="0" smtClean="0">
                <a:latin typeface="Arial" charset="0"/>
              </a:rPr>
              <a:t>0.271</a:t>
            </a:r>
            <a:endParaRPr lang="en-US" sz="1800" b="1" dirty="0">
              <a:latin typeface="Arial" charset="0"/>
            </a:endParaRPr>
          </a:p>
          <a:p>
            <a:pPr>
              <a:spcBef>
                <a:spcPts val="1200"/>
              </a:spcBef>
            </a:pPr>
            <a:r>
              <a:rPr lang="en-US" sz="1800" b="1" i="1" dirty="0">
                <a:latin typeface="Arial" charset="0"/>
              </a:rPr>
              <a:t>n</a:t>
            </a:r>
            <a:r>
              <a:rPr lang="en-US" sz="1800" b="1" dirty="0">
                <a:latin typeface="Arial" charset="0"/>
              </a:rPr>
              <a:t>                         </a:t>
            </a:r>
            <a:r>
              <a:rPr lang="en-US" sz="1800" b="1" dirty="0" smtClean="0">
                <a:latin typeface="Arial" charset="0"/>
              </a:rPr>
              <a:t>1538</a:t>
            </a:r>
            <a:endParaRPr lang="en-US" sz="1800" b="1" dirty="0">
              <a:latin typeface="Arial" charset="0"/>
            </a:endParaRPr>
          </a:p>
        </p:txBody>
      </p:sp>
      <p:sp>
        <p:nvSpPr>
          <p:cNvPr id="15"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6"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9266" name="Text Box 102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139267" name="Text Box 10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result of regressing the logarithm of hourly earnings on a dummy variable for being married and a set of control variables (years of schooling, </a:t>
            </a:r>
            <a:r>
              <a:rPr lang="en-GB" sz="1500" b="1" i="1"/>
              <a:t>ASVABC</a:t>
            </a:r>
            <a:r>
              <a:rPr lang="en-GB" sz="1500" b="1"/>
              <a:t> score, years of tenure and square, years of work experience and square, etc; coefficients not shown).</a:t>
            </a: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2" name="Rectangle 5"/>
          <p:cNvSpPr>
            <a:spLocks noChangeArrowheads="1"/>
          </p:cNvSpPr>
          <p:nvPr/>
        </p:nvSpPr>
        <p:spPr bwMode="auto">
          <a:xfrm>
            <a:off x="0" y="548374"/>
            <a:ext cx="9144000" cy="4861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a:t>
            </a:r>
            <a:r>
              <a:rPr lang="en-US" sz="1800" b="1" dirty="0">
                <a:latin typeface="Arial" charset="0"/>
              </a:rPr>
              <a:t>1988 data</a:t>
            </a: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695575" algn="l"/>
                <a:tab pos="3676650" algn="l"/>
                <a:tab pos="4848225" algn="l"/>
              </a:tabLst>
            </a:pPr>
            <a:r>
              <a:rPr lang="en-US" sz="1800" b="1" dirty="0" smtClean="0">
                <a:latin typeface="Arial" charset="0"/>
              </a:rPr>
              <a:t>	OLS</a:t>
            </a:r>
          </a:p>
          <a:p>
            <a:pPr>
              <a:tabLst>
                <a:tab pos="2695575" algn="l"/>
                <a:tab pos="3676650" algn="l"/>
                <a:tab pos="4848225" algn="l"/>
              </a:tabLst>
            </a:pPr>
            <a:r>
              <a:rPr lang="en-US" sz="1800" b="1" dirty="0">
                <a:latin typeface="Arial" charset="0"/>
              </a:rPr>
              <a:t>	</a:t>
            </a:r>
            <a:endParaRPr lang="en-US" sz="1800" b="1" i="1" dirty="0" smtClean="0">
              <a:latin typeface="Arial" charset="0"/>
            </a:endParaRPr>
          </a:p>
          <a:p>
            <a:pPr>
              <a:spcBef>
                <a:spcPts val="2400"/>
              </a:spcBef>
              <a:tabLst>
                <a:tab pos="2743200" algn="dec"/>
                <a:tab pos="3886200" algn="dec"/>
                <a:tab pos="520065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0.129</a:t>
            </a:r>
            <a:endParaRPr lang="en-US" sz="1800" b="1" dirty="0">
              <a:latin typeface="Arial" charset="0"/>
              <a:cs typeface="Arial" charset="0"/>
            </a:endParaRPr>
          </a:p>
          <a:p>
            <a:r>
              <a:rPr lang="en-US" sz="1800" b="1" dirty="0">
                <a:latin typeface="Arial" charset="0"/>
              </a:rPr>
              <a:t>	(0.024</a:t>
            </a:r>
            <a:r>
              <a:rPr lang="en-US" sz="1800" b="1" dirty="0" smtClean="0">
                <a:latin typeface="Arial" charset="0"/>
              </a:rPr>
              <a:t>)</a:t>
            </a:r>
            <a:endParaRPr lang="en-US" sz="1800" b="1" dirty="0">
              <a:latin typeface="Arial" charset="0"/>
            </a:endParaRPr>
          </a:p>
          <a:p>
            <a:pPr>
              <a:spcBef>
                <a:spcPts val="1200"/>
              </a:spcBef>
              <a:tabLst>
                <a:tab pos="2962275" algn="dec"/>
                <a:tab pos="3886200" algn="dec"/>
                <a:tab pos="50292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r>
              <a:rPr lang="en-US" sz="1800" b="1" dirty="0">
                <a:latin typeface="Arial" charset="0"/>
              </a:rPr>
              <a:t>	</a:t>
            </a:r>
          </a:p>
          <a:p>
            <a:pPr>
              <a:spcBef>
                <a:spcPts val="1200"/>
              </a:spcBef>
              <a:tabLst>
                <a:tab pos="2962275" algn="dec"/>
                <a:tab pos="4124325" algn="dec"/>
                <a:tab pos="5029200"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endParaRPr lang="en-US" sz="1800" b="1" dirty="0" smtClean="0">
              <a:latin typeface="Arial" charset="0"/>
            </a:endParaRPr>
          </a:p>
          <a:p>
            <a:endParaRPr lang="en-US" sz="1800" b="1" dirty="0" smtClean="0">
              <a:latin typeface="Arial" charset="0"/>
            </a:endParaRPr>
          </a:p>
          <a:p>
            <a:pPr>
              <a:spcBef>
                <a:spcPts val="1200"/>
              </a:spcBef>
            </a:pPr>
            <a:r>
              <a:rPr lang="en-US" sz="1800" b="1" i="1" dirty="0" smtClean="0">
                <a:latin typeface="Arial" charset="0"/>
              </a:rPr>
              <a:t>R</a:t>
            </a:r>
            <a:r>
              <a:rPr lang="en-US" sz="1800" b="1" baseline="30000" dirty="0" smtClean="0">
                <a:latin typeface="Arial" charset="0"/>
              </a:rPr>
              <a:t>2</a:t>
            </a:r>
            <a:r>
              <a:rPr lang="en-US" sz="1800" b="1" dirty="0">
                <a:latin typeface="Arial" charset="0"/>
              </a:rPr>
              <a:t>	</a:t>
            </a:r>
            <a:r>
              <a:rPr lang="en-US" sz="1800" b="1" dirty="0" smtClean="0">
                <a:latin typeface="Arial" charset="0"/>
              </a:rPr>
              <a:t>0.271</a:t>
            </a:r>
            <a:endParaRPr lang="en-US" sz="1800" b="1" dirty="0">
              <a:latin typeface="Arial" charset="0"/>
            </a:endParaRPr>
          </a:p>
          <a:p>
            <a:pPr>
              <a:spcBef>
                <a:spcPts val="1200"/>
              </a:spcBef>
            </a:pPr>
            <a:r>
              <a:rPr lang="en-US" sz="1800" b="1" i="1" dirty="0">
                <a:latin typeface="Arial" charset="0"/>
              </a:rPr>
              <a:t>n</a:t>
            </a:r>
            <a:r>
              <a:rPr lang="en-US" sz="1800" b="1" dirty="0">
                <a:latin typeface="Arial" charset="0"/>
              </a:rPr>
              <a:t>                         </a:t>
            </a:r>
            <a:r>
              <a:rPr lang="en-US" sz="1800" b="1" dirty="0" smtClean="0">
                <a:latin typeface="Arial" charset="0"/>
              </a:rPr>
              <a:t>1538</a:t>
            </a:r>
            <a:endParaRPr lang="en-US" sz="1800" b="1" dirty="0">
              <a:latin typeface="Arial" charset="0"/>
            </a:endParaRPr>
          </a:p>
        </p:txBody>
      </p:sp>
      <p:sp>
        <p:nvSpPr>
          <p:cNvPr id="15"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6"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0290" name="Text Box 102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40291" name="Text Box 10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Married males earn 12.9 percent more than single males and the effect is highly significant (standard error in parentheses).</a:t>
            </a: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2" name="Rectangle 5"/>
          <p:cNvSpPr>
            <a:spLocks noChangeArrowheads="1"/>
          </p:cNvSpPr>
          <p:nvPr/>
        </p:nvSpPr>
        <p:spPr bwMode="auto">
          <a:xfrm>
            <a:off x="0" y="548374"/>
            <a:ext cx="9144000" cy="4861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a:t>
            </a:r>
            <a:r>
              <a:rPr lang="en-US" sz="1800" b="1" dirty="0">
                <a:latin typeface="Arial" charset="0"/>
              </a:rPr>
              <a:t>1988 data</a:t>
            </a: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695575" algn="l"/>
                <a:tab pos="3676650" algn="l"/>
                <a:tab pos="4848225" algn="l"/>
              </a:tabLst>
            </a:pPr>
            <a:r>
              <a:rPr lang="en-US" sz="1800" b="1" dirty="0" smtClean="0">
                <a:latin typeface="Arial" charset="0"/>
              </a:rPr>
              <a:t>	OLS</a:t>
            </a:r>
          </a:p>
          <a:p>
            <a:pPr>
              <a:tabLst>
                <a:tab pos="2695575" algn="l"/>
                <a:tab pos="3676650" algn="l"/>
                <a:tab pos="4848225" algn="l"/>
              </a:tabLst>
            </a:pPr>
            <a:r>
              <a:rPr lang="en-US" sz="1800" b="1" dirty="0">
                <a:latin typeface="Arial" charset="0"/>
              </a:rPr>
              <a:t>	</a:t>
            </a:r>
            <a:endParaRPr lang="en-US" sz="1800" b="1" i="1" dirty="0" smtClean="0">
              <a:latin typeface="Arial" charset="0"/>
            </a:endParaRPr>
          </a:p>
          <a:p>
            <a:pPr>
              <a:spcBef>
                <a:spcPts val="2400"/>
              </a:spcBef>
              <a:tabLst>
                <a:tab pos="2743200" algn="dec"/>
                <a:tab pos="3886200" algn="dec"/>
                <a:tab pos="520065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0.129</a:t>
            </a:r>
            <a:endParaRPr lang="en-US" sz="1800" b="1" dirty="0">
              <a:latin typeface="Arial" charset="0"/>
              <a:cs typeface="Arial" charset="0"/>
            </a:endParaRPr>
          </a:p>
          <a:p>
            <a:r>
              <a:rPr lang="en-US" sz="1800" b="1" dirty="0">
                <a:latin typeface="Arial" charset="0"/>
              </a:rPr>
              <a:t>	(0.024</a:t>
            </a:r>
            <a:r>
              <a:rPr lang="en-US" sz="1800" b="1" dirty="0" smtClean="0">
                <a:latin typeface="Arial" charset="0"/>
              </a:rPr>
              <a:t>)</a:t>
            </a:r>
            <a:endParaRPr lang="en-US" sz="1800" b="1" dirty="0">
              <a:latin typeface="Arial" charset="0"/>
            </a:endParaRPr>
          </a:p>
          <a:p>
            <a:pPr>
              <a:spcBef>
                <a:spcPts val="1200"/>
              </a:spcBef>
              <a:tabLst>
                <a:tab pos="2962275" algn="dec"/>
                <a:tab pos="3886200" algn="dec"/>
                <a:tab pos="50292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r>
              <a:rPr lang="en-US" sz="1800" b="1" dirty="0">
                <a:latin typeface="Arial" charset="0"/>
              </a:rPr>
              <a:t>	</a:t>
            </a:r>
          </a:p>
          <a:p>
            <a:pPr>
              <a:spcBef>
                <a:spcPts val="1200"/>
              </a:spcBef>
              <a:tabLst>
                <a:tab pos="2962275" algn="dec"/>
                <a:tab pos="4124325" algn="dec"/>
                <a:tab pos="5029200"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endParaRPr lang="en-US" sz="1800" b="1" dirty="0" smtClean="0">
              <a:latin typeface="Arial" charset="0"/>
            </a:endParaRPr>
          </a:p>
          <a:p>
            <a:endParaRPr lang="en-US" sz="1800" b="1" dirty="0" smtClean="0">
              <a:latin typeface="Arial" charset="0"/>
            </a:endParaRPr>
          </a:p>
          <a:p>
            <a:pPr>
              <a:spcBef>
                <a:spcPts val="1200"/>
              </a:spcBef>
            </a:pPr>
            <a:r>
              <a:rPr lang="en-US" sz="1800" b="1" i="1" dirty="0" smtClean="0">
                <a:latin typeface="Arial" charset="0"/>
              </a:rPr>
              <a:t>R</a:t>
            </a:r>
            <a:r>
              <a:rPr lang="en-US" sz="1800" b="1" baseline="30000" dirty="0" smtClean="0">
                <a:latin typeface="Arial" charset="0"/>
              </a:rPr>
              <a:t>2</a:t>
            </a:r>
            <a:r>
              <a:rPr lang="en-US" sz="1800" b="1" dirty="0">
                <a:latin typeface="Arial" charset="0"/>
              </a:rPr>
              <a:t>	</a:t>
            </a:r>
            <a:r>
              <a:rPr lang="en-US" sz="1800" b="1" dirty="0" smtClean="0">
                <a:latin typeface="Arial" charset="0"/>
              </a:rPr>
              <a:t>0.271</a:t>
            </a:r>
            <a:endParaRPr lang="en-US" sz="1800" b="1" dirty="0">
              <a:latin typeface="Arial" charset="0"/>
            </a:endParaRPr>
          </a:p>
          <a:p>
            <a:pPr>
              <a:spcBef>
                <a:spcPts val="1200"/>
              </a:spcBef>
            </a:pPr>
            <a:r>
              <a:rPr lang="en-US" sz="1800" b="1" i="1" dirty="0">
                <a:latin typeface="Arial" charset="0"/>
              </a:rPr>
              <a:t>n</a:t>
            </a:r>
            <a:r>
              <a:rPr lang="en-US" sz="1800" b="1" dirty="0">
                <a:latin typeface="Arial" charset="0"/>
              </a:rPr>
              <a:t>                         </a:t>
            </a:r>
            <a:r>
              <a:rPr lang="en-US" sz="1800" b="1" dirty="0" smtClean="0">
                <a:latin typeface="Arial" charset="0"/>
              </a:rPr>
              <a:t>1538</a:t>
            </a:r>
            <a:endParaRPr lang="en-US" sz="1800" b="1" dirty="0">
              <a:latin typeface="Arial" charset="0"/>
            </a:endParaRPr>
          </a:p>
        </p:txBody>
      </p:sp>
      <p:sp>
        <p:nvSpPr>
          <p:cNvPr id="15"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6"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131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141315"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effect has often been found in the literature.  One explanation is that </a:t>
            </a:r>
            <a:r>
              <a:rPr lang="en-US" sz="1500" b="1"/>
              <a:t>marriage entails financial responsibilities — in particular, the raising of children — that may encourage men to work harder or seek better paying jobs.</a:t>
            </a:r>
            <a:endParaRPr lang="en-GB" sz="1500" b="1"/>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2" name="Rectangle 5"/>
          <p:cNvSpPr>
            <a:spLocks noChangeArrowheads="1"/>
          </p:cNvSpPr>
          <p:nvPr/>
        </p:nvSpPr>
        <p:spPr bwMode="auto">
          <a:xfrm>
            <a:off x="0" y="548374"/>
            <a:ext cx="9144000" cy="4861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a:t>
            </a:r>
            <a:r>
              <a:rPr lang="en-US" sz="1800" b="1" dirty="0">
                <a:latin typeface="Arial" charset="0"/>
              </a:rPr>
              <a:t>1988 data</a:t>
            </a: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695575" algn="l"/>
                <a:tab pos="3676650" algn="l"/>
                <a:tab pos="4848225" algn="l"/>
              </a:tabLst>
            </a:pPr>
            <a:r>
              <a:rPr lang="en-US" sz="1800" b="1" dirty="0" smtClean="0">
                <a:latin typeface="Arial" charset="0"/>
              </a:rPr>
              <a:t>	OLS</a:t>
            </a:r>
          </a:p>
          <a:p>
            <a:pPr>
              <a:tabLst>
                <a:tab pos="2695575" algn="l"/>
                <a:tab pos="3676650" algn="l"/>
                <a:tab pos="4848225" algn="l"/>
              </a:tabLst>
            </a:pPr>
            <a:r>
              <a:rPr lang="en-US" sz="1800" b="1" dirty="0">
                <a:latin typeface="Arial" charset="0"/>
              </a:rPr>
              <a:t>	</a:t>
            </a:r>
            <a:endParaRPr lang="en-US" sz="1800" b="1" i="1" dirty="0" smtClean="0">
              <a:latin typeface="Arial" charset="0"/>
            </a:endParaRPr>
          </a:p>
          <a:p>
            <a:pPr>
              <a:spcBef>
                <a:spcPts val="2400"/>
              </a:spcBef>
              <a:tabLst>
                <a:tab pos="2743200" algn="dec"/>
                <a:tab pos="3886200" algn="dec"/>
                <a:tab pos="520065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0.129</a:t>
            </a:r>
            <a:endParaRPr lang="en-US" sz="1800" b="1" dirty="0">
              <a:latin typeface="Arial" charset="0"/>
              <a:cs typeface="Arial" charset="0"/>
            </a:endParaRPr>
          </a:p>
          <a:p>
            <a:r>
              <a:rPr lang="en-US" sz="1800" b="1" dirty="0">
                <a:latin typeface="Arial" charset="0"/>
              </a:rPr>
              <a:t>	(0.024</a:t>
            </a:r>
            <a:r>
              <a:rPr lang="en-US" sz="1800" b="1" dirty="0" smtClean="0">
                <a:latin typeface="Arial" charset="0"/>
              </a:rPr>
              <a:t>)</a:t>
            </a:r>
            <a:endParaRPr lang="en-US" sz="1800" b="1" dirty="0">
              <a:latin typeface="Arial" charset="0"/>
            </a:endParaRPr>
          </a:p>
          <a:p>
            <a:pPr>
              <a:spcBef>
                <a:spcPts val="1200"/>
              </a:spcBef>
              <a:tabLst>
                <a:tab pos="2962275" algn="dec"/>
                <a:tab pos="3886200" algn="dec"/>
                <a:tab pos="50292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r>
              <a:rPr lang="en-US" sz="1800" b="1" dirty="0">
                <a:latin typeface="Arial" charset="0"/>
              </a:rPr>
              <a:t>	</a:t>
            </a:r>
          </a:p>
          <a:p>
            <a:pPr>
              <a:spcBef>
                <a:spcPts val="1200"/>
              </a:spcBef>
              <a:tabLst>
                <a:tab pos="2962275" algn="dec"/>
                <a:tab pos="4124325" algn="dec"/>
                <a:tab pos="5029200"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endParaRPr lang="en-US" sz="1800" b="1" dirty="0" smtClean="0">
              <a:latin typeface="Arial" charset="0"/>
            </a:endParaRPr>
          </a:p>
          <a:p>
            <a:endParaRPr lang="en-US" sz="1800" b="1" dirty="0" smtClean="0">
              <a:latin typeface="Arial" charset="0"/>
            </a:endParaRPr>
          </a:p>
          <a:p>
            <a:pPr>
              <a:spcBef>
                <a:spcPts val="1200"/>
              </a:spcBef>
            </a:pPr>
            <a:r>
              <a:rPr lang="en-US" sz="1800" b="1" i="1" dirty="0" smtClean="0">
                <a:latin typeface="Arial" charset="0"/>
              </a:rPr>
              <a:t>R</a:t>
            </a:r>
            <a:r>
              <a:rPr lang="en-US" sz="1800" b="1" baseline="30000" dirty="0" smtClean="0">
                <a:latin typeface="Arial" charset="0"/>
              </a:rPr>
              <a:t>2</a:t>
            </a:r>
            <a:r>
              <a:rPr lang="en-US" sz="1800" b="1" dirty="0">
                <a:latin typeface="Arial" charset="0"/>
              </a:rPr>
              <a:t>	</a:t>
            </a:r>
            <a:r>
              <a:rPr lang="en-US" sz="1800" b="1" dirty="0" smtClean="0">
                <a:latin typeface="Arial" charset="0"/>
              </a:rPr>
              <a:t>0.271</a:t>
            </a:r>
            <a:endParaRPr lang="en-US" sz="1800" b="1" dirty="0">
              <a:latin typeface="Arial" charset="0"/>
            </a:endParaRPr>
          </a:p>
          <a:p>
            <a:pPr>
              <a:spcBef>
                <a:spcPts val="1200"/>
              </a:spcBef>
            </a:pPr>
            <a:r>
              <a:rPr lang="en-US" sz="1800" b="1" i="1" dirty="0">
                <a:latin typeface="Arial" charset="0"/>
              </a:rPr>
              <a:t>n</a:t>
            </a:r>
            <a:r>
              <a:rPr lang="en-US" sz="1800" b="1" dirty="0">
                <a:latin typeface="Arial" charset="0"/>
              </a:rPr>
              <a:t>                         </a:t>
            </a:r>
            <a:r>
              <a:rPr lang="en-US" sz="1800" b="1" dirty="0" smtClean="0">
                <a:latin typeface="Arial" charset="0"/>
              </a:rPr>
              <a:t>1538</a:t>
            </a:r>
            <a:endParaRPr lang="en-US" sz="1800" b="1" dirty="0">
              <a:latin typeface="Arial" charset="0"/>
            </a:endParaRPr>
          </a:p>
        </p:txBody>
      </p:sp>
      <p:sp>
        <p:nvSpPr>
          <p:cNvPr id="15"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6"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2338" name="Text Box 102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142339" name="Text Box 10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Another is that certain unobserved qualities that are valued by employers are also valued by potential spouses and hence are conducive to getting married.  According to this explanation the dummy variable for being married is acting as a proxy for these qualities.</a:t>
            </a:r>
            <a:endParaRPr lang="en-GB" sz="1500" b="1"/>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2" name="Rectangle 5"/>
          <p:cNvSpPr>
            <a:spLocks noChangeArrowheads="1"/>
          </p:cNvSpPr>
          <p:nvPr/>
        </p:nvSpPr>
        <p:spPr bwMode="auto">
          <a:xfrm>
            <a:off x="0" y="548374"/>
            <a:ext cx="9144000" cy="4861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a:t>
            </a:r>
            <a:r>
              <a:rPr lang="en-US" sz="1800" b="1" dirty="0">
                <a:latin typeface="Arial" charset="0"/>
              </a:rPr>
              <a:t>1988 data</a:t>
            </a: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695575" algn="l"/>
                <a:tab pos="3676650" algn="l"/>
                <a:tab pos="4848225" algn="l"/>
              </a:tabLst>
            </a:pPr>
            <a:r>
              <a:rPr lang="en-US" sz="1800" b="1" dirty="0" smtClean="0">
                <a:latin typeface="Arial" charset="0"/>
              </a:rPr>
              <a:t>	OLS</a:t>
            </a:r>
          </a:p>
          <a:p>
            <a:pPr>
              <a:tabLst>
                <a:tab pos="2695575" algn="l"/>
                <a:tab pos="3676650" algn="l"/>
                <a:tab pos="4848225" algn="l"/>
              </a:tabLst>
            </a:pPr>
            <a:r>
              <a:rPr lang="en-US" sz="1800" b="1" dirty="0">
                <a:latin typeface="Arial" charset="0"/>
              </a:rPr>
              <a:t>	</a:t>
            </a:r>
            <a:endParaRPr lang="en-US" sz="1800" b="1" i="1" dirty="0" smtClean="0">
              <a:latin typeface="Arial" charset="0"/>
            </a:endParaRPr>
          </a:p>
          <a:p>
            <a:pPr>
              <a:spcBef>
                <a:spcPts val="2400"/>
              </a:spcBef>
              <a:tabLst>
                <a:tab pos="2743200" algn="dec"/>
                <a:tab pos="3886200" algn="dec"/>
                <a:tab pos="520065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0.129</a:t>
            </a:r>
            <a:endParaRPr lang="en-US" sz="1800" b="1" dirty="0">
              <a:latin typeface="Arial" charset="0"/>
              <a:cs typeface="Arial" charset="0"/>
            </a:endParaRPr>
          </a:p>
          <a:p>
            <a:r>
              <a:rPr lang="en-US" sz="1800" b="1" dirty="0">
                <a:latin typeface="Arial" charset="0"/>
              </a:rPr>
              <a:t>	(0.024</a:t>
            </a:r>
            <a:r>
              <a:rPr lang="en-US" sz="1800" b="1" dirty="0" smtClean="0">
                <a:latin typeface="Arial" charset="0"/>
              </a:rPr>
              <a:t>)</a:t>
            </a:r>
            <a:endParaRPr lang="en-US" sz="1800" b="1" dirty="0">
              <a:latin typeface="Arial" charset="0"/>
            </a:endParaRPr>
          </a:p>
          <a:p>
            <a:pPr>
              <a:spcBef>
                <a:spcPts val="1200"/>
              </a:spcBef>
              <a:tabLst>
                <a:tab pos="2962275" algn="dec"/>
                <a:tab pos="3886200" algn="dec"/>
                <a:tab pos="50292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r>
              <a:rPr lang="en-US" sz="1800" b="1" dirty="0">
                <a:latin typeface="Arial" charset="0"/>
              </a:rPr>
              <a:t>	</a:t>
            </a:r>
          </a:p>
          <a:p>
            <a:pPr>
              <a:spcBef>
                <a:spcPts val="1200"/>
              </a:spcBef>
              <a:tabLst>
                <a:tab pos="2962275" algn="dec"/>
                <a:tab pos="4124325" algn="dec"/>
                <a:tab pos="5029200"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endParaRPr lang="en-US" sz="1800" b="1" dirty="0" smtClean="0">
              <a:latin typeface="Arial" charset="0"/>
            </a:endParaRPr>
          </a:p>
          <a:p>
            <a:endParaRPr lang="en-US" sz="1800" b="1" dirty="0" smtClean="0">
              <a:latin typeface="Arial" charset="0"/>
            </a:endParaRPr>
          </a:p>
          <a:p>
            <a:pPr>
              <a:spcBef>
                <a:spcPts val="1200"/>
              </a:spcBef>
            </a:pPr>
            <a:r>
              <a:rPr lang="en-US" sz="1800" b="1" i="1" dirty="0" smtClean="0">
                <a:latin typeface="Arial" charset="0"/>
              </a:rPr>
              <a:t>R</a:t>
            </a:r>
            <a:r>
              <a:rPr lang="en-US" sz="1800" b="1" baseline="30000" dirty="0" smtClean="0">
                <a:latin typeface="Arial" charset="0"/>
              </a:rPr>
              <a:t>2</a:t>
            </a:r>
            <a:r>
              <a:rPr lang="en-US" sz="1800" b="1" dirty="0">
                <a:latin typeface="Arial" charset="0"/>
              </a:rPr>
              <a:t>	</a:t>
            </a:r>
            <a:r>
              <a:rPr lang="en-US" sz="1800" b="1" dirty="0" smtClean="0">
                <a:latin typeface="Arial" charset="0"/>
              </a:rPr>
              <a:t>0.271</a:t>
            </a:r>
            <a:endParaRPr lang="en-US" sz="1800" b="1" dirty="0">
              <a:latin typeface="Arial" charset="0"/>
            </a:endParaRPr>
          </a:p>
          <a:p>
            <a:pPr>
              <a:spcBef>
                <a:spcPts val="1200"/>
              </a:spcBef>
            </a:pPr>
            <a:r>
              <a:rPr lang="en-US" sz="1800" b="1" i="1" dirty="0">
                <a:latin typeface="Arial" charset="0"/>
              </a:rPr>
              <a:t>n</a:t>
            </a:r>
            <a:r>
              <a:rPr lang="en-US" sz="1800" b="1" dirty="0">
                <a:latin typeface="Arial" charset="0"/>
              </a:rPr>
              <a:t>                         </a:t>
            </a:r>
            <a:r>
              <a:rPr lang="en-US" sz="1800" b="1" dirty="0" smtClean="0">
                <a:latin typeface="Arial" charset="0"/>
              </a:rPr>
              <a:t>1538</a:t>
            </a:r>
            <a:endParaRPr lang="en-US" sz="1800" b="1" dirty="0">
              <a:latin typeface="Arial" charset="0"/>
            </a:endParaRPr>
          </a:p>
        </p:txBody>
      </p:sp>
      <p:sp>
        <p:nvSpPr>
          <p:cNvPr id="15"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6"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336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143363"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Other explanations have been proposed, but we will restrict attention to these two.  With cross-sectional data it is difficult to discriminate between them.</a:t>
            </a:r>
            <a:endParaRPr lang="en-GB" sz="2400">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2" name="Rectangle 5"/>
          <p:cNvSpPr>
            <a:spLocks noChangeArrowheads="1"/>
          </p:cNvSpPr>
          <p:nvPr/>
        </p:nvSpPr>
        <p:spPr bwMode="auto">
          <a:xfrm>
            <a:off x="0" y="548374"/>
            <a:ext cx="9144000" cy="4861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a:t>
            </a:r>
            <a:r>
              <a:rPr lang="en-US" sz="1800" b="1" dirty="0">
                <a:latin typeface="Arial" charset="0"/>
              </a:rPr>
              <a:t>1988 data</a:t>
            </a: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695575" algn="l"/>
                <a:tab pos="3676650" algn="l"/>
                <a:tab pos="4848225" algn="l"/>
              </a:tabLst>
            </a:pPr>
            <a:r>
              <a:rPr lang="en-US" sz="1800" b="1" dirty="0" smtClean="0">
                <a:latin typeface="Arial" charset="0"/>
              </a:rPr>
              <a:t>	OLS</a:t>
            </a:r>
          </a:p>
          <a:p>
            <a:pPr>
              <a:tabLst>
                <a:tab pos="2695575" algn="l"/>
                <a:tab pos="3676650" algn="l"/>
                <a:tab pos="4848225" algn="l"/>
              </a:tabLst>
            </a:pPr>
            <a:r>
              <a:rPr lang="en-US" sz="1800" b="1" dirty="0">
                <a:latin typeface="Arial" charset="0"/>
              </a:rPr>
              <a:t>	</a:t>
            </a:r>
            <a:endParaRPr lang="en-US" sz="1800" b="1" i="1" dirty="0" smtClean="0">
              <a:latin typeface="Arial" charset="0"/>
            </a:endParaRPr>
          </a:p>
          <a:p>
            <a:pPr>
              <a:spcBef>
                <a:spcPts val="2400"/>
              </a:spcBef>
              <a:tabLst>
                <a:tab pos="2743200" algn="dec"/>
                <a:tab pos="3886200" algn="dec"/>
                <a:tab pos="520065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0.129</a:t>
            </a:r>
            <a:endParaRPr lang="en-US" sz="1800" b="1" dirty="0">
              <a:latin typeface="Arial" charset="0"/>
              <a:cs typeface="Arial" charset="0"/>
            </a:endParaRPr>
          </a:p>
          <a:p>
            <a:r>
              <a:rPr lang="en-US" sz="1800" b="1" dirty="0">
                <a:latin typeface="Arial" charset="0"/>
              </a:rPr>
              <a:t>	(0.024</a:t>
            </a:r>
            <a:r>
              <a:rPr lang="en-US" sz="1800" b="1" dirty="0" smtClean="0">
                <a:latin typeface="Arial" charset="0"/>
              </a:rPr>
              <a:t>)</a:t>
            </a:r>
            <a:endParaRPr lang="en-US" sz="1800" b="1" dirty="0">
              <a:latin typeface="Arial" charset="0"/>
            </a:endParaRPr>
          </a:p>
          <a:p>
            <a:pPr>
              <a:spcBef>
                <a:spcPts val="1200"/>
              </a:spcBef>
              <a:tabLst>
                <a:tab pos="2962275" algn="dec"/>
                <a:tab pos="3886200" algn="dec"/>
                <a:tab pos="50292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r>
              <a:rPr lang="en-US" sz="1800" b="1" dirty="0">
                <a:latin typeface="Arial" charset="0"/>
              </a:rPr>
              <a:t>	</a:t>
            </a:r>
          </a:p>
          <a:p>
            <a:pPr>
              <a:spcBef>
                <a:spcPts val="1200"/>
              </a:spcBef>
              <a:tabLst>
                <a:tab pos="2962275" algn="dec"/>
                <a:tab pos="4124325" algn="dec"/>
                <a:tab pos="5029200"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endParaRPr lang="en-US" sz="1800" b="1" dirty="0" smtClean="0">
              <a:latin typeface="Arial" charset="0"/>
            </a:endParaRPr>
          </a:p>
          <a:p>
            <a:endParaRPr lang="en-US" sz="1800" b="1" dirty="0" smtClean="0">
              <a:latin typeface="Arial" charset="0"/>
            </a:endParaRPr>
          </a:p>
          <a:p>
            <a:pPr>
              <a:spcBef>
                <a:spcPts val="1200"/>
              </a:spcBef>
            </a:pPr>
            <a:r>
              <a:rPr lang="en-US" sz="1800" b="1" i="1" dirty="0" smtClean="0">
                <a:latin typeface="Arial" charset="0"/>
              </a:rPr>
              <a:t>R</a:t>
            </a:r>
            <a:r>
              <a:rPr lang="en-US" sz="1800" b="1" baseline="30000" dirty="0" smtClean="0">
                <a:latin typeface="Arial" charset="0"/>
              </a:rPr>
              <a:t>2</a:t>
            </a:r>
            <a:r>
              <a:rPr lang="en-US" sz="1800" b="1" dirty="0">
                <a:latin typeface="Arial" charset="0"/>
              </a:rPr>
              <a:t>	</a:t>
            </a:r>
            <a:r>
              <a:rPr lang="en-US" sz="1800" b="1" dirty="0" smtClean="0">
                <a:latin typeface="Arial" charset="0"/>
              </a:rPr>
              <a:t>0.271</a:t>
            </a:r>
            <a:endParaRPr lang="en-US" sz="1800" b="1" dirty="0">
              <a:latin typeface="Arial" charset="0"/>
            </a:endParaRPr>
          </a:p>
          <a:p>
            <a:pPr>
              <a:spcBef>
                <a:spcPts val="1200"/>
              </a:spcBef>
            </a:pPr>
            <a:r>
              <a:rPr lang="en-US" sz="1800" b="1" i="1" dirty="0">
                <a:latin typeface="Arial" charset="0"/>
              </a:rPr>
              <a:t>n</a:t>
            </a:r>
            <a:r>
              <a:rPr lang="en-US" sz="1800" b="1" dirty="0">
                <a:latin typeface="Arial" charset="0"/>
              </a:rPr>
              <a:t>                         </a:t>
            </a:r>
            <a:r>
              <a:rPr lang="en-US" sz="1800" b="1" dirty="0" smtClean="0">
                <a:latin typeface="Arial" charset="0"/>
              </a:rPr>
              <a:t>1538</a:t>
            </a:r>
            <a:endParaRPr lang="en-US" sz="1800" b="1" dirty="0">
              <a:latin typeface="Arial" charset="0"/>
            </a:endParaRPr>
          </a:p>
        </p:txBody>
      </p:sp>
      <p:sp>
        <p:nvSpPr>
          <p:cNvPr id="15"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6"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438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144387"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However with panel data one can find out whether there is an uplift at the time of marriage or soon after, as would be predicted by the increased productivity hypothesis ...</a:t>
            </a:r>
            <a:endParaRPr lang="en-GB" sz="2400">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2" name="Rectangle 5"/>
          <p:cNvSpPr>
            <a:spLocks noChangeArrowheads="1"/>
          </p:cNvSpPr>
          <p:nvPr/>
        </p:nvSpPr>
        <p:spPr bwMode="auto">
          <a:xfrm>
            <a:off x="0" y="548374"/>
            <a:ext cx="9144000" cy="4861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a:t>
            </a:r>
            <a:r>
              <a:rPr lang="en-US" sz="1800" b="1" dirty="0">
                <a:latin typeface="Arial" charset="0"/>
              </a:rPr>
              <a:t>1988 data</a:t>
            </a: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695575" algn="l"/>
                <a:tab pos="3676650" algn="l"/>
                <a:tab pos="4848225" algn="l"/>
              </a:tabLst>
            </a:pPr>
            <a:r>
              <a:rPr lang="en-US" sz="1800" b="1" dirty="0" smtClean="0">
                <a:latin typeface="Arial" charset="0"/>
              </a:rPr>
              <a:t>	OLS</a:t>
            </a:r>
          </a:p>
          <a:p>
            <a:pPr>
              <a:tabLst>
                <a:tab pos="2695575" algn="l"/>
                <a:tab pos="3676650" algn="l"/>
                <a:tab pos="4848225" algn="l"/>
              </a:tabLst>
            </a:pPr>
            <a:r>
              <a:rPr lang="en-US" sz="1800" b="1" dirty="0">
                <a:latin typeface="Arial" charset="0"/>
              </a:rPr>
              <a:t>	</a:t>
            </a:r>
            <a:endParaRPr lang="en-US" sz="1800" b="1" i="1" dirty="0" smtClean="0">
              <a:latin typeface="Arial" charset="0"/>
            </a:endParaRPr>
          </a:p>
          <a:p>
            <a:pPr>
              <a:spcBef>
                <a:spcPts val="2400"/>
              </a:spcBef>
              <a:tabLst>
                <a:tab pos="2743200" algn="dec"/>
                <a:tab pos="3886200" algn="dec"/>
                <a:tab pos="520065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0.129</a:t>
            </a:r>
            <a:endParaRPr lang="en-US" sz="1800" b="1" dirty="0">
              <a:latin typeface="Arial" charset="0"/>
              <a:cs typeface="Arial" charset="0"/>
            </a:endParaRPr>
          </a:p>
          <a:p>
            <a:r>
              <a:rPr lang="en-US" sz="1800" b="1" dirty="0">
                <a:latin typeface="Arial" charset="0"/>
              </a:rPr>
              <a:t>	(0.024</a:t>
            </a:r>
            <a:r>
              <a:rPr lang="en-US" sz="1800" b="1" dirty="0" smtClean="0">
                <a:latin typeface="Arial" charset="0"/>
              </a:rPr>
              <a:t>)</a:t>
            </a:r>
            <a:endParaRPr lang="en-US" sz="1800" b="1" dirty="0">
              <a:latin typeface="Arial" charset="0"/>
            </a:endParaRPr>
          </a:p>
          <a:p>
            <a:pPr>
              <a:spcBef>
                <a:spcPts val="1200"/>
              </a:spcBef>
              <a:tabLst>
                <a:tab pos="2962275" algn="dec"/>
                <a:tab pos="3886200" algn="dec"/>
                <a:tab pos="50292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r>
              <a:rPr lang="en-US" sz="1800" b="1" dirty="0">
                <a:latin typeface="Arial" charset="0"/>
              </a:rPr>
              <a:t>	</a:t>
            </a:r>
          </a:p>
          <a:p>
            <a:pPr>
              <a:spcBef>
                <a:spcPts val="1200"/>
              </a:spcBef>
              <a:tabLst>
                <a:tab pos="2962275" algn="dec"/>
                <a:tab pos="4124325" algn="dec"/>
                <a:tab pos="5029200"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endParaRPr lang="en-US" sz="1800" b="1" dirty="0" smtClean="0">
              <a:latin typeface="Arial" charset="0"/>
            </a:endParaRPr>
          </a:p>
          <a:p>
            <a:endParaRPr lang="en-US" sz="1800" b="1" dirty="0" smtClean="0">
              <a:latin typeface="Arial" charset="0"/>
            </a:endParaRPr>
          </a:p>
          <a:p>
            <a:pPr>
              <a:spcBef>
                <a:spcPts val="1200"/>
              </a:spcBef>
            </a:pPr>
            <a:r>
              <a:rPr lang="en-US" sz="1800" b="1" i="1" dirty="0" smtClean="0">
                <a:latin typeface="Arial" charset="0"/>
              </a:rPr>
              <a:t>R</a:t>
            </a:r>
            <a:r>
              <a:rPr lang="en-US" sz="1800" b="1" baseline="30000" dirty="0" smtClean="0">
                <a:latin typeface="Arial" charset="0"/>
              </a:rPr>
              <a:t>2</a:t>
            </a:r>
            <a:r>
              <a:rPr lang="en-US" sz="1800" b="1" dirty="0">
                <a:latin typeface="Arial" charset="0"/>
              </a:rPr>
              <a:t>	</a:t>
            </a:r>
            <a:r>
              <a:rPr lang="en-US" sz="1800" b="1" dirty="0" smtClean="0">
                <a:latin typeface="Arial" charset="0"/>
              </a:rPr>
              <a:t>0.271</a:t>
            </a:r>
            <a:endParaRPr lang="en-US" sz="1800" b="1" dirty="0">
              <a:latin typeface="Arial" charset="0"/>
            </a:endParaRPr>
          </a:p>
          <a:p>
            <a:pPr>
              <a:spcBef>
                <a:spcPts val="1200"/>
              </a:spcBef>
            </a:pPr>
            <a:r>
              <a:rPr lang="en-US" sz="1800" b="1" i="1" dirty="0">
                <a:latin typeface="Arial" charset="0"/>
              </a:rPr>
              <a:t>n</a:t>
            </a:r>
            <a:r>
              <a:rPr lang="en-US" sz="1800" b="1" dirty="0">
                <a:latin typeface="Arial" charset="0"/>
              </a:rPr>
              <a:t>                         </a:t>
            </a:r>
            <a:r>
              <a:rPr lang="en-US" sz="1800" b="1" dirty="0" smtClean="0">
                <a:latin typeface="Arial" charset="0"/>
              </a:rPr>
              <a:t>1538</a:t>
            </a:r>
            <a:endParaRPr lang="en-US" sz="1800" b="1" dirty="0">
              <a:latin typeface="Arial" charset="0"/>
            </a:endParaRPr>
          </a:p>
        </p:txBody>
      </p:sp>
      <p:sp>
        <p:nvSpPr>
          <p:cNvPr id="15"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6"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541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14541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 or whether men who end up married tend to earn more even when unmarried, as would be predicted by the unobserved heterogeneity hypothesis.</a:t>
            </a:r>
            <a:endParaRPr lang="en-GB" sz="2400">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2" name="Rectangle 5"/>
          <p:cNvSpPr>
            <a:spLocks noChangeArrowheads="1"/>
          </p:cNvSpPr>
          <p:nvPr/>
        </p:nvSpPr>
        <p:spPr bwMode="auto">
          <a:xfrm>
            <a:off x="0" y="548374"/>
            <a:ext cx="9144000" cy="4861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a:t>
            </a:r>
            <a:r>
              <a:rPr lang="en-US" sz="1800" b="1" dirty="0">
                <a:latin typeface="Arial" charset="0"/>
              </a:rPr>
              <a:t>1988 data</a:t>
            </a: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695575" algn="l"/>
                <a:tab pos="3676650" algn="l"/>
                <a:tab pos="4848225" algn="l"/>
              </a:tabLst>
            </a:pPr>
            <a:r>
              <a:rPr lang="en-US" sz="1800" b="1" dirty="0" smtClean="0">
                <a:latin typeface="Arial" charset="0"/>
              </a:rPr>
              <a:t>	OLS</a:t>
            </a:r>
          </a:p>
          <a:p>
            <a:pPr>
              <a:tabLst>
                <a:tab pos="2695575" algn="l"/>
                <a:tab pos="3676650" algn="l"/>
                <a:tab pos="4848225" algn="l"/>
              </a:tabLst>
            </a:pPr>
            <a:r>
              <a:rPr lang="en-US" sz="1800" b="1" dirty="0">
                <a:latin typeface="Arial" charset="0"/>
              </a:rPr>
              <a:t>	</a:t>
            </a:r>
            <a:endParaRPr lang="en-US" sz="1800" b="1" i="1" dirty="0" smtClean="0">
              <a:latin typeface="Arial" charset="0"/>
            </a:endParaRPr>
          </a:p>
          <a:p>
            <a:pPr>
              <a:spcBef>
                <a:spcPts val="2400"/>
              </a:spcBef>
              <a:tabLst>
                <a:tab pos="2743200" algn="dec"/>
                <a:tab pos="3886200" algn="dec"/>
                <a:tab pos="520065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0.129</a:t>
            </a:r>
            <a:endParaRPr lang="en-US" sz="1800" b="1" dirty="0">
              <a:latin typeface="Arial" charset="0"/>
              <a:cs typeface="Arial" charset="0"/>
            </a:endParaRPr>
          </a:p>
          <a:p>
            <a:r>
              <a:rPr lang="en-US" sz="1800" b="1" dirty="0">
                <a:latin typeface="Arial" charset="0"/>
              </a:rPr>
              <a:t>	(0.024</a:t>
            </a:r>
            <a:r>
              <a:rPr lang="en-US" sz="1800" b="1" dirty="0" smtClean="0">
                <a:latin typeface="Arial" charset="0"/>
              </a:rPr>
              <a:t>)</a:t>
            </a:r>
            <a:endParaRPr lang="en-US" sz="1800" b="1" dirty="0">
              <a:latin typeface="Arial" charset="0"/>
            </a:endParaRPr>
          </a:p>
          <a:p>
            <a:pPr>
              <a:spcBef>
                <a:spcPts val="1200"/>
              </a:spcBef>
              <a:tabLst>
                <a:tab pos="2962275" algn="dec"/>
                <a:tab pos="3886200" algn="dec"/>
                <a:tab pos="50292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r>
              <a:rPr lang="en-US" sz="1800" b="1" dirty="0">
                <a:latin typeface="Arial" charset="0"/>
              </a:rPr>
              <a:t>	</a:t>
            </a:r>
          </a:p>
          <a:p>
            <a:pPr>
              <a:spcBef>
                <a:spcPts val="1200"/>
              </a:spcBef>
              <a:tabLst>
                <a:tab pos="2962275" algn="dec"/>
                <a:tab pos="4124325" algn="dec"/>
                <a:tab pos="5029200"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endParaRPr lang="en-US" sz="1800" b="1" dirty="0" smtClean="0">
              <a:latin typeface="Arial" charset="0"/>
            </a:endParaRPr>
          </a:p>
          <a:p>
            <a:endParaRPr lang="en-US" sz="1800" b="1" dirty="0" smtClean="0">
              <a:latin typeface="Arial" charset="0"/>
            </a:endParaRPr>
          </a:p>
          <a:p>
            <a:pPr>
              <a:spcBef>
                <a:spcPts val="1200"/>
              </a:spcBef>
            </a:pPr>
            <a:r>
              <a:rPr lang="en-US" sz="1800" b="1" i="1" dirty="0" smtClean="0">
                <a:latin typeface="Arial" charset="0"/>
              </a:rPr>
              <a:t>R</a:t>
            </a:r>
            <a:r>
              <a:rPr lang="en-US" sz="1800" b="1" baseline="30000" dirty="0" smtClean="0">
                <a:latin typeface="Arial" charset="0"/>
              </a:rPr>
              <a:t>2</a:t>
            </a:r>
            <a:r>
              <a:rPr lang="en-US" sz="1800" b="1" dirty="0">
                <a:latin typeface="Arial" charset="0"/>
              </a:rPr>
              <a:t>	</a:t>
            </a:r>
            <a:r>
              <a:rPr lang="en-US" sz="1800" b="1" dirty="0" smtClean="0">
                <a:latin typeface="Arial" charset="0"/>
              </a:rPr>
              <a:t>0.271</a:t>
            </a:r>
            <a:endParaRPr lang="en-US" sz="1800" b="1" dirty="0">
              <a:latin typeface="Arial" charset="0"/>
            </a:endParaRPr>
          </a:p>
          <a:p>
            <a:pPr>
              <a:spcBef>
                <a:spcPts val="1200"/>
              </a:spcBef>
            </a:pPr>
            <a:r>
              <a:rPr lang="en-US" sz="1800" b="1" i="1" dirty="0">
                <a:latin typeface="Arial" charset="0"/>
              </a:rPr>
              <a:t>n</a:t>
            </a:r>
            <a:r>
              <a:rPr lang="en-US" sz="1800" b="1" dirty="0">
                <a:latin typeface="Arial" charset="0"/>
              </a:rPr>
              <a:t>                         </a:t>
            </a:r>
            <a:r>
              <a:rPr lang="en-US" sz="1800" b="1" dirty="0" smtClean="0">
                <a:latin typeface="Arial" charset="0"/>
              </a:rPr>
              <a:t>1538</a:t>
            </a:r>
            <a:endParaRPr lang="en-US" sz="1800" b="1" dirty="0">
              <a:latin typeface="Arial" charset="0"/>
            </a:endParaRPr>
          </a:p>
        </p:txBody>
      </p:sp>
      <p:sp>
        <p:nvSpPr>
          <p:cNvPr id="15"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6"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878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11878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define a second dummy variable </a:t>
            </a:r>
            <a:r>
              <a:rPr lang="en-GB" sz="1500" b="1" i="1"/>
              <a:t>SOONMARR</a:t>
            </a:r>
            <a:r>
              <a:rPr lang="en-GB" sz="1500" b="1"/>
              <a:t> equal to 1 if the respondent was single in 1988 but married within the next four years.  The omitted category consists of those who were single in 1988 and still single four years later.</a:t>
            </a: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2" name="Rectangle 5"/>
          <p:cNvSpPr>
            <a:spLocks noChangeArrowheads="1"/>
          </p:cNvSpPr>
          <p:nvPr/>
        </p:nvSpPr>
        <p:spPr bwMode="auto">
          <a:xfrm>
            <a:off x="0" y="548374"/>
            <a:ext cx="9144000" cy="4861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a:t>
            </a:r>
            <a:r>
              <a:rPr lang="en-US" sz="1800" b="1" dirty="0">
                <a:latin typeface="Arial" charset="0"/>
              </a:rPr>
              <a:t>1988 data</a:t>
            </a: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695575" algn="l"/>
                <a:tab pos="3676650" algn="l"/>
                <a:tab pos="4848225" algn="l"/>
              </a:tabLst>
            </a:pPr>
            <a:r>
              <a:rPr lang="en-US" sz="1800" b="1" dirty="0" smtClean="0">
                <a:latin typeface="Arial" charset="0"/>
              </a:rPr>
              <a:t>	OLS	Fixed</a:t>
            </a:r>
          </a:p>
          <a:p>
            <a:pPr>
              <a:tabLst>
                <a:tab pos="2695575" algn="l"/>
                <a:tab pos="3676650" algn="l"/>
                <a:tab pos="4848225" algn="l"/>
              </a:tabLst>
            </a:pPr>
            <a:r>
              <a:rPr lang="en-US" sz="1800" b="1" dirty="0">
                <a:latin typeface="Arial" charset="0"/>
              </a:rPr>
              <a:t>	</a:t>
            </a:r>
            <a:r>
              <a:rPr lang="en-US" sz="1800" b="1" dirty="0" smtClean="0">
                <a:latin typeface="Arial" charset="0"/>
              </a:rPr>
              <a:t>	effects</a:t>
            </a:r>
            <a:endParaRPr lang="en-US" sz="1800" b="1" i="1" dirty="0" smtClean="0">
              <a:latin typeface="Arial" charset="0"/>
            </a:endParaRPr>
          </a:p>
          <a:p>
            <a:pPr>
              <a:spcBef>
                <a:spcPts val="2400"/>
              </a:spcBef>
              <a:tabLst>
                <a:tab pos="2743200" algn="dec"/>
                <a:tab pos="3886200" algn="dec"/>
                <a:tab pos="5200650" algn="dec"/>
              </a:tabLst>
            </a:pPr>
            <a:r>
              <a:rPr lang="en-US" sz="1800" b="1" i="1" dirty="0" smtClean="0">
                <a:latin typeface="Arial" charset="0"/>
              </a:rPr>
              <a:t>MARRIED</a:t>
            </a:r>
            <a:r>
              <a:rPr lang="en-US" sz="1800" b="1" dirty="0">
                <a:latin typeface="Arial" charset="0"/>
              </a:rPr>
              <a:t>	0.129	</a:t>
            </a:r>
            <a:r>
              <a:rPr lang="en-US" sz="1800" b="1" dirty="0" smtClean="0">
                <a:latin typeface="Arial" charset="0"/>
              </a:rPr>
              <a:t>0.163</a:t>
            </a:r>
            <a:endParaRPr lang="en-US" sz="1800" b="1" dirty="0">
              <a:latin typeface="Arial" charset="0"/>
              <a:cs typeface="Arial" charset="0"/>
            </a:endParaRPr>
          </a:p>
          <a:p>
            <a:r>
              <a:rPr lang="en-US" sz="1800" b="1" dirty="0">
                <a:latin typeface="Arial" charset="0"/>
              </a:rPr>
              <a:t>	(0.024)	(0.028</a:t>
            </a:r>
            <a:r>
              <a:rPr lang="en-US" sz="1800" b="1" dirty="0" smtClean="0">
                <a:latin typeface="Arial" charset="0"/>
              </a:rPr>
              <a:t>)</a:t>
            </a:r>
            <a:endParaRPr lang="en-US" sz="1800" b="1" dirty="0">
              <a:latin typeface="Arial" charset="0"/>
            </a:endParaRPr>
          </a:p>
          <a:p>
            <a:pPr>
              <a:spcBef>
                <a:spcPts val="1200"/>
              </a:spcBef>
              <a:tabLst>
                <a:tab pos="2962275" algn="dec"/>
                <a:tab pos="3886200" algn="dec"/>
                <a:tab pos="50292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rPr>
              <a:t>0.096</a:t>
            </a:r>
            <a:endParaRPr lang="en-US" sz="1800" b="1" dirty="0">
              <a:latin typeface="Arial" charset="0"/>
            </a:endParaRPr>
          </a:p>
          <a:p>
            <a:r>
              <a:rPr lang="en-US" sz="1800" b="1" dirty="0">
                <a:latin typeface="Arial" charset="0"/>
              </a:rPr>
              <a:t>		(0.037</a:t>
            </a:r>
            <a:r>
              <a:rPr lang="en-US" sz="1800" b="1" dirty="0" smtClean="0">
                <a:latin typeface="Arial" charset="0"/>
              </a:rPr>
              <a:t>)</a:t>
            </a:r>
            <a:endParaRPr lang="en-US" sz="1800" b="1" dirty="0">
              <a:latin typeface="Arial" charset="0"/>
            </a:endParaRPr>
          </a:p>
          <a:p>
            <a:pPr>
              <a:spcBef>
                <a:spcPts val="1200"/>
              </a:spcBef>
              <a:tabLst>
                <a:tab pos="2962275" algn="dec"/>
                <a:tab pos="4124325" algn="dec"/>
                <a:tab pos="5029200"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smtClean="0">
              <a:latin typeface="Arial" charset="0"/>
            </a:endParaRPr>
          </a:p>
          <a:p>
            <a:endParaRPr lang="en-US" sz="1800" b="1" dirty="0" smtClean="0">
              <a:latin typeface="Arial" charset="0"/>
            </a:endParaRPr>
          </a:p>
          <a:p>
            <a:pPr>
              <a:spcBef>
                <a:spcPts val="1200"/>
              </a:spcBef>
            </a:pPr>
            <a:r>
              <a:rPr lang="en-US" sz="1800" b="1" i="1" dirty="0" smtClean="0">
                <a:latin typeface="Arial" charset="0"/>
              </a:rPr>
              <a:t>R</a:t>
            </a:r>
            <a:r>
              <a:rPr lang="en-US" sz="1800" b="1" baseline="30000" dirty="0" smtClean="0">
                <a:latin typeface="Arial" charset="0"/>
              </a:rPr>
              <a:t>2</a:t>
            </a:r>
            <a:r>
              <a:rPr lang="en-US" sz="1800" b="1" dirty="0">
                <a:latin typeface="Arial" charset="0"/>
              </a:rPr>
              <a:t>	0.271	</a:t>
            </a:r>
            <a:r>
              <a:rPr lang="en-US" sz="1800" b="1" dirty="0" smtClean="0">
                <a:latin typeface="Arial" charset="0"/>
              </a:rPr>
              <a:t>0.274</a:t>
            </a:r>
            <a:endParaRPr lang="en-US" sz="1800" b="1" dirty="0">
              <a:latin typeface="Arial" charset="0"/>
            </a:endParaRPr>
          </a:p>
          <a:p>
            <a:pPr>
              <a:spcBef>
                <a:spcPts val="1200"/>
              </a:spcBef>
            </a:pPr>
            <a:r>
              <a:rPr lang="en-US" sz="1800" b="1" i="1" dirty="0">
                <a:latin typeface="Arial" charset="0"/>
              </a:rPr>
              <a:t>n</a:t>
            </a:r>
            <a:r>
              <a:rPr lang="en-US" sz="1800" b="1" dirty="0">
                <a:latin typeface="Arial" charset="0"/>
              </a:rPr>
              <a:t>                         1538          </a:t>
            </a:r>
            <a:r>
              <a:rPr lang="en-US" sz="1800" b="1" dirty="0" smtClean="0">
                <a:latin typeface="Arial" charset="0"/>
              </a:rPr>
              <a:t>1538</a:t>
            </a:r>
            <a:endParaRPr lang="en-US" sz="1800" b="1" dirty="0">
              <a:latin typeface="Arial" charset="0"/>
            </a:endParaRPr>
          </a:p>
        </p:txBody>
      </p:sp>
      <p:sp>
        <p:nvSpPr>
          <p:cNvPr id="15"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6"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48374"/>
            <a:ext cx="9144000" cy="4861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a:t>
            </a:r>
            <a:r>
              <a:rPr lang="en-US" sz="1800" b="1" dirty="0">
                <a:latin typeface="Arial" charset="0"/>
              </a:rPr>
              <a:t>1988 data</a:t>
            </a: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695575" algn="l"/>
                <a:tab pos="3676650" algn="l"/>
                <a:tab pos="4848225" algn="l"/>
              </a:tabLst>
            </a:pPr>
            <a:r>
              <a:rPr lang="en-US" sz="1800" b="1" dirty="0" smtClean="0">
                <a:latin typeface="Arial" charset="0"/>
              </a:rPr>
              <a:t>	OLS	Fixed</a:t>
            </a:r>
          </a:p>
          <a:p>
            <a:pPr>
              <a:tabLst>
                <a:tab pos="2695575" algn="l"/>
                <a:tab pos="3676650" algn="l"/>
                <a:tab pos="4848225" algn="l"/>
              </a:tabLst>
            </a:pPr>
            <a:r>
              <a:rPr lang="en-US" sz="1800" b="1" dirty="0">
                <a:latin typeface="Arial" charset="0"/>
              </a:rPr>
              <a:t>	</a:t>
            </a:r>
            <a:r>
              <a:rPr lang="en-US" sz="1800" b="1" dirty="0" smtClean="0">
                <a:latin typeface="Arial" charset="0"/>
              </a:rPr>
              <a:t>	effects</a:t>
            </a:r>
            <a:endParaRPr lang="en-US" sz="1800" b="1" i="1" dirty="0" smtClean="0">
              <a:latin typeface="Arial" charset="0"/>
            </a:endParaRPr>
          </a:p>
          <a:p>
            <a:pPr>
              <a:spcBef>
                <a:spcPts val="2400"/>
              </a:spcBef>
              <a:tabLst>
                <a:tab pos="2743200" algn="dec"/>
                <a:tab pos="3886200" algn="dec"/>
                <a:tab pos="5200650" algn="dec"/>
              </a:tabLst>
            </a:pPr>
            <a:r>
              <a:rPr lang="en-US" sz="1800" b="1" i="1" dirty="0" smtClean="0">
                <a:latin typeface="Arial" charset="0"/>
              </a:rPr>
              <a:t>MARRIED</a:t>
            </a:r>
            <a:r>
              <a:rPr lang="en-US" sz="1800" b="1" dirty="0">
                <a:latin typeface="Arial" charset="0"/>
              </a:rPr>
              <a:t>	0.129	</a:t>
            </a:r>
            <a:r>
              <a:rPr lang="en-US" sz="1800" b="1" dirty="0" smtClean="0">
                <a:latin typeface="Arial" charset="0"/>
              </a:rPr>
              <a:t>0.163</a:t>
            </a:r>
            <a:endParaRPr lang="en-US" sz="1800" b="1" dirty="0">
              <a:latin typeface="Arial" charset="0"/>
              <a:cs typeface="Arial" charset="0"/>
            </a:endParaRPr>
          </a:p>
          <a:p>
            <a:r>
              <a:rPr lang="en-US" sz="1800" b="1" dirty="0">
                <a:latin typeface="Arial" charset="0"/>
              </a:rPr>
              <a:t>	(0.024)	(0.028</a:t>
            </a:r>
            <a:r>
              <a:rPr lang="en-US" sz="1800" b="1" dirty="0" smtClean="0">
                <a:latin typeface="Arial" charset="0"/>
              </a:rPr>
              <a:t>)</a:t>
            </a:r>
            <a:endParaRPr lang="en-US" sz="1800" b="1" dirty="0">
              <a:latin typeface="Arial" charset="0"/>
            </a:endParaRPr>
          </a:p>
          <a:p>
            <a:pPr>
              <a:spcBef>
                <a:spcPts val="1200"/>
              </a:spcBef>
              <a:tabLst>
                <a:tab pos="2962275" algn="dec"/>
                <a:tab pos="3886200" algn="dec"/>
                <a:tab pos="50292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rPr>
              <a:t>0.096</a:t>
            </a:r>
            <a:endParaRPr lang="en-US" sz="1800" b="1" dirty="0">
              <a:latin typeface="Arial" charset="0"/>
            </a:endParaRPr>
          </a:p>
          <a:p>
            <a:r>
              <a:rPr lang="en-US" sz="1800" b="1" dirty="0">
                <a:latin typeface="Arial" charset="0"/>
              </a:rPr>
              <a:t>		(0.037</a:t>
            </a:r>
            <a:r>
              <a:rPr lang="en-US" sz="1800" b="1" dirty="0" smtClean="0">
                <a:latin typeface="Arial" charset="0"/>
              </a:rPr>
              <a:t>)</a:t>
            </a:r>
            <a:endParaRPr lang="en-US" sz="1800" b="1" dirty="0">
              <a:latin typeface="Arial" charset="0"/>
            </a:endParaRPr>
          </a:p>
          <a:p>
            <a:pPr>
              <a:spcBef>
                <a:spcPts val="1200"/>
              </a:spcBef>
              <a:tabLst>
                <a:tab pos="2962275" algn="dec"/>
                <a:tab pos="4124325" algn="dec"/>
                <a:tab pos="5029200"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smtClean="0">
              <a:latin typeface="Arial" charset="0"/>
            </a:endParaRPr>
          </a:p>
          <a:p>
            <a:endParaRPr lang="en-US" sz="1800" b="1" dirty="0" smtClean="0">
              <a:latin typeface="Arial" charset="0"/>
            </a:endParaRPr>
          </a:p>
          <a:p>
            <a:pPr>
              <a:spcBef>
                <a:spcPts val="1200"/>
              </a:spcBef>
            </a:pPr>
            <a:r>
              <a:rPr lang="en-US" sz="1800" b="1" i="1" dirty="0" smtClean="0">
                <a:latin typeface="Arial" charset="0"/>
              </a:rPr>
              <a:t>R</a:t>
            </a:r>
            <a:r>
              <a:rPr lang="en-US" sz="1800" b="1" baseline="30000" dirty="0" smtClean="0">
                <a:latin typeface="Arial" charset="0"/>
              </a:rPr>
              <a:t>2</a:t>
            </a:r>
            <a:r>
              <a:rPr lang="en-US" sz="1800" b="1" dirty="0">
                <a:latin typeface="Arial" charset="0"/>
              </a:rPr>
              <a:t>	0.271	</a:t>
            </a:r>
            <a:r>
              <a:rPr lang="en-US" sz="1800" b="1" dirty="0" smtClean="0">
                <a:latin typeface="Arial" charset="0"/>
              </a:rPr>
              <a:t>0.274</a:t>
            </a:r>
            <a:endParaRPr lang="en-US" sz="1800" b="1" dirty="0">
              <a:latin typeface="Arial" charset="0"/>
            </a:endParaRPr>
          </a:p>
          <a:p>
            <a:pPr>
              <a:spcBef>
                <a:spcPts val="1200"/>
              </a:spcBef>
            </a:pPr>
            <a:r>
              <a:rPr lang="en-US" sz="1800" b="1" i="1" dirty="0">
                <a:latin typeface="Arial" charset="0"/>
              </a:rPr>
              <a:t>n</a:t>
            </a:r>
            <a:r>
              <a:rPr lang="en-US" sz="1800" b="1" dirty="0">
                <a:latin typeface="Arial" charset="0"/>
              </a:rPr>
              <a:t>                         1538          </a:t>
            </a:r>
            <a:r>
              <a:rPr lang="en-US" sz="1800" b="1" dirty="0" smtClean="0">
                <a:latin typeface="Arial" charset="0"/>
              </a:rPr>
              <a:t>1538</a:t>
            </a:r>
            <a:endParaRPr lang="en-US" sz="1800" b="1" dirty="0">
              <a:latin typeface="Arial" charset="0"/>
            </a:endParaRPr>
          </a:p>
        </p:txBody>
      </p:sp>
      <p:sp>
        <p:nvSpPr>
          <p:cNvPr id="15"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6"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sp>
        <p:nvSpPr>
          <p:cNvPr id="19"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Under the null hypothesis that the marital effect is dynamic and marriage encourages men to earn more, the coefficient of </a:t>
            </a:r>
            <a:r>
              <a:rPr lang="en-US" sz="1500" b="1" i="1" dirty="0"/>
              <a:t>SOONMARR</a:t>
            </a:r>
            <a:r>
              <a:rPr lang="en-US" sz="1500" b="1" dirty="0"/>
              <a:t> should be 0 because the men in this category were still single as of 1988.</a:t>
            </a:r>
            <a:endParaRPr lang="en-GB" sz="2400" dirty="0">
              <a:latin typeface="Times New Roman" pitchFamily="18" charset="0"/>
            </a:endParaRP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419"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7424" name="Text Box 16"/>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GB" sz="1500" b="1">
              <a:latin typeface="Times New Roman" pitchFamily="18" charset="0"/>
            </a:endParaRPr>
          </a:p>
        </p:txBody>
      </p:sp>
      <p:sp>
        <p:nvSpPr>
          <p:cNvPr id="17426"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1" name="Rectangle 10"/>
          <p:cNvSpPr>
            <a:spLocks noChangeArrowheads="1"/>
          </p:cNvSpPr>
          <p:nvPr/>
        </p:nvSpPr>
        <p:spPr bwMode="auto">
          <a:xfrm>
            <a:off x="0" y="727275"/>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2" name="Text Box 1026"/>
          <p:cNvSpPr txBox="1">
            <a:spLocks noChangeArrowheads="1"/>
          </p:cNvSpPr>
          <p:nvPr/>
        </p:nvSpPr>
        <p:spPr bwMode="auto">
          <a:xfrm>
            <a:off x="301625" y="874715"/>
            <a:ext cx="8532813" cy="7064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19113">
              <a:defRPr sz="2400">
                <a:solidFill>
                  <a:schemeClr val="tx1"/>
                </a:solidFill>
                <a:latin typeface="Times New Roman" pitchFamily="18" charset="0"/>
              </a:defRPr>
            </a:lvl1pPr>
            <a:lvl2pPr marL="1031875">
              <a:defRPr sz="2400">
                <a:solidFill>
                  <a:schemeClr val="tx1"/>
                </a:solidFill>
                <a:latin typeface="Times New Roman" pitchFamily="18" charset="0"/>
              </a:defRPr>
            </a:lvl2pPr>
            <a:lvl3pPr marL="1146175">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US" sz="1800" b="1" dirty="0" smtClean="0">
                <a:latin typeface="Arial" charset="0"/>
              </a:rPr>
              <a:t>A </a:t>
            </a:r>
            <a:r>
              <a:rPr lang="en-US" sz="1800" b="1" dirty="0">
                <a:latin typeface="Arial" charset="0"/>
              </a:rPr>
              <a:t>panel data set, or longitudinal data set, is one where there are repeated observations on the same units.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745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sp>
        <p:nvSpPr>
          <p:cNvPr id="147459"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The </a:t>
            </a:r>
            <a:r>
              <a:rPr lang="en-US" sz="1500" b="1" i="1" dirty="0"/>
              <a:t>t</a:t>
            </a:r>
            <a:r>
              <a:rPr lang="en-US" sz="1500" b="1" dirty="0"/>
              <a:t> statistic is </a:t>
            </a:r>
            <a:r>
              <a:rPr lang="en-US" sz="1500" b="1" dirty="0" smtClean="0"/>
              <a:t>2.60 </a:t>
            </a:r>
            <a:r>
              <a:rPr lang="en-US" sz="1500" b="1" dirty="0"/>
              <a:t>and so it is significantly different from 0 at the </a:t>
            </a:r>
            <a:r>
              <a:rPr lang="en-US" sz="1500" b="1" dirty="0" smtClean="0"/>
              <a:t>1 </a:t>
            </a:r>
            <a:r>
              <a:rPr lang="en-US" sz="1500" b="1" dirty="0"/>
              <a:t>percent level, leading us to reject the null hypothesis at that level.</a:t>
            </a:r>
            <a:endParaRPr lang="en-GB" sz="2400" dirty="0">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2" name="Rectangle 5"/>
          <p:cNvSpPr>
            <a:spLocks noChangeArrowheads="1"/>
          </p:cNvSpPr>
          <p:nvPr/>
        </p:nvSpPr>
        <p:spPr bwMode="auto">
          <a:xfrm>
            <a:off x="0" y="548374"/>
            <a:ext cx="9144000" cy="4861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a:t>
            </a:r>
            <a:r>
              <a:rPr lang="en-US" sz="1800" b="1" dirty="0">
                <a:latin typeface="Arial" charset="0"/>
              </a:rPr>
              <a:t>1988 data</a:t>
            </a: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695575" algn="l"/>
                <a:tab pos="3676650" algn="l"/>
                <a:tab pos="4848225" algn="l"/>
              </a:tabLst>
            </a:pPr>
            <a:r>
              <a:rPr lang="en-US" sz="1800" b="1" dirty="0" smtClean="0">
                <a:latin typeface="Arial" charset="0"/>
              </a:rPr>
              <a:t>	OLS	Fixed</a:t>
            </a:r>
          </a:p>
          <a:p>
            <a:pPr>
              <a:tabLst>
                <a:tab pos="2695575" algn="l"/>
                <a:tab pos="3676650" algn="l"/>
                <a:tab pos="4848225" algn="l"/>
              </a:tabLst>
            </a:pPr>
            <a:r>
              <a:rPr lang="en-US" sz="1800" b="1" dirty="0">
                <a:latin typeface="Arial" charset="0"/>
              </a:rPr>
              <a:t>	</a:t>
            </a:r>
            <a:r>
              <a:rPr lang="en-US" sz="1800" b="1" dirty="0" smtClean="0">
                <a:latin typeface="Arial" charset="0"/>
              </a:rPr>
              <a:t>	effects</a:t>
            </a:r>
            <a:endParaRPr lang="en-US" sz="1800" b="1" i="1" dirty="0" smtClean="0">
              <a:latin typeface="Arial" charset="0"/>
            </a:endParaRPr>
          </a:p>
          <a:p>
            <a:pPr>
              <a:spcBef>
                <a:spcPts val="2400"/>
              </a:spcBef>
              <a:tabLst>
                <a:tab pos="2743200" algn="dec"/>
                <a:tab pos="3886200" algn="dec"/>
                <a:tab pos="5200650" algn="dec"/>
              </a:tabLst>
            </a:pPr>
            <a:r>
              <a:rPr lang="en-US" sz="1800" b="1" i="1" dirty="0" smtClean="0">
                <a:latin typeface="Arial" charset="0"/>
              </a:rPr>
              <a:t>MARRIED</a:t>
            </a:r>
            <a:r>
              <a:rPr lang="en-US" sz="1800" b="1" dirty="0">
                <a:latin typeface="Arial" charset="0"/>
              </a:rPr>
              <a:t>	0.129	</a:t>
            </a:r>
            <a:r>
              <a:rPr lang="en-US" sz="1800" b="1" dirty="0" smtClean="0">
                <a:latin typeface="Arial" charset="0"/>
              </a:rPr>
              <a:t>0.163</a:t>
            </a:r>
            <a:endParaRPr lang="en-US" sz="1800" b="1" dirty="0">
              <a:latin typeface="Arial" charset="0"/>
              <a:cs typeface="Arial" charset="0"/>
            </a:endParaRPr>
          </a:p>
          <a:p>
            <a:r>
              <a:rPr lang="en-US" sz="1800" b="1" dirty="0">
                <a:latin typeface="Arial" charset="0"/>
              </a:rPr>
              <a:t>	(0.024)	(0.028</a:t>
            </a:r>
            <a:r>
              <a:rPr lang="en-US" sz="1800" b="1" dirty="0" smtClean="0">
                <a:latin typeface="Arial" charset="0"/>
              </a:rPr>
              <a:t>)</a:t>
            </a:r>
            <a:endParaRPr lang="en-US" sz="1800" b="1" dirty="0">
              <a:latin typeface="Arial" charset="0"/>
            </a:endParaRPr>
          </a:p>
          <a:p>
            <a:pPr>
              <a:spcBef>
                <a:spcPts val="1200"/>
              </a:spcBef>
              <a:tabLst>
                <a:tab pos="2962275" algn="dec"/>
                <a:tab pos="3886200" algn="dec"/>
                <a:tab pos="50292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rPr>
              <a:t>0.096</a:t>
            </a:r>
            <a:endParaRPr lang="en-US" sz="1800" b="1" dirty="0">
              <a:latin typeface="Arial" charset="0"/>
            </a:endParaRPr>
          </a:p>
          <a:p>
            <a:r>
              <a:rPr lang="en-US" sz="1800" b="1" dirty="0">
                <a:latin typeface="Arial" charset="0"/>
              </a:rPr>
              <a:t>		(0.037</a:t>
            </a:r>
            <a:r>
              <a:rPr lang="en-US" sz="1800" b="1" dirty="0" smtClean="0">
                <a:latin typeface="Arial" charset="0"/>
              </a:rPr>
              <a:t>)</a:t>
            </a:r>
            <a:endParaRPr lang="en-US" sz="1800" b="1" dirty="0">
              <a:latin typeface="Arial" charset="0"/>
            </a:endParaRPr>
          </a:p>
          <a:p>
            <a:pPr>
              <a:spcBef>
                <a:spcPts val="1200"/>
              </a:spcBef>
              <a:tabLst>
                <a:tab pos="2962275" algn="dec"/>
                <a:tab pos="4124325" algn="dec"/>
                <a:tab pos="5029200"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smtClean="0">
              <a:latin typeface="Arial" charset="0"/>
            </a:endParaRPr>
          </a:p>
          <a:p>
            <a:endParaRPr lang="en-US" sz="1800" b="1" dirty="0" smtClean="0">
              <a:latin typeface="Arial" charset="0"/>
            </a:endParaRPr>
          </a:p>
          <a:p>
            <a:pPr>
              <a:spcBef>
                <a:spcPts val="1200"/>
              </a:spcBef>
            </a:pPr>
            <a:r>
              <a:rPr lang="en-US" sz="1800" b="1" i="1" dirty="0" smtClean="0">
                <a:latin typeface="Arial" charset="0"/>
              </a:rPr>
              <a:t>R</a:t>
            </a:r>
            <a:r>
              <a:rPr lang="en-US" sz="1800" b="1" baseline="30000" dirty="0" smtClean="0">
                <a:latin typeface="Arial" charset="0"/>
              </a:rPr>
              <a:t>2</a:t>
            </a:r>
            <a:r>
              <a:rPr lang="en-US" sz="1800" b="1" dirty="0">
                <a:latin typeface="Arial" charset="0"/>
              </a:rPr>
              <a:t>	0.271	</a:t>
            </a:r>
            <a:r>
              <a:rPr lang="en-US" sz="1800" b="1" dirty="0" smtClean="0">
                <a:latin typeface="Arial" charset="0"/>
              </a:rPr>
              <a:t>0.274</a:t>
            </a:r>
            <a:endParaRPr lang="en-US" sz="1800" b="1" dirty="0">
              <a:latin typeface="Arial" charset="0"/>
            </a:endParaRPr>
          </a:p>
          <a:p>
            <a:pPr>
              <a:spcBef>
                <a:spcPts val="1200"/>
              </a:spcBef>
            </a:pPr>
            <a:r>
              <a:rPr lang="en-US" sz="1800" b="1" i="1" dirty="0">
                <a:latin typeface="Arial" charset="0"/>
              </a:rPr>
              <a:t>n</a:t>
            </a:r>
            <a:r>
              <a:rPr lang="en-US" sz="1800" b="1" dirty="0">
                <a:latin typeface="Arial" charset="0"/>
              </a:rPr>
              <a:t>                         1538          </a:t>
            </a:r>
            <a:r>
              <a:rPr lang="en-US" sz="1800" b="1" dirty="0" smtClean="0">
                <a:latin typeface="Arial" charset="0"/>
              </a:rPr>
              <a:t>1538</a:t>
            </a:r>
            <a:endParaRPr lang="en-US" sz="1800" b="1" dirty="0">
              <a:latin typeface="Arial" charset="0"/>
            </a:endParaRPr>
          </a:p>
        </p:txBody>
      </p:sp>
      <p:sp>
        <p:nvSpPr>
          <p:cNvPr id="15"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6"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016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20</a:t>
            </a:r>
            <a:endParaRPr lang="en-US" sz="1000">
              <a:solidFill>
                <a:srgbClr val="3366FF"/>
              </a:solidFill>
            </a:endParaRPr>
          </a:p>
        </p:txBody>
      </p:sp>
      <p:sp>
        <p:nvSpPr>
          <p:cNvPr id="220163"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However, if the alternative hypothesis is true, the coefficient of </a:t>
            </a:r>
            <a:r>
              <a:rPr lang="en-US" sz="1500" b="1" i="1"/>
              <a:t>SOONMARR</a:t>
            </a:r>
            <a:r>
              <a:rPr lang="en-US" sz="1500" b="1"/>
              <a:t> should be equal to that of </a:t>
            </a:r>
            <a:r>
              <a:rPr lang="en-US" sz="1500" b="1" i="1"/>
              <a:t>MARRIED</a:t>
            </a:r>
            <a:r>
              <a:rPr lang="en-US" sz="1500" b="1"/>
              <a:t>, but it is lower.</a:t>
            </a:r>
            <a:endParaRPr lang="en-GB" sz="2400">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4" name="Rectangle 5"/>
          <p:cNvSpPr>
            <a:spLocks noChangeArrowheads="1"/>
          </p:cNvSpPr>
          <p:nvPr/>
        </p:nvSpPr>
        <p:spPr bwMode="auto">
          <a:xfrm>
            <a:off x="0" y="548374"/>
            <a:ext cx="9144000" cy="4861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a:t>
            </a:r>
            <a:r>
              <a:rPr lang="en-US" sz="1800" b="1" dirty="0">
                <a:latin typeface="Arial" charset="0"/>
              </a:rPr>
              <a:t>1988 data</a:t>
            </a: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695575" algn="l"/>
                <a:tab pos="3676650" algn="l"/>
                <a:tab pos="4848225" algn="l"/>
              </a:tabLst>
            </a:pPr>
            <a:r>
              <a:rPr lang="en-US" sz="1800" b="1" dirty="0" smtClean="0">
                <a:latin typeface="Arial" charset="0"/>
              </a:rPr>
              <a:t>	OLS	Fixed</a:t>
            </a:r>
          </a:p>
          <a:p>
            <a:pPr>
              <a:tabLst>
                <a:tab pos="2695575" algn="l"/>
                <a:tab pos="3676650" algn="l"/>
                <a:tab pos="4848225" algn="l"/>
              </a:tabLst>
            </a:pPr>
            <a:r>
              <a:rPr lang="en-US" sz="1800" b="1" dirty="0">
                <a:latin typeface="Arial" charset="0"/>
              </a:rPr>
              <a:t>	</a:t>
            </a:r>
            <a:r>
              <a:rPr lang="en-US" sz="1800" b="1" dirty="0" smtClean="0">
                <a:latin typeface="Arial" charset="0"/>
              </a:rPr>
              <a:t>	effects</a:t>
            </a:r>
            <a:endParaRPr lang="en-US" sz="1800" b="1" i="1" dirty="0" smtClean="0">
              <a:latin typeface="Arial" charset="0"/>
            </a:endParaRPr>
          </a:p>
          <a:p>
            <a:pPr>
              <a:spcBef>
                <a:spcPts val="2400"/>
              </a:spcBef>
              <a:tabLst>
                <a:tab pos="2743200" algn="dec"/>
                <a:tab pos="3886200" algn="dec"/>
                <a:tab pos="5200650" algn="dec"/>
              </a:tabLst>
            </a:pPr>
            <a:r>
              <a:rPr lang="en-US" sz="1800" b="1" i="1" dirty="0" smtClean="0">
                <a:latin typeface="Arial" charset="0"/>
              </a:rPr>
              <a:t>MARRIED</a:t>
            </a:r>
            <a:r>
              <a:rPr lang="en-US" sz="1800" b="1" dirty="0">
                <a:latin typeface="Arial" charset="0"/>
              </a:rPr>
              <a:t>	0.129	</a:t>
            </a:r>
            <a:r>
              <a:rPr lang="en-US" sz="1800" b="1" dirty="0" smtClean="0">
                <a:latin typeface="Arial" charset="0"/>
              </a:rPr>
              <a:t>0.163</a:t>
            </a:r>
            <a:endParaRPr lang="en-US" sz="1800" b="1" dirty="0">
              <a:latin typeface="Arial" charset="0"/>
              <a:cs typeface="Arial" charset="0"/>
            </a:endParaRPr>
          </a:p>
          <a:p>
            <a:r>
              <a:rPr lang="en-US" sz="1800" b="1" dirty="0">
                <a:latin typeface="Arial" charset="0"/>
              </a:rPr>
              <a:t>	(0.024)	(0.028</a:t>
            </a:r>
            <a:r>
              <a:rPr lang="en-US" sz="1800" b="1" dirty="0" smtClean="0">
                <a:latin typeface="Arial" charset="0"/>
              </a:rPr>
              <a:t>)</a:t>
            </a:r>
            <a:endParaRPr lang="en-US" sz="1800" b="1" dirty="0">
              <a:latin typeface="Arial" charset="0"/>
            </a:endParaRPr>
          </a:p>
          <a:p>
            <a:pPr>
              <a:spcBef>
                <a:spcPts val="1200"/>
              </a:spcBef>
              <a:tabLst>
                <a:tab pos="2962275" algn="dec"/>
                <a:tab pos="3886200" algn="dec"/>
                <a:tab pos="50292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rPr>
              <a:t>0.096</a:t>
            </a:r>
            <a:endParaRPr lang="en-US" sz="1800" b="1" dirty="0">
              <a:latin typeface="Arial" charset="0"/>
            </a:endParaRPr>
          </a:p>
          <a:p>
            <a:r>
              <a:rPr lang="en-US" sz="1800" b="1" dirty="0">
                <a:latin typeface="Arial" charset="0"/>
              </a:rPr>
              <a:t>		(0.037</a:t>
            </a:r>
            <a:r>
              <a:rPr lang="en-US" sz="1800" b="1" dirty="0" smtClean="0">
                <a:latin typeface="Arial" charset="0"/>
              </a:rPr>
              <a:t>)</a:t>
            </a:r>
            <a:endParaRPr lang="en-US" sz="1800" b="1" dirty="0">
              <a:latin typeface="Arial" charset="0"/>
            </a:endParaRPr>
          </a:p>
          <a:p>
            <a:pPr>
              <a:spcBef>
                <a:spcPts val="1200"/>
              </a:spcBef>
              <a:tabLst>
                <a:tab pos="2962275" algn="dec"/>
                <a:tab pos="4124325" algn="dec"/>
                <a:tab pos="5029200"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smtClean="0">
              <a:latin typeface="Arial" charset="0"/>
            </a:endParaRPr>
          </a:p>
          <a:p>
            <a:endParaRPr lang="en-US" sz="1800" b="1" dirty="0" smtClean="0">
              <a:latin typeface="Arial" charset="0"/>
            </a:endParaRPr>
          </a:p>
          <a:p>
            <a:pPr>
              <a:spcBef>
                <a:spcPts val="1200"/>
              </a:spcBef>
            </a:pPr>
            <a:r>
              <a:rPr lang="en-US" sz="1800" b="1" i="1" dirty="0" smtClean="0">
                <a:latin typeface="Arial" charset="0"/>
              </a:rPr>
              <a:t>R</a:t>
            </a:r>
            <a:r>
              <a:rPr lang="en-US" sz="1800" b="1" baseline="30000" dirty="0" smtClean="0">
                <a:latin typeface="Arial" charset="0"/>
              </a:rPr>
              <a:t>2</a:t>
            </a:r>
            <a:r>
              <a:rPr lang="en-US" sz="1800" b="1" dirty="0">
                <a:latin typeface="Arial" charset="0"/>
              </a:rPr>
              <a:t>	0.271	</a:t>
            </a:r>
            <a:r>
              <a:rPr lang="en-US" sz="1800" b="1" dirty="0" smtClean="0">
                <a:latin typeface="Arial" charset="0"/>
              </a:rPr>
              <a:t>0.274</a:t>
            </a:r>
            <a:endParaRPr lang="en-US" sz="1800" b="1" dirty="0">
              <a:latin typeface="Arial" charset="0"/>
            </a:endParaRPr>
          </a:p>
          <a:p>
            <a:pPr>
              <a:spcBef>
                <a:spcPts val="1200"/>
              </a:spcBef>
            </a:pPr>
            <a:r>
              <a:rPr lang="en-US" sz="1800" b="1" i="1" dirty="0">
                <a:latin typeface="Arial" charset="0"/>
              </a:rPr>
              <a:t>n</a:t>
            </a:r>
            <a:r>
              <a:rPr lang="en-US" sz="1800" b="1" dirty="0">
                <a:latin typeface="Arial" charset="0"/>
              </a:rPr>
              <a:t>                         1538          </a:t>
            </a:r>
            <a:r>
              <a:rPr lang="en-US" sz="1800" b="1" dirty="0" smtClean="0">
                <a:latin typeface="Arial" charset="0"/>
              </a:rPr>
              <a:t>1538</a:t>
            </a:r>
            <a:endParaRPr lang="en-US" sz="1800" b="1" dirty="0">
              <a:latin typeface="Arial" charset="0"/>
            </a:endParaRPr>
          </a:p>
        </p:txBody>
      </p:sp>
      <p:sp>
        <p:nvSpPr>
          <p:cNvPr id="17"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981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21</a:t>
            </a:r>
            <a:endParaRPr lang="en-US" sz="1000">
              <a:solidFill>
                <a:srgbClr val="3366FF"/>
              </a:solidFill>
            </a:endParaRPr>
          </a:p>
        </p:txBody>
      </p:sp>
      <p:sp>
        <p:nvSpPr>
          <p:cNvPr id="1198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To test whether it is significantly lower, the easiest method is to change the reference category to those who were married by 1988 and to introduce a new dummy variable </a:t>
            </a:r>
            <a:r>
              <a:rPr lang="en-US" sz="1500" b="1" i="1"/>
              <a:t>SINGLE</a:t>
            </a:r>
            <a:r>
              <a:rPr lang="en-US" sz="1500" b="1"/>
              <a:t> that is equal to 1 if the respondent was still single four years later.</a:t>
            </a:r>
            <a:endParaRPr lang="en-GB" sz="2400">
              <a:latin typeface="Times New Roman" pitchFamily="18"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3" name="Rectangle 5"/>
          <p:cNvSpPr>
            <a:spLocks noChangeArrowheads="1"/>
          </p:cNvSpPr>
          <p:nvPr/>
        </p:nvSpPr>
        <p:spPr bwMode="auto">
          <a:xfrm>
            <a:off x="0" y="548374"/>
            <a:ext cx="9144000" cy="4861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a:t>
            </a:r>
            <a:r>
              <a:rPr lang="en-US" sz="1800" b="1" dirty="0">
                <a:latin typeface="Arial" charset="0"/>
              </a:rPr>
              <a:t>1988 data</a:t>
            </a: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695575" algn="l"/>
                <a:tab pos="3676650" algn="l"/>
                <a:tab pos="4848225" algn="l"/>
              </a:tabLst>
            </a:pPr>
            <a:r>
              <a:rPr lang="en-US" sz="1800" b="1" dirty="0" smtClean="0">
                <a:latin typeface="Arial" charset="0"/>
              </a:rPr>
              <a:t>	OLS	Fixed	Fixed</a:t>
            </a:r>
          </a:p>
          <a:p>
            <a:pPr>
              <a:tabLst>
                <a:tab pos="2695575" algn="l"/>
                <a:tab pos="3676650" algn="l"/>
                <a:tab pos="4848225"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2743200" algn="dec"/>
                <a:tab pos="3886200" algn="dec"/>
                <a:tab pos="5200650" algn="dec"/>
              </a:tabLst>
            </a:pPr>
            <a:r>
              <a:rPr lang="en-US" sz="1800" b="1" i="1" dirty="0" smtClean="0">
                <a:latin typeface="Arial" charset="0"/>
              </a:rPr>
              <a:t>MARRIED</a:t>
            </a:r>
            <a:r>
              <a:rPr lang="en-US" sz="1800" b="1" dirty="0">
                <a:latin typeface="Arial" charset="0"/>
              </a:rPr>
              <a:t>	0.129	0.163	</a:t>
            </a:r>
            <a:r>
              <a:rPr lang="en-US" sz="1800" b="1" dirty="0" smtClean="0">
                <a:latin typeface="Arial" charset="0"/>
                <a:cs typeface="Arial" charset="0"/>
              </a:rPr>
              <a:t>—</a:t>
            </a:r>
            <a:endParaRPr lang="en-US" sz="1800" b="1" dirty="0">
              <a:latin typeface="Arial" charset="0"/>
              <a:cs typeface="Arial" charset="0"/>
            </a:endParaRPr>
          </a:p>
          <a:p>
            <a:r>
              <a:rPr lang="en-US" sz="1800" b="1" dirty="0">
                <a:latin typeface="Arial" charset="0"/>
              </a:rPr>
              <a:t>	(0.024)	(0.028</a:t>
            </a:r>
            <a:r>
              <a:rPr lang="en-US" sz="1800" b="1" dirty="0" smtClean="0">
                <a:latin typeface="Arial" charset="0"/>
              </a:rPr>
              <a:t>)</a:t>
            </a:r>
            <a:endParaRPr lang="en-US" sz="1800" b="1" dirty="0">
              <a:latin typeface="Arial" charset="0"/>
            </a:endParaRPr>
          </a:p>
          <a:p>
            <a:pPr>
              <a:spcBef>
                <a:spcPts val="1200"/>
              </a:spcBef>
              <a:tabLst>
                <a:tab pos="2962275" algn="dec"/>
                <a:tab pos="3886200" algn="dec"/>
                <a:tab pos="50292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a:t>
            </a:r>
            <a:r>
              <a:rPr lang="en-US" sz="1800" b="1" dirty="0">
                <a:latin typeface="Arial" charset="0"/>
              </a:rPr>
              <a:t>	0.096	</a:t>
            </a:r>
            <a:r>
              <a:rPr lang="en-US" sz="1800" b="1" dirty="0">
                <a:latin typeface="Arial" charset="0"/>
                <a:cs typeface="Arial" charset="0"/>
              </a:rPr>
              <a:t>–</a:t>
            </a:r>
            <a:r>
              <a:rPr lang="en-US" sz="1800" b="1" dirty="0">
                <a:latin typeface="Arial" charset="0"/>
              </a:rPr>
              <a:t>0.066</a:t>
            </a:r>
          </a:p>
          <a:p>
            <a:r>
              <a:rPr lang="en-US" sz="1800" b="1" dirty="0">
                <a:latin typeface="Arial" charset="0"/>
              </a:rPr>
              <a:t>		(0.037)	(0.034</a:t>
            </a:r>
            <a:r>
              <a:rPr lang="en-US" sz="1800" b="1" dirty="0" smtClean="0">
                <a:latin typeface="Arial" charset="0"/>
              </a:rPr>
              <a:t>)</a:t>
            </a:r>
            <a:endParaRPr lang="en-US" sz="1800" b="1" dirty="0">
              <a:latin typeface="Arial" charset="0"/>
            </a:endParaRPr>
          </a:p>
          <a:p>
            <a:pPr>
              <a:spcBef>
                <a:spcPts val="1200"/>
              </a:spcBef>
              <a:tabLst>
                <a:tab pos="2962275" algn="dec"/>
                <a:tab pos="4124325" algn="dec"/>
                <a:tab pos="5029200"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a:latin typeface="Arial" charset="0"/>
                <a:cs typeface="Arial" charset="0"/>
              </a:rPr>
              <a:t>–</a:t>
            </a:r>
            <a:r>
              <a:rPr lang="en-US" sz="1800" b="1" dirty="0">
                <a:latin typeface="Arial" charset="0"/>
              </a:rPr>
              <a:t>0.163</a:t>
            </a:r>
          </a:p>
          <a:p>
            <a:r>
              <a:rPr lang="en-US" sz="1800" b="1" dirty="0">
                <a:latin typeface="Arial" charset="0"/>
              </a:rPr>
              <a:t>			(0.028</a:t>
            </a:r>
            <a:r>
              <a:rPr lang="en-US" sz="1800" b="1" dirty="0" smtClean="0">
                <a:latin typeface="Arial" charset="0"/>
              </a:rPr>
              <a:t>)</a:t>
            </a:r>
            <a:endParaRPr lang="en-US" sz="1800" b="1" dirty="0">
              <a:latin typeface="Arial" charset="0"/>
            </a:endParaRPr>
          </a:p>
          <a:p>
            <a:pPr>
              <a:spcBef>
                <a:spcPts val="1200"/>
              </a:spcBef>
            </a:pPr>
            <a:r>
              <a:rPr lang="en-US" sz="1800" b="1" i="1" dirty="0">
                <a:latin typeface="Arial" charset="0"/>
              </a:rPr>
              <a:t>R</a:t>
            </a:r>
            <a:r>
              <a:rPr lang="en-US" sz="1800" b="1" baseline="30000" dirty="0">
                <a:latin typeface="Arial" charset="0"/>
              </a:rPr>
              <a:t>2</a:t>
            </a:r>
            <a:r>
              <a:rPr lang="en-US" sz="1800" b="1" dirty="0">
                <a:latin typeface="Arial" charset="0"/>
              </a:rPr>
              <a:t>	0.271	0.274	</a:t>
            </a:r>
            <a:r>
              <a:rPr lang="en-US" sz="1800" b="1" dirty="0" smtClean="0">
                <a:latin typeface="Arial" charset="0"/>
              </a:rPr>
              <a:t>0.274</a:t>
            </a:r>
            <a:endParaRPr lang="en-US" sz="1800" b="1" dirty="0">
              <a:latin typeface="Arial" charset="0"/>
            </a:endParaRPr>
          </a:p>
          <a:p>
            <a:pPr>
              <a:spcBef>
                <a:spcPts val="1200"/>
              </a:spcBef>
            </a:pPr>
            <a:r>
              <a:rPr lang="en-US" sz="1800" b="1" i="1" dirty="0">
                <a:latin typeface="Arial" charset="0"/>
              </a:rPr>
              <a:t>n</a:t>
            </a:r>
            <a:r>
              <a:rPr lang="en-US" sz="1800" b="1" dirty="0">
                <a:latin typeface="Arial" charset="0"/>
              </a:rPr>
              <a:t>                         1538          1538          1538</a:t>
            </a:r>
          </a:p>
        </p:txBody>
      </p:sp>
      <p:sp>
        <p:nvSpPr>
          <p:cNvPr id="16"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7"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84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22</a:t>
            </a:r>
            <a:endParaRPr lang="en-US" sz="1000">
              <a:solidFill>
                <a:srgbClr val="3366FF"/>
              </a:solidFill>
            </a:endParaRPr>
          </a:p>
        </p:txBody>
      </p:sp>
      <p:sp>
        <p:nvSpPr>
          <p:cNvPr id="14848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coefficient of </a:t>
            </a:r>
            <a:r>
              <a:rPr lang="en-US" sz="1500" b="1" i="1"/>
              <a:t>SOONMARR</a:t>
            </a:r>
            <a:r>
              <a:rPr lang="en-US" sz="1500" b="1"/>
              <a:t> now estimates the difference between the coefficients of those married by 1988 and those married within the next four years, and if the second hypothesis is true, it should be equal to 0.</a:t>
            </a:r>
            <a:endParaRPr lang="en-GB" sz="1500" b="1">
              <a:latin typeface="Times New Roman" pitchFamily="18"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3" name="Rectangle 5"/>
          <p:cNvSpPr>
            <a:spLocks noChangeArrowheads="1"/>
          </p:cNvSpPr>
          <p:nvPr/>
        </p:nvSpPr>
        <p:spPr bwMode="auto">
          <a:xfrm>
            <a:off x="0" y="548374"/>
            <a:ext cx="9144000" cy="4861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a:t>
            </a:r>
            <a:r>
              <a:rPr lang="en-US" sz="1800" b="1" dirty="0">
                <a:latin typeface="Arial" charset="0"/>
              </a:rPr>
              <a:t>1988 data</a:t>
            </a: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695575" algn="l"/>
                <a:tab pos="3676650" algn="l"/>
                <a:tab pos="4848225" algn="l"/>
              </a:tabLst>
            </a:pPr>
            <a:r>
              <a:rPr lang="en-US" sz="1800" b="1" dirty="0" smtClean="0">
                <a:latin typeface="Arial" charset="0"/>
              </a:rPr>
              <a:t>	OLS	Fixed	Fixed</a:t>
            </a:r>
          </a:p>
          <a:p>
            <a:pPr>
              <a:tabLst>
                <a:tab pos="2695575" algn="l"/>
                <a:tab pos="3676650" algn="l"/>
                <a:tab pos="4848225"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2743200" algn="dec"/>
                <a:tab pos="3886200" algn="dec"/>
                <a:tab pos="5200650" algn="dec"/>
              </a:tabLst>
            </a:pPr>
            <a:r>
              <a:rPr lang="en-US" sz="1800" b="1" i="1" dirty="0" smtClean="0">
                <a:latin typeface="Arial" charset="0"/>
              </a:rPr>
              <a:t>MARRIED</a:t>
            </a:r>
            <a:r>
              <a:rPr lang="en-US" sz="1800" b="1" dirty="0">
                <a:latin typeface="Arial" charset="0"/>
              </a:rPr>
              <a:t>	0.129	0.163	</a:t>
            </a:r>
            <a:r>
              <a:rPr lang="en-US" sz="1800" b="1" dirty="0" smtClean="0">
                <a:latin typeface="Arial" charset="0"/>
                <a:cs typeface="Arial" charset="0"/>
              </a:rPr>
              <a:t>—</a:t>
            </a:r>
            <a:endParaRPr lang="en-US" sz="1800" b="1" dirty="0">
              <a:latin typeface="Arial" charset="0"/>
              <a:cs typeface="Arial" charset="0"/>
            </a:endParaRPr>
          </a:p>
          <a:p>
            <a:r>
              <a:rPr lang="en-US" sz="1800" b="1" dirty="0">
                <a:latin typeface="Arial" charset="0"/>
              </a:rPr>
              <a:t>	(0.024)	(0.028</a:t>
            </a:r>
            <a:r>
              <a:rPr lang="en-US" sz="1800" b="1" dirty="0" smtClean="0">
                <a:latin typeface="Arial" charset="0"/>
              </a:rPr>
              <a:t>)</a:t>
            </a:r>
            <a:endParaRPr lang="en-US" sz="1800" b="1" dirty="0">
              <a:latin typeface="Arial" charset="0"/>
            </a:endParaRPr>
          </a:p>
          <a:p>
            <a:pPr>
              <a:spcBef>
                <a:spcPts val="1200"/>
              </a:spcBef>
              <a:tabLst>
                <a:tab pos="2962275" algn="dec"/>
                <a:tab pos="3886200" algn="dec"/>
                <a:tab pos="50292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a:t>
            </a:r>
            <a:r>
              <a:rPr lang="en-US" sz="1800" b="1" dirty="0">
                <a:latin typeface="Arial" charset="0"/>
              </a:rPr>
              <a:t>	0.096	</a:t>
            </a:r>
            <a:r>
              <a:rPr lang="en-US" sz="1800" b="1" dirty="0">
                <a:latin typeface="Arial" charset="0"/>
                <a:cs typeface="Arial" charset="0"/>
              </a:rPr>
              <a:t>–</a:t>
            </a:r>
            <a:r>
              <a:rPr lang="en-US" sz="1800" b="1" dirty="0">
                <a:latin typeface="Arial" charset="0"/>
              </a:rPr>
              <a:t>0.066</a:t>
            </a:r>
          </a:p>
          <a:p>
            <a:r>
              <a:rPr lang="en-US" sz="1800" b="1" dirty="0">
                <a:latin typeface="Arial" charset="0"/>
              </a:rPr>
              <a:t>		(0.037)	(0.034</a:t>
            </a:r>
            <a:r>
              <a:rPr lang="en-US" sz="1800" b="1" dirty="0" smtClean="0">
                <a:latin typeface="Arial" charset="0"/>
              </a:rPr>
              <a:t>)</a:t>
            </a:r>
            <a:endParaRPr lang="en-US" sz="1800" b="1" dirty="0">
              <a:latin typeface="Arial" charset="0"/>
            </a:endParaRPr>
          </a:p>
          <a:p>
            <a:pPr>
              <a:spcBef>
                <a:spcPts val="1200"/>
              </a:spcBef>
              <a:tabLst>
                <a:tab pos="2962275" algn="dec"/>
                <a:tab pos="4124325" algn="dec"/>
                <a:tab pos="5029200"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a:latin typeface="Arial" charset="0"/>
                <a:cs typeface="Arial" charset="0"/>
              </a:rPr>
              <a:t>–</a:t>
            </a:r>
            <a:r>
              <a:rPr lang="en-US" sz="1800" b="1" dirty="0">
                <a:latin typeface="Arial" charset="0"/>
              </a:rPr>
              <a:t>0.163</a:t>
            </a:r>
          </a:p>
          <a:p>
            <a:r>
              <a:rPr lang="en-US" sz="1800" b="1" dirty="0">
                <a:latin typeface="Arial" charset="0"/>
              </a:rPr>
              <a:t>			(0.028</a:t>
            </a:r>
            <a:r>
              <a:rPr lang="en-US" sz="1800" b="1" dirty="0" smtClean="0">
                <a:latin typeface="Arial" charset="0"/>
              </a:rPr>
              <a:t>)</a:t>
            </a:r>
            <a:endParaRPr lang="en-US" sz="1800" b="1" dirty="0">
              <a:latin typeface="Arial" charset="0"/>
            </a:endParaRPr>
          </a:p>
          <a:p>
            <a:pPr>
              <a:spcBef>
                <a:spcPts val="1200"/>
              </a:spcBef>
            </a:pPr>
            <a:r>
              <a:rPr lang="en-US" sz="1800" b="1" i="1" dirty="0">
                <a:latin typeface="Arial" charset="0"/>
              </a:rPr>
              <a:t>R</a:t>
            </a:r>
            <a:r>
              <a:rPr lang="en-US" sz="1800" b="1" baseline="30000" dirty="0">
                <a:latin typeface="Arial" charset="0"/>
              </a:rPr>
              <a:t>2</a:t>
            </a:r>
            <a:r>
              <a:rPr lang="en-US" sz="1800" b="1" dirty="0">
                <a:latin typeface="Arial" charset="0"/>
              </a:rPr>
              <a:t>	0.271	0.274	</a:t>
            </a:r>
            <a:r>
              <a:rPr lang="en-US" sz="1800" b="1" dirty="0" smtClean="0">
                <a:latin typeface="Arial" charset="0"/>
              </a:rPr>
              <a:t>0.274</a:t>
            </a:r>
            <a:endParaRPr lang="en-US" sz="1800" b="1" dirty="0">
              <a:latin typeface="Arial" charset="0"/>
            </a:endParaRPr>
          </a:p>
          <a:p>
            <a:pPr>
              <a:spcBef>
                <a:spcPts val="1200"/>
              </a:spcBef>
            </a:pPr>
            <a:r>
              <a:rPr lang="en-US" sz="1800" b="1" i="1" dirty="0">
                <a:latin typeface="Arial" charset="0"/>
              </a:rPr>
              <a:t>n</a:t>
            </a:r>
            <a:r>
              <a:rPr lang="en-US" sz="1800" b="1" dirty="0">
                <a:latin typeface="Arial" charset="0"/>
              </a:rPr>
              <a:t>                         1538          1538          1538</a:t>
            </a:r>
          </a:p>
        </p:txBody>
      </p:sp>
      <p:sp>
        <p:nvSpPr>
          <p:cNvPr id="16"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7"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48374"/>
            <a:ext cx="9144000" cy="4861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11"/>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9506"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a:t>
            </a:r>
            <a:r>
              <a:rPr lang="en-US" sz="1800" b="1" dirty="0">
                <a:latin typeface="Arial" charset="0"/>
              </a:rPr>
              <a:t>1988 data</a:t>
            </a: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695575" algn="l"/>
                <a:tab pos="3676650" algn="l"/>
                <a:tab pos="4848225" algn="l"/>
              </a:tabLst>
            </a:pPr>
            <a:r>
              <a:rPr lang="en-US" sz="1800" b="1" dirty="0" smtClean="0">
                <a:latin typeface="Arial" charset="0"/>
              </a:rPr>
              <a:t>	OLS	Fixed	Fixed</a:t>
            </a:r>
          </a:p>
          <a:p>
            <a:pPr>
              <a:tabLst>
                <a:tab pos="2695575" algn="l"/>
                <a:tab pos="3676650" algn="l"/>
                <a:tab pos="4848225"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2743200" algn="dec"/>
                <a:tab pos="3886200" algn="dec"/>
                <a:tab pos="5200650" algn="dec"/>
              </a:tabLst>
            </a:pPr>
            <a:r>
              <a:rPr lang="en-US" sz="1800" b="1" i="1" dirty="0" smtClean="0">
                <a:latin typeface="Arial" charset="0"/>
              </a:rPr>
              <a:t>MARRIED</a:t>
            </a:r>
            <a:r>
              <a:rPr lang="en-US" sz="1800" b="1" dirty="0">
                <a:latin typeface="Arial" charset="0"/>
              </a:rPr>
              <a:t>	0.129	0.163	</a:t>
            </a:r>
            <a:r>
              <a:rPr lang="en-US" sz="1800" b="1" dirty="0" smtClean="0">
                <a:latin typeface="Arial" charset="0"/>
                <a:cs typeface="Arial" charset="0"/>
              </a:rPr>
              <a:t>—</a:t>
            </a:r>
            <a:endParaRPr lang="en-US" sz="1800" b="1" dirty="0">
              <a:latin typeface="Arial" charset="0"/>
              <a:cs typeface="Arial" charset="0"/>
            </a:endParaRPr>
          </a:p>
          <a:p>
            <a:r>
              <a:rPr lang="en-US" sz="1800" b="1" dirty="0">
                <a:latin typeface="Arial" charset="0"/>
              </a:rPr>
              <a:t>	(0.024)	(0.028</a:t>
            </a:r>
            <a:r>
              <a:rPr lang="en-US" sz="1800" b="1" dirty="0" smtClean="0">
                <a:latin typeface="Arial" charset="0"/>
              </a:rPr>
              <a:t>)</a:t>
            </a:r>
            <a:endParaRPr lang="en-US" sz="1800" b="1" dirty="0">
              <a:latin typeface="Arial" charset="0"/>
            </a:endParaRPr>
          </a:p>
          <a:p>
            <a:pPr>
              <a:spcBef>
                <a:spcPts val="1200"/>
              </a:spcBef>
              <a:tabLst>
                <a:tab pos="2962275" algn="dec"/>
                <a:tab pos="3886200" algn="dec"/>
                <a:tab pos="50292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a:t>
            </a:r>
            <a:r>
              <a:rPr lang="en-US" sz="1800" b="1" dirty="0">
                <a:latin typeface="Arial" charset="0"/>
              </a:rPr>
              <a:t>	0.096	</a:t>
            </a:r>
            <a:r>
              <a:rPr lang="en-US" sz="1800" b="1" dirty="0">
                <a:latin typeface="Arial" charset="0"/>
                <a:cs typeface="Arial" charset="0"/>
              </a:rPr>
              <a:t>–</a:t>
            </a:r>
            <a:r>
              <a:rPr lang="en-US" sz="1800" b="1" dirty="0">
                <a:latin typeface="Arial" charset="0"/>
              </a:rPr>
              <a:t>0.066</a:t>
            </a:r>
          </a:p>
          <a:p>
            <a:r>
              <a:rPr lang="en-US" sz="1800" b="1" dirty="0">
                <a:latin typeface="Arial" charset="0"/>
              </a:rPr>
              <a:t>		(0.037)	(0.034</a:t>
            </a:r>
            <a:r>
              <a:rPr lang="en-US" sz="1800" b="1" dirty="0" smtClean="0">
                <a:latin typeface="Arial" charset="0"/>
              </a:rPr>
              <a:t>)</a:t>
            </a:r>
            <a:endParaRPr lang="en-US" sz="1800" b="1" dirty="0">
              <a:latin typeface="Arial" charset="0"/>
            </a:endParaRPr>
          </a:p>
          <a:p>
            <a:pPr>
              <a:spcBef>
                <a:spcPts val="1200"/>
              </a:spcBef>
              <a:tabLst>
                <a:tab pos="2962275" algn="dec"/>
                <a:tab pos="4124325" algn="dec"/>
                <a:tab pos="5029200"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a:latin typeface="Arial" charset="0"/>
                <a:cs typeface="Arial" charset="0"/>
              </a:rPr>
              <a:t>–</a:t>
            </a:r>
            <a:r>
              <a:rPr lang="en-US" sz="1800" b="1" dirty="0">
                <a:latin typeface="Arial" charset="0"/>
              </a:rPr>
              <a:t>0.163</a:t>
            </a:r>
          </a:p>
          <a:p>
            <a:r>
              <a:rPr lang="en-US" sz="1800" b="1" dirty="0">
                <a:latin typeface="Arial" charset="0"/>
              </a:rPr>
              <a:t>			(0.028</a:t>
            </a:r>
            <a:r>
              <a:rPr lang="en-US" sz="1800" b="1" dirty="0" smtClean="0">
                <a:latin typeface="Arial" charset="0"/>
              </a:rPr>
              <a:t>)</a:t>
            </a:r>
            <a:endParaRPr lang="en-US" sz="1800" b="1" dirty="0">
              <a:latin typeface="Arial" charset="0"/>
            </a:endParaRPr>
          </a:p>
          <a:p>
            <a:pPr>
              <a:spcBef>
                <a:spcPts val="1200"/>
              </a:spcBef>
            </a:pPr>
            <a:r>
              <a:rPr lang="en-US" sz="1800" b="1" i="1" dirty="0">
                <a:latin typeface="Arial" charset="0"/>
              </a:rPr>
              <a:t>R</a:t>
            </a:r>
            <a:r>
              <a:rPr lang="en-US" sz="1800" b="1" baseline="30000" dirty="0">
                <a:latin typeface="Arial" charset="0"/>
              </a:rPr>
              <a:t>2</a:t>
            </a:r>
            <a:r>
              <a:rPr lang="en-US" sz="1800" b="1" dirty="0">
                <a:latin typeface="Arial" charset="0"/>
              </a:rPr>
              <a:t>	0.271	0.274	</a:t>
            </a:r>
            <a:r>
              <a:rPr lang="en-US" sz="1800" b="1" dirty="0" smtClean="0">
                <a:latin typeface="Arial" charset="0"/>
              </a:rPr>
              <a:t>0.274</a:t>
            </a:r>
            <a:endParaRPr lang="en-US" sz="1800" b="1" dirty="0">
              <a:latin typeface="Arial" charset="0"/>
            </a:endParaRPr>
          </a:p>
          <a:p>
            <a:pPr>
              <a:spcBef>
                <a:spcPts val="1200"/>
              </a:spcBef>
            </a:pPr>
            <a:r>
              <a:rPr lang="en-US" sz="1800" b="1" i="1" dirty="0">
                <a:latin typeface="Arial" charset="0"/>
              </a:rPr>
              <a:t>n</a:t>
            </a:r>
            <a:r>
              <a:rPr lang="en-US" sz="1800" b="1" dirty="0">
                <a:latin typeface="Arial" charset="0"/>
              </a:rPr>
              <a:t>                         1538          1538          1538</a:t>
            </a:r>
          </a:p>
        </p:txBody>
      </p:sp>
      <p:sp>
        <p:nvSpPr>
          <p:cNvPr id="14950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23</a:t>
            </a:r>
            <a:endParaRPr lang="en-US" sz="1000">
              <a:solidFill>
                <a:srgbClr val="3366FF"/>
              </a:solidFill>
            </a:endParaRPr>
          </a:p>
        </p:txBody>
      </p:sp>
      <p:sp>
        <p:nvSpPr>
          <p:cNvPr id="14950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a:t>
            </a:r>
            <a:r>
              <a:rPr lang="en-US" sz="1500" b="1" i="1"/>
              <a:t>t</a:t>
            </a:r>
            <a:r>
              <a:rPr lang="en-US" sz="1500" b="1"/>
              <a:t> statistic is –1.93, so we (just) do not reject the second hypothesis at the 5 percent level.  The evidence is more compatible wtih the first hypothesis, but it is possible that neither hypothesis is correct on its own and the truth might reside in some compromise.</a:t>
            </a:r>
          </a:p>
          <a:p>
            <a:pPr>
              <a:spcBef>
                <a:spcPct val="50000"/>
              </a:spcBef>
            </a:pPr>
            <a:endParaRPr lang="en-GB" sz="1500" b="1">
              <a:latin typeface="Times New Roman" pitchFamily="18"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3"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221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24</a:t>
            </a:r>
            <a:endParaRPr lang="en-US" sz="1000">
              <a:solidFill>
                <a:srgbClr val="3366FF"/>
              </a:solidFill>
            </a:endParaRPr>
          </a:p>
        </p:txBody>
      </p:sp>
      <p:sp>
        <p:nvSpPr>
          <p:cNvPr id="22221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starting point for a discussion of regression models using panel data is an equation of the form shown above, where the </a:t>
            </a:r>
            <a:r>
              <a:rPr lang="en-US" sz="1500" b="1" i="1"/>
              <a:t>X</a:t>
            </a:r>
            <a:r>
              <a:rPr lang="en-US" sz="1500" b="1" i="1" baseline="-25000"/>
              <a:t>j</a:t>
            </a:r>
            <a:r>
              <a:rPr lang="en-US" sz="1500" b="1"/>
              <a:t> variables are observed and the </a:t>
            </a:r>
            <a:r>
              <a:rPr lang="en-US" sz="1500" b="1" i="1"/>
              <a:t>Z</a:t>
            </a:r>
            <a:r>
              <a:rPr lang="en-US" sz="1500" b="1" i="1" baseline="-25000"/>
              <a:t>p</a:t>
            </a:r>
            <a:r>
              <a:rPr lang="en-US" sz="1500" b="1"/>
              <a:t> variables are unobserved. </a:t>
            </a:r>
            <a:endParaRPr lang="en-US" sz="2400">
              <a:latin typeface="Times New Roman" pitchFamily="18" charset="0"/>
            </a:endParaRPr>
          </a:p>
          <a:p>
            <a:pPr algn="just">
              <a:spcBef>
                <a:spcPts val="900"/>
              </a:spcBef>
            </a:pP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3" name="Rectangle 12"/>
          <p:cNvSpPr>
            <a:spLocks noChangeArrowheads="1"/>
          </p:cNvSpPr>
          <p:nvPr/>
        </p:nvSpPr>
        <p:spPr bwMode="auto">
          <a:xfrm>
            <a:off x="0" y="7272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707258848"/>
              </p:ext>
            </p:extLst>
          </p:nvPr>
        </p:nvGraphicFramePr>
        <p:xfrm>
          <a:off x="2214563" y="812800"/>
          <a:ext cx="4876800" cy="838200"/>
        </p:xfrm>
        <a:graphic>
          <a:graphicData uri="http://schemas.openxmlformats.org/presentationml/2006/ole">
            <mc:AlternateContent xmlns:mc="http://schemas.openxmlformats.org/markup-compatibility/2006">
              <mc:Choice xmlns:v="urn:schemas-microsoft-com:vml" Requires="v">
                <p:oleObj spid="_x0000_s222232" name="Equation" r:id="rId3" imgW="4876560" imgH="838080" progId="Equation.DSMT4">
                  <p:embed/>
                </p:oleObj>
              </mc:Choice>
              <mc:Fallback>
                <p:oleObj name="Equation" r:id="rId3" imgW="4876560" imgH="838080" progId="Equation.DSMT4">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4563" y="8128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323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25</a:t>
            </a:r>
            <a:endParaRPr lang="en-US" sz="1000">
              <a:solidFill>
                <a:srgbClr val="3366FF"/>
              </a:solidFill>
            </a:endParaRPr>
          </a:p>
        </p:txBody>
      </p:sp>
      <p:sp>
        <p:nvSpPr>
          <p:cNvPr id="22324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index </a:t>
            </a:r>
            <a:r>
              <a:rPr lang="en-US" sz="1500" b="1" i="1"/>
              <a:t>i</a:t>
            </a:r>
            <a:r>
              <a:rPr lang="en-US" sz="1500" b="1"/>
              <a:t> refers to the unit of observation, </a:t>
            </a:r>
            <a:r>
              <a:rPr lang="en-US" sz="1500" b="1" i="1"/>
              <a:t>t</a:t>
            </a:r>
            <a:r>
              <a:rPr lang="en-US" sz="1500" b="1"/>
              <a:t> refers to the time period, and </a:t>
            </a:r>
            <a:r>
              <a:rPr lang="en-US" sz="1500" b="1" i="1"/>
              <a:t>j</a:t>
            </a:r>
            <a:r>
              <a:rPr lang="en-US" sz="1500" b="1"/>
              <a:t> and </a:t>
            </a:r>
            <a:r>
              <a:rPr lang="en-US" sz="1500" b="1" i="1"/>
              <a:t>p</a:t>
            </a:r>
            <a:r>
              <a:rPr lang="en-US" sz="1500" b="1"/>
              <a:t> are used to differentiate between different observed and unobserved explanatory variables.  </a:t>
            </a:r>
            <a:r>
              <a:rPr lang="en-US" sz="1500" b="1" i="1">
                <a:latin typeface="Symbol" pitchFamily="18" charset="2"/>
              </a:rPr>
              <a:t>e</a:t>
            </a:r>
            <a:r>
              <a:rPr lang="en-US" sz="1500" b="1" i="1" baseline="-25000"/>
              <a:t>it</a:t>
            </a:r>
            <a:r>
              <a:rPr lang="en-US" sz="1500" b="1"/>
              <a:t> is a disturbance term assumed to satisfy the regression model assumptions.</a:t>
            </a:r>
            <a:endParaRPr lang="en-US" sz="2400">
              <a:latin typeface="Times New Roman" pitchFamily="18" charset="0"/>
            </a:endParaRPr>
          </a:p>
          <a:p>
            <a:pPr algn="just">
              <a:spcBef>
                <a:spcPts val="900"/>
              </a:spcBef>
            </a:pP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2" name="Rectangle 11"/>
          <p:cNvSpPr>
            <a:spLocks noChangeArrowheads="1"/>
          </p:cNvSpPr>
          <p:nvPr/>
        </p:nvSpPr>
        <p:spPr bwMode="auto">
          <a:xfrm>
            <a:off x="0" y="7272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707258848"/>
              </p:ext>
            </p:extLst>
          </p:nvPr>
        </p:nvGraphicFramePr>
        <p:xfrm>
          <a:off x="2214563" y="812800"/>
          <a:ext cx="4876800" cy="838200"/>
        </p:xfrm>
        <a:graphic>
          <a:graphicData uri="http://schemas.openxmlformats.org/presentationml/2006/ole">
            <mc:AlternateContent xmlns:mc="http://schemas.openxmlformats.org/markup-compatibility/2006">
              <mc:Choice xmlns:v="urn:schemas-microsoft-com:vml" Requires="v">
                <p:oleObj spid="_x0000_s223253" name="Equation" r:id="rId3" imgW="4876560" imgH="838080" progId="Equation.DSMT4">
                  <p:embed/>
                </p:oleObj>
              </mc:Choice>
              <mc:Fallback>
                <p:oleObj name="Equation" r:id="rId3" imgW="4876560" imgH="838080" progId="Equation.DSMT4">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4563" y="8128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425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26</a:t>
            </a:r>
            <a:endParaRPr lang="en-US" sz="1000">
              <a:solidFill>
                <a:srgbClr val="3366FF"/>
              </a:solidFill>
            </a:endParaRPr>
          </a:p>
        </p:txBody>
      </p:sp>
      <p:sp>
        <p:nvSpPr>
          <p:cNvPr id="22426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A trend term </a:t>
            </a:r>
            <a:r>
              <a:rPr lang="en-US" sz="1500" b="1" i="1"/>
              <a:t>t</a:t>
            </a:r>
            <a:r>
              <a:rPr lang="en-US" sz="1500" b="1"/>
              <a:t> has been introduced to allow for a shift of the intercept over time.  If the implicit assumption of a constant rate of change seems too strong, the trend can be replaced by a set of dummy variables, one for each time period except the reference period.</a:t>
            </a: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2" name="Rectangle 11"/>
          <p:cNvSpPr>
            <a:spLocks noChangeArrowheads="1"/>
          </p:cNvSpPr>
          <p:nvPr/>
        </p:nvSpPr>
        <p:spPr bwMode="auto">
          <a:xfrm>
            <a:off x="0" y="7272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707258848"/>
              </p:ext>
            </p:extLst>
          </p:nvPr>
        </p:nvGraphicFramePr>
        <p:xfrm>
          <a:off x="2214563" y="812800"/>
          <a:ext cx="4876800" cy="838200"/>
        </p:xfrm>
        <a:graphic>
          <a:graphicData uri="http://schemas.openxmlformats.org/presentationml/2006/ole">
            <mc:AlternateContent xmlns:mc="http://schemas.openxmlformats.org/markup-compatibility/2006">
              <mc:Choice xmlns:v="urn:schemas-microsoft-com:vml" Requires="v">
                <p:oleObj spid="_x0000_s224277" name="Equation" r:id="rId3" imgW="4876560" imgH="838080" progId="Equation.DSMT4">
                  <p:embed/>
                </p:oleObj>
              </mc:Choice>
              <mc:Fallback>
                <p:oleObj name="Equation" r:id="rId3" imgW="4876560" imgH="838080" progId="Equation.DSMT4">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4563" y="8128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528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27</a:t>
            </a:r>
            <a:endParaRPr lang="en-US" sz="1000">
              <a:solidFill>
                <a:srgbClr val="3366FF"/>
              </a:solidFill>
            </a:endParaRPr>
          </a:p>
        </p:txBody>
      </p:sp>
      <p:sp>
        <p:nvSpPr>
          <p:cNvPr id="22528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a:t>
            </a:r>
            <a:r>
              <a:rPr lang="en-US" sz="1500" b="1" i="1"/>
              <a:t>X</a:t>
            </a:r>
            <a:r>
              <a:rPr lang="en-US" sz="1500" b="1" i="1" baseline="-25000"/>
              <a:t>j</a:t>
            </a:r>
            <a:r>
              <a:rPr lang="en-US" sz="1500" b="1"/>
              <a:t> variables are usually the variables of interest, while the </a:t>
            </a:r>
            <a:r>
              <a:rPr lang="en-US" sz="1500" b="1" i="1"/>
              <a:t>Z</a:t>
            </a:r>
            <a:r>
              <a:rPr lang="en-US" sz="1500" b="1" i="1" baseline="-25000"/>
              <a:t>p</a:t>
            </a:r>
            <a:r>
              <a:rPr lang="en-US" sz="1500" b="1"/>
              <a:t> variables are responsible for unobserved heterogeneity and as such constitute a nuisance component of the model.  </a:t>
            </a:r>
            <a:endParaRPr lang="en-GB" sz="2400">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2" name="Rectangle 11"/>
          <p:cNvSpPr>
            <a:spLocks noChangeArrowheads="1"/>
          </p:cNvSpPr>
          <p:nvPr/>
        </p:nvSpPr>
        <p:spPr bwMode="auto">
          <a:xfrm>
            <a:off x="0" y="7272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707258848"/>
              </p:ext>
            </p:extLst>
          </p:nvPr>
        </p:nvGraphicFramePr>
        <p:xfrm>
          <a:off x="2214563" y="812800"/>
          <a:ext cx="4876800" cy="838200"/>
        </p:xfrm>
        <a:graphic>
          <a:graphicData uri="http://schemas.openxmlformats.org/presentationml/2006/ole">
            <mc:AlternateContent xmlns:mc="http://schemas.openxmlformats.org/markup-compatibility/2006">
              <mc:Choice xmlns:v="urn:schemas-microsoft-com:vml" Requires="v">
                <p:oleObj spid="_x0000_s225301" name="Equation" r:id="rId3" imgW="4876560" imgH="838080" progId="Equation.DSMT4">
                  <p:embed/>
                </p:oleObj>
              </mc:Choice>
              <mc:Fallback>
                <p:oleObj name="Equation" r:id="rId3" imgW="4876560" imgH="838080" progId="Equation.DSMT4">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4563" y="8128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630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28</a:t>
            </a:r>
            <a:endParaRPr lang="en-US" sz="1000">
              <a:solidFill>
                <a:srgbClr val="3366FF"/>
              </a:solidFill>
            </a:endParaRPr>
          </a:p>
        </p:txBody>
      </p:sp>
      <p:sp>
        <p:nvSpPr>
          <p:cNvPr id="22631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Note that the unobserved heterogeneity is assumed to be unchanging and accordingly the </a:t>
            </a:r>
            <a:r>
              <a:rPr lang="en-US" sz="1500" b="1" i="1"/>
              <a:t>Z</a:t>
            </a:r>
            <a:r>
              <a:rPr lang="en-US" sz="1500" b="1" i="1" baseline="-25000"/>
              <a:t>p</a:t>
            </a:r>
            <a:r>
              <a:rPr lang="en-US" sz="1500" b="1"/>
              <a:t> variables do not have a time subscript.</a:t>
            </a:r>
            <a:endParaRPr lang="en-GB" sz="2400">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4" name="Rectangle 13"/>
          <p:cNvSpPr>
            <a:spLocks noChangeArrowheads="1"/>
          </p:cNvSpPr>
          <p:nvPr/>
        </p:nvSpPr>
        <p:spPr bwMode="auto">
          <a:xfrm>
            <a:off x="0" y="7272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707258848"/>
              </p:ext>
            </p:extLst>
          </p:nvPr>
        </p:nvGraphicFramePr>
        <p:xfrm>
          <a:off x="2214563" y="812800"/>
          <a:ext cx="4876800" cy="838200"/>
        </p:xfrm>
        <a:graphic>
          <a:graphicData uri="http://schemas.openxmlformats.org/presentationml/2006/ole">
            <mc:AlternateContent xmlns:mc="http://schemas.openxmlformats.org/markup-compatibility/2006">
              <mc:Choice xmlns:v="urn:schemas-microsoft-com:vml" Requires="v">
                <p:oleObj spid="_x0000_s226325" name="Equation" r:id="rId3" imgW="4876560" imgH="838080" progId="Equation.DSMT4">
                  <p:embed/>
                </p:oleObj>
              </mc:Choice>
              <mc:Fallback>
                <p:oleObj name="Equation" r:id="rId3" imgW="4876560" imgH="838080" progId="Equation.DSMT4">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4563" y="8128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114693" name="Text Box 5"/>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GB" sz="1500" b="1">
              <a:latin typeface="Times New Roman" pitchFamily="18"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2" name="Rectangle 11"/>
          <p:cNvSpPr>
            <a:spLocks noChangeArrowheads="1"/>
          </p:cNvSpPr>
          <p:nvPr/>
        </p:nvSpPr>
        <p:spPr bwMode="auto">
          <a:xfrm>
            <a:off x="0" y="727275"/>
            <a:ext cx="9144000" cy="16825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Text Box 1026"/>
          <p:cNvSpPr txBox="1">
            <a:spLocks noChangeArrowheads="1"/>
          </p:cNvSpPr>
          <p:nvPr/>
        </p:nvSpPr>
        <p:spPr bwMode="auto">
          <a:xfrm>
            <a:off x="301625" y="874714"/>
            <a:ext cx="8532813" cy="14398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19113">
              <a:defRPr sz="2400">
                <a:solidFill>
                  <a:schemeClr val="tx1"/>
                </a:solidFill>
                <a:latin typeface="Times New Roman" pitchFamily="18" charset="0"/>
              </a:defRPr>
            </a:lvl1pPr>
            <a:lvl2pPr marL="1031875">
              <a:defRPr sz="2400">
                <a:solidFill>
                  <a:schemeClr val="tx1"/>
                </a:solidFill>
                <a:latin typeface="Times New Roman" pitchFamily="18" charset="0"/>
              </a:defRPr>
            </a:lvl2pPr>
            <a:lvl3pPr marL="1146175">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US" sz="1800" b="1" dirty="0" smtClean="0">
                <a:latin typeface="Arial" charset="0"/>
              </a:rPr>
              <a:t>A </a:t>
            </a:r>
            <a:r>
              <a:rPr lang="en-US" sz="1800" b="1" dirty="0">
                <a:latin typeface="Arial" charset="0"/>
              </a:rPr>
              <a:t>panel data set, or longitudinal data set, is one where there are repeated observations on the same units. </a:t>
            </a:r>
          </a:p>
          <a:p>
            <a:pPr>
              <a:spcBef>
                <a:spcPts val="1200"/>
              </a:spcBef>
            </a:pPr>
            <a:r>
              <a:rPr lang="en-US" sz="1800" b="1" dirty="0" smtClean="0">
                <a:latin typeface="Arial" charset="0"/>
              </a:rPr>
              <a:t>The </a:t>
            </a:r>
            <a:r>
              <a:rPr lang="en-US" sz="1800" b="1" dirty="0">
                <a:latin typeface="Arial" charset="0"/>
              </a:rPr>
              <a:t>units may be individuals, households, enterprises, countries, or any set of entities that remain stable through time</a:t>
            </a:r>
            <a:r>
              <a:rPr lang="en-US" sz="1800" b="1" dirty="0" smtClean="0">
                <a:latin typeface="Arial" charset="0"/>
              </a:rPr>
              <a:t>.</a:t>
            </a:r>
            <a:endParaRPr lang="en-US" sz="1800" b="1" dirty="0">
              <a:latin typeface="Arial"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733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29</a:t>
            </a:r>
            <a:endParaRPr lang="en-US" sz="1000">
              <a:solidFill>
                <a:srgbClr val="3366FF"/>
              </a:solidFill>
            </a:endParaRPr>
          </a:p>
        </p:txBody>
      </p:sp>
      <p:sp>
        <p:nvSpPr>
          <p:cNvPr id="227339"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Because the </a:t>
            </a:r>
            <a:r>
              <a:rPr lang="en-US" sz="1500" b="1" i="1"/>
              <a:t>Z</a:t>
            </a:r>
            <a:r>
              <a:rPr lang="en-US" sz="1500" b="1" i="1" baseline="-25000"/>
              <a:t>p</a:t>
            </a:r>
            <a:r>
              <a:rPr lang="en-US" sz="1500" b="1"/>
              <a:t> variables are unobserved, there is no means of obtaining information about the </a:t>
            </a:r>
            <a:r>
              <a:rPr lang="en-US" sz="1500" b="1">
                <a:latin typeface="Symbol" pitchFamily="18" charset="2"/>
              </a:rPr>
              <a:t>S</a:t>
            </a:r>
            <a:r>
              <a:rPr lang="en-US" sz="1500" b="1" i="1">
                <a:latin typeface="Symbol" pitchFamily="18" charset="2"/>
              </a:rPr>
              <a:t>g</a:t>
            </a:r>
            <a:r>
              <a:rPr lang="en-US" sz="1500" b="1" i="1" baseline="-25000"/>
              <a:t>p</a:t>
            </a:r>
            <a:r>
              <a:rPr lang="en-US" sz="1500" b="1" i="1"/>
              <a:t>Z</a:t>
            </a:r>
            <a:r>
              <a:rPr lang="en-US" sz="1500" b="1" i="1" baseline="-25000"/>
              <a:t>p</a:t>
            </a:r>
            <a:r>
              <a:rPr lang="en-US" sz="1500" b="1"/>
              <a:t> component of the model and it is convenient to define a term </a:t>
            </a:r>
            <a:r>
              <a:rPr lang="en-US" sz="1500" b="1" i="1">
                <a:latin typeface="Symbol" pitchFamily="18" charset="2"/>
              </a:rPr>
              <a:t>a</a:t>
            </a:r>
            <a:r>
              <a:rPr lang="en-US" sz="1500" b="1" i="1" baseline="-25000"/>
              <a:t>i</a:t>
            </a:r>
            <a:r>
              <a:rPr lang="en-US" sz="1500" b="1"/>
              <a:t>, known as the unobserved effect, representing the joint impact of the </a:t>
            </a:r>
            <a:r>
              <a:rPr lang="en-US" sz="1500" b="1" i="1"/>
              <a:t>Z</a:t>
            </a:r>
            <a:r>
              <a:rPr lang="en-US" sz="1500" b="1" i="1" baseline="-25000"/>
              <a:t>p</a:t>
            </a:r>
            <a:r>
              <a:rPr lang="en-US" sz="1500" b="1"/>
              <a:t> variables on </a:t>
            </a:r>
            <a:r>
              <a:rPr lang="en-US" sz="1500" b="1" i="1"/>
              <a:t>Y</a:t>
            </a:r>
            <a:r>
              <a:rPr lang="en-US" sz="1500" b="1" i="1" baseline="-25000"/>
              <a:t>i</a:t>
            </a:r>
            <a:r>
              <a:rPr lang="en-US" sz="1500" b="1"/>
              <a:t>.</a:t>
            </a:r>
            <a:endParaRPr lang="en-GB" sz="1500" b="1"/>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4" name="Rectangle 13"/>
          <p:cNvSpPr>
            <a:spLocks noChangeArrowheads="1"/>
          </p:cNvSpPr>
          <p:nvPr/>
        </p:nvSpPr>
        <p:spPr bwMode="auto">
          <a:xfrm>
            <a:off x="0" y="185122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5" name="Rectangle 14"/>
          <p:cNvSpPr>
            <a:spLocks noChangeArrowheads="1"/>
          </p:cNvSpPr>
          <p:nvPr/>
        </p:nvSpPr>
        <p:spPr bwMode="auto">
          <a:xfrm>
            <a:off x="0" y="7272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6" name="Object 23"/>
          <p:cNvGraphicFramePr>
            <a:graphicFrameLocks noChangeAspect="1"/>
          </p:cNvGraphicFramePr>
          <p:nvPr>
            <p:extLst>
              <p:ext uri="{D42A27DB-BD31-4B8C-83A1-F6EECF244321}">
                <p14:modId xmlns:p14="http://schemas.microsoft.com/office/powerpoint/2010/main" val="53208273"/>
              </p:ext>
            </p:extLst>
          </p:nvPr>
        </p:nvGraphicFramePr>
        <p:xfrm>
          <a:off x="2228870" y="1920894"/>
          <a:ext cx="1739880" cy="838080"/>
        </p:xfrm>
        <a:graphic>
          <a:graphicData uri="http://schemas.openxmlformats.org/presentationml/2006/ole">
            <mc:AlternateContent xmlns:mc="http://schemas.openxmlformats.org/markup-compatibility/2006">
              <mc:Choice xmlns:v="urn:schemas-microsoft-com:vml" Requires="v">
                <p:oleObj spid="_x0000_s227361" name="Equation" r:id="rId3" imgW="1739880" imgH="838080" progId="Equation.3">
                  <p:embed/>
                </p:oleObj>
              </mc:Choice>
              <mc:Fallback>
                <p:oleObj name="Equation" r:id="rId3" imgW="173988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8870" y="1920894"/>
                        <a:ext cx="1739880" cy="8380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707258848"/>
              </p:ext>
            </p:extLst>
          </p:nvPr>
        </p:nvGraphicFramePr>
        <p:xfrm>
          <a:off x="2214563" y="812800"/>
          <a:ext cx="4876800" cy="838200"/>
        </p:xfrm>
        <a:graphic>
          <a:graphicData uri="http://schemas.openxmlformats.org/presentationml/2006/ole">
            <mc:AlternateContent xmlns:mc="http://schemas.openxmlformats.org/markup-compatibility/2006">
              <mc:Choice xmlns:v="urn:schemas-microsoft-com:vml" Requires="v">
                <p:oleObj spid="_x0000_s227362" name="Equation" r:id="rId5" imgW="4876560" imgH="838080" progId="Equation.DSMT4">
                  <p:embed/>
                </p:oleObj>
              </mc:Choice>
              <mc:Fallback>
                <p:oleObj name="Equation" r:id="rId5" imgW="4876560" imgH="838080" progId="Equation.DSMT4">
                  <p:embed/>
                  <p:pic>
                    <p:nvPicPr>
                      <p:cNvPr id="0"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4563" y="8128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a:spLocks noChangeArrowheads="1"/>
          </p:cNvSpPr>
          <p:nvPr/>
        </p:nvSpPr>
        <p:spPr bwMode="auto">
          <a:xfrm>
            <a:off x="0" y="29751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7" name="Rectangle 16"/>
          <p:cNvSpPr>
            <a:spLocks noChangeArrowheads="1"/>
          </p:cNvSpPr>
          <p:nvPr/>
        </p:nvSpPr>
        <p:spPr bwMode="auto">
          <a:xfrm>
            <a:off x="0" y="185122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15"/>
          <p:cNvSpPr>
            <a:spLocks noChangeArrowheads="1"/>
          </p:cNvSpPr>
          <p:nvPr/>
        </p:nvSpPr>
        <p:spPr bwMode="auto">
          <a:xfrm>
            <a:off x="0" y="7272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8371"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Hence we can rewrite the regression model as shown.  The characterization of the </a:t>
            </a:r>
            <a:r>
              <a:rPr lang="en-US" sz="1500" b="1" i="1">
                <a:latin typeface="Symbol" pitchFamily="18" charset="2"/>
              </a:rPr>
              <a:t>a</a:t>
            </a:r>
            <a:r>
              <a:rPr lang="en-US" sz="1500" b="1" i="1" baseline="-25000"/>
              <a:t>i</a:t>
            </a:r>
            <a:r>
              <a:rPr lang="en-US" sz="1500" b="1"/>
              <a:t> component will be seen to be crucially important in what follows.</a:t>
            </a:r>
            <a:endParaRPr lang="en-GB" sz="1500" b="1">
              <a:latin typeface="Times New Roman" pitchFamily="18" charset="0"/>
            </a:endParaRPr>
          </a:p>
        </p:txBody>
      </p:sp>
      <p:graphicFrame>
        <p:nvGraphicFramePr>
          <p:cNvPr id="228375" name="Object 23"/>
          <p:cNvGraphicFramePr>
            <a:graphicFrameLocks noChangeAspect="1"/>
          </p:cNvGraphicFramePr>
          <p:nvPr>
            <p:extLst>
              <p:ext uri="{D42A27DB-BD31-4B8C-83A1-F6EECF244321}">
                <p14:modId xmlns:p14="http://schemas.microsoft.com/office/powerpoint/2010/main" val="2727710362"/>
              </p:ext>
            </p:extLst>
          </p:nvPr>
        </p:nvGraphicFramePr>
        <p:xfrm>
          <a:off x="2228870" y="1920894"/>
          <a:ext cx="1739880" cy="838080"/>
        </p:xfrm>
        <a:graphic>
          <a:graphicData uri="http://schemas.openxmlformats.org/presentationml/2006/ole">
            <mc:AlternateContent xmlns:mc="http://schemas.openxmlformats.org/markup-compatibility/2006">
              <mc:Choice xmlns:v="urn:schemas-microsoft-com:vml" Requires="v">
                <p:oleObj spid="_x0000_s228406" name="Equation" r:id="rId3" imgW="1739880" imgH="838080" progId="Equation.3">
                  <p:embed/>
                </p:oleObj>
              </mc:Choice>
              <mc:Fallback>
                <p:oleObj name="Equation" r:id="rId3" imgW="1739880" imgH="838080" progId="Equation.3">
                  <p:embed/>
                  <p:pic>
                    <p:nvPicPr>
                      <p:cNvPr id="0" name="Object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8870" y="1920894"/>
                        <a:ext cx="1739880" cy="8380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8378" name="Text Box 2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30</a:t>
            </a:r>
            <a:endParaRPr lang="en-US" sz="100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660126828"/>
              </p:ext>
            </p:extLst>
          </p:nvPr>
        </p:nvGraphicFramePr>
        <p:xfrm>
          <a:off x="2214563" y="3052763"/>
          <a:ext cx="4076700" cy="838200"/>
        </p:xfrm>
        <a:graphic>
          <a:graphicData uri="http://schemas.openxmlformats.org/presentationml/2006/ole">
            <mc:AlternateContent xmlns:mc="http://schemas.openxmlformats.org/markup-compatibility/2006">
              <mc:Choice xmlns:v="urn:schemas-microsoft-com:vml" Requires="v">
                <p:oleObj spid="_x0000_s228407" name="Equation" r:id="rId5" imgW="4076640" imgH="838080" progId="Equation.DSMT4">
                  <p:embed/>
                </p:oleObj>
              </mc:Choice>
              <mc:Fallback>
                <p:oleObj name="Equation" r:id="rId5" imgW="4076640" imgH="838080" progId="Equation.DSMT4">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4563" y="3052763"/>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707258848"/>
              </p:ext>
            </p:extLst>
          </p:nvPr>
        </p:nvGraphicFramePr>
        <p:xfrm>
          <a:off x="2214563" y="812800"/>
          <a:ext cx="4876800" cy="838200"/>
        </p:xfrm>
        <a:graphic>
          <a:graphicData uri="http://schemas.openxmlformats.org/presentationml/2006/ole">
            <mc:AlternateContent xmlns:mc="http://schemas.openxmlformats.org/markup-compatibility/2006">
              <mc:Choice xmlns:v="urn:schemas-microsoft-com:vml" Requires="v">
                <p:oleObj spid="_x0000_s228408" name="Equation" r:id="rId7" imgW="4876560" imgH="838080" progId="Equation.DSMT4">
                  <p:embed/>
                </p:oleObj>
              </mc:Choice>
              <mc:Fallback>
                <p:oleObj name="Equation" r:id="rId7" imgW="4876560" imgH="838080" progId="Equation.DSMT4">
                  <p:embed/>
                  <p:pic>
                    <p:nvPicPr>
                      <p:cNvPr id="0" name="Object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4563" y="8128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938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First, however, note that if the </a:t>
            </a:r>
            <a:r>
              <a:rPr lang="en-US" sz="1500" b="1" i="1"/>
              <a:t>X</a:t>
            </a:r>
            <a:r>
              <a:rPr lang="en-US" sz="1500" b="1" i="1" baseline="-25000"/>
              <a:t>j</a:t>
            </a:r>
            <a:r>
              <a:rPr lang="en-US" sz="1500" b="1"/>
              <a:t> controls are so comprehensive that they capture all the relevant characteristics of the individual, there will be no relevant unobserved characteristics.</a:t>
            </a:r>
            <a:endParaRPr lang="en-GB" sz="1500"/>
          </a:p>
        </p:txBody>
      </p:sp>
      <p:sp>
        <p:nvSpPr>
          <p:cNvPr id="229385"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31</a:t>
            </a:r>
            <a:endParaRPr lang="en-US" sz="100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5" name="Rectangle 14"/>
          <p:cNvSpPr>
            <a:spLocks noChangeArrowheads="1"/>
          </p:cNvSpPr>
          <p:nvPr/>
        </p:nvSpPr>
        <p:spPr bwMode="auto">
          <a:xfrm>
            <a:off x="0" y="29751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15"/>
          <p:cNvSpPr>
            <a:spLocks noChangeArrowheads="1"/>
          </p:cNvSpPr>
          <p:nvPr/>
        </p:nvSpPr>
        <p:spPr bwMode="auto">
          <a:xfrm>
            <a:off x="0" y="185122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7" name="Rectangle 16"/>
          <p:cNvSpPr>
            <a:spLocks noChangeArrowheads="1"/>
          </p:cNvSpPr>
          <p:nvPr/>
        </p:nvSpPr>
        <p:spPr bwMode="auto">
          <a:xfrm>
            <a:off x="0" y="7272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8" name="Object 23"/>
          <p:cNvGraphicFramePr>
            <a:graphicFrameLocks noChangeAspect="1"/>
          </p:cNvGraphicFramePr>
          <p:nvPr>
            <p:extLst>
              <p:ext uri="{D42A27DB-BD31-4B8C-83A1-F6EECF244321}">
                <p14:modId xmlns:p14="http://schemas.microsoft.com/office/powerpoint/2010/main" val="53208273"/>
              </p:ext>
            </p:extLst>
          </p:nvPr>
        </p:nvGraphicFramePr>
        <p:xfrm>
          <a:off x="2228870" y="1920894"/>
          <a:ext cx="1739880" cy="838080"/>
        </p:xfrm>
        <a:graphic>
          <a:graphicData uri="http://schemas.openxmlformats.org/presentationml/2006/ole">
            <mc:AlternateContent xmlns:mc="http://schemas.openxmlformats.org/markup-compatibility/2006">
              <mc:Choice xmlns:v="urn:schemas-microsoft-com:vml" Requires="v">
                <p:oleObj spid="_x0000_s229409" name="Equation" r:id="rId3" imgW="1739880" imgH="838080" progId="Equation.3">
                  <p:embed/>
                </p:oleObj>
              </mc:Choice>
              <mc:Fallback>
                <p:oleObj name="Equation" r:id="rId3" imgW="173988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8870" y="1920894"/>
                        <a:ext cx="1739880" cy="8380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660126828"/>
              </p:ext>
            </p:extLst>
          </p:nvPr>
        </p:nvGraphicFramePr>
        <p:xfrm>
          <a:off x="2214563" y="3052763"/>
          <a:ext cx="4076700" cy="838200"/>
        </p:xfrm>
        <a:graphic>
          <a:graphicData uri="http://schemas.openxmlformats.org/presentationml/2006/ole">
            <mc:AlternateContent xmlns:mc="http://schemas.openxmlformats.org/markup-compatibility/2006">
              <mc:Choice xmlns:v="urn:schemas-microsoft-com:vml" Requires="v">
                <p:oleObj spid="_x0000_s229410" name="Equation" r:id="rId5" imgW="4076640" imgH="838080" progId="Equation.DSMT4">
                  <p:embed/>
                </p:oleObj>
              </mc:Choice>
              <mc:Fallback>
                <p:oleObj name="Equation" r:id="rId5" imgW="4076640" imgH="838080" progId="Equation.DSMT4">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4563" y="3052763"/>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707258848"/>
              </p:ext>
            </p:extLst>
          </p:nvPr>
        </p:nvGraphicFramePr>
        <p:xfrm>
          <a:off x="2214563" y="812800"/>
          <a:ext cx="4876800" cy="838200"/>
        </p:xfrm>
        <a:graphic>
          <a:graphicData uri="http://schemas.openxmlformats.org/presentationml/2006/ole">
            <mc:AlternateContent xmlns:mc="http://schemas.openxmlformats.org/markup-compatibility/2006">
              <mc:Choice xmlns:v="urn:schemas-microsoft-com:vml" Requires="v">
                <p:oleObj spid="_x0000_s229411" name="Equation" r:id="rId7" imgW="4876560" imgH="838080" progId="Equation.DSMT4">
                  <p:embed/>
                </p:oleObj>
              </mc:Choice>
              <mc:Fallback>
                <p:oleObj name="Equation" r:id="rId7" imgW="4876560" imgH="838080" progId="Equation.DSMT4">
                  <p:embed/>
                  <p:pic>
                    <p:nvPicPr>
                      <p:cNvPr id="0" name="Object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4563" y="8128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040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In that case the </a:t>
            </a:r>
            <a:r>
              <a:rPr lang="en-US" sz="1500" b="1" i="1">
                <a:latin typeface="Symbol" pitchFamily="18" charset="2"/>
              </a:rPr>
              <a:t>a</a:t>
            </a:r>
            <a:r>
              <a:rPr lang="en-US" sz="1500" b="1" i="1" baseline="-25000"/>
              <a:t>i</a:t>
            </a:r>
            <a:r>
              <a:rPr lang="en-US" sz="1500" b="1"/>
              <a:t> term may be dropped and pooled OLS may be used to fit the model, treating all the observations for all of the time periods as a single sample.</a:t>
            </a:r>
            <a:r>
              <a:rPr lang="en-US" sz="1500"/>
              <a:t> </a:t>
            </a:r>
            <a:endParaRPr lang="en-GB" sz="1500"/>
          </a:p>
        </p:txBody>
      </p:sp>
      <p:sp>
        <p:nvSpPr>
          <p:cNvPr id="230409"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32</a:t>
            </a:r>
            <a:endParaRPr lang="en-US" sz="100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4" name="Rectangle 13"/>
          <p:cNvSpPr>
            <a:spLocks noChangeArrowheads="1"/>
          </p:cNvSpPr>
          <p:nvPr/>
        </p:nvSpPr>
        <p:spPr bwMode="auto">
          <a:xfrm>
            <a:off x="0" y="29751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5" name="Rectangle 14"/>
          <p:cNvSpPr>
            <a:spLocks noChangeArrowheads="1"/>
          </p:cNvSpPr>
          <p:nvPr/>
        </p:nvSpPr>
        <p:spPr bwMode="auto">
          <a:xfrm>
            <a:off x="0" y="185122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15"/>
          <p:cNvSpPr>
            <a:spLocks noChangeArrowheads="1"/>
          </p:cNvSpPr>
          <p:nvPr/>
        </p:nvSpPr>
        <p:spPr bwMode="auto">
          <a:xfrm>
            <a:off x="0" y="727275"/>
            <a:ext cx="9144000" cy="10158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23"/>
          <p:cNvGraphicFramePr>
            <a:graphicFrameLocks noChangeAspect="1"/>
          </p:cNvGraphicFramePr>
          <p:nvPr>
            <p:extLst>
              <p:ext uri="{D42A27DB-BD31-4B8C-83A1-F6EECF244321}">
                <p14:modId xmlns:p14="http://schemas.microsoft.com/office/powerpoint/2010/main" val="53208273"/>
              </p:ext>
            </p:extLst>
          </p:nvPr>
        </p:nvGraphicFramePr>
        <p:xfrm>
          <a:off x="2228870" y="1920894"/>
          <a:ext cx="1739880" cy="838080"/>
        </p:xfrm>
        <a:graphic>
          <a:graphicData uri="http://schemas.openxmlformats.org/presentationml/2006/ole">
            <mc:AlternateContent xmlns:mc="http://schemas.openxmlformats.org/markup-compatibility/2006">
              <mc:Choice xmlns:v="urn:schemas-microsoft-com:vml" Requires="v">
                <p:oleObj spid="_x0000_s230433" name="Equation" r:id="rId3" imgW="1739880" imgH="838080" progId="Equation.3">
                  <p:embed/>
                </p:oleObj>
              </mc:Choice>
              <mc:Fallback>
                <p:oleObj name="Equation" r:id="rId3" imgW="173988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8870" y="1920894"/>
                        <a:ext cx="1739880" cy="8380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24"/>
          <p:cNvGraphicFramePr>
            <a:graphicFrameLocks noChangeAspect="1"/>
          </p:cNvGraphicFramePr>
          <p:nvPr>
            <p:extLst>
              <p:ext uri="{D42A27DB-BD31-4B8C-83A1-F6EECF244321}">
                <p14:modId xmlns:p14="http://schemas.microsoft.com/office/powerpoint/2010/main" val="3660126828"/>
              </p:ext>
            </p:extLst>
          </p:nvPr>
        </p:nvGraphicFramePr>
        <p:xfrm>
          <a:off x="2214000" y="3052763"/>
          <a:ext cx="4076700" cy="838200"/>
        </p:xfrm>
        <a:graphic>
          <a:graphicData uri="http://schemas.openxmlformats.org/presentationml/2006/ole">
            <mc:AlternateContent xmlns:mc="http://schemas.openxmlformats.org/markup-compatibility/2006">
              <mc:Choice xmlns:v="urn:schemas-microsoft-com:vml" Requires="v">
                <p:oleObj spid="_x0000_s230434" name="Equation" r:id="rId5" imgW="4076640" imgH="838080" progId="Equation.DSMT4">
                  <p:embed/>
                </p:oleObj>
              </mc:Choice>
              <mc:Fallback>
                <p:oleObj name="Equation" r:id="rId5" imgW="4076640" imgH="838080" progId="Equation.DSMT4">
                  <p:embed/>
                  <p:pic>
                    <p:nvPicPr>
                      <p:cNvPr id="0" name=""/>
                      <p:cNvPicPr>
                        <a:picLocks noChangeAspect="1" noChangeArrowheads="1"/>
                      </p:cNvPicPr>
                      <p:nvPr/>
                    </p:nvPicPr>
                    <p:blipFill>
                      <a:blip r:embed="rId6"/>
                      <a:srcRect/>
                      <a:stretch>
                        <a:fillRect/>
                      </a:stretch>
                    </p:blipFill>
                    <p:spPr bwMode="auto">
                      <a:xfrm>
                        <a:off x="2214000" y="3052763"/>
                        <a:ext cx="4076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25"/>
          <p:cNvGraphicFramePr>
            <a:graphicFrameLocks noChangeAspect="1"/>
          </p:cNvGraphicFramePr>
          <p:nvPr>
            <p:extLst>
              <p:ext uri="{D42A27DB-BD31-4B8C-83A1-F6EECF244321}">
                <p14:modId xmlns:p14="http://schemas.microsoft.com/office/powerpoint/2010/main" val="2707258848"/>
              </p:ext>
            </p:extLst>
          </p:nvPr>
        </p:nvGraphicFramePr>
        <p:xfrm>
          <a:off x="2214000" y="812800"/>
          <a:ext cx="4876800" cy="838200"/>
        </p:xfrm>
        <a:graphic>
          <a:graphicData uri="http://schemas.openxmlformats.org/presentationml/2006/ole">
            <mc:AlternateContent xmlns:mc="http://schemas.openxmlformats.org/markup-compatibility/2006">
              <mc:Choice xmlns:v="urn:schemas-microsoft-com:vml" Requires="v">
                <p:oleObj spid="_x0000_s230435" name="Equation" r:id="rId7" imgW="4876560" imgH="838080" progId="Equation.DSMT4">
                  <p:embed/>
                </p:oleObj>
              </mc:Choice>
              <mc:Fallback>
                <p:oleObj name="Equation" r:id="rId7" imgW="4876560" imgH="838080" progId="Equation.DSMT4">
                  <p:embed/>
                  <p:pic>
                    <p:nvPicPr>
                      <p:cNvPr id="0" name=""/>
                      <p:cNvPicPr>
                        <a:picLocks noChangeAspect="1" noChangeArrowheads="1"/>
                      </p:cNvPicPr>
                      <p:nvPr/>
                    </p:nvPicPr>
                    <p:blipFill>
                      <a:blip r:embed="rId8"/>
                      <a:srcRect/>
                      <a:stretch>
                        <a:fillRect/>
                      </a:stretch>
                    </p:blipFill>
                    <p:spPr bwMode="auto">
                      <a:xfrm>
                        <a:off x="2214000" y="812800"/>
                        <a:ext cx="4876800" cy="8382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1752" name="Text Box 8"/>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14.1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dirty="0">
                <a:solidFill>
                  <a:schemeClr val="bg1"/>
                </a:solidFill>
                <a:hlinkClick r:id="rId2"/>
              </a:rPr>
              <a:t>http://</a:t>
            </a:r>
            <a:r>
              <a:rPr lang="en-GB" sz="1200" b="1">
                <a:solidFill>
                  <a:schemeClr val="bg1"/>
                </a:solidFill>
                <a:hlinkClick r:id="rId2"/>
              </a:rPr>
              <a:t>www.oxfordtextbooks.co.uk/orc/dougherty5e</a:t>
            </a:r>
            <a:r>
              <a:rPr lang="en-GB" sz="1200" b="1" smtClean="0">
                <a:solidFill>
                  <a:schemeClr val="bg1"/>
                </a:solidFill>
                <a:hlinkClick r:id="rId2"/>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3" name="Text Box 9"/>
          <p:cNvSpPr txBox="1">
            <a:spLocks noChangeArrowheads="1"/>
          </p:cNvSpPr>
          <p:nvPr/>
        </p:nvSpPr>
        <p:spPr bwMode="auto">
          <a:xfrm>
            <a:off x="8244408" y="6553200"/>
            <a:ext cx="82339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2016.05.27</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a:t>
            </a:r>
            <a:endParaRPr lang="en-US" sz="1000">
              <a:solidFill>
                <a:srgbClr val="3366FF"/>
              </a:solidFill>
            </a:endParaRPr>
          </a:p>
        </p:txBody>
      </p:sp>
      <p:sp>
        <p:nvSpPr>
          <p:cNvPr id="113669" name="Text Box 5"/>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GB" sz="1500" b="1">
              <a:latin typeface="Times New Roman" pitchFamily="18"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2" name="Rectangle 11"/>
          <p:cNvSpPr>
            <a:spLocks noChangeArrowheads="1"/>
          </p:cNvSpPr>
          <p:nvPr/>
        </p:nvSpPr>
        <p:spPr bwMode="auto">
          <a:xfrm>
            <a:off x="0" y="727275"/>
            <a:ext cx="9144000" cy="26350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Text Box 1026"/>
          <p:cNvSpPr txBox="1">
            <a:spLocks noChangeArrowheads="1"/>
          </p:cNvSpPr>
          <p:nvPr/>
        </p:nvSpPr>
        <p:spPr bwMode="auto">
          <a:xfrm>
            <a:off x="301625" y="874714"/>
            <a:ext cx="8532813" cy="23923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19113">
              <a:defRPr sz="2400">
                <a:solidFill>
                  <a:schemeClr val="tx1"/>
                </a:solidFill>
                <a:latin typeface="Times New Roman" pitchFamily="18" charset="0"/>
              </a:defRPr>
            </a:lvl1pPr>
            <a:lvl2pPr marL="1031875">
              <a:defRPr sz="2400">
                <a:solidFill>
                  <a:schemeClr val="tx1"/>
                </a:solidFill>
                <a:latin typeface="Times New Roman" pitchFamily="18" charset="0"/>
              </a:defRPr>
            </a:lvl2pPr>
            <a:lvl3pPr marL="1146175">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US" sz="1800" b="1" dirty="0" smtClean="0">
                <a:latin typeface="Arial" charset="0"/>
              </a:rPr>
              <a:t>A </a:t>
            </a:r>
            <a:r>
              <a:rPr lang="en-US" sz="1800" b="1" dirty="0">
                <a:latin typeface="Arial" charset="0"/>
              </a:rPr>
              <a:t>panel data set, or longitudinal data set, is one where there are repeated observations on the same units. </a:t>
            </a:r>
          </a:p>
          <a:p>
            <a:pPr>
              <a:spcBef>
                <a:spcPts val="1200"/>
              </a:spcBef>
            </a:pPr>
            <a:r>
              <a:rPr lang="en-US" sz="1800" b="1" dirty="0" smtClean="0">
                <a:latin typeface="Arial" charset="0"/>
              </a:rPr>
              <a:t>The </a:t>
            </a:r>
            <a:r>
              <a:rPr lang="en-US" sz="1800" b="1" dirty="0">
                <a:latin typeface="Arial" charset="0"/>
              </a:rPr>
              <a:t>units may be individuals, households, enterprises, countries, or any set of entities that remain stable through time.</a:t>
            </a:r>
          </a:p>
          <a:p>
            <a:pPr>
              <a:spcBef>
                <a:spcPts val="1200"/>
              </a:spcBef>
            </a:pPr>
            <a:r>
              <a:rPr lang="en-US" sz="1800" b="1" dirty="0" smtClean="0">
                <a:latin typeface="Arial" charset="0"/>
              </a:rPr>
              <a:t>The </a:t>
            </a:r>
            <a:r>
              <a:rPr lang="en-US" sz="1800" b="1" dirty="0">
                <a:latin typeface="Arial" charset="0"/>
              </a:rPr>
              <a:t>National Longitudinal Survey of Youth is an example.  The same respondents were interviewed every year from 1979 to 1994.  Since 1994 they have been interviewed every two years</a:t>
            </a:r>
            <a:r>
              <a:rPr lang="en-US" sz="1800" b="1" dirty="0" smtClean="0">
                <a:latin typeface="Arial" charset="0"/>
              </a:rPr>
              <a:t>.</a:t>
            </a:r>
            <a:r>
              <a:rPr lang="en-US" sz="1800" b="1" dirty="0">
                <a:latin typeface="Arial" charset="0"/>
              </a:rPr>
              <a:t>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ChangeArrowheads="1"/>
          </p:cNvSpPr>
          <p:nvPr/>
        </p:nvSpPr>
        <p:spPr bwMode="auto">
          <a:xfrm>
            <a:off x="0" y="727275"/>
            <a:ext cx="9144000" cy="39304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12642" name="Text Box 1026"/>
          <p:cNvSpPr txBox="1">
            <a:spLocks noChangeArrowheads="1"/>
          </p:cNvSpPr>
          <p:nvPr/>
        </p:nvSpPr>
        <p:spPr bwMode="auto">
          <a:xfrm>
            <a:off x="301625" y="874714"/>
            <a:ext cx="8532813" cy="36115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19113">
              <a:defRPr sz="2400">
                <a:solidFill>
                  <a:schemeClr val="tx1"/>
                </a:solidFill>
                <a:latin typeface="Times New Roman" pitchFamily="18" charset="0"/>
              </a:defRPr>
            </a:lvl1pPr>
            <a:lvl2pPr marL="1031875">
              <a:defRPr sz="2400">
                <a:solidFill>
                  <a:schemeClr val="tx1"/>
                </a:solidFill>
                <a:latin typeface="Times New Roman" pitchFamily="18" charset="0"/>
              </a:defRPr>
            </a:lvl2pPr>
            <a:lvl3pPr marL="1146175">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US" sz="1800" b="1" dirty="0" smtClean="0">
                <a:latin typeface="Arial" charset="0"/>
              </a:rPr>
              <a:t>A </a:t>
            </a:r>
            <a:r>
              <a:rPr lang="en-US" sz="1800" b="1" dirty="0">
                <a:latin typeface="Arial" charset="0"/>
              </a:rPr>
              <a:t>panel data set, or longitudinal data set, is one where there are repeated observations on the same units. </a:t>
            </a:r>
          </a:p>
          <a:p>
            <a:pPr>
              <a:spcBef>
                <a:spcPts val="1200"/>
              </a:spcBef>
            </a:pPr>
            <a:r>
              <a:rPr lang="en-US" sz="1800" b="1" dirty="0" smtClean="0">
                <a:latin typeface="Arial" charset="0"/>
              </a:rPr>
              <a:t>The </a:t>
            </a:r>
            <a:r>
              <a:rPr lang="en-US" sz="1800" b="1" dirty="0">
                <a:latin typeface="Arial" charset="0"/>
              </a:rPr>
              <a:t>units may be individuals, households, enterprises, countries, or any set of entities that remain stable through time.</a:t>
            </a:r>
          </a:p>
          <a:p>
            <a:pPr>
              <a:spcBef>
                <a:spcPts val="1200"/>
              </a:spcBef>
            </a:pPr>
            <a:r>
              <a:rPr lang="en-US" sz="1800" b="1" dirty="0" smtClean="0">
                <a:latin typeface="Arial" charset="0"/>
              </a:rPr>
              <a:t>The </a:t>
            </a:r>
            <a:r>
              <a:rPr lang="en-US" sz="1800" b="1" dirty="0">
                <a:latin typeface="Arial" charset="0"/>
              </a:rPr>
              <a:t>National Longitudinal Survey of Youth is an example.  The same respondents were interviewed every year from 1979 to 1994.  Since 1994 they have been interviewed every two years.</a:t>
            </a:r>
          </a:p>
          <a:p>
            <a:pPr>
              <a:spcBef>
                <a:spcPts val="1200"/>
              </a:spcBef>
            </a:pPr>
            <a:r>
              <a:rPr lang="en-US" sz="1800" b="1" dirty="0" smtClean="0">
                <a:latin typeface="Arial" charset="0"/>
              </a:rPr>
              <a:t>A </a:t>
            </a:r>
            <a:r>
              <a:rPr lang="en-US" sz="1800" b="1" dirty="0">
                <a:latin typeface="Arial" charset="0"/>
              </a:rPr>
              <a:t>balanced panel is one where every unit is surveyed in every time period.  The NLSY is unbalanced because some individuals have not been interviewed in some years.  Some could not be located, some refused, and a few have died.</a:t>
            </a:r>
          </a:p>
          <a:p>
            <a:r>
              <a:rPr lang="en-US" sz="1800" b="1" dirty="0">
                <a:latin typeface="Arial" charset="0"/>
              </a:rPr>
              <a:t>	</a:t>
            </a:r>
          </a:p>
        </p:txBody>
      </p:sp>
      <p:sp>
        <p:nvSpPr>
          <p:cNvPr id="112643" name="Text Box 10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112645" name="Text Box 1029"/>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GB" sz="1500" b="1">
              <a:latin typeface="Times New Roman" pitchFamily="18"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109573" name="Text Box 5"/>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GB" sz="1500" b="1">
              <a:latin typeface="Times New Roman" pitchFamily="18"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0" name="Rectangle 9"/>
          <p:cNvSpPr>
            <a:spLocks noChangeArrowheads="1"/>
          </p:cNvSpPr>
          <p:nvPr/>
        </p:nvSpPr>
        <p:spPr bwMode="auto">
          <a:xfrm>
            <a:off x="0" y="727275"/>
            <a:ext cx="9144000" cy="1406326"/>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1" name="Text Box 2"/>
          <p:cNvSpPr txBox="1">
            <a:spLocks noChangeArrowheads="1"/>
          </p:cNvSpPr>
          <p:nvPr/>
        </p:nvSpPr>
        <p:spPr bwMode="auto">
          <a:xfrm>
            <a:off x="301625" y="874800"/>
            <a:ext cx="8532813" cy="11540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19113">
              <a:defRPr sz="2400">
                <a:solidFill>
                  <a:schemeClr val="tx1"/>
                </a:solidFill>
                <a:latin typeface="Times New Roman" pitchFamily="18" charset="0"/>
              </a:defRPr>
            </a:lvl1pPr>
            <a:lvl2pPr marL="1031875">
              <a:defRPr sz="2400">
                <a:solidFill>
                  <a:schemeClr val="tx1"/>
                </a:solidFill>
                <a:latin typeface="Times New Roman" pitchFamily="18" charset="0"/>
              </a:defRPr>
            </a:lvl2pPr>
            <a:lvl3pPr marL="1146175">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US" sz="1800" b="1" dirty="0" smtClean="0">
                <a:latin typeface="Arial" charset="0"/>
              </a:rPr>
              <a:t>Panel </a:t>
            </a:r>
            <a:r>
              <a:rPr lang="en-US" sz="1800" b="1" dirty="0">
                <a:latin typeface="Arial" charset="0"/>
              </a:rPr>
              <a:t>data sets have several advantages over cross-section data sets:</a:t>
            </a:r>
          </a:p>
          <a:p>
            <a:pPr marL="895350" indent="-376238">
              <a:spcBef>
                <a:spcPts val="1200"/>
              </a:spcBef>
            </a:pPr>
            <a:r>
              <a:rPr lang="en-US" sz="1800" b="1" dirty="0" smtClean="0">
                <a:latin typeface="Arial" charset="0"/>
              </a:rPr>
              <a:t>•</a:t>
            </a:r>
            <a:r>
              <a:rPr lang="en-US" sz="1800" b="1" dirty="0">
                <a:latin typeface="Arial" charset="0"/>
              </a:rPr>
              <a:t>	They may make it possible to overcome a problem of bias </a:t>
            </a:r>
            <a:r>
              <a:rPr lang="en-US" sz="1800" b="1" dirty="0" smtClean="0">
                <a:latin typeface="Arial" charset="0"/>
              </a:rPr>
              <a:t>caused by </a:t>
            </a:r>
            <a:r>
              <a:rPr lang="en-US" sz="1800" b="1" dirty="0">
                <a:latin typeface="Arial" charset="0"/>
              </a:rPr>
              <a:t>unobserved heterogeneity</a:t>
            </a:r>
            <a:r>
              <a:rPr lang="en-US" sz="1800" b="1" dirty="0" smtClean="0">
                <a:latin typeface="Arial" charset="0"/>
              </a:rPr>
              <a:t>.</a:t>
            </a:r>
            <a:endParaRPr lang="en-US" sz="1800" b="1" dirty="0">
              <a:latin typeface="Arial"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117765" name="Text Box 5"/>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GB" sz="1500" b="1">
              <a:latin typeface="Times New Roman" pitchFamily="18"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0" name="Rectangle 9"/>
          <p:cNvSpPr>
            <a:spLocks noChangeArrowheads="1"/>
          </p:cNvSpPr>
          <p:nvPr/>
        </p:nvSpPr>
        <p:spPr bwMode="auto">
          <a:xfrm>
            <a:off x="0" y="727274"/>
            <a:ext cx="9144000" cy="23969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1" name="Text Box 2"/>
          <p:cNvSpPr txBox="1">
            <a:spLocks noChangeArrowheads="1"/>
          </p:cNvSpPr>
          <p:nvPr/>
        </p:nvSpPr>
        <p:spPr bwMode="auto">
          <a:xfrm>
            <a:off x="301625" y="874800"/>
            <a:ext cx="8532813" cy="2087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19113">
              <a:defRPr sz="2400">
                <a:solidFill>
                  <a:schemeClr val="tx1"/>
                </a:solidFill>
                <a:latin typeface="Times New Roman" pitchFamily="18" charset="0"/>
              </a:defRPr>
            </a:lvl1pPr>
            <a:lvl2pPr marL="1031875">
              <a:defRPr sz="2400">
                <a:solidFill>
                  <a:schemeClr val="tx1"/>
                </a:solidFill>
                <a:latin typeface="Times New Roman" pitchFamily="18" charset="0"/>
              </a:defRPr>
            </a:lvl2pPr>
            <a:lvl3pPr marL="1146175">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US" sz="1800" b="1" dirty="0" smtClean="0">
                <a:latin typeface="Arial" charset="0"/>
              </a:rPr>
              <a:t>Panel </a:t>
            </a:r>
            <a:r>
              <a:rPr lang="en-US" sz="1800" b="1" dirty="0">
                <a:latin typeface="Arial" charset="0"/>
              </a:rPr>
              <a:t>data sets have several advantages over cross-section data sets:</a:t>
            </a:r>
          </a:p>
          <a:p>
            <a:pPr marL="895350" indent="-376238">
              <a:spcBef>
                <a:spcPts val="1200"/>
              </a:spcBef>
            </a:pPr>
            <a:r>
              <a:rPr lang="en-US" sz="1800" b="1" dirty="0" smtClean="0">
                <a:latin typeface="Arial" charset="0"/>
              </a:rPr>
              <a:t>•</a:t>
            </a:r>
            <a:r>
              <a:rPr lang="en-US" sz="1800" b="1" dirty="0">
                <a:latin typeface="Arial" charset="0"/>
              </a:rPr>
              <a:t>	They may make it possible to overcome a problem of bias </a:t>
            </a:r>
            <a:r>
              <a:rPr lang="en-US" sz="1800" b="1" dirty="0" smtClean="0">
                <a:latin typeface="Arial" charset="0"/>
              </a:rPr>
              <a:t>caused by </a:t>
            </a:r>
            <a:r>
              <a:rPr lang="en-US" sz="1800" b="1" dirty="0">
                <a:latin typeface="Arial" charset="0"/>
              </a:rPr>
              <a:t>unobserved heterogeneity.</a:t>
            </a:r>
          </a:p>
          <a:p>
            <a:pPr marL="895350" indent="-376238">
              <a:spcBef>
                <a:spcPts val="1200"/>
              </a:spcBef>
            </a:pPr>
            <a:r>
              <a:rPr lang="en-US" sz="1800" b="1" dirty="0" smtClean="0">
                <a:latin typeface="Arial" charset="0"/>
              </a:rPr>
              <a:t>• </a:t>
            </a:r>
            <a:r>
              <a:rPr lang="en-US" sz="1800" b="1" dirty="0">
                <a:latin typeface="Arial" charset="0"/>
              </a:rPr>
              <a:t>	They make it possible to investigate dynamics without relying </a:t>
            </a:r>
            <a:r>
              <a:rPr lang="en-US" sz="1800" b="1" dirty="0" smtClean="0">
                <a:latin typeface="Arial" charset="0"/>
              </a:rPr>
              <a:t>on retrospective </a:t>
            </a:r>
            <a:r>
              <a:rPr lang="en-US" sz="1800" b="1" dirty="0">
                <a:latin typeface="Arial" charset="0"/>
              </a:rPr>
              <a:t>questions that may yield data subject to </a:t>
            </a:r>
            <a:r>
              <a:rPr lang="en-US" sz="1800" b="1" dirty="0" smtClean="0">
                <a:latin typeface="Arial" charset="0"/>
              </a:rPr>
              <a:t>measurement error.</a:t>
            </a:r>
            <a:endParaRPr lang="en-US" sz="1800" b="1" dirty="0">
              <a:latin typeface="Arial"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Text Box 10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7</a:t>
            </a:r>
            <a:endParaRPr lang="en-US" sz="1000">
              <a:solidFill>
                <a:srgbClr val="3366FF"/>
              </a:solidFill>
            </a:endParaRPr>
          </a:p>
        </p:txBody>
      </p:sp>
      <p:sp>
        <p:nvSpPr>
          <p:cNvPr id="116741" name="Text Box 1029"/>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GB" sz="1500" b="1">
              <a:latin typeface="Times New Roman" pitchFamily="18"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
        <p:nvSpPr>
          <p:cNvPr id="10" name="Rectangle 9"/>
          <p:cNvSpPr>
            <a:spLocks noChangeArrowheads="1"/>
          </p:cNvSpPr>
          <p:nvPr/>
        </p:nvSpPr>
        <p:spPr bwMode="auto">
          <a:xfrm>
            <a:off x="0" y="727274"/>
            <a:ext cx="9144000" cy="3120826"/>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1" name="Text Box 2"/>
          <p:cNvSpPr txBox="1">
            <a:spLocks noChangeArrowheads="1"/>
          </p:cNvSpPr>
          <p:nvPr/>
        </p:nvSpPr>
        <p:spPr bwMode="auto">
          <a:xfrm>
            <a:off x="301625" y="874800"/>
            <a:ext cx="8532813" cy="28113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19113">
              <a:defRPr sz="2400">
                <a:solidFill>
                  <a:schemeClr val="tx1"/>
                </a:solidFill>
                <a:latin typeface="Times New Roman" pitchFamily="18" charset="0"/>
              </a:defRPr>
            </a:lvl1pPr>
            <a:lvl2pPr marL="1031875">
              <a:defRPr sz="2400">
                <a:solidFill>
                  <a:schemeClr val="tx1"/>
                </a:solidFill>
                <a:latin typeface="Times New Roman" pitchFamily="18" charset="0"/>
              </a:defRPr>
            </a:lvl2pPr>
            <a:lvl3pPr marL="1146175">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US" sz="1800" b="1" dirty="0" smtClean="0">
                <a:latin typeface="Arial" charset="0"/>
              </a:rPr>
              <a:t>Panel </a:t>
            </a:r>
            <a:r>
              <a:rPr lang="en-US" sz="1800" b="1" dirty="0">
                <a:latin typeface="Arial" charset="0"/>
              </a:rPr>
              <a:t>data sets have several advantages over cross-section data sets:</a:t>
            </a:r>
          </a:p>
          <a:p>
            <a:pPr marL="895350" indent="-376238">
              <a:spcBef>
                <a:spcPts val="1200"/>
              </a:spcBef>
            </a:pPr>
            <a:r>
              <a:rPr lang="en-US" sz="1800" b="1" dirty="0" smtClean="0">
                <a:latin typeface="Arial" charset="0"/>
              </a:rPr>
              <a:t>•</a:t>
            </a:r>
            <a:r>
              <a:rPr lang="en-US" sz="1800" b="1" dirty="0">
                <a:latin typeface="Arial" charset="0"/>
              </a:rPr>
              <a:t>	They may make it possible to overcome a problem of bias </a:t>
            </a:r>
            <a:r>
              <a:rPr lang="en-US" sz="1800" b="1" dirty="0" smtClean="0">
                <a:latin typeface="Arial" charset="0"/>
              </a:rPr>
              <a:t>caused by </a:t>
            </a:r>
            <a:r>
              <a:rPr lang="en-US" sz="1800" b="1" dirty="0">
                <a:latin typeface="Arial" charset="0"/>
              </a:rPr>
              <a:t>unobserved heterogeneity.</a:t>
            </a:r>
          </a:p>
          <a:p>
            <a:pPr marL="895350" indent="-376238">
              <a:spcBef>
                <a:spcPts val="1200"/>
              </a:spcBef>
            </a:pPr>
            <a:r>
              <a:rPr lang="en-US" sz="1800" b="1" dirty="0" smtClean="0">
                <a:latin typeface="Arial" charset="0"/>
              </a:rPr>
              <a:t>• </a:t>
            </a:r>
            <a:r>
              <a:rPr lang="en-US" sz="1800" b="1" dirty="0">
                <a:latin typeface="Arial" charset="0"/>
              </a:rPr>
              <a:t>	They make it possible to investigate dynamics without relying </a:t>
            </a:r>
            <a:r>
              <a:rPr lang="en-US" sz="1800" b="1" dirty="0" smtClean="0">
                <a:latin typeface="Arial" charset="0"/>
              </a:rPr>
              <a:t>on retrospective </a:t>
            </a:r>
            <a:r>
              <a:rPr lang="en-US" sz="1800" b="1" dirty="0">
                <a:latin typeface="Arial" charset="0"/>
              </a:rPr>
              <a:t>questions that may yield data subject to </a:t>
            </a:r>
            <a:r>
              <a:rPr lang="en-US" sz="1800" b="1" dirty="0" smtClean="0">
                <a:latin typeface="Arial" charset="0"/>
              </a:rPr>
              <a:t>measurement error</a:t>
            </a:r>
            <a:r>
              <a:rPr lang="en-US" sz="1800" b="1" dirty="0">
                <a:latin typeface="Arial" charset="0"/>
              </a:rPr>
              <a:t>.</a:t>
            </a:r>
          </a:p>
          <a:p>
            <a:pPr marL="895350" indent="-376238">
              <a:spcBef>
                <a:spcPts val="1200"/>
              </a:spcBef>
            </a:pPr>
            <a:r>
              <a:rPr lang="en-US" sz="1800" b="1" dirty="0" smtClean="0">
                <a:latin typeface="Arial" charset="0"/>
              </a:rPr>
              <a:t>• </a:t>
            </a:r>
            <a:r>
              <a:rPr lang="en-US" sz="1800" b="1" dirty="0">
                <a:latin typeface="Arial" charset="0"/>
              </a:rPr>
              <a:t>	They are often very large.  If there are </a:t>
            </a:r>
            <a:r>
              <a:rPr lang="en-US" sz="1800" b="1" i="1" dirty="0">
                <a:latin typeface="Arial" charset="0"/>
              </a:rPr>
              <a:t>n</a:t>
            </a:r>
            <a:r>
              <a:rPr lang="en-US" sz="1800" b="1" dirty="0">
                <a:latin typeface="Arial" charset="0"/>
              </a:rPr>
              <a:t> units and </a:t>
            </a:r>
            <a:r>
              <a:rPr lang="en-US" sz="1800" b="1" i="1" dirty="0">
                <a:latin typeface="Arial" charset="0"/>
              </a:rPr>
              <a:t>T</a:t>
            </a:r>
            <a:r>
              <a:rPr lang="en-US" sz="1800" b="1" dirty="0">
                <a:latin typeface="Arial" charset="0"/>
              </a:rPr>
              <a:t> time periods, </a:t>
            </a:r>
            <a:r>
              <a:rPr lang="en-US" sz="1800" b="1" dirty="0" smtClean="0">
                <a:latin typeface="Arial" charset="0"/>
              </a:rPr>
              <a:t>the </a:t>
            </a:r>
            <a:r>
              <a:rPr lang="en-US" sz="1800" b="1" dirty="0">
                <a:latin typeface="Arial" charset="0"/>
              </a:rPr>
              <a:t>potential number of observations is </a:t>
            </a:r>
            <a:r>
              <a:rPr lang="en-US" sz="1800" b="1" i="1" dirty="0" err="1">
                <a:latin typeface="Arial" charset="0"/>
              </a:rPr>
              <a:t>nT</a:t>
            </a:r>
            <a:r>
              <a:rPr lang="en-US" sz="1800" b="1" dirty="0" err="1" smtClean="0">
                <a:latin typeface="Arial" charset="0"/>
              </a:rPr>
              <a:t>.</a:t>
            </a:r>
            <a:endParaRPr lang="en-US" sz="1800" b="1" dirty="0">
              <a:latin typeface="Arial"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ChangeArrowheads="1"/>
          </p:cNvSpPr>
          <p:nvPr/>
        </p:nvSpPr>
        <p:spPr bwMode="auto">
          <a:xfrm>
            <a:off x="0" y="727274"/>
            <a:ext cx="9144000" cy="379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15714" name="Text Box 2"/>
          <p:cNvSpPr txBox="1">
            <a:spLocks noChangeArrowheads="1"/>
          </p:cNvSpPr>
          <p:nvPr/>
        </p:nvSpPr>
        <p:spPr bwMode="auto">
          <a:xfrm>
            <a:off x="301625" y="874800"/>
            <a:ext cx="8532813" cy="35544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19113">
              <a:defRPr sz="2400">
                <a:solidFill>
                  <a:schemeClr val="tx1"/>
                </a:solidFill>
                <a:latin typeface="Times New Roman" pitchFamily="18" charset="0"/>
              </a:defRPr>
            </a:lvl1pPr>
            <a:lvl2pPr marL="1031875">
              <a:defRPr sz="2400">
                <a:solidFill>
                  <a:schemeClr val="tx1"/>
                </a:solidFill>
                <a:latin typeface="Times New Roman" pitchFamily="18" charset="0"/>
              </a:defRPr>
            </a:lvl2pPr>
            <a:lvl3pPr marL="1146175">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US" sz="1800" b="1" dirty="0" smtClean="0">
                <a:latin typeface="Arial" charset="0"/>
              </a:rPr>
              <a:t>Panel </a:t>
            </a:r>
            <a:r>
              <a:rPr lang="en-US" sz="1800" b="1" dirty="0">
                <a:latin typeface="Arial" charset="0"/>
              </a:rPr>
              <a:t>data sets have several advantages over cross-section data sets:</a:t>
            </a:r>
          </a:p>
          <a:p>
            <a:pPr marL="895350" indent="-376238">
              <a:spcBef>
                <a:spcPts val="1200"/>
              </a:spcBef>
            </a:pPr>
            <a:r>
              <a:rPr lang="en-US" sz="1800" b="1" dirty="0" smtClean="0">
                <a:latin typeface="Arial" charset="0"/>
              </a:rPr>
              <a:t>•</a:t>
            </a:r>
            <a:r>
              <a:rPr lang="en-US" sz="1800" b="1" dirty="0">
                <a:latin typeface="Arial" charset="0"/>
              </a:rPr>
              <a:t>	They may make it possible to overcome a problem of bias </a:t>
            </a:r>
            <a:r>
              <a:rPr lang="en-US" sz="1800" b="1" dirty="0" smtClean="0">
                <a:latin typeface="Arial" charset="0"/>
              </a:rPr>
              <a:t>caused by </a:t>
            </a:r>
            <a:r>
              <a:rPr lang="en-US" sz="1800" b="1" dirty="0">
                <a:latin typeface="Arial" charset="0"/>
              </a:rPr>
              <a:t>unobserved heterogeneity.</a:t>
            </a:r>
          </a:p>
          <a:p>
            <a:pPr marL="895350" indent="-376238">
              <a:spcBef>
                <a:spcPts val="1200"/>
              </a:spcBef>
            </a:pPr>
            <a:r>
              <a:rPr lang="en-US" sz="1800" b="1" dirty="0" smtClean="0">
                <a:latin typeface="Arial" charset="0"/>
              </a:rPr>
              <a:t>• </a:t>
            </a:r>
            <a:r>
              <a:rPr lang="en-US" sz="1800" b="1" dirty="0">
                <a:latin typeface="Arial" charset="0"/>
              </a:rPr>
              <a:t>	They make it possible to investigate dynamics without relying </a:t>
            </a:r>
            <a:r>
              <a:rPr lang="en-US" sz="1800" b="1" dirty="0" smtClean="0">
                <a:latin typeface="Arial" charset="0"/>
              </a:rPr>
              <a:t>on retrospective </a:t>
            </a:r>
            <a:r>
              <a:rPr lang="en-US" sz="1800" b="1" dirty="0">
                <a:latin typeface="Arial" charset="0"/>
              </a:rPr>
              <a:t>questions that may yield data subject to </a:t>
            </a:r>
            <a:r>
              <a:rPr lang="en-US" sz="1800" b="1" dirty="0" smtClean="0">
                <a:latin typeface="Arial" charset="0"/>
              </a:rPr>
              <a:t>measurement error</a:t>
            </a:r>
            <a:r>
              <a:rPr lang="en-US" sz="1800" b="1" dirty="0">
                <a:latin typeface="Arial" charset="0"/>
              </a:rPr>
              <a:t>.</a:t>
            </a:r>
          </a:p>
          <a:p>
            <a:pPr marL="895350" indent="-376238">
              <a:spcBef>
                <a:spcPts val="1200"/>
              </a:spcBef>
            </a:pPr>
            <a:r>
              <a:rPr lang="en-US" sz="1800" b="1" dirty="0" smtClean="0">
                <a:latin typeface="Arial" charset="0"/>
              </a:rPr>
              <a:t>• </a:t>
            </a:r>
            <a:r>
              <a:rPr lang="en-US" sz="1800" b="1" dirty="0">
                <a:latin typeface="Arial" charset="0"/>
              </a:rPr>
              <a:t>	They are often very large.  If there are </a:t>
            </a:r>
            <a:r>
              <a:rPr lang="en-US" sz="1800" b="1" i="1" dirty="0">
                <a:latin typeface="Arial" charset="0"/>
              </a:rPr>
              <a:t>n</a:t>
            </a:r>
            <a:r>
              <a:rPr lang="en-US" sz="1800" b="1" dirty="0">
                <a:latin typeface="Arial" charset="0"/>
              </a:rPr>
              <a:t> units and </a:t>
            </a:r>
            <a:r>
              <a:rPr lang="en-US" sz="1800" b="1" i="1" dirty="0">
                <a:latin typeface="Arial" charset="0"/>
              </a:rPr>
              <a:t>T</a:t>
            </a:r>
            <a:r>
              <a:rPr lang="en-US" sz="1800" b="1" dirty="0">
                <a:latin typeface="Arial" charset="0"/>
              </a:rPr>
              <a:t> time periods, </a:t>
            </a:r>
            <a:r>
              <a:rPr lang="en-US" sz="1800" b="1" dirty="0" smtClean="0">
                <a:latin typeface="Arial" charset="0"/>
              </a:rPr>
              <a:t>the </a:t>
            </a:r>
            <a:r>
              <a:rPr lang="en-US" sz="1800" b="1" dirty="0">
                <a:latin typeface="Arial" charset="0"/>
              </a:rPr>
              <a:t>potential number of observations is </a:t>
            </a:r>
            <a:r>
              <a:rPr lang="en-US" sz="1800" b="1" i="1" dirty="0" err="1">
                <a:latin typeface="Arial" charset="0"/>
              </a:rPr>
              <a:t>nT</a:t>
            </a:r>
            <a:r>
              <a:rPr lang="en-US" sz="1800" b="1" dirty="0" err="1">
                <a:latin typeface="Arial" charset="0"/>
              </a:rPr>
              <a:t>.</a:t>
            </a:r>
            <a:endParaRPr lang="en-US" sz="1800" b="1" dirty="0">
              <a:latin typeface="Arial" charset="0"/>
            </a:endParaRPr>
          </a:p>
          <a:p>
            <a:pPr marL="895350" indent="-376238">
              <a:spcBef>
                <a:spcPts val="1200"/>
              </a:spcBef>
            </a:pPr>
            <a:r>
              <a:rPr lang="en-US" sz="1800" b="1" dirty="0" smtClean="0">
                <a:latin typeface="Arial" charset="0"/>
              </a:rPr>
              <a:t>•</a:t>
            </a:r>
            <a:r>
              <a:rPr lang="en-US" sz="1800" b="1" dirty="0">
                <a:latin typeface="Arial" charset="0"/>
              </a:rPr>
              <a:t>	Because they tend to be expensive to undertake, they are often well</a:t>
            </a:r>
          </a:p>
          <a:p>
            <a:r>
              <a:rPr lang="en-US" sz="1800" b="1" dirty="0">
                <a:latin typeface="Arial" charset="0"/>
              </a:rPr>
              <a:t>	designed and have high response rates.  The NLSY is an example.</a:t>
            </a:r>
          </a:p>
        </p:txBody>
      </p:sp>
      <p:sp>
        <p:nvSpPr>
          <p:cNvPr id="11571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115717" name="Text Box 5"/>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GB" sz="1500" b="1">
              <a:latin typeface="Times New Roman" pitchFamily="18"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8"/>
          <p:cNvSpPr txBox="1">
            <a:spLocks noChangeArrowheads="1"/>
          </p:cNvSpPr>
          <p:nvPr/>
        </p:nvSpPr>
        <p:spPr bwMode="auto">
          <a:xfrm>
            <a:off x="301625" y="25200"/>
            <a:ext cx="8528050" cy="37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REGRESSION ANALYSIS WITH PANEL DATA: INTRODUCTION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618256E-AD77-4792-B62E-CD1ECD075AD1}"/>
</file>

<file path=customXml/itemProps2.xml><?xml version="1.0" encoding="utf-8"?>
<ds:datastoreItem xmlns:ds="http://schemas.openxmlformats.org/officeDocument/2006/customXml" ds:itemID="{50734F59-B098-45D2-A26C-6F0DDCDF27F0}"/>
</file>

<file path=customXml/itemProps3.xml><?xml version="1.0" encoding="utf-8"?>
<ds:datastoreItem xmlns:ds="http://schemas.openxmlformats.org/officeDocument/2006/customXml" ds:itemID="{337BDAA1-14F2-4762-BCD7-D74E3A4E7EF9}"/>
</file>

<file path=docProps/app.xml><?xml version="1.0" encoding="utf-8"?>
<Properties xmlns="http://schemas.openxmlformats.org/officeDocument/2006/extended-properties" xmlns:vt="http://schemas.openxmlformats.org/officeDocument/2006/docPropsVTypes">
  <TotalTime>3828</TotalTime>
  <Words>1727</Words>
  <Application>Microsoft Office PowerPoint</Application>
  <PresentationFormat>On-screen Show (4:3)</PresentationFormat>
  <Paragraphs>316</Paragraphs>
  <Slides>34</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36"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86</cp:revision>
  <dcterms:created xsi:type="dcterms:W3CDTF">1998-05-09T13:24:56Z</dcterms:created>
  <dcterms:modified xsi:type="dcterms:W3CDTF">2016-06-01T09:58:39Z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