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33.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1.xml" ContentType="application/vnd.openxmlformats-officedocument.presentationml.slide+xml"/>
  <Override PartName="/ppt/slideMasters/slideMaster1.xml" ContentType="application/vnd.openxmlformats-officedocument.presentationml.slideMaster+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420" r:id="rId2"/>
    <p:sldId id="309" r:id="rId3"/>
    <p:sldId id="390" r:id="rId4"/>
    <p:sldId id="391" r:id="rId5"/>
    <p:sldId id="392" r:id="rId6"/>
    <p:sldId id="393" r:id="rId7"/>
    <p:sldId id="394" r:id="rId8"/>
    <p:sldId id="395" r:id="rId9"/>
    <p:sldId id="396" r:id="rId10"/>
    <p:sldId id="397" r:id="rId11"/>
    <p:sldId id="398" r:id="rId12"/>
    <p:sldId id="399" r:id="rId13"/>
    <p:sldId id="400" r:id="rId14"/>
    <p:sldId id="401" r:id="rId15"/>
    <p:sldId id="402" r:id="rId16"/>
    <p:sldId id="403" r:id="rId17"/>
    <p:sldId id="404" r:id="rId18"/>
    <p:sldId id="405" r:id="rId19"/>
    <p:sldId id="406" r:id="rId20"/>
    <p:sldId id="407" r:id="rId21"/>
    <p:sldId id="408" r:id="rId22"/>
    <p:sldId id="409" r:id="rId23"/>
    <p:sldId id="410" r:id="rId24"/>
    <p:sldId id="411" r:id="rId25"/>
    <p:sldId id="412" r:id="rId26"/>
    <p:sldId id="413" r:id="rId27"/>
    <p:sldId id="414" r:id="rId28"/>
    <p:sldId id="415" r:id="rId29"/>
    <p:sldId id="416" r:id="rId30"/>
    <p:sldId id="417" r:id="rId31"/>
    <p:sldId id="418" r:id="rId32"/>
    <p:sldId id="419" r:id="rId33"/>
    <p:sldId id="284" r:id="rId34"/>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969696"/>
    <a:srgbClr val="3366FF"/>
    <a:srgbClr val="FFFF00"/>
    <a:srgbClr val="00FF00"/>
    <a:srgbClr val="FF0000"/>
    <a:srgbClr val="66FFFF"/>
    <a:srgbClr val="EAEAEA"/>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774" autoAdjust="0"/>
    <p:restoredTop sz="98108" autoAdjust="0"/>
  </p:normalViewPr>
  <p:slideViewPr>
    <p:cSldViewPr snapToGrid="0" showGuides="1">
      <p:cViewPr>
        <p:scale>
          <a:sx n="100" d="100"/>
          <a:sy n="100" d="100"/>
        </p:scale>
        <p:origin x="-2136" y="-414"/>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40"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6.wmf"/><Relationship Id="rId4" Type="http://schemas.openxmlformats.org/officeDocument/2006/relationships/image" Target="../media/image5.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6.wmf"/><Relationship Id="rId4"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6.wmf"/><Relationship Id="rId4" Type="http://schemas.openxmlformats.org/officeDocument/2006/relationships/image" Target="../media/image5.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6.wmf"/><Relationship Id="rId4" Type="http://schemas.openxmlformats.org/officeDocument/2006/relationships/image" Target="../media/image5.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6.wmf"/><Relationship Id="rId4" Type="http://schemas.openxmlformats.org/officeDocument/2006/relationships/image" Target="../media/image5.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6.wmf"/><Relationship Id="rId4" Type="http://schemas.openxmlformats.org/officeDocument/2006/relationships/image" Target="../media/image5.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6.wmf"/><Relationship Id="rId4" Type="http://schemas.openxmlformats.org/officeDocument/2006/relationships/image" Target="../media/image5.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6.wmf"/><Relationship Id="rId4" Type="http://schemas.openxmlformats.org/officeDocument/2006/relationships/image" Target="../media/image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BA8CD05-B56C-4573-9ECB-206A8F49107A}" type="slidenum">
              <a:rPr lang="en-US"/>
              <a:pPr/>
              <a:t>‹#›</a:t>
            </a:fld>
            <a:endParaRPr lang="en-US"/>
          </a:p>
        </p:txBody>
      </p:sp>
    </p:spTree>
    <p:extLst>
      <p:ext uri="{BB962C8B-B14F-4D97-AF65-F5344CB8AC3E}">
        <p14:creationId xmlns:p14="http://schemas.microsoft.com/office/powerpoint/2010/main" val="9330526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82EB49B-D7CD-4435-B2B3-567FD82498DE}" type="slidenum">
              <a:rPr lang="en-US"/>
              <a:pPr/>
              <a:t>‹#›</a:t>
            </a:fld>
            <a:endParaRPr lang="en-US"/>
          </a:p>
        </p:txBody>
      </p:sp>
    </p:spTree>
    <p:extLst>
      <p:ext uri="{BB962C8B-B14F-4D97-AF65-F5344CB8AC3E}">
        <p14:creationId xmlns:p14="http://schemas.microsoft.com/office/powerpoint/2010/main" val="40910161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216CBBD-E271-479F-9A04-71DE7B392E72}" type="slidenum">
              <a:rPr lang="en-US"/>
              <a:pPr/>
              <a:t>‹#›</a:t>
            </a:fld>
            <a:endParaRPr lang="en-US"/>
          </a:p>
        </p:txBody>
      </p:sp>
    </p:spTree>
    <p:extLst>
      <p:ext uri="{BB962C8B-B14F-4D97-AF65-F5344CB8AC3E}">
        <p14:creationId xmlns:p14="http://schemas.microsoft.com/office/powerpoint/2010/main" val="39121498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2262778-1558-4D67-BF25-DAF842E3B558}" type="slidenum">
              <a:rPr lang="en-US"/>
              <a:pPr/>
              <a:t>‹#›</a:t>
            </a:fld>
            <a:endParaRPr lang="en-US"/>
          </a:p>
        </p:txBody>
      </p:sp>
    </p:spTree>
    <p:extLst>
      <p:ext uri="{BB962C8B-B14F-4D97-AF65-F5344CB8AC3E}">
        <p14:creationId xmlns:p14="http://schemas.microsoft.com/office/powerpoint/2010/main" val="6431569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A8D31FE-CDC8-4691-96A7-143BDDB3DA1C}" type="slidenum">
              <a:rPr lang="en-US"/>
              <a:pPr/>
              <a:t>‹#›</a:t>
            </a:fld>
            <a:endParaRPr lang="en-US"/>
          </a:p>
        </p:txBody>
      </p:sp>
    </p:spTree>
    <p:extLst>
      <p:ext uri="{BB962C8B-B14F-4D97-AF65-F5344CB8AC3E}">
        <p14:creationId xmlns:p14="http://schemas.microsoft.com/office/powerpoint/2010/main" val="25870113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BBF885A-E19E-4AA3-B9EC-A57844EA5553}" type="slidenum">
              <a:rPr lang="en-US"/>
              <a:pPr/>
              <a:t>‹#›</a:t>
            </a:fld>
            <a:endParaRPr lang="en-US"/>
          </a:p>
        </p:txBody>
      </p:sp>
    </p:spTree>
    <p:extLst>
      <p:ext uri="{BB962C8B-B14F-4D97-AF65-F5344CB8AC3E}">
        <p14:creationId xmlns:p14="http://schemas.microsoft.com/office/powerpoint/2010/main" val="1135359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DD7DA8C7-9E94-445E-864A-4D49EE945348}" type="slidenum">
              <a:rPr lang="en-US"/>
              <a:pPr/>
              <a:t>‹#›</a:t>
            </a:fld>
            <a:endParaRPr lang="en-US"/>
          </a:p>
        </p:txBody>
      </p:sp>
    </p:spTree>
    <p:extLst>
      <p:ext uri="{BB962C8B-B14F-4D97-AF65-F5344CB8AC3E}">
        <p14:creationId xmlns:p14="http://schemas.microsoft.com/office/powerpoint/2010/main" val="33926962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F93F9BC4-8A2A-4B50-89B8-EAE1195EF4D6}" type="slidenum">
              <a:rPr lang="en-US"/>
              <a:pPr/>
              <a:t>‹#›</a:t>
            </a:fld>
            <a:endParaRPr lang="en-US"/>
          </a:p>
        </p:txBody>
      </p:sp>
    </p:spTree>
    <p:extLst>
      <p:ext uri="{BB962C8B-B14F-4D97-AF65-F5344CB8AC3E}">
        <p14:creationId xmlns:p14="http://schemas.microsoft.com/office/powerpoint/2010/main" val="10707938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83856A23-5FA6-402A-884B-5938EC15423B}" type="slidenum">
              <a:rPr lang="en-US"/>
              <a:pPr/>
              <a:t>‹#›</a:t>
            </a:fld>
            <a:endParaRPr lang="en-US"/>
          </a:p>
        </p:txBody>
      </p:sp>
    </p:spTree>
    <p:extLst>
      <p:ext uri="{BB962C8B-B14F-4D97-AF65-F5344CB8AC3E}">
        <p14:creationId xmlns:p14="http://schemas.microsoft.com/office/powerpoint/2010/main" val="12973810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790E64A-3854-4112-8A99-B7FC3CE39A65}" type="slidenum">
              <a:rPr lang="en-US"/>
              <a:pPr/>
              <a:t>‹#›</a:t>
            </a:fld>
            <a:endParaRPr lang="en-US"/>
          </a:p>
        </p:txBody>
      </p:sp>
    </p:spTree>
    <p:extLst>
      <p:ext uri="{BB962C8B-B14F-4D97-AF65-F5344CB8AC3E}">
        <p14:creationId xmlns:p14="http://schemas.microsoft.com/office/powerpoint/2010/main" val="955729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EB22C131-1399-4185-930E-A78946593497}" type="slidenum">
              <a:rPr lang="en-US"/>
              <a:pPr/>
              <a:t>‹#›</a:t>
            </a:fld>
            <a:endParaRPr lang="en-US"/>
          </a:p>
        </p:txBody>
      </p:sp>
    </p:spTree>
    <p:extLst>
      <p:ext uri="{BB962C8B-B14F-4D97-AF65-F5344CB8AC3E}">
        <p14:creationId xmlns:p14="http://schemas.microsoft.com/office/powerpoint/2010/main" val="16657185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11DF3EA4-4C25-4928-89DE-34A9C7AAA859}"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22.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oleObject" Target="../embeddings/oleObject2.bin"/><Relationship Id="rId7"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4.wmf"/><Relationship Id="rId5" Type="http://schemas.openxmlformats.org/officeDocument/2006/relationships/oleObject" Target="../embeddings/oleObject3.bin"/><Relationship Id="rId4" Type="http://schemas.openxmlformats.org/officeDocument/2006/relationships/image" Target="../media/image3.wmf"/></Relationships>
</file>

<file path=ppt/slides/_rels/slide23.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oleObject" Target="../embeddings/oleObject5.bin"/><Relationship Id="rId7"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4.wmf"/><Relationship Id="rId5" Type="http://schemas.openxmlformats.org/officeDocument/2006/relationships/oleObject" Target="../embeddings/oleObject6.bin"/><Relationship Id="rId4" Type="http://schemas.openxmlformats.org/officeDocument/2006/relationships/image" Target="../media/image3.wmf"/></Relationships>
</file>

<file path=ppt/slides/_rels/slide24.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8.bin"/><Relationship Id="rId7"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wmf"/><Relationship Id="rId5" Type="http://schemas.openxmlformats.org/officeDocument/2006/relationships/oleObject" Target="../embeddings/oleObject9.bin"/><Relationship Id="rId10" Type="http://schemas.openxmlformats.org/officeDocument/2006/relationships/image" Target="../media/image5.wmf"/><Relationship Id="rId4" Type="http://schemas.openxmlformats.org/officeDocument/2006/relationships/image" Target="../media/image6.wmf"/><Relationship Id="rId9" Type="http://schemas.openxmlformats.org/officeDocument/2006/relationships/oleObject" Target="../embeddings/oleObject11.bin"/></Relationships>
</file>

<file path=ppt/slides/_rels/slide25.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2.bin"/><Relationship Id="rId7"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3.wmf"/><Relationship Id="rId5" Type="http://schemas.openxmlformats.org/officeDocument/2006/relationships/oleObject" Target="../embeddings/oleObject13.bin"/><Relationship Id="rId10" Type="http://schemas.openxmlformats.org/officeDocument/2006/relationships/image" Target="../media/image5.wmf"/><Relationship Id="rId4" Type="http://schemas.openxmlformats.org/officeDocument/2006/relationships/image" Target="../media/image6.wmf"/><Relationship Id="rId9" Type="http://schemas.openxmlformats.org/officeDocument/2006/relationships/oleObject" Target="../embeddings/oleObject15.bin"/></Relationships>
</file>

<file path=ppt/slides/_rels/slide26.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6.bin"/><Relationship Id="rId7" Type="http://schemas.openxmlformats.org/officeDocument/2006/relationships/oleObject" Target="../embeddings/oleObject18.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3.wmf"/><Relationship Id="rId5" Type="http://schemas.openxmlformats.org/officeDocument/2006/relationships/oleObject" Target="../embeddings/oleObject17.bin"/><Relationship Id="rId10" Type="http://schemas.openxmlformats.org/officeDocument/2006/relationships/image" Target="../media/image5.wmf"/><Relationship Id="rId4" Type="http://schemas.openxmlformats.org/officeDocument/2006/relationships/image" Target="../media/image6.wmf"/><Relationship Id="rId9" Type="http://schemas.openxmlformats.org/officeDocument/2006/relationships/oleObject" Target="../embeddings/oleObject19.bin"/></Relationships>
</file>

<file path=ppt/slides/_rels/slide27.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20.bin"/><Relationship Id="rId7" Type="http://schemas.openxmlformats.org/officeDocument/2006/relationships/oleObject" Target="../embeddings/oleObject22.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3.wmf"/><Relationship Id="rId5" Type="http://schemas.openxmlformats.org/officeDocument/2006/relationships/oleObject" Target="../embeddings/oleObject21.bin"/><Relationship Id="rId10" Type="http://schemas.openxmlformats.org/officeDocument/2006/relationships/image" Target="../media/image5.wmf"/><Relationship Id="rId4" Type="http://schemas.openxmlformats.org/officeDocument/2006/relationships/image" Target="../media/image6.wmf"/><Relationship Id="rId9" Type="http://schemas.openxmlformats.org/officeDocument/2006/relationships/oleObject" Target="../embeddings/oleObject23.bin"/></Relationships>
</file>

<file path=ppt/slides/_rels/slide28.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24.bin"/><Relationship Id="rId7" Type="http://schemas.openxmlformats.org/officeDocument/2006/relationships/oleObject" Target="../embeddings/oleObject26.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3.wmf"/><Relationship Id="rId5" Type="http://schemas.openxmlformats.org/officeDocument/2006/relationships/oleObject" Target="../embeddings/oleObject25.bin"/><Relationship Id="rId10" Type="http://schemas.openxmlformats.org/officeDocument/2006/relationships/image" Target="../media/image5.wmf"/><Relationship Id="rId4" Type="http://schemas.openxmlformats.org/officeDocument/2006/relationships/image" Target="../media/image6.wmf"/><Relationship Id="rId9" Type="http://schemas.openxmlformats.org/officeDocument/2006/relationships/oleObject" Target="../embeddings/oleObject27.bin"/></Relationships>
</file>

<file path=ppt/slides/_rels/slide29.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28.bin"/><Relationship Id="rId7" Type="http://schemas.openxmlformats.org/officeDocument/2006/relationships/oleObject" Target="../embeddings/oleObject30.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3.wmf"/><Relationship Id="rId5" Type="http://schemas.openxmlformats.org/officeDocument/2006/relationships/oleObject" Target="../embeddings/oleObject29.bin"/><Relationship Id="rId10" Type="http://schemas.openxmlformats.org/officeDocument/2006/relationships/image" Target="../media/image5.wmf"/><Relationship Id="rId4" Type="http://schemas.openxmlformats.org/officeDocument/2006/relationships/image" Target="../media/image6.wmf"/><Relationship Id="rId9" Type="http://schemas.openxmlformats.org/officeDocument/2006/relationships/oleObject" Target="../embeddings/oleObject31.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32.bin"/><Relationship Id="rId7" Type="http://schemas.openxmlformats.org/officeDocument/2006/relationships/oleObject" Target="../embeddings/oleObject34.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3.wmf"/><Relationship Id="rId5" Type="http://schemas.openxmlformats.org/officeDocument/2006/relationships/oleObject" Target="../embeddings/oleObject33.bin"/><Relationship Id="rId10" Type="http://schemas.openxmlformats.org/officeDocument/2006/relationships/image" Target="../media/image5.wmf"/><Relationship Id="rId4" Type="http://schemas.openxmlformats.org/officeDocument/2006/relationships/image" Target="../media/image6.wmf"/><Relationship Id="rId9" Type="http://schemas.openxmlformats.org/officeDocument/2006/relationships/oleObject" Target="../embeddings/oleObject35.bin"/></Relationships>
</file>

<file path=ppt/slides/_rels/slide31.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36.bin"/><Relationship Id="rId7" Type="http://schemas.openxmlformats.org/officeDocument/2006/relationships/oleObject" Target="../embeddings/oleObject38.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3.wmf"/><Relationship Id="rId5" Type="http://schemas.openxmlformats.org/officeDocument/2006/relationships/oleObject" Target="../embeddings/oleObject37.bin"/><Relationship Id="rId10" Type="http://schemas.openxmlformats.org/officeDocument/2006/relationships/image" Target="../media/image5.wmf"/><Relationship Id="rId4" Type="http://schemas.openxmlformats.org/officeDocument/2006/relationships/image" Target="../media/image6.wmf"/><Relationship Id="rId9" Type="http://schemas.openxmlformats.org/officeDocument/2006/relationships/oleObject" Target="../embeddings/oleObject39.bin"/></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14: </a:t>
            </a:r>
            <a:r>
              <a:rPr lang="en-US" dirty="0">
                <a:solidFill>
                  <a:schemeClr val="bg1"/>
                </a:solidFill>
                <a:latin typeface="Arial" pitchFamily="34" charset="0"/>
                <a:cs typeface="Arial" pitchFamily="34" charset="0"/>
              </a:rPr>
              <a:t>Introduction to Panel Data Models</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3190198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7570"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standard procedure is yet another implementation of the Durbin</a:t>
            </a:r>
            <a:r>
              <a:rPr lang="en-US" sz="1500" b="1">
                <a:cs typeface="Arial" charset="0"/>
              </a:rPr>
              <a:t>–</a:t>
            </a:r>
            <a:r>
              <a:rPr lang="en-US" sz="1500" b="1"/>
              <a:t>Wu</a:t>
            </a:r>
            <a:r>
              <a:rPr lang="en-US" sz="1500" b="1">
                <a:cs typeface="Arial" charset="0"/>
              </a:rPr>
              <a:t>–</a:t>
            </a:r>
            <a:r>
              <a:rPr lang="en-US" sz="1500" b="1"/>
              <a:t>Hausman test used to help us choose between OLS and IV estimation in models where there is suspected measurement error or simultaneous equations endogeneity.  </a:t>
            </a:r>
            <a:endParaRPr lang="en-GB" sz="1500" b="1"/>
          </a:p>
        </p:txBody>
      </p:sp>
      <p:sp>
        <p:nvSpPr>
          <p:cNvPr id="237574"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9</a:t>
            </a:r>
            <a:endParaRPr lang="en-US" sz="100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17" name="Rectangle 5"/>
          <p:cNvSpPr>
            <a:spLocks noChangeArrowheads="1"/>
          </p:cNvSpPr>
          <p:nvPr/>
        </p:nvSpPr>
        <p:spPr bwMode="auto">
          <a:xfrm>
            <a:off x="0" y="548373"/>
            <a:ext cx="9144000" cy="49666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17"/>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1980–1996</a:t>
            </a:r>
            <a:endParaRPr lang="en-US" sz="1800" b="1" dirty="0">
              <a:latin typeface="Arial" charset="0"/>
            </a:endParaRP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962275" algn="l"/>
                <a:tab pos="4391025" algn="l"/>
                <a:tab pos="5829300" algn="l"/>
              </a:tabLst>
            </a:pPr>
            <a:r>
              <a:rPr lang="en-US" sz="1800" b="1" dirty="0" smtClean="0">
                <a:latin typeface="Arial" charset="0"/>
              </a:rPr>
              <a:t>	OLS	Fixed	Random</a:t>
            </a:r>
          </a:p>
          <a:p>
            <a:pPr>
              <a:tabLst>
                <a:tab pos="2695575" algn="l"/>
                <a:tab pos="4391025" algn="l"/>
                <a:tab pos="5829300" algn="l"/>
              </a:tabLst>
            </a:pPr>
            <a:r>
              <a:rPr lang="en-US" sz="1800" b="1" dirty="0">
                <a:latin typeface="Arial" charset="0"/>
              </a:rPr>
              <a:t>	</a:t>
            </a:r>
            <a:r>
              <a:rPr lang="en-US" sz="1800" b="1" dirty="0" smtClean="0">
                <a:latin typeface="Arial" charset="0"/>
              </a:rPr>
              <a:t>	effects	effects</a:t>
            </a:r>
            <a:endParaRPr lang="en-US" sz="1800" b="1" i="1" dirty="0" smtClean="0">
              <a:latin typeface="Arial" charset="0"/>
            </a:endParaRPr>
          </a:p>
          <a:p>
            <a:pPr>
              <a:spcBef>
                <a:spcPts val="2400"/>
              </a:spcBef>
              <a:tabLst>
                <a:tab pos="3048000" algn="dec"/>
                <a:tab pos="4572000" algn="dec"/>
                <a:tab pos="6096000" algn="dec"/>
              </a:tabLst>
            </a:pPr>
            <a:r>
              <a:rPr lang="en-US" sz="1800" b="1" i="1" dirty="0" smtClean="0">
                <a:latin typeface="Arial" charset="0"/>
              </a:rPr>
              <a:t>MARRIED</a:t>
            </a:r>
            <a:r>
              <a:rPr lang="en-US" sz="1800" b="1" dirty="0">
                <a:latin typeface="Arial" charset="0"/>
              </a:rPr>
              <a:t>	</a:t>
            </a:r>
            <a:r>
              <a:rPr lang="en-US" sz="1800" b="1" dirty="0" smtClean="0">
                <a:latin typeface="Arial" charset="0"/>
              </a:rPr>
              <a:t>0.184</a:t>
            </a:r>
            <a:r>
              <a:rPr lang="en-US" sz="1800" b="1" dirty="0">
                <a:latin typeface="Arial" charset="0"/>
              </a:rPr>
              <a:t>	</a:t>
            </a:r>
            <a:r>
              <a:rPr lang="en-US" sz="1800" b="1" dirty="0" smtClean="0">
                <a:latin typeface="Arial" charset="0"/>
              </a:rPr>
              <a:t>0.106</a:t>
            </a:r>
            <a:r>
              <a:rPr lang="en-US" sz="1800" b="1" dirty="0">
                <a:latin typeface="Arial" charset="0"/>
              </a:rPr>
              <a:t>	</a:t>
            </a:r>
            <a:r>
              <a:rPr lang="en-US" sz="1800" b="1" dirty="0" smtClean="0">
                <a:latin typeface="Arial" charset="0"/>
                <a:cs typeface="Arial" charset="0"/>
              </a:rPr>
              <a:t>0.134</a:t>
            </a:r>
            <a:endParaRPr lang="en-US" sz="1800" b="1" dirty="0">
              <a:latin typeface="Arial" charset="0"/>
              <a:cs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0.007)</a:t>
            </a:r>
            <a:r>
              <a:rPr lang="en-US" sz="1800" b="1" dirty="0">
                <a:latin typeface="Arial" charset="0"/>
              </a:rPr>
              <a:t>	(</a:t>
            </a:r>
            <a:r>
              <a:rPr lang="en-US" sz="1800" b="1" dirty="0" smtClean="0">
                <a:latin typeface="Arial" charset="0"/>
              </a:rPr>
              <a:t>0.012)	(0.010)</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0.096</a:t>
            </a:r>
            <a:r>
              <a:rPr lang="en-US" sz="1800" b="1" dirty="0">
                <a:latin typeface="Arial" charset="0"/>
              </a:rPr>
              <a:t>	</a:t>
            </a:r>
            <a:r>
              <a:rPr lang="en-US" sz="1800" b="1" dirty="0" smtClean="0">
                <a:latin typeface="Arial" charset="0"/>
              </a:rPr>
              <a:t>0.045</a:t>
            </a:r>
            <a:r>
              <a:rPr lang="en-US" sz="1800" b="1" dirty="0">
                <a:latin typeface="Arial" charset="0"/>
              </a:rPr>
              <a:t>	</a:t>
            </a:r>
            <a:r>
              <a:rPr lang="en-US" sz="1800" b="1" dirty="0" smtClean="0">
                <a:latin typeface="Arial" charset="0"/>
              </a:rPr>
              <a:t>0.060</a:t>
            </a:r>
            <a:endParaRPr lang="en-US" sz="1800" b="1" dirty="0">
              <a:latin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(0.009)</a:t>
            </a:r>
            <a:r>
              <a:rPr lang="en-US" sz="1800" b="1" dirty="0">
                <a:latin typeface="Arial" charset="0"/>
              </a:rPr>
              <a:t>	(</a:t>
            </a:r>
            <a:r>
              <a:rPr lang="en-US" sz="1800" b="1" dirty="0" smtClean="0">
                <a:latin typeface="Arial" charset="0"/>
              </a:rPr>
              <a:t>0.010)</a:t>
            </a:r>
            <a:r>
              <a:rPr lang="en-US" sz="1800" b="1" dirty="0">
                <a:latin typeface="Arial" charset="0"/>
              </a:rPr>
              <a:t>	(</a:t>
            </a:r>
            <a:r>
              <a:rPr lang="en-US" sz="1800" b="1" dirty="0" smtClean="0">
                <a:latin typeface="Arial" charset="0"/>
              </a:rPr>
              <a:t>0.009)</a:t>
            </a:r>
            <a:endParaRPr lang="en-US" sz="1800" b="1" dirty="0">
              <a:latin typeface="Arial" charset="0"/>
            </a:endParaRPr>
          </a:p>
          <a:p>
            <a:pPr>
              <a:spcBef>
                <a:spcPts val="1200"/>
              </a:spcBef>
              <a:tabLst>
                <a:tab pos="3314700" algn="dec"/>
                <a:tab pos="4848225" algn="dec"/>
                <a:tab pos="6372225"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R</a:t>
            </a:r>
            <a:r>
              <a:rPr lang="en-US" sz="1800" b="1" baseline="30000" dirty="0">
                <a:latin typeface="Arial" charset="0"/>
              </a:rPr>
              <a:t>2</a:t>
            </a:r>
            <a:r>
              <a:rPr lang="en-US" sz="1800" b="1" dirty="0">
                <a:latin typeface="Arial" charset="0"/>
              </a:rPr>
              <a:t>	</a:t>
            </a:r>
            <a:r>
              <a:rPr lang="en-US" sz="1800" b="1" dirty="0" smtClean="0">
                <a:latin typeface="Arial" charset="0"/>
              </a:rPr>
              <a:t>0.358</a:t>
            </a:r>
            <a:r>
              <a:rPr lang="en-US" sz="1800" b="1" dirty="0">
                <a:latin typeface="Arial" charset="0"/>
              </a:rPr>
              <a:t>	</a:t>
            </a:r>
            <a:r>
              <a:rPr lang="en-US" sz="1800" b="1" dirty="0" smtClean="0">
                <a:latin typeface="Arial" charset="0"/>
              </a:rPr>
              <a:t>0.268</a:t>
            </a:r>
            <a:r>
              <a:rPr lang="en-US" sz="1800" b="1" dirty="0">
                <a:latin typeface="Arial" charset="0"/>
              </a:rPr>
              <a:t>	</a:t>
            </a:r>
            <a:r>
              <a:rPr lang="en-US" sz="1800" b="1" dirty="0" smtClean="0">
                <a:latin typeface="Arial" charset="0"/>
              </a:rPr>
              <a:t>0.346</a:t>
            </a:r>
          </a:p>
          <a:p>
            <a:pPr>
              <a:spcBef>
                <a:spcPts val="1200"/>
              </a:spcBef>
              <a:tabLst>
                <a:tab pos="3314700" algn="dec"/>
                <a:tab pos="4848225" algn="dec"/>
                <a:tab pos="6372225" algn="dec"/>
              </a:tabLst>
            </a:pPr>
            <a:r>
              <a:rPr lang="en-US" sz="1800" b="1" dirty="0" smtClean="0">
                <a:latin typeface="Arial" charset="0"/>
              </a:rPr>
              <a:t>DWH test</a:t>
            </a:r>
            <a:r>
              <a:rPr lang="en-US" sz="1800" b="1" dirty="0">
                <a:latin typeface="Arial" charset="0"/>
              </a:rPr>
              <a:t>	</a:t>
            </a:r>
            <a:r>
              <a:rPr lang="en-US" sz="1800" b="1" dirty="0">
                <a:latin typeface="Arial" charset="0"/>
                <a:cs typeface="Arial" charset="0"/>
              </a:rPr>
              <a:t>—</a:t>
            </a:r>
            <a:r>
              <a:rPr lang="en-US" sz="1800" b="1" dirty="0">
                <a:latin typeface="Arial" charset="0"/>
              </a:rPr>
              <a:t>	</a:t>
            </a:r>
            <a:r>
              <a:rPr lang="en-US" sz="1800" b="1" dirty="0" smtClean="0">
                <a:latin typeface="Arial" charset="0"/>
                <a:cs typeface="Arial" charset="0"/>
              </a:rPr>
              <a:t>—	306.2</a:t>
            </a:r>
            <a:endParaRPr lang="en-US" sz="1800" b="1" dirty="0">
              <a:latin typeface="Arial" charset="0"/>
            </a:endParaRPr>
          </a:p>
          <a:p>
            <a:pPr>
              <a:spcBef>
                <a:spcPts val="1200"/>
              </a:spcBef>
              <a:tabLst>
                <a:tab pos="3228975" algn="ctr"/>
                <a:tab pos="4752975" algn="ctr"/>
                <a:tab pos="6276975" algn="ctr"/>
              </a:tabLst>
            </a:pPr>
            <a:r>
              <a:rPr lang="en-US" sz="1800" b="1" i="1" dirty="0" smtClean="0">
                <a:latin typeface="Arial" charset="0"/>
              </a:rPr>
              <a:t>n</a:t>
            </a:r>
            <a:r>
              <a:rPr lang="en-US" sz="1800" b="1" dirty="0" smtClean="0">
                <a:latin typeface="Arial" charset="0"/>
              </a:rPr>
              <a:t>	20,343	20.343	20.343</a:t>
            </a:r>
            <a:endParaRPr lang="en-US" sz="1800" b="1" dirty="0">
              <a:latin typeface="Arial" charset="0"/>
            </a:endParaRPr>
          </a:p>
        </p:txBody>
      </p:sp>
      <p:sp>
        <p:nvSpPr>
          <p:cNvPr id="20"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8594"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null hypothesis is that the </a:t>
            </a:r>
            <a:r>
              <a:rPr lang="en-US" sz="1500" b="1" i="1">
                <a:latin typeface="Symbol" pitchFamily="18" charset="2"/>
              </a:rPr>
              <a:t>a</a:t>
            </a:r>
            <a:r>
              <a:rPr lang="en-US" sz="1500" b="1" i="1" baseline="-25000"/>
              <a:t>i</a:t>
            </a:r>
            <a:r>
              <a:rPr lang="en-US" sz="1500" b="1"/>
              <a:t> are distributed independently of the </a:t>
            </a:r>
            <a:r>
              <a:rPr lang="en-US" sz="1500" b="1" i="1"/>
              <a:t>X</a:t>
            </a:r>
            <a:r>
              <a:rPr lang="en-US" sz="1500" b="1" i="1" baseline="-25000"/>
              <a:t>j</a:t>
            </a:r>
            <a:r>
              <a:rPr lang="en-US" sz="1500" b="1"/>
              <a:t>.</a:t>
            </a:r>
            <a:endParaRPr lang="en-GB" sz="1500" b="1"/>
          </a:p>
        </p:txBody>
      </p:sp>
      <p:sp>
        <p:nvSpPr>
          <p:cNvPr id="238598"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10</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17" name="Rectangle 5"/>
          <p:cNvSpPr>
            <a:spLocks noChangeArrowheads="1"/>
          </p:cNvSpPr>
          <p:nvPr/>
        </p:nvSpPr>
        <p:spPr bwMode="auto">
          <a:xfrm>
            <a:off x="0" y="548373"/>
            <a:ext cx="9144000" cy="49666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17"/>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1980–1996</a:t>
            </a:r>
            <a:endParaRPr lang="en-US" sz="1800" b="1" dirty="0">
              <a:latin typeface="Arial" charset="0"/>
            </a:endParaRP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962275" algn="l"/>
                <a:tab pos="4391025" algn="l"/>
                <a:tab pos="5829300" algn="l"/>
              </a:tabLst>
            </a:pPr>
            <a:r>
              <a:rPr lang="en-US" sz="1800" b="1" dirty="0" smtClean="0">
                <a:latin typeface="Arial" charset="0"/>
              </a:rPr>
              <a:t>	OLS	Fixed	Random</a:t>
            </a:r>
          </a:p>
          <a:p>
            <a:pPr>
              <a:tabLst>
                <a:tab pos="2695575" algn="l"/>
                <a:tab pos="4391025" algn="l"/>
                <a:tab pos="5829300" algn="l"/>
              </a:tabLst>
            </a:pPr>
            <a:r>
              <a:rPr lang="en-US" sz="1800" b="1" dirty="0">
                <a:latin typeface="Arial" charset="0"/>
              </a:rPr>
              <a:t>	</a:t>
            </a:r>
            <a:r>
              <a:rPr lang="en-US" sz="1800" b="1" dirty="0" smtClean="0">
                <a:latin typeface="Arial" charset="0"/>
              </a:rPr>
              <a:t>	effects	effects</a:t>
            </a:r>
            <a:endParaRPr lang="en-US" sz="1800" b="1" i="1" dirty="0" smtClean="0">
              <a:latin typeface="Arial" charset="0"/>
            </a:endParaRPr>
          </a:p>
          <a:p>
            <a:pPr>
              <a:spcBef>
                <a:spcPts val="2400"/>
              </a:spcBef>
              <a:tabLst>
                <a:tab pos="3048000" algn="dec"/>
                <a:tab pos="4572000" algn="dec"/>
                <a:tab pos="6096000" algn="dec"/>
              </a:tabLst>
            </a:pPr>
            <a:r>
              <a:rPr lang="en-US" sz="1800" b="1" i="1" dirty="0" smtClean="0">
                <a:latin typeface="Arial" charset="0"/>
              </a:rPr>
              <a:t>MARRIED</a:t>
            </a:r>
            <a:r>
              <a:rPr lang="en-US" sz="1800" b="1" dirty="0">
                <a:latin typeface="Arial" charset="0"/>
              </a:rPr>
              <a:t>	</a:t>
            </a:r>
            <a:r>
              <a:rPr lang="en-US" sz="1800" b="1" dirty="0" smtClean="0">
                <a:latin typeface="Arial" charset="0"/>
              </a:rPr>
              <a:t>0.184</a:t>
            </a:r>
            <a:r>
              <a:rPr lang="en-US" sz="1800" b="1" dirty="0">
                <a:latin typeface="Arial" charset="0"/>
              </a:rPr>
              <a:t>	</a:t>
            </a:r>
            <a:r>
              <a:rPr lang="en-US" sz="1800" b="1" dirty="0" smtClean="0">
                <a:latin typeface="Arial" charset="0"/>
              </a:rPr>
              <a:t>0.106</a:t>
            </a:r>
            <a:r>
              <a:rPr lang="en-US" sz="1800" b="1" dirty="0">
                <a:latin typeface="Arial" charset="0"/>
              </a:rPr>
              <a:t>	</a:t>
            </a:r>
            <a:r>
              <a:rPr lang="en-US" sz="1800" b="1" dirty="0" smtClean="0">
                <a:latin typeface="Arial" charset="0"/>
                <a:cs typeface="Arial" charset="0"/>
              </a:rPr>
              <a:t>0.134</a:t>
            </a:r>
            <a:endParaRPr lang="en-US" sz="1800" b="1" dirty="0">
              <a:latin typeface="Arial" charset="0"/>
              <a:cs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0.007)</a:t>
            </a:r>
            <a:r>
              <a:rPr lang="en-US" sz="1800" b="1" dirty="0">
                <a:latin typeface="Arial" charset="0"/>
              </a:rPr>
              <a:t>	(</a:t>
            </a:r>
            <a:r>
              <a:rPr lang="en-US" sz="1800" b="1" dirty="0" smtClean="0">
                <a:latin typeface="Arial" charset="0"/>
              </a:rPr>
              <a:t>0.012)	(0.010)</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0.096</a:t>
            </a:r>
            <a:r>
              <a:rPr lang="en-US" sz="1800" b="1" dirty="0">
                <a:latin typeface="Arial" charset="0"/>
              </a:rPr>
              <a:t>	</a:t>
            </a:r>
            <a:r>
              <a:rPr lang="en-US" sz="1800" b="1" dirty="0" smtClean="0">
                <a:latin typeface="Arial" charset="0"/>
              </a:rPr>
              <a:t>0.045</a:t>
            </a:r>
            <a:r>
              <a:rPr lang="en-US" sz="1800" b="1" dirty="0">
                <a:latin typeface="Arial" charset="0"/>
              </a:rPr>
              <a:t>	</a:t>
            </a:r>
            <a:r>
              <a:rPr lang="en-US" sz="1800" b="1" dirty="0" smtClean="0">
                <a:latin typeface="Arial" charset="0"/>
              </a:rPr>
              <a:t>0.060</a:t>
            </a:r>
            <a:endParaRPr lang="en-US" sz="1800" b="1" dirty="0">
              <a:latin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(0.009)</a:t>
            </a:r>
            <a:r>
              <a:rPr lang="en-US" sz="1800" b="1" dirty="0">
                <a:latin typeface="Arial" charset="0"/>
              </a:rPr>
              <a:t>	(</a:t>
            </a:r>
            <a:r>
              <a:rPr lang="en-US" sz="1800" b="1" dirty="0" smtClean="0">
                <a:latin typeface="Arial" charset="0"/>
              </a:rPr>
              <a:t>0.010)</a:t>
            </a:r>
            <a:r>
              <a:rPr lang="en-US" sz="1800" b="1" dirty="0">
                <a:latin typeface="Arial" charset="0"/>
              </a:rPr>
              <a:t>	(</a:t>
            </a:r>
            <a:r>
              <a:rPr lang="en-US" sz="1800" b="1" dirty="0" smtClean="0">
                <a:latin typeface="Arial" charset="0"/>
              </a:rPr>
              <a:t>0.009)</a:t>
            </a:r>
            <a:endParaRPr lang="en-US" sz="1800" b="1" dirty="0">
              <a:latin typeface="Arial" charset="0"/>
            </a:endParaRPr>
          </a:p>
          <a:p>
            <a:pPr>
              <a:spcBef>
                <a:spcPts val="1200"/>
              </a:spcBef>
              <a:tabLst>
                <a:tab pos="3314700" algn="dec"/>
                <a:tab pos="4848225" algn="dec"/>
                <a:tab pos="6372225"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R</a:t>
            </a:r>
            <a:r>
              <a:rPr lang="en-US" sz="1800" b="1" baseline="30000" dirty="0">
                <a:latin typeface="Arial" charset="0"/>
              </a:rPr>
              <a:t>2</a:t>
            </a:r>
            <a:r>
              <a:rPr lang="en-US" sz="1800" b="1" dirty="0">
                <a:latin typeface="Arial" charset="0"/>
              </a:rPr>
              <a:t>	</a:t>
            </a:r>
            <a:r>
              <a:rPr lang="en-US" sz="1800" b="1" dirty="0" smtClean="0">
                <a:latin typeface="Arial" charset="0"/>
              </a:rPr>
              <a:t>0.358</a:t>
            </a:r>
            <a:r>
              <a:rPr lang="en-US" sz="1800" b="1" dirty="0">
                <a:latin typeface="Arial" charset="0"/>
              </a:rPr>
              <a:t>	</a:t>
            </a:r>
            <a:r>
              <a:rPr lang="en-US" sz="1800" b="1" dirty="0" smtClean="0">
                <a:latin typeface="Arial" charset="0"/>
              </a:rPr>
              <a:t>0.268</a:t>
            </a:r>
            <a:r>
              <a:rPr lang="en-US" sz="1800" b="1" dirty="0">
                <a:latin typeface="Arial" charset="0"/>
              </a:rPr>
              <a:t>	</a:t>
            </a:r>
            <a:r>
              <a:rPr lang="en-US" sz="1800" b="1" dirty="0" smtClean="0">
                <a:latin typeface="Arial" charset="0"/>
              </a:rPr>
              <a:t>0.346</a:t>
            </a:r>
          </a:p>
          <a:p>
            <a:pPr>
              <a:spcBef>
                <a:spcPts val="1200"/>
              </a:spcBef>
              <a:tabLst>
                <a:tab pos="3314700" algn="dec"/>
                <a:tab pos="4848225" algn="dec"/>
                <a:tab pos="6372225" algn="dec"/>
              </a:tabLst>
            </a:pPr>
            <a:r>
              <a:rPr lang="en-US" sz="1800" b="1" dirty="0" smtClean="0">
                <a:latin typeface="Arial" charset="0"/>
              </a:rPr>
              <a:t>DWH test</a:t>
            </a:r>
            <a:r>
              <a:rPr lang="en-US" sz="1800" b="1" dirty="0">
                <a:latin typeface="Arial" charset="0"/>
              </a:rPr>
              <a:t>	</a:t>
            </a:r>
            <a:r>
              <a:rPr lang="en-US" sz="1800" b="1" dirty="0">
                <a:latin typeface="Arial" charset="0"/>
                <a:cs typeface="Arial" charset="0"/>
              </a:rPr>
              <a:t>—</a:t>
            </a:r>
            <a:r>
              <a:rPr lang="en-US" sz="1800" b="1" dirty="0">
                <a:latin typeface="Arial" charset="0"/>
              </a:rPr>
              <a:t>	</a:t>
            </a:r>
            <a:r>
              <a:rPr lang="en-US" sz="1800" b="1" dirty="0" smtClean="0">
                <a:latin typeface="Arial" charset="0"/>
                <a:cs typeface="Arial" charset="0"/>
              </a:rPr>
              <a:t>—	306.2</a:t>
            </a:r>
            <a:endParaRPr lang="en-US" sz="1800" b="1" dirty="0">
              <a:latin typeface="Arial" charset="0"/>
            </a:endParaRPr>
          </a:p>
          <a:p>
            <a:pPr>
              <a:spcBef>
                <a:spcPts val="1200"/>
              </a:spcBef>
              <a:tabLst>
                <a:tab pos="3228975" algn="ctr"/>
                <a:tab pos="4752975" algn="ctr"/>
                <a:tab pos="6276975" algn="ctr"/>
              </a:tabLst>
            </a:pPr>
            <a:r>
              <a:rPr lang="en-US" sz="1800" b="1" i="1" dirty="0" smtClean="0">
                <a:latin typeface="Arial" charset="0"/>
              </a:rPr>
              <a:t>n</a:t>
            </a:r>
            <a:r>
              <a:rPr lang="en-US" sz="1800" b="1" dirty="0" smtClean="0">
                <a:latin typeface="Arial" charset="0"/>
              </a:rPr>
              <a:t>	20,343	20.343	20.343</a:t>
            </a:r>
            <a:endParaRPr lang="en-US" sz="1800" b="1" dirty="0">
              <a:latin typeface="Arial" charset="0"/>
            </a:endParaRPr>
          </a:p>
        </p:txBody>
      </p:sp>
      <p:sp>
        <p:nvSpPr>
          <p:cNvPr id="20"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9618"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If this is correct, both random effects and fixed effects are consistent, but fixed effects will be inefficient because, looking at it in its LSDV form, it involves estimating an unnecessary set of dummy variable coefficients.</a:t>
            </a:r>
            <a:endParaRPr lang="en-GB" sz="1500" b="1"/>
          </a:p>
        </p:txBody>
      </p:sp>
      <p:sp>
        <p:nvSpPr>
          <p:cNvPr id="239622"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11</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17" name="Rectangle 5"/>
          <p:cNvSpPr>
            <a:spLocks noChangeArrowheads="1"/>
          </p:cNvSpPr>
          <p:nvPr/>
        </p:nvSpPr>
        <p:spPr bwMode="auto">
          <a:xfrm>
            <a:off x="0" y="548373"/>
            <a:ext cx="9144000" cy="49666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17"/>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1980–1996</a:t>
            </a:r>
            <a:endParaRPr lang="en-US" sz="1800" b="1" dirty="0">
              <a:latin typeface="Arial" charset="0"/>
            </a:endParaRP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962275" algn="l"/>
                <a:tab pos="4391025" algn="l"/>
                <a:tab pos="5829300" algn="l"/>
              </a:tabLst>
            </a:pPr>
            <a:r>
              <a:rPr lang="en-US" sz="1800" b="1" dirty="0" smtClean="0">
                <a:latin typeface="Arial" charset="0"/>
              </a:rPr>
              <a:t>	OLS	Fixed	Random</a:t>
            </a:r>
          </a:p>
          <a:p>
            <a:pPr>
              <a:tabLst>
                <a:tab pos="2695575" algn="l"/>
                <a:tab pos="4391025" algn="l"/>
                <a:tab pos="5829300" algn="l"/>
              </a:tabLst>
            </a:pPr>
            <a:r>
              <a:rPr lang="en-US" sz="1800" b="1" dirty="0">
                <a:latin typeface="Arial" charset="0"/>
              </a:rPr>
              <a:t>	</a:t>
            </a:r>
            <a:r>
              <a:rPr lang="en-US" sz="1800" b="1" dirty="0" smtClean="0">
                <a:latin typeface="Arial" charset="0"/>
              </a:rPr>
              <a:t>	effects	effects</a:t>
            </a:r>
            <a:endParaRPr lang="en-US" sz="1800" b="1" i="1" dirty="0" smtClean="0">
              <a:latin typeface="Arial" charset="0"/>
            </a:endParaRPr>
          </a:p>
          <a:p>
            <a:pPr>
              <a:spcBef>
                <a:spcPts val="2400"/>
              </a:spcBef>
              <a:tabLst>
                <a:tab pos="3048000" algn="dec"/>
                <a:tab pos="4572000" algn="dec"/>
                <a:tab pos="6096000" algn="dec"/>
              </a:tabLst>
            </a:pPr>
            <a:r>
              <a:rPr lang="en-US" sz="1800" b="1" i="1" dirty="0" smtClean="0">
                <a:latin typeface="Arial" charset="0"/>
              </a:rPr>
              <a:t>MARRIED</a:t>
            </a:r>
            <a:r>
              <a:rPr lang="en-US" sz="1800" b="1" dirty="0">
                <a:latin typeface="Arial" charset="0"/>
              </a:rPr>
              <a:t>	</a:t>
            </a:r>
            <a:r>
              <a:rPr lang="en-US" sz="1800" b="1" dirty="0" smtClean="0">
                <a:latin typeface="Arial" charset="0"/>
              </a:rPr>
              <a:t>0.184</a:t>
            </a:r>
            <a:r>
              <a:rPr lang="en-US" sz="1800" b="1" dirty="0">
                <a:latin typeface="Arial" charset="0"/>
              </a:rPr>
              <a:t>	</a:t>
            </a:r>
            <a:r>
              <a:rPr lang="en-US" sz="1800" b="1" dirty="0" smtClean="0">
                <a:latin typeface="Arial" charset="0"/>
              </a:rPr>
              <a:t>0.106</a:t>
            </a:r>
            <a:r>
              <a:rPr lang="en-US" sz="1800" b="1" dirty="0">
                <a:latin typeface="Arial" charset="0"/>
              </a:rPr>
              <a:t>	</a:t>
            </a:r>
            <a:r>
              <a:rPr lang="en-US" sz="1800" b="1" dirty="0" smtClean="0">
                <a:latin typeface="Arial" charset="0"/>
                <a:cs typeface="Arial" charset="0"/>
              </a:rPr>
              <a:t>0.134</a:t>
            </a:r>
            <a:endParaRPr lang="en-US" sz="1800" b="1" dirty="0">
              <a:latin typeface="Arial" charset="0"/>
              <a:cs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0.007)</a:t>
            </a:r>
            <a:r>
              <a:rPr lang="en-US" sz="1800" b="1" dirty="0">
                <a:latin typeface="Arial" charset="0"/>
              </a:rPr>
              <a:t>	(</a:t>
            </a:r>
            <a:r>
              <a:rPr lang="en-US" sz="1800" b="1" dirty="0" smtClean="0">
                <a:latin typeface="Arial" charset="0"/>
              </a:rPr>
              <a:t>0.012)	(0.010)</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0.096</a:t>
            </a:r>
            <a:r>
              <a:rPr lang="en-US" sz="1800" b="1" dirty="0">
                <a:latin typeface="Arial" charset="0"/>
              </a:rPr>
              <a:t>	</a:t>
            </a:r>
            <a:r>
              <a:rPr lang="en-US" sz="1800" b="1" dirty="0" smtClean="0">
                <a:latin typeface="Arial" charset="0"/>
              </a:rPr>
              <a:t>0.045</a:t>
            </a:r>
            <a:r>
              <a:rPr lang="en-US" sz="1800" b="1" dirty="0">
                <a:latin typeface="Arial" charset="0"/>
              </a:rPr>
              <a:t>	</a:t>
            </a:r>
            <a:r>
              <a:rPr lang="en-US" sz="1800" b="1" dirty="0" smtClean="0">
                <a:latin typeface="Arial" charset="0"/>
              </a:rPr>
              <a:t>0.060</a:t>
            </a:r>
            <a:endParaRPr lang="en-US" sz="1800" b="1" dirty="0">
              <a:latin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(0.009)</a:t>
            </a:r>
            <a:r>
              <a:rPr lang="en-US" sz="1800" b="1" dirty="0">
                <a:latin typeface="Arial" charset="0"/>
              </a:rPr>
              <a:t>	(</a:t>
            </a:r>
            <a:r>
              <a:rPr lang="en-US" sz="1800" b="1" dirty="0" smtClean="0">
                <a:latin typeface="Arial" charset="0"/>
              </a:rPr>
              <a:t>0.010)</a:t>
            </a:r>
            <a:r>
              <a:rPr lang="en-US" sz="1800" b="1" dirty="0">
                <a:latin typeface="Arial" charset="0"/>
              </a:rPr>
              <a:t>	(</a:t>
            </a:r>
            <a:r>
              <a:rPr lang="en-US" sz="1800" b="1" dirty="0" smtClean="0">
                <a:latin typeface="Arial" charset="0"/>
              </a:rPr>
              <a:t>0.009)</a:t>
            </a:r>
            <a:endParaRPr lang="en-US" sz="1800" b="1" dirty="0">
              <a:latin typeface="Arial" charset="0"/>
            </a:endParaRPr>
          </a:p>
          <a:p>
            <a:pPr>
              <a:spcBef>
                <a:spcPts val="1200"/>
              </a:spcBef>
              <a:tabLst>
                <a:tab pos="3314700" algn="dec"/>
                <a:tab pos="4848225" algn="dec"/>
                <a:tab pos="6372225"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R</a:t>
            </a:r>
            <a:r>
              <a:rPr lang="en-US" sz="1800" b="1" baseline="30000" dirty="0">
                <a:latin typeface="Arial" charset="0"/>
              </a:rPr>
              <a:t>2</a:t>
            </a:r>
            <a:r>
              <a:rPr lang="en-US" sz="1800" b="1" dirty="0">
                <a:latin typeface="Arial" charset="0"/>
              </a:rPr>
              <a:t>	</a:t>
            </a:r>
            <a:r>
              <a:rPr lang="en-US" sz="1800" b="1" dirty="0" smtClean="0">
                <a:latin typeface="Arial" charset="0"/>
              </a:rPr>
              <a:t>0.358</a:t>
            </a:r>
            <a:r>
              <a:rPr lang="en-US" sz="1800" b="1" dirty="0">
                <a:latin typeface="Arial" charset="0"/>
              </a:rPr>
              <a:t>	</a:t>
            </a:r>
            <a:r>
              <a:rPr lang="en-US" sz="1800" b="1" dirty="0" smtClean="0">
                <a:latin typeface="Arial" charset="0"/>
              </a:rPr>
              <a:t>0.268</a:t>
            </a:r>
            <a:r>
              <a:rPr lang="en-US" sz="1800" b="1" dirty="0">
                <a:latin typeface="Arial" charset="0"/>
              </a:rPr>
              <a:t>	</a:t>
            </a:r>
            <a:r>
              <a:rPr lang="en-US" sz="1800" b="1" dirty="0" smtClean="0">
                <a:latin typeface="Arial" charset="0"/>
              </a:rPr>
              <a:t>0.346</a:t>
            </a:r>
          </a:p>
          <a:p>
            <a:pPr>
              <a:spcBef>
                <a:spcPts val="1200"/>
              </a:spcBef>
              <a:tabLst>
                <a:tab pos="3314700" algn="dec"/>
                <a:tab pos="4848225" algn="dec"/>
                <a:tab pos="6372225" algn="dec"/>
              </a:tabLst>
            </a:pPr>
            <a:r>
              <a:rPr lang="en-US" sz="1800" b="1" dirty="0" smtClean="0">
                <a:latin typeface="Arial" charset="0"/>
              </a:rPr>
              <a:t>DWH test</a:t>
            </a:r>
            <a:r>
              <a:rPr lang="en-US" sz="1800" b="1" dirty="0">
                <a:latin typeface="Arial" charset="0"/>
              </a:rPr>
              <a:t>	</a:t>
            </a:r>
            <a:r>
              <a:rPr lang="en-US" sz="1800" b="1" dirty="0">
                <a:latin typeface="Arial" charset="0"/>
                <a:cs typeface="Arial" charset="0"/>
              </a:rPr>
              <a:t>—</a:t>
            </a:r>
            <a:r>
              <a:rPr lang="en-US" sz="1800" b="1" dirty="0">
                <a:latin typeface="Arial" charset="0"/>
              </a:rPr>
              <a:t>	</a:t>
            </a:r>
            <a:r>
              <a:rPr lang="en-US" sz="1800" b="1" dirty="0" smtClean="0">
                <a:latin typeface="Arial" charset="0"/>
                <a:cs typeface="Arial" charset="0"/>
              </a:rPr>
              <a:t>—	306.2</a:t>
            </a:r>
            <a:endParaRPr lang="en-US" sz="1800" b="1" dirty="0">
              <a:latin typeface="Arial" charset="0"/>
            </a:endParaRPr>
          </a:p>
          <a:p>
            <a:pPr>
              <a:spcBef>
                <a:spcPts val="1200"/>
              </a:spcBef>
              <a:tabLst>
                <a:tab pos="3228975" algn="ctr"/>
                <a:tab pos="4752975" algn="ctr"/>
                <a:tab pos="6276975" algn="ctr"/>
              </a:tabLst>
            </a:pPr>
            <a:r>
              <a:rPr lang="en-US" sz="1800" b="1" i="1" dirty="0" smtClean="0">
                <a:latin typeface="Arial" charset="0"/>
              </a:rPr>
              <a:t>n</a:t>
            </a:r>
            <a:r>
              <a:rPr lang="en-US" sz="1800" b="1" dirty="0" smtClean="0">
                <a:latin typeface="Arial" charset="0"/>
              </a:rPr>
              <a:t>	20,343	20.343	20.343</a:t>
            </a:r>
            <a:endParaRPr lang="en-US" sz="1800" b="1" dirty="0">
              <a:latin typeface="Arial" charset="0"/>
            </a:endParaRPr>
          </a:p>
        </p:txBody>
      </p:sp>
      <p:sp>
        <p:nvSpPr>
          <p:cNvPr id="20"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0642"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If the null hypothesis is false, the random effects estimates will be subject to unobserved heterogeneity bias and will therefore differ systematically from the fixed effects estimates.</a:t>
            </a:r>
            <a:endParaRPr lang="en-GB" sz="1500" b="1"/>
          </a:p>
        </p:txBody>
      </p:sp>
      <p:sp>
        <p:nvSpPr>
          <p:cNvPr id="240646"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12</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17" name="Rectangle 5"/>
          <p:cNvSpPr>
            <a:spLocks noChangeArrowheads="1"/>
          </p:cNvSpPr>
          <p:nvPr/>
        </p:nvSpPr>
        <p:spPr bwMode="auto">
          <a:xfrm>
            <a:off x="0" y="548373"/>
            <a:ext cx="9144000" cy="49666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17"/>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1980–1996</a:t>
            </a:r>
            <a:endParaRPr lang="en-US" sz="1800" b="1" dirty="0">
              <a:latin typeface="Arial" charset="0"/>
            </a:endParaRP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962275" algn="l"/>
                <a:tab pos="4391025" algn="l"/>
                <a:tab pos="5829300" algn="l"/>
              </a:tabLst>
            </a:pPr>
            <a:r>
              <a:rPr lang="en-US" sz="1800" b="1" dirty="0" smtClean="0">
                <a:latin typeface="Arial" charset="0"/>
              </a:rPr>
              <a:t>	OLS	Fixed	Random</a:t>
            </a:r>
          </a:p>
          <a:p>
            <a:pPr>
              <a:tabLst>
                <a:tab pos="2695575" algn="l"/>
                <a:tab pos="4391025" algn="l"/>
                <a:tab pos="5829300" algn="l"/>
              </a:tabLst>
            </a:pPr>
            <a:r>
              <a:rPr lang="en-US" sz="1800" b="1" dirty="0">
                <a:latin typeface="Arial" charset="0"/>
              </a:rPr>
              <a:t>	</a:t>
            </a:r>
            <a:r>
              <a:rPr lang="en-US" sz="1800" b="1" dirty="0" smtClean="0">
                <a:latin typeface="Arial" charset="0"/>
              </a:rPr>
              <a:t>	effects	effects</a:t>
            </a:r>
            <a:endParaRPr lang="en-US" sz="1800" b="1" i="1" dirty="0" smtClean="0">
              <a:latin typeface="Arial" charset="0"/>
            </a:endParaRPr>
          </a:p>
          <a:p>
            <a:pPr>
              <a:spcBef>
                <a:spcPts val="2400"/>
              </a:spcBef>
              <a:tabLst>
                <a:tab pos="3048000" algn="dec"/>
                <a:tab pos="4572000" algn="dec"/>
                <a:tab pos="6096000" algn="dec"/>
              </a:tabLst>
            </a:pPr>
            <a:r>
              <a:rPr lang="en-US" sz="1800" b="1" i="1" dirty="0" smtClean="0">
                <a:latin typeface="Arial" charset="0"/>
              </a:rPr>
              <a:t>MARRIED</a:t>
            </a:r>
            <a:r>
              <a:rPr lang="en-US" sz="1800" b="1" dirty="0">
                <a:latin typeface="Arial" charset="0"/>
              </a:rPr>
              <a:t>	</a:t>
            </a:r>
            <a:r>
              <a:rPr lang="en-US" sz="1800" b="1" dirty="0" smtClean="0">
                <a:latin typeface="Arial" charset="0"/>
              </a:rPr>
              <a:t>0.184</a:t>
            </a:r>
            <a:r>
              <a:rPr lang="en-US" sz="1800" b="1" dirty="0">
                <a:latin typeface="Arial" charset="0"/>
              </a:rPr>
              <a:t>	</a:t>
            </a:r>
            <a:r>
              <a:rPr lang="en-US" sz="1800" b="1" dirty="0" smtClean="0">
                <a:latin typeface="Arial" charset="0"/>
              </a:rPr>
              <a:t>0.106</a:t>
            </a:r>
            <a:r>
              <a:rPr lang="en-US" sz="1800" b="1" dirty="0">
                <a:latin typeface="Arial" charset="0"/>
              </a:rPr>
              <a:t>	</a:t>
            </a:r>
            <a:r>
              <a:rPr lang="en-US" sz="1800" b="1" dirty="0" smtClean="0">
                <a:latin typeface="Arial" charset="0"/>
                <a:cs typeface="Arial" charset="0"/>
              </a:rPr>
              <a:t>0.134</a:t>
            </a:r>
            <a:endParaRPr lang="en-US" sz="1800" b="1" dirty="0">
              <a:latin typeface="Arial" charset="0"/>
              <a:cs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0.007)</a:t>
            </a:r>
            <a:r>
              <a:rPr lang="en-US" sz="1800" b="1" dirty="0">
                <a:latin typeface="Arial" charset="0"/>
              </a:rPr>
              <a:t>	(</a:t>
            </a:r>
            <a:r>
              <a:rPr lang="en-US" sz="1800" b="1" dirty="0" smtClean="0">
                <a:latin typeface="Arial" charset="0"/>
              </a:rPr>
              <a:t>0.012)	(0.010)</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0.096</a:t>
            </a:r>
            <a:r>
              <a:rPr lang="en-US" sz="1800" b="1" dirty="0">
                <a:latin typeface="Arial" charset="0"/>
              </a:rPr>
              <a:t>	</a:t>
            </a:r>
            <a:r>
              <a:rPr lang="en-US" sz="1800" b="1" dirty="0" smtClean="0">
                <a:latin typeface="Arial" charset="0"/>
              </a:rPr>
              <a:t>0.045</a:t>
            </a:r>
            <a:r>
              <a:rPr lang="en-US" sz="1800" b="1" dirty="0">
                <a:latin typeface="Arial" charset="0"/>
              </a:rPr>
              <a:t>	</a:t>
            </a:r>
            <a:r>
              <a:rPr lang="en-US" sz="1800" b="1" dirty="0" smtClean="0">
                <a:latin typeface="Arial" charset="0"/>
              </a:rPr>
              <a:t>0.060</a:t>
            </a:r>
            <a:endParaRPr lang="en-US" sz="1800" b="1" dirty="0">
              <a:latin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(0.009)</a:t>
            </a:r>
            <a:r>
              <a:rPr lang="en-US" sz="1800" b="1" dirty="0">
                <a:latin typeface="Arial" charset="0"/>
              </a:rPr>
              <a:t>	(</a:t>
            </a:r>
            <a:r>
              <a:rPr lang="en-US" sz="1800" b="1" dirty="0" smtClean="0">
                <a:latin typeface="Arial" charset="0"/>
              </a:rPr>
              <a:t>0.010)</a:t>
            </a:r>
            <a:r>
              <a:rPr lang="en-US" sz="1800" b="1" dirty="0">
                <a:latin typeface="Arial" charset="0"/>
              </a:rPr>
              <a:t>	(</a:t>
            </a:r>
            <a:r>
              <a:rPr lang="en-US" sz="1800" b="1" dirty="0" smtClean="0">
                <a:latin typeface="Arial" charset="0"/>
              </a:rPr>
              <a:t>0.009)</a:t>
            </a:r>
            <a:endParaRPr lang="en-US" sz="1800" b="1" dirty="0">
              <a:latin typeface="Arial" charset="0"/>
            </a:endParaRPr>
          </a:p>
          <a:p>
            <a:pPr>
              <a:spcBef>
                <a:spcPts val="1200"/>
              </a:spcBef>
              <a:tabLst>
                <a:tab pos="3314700" algn="dec"/>
                <a:tab pos="4848225" algn="dec"/>
                <a:tab pos="6372225"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R</a:t>
            </a:r>
            <a:r>
              <a:rPr lang="en-US" sz="1800" b="1" baseline="30000" dirty="0">
                <a:latin typeface="Arial" charset="0"/>
              </a:rPr>
              <a:t>2</a:t>
            </a:r>
            <a:r>
              <a:rPr lang="en-US" sz="1800" b="1" dirty="0">
                <a:latin typeface="Arial" charset="0"/>
              </a:rPr>
              <a:t>	</a:t>
            </a:r>
            <a:r>
              <a:rPr lang="en-US" sz="1800" b="1" dirty="0" smtClean="0">
                <a:latin typeface="Arial" charset="0"/>
              </a:rPr>
              <a:t>0.358</a:t>
            </a:r>
            <a:r>
              <a:rPr lang="en-US" sz="1800" b="1" dirty="0">
                <a:latin typeface="Arial" charset="0"/>
              </a:rPr>
              <a:t>	</a:t>
            </a:r>
            <a:r>
              <a:rPr lang="en-US" sz="1800" b="1" dirty="0" smtClean="0">
                <a:latin typeface="Arial" charset="0"/>
              </a:rPr>
              <a:t>0.268</a:t>
            </a:r>
            <a:r>
              <a:rPr lang="en-US" sz="1800" b="1" dirty="0">
                <a:latin typeface="Arial" charset="0"/>
              </a:rPr>
              <a:t>	</a:t>
            </a:r>
            <a:r>
              <a:rPr lang="en-US" sz="1800" b="1" dirty="0" smtClean="0">
                <a:latin typeface="Arial" charset="0"/>
              </a:rPr>
              <a:t>0.346</a:t>
            </a:r>
          </a:p>
          <a:p>
            <a:pPr>
              <a:spcBef>
                <a:spcPts val="1200"/>
              </a:spcBef>
              <a:tabLst>
                <a:tab pos="3314700" algn="dec"/>
                <a:tab pos="4848225" algn="dec"/>
                <a:tab pos="6372225" algn="dec"/>
              </a:tabLst>
            </a:pPr>
            <a:r>
              <a:rPr lang="en-US" sz="1800" b="1" dirty="0" smtClean="0">
                <a:latin typeface="Arial" charset="0"/>
              </a:rPr>
              <a:t>DWH test</a:t>
            </a:r>
            <a:r>
              <a:rPr lang="en-US" sz="1800" b="1" dirty="0">
                <a:latin typeface="Arial" charset="0"/>
              </a:rPr>
              <a:t>	</a:t>
            </a:r>
            <a:r>
              <a:rPr lang="en-US" sz="1800" b="1" dirty="0">
                <a:latin typeface="Arial" charset="0"/>
                <a:cs typeface="Arial" charset="0"/>
              </a:rPr>
              <a:t>—</a:t>
            </a:r>
            <a:r>
              <a:rPr lang="en-US" sz="1800" b="1" dirty="0">
                <a:latin typeface="Arial" charset="0"/>
              </a:rPr>
              <a:t>	</a:t>
            </a:r>
            <a:r>
              <a:rPr lang="en-US" sz="1800" b="1" dirty="0" smtClean="0">
                <a:latin typeface="Arial" charset="0"/>
                <a:cs typeface="Arial" charset="0"/>
              </a:rPr>
              <a:t>—	306.2</a:t>
            </a:r>
            <a:endParaRPr lang="en-US" sz="1800" b="1" dirty="0">
              <a:latin typeface="Arial" charset="0"/>
            </a:endParaRPr>
          </a:p>
          <a:p>
            <a:pPr>
              <a:spcBef>
                <a:spcPts val="1200"/>
              </a:spcBef>
              <a:tabLst>
                <a:tab pos="3228975" algn="ctr"/>
                <a:tab pos="4752975" algn="ctr"/>
                <a:tab pos="6276975" algn="ctr"/>
              </a:tabLst>
            </a:pPr>
            <a:r>
              <a:rPr lang="en-US" sz="1800" b="1" i="1" dirty="0" smtClean="0">
                <a:latin typeface="Arial" charset="0"/>
              </a:rPr>
              <a:t>n</a:t>
            </a:r>
            <a:r>
              <a:rPr lang="en-US" sz="1800" b="1" dirty="0" smtClean="0">
                <a:latin typeface="Arial" charset="0"/>
              </a:rPr>
              <a:t>	20,343	20.343	20.343</a:t>
            </a:r>
            <a:endParaRPr lang="en-US" sz="1800" b="1" dirty="0">
              <a:latin typeface="Arial" charset="0"/>
            </a:endParaRPr>
          </a:p>
        </p:txBody>
      </p:sp>
      <p:sp>
        <p:nvSpPr>
          <p:cNvPr id="20"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1666"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As in its other applications, the DWH test determines whether the estimates of the coefficients, taken as a group, are significantly different in the two regressions.</a:t>
            </a:r>
            <a:endParaRPr lang="en-GB" sz="1500" b="1"/>
          </a:p>
        </p:txBody>
      </p:sp>
      <p:sp>
        <p:nvSpPr>
          <p:cNvPr id="241670"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13</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17" name="Rectangle 5"/>
          <p:cNvSpPr>
            <a:spLocks noChangeArrowheads="1"/>
          </p:cNvSpPr>
          <p:nvPr/>
        </p:nvSpPr>
        <p:spPr bwMode="auto">
          <a:xfrm>
            <a:off x="0" y="548373"/>
            <a:ext cx="9144000" cy="49666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17"/>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1980–1996</a:t>
            </a:r>
            <a:endParaRPr lang="en-US" sz="1800" b="1" dirty="0">
              <a:latin typeface="Arial" charset="0"/>
            </a:endParaRP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962275" algn="l"/>
                <a:tab pos="4391025" algn="l"/>
                <a:tab pos="5829300" algn="l"/>
              </a:tabLst>
            </a:pPr>
            <a:r>
              <a:rPr lang="en-US" sz="1800" b="1" dirty="0" smtClean="0">
                <a:latin typeface="Arial" charset="0"/>
              </a:rPr>
              <a:t>	OLS	Fixed	Random</a:t>
            </a:r>
          </a:p>
          <a:p>
            <a:pPr>
              <a:tabLst>
                <a:tab pos="2695575" algn="l"/>
                <a:tab pos="4391025" algn="l"/>
                <a:tab pos="5829300" algn="l"/>
              </a:tabLst>
            </a:pPr>
            <a:r>
              <a:rPr lang="en-US" sz="1800" b="1" dirty="0">
                <a:latin typeface="Arial" charset="0"/>
              </a:rPr>
              <a:t>	</a:t>
            </a:r>
            <a:r>
              <a:rPr lang="en-US" sz="1800" b="1" dirty="0" smtClean="0">
                <a:latin typeface="Arial" charset="0"/>
              </a:rPr>
              <a:t>	effects	effects</a:t>
            </a:r>
            <a:endParaRPr lang="en-US" sz="1800" b="1" i="1" dirty="0" smtClean="0">
              <a:latin typeface="Arial" charset="0"/>
            </a:endParaRPr>
          </a:p>
          <a:p>
            <a:pPr>
              <a:spcBef>
                <a:spcPts val="2400"/>
              </a:spcBef>
              <a:tabLst>
                <a:tab pos="3048000" algn="dec"/>
                <a:tab pos="4572000" algn="dec"/>
                <a:tab pos="6096000" algn="dec"/>
              </a:tabLst>
            </a:pPr>
            <a:r>
              <a:rPr lang="en-US" sz="1800" b="1" i="1" dirty="0" smtClean="0">
                <a:latin typeface="Arial" charset="0"/>
              </a:rPr>
              <a:t>MARRIED</a:t>
            </a:r>
            <a:r>
              <a:rPr lang="en-US" sz="1800" b="1" dirty="0">
                <a:latin typeface="Arial" charset="0"/>
              </a:rPr>
              <a:t>	</a:t>
            </a:r>
            <a:r>
              <a:rPr lang="en-US" sz="1800" b="1" dirty="0" smtClean="0">
                <a:latin typeface="Arial" charset="0"/>
              </a:rPr>
              <a:t>0.184</a:t>
            </a:r>
            <a:r>
              <a:rPr lang="en-US" sz="1800" b="1" dirty="0">
                <a:latin typeface="Arial" charset="0"/>
              </a:rPr>
              <a:t>	</a:t>
            </a:r>
            <a:r>
              <a:rPr lang="en-US" sz="1800" b="1" dirty="0" smtClean="0">
                <a:latin typeface="Arial" charset="0"/>
              </a:rPr>
              <a:t>0.106</a:t>
            </a:r>
            <a:r>
              <a:rPr lang="en-US" sz="1800" b="1" dirty="0">
                <a:latin typeface="Arial" charset="0"/>
              </a:rPr>
              <a:t>	</a:t>
            </a:r>
            <a:r>
              <a:rPr lang="en-US" sz="1800" b="1" dirty="0" smtClean="0">
                <a:latin typeface="Arial" charset="0"/>
                <a:cs typeface="Arial" charset="0"/>
              </a:rPr>
              <a:t>0.134</a:t>
            </a:r>
            <a:endParaRPr lang="en-US" sz="1800" b="1" dirty="0">
              <a:latin typeface="Arial" charset="0"/>
              <a:cs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0.007)</a:t>
            </a:r>
            <a:r>
              <a:rPr lang="en-US" sz="1800" b="1" dirty="0">
                <a:latin typeface="Arial" charset="0"/>
              </a:rPr>
              <a:t>	(</a:t>
            </a:r>
            <a:r>
              <a:rPr lang="en-US" sz="1800" b="1" dirty="0" smtClean="0">
                <a:latin typeface="Arial" charset="0"/>
              </a:rPr>
              <a:t>0.012)	(0.010)</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0.096</a:t>
            </a:r>
            <a:r>
              <a:rPr lang="en-US" sz="1800" b="1" dirty="0">
                <a:latin typeface="Arial" charset="0"/>
              </a:rPr>
              <a:t>	</a:t>
            </a:r>
            <a:r>
              <a:rPr lang="en-US" sz="1800" b="1" dirty="0" smtClean="0">
                <a:latin typeface="Arial" charset="0"/>
              </a:rPr>
              <a:t>0.045</a:t>
            </a:r>
            <a:r>
              <a:rPr lang="en-US" sz="1800" b="1" dirty="0">
                <a:latin typeface="Arial" charset="0"/>
              </a:rPr>
              <a:t>	</a:t>
            </a:r>
            <a:r>
              <a:rPr lang="en-US" sz="1800" b="1" dirty="0" smtClean="0">
                <a:latin typeface="Arial" charset="0"/>
              </a:rPr>
              <a:t>0.060</a:t>
            </a:r>
            <a:endParaRPr lang="en-US" sz="1800" b="1" dirty="0">
              <a:latin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(0.009)</a:t>
            </a:r>
            <a:r>
              <a:rPr lang="en-US" sz="1800" b="1" dirty="0">
                <a:latin typeface="Arial" charset="0"/>
              </a:rPr>
              <a:t>	(</a:t>
            </a:r>
            <a:r>
              <a:rPr lang="en-US" sz="1800" b="1" dirty="0" smtClean="0">
                <a:latin typeface="Arial" charset="0"/>
              </a:rPr>
              <a:t>0.010)</a:t>
            </a:r>
            <a:r>
              <a:rPr lang="en-US" sz="1800" b="1" dirty="0">
                <a:latin typeface="Arial" charset="0"/>
              </a:rPr>
              <a:t>	(</a:t>
            </a:r>
            <a:r>
              <a:rPr lang="en-US" sz="1800" b="1" dirty="0" smtClean="0">
                <a:latin typeface="Arial" charset="0"/>
              </a:rPr>
              <a:t>0.009)</a:t>
            </a:r>
            <a:endParaRPr lang="en-US" sz="1800" b="1" dirty="0">
              <a:latin typeface="Arial" charset="0"/>
            </a:endParaRPr>
          </a:p>
          <a:p>
            <a:pPr>
              <a:spcBef>
                <a:spcPts val="1200"/>
              </a:spcBef>
              <a:tabLst>
                <a:tab pos="3314700" algn="dec"/>
                <a:tab pos="4848225" algn="dec"/>
                <a:tab pos="6372225"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R</a:t>
            </a:r>
            <a:r>
              <a:rPr lang="en-US" sz="1800" b="1" baseline="30000" dirty="0">
                <a:latin typeface="Arial" charset="0"/>
              </a:rPr>
              <a:t>2</a:t>
            </a:r>
            <a:r>
              <a:rPr lang="en-US" sz="1800" b="1" dirty="0">
                <a:latin typeface="Arial" charset="0"/>
              </a:rPr>
              <a:t>	</a:t>
            </a:r>
            <a:r>
              <a:rPr lang="en-US" sz="1800" b="1" dirty="0" smtClean="0">
                <a:latin typeface="Arial" charset="0"/>
              </a:rPr>
              <a:t>0.358</a:t>
            </a:r>
            <a:r>
              <a:rPr lang="en-US" sz="1800" b="1" dirty="0">
                <a:latin typeface="Arial" charset="0"/>
              </a:rPr>
              <a:t>	</a:t>
            </a:r>
            <a:r>
              <a:rPr lang="en-US" sz="1800" b="1" dirty="0" smtClean="0">
                <a:latin typeface="Arial" charset="0"/>
              </a:rPr>
              <a:t>0.268</a:t>
            </a:r>
            <a:r>
              <a:rPr lang="en-US" sz="1800" b="1" dirty="0">
                <a:latin typeface="Arial" charset="0"/>
              </a:rPr>
              <a:t>	</a:t>
            </a:r>
            <a:r>
              <a:rPr lang="en-US" sz="1800" b="1" dirty="0" smtClean="0">
                <a:latin typeface="Arial" charset="0"/>
              </a:rPr>
              <a:t>0.346</a:t>
            </a:r>
          </a:p>
          <a:p>
            <a:pPr>
              <a:spcBef>
                <a:spcPts val="1200"/>
              </a:spcBef>
              <a:tabLst>
                <a:tab pos="3314700" algn="dec"/>
                <a:tab pos="4848225" algn="dec"/>
                <a:tab pos="6372225" algn="dec"/>
              </a:tabLst>
            </a:pPr>
            <a:r>
              <a:rPr lang="en-US" sz="1800" b="1" dirty="0" smtClean="0">
                <a:latin typeface="Arial" charset="0"/>
              </a:rPr>
              <a:t>DWH test</a:t>
            </a:r>
            <a:r>
              <a:rPr lang="en-US" sz="1800" b="1" dirty="0">
                <a:latin typeface="Arial" charset="0"/>
              </a:rPr>
              <a:t>	</a:t>
            </a:r>
            <a:r>
              <a:rPr lang="en-US" sz="1800" b="1" dirty="0">
                <a:latin typeface="Arial" charset="0"/>
                <a:cs typeface="Arial" charset="0"/>
              </a:rPr>
              <a:t>—</a:t>
            </a:r>
            <a:r>
              <a:rPr lang="en-US" sz="1800" b="1" dirty="0">
                <a:latin typeface="Arial" charset="0"/>
              </a:rPr>
              <a:t>	</a:t>
            </a:r>
            <a:r>
              <a:rPr lang="en-US" sz="1800" b="1" dirty="0" smtClean="0">
                <a:latin typeface="Arial" charset="0"/>
                <a:cs typeface="Arial" charset="0"/>
              </a:rPr>
              <a:t>—	306.2</a:t>
            </a:r>
            <a:endParaRPr lang="en-US" sz="1800" b="1" dirty="0">
              <a:latin typeface="Arial" charset="0"/>
            </a:endParaRPr>
          </a:p>
          <a:p>
            <a:pPr>
              <a:spcBef>
                <a:spcPts val="1200"/>
              </a:spcBef>
              <a:tabLst>
                <a:tab pos="3228975" algn="ctr"/>
                <a:tab pos="4752975" algn="ctr"/>
                <a:tab pos="6276975" algn="ctr"/>
              </a:tabLst>
            </a:pPr>
            <a:r>
              <a:rPr lang="en-US" sz="1800" b="1" i="1" dirty="0" smtClean="0">
                <a:latin typeface="Arial" charset="0"/>
              </a:rPr>
              <a:t>n</a:t>
            </a:r>
            <a:r>
              <a:rPr lang="en-US" sz="1800" b="1" dirty="0" smtClean="0">
                <a:latin typeface="Arial" charset="0"/>
              </a:rPr>
              <a:t>	20,343	20.343	20.343</a:t>
            </a:r>
            <a:endParaRPr lang="en-US" sz="1800" b="1" dirty="0">
              <a:latin typeface="Arial" charset="0"/>
            </a:endParaRPr>
          </a:p>
        </p:txBody>
      </p:sp>
      <p:sp>
        <p:nvSpPr>
          <p:cNvPr id="20"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2690"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If any variables are dropped in the fixed effects regression, they are excluded from the test.  Under the null hypothesis the test statistic has a chi-squared distribution.</a:t>
            </a:r>
            <a:endParaRPr lang="en-GB" sz="1500" b="1"/>
          </a:p>
        </p:txBody>
      </p:sp>
      <p:sp>
        <p:nvSpPr>
          <p:cNvPr id="242694"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14</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17" name="Rectangle 5"/>
          <p:cNvSpPr>
            <a:spLocks noChangeArrowheads="1"/>
          </p:cNvSpPr>
          <p:nvPr/>
        </p:nvSpPr>
        <p:spPr bwMode="auto">
          <a:xfrm>
            <a:off x="0" y="548373"/>
            <a:ext cx="9144000" cy="49666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17"/>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1980–1996</a:t>
            </a:r>
            <a:endParaRPr lang="en-US" sz="1800" b="1" dirty="0">
              <a:latin typeface="Arial" charset="0"/>
            </a:endParaRP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962275" algn="l"/>
                <a:tab pos="4391025" algn="l"/>
                <a:tab pos="5829300" algn="l"/>
              </a:tabLst>
            </a:pPr>
            <a:r>
              <a:rPr lang="en-US" sz="1800" b="1" dirty="0" smtClean="0">
                <a:latin typeface="Arial" charset="0"/>
              </a:rPr>
              <a:t>	OLS	Fixed	Random</a:t>
            </a:r>
          </a:p>
          <a:p>
            <a:pPr>
              <a:tabLst>
                <a:tab pos="2695575" algn="l"/>
                <a:tab pos="4391025" algn="l"/>
                <a:tab pos="5829300" algn="l"/>
              </a:tabLst>
            </a:pPr>
            <a:r>
              <a:rPr lang="en-US" sz="1800" b="1" dirty="0">
                <a:latin typeface="Arial" charset="0"/>
              </a:rPr>
              <a:t>	</a:t>
            </a:r>
            <a:r>
              <a:rPr lang="en-US" sz="1800" b="1" dirty="0" smtClean="0">
                <a:latin typeface="Arial" charset="0"/>
              </a:rPr>
              <a:t>	effects	effects</a:t>
            </a:r>
            <a:endParaRPr lang="en-US" sz="1800" b="1" i="1" dirty="0" smtClean="0">
              <a:latin typeface="Arial" charset="0"/>
            </a:endParaRPr>
          </a:p>
          <a:p>
            <a:pPr>
              <a:spcBef>
                <a:spcPts val="2400"/>
              </a:spcBef>
              <a:tabLst>
                <a:tab pos="3048000" algn="dec"/>
                <a:tab pos="4572000" algn="dec"/>
                <a:tab pos="6096000" algn="dec"/>
              </a:tabLst>
            </a:pPr>
            <a:r>
              <a:rPr lang="en-US" sz="1800" b="1" i="1" dirty="0" smtClean="0">
                <a:latin typeface="Arial" charset="0"/>
              </a:rPr>
              <a:t>MARRIED</a:t>
            </a:r>
            <a:r>
              <a:rPr lang="en-US" sz="1800" b="1" dirty="0">
                <a:latin typeface="Arial" charset="0"/>
              </a:rPr>
              <a:t>	</a:t>
            </a:r>
            <a:r>
              <a:rPr lang="en-US" sz="1800" b="1" dirty="0" smtClean="0">
                <a:latin typeface="Arial" charset="0"/>
              </a:rPr>
              <a:t>0.184</a:t>
            </a:r>
            <a:r>
              <a:rPr lang="en-US" sz="1800" b="1" dirty="0">
                <a:latin typeface="Arial" charset="0"/>
              </a:rPr>
              <a:t>	</a:t>
            </a:r>
            <a:r>
              <a:rPr lang="en-US" sz="1800" b="1" dirty="0" smtClean="0">
                <a:latin typeface="Arial" charset="0"/>
              </a:rPr>
              <a:t>0.106</a:t>
            </a:r>
            <a:r>
              <a:rPr lang="en-US" sz="1800" b="1" dirty="0">
                <a:latin typeface="Arial" charset="0"/>
              </a:rPr>
              <a:t>	</a:t>
            </a:r>
            <a:r>
              <a:rPr lang="en-US" sz="1800" b="1" dirty="0" smtClean="0">
                <a:latin typeface="Arial" charset="0"/>
                <a:cs typeface="Arial" charset="0"/>
              </a:rPr>
              <a:t>0.134</a:t>
            </a:r>
            <a:endParaRPr lang="en-US" sz="1800" b="1" dirty="0">
              <a:latin typeface="Arial" charset="0"/>
              <a:cs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0.007)</a:t>
            </a:r>
            <a:r>
              <a:rPr lang="en-US" sz="1800" b="1" dirty="0">
                <a:latin typeface="Arial" charset="0"/>
              </a:rPr>
              <a:t>	(</a:t>
            </a:r>
            <a:r>
              <a:rPr lang="en-US" sz="1800" b="1" dirty="0" smtClean="0">
                <a:latin typeface="Arial" charset="0"/>
              </a:rPr>
              <a:t>0.012)	(0.010)</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0.096</a:t>
            </a:r>
            <a:r>
              <a:rPr lang="en-US" sz="1800" b="1" dirty="0">
                <a:latin typeface="Arial" charset="0"/>
              </a:rPr>
              <a:t>	</a:t>
            </a:r>
            <a:r>
              <a:rPr lang="en-US" sz="1800" b="1" dirty="0" smtClean="0">
                <a:latin typeface="Arial" charset="0"/>
              </a:rPr>
              <a:t>0.045</a:t>
            </a:r>
            <a:r>
              <a:rPr lang="en-US" sz="1800" b="1" dirty="0">
                <a:latin typeface="Arial" charset="0"/>
              </a:rPr>
              <a:t>	</a:t>
            </a:r>
            <a:r>
              <a:rPr lang="en-US" sz="1800" b="1" dirty="0" smtClean="0">
                <a:latin typeface="Arial" charset="0"/>
              </a:rPr>
              <a:t>0.060</a:t>
            </a:r>
            <a:endParaRPr lang="en-US" sz="1800" b="1" dirty="0">
              <a:latin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(0.009)</a:t>
            </a:r>
            <a:r>
              <a:rPr lang="en-US" sz="1800" b="1" dirty="0">
                <a:latin typeface="Arial" charset="0"/>
              </a:rPr>
              <a:t>	(</a:t>
            </a:r>
            <a:r>
              <a:rPr lang="en-US" sz="1800" b="1" dirty="0" smtClean="0">
                <a:latin typeface="Arial" charset="0"/>
              </a:rPr>
              <a:t>0.010)</a:t>
            </a:r>
            <a:r>
              <a:rPr lang="en-US" sz="1800" b="1" dirty="0">
                <a:latin typeface="Arial" charset="0"/>
              </a:rPr>
              <a:t>	(</a:t>
            </a:r>
            <a:r>
              <a:rPr lang="en-US" sz="1800" b="1" dirty="0" smtClean="0">
                <a:latin typeface="Arial" charset="0"/>
              </a:rPr>
              <a:t>0.009)</a:t>
            </a:r>
            <a:endParaRPr lang="en-US" sz="1800" b="1" dirty="0">
              <a:latin typeface="Arial" charset="0"/>
            </a:endParaRPr>
          </a:p>
          <a:p>
            <a:pPr>
              <a:spcBef>
                <a:spcPts val="1200"/>
              </a:spcBef>
              <a:tabLst>
                <a:tab pos="3314700" algn="dec"/>
                <a:tab pos="4848225" algn="dec"/>
                <a:tab pos="6372225"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R</a:t>
            </a:r>
            <a:r>
              <a:rPr lang="en-US" sz="1800" b="1" baseline="30000" dirty="0">
                <a:latin typeface="Arial" charset="0"/>
              </a:rPr>
              <a:t>2</a:t>
            </a:r>
            <a:r>
              <a:rPr lang="en-US" sz="1800" b="1" dirty="0">
                <a:latin typeface="Arial" charset="0"/>
              </a:rPr>
              <a:t>	</a:t>
            </a:r>
            <a:r>
              <a:rPr lang="en-US" sz="1800" b="1" dirty="0" smtClean="0">
                <a:latin typeface="Arial" charset="0"/>
              </a:rPr>
              <a:t>0.358</a:t>
            </a:r>
            <a:r>
              <a:rPr lang="en-US" sz="1800" b="1" dirty="0">
                <a:latin typeface="Arial" charset="0"/>
              </a:rPr>
              <a:t>	</a:t>
            </a:r>
            <a:r>
              <a:rPr lang="en-US" sz="1800" b="1" dirty="0" smtClean="0">
                <a:latin typeface="Arial" charset="0"/>
              </a:rPr>
              <a:t>0.268</a:t>
            </a:r>
            <a:r>
              <a:rPr lang="en-US" sz="1800" b="1" dirty="0">
                <a:latin typeface="Arial" charset="0"/>
              </a:rPr>
              <a:t>	</a:t>
            </a:r>
            <a:r>
              <a:rPr lang="en-US" sz="1800" b="1" dirty="0" smtClean="0">
                <a:latin typeface="Arial" charset="0"/>
              </a:rPr>
              <a:t>0.346</a:t>
            </a:r>
          </a:p>
          <a:p>
            <a:pPr>
              <a:spcBef>
                <a:spcPts val="1200"/>
              </a:spcBef>
              <a:tabLst>
                <a:tab pos="3314700" algn="dec"/>
                <a:tab pos="4848225" algn="dec"/>
                <a:tab pos="6372225" algn="dec"/>
              </a:tabLst>
            </a:pPr>
            <a:r>
              <a:rPr lang="en-US" sz="1800" b="1" dirty="0" smtClean="0">
                <a:latin typeface="Arial" charset="0"/>
              </a:rPr>
              <a:t>DWH test</a:t>
            </a:r>
            <a:r>
              <a:rPr lang="en-US" sz="1800" b="1" dirty="0">
                <a:latin typeface="Arial" charset="0"/>
              </a:rPr>
              <a:t>	</a:t>
            </a:r>
            <a:r>
              <a:rPr lang="en-US" sz="1800" b="1" dirty="0">
                <a:latin typeface="Arial" charset="0"/>
                <a:cs typeface="Arial" charset="0"/>
              </a:rPr>
              <a:t>—</a:t>
            </a:r>
            <a:r>
              <a:rPr lang="en-US" sz="1800" b="1" dirty="0">
                <a:latin typeface="Arial" charset="0"/>
              </a:rPr>
              <a:t>	</a:t>
            </a:r>
            <a:r>
              <a:rPr lang="en-US" sz="1800" b="1" dirty="0" smtClean="0">
                <a:latin typeface="Arial" charset="0"/>
                <a:cs typeface="Arial" charset="0"/>
              </a:rPr>
              <a:t>—	306.2</a:t>
            </a:r>
            <a:endParaRPr lang="en-US" sz="1800" b="1" dirty="0">
              <a:latin typeface="Arial" charset="0"/>
            </a:endParaRPr>
          </a:p>
          <a:p>
            <a:pPr>
              <a:spcBef>
                <a:spcPts val="1200"/>
              </a:spcBef>
              <a:tabLst>
                <a:tab pos="3228975" algn="ctr"/>
                <a:tab pos="4752975" algn="ctr"/>
                <a:tab pos="6276975" algn="ctr"/>
              </a:tabLst>
            </a:pPr>
            <a:r>
              <a:rPr lang="en-US" sz="1800" b="1" i="1" dirty="0" smtClean="0">
                <a:latin typeface="Arial" charset="0"/>
              </a:rPr>
              <a:t>n</a:t>
            </a:r>
            <a:r>
              <a:rPr lang="en-US" sz="1800" b="1" dirty="0" smtClean="0">
                <a:latin typeface="Arial" charset="0"/>
              </a:rPr>
              <a:t>	20,343	20.343	20.343</a:t>
            </a:r>
            <a:endParaRPr lang="en-US" sz="1800" b="1" dirty="0">
              <a:latin typeface="Arial" charset="0"/>
            </a:endParaRPr>
          </a:p>
        </p:txBody>
      </p:sp>
      <p:sp>
        <p:nvSpPr>
          <p:cNvPr id="20"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3714"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In principle this should have degrees of freedom equal to the number of slope coefficients being compared, but for technical reasons that require matrix algebra for an explanation, the actual number may be lower.</a:t>
            </a:r>
            <a:endParaRPr lang="en-GB" sz="1500" b="1"/>
          </a:p>
        </p:txBody>
      </p:sp>
      <p:sp>
        <p:nvSpPr>
          <p:cNvPr id="243718"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15</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17" name="Rectangle 5"/>
          <p:cNvSpPr>
            <a:spLocks noChangeArrowheads="1"/>
          </p:cNvSpPr>
          <p:nvPr/>
        </p:nvSpPr>
        <p:spPr bwMode="auto">
          <a:xfrm>
            <a:off x="0" y="548373"/>
            <a:ext cx="9144000" cy="49666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17"/>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1980–1996</a:t>
            </a:r>
            <a:endParaRPr lang="en-US" sz="1800" b="1" dirty="0">
              <a:latin typeface="Arial" charset="0"/>
            </a:endParaRP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962275" algn="l"/>
                <a:tab pos="4391025" algn="l"/>
                <a:tab pos="5829300" algn="l"/>
              </a:tabLst>
            </a:pPr>
            <a:r>
              <a:rPr lang="en-US" sz="1800" b="1" dirty="0" smtClean="0">
                <a:latin typeface="Arial" charset="0"/>
              </a:rPr>
              <a:t>	OLS	Fixed	Random</a:t>
            </a:r>
          </a:p>
          <a:p>
            <a:pPr>
              <a:tabLst>
                <a:tab pos="2695575" algn="l"/>
                <a:tab pos="4391025" algn="l"/>
                <a:tab pos="5829300" algn="l"/>
              </a:tabLst>
            </a:pPr>
            <a:r>
              <a:rPr lang="en-US" sz="1800" b="1" dirty="0">
                <a:latin typeface="Arial" charset="0"/>
              </a:rPr>
              <a:t>	</a:t>
            </a:r>
            <a:r>
              <a:rPr lang="en-US" sz="1800" b="1" dirty="0" smtClean="0">
                <a:latin typeface="Arial" charset="0"/>
              </a:rPr>
              <a:t>	effects	effects</a:t>
            </a:r>
            <a:endParaRPr lang="en-US" sz="1800" b="1" i="1" dirty="0" smtClean="0">
              <a:latin typeface="Arial" charset="0"/>
            </a:endParaRPr>
          </a:p>
          <a:p>
            <a:pPr>
              <a:spcBef>
                <a:spcPts val="2400"/>
              </a:spcBef>
              <a:tabLst>
                <a:tab pos="3048000" algn="dec"/>
                <a:tab pos="4572000" algn="dec"/>
                <a:tab pos="6096000" algn="dec"/>
              </a:tabLst>
            </a:pPr>
            <a:r>
              <a:rPr lang="en-US" sz="1800" b="1" i="1" dirty="0" smtClean="0">
                <a:latin typeface="Arial" charset="0"/>
              </a:rPr>
              <a:t>MARRIED</a:t>
            </a:r>
            <a:r>
              <a:rPr lang="en-US" sz="1800" b="1" dirty="0">
                <a:latin typeface="Arial" charset="0"/>
              </a:rPr>
              <a:t>	</a:t>
            </a:r>
            <a:r>
              <a:rPr lang="en-US" sz="1800" b="1" dirty="0" smtClean="0">
                <a:latin typeface="Arial" charset="0"/>
              </a:rPr>
              <a:t>0.184</a:t>
            </a:r>
            <a:r>
              <a:rPr lang="en-US" sz="1800" b="1" dirty="0">
                <a:latin typeface="Arial" charset="0"/>
              </a:rPr>
              <a:t>	</a:t>
            </a:r>
            <a:r>
              <a:rPr lang="en-US" sz="1800" b="1" dirty="0" smtClean="0">
                <a:latin typeface="Arial" charset="0"/>
              </a:rPr>
              <a:t>0.106</a:t>
            </a:r>
            <a:r>
              <a:rPr lang="en-US" sz="1800" b="1" dirty="0">
                <a:latin typeface="Arial" charset="0"/>
              </a:rPr>
              <a:t>	</a:t>
            </a:r>
            <a:r>
              <a:rPr lang="en-US" sz="1800" b="1" dirty="0" smtClean="0">
                <a:latin typeface="Arial" charset="0"/>
                <a:cs typeface="Arial" charset="0"/>
              </a:rPr>
              <a:t>0.134</a:t>
            </a:r>
            <a:endParaRPr lang="en-US" sz="1800" b="1" dirty="0">
              <a:latin typeface="Arial" charset="0"/>
              <a:cs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0.007)</a:t>
            </a:r>
            <a:r>
              <a:rPr lang="en-US" sz="1800" b="1" dirty="0">
                <a:latin typeface="Arial" charset="0"/>
              </a:rPr>
              <a:t>	(</a:t>
            </a:r>
            <a:r>
              <a:rPr lang="en-US" sz="1800" b="1" dirty="0" smtClean="0">
                <a:latin typeface="Arial" charset="0"/>
              </a:rPr>
              <a:t>0.012)	(0.010)</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0.096</a:t>
            </a:r>
            <a:r>
              <a:rPr lang="en-US" sz="1800" b="1" dirty="0">
                <a:latin typeface="Arial" charset="0"/>
              </a:rPr>
              <a:t>	</a:t>
            </a:r>
            <a:r>
              <a:rPr lang="en-US" sz="1800" b="1" dirty="0" smtClean="0">
                <a:latin typeface="Arial" charset="0"/>
              </a:rPr>
              <a:t>0.045</a:t>
            </a:r>
            <a:r>
              <a:rPr lang="en-US" sz="1800" b="1" dirty="0">
                <a:latin typeface="Arial" charset="0"/>
              </a:rPr>
              <a:t>	</a:t>
            </a:r>
            <a:r>
              <a:rPr lang="en-US" sz="1800" b="1" dirty="0" smtClean="0">
                <a:latin typeface="Arial" charset="0"/>
              </a:rPr>
              <a:t>0.060</a:t>
            </a:r>
            <a:endParaRPr lang="en-US" sz="1800" b="1" dirty="0">
              <a:latin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(0.009)</a:t>
            </a:r>
            <a:r>
              <a:rPr lang="en-US" sz="1800" b="1" dirty="0">
                <a:latin typeface="Arial" charset="0"/>
              </a:rPr>
              <a:t>	(</a:t>
            </a:r>
            <a:r>
              <a:rPr lang="en-US" sz="1800" b="1" dirty="0" smtClean="0">
                <a:latin typeface="Arial" charset="0"/>
              </a:rPr>
              <a:t>0.010)</a:t>
            </a:r>
            <a:r>
              <a:rPr lang="en-US" sz="1800" b="1" dirty="0">
                <a:latin typeface="Arial" charset="0"/>
              </a:rPr>
              <a:t>	(</a:t>
            </a:r>
            <a:r>
              <a:rPr lang="en-US" sz="1800" b="1" dirty="0" smtClean="0">
                <a:latin typeface="Arial" charset="0"/>
              </a:rPr>
              <a:t>0.009)</a:t>
            </a:r>
            <a:endParaRPr lang="en-US" sz="1800" b="1" dirty="0">
              <a:latin typeface="Arial" charset="0"/>
            </a:endParaRPr>
          </a:p>
          <a:p>
            <a:pPr>
              <a:spcBef>
                <a:spcPts val="1200"/>
              </a:spcBef>
              <a:tabLst>
                <a:tab pos="3314700" algn="dec"/>
                <a:tab pos="4848225" algn="dec"/>
                <a:tab pos="6372225"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R</a:t>
            </a:r>
            <a:r>
              <a:rPr lang="en-US" sz="1800" b="1" baseline="30000" dirty="0">
                <a:latin typeface="Arial" charset="0"/>
              </a:rPr>
              <a:t>2</a:t>
            </a:r>
            <a:r>
              <a:rPr lang="en-US" sz="1800" b="1" dirty="0">
                <a:latin typeface="Arial" charset="0"/>
              </a:rPr>
              <a:t>	</a:t>
            </a:r>
            <a:r>
              <a:rPr lang="en-US" sz="1800" b="1" dirty="0" smtClean="0">
                <a:latin typeface="Arial" charset="0"/>
              </a:rPr>
              <a:t>0.358</a:t>
            </a:r>
            <a:r>
              <a:rPr lang="en-US" sz="1800" b="1" dirty="0">
                <a:latin typeface="Arial" charset="0"/>
              </a:rPr>
              <a:t>	</a:t>
            </a:r>
            <a:r>
              <a:rPr lang="en-US" sz="1800" b="1" dirty="0" smtClean="0">
                <a:latin typeface="Arial" charset="0"/>
              </a:rPr>
              <a:t>0.268</a:t>
            </a:r>
            <a:r>
              <a:rPr lang="en-US" sz="1800" b="1" dirty="0">
                <a:latin typeface="Arial" charset="0"/>
              </a:rPr>
              <a:t>	</a:t>
            </a:r>
            <a:r>
              <a:rPr lang="en-US" sz="1800" b="1" dirty="0" smtClean="0">
                <a:latin typeface="Arial" charset="0"/>
              </a:rPr>
              <a:t>0.346</a:t>
            </a:r>
          </a:p>
          <a:p>
            <a:pPr>
              <a:spcBef>
                <a:spcPts val="1200"/>
              </a:spcBef>
              <a:tabLst>
                <a:tab pos="3314700" algn="dec"/>
                <a:tab pos="4848225" algn="dec"/>
                <a:tab pos="6372225" algn="dec"/>
              </a:tabLst>
            </a:pPr>
            <a:r>
              <a:rPr lang="en-US" sz="1800" b="1" dirty="0" smtClean="0">
                <a:latin typeface="Arial" charset="0"/>
              </a:rPr>
              <a:t>DWH test</a:t>
            </a:r>
            <a:r>
              <a:rPr lang="en-US" sz="1800" b="1" dirty="0">
                <a:latin typeface="Arial" charset="0"/>
              </a:rPr>
              <a:t>	</a:t>
            </a:r>
            <a:r>
              <a:rPr lang="en-US" sz="1800" b="1" dirty="0">
                <a:latin typeface="Arial" charset="0"/>
                <a:cs typeface="Arial" charset="0"/>
              </a:rPr>
              <a:t>—</a:t>
            </a:r>
            <a:r>
              <a:rPr lang="en-US" sz="1800" b="1" dirty="0">
                <a:latin typeface="Arial" charset="0"/>
              </a:rPr>
              <a:t>	</a:t>
            </a:r>
            <a:r>
              <a:rPr lang="en-US" sz="1800" b="1" dirty="0" smtClean="0">
                <a:latin typeface="Arial" charset="0"/>
                <a:cs typeface="Arial" charset="0"/>
              </a:rPr>
              <a:t>—	306.2</a:t>
            </a:r>
            <a:endParaRPr lang="en-US" sz="1800" b="1" dirty="0">
              <a:latin typeface="Arial" charset="0"/>
            </a:endParaRPr>
          </a:p>
          <a:p>
            <a:pPr>
              <a:spcBef>
                <a:spcPts val="1200"/>
              </a:spcBef>
              <a:tabLst>
                <a:tab pos="3228975" algn="ctr"/>
                <a:tab pos="4752975" algn="ctr"/>
                <a:tab pos="6276975" algn="ctr"/>
              </a:tabLst>
            </a:pPr>
            <a:r>
              <a:rPr lang="en-US" sz="1800" b="1" i="1" dirty="0" smtClean="0">
                <a:latin typeface="Arial" charset="0"/>
              </a:rPr>
              <a:t>n</a:t>
            </a:r>
            <a:r>
              <a:rPr lang="en-US" sz="1800" b="1" dirty="0" smtClean="0">
                <a:latin typeface="Arial" charset="0"/>
              </a:rPr>
              <a:t>	20,343	20.343	20.343</a:t>
            </a:r>
            <a:endParaRPr lang="en-US" sz="1800" b="1" dirty="0">
              <a:latin typeface="Arial" charset="0"/>
            </a:endParaRPr>
          </a:p>
        </p:txBody>
      </p:sp>
      <p:sp>
        <p:nvSpPr>
          <p:cNvPr id="20"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4738"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A regression application that implements the test, such as Stata, should determine the actual number of degrees of freedom.</a:t>
            </a:r>
            <a:endParaRPr lang="en-GB" sz="1500" b="1"/>
          </a:p>
        </p:txBody>
      </p:sp>
      <p:sp>
        <p:nvSpPr>
          <p:cNvPr id="244742"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16</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17" name="Rectangle 5"/>
          <p:cNvSpPr>
            <a:spLocks noChangeArrowheads="1"/>
          </p:cNvSpPr>
          <p:nvPr/>
        </p:nvSpPr>
        <p:spPr bwMode="auto">
          <a:xfrm>
            <a:off x="0" y="548373"/>
            <a:ext cx="9144000" cy="49666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17"/>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1980–1996</a:t>
            </a:r>
            <a:endParaRPr lang="en-US" sz="1800" b="1" dirty="0">
              <a:latin typeface="Arial" charset="0"/>
            </a:endParaRP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962275" algn="l"/>
                <a:tab pos="4391025" algn="l"/>
                <a:tab pos="5829300" algn="l"/>
              </a:tabLst>
            </a:pPr>
            <a:r>
              <a:rPr lang="en-US" sz="1800" b="1" dirty="0" smtClean="0">
                <a:latin typeface="Arial" charset="0"/>
              </a:rPr>
              <a:t>	OLS	Fixed	Random</a:t>
            </a:r>
          </a:p>
          <a:p>
            <a:pPr>
              <a:tabLst>
                <a:tab pos="2695575" algn="l"/>
                <a:tab pos="4391025" algn="l"/>
                <a:tab pos="5829300" algn="l"/>
              </a:tabLst>
            </a:pPr>
            <a:r>
              <a:rPr lang="en-US" sz="1800" b="1" dirty="0">
                <a:latin typeface="Arial" charset="0"/>
              </a:rPr>
              <a:t>	</a:t>
            </a:r>
            <a:r>
              <a:rPr lang="en-US" sz="1800" b="1" dirty="0" smtClean="0">
                <a:latin typeface="Arial" charset="0"/>
              </a:rPr>
              <a:t>	effects	effects</a:t>
            </a:r>
            <a:endParaRPr lang="en-US" sz="1800" b="1" i="1" dirty="0" smtClean="0">
              <a:latin typeface="Arial" charset="0"/>
            </a:endParaRPr>
          </a:p>
          <a:p>
            <a:pPr>
              <a:spcBef>
                <a:spcPts val="2400"/>
              </a:spcBef>
              <a:tabLst>
                <a:tab pos="3048000" algn="dec"/>
                <a:tab pos="4572000" algn="dec"/>
                <a:tab pos="6096000" algn="dec"/>
              </a:tabLst>
            </a:pPr>
            <a:r>
              <a:rPr lang="en-US" sz="1800" b="1" i="1" dirty="0" smtClean="0">
                <a:latin typeface="Arial" charset="0"/>
              </a:rPr>
              <a:t>MARRIED</a:t>
            </a:r>
            <a:r>
              <a:rPr lang="en-US" sz="1800" b="1" dirty="0">
                <a:latin typeface="Arial" charset="0"/>
              </a:rPr>
              <a:t>	</a:t>
            </a:r>
            <a:r>
              <a:rPr lang="en-US" sz="1800" b="1" dirty="0" smtClean="0">
                <a:latin typeface="Arial" charset="0"/>
              </a:rPr>
              <a:t>0.184</a:t>
            </a:r>
            <a:r>
              <a:rPr lang="en-US" sz="1800" b="1" dirty="0">
                <a:latin typeface="Arial" charset="0"/>
              </a:rPr>
              <a:t>	</a:t>
            </a:r>
            <a:r>
              <a:rPr lang="en-US" sz="1800" b="1" dirty="0" smtClean="0">
                <a:latin typeface="Arial" charset="0"/>
              </a:rPr>
              <a:t>0.106</a:t>
            </a:r>
            <a:r>
              <a:rPr lang="en-US" sz="1800" b="1" dirty="0">
                <a:latin typeface="Arial" charset="0"/>
              </a:rPr>
              <a:t>	</a:t>
            </a:r>
            <a:r>
              <a:rPr lang="en-US" sz="1800" b="1" dirty="0" smtClean="0">
                <a:latin typeface="Arial" charset="0"/>
                <a:cs typeface="Arial" charset="0"/>
              </a:rPr>
              <a:t>0.134</a:t>
            </a:r>
            <a:endParaRPr lang="en-US" sz="1800" b="1" dirty="0">
              <a:latin typeface="Arial" charset="0"/>
              <a:cs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0.007)</a:t>
            </a:r>
            <a:r>
              <a:rPr lang="en-US" sz="1800" b="1" dirty="0">
                <a:latin typeface="Arial" charset="0"/>
              </a:rPr>
              <a:t>	(</a:t>
            </a:r>
            <a:r>
              <a:rPr lang="en-US" sz="1800" b="1" dirty="0" smtClean="0">
                <a:latin typeface="Arial" charset="0"/>
              </a:rPr>
              <a:t>0.012)	(0.010)</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0.096</a:t>
            </a:r>
            <a:r>
              <a:rPr lang="en-US" sz="1800" b="1" dirty="0">
                <a:latin typeface="Arial" charset="0"/>
              </a:rPr>
              <a:t>	</a:t>
            </a:r>
            <a:r>
              <a:rPr lang="en-US" sz="1800" b="1" dirty="0" smtClean="0">
                <a:latin typeface="Arial" charset="0"/>
              </a:rPr>
              <a:t>0.045</a:t>
            </a:r>
            <a:r>
              <a:rPr lang="en-US" sz="1800" b="1" dirty="0">
                <a:latin typeface="Arial" charset="0"/>
              </a:rPr>
              <a:t>	</a:t>
            </a:r>
            <a:r>
              <a:rPr lang="en-US" sz="1800" b="1" dirty="0" smtClean="0">
                <a:latin typeface="Arial" charset="0"/>
              </a:rPr>
              <a:t>0.060</a:t>
            </a:r>
            <a:endParaRPr lang="en-US" sz="1800" b="1" dirty="0">
              <a:latin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(0.009)</a:t>
            </a:r>
            <a:r>
              <a:rPr lang="en-US" sz="1800" b="1" dirty="0">
                <a:latin typeface="Arial" charset="0"/>
              </a:rPr>
              <a:t>	(</a:t>
            </a:r>
            <a:r>
              <a:rPr lang="en-US" sz="1800" b="1" dirty="0" smtClean="0">
                <a:latin typeface="Arial" charset="0"/>
              </a:rPr>
              <a:t>0.010)</a:t>
            </a:r>
            <a:r>
              <a:rPr lang="en-US" sz="1800" b="1" dirty="0">
                <a:latin typeface="Arial" charset="0"/>
              </a:rPr>
              <a:t>	(</a:t>
            </a:r>
            <a:r>
              <a:rPr lang="en-US" sz="1800" b="1" dirty="0" smtClean="0">
                <a:latin typeface="Arial" charset="0"/>
              </a:rPr>
              <a:t>0.009)</a:t>
            </a:r>
            <a:endParaRPr lang="en-US" sz="1800" b="1" dirty="0">
              <a:latin typeface="Arial" charset="0"/>
            </a:endParaRPr>
          </a:p>
          <a:p>
            <a:pPr>
              <a:spcBef>
                <a:spcPts val="1200"/>
              </a:spcBef>
              <a:tabLst>
                <a:tab pos="3314700" algn="dec"/>
                <a:tab pos="4848225" algn="dec"/>
                <a:tab pos="6372225"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R</a:t>
            </a:r>
            <a:r>
              <a:rPr lang="en-US" sz="1800" b="1" baseline="30000" dirty="0">
                <a:latin typeface="Arial" charset="0"/>
              </a:rPr>
              <a:t>2</a:t>
            </a:r>
            <a:r>
              <a:rPr lang="en-US" sz="1800" b="1" dirty="0">
                <a:latin typeface="Arial" charset="0"/>
              </a:rPr>
              <a:t>	</a:t>
            </a:r>
            <a:r>
              <a:rPr lang="en-US" sz="1800" b="1" dirty="0" smtClean="0">
                <a:latin typeface="Arial" charset="0"/>
              </a:rPr>
              <a:t>0.358</a:t>
            </a:r>
            <a:r>
              <a:rPr lang="en-US" sz="1800" b="1" dirty="0">
                <a:latin typeface="Arial" charset="0"/>
              </a:rPr>
              <a:t>	</a:t>
            </a:r>
            <a:r>
              <a:rPr lang="en-US" sz="1800" b="1" dirty="0" smtClean="0">
                <a:latin typeface="Arial" charset="0"/>
              </a:rPr>
              <a:t>0.268</a:t>
            </a:r>
            <a:r>
              <a:rPr lang="en-US" sz="1800" b="1" dirty="0">
                <a:latin typeface="Arial" charset="0"/>
              </a:rPr>
              <a:t>	</a:t>
            </a:r>
            <a:r>
              <a:rPr lang="en-US" sz="1800" b="1" dirty="0" smtClean="0">
                <a:latin typeface="Arial" charset="0"/>
              </a:rPr>
              <a:t>0.346</a:t>
            </a:r>
          </a:p>
          <a:p>
            <a:pPr>
              <a:spcBef>
                <a:spcPts val="1200"/>
              </a:spcBef>
              <a:tabLst>
                <a:tab pos="3314700" algn="dec"/>
                <a:tab pos="4848225" algn="dec"/>
                <a:tab pos="6372225" algn="dec"/>
              </a:tabLst>
            </a:pPr>
            <a:r>
              <a:rPr lang="en-US" sz="1800" b="1" dirty="0" smtClean="0">
                <a:latin typeface="Arial" charset="0"/>
              </a:rPr>
              <a:t>DWH test</a:t>
            </a:r>
            <a:r>
              <a:rPr lang="en-US" sz="1800" b="1" dirty="0">
                <a:latin typeface="Arial" charset="0"/>
              </a:rPr>
              <a:t>	</a:t>
            </a:r>
            <a:r>
              <a:rPr lang="en-US" sz="1800" b="1" dirty="0">
                <a:latin typeface="Arial" charset="0"/>
                <a:cs typeface="Arial" charset="0"/>
              </a:rPr>
              <a:t>—</a:t>
            </a:r>
            <a:r>
              <a:rPr lang="en-US" sz="1800" b="1" dirty="0">
                <a:latin typeface="Arial" charset="0"/>
              </a:rPr>
              <a:t>	</a:t>
            </a:r>
            <a:r>
              <a:rPr lang="en-US" sz="1800" b="1" dirty="0" smtClean="0">
                <a:latin typeface="Arial" charset="0"/>
                <a:cs typeface="Arial" charset="0"/>
              </a:rPr>
              <a:t>—	306.2</a:t>
            </a:r>
            <a:endParaRPr lang="en-US" sz="1800" b="1" dirty="0">
              <a:latin typeface="Arial" charset="0"/>
            </a:endParaRPr>
          </a:p>
          <a:p>
            <a:pPr>
              <a:spcBef>
                <a:spcPts val="1200"/>
              </a:spcBef>
              <a:tabLst>
                <a:tab pos="3228975" algn="ctr"/>
                <a:tab pos="4752975" algn="ctr"/>
                <a:tab pos="6276975" algn="ctr"/>
              </a:tabLst>
            </a:pPr>
            <a:r>
              <a:rPr lang="en-US" sz="1800" b="1" i="1" dirty="0" smtClean="0">
                <a:latin typeface="Arial" charset="0"/>
              </a:rPr>
              <a:t>n</a:t>
            </a:r>
            <a:r>
              <a:rPr lang="en-US" sz="1800" b="1" dirty="0" smtClean="0">
                <a:latin typeface="Arial" charset="0"/>
              </a:rPr>
              <a:t>	20,343	20.343	20.343</a:t>
            </a:r>
            <a:endParaRPr lang="en-US" sz="1800" b="1" dirty="0">
              <a:latin typeface="Arial" charset="0"/>
            </a:endParaRPr>
          </a:p>
        </p:txBody>
      </p:sp>
      <p:sp>
        <p:nvSpPr>
          <p:cNvPr id="20"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5762"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We will perform the test for the marriage-effect-on-earnings example.  The fixed effects estimates, using the within-groups approach, of the coefficients of married men and soon-to-be married men are 0.106 and 0.045, respectively.</a:t>
            </a:r>
            <a:endParaRPr lang="en-GB" sz="1500"/>
          </a:p>
        </p:txBody>
      </p:sp>
      <p:sp>
        <p:nvSpPr>
          <p:cNvPr id="245766"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17</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17" name="Rectangle 5"/>
          <p:cNvSpPr>
            <a:spLocks noChangeArrowheads="1"/>
          </p:cNvSpPr>
          <p:nvPr/>
        </p:nvSpPr>
        <p:spPr bwMode="auto">
          <a:xfrm>
            <a:off x="0" y="548373"/>
            <a:ext cx="9144000" cy="49666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17"/>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1980–1996</a:t>
            </a:r>
            <a:endParaRPr lang="en-US" sz="1800" b="1" dirty="0">
              <a:latin typeface="Arial" charset="0"/>
            </a:endParaRP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962275" algn="l"/>
                <a:tab pos="4391025" algn="l"/>
                <a:tab pos="5829300" algn="l"/>
              </a:tabLst>
            </a:pPr>
            <a:r>
              <a:rPr lang="en-US" sz="1800" b="1" dirty="0" smtClean="0">
                <a:latin typeface="Arial" charset="0"/>
              </a:rPr>
              <a:t>	OLS	Fixed	Random</a:t>
            </a:r>
          </a:p>
          <a:p>
            <a:pPr>
              <a:tabLst>
                <a:tab pos="2695575" algn="l"/>
                <a:tab pos="4391025" algn="l"/>
                <a:tab pos="5829300" algn="l"/>
              </a:tabLst>
            </a:pPr>
            <a:r>
              <a:rPr lang="en-US" sz="1800" b="1" dirty="0">
                <a:latin typeface="Arial" charset="0"/>
              </a:rPr>
              <a:t>	</a:t>
            </a:r>
            <a:r>
              <a:rPr lang="en-US" sz="1800" b="1" dirty="0" smtClean="0">
                <a:latin typeface="Arial" charset="0"/>
              </a:rPr>
              <a:t>	effects	effects</a:t>
            </a:r>
            <a:endParaRPr lang="en-US" sz="1800" b="1" i="1" dirty="0" smtClean="0">
              <a:latin typeface="Arial" charset="0"/>
            </a:endParaRPr>
          </a:p>
          <a:p>
            <a:pPr>
              <a:spcBef>
                <a:spcPts val="2400"/>
              </a:spcBef>
              <a:tabLst>
                <a:tab pos="3048000" algn="dec"/>
                <a:tab pos="4572000" algn="dec"/>
                <a:tab pos="6096000" algn="dec"/>
              </a:tabLst>
            </a:pPr>
            <a:r>
              <a:rPr lang="en-US" sz="1800" b="1" i="1" dirty="0" smtClean="0">
                <a:latin typeface="Arial" charset="0"/>
              </a:rPr>
              <a:t>MARRIED</a:t>
            </a:r>
            <a:r>
              <a:rPr lang="en-US" sz="1800" b="1" dirty="0">
                <a:latin typeface="Arial" charset="0"/>
              </a:rPr>
              <a:t>	</a:t>
            </a:r>
            <a:r>
              <a:rPr lang="en-US" sz="1800" b="1" dirty="0" smtClean="0">
                <a:latin typeface="Arial" charset="0"/>
              </a:rPr>
              <a:t>0.184</a:t>
            </a:r>
            <a:r>
              <a:rPr lang="en-US" sz="1800" b="1" dirty="0">
                <a:latin typeface="Arial" charset="0"/>
              </a:rPr>
              <a:t>	</a:t>
            </a:r>
            <a:r>
              <a:rPr lang="en-US" sz="1800" b="1" dirty="0" smtClean="0">
                <a:latin typeface="Arial" charset="0"/>
              </a:rPr>
              <a:t>0.106</a:t>
            </a:r>
            <a:r>
              <a:rPr lang="en-US" sz="1800" b="1" dirty="0">
                <a:latin typeface="Arial" charset="0"/>
              </a:rPr>
              <a:t>	</a:t>
            </a:r>
            <a:r>
              <a:rPr lang="en-US" sz="1800" b="1" dirty="0" smtClean="0">
                <a:latin typeface="Arial" charset="0"/>
                <a:cs typeface="Arial" charset="0"/>
              </a:rPr>
              <a:t>0.134</a:t>
            </a:r>
            <a:endParaRPr lang="en-US" sz="1800" b="1" dirty="0">
              <a:latin typeface="Arial" charset="0"/>
              <a:cs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0.007)</a:t>
            </a:r>
            <a:r>
              <a:rPr lang="en-US" sz="1800" b="1" dirty="0">
                <a:latin typeface="Arial" charset="0"/>
              </a:rPr>
              <a:t>	(</a:t>
            </a:r>
            <a:r>
              <a:rPr lang="en-US" sz="1800" b="1" dirty="0" smtClean="0">
                <a:latin typeface="Arial" charset="0"/>
              </a:rPr>
              <a:t>0.012)	(0.010)</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0.096</a:t>
            </a:r>
            <a:r>
              <a:rPr lang="en-US" sz="1800" b="1" dirty="0">
                <a:latin typeface="Arial" charset="0"/>
              </a:rPr>
              <a:t>	</a:t>
            </a:r>
            <a:r>
              <a:rPr lang="en-US" sz="1800" b="1" dirty="0" smtClean="0">
                <a:latin typeface="Arial" charset="0"/>
              </a:rPr>
              <a:t>0.045</a:t>
            </a:r>
            <a:r>
              <a:rPr lang="en-US" sz="1800" b="1" dirty="0">
                <a:latin typeface="Arial" charset="0"/>
              </a:rPr>
              <a:t>	</a:t>
            </a:r>
            <a:r>
              <a:rPr lang="en-US" sz="1800" b="1" dirty="0" smtClean="0">
                <a:latin typeface="Arial" charset="0"/>
              </a:rPr>
              <a:t>0.060</a:t>
            </a:r>
            <a:endParaRPr lang="en-US" sz="1800" b="1" dirty="0">
              <a:latin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(0.009)</a:t>
            </a:r>
            <a:r>
              <a:rPr lang="en-US" sz="1800" b="1" dirty="0">
                <a:latin typeface="Arial" charset="0"/>
              </a:rPr>
              <a:t>	(</a:t>
            </a:r>
            <a:r>
              <a:rPr lang="en-US" sz="1800" b="1" dirty="0" smtClean="0">
                <a:latin typeface="Arial" charset="0"/>
              </a:rPr>
              <a:t>0.010)</a:t>
            </a:r>
            <a:r>
              <a:rPr lang="en-US" sz="1800" b="1" dirty="0">
                <a:latin typeface="Arial" charset="0"/>
              </a:rPr>
              <a:t>	(</a:t>
            </a:r>
            <a:r>
              <a:rPr lang="en-US" sz="1800" b="1" dirty="0" smtClean="0">
                <a:latin typeface="Arial" charset="0"/>
              </a:rPr>
              <a:t>0.009)</a:t>
            </a:r>
            <a:endParaRPr lang="en-US" sz="1800" b="1" dirty="0">
              <a:latin typeface="Arial" charset="0"/>
            </a:endParaRPr>
          </a:p>
          <a:p>
            <a:pPr>
              <a:spcBef>
                <a:spcPts val="1200"/>
              </a:spcBef>
              <a:tabLst>
                <a:tab pos="3314700" algn="dec"/>
                <a:tab pos="4848225" algn="dec"/>
                <a:tab pos="6372225"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R</a:t>
            </a:r>
            <a:r>
              <a:rPr lang="en-US" sz="1800" b="1" baseline="30000" dirty="0">
                <a:latin typeface="Arial" charset="0"/>
              </a:rPr>
              <a:t>2</a:t>
            </a:r>
            <a:r>
              <a:rPr lang="en-US" sz="1800" b="1" dirty="0">
                <a:latin typeface="Arial" charset="0"/>
              </a:rPr>
              <a:t>	</a:t>
            </a:r>
            <a:r>
              <a:rPr lang="en-US" sz="1800" b="1" dirty="0" smtClean="0">
                <a:latin typeface="Arial" charset="0"/>
              </a:rPr>
              <a:t>0.358</a:t>
            </a:r>
            <a:r>
              <a:rPr lang="en-US" sz="1800" b="1" dirty="0">
                <a:latin typeface="Arial" charset="0"/>
              </a:rPr>
              <a:t>	</a:t>
            </a:r>
            <a:r>
              <a:rPr lang="en-US" sz="1800" b="1" dirty="0" smtClean="0">
                <a:latin typeface="Arial" charset="0"/>
              </a:rPr>
              <a:t>0.268</a:t>
            </a:r>
            <a:r>
              <a:rPr lang="en-US" sz="1800" b="1" dirty="0">
                <a:latin typeface="Arial" charset="0"/>
              </a:rPr>
              <a:t>	</a:t>
            </a:r>
            <a:r>
              <a:rPr lang="en-US" sz="1800" b="1" dirty="0" smtClean="0">
                <a:latin typeface="Arial" charset="0"/>
              </a:rPr>
              <a:t>0.346</a:t>
            </a:r>
          </a:p>
          <a:p>
            <a:pPr>
              <a:spcBef>
                <a:spcPts val="1200"/>
              </a:spcBef>
              <a:tabLst>
                <a:tab pos="3314700" algn="dec"/>
                <a:tab pos="4848225" algn="dec"/>
                <a:tab pos="6372225" algn="dec"/>
              </a:tabLst>
            </a:pPr>
            <a:r>
              <a:rPr lang="en-US" sz="1800" b="1" dirty="0" smtClean="0">
                <a:latin typeface="Arial" charset="0"/>
              </a:rPr>
              <a:t>DWH test</a:t>
            </a:r>
            <a:r>
              <a:rPr lang="en-US" sz="1800" b="1" dirty="0">
                <a:latin typeface="Arial" charset="0"/>
              </a:rPr>
              <a:t>	</a:t>
            </a:r>
            <a:r>
              <a:rPr lang="en-US" sz="1800" b="1" dirty="0">
                <a:latin typeface="Arial" charset="0"/>
                <a:cs typeface="Arial" charset="0"/>
              </a:rPr>
              <a:t>—</a:t>
            </a:r>
            <a:r>
              <a:rPr lang="en-US" sz="1800" b="1" dirty="0">
                <a:latin typeface="Arial" charset="0"/>
              </a:rPr>
              <a:t>	</a:t>
            </a:r>
            <a:r>
              <a:rPr lang="en-US" sz="1800" b="1" dirty="0" smtClean="0">
                <a:latin typeface="Arial" charset="0"/>
                <a:cs typeface="Arial" charset="0"/>
              </a:rPr>
              <a:t>—	306.2</a:t>
            </a:r>
            <a:endParaRPr lang="en-US" sz="1800" b="1" dirty="0">
              <a:latin typeface="Arial" charset="0"/>
            </a:endParaRPr>
          </a:p>
          <a:p>
            <a:pPr>
              <a:spcBef>
                <a:spcPts val="1200"/>
              </a:spcBef>
              <a:tabLst>
                <a:tab pos="3228975" algn="ctr"/>
                <a:tab pos="4752975" algn="ctr"/>
                <a:tab pos="6276975" algn="ctr"/>
              </a:tabLst>
            </a:pPr>
            <a:r>
              <a:rPr lang="en-US" sz="1800" b="1" i="1" dirty="0" smtClean="0">
                <a:latin typeface="Arial" charset="0"/>
              </a:rPr>
              <a:t>n</a:t>
            </a:r>
            <a:r>
              <a:rPr lang="en-US" sz="1800" b="1" dirty="0" smtClean="0">
                <a:latin typeface="Arial" charset="0"/>
              </a:rPr>
              <a:t>	20,343	20.343	20.343</a:t>
            </a:r>
            <a:endParaRPr lang="en-US" sz="1800" b="1" dirty="0">
              <a:latin typeface="Arial" charset="0"/>
            </a:endParaRPr>
          </a:p>
        </p:txBody>
      </p:sp>
      <p:sp>
        <p:nvSpPr>
          <p:cNvPr id="20"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6786"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corresponding random effects estimates are considerably higher, 0.134 and 0.060, inviting the suspicion that they may be inflated by unobserved heterogeneity.</a:t>
            </a:r>
            <a:endParaRPr lang="en-GB" sz="1500"/>
          </a:p>
        </p:txBody>
      </p:sp>
      <p:sp>
        <p:nvSpPr>
          <p:cNvPr id="246790"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18</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17" name="Rectangle 5"/>
          <p:cNvSpPr>
            <a:spLocks noChangeArrowheads="1"/>
          </p:cNvSpPr>
          <p:nvPr/>
        </p:nvSpPr>
        <p:spPr bwMode="auto">
          <a:xfrm>
            <a:off x="0" y="548373"/>
            <a:ext cx="9144000" cy="49666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17"/>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1980–1996</a:t>
            </a:r>
            <a:endParaRPr lang="en-US" sz="1800" b="1" dirty="0">
              <a:latin typeface="Arial" charset="0"/>
            </a:endParaRP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962275" algn="l"/>
                <a:tab pos="4391025" algn="l"/>
                <a:tab pos="5829300" algn="l"/>
              </a:tabLst>
            </a:pPr>
            <a:r>
              <a:rPr lang="en-US" sz="1800" b="1" dirty="0" smtClean="0">
                <a:latin typeface="Arial" charset="0"/>
              </a:rPr>
              <a:t>	OLS	Fixed	Random</a:t>
            </a:r>
          </a:p>
          <a:p>
            <a:pPr>
              <a:tabLst>
                <a:tab pos="2695575" algn="l"/>
                <a:tab pos="4391025" algn="l"/>
                <a:tab pos="5829300" algn="l"/>
              </a:tabLst>
            </a:pPr>
            <a:r>
              <a:rPr lang="en-US" sz="1800" b="1" dirty="0">
                <a:latin typeface="Arial" charset="0"/>
              </a:rPr>
              <a:t>	</a:t>
            </a:r>
            <a:r>
              <a:rPr lang="en-US" sz="1800" b="1" dirty="0" smtClean="0">
                <a:latin typeface="Arial" charset="0"/>
              </a:rPr>
              <a:t>	effects	effects</a:t>
            </a:r>
            <a:endParaRPr lang="en-US" sz="1800" b="1" i="1" dirty="0" smtClean="0">
              <a:latin typeface="Arial" charset="0"/>
            </a:endParaRPr>
          </a:p>
          <a:p>
            <a:pPr>
              <a:spcBef>
                <a:spcPts val="2400"/>
              </a:spcBef>
              <a:tabLst>
                <a:tab pos="3048000" algn="dec"/>
                <a:tab pos="4572000" algn="dec"/>
                <a:tab pos="6096000" algn="dec"/>
              </a:tabLst>
            </a:pPr>
            <a:r>
              <a:rPr lang="en-US" sz="1800" b="1" i="1" dirty="0" smtClean="0">
                <a:latin typeface="Arial" charset="0"/>
              </a:rPr>
              <a:t>MARRIED</a:t>
            </a:r>
            <a:r>
              <a:rPr lang="en-US" sz="1800" b="1" dirty="0">
                <a:latin typeface="Arial" charset="0"/>
              </a:rPr>
              <a:t>	</a:t>
            </a:r>
            <a:r>
              <a:rPr lang="en-US" sz="1800" b="1" dirty="0" smtClean="0">
                <a:latin typeface="Arial" charset="0"/>
              </a:rPr>
              <a:t>0.184</a:t>
            </a:r>
            <a:r>
              <a:rPr lang="en-US" sz="1800" b="1" dirty="0">
                <a:latin typeface="Arial" charset="0"/>
              </a:rPr>
              <a:t>	</a:t>
            </a:r>
            <a:r>
              <a:rPr lang="en-US" sz="1800" b="1" dirty="0" smtClean="0">
                <a:latin typeface="Arial" charset="0"/>
              </a:rPr>
              <a:t>0.106</a:t>
            </a:r>
            <a:r>
              <a:rPr lang="en-US" sz="1800" b="1" dirty="0">
                <a:latin typeface="Arial" charset="0"/>
              </a:rPr>
              <a:t>	</a:t>
            </a:r>
            <a:r>
              <a:rPr lang="en-US" sz="1800" b="1" dirty="0" smtClean="0">
                <a:latin typeface="Arial" charset="0"/>
                <a:cs typeface="Arial" charset="0"/>
              </a:rPr>
              <a:t>0.134</a:t>
            </a:r>
            <a:endParaRPr lang="en-US" sz="1800" b="1" dirty="0">
              <a:latin typeface="Arial" charset="0"/>
              <a:cs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0.007)</a:t>
            </a:r>
            <a:r>
              <a:rPr lang="en-US" sz="1800" b="1" dirty="0">
                <a:latin typeface="Arial" charset="0"/>
              </a:rPr>
              <a:t>	(</a:t>
            </a:r>
            <a:r>
              <a:rPr lang="en-US" sz="1800" b="1" dirty="0" smtClean="0">
                <a:latin typeface="Arial" charset="0"/>
              </a:rPr>
              <a:t>0.012)	(0.010)</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0.096</a:t>
            </a:r>
            <a:r>
              <a:rPr lang="en-US" sz="1800" b="1" dirty="0">
                <a:latin typeface="Arial" charset="0"/>
              </a:rPr>
              <a:t>	</a:t>
            </a:r>
            <a:r>
              <a:rPr lang="en-US" sz="1800" b="1" dirty="0" smtClean="0">
                <a:latin typeface="Arial" charset="0"/>
              </a:rPr>
              <a:t>0.045</a:t>
            </a:r>
            <a:r>
              <a:rPr lang="en-US" sz="1800" b="1" dirty="0">
                <a:latin typeface="Arial" charset="0"/>
              </a:rPr>
              <a:t>	</a:t>
            </a:r>
            <a:r>
              <a:rPr lang="en-US" sz="1800" b="1" dirty="0" smtClean="0">
                <a:latin typeface="Arial" charset="0"/>
              </a:rPr>
              <a:t>0.060</a:t>
            </a:r>
            <a:endParaRPr lang="en-US" sz="1800" b="1" dirty="0">
              <a:latin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(0.009)</a:t>
            </a:r>
            <a:r>
              <a:rPr lang="en-US" sz="1800" b="1" dirty="0">
                <a:latin typeface="Arial" charset="0"/>
              </a:rPr>
              <a:t>	(</a:t>
            </a:r>
            <a:r>
              <a:rPr lang="en-US" sz="1800" b="1" dirty="0" smtClean="0">
                <a:latin typeface="Arial" charset="0"/>
              </a:rPr>
              <a:t>0.010)</a:t>
            </a:r>
            <a:r>
              <a:rPr lang="en-US" sz="1800" b="1" dirty="0">
                <a:latin typeface="Arial" charset="0"/>
              </a:rPr>
              <a:t>	(</a:t>
            </a:r>
            <a:r>
              <a:rPr lang="en-US" sz="1800" b="1" dirty="0" smtClean="0">
                <a:latin typeface="Arial" charset="0"/>
              </a:rPr>
              <a:t>0.009)</a:t>
            </a:r>
            <a:endParaRPr lang="en-US" sz="1800" b="1" dirty="0">
              <a:latin typeface="Arial" charset="0"/>
            </a:endParaRPr>
          </a:p>
          <a:p>
            <a:pPr>
              <a:spcBef>
                <a:spcPts val="1200"/>
              </a:spcBef>
              <a:tabLst>
                <a:tab pos="3314700" algn="dec"/>
                <a:tab pos="4848225" algn="dec"/>
                <a:tab pos="6372225"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R</a:t>
            </a:r>
            <a:r>
              <a:rPr lang="en-US" sz="1800" b="1" baseline="30000" dirty="0">
                <a:latin typeface="Arial" charset="0"/>
              </a:rPr>
              <a:t>2</a:t>
            </a:r>
            <a:r>
              <a:rPr lang="en-US" sz="1800" b="1" dirty="0">
                <a:latin typeface="Arial" charset="0"/>
              </a:rPr>
              <a:t>	</a:t>
            </a:r>
            <a:r>
              <a:rPr lang="en-US" sz="1800" b="1" dirty="0" smtClean="0">
                <a:latin typeface="Arial" charset="0"/>
              </a:rPr>
              <a:t>0.358</a:t>
            </a:r>
            <a:r>
              <a:rPr lang="en-US" sz="1800" b="1" dirty="0">
                <a:latin typeface="Arial" charset="0"/>
              </a:rPr>
              <a:t>	</a:t>
            </a:r>
            <a:r>
              <a:rPr lang="en-US" sz="1800" b="1" dirty="0" smtClean="0">
                <a:latin typeface="Arial" charset="0"/>
              </a:rPr>
              <a:t>0.268</a:t>
            </a:r>
            <a:r>
              <a:rPr lang="en-US" sz="1800" b="1" dirty="0">
                <a:latin typeface="Arial" charset="0"/>
              </a:rPr>
              <a:t>	</a:t>
            </a:r>
            <a:r>
              <a:rPr lang="en-US" sz="1800" b="1" dirty="0" smtClean="0">
                <a:latin typeface="Arial" charset="0"/>
              </a:rPr>
              <a:t>0.346</a:t>
            </a:r>
          </a:p>
          <a:p>
            <a:pPr>
              <a:spcBef>
                <a:spcPts val="1200"/>
              </a:spcBef>
              <a:tabLst>
                <a:tab pos="3314700" algn="dec"/>
                <a:tab pos="4848225" algn="dec"/>
                <a:tab pos="6372225" algn="dec"/>
              </a:tabLst>
            </a:pPr>
            <a:r>
              <a:rPr lang="en-US" sz="1800" b="1" dirty="0" smtClean="0">
                <a:latin typeface="Arial" charset="0"/>
              </a:rPr>
              <a:t>DWH test</a:t>
            </a:r>
            <a:r>
              <a:rPr lang="en-US" sz="1800" b="1" dirty="0">
                <a:latin typeface="Arial" charset="0"/>
              </a:rPr>
              <a:t>	</a:t>
            </a:r>
            <a:r>
              <a:rPr lang="en-US" sz="1800" b="1" dirty="0">
                <a:latin typeface="Arial" charset="0"/>
                <a:cs typeface="Arial" charset="0"/>
              </a:rPr>
              <a:t>—</a:t>
            </a:r>
            <a:r>
              <a:rPr lang="en-US" sz="1800" b="1" dirty="0">
                <a:latin typeface="Arial" charset="0"/>
              </a:rPr>
              <a:t>	</a:t>
            </a:r>
            <a:r>
              <a:rPr lang="en-US" sz="1800" b="1" dirty="0" smtClean="0">
                <a:latin typeface="Arial" charset="0"/>
                <a:cs typeface="Arial" charset="0"/>
              </a:rPr>
              <a:t>—	306.2</a:t>
            </a:r>
            <a:endParaRPr lang="en-US" sz="1800" b="1" dirty="0">
              <a:latin typeface="Arial" charset="0"/>
            </a:endParaRPr>
          </a:p>
          <a:p>
            <a:pPr>
              <a:spcBef>
                <a:spcPts val="1200"/>
              </a:spcBef>
              <a:tabLst>
                <a:tab pos="3228975" algn="ctr"/>
                <a:tab pos="4752975" algn="ctr"/>
                <a:tab pos="6276975" algn="ctr"/>
              </a:tabLst>
            </a:pPr>
            <a:r>
              <a:rPr lang="en-US" sz="1800" b="1" i="1" dirty="0" smtClean="0">
                <a:latin typeface="Arial" charset="0"/>
              </a:rPr>
              <a:t>n</a:t>
            </a:r>
            <a:r>
              <a:rPr lang="en-US" sz="1800" b="1" dirty="0" smtClean="0">
                <a:latin typeface="Arial" charset="0"/>
              </a:rPr>
              <a:t>	20,343	20.343	20.343</a:t>
            </a:r>
            <a:endParaRPr lang="en-US" sz="1800" b="1" dirty="0">
              <a:latin typeface="Arial" charset="0"/>
            </a:endParaRPr>
          </a:p>
        </p:txBody>
      </p:sp>
      <p:sp>
        <p:nvSpPr>
          <p:cNvPr id="20"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5171"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When should you use fixed effects estimation rather than random effects estimation, or vice versa?</a:t>
            </a:r>
            <a:endParaRPr lang="en-GB" sz="1500" b="1"/>
          </a:p>
        </p:txBody>
      </p:sp>
      <p:sp>
        <p:nvSpPr>
          <p:cNvPr id="135174"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135176"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10" name="Rectangle 5"/>
          <p:cNvSpPr>
            <a:spLocks noChangeArrowheads="1"/>
          </p:cNvSpPr>
          <p:nvPr/>
        </p:nvSpPr>
        <p:spPr bwMode="auto">
          <a:xfrm>
            <a:off x="0" y="548373"/>
            <a:ext cx="9144000" cy="49666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1" name="Rectangle 10"/>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1980–1996</a:t>
            </a:r>
            <a:endParaRPr lang="en-US" sz="1800" b="1" dirty="0">
              <a:latin typeface="Arial" charset="0"/>
            </a:endParaRP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962275" algn="l"/>
                <a:tab pos="4391025" algn="l"/>
                <a:tab pos="5829300" algn="l"/>
              </a:tabLst>
            </a:pPr>
            <a:r>
              <a:rPr lang="en-US" sz="1800" b="1" dirty="0" smtClean="0">
                <a:latin typeface="Arial" charset="0"/>
              </a:rPr>
              <a:t>	OLS	Fixed	Random</a:t>
            </a:r>
          </a:p>
          <a:p>
            <a:pPr>
              <a:tabLst>
                <a:tab pos="2695575" algn="l"/>
                <a:tab pos="4391025" algn="l"/>
                <a:tab pos="5829300" algn="l"/>
              </a:tabLst>
            </a:pPr>
            <a:r>
              <a:rPr lang="en-US" sz="1800" b="1" dirty="0">
                <a:latin typeface="Arial" charset="0"/>
              </a:rPr>
              <a:t>	</a:t>
            </a:r>
            <a:r>
              <a:rPr lang="en-US" sz="1800" b="1" dirty="0" smtClean="0">
                <a:latin typeface="Arial" charset="0"/>
              </a:rPr>
              <a:t>	effects	effects</a:t>
            </a:r>
            <a:endParaRPr lang="en-US" sz="1800" b="1" i="1" dirty="0" smtClean="0">
              <a:latin typeface="Arial" charset="0"/>
            </a:endParaRPr>
          </a:p>
          <a:p>
            <a:pPr>
              <a:spcBef>
                <a:spcPts val="2400"/>
              </a:spcBef>
              <a:tabLst>
                <a:tab pos="3048000" algn="dec"/>
                <a:tab pos="4572000" algn="dec"/>
                <a:tab pos="6096000" algn="dec"/>
              </a:tabLst>
            </a:pPr>
            <a:r>
              <a:rPr lang="en-US" sz="1800" b="1" i="1" dirty="0" smtClean="0">
                <a:latin typeface="Arial" charset="0"/>
              </a:rPr>
              <a:t>MARRIED</a:t>
            </a:r>
            <a:r>
              <a:rPr lang="en-US" sz="1800" b="1" dirty="0">
                <a:latin typeface="Arial" charset="0"/>
              </a:rPr>
              <a:t>	</a:t>
            </a:r>
            <a:r>
              <a:rPr lang="en-US" sz="1800" b="1" dirty="0" smtClean="0">
                <a:latin typeface="Arial" charset="0"/>
              </a:rPr>
              <a:t>0.184</a:t>
            </a:r>
            <a:r>
              <a:rPr lang="en-US" sz="1800" b="1" dirty="0">
                <a:latin typeface="Arial" charset="0"/>
              </a:rPr>
              <a:t>	</a:t>
            </a:r>
            <a:r>
              <a:rPr lang="en-US" sz="1800" b="1" dirty="0" smtClean="0">
                <a:latin typeface="Arial" charset="0"/>
              </a:rPr>
              <a:t>0.106</a:t>
            </a:r>
            <a:r>
              <a:rPr lang="en-US" sz="1800" b="1" dirty="0">
                <a:latin typeface="Arial" charset="0"/>
              </a:rPr>
              <a:t>	</a:t>
            </a:r>
            <a:r>
              <a:rPr lang="en-US" sz="1800" b="1" dirty="0" smtClean="0">
                <a:latin typeface="Arial" charset="0"/>
                <a:cs typeface="Arial" charset="0"/>
              </a:rPr>
              <a:t>0.134</a:t>
            </a:r>
            <a:endParaRPr lang="en-US" sz="1800" b="1" dirty="0">
              <a:latin typeface="Arial" charset="0"/>
              <a:cs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0.007)</a:t>
            </a:r>
            <a:r>
              <a:rPr lang="en-US" sz="1800" b="1" dirty="0">
                <a:latin typeface="Arial" charset="0"/>
              </a:rPr>
              <a:t>	(</a:t>
            </a:r>
            <a:r>
              <a:rPr lang="en-US" sz="1800" b="1" dirty="0" smtClean="0">
                <a:latin typeface="Arial" charset="0"/>
              </a:rPr>
              <a:t>0.012)	(0.010)</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0.096</a:t>
            </a:r>
            <a:r>
              <a:rPr lang="en-US" sz="1800" b="1" dirty="0">
                <a:latin typeface="Arial" charset="0"/>
              </a:rPr>
              <a:t>	</a:t>
            </a:r>
            <a:r>
              <a:rPr lang="en-US" sz="1800" b="1" dirty="0" smtClean="0">
                <a:latin typeface="Arial" charset="0"/>
              </a:rPr>
              <a:t>0.045</a:t>
            </a:r>
            <a:r>
              <a:rPr lang="en-US" sz="1800" b="1" dirty="0">
                <a:latin typeface="Arial" charset="0"/>
              </a:rPr>
              <a:t>	</a:t>
            </a:r>
            <a:r>
              <a:rPr lang="en-US" sz="1800" b="1" dirty="0" smtClean="0">
                <a:latin typeface="Arial" charset="0"/>
              </a:rPr>
              <a:t>0.060</a:t>
            </a:r>
            <a:endParaRPr lang="en-US" sz="1800" b="1" dirty="0">
              <a:latin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(0.009)</a:t>
            </a:r>
            <a:r>
              <a:rPr lang="en-US" sz="1800" b="1" dirty="0">
                <a:latin typeface="Arial" charset="0"/>
              </a:rPr>
              <a:t>	(</a:t>
            </a:r>
            <a:r>
              <a:rPr lang="en-US" sz="1800" b="1" dirty="0" smtClean="0">
                <a:latin typeface="Arial" charset="0"/>
              </a:rPr>
              <a:t>0.010)</a:t>
            </a:r>
            <a:r>
              <a:rPr lang="en-US" sz="1800" b="1" dirty="0">
                <a:latin typeface="Arial" charset="0"/>
              </a:rPr>
              <a:t>	(</a:t>
            </a:r>
            <a:r>
              <a:rPr lang="en-US" sz="1800" b="1" dirty="0" smtClean="0">
                <a:latin typeface="Arial" charset="0"/>
              </a:rPr>
              <a:t>0.009)</a:t>
            </a:r>
            <a:endParaRPr lang="en-US" sz="1800" b="1" dirty="0">
              <a:latin typeface="Arial" charset="0"/>
            </a:endParaRPr>
          </a:p>
          <a:p>
            <a:pPr>
              <a:spcBef>
                <a:spcPts val="1200"/>
              </a:spcBef>
              <a:tabLst>
                <a:tab pos="3314700" algn="dec"/>
                <a:tab pos="4848225" algn="dec"/>
                <a:tab pos="6372225"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R</a:t>
            </a:r>
            <a:r>
              <a:rPr lang="en-US" sz="1800" b="1" baseline="30000" dirty="0">
                <a:latin typeface="Arial" charset="0"/>
              </a:rPr>
              <a:t>2</a:t>
            </a:r>
            <a:r>
              <a:rPr lang="en-US" sz="1800" b="1" dirty="0">
                <a:latin typeface="Arial" charset="0"/>
              </a:rPr>
              <a:t>	</a:t>
            </a:r>
            <a:r>
              <a:rPr lang="en-US" sz="1800" b="1" dirty="0" smtClean="0">
                <a:latin typeface="Arial" charset="0"/>
              </a:rPr>
              <a:t>0.358</a:t>
            </a:r>
            <a:r>
              <a:rPr lang="en-US" sz="1800" b="1" dirty="0">
                <a:latin typeface="Arial" charset="0"/>
              </a:rPr>
              <a:t>	</a:t>
            </a:r>
            <a:r>
              <a:rPr lang="en-US" sz="1800" b="1" dirty="0" smtClean="0">
                <a:latin typeface="Arial" charset="0"/>
              </a:rPr>
              <a:t>0.268</a:t>
            </a:r>
            <a:r>
              <a:rPr lang="en-US" sz="1800" b="1" dirty="0">
                <a:latin typeface="Arial" charset="0"/>
              </a:rPr>
              <a:t>	</a:t>
            </a:r>
            <a:r>
              <a:rPr lang="en-US" sz="1800" b="1" dirty="0" smtClean="0">
                <a:latin typeface="Arial" charset="0"/>
              </a:rPr>
              <a:t>0.346</a:t>
            </a:r>
          </a:p>
          <a:p>
            <a:pPr>
              <a:spcBef>
                <a:spcPts val="1200"/>
              </a:spcBef>
              <a:tabLst>
                <a:tab pos="3314700" algn="dec"/>
                <a:tab pos="4848225" algn="dec"/>
                <a:tab pos="6372225" algn="dec"/>
              </a:tabLst>
            </a:pPr>
            <a:r>
              <a:rPr lang="en-US" sz="1800" b="1" dirty="0" smtClean="0">
                <a:latin typeface="Arial" charset="0"/>
              </a:rPr>
              <a:t>DWH test</a:t>
            </a:r>
            <a:r>
              <a:rPr lang="en-US" sz="1800" b="1" dirty="0">
                <a:latin typeface="Arial" charset="0"/>
              </a:rPr>
              <a:t>	</a:t>
            </a:r>
            <a:r>
              <a:rPr lang="en-US" sz="1800" b="1" dirty="0">
                <a:latin typeface="Arial" charset="0"/>
                <a:cs typeface="Arial" charset="0"/>
              </a:rPr>
              <a:t>—</a:t>
            </a:r>
            <a:r>
              <a:rPr lang="en-US" sz="1800" b="1" dirty="0">
                <a:latin typeface="Arial" charset="0"/>
              </a:rPr>
              <a:t>	</a:t>
            </a:r>
            <a:r>
              <a:rPr lang="en-US" sz="1800" b="1" dirty="0" smtClean="0">
                <a:latin typeface="Arial" charset="0"/>
                <a:cs typeface="Arial" charset="0"/>
              </a:rPr>
              <a:t>—	306.2</a:t>
            </a:r>
            <a:endParaRPr lang="en-US" sz="1800" b="1" dirty="0">
              <a:latin typeface="Arial" charset="0"/>
            </a:endParaRPr>
          </a:p>
          <a:p>
            <a:pPr>
              <a:spcBef>
                <a:spcPts val="1200"/>
              </a:spcBef>
              <a:tabLst>
                <a:tab pos="3228975" algn="ctr"/>
                <a:tab pos="4752975" algn="ctr"/>
                <a:tab pos="6276975" algn="ctr"/>
              </a:tabLst>
            </a:pPr>
            <a:r>
              <a:rPr lang="en-US" sz="1800" b="1" i="1" dirty="0" smtClean="0">
                <a:latin typeface="Arial" charset="0"/>
              </a:rPr>
              <a:t>n</a:t>
            </a:r>
            <a:r>
              <a:rPr lang="en-US" sz="1800" b="1" dirty="0" smtClean="0">
                <a:latin typeface="Arial" charset="0"/>
              </a:rPr>
              <a:t>	20,343	20.343	20.343</a:t>
            </a:r>
            <a:endParaRPr lang="en-US" sz="1800" b="1" dirty="0">
              <a:latin typeface="Arial" charset="0"/>
            </a:endParaRPr>
          </a:p>
        </p:txBody>
      </p:sp>
      <p:sp>
        <p:nvSpPr>
          <p:cNvPr id="13"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4"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7810"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DWH test involves the comparison of 13 coefficients (those of </a:t>
            </a:r>
            <a:r>
              <a:rPr lang="en-US" sz="1500" b="1" i="1"/>
              <a:t>MARRIED</a:t>
            </a:r>
            <a:r>
              <a:rPr lang="en-US" sz="1500" b="1"/>
              <a:t>, </a:t>
            </a:r>
            <a:r>
              <a:rPr lang="en-US" sz="1500" b="1" i="1"/>
              <a:t>SOONMARR</a:t>
            </a:r>
            <a:r>
              <a:rPr lang="en-US" sz="1500" b="1"/>
              <a:t>, and 11 controls).  The test statistic is 306.2.</a:t>
            </a:r>
            <a:endParaRPr lang="en-GB" sz="1500"/>
          </a:p>
        </p:txBody>
      </p:sp>
      <p:sp>
        <p:nvSpPr>
          <p:cNvPr id="247814"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19</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17" name="Rectangle 5"/>
          <p:cNvSpPr>
            <a:spLocks noChangeArrowheads="1"/>
          </p:cNvSpPr>
          <p:nvPr/>
        </p:nvSpPr>
        <p:spPr bwMode="auto">
          <a:xfrm>
            <a:off x="0" y="548373"/>
            <a:ext cx="9144000" cy="49666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17"/>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1980–1996</a:t>
            </a:r>
            <a:endParaRPr lang="en-US" sz="1800" b="1" dirty="0">
              <a:latin typeface="Arial" charset="0"/>
            </a:endParaRP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962275" algn="l"/>
                <a:tab pos="4391025" algn="l"/>
                <a:tab pos="5829300" algn="l"/>
              </a:tabLst>
            </a:pPr>
            <a:r>
              <a:rPr lang="en-US" sz="1800" b="1" dirty="0" smtClean="0">
                <a:latin typeface="Arial" charset="0"/>
              </a:rPr>
              <a:t>	OLS	Fixed	Random</a:t>
            </a:r>
          </a:p>
          <a:p>
            <a:pPr>
              <a:tabLst>
                <a:tab pos="2695575" algn="l"/>
                <a:tab pos="4391025" algn="l"/>
                <a:tab pos="5829300" algn="l"/>
              </a:tabLst>
            </a:pPr>
            <a:r>
              <a:rPr lang="en-US" sz="1800" b="1" dirty="0">
                <a:latin typeface="Arial" charset="0"/>
              </a:rPr>
              <a:t>	</a:t>
            </a:r>
            <a:r>
              <a:rPr lang="en-US" sz="1800" b="1" dirty="0" smtClean="0">
                <a:latin typeface="Arial" charset="0"/>
              </a:rPr>
              <a:t>	effects	effects</a:t>
            </a:r>
            <a:endParaRPr lang="en-US" sz="1800" b="1" i="1" dirty="0" smtClean="0">
              <a:latin typeface="Arial" charset="0"/>
            </a:endParaRPr>
          </a:p>
          <a:p>
            <a:pPr>
              <a:spcBef>
                <a:spcPts val="2400"/>
              </a:spcBef>
              <a:tabLst>
                <a:tab pos="3048000" algn="dec"/>
                <a:tab pos="4572000" algn="dec"/>
                <a:tab pos="6096000" algn="dec"/>
              </a:tabLst>
            </a:pPr>
            <a:r>
              <a:rPr lang="en-US" sz="1800" b="1" i="1" dirty="0" smtClean="0">
                <a:latin typeface="Arial" charset="0"/>
              </a:rPr>
              <a:t>MARRIED</a:t>
            </a:r>
            <a:r>
              <a:rPr lang="en-US" sz="1800" b="1" dirty="0">
                <a:latin typeface="Arial" charset="0"/>
              </a:rPr>
              <a:t>	</a:t>
            </a:r>
            <a:r>
              <a:rPr lang="en-US" sz="1800" b="1" dirty="0" smtClean="0">
                <a:latin typeface="Arial" charset="0"/>
              </a:rPr>
              <a:t>0.184</a:t>
            </a:r>
            <a:r>
              <a:rPr lang="en-US" sz="1800" b="1" dirty="0">
                <a:latin typeface="Arial" charset="0"/>
              </a:rPr>
              <a:t>	</a:t>
            </a:r>
            <a:r>
              <a:rPr lang="en-US" sz="1800" b="1" dirty="0" smtClean="0">
                <a:latin typeface="Arial" charset="0"/>
              </a:rPr>
              <a:t>0.106</a:t>
            </a:r>
            <a:r>
              <a:rPr lang="en-US" sz="1800" b="1" dirty="0">
                <a:latin typeface="Arial" charset="0"/>
              </a:rPr>
              <a:t>	</a:t>
            </a:r>
            <a:r>
              <a:rPr lang="en-US" sz="1800" b="1" dirty="0" smtClean="0">
                <a:latin typeface="Arial" charset="0"/>
                <a:cs typeface="Arial" charset="0"/>
              </a:rPr>
              <a:t>0.134</a:t>
            </a:r>
            <a:endParaRPr lang="en-US" sz="1800" b="1" dirty="0">
              <a:latin typeface="Arial" charset="0"/>
              <a:cs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0.007)</a:t>
            </a:r>
            <a:r>
              <a:rPr lang="en-US" sz="1800" b="1" dirty="0">
                <a:latin typeface="Arial" charset="0"/>
              </a:rPr>
              <a:t>	(</a:t>
            </a:r>
            <a:r>
              <a:rPr lang="en-US" sz="1800" b="1" dirty="0" smtClean="0">
                <a:latin typeface="Arial" charset="0"/>
              </a:rPr>
              <a:t>0.012)	(0.010)</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0.096</a:t>
            </a:r>
            <a:r>
              <a:rPr lang="en-US" sz="1800" b="1" dirty="0">
                <a:latin typeface="Arial" charset="0"/>
              </a:rPr>
              <a:t>	</a:t>
            </a:r>
            <a:r>
              <a:rPr lang="en-US" sz="1800" b="1" dirty="0" smtClean="0">
                <a:latin typeface="Arial" charset="0"/>
              </a:rPr>
              <a:t>0.045</a:t>
            </a:r>
            <a:r>
              <a:rPr lang="en-US" sz="1800" b="1" dirty="0">
                <a:latin typeface="Arial" charset="0"/>
              </a:rPr>
              <a:t>	</a:t>
            </a:r>
            <a:r>
              <a:rPr lang="en-US" sz="1800" b="1" dirty="0" smtClean="0">
                <a:latin typeface="Arial" charset="0"/>
              </a:rPr>
              <a:t>0.060</a:t>
            </a:r>
            <a:endParaRPr lang="en-US" sz="1800" b="1" dirty="0">
              <a:latin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(0.009)</a:t>
            </a:r>
            <a:r>
              <a:rPr lang="en-US" sz="1800" b="1" dirty="0">
                <a:latin typeface="Arial" charset="0"/>
              </a:rPr>
              <a:t>	(</a:t>
            </a:r>
            <a:r>
              <a:rPr lang="en-US" sz="1800" b="1" dirty="0" smtClean="0">
                <a:latin typeface="Arial" charset="0"/>
              </a:rPr>
              <a:t>0.010)</a:t>
            </a:r>
            <a:r>
              <a:rPr lang="en-US" sz="1800" b="1" dirty="0">
                <a:latin typeface="Arial" charset="0"/>
              </a:rPr>
              <a:t>	(</a:t>
            </a:r>
            <a:r>
              <a:rPr lang="en-US" sz="1800" b="1" dirty="0" smtClean="0">
                <a:latin typeface="Arial" charset="0"/>
              </a:rPr>
              <a:t>0.009)</a:t>
            </a:r>
            <a:endParaRPr lang="en-US" sz="1800" b="1" dirty="0">
              <a:latin typeface="Arial" charset="0"/>
            </a:endParaRPr>
          </a:p>
          <a:p>
            <a:pPr>
              <a:spcBef>
                <a:spcPts val="1200"/>
              </a:spcBef>
              <a:tabLst>
                <a:tab pos="3314700" algn="dec"/>
                <a:tab pos="4848225" algn="dec"/>
                <a:tab pos="6372225"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R</a:t>
            </a:r>
            <a:r>
              <a:rPr lang="en-US" sz="1800" b="1" baseline="30000" dirty="0">
                <a:latin typeface="Arial" charset="0"/>
              </a:rPr>
              <a:t>2</a:t>
            </a:r>
            <a:r>
              <a:rPr lang="en-US" sz="1800" b="1" dirty="0">
                <a:latin typeface="Arial" charset="0"/>
              </a:rPr>
              <a:t>	</a:t>
            </a:r>
            <a:r>
              <a:rPr lang="en-US" sz="1800" b="1" dirty="0" smtClean="0">
                <a:latin typeface="Arial" charset="0"/>
              </a:rPr>
              <a:t>0.358</a:t>
            </a:r>
            <a:r>
              <a:rPr lang="en-US" sz="1800" b="1" dirty="0">
                <a:latin typeface="Arial" charset="0"/>
              </a:rPr>
              <a:t>	</a:t>
            </a:r>
            <a:r>
              <a:rPr lang="en-US" sz="1800" b="1" dirty="0" smtClean="0">
                <a:latin typeface="Arial" charset="0"/>
              </a:rPr>
              <a:t>0.268</a:t>
            </a:r>
            <a:r>
              <a:rPr lang="en-US" sz="1800" b="1" dirty="0">
                <a:latin typeface="Arial" charset="0"/>
              </a:rPr>
              <a:t>	</a:t>
            </a:r>
            <a:r>
              <a:rPr lang="en-US" sz="1800" b="1" dirty="0" smtClean="0">
                <a:latin typeface="Arial" charset="0"/>
              </a:rPr>
              <a:t>0.346</a:t>
            </a:r>
          </a:p>
          <a:p>
            <a:pPr>
              <a:spcBef>
                <a:spcPts val="1200"/>
              </a:spcBef>
              <a:tabLst>
                <a:tab pos="3314700" algn="dec"/>
                <a:tab pos="4848225" algn="dec"/>
                <a:tab pos="6372225" algn="dec"/>
              </a:tabLst>
            </a:pPr>
            <a:r>
              <a:rPr lang="en-US" sz="1800" b="1" dirty="0" smtClean="0">
                <a:latin typeface="Arial" charset="0"/>
              </a:rPr>
              <a:t>DWH test</a:t>
            </a:r>
            <a:r>
              <a:rPr lang="en-US" sz="1800" b="1" dirty="0">
                <a:latin typeface="Arial" charset="0"/>
              </a:rPr>
              <a:t>	</a:t>
            </a:r>
            <a:r>
              <a:rPr lang="en-US" sz="1800" b="1" dirty="0">
                <a:latin typeface="Arial" charset="0"/>
                <a:cs typeface="Arial" charset="0"/>
              </a:rPr>
              <a:t>—</a:t>
            </a:r>
            <a:r>
              <a:rPr lang="en-US" sz="1800" b="1" dirty="0">
                <a:latin typeface="Arial" charset="0"/>
              </a:rPr>
              <a:t>	</a:t>
            </a:r>
            <a:r>
              <a:rPr lang="en-US" sz="1800" b="1" dirty="0" smtClean="0">
                <a:latin typeface="Arial" charset="0"/>
                <a:cs typeface="Arial" charset="0"/>
              </a:rPr>
              <a:t>—	306.2</a:t>
            </a:r>
            <a:endParaRPr lang="en-US" sz="1800" b="1" dirty="0">
              <a:latin typeface="Arial" charset="0"/>
            </a:endParaRPr>
          </a:p>
          <a:p>
            <a:pPr>
              <a:spcBef>
                <a:spcPts val="1200"/>
              </a:spcBef>
              <a:tabLst>
                <a:tab pos="3228975" algn="ctr"/>
                <a:tab pos="4752975" algn="ctr"/>
                <a:tab pos="6276975" algn="ctr"/>
              </a:tabLst>
            </a:pPr>
            <a:r>
              <a:rPr lang="en-US" sz="1800" b="1" i="1" dirty="0" smtClean="0">
                <a:latin typeface="Arial" charset="0"/>
              </a:rPr>
              <a:t>n</a:t>
            </a:r>
            <a:r>
              <a:rPr lang="en-US" sz="1800" b="1" dirty="0" smtClean="0">
                <a:latin typeface="Arial" charset="0"/>
              </a:rPr>
              <a:t>	20,343	20.343	20.343</a:t>
            </a:r>
            <a:endParaRPr lang="en-US" sz="1800" b="1" dirty="0">
              <a:latin typeface="Arial" charset="0"/>
            </a:endParaRPr>
          </a:p>
        </p:txBody>
      </p:sp>
      <p:sp>
        <p:nvSpPr>
          <p:cNvPr id="20"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8834"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With 13 degrees of freedom the critical value of chi-squared at the 0.1 percent level is 34.5, so we definitely conclude that we should be using fixed effects estimation.</a:t>
            </a:r>
            <a:r>
              <a:rPr lang="en-US" sz="1500"/>
              <a:t> </a:t>
            </a:r>
            <a:endParaRPr lang="en-GB" sz="1500"/>
          </a:p>
        </p:txBody>
      </p:sp>
      <p:sp>
        <p:nvSpPr>
          <p:cNvPr id="248838"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20</a:t>
            </a:r>
            <a:endParaRPr lang="en-US" sz="100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17" name="Rectangle 5"/>
          <p:cNvSpPr>
            <a:spLocks noChangeArrowheads="1"/>
          </p:cNvSpPr>
          <p:nvPr/>
        </p:nvSpPr>
        <p:spPr bwMode="auto">
          <a:xfrm>
            <a:off x="0" y="548373"/>
            <a:ext cx="9144000" cy="49666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17"/>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1980–1996</a:t>
            </a:r>
            <a:endParaRPr lang="en-US" sz="1800" b="1" dirty="0">
              <a:latin typeface="Arial" charset="0"/>
            </a:endParaRP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962275" algn="l"/>
                <a:tab pos="4391025" algn="l"/>
                <a:tab pos="5829300" algn="l"/>
              </a:tabLst>
            </a:pPr>
            <a:r>
              <a:rPr lang="en-US" sz="1800" b="1" dirty="0" smtClean="0">
                <a:latin typeface="Arial" charset="0"/>
              </a:rPr>
              <a:t>	OLS	Fixed	Random</a:t>
            </a:r>
          </a:p>
          <a:p>
            <a:pPr>
              <a:tabLst>
                <a:tab pos="2695575" algn="l"/>
                <a:tab pos="4391025" algn="l"/>
                <a:tab pos="5829300" algn="l"/>
              </a:tabLst>
            </a:pPr>
            <a:r>
              <a:rPr lang="en-US" sz="1800" b="1" dirty="0">
                <a:latin typeface="Arial" charset="0"/>
              </a:rPr>
              <a:t>	</a:t>
            </a:r>
            <a:r>
              <a:rPr lang="en-US" sz="1800" b="1" dirty="0" smtClean="0">
                <a:latin typeface="Arial" charset="0"/>
              </a:rPr>
              <a:t>	effects	effects</a:t>
            </a:r>
            <a:endParaRPr lang="en-US" sz="1800" b="1" i="1" dirty="0" smtClean="0">
              <a:latin typeface="Arial" charset="0"/>
            </a:endParaRPr>
          </a:p>
          <a:p>
            <a:pPr>
              <a:spcBef>
                <a:spcPts val="2400"/>
              </a:spcBef>
              <a:tabLst>
                <a:tab pos="3048000" algn="dec"/>
                <a:tab pos="4572000" algn="dec"/>
                <a:tab pos="6096000" algn="dec"/>
              </a:tabLst>
            </a:pPr>
            <a:r>
              <a:rPr lang="en-US" sz="1800" b="1" i="1" dirty="0" smtClean="0">
                <a:latin typeface="Arial" charset="0"/>
              </a:rPr>
              <a:t>MARRIED</a:t>
            </a:r>
            <a:r>
              <a:rPr lang="en-US" sz="1800" b="1" dirty="0">
                <a:latin typeface="Arial" charset="0"/>
              </a:rPr>
              <a:t>	</a:t>
            </a:r>
            <a:r>
              <a:rPr lang="en-US" sz="1800" b="1" dirty="0" smtClean="0">
                <a:latin typeface="Arial" charset="0"/>
              </a:rPr>
              <a:t>0.184</a:t>
            </a:r>
            <a:r>
              <a:rPr lang="en-US" sz="1800" b="1" dirty="0">
                <a:latin typeface="Arial" charset="0"/>
              </a:rPr>
              <a:t>	</a:t>
            </a:r>
            <a:r>
              <a:rPr lang="en-US" sz="1800" b="1" dirty="0" smtClean="0">
                <a:latin typeface="Arial" charset="0"/>
              </a:rPr>
              <a:t>0.106</a:t>
            </a:r>
            <a:r>
              <a:rPr lang="en-US" sz="1800" b="1" dirty="0">
                <a:latin typeface="Arial" charset="0"/>
              </a:rPr>
              <a:t>	</a:t>
            </a:r>
            <a:r>
              <a:rPr lang="en-US" sz="1800" b="1" dirty="0" smtClean="0">
                <a:latin typeface="Arial" charset="0"/>
                <a:cs typeface="Arial" charset="0"/>
              </a:rPr>
              <a:t>0.134</a:t>
            </a:r>
            <a:endParaRPr lang="en-US" sz="1800" b="1" dirty="0">
              <a:latin typeface="Arial" charset="0"/>
              <a:cs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0.007)</a:t>
            </a:r>
            <a:r>
              <a:rPr lang="en-US" sz="1800" b="1" dirty="0">
                <a:latin typeface="Arial" charset="0"/>
              </a:rPr>
              <a:t>	(</a:t>
            </a:r>
            <a:r>
              <a:rPr lang="en-US" sz="1800" b="1" dirty="0" smtClean="0">
                <a:latin typeface="Arial" charset="0"/>
              </a:rPr>
              <a:t>0.012)	(0.010)</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0.096</a:t>
            </a:r>
            <a:r>
              <a:rPr lang="en-US" sz="1800" b="1" dirty="0">
                <a:latin typeface="Arial" charset="0"/>
              </a:rPr>
              <a:t>	</a:t>
            </a:r>
            <a:r>
              <a:rPr lang="en-US" sz="1800" b="1" dirty="0" smtClean="0">
                <a:latin typeface="Arial" charset="0"/>
              </a:rPr>
              <a:t>0.045</a:t>
            </a:r>
            <a:r>
              <a:rPr lang="en-US" sz="1800" b="1" dirty="0">
                <a:latin typeface="Arial" charset="0"/>
              </a:rPr>
              <a:t>	</a:t>
            </a:r>
            <a:r>
              <a:rPr lang="en-US" sz="1800" b="1" dirty="0" smtClean="0">
                <a:latin typeface="Arial" charset="0"/>
              </a:rPr>
              <a:t>0.060</a:t>
            </a:r>
            <a:endParaRPr lang="en-US" sz="1800" b="1" dirty="0">
              <a:latin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(0.009)</a:t>
            </a:r>
            <a:r>
              <a:rPr lang="en-US" sz="1800" b="1" dirty="0">
                <a:latin typeface="Arial" charset="0"/>
              </a:rPr>
              <a:t>	(</a:t>
            </a:r>
            <a:r>
              <a:rPr lang="en-US" sz="1800" b="1" dirty="0" smtClean="0">
                <a:latin typeface="Arial" charset="0"/>
              </a:rPr>
              <a:t>0.010)</a:t>
            </a:r>
            <a:r>
              <a:rPr lang="en-US" sz="1800" b="1" dirty="0">
                <a:latin typeface="Arial" charset="0"/>
              </a:rPr>
              <a:t>	(</a:t>
            </a:r>
            <a:r>
              <a:rPr lang="en-US" sz="1800" b="1" dirty="0" smtClean="0">
                <a:latin typeface="Arial" charset="0"/>
              </a:rPr>
              <a:t>0.009)</a:t>
            </a:r>
            <a:endParaRPr lang="en-US" sz="1800" b="1" dirty="0">
              <a:latin typeface="Arial" charset="0"/>
            </a:endParaRPr>
          </a:p>
          <a:p>
            <a:pPr>
              <a:spcBef>
                <a:spcPts val="1200"/>
              </a:spcBef>
              <a:tabLst>
                <a:tab pos="3314700" algn="dec"/>
                <a:tab pos="4848225" algn="dec"/>
                <a:tab pos="6372225"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R</a:t>
            </a:r>
            <a:r>
              <a:rPr lang="en-US" sz="1800" b="1" baseline="30000" dirty="0">
                <a:latin typeface="Arial" charset="0"/>
              </a:rPr>
              <a:t>2</a:t>
            </a:r>
            <a:r>
              <a:rPr lang="en-US" sz="1800" b="1" dirty="0">
                <a:latin typeface="Arial" charset="0"/>
              </a:rPr>
              <a:t>	</a:t>
            </a:r>
            <a:r>
              <a:rPr lang="en-US" sz="1800" b="1" dirty="0" smtClean="0">
                <a:latin typeface="Arial" charset="0"/>
              </a:rPr>
              <a:t>0.358</a:t>
            </a:r>
            <a:r>
              <a:rPr lang="en-US" sz="1800" b="1" dirty="0">
                <a:latin typeface="Arial" charset="0"/>
              </a:rPr>
              <a:t>	</a:t>
            </a:r>
            <a:r>
              <a:rPr lang="en-US" sz="1800" b="1" dirty="0" smtClean="0">
                <a:latin typeface="Arial" charset="0"/>
              </a:rPr>
              <a:t>0.268</a:t>
            </a:r>
            <a:r>
              <a:rPr lang="en-US" sz="1800" b="1" dirty="0">
                <a:latin typeface="Arial" charset="0"/>
              </a:rPr>
              <a:t>	</a:t>
            </a:r>
            <a:r>
              <a:rPr lang="en-US" sz="1800" b="1" dirty="0" smtClean="0">
                <a:latin typeface="Arial" charset="0"/>
              </a:rPr>
              <a:t>0.346</a:t>
            </a:r>
          </a:p>
          <a:p>
            <a:pPr>
              <a:spcBef>
                <a:spcPts val="1200"/>
              </a:spcBef>
              <a:tabLst>
                <a:tab pos="3314700" algn="dec"/>
                <a:tab pos="4848225" algn="dec"/>
                <a:tab pos="6372225" algn="dec"/>
              </a:tabLst>
            </a:pPr>
            <a:r>
              <a:rPr lang="en-US" sz="1800" b="1" dirty="0" smtClean="0">
                <a:latin typeface="Arial" charset="0"/>
              </a:rPr>
              <a:t>DWH test</a:t>
            </a:r>
            <a:r>
              <a:rPr lang="en-US" sz="1800" b="1" dirty="0">
                <a:latin typeface="Arial" charset="0"/>
              </a:rPr>
              <a:t>	</a:t>
            </a:r>
            <a:r>
              <a:rPr lang="en-US" sz="1800" b="1" dirty="0">
                <a:latin typeface="Arial" charset="0"/>
                <a:cs typeface="Arial" charset="0"/>
              </a:rPr>
              <a:t>—</a:t>
            </a:r>
            <a:r>
              <a:rPr lang="en-US" sz="1800" b="1" dirty="0">
                <a:latin typeface="Arial" charset="0"/>
              </a:rPr>
              <a:t>	</a:t>
            </a:r>
            <a:r>
              <a:rPr lang="en-US" sz="1800" b="1" dirty="0" smtClean="0">
                <a:latin typeface="Arial" charset="0"/>
                <a:cs typeface="Arial" charset="0"/>
              </a:rPr>
              <a:t>—	306.2</a:t>
            </a:r>
            <a:endParaRPr lang="en-US" sz="1800" b="1" dirty="0">
              <a:latin typeface="Arial" charset="0"/>
            </a:endParaRPr>
          </a:p>
          <a:p>
            <a:pPr>
              <a:spcBef>
                <a:spcPts val="1200"/>
              </a:spcBef>
              <a:tabLst>
                <a:tab pos="3228975" algn="ctr"/>
                <a:tab pos="4752975" algn="ctr"/>
                <a:tab pos="6276975" algn="ctr"/>
              </a:tabLst>
            </a:pPr>
            <a:r>
              <a:rPr lang="en-US" sz="1800" b="1" i="1" dirty="0" smtClean="0">
                <a:latin typeface="Arial" charset="0"/>
              </a:rPr>
              <a:t>n</a:t>
            </a:r>
            <a:r>
              <a:rPr lang="en-US" sz="1800" b="1" dirty="0" smtClean="0">
                <a:latin typeface="Arial" charset="0"/>
              </a:rPr>
              <a:t>	20,343	20.343	20.343</a:t>
            </a:r>
            <a:endParaRPr lang="en-US" sz="1800" b="1" dirty="0">
              <a:latin typeface="Arial" charset="0"/>
            </a:endParaRPr>
          </a:p>
        </p:txBody>
      </p:sp>
      <p:sp>
        <p:nvSpPr>
          <p:cNvPr id="20"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2" name="Rectangle 32"/>
          <p:cNvSpPr>
            <a:spLocks noChangeArrowheads="1"/>
          </p:cNvSpPr>
          <p:nvPr/>
        </p:nvSpPr>
        <p:spPr bwMode="auto">
          <a:xfrm>
            <a:off x="5791201" y="3419475"/>
            <a:ext cx="2800350" cy="5715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1747142028"/>
              </p:ext>
            </p:extLst>
          </p:nvPr>
        </p:nvGraphicFramePr>
        <p:xfrm>
          <a:off x="5935663" y="3481388"/>
          <a:ext cx="2501900" cy="444500"/>
        </p:xfrm>
        <a:graphic>
          <a:graphicData uri="http://schemas.openxmlformats.org/presentationml/2006/ole">
            <mc:AlternateContent xmlns:mc="http://schemas.openxmlformats.org/markup-compatibility/2006">
              <mc:Choice xmlns:v="urn:schemas-microsoft-com:vml" Requires="v">
                <p:oleObj spid="_x0000_s260105" name="Equation" r:id="rId3" imgW="2501640" imgH="444240" progId="Equation.3">
                  <p:embed/>
                </p:oleObj>
              </mc:Choice>
              <mc:Fallback>
                <p:oleObj name="Equation" r:id="rId3" imgW="2501640" imgH="444240" progId="Equation.3">
                  <p:embed/>
                  <p:pic>
                    <p:nvPicPr>
                      <p:cNvPr id="0" name="Object 6"/>
                      <p:cNvPicPr>
                        <a:picLocks noChangeAspect="1" noChangeArrowheads="1"/>
                      </p:cNvPicPr>
                      <p:nvPr/>
                    </p:nvPicPr>
                    <p:blipFill>
                      <a:blip r:embed="rId4"/>
                      <a:srcRect/>
                      <a:stretch>
                        <a:fillRect/>
                      </a:stretch>
                    </p:blipFill>
                    <p:spPr bwMode="auto">
                      <a:xfrm>
                        <a:off x="5935663" y="3481388"/>
                        <a:ext cx="25019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9858"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Suppose that the DWH test indicates that we can use random effects rather than fixed effects. </a:t>
            </a:r>
            <a:endParaRPr lang="en-GB" sz="1500" b="1"/>
          </a:p>
        </p:txBody>
      </p:sp>
      <p:sp>
        <p:nvSpPr>
          <p:cNvPr id="249862"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21</a:t>
            </a:r>
            <a:endParaRPr lang="en-US" sz="1000">
              <a:solidFill>
                <a:srgbClr val="3366FF"/>
              </a:solidFill>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15" name="Rectangle 14"/>
          <p:cNvSpPr>
            <a:spLocks noChangeArrowheads="1"/>
          </p:cNvSpPr>
          <p:nvPr/>
        </p:nvSpPr>
        <p:spPr bwMode="auto">
          <a:xfrm>
            <a:off x="0" y="2127600"/>
            <a:ext cx="9144000" cy="1864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6" name="Rectangle 15"/>
          <p:cNvSpPr>
            <a:spLocks noChangeArrowheads="1"/>
          </p:cNvSpPr>
          <p:nvPr/>
        </p:nvSpPr>
        <p:spPr bwMode="auto">
          <a:xfrm>
            <a:off x="0" y="1079700"/>
            <a:ext cx="9144000" cy="9396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7" name="Object 25"/>
          <p:cNvGraphicFramePr>
            <a:graphicFrameLocks noChangeAspect="1"/>
          </p:cNvGraphicFramePr>
          <p:nvPr>
            <p:extLst>
              <p:ext uri="{D42A27DB-BD31-4B8C-83A1-F6EECF244321}">
                <p14:modId xmlns:p14="http://schemas.microsoft.com/office/powerpoint/2010/main" val="4026898448"/>
              </p:ext>
            </p:extLst>
          </p:nvPr>
        </p:nvGraphicFramePr>
        <p:xfrm>
          <a:off x="2214000" y="1123950"/>
          <a:ext cx="4876800" cy="836613"/>
        </p:xfrm>
        <a:graphic>
          <a:graphicData uri="http://schemas.openxmlformats.org/presentationml/2006/ole">
            <mc:AlternateContent xmlns:mc="http://schemas.openxmlformats.org/markup-compatibility/2006">
              <mc:Choice xmlns:v="urn:schemas-microsoft-com:vml" Requires="v">
                <p:oleObj spid="_x0000_s249911" name="Equation" r:id="rId3" imgW="4876560" imgH="838080" progId="Equation.DSMT4">
                  <p:embed/>
                </p:oleObj>
              </mc:Choice>
              <mc:Fallback>
                <p:oleObj name="Equation" r:id="rId3" imgW="4876560" imgH="838080" progId="Equation.DSMT4">
                  <p:embed/>
                  <p:pic>
                    <p:nvPicPr>
                      <p:cNvPr id="0" name=""/>
                      <p:cNvPicPr>
                        <a:picLocks noChangeAspect="1" noChangeArrowheads="1"/>
                      </p:cNvPicPr>
                      <p:nvPr/>
                    </p:nvPicPr>
                    <p:blipFill>
                      <a:blip r:embed="rId4"/>
                      <a:srcRect/>
                      <a:stretch>
                        <a:fillRect/>
                      </a:stretch>
                    </p:blipFill>
                    <p:spPr bwMode="auto">
                      <a:xfrm>
                        <a:off x="2214000" y="1123950"/>
                        <a:ext cx="4876800" cy="836613"/>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Rectangle 17"/>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9" name="Text Box 4"/>
          <p:cNvSpPr txBox="1">
            <a:spLocks noChangeArrowheads="1"/>
          </p:cNvSpPr>
          <p:nvPr/>
        </p:nvSpPr>
        <p:spPr bwMode="auto">
          <a:xfrm>
            <a:off x="301625" y="561600"/>
            <a:ext cx="8532813"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Random </a:t>
            </a:r>
            <a:r>
              <a:rPr lang="en-US" sz="1800" b="1" dirty="0">
                <a:latin typeface="Arial" charset="0"/>
              </a:rPr>
              <a:t>effects </a:t>
            </a:r>
            <a:r>
              <a:rPr lang="en-US" sz="1800" b="1" dirty="0" smtClean="0">
                <a:latin typeface="Arial" charset="0"/>
              </a:rPr>
              <a:t>estimation</a:t>
            </a:r>
            <a:endParaRPr lang="en-US" sz="1800" b="1" dirty="0">
              <a:latin typeface="Arial" charset="0"/>
            </a:endParaRPr>
          </a:p>
        </p:txBody>
      </p:sp>
      <p:sp>
        <p:nvSpPr>
          <p:cNvPr id="20" name="Rectangle 32"/>
          <p:cNvSpPr>
            <a:spLocks noChangeArrowheads="1"/>
          </p:cNvSpPr>
          <p:nvPr/>
        </p:nvSpPr>
        <p:spPr bwMode="auto">
          <a:xfrm>
            <a:off x="6772275" y="3267075"/>
            <a:ext cx="1724025"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1" name="Object 6"/>
          <p:cNvGraphicFramePr>
            <a:graphicFrameLocks noChangeAspect="1"/>
          </p:cNvGraphicFramePr>
          <p:nvPr>
            <p:extLst>
              <p:ext uri="{D42A27DB-BD31-4B8C-83A1-F6EECF244321}">
                <p14:modId xmlns:p14="http://schemas.microsoft.com/office/powerpoint/2010/main" val="1869107333"/>
              </p:ext>
            </p:extLst>
          </p:nvPr>
        </p:nvGraphicFramePr>
        <p:xfrm>
          <a:off x="6875463" y="3313113"/>
          <a:ext cx="1498600" cy="381000"/>
        </p:xfrm>
        <a:graphic>
          <a:graphicData uri="http://schemas.openxmlformats.org/presentationml/2006/ole">
            <mc:AlternateContent xmlns:mc="http://schemas.openxmlformats.org/markup-compatibility/2006">
              <mc:Choice xmlns:v="urn:schemas-microsoft-com:vml" Requires="v">
                <p:oleObj spid="_x0000_s249912" name="Equation" r:id="rId5" imgW="1498320" imgH="380880" progId="Equation.3">
                  <p:embed/>
                </p:oleObj>
              </mc:Choice>
              <mc:Fallback>
                <p:oleObj name="Equation" r:id="rId5" imgW="14983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75463" y="3313113"/>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5"/>
          <p:cNvGraphicFramePr>
            <a:graphicFrameLocks noChangeAspect="1"/>
          </p:cNvGraphicFramePr>
          <p:nvPr>
            <p:extLst>
              <p:ext uri="{D42A27DB-BD31-4B8C-83A1-F6EECF244321}">
                <p14:modId xmlns:p14="http://schemas.microsoft.com/office/powerpoint/2010/main" val="3899980916"/>
              </p:ext>
            </p:extLst>
          </p:nvPr>
        </p:nvGraphicFramePr>
        <p:xfrm>
          <a:off x="2214563" y="2188800"/>
          <a:ext cx="4076700" cy="1752600"/>
        </p:xfrm>
        <a:graphic>
          <a:graphicData uri="http://schemas.openxmlformats.org/presentationml/2006/ole">
            <mc:AlternateContent xmlns:mc="http://schemas.openxmlformats.org/markup-compatibility/2006">
              <mc:Choice xmlns:v="urn:schemas-microsoft-com:vml" Requires="v">
                <p:oleObj spid="_x0000_s249913" name="Equation" r:id="rId7" imgW="4076640" imgH="1752480" progId="Equation.DSMT4">
                  <p:embed/>
                </p:oleObj>
              </mc:Choice>
              <mc:Fallback>
                <p:oleObj name="Equation" r:id="rId7" imgW="4076640" imgH="1752480" progId="Equation.DSMT4">
                  <p:embed/>
                  <p:pic>
                    <p:nvPicPr>
                      <p:cNvPr id="0" name=""/>
                      <p:cNvPicPr>
                        <a:picLocks noChangeAspect="1" noChangeArrowheads="1"/>
                      </p:cNvPicPr>
                      <p:nvPr/>
                    </p:nvPicPr>
                    <p:blipFill>
                      <a:blip r:embed="rId8"/>
                      <a:srcRect/>
                      <a:stretch>
                        <a:fillRect/>
                      </a:stretch>
                    </p:blipFill>
                    <p:spPr bwMode="auto">
                      <a:xfrm>
                        <a:off x="2214563" y="2188800"/>
                        <a:ext cx="4076700" cy="175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0882"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We should then consider whether there are any unobserved effects at all.  It is just possible that the model has been so well specified that the disturbance term </a:t>
            </a:r>
            <a:r>
              <a:rPr lang="en-US" sz="1500" b="1" i="1"/>
              <a:t>u</a:t>
            </a:r>
            <a:r>
              <a:rPr lang="en-US" sz="1500" b="1"/>
              <a:t> consists of only the purely random component </a:t>
            </a:r>
            <a:r>
              <a:rPr lang="en-US" sz="1500" b="1" i="1">
                <a:latin typeface="Symbol" pitchFamily="18" charset="2"/>
              </a:rPr>
              <a:t>e</a:t>
            </a:r>
            <a:r>
              <a:rPr lang="en-US" sz="1500" b="1" i="1" baseline="-25000"/>
              <a:t>it</a:t>
            </a:r>
            <a:r>
              <a:rPr lang="en-US" sz="1500" b="1"/>
              <a:t> and there is no individual-specific </a:t>
            </a:r>
            <a:r>
              <a:rPr lang="en-US" sz="1500" b="1" i="1">
                <a:latin typeface="Symbol" pitchFamily="18" charset="2"/>
              </a:rPr>
              <a:t>a</a:t>
            </a:r>
            <a:r>
              <a:rPr lang="en-US" sz="1500" b="1" i="1" baseline="-25000"/>
              <a:t>i</a:t>
            </a:r>
            <a:r>
              <a:rPr lang="en-US" sz="1500" b="1"/>
              <a:t> term.</a:t>
            </a:r>
            <a:endParaRPr lang="en-GB" sz="1500" b="1"/>
          </a:p>
        </p:txBody>
      </p:sp>
      <p:sp>
        <p:nvSpPr>
          <p:cNvPr id="250886"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22</a:t>
            </a:r>
            <a:endParaRPr lang="en-US" sz="1000">
              <a:solidFill>
                <a:srgbClr val="3366FF"/>
              </a:solidFill>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18" name="Rectangle 17"/>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9" name="Text Box 4"/>
          <p:cNvSpPr txBox="1">
            <a:spLocks noChangeArrowheads="1"/>
          </p:cNvSpPr>
          <p:nvPr/>
        </p:nvSpPr>
        <p:spPr bwMode="auto">
          <a:xfrm>
            <a:off x="301625" y="561600"/>
            <a:ext cx="8532813"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Random </a:t>
            </a:r>
            <a:r>
              <a:rPr lang="en-US" sz="1800" b="1" dirty="0">
                <a:latin typeface="Arial" charset="0"/>
              </a:rPr>
              <a:t>effects </a:t>
            </a:r>
            <a:r>
              <a:rPr lang="en-US" sz="1800" b="1" dirty="0" smtClean="0">
                <a:latin typeface="Arial" charset="0"/>
              </a:rPr>
              <a:t>estimation</a:t>
            </a:r>
            <a:endParaRPr lang="en-US" sz="1800" b="1" dirty="0">
              <a:latin typeface="Arial" charset="0"/>
            </a:endParaRPr>
          </a:p>
        </p:txBody>
      </p:sp>
      <p:sp>
        <p:nvSpPr>
          <p:cNvPr id="23" name="Rectangle 22"/>
          <p:cNvSpPr>
            <a:spLocks noChangeArrowheads="1"/>
          </p:cNvSpPr>
          <p:nvPr/>
        </p:nvSpPr>
        <p:spPr bwMode="auto">
          <a:xfrm>
            <a:off x="0" y="2127600"/>
            <a:ext cx="9144000" cy="1864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4" name="Rectangle 23"/>
          <p:cNvSpPr>
            <a:spLocks noChangeArrowheads="1"/>
          </p:cNvSpPr>
          <p:nvPr/>
        </p:nvSpPr>
        <p:spPr bwMode="auto">
          <a:xfrm>
            <a:off x="0" y="1079700"/>
            <a:ext cx="9144000" cy="9396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5" name="Object 25"/>
          <p:cNvGraphicFramePr>
            <a:graphicFrameLocks noChangeAspect="1"/>
          </p:cNvGraphicFramePr>
          <p:nvPr>
            <p:extLst>
              <p:ext uri="{D42A27DB-BD31-4B8C-83A1-F6EECF244321}">
                <p14:modId xmlns:p14="http://schemas.microsoft.com/office/powerpoint/2010/main" val="1141971315"/>
              </p:ext>
            </p:extLst>
          </p:nvPr>
        </p:nvGraphicFramePr>
        <p:xfrm>
          <a:off x="2214000" y="1123950"/>
          <a:ext cx="4876800" cy="836613"/>
        </p:xfrm>
        <a:graphic>
          <a:graphicData uri="http://schemas.openxmlformats.org/presentationml/2006/ole">
            <mc:AlternateContent xmlns:mc="http://schemas.openxmlformats.org/markup-compatibility/2006">
              <mc:Choice xmlns:v="urn:schemas-microsoft-com:vml" Requires="v">
                <p:oleObj spid="_x0000_s250934" name="Equation" r:id="rId3" imgW="4876560" imgH="838080" progId="Equation.DSMT4">
                  <p:embed/>
                </p:oleObj>
              </mc:Choice>
              <mc:Fallback>
                <p:oleObj name="Equation" r:id="rId3" imgW="4876560" imgH="838080" progId="Equation.DSMT4">
                  <p:embed/>
                  <p:pic>
                    <p:nvPicPr>
                      <p:cNvPr id="0" name=""/>
                      <p:cNvPicPr>
                        <a:picLocks noChangeAspect="1" noChangeArrowheads="1"/>
                      </p:cNvPicPr>
                      <p:nvPr/>
                    </p:nvPicPr>
                    <p:blipFill>
                      <a:blip r:embed="rId4"/>
                      <a:srcRect/>
                      <a:stretch>
                        <a:fillRect/>
                      </a:stretch>
                    </p:blipFill>
                    <p:spPr bwMode="auto">
                      <a:xfrm>
                        <a:off x="2214000" y="1123950"/>
                        <a:ext cx="4876800" cy="836613"/>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Rectangle 32"/>
          <p:cNvSpPr>
            <a:spLocks noChangeArrowheads="1"/>
          </p:cNvSpPr>
          <p:nvPr/>
        </p:nvSpPr>
        <p:spPr bwMode="auto">
          <a:xfrm>
            <a:off x="6772275" y="3267075"/>
            <a:ext cx="1724025"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7" name="Object 6"/>
          <p:cNvGraphicFramePr>
            <a:graphicFrameLocks noChangeAspect="1"/>
          </p:cNvGraphicFramePr>
          <p:nvPr>
            <p:extLst>
              <p:ext uri="{D42A27DB-BD31-4B8C-83A1-F6EECF244321}">
                <p14:modId xmlns:p14="http://schemas.microsoft.com/office/powerpoint/2010/main" val="2353385113"/>
              </p:ext>
            </p:extLst>
          </p:nvPr>
        </p:nvGraphicFramePr>
        <p:xfrm>
          <a:off x="6875463" y="3313113"/>
          <a:ext cx="1498600" cy="381000"/>
        </p:xfrm>
        <a:graphic>
          <a:graphicData uri="http://schemas.openxmlformats.org/presentationml/2006/ole">
            <mc:AlternateContent xmlns:mc="http://schemas.openxmlformats.org/markup-compatibility/2006">
              <mc:Choice xmlns:v="urn:schemas-microsoft-com:vml" Requires="v">
                <p:oleObj spid="_x0000_s250935" name="Equation" r:id="rId5" imgW="1498320" imgH="380880" progId="Equation.3">
                  <p:embed/>
                </p:oleObj>
              </mc:Choice>
              <mc:Fallback>
                <p:oleObj name="Equation" r:id="rId5" imgW="14983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75463" y="3313113"/>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5"/>
          <p:cNvGraphicFramePr>
            <a:graphicFrameLocks noChangeAspect="1"/>
          </p:cNvGraphicFramePr>
          <p:nvPr>
            <p:extLst>
              <p:ext uri="{D42A27DB-BD31-4B8C-83A1-F6EECF244321}">
                <p14:modId xmlns:p14="http://schemas.microsoft.com/office/powerpoint/2010/main" val="2938610867"/>
              </p:ext>
            </p:extLst>
          </p:nvPr>
        </p:nvGraphicFramePr>
        <p:xfrm>
          <a:off x="2214563" y="2188800"/>
          <a:ext cx="4076700" cy="1752600"/>
        </p:xfrm>
        <a:graphic>
          <a:graphicData uri="http://schemas.openxmlformats.org/presentationml/2006/ole">
            <mc:AlternateContent xmlns:mc="http://schemas.openxmlformats.org/markup-compatibility/2006">
              <mc:Choice xmlns:v="urn:schemas-microsoft-com:vml" Requires="v">
                <p:oleObj spid="_x0000_s250936" name="Equation" r:id="rId7" imgW="4076640" imgH="1752480" progId="Equation.DSMT4">
                  <p:embed/>
                </p:oleObj>
              </mc:Choice>
              <mc:Fallback>
                <p:oleObj name="Equation" r:id="rId7" imgW="4076640" imgH="1752480" progId="Equation.DSMT4">
                  <p:embed/>
                  <p:pic>
                    <p:nvPicPr>
                      <p:cNvPr id="0" name=""/>
                      <p:cNvPicPr>
                        <a:picLocks noChangeAspect="1" noChangeArrowheads="1"/>
                      </p:cNvPicPr>
                      <p:nvPr/>
                    </p:nvPicPr>
                    <p:blipFill>
                      <a:blip r:embed="rId8"/>
                      <a:srcRect/>
                      <a:stretch>
                        <a:fillRect/>
                      </a:stretch>
                    </p:blipFill>
                    <p:spPr bwMode="auto">
                      <a:xfrm>
                        <a:off x="2214563" y="2188800"/>
                        <a:ext cx="4076700" cy="175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1906"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In this situation we should use pooled OLS, with two advantages.  There is a gain in efficiency because we are not attempting to allow for non-existent within-groups autocorrelation.</a:t>
            </a:r>
            <a:endParaRPr lang="en-GB" sz="1500" b="1"/>
          </a:p>
        </p:txBody>
      </p:sp>
      <p:sp>
        <p:nvSpPr>
          <p:cNvPr id="251910"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23</a:t>
            </a:r>
            <a:endParaRPr lang="en-US" sz="1000">
              <a:solidFill>
                <a:srgbClr val="3366FF"/>
              </a:solidFill>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16" name="Rectangle 15"/>
          <p:cNvSpPr>
            <a:spLocks noChangeArrowheads="1"/>
          </p:cNvSpPr>
          <p:nvPr/>
        </p:nvSpPr>
        <p:spPr bwMode="auto">
          <a:xfrm>
            <a:off x="0" y="4640400"/>
            <a:ext cx="9144000" cy="9396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7" name="Object 10"/>
          <p:cNvGraphicFramePr>
            <a:graphicFrameLocks noChangeAspect="1"/>
          </p:cNvGraphicFramePr>
          <p:nvPr>
            <p:extLst>
              <p:ext uri="{D42A27DB-BD31-4B8C-83A1-F6EECF244321}">
                <p14:modId xmlns:p14="http://schemas.microsoft.com/office/powerpoint/2010/main" val="2159912824"/>
              </p:ext>
            </p:extLst>
          </p:nvPr>
        </p:nvGraphicFramePr>
        <p:xfrm>
          <a:off x="2214000" y="4689475"/>
          <a:ext cx="4965700" cy="838200"/>
        </p:xfrm>
        <a:graphic>
          <a:graphicData uri="http://schemas.openxmlformats.org/presentationml/2006/ole">
            <mc:AlternateContent xmlns:mc="http://schemas.openxmlformats.org/markup-compatibility/2006">
              <mc:Choice xmlns:v="urn:schemas-microsoft-com:vml" Requires="v">
                <p:oleObj spid="_x0000_s251968" name="Equation" r:id="rId3" imgW="4965480" imgH="838080" progId="Equation.DSMT4">
                  <p:embed/>
                </p:oleObj>
              </mc:Choice>
              <mc:Fallback>
                <p:oleObj name="Equation" r:id="rId3" imgW="4965480" imgH="838080" progId="Equation.DSMT4">
                  <p:embed/>
                  <p:pic>
                    <p:nvPicPr>
                      <p:cNvPr id="0" name=""/>
                      <p:cNvPicPr>
                        <a:picLocks noChangeAspect="1" noChangeArrowheads="1"/>
                      </p:cNvPicPr>
                      <p:nvPr/>
                    </p:nvPicPr>
                    <p:blipFill>
                      <a:blip r:embed="rId4"/>
                      <a:srcRect/>
                      <a:stretch>
                        <a:fillRect/>
                      </a:stretch>
                    </p:blipFill>
                    <p:spPr bwMode="auto">
                      <a:xfrm>
                        <a:off x="2214000" y="4689475"/>
                        <a:ext cx="49657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Rectangle 2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2" name="Text Box 4"/>
          <p:cNvSpPr txBox="1">
            <a:spLocks noChangeArrowheads="1"/>
          </p:cNvSpPr>
          <p:nvPr/>
        </p:nvSpPr>
        <p:spPr bwMode="auto">
          <a:xfrm>
            <a:off x="301625" y="561600"/>
            <a:ext cx="8532813"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Random </a:t>
            </a:r>
            <a:r>
              <a:rPr lang="en-US" sz="1800" b="1" dirty="0">
                <a:latin typeface="Arial" charset="0"/>
              </a:rPr>
              <a:t>effects </a:t>
            </a:r>
            <a:r>
              <a:rPr lang="en-US" sz="1800" b="1" dirty="0" smtClean="0">
                <a:latin typeface="Arial" charset="0"/>
              </a:rPr>
              <a:t>estimation</a:t>
            </a:r>
            <a:endParaRPr lang="en-US" sz="1800" b="1" dirty="0">
              <a:latin typeface="Arial" charset="0"/>
            </a:endParaRPr>
          </a:p>
        </p:txBody>
      </p:sp>
      <p:sp>
        <p:nvSpPr>
          <p:cNvPr id="23" name="Rectangle 22"/>
          <p:cNvSpPr>
            <a:spLocks noChangeArrowheads="1"/>
          </p:cNvSpPr>
          <p:nvPr/>
        </p:nvSpPr>
        <p:spPr bwMode="auto">
          <a:xfrm>
            <a:off x="0" y="41004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4" name="Text Box 4"/>
          <p:cNvSpPr txBox="1">
            <a:spLocks noChangeArrowheads="1"/>
          </p:cNvSpPr>
          <p:nvPr/>
        </p:nvSpPr>
        <p:spPr bwMode="auto">
          <a:xfrm>
            <a:off x="301625" y="4122000"/>
            <a:ext cx="8532813"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OLS</a:t>
            </a:r>
            <a:endParaRPr lang="en-US" sz="1800" b="1" dirty="0">
              <a:latin typeface="Arial" charset="0"/>
            </a:endParaRPr>
          </a:p>
        </p:txBody>
      </p:sp>
      <p:sp>
        <p:nvSpPr>
          <p:cNvPr id="28" name="Rectangle 27"/>
          <p:cNvSpPr>
            <a:spLocks noChangeArrowheads="1"/>
          </p:cNvSpPr>
          <p:nvPr/>
        </p:nvSpPr>
        <p:spPr bwMode="auto">
          <a:xfrm>
            <a:off x="0" y="2127600"/>
            <a:ext cx="9144000" cy="1864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9" name="Rectangle 28"/>
          <p:cNvSpPr>
            <a:spLocks noChangeArrowheads="1"/>
          </p:cNvSpPr>
          <p:nvPr/>
        </p:nvSpPr>
        <p:spPr bwMode="auto">
          <a:xfrm>
            <a:off x="0" y="1079700"/>
            <a:ext cx="9144000" cy="9396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0" name="Object 25"/>
          <p:cNvGraphicFramePr>
            <a:graphicFrameLocks noChangeAspect="1"/>
          </p:cNvGraphicFramePr>
          <p:nvPr>
            <p:extLst>
              <p:ext uri="{D42A27DB-BD31-4B8C-83A1-F6EECF244321}">
                <p14:modId xmlns:p14="http://schemas.microsoft.com/office/powerpoint/2010/main" val="1141971315"/>
              </p:ext>
            </p:extLst>
          </p:nvPr>
        </p:nvGraphicFramePr>
        <p:xfrm>
          <a:off x="2214000" y="1123950"/>
          <a:ext cx="4876800" cy="836613"/>
        </p:xfrm>
        <a:graphic>
          <a:graphicData uri="http://schemas.openxmlformats.org/presentationml/2006/ole">
            <mc:AlternateContent xmlns:mc="http://schemas.openxmlformats.org/markup-compatibility/2006">
              <mc:Choice xmlns:v="urn:schemas-microsoft-com:vml" Requires="v">
                <p:oleObj spid="_x0000_s251969" name="Equation" r:id="rId5" imgW="4876560" imgH="838080" progId="Equation.DSMT4">
                  <p:embed/>
                </p:oleObj>
              </mc:Choice>
              <mc:Fallback>
                <p:oleObj name="Equation" r:id="rId5" imgW="4876560" imgH="838080" progId="Equation.DSMT4">
                  <p:embed/>
                  <p:pic>
                    <p:nvPicPr>
                      <p:cNvPr id="0" name=""/>
                      <p:cNvPicPr>
                        <a:picLocks noChangeAspect="1" noChangeArrowheads="1"/>
                      </p:cNvPicPr>
                      <p:nvPr/>
                    </p:nvPicPr>
                    <p:blipFill>
                      <a:blip r:embed="rId6"/>
                      <a:srcRect/>
                      <a:stretch>
                        <a:fillRect/>
                      </a:stretch>
                    </p:blipFill>
                    <p:spPr bwMode="auto">
                      <a:xfrm>
                        <a:off x="2214000" y="1123950"/>
                        <a:ext cx="4876800" cy="836613"/>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1" name="Rectangle 32"/>
          <p:cNvSpPr>
            <a:spLocks noChangeArrowheads="1"/>
          </p:cNvSpPr>
          <p:nvPr/>
        </p:nvSpPr>
        <p:spPr bwMode="auto">
          <a:xfrm>
            <a:off x="6772275" y="3267075"/>
            <a:ext cx="1724025"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2" name="Object 6"/>
          <p:cNvGraphicFramePr>
            <a:graphicFrameLocks noChangeAspect="1"/>
          </p:cNvGraphicFramePr>
          <p:nvPr>
            <p:extLst>
              <p:ext uri="{D42A27DB-BD31-4B8C-83A1-F6EECF244321}">
                <p14:modId xmlns:p14="http://schemas.microsoft.com/office/powerpoint/2010/main" val="2353385113"/>
              </p:ext>
            </p:extLst>
          </p:nvPr>
        </p:nvGraphicFramePr>
        <p:xfrm>
          <a:off x="6875463" y="3313113"/>
          <a:ext cx="1498600" cy="381000"/>
        </p:xfrm>
        <a:graphic>
          <a:graphicData uri="http://schemas.openxmlformats.org/presentationml/2006/ole">
            <mc:AlternateContent xmlns:mc="http://schemas.openxmlformats.org/markup-compatibility/2006">
              <mc:Choice xmlns:v="urn:schemas-microsoft-com:vml" Requires="v">
                <p:oleObj spid="_x0000_s251970" name="Equation" r:id="rId7" imgW="1498320" imgH="380880" progId="Equation.3">
                  <p:embed/>
                </p:oleObj>
              </mc:Choice>
              <mc:Fallback>
                <p:oleObj name="Equation" r:id="rId7" imgW="149832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75463" y="3313113"/>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5"/>
          <p:cNvGraphicFramePr>
            <a:graphicFrameLocks noChangeAspect="1"/>
          </p:cNvGraphicFramePr>
          <p:nvPr>
            <p:extLst>
              <p:ext uri="{D42A27DB-BD31-4B8C-83A1-F6EECF244321}">
                <p14:modId xmlns:p14="http://schemas.microsoft.com/office/powerpoint/2010/main" val="2938610867"/>
              </p:ext>
            </p:extLst>
          </p:nvPr>
        </p:nvGraphicFramePr>
        <p:xfrm>
          <a:off x="2214563" y="2188800"/>
          <a:ext cx="4076700" cy="1752600"/>
        </p:xfrm>
        <a:graphic>
          <a:graphicData uri="http://schemas.openxmlformats.org/presentationml/2006/ole">
            <mc:AlternateContent xmlns:mc="http://schemas.openxmlformats.org/markup-compatibility/2006">
              <mc:Choice xmlns:v="urn:schemas-microsoft-com:vml" Requires="v">
                <p:oleObj spid="_x0000_s251971" name="Equation" r:id="rId9" imgW="4076640" imgH="1752480" progId="Equation.DSMT4">
                  <p:embed/>
                </p:oleObj>
              </mc:Choice>
              <mc:Fallback>
                <p:oleObj name="Equation" r:id="rId9" imgW="4076640" imgH="1752480" progId="Equation.DSMT4">
                  <p:embed/>
                  <p:pic>
                    <p:nvPicPr>
                      <p:cNvPr id="0" name=""/>
                      <p:cNvPicPr>
                        <a:picLocks noChangeAspect="1" noChangeArrowheads="1"/>
                      </p:cNvPicPr>
                      <p:nvPr/>
                    </p:nvPicPr>
                    <p:blipFill>
                      <a:blip r:embed="rId10"/>
                      <a:srcRect/>
                      <a:stretch>
                        <a:fillRect/>
                      </a:stretch>
                    </p:blipFill>
                    <p:spPr bwMode="auto">
                      <a:xfrm>
                        <a:off x="2214563" y="2188800"/>
                        <a:ext cx="4076700" cy="175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2930"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In addition we will be able to take advantage of the finite-sample properties of OLS, instead of having to rely on the asymptotic properties of random effects.</a:t>
            </a:r>
            <a:endParaRPr lang="en-GB" sz="1500" b="1"/>
          </a:p>
        </p:txBody>
      </p:sp>
      <p:sp>
        <p:nvSpPr>
          <p:cNvPr id="252933"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24</a:t>
            </a:r>
            <a:endParaRPr lang="en-US" sz="1000">
              <a:solidFill>
                <a:srgbClr val="3366FF"/>
              </a:solidFill>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21" name="Rectangle 2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2" name="Text Box 4"/>
          <p:cNvSpPr txBox="1">
            <a:spLocks noChangeArrowheads="1"/>
          </p:cNvSpPr>
          <p:nvPr/>
        </p:nvSpPr>
        <p:spPr bwMode="auto">
          <a:xfrm>
            <a:off x="301625" y="561600"/>
            <a:ext cx="8532813"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Random </a:t>
            </a:r>
            <a:r>
              <a:rPr lang="en-US" sz="1800" b="1" dirty="0">
                <a:latin typeface="Arial" charset="0"/>
              </a:rPr>
              <a:t>effects </a:t>
            </a:r>
            <a:r>
              <a:rPr lang="en-US" sz="1800" b="1" dirty="0" smtClean="0">
                <a:latin typeface="Arial" charset="0"/>
              </a:rPr>
              <a:t>estimation</a:t>
            </a:r>
            <a:endParaRPr lang="en-US" sz="1800" b="1" dirty="0">
              <a:latin typeface="Arial" charset="0"/>
            </a:endParaRPr>
          </a:p>
        </p:txBody>
      </p:sp>
      <p:sp>
        <p:nvSpPr>
          <p:cNvPr id="28" name="Rectangle 27"/>
          <p:cNvSpPr>
            <a:spLocks noChangeArrowheads="1"/>
          </p:cNvSpPr>
          <p:nvPr/>
        </p:nvSpPr>
        <p:spPr bwMode="auto">
          <a:xfrm>
            <a:off x="0" y="4640400"/>
            <a:ext cx="9144000" cy="9396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9" name="Object 10"/>
          <p:cNvGraphicFramePr>
            <a:graphicFrameLocks noChangeAspect="1"/>
          </p:cNvGraphicFramePr>
          <p:nvPr>
            <p:extLst>
              <p:ext uri="{D42A27DB-BD31-4B8C-83A1-F6EECF244321}">
                <p14:modId xmlns:p14="http://schemas.microsoft.com/office/powerpoint/2010/main" val="4216603429"/>
              </p:ext>
            </p:extLst>
          </p:nvPr>
        </p:nvGraphicFramePr>
        <p:xfrm>
          <a:off x="2214000" y="4689475"/>
          <a:ext cx="4965700" cy="838200"/>
        </p:xfrm>
        <a:graphic>
          <a:graphicData uri="http://schemas.openxmlformats.org/presentationml/2006/ole">
            <mc:AlternateContent xmlns:mc="http://schemas.openxmlformats.org/markup-compatibility/2006">
              <mc:Choice xmlns:v="urn:schemas-microsoft-com:vml" Requires="v">
                <p:oleObj spid="_x0000_s252995" name="Equation" r:id="rId3" imgW="4965480" imgH="838080" progId="Equation.DSMT4">
                  <p:embed/>
                </p:oleObj>
              </mc:Choice>
              <mc:Fallback>
                <p:oleObj name="Equation" r:id="rId3" imgW="4965480" imgH="838080" progId="Equation.DSMT4">
                  <p:embed/>
                  <p:pic>
                    <p:nvPicPr>
                      <p:cNvPr id="0" name=""/>
                      <p:cNvPicPr>
                        <a:picLocks noChangeAspect="1" noChangeArrowheads="1"/>
                      </p:cNvPicPr>
                      <p:nvPr/>
                    </p:nvPicPr>
                    <p:blipFill>
                      <a:blip r:embed="rId4"/>
                      <a:srcRect/>
                      <a:stretch>
                        <a:fillRect/>
                      </a:stretch>
                    </p:blipFill>
                    <p:spPr bwMode="auto">
                      <a:xfrm>
                        <a:off x="2214000" y="4689475"/>
                        <a:ext cx="49657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Rectangle 29"/>
          <p:cNvSpPr>
            <a:spLocks noChangeArrowheads="1"/>
          </p:cNvSpPr>
          <p:nvPr/>
        </p:nvSpPr>
        <p:spPr bwMode="auto">
          <a:xfrm>
            <a:off x="0" y="41004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1" name="Text Box 4"/>
          <p:cNvSpPr txBox="1">
            <a:spLocks noChangeArrowheads="1"/>
          </p:cNvSpPr>
          <p:nvPr/>
        </p:nvSpPr>
        <p:spPr bwMode="auto">
          <a:xfrm>
            <a:off x="301625" y="4122000"/>
            <a:ext cx="8532813"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OLS</a:t>
            </a:r>
            <a:endParaRPr lang="en-US" sz="1800" b="1" dirty="0">
              <a:latin typeface="Arial" charset="0"/>
            </a:endParaRPr>
          </a:p>
        </p:txBody>
      </p:sp>
      <p:sp>
        <p:nvSpPr>
          <p:cNvPr id="32" name="Rectangle 31"/>
          <p:cNvSpPr>
            <a:spLocks noChangeArrowheads="1"/>
          </p:cNvSpPr>
          <p:nvPr/>
        </p:nvSpPr>
        <p:spPr bwMode="auto">
          <a:xfrm>
            <a:off x="0" y="2127600"/>
            <a:ext cx="9144000" cy="1864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3" name="Rectangle 32"/>
          <p:cNvSpPr>
            <a:spLocks noChangeArrowheads="1"/>
          </p:cNvSpPr>
          <p:nvPr/>
        </p:nvSpPr>
        <p:spPr bwMode="auto">
          <a:xfrm>
            <a:off x="0" y="1079700"/>
            <a:ext cx="9144000" cy="9396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4" name="Object 25"/>
          <p:cNvGraphicFramePr>
            <a:graphicFrameLocks noChangeAspect="1"/>
          </p:cNvGraphicFramePr>
          <p:nvPr>
            <p:extLst>
              <p:ext uri="{D42A27DB-BD31-4B8C-83A1-F6EECF244321}">
                <p14:modId xmlns:p14="http://schemas.microsoft.com/office/powerpoint/2010/main" val="3144475445"/>
              </p:ext>
            </p:extLst>
          </p:nvPr>
        </p:nvGraphicFramePr>
        <p:xfrm>
          <a:off x="2214000" y="1123950"/>
          <a:ext cx="4876800" cy="836613"/>
        </p:xfrm>
        <a:graphic>
          <a:graphicData uri="http://schemas.openxmlformats.org/presentationml/2006/ole">
            <mc:AlternateContent xmlns:mc="http://schemas.openxmlformats.org/markup-compatibility/2006">
              <mc:Choice xmlns:v="urn:schemas-microsoft-com:vml" Requires="v">
                <p:oleObj spid="_x0000_s252996" name="Equation" r:id="rId5" imgW="4876560" imgH="838080" progId="Equation.DSMT4">
                  <p:embed/>
                </p:oleObj>
              </mc:Choice>
              <mc:Fallback>
                <p:oleObj name="Equation" r:id="rId5" imgW="4876560" imgH="838080" progId="Equation.DSMT4">
                  <p:embed/>
                  <p:pic>
                    <p:nvPicPr>
                      <p:cNvPr id="0" name=""/>
                      <p:cNvPicPr>
                        <a:picLocks noChangeAspect="1" noChangeArrowheads="1"/>
                      </p:cNvPicPr>
                      <p:nvPr/>
                    </p:nvPicPr>
                    <p:blipFill>
                      <a:blip r:embed="rId6"/>
                      <a:srcRect/>
                      <a:stretch>
                        <a:fillRect/>
                      </a:stretch>
                    </p:blipFill>
                    <p:spPr bwMode="auto">
                      <a:xfrm>
                        <a:off x="2214000" y="1123950"/>
                        <a:ext cx="4876800" cy="836613"/>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Rectangle 32"/>
          <p:cNvSpPr>
            <a:spLocks noChangeArrowheads="1"/>
          </p:cNvSpPr>
          <p:nvPr/>
        </p:nvSpPr>
        <p:spPr bwMode="auto">
          <a:xfrm>
            <a:off x="6772275" y="3267075"/>
            <a:ext cx="1724025"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6" name="Object 6"/>
          <p:cNvGraphicFramePr>
            <a:graphicFrameLocks noChangeAspect="1"/>
          </p:cNvGraphicFramePr>
          <p:nvPr>
            <p:extLst>
              <p:ext uri="{D42A27DB-BD31-4B8C-83A1-F6EECF244321}">
                <p14:modId xmlns:p14="http://schemas.microsoft.com/office/powerpoint/2010/main" val="1613844918"/>
              </p:ext>
            </p:extLst>
          </p:nvPr>
        </p:nvGraphicFramePr>
        <p:xfrm>
          <a:off x="6875463" y="3313113"/>
          <a:ext cx="1498600" cy="381000"/>
        </p:xfrm>
        <a:graphic>
          <a:graphicData uri="http://schemas.openxmlformats.org/presentationml/2006/ole">
            <mc:AlternateContent xmlns:mc="http://schemas.openxmlformats.org/markup-compatibility/2006">
              <mc:Choice xmlns:v="urn:schemas-microsoft-com:vml" Requires="v">
                <p:oleObj spid="_x0000_s252997" name="Equation" r:id="rId7" imgW="1498320" imgH="380880" progId="Equation.3">
                  <p:embed/>
                </p:oleObj>
              </mc:Choice>
              <mc:Fallback>
                <p:oleObj name="Equation" r:id="rId7" imgW="149832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75463" y="3313113"/>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5"/>
          <p:cNvGraphicFramePr>
            <a:graphicFrameLocks noChangeAspect="1"/>
          </p:cNvGraphicFramePr>
          <p:nvPr>
            <p:extLst>
              <p:ext uri="{D42A27DB-BD31-4B8C-83A1-F6EECF244321}">
                <p14:modId xmlns:p14="http://schemas.microsoft.com/office/powerpoint/2010/main" val="2170007831"/>
              </p:ext>
            </p:extLst>
          </p:nvPr>
        </p:nvGraphicFramePr>
        <p:xfrm>
          <a:off x="2214563" y="2188800"/>
          <a:ext cx="4076700" cy="1752600"/>
        </p:xfrm>
        <a:graphic>
          <a:graphicData uri="http://schemas.openxmlformats.org/presentationml/2006/ole">
            <mc:AlternateContent xmlns:mc="http://schemas.openxmlformats.org/markup-compatibility/2006">
              <mc:Choice xmlns:v="urn:schemas-microsoft-com:vml" Requires="v">
                <p:oleObj spid="_x0000_s252998" name="Equation" r:id="rId9" imgW="4076640" imgH="1752480" progId="Equation.DSMT4">
                  <p:embed/>
                </p:oleObj>
              </mc:Choice>
              <mc:Fallback>
                <p:oleObj name="Equation" r:id="rId9" imgW="4076640" imgH="1752480" progId="Equation.DSMT4">
                  <p:embed/>
                  <p:pic>
                    <p:nvPicPr>
                      <p:cNvPr id="0" name=""/>
                      <p:cNvPicPr>
                        <a:picLocks noChangeAspect="1" noChangeArrowheads="1"/>
                      </p:cNvPicPr>
                      <p:nvPr/>
                    </p:nvPicPr>
                    <p:blipFill>
                      <a:blip r:embed="rId10"/>
                      <a:srcRect/>
                      <a:stretch>
                        <a:fillRect/>
                      </a:stretch>
                    </p:blipFill>
                    <p:spPr bwMode="auto">
                      <a:xfrm>
                        <a:off x="2214563" y="2188800"/>
                        <a:ext cx="4076700" cy="175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3954"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Various tests have been developed to detect the presence of random effects.</a:t>
            </a:r>
            <a:endParaRPr lang="en-GB" sz="1500" b="1"/>
          </a:p>
        </p:txBody>
      </p:sp>
      <p:sp>
        <p:nvSpPr>
          <p:cNvPr id="253957"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25</a:t>
            </a:r>
            <a:endParaRPr lang="en-US" sz="1000">
              <a:solidFill>
                <a:srgbClr val="3366FF"/>
              </a:solidFill>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21" name="Rectangle 2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2" name="Text Box 4"/>
          <p:cNvSpPr txBox="1">
            <a:spLocks noChangeArrowheads="1"/>
          </p:cNvSpPr>
          <p:nvPr/>
        </p:nvSpPr>
        <p:spPr bwMode="auto">
          <a:xfrm>
            <a:off x="301625" y="561600"/>
            <a:ext cx="8532813"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Random </a:t>
            </a:r>
            <a:r>
              <a:rPr lang="en-US" sz="1800" b="1" dirty="0">
                <a:latin typeface="Arial" charset="0"/>
              </a:rPr>
              <a:t>effects </a:t>
            </a:r>
            <a:r>
              <a:rPr lang="en-US" sz="1800" b="1" dirty="0" smtClean="0">
                <a:latin typeface="Arial" charset="0"/>
              </a:rPr>
              <a:t>estimation</a:t>
            </a:r>
            <a:endParaRPr lang="en-US" sz="1800" b="1" dirty="0">
              <a:latin typeface="Arial" charset="0"/>
            </a:endParaRPr>
          </a:p>
        </p:txBody>
      </p:sp>
      <p:sp>
        <p:nvSpPr>
          <p:cNvPr id="28" name="Rectangle 27"/>
          <p:cNvSpPr>
            <a:spLocks noChangeArrowheads="1"/>
          </p:cNvSpPr>
          <p:nvPr/>
        </p:nvSpPr>
        <p:spPr bwMode="auto">
          <a:xfrm>
            <a:off x="0" y="4640400"/>
            <a:ext cx="9144000" cy="9396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9" name="Object 10"/>
          <p:cNvGraphicFramePr>
            <a:graphicFrameLocks noChangeAspect="1"/>
          </p:cNvGraphicFramePr>
          <p:nvPr>
            <p:extLst>
              <p:ext uri="{D42A27DB-BD31-4B8C-83A1-F6EECF244321}">
                <p14:modId xmlns:p14="http://schemas.microsoft.com/office/powerpoint/2010/main" val="4216603429"/>
              </p:ext>
            </p:extLst>
          </p:nvPr>
        </p:nvGraphicFramePr>
        <p:xfrm>
          <a:off x="2214000" y="4689475"/>
          <a:ext cx="4965700" cy="838200"/>
        </p:xfrm>
        <a:graphic>
          <a:graphicData uri="http://schemas.openxmlformats.org/presentationml/2006/ole">
            <mc:AlternateContent xmlns:mc="http://schemas.openxmlformats.org/markup-compatibility/2006">
              <mc:Choice xmlns:v="urn:schemas-microsoft-com:vml" Requires="v">
                <p:oleObj spid="_x0000_s254015" name="Equation" r:id="rId3" imgW="4965480" imgH="838080" progId="Equation.DSMT4">
                  <p:embed/>
                </p:oleObj>
              </mc:Choice>
              <mc:Fallback>
                <p:oleObj name="Equation" r:id="rId3" imgW="4965480" imgH="838080" progId="Equation.DSMT4">
                  <p:embed/>
                  <p:pic>
                    <p:nvPicPr>
                      <p:cNvPr id="0" name=""/>
                      <p:cNvPicPr>
                        <a:picLocks noChangeAspect="1" noChangeArrowheads="1"/>
                      </p:cNvPicPr>
                      <p:nvPr/>
                    </p:nvPicPr>
                    <p:blipFill>
                      <a:blip r:embed="rId4"/>
                      <a:srcRect/>
                      <a:stretch>
                        <a:fillRect/>
                      </a:stretch>
                    </p:blipFill>
                    <p:spPr bwMode="auto">
                      <a:xfrm>
                        <a:off x="2214000" y="4689475"/>
                        <a:ext cx="49657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Rectangle 29"/>
          <p:cNvSpPr>
            <a:spLocks noChangeArrowheads="1"/>
          </p:cNvSpPr>
          <p:nvPr/>
        </p:nvSpPr>
        <p:spPr bwMode="auto">
          <a:xfrm>
            <a:off x="0" y="41004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1" name="Text Box 4"/>
          <p:cNvSpPr txBox="1">
            <a:spLocks noChangeArrowheads="1"/>
          </p:cNvSpPr>
          <p:nvPr/>
        </p:nvSpPr>
        <p:spPr bwMode="auto">
          <a:xfrm>
            <a:off x="301625" y="4122000"/>
            <a:ext cx="8532813"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OLS</a:t>
            </a:r>
            <a:endParaRPr lang="en-US" sz="1800" b="1" dirty="0">
              <a:latin typeface="Arial" charset="0"/>
            </a:endParaRPr>
          </a:p>
        </p:txBody>
      </p:sp>
      <p:sp>
        <p:nvSpPr>
          <p:cNvPr id="32" name="Rectangle 31"/>
          <p:cNvSpPr>
            <a:spLocks noChangeArrowheads="1"/>
          </p:cNvSpPr>
          <p:nvPr/>
        </p:nvSpPr>
        <p:spPr bwMode="auto">
          <a:xfrm>
            <a:off x="0" y="2127600"/>
            <a:ext cx="9144000" cy="1864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3" name="Rectangle 32"/>
          <p:cNvSpPr>
            <a:spLocks noChangeArrowheads="1"/>
          </p:cNvSpPr>
          <p:nvPr/>
        </p:nvSpPr>
        <p:spPr bwMode="auto">
          <a:xfrm>
            <a:off x="0" y="1079700"/>
            <a:ext cx="9144000" cy="9396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4" name="Object 25"/>
          <p:cNvGraphicFramePr>
            <a:graphicFrameLocks noChangeAspect="1"/>
          </p:cNvGraphicFramePr>
          <p:nvPr>
            <p:extLst>
              <p:ext uri="{D42A27DB-BD31-4B8C-83A1-F6EECF244321}">
                <p14:modId xmlns:p14="http://schemas.microsoft.com/office/powerpoint/2010/main" val="3144475445"/>
              </p:ext>
            </p:extLst>
          </p:nvPr>
        </p:nvGraphicFramePr>
        <p:xfrm>
          <a:off x="2214000" y="1123950"/>
          <a:ext cx="4876800" cy="836613"/>
        </p:xfrm>
        <a:graphic>
          <a:graphicData uri="http://schemas.openxmlformats.org/presentationml/2006/ole">
            <mc:AlternateContent xmlns:mc="http://schemas.openxmlformats.org/markup-compatibility/2006">
              <mc:Choice xmlns:v="urn:schemas-microsoft-com:vml" Requires="v">
                <p:oleObj spid="_x0000_s254016" name="Equation" r:id="rId5" imgW="4876560" imgH="838080" progId="Equation.DSMT4">
                  <p:embed/>
                </p:oleObj>
              </mc:Choice>
              <mc:Fallback>
                <p:oleObj name="Equation" r:id="rId5" imgW="4876560" imgH="838080" progId="Equation.DSMT4">
                  <p:embed/>
                  <p:pic>
                    <p:nvPicPr>
                      <p:cNvPr id="0" name=""/>
                      <p:cNvPicPr>
                        <a:picLocks noChangeAspect="1" noChangeArrowheads="1"/>
                      </p:cNvPicPr>
                      <p:nvPr/>
                    </p:nvPicPr>
                    <p:blipFill>
                      <a:blip r:embed="rId6"/>
                      <a:srcRect/>
                      <a:stretch>
                        <a:fillRect/>
                      </a:stretch>
                    </p:blipFill>
                    <p:spPr bwMode="auto">
                      <a:xfrm>
                        <a:off x="2214000" y="1123950"/>
                        <a:ext cx="4876800" cy="836613"/>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Rectangle 32"/>
          <p:cNvSpPr>
            <a:spLocks noChangeArrowheads="1"/>
          </p:cNvSpPr>
          <p:nvPr/>
        </p:nvSpPr>
        <p:spPr bwMode="auto">
          <a:xfrm>
            <a:off x="6772275" y="3267075"/>
            <a:ext cx="1724025"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6" name="Object 6"/>
          <p:cNvGraphicFramePr>
            <a:graphicFrameLocks noChangeAspect="1"/>
          </p:cNvGraphicFramePr>
          <p:nvPr>
            <p:extLst>
              <p:ext uri="{D42A27DB-BD31-4B8C-83A1-F6EECF244321}">
                <p14:modId xmlns:p14="http://schemas.microsoft.com/office/powerpoint/2010/main" val="1613844918"/>
              </p:ext>
            </p:extLst>
          </p:nvPr>
        </p:nvGraphicFramePr>
        <p:xfrm>
          <a:off x="6875463" y="3313113"/>
          <a:ext cx="1498600" cy="381000"/>
        </p:xfrm>
        <a:graphic>
          <a:graphicData uri="http://schemas.openxmlformats.org/presentationml/2006/ole">
            <mc:AlternateContent xmlns:mc="http://schemas.openxmlformats.org/markup-compatibility/2006">
              <mc:Choice xmlns:v="urn:schemas-microsoft-com:vml" Requires="v">
                <p:oleObj spid="_x0000_s254017" name="Equation" r:id="rId7" imgW="1498320" imgH="380880" progId="Equation.3">
                  <p:embed/>
                </p:oleObj>
              </mc:Choice>
              <mc:Fallback>
                <p:oleObj name="Equation" r:id="rId7" imgW="149832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75463" y="3313113"/>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5"/>
          <p:cNvGraphicFramePr>
            <a:graphicFrameLocks noChangeAspect="1"/>
          </p:cNvGraphicFramePr>
          <p:nvPr>
            <p:extLst>
              <p:ext uri="{D42A27DB-BD31-4B8C-83A1-F6EECF244321}">
                <p14:modId xmlns:p14="http://schemas.microsoft.com/office/powerpoint/2010/main" val="2170007831"/>
              </p:ext>
            </p:extLst>
          </p:nvPr>
        </p:nvGraphicFramePr>
        <p:xfrm>
          <a:off x="2214563" y="2188800"/>
          <a:ext cx="4076700" cy="1752600"/>
        </p:xfrm>
        <a:graphic>
          <a:graphicData uri="http://schemas.openxmlformats.org/presentationml/2006/ole">
            <mc:AlternateContent xmlns:mc="http://schemas.openxmlformats.org/markup-compatibility/2006">
              <mc:Choice xmlns:v="urn:schemas-microsoft-com:vml" Requires="v">
                <p:oleObj spid="_x0000_s254018" name="Equation" r:id="rId9" imgW="4076640" imgH="1752480" progId="Equation.DSMT4">
                  <p:embed/>
                </p:oleObj>
              </mc:Choice>
              <mc:Fallback>
                <p:oleObj name="Equation" r:id="rId9" imgW="4076640" imgH="1752480" progId="Equation.DSMT4">
                  <p:embed/>
                  <p:pic>
                    <p:nvPicPr>
                      <p:cNvPr id="0" name=""/>
                      <p:cNvPicPr>
                        <a:picLocks noChangeAspect="1" noChangeArrowheads="1"/>
                      </p:cNvPicPr>
                      <p:nvPr/>
                    </p:nvPicPr>
                    <p:blipFill>
                      <a:blip r:embed="rId10"/>
                      <a:srcRect/>
                      <a:stretch>
                        <a:fillRect/>
                      </a:stretch>
                    </p:blipFill>
                    <p:spPr bwMode="auto">
                      <a:xfrm>
                        <a:off x="2214563" y="2188800"/>
                        <a:ext cx="4076700" cy="175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4978"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The most common, implemented in some regression applications, is the </a:t>
            </a:r>
            <a:r>
              <a:rPr lang="en-US" sz="1500" b="1" dirty="0" err="1"/>
              <a:t>Breusch</a:t>
            </a:r>
            <a:r>
              <a:rPr lang="en-US" sz="1500" b="1" dirty="0"/>
              <a:t>–Pagan </a:t>
            </a:r>
            <a:r>
              <a:rPr lang="en-US" sz="1500" b="1" dirty="0" err="1" smtClean="0"/>
              <a:t>lagrange</a:t>
            </a:r>
            <a:r>
              <a:rPr lang="en-US" sz="1500" b="1" dirty="0" smtClean="0"/>
              <a:t> </a:t>
            </a:r>
            <a:r>
              <a:rPr lang="en-US" sz="1500" b="1" dirty="0"/>
              <a:t>multiplier test, the test statistic having a chi-squared distribution with one degree of freedom under the null hypothesis of no random effects. </a:t>
            </a:r>
            <a:endParaRPr lang="en-GB" sz="1500" b="1" dirty="0"/>
          </a:p>
        </p:txBody>
      </p:sp>
      <p:sp>
        <p:nvSpPr>
          <p:cNvPr id="254981"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26</a:t>
            </a:r>
            <a:endParaRPr lang="en-US" sz="1000">
              <a:solidFill>
                <a:srgbClr val="3366FF"/>
              </a:solidFill>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21" name="Rectangle 2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2" name="Text Box 4"/>
          <p:cNvSpPr txBox="1">
            <a:spLocks noChangeArrowheads="1"/>
          </p:cNvSpPr>
          <p:nvPr/>
        </p:nvSpPr>
        <p:spPr bwMode="auto">
          <a:xfrm>
            <a:off x="301625" y="561600"/>
            <a:ext cx="8532813"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Random </a:t>
            </a:r>
            <a:r>
              <a:rPr lang="en-US" sz="1800" b="1" dirty="0">
                <a:latin typeface="Arial" charset="0"/>
              </a:rPr>
              <a:t>effects </a:t>
            </a:r>
            <a:r>
              <a:rPr lang="en-US" sz="1800" b="1" dirty="0" smtClean="0">
                <a:latin typeface="Arial" charset="0"/>
              </a:rPr>
              <a:t>estimation</a:t>
            </a:r>
            <a:endParaRPr lang="en-US" sz="1800" b="1" dirty="0">
              <a:latin typeface="Arial" charset="0"/>
            </a:endParaRPr>
          </a:p>
        </p:txBody>
      </p:sp>
      <p:sp>
        <p:nvSpPr>
          <p:cNvPr id="28" name="Rectangle 27"/>
          <p:cNvSpPr>
            <a:spLocks noChangeArrowheads="1"/>
          </p:cNvSpPr>
          <p:nvPr/>
        </p:nvSpPr>
        <p:spPr bwMode="auto">
          <a:xfrm>
            <a:off x="0" y="4640400"/>
            <a:ext cx="9144000" cy="9396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9" name="Object 10"/>
          <p:cNvGraphicFramePr>
            <a:graphicFrameLocks noChangeAspect="1"/>
          </p:cNvGraphicFramePr>
          <p:nvPr>
            <p:extLst>
              <p:ext uri="{D42A27DB-BD31-4B8C-83A1-F6EECF244321}">
                <p14:modId xmlns:p14="http://schemas.microsoft.com/office/powerpoint/2010/main" val="4216603429"/>
              </p:ext>
            </p:extLst>
          </p:nvPr>
        </p:nvGraphicFramePr>
        <p:xfrm>
          <a:off x="2214000" y="4689475"/>
          <a:ext cx="4965700" cy="838200"/>
        </p:xfrm>
        <a:graphic>
          <a:graphicData uri="http://schemas.openxmlformats.org/presentationml/2006/ole">
            <mc:AlternateContent xmlns:mc="http://schemas.openxmlformats.org/markup-compatibility/2006">
              <mc:Choice xmlns:v="urn:schemas-microsoft-com:vml" Requires="v">
                <p:oleObj spid="_x0000_s255039" name="Equation" r:id="rId3" imgW="4965480" imgH="838080" progId="Equation.DSMT4">
                  <p:embed/>
                </p:oleObj>
              </mc:Choice>
              <mc:Fallback>
                <p:oleObj name="Equation" r:id="rId3" imgW="4965480" imgH="838080" progId="Equation.DSMT4">
                  <p:embed/>
                  <p:pic>
                    <p:nvPicPr>
                      <p:cNvPr id="0" name=""/>
                      <p:cNvPicPr>
                        <a:picLocks noChangeAspect="1" noChangeArrowheads="1"/>
                      </p:cNvPicPr>
                      <p:nvPr/>
                    </p:nvPicPr>
                    <p:blipFill>
                      <a:blip r:embed="rId4"/>
                      <a:srcRect/>
                      <a:stretch>
                        <a:fillRect/>
                      </a:stretch>
                    </p:blipFill>
                    <p:spPr bwMode="auto">
                      <a:xfrm>
                        <a:off x="2214000" y="4689475"/>
                        <a:ext cx="49657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Rectangle 29"/>
          <p:cNvSpPr>
            <a:spLocks noChangeArrowheads="1"/>
          </p:cNvSpPr>
          <p:nvPr/>
        </p:nvSpPr>
        <p:spPr bwMode="auto">
          <a:xfrm>
            <a:off x="0" y="41004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1" name="Text Box 4"/>
          <p:cNvSpPr txBox="1">
            <a:spLocks noChangeArrowheads="1"/>
          </p:cNvSpPr>
          <p:nvPr/>
        </p:nvSpPr>
        <p:spPr bwMode="auto">
          <a:xfrm>
            <a:off x="301625" y="4122000"/>
            <a:ext cx="8532813"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OLS</a:t>
            </a:r>
            <a:endParaRPr lang="en-US" sz="1800" b="1" dirty="0">
              <a:latin typeface="Arial" charset="0"/>
            </a:endParaRPr>
          </a:p>
        </p:txBody>
      </p:sp>
      <p:sp>
        <p:nvSpPr>
          <p:cNvPr id="32" name="Rectangle 31"/>
          <p:cNvSpPr>
            <a:spLocks noChangeArrowheads="1"/>
          </p:cNvSpPr>
          <p:nvPr/>
        </p:nvSpPr>
        <p:spPr bwMode="auto">
          <a:xfrm>
            <a:off x="0" y="2127600"/>
            <a:ext cx="9144000" cy="1864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3" name="Rectangle 32"/>
          <p:cNvSpPr>
            <a:spLocks noChangeArrowheads="1"/>
          </p:cNvSpPr>
          <p:nvPr/>
        </p:nvSpPr>
        <p:spPr bwMode="auto">
          <a:xfrm>
            <a:off x="0" y="1079700"/>
            <a:ext cx="9144000" cy="9396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4" name="Object 25"/>
          <p:cNvGraphicFramePr>
            <a:graphicFrameLocks noChangeAspect="1"/>
          </p:cNvGraphicFramePr>
          <p:nvPr>
            <p:extLst>
              <p:ext uri="{D42A27DB-BD31-4B8C-83A1-F6EECF244321}">
                <p14:modId xmlns:p14="http://schemas.microsoft.com/office/powerpoint/2010/main" val="3144475445"/>
              </p:ext>
            </p:extLst>
          </p:nvPr>
        </p:nvGraphicFramePr>
        <p:xfrm>
          <a:off x="2214000" y="1123950"/>
          <a:ext cx="4876800" cy="836613"/>
        </p:xfrm>
        <a:graphic>
          <a:graphicData uri="http://schemas.openxmlformats.org/presentationml/2006/ole">
            <mc:AlternateContent xmlns:mc="http://schemas.openxmlformats.org/markup-compatibility/2006">
              <mc:Choice xmlns:v="urn:schemas-microsoft-com:vml" Requires="v">
                <p:oleObj spid="_x0000_s255040" name="Equation" r:id="rId5" imgW="4876560" imgH="838080" progId="Equation.DSMT4">
                  <p:embed/>
                </p:oleObj>
              </mc:Choice>
              <mc:Fallback>
                <p:oleObj name="Equation" r:id="rId5" imgW="4876560" imgH="838080" progId="Equation.DSMT4">
                  <p:embed/>
                  <p:pic>
                    <p:nvPicPr>
                      <p:cNvPr id="0" name=""/>
                      <p:cNvPicPr>
                        <a:picLocks noChangeAspect="1" noChangeArrowheads="1"/>
                      </p:cNvPicPr>
                      <p:nvPr/>
                    </p:nvPicPr>
                    <p:blipFill>
                      <a:blip r:embed="rId6"/>
                      <a:srcRect/>
                      <a:stretch>
                        <a:fillRect/>
                      </a:stretch>
                    </p:blipFill>
                    <p:spPr bwMode="auto">
                      <a:xfrm>
                        <a:off x="2214000" y="1123950"/>
                        <a:ext cx="4876800" cy="836613"/>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Rectangle 32"/>
          <p:cNvSpPr>
            <a:spLocks noChangeArrowheads="1"/>
          </p:cNvSpPr>
          <p:nvPr/>
        </p:nvSpPr>
        <p:spPr bwMode="auto">
          <a:xfrm>
            <a:off x="6772275" y="3267075"/>
            <a:ext cx="1724025"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6" name="Object 6"/>
          <p:cNvGraphicFramePr>
            <a:graphicFrameLocks noChangeAspect="1"/>
          </p:cNvGraphicFramePr>
          <p:nvPr>
            <p:extLst>
              <p:ext uri="{D42A27DB-BD31-4B8C-83A1-F6EECF244321}">
                <p14:modId xmlns:p14="http://schemas.microsoft.com/office/powerpoint/2010/main" val="1613844918"/>
              </p:ext>
            </p:extLst>
          </p:nvPr>
        </p:nvGraphicFramePr>
        <p:xfrm>
          <a:off x="6875463" y="3313113"/>
          <a:ext cx="1498600" cy="381000"/>
        </p:xfrm>
        <a:graphic>
          <a:graphicData uri="http://schemas.openxmlformats.org/presentationml/2006/ole">
            <mc:AlternateContent xmlns:mc="http://schemas.openxmlformats.org/markup-compatibility/2006">
              <mc:Choice xmlns:v="urn:schemas-microsoft-com:vml" Requires="v">
                <p:oleObj spid="_x0000_s255041" name="Equation" r:id="rId7" imgW="1498320" imgH="380880" progId="Equation.3">
                  <p:embed/>
                </p:oleObj>
              </mc:Choice>
              <mc:Fallback>
                <p:oleObj name="Equation" r:id="rId7" imgW="149832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75463" y="3313113"/>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5"/>
          <p:cNvGraphicFramePr>
            <a:graphicFrameLocks noChangeAspect="1"/>
          </p:cNvGraphicFramePr>
          <p:nvPr>
            <p:extLst>
              <p:ext uri="{D42A27DB-BD31-4B8C-83A1-F6EECF244321}">
                <p14:modId xmlns:p14="http://schemas.microsoft.com/office/powerpoint/2010/main" val="2170007831"/>
              </p:ext>
            </p:extLst>
          </p:nvPr>
        </p:nvGraphicFramePr>
        <p:xfrm>
          <a:off x="2214563" y="2188800"/>
          <a:ext cx="4076700" cy="1752600"/>
        </p:xfrm>
        <a:graphic>
          <a:graphicData uri="http://schemas.openxmlformats.org/presentationml/2006/ole">
            <mc:AlternateContent xmlns:mc="http://schemas.openxmlformats.org/markup-compatibility/2006">
              <mc:Choice xmlns:v="urn:schemas-microsoft-com:vml" Requires="v">
                <p:oleObj spid="_x0000_s255042" name="Equation" r:id="rId9" imgW="4076640" imgH="1752480" progId="Equation.DSMT4">
                  <p:embed/>
                </p:oleObj>
              </mc:Choice>
              <mc:Fallback>
                <p:oleObj name="Equation" r:id="rId9" imgW="4076640" imgH="1752480" progId="Equation.DSMT4">
                  <p:embed/>
                  <p:pic>
                    <p:nvPicPr>
                      <p:cNvPr id="0" name=""/>
                      <p:cNvPicPr>
                        <a:picLocks noChangeAspect="1" noChangeArrowheads="1"/>
                      </p:cNvPicPr>
                      <p:nvPr/>
                    </p:nvPicPr>
                    <p:blipFill>
                      <a:blip r:embed="rId10"/>
                      <a:srcRect/>
                      <a:stretch>
                        <a:fillRect/>
                      </a:stretch>
                    </p:blipFill>
                    <p:spPr bwMode="auto">
                      <a:xfrm>
                        <a:off x="2214563" y="2188800"/>
                        <a:ext cx="4076700" cy="175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6002"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In the case of the marriage effect example the statistic is very high indeed, 20,007, but in this case it is meaningless because are not able to use random effects estimation.</a:t>
            </a:r>
            <a:endParaRPr lang="en-GB" sz="1500" b="1"/>
          </a:p>
        </p:txBody>
      </p:sp>
      <p:sp>
        <p:nvSpPr>
          <p:cNvPr id="256005"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27</a:t>
            </a:r>
            <a:endParaRPr lang="en-US" sz="1000">
              <a:solidFill>
                <a:srgbClr val="3366FF"/>
              </a:solidFill>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21" name="Rectangle 2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2" name="Text Box 4"/>
          <p:cNvSpPr txBox="1">
            <a:spLocks noChangeArrowheads="1"/>
          </p:cNvSpPr>
          <p:nvPr/>
        </p:nvSpPr>
        <p:spPr bwMode="auto">
          <a:xfrm>
            <a:off x="301625" y="561600"/>
            <a:ext cx="8532813"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Random </a:t>
            </a:r>
            <a:r>
              <a:rPr lang="en-US" sz="1800" b="1" dirty="0">
                <a:latin typeface="Arial" charset="0"/>
              </a:rPr>
              <a:t>effects </a:t>
            </a:r>
            <a:r>
              <a:rPr lang="en-US" sz="1800" b="1" dirty="0" smtClean="0">
                <a:latin typeface="Arial" charset="0"/>
              </a:rPr>
              <a:t>estimation</a:t>
            </a:r>
            <a:endParaRPr lang="en-US" sz="1800" b="1" dirty="0">
              <a:latin typeface="Arial" charset="0"/>
            </a:endParaRPr>
          </a:p>
        </p:txBody>
      </p:sp>
      <p:sp>
        <p:nvSpPr>
          <p:cNvPr id="29" name="Rectangle 28"/>
          <p:cNvSpPr>
            <a:spLocks noChangeArrowheads="1"/>
          </p:cNvSpPr>
          <p:nvPr/>
        </p:nvSpPr>
        <p:spPr bwMode="auto">
          <a:xfrm>
            <a:off x="0" y="4640400"/>
            <a:ext cx="9144000" cy="9396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0" name="Object 10"/>
          <p:cNvGraphicFramePr>
            <a:graphicFrameLocks noChangeAspect="1"/>
          </p:cNvGraphicFramePr>
          <p:nvPr>
            <p:extLst>
              <p:ext uri="{D42A27DB-BD31-4B8C-83A1-F6EECF244321}">
                <p14:modId xmlns:p14="http://schemas.microsoft.com/office/powerpoint/2010/main" val="4216603429"/>
              </p:ext>
            </p:extLst>
          </p:nvPr>
        </p:nvGraphicFramePr>
        <p:xfrm>
          <a:off x="2214000" y="4689475"/>
          <a:ext cx="4965700" cy="838200"/>
        </p:xfrm>
        <a:graphic>
          <a:graphicData uri="http://schemas.openxmlformats.org/presentationml/2006/ole">
            <mc:AlternateContent xmlns:mc="http://schemas.openxmlformats.org/markup-compatibility/2006">
              <mc:Choice xmlns:v="urn:schemas-microsoft-com:vml" Requires="v">
                <p:oleObj spid="_x0000_s256072" name="Equation" r:id="rId3" imgW="4965480" imgH="838080" progId="Equation.DSMT4">
                  <p:embed/>
                </p:oleObj>
              </mc:Choice>
              <mc:Fallback>
                <p:oleObj name="Equation" r:id="rId3" imgW="4965480" imgH="838080" progId="Equation.DSMT4">
                  <p:embed/>
                  <p:pic>
                    <p:nvPicPr>
                      <p:cNvPr id="0" name=""/>
                      <p:cNvPicPr>
                        <a:picLocks noChangeAspect="1" noChangeArrowheads="1"/>
                      </p:cNvPicPr>
                      <p:nvPr/>
                    </p:nvPicPr>
                    <p:blipFill>
                      <a:blip r:embed="rId4"/>
                      <a:srcRect/>
                      <a:stretch>
                        <a:fillRect/>
                      </a:stretch>
                    </p:blipFill>
                    <p:spPr bwMode="auto">
                      <a:xfrm>
                        <a:off x="2214000" y="4689475"/>
                        <a:ext cx="49657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Rectangle 31"/>
          <p:cNvSpPr>
            <a:spLocks noChangeArrowheads="1"/>
          </p:cNvSpPr>
          <p:nvPr/>
        </p:nvSpPr>
        <p:spPr bwMode="auto">
          <a:xfrm>
            <a:off x="0" y="41004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3" name="Text Box 4"/>
          <p:cNvSpPr txBox="1">
            <a:spLocks noChangeArrowheads="1"/>
          </p:cNvSpPr>
          <p:nvPr/>
        </p:nvSpPr>
        <p:spPr bwMode="auto">
          <a:xfrm>
            <a:off x="301625" y="4122000"/>
            <a:ext cx="8532813"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OLS</a:t>
            </a:r>
            <a:endParaRPr lang="en-US" sz="1800" b="1" dirty="0">
              <a:latin typeface="Arial" charset="0"/>
            </a:endParaRPr>
          </a:p>
        </p:txBody>
      </p:sp>
      <p:sp>
        <p:nvSpPr>
          <p:cNvPr id="34" name="Rectangle 33"/>
          <p:cNvSpPr>
            <a:spLocks noChangeArrowheads="1"/>
          </p:cNvSpPr>
          <p:nvPr/>
        </p:nvSpPr>
        <p:spPr bwMode="auto">
          <a:xfrm>
            <a:off x="0" y="2127600"/>
            <a:ext cx="9144000" cy="1864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5" name="Rectangle 34"/>
          <p:cNvSpPr>
            <a:spLocks noChangeArrowheads="1"/>
          </p:cNvSpPr>
          <p:nvPr/>
        </p:nvSpPr>
        <p:spPr bwMode="auto">
          <a:xfrm>
            <a:off x="0" y="1079700"/>
            <a:ext cx="9144000" cy="9396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6" name="Object 25"/>
          <p:cNvGraphicFramePr>
            <a:graphicFrameLocks noChangeAspect="1"/>
          </p:cNvGraphicFramePr>
          <p:nvPr>
            <p:extLst>
              <p:ext uri="{D42A27DB-BD31-4B8C-83A1-F6EECF244321}">
                <p14:modId xmlns:p14="http://schemas.microsoft.com/office/powerpoint/2010/main" val="3144475445"/>
              </p:ext>
            </p:extLst>
          </p:nvPr>
        </p:nvGraphicFramePr>
        <p:xfrm>
          <a:off x="2214000" y="1123950"/>
          <a:ext cx="4876800" cy="836613"/>
        </p:xfrm>
        <a:graphic>
          <a:graphicData uri="http://schemas.openxmlformats.org/presentationml/2006/ole">
            <mc:AlternateContent xmlns:mc="http://schemas.openxmlformats.org/markup-compatibility/2006">
              <mc:Choice xmlns:v="urn:schemas-microsoft-com:vml" Requires="v">
                <p:oleObj spid="_x0000_s256073" name="Equation" r:id="rId5" imgW="4876560" imgH="838080" progId="Equation.DSMT4">
                  <p:embed/>
                </p:oleObj>
              </mc:Choice>
              <mc:Fallback>
                <p:oleObj name="Equation" r:id="rId5" imgW="4876560" imgH="838080" progId="Equation.DSMT4">
                  <p:embed/>
                  <p:pic>
                    <p:nvPicPr>
                      <p:cNvPr id="0" name=""/>
                      <p:cNvPicPr>
                        <a:picLocks noChangeAspect="1" noChangeArrowheads="1"/>
                      </p:cNvPicPr>
                      <p:nvPr/>
                    </p:nvPicPr>
                    <p:blipFill>
                      <a:blip r:embed="rId6"/>
                      <a:srcRect/>
                      <a:stretch>
                        <a:fillRect/>
                      </a:stretch>
                    </p:blipFill>
                    <p:spPr bwMode="auto">
                      <a:xfrm>
                        <a:off x="2214000" y="1123950"/>
                        <a:ext cx="4876800" cy="836613"/>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7" name="Rectangle 32"/>
          <p:cNvSpPr>
            <a:spLocks noChangeArrowheads="1"/>
          </p:cNvSpPr>
          <p:nvPr/>
        </p:nvSpPr>
        <p:spPr bwMode="auto">
          <a:xfrm>
            <a:off x="6772275" y="3267075"/>
            <a:ext cx="1724025"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8" name="Object 6"/>
          <p:cNvGraphicFramePr>
            <a:graphicFrameLocks noChangeAspect="1"/>
          </p:cNvGraphicFramePr>
          <p:nvPr>
            <p:extLst>
              <p:ext uri="{D42A27DB-BD31-4B8C-83A1-F6EECF244321}">
                <p14:modId xmlns:p14="http://schemas.microsoft.com/office/powerpoint/2010/main" val="1613844918"/>
              </p:ext>
            </p:extLst>
          </p:nvPr>
        </p:nvGraphicFramePr>
        <p:xfrm>
          <a:off x="6875463" y="3313113"/>
          <a:ext cx="1498600" cy="381000"/>
        </p:xfrm>
        <a:graphic>
          <a:graphicData uri="http://schemas.openxmlformats.org/presentationml/2006/ole">
            <mc:AlternateContent xmlns:mc="http://schemas.openxmlformats.org/markup-compatibility/2006">
              <mc:Choice xmlns:v="urn:schemas-microsoft-com:vml" Requires="v">
                <p:oleObj spid="_x0000_s256074" name="Equation" r:id="rId7" imgW="1498320" imgH="380880" progId="Equation.3">
                  <p:embed/>
                </p:oleObj>
              </mc:Choice>
              <mc:Fallback>
                <p:oleObj name="Equation" r:id="rId7" imgW="149832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75463" y="3313113"/>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5"/>
          <p:cNvGraphicFramePr>
            <a:graphicFrameLocks noChangeAspect="1"/>
          </p:cNvGraphicFramePr>
          <p:nvPr>
            <p:extLst>
              <p:ext uri="{D42A27DB-BD31-4B8C-83A1-F6EECF244321}">
                <p14:modId xmlns:p14="http://schemas.microsoft.com/office/powerpoint/2010/main" val="2170007831"/>
              </p:ext>
            </p:extLst>
          </p:nvPr>
        </p:nvGraphicFramePr>
        <p:xfrm>
          <a:off x="2214563" y="2188800"/>
          <a:ext cx="4076700" cy="1752600"/>
        </p:xfrm>
        <a:graphic>
          <a:graphicData uri="http://schemas.openxmlformats.org/presentationml/2006/ole">
            <mc:AlternateContent xmlns:mc="http://schemas.openxmlformats.org/markup-compatibility/2006">
              <mc:Choice xmlns:v="urn:schemas-microsoft-com:vml" Requires="v">
                <p:oleObj spid="_x0000_s256075" name="Equation" r:id="rId9" imgW="4076640" imgH="1752480" progId="Equation.DSMT4">
                  <p:embed/>
                </p:oleObj>
              </mc:Choice>
              <mc:Fallback>
                <p:oleObj name="Equation" r:id="rId9" imgW="4076640" imgH="1752480" progId="Equation.DSMT4">
                  <p:embed/>
                  <p:pic>
                    <p:nvPicPr>
                      <p:cNvPr id="0" name=""/>
                      <p:cNvPicPr>
                        <a:picLocks noChangeAspect="1" noChangeArrowheads="1"/>
                      </p:cNvPicPr>
                      <p:nvPr/>
                    </p:nvPicPr>
                    <p:blipFill>
                      <a:blip r:embed="rId10"/>
                      <a:srcRect/>
                      <a:stretch>
                        <a:fillRect/>
                      </a:stretch>
                    </p:blipFill>
                    <p:spPr bwMode="auto">
                      <a:xfrm>
                        <a:off x="2214563" y="2188800"/>
                        <a:ext cx="4076700" cy="175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 name="Rectangle 32"/>
          <p:cNvSpPr>
            <a:spLocks noChangeArrowheads="1"/>
          </p:cNvSpPr>
          <p:nvPr/>
        </p:nvSpPr>
        <p:spPr bwMode="auto">
          <a:xfrm>
            <a:off x="2295526" y="4133850"/>
            <a:ext cx="5581650" cy="5715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1" name="Text Box 4"/>
          <p:cNvSpPr txBox="1">
            <a:spLocks noChangeArrowheads="1"/>
          </p:cNvSpPr>
          <p:nvPr/>
        </p:nvSpPr>
        <p:spPr bwMode="auto">
          <a:xfrm>
            <a:off x="1892300" y="4207800"/>
            <a:ext cx="5984876"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err="1" smtClean="0">
                <a:latin typeface="Arial" charset="0"/>
              </a:rPr>
              <a:t>Breusch</a:t>
            </a:r>
            <a:r>
              <a:rPr lang="en-US" sz="1800" b="1" dirty="0" smtClean="0">
                <a:latin typeface="Arial" charset="0"/>
              </a:rPr>
              <a:t>–Pagan statistic (</a:t>
            </a:r>
            <a:r>
              <a:rPr lang="en-US" sz="1800" b="1" i="1" dirty="0" smtClean="0">
                <a:latin typeface="Symbol" pitchFamily="18" charset="2"/>
              </a:rPr>
              <a:t>c</a:t>
            </a:r>
            <a:r>
              <a:rPr lang="en-US" sz="1800" b="1" baseline="30000" dirty="0" smtClean="0">
                <a:latin typeface="Arial" pitchFamily="34" charset="0"/>
                <a:cs typeface="Arial" pitchFamily="34" charset="0"/>
              </a:rPr>
              <a:t>2</a:t>
            </a:r>
            <a:r>
              <a:rPr lang="en-US" sz="1800" b="1" dirty="0" smtClean="0">
                <a:latin typeface="Arial" pitchFamily="34" charset="0"/>
                <a:cs typeface="Arial" pitchFamily="34" charset="0"/>
              </a:rPr>
              <a:t>(1) </a:t>
            </a:r>
            <a:r>
              <a:rPr lang="en-US" sz="1800" b="1" dirty="0" smtClean="0">
                <a:latin typeface="Arial" charset="0"/>
              </a:rPr>
              <a:t>under </a:t>
            </a:r>
            <a:r>
              <a:rPr lang="en-US" sz="1800" b="1" i="1" dirty="0" smtClean="0">
                <a:latin typeface="Arial" charset="0"/>
              </a:rPr>
              <a:t>H</a:t>
            </a:r>
            <a:r>
              <a:rPr lang="en-US" sz="1800" b="1" baseline="-25000" dirty="0" smtClean="0">
                <a:latin typeface="Arial" charset="0"/>
              </a:rPr>
              <a:t>0</a:t>
            </a:r>
            <a:r>
              <a:rPr lang="en-US" sz="1800" b="1" dirty="0" smtClean="0">
                <a:latin typeface="Arial" charset="0"/>
              </a:rPr>
              <a:t>) = 20,007</a:t>
            </a:r>
            <a:endParaRPr lang="en-US" sz="1800" b="1" dirty="0">
              <a:latin typeface="Arial"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7026"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A note on the random effects and fixed effects terminology.  It is generally agreed that random effects/fixed effects terminology can be misleading, but that it is too late to change it now.</a:t>
            </a:r>
            <a:endParaRPr lang="en-GB" sz="1500" b="1"/>
          </a:p>
        </p:txBody>
      </p:sp>
      <p:sp>
        <p:nvSpPr>
          <p:cNvPr id="257029"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28</a:t>
            </a:r>
            <a:endParaRPr lang="en-US" sz="1000">
              <a:solidFill>
                <a:srgbClr val="3366FF"/>
              </a:solidFill>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21" name="Rectangle 2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2" name="Text Box 4"/>
          <p:cNvSpPr txBox="1">
            <a:spLocks noChangeArrowheads="1"/>
          </p:cNvSpPr>
          <p:nvPr/>
        </p:nvSpPr>
        <p:spPr bwMode="auto">
          <a:xfrm>
            <a:off x="301625" y="561600"/>
            <a:ext cx="8532813"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Random </a:t>
            </a:r>
            <a:r>
              <a:rPr lang="en-US" sz="1800" b="1" dirty="0">
                <a:latin typeface="Arial" charset="0"/>
              </a:rPr>
              <a:t>effects </a:t>
            </a:r>
            <a:r>
              <a:rPr lang="en-US" sz="1800" b="1" dirty="0" smtClean="0">
                <a:latin typeface="Arial" charset="0"/>
              </a:rPr>
              <a:t>estimation</a:t>
            </a:r>
            <a:endParaRPr lang="en-US" sz="1800" b="1" dirty="0">
              <a:latin typeface="Arial" charset="0"/>
            </a:endParaRPr>
          </a:p>
        </p:txBody>
      </p:sp>
      <p:sp>
        <p:nvSpPr>
          <p:cNvPr id="28" name="Rectangle 27"/>
          <p:cNvSpPr>
            <a:spLocks noChangeArrowheads="1"/>
          </p:cNvSpPr>
          <p:nvPr/>
        </p:nvSpPr>
        <p:spPr bwMode="auto">
          <a:xfrm>
            <a:off x="0" y="4640400"/>
            <a:ext cx="9144000" cy="9396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9" name="Object 10"/>
          <p:cNvGraphicFramePr>
            <a:graphicFrameLocks noChangeAspect="1"/>
          </p:cNvGraphicFramePr>
          <p:nvPr>
            <p:extLst>
              <p:ext uri="{D42A27DB-BD31-4B8C-83A1-F6EECF244321}">
                <p14:modId xmlns:p14="http://schemas.microsoft.com/office/powerpoint/2010/main" val="4216603429"/>
              </p:ext>
            </p:extLst>
          </p:nvPr>
        </p:nvGraphicFramePr>
        <p:xfrm>
          <a:off x="2214000" y="4689475"/>
          <a:ext cx="4965700" cy="838200"/>
        </p:xfrm>
        <a:graphic>
          <a:graphicData uri="http://schemas.openxmlformats.org/presentationml/2006/ole">
            <mc:AlternateContent xmlns:mc="http://schemas.openxmlformats.org/markup-compatibility/2006">
              <mc:Choice xmlns:v="urn:schemas-microsoft-com:vml" Requires="v">
                <p:oleObj spid="_x0000_s257087" name="Equation" r:id="rId3" imgW="4965480" imgH="838080" progId="Equation.DSMT4">
                  <p:embed/>
                </p:oleObj>
              </mc:Choice>
              <mc:Fallback>
                <p:oleObj name="Equation" r:id="rId3" imgW="4965480" imgH="838080" progId="Equation.DSMT4">
                  <p:embed/>
                  <p:pic>
                    <p:nvPicPr>
                      <p:cNvPr id="0" name=""/>
                      <p:cNvPicPr>
                        <a:picLocks noChangeAspect="1" noChangeArrowheads="1"/>
                      </p:cNvPicPr>
                      <p:nvPr/>
                    </p:nvPicPr>
                    <p:blipFill>
                      <a:blip r:embed="rId4"/>
                      <a:srcRect/>
                      <a:stretch>
                        <a:fillRect/>
                      </a:stretch>
                    </p:blipFill>
                    <p:spPr bwMode="auto">
                      <a:xfrm>
                        <a:off x="2214000" y="4689475"/>
                        <a:ext cx="49657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Rectangle 29"/>
          <p:cNvSpPr>
            <a:spLocks noChangeArrowheads="1"/>
          </p:cNvSpPr>
          <p:nvPr/>
        </p:nvSpPr>
        <p:spPr bwMode="auto">
          <a:xfrm>
            <a:off x="0" y="41004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1" name="Text Box 4"/>
          <p:cNvSpPr txBox="1">
            <a:spLocks noChangeArrowheads="1"/>
          </p:cNvSpPr>
          <p:nvPr/>
        </p:nvSpPr>
        <p:spPr bwMode="auto">
          <a:xfrm>
            <a:off x="301625" y="4122000"/>
            <a:ext cx="8532813"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OLS</a:t>
            </a:r>
            <a:endParaRPr lang="en-US" sz="1800" b="1" dirty="0">
              <a:latin typeface="Arial" charset="0"/>
            </a:endParaRPr>
          </a:p>
        </p:txBody>
      </p:sp>
      <p:sp>
        <p:nvSpPr>
          <p:cNvPr id="32" name="Rectangle 31"/>
          <p:cNvSpPr>
            <a:spLocks noChangeArrowheads="1"/>
          </p:cNvSpPr>
          <p:nvPr/>
        </p:nvSpPr>
        <p:spPr bwMode="auto">
          <a:xfrm>
            <a:off x="0" y="2127600"/>
            <a:ext cx="9144000" cy="1864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3" name="Rectangle 32"/>
          <p:cNvSpPr>
            <a:spLocks noChangeArrowheads="1"/>
          </p:cNvSpPr>
          <p:nvPr/>
        </p:nvSpPr>
        <p:spPr bwMode="auto">
          <a:xfrm>
            <a:off x="0" y="1079700"/>
            <a:ext cx="9144000" cy="9396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4" name="Object 25"/>
          <p:cNvGraphicFramePr>
            <a:graphicFrameLocks noChangeAspect="1"/>
          </p:cNvGraphicFramePr>
          <p:nvPr>
            <p:extLst>
              <p:ext uri="{D42A27DB-BD31-4B8C-83A1-F6EECF244321}">
                <p14:modId xmlns:p14="http://schemas.microsoft.com/office/powerpoint/2010/main" val="3144475445"/>
              </p:ext>
            </p:extLst>
          </p:nvPr>
        </p:nvGraphicFramePr>
        <p:xfrm>
          <a:off x="2214000" y="1123950"/>
          <a:ext cx="4876800" cy="836613"/>
        </p:xfrm>
        <a:graphic>
          <a:graphicData uri="http://schemas.openxmlformats.org/presentationml/2006/ole">
            <mc:AlternateContent xmlns:mc="http://schemas.openxmlformats.org/markup-compatibility/2006">
              <mc:Choice xmlns:v="urn:schemas-microsoft-com:vml" Requires="v">
                <p:oleObj spid="_x0000_s257088" name="Equation" r:id="rId5" imgW="4876560" imgH="838080" progId="Equation.DSMT4">
                  <p:embed/>
                </p:oleObj>
              </mc:Choice>
              <mc:Fallback>
                <p:oleObj name="Equation" r:id="rId5" imgW="4876560" imgH="838080" progId="Equation.DSMT4">
                  <p:embed/>
                  <p:pic>
                    <p:nvPicPr>
                      <p:cNvPr id="0" name=""/>
                      <p:cNvPicPr>
                        <a:picLocks noChangeAspect="1" noChangeArrowheads="1"/>
                      </p:cNvPicPr>
                      <p:nvPr/>
                    </p:nvPicPr>
                    <p:blipFill>
                      <a:blip r:embed="rId6"/>
                      <a:srcRect/>
                      <a:stretch>
                        <a:fillRect/>
                      </a:stretch>
                    </p:blipFill>
                    <p:spPr bwMode="auto">
                      <a:xfrm>
                        <a:off x="2214000" y="1123950"/>
                        <a:ext cx="4876800" cy="836613"/>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Rectangle 32"/>
          <p:cNvSpPr>
            <a:spLocks noChangeArrowheads="1"/>
          </p:cNvSpPr>
          <p:nvPr/>
        </p:nvSpPr>
        <p:spPr bwMode="auto">
          <a:xfrm>
            <a:off x="6772275" y="3267075"/>
            <a:ext cx="1724025"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6" name="Object 6"/>
          <p:cNvGraphicFramePr>
            <a:graphicFrameLocks noChangeAspect="1"/>
          </p:cNvGraphicFramePr>
          <p:nvPr>
            <p:extLst>
              <p:ext uri="{D42A27DB-BD31-4B8C-83A1-F6EECF244321}">
                <p14:modId xmlns:p14="http://schemas.microsoft.com/office/powerpoint/2010/main" val="1613844918"/>
              </p:ext>
            </p:extLst>
          </p:nvPr>
        </p:nvGraphicFramePr>
        <p:xfrm>
          <a:off x="6875463" y="3313113"/>
          <a:ext cx="1498600" cy="381000"/>
        </p:xfrm>
        <a:graphic>
          <a:graphicData uri="http://schemas.openxmlformats.org/presentationml/2006/ole">
            <mc:AlternateContent xmlns:mc="http://schemas.openxmlformats.org/markup-compatibility/2006">
              <mc:Choice xmlns:v="urn:schemas-microsoft-com:vml" Requires="v">
                <p:oleObj spid="_x0000_s257089" name="Equation" r:id="rId7" imgW="1498320" imgH="380880" progId="Equation.3">
                  <p:embed/>
                </p:oleObj>
              </mc:Choice>
              <mc:Fallback>
                <p:oleObj name="Equation" r:id="rId7" imgW="149832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75463" y="3313113"/>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5"/>
          <p:cNvGraphicFramePr>
            <a:graphicFrameLocks noChangeAspect="1"/>
          </p:cNvGraphicFramePr>
          <p:nvPr>
            <p:extLst>
              <p:ext uri="{D42A27DB-BD31-4B8C-83A1-F6EECF244321}">
                <p14:modId xmlns:p14="http://schemas.microsoft.com/office/powerpoint/2010/main" val="2170007831"/>
              </p:ext>
            </p:extLst>
          </p:nvPr>
        </p:nvGraphicFramePr>
        <p:xfrm>
          <a:off x="2214563" y="2188800"/>
          <a:ext cx="4076700" cy="1752600"/>
        </p:xfrm>
        <a:graphic>
          <a:graphicData uri="http://schemas.openxmlformats.org/presentationml/2006/ole">
            <mc:AlternateContent xmlns:mc="http://schemas.openxmlformats.org/markup-compatibility/2006">
              <mc:Choice xmlns:v="urn:schemas-microsoft-com:vml" Requires="v">
                <p:oleObj spid="_x0000_s257090" name="Equation" r:id="rId9" imgW="4076640" imgH="1752480" progId="Equation.DSMT4">
                  <p:embed/>
                </p:oleObj>
              </mc:Choice>
              <mc:Fallback>
                <p:oleObj name="Equation" r:id="rId9" imgW="4076640" imgH="1752480" progId="Equation.DSMT4">
                  <p:embed/>
                  <p:pic>
                    <p:nvPicPr>
                      <p:cNvPr id="0" name=""/>
                      <p:cNvPicPr>
                        <a:picLocks noChangeAspect="1" noChangeArrowheads="1"/>
                      </p:cNvPicPr>
                      <p:nvPr/>
                    </p:nvPicPr>
                    <p:blipFill>
                      <a:blip r:embed="rId10"/>
                      <a:srcRect/>
                      <a:stretch>
                        <a:fillRect/>
                      </a:stretch>
                    </p:blipFill>
                    <p:spPr bwMode="auto">
                      <a:xfrm>
                        <a:off x="2214563" y="2188800"/>
                        <a:ext cx="4076700" cy="175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0402"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In principle random effects is more attractive because observed characteristics that remain constant for each individual are retained in the regression model.  In fixed effects estimation, they have to be dropped.</a:t>
            </a:r>
            <a:endParaRPr lang="en-GB" sz="1500" b="1"/>
          </a:p>
        </p:txBody>
      </p:sp>
      <p:sp>
        <p:nvSpPr>
          <p:cNvPr id="230406"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a:t>
            </a:r>
            <a:endParaRPr lang="en-US" sz="100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17" name="Rectangle 5"/>
          <p:cNvSpPr>
            <a:spLocks noChangeArrowheads="1"/>
          </p:cNvSpPr>
          <p:nvPr/>
        </p:nvSpPr>
        <p:spPr bwMode="auto">
          <a:xfrm>
            <a:off x="0" y="548373"/>
            <a:ext cx="9144000" cy="49666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17"/>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1980–1996</a:t>
            </a:r>
            <a:endParaRPr lang="en-US" sz="1800" b="1" dirty="0">
              <a:latin typeface="Arial" charset="0"/>
            </a:endParaRP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962275" algn="l"/>
                <a:tab pos="4391025" algn="l"/>
                <a:tab pos="5829300" algn="l"/>
              </a:tabLst>
            </a:pPr>
            <a:r>
              <a:rPr lang="en-US" sz="1800" b="1" dirty="0" smtClean="0">
                <a:latin typeface="Arial" charset="0"/>
              </a:rPr>
              <a:t>	OLS	Fixed	Random</a:t>
            </a:r>
          </a:p>
          <a:p>
            <a:pPr>
              <a:tabLst>
                <a:tab pos="2695575" algn="l"/>
                <a:tab pos="4391025" algn="l"/>
                <a:tab pos="5829300" algn="l"/>
              </a:tabLst>
            </a:pPr>
            <a:r>
              <a:rPr lang="en-US" sz="1800" b="1" dirty="0">
                <a:latin typeface="Arial" charset="0"/>
              </a:rPr>
              <a:t>	</a:t>
            </a:r>
            <a:r>
              <a:rPr lang="en-US" sz="1800" b="1" dirty="0" smtClean="0">
                <a:latin typeface="Arial" charset="0"/>
              </a:rPr>
              <a:t>	effects	effects</a:t>
            </a:r>
            <a:endParaRPr lang="en-US" sz="1800" b="1" i="1" dirty="0" smtClean="0">
              <a:latin typeface="Arial" charset="0"/>
            </a:endParaRPr>
          </a:p>
          <a:p>
            <a:pPr>
              <a:spcBef>
                <a:spcPts val="2400"/>
              </a:spcBef>
              <a:tabLst>
                <a:tab pos="3048000" algn="dec"/>
                <a:tab pos="4572000" algn="dec"/>
                <a:tab pos="6096000" algn="dec"/>
              </a:tabLst>
            </a:pPr>
            <a:r>
              <a:rPr lang="en-US" sz="1800" b="1" i="1" dirty="0" smtClean="0">
                <a:latin typeface="Arial" charset="0"/>
              </a:rPr>
              <a:t>MARRIED</a:t>
            </a:r>
            <a:r>
              <a:rPr lang="en-US" sz="1800" b="1" dirty="0">
                <a:latin typeface="Arial" charset="0"/>
              </a:rPr>
              <a:t>	</a:t>
            </a:r>
            <a:r>
              <a:rPr lang="en-US" sz="1800" b="1" dirty="0" smtClean="0">
                <a:latin typeface="Arial" charset="0"/>
              </a:rPr>
              <a:t>0.184</a:t>
            </a:r>
            <a:r>
              <a:rPr lang="en-US" sz="1800" b="1" dirty="0">
                <a:latin typeface="Arial" charset="0"/>
              </a:rPr>
              <a:t>	</a:t>
            </a:r>
            <a:r>
              <a:rPr lang="en-US" sz="1800" b="1" dirty="0" smtClean="0">
                <a:latin typeface="Arial" charset="0"/>
              </a:rPr>
              <a:t>0.106</a:t>
            </a:r>
            <a:r>
              <a:rPr lang="en-US" sz="1800" b="1" dirty="0">
                <a:latin typeface="Arial" charset="0"/>
              </a:rPr>
              <a:t>	</a:t>
            </a:r>
            <a:r>
              <a:rPr lang="en-US" sz="1800" b="1" dirty="0" smtClean="0">
                <a:latin typeface="Arial" charset="0"/>
                <a:cs typeface="Arial" charset="0"/>
              </a:rPr>
              <a:t>0.134</a:t>
            </a:r>
            <a:endParaRPr lang="en-US" sz="1800" b="1" dirty="0">
              <a:latin typeface="Arial" charset="0"/>
              <a:cs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0.007)</a:t>
            </a:r>
            <a:r>
              <a:rPr lang="en-US" sz="1800" b="1" dirty="0">
                <a:latin typeface="Arial" charset="0"/>
              </a:rPr>
              <a:t>	(</a:t>
            </a:r>
            <a:r>
              <a:rPr lang="en-US" sz="1800" b="1" dirty="0" smtClean="0">
                <a:latin typeface="Arial" charset="0"/>
              </a:rPr>
              <a:t>0.012)	(0.010)</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0.096</a:t>
            </a:r>
            <a:r>
              <a:rPr lang="en-US" sz="1800" b="1" dirty="0">
                <a:latin typeface="Arial" charset="0"/>
              </a:rPr>
              <a:t>	</a:t>
            </a:r>
            <a:r>
              <a:rPr lang="en-US" sz="1800" b="1" dirty="0" smtClean="0">
                <a:latin typeface="Arial" charset="0"/>
              </a:rPr>
              <a:t>0.045</a:t>
            </a:r>
            <a:r>
              <a:rPr lang="en-US" sz="1800" b="1" dirty="0">
                <a:latin typeface="Arial" charset="0"/>
              </a:rPr>
              <a:t>	</a:t>
            </a:r>
            <a:r>
              <a:rPr lang="en-US" sz="1800" b="1" dirty="0" smtClean="0">
                <a:latin typeface="Arial" charset="0"/>
              </a:rPr>
              <a:t>0.060</a:t>
            </a:r>
            <a:endParaRPr lang="en-US" sz="1800" b="1" dirty="0">
              <a:latin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(0.009)</a:t>
            </a:r>
            <a:r>
              <a:rPr lang="en-US" sz="1800" b="1" dirty="0">
                <a:latin typeface="Arial" charset="0"/>
              </a:rPr>
              <a:t>	(</a:t>
            </a:r>
            <a:r>
              <a:rPr lang="en-US" sz="1800" b="1" dirty="0" smtClean="0">
                <a:latin typeface="Arial" charset="0"/>
              </a:rPr>
              <a:t>0.010)</a:t>
            </a:r>
            <a:r>
              <a:rPr lang="en-US" sz="1800" b="1" dirty="0">
                <a:latin typeface="Arial" charset="0"/>
              </a:rPr>
              <a:t>	(</a:t>
            </a:r>
            <a:r>
              <a:rPr lang="en-US" sz="1800" b="1" dirty="0" smtClean="0">
                <a:latin typeface="Arial" charset="0"/>
              </a:rPr>
              <a:t>0.009)</a:t>
            </a:r>
            <a:endParaRPr lang="en-US" sz="1800" b="1" dirty="0">
              <a:latin typeface="Arial" charset="0"/>
            </a:endParaRPr>
          </a:p>
          <a:p>
            <a:pPr>
              <a:spcBef>
                <a:spcPts val="1200"/>
              </a:spcBef>
              <a:tabLst>
                <a:tab pos="3314700" algn="dec"/>
                <a:tab pos="4848225" algn="dec"/>
                <a:tab pos="6372225"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R</a:t>
            </a:r>
            <a:r>
              <a:rPr lang="en-US" sz="1800" b="1" baseline="30000" dirty="0">
                <a:latin typeface="Arial" charset="0"/>
              </a:rPr>
              <a:t>2</a:t>
            </a:r>
            <a:r>
              <a:rPr lang="en-US" sz="1800" b="1" dirty="0">
                <a:latin typeface="Arial" charset="0"/>
              </a:rPr>
              <a:t>	</a:t>
            </a:r>
            <a:r>
              <a:rPr lang="en-US" sz="1800" b="1" dirty="0" smtClean="0">
                <a:latin typeface="Arial" charset="0"/>
              </a:rPr>
              <a:t>0.358</a:t>
            </a:r>
            <a:r>
              <a:rPr lang="en-US" sz="1800" b="1" dirty="0">
                <a:latin typeface="Arial" charset="0"/>
              </a:rPr>
              <a:t>	</a:t>
            </a:r>
            <a:r>
              <a:rPr lang="en-US" sz="1800" b="1" dirty="0" smtClean="0">
                <a:latin typeface="Arial" charset="0"/>
              </a:rPr>
              <a:t>0.268</a:t>
            </a:r>
            <a:r>
              <a:rPr lang="en-US" sz="1800" b="1" dirty="0">
                <a:latin typeface="Arial" charset="0"/>
              </a:rPr>
              <a:t>	</a:t>
            </a:r>
            <a:r>
              <a:rPr lang="en-US" sz="1800" b="1" dirty="0" smtClean="0">
                <a:latin typeface="Arial" charset="0"/>
              </a:rPr>
              <a:t>0.346</a:t>
            </a:r>
          </a:p>
          <a:p>
            <a:pPr>
              <a:spcBef>
                <a:spcPts val="1200"/>
              </a:spcBef>
              <a:tabLst>
                <a:tab pos="3314700" algn="dec"/>
                <a:tab pos="4848225" algn="dec"/>
                <a:tab pos="6372225" algn="dec"/>
              </a:tabLst>
            </a:pPr>
            <a:r>
              <a:rPr lang="en-US" sz="1800" b="1" dirty="0" smtClean="0">
                <a:latin typeface="Arial" charset="0"/>
              </a:rPr>
              <a:t>DWH test</a:t>
            </a:r>
            <a:r>
              <a:rPr lang="en-US" sz="1800" b="1" dirty="0">
                <a:latin typeface="Arial" charset="0"/>
              </a:rPr>
              <a:t>	</a:t>
            </a:r>
            <a:r>
              <a:rPr lang="en-US" sz="1800" b="1" dirty="0">
                <a:latin typeface="Arial" charset="0"/>
                <a:cs typeface="Arial" charset="0"/>
              </a:rPr>
              <a:t>—</a:t>
            </a:r>
            <a:r>
              <a:rPr lang="en-US" sz="1800" b="1" dirty="0">
                <a:latin typeface="Arial" charset="0"/>
              </a:rPr>
              <a:t>	</a:t>
            </a:r>
            <a:r>
              <a:rPr lang="en-US" sz="1800" b="1" dirty="0" smtClean="0">
                <a:latin typeface="Arial" charset="0"/>
                <a:cs typeface="Arial" charset="0"/>
              </a:rPr>
              <a:t>—	306.2</a:t>
            </a:r>
            <a:endParaRPr lang="en-US" sz="1800" b="1" dirty="0">
              <a:latin typeface="Arial" charset="0"/>
            </a:endParaRPr>
          </a:p>
          <a:p>
            <a:pPr>
              <a:spcBef>
                <a:spcPts val="1200"/>
              </a:spcBef>
              <a:tabLst>
                <a:tab pos="3228975" algn="ctr"/>
                <a:tab pos="4752975" algn="ctr"/>
                <a:tab pos="6276975" algn="ctr"/>
              </a:tabLst>
            </a:pPr>
            <a:r>
              <a:rPr lang="en-US" sz="1800" b="1" i="1" dirty="0" smtClean="0">
                <a:latin typeface="Arial" charset="0"/>
              </a:rPr>
              <a:t>n</a:t>
            </a:r>
            <a:r>
              <a:rPr lang="en-US" sz="1800" b="1" dirty="0" smtClean="0">
                <a:latin typeface="Arial" charset="0"/>
              </a:rPr>
              <a:t>	20,343	20.343	20.343</a:t>
            </a:r>
            <a:endParaRPr lang="en-US" sz="1800" b="1" dirty="0">
              <a:latin typeface="Arial" charset="0"/>
            </a:endParaRPr>
          </a:p>
        </p:txBody>
      </p:sp>
      <p:sp>
        <p:nvSpPr>
          <p:cNvPr id="20"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8050"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It is natural to think that random effects estimation should be used when the unobserved effect can be characterized as being drawn randomly from a given population and that fixed effects should be used when the unobserved effect is non-random.</a:t>
            </a:r>
            <a:endParaRPr lang="en-GB" sz="1500" b="1"/>
          </a:p>
        </p:txBody>
      </p:sp>
      <p:sp>
        <p:nvSpPr>
          <p:cNvPr id="258053"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29</a:t>
            </a:r>
            <a:endParaRPr lang="en-US" sz="1000">
              <a:solidFill>
                <a:srgbClr val="3366FF"/>
              </a:solidFill>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21" name="Rectangle 2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2" name="Text Box 4"/>
          <p:cNvSpPr txBox="1">
            <a:spLocks noChangeArrowheads="1"/>
          </p:cNvSpPr>
          <p:nvPr/>
        </p:nvSpPr>
        <p:spPr bwMode="auto">
          <a:xfrm>
            <a:off x="301625" y="561600"/>
            <a:ext cx="8532813"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Random </a:t>
            </a:r>
            <a:r>
              <a:rPr lang="en-US" sz="1800" b="1" dirty="0">
                <a:latin typeface="Arial" charset="0"/>
              </a:rPr>
              <a:t>effects </a:t>
            </a:r>
            <a:r>
              <a:rPr lang="en-US" sz="1800" b="1" dirty="0" smtClean="0">
                <a:latin typeface="Arial" charset="0"/>
              </a:rPr>
              <a:t>estimation</a:t>
            </a:r>
            <a:endParaRPr lang="en-US" sz="1800" b="1" dirty="0">
              <a:latin typeface="Arial" charset="0"/>
            </a:endParaRPr>
          </a:p>
        </p:txBody>
      </p:sp>
      <p:sp>
        <p:nvSpPr>
          <p:cNvPr id="28" name="Rectangle 27"/>
          <p:cNvSpPr>
            <a:spLocks noChangeArrowheads="1"/>
          </p:cNvSpPr>
          <p:nvPr/>
        </p:nvSpPr>
        <p:spPr bwMode="auto">
          <a:xfrm>
            <a:off x="0" y="4640400"/>
            <a:ext cx="9144000" cy="9396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9" name="Object 10"/>
          <p:cNvGraphicFramePr>
            <a:graphicFrameLocks noChangeAspect="1"/>
          </p:cNvGraphicFramePr>
          <p:nvPr>
            <p:extLst>
              <p:ext uri="{D42A27DB-BD31-4B8C-83A1-F6EECF244321}">
                <p14:modId xmlns:p14="http://schemas.microsoft.com/office/powerpoint/2010/main" val="4216603429"/>
              </p:ext>
            </p:extLst>
          </p:nvPr>
        </p:nvGraphicFramePr>
        <p:xfrm>
          <a:off x="2214000" y="4689475"/>
          <a:ext cx="4965700" cy="838200"/>
        </p:xfrm>
        <a:graphic>
          <a:graphicData uri="http://schemas.openxmlformats.org/presentationml/2006/ole">
            <mc:AlternateContent xmlns:mc="http://schemas.openxmlformats.org/markup-compatibility/2006">
              <mc:Choice xmlns:v="urn:schemas-microsoft-com:vml" Requires="v">
                <p:oleObj spid="_x0000_s258111" name="Equation" r:id="rId3" imgW="4965480" imgH="838080" progId="Equation.DSMT4">
                  <p:embed/>
                </p:oleObj>
              </mc:Choice>
              <mc:Fallback>
                <p:oleObj name="Equation" r:id="rId3" imgW="4965480" imgH="838080" progId="Equation.DSMT4">
                  <p:embed/>
                  <p:pic>
                    <p:nvPicPr>
                      <p:cNvPr id="0" name=""/>
                      <p:cNvPicPr>
                        <a:picLocks noChangeAspect="1" noChangeArrowheads="1"/>
                      </p:cNvPicPr>
                      <p:nvPr/>
                    </p:nvPicPr>
                    <p:blipFill>
                      <a:blip r:embed="rId4"/>
                      <a:srcRect/>
                      <a:stretch>
                        <a:fillRect/>
                      </a:stretch>
                    </p:blipFill>
                    <p:spPr bwMode="auto">
                      <a:xfrm>
                        <a:off x="2214000" y="4689475"/>
                        <a:ext cx="49657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Rectangle 29"/>
          <p:cNvSpPr>
            <a:spLocks noChangeArrowheads="1"/>
          </p:cNvSpPr>
          <p:nvPr/>
        </p:nvSpPr>
        <p:spPr bwMode="auto">
          <a:xfrm>
            <a:off x="0" y="41004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1" name="Text Box 4"/>
          <p:cNvSpPr txBox="1">
            <a:spLocks noChangeArrowheads="1"/>
          </p:cNvSpPr>
          <p:nvPr/>
        </p:nvSpPr>
        <p:spPr bwMode="auto">
          <a:xfrm>
            <a:off x="301625" y="4122000"/>
            <a:ext cx="8532813"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OLS</a:t>
            </a:r>
            <a:endParaRPr lang="en-US" sz="1800" b="1" dirty="0">
              <a:latin typeface="Arial" charset="0"/>
            </a:endParaRPr>
          </a:p>
        </p:txBody>
      </p:sp>
      <p:sp>
        <p:nvSpPr>
          <p:cNvPr id="32" name="Rectangle 31"/>
          <p:cNvSpPr>
            <a:spLocks noChangeArrowheads="1"/>
          </p:cNvSpPr>
          <p:nvPr/>
        </p:nvSpPr>
        <p:spPr bwMode="auto">
          <a:xfrm>
            <a:off x="0" y="2127600"/>
            <a:ext cx="9144000" cy="1864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3" name="Rectangle 32"/>
          <p:cNvSpPr>
            <a:spLocks noChangeArrowheads="1"/>
          </p:cNvSpPr>
          <p:nvPr/>
        </p:nvSpPr>
        <p:spPr bwMode="auto">
          <a:xfrm>
            <a:off x="0" y="1079700"/>
            <a:ext cx="9144000" cy="9396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4" name="Object 25"/>
          <p:cNvGraphicFramePr>
            <a:graphicFrameLocks noChangeAspect="1"/>
          </p:cNvGraphicFramePr>
          <p:nvPr>
            <p:extLst>
              <p:ext uri="{D42A27DB-BD31-4B8C-83A1-F6EECF244321}">
                <p14:modId xmlns:p14="http://schemas.microsoft.com/office/powerpoint/2010/main" val="3144475445"/>
              </p:ext>
            </p:extLst>
          </p:nvPr>
        </p:nvGraphicFramePr>
        <p:xfrm>
          <a:off x="2214000" y="1123950"/>
          <a:ext cx="4876800" cy="836613"/>
        </p:xfrm>
        <a:graphic>
          <a:graphicData uri="http://schemas.openxmlformats.org/presentationml/2006/ole">
            <mc:AlternateContent xmlns:mc="http://schemas.openxmlformats.org/markup-compatibility/2006">
              <mc:Choice xmlns:v="urn:schemas-microsoft-com:vml" Requires="v">
                <p:oleObj spid="_x0000_s258112" name="Equation" r:id="rId5" imgW="4876560" imgH="838080" progId="Equation.DSMT4">
                  <p:embed/>
                </p:oleObj>
              </mc:Choice>
              <mc:Fallback>
                <p:oleObj name="Equation" r:id="rId5" imgW="4876560" imgH="838080" progId="Equation.DSMT4">
                  <p:embed/>
                  <p:pic>
                    <p:nvPicPr>
                      <p:cNvPr id="0" name=""/>
                      <p:cNvPicPr>
                        <a:picLocks noChangeAspect="1" noChangeArrowheads="1"/>
                      </p:cNvPicPr>
                      <p:nvPr/>
                    </p:nvPicPr>
                    <p:blipFill>
                      <a:blip r:embed="rId6"/>
                      <a:srcRect/>
                      <a:stretch>
                        <a:fillRect/>
                      </a:stretch>
                    </p:blipFill>
                    <p:spPr bwMode="auto">
                      <a:xfrm>
                        <a:off x="2214000" y="1123950"/>
                        <a:ext cx="4876800" cy="836613"/>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Rectangle 32"/>
          <p:cNvSpPr>
            <a:spLocks noChangeArrowheads="1"/>
          </p:cNvSpPr>
          <p:nvPr/>
        </p:nvSpPr>
        <p:spPr bwMode="auto">
          <a:xfrm>
            <a:off x="6772275" y="3267075"/>
            <a:ext cx="1724025"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6" name="Object 6"/>
          <p:cNvGraphicFramePr>
            <a:graphicFrameLocks noChangeAspect="1"/>
          </p:cNvGraphicFramePr>
          <p:nvPr>
            <p:extLst>
              <p:ext uri="{D42A27DB-BD31-4B8C-83A1-F6EECF244321}">
                <p14:modId xmlns:p14="http://schemas.microsoft.com/office/powerpoint/2010/main" val="1613844918"/>
              </p:ext>
            </p:extLst>
          </p:nvPr>
        </p:nvGraphicFramePr>
        <p:xfrm>
          <a:off x="6875463" y="3313113"/>
          <a:ext cx="1498600" cy="381000"/>
        </p:xfrm>
        <a:graphic>
          <a:graphicData uri="http://schemas.openxmlformats.org/presentationml/2006/ole">
            <mc:AlternateContent xmlns:mc="http://schemas.openxmlformats.org/markup-compatibility/2006">
              <mc:Choice xmlns:v="urn:schemas-microsoft-com:vml" Requires="v">
                <p:oleObj spid="_x0000_s258113" name="Equation" r:id="rId7" imgW="1498320" imgH="380880" progId="Equation.3">
                  <p:embed/>
                </p:oleObj>
              </mc:Choice>
              <mc:Fallback>
                <p:oleObj name="Equation" r:id="rId7" imgW="149832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75463" y="3313113"/>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5"/>
          <p:cNvGraphicFramePr>
            <a:graphicFrameLocks noChangeAspect="1"/>
          </p:cNvGraphicFramePr>
          <p:nvPr>
            <p:extLst>
              <p:ext uri="{D42A27DB-BD31-4B8C-83A1-F6EECF244321}">
                <p14:modId xmlns:p14="http://schemas.microsoft.com/office/powerpoint/2010/main" val="2170007831"/>
              </p:ext>
            </p:extLst>
          </p:nvPr>
        </p:nvGraphicFramePr>
        <p:xfrm>
          <a:off x="2214563" y="2188800"/>
          <a:ext cx="4076700" cy="1752600"/>
        </p:xfrm>
        <a:graphic>
          <a:graphicData uri="http://schemas.openxmlformats.org/presentationml/2006/ole">
            <mc:AlternateContent xmlns:mc="http://schemas.openxmlformats.org/markup-compatibility/2006">
              <mc:Choice xmlns:v="urn:schemas-microsoft-com:vml" Requires="v">
                <p:oleObj spid="_x0000_s258114" name="Equation" r:id="rId9" imgW="4076640" imgH="1752480" progId="Equation.DSMT4">
                  <p:embed/>
                </p:oleObj>
              </mc:Choice>
              <mc:Fallback>
                <p:oleObj name="Equation" r:id="rId9" imgW="4076640" imgH="1752480" progId="Equation.DSMT4">
                  <p:embed/>
                  <p:pic>
                    <p:nvPicPr>
                      <p:cNvPr id="0" name=""/>
                      <p:cNvPicPr>
                        <a:picLocks noChangeAspect="1" noChangeArrowheads="1"/>
                      </p:cNvPicPr>
                      <p:nvPr/>
                    </p:nvPicPr>
                    <p:blipFill>
                      <a:blip r:embed="rId10"/>
                      <a:srcRect/>
                      <a:stretch>
                        <a:fillRect/>
                      </a:stretch>
                    </p:blipFill>
                    <p:spPr bwMode="auto">
                      <a:xfrm>
                        <a:off x="2214563" y="2188800"/>
                        <a:ext cx="4076700" cy="175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9074"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The second part of that statement is correct.  However the first part is correct only if the unobserved effect is distributed independently of the </a:t>
            </a:r>
            <a:r>
              <a:rPr lang="en-US" sz="1500" b="1" i="1"/>
              <a:t>X</a:t>
            </a:r>
            <a:r>
              <a:rPr lang="en-US" sz="1500" b="1" i="1" baseline="-25000"/>
              <a:t>j</a:t>
            </a:r>
            <a:r>
              <a:rPr lang="en-US" sz="1500" b="1"/>
              <a:t> variables.  If it is not, fixed effects should be used instead to avoid the problem of unobserved heterogeneity bias.</a:t>
            </a:r>
            <a:endParaRPr lang="en-GB" sz="1500" b="1"/>
          </a:p>
        </p:txBody>
      </p:sp>
      <p:sp>
        <p:nvSpPr>
          <p:cNvPr id="259077"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30</a:t>
            </a:r>
            <a:endParaRPr lang="en-US" sz="1000">
              <a:solidFill>
                <a:srgbClr val="3366FF"/>
              </a:solidFill>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27" name="Rectangle 26"/>
          <p:cNvSpPr>
            <a:spLocks noChangeArrowheads="1"/>
          </p:cNvSpPr>
          <p:nvPr/>
        </p:nvSpPr>
        <p:spPr bwMode="auto">
          <a:xfrm>
            <a:off x="0" y="4640400"/>
            <a:ext cx="9144000" cy="9396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8" name="Object 10"/>
          <p:cNvGraphicFramePr>
            <a:graphicFrameLocks noChangeAspect="1"/>
          </p:cNvGraphicFramePr>
          <p:nvPr>
            <p:extLst>
              <p:ext uri="{D42A27DB-BD31-4B8C-83A1-F6EECF244321}">
                <p14:modId xmlns:p14="http://schemas.microsoft.com/office/powerpoint/2010/main" val="4216603429"/>
              </p:ext>
            </p:extLst>
          </p:nvPr>
        </p:nvGraphicFramePr>
        <p:xfrm>
          <a:off x="2214000" y="4689475"/>
          <a:ext cx="4965700" cy="838200"/>
        </p:xfrm>
        <a:graphic>
          <a:graphicData uri="http://schemas.openxmlformats.org/presentationml/2006/ole">
            <mc:AlternateContent xmlns:mc="http://schemas.openxmlformats.org/markup-compatibility/2006">
              <mc:Choice xmlns:v="urn:schemas-microsoft-com:vml" Requires="v">
                <p:oleObj spid="_x0000_s259142" name="Equation" r:id="rId3" imgW="4965480" imgH="838080" progId="Equation.DSMT4">
                  <p:embed/>
                </p:oleObj>
              </mc:Choice>
              <mc:Fallback>
                <p:oleObj name="Equation" r:id="rId3" imgW="4965480" imgH="838080" progId="Equation.DSMT4">
                  <p:embed/>
                  <p:pic>
                    <p:nvPicPr>
                      <p:cNvPr id="0" name=""/>
                      <p:cNvPicPr>
                        <a:picLocks noChangeAspect="1" noChangeArrowheads="1"/>
                      </p:cNvPicPr>
                      <p:nvPr/>
                    </p:nvPicPr>
                    <p:blipFill>
                      <a:blip r:embed="rId4"/>
                      <a:srcRect/>
                      <a:stretch>
                        <a:fillRect/>
                      </a:stretch>
                    </p:blipFill>
                    <p:spPr bwMode="auto">
                      <a:xfrm>
                        <a:off x="2214000" y="4689475"/>
                        <a:ext cx="49657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28"/>
          <p:cNvSpPr>
            <a:spLocks noChangeArrowheads="1"/>
          </p:cNvSpPr>
          <p:nvPr/>
        </p:nvSpPr>
        <p:spPr bwMode="auto">
          <a:xfrm>
            <a:off x="0" y="41004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0" name="Text Box 4"/>
          <p:cNvSpPr txBox="1">
            <a:spLocks noChangeArrowheads="1"/>
          </p:cNvSpPr>
          <p:nvPr/>
        </p:nvSpPr>
        <p:spPr bwMode="auto">
          <a:xfrm>
            <a:off x="301625" y="4122000"/>
            <a:ext cx="8532813"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lgn="l">
              <a:tabLst>
                <a:tab pos="914400" algn="l"/>
                <a:tab pos="2743200" algn="dec"/>
                <a:tab pos="3886200" algn="dec"/>
                <a:tab pos="5029200" algn="dec"/>
              </a:tabLst>
              <a:defRPr sz="2400">
                <a:solidFill>
                  <a:schemeClr val="tx1"/>
                </a:solidFill>
                <a:latin typeface="Times New Roman" pitchFamily="18" charset="0"/>
              </a:defRPr>
            </a:lvl1pPr>
            <a:lvl2pPr marL="1090613" algn="l">
              <a:tabLst>
                <a:tab pos="914400" algn="l"/>
                <a:tab pos="2743200" algn="dec"/>
                <a:tab pos="3886200" algn="dec"/>
                <a:tab pos="5029200" algn="dec"/>
              </a:tabLst>
              <a:defRPr sz="2400">
                <a:solidFill>
                  <a:schemeClr val="tx1"/>
                </a:solidFill>
                <a:latin typeface="Times New Roman" pitchFamily="18" charset="0"/>
              </a:defRPr>
            </a:lvl2pPr>
            <a:lvl3pPr marL="1204913" algn="l">
              <a:tabLst>
                <a:tab pos="914400" algn="l"/>
                <a:tab pos="2743200" algn="dec"/>
                <a:tab pos="3886200" algn="dec"/>
                <a:tab pos="5029200" algn="dec"/>
              </a:tabLst>
              <a:defRPr sz="2400">
                <a:solidFill>
                  <a:schemeClr val="tx1"/>
                </a:solidFill>
                <a:latin typeface="Times New Roman" pitchFamily="18" charset="0"/>
              </a:defRPr>
            </a:lvl3pPr>
            <a:lvl4pPr algn="l">
              <a:tabLst>
                <a:tab pos="914400" algn="l"/>
                <a:tab pos="2743200" algn="dec"/>
                <a:tab pos="3886200" algn="dec"/>
                <a:tab pos="5029200" algn="dec"/>
              </a:tabLst>
              <a:defRPr sz="2400">
                <a:solidFill>
                  <a:schemeClr val="tx1"/>
                </a:solidFill>
                <a:latin typeface="Times New Roman" pitchFamily="18" charset="0"/>
              </a:defRPr>
            </a:lvl4pPr>
            <a:lvl5pPr algn="l">
              <a:tabLst>
                <a:tab pos="914400" algn="l"/>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914400" algn="l"/>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OLS</a:t>
            </a:r>
            <a:endParaRPr lang="en-US" sz="1800" b="1" dirty="0">
              <a:latin typeface="Arial" charset="0"/>
            </a:endParaRPr>
          </a:p>
        </p:txBody>
      </p:sp>
      <p:sp>
        <p:nvSpPr>
          <p:cNvPr id="31" name="Rectangle 30"/>
          <p:cNvSpPr>
            <a:spLocks noChangeArrowheads="1"/>
          </p:cNvSpPr>
          <p:nvPr/>
        </p:nvSpPr>
        <p:spPr bwMode="auto">
          <a:xfrm>
            <a:off x="0" y="2127600"/>
            <a:ext cx="9144000" cy="1864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2" name="Rectangle 31"/>
          <p:cNvSpPr>
            <a:spLocks noChangeArrowheads="1"/>
          </p:cNvSpPr>
          <p:nvPr/>
        </p:nvSpPr>
        <p:spPr bwMode="auto">
          <a:xfrm>
            <a:off x="0" y="1079700"/>
            <a:ext cx="9144000" cy="9396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3" name="Object 25"/>
          <p:cNvGraphicFramePr>
            <a:graphicFrameLocks noChangeAspect="1"/>
          </p:cNvGraphicFramePr>
          <p:nvPr>
            <p:extLst>
              <p:ext uri="{D42A27DB-BD31-4B8C-83A1-F6EECF244321}">
                <p14:modId xmlns:p14="http://schemas.microsoft.com/office/powerpoint/2010/main" val="3144475445"/>
              </p:ext>
            </p:extLst>
          </p:nvPr>
        </p:nvGraphicFramePr>
        <p:xfrm>
          <a:off x="2214000" y="1123950"/>
          <a:ext cx="4876800" cy="836613"/>
        </p:xfrm>
        <a:graphic>
          <a:graphicData uri="http://schemas.openxmlformats.org/presentationml/2006/ole">
            <mc:AlternateContent xmlns:mc="http://schemas.openxmlformats.org/markup-compatibility/2006">
              <mc:Choice xmlns:v="urn:schemas-microsoft-com:vml" Requires="v">
                <p:oleObj spid="_x0000_s259143" name="Equation" r:id="rId5" imgW="4876560" imgH="838080" progId="Equation.DSMT4">
                  <p:embed/>
                </p:oleObj>
              </mc:Choice>
              <mc:Fallback>
                <p:oleObj name="Equation" r:id="rId5" imgW="4876560" imgH="838080" progId="Equation.DSMT4">
                  <p:embed/>
                  <p:pic>
                    <p:nvPicPr>
                      <p:cNvPr id="0" name=""/>
                      <p:cNvPicPr>
                        <a:picLocks noChangeAspect="1" noChangeArrowheads="1"/>
                      </p:cNvPicPr>
                      <p:nvPr/>
                    </p:nvPicPr>
                    <p:blipFill>
                      <a:blip r:embed="rId6"/>
                      <a:srcRect/>
                      <a:stretch>
                        <a:fillRect/>
                      </a:stretch>
                    </p:blipFill>
                    <p:spPr bwMode="auto">
                      <a:xfrm>
                        <a:off x="2214000" y="1123950"/>
                        <a:ext cx="4876800" cy="836613"/>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Rectangle 32"/>
          <p:cNvSpPr>
            <a:spLocks noChangeArrowheads="1"/>
          </p:cNvSpPr>
          <p:nvPr/>
        </p:nvSpPr>
        <p:spPr bwMode="auto">
          <a:xfrm>
            <a:off x="6772275" y="3267075"/>
            <a:ext cx="1724025"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5" name="Object 6"/>
          <p:cNvGraphicFramePr>
            <a:graphicFrameLocks noChangeAspect="1"/>
          </p:cNvGraphicFramePr>
          <p:nvPr>
            <p:extLst>
              <p:ext uri="{D42A27DB-BD31-4B8C-83A1-F6EECF244321}">
                <p14:modId xmlns:p14="http://schemas.microsoft.com/office/powerpoint/2010/main" val="1613844918"/>
              </p:ext>
            </p:extLst>
          </p:nvPr>
        </p:nvGraphicFramePr>
        <p:xfrm>
          <a:off x="6875463" y="3313113"/>
          <a:ext cx="1498600" cy="381000"/>
        </p:xfrm>
        <a:graphic>
          <a:graphicData uri="http://schemas.openxmlformats.org/presentationml/2006/ole">
            <mc:AlternateContent xmlns:mc="http://schemas.openxmlformats.org/markup-compatibility/2006">
              <mc:Choice xmlns:v="urn:schemas-microsoft-com:vml" Requires="v">
                <p:oleObj spid="_x0000_s259144" name="Equation" r:id="rId7" imgW="1498320" imgH="380880" progId="Equation.3">
                  <p:embed/>
                </p:oleObj>
              </mc:Choice>
              <mc:Fallback>
                <p:oleObj name="Equation" r:id="rId7" imgW="149832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75463" y="3313113"/>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6" name="Object 5"/>
          <p:cNvGraphicFramePr>
            <a:graphicFrameLocks noChangeAspect="1"/>
          </p:cNvGraphicFramePr>
          <p:nvPr>
            <p:extLst>
              <p:ext uri="{D42A27DB-BD31-4B8C-83A1-F6EECF244321}">
                <p14:modId xmlns:p14="http://schemas.microsoft.com/office/powerpoint/2010/main" val="2170007831"/>
              </p:ext>
            </p:extLst>
          </p:nvPr>
        </p:nvGraphicFramePr>
        <p:xfrm>
          <a:off x="2214563" y="2188800"/>
          <a:ext cx="4076700" cy="1752600"/>
        </p:xfrm>
        <a:graphic>
          <a:graphicData uri="http://schemas.openxmlformats.org/presentationml/2006/ole">
            <mc:AlternateContent xmlns:mc="http://schemas.openxmlformats.org/markup-compatibility/2006">
              <mc:Choice xmlns:v="urn:schemas-microsoft-com:vml" Requires="v">
                <p:oleObj spid="_x0000_s259145" name="Equation" r:id="rId9" imgW="4076640" imgH="1752480" progId="Equation.DSMT4">
                  <p:embed/>
                </p:oleObj>
              </mc:Choice>
              <mc:Fallback>
                <p:oleObj name="Equation" r:id="rId9" imgW="4076640" imgH="1752480" progId="Equation.DSMT4">
                  <p:embed/>
                  <p:pic>
                    <p:nvPicPr>
                      <p:cNvPr id="0" name=""/>
                      <p:cNvPicPr>
                        <a:picLocks noChangeAspect="1" noChangeArrowheads="1"/>
                      </p:cNvPicPr>
                      <p:nvPr/>
                    </p:nvPicPr>
                    <p:blipFill>
                      <a:blip r:embed="rId10"/>
                      <a:srcRect/>
                      <a:stretch>
                        <a:fillRect/>
                      </a:stretch>
                    </p:blipFill>
                    <p:spPr bwMode="auto">
                      <a:xfrm>
                        <a:off x="2214563" y="2188800"/>
                        <a:ext cx="4076700" cy="175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bwMode="auto">
          <a:xfrm>
            <a:off x="252000" y="571500"/>
            <a:ext cx="8640000" cy="49911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0098"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The diagram summarizes the decision-making procedure.  Make sure that you understand the reasons for making the choices.</a:t>
            </a:r>
            <a:endParaRPr lang="en-GB" sz="1500" b="1"/>
          </a:p>
        </p:txBody>
      </p:sp>
      <p:sp>
        <p:nvSpPr>
          <p:cNvPr id="260099" name="Rectangle 3"/>
          <p:cNvSpPr>
            <a:spLocks noChangeArrowheads="1"/>
          </p:cNvSpPr>
          <p:nvPr/>
        </p:nvSpPr>
        <p:spPr bwMode="auto">
          <a:xfrm>
            <a:off x="6019800" y="1781175"/>
            <a:ext cx="1143000" cy="33528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0101"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31</a:t>
            </a:r>
            <a:endParaRPr lang="en-US" sz="1000">
              <a:solidFill>
                <a:srgbClr val="3366FF"/>
              </a:solidFill>
            </a:endParaRPr>
          </a:p>
        </p:txBody>
      </p:sp>
      <p:sp>
        <p:nvSpPr>
          <p:cNvPr id="260102" name="Text Box 6"/>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5613">
              <a:tabLst>
                <a:tab pos="2628900" algn="r"/>
                <a:tab pos="3657600" algn="r"/>
                <a:tab pos="4572000" algn="l"/>
              </a:tabLst>
              <a:defRPr sz="2400">
                <a:solidFill>
                  <a:schemeClr val="tx1"/>
                </a:solidFill>
                <a:latin typeface="Times New Roman" pitchFamily="18" charset="0"/>
              </a:defRPr>
            </a:lvl1pPr>
            <a:lvl2pPr marL="1031875">
              <a:tabLst>
                <a:tab pos="2628900" algn="r"/>
                <a:tab pos="3657600" algn="r"/>
                <a:tab pos="4572000" algn="l"/>
              </a:tabLst>
              <a:defRPr sz="2400">
                <a:solidFill>
                  <a:schemeClr val="tx1"/>
                </a:solidFill>
                <a:latin typeface="Times New Roman" pitchFamily="18" charset="0"/>
              </a:defRPr>
            </a:lvl2pPr>
            <a:lvl3pPr marL="1146175">
              <a:tabLst>
                <a:tab pos="2628900" algn="r"/>
                <a:tab pos="3657600" algn="r"/>
                <a:tab pos="4572000" algn="l"/>
              </a:tabLst>
              <a:defRPr sz="2400">
                <a:solidFill>
                  <a:schemeClr val="tx1"/>
                </a:solidFill>
                <a:latin typeface="Times New Roman" pitchFamily="18" charset="0"/>
              </a:defRPr>
            </a:lvl3pPr>
            <a:lvl4pPr>
              <a:tabLst>
                <a:tab pos="2628900" algn="r"/>
                <a:tab pos="3657600" algn="r"/>
                <a:tab pos="4572000" algn="l"/>
              </a:tabLst>
              <a:defRPr sz="2400">
                <a:solidFill>
                  <a:schemeClr val="tx1"/>
                </a:solidFill>
                <a:latin typeface="Times New Roman" pitchFamily="18" charset="0"/>
              </a:defRPr>
            </a:lvl4pPr>
            <a:lvl5pPr>
              <a:tabLst>
                <a:tab pos="2628900" algn="r"/>
                <a:tab pos="3657600" algn="r"/>
                <a:tab pos="4572000" algn="l"/>
              </a:tabLst>
              <a:defRPr sz="2400">
                <a:solidFill>
                  <a:schemeClr val="tx1"/>
                </a:solidFill>
                <a:latin typeface="Times New Roman" pitchFamily="18" charset="0"/>
              </a:defRPr>
            </a:lvl5pPr>
            <a:lvl6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6pPr>
            <a:lvl7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7pPr>
            <a:lvl8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8pPr>
            <a:lvl9pPr eaLnBrk="0" fontAlgn="base" hangingPunct="0">
              <a:spcBef>
                <a:spcPct val="0"/>
              </a:spcBef>
              <a:spcAft>
                <a:spcPct val="0"/>
              </a:spcAft>
              <a:tabLst>
                <a:tab pos="2628900" algn="r"/>
                <a:tab pos="3657600" algn="r"/>
                <a:tab pos="4572000" algn="l"/>
              </a:tabLst>
              <a:defRPr sz="2400">
                <a:solidFill>
                  <a:schemeClr val="tx1"/>
                </a:solidFill>
                <a:latin typeface="Times New Roman" pitchFamily="18" charset="0"/>
              </a:defRPr>
            </a:lvl9pPr>
          </a:lstStyle>
          <a:p>
            <a:endParaRPr lang="en-US" sz="1800" b="1">
              <a:latin typeface="Arial" charset="0"/>
            </a:endParaRPr>
          </a:p>
          <a:p>
            <a:endParaRPr lang="en-US" sz="1800" b="1">
              <a:latin typeface="Arial" charset="0"/>
            </a:endParaRPr>
          </a:p>
        </p:txBody>
      </p:sp>
      <p:sp>
        <p:nvSpPr>
          <p:cNvPr id="260107" name="Text Box 11"/>
          <p:cNvSpPr txBox="1">
            <a:spLocks noChangeArrowheads="1"/>
          </p:cNvSpPr>
          <p:nvPr/>
        </p:nvSpPr>
        <p:spPr bwMode="auto">
          <a:xfrm>
            <a:off x="1908175" y="763588"/>
            <a:ext cx="5184775" cy="650875"/>
          </a:xfrm>
          <a:prstGeom prst="rect">
            <a:avLst/>
          </a:prstGeom>
          <a:solidFill>
            <a:srgbClr val="EAEAEA"/>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Can the observations be described as being a random sample from a given population?</a:t>
            </a:r>
            <a:endParaRPr lang="en-US" sz="1800" b="1"/>
          </a:p>
        </p:txBody>
      </p:sp>
      <p:sp>
        <p:nvSpPr>
          <p:cNvPr id="260108" name="Text Box 12"/>
          <p:cNvSpPr txBox="1">
            <a:spLocks noChangeArrowheads="1"/>
          </p:cNvSpPr>
          <p:nvPr/>
        </p:nvSpPr>
        <p:spPr bwMode="auto">
          <a:xfrm>
            <a:off x="5219700" y="2020888"/>
            <a:ext cx="2016125" cy="376237"/>
          </a:xfrm>
          <a:prstGeom prst="rect">
            <a:avLst/>
          </a:prstGeom>
          <a:solidFill>
            <a:srgbClr val="EAEAEA"/>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Use fixed effects</a:t>
            </a:r>
            <a:endParaRPr lang="en-US" sz="1800" b="1"/>
          </a:p>
        </p:txBody>
      </p:sp>
      <p:sp>
        <p:nvSpPr>
          <p:cNvPr id="260109" name="Text Box 13"/>
          <p:cNvSpPr txBox="1">
            <a:spLocks noChangeArrowheads="1"/>
          </p:cNvSpPr>
          <p:nvPr/>
        </p:nvSpPr>
        <p:spPr bwMode="auto">
          <a:xfrm>
            <a:off x="1687513" y="2020888"/>
            <a:ext cx="2376487" cy="925512"/>
          </a:xfrm>
          <a:prstGeom prst="rect">
            <a:avLst/>
          </a:prstGeom>
          <a:solidFill>
            <a:srgbClr val="EAEAEA"/>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Perform both fixed effects and random effects regressions.</a:t>
            </a:r>
            <a:endParaRPr lang="en-US" sz="1800" b="1"/>
          </a:p>
        </p:txBody>
      </p:sp>
      <p:sp>
        <p:nvSpPr>
          <p:cNvPr id="260110" name="Text Box 14"/>
          <p:cNvSpPr txBox="1">
            <a:spLocks noChangeArrowheads="1"/>
          </p:cNvSpPr>
          <p:nvPr/>
        </p:nvSpPr>
        <p:spPr bwMode="auto">
          <a:xfrm>
            <a:off x="1398588" y="3173413"/>
            <a:ext cx="2952750" cy="925512"/>
          </a:xfrm>
          <a:prstGeom prst="rect">
            <a:avLst/>
          </a:prstGeom>
          <a:solidFill>
            <a:srgbClr val="EAEAEA"/>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Does a DWH test indicate significant differences in the coefficients?</a:t>
            </a:r>
            <a:endParaRPr lang="en-US" sz="1800" b="1"/>
          </a:p>
        </p:txBody>
      </p:sp>
      <p:sp>
        <p:nvSpPr>
          <p:cNvPr id="260111" name="Text Box 15"/>
          <p:cNvSpPr txBox="1">
            <a:spLocks noChangeArrowheads="1"/>
          </p:cNvSpPr>
          <p:nvPr/>
        </p:nvSpPr>
        <p:spPr bwMode="auto">
          <a:xfrm>
            <a:off x="5018088" y="3173413"/>
            <a:ext cx="3673475" cy="925512"/>
          </a:xfrm>
          <a:prstGeom prst="rect">
            <a:avLst/>
          </a:prstGeom>
          <a:solidFill>
            <a:srgbClr val="EAEAEA"/>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Provisionally choose random effects.  Does a test indicate the presence of random effects?</a:t>
            </a:r>
            <a:endParaRPr lang="en-US" sz="1800" b="1"/>
          </a:p>
        </p:txBody>
      </p:sp>
      <p:sp>
        <p:nvSpPr>
          <p:cNvPr id="260112" name="Text Box 16"/>
          <p:cNvSpPr txBox="1">
            <a:spLocks noChangeArrowheads="1"/>
          </p:cNvSpPr>
          <p:nvPr/>
        </p:nvSpPr>
        <p:spPr bwMode="auto">
          <a:xfrm>
            <a:off x="1870075" y="4694238"/>
            <a:ext cx="2016125" cy="376237"/>
          </a:xfrm>
          <a:prstGeom prst="rect">
            <a:avLst/>
          </a:prstGeom>
          <a:solidFill>
            <a:srgbClr val="EAEAEA"/>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Use fixed effects</a:t>
            </a:r>
            <a:endParaRPr lang="en-US" sz="1800" b="1"/>
          </a:p>
        </p:txBody>
      </p:sp>
      <p:sp>
        <p:nvSpPr>
          <p:cNvPr id="260113" name="Text Box 17"/>
          <p:cNvSpPr txBox="1">
            <a:spLocks noChangeArrowheads="1"/>
          </p:cNvSpPr>
          <p:nvPr/>
        </p:nvSpPr>
        <p:spPr bwMode="auto">
          <a:xfrm>
            <a:off x="5018088" y="4706938"/>
            <a:ext cx="1584325" cy="650875"/>
          </a:xfrm>
          <a:prstGeom prst="rect">
            <a:avLst/>
          </a:prstGeom>
          <a:solidFill>
            <a:srgbClr val="EAEAEA"/>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Use random effects</a:t>
            </a:r>
            <a:endParaRPr lang="en-US" sz="1800" b="1"/>
          </a:p>
        </p:txBody>
      </p:sp>
      <p:sp>
        <p:nvSpPr>
          <p:cNvPr id="260114" name="Text Box 18"/>
          <p:cNvSpPr txBox="1">
            <a:spLocks noChangeArrowheads="1"/>
          </p:cNvSpPr>
          <p:nvPr/>
        </p:nvSpPr>
        <p:spPr bwMode="auto">
          <a:xfrm>
            <a:off x="7178675" y="4706938"/>
            <a:ext cx="1512888" cy="650875"/>
          </a:xfrm>
          <a:prstGeom prst="rect">
            <a:avLst/>
          </a:prstGeom>
          <a:solidFill>
            <a:srgbClr val="EAEAEA"/>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Use pooled OLS</a:t>
            </a:r>
            <a:endParaRPr lang="en-US" sz="1800" b="1"/>
          </a:p>
        </p:txBody>
      </p:sp>
      <p:cxnSp>
        <p:nvCxnSpPr>
          <p:cNvPr id="260116" name="AutoShape 20"/>
          <p:cNvCxnSpPr>
            <a:cxnSpLocks noChangeShapeType="1"/>
            <a:stCxn id="260107" idx="2"/>
            <a:endCxn id="260108" idx="0"/>
          </p:cNvCxnSpPr>
          <p:nvPr/>
        </p:nvCxnSpPr>
        <p:spPr bwMode="auto">
          <a:xfrm rot="16200000" flipH="1">
            <a:off x="5060951" y="854075"/>
            <a:ext cx="606425" cy="1727200"/>
          </a:xfrm>
          <a:prstGeom prst="bentConnector3">
            <a:avLst>
              <a:gd name="adj1" fmla="val 50000"/>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0117" name="AutoShape 21"/>
          <p:cNvCxnSpPr>
            <a:cxnSpLocks noChangeShapeType="1"/>
            <a:stCxn id="260107" idx="2"/>
            <a:endCxn id="260109" idx="0"/>
          </p:cNvCxnSpPr>
          <p:nvPr/>
        </p:nvCxnSpPr>
        <p:spPr bwMode="auto">
          <a:xfrm rot="5400000">
            <a:off x="3384948" y="905272"/>
            <a:ext cx="606425" cy="1624806"/>
          </a:xfrm>
          <a:prstGeom prst="bentConnector3">
            <a:avLst>
              <a:gd name="adj1" fmla="val 50000"/>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0118" name="Text Box 22"/>
          <p:cNvSpPr txBox="1">
            <a:spLocks noChangeArrowheads="1"/>
          </p:cNvSpPr>
          <p:nvPr/>
        </p:nvSpPr>
        <p:spPr bwMode="auto">
          <a:xfrm>
            <a:off x="2292350" y="1511300"/>
            <a:ext cx="7191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Yes</a:t>
            </a:r>
            <a:endParaRPr lang="en-US" sz="1800" b="1" dirty="0"/>
          </a:p>
        </p:txBody>
      </p:sp>
      <p:sp>
        <p:nvSpPr>
          <p:cNvPr id="260119" name="Text Box 23"/>
          <p:cNvSpPr txBox="1">
            <a:spLocks noChangeArrowheads="1"/>
          </p:cNvSpPr>
          <p:nvPr/>
        </p:nvSpPr>
        <p:spPr bwMode="auto">
          <a:xfrm>
            <a:off x="6229350" y="1511300"/>
            <a:ext cx="7191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No</a:t>
            </a:r>
            <a:endParaRPr lang="en-US" sz="1800" b="1"/>
          </a:p>
        </p:txBody>
      </p:sp>
      <p:cxnSp>
        <p:nvCxnSpPr>
          <p:cNvPr id="260121" name="AutoShape 25"/>
          <p:cNvCxnSpPr>
            <a:cxnSpLocks noChangeShapeType="1"/>
            <a:stCxn id="260110" idx="2"/>
            <a:endCxn id="260112" idx="0"/>
          </p:cNvCxnSpPr>
          <p:nvPr/>
        </p:nvCxnSpPr>
        <p:spPr bwMode="auto">
          <a:xfrm>
            <a:off x="2874963" y="4098925"/>
            <a:ext cx="3175" cy="595313"/>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0122" name="AutoShape 26"/>
          <p:cNvCxnSpPr>
            <a:cxnSpLocks noChangeShapeType="1"/>
            <a:stCxn id="260109" idx="2"/>
            <a:endCxn id="260110" idx="0"/>
          </p:cNvCxnSpPr>
          <p:nvPr/>
        </p:nvCxnSpPr>
        <p:spPr bwMode="auto">
          <a:xfrm flipH="1">
            <a:off x="2874963" y="2946400"/>
            <a:ext cx="1587" cy="227013"/>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0123" name="Text Box 27"/>
          <p:cNvSpPr txBox="1">
            <a:spLocks noChangeArrowheads="1"/>
          </p:cNvSpPr>
          <p:nvPr/>
        </p:nvSpPr>
        <p:spPr bwMode="auto">
          <a:xfrm>
            <a:off x="2263775" y="4246563"/>
            <a:ext cx="7191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Yes</a:t>
            </a:r>
            <a:endParaRPr lang="en-US" sz="1800" b="1"/>
          </a:p>
        </p:txBody>
      </p:sp>
      <p:cxnSp>
        <p:nvCxnSpPr>
          <p:cNvPr id="260125" name="AutoShape 29"/>
          <p:cNvCxnSpPr>
            <a:cxnSpLocks noChangeShapeType="1"/>
            <a:stCxn id="260110" idx="3"/>
            <a:endCxn id="260111" idx="1"/>
          </p:cNvCxnSpPr>
          <p:nvPr/>
        </p:nvCxnSpPr>
        <p:spPr bwMode="auto">
          <a:xfrm>
            <a:off x="4351338" y="3636169"/>
            <a:ext cx="666750" cy="0"/>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0126" name="Text Box 30"/>
          <p:cNvSpPr txBox="1">
            <a:spLocks noChangeArrowheads="1"/>
          </p:cNvSpPr>
          <p:nvPr/>
        </p:nvSpPr>
        <p:spPr bwMode="auto">
          <a:xfrm>
            <a:off x="4452938" y="3246438"/>
            <a:ext cx="7191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No</a:t>
            </a:r>
            <a:endParaRPr lang="en-US" sz="1800" b="1" dirty="0"/>
          </a:p>
        </p:txBody>
      </p:sp>
      <p:cxnSp>
        <p:nvCxnSpPr>
          <p:cNvPr id="260127" name="AutoShape 31"/>
          <p:cNvCxnSpPr>
            <a:cxnSpLocks noChangeShapeType="1"/>
            <a:stCxn id="260111" idx="2"/>
            <a:endCxn id="260113" idx="0"/>
          </p:cNvCxnSpPr>
          <p:nvPr/>
        </p:nvCxnSpPr>
        <p:spPr bwMode="auto">
          <a:xfrm rot="5400000">
            <a:off x="6028533" y="3880644"/>
            <a:ext cx="608013" cy="1044575"/>
          </a:xfrm>
          <a:prstGeom prst="bentConnector3">
            <a:avLst>
              <a:gd name="adj1" fmla="val 50000"/>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0128" name="AutoShape 32"/>
          <p:cNvCxnSpPr>
            <a:cxnSpLocks noChangeShapeType="1"/>
            <a:stCxn id="260111" idx="2"/>
            <a:endCxn id="260114" idx="0"/>
          </p:cNvCxnSpPr>
          <p:nvPr/>
        </p:nvCxnSpPr>
        <p:spPr bwMode="auto">
          <a:xfrm rot="16200000" flipH="1">
            <a:off x="7090966" y="3862784"/>
            <a:ext cx="608013" cy="1080293"/>
          </a:xfrm>
          <a:prstGeom prst="bentConnector3">
            <a:avLst>
              <a:gd name="adj1" fmla="val 50000"/>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0129" name="Text Box 33"/>
          <p:cNvSpPr txBox="1">
            <a:spLocks noChangeArrowheads="1"/>
          </p:cNvSpPr>
          <p:nvPr/>
        </p:nvSpPr>
        <p:spPr bwMode="auto">
          <a:xfrm>
            <a:off x="5162550" y="4246563"/>
            <a:ext cx="7191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Yes</a:t>
            </a:r>
            <a:endParaRPr lang="en-US" sz="1800" b="1"/>
          </a:p>
        </p:txBody>
      </p:sp>
      <p:sp>
        <p:nvSpPr>
          <p:cNvPr id="260130" name="Text Box 34"/>
          <p:cNvSpPr txBox="1">
            <a:spLocks noChangeArrowheads="1"/>
          </p:cNvSpPr>
          <p:nvPr/>
        </p:nvSpPr>
        <p:spPr bwMode="auto">
          <a:xfrm>
            <a:off x="7972425" y="4246563"/>
            <a:ext cx="7191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No</a:t>
            </a:r>
            <a:endParaRPr lang="en-US" sz="1800" b="1"/>
          </a:p>
        </p:txBody>
      </p:sp>
      <p:sp>
        <p:nvSpPr>
          <p:cNvPr id="3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1"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1752" name="Text Box 8"/>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14.3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http://www.oxfordtextbooks.co.uk/orc/dougherty5e/</a:t>
            </a:r>
            <a:endParaRPr lang="en-GB" sz="1200" b="1">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a:solidFill>
                  <a:schemeClr val="bg1"/>
                </a:solidFill>
              </a:rPr>
              <a:t>20 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3" name="Text Box 9"/>
          <p:cNvSpPr txBox="1">
            <a:spLocks noChangeArrowheads="1"/>
          </p:cNvSpPr>
          <p:nvPr/>
        </p:nvSpPr>
        <p:spPr bwMode="auto">
          <a:xfrm>
            <a:off x="8229600" y="6553200"/>
            <a:ext cx="83820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2016.05.28</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1426"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Also with random effects estimation we do not lose </a:t>
            </a:r>
            <a:r>
              <a:rPr lang="en-US" sz="1500" b="1" i="1"/>
              <a:t>n</a:t>
            </a:r>
            <a:r>
              <a:rPr lang="en-US" sz="1500" b="1"/>
              <a:t> degrees of freedom, as is the case with fixed effects.</a:t>
            </a:r>
            <a:endParaRPr lang="en-GB" sz="1500" b="1"/>
          </a:p>
        </p:txBody>
      </p:sp>
      <p:sp>
        <p:nvSpPr>
          <p:cNvPr id="231430"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a:t>
            </a:r>
            <a:endParaRPr lang="en-US" sz="100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17" name="Rectangle 5"/>
          <p:cNvSpPr>
            <a:spLocks noChangeArrowheads="1"/>
          </p:cNvSpPr>
          <p:nvPr/>
        </p:nvSpPr>
        <p:spPr bwMode="auto">
          <a:xfrm>
            <a:off x="0" y="548373"/>
            <a:ext cx="9144000" cy="49666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17"/>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1980–1996</a:t>
            </a:r>
            <a:endParaRPr lang="en-US" sz="1800" b="1" dirty="0">
              <a:latin typeface="Arial" charset="0"/>
            </a:endParaRP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962275" algn="l"/>
                <a:tab pos="4391025" algn="l"/>
                <a:tab pos="5829300" algn="l"/>
              </a:tabLst>
            </a:pPr>
            <a:r>
              <a:rPr lang="en-US" sz="1800" b="1" dirty="0" smtClean="0">
                <a:latin typeface="Arial" charset="0"/>
              </a:rPr>
              <a:t>	OLS	Fixed	Random</a:t>
            </a:r>
          </a:p>
          <a:p>
            <a:pPr>
              <a:tabLst>
                <a:tab pos="2695575" algn="l"/>
                <a:tab pos="4391025" algn="l"/>
                <a:tab pos="5829300" algn="l"/>
              </a:tabLst>
            </a:pPr>
            <a:r>
              <a:rPr lang="en-US" sz="1800" b="1" dirty="0">
                <a:latin typeface="Arial" charset="0"/>
              </a:rPr>
              <a:t>	</a:t>
            </a:r>
            <a:r>
              <a:rPr lang="en-US" sz="1800" b="1" dirty="0" smtClean="0">
                <a:latin typeface="Arial" charset="0"/>
              </a:rPr>
              <a:t>	effects	effects</a:t>
            </a:r>
            <a:endParaRPr lang="en-US" sz="1800" b="1" i="1" dirty="0" smtClean="0">
              <a:latin typeface="Arial" charset="0"/>
            </a:endParaRPr>
          </a:p>
          <a:p>
            <a:pPr>
              <a:spcBef>
                <a:spcPts val="2400"/>
              </a:spcBef>
              <a:tabLst>
                <a:tab pos="3048000" algn="dec"/>
                <a:tab pos="4572000" algn="dec"/>
                <a:tab pos="6096000" algn="dec"/>
              </a:tabLst>
            </a:pPr>
            <a:r>
              <a:rPr lang="en-US" sz="1800" b="1" i="1" dirty="0" smtClean="0">
                <a:latin typeface="Arial" charset="0"/>
              </a:rPr>
              <a:t>MARRIED</a:t>
            </a:r>
            <a:r>
              <a:rPr lang="en-US" sz="1800" b="1" dirty="0">
                <a:latin typeface="Arial" charset="0"/>
              </a:rPr>
              <a:t>	</a:t>
            </a:r>
            <a:r>
              <a:rPr lang="en-US" sz="1800" b="1" dirty="0" smtClean="0">
                <a:latin typeface="Arial" charset="0"/>
              </a:rPr>
              <a:t>0.184</a:t>
            </a:r>
            <a:r>
              <a:rPr lang="en-US" sz="1800" b="1" dirty="0">
                <a:latin typeface="Arial" charset="0"/>
              </a:rPr>
              <a:t>	</a:t>
            </a:r>
            <a:r>
              <a:rPr lang="en-US" sz="1800" b="1" dirty="0" smtClean="0">
                <a:latin typeface="Arial" charset="0"/>
              </a:rPr>
              <a:t>0.106</a:t>
            </a:r>
            <a:r>
              <a:rPr lang="en-US" sz="1800" b="1" dirty="0">
                <a:latin typeface="Arial" charset="0"/>
              </a:rPr>
              <a:t>	</a:t>
            </a:r>
            <a:r>
              <a:rPr lang="en-US" sz="1800" b="1" dirty="0" smtClean="0">
                <a:latin typeface="Arial" charset="0"/>
                <a:cs typeface="Arial" charset="0"/>
              </a:rPr>
              <a:t>0.134</a:t>
            </a:r>
            <a:endParaRPr lang="en-US" sz="1800" b="1" dirty="0">
              <a:latin typeface="Arial" charset="0"/>
              <a:cs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0.007)</a:t>
            </a:r>
            <a:r>
              <a:rPr lang="en-US" sz="1800" b="1" dirty="0">
                <a:latin typeface="Arial" charset="0"/>
              </a:rPr>
              <a:t>	(</a:t>
            </a:r>
            <a:r>
              <a:rPr lang="en-US" sz="1800" b="1" dirty="0" smtClean="0">
                <a:latin typeface="Arial" charset="0"/>
              </a:rPr>
              <a:t>0.012)	(0.010)</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0.096</a:t>
            </a:r>
            <a:r>
              <a:rPr lang="en-US" sz="1800" b="1" dirty="0">
                <a:latin typeface="Arial" charset="0"/>
              </a:rPr>
              <a:t>	</a:t>
            </a:r>
            <a:r>
              <a:rPr lang="en-US" sz="1800" b="1" dirty="0" smtClean="0">
                <a:latin typeface="Arial" charset="0"/>
              </a:rPr>
              <a:t>0.045</a:t>
            </a:r>
            <a:r>
              <a:rPr lang="en-US" sz="1800" b="1" dirty="0">
                <a:latin typeface="Arial" charset="0"/>
              </a:rPr>
              <a:t>	</a:t>
            </a:r>
            <a:r>
              <a:rPr lang="en-US" sz="1800" b="1" dirty="0" smtClean="0">
                <a:latin typeface="Arial" charset="0"/>
              </a:rPr>
              <a:t>0.060</a:t>
            </a:r>
            <a:endParaRPr lang="en-US" sz="1800" b="1" dirty="0">
              <a:latin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(0.009)</a:t>
            </a:r>
            <a:r>
              <a:rPr lang="en-US" sz="1800" b="1" dirty="0">
                <a:latin typeface="Arial" charset="0"/>
              </a:rPr>
              <a:t>	(</a:t>
            </a:r>
            <a:r>
              <a:rPr lang="en-US" sz="1800" b="1" dirty="0" smtClean="0">
                <a:latin typeface="Arial" charset="0"/>
              </a:rPr>
              <a:t>0.010)</a:t>
            </a:r>
            <a:r>
              <a:rPr lang="en-US" sz="1800" b="1" dirty="0">
                <a:latin typeface="Arial" charset="0"/>
              </a:rPr>
              <a:t>	(</a:t>
            </a:r>
            <a:r>
              <a:rPr lang="en-US" sz="1800" b="1" dirty="0" smtClean="0">
                <a:latin typeface="Arial" charset="0"/>
              </a:rPr>
              <a:t>0.009)</a:t>
            </a:r>
            <a:endParaRPr lang="en-US" sz="1800" b="1" dirty="0">
              <a:latin typeface="Arial" charset="0"/>
            </a:endParaRPr>
          </a:p>
          <a:p>
            <a:pPr>
              <a:spcBef>
                <a:spcPts val="1200"/>
              </a:spcBef>
              <a:tabLst>
                <a:tab pos="3314700" algn="dec"/>
                <a:tab pos="4848225" algn="dec"/>
                <a:tab pos="6372225"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R</a:t>
            </a:r>
            <a:r>
              <a:rPr lang="en-US" sz="1800" b="1" baseline="30000" dirty="0">
                <a:latin typeface="Arial" charset="0"/>
              </a:rPr>
              <a:t>2</a:t>
            </a:r>
            <a:r>
              <a:rPr lang="en-US" sz="1800" b="1" dirty="0">
                <a:latin typeface="Arial" charset="0"/>
              </a:rPr>
              <a:t>	</a:t>
            </a:r>
            <a:r>
              <a:rPr lang="en-US" sz="1800" b="1" dirty="0" smtClean="0">
                <a:latin typeface="Arial" charset="0"/>
              </a:rPr>
              <a:t>0.358</a:t>
            </a:r>
            <a:r>
              <a:rPr lang="en-US" sz="1800" b="1" dirty="0">
                <a:latin typeface="Arial" charset="0"/>
              </a:rPr>
              <a:t>	</a:t>
            </a:r>
            <a:r>
              <a:rPr lang="en-US" sz="1800" b="1" dirty="0" smtClean="0">
                <a:latin typeface="Arial" charset="0"/>
              </a:rPr>
              <a:t>0.268</a:t>
            </a:r>
            <a:r>
              <a:rPr lang="en-US" sz="1800" b="1" dirty="0">
                <a:latin typeface="Arial" charset="0"/>
              </a:rPr>
              <a:t>	</a:t>
            </a:r>
            <a:r>
              <a:rPr lang="en-US" sz="1800" b="1" dirty="0" smtClean="0">
                <a:latin typeface="Arial" charset="0"/>
              </a:rPr>
              <a:t>0.346</a:t>
            </a:r>
          </a:p>
          <a:p>
            <a:pPr>
              <a:spcBef>
                <a:spcPts val="1200"/>
              </a:spcBef>
              <a:tabLst>
                <a:tab pos="3314700" algn="dec"/>
                <a:tab pos="4848225" algn="dec"/>
                <a:tab pos="6372225" algn="dec"/>
              </a:tabLst>
            </a:pPr>
            <a:r>
              <a:rPr lang="en-US" sz="1800" b="1" dirty="0" smtClean="0">
                <a:latin typeface="Arial" charset="0"/>
              </a:rPr>
              <a:t>DWH test</a:t>
            </a:r>
            <a:r>
              <a:rPr lang="en-US" sz="1800" b="1" dirty="0">
                <a:latin typeface="Arial" charset="0"/>
              </a:rPr>
              <a:t>	</a:t>
            </a:r>
            <a:r>
              <a:rPr lang="en-US" sz="1800" b="1" dirty="0">
                <a:latin typeface="Arial" charset="0"/>
                <a:cs typeface="Arial" charset="0"/>
              </a:rPr>
              <a:t>—</a:t>
            </a:r>
            <a:r>
              <a:rPr lang="en-US" sz="1800" b="1" dirty="0">
                <a:latin typeface="Arial" charset="0"/>
              </a:rPr>
              <a:t>	</a:t>
            </a:r>
            <a:r>
              <a:rPr lang="en-US" sz="1800" b="1" dirty="0" smtClean="0">
                <a:latin typeface="Arial" charset="0"/>
                <a:cs typeface="Arial" charset="0"/>
              </a:rPr>
              <a:t>—	306.2</a:t>
            </a:r>
            <a:endParaRPr lang="en-US" sz="1800" b="1" dirty="0">
              <a:latin typeface="Arial" charset="0"/>
            </a:endParaRPr>
          </a:p>
          <a:p>
            <a:pPr>
              <a:spcBef>
                <a:spcPts val="1200"/>
              </a:spcBef>
              <a:tabLst>
                <a:tab pos="3228975" algn="ctr"/>
                <a:tab pos="4752975" algn="ctr"/>
                <a:tab pos="6276975" algn="ctr"/>
              </a:tabLst>
            </a:pPr>
            <a:r>
              <a:rPr lang="en-US" sz="1800" b="1" i="1" dirty="0" smtClean="0">
                <a:latin typeface="Arial" charset="0"/>
              </a:rPr>
              <a:t>n</a:t>
            </a:r>
            <a:r>
              <a:rPr lang="en-US" sz="1800" b="1" dirty="0" smtClean="0">
                <a:latin typeface="Arial" charset="0"/>
              </a:rPr>
              <a:t>	20,343	20.343	20.343</a:t>
            </a:r>
            <a:endParaRPr lang="en-US" sz="1800" b="1" dirty="0">
              <a:latin typeface="Arial" charset="0"/>
            </a:endParaRPr>
          </a:p>
        </p:txBody>
      </p:sp>
      <p:sp>
        <p:nvSpPr>
          <p:cNvPr id="20"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2450"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However if either of the preconditions for using random effects is violated, we should use fixed effects instead.  </a:t>
            </a:r>
            <a:endParaRPr lang="en-GB" sz="1500" b="1"/>
          </a:p>
        </p:txBody>
      </p:sp>
      <p:sp>
        <p:nvSpPr>
          <p:cNvPr id="232454"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a:t>
            </a:r>
            <a:endParaRPr lang="en-US" sz="100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17" name="Rectangle 5"/>
          <p:cNvSpPr>
            <a:spLocks noChangeArrowheads="1"/>
          </p:cNvSpPr>
          <p:nvPr/>
        </p:nvSpPr>
        <p:spPr bwMode="auto">
          <a:xfrm>
            <a:off x="0" y="548373"/>
            <a:ext cx="9144000" cy="49666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17"/>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1980–1996</a:t>
            </a:r>
            <a:endParaRPr lang="en-US" sz="1800" b="1" dirty="0">
              <a:latin typeface="Arial" charset="0"/>
            </a:endParaRP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962275" algn="l"/>
                <a:tab pos="4391025" algn="l"/>
                <a:tab pos="5829300" algn="l"/>
              </a:tabLst>
            </a:pPr>
            <a:r>
              <a:rPr lang="en-US" sz="1800" b="1" dirty="0" smtClean="0">
                <a:latin typeface="Arial" charset="0"/>
              </a:rPr>
              <a:t>	OLS	Fixed	Random</a:t>
            </a:r>
          </a:p>
          <a:p>
            <a:pPr>
              <a:tabLst>
                <a:tab pos="2695575" algn="l"/>
                <a:tab pos="4391025" algn="l"/>
                <a:tab pos="5829300" algn="l"/>
              </a:tabLst>
            </a:pPr>
            <a:r>
              <a:rPr lang="en-US" sz="1800" b="1" dirty="0">
                <a:latin typeface="Arial" charset="0"/>
              </a:rPr>
              <a:t>	</a:t>
            </a:r>
            <a:r>
              <a:rPr lang="en-US" sz="1800" b="1" dirty="0" smtClean="0">
                <a:latin typeface="Arial" charset="0"/>
              </a:rPr>
              <a:t>	effects	effects</a:t>
            </a:r>
            <a:endParaRPr lang="en-US" sz="1800" b="1" i="1" dirty="0" smtClean="0">
              <a:latin typeface="Arial" charset="0"/>
            </a:endParaRPr>
          </a:p>
          <a:p>
            <a:pPr>
              <a:spcBef>
                <a:spcPts val="2400"/>
              </a:spcBef>
              <a:tabLst>
                <a:tab pos="3048000" algn="dec"/>
                <a:tab pos="4572000" algn="dec"/>
                <a:tab pos="6096000" algn="dec"/>
              </a:tabLst>
            </a:pPr>
            <a:r>
              <a:rPr lang="en-US" sz="1800" b="1" i="1" dirty="0" smtClean="0">
                <a:latin typeface="Arial" charset="0"/>
              </a:rPr>
              <a:t>MARRIED</a:t>
            </a:r>
            <a:r>
              <a:rPr lang="en-US" sz="1800" b="1" dirty="0">
                <a:latin typeface="Arial" charset="0"/>
              </a:rPr>
              <a:t>	</a:t>
            </a:r>
            <a:r>
              <a:rPr lang="en-US" sz="1800" b="1" dirty="0" smtClean="0">
                <a:latin typeface="Arial" charset="0"/>
              </a:rPr>
              <a:t>0.184</a:t>
            </a:r>
            <a:r>
              <a:rPr lang="en-US" sz="1800" b="1" dirty="0">
                <a:latin typeface="Arial" charset="0"/>
              </a:rPr>
              <a:t>	</a:t>
            </a:r>
            <a:r>
              <a:rPr lang="en-US" sz="1800" b="1" dirty="0" smtClean="0">
                <a:latin typeface="Arial" charset="0"/>
              </a:rPr>
              <a:t>0.106</a:t>
            </a:r>
            <a:r>
              <a:rPr lang="en-US" sz="1800" b="1" dirty="0">
                <a:latin typeface="Arial" charset="0"/>
              </a:rPr>
              <a:t>	</a:t>
            </a:r>
            <a:r>
              <a:rPr lang="en-US" sz="1800" b="1" dirty="0" smtClean="0">
                <a:latin typeface="Arial" charset="0"/>
                <a:cs typeface="Arial" charset="0"/>
              </a:rPr>
              <a:t>0.134</a:t>
            </a:r>
            <a:endParaRPr lang="en-US" sz="1800" b="1" dirty="0">
              <a:latin typeface="Arial" charset="0"/>
              <a:cs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0.007)</a:t>
            </a:r>
            <a:r>
              <a:rPr lang="en-US" sz="1800" b="1" dirty="0">
                <a:latin typeface="Arial" charset="0"/>
              </a:rPr>
              <a:t>	(</a:t>
            </a:r>
            <a:r>
              <a:rPr lang="en-US" sz="1800" b="1" dirty="0" smtClean="0">
                <a:latin typeface="Arial" charset="0"/>
              </a:rPr>
              <a:t>0.012)	(0.010)</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0.096</a:t>
            </a:r>
            <a:r>
              <a:rPr lang="en-US" sz="1800" b="1" dirty="0">
                <a:latin typeface="Arial" charset="0"/>
              </a:rPr>
              <a:t>	</a:t>
            </a:r>
            <a:r>
              <a:rPr lang="en-US" sz="1800" b="1" dirty="0" smtClean="0">
                <a:latin typeface="Arial" charset="0"/>
              </a:rPr>
              <a:t>0.045</a:t>
            </a:r>
            <a:r>
              <a:rPr lang="en-US" sz="1800" b="1" dirty="0">
                <a:latin typeface="Arial" charset="0"/>
              </a:rPr>
              <a:t>	</a:t>
            </a:r>
            <a:r>
              <a:rPr lang="en-US" sz="1800" b="1" dirty="0" smtClean="0">
                <a:latin typeface="Arial" charset="0"/>
              </a:rPr>
              <a:t>0.060</a:t>
            </a:r>
            <a:endParaRPr lang="en-US" sz="1800" b="1" dirty="0">
              <a:latin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(0.009)</a:t>
            </a:r>
            <a:r>
              <a:rPr lang="en-US" sz="1800" b="1" dirty="0">
                <a:latin typeface="Arial" charset="0"/>
              </a:rPr>
              <a:t>	(</a:t>
            </a:r>
            <a:r>
              <a:rPr lang="en-US" sz="1800" b="1" dirty="0" smtClean="0">
                <a:latin typeface="Arial" charset="0"/>
              </a:rPr>
              <a:t>0.010)</a:t>
            </a:r>
            <a:r>
              <a:rPr lang="en-US" sz="1800" b="1" dirty="0">
                <a:latin typeface="Arial" charset="0"/>
              </a:rPr>
              <a:t>	(</a:t>
            </a:r>
            <a:r>
              <a:rPr lang="en-US" sz="1800" b="1" dirty="0" smtClean="0">
                <a:latin typeface="Arial" charset="0"/>
              </a:rPr>
              <a:t>0.009)</a:t>
            </a:r>
            <a:endParaRPr lang="en-US" sz="1800" b="1" dirty="0">
              <a:latin typeface="Arial" charset="0"/>
            </a:endParaRPr>
          </a:p>
          <a:p>
            <a:pPr>
              <a:spcBef>
                <a:spcPts val="1200"/>
              </a:spcBef>
              <a:tabLst>
                <a:tab pos="3314700" algn="dec"/>
                <a:tab pos="4848225" algn="dec"/>
                <a:tab pos="6372225"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R</a:t>
            </a:r>
            <a:r>
              <a:rPr lang="en-US" sz="1800" b="1" baseline="30000" dirty="0">
                <a:latin typeface="Arial" charset="0"/>
              </a:rPr>
              <a:t>2</a:t>
            </a:r>
            <a:r>
              <a:rPr lang="en-US" sz="1800" b="1" dirty="0">
                <a:latin typeface="Arial" charset="0"/>
              </a:rPr>
              <a:t>	</a:t>
            </a:r>
            <a:r>
              <a:rPr lang="en-US" sz="1800" b="1" dirty="0" smtClean="0">
                <a:latin typeface="Arial" charset="0"/>
              </a:rPr>
              <a:t>0.358</a:t>
            </a:r>
            <a:r>
              <a:rPr lang="en-US" sz="1800" b="1" dirty="0">
                <a:latin typeface="Arial" charset="0"/>
              </a:rPr>
              <a:t>	</a:t>
            </a:r>
            <a:r>
              <a:rPr lang="en-US" sz="1800" b="1" dirty="0" smtClean="0">
                <a:latin typeface="Arial" charset="0"/>
              </a:rPr>
              <a:t>0.268</a:t>
            </a:r>
            <a:r>
              <a:rPr lang="en-US" sz="1800" b="1" dirty="0">
                <a:latin typeface="Arial" charset="0"/>
              </a:rPr>
              <a:t>	</a:t>
            </a:r>
            <a:r>
              <a:rPr lang="en-US" sz="1800" b="1" dirty="0" smtClean="0">
                <a:latin typeface="Arial" charset="0"/>
              </a:rPr>
              <a:t>0.346</a:t>
            </a:r>
          </a:p>
          <a:p>
            <a:pPr>
              <a:spcBef>
                <a:spcPts val="1200"/>
              </a:spcBef>
              <a:tabLst>
                <a:tab pos="3314700" algn="dec"/>
                <a:tab pos="4848225" algn="dec"/>
                <a:tab pos="6372225" algn="dec"/>
              </a:tabLst>
            </a:pPr>
            <a:r>
              <a:rPr lang="en-US" sz="1800" b="1" dirty="0" smtClean="0">
                <a:latin typeface="Arial" charset="0"/>
              </a:rPr>
              <a:t>DWH test</a:t>
            </a:r>
            <a:r>
              <a:rPr lang="en-US" sz="1800" b="1" dirty="0">
                <a:latin typeface="Arial" charset="0"/>
              </a:rPr>
              <a:t>	</a:t>
            </a:r>
            <a:r>
              <a:rPr lang="en-US" sz="1800" b="1" dirty="0">
                <a:latin typeface="Arial" charset="0"/>
                <a:cs typeface="Arial" charset="0"/>
              </a:rPr>
              <a:t>—</a:t>
            </a:r>
            <a:r>
              <a:rPr lang="en-US" sz="1800" b="1" dirty="0">
                <a:latin typeface="Arial" charset="0"/>
              </a:rPr>
              <a:t>	</a:t>
            </a:r>
            <a:r>
              <a:rPr lang="en-US" sz="1800" b="1" dirty="0" smtClean="0">
                <a:latin typeface="Arial" charset="0"/>
                <a:cs typeface="Arial" charset="0"/>
              </a:rPr>
              <a:t>—	306.2</a:t>
            </a:r>
            <a:endParaRPr lang="en-US" sz="1800" b="1" dirty="0">
              <a:latin typeface="Arial" charset="0"/>
            </a:endParaRPr>
          </a:p>
          <a:p>
            <a:pPr>
              <a:spcBef>
                <a:spcPts val="1200"/>
              </a:spcBef>
              <a:tabLst>
                <a:tab pos="3228975" algn="ctr"/>
                <a:tab pos="4752975" algn="ctr"/>
                <a:tab pos="6276975" algn="ctr"/>
              </a:tabLst>
            </a:pPr>
            <a:r>
              <a:rPr lang="en-US" sz="1800" b="1" i="1" dirty="0" smtClean="0">
                <a:latin typeface="Arial" charset="0"/>
              </a:rPr>
              <a:t>n</a:t>
            </a:r>
            <a:r>
              <a:rPr lang="en-US" sz="1800" b="1" dirty="0" smtClean="0">
                <a:latin typeface="Arial" charset="0"/>
              </a:rPr>
              <a:t>	20,343	20.343	20.343</a:t>
            </a:r>
            <a:endParaRPr lang="en-US" sz="1800" b="1" dirty="0">
              <a:latin typeface="Arial" charset="0"/>
            </a:endParaRPr>
          </a:p>
        </p:txBody>
      </p:sp>
      <p:sp>
        <p:nvSpPr>
          <p:cNvPr id="20"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3474"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One precondition is that the observations can be described as being drawn randomly from a given population.  This is a reasonable assumption in the case of the NLSY because it was designed to be a random sample.</a:t>
            </a:r>
            <a:endParaRPr lang="en-GB" sz="1500" b="1"/>
          </a:p>
        </p:txBody>
      </p:sp>
      <p:sp>
        <p:nvSpPr>
          <p:cNvPr id="233478"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5</a:t>
            </a:r>
            <a:endParaRPr lang="en-US" sz="100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17" name="Rectangle 5"/>
          <p:cNvSpPr>
            <a:spLocks noChangeArrowheads="1"/>
          </p:cNvSpPr>
          <p:nvPr/>
        </p:nvSpPr>
        <p:spPr bwMode="auto">
          <a:xfrm>
            <a:off x="0" y="548373"/>
            <a:ext cx="9144000" cy="49666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17"/>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1980–1996</a:t>
            </a:r>
            <a:endParaRPr lang="en-US" sz="1800" b="1" dirty="0">
              <a:latin typeface="Arial" charset="0"/>
            </a:endParaRP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962275" algn="l"/>
                <a:tab pos="4391025" algn="l"/>
                <a:tab pos="5829300" algn="l"/>
              </a:tabLst>
            </a:pPr>
            <a:r>
              <a:rPr lang="en-US" sz="1800" b="1" dirty="0" smtClean="0">
                <a:latin typeface="Arial" charset="0"/>
              </a:rPr>
              <a:t>	OLS	Fixed	Random</a:t>
            </a:r>
          </a:p>
          <a:p>
            <a:pPr>
              <a:tabLst>
                <a:tab pos="2695575" algn="l"/>
                <a:tab pos="4391025" algn="l"/>
                <a:tab pos="5829300" algn="l"/>
              </a:tabLst>
            </a:pPr>
            <a:r>
              <a:rPr lang="en-US" sz="1800" b="1" dirty="0">
                <a:latin typeface="Arial" charset="0"/>
              </a:rPr>
              <a:t>	</a:t>
            </a:r>
            <a:r>
              <a:rPr lang="en-US" sz="1800" b="1" dirty="0" smtClean="0">
                <a:latin typeface="Arial" charset="0"/>
              </a:rPr>
              <a:t>	effects	effects</a:t>
            </a:r>
            <a:endParaRPr lang="en-US" sz="1800" b="1" i="1" dirty="0" smtClean="0">
              <a:latin typeface="Arial" charset="0"/>
            </a:endParaRPr>
          </a:p>
          <a:p>
            <a:pPr>
              <a:spcBef>
                <a:spcPts val="2400"/>
              </a:spcBef>
              <a:tabLst>
                <a:tab pos="3048000" algn="dec"/>
                <a:tab pos="4572000" algn="dec"/>
                <a:tab pos="6096000" algn="dec"/>
              </a:tabLst>
            </a:pPr>
            <a:r>
              <a:rPr lang="en-US" sz="1800" b="1" i="1" dirty="0" smtClean="0">
                <a:latin typeface="Arial" charset="0"/>
              </a:rPr>
              <a:t>MARRIED</a:t>
            </a:r>
            <a:r>
              <a:rPr lang="en-US" sz="1800" b="1" dirty="0">
                <a:latin typeface="Arial" charset="0"/>
              </a:rPr>
              <a:t>	</a:t>
            </a:r>
            <a:r>
              <a:rPr lang="en-US" sz="1800" b="1" dirty="0" smtClean="0">
                <a:latin typeface="Arial" charset="0"/>
              </a:rPr>
              <a:t>0.184</a:t>
            </a:r>
            <a:r>
              <a:rPr lang="en-US" sz="1800" b="1" dirty="0">
                <a:latin typeface="Arial" charset="0"/>
              </a:rPr>
              <a:t>	</a:t>
            </a:r>
            <a:r>
              <a:rPr lang="en-US" sz="1800" b="1" dirty="0" smtClean="0">
                <a:latin typeface="Arial" charset="0"/>
              </a:rPr>
              <a:t>0.106</a:t>
            </a:r>
            <a:r>
              <a:rPr lang="en-US" sz="1800" b="1" dirty="0">
                <a:latin typeface="Arial" charset="0"/>
              </a:rPr>
              <a:t>	</a:t>
            </a:r>
            <a:r>
              <a:rPr lang="en-US" sz="1800" b="1" dirty="0" smtClean="0">
                <a:latin typeface="Arial" charset="0"/>
                <a:cs typeface="Arial" charset="0"/>
              </a:rPr>
              <a:t>0.134</a:t>
            </a:r>
            <a:endParaRPr lang="en-US" sz="1800" b="1" dirty="0">
              <a:latin typeface="Arial" charset="0"/>
              <a:cs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0.007)</a:t>
            </a:r>
            <a:r>
              <a:rPr lang="en-US" sz="1800" b="1" dirty="0">
                <a:latin typeface="Arial" charset="0"/>
              </a:rPr>
              <a:t>	(</a:t>
            </a:r>
            <a:r>
              <a:rPr lang="en-US" sz="1800" b="1" dirty="0" smtClean="0">
                <a:latin typeface="Arial" charset="0"/>
              </a:rPr>
              <a:t>0.012)	(0.010)</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0.096</a:t>
            </a:r>
            <a:r>
              <a:rPr lang="en-US" sz="1800" b="1" dirty="0">
                <a:latin typeface="Arial" charset="0"/>
              </a:rPr>
              <a:t>	</a:t>
            </a:r>
            <a:r>
              <a:rPr lang="en-US" sz="1800" b="1" dirty="0" smtClean="0">
                <a:latin typeface="Arial" charset="0"/>
              </a:rPr>
              <a:t>0.045</a:t>
            </a:r>
            <a:r>
              <a:rPr lang="en-US" sz="1800" b="1" dirty="0">
                <a:latin typeface="Arial" charset="0"/>
              </a:rPr>
              <a:t>	</a:t>
            </a:r>
            <a:r>
              <a:rPr lang="en-US" sz="1800" b="1" dirty="0" smtClean="0">
                <a:latin typeface="Arial" charset="0"/>
              </a:rPr>
              <a:t>0.060</a:t>
            </a:r>
            <a:endParaRPr lang="en-US" sz="1800" b="1" dirty="0">
              <a:latin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(0.009)</a:t>
            </a:r>
            <a:r>
              <a:rPr lang="en-US" sz="1800" b="1" dirty="0">
                <a:latin typeface="Arial" charset="0"/>
              </a:rPr>
              <a:t>	(</a:t>
            </a:r>
            <a:r>
              <a:rPr lang="en-US" sz="1800" b="1" dirty="0" smtClean="0">
                <a:latin typeface="Arial" charset="0"/>
              </a:rPr>
              <a:t>0.010)</a:t>
            </a:r>
            <a:r>
              <a:rPr lang="en-US" sz="1800" b="1" dirty="0">
                <a:latin typeface="Arial" charset="0"/>
              </a:rPr>
              <a:t>	(</a:t>
            </a:r>
            <a:r>
              <a:rPr lang="en-US" sz="1800" b="1" dirty="0" smtClean="0">
                <a:latin typeface="Arial" charset="0"/>
              </a:rPr>
              <a:t>0.009)</a:t>
            </a:r>
            <a:endParaRPr lang="en-US" sz="1800" b="1" dirty="0">
              <a:latin typeface="Arial" charset="0"/>
            </a:endParaRPr>
          </a:p>
          <a:p>
            <a:pPr>
              <a:spcBef>
                <a:spcPts val="1200"/>
              </a:spcBef>
              <a:tabLst>
                <a:tab pos="3314700" algn="dec"/>
                <a:tab pos="4848225" algn="dec"/>
                <a:tab pos="6372225"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R</a:t>
            </a:r>
            <a:r>
              <a:rPr lang="en-US" sz="1800" b="1" baseline="30000" dirty="0">
                <a:latin typeface="Arial" charset="0"/>
              </a:rPr>
              <a:t>2</a:t>
            </a:r>
            <a:r>
              <a:rPr lang="en-US" sz="1800" b="1" dirty="0">
                <a:latin typeface="Arial" charset="0"/>
              </a:rPr>
              <a:t>	</a:t>
            </a:r>
            <a:r>
              <a:rPr lang="en-US" sz="1800" b="1" dirty="0" smtClean="0">
                <a:latin typeface="Arial" charset="0"/>
              </a:rPr>
              <a:t>0.358</a:t>
            </a:r>
            <a:r>
              <a:rPr lang="en-US" sz="1800" b="1" dirty="0">
                <a:latin typeface="Arial" charset="0"/>
              </a:rPr>
              <a:t>	</a:t>
            </a:r>
            <a:r>
              <a:rPr lang="en-US" sz="1800" b="1" dirty="0" smtClean="0">
                <a:latin typeface="Arial" charset="0"/>
              </a:rPr>
              <a:t>0.268</a:t>
            </a:r>
            <a:r>
              <a:rPr lang="en-US" sz="1800" b="1" dirty="0">
                <a:latin typeface="Arial" charset="0"/>
              </a:rPr>
              <a:t>	</a:t>
            </a:r>
            <a:r>
              <a:rPr lang="en-US" sz="1800" b="1" dirty="0" smtClean="0">
                <a:latin typeface="Arial" charset="0"/>
              </a:rPr>
              <a:t>0.346</a:t>
            </a:r>
          </a:p>
          <a:p>
            <a:pPr>
              <a:spcBef>
                <a:spcPts val="1200"/>
              </a:spcBef>
              <a:tabLst>
                <a:tab pos="3314700" algn="dec"/>
                <a:tab pos="4848225" algn="dec"/>
                <a:tab pos="6372225" algn="dec"/>
              </a:tabLst>
            </a:pPr>
            <a:r>
              <a:rPr lang="en-US" sz="1800" b="1" dirty="0" smtClean="0">
                <a:latin typeface="Arial" charset="0"/>
              </a:rPr>
              <a:t>DWH test</a:t>
            </a:r>
            <a:r>
              <a:rPr lang="en-US" sz="1800" b="1" dirty="0">
                <a:latin typeface="Arial" charset="0"/>
              </a:rPr>
              <a:t>	</a:t>
            </a:r>
            <a:r>
              <a:rPr lang="en-US" sz="1800" b="1" dirty="0">
                <a:latin typeface="Arial" charset="0"/>
                <a:cs typeface="Arial" charset="0"/>
              </a:rPr>
              <a:t>—</a:t>
            </a:r>
            <a:r>
              <a:rPr lang="en-US" sz="1800" b="1" dirty="0">
                <a:latin typeface="Arial" charset="0"/>
              </a:rPr>
              <a:t>	</a:t>
            </a:r>
            <a:r>
              <a:rPr lang="en-US" sz="1800" b="1" dirty="0" smtClean="0">
                <a:latin typeface="Arial" charset="0"/>
                <a:cs typeface="Arial" charset="0"/>
              </a:rPr>
              <a:t>—	306.2</a:t>
            </a:r>
            <a:endParaRPr lang="en-US" sz="1800" b="1" dirty="0">
              <a:latin typeface="Arial" charset="0"/>
            </a:endParaRPr>
          </a:p>
          <a:p>
            <a:pPr>
              <a:spcBef>
                <a:spcPts val="1200"/>
              </a:spcBef>
              <a:tabLst>
                <a:tab pos="3228975" algn="ctr"/>
                <a:tab pos="4752975" algn="ctr"/>
                <a:tab pos="6276975" algn="ctr"/>
              </a:tabLst>
            </a:pPr>
            <a:r>
              <a:rPr lang="en-US" sz="1800" b="1" i="1" dirty="0" smtClean="0">
                <a:latin typeface="Arial" charset="0"/>
              </a:rPr>
              <a:t>n</a:t>
            </a:r>
            <a:r>
              <a:rPr lang="en-US" sz="1800" b="1" dirty="0" smtClean="0">
                <a:latin typeface="Arial" charset="0"/>
              </a:rPr>
              <a:t>	20,343	20.343	20.343</a:t>
            </a:r>
            <a:endParaRPr lang="en-US" sz="1800" b="1" dirty="0">
              <a:latin typeface="Arial" charset="0"/>
            </a:endParaRPr>
          </a:p>
        </p:txBody>
      </p:sp>
      <p:sp>
        <p:nvSpPr>
          <p:cNvPr id="20"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4498"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By contrast, it would not be a reasonable assumption if the units of observation in the panel data set were countries and the sample consisted of those countries that are members of the Organization for Economic Cooperation and Development (OECD).</a:t>
            </a:r>
            <a:endParaRPr lang="en-GB" sz="1500" b="1"/>
          </a:p>
        </p:txBody>
      </p:sp>
      <p:sp>
        <p:nvSpPr>
          <p:cNvPr id="234502"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6</a:t>
            </a:r>
            <a:endParaRPr lang="en-US" sz="100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17" name="Rectangle 5"/>
          <p:cNvSpPr>
            <a:spLocks noChangeArrowheads="1"/>
          </p:cNvSpPr>
          <p:nvPr/>
        </p:nvSpPr>
        <p:spPr bwMode="auto">
          <a:xfrm>
            <a:off x="0" y="548373"/>
            <a:ext cx="9144000" cy="49666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17"/>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1980–1996</a:t>
            </a:r>
            <a:endParaRPr lang="en-US" sz="1800" b="1" dirty="0">
              <a:latin typeface="Arial" charset="0"/>
            </a:endParaRP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962275" algn="l"/>
                <a:tab pos="4391025" algn="l"/>
                <a:tab pos="5829300" algn="l"/>
              </a:tabLst>
            </a:pPr>
            <a:r>
              <a:rPr lang="en-US" sz="1800" b="1" dirty="0" smtClean="0">
                <a:latin typeface="Arial" charset="0"/>
              </a:rPr>
              <a:t>	OLS	Fixed	Random</a:t>
            </a:r>
          </a:p>
          <a:p>
            <a:pPr>
              <a:tabLst>
                <a:tab pos="2695575" algn="l"/>
                <a:tab pos="4391025" algn="l"/>
                <a:tab pos="5829300" algn="l"/>
              </a:tabLst>
            </a:pPr>
            <a:r>
              <a:rPr lang="en-US" sz="1800" b="1" dirty="0">
                <a:latin typeface="Arial" charset="0"/>
              </a:rPr>
              <a:t>	</a:t>
            </a:r>
            <a:r>
              <a:rPr lang="en-US" sz="1800" b="1" dirty="0" smtClean="0">
                <a:latin typeface="Arial" charset="0"/>
              </a:rPr>
              <a:t>	effects	effects</a:t>
            </a:r>
            <a:endParaRPr lang="en-US" sz="1800" b="1" i="1" dirty="0" smtClean="0">
              <a:latin typeface="Arial" charset="0"/>
            </a:endParaRPr>
          </a:p>
          <a:p>
            <a:pPr>
              <a:spcBef>
                <a:spcPts val="2400"/>
              </a:spcBef>
              <a:tabLst>
                <a:tab pos="3048000" algn="dec"/>
                <a:tab pos="4572000" algn="dec"/>
                <a:tab pos="6096000" algn="dec"/>
              </a:tabLst>
            </a:pPr>
            <a:r>
              <a:rPr lang="en-US" sz="1800" b="1" i="1" dirty="0" smtClean="0">
                <a:latin typeface="Arial" charset="0"/>
              </a:rPr>
              <a:t>MARRIED</a:t>
            </a:r>
            <a:r>
              <a:rPr lang="en-US" sz="1800" b="1" dirty="0">
                <a:latin typeface="Arial" charset="0"/>
              </a:rPr>
              <a:t>	</a:t>
            </a:r>
            <a:r>
              <a:rPr lang="en-US" sz="1800" b="1" dirty="0" smtClean="0">
                <a:latin typeface="Arial" charset="0"/>
              </a:rPr>
              <a:t>0.184</a:t>
            </a:r>
            <a:r>
              <a:rPr lang="en-US" sz="1800" b="1" dirty="0">
                <a:latin typeface="Arial" charset="0"/>
              </a:rPr>
              <a:t>	</a:t>
            </a:r>
            <a:r>
              <a:rPr lang="en-US" sz="1800" b="1" dirty="0" smtClean="0">
                <a:latin typeface="Arial" charset="0"/>
              </a:rPr>
              <a:t>0.106</a:t>
            </a:r>
            <a:r>
              <a:rPr lang="en-US" sz="1800" b="1" dirty="0">
                <a:latin typeface="Arial" charset="0"/>
              </a:rPr>
              <a:t>	</a:t>
            </a:r>
            <a:r>
              <a:rPr lang="en-US" sz="1800" b="1" dirty="0" smtClean="0">
                <a:latin typeface="Arial" charset="0"/>
                <a:cs typeface="Arial" charset="0"/>
              </a:rPr>
              <a:t>0.134</a:t>
            </a:r>
            <a:endParaRPr lang="en-US" sz="1800" b="1" dirty="0">
              <a:latin typeface="Arial" charset="0"/>
              <a:cs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0.007)</a:t>
            </a:r>
            <a:r>
              <a:rPr lang="en-US" sz="1800" b="1" dirty="0">
                <a:latin typeface="Arial" charset="0"/>
              </a:rPr>
              <a:t>	(</a:t>
            </a:r>
            <a:r>
              <a:rPr lang="en-US" sz="1800" b="1" dirty="0" smtClean="0">
                <a:latin typeface="Arial" charset="0"/>
              </a:rPr>
              <a:t>0.012)	(0.010)</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0.096</a:t>
            </a:r>
            <a:r>
              <a:rPr lang="en-US" sz="1800" b="1" dirty="0">
                <a:latin typeface="Arial" charset="0"/>
              </a:rPr>
              <a:t>	</a:t>
            </a:r>
            <a:r>
              <a:rPr lang="en-US" sz="1800" b="1" dirty="0" smtClean="0">
                <a:latin typeface="Arial" charset="0"/>
              </a:rPr>
              <a:t>0.045</a:t>
            </a:r>
            <a:r>
              <a:rPr lang="en-US" sz="1800" b="1" dirty="0">
                <a:latin typeface="Arial" charset="0"/>
              </a:rPr>
              <a:t>	</a:t>
            </a:r>
            <a:r>
              <a:rPr lang="en-US" sz="1800" b="1" dirty="0" smtClean="0">
                <a:latin typeface="Arial" charset="0"/>
              </a:rPr>
              <a:t>0.060</a:t>
            </a:r>
            <a:endParaRPr lang="en-US" sz="1800" b="1" dirty="0">
              <a:latin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(0.009)</a:t>
            </a:r>
            <a:r>
              <a:rPr lang="en-US" sz="1800" b="1" dirty="0">
                <a:latin typeface="Arial" charset="0"/>
              </a:rPr>
              <a:t>	(</a:t>
            </a:r>
            <a:r>
              <a:rPr lang="en-US" sz="1800" b="1" dirty="0" smtClean="0">
                <a:latin typeface="Arial" charset="0"/>
              </a:rPr>
              <a:t>0.010)</a:t>
            </a:r>
            <a:r>
              <a:rPr lang="en-US" sz="1800" b="1" dirty="0">
                <a:latin typeface="Arial" charset="0"/>
              </a:rPr>
              <a:t>	(</a:t>
            </a:r>
            <a:r>
              <a:rPr lang="en-US" sz="1800" b="1" dirty="0" smtClean="0">
                <a:latin typeface="Arial" charset="0"/>
              </a:rPr>
              <a:t>0.009)</a:t>
            </a:r>
            <a:endParaRPr lang="en-US" sz="1800" b="1" dirty="0">
              <a:latin typeface="Arial" charset="0"/>
            </a:endParaRPr>
          </a:p>
          <a:p>
            <a:pPr>
              <a:spcBef>
                <a:spcPts val="1200"/>
              </a:spcBef>
              <a:tabLst>
                <a:tab pos="3314700" algn="dec"/>
                <a:tab pos="4848225" algn="dec"/>
                <a:tab pos="6372225"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R</a:t>
            </a:r>
            <a:r>
              <a:rPr lang="en-US" sz="1800" b="1" baseline="30000" dirty="0">
                <a:latin typeface="Arial" charset="0"/>
              </a:rPr>
              <a:t>2</a:t>
            </a:r>
            <a:r>
              <a:rPr lang="en-US" sz="1800" b="1" dirty="0">
                <a:latin typeface="Arial" charset="0"/>
              </a:rPr>
              <a:t>	</a:t>
            </a:r>
            <a:r>
              <a:rPr lang="en-US" sz="1800" b="1" dirty="0" smtClean="0">
                <a:latin typeface="Arial" charset="0"/>
              </a:rPr>
              <a:t>0.358</a:t>
            </a:r>
            <a:r>
              <a:rPr lang="en-US" sz="1800" b="1" dirty="0">
                <a:latin typeface="Arial" charset="0"/>
              </a:rPr>
              <a:t>	</a:t>
            </a:r>
            <a:r>
              <a:rPr lang="en-US" sz="1800" b="1" dirty="0" smtClean="0">
                <a:latin typeface="Arial" charset="0"/>
              </a:rPr>
              <a:t>0.268</a:t>
            </a:r>
            <a:r>
              <a:rPr lang="en-US" sz="1800" b="1" dirty="0">
                <a:latin typeface="Arial" charset="0"/>
              </a:rPr>
              <a:t>	</a:t>
            </a:r>
            <a:r>
              <a:rPr lang="en-US" sz="1800" b="1" dirty="0" smtClean="0">
                <a:latin typeface="Arial" charset="0"/>
              </a:rPr>
              <a:t>0.346</a:t>
            </a:r>
          </a:p>
          <a:p>
            <a:pPr>
              <a:spcBef>
                <a:spcPts val="1200"/>
              </a:spcBef>
              <a:tabLst>
                <a:tab pos="3314700" algn="dec"/>
                <a:tab pos="4848225" algn="dec"/>
                <a:tab pos="6372225" algn="dec"/>
              </a:tabLst>
            </a:pPr>
            <a:r>
              <a:rPr lang="en-US" sz="1800" b="1" dirty="0" smtClean="0">
                <a:latin typeface="Arial" charset="0"/>
              </a:rPr>
              <a:t>DWH test</a:t>
            </a:r>
            <a:r>
              <a:rPr lang="en-US" sz="1800" b="1" dirty="0">
                <a:latin typeface="Arial" charset="0"/>
              </a:rPr>
              <a:t>	</a:t>
            </a:r>
            <a:r>
              <a:rPr lang="en-US" sz="1800" b="1" dirty="0">
                <a:latin typeface="Arial" charset="0"/>
                <a:cs typeface="Arial" charset="0"/>
              </a:rPr>
              <a:t>—</a:t>
            </a:r>
            <a:r>
              <a:rPr lang="en-US" sz="1800" b="1" dirty="0">
                <a:latin typeface="Arial" charset="0"/>
              </a:rPr>
              <a:t>	</a:t>
            </a:r>
            <a:r>
              <a:rPr lang="en-US" sz="1800" b="1" dirty="0" smtClean="0">
                <a:latin typeface="Arial" charset="0"/>
                <a:cs typeface="Arial" charset="0"/>
              </a:rPr>
              <a:t>—	306.2</a:t>
            </a:r>
            <a:endParaRPr lang="en-US" sz="1800" b="1" dirty="0">
              <a:latin typeface="Arial" charset="0"/>
            </a:endParaRPr>
          </a:p>
          <a:p>
            <a:pPr>
              <a:spcBef>
                <a:spcPts val="1200"/>
              </a:spcBef>
              <a:tabLst>
                <a:tab pos="3228975" algn="ctr"/>
                <a:tab pos="4752975" algn="ctr"/>
                <a:tab pos="6276975" algn="ctr"/>
              </a:tabLst>
            </a:pPr>
            <a:r>
              <a:rPr lang="en-US" sz="1800" b="1" i="1" dirty="0" smtClean="0">
                <a:latin typeface="Arial" charset="0"/>
              </a:rPr>
              <a:t>n</a:t>
            </a:r>
            <a:r>
              <a:rPr lang="en-US" sz="1800" b="1" dirty="0" smtClean="0">
                <a:latin typeface="Arial" charset="0"/>
              </a:rPr>
              <a:t>	20,343	20.343	20.343</a:t>
            </a:r>
            <a:endParaRPr lang="en-US" sz="1800" b="1" dirty="0">
              <a:latin typeface="Arial" charset="0"/>
            </a:endParaRPr>
          </a:p>
        </p:txBody>
      </p:sp>
      <p:sp>
        <p:nvSpPr>
          <p:cNvPr id="20"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5522"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These countries certainly cannot be considered to represent a random sample of the 200-odd sovereign states in the world.</a:t>
            </a:r>
            <a:endParaRPr lang="en-GB" sz="1500" b="1"/>
          </a:p>
        </p:txBody>
      </p:sp>
      <p:sp>
        <p:nvSpPr>
          <p:cNvPr id="235526"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7</a:t>
            </a:r>
            <a:endParaRPr lang="en-US" sz="100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17" name="Rectangle 5"/>
          <p:cNvSpPr>
            <a:spLocks noChangeArrowheads="1"/>
          </p:cNvSpPr>
          <p:nvPr/>
        </p:nvSpPr>
        <p:spPr bwMode="auto">
          <a:xfrm>
            <a:off x="0" y="548373"/>
            <a:ext cx="9144000" cy="49666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17"/>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1980–1996</a:t>
            </a:r>
            <a:endParaRPr lang="en-US" sz="1800" b="1" dirty="0">
              <a:latin typeface="Arial" charset="0"/>
            </a:endParaRP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962275" algn="l"/>
                <a:tab pos="4391025" algn="l"/>
                <a:tab pos="5829300" algn="l"/>
              </a:tabLst>
            </a:pPr>
            <a:r>
              <a:rPr lang="en-US" sz="1800" b="1" dirty="0" smtClean="0">
                <a:latin typeface="Arial" charset="0"/>
              </a:rPr>
              <a:t>	OLS	Fixed	Random</a:t>
            </a:r>
          </a:p>
          <a:p>
            <a:pPr>
              <a:tabLst>
                <a:tab pos="2695575" algn="l"/>
                <a:tab pos="4391025" algn="l"/>
                <a:tab pos="5829300" algn="l"/>
              </a:tabLst>
            </a:pPr>
            <a:r>
              <a:rPr lang="en-US" sz="1800" b="1" dirty="0">
                <a:latin typeface="Arial" charset="0"/>
              </a:rPr>
              <a:t>	</a:t>
            </a:r>
            <a:r>
              <a:rPr lang="en-US" sz="1800" b="1" dirty="0" smtClean="0">
                <a:latin typeface="Arial" charset="0"/>
              </a:rPr>
              <a:t>	effects	effects</a:t>
            </a:r>
            <a:endParaRPr lang="en-US" sz="1800" b="1" i="1" dirty="0" smtClean="0">
              <a:latin typeface="Arial" charset="0"/>
            </a:endParaRPr>
          </a:p>
          <a:p>
            <a:pPr>
              <a:spcBef>
                <a:spcPts val="2400"/>
              </a:spcBef>
              <a:tabLst>
                <a:tab pos="3048000" algn="dec"/>
                <a:tab pos="4572000" algn="dec"/>
                <a:tab pos="6096000" algn="dec"/>
              </a:tabLst>
            </a:pPr>
            <a:r>
              <a:rPr lang="en-US" sz="1800" b="1" i="1" dirty="0" smtClean="0">
                <a:latin typeface="Arial" charset="0"/>
              </a:rPr>
              <a:t>MARRIED</a:t>
            </a:r>
            <a:r>
              <a:rPr lang="en-US" sz="1800" b="1" dirty="0">
                <a:latin typeface="Arial" charset="0"/>
              </a:rPr>
              <a:t>	</a:t>
            </a:r>
            <a:r>
              <a:rPr lang="en-US" sz="1800" b="1" dirty="0" smtClean="0">
                <a:latin typeface="Arial" charset="0"/>
              </a:rPr>
              <a:t>0.184</a:t>
            </a:r>
            <a:r>
              <a:rPr lang="en-US" sz="1800" b="1" dirty="0">
                <a:latin typeface="Arial" charset="0"/>
              </a:rPr>
              <a:t>	</a:t>
            </a:r>
            <a:r>
              <a:rPr lang="en-US" sz="1800" b="1" dirty="0" smtClean="0">
                <a:latin typeface="Arial" charset="0"/>
              </a:rPr>
              <a:t>0.106</a:t>
            </a:r>
            <a:r>
              <a:rPr lang="en-US" sz="1800" b="1" dirty="0">
                <a:latin typeface="Arial" charset="0"/>
              </a:rPr>
              <a:t>	</a:t>
            </a:r>
            <a:r>
              <a:rPr lang="en-US" sz="1800" b="1" dirty="0" smtClean="0">
                <a:latin typeface="Arial" charset="0"/>
                <a:cs typeface="Arial" charset="0"/>
              </a:rPr>
              <a:t>0.134</a:t>
            </a:r>
            <a:endParaRPr lang="en-US" sz="1800" b="1" dirty="0">
              <a:latin typeface="Arial" charset="0"/>
              <a:cs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0.007)</a:t>
            </a:r>
            <a:r>
              <a:rPr lang="en-US" sz="1800" b="1" dirty="0">
                <a:latin typeface="Arial" charset="0"/>
              </a:rPr>
              <a:t>	(</a:t>
            </a:r>
            <a:r>
              <a:rPr lang="en-US" sz="1800" b="1" dirty="0" smtClean="0">
                <a:latin typeface="Arial" charset="0"/>
              </a:rPr>
              <a:t>0.012)	(0.010)</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0.096</a:t>
            </a:r>
            <a:r>
              <a:rPr lang="en-US" sz="1800" b="1" dirty="0">
                <a:latin typeface="Arial" charset="0"/>
              </a:rPr>
              <a:t>	</a:t>
            </a:r>
            <a:r>
              <a:rPr lang="en-US" sz="1800" b="1" dirty="0" smtClean="0">
                <a:latin typeface="Arial" charset="0"/>
              </a:rPr>
              <a:t>0.045</a:t>
            </a:r>
            <a:r>
              <a:rPr lang="en-US" sz="1800" b="1" dirty="0">
                <a:latin typeface="Arial" charset="0"/>
              </a:rPr>
              <a:t>	</a:t>
            </a:r>
            <a:r>
              <a:rPr lang="en-US" sz="1800" b="1" dirty="0" smtClean="0">
                <a:latin typeface="Arial" charset="0"/>
              </a:rPr>
              <a:t>0.060</a:t>
            </a:r>
            <a:endParaRPr lang="en-US" sz="1800" b="1" dirty="0">
              <a:latin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(0.009)</a:t>
            </a:r>
            <a:r>
              <a:rPr lang="en-US" sz="1800" b="1" dirty="0">
                <a:latin typeface="Arial" charset="0"/>
              </a:rPr>
              <a:t>	(</a:t>
            </a:r>
            <a:r>
              <a:rPr lang="en-US" sz="1800" b="1" dirty="0" smtClean="0">
                <a:latin typeface="Arial" charset="0"/>
              </a:rPr>
              <a:t>0.010)</a:t>
            </a:r>
            <a:r>
              <a:rPr lang="en-US" sz="1800" b="1" dirty="0">
                <a:latin typeface="Arial" charset="0"/>
              </a:rPr>
              <a:t>	(</a:t>
            </a:r>
            <a:r>
              <a:rPr lang="en-US" sz="1800" b="1" dirty="0" smtClean="0">
                <a:latin typeface="Arial" charset="0"/>
              </a:rPr>
              <a:t>0.009)</a:t>
            </a:r>
            <a:endParaRPr lang="en-US" sz="1800" b="1" dirty="0">
              <a:latin typeface="Arial" charset="0"/>
            </a:endParaRPr>
          </a:p>
          <a:p>
            <a:pPr>
              <a:spcBef>
                <a:spcPts val="1200"/>
              </a:spcBef>
              <a:tabLst>
                <a:tab pos="3314700" algn="dec"/>
                <a:tab pos="4848225" algn="dec"/>
                <a:tab pos="6372225"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R</a:t>
            </a:r>
            <a:r>
              <a:rPr lang="en-US" sz="1800" b="1" baseline="30000" dirty="0">
                <a:latin typeface="Arial" charset="0"/>
              </a:rPr>
              <a:t>2</a:t>
            </a:r>
            <a:r>
              <a:rPr lang="en-US" sz="1800" b="1" dirty="0">
                <a:latin typeface="Arial" charset="0"/>
              </a:rPr>
              <a:t>	</a:t>
            </a:r>
            <a:r>
              <a:rPr lang="en-US" sz="1800" b="1" dirty="0" smtClean="0">
                <a:latin typeface="Arial" charset="0"/>
              </a:rPr>
              <a:t>0.358</a:t>
            </a:r>
            <a:r>
              <a:rPr lang="en-US" sz="1800" b="1" dirty="0">
                <a:latin typeface="Arial" charset="0"/>
              </a:rPr>
              <a:t>	</a:t>
            </a:r>
            <a:r>
              <a:rPr lang="en-US" sz="1800" b="1" dirty="0" smtClean="0">
                <a:latin typeface="Arial" charset="0"/>
              </a:rPr>
              <a:t>0.268</a:t>
            </a:r>
            <a:r>
              <a:rPr lang="en-US" sz="1800" b="1" dirty="0">
                <a:latin typeface="Arial" charset="0"/>
              </a:rPr>
              <a:t>	</a:t>
            </a:r>
            <a:r>
              <a:rPr lang="en-US" sz="1800" b="1" dirty="0" smtClean="0">
                <a:latin typeface="Arial" charset="0"/>
              </a:rPr>
              <a:t>0.346</a:t>
            </a:r>
          </a:p>
          <a:p>
            <a:pPr>
              <a:spcBef>
                <a:spcPts val="1200"/>
              </a:spcBef>
              <a:tabLst>
                <a:tab pos="3314700" algn="dec"/>
                <a:tab pos="4848225" algn="dec"/>
                <a:tab pos="6372225" algn="dec"/>
              </a:tabLst>
            </a:pPr>
            <a:r>
              <a:rPr lang="en-US" sz="1800" b="1" dirty="0" smtClean="0">
                <a:latin typeface="Arial" charset="0"/>
              </a:rPr>
              <a:t>DWH test</a:t>
            </a:r>
            <a:r>
              <a:rPr lang="en-US" sz="1800" b="1" dirty="0">
                <a:latin typeface="Arial" charset="0"/>
              </a:rPr>
              <a:t>	</a:t>
            </a:r>
            <a:r>
              <a:rPr lang="en-US" sz="1800" b="1" dirty="0">
                <a:latin typeface="Arial" charset="0"/>
                <a:cs typeface="Arial" charset="0"/>
              </a:rPr>
              <a:t>—</a:t>
            </a:r>
            <a:r>
              <a:rPr lang="en-US" sz="1800" b="1" dirty="0">
                <a:latin typeface="Arial" charset="0"/>
              </a:rPr>
              <a:t>	</a:t>
            </a:r>
            <a:r>
              <a:rPr lang="en-US" sz="1800" b="1" dirty="0" smtClean="0">
                <a:latin typeface="Arial" charset="0"/>
                <a:cs typeface="Arial" charset="0"/>
              </a:rPr>
              <a:t>—	306.2</a:t>
            </a:r>
            <a:endParaRPr lang="en-US" sz="1800" b="1" dirty="0">
              <a:latin typeface="Arial" charset="0"/>
            </a:endParaRPr>
          </a:p>
          <a:p>
            <a:pPr>
              <a:spcBef>
                <a:spcPts val="1200"/>
              </a:spcBef>
              <a:tabLst>
                <a:tab pos="3228975" algn="ctr"/>
                <a:tab pos="4752975" algn="ctr"/>
                <a:tab pos="6276975" algn="ctr"/>
              </a:tabLst>
            </a:pPr>
            <a:r>
              <a:rPr lang="en-US" sz="1800" b="1" i="1" dirty="0" smtClean="0">
                <a:latin typeface="Arial" charset="0"/>
              </a:rPr>
              <a:t>n</a:t>
            </a:r>
            <a:r>
              <a:rPr lang="en-US" sz="1800" b="1" dirty="0" smtClean="0">
                <a:latin typeface="Arial" charset="0"/>
              </a:rPr>
              <a:t>	20,343	20.343	20.343</a:t>
            </a:r>
            <a:endParaRPr lang="en-US" sz="1800" b="1" dirty="0">
              <a:latin typeface="Arial" charset="0"/>
            </a:endParaRPr>
          </a:p>
        </p:txBody>
      </p:sp>
      <p:sp>
        <p:nvSpPr>
          <p:cNvPr id="20"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6546"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other precondition is that the unobserved effect be distributed independently of the </a:t>
            </a:r>
            <a:r>
              <a:rPr lang="en-US" sz="1500" b="1" i="1"/>
              <a:t>X</a:t>
            </a:r>
            <a:r>
              <a:rPr lang="en-US" sz="1500" b="1" i="1" baseline="-25000"/>
              <a:t>j</a:t>
            </a:r>
            <a:r>
              <a:rPr lang="en-US" sz="1500" b="1"/>
              <a:t> variables.  How can we tell if this is the case?</a:t>
            </a:r>
            <a:endParaRPr lang="en-GB" sz="1500" b="1"/>
          </a:p>
        </p:txBody>
      </p:sp>
      <p:sp>
        <p:nvSpPr>
          <p:cNvPr id="236550"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8</a:t>
            </a:r>
            <a:endParaRPr lang="en-US" sz="100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FIXED EFFECTS OR RANDOM EFFECTS?</a:t>
            </a:r>
            <a:endParaRPr lang="en-GB" sz="1600" dirty="0">
              <a:latin typeface="Times New Roman" pitchFamily="18" charset="0"/>
            </a:endParaRPr>
          </a:p>
        </p:txBody>
      </p:sp>
      <p:sp>
        <p:nvSpPr>
          <p:cNvPr id="17" name="Rectangle 5"/>
          <p:cNvSpPr>
            <a:spLocks noChangeArrowheads="1"/>
          </p:cNvSpPr>
          <p:nvPr/>
        </p:nvSpPr>
        <p:spPr bwMode="auto">
          <a:xfrm>
            <a:off x="0" y="548373"/>
            <a:ext cx="9144000" cy="49666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17"/>
          <p:cNvSpPr/>
          <p:nvPr/>
        </p:nvSpPr>
        <p:spPr>
          <a:xfrm>
            <a:off x="43200" y="590398"/>
            <a:ext cx="9057600" cy="819301"/>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 Box 2"/>
          <p:cNvSpPr txBox="1">
            <a:spLocks noChangeArrowheads="1"/>
          </p:cNvSpPr>
          <p:nvPr/>
        </p:nvSpPr>
        <p:spPr bwMode="auto">
          <a:xfrm>
            <a:off x="301625" y="646113"/>
            <a:ext cx="8532813" cy="4659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12813">
              <a:tabLst>
                <a:tab pos="2743200" algn="dec"/>
                <a:tab pos="3886200" algn="dec"/>
                <a:tab pos="5029200" algn="dec"/>
              </a:tabLst>
              <a:defRPr sz="2400">
                <a:solidFill>
                  <a:schemeClr val="tx1"/>
                </a:solidFill>
                <a:latin typeface="Times New Roman" pitchFamily="18" charset="0"/>
              </a:defRPr>
            </a:lvl1pPr>
            <a:lvl2pPr marL="1090613">
              <a:tabLst>
                <a:tab pos="2743200" algn="dec"/>
                <a:tab pos="3886200" algn="dec"/>
                <a:tab pos="5029200" algn="dec"/>
              </a:tabLst>
              <a:defRPr sz="2400">
                <a:solidFill>
                  <a:schemeClr val="tx1"/>
                </a:solidFill>
                <a:latin typeface="Times New Roman" pitchFamily="18" charset="0"/>
              </a:defRPr>
            </a:lvl2pPr>
            <a:lvl3pPr marL="1204913">
              <a:tabLst>
                <a:tab pos="2743200" algn="dec"/>
                <a:tab pos="3886200" algn="dec"/>
                <a:tab pos="5029200" algn="dec"/>
              </a:tabLst>
              <a:defRPr sz="2400">
                <a:solidFill>
                  <a:schemeClr val="tx1"/>
                </a:solidFill>
                <a:latin typeface="Times New Roman" pitchFamily="18" charset="0"/>
              </a:defRPr>
            </a:lvl3pPr>
            <a:lvl4pPr>
              <a:tabLst>
                <a:tab pos="2743200" algn="dec"/>
                <a:tab pos="3886200" algn="dec"/>
                <a:tab pos="5029200" algn="dec"/>
              </a:tabLst>
              <a:defRPr sz="2400">
                <a:solidFill>
                  <a:schemeClr val="tx1"/>
                </a:solidFill>
                <a:latin typeface="Times New Roman" pitchFamily="18" charset="0"/>
              </a:defRPr>
            </a:lvl4pPr>
            <a:lvl5pPr>
              <a:tabLst>
                <a:tab pos="2743200" algn="dec"/>
                <a:tab pos="3886200" algn="dec"/>
                <a:tab pos="5029200" algn="dec"/>
              </a:tabLst>
              <a:defRPr sz="2400">
                <a:solidFill>
                  <a:schemeClr val="tx1"/>
                </a:solidFill>
                <a:latin typeface="Times New Roman" pitchFamily="18" charset="0"/>
              </a:defRPr>
            </a:lvl5pPr>
            <a:lvl6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6pPr>
            <a:lvl7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7pPr>
            <a:lvl8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8pPr>
            <a:lvl9pPr eaLnBrk="0" fontAlgn="base" hangingPunct="0">
              <a:spcBef>
                <a:spcPct val="0"/>
              </a:spcBef>
              <a:spcAft>
                <a:spcPct val="0"/>
              </a:spcAft>
              <a:tabLst>
                <a:tab pos="2743200" algn="dec"/>
                <a:tab pos="3886200" algn="dec"/>
                <a:tab pos="5029200" algn="dec"/>
              </a:tabLst>
              <a:defRPr sz="2400">
                <a:solidFill>
                  <a:schemeClr val="tx1"/>
                </a:solidFill>
                <a:latin typeface="Times New Roman" pitchFamily="18" charset="0"/>
              </a:defRPr>
            </a:lvl9pPr>
          </a:lstStyle>
          <a:p>
            <a:r>
              <a:rPr lang="en-US" sz="1800" b="1" dirty="0" smtClean="0">
                <a:latin typeface="Arial" charset="0"/>
              </a:rPr>
              <a:t>NLSY 1980–1996</a:t>
            </a:r>
            <a:endParaRPr lang="en-US" sz="1800" b="1" dirty="0">
              <a:latin typeface="Arial" charset="0"/>
            </a:endParaRPr>
          </a:p>
          <a:p>
            <a:r>
              <a:rPr lang="en-US" sz="1800" b="1" dirty="0">
                <a:latin typeface="Arial" charset="0"/>
              </a:rPr>
              <a:t>Dependent variable </a:t>
            </a:r>
            <a:r>
              <a:rPr lang="en-US" sz="1800" b="1" i="1" dirty="0">
                <a:latin typeface="Arial" charset="0"/>
              </a:rPr>
              <a:t>LGEARN</a:t>
            </a:r>
            <a:endParaRPr lang="en-US" sz="1800" b="1" dirty="0">
              <a:latin typeface="Arial" charset="0"/>
            </a:endParaRPr>
          </a:p>
          <a:p>
            <a:pPr>
              <a:spcBef>
                <a:spcPts val="2400"/>
              </a:spcBef>
              <a:tabLst>
                <a:tab pos="2962275" algn="l"/>
                <a:tab pos="4391025" algn="l"/>
                <a:tab pos="5829300" algn="l"/>
              </a:tabLst>
            </a:pPr>
            <a:r>
              <a:rPr lang="en-US" sz="1800" b="1" dirty="0" smtClean="0">
                <a:latin typeface="Arial" charset="0"/>
              </a:rPr>
              <a:t>	OLS	Fixed	Random</a:t>
            </a:r>
          </a:p>
          <a:p>
            <a:pPr>
              <a:tabLst>
                <a:tab pos="2695575" algn="l"/>
                <a:tab pos="4391025" algn="l"/>
                <a:tab pos="5829300" algn="l"/>
              </a:tabLst>
            </a:pPr>
            <a:r>
              <a:rPr lang="en-US" sz="1800" b="1" dirty="0">
                <a:latin typeface="Arial" charset="0"/>
              </a:rPr>
              <a:t>	</a:t>
            </a:r>
            <a:r>
              <a:rPr lang="en-US" sz="1800" b="1" dirty="0" smtClean="0">
                <a:latin typeface="Arial" charset="0"/>
              </a:rPr>
              <a:t>	effects	effects</a:t>
            </a:r>
            <a:endParaRPr lang="en-US" sz="1800" b="1" i="1" dirty="0" smtClean="0">
              <a:latin typeface="Arial" charset="0"/>
            </a:endParaRPr>
          </a:p>
          <a:p>
            <a:pPr>
              <a:spcBef>
                <a:spcPts val="2400"/>
              </a:spcBef>
              <a:tabLst>
                <a:tab pos="3048000" algn="dec"/>
                <a:tab pos="4572000" algn="dec"/>
                <a:tab pos="6096000" algn="dec"/>
              </a:tabLst>
            </a:pPr>
            <a:r>
              <a:rPr lang="en-US" sz="1800" b="1" i="1" dirty="0" smtClean="0">
                <a:latin typeface="Arial" charset="0"/>
              </a:rPr>
              <a:t>MARRIED</a:t>
            </a:r>
            <a:r>
              <a:rPr lang="en-US" sz="1800" b="1" dirty="0">
                <a:latin typeface="Arial" charset="0"/>
              </a:rPr>
              <a:t>	</a:t>
            </a:r>
            <a:r>
              <a:rPr lang="en-US" sz="1800" b="1" dirty="0" smtClean="0">
                <a:latin typeface="Arial" charset="0"/>
              </a:rPr>
              <a:t>0.184</a:t>
            </a:r>
            <a:r>
              <a:rPr lang="en-US" sz="1800" b="1" dirty="0">
                <a:latin typeface="Arial" charset="0"/>
              </a:rPr>
              <a:t>	</a:t>
            </a:r>
            <a:r>
              <a:rPr lang="en-US" sz="1800" b="1" dirty="0" smtClean="0">
                <a:latin typeface="Arial" charset="0"/>
              </a:rPr>
              <a:t>0.106</a:t>
            </a:r>
            <a:r>
              <a:rPr lang="en-US" sz="1800" b="1" dirty="0">
                <a:latin typeface="Arial" charset="0"/>
              </a:rPr>
              <a:t>	</a:t>
            </a:r>
            <a:r>
              <a:rPr lang="en-US" sz="1800" b="1" dirty="0" smtClean="0">
                <a:latin typeface="Arial" charset="0"/>
                <a:cs typeface="Arial" charset="0"/>
              </a:rPr>
              <a:t>0.134</a:t>
            </a:r>
            <a:endParaRPr lang="en-US" sz="1800" b="1" dirty="0">
              <a:latin typeface="Arial" charset="0"/>
              <a:cs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0.007)</a:t>
            </a:r>
            <a:r>
              <a:rPr lang="en-US" sz="1800" b="1" dirty="0">
                <a:latin typeface="Arial" charset="0"/>
              </a:rPr>
              <a:t>	(</a:t>
            </a:r>
            <a:r>
              <a:rPr lang="en-US" sz="1800" b="1" dirty="0" smtClean="0">
                <a:latin typeface="Arial" charset="0"/>
              </a:rPr>
              <a:t>0.012)	(0.010)</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SOONMARR</a:t>
            </a:r>
            <a:r>
              <a:rPr lang="en-US" sz="1800" b="1" dirty="0">
                <a:latin typeface="Arial" charset="0"/>
              </a:rPr>
              <a:t>	</a:t>
            </a:r>
            <a:r>
              <a:rPr lang="en-US" sz="1800" b="1" dirty="0" smtClean="0">
                <a:latin typeface="Arial" charset="0"/>
                <a:cs typeface="Arial" charset="0"/>
              </a:rPr>
              <a:t>0.096</a:t>
            </a:r>
            <a:r>
              <a:rPr lang="en-US" sz="1800" b="1" dirty="0">
                <a:latin typeface="Arial" charset="0"/>
              </a:rPr>
              <a:t>	</a:t>
            </a:r>
            <a:r>
              <a:rPr lang="en-US" sz="1800" b="1" dirty="0" smtClean="0">
                <a:latin typeface="Arial" charset="0"/>
              </a:rPr>
              <a:t>0.045</a:t>
            </a:r>
            <a:r>
              <a:rPr lang="en-US" sz="1800" b="1" dirty="0">
                <a:latin typeface="Arial" charset="0"/>
              </a:rPr>
              <a:t>	</a:t>
            </a:r>
            <a:r>
              <a:rPr lang="en-US" sz="1800" b="1" dirty="0" smtClean="0">
                <a:latin typeface="Arial" charset="0"/>
              </a:rPr>
              <a:t>0.060</a:t>
            </a:r>
            <a:endParaRPr lang="en-US" sz="1800" b="1" dirty="0">
              <a:latin typeface="Arial" charset="0"/>
            </a:endParaRPr>
          </a:p>
          <a:p>
            <a:pPr>
              <a:tabLst>
                <a:tab pos="3048000" algn="dec"/>
                <a:tab pos="4572000" algn="dec"/>
                <a:tab pos="6096000" algn="dec"/>
              </a:tabLst>
            </a:pPr>
            <a:r>
              <a:rPr lang="en-US" sz="1800" b="1" dirty="0">
                <a:latin typeface="Arial" charset="0"/>
              </a:rPr>
              <a:t>	</a:t>
            </a:r>
            <a:r>
              <a:rPr lang="en-US" sz="1800" b="1" dirty="0" smtClean="0">
                <a:latin typeface="Arial" charset="0"/>
              </a:rPr>
              <a:t>(0.009)</a:t>
            </a:r>
            <a:r>
              <a:rPr lang="en-US" sz="1800" b="1" dirty="0">
                <a:latin typeface="Arial" charset="0"/>
              </a:rPr>
              <a:t>	(</a:t>
            </a:r>
            <a:r>
              <a:rPr lang="en-US" sz="1800" b="1" dirty="0" smtClean="0">
                <a:latin typeface="Arial" charset="0"/>
              </a:rPr>
              <a:t>0.010)</a:t>
            </a:r>
            <a:r>
              <a:rPr lang="en-US" sz="1800" b="1" dirty="0">
                <a:latin typeface="Arial" charset="0"/>
              </a:rPr>
              <a:t>	(</a:t>
            </a:r>
            <a:r>
              <a:rPr lang="en-US" sz="1800" b="1" dirty="0" smtClean="0">
                <a:latin typeface="Arial" charset="0"/>
              </a:rPr>
              <a:t>0.009)</a:t>
            </a:r>
            <a:endParaRPr lang="en-US" sz="1800" b="1" dirty="0">
              <a:latin typeface="Arial" charset="0"/>
            </a:endParaRPr>
          </a:p>
          <a:p>
            <a:pPr>
              <a:spcBef>
                <a:spcPts val="1200"/>
              </a:spcBef>
              <a:tabLst>
                <a:tab pos="3314700" algn="dec"/>
                <a:tab pos="4848225" algn="dec"/>
                <a:tab pos="6372225" algn="dec"/>
              </a:tabLst>
            </a:pPr>
            <a:r>
              <a:rPr lang="en-US" sz="1800" b="1" i="1" dirty="0">
                <a:latin typeface="Arial" charset="0"/>
              </a:rPr>
              <a:t>SINGLE</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r>
              <a:rPr lang="en-US" sz="1800" b="1" dirty="0">
                <a:latin typeface="Arial" charset="0"/>
              </a:rPr>
              <a:t>	</a:t>
            </a:r>
            <a:r>
              <a:rPr lang="en-US" sz="1800" b="1" dirty="0" smtClean="0">
                <a:latin typeface="Arial" charset="0"/>
                <a:cs typeface="Arial" charset="0"/>
              </a:rPr>
              <a:t>—</a:t>
            </a:r>
            <a:endParaRPr lang="en-US" sz="1800" b="1" dirty="0">
              <a:latin typeface="Arial" charset="0"/>
            </a:endParaRPr>
          </a:p>
          <a:p>
            <a:pPr>
              <a:spcBef>
                <a:spcPts val="1200"/>
              </a:spcBef>
              <a:tabLst>
                <a:tab pos="3048000" algn="dec"/>
                <a:tab pos="4572000" algn="dec"/>
                <a:tab pos="6096000" algn="dec"/>
              </a:tabLst>
            </a:pPr>
            <a:r>
              <a:rPr lang="en-US" sz="1800" b="1" i="1" dirty="0">
                <a:latin typeface="Arial" charset="0"/>
              </a:rPr>
              <a:t>R</a:t>
            </a:r>
            <a:r>
              <a:rPr lang="en-US" sz="1800" b="1" baseline="30000" dirty="0">
                <a:latin typeface="Arial" charset="0"/>
              </a:rPr>
              <a:t>2</a:t>
            </a:r>
            <a:r>
              <a:rPr lang="en-US" sz="1800" b="1" dirty="0">
                <a:latin typeface="Arial" charset="0"/>
              </a:rPr>
              <a:t>	</a:t>
            </a:r>
            <a:r>
              <a:rPr lang="en-US" sz="1800" b="1" dirty="0" smtClean="0">
                <a:latin typeface="Arial" charset="0"/>
              </a:rPr>
              <a:t>0.358</a:t>
            </a:r>
            <a:r>
              <a:rPr lang="en-US" sz="1800" b="1" dirty="0">
                <a:latin typeface="Arial" charset="0"/>
              </a:rPr>
              <a:t>	</a:t>
            </a:r>
            <a:r>
              <a:rPr lang="en-US" sz="1800" b="1" dirty="0" smtClean="0">
                <a:latin typeface="Arial" charset="0"/>
              </a:rPr>
              <a:t>0.268</a:t>
            </a:r>
            <a:r>
              <a:rPr lang="en-US" sz="1800" b="1" dirty="0">
                <a:latin typeface="Arial" charset="0"/>
              </a:rPr>
              <a:t>	</a:t>
            </a:r>
            <a:r>
              <a:rPr lang="en-US" sz="1800" b="1" dirty="0" smtClean="0">
                <a:latin typeface="Arial" charset="0"/>
              </a:rPr>
              <a:t>0.346</a:t>
            </a:r>
          </a:p>
          <a:p>
            <a:pPr>
              <a:spcBef>
                <a:spcPts val="1200"/>
              </a:spcBef>
              <a:tabLst>
                <a:tab pos="3314700" algn="dec"/>
                <a:tab pos="4848225" algn="dec"/>
                <a:tab pos="6372225" algn="dec"/>
              </a:tabLst>
            </a:pPr>
            <a:r>
              <a:rPr lang="en-US" sz="1800" b="1" dirty="0" smtClean="0">
                <a:latin typeface="Arial" charset="0"/>
              </a:rPr>
              <a:t>DWH test</a:t>
            </a:r>
            <a:r>
              <a:rPr lang="en-US" sz="1800" b="1" dirty="0">
                <a:latin typeface="Arial" charset="0"/>
              </a:rPr>
              <a:t>	</a:t>
            </a:r>
            <a:r>
              <a:rPr lang="en-US" sz="1800" b="1" dirty="0">
                <a:latin typeface="Arial" charset="0"/>
                <a:cs typeface="Arial" charset="0"/>
              </a:rPr>
              <a:t>—</a:t>
            </a:r>
            <a:r>
              <a:rPr lang="en-US" sz="1800" b="1" dirty="0">
                <a:latin typeface="Arial" charset="0"/>
              </a:rPr>
              <a:t>	</a:t>
            </a:r>
            <a:r>
              <a:rPr lang="en-US" sz="1800" b="1" dirty="0" smtClean="0">
                <a:latin typeface="Arial" charset="0"/>
                <a:cs typeface="Arial" charset="0"/>
              </a:rPr>
              <a:t>—	306.2</a:t>
            </a:r>
            <a:endParaRPr lang="en-US" sz="1800" b="1" dirty="0">
              <a:latin typeface="Arial" charset="0"/>
            </a:endParaRPr>
          </a:p>
          <a:p>
            <a:pPr>
              <a:spcBef>
                <a:spcPts val="1200"/>
              </a:spcBef>
              <a:tabLst>
                <a:tab pos="3228975" algn="ctr"/>
                <a:tab pos="4752975" algn="ctr"/>
                <a:tab pos="6276975" algn="ctr"/>
              </a:tabLst>
            </a:pPr>
            <a:r>
              <a:rPr lang="en-US" sz="1800" b="1" i="1" dirty="0" smtClean="0">
                <a:latin typeface="Arial" charset="0"/>
              </a:rPr>
              <a:t>n</a:t>
            </a:r>
            <a:r>
              <a:rPr lang="en-US" sz="1800" b="1" dirty="0" smtClean="0">
                <a:latin typeface="Arial" charset="0"/>
              </a:rPr>
              <a:t>	20,343	20.343	20.343</a:t>
            </a:r>
            <a:endParaRPr lang="en-US" sz="1800" b="1" dirty="0">
              <a:latin typeface="Arial" charset="0"/>
            </a:endParaRPr>
          </a:p>
        </p:txBody>
      </p:sp>
      <p:sp>
        <p:nvSpPr>
          <p:cNvPr id="20" name="Line 6"/>
          <p:cNvSpPr>
            <a:spLocks noChangeShapeType="1"/>
          </p:cNvSpPr>
          <p:nvPr/>
        </p:nvSpPr>
        <p:spPr bwMode="auto">
          <a:xfrm>
            <a:off x="0" y="140047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Line 6"/>
          <p:cNvSpPr>
            <a:spLocks noChangeShapeType="1"/>
          </p:cNvSpPr>
          <p:nvPr/>
        </p:nvSpPr>
        <p:spPr bwMode="auto">
          <a:xfrm>
            <a:off x="0" y="2219625"/>
            <a:ext cx="91440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139DFB8-A1B1-4740-94B5-54A65660F650}"/>
</file>

<file path=customXml/itemProps2.xml><?xml version="1.0" encoding="utf-8"?>
<ds:datastoreItem xmlns:ds="http://schemas.openxmlformats.org/officeDocument/2006/customXml" ds:itemID="{B0D0FF82-9AE7-44FA-BE6A-AF993F034DB8}"/>
</file>

<file path=customXml/itemProps3.xml><?xml version="1.0" encoding="utf-8"?>
<ds:datastoreItem xmlns:ds="http://schemas.openxmlformats.org/officeDocument/2006/customXml" ds:itemID="{F2F70EEC-1B47-4BB4-91EC-0242EF180C34}"/>
</file>

<file path=docProps/app.xml><?xml version="1.0" encoding="utf-8"?>
<Properties xmlns="http://schemas.openxmlformats.org/officeDocument/2006/extended-properties" xmlns:vt="http://schemas.openxmlformats.org/officeDocument/2006/docPropsVTypes">
  <TotalTime>4039</TotalTime>
  <Words>1543</Words>
  <Application>Microsoft Office PowerPoint</Application>
  <PresentationFormat>On-screen Show (4:3)</PresentationFormat>
  <Paragraphs>387</Paragraphs>
  <Slides>33</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33</vt:i4>
      </vt:variant>
    </vt:vector>
  </HeadingPairs>
  <TitlesOfParts>
    <vt:vector size="35"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91</cp:revision>
  <dcterms:created xsi:type="dcterms:W3CDTF">1998-05-09T13:24:56Z</dcterms:created>
  <dcterms:modified xsi:type="dcterms:W3CDTF">2016-06-01T10:00:37Z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