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36" r:id="rId2"/>
    <p:sldId id="309" r:id="rId3"/>
    <p:sldId id="420" r:id="rId4"/>
    <p:sldId id="421" r:id="rId5"/>
    <p:sldId id="422" r:id="rId6"/>
    <p:sldId id="423" r:id="rId7"/>
    <p:sldId id="424" r:id="rId8"/>
    <p:sldId id="425" r:id="rId9"/>
    <p:sldId id="426" r:id="rId10"/>
    <p:sldId id="427" r:id="rId11"/>
    <p:sldId id="428" r:id="rId12"/>
    <p:sldId id="429" r:id="rId13"/>
    <p:sldId id="430" r:id="rId14"/>
    <p:sldId id="390" r:id="rId15"/>
    <p:sldId id="431" r:id="rId16"/>
    <p:sldId id="432" r:id="rId17"/>
    <p:sldId id="433" r:id="rId18"/>
    <p:sldId id="434" r:id="rId19"/>
    <p:sldId id="435" r:id="rId20"/>
    <p:sldId id="284" r:id="rId2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EAEAE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74" autoAdjust="0"/>
    <p:restoredTop sz="99369" autoAdjust="0"/>
  </p:normalViewPr>
  <p:slideViewPr>
    <p:cSldViewPr snapToGrid="0" showGuides="1">
      <p:cViewPr>
        <p:scale>
          <a:sx n="100" d="100"/>
          <a:sy n="100" d="100"/>
        </p:scale>
        <p:origin x="-2136" y="-44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BA8CD05-B56C-4573-9ECB-206A8F49107A}" type="slidenum">
              <a:rPr lang="en-US"/>
              <a:pPr/>
              <a:t>‹#›</a:t>
            </a:fld>
            <a:endParaRPr lang="en-US"/>
          </a:p>
        </p:txBody>
      </p:sp>
    </p:spTree>
    <p:extLst>
      <p:ext uri="{BB962C8B-B14F-4D97-AF65-F5344CB8AC3E}">
        <p14:creationId xmlns:p14="http://schemas.microsoft.com/office/powerpoint/2010/main" val="933052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2EB49B-D7CD-4435-B2B3-567FD82498DE}" type="slidenum">
              <a:rPr lang="en-US"/>
              <a:pPr/>
              <a:t>‹#›</a:t>
            </a:fld>
            <a:endParaRPr lang="en-US"/>
          </a:p>
        </p:txBody>
      </p:sp>
    </p:spTree>
    <p:extLst>
      <p:ext uri="{BB962C8B-B14F-4D97-AF65-F5344CB8AC3E}">
        <p14:creationId xmlns:p14="http://schemas.microsoft.com/office/powerpoint/2010/main" val="4091016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16CBBD-E271-479F-9A04-71DE7B392E72}" type="slidenum">
              <a:rPr lang="en-US"/>
              <a:pPr/>
              <a:t>‹#›</a:t>
            </a:fld>
            <a:endParaRPr lang="en-US"/>
          </a:p>
        </p:txBody>
      </p:sp>
    </p:spTree>
    <p:extLst>
      <p:ext uri="{BB962C8B-B14F-4D97-AF65-F5344CB8AC3E}">
        <p14:creationId xmlns:p14="http://schemas.microsoft.com/office/powerpoint/2010/main" val="3912149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2262778-1558-4D67-BF25-DAF842E3B558}" type="slidenum">
              <a:rPr lang="en-US"/>
              <a:pPr/>
              <a:t>‹#›</a:t>
            </a:fld>
            <a:endParaRPr lang="en-US"/>
          </a:p>
        </p:txBody>
      </p:sp>
    </p:spTree>
    <p:extLst>
      <p:ext uri="{BB962C8B-B14F-4D97-AF65-F5344CB8AC3E}">
        <p14:creationId xmlns:p14="http://schemas.microsoft.com/office/powerpoint/2010/main" val="643156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8D31FE-CDC8-4691-96A7-143BDDB3DA1C}" type="slidenum">
              <a:rPr lang="en-US"/>
              <a:pPr/>
              <a:t>‹#›</a:t>
            </a:fld>
            <a:endParaRPr lang="en-US"/>
          </a:p>
        </p:txBody>
      </p:sp>
    </p:spTree>
    <p:extLst>
      <p:ext uri="{BB962C8B-B14F-4D97-AF65-F5344CB8AC3E}">
        <p14:creationId xmlns:p14="http://schemas.microsoft.com/office/powerpoint/2010/main" val="2587011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BBF885A-E19E-4AA3-B9EC-A57844EA5553}" type="slidenum">
              <a:rPr lang="en-US"/>
              <a:pPr/>
              <a:t>‹#›</a:t>
            </a:fld>
            <a:endParaRPr lang="en-US"/>
          </a:p>
        </p:txBody>
      </p:sp>
    </p:spTree>
    <p:extLst>
      <p:ext uri="{BB962C8B-B14F-4D97-AF65-F5344CB8AC3E}">
        <p14:creationId xmlns:p14="http://schemas.microsoft.com/office/powerpoint/2010/main" val="113535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D7DA8C7-9E94-445E-864A-4D49EE945348}" type="slidenum">
              <a:rPr lang="en-US"/>
              <a:pPr/>
              <a:t>‹#›</a:t>
            </a:fld>
            <a:endParaRPr lang="en-US"/>
          </a:p>
        </p:txBody>
      </p:sp>
    </p:spTree>
    <p:extLst>
      <p:ext uri="{BB962C8B-B14F-4D97-AF65-F5344CB8AC3E}">
        <p14:creationId xmlns:p14="http://schemas.microsoft.com/office/powerpoint/2010/main" val="3392696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93F9BC4-8A2A-4B50-89B8-EAE1195EF4D6}" type="slidenum">
              <a:rPr lang="en-US"/>
              <a:pPr/>
              <a:t>‹#›</a:t>
            </a:fld>
            <a:endParaRPr lang="en-US"/>
          </a:p>
        </p:txBody>
      </p:sp>
    </p:spTree>
    <p:extLst>
      <p:ext uri="{BB962C8B-B14F-4D97-AF65-F5344CB8AC3E}">
        <p14:creationId xmlns:p14="http://schemas.microsoft.com/office/powerpoint/2010/main" val="1070793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3856A23-5FA6-402A-884B-5938EC15423B}" type="slidenum">
              <a:rPr lang="en-US"/>
              <a:pPr/>
              <a:t>‹#›</a:t>
            </a:fld>
            <a:endParaRPr lang="en-US"/>
          </a:p>
        </p:txBody>
      </p:sp>
    </p:spTree>
    <p:extLst>
      <p:ext uri="{BB962C8B-B14F-4D97-AF65-F5344CB8AC3E}">
        <p14:creationId xmlns:p14="http://schemas.microsoft.com/office/powerpoint/2010/main" val="1297381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790E64A-3854-4112-8A99-B7FC3CE39A65}" type="slidenum">
              <a:rPr lang="en-US"/>
              <a:pPr/>
              <a:t>‹#›</a:t>
            </a:fld>
            <a:endParaRPr lang="en-US"/>
          </a:p>
        </p:txBody>
      </p:sp>
    </p:spTree>
    <p:extLst>
      <p:ext uri="{BB962C8B-B14F-4D97-AF65-F5344CB8AC3E}">
        <p14:creationId xmlns:p14="http://schemas.microsoft.com/office/powerpoint/2010/main" val="955729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B22C131-1399-4185-930E-A78946593497}" type="slidenum">
              <a:rPr lang="en-US"/>
              <a:pPr/>
              <a:t>‹#›</a:t>
            </a:fld>
            <a:endParaRPr lang="en-US"/>
          </a:p>
        </p:txBody>
      </p:sp>
    </p:spTree>
    <p:extLst>
      <p:ext uri="{BB962C8B-B14F-4D97-AF65-F5344CB8AC3E}">
        <p14:creationId xmlns:p14="http://schemas.microsoft.com/office/powerpoint/2010/main" val="1665718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11DF3EA4-4C25-4928-89DE-34A9C7AAA85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14: </a:t>
            </a:r>
            <a:r>
              <a:rPr lang="en-US" dirty="0">
                <a:solidFill>
                  <a:schemeClr val="bg1"/>
                </a:solidFill>
                <a:latin typeface="Arial" pitchFamily="34" charset="0"/>
                <a:cs typeface="Arial" pitchFamily="34" charset="0"/>
              </a:rPr>
              <a:t>Introduction to Panel Data Models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19019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Thus </a:t>
            </a:r>
            <a:r>
              <a:rPr lang="en-US" sz="1500" b="1" dirty="0"/>
              <a:t>the differences-in-differences estimate of the impact of the legislation and associated measures is an improvement of $0.40 in female hourly earnings</a:t>
            </a:r>
            <a:r>
              <a:rPr lang="en-US" sz="1500" b="1" dirty="0" smtClean="0"/>
              <a:t>.</a:t>
            </a:r>
            <a:endParaRPr lang="en-GB" sz="1500" b="1" dirty="0"/>
          </a:p>
          <a:p>
            <a:pPr>
              <a:spcBef>
                <a:spcPct val="50000"/>
              </a:spcBef>
            </a:pPr>
            <a:endParaRPr lang="en-GB" sz="1500" b="1" dirty="0"/>
          </a:p>
          <a:p>
            <a:pPr>
              <a:spcBef>
                <a:spcPct val="50000"/>
              </a:spcBef>
            </a:pP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34950043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In </a:t>
            </a:r>
            <a:r>
              <a:rPr lang="en-US" sz="1500" b="1" dirty="0"/>
              <a:t>this instance, the differences-in-differences estimate is little different from the raw estimate, but that is only because the level of earnings was remarkably static over the interval.</a:t>
            </a:r>
            <a:endParaRPr lang="en-GB" sz="1500" b="1" dirty="0"/>
          </a:p>
          <a:p>
            <a:pPr>
              <a:spcBef>
                <a:spcPct val="50000"/>
              </a:spcBef>
            </a:pPr>
            <a:endParaRPr lang="en-GB" sz="1500" b="1" dirty="0"/>
          </a:p>
          <a:p>
            <a:pPr>
              <a:spcBef>
                <a:spcPct val="50000"/>
              </a:spcBef>
            </a:pP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10</a:t>
            </a:r>
            <a:endParaRPr lang="en-US" sz="1000" dirty="0">
              <a:solidFill>
                <a:srgbClr val="3366FF"/>
              </a:solidFill>
            </a:endParaRP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33868139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Is </a:t>
            </a:r>
            <a:r>
              <a:rPr lang="en-US" sz="1500" b="1" dirty="0"/>
              <a:t>the effect significant? To answer this, we regress earnings on a dummy variable </a:t>
            </a:r>
            <a:r>
              <a:rPr lang="en-US" sz="1500" b="1" i="1" dirty="0"/>
              <a:t>MALE</a:t>
            </a:r>
            <a:r>
              <a:rPr lang="en-US" sz="1500" b="1" dirty="0"/>
              <a:t>, a second dummy variable </a:t>
            </a:r>
            <a:r>
              <a:rPr lang="en-US" sz="1500" b="1" i="1" dirty="0"/>
              <a:t>D</a:t>
            </a:r>
            <a:r>
              <a:rPr lang="en-US" sz="1500" b="1" dirty="0"/>
              <a:t> defined to be 0 for 1995 and 1 for 2011, and an interactive term </a:t>
            </a:r>
            <a:r>
              <a:rPr lang="en-US" sz="1500" b="1" i="1" dirty="0"/>
              <a:t>DMALE</a:t>
            </a:r>
            <a:r>
              <a:rPr lang="en-US" sz="1500" b="1" dirty="0"/>
              <a:t> defined to be the product of </a:t>
            </a:r>
            <a:r>
              <a:rPr lang="en-US" sz="1500" b="1" i="1" dirty="0"/>
              <a:t>D</a:t>
            </a:r>
            <a:r>
              <a:rPr lang="en-US" sz="1500" b="1" dirty="0"/>
              <a:t> and </a:t>
            </a:r>
            <a:r>
              <a:rPr lang="en-US" sz="1500" b="1" i="1" dirty="0"/>
              <a:t>MALE</a:t>
            </a:r>
            <a:r>
              <a:rPr lang="en-US" sz="1500" b="1" dirty="0"/>
              <a:t>. The result is shown in column </a:t>
            </a:r>
            <a:r>
              <a:rPr lang="en-US" sz="1500" b="1" dirty="0" smtClean="0"/>
              <a:t>1.</a:t>
            </a:r>
            <a:endParaRPr lang="en-GB" sz="1500" b="1" dirty="0"/>
          </a:p>
          <a:p>
            <a:pPr>
              <a:spcBef>
                <a:spcPct val="50000"/>
              </a:spcBef>
            </a:pPr>
            <a:endParaRPr lang="en-GB" sz="1500" b="1" dirty="0"/>
          </a:p>
          <a:p>
            <a:pPr>
              <a:spcBef>
                <a:spcPct val="50000"/>
              </a:spcBef>
            </a:pP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13"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endParaRPr lang="en-US" sz="1800" b="1" dirty="0" smtClean="0">
              <a:latin typeface="Arial" charset="0"/>
              <a:cs typeface="Arial" charset="0"/>
            </a:endParaRP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a:t>
            </a:r>
          </a:p>
          <a:p>
            <a:pPr marL="541338">
              <a:spcBef>
                <a:spcPts val="900"/>
              </a:spcBef>
              <a:tabLst>
                <a:tab pos="2867025" algn="ctr"/>
                <a:tab pos="4305300" algn="ctr"/>
                <a:tab pos="6276975" algn="ctr"/>
              </a:tabLst>
            </a:pPr>
            <a:r>
              <a:rPr lang="en-US" sz="1800" b="1" dirty="0" smtClean="0">
                <a:latin typeface="Arial" charset="0"/>
              </a:rPr>
              <a:t>constant	17.31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a:t>
            </a:r>
            <a:endParaRPr lang="en-US" sz="1800" b="1" dirty="0">
              <a:latin typeface="Arial" charset="0"/>
            </a:endParaRPr>
          </a:p>
        </p:txBody>
      </p:sp>
      <p:sp>
        <p:nvSpPr>
          <p:cNvPr id="17"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6009456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coefficient of </a:t>
            </a:r>
            <a:r>
              <a:rPr lang="en-US" sz="1500" b="1" i="1" dirty="0"/>
              <a:t>MALE</a:t>
            </a:r>
            <a:r>
              <a:rPr lang="en-US" sz="1500" b="1" dirty="0"/>
              <a:t> estimates the difference in male and female earnings in 1995, and the coefficient of </a:t>
            </a:r>
            <a:r>
              <a:rPr lang="en-US" sz="1500" b="1" i="1" dirty="0"/>
              <a:t>DMALE</a:t>
            </a:r>
            <a:r>
              <a:rPr lang="en-US" sz="1500" b="1" dirty="0"/>
              <a:t> the difference in the difference. </a:t>
            </a:r>
            <a:r>
              <a:rPr lang="en-US" sz="1500" b="1" dirty="0" smtClean="0"/>
              <a:t>The </a:t>
            </a:r>
            <a:r>
              <a:rPr lang="en-US" sz="1500" b="1" dirty="0"/>
              <a:t>coefficient is not significant at the 5 percent level. This is hardly surprising, given the low estimate of the effect.</a:t>
            </a:r>
            <a:endParaRPr lang="en-GB" sz="1500" b="1" dirty="0"/>
          </a:p>
          <a:p>
            <a:pPr>
              <a:spcBef>
                <a:spcPct val="50000"/>
              </a:spcBef>
            </a:pPr>
            <a:endParaRPr lang="en-GB" sz="1500" b="1" dirty="0"/>
          </a:p>
          <a:p>
            <a:pPr>
              <a:spcBef>
                <a:spcPct val="50000"/>
              </a:spcBef>
            </a:pP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3"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endParaRPr lang="en-US" sz="1800" b="1" dirty="0" smtClean="0">
              <a:latin typeface="Arial" charset="0"/>
              <a:cs typeface="Arial" charset="0"/>
            </a:endParaRP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a:t>
            </a:r>
          </a:p>
          <a:p>
            <a:pPr marL="541338">
              <a:spcBef>
                <a:spcPts val="900"/>
              </a:spcBef>
              <a:tabLst>
                <a:tab pos="2867025" algn="ctr"/>
                <a:tab pos="4305300" algn="ctr"/>
                <a:tab pos="6276975" algn="ctr"/>
              </a:tabLst>
            </a:pPr>
            <a:r>
              <a:rPr lang="en-US" sz="1800" b="1" dirty="0" smtClean="0">
                <a:latin typeface="Arial" charset="0"/>
              </a:rPr>
              <a:t>constant	17.31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a:t>
            </a:r>
            <a:endParaRPr lang="en-US" sz="1800" b="1" dirty="0">
              <a:latin typeface="Arial" charset="0"/>
            </a:endParaRPr>
          </a:p>
        </p:txBody>
      </p:sp>
      <p:sp>
        <p:nvSpPr>
          <p:cNvPr id="17"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8189497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validity of the differences-in-differences estimate depends on all other relevant factors remaining unchanged, or of having no impact on the effect. But this may not be the case</a:t>
            </a:r>
            <a:r>
              <a:rPr lang="en-US" sz="1500" b="1" dirty="0" smtClean="0"/>
              <a:t>.</a:t>
            </a:r>
            <a:endParaRPr lang="en-GB" sz="1500" b="1" dirty="0"/>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3"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endParaRPr lang="en-US" sz="1800" b="1" dirty="0" smtClean="0">
              <a:latin typeface="Arial" charset="0"/>
              <a:cs typeface="Arial" charset="0"/>
            </a:endParaRP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a:t>
            </a:r>
          </a:p>
          <a:p>
            <a:pPr marL="541338">
              <a:spcBef>
                <a:spcPts val="900"/>
              </a:spcBef>
              <a:tabLst>
                <a:tab pos="2867025" algn="ctr"/>
                <a:tab pos="4305300" algn="ctr"/>
                <a:tab pos="6276975" algn="ctr"/>
              </a:tabLst>
            </a:pPr>
            <a:r>
              <a:rPr lang="en-US" sz="1800" b="1" dirty="0" smtClean="0">
                <a:latin typeface="Arial" charset="0"/>
              </a:rPr>
              <a:t>constant	17.31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a:t>
            </a:r>
            <a:endParaRPr lang="en-US" sz="1800" b="1" dirty="0">
              <a:latin typeface="Arial" charset="0"/>
            </a:endParaRPr>
          </a:p>
        </p:txBody>
      </p:sp>
      <p:sp>
        <p:nvSpPr>
          <p:cNvPr id="22"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F</a:t>
            </a:r>
            <a:r>
              <a:rPr lang="en-US" sz="1500" b="1" dirty="0" smtClean="0"/>
              <a:t>emales </a:t>
            </a:r>
            <a:r>
              <a:rPr lang="en-US" sz="1500" b="1" dirty="0"/>
              <a:t>in the United States have long had more schooling, on average, than males, and the differential increased from 1995 to 2011. In the 1995 sample, mean schooling was 13.53 years for females and 13.33 for males. In 2011, 15.04 years for females and 14.14 for males. </a:t>
            </a:r>
            <a:endParaRPr lang="en-GB" sz="1500" b="1" dirty="0"/>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endParaRPr lang="en-US" sz="1800" b="1" dirty="0" smtClean="0">
              <a:latin typeface="Arial" charset="0"/>
              <a:cs typeface="Arial" charset="0"/>
            </a:endParaRP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a:t>
            </a:r>
          </a:p>
          <a:p>
            <a:pPr marL="541338">
              <a:spcBef>
                <a:spcPts val="900"/>
              </a:spcBef>
              <a:tabLst>
                <a:tab pos="2867025" algn="ctr"/>
                <a:tab pos="4305300" algn="ctr"/>
                <a:tab pos="6276975" algn="ctr"/>
              </a:tabLst>
            </a:pPr>
            <a:r>
              <a:rPr lang="en-US" sz="1800" b="1" dirty="0" smtClean="0">
                <a:latin typeface="Arial" charset="0"/>
              </a:rPr>
              <a:t>constant	17.31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a:t>
            </a:r>
            <a:endParaRPr lang="en-US" sz="1800" b="1" dirty="0">
              <a:latin typeface="Arial" charset="0"/>
            </a:endParaRPr>
          </a:p>
        </p:txBody>
      </p:sp>
      <p:sp>
        <p:nvSpPr>
          <p:cNvPr id="20"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2494969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68045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What </a:t>
            </a:r>
            <a:r>
              <a:rPr lang="en-US" sz="1500" b="1" dirty="0"/>
              <a:t>happens </a:t>
            </a:r>
            <a:r>
              <a:rPr lang="en-US" sz="1500" b="1" dirty="0" smtClean="0"/>
              <a:t>if </a:t>
            </a:r>
            <a:r>
              <a:rPr lang="en-US" sz="1500" b="1" dirty="0"/>
              <a:t>one controls for schooling</a:t>
            </a:r>
            <a:r>
              <a:rPr lang="en-US" sz="1500" b="1" dirty="0" smtClean="0"/>
              <a:t>? </a:t>
            </a:r>
            <a:r>
              <a:rPr lang="en-US" sz="1500" b="1" dirty="0"/>
              <a:t> </a:t>
            </a:r>
            <a:r>
              <a:rPr lang="en-US" sz="1500" b="1" dirty="0" smtClean="0"/>
              <a:t>We add </a:t>
            </a:r>
            <a:r>
              <a:rPr lang="en-US" sz="1500" b="1" dirty="0"/>
              <a:t>schooling to the </a:t>
            </a:r>
            <a:r>
              <a:rPr lang="en-US" sz="1500" b="1" dirty="0" smtClean="0"/>
              <a:t>specification (column 2). The </a:t>
            </a:r>
            <a:r>
              <a:rPr lang="en-US" sz="1500" b="1" dirty="0"/>
              <a:t>coefficient of </a:t>
            </a:r>
            <a:r>
              <a:rPr lang="en-US" sz="1500" b="1" i="1" dirty="0"/>
              <a:t>DMALE</a:t>
            </a:r>
            <a:r>
              <a:rPr lang="en-US" sz="1500" b="1" dirty="0"/>
              <a:t> now suggests that the male-female earnings differential actually increased over the interval, controlling for schooling, but again the estimate is not significant.</a:t>
            </a:r>
            <a:endParaRPr lang="en-GB" sz="1500" b="1" dirty="0"/>
          </a:p>
          <a:p>
            <a:pPr>
              <a:spcBef>
                <a:spcPct val="50000"/>
              </a:spcBef>
            </a:pPr>
            <a:r>
              <a:rPr lang="en-US" sz="1500" b="1" dirty="0" smtClean="0"/>
              <a:t> </a:t>
            </a:r>
            <a:endParaRPr lang="en-GB" sz="1500" b="1" dirty="0"/>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	(2)</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r>
              <a:rPr lang="en-US" sz="1800" b="1" dirty="0">
                <a:latin typeface="Arial" charset="0"/>
              </a:rPr>
              <a:t>	</a:t>
            </a:r>
            <a:r>
              <a:rPr lang="en-US" sz="1800" b="1" dirty="0" smtClean="0">
                <a:latin typeface="Arial" charset="0"/>
              </a:rPr>
              <a:t>‒1.74</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r>
              <a:rPr lang="en-US" sz="1800" b="1" dirty="0">
                <a:latin typeface="Arial" charset="0"/>
              </a:rPr>
              <a:t>	</a:t>
            </a:r>
            <a:r>
              <a:rPr lang="en-US" sz="1800" b="1" dirty="0" smtClean="0">
                <a:latin typeface="Arial" charset="0"/>
              </a:rPr>
              <a:t>3.06</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r>
              <a:rPr lang="en-US" sz="1800" b="1" dirty="0">
                <a:latin typeface="Arial" charset="0"/>
              </a:rPr>
              <a:t>	</a:t>
            </a:r>
            <a:r>
              <a:rPr lang="en-US" sz="1800" b="1" dirty="0" smtClean="0">
                <a:latin typeface="Arial" charset="0"/>
                <a:cs typeface="Arial" charset="0"/>
              </a:rPr>
              <a:t>0.57</a:t>
            </a: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	(0.65)</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	1.40</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(0.06)</a:t>
            </a:r>
          </a:p>
          <a:p>
            <a:pPr marL="541338">
              <a:spcBef>
                <a:spcPts val="900"/>
              </a:spcBef>
              <a:tabLst>
                <a:tab pos="2867025" algn="ctr"/>
                <a:tab pos="4305300" algn="ctr"/>
                <a:tab pos="6276975" algn="ctr"/>
              </a:tabLst>
            </a:pPr>
            <a:r>
              <a:rPr lang="en-US" sz="1800" b="1" dirty="0" smtClean="0">
                <a:latin typeface="Arial" charset="0"/>
              </a:rPr>
              <a:t>constant	17.31</a:t>
            </a:r>
            <a:r>
              <a:rPr lang="en-US" sz="1800" b="1" dirty="0">
                <a:latin typeface="Arial" charset="0"/>
              </a:rPr>
              <a:t>	</a:t>
            </a:r>
            <a:r>
              <a:rPr lang="en-US" sz="1800" b="1" dirty="0" smtClean="0">
                <a:latin typeface="Arial" charset="0"/>
              </a:rPr>
              <a:t>‒1.61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	(0.92)</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r>
              <a:rPr lang="en-US" sz="1800" b="1" dirty="0">
                <a:latin typeface="Arial" charset="0"/>
              </a:rPr>
              <a:t>	</a:t>
            </a:r>
            <a:r>
              <a:rPr lang="en-US" sz="1800" b="1" dirty="0" smtClean="0">
                <a:latin typeface="Arial" charset="0"/>
              </a:rPr>
              <a:t>0.126</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	3,954</a:t>
            </a:r>
            <a:endParaRPr lang="en-US" sz="1800" b="1" dirty="0">
              <a:latin typeface="Arial" charset="0"/>
            </a:endParaRPr>
          </a:p>
        </p:txBody>
      </p:sp>
      <p:sp>
        <p:nvSpPr>
          <p:cNvPr id="20"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2188453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68045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This </a:t>
            </a:r>
            <a:r>
              <a:rPr lang="en-US" sz="1500" b="1" dirty="0"/>
              <a:t>is only the starting point. We should at least control for years of work experience, systematically different for males and females, and perhaps other characteristics. We might also wish to explore whether there are interactive effects</a:t>
            </a:r>
            <a:r>
              <a:rPr lang="en-US" sz="1500" b="1" dirty="0" smtClean="0"/>
              <a:t>.</a:t>
            </a:r>
            <a:endParaRPr lang="en-GB" sz="1500" b="1" dirty="0"/>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	(2)</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r>
              <a:rPr lang="en-US" sz="1800" b="1" dirty="0">
                <a:latin typeface="Arial" charset="0"/>
              </a:rPr>
              <a:t>	</a:t>
            </a:r>
            <a:r>
              <a:rPr lang="en-US" sz="1800" b="1" dirty="0" smtClean="0">
                <a:latin typeface="Arial" charset="0"/>
              </a:rPr>
              <a:t>‒1.74</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r>
              <a:rPr lang="en-US" sz="1800" b="1" dirty="0">
                <a:latin typeface="Arial" charset="0"/>
              </a:rPr>
              <a:t>	</a:t>
            </a:r>
            <a:r>
              <a:rPr lang="en-US" sz="1800" b="1" dirty="0" smtClean="0">
                <a:latin typeface="Arial" charset="0"/>
              </a:rPr>
              <a:t>3.06</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r>
              <a:rPr lang="en-US" sz="1800" b="1" dirty="0">
                <a:latin typeface="Arial" charset="0"/>
              </a:rPr>
              <a:t>	</a:t>
            </a:r>
            <a:r>
              <a:rPr lang="en-US" sz="1800" b="1" dirty="0" smtClean="0">
                <a:latin typeface="Arial" charset="0"/>
                <a:cs typeface="Arial" charset="0"/>
              </a:rPr>
              <a:t>0.57</a:t>
            </a: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	(0.65)</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	1.40</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(0.06)</a:t>
            </a:r>
          </a:p>
          <a:p>
            <a:pPr marL="541338">
              <a:spcBef>
                <a:spcPts val="900"/>
              </a:spcBef>
              <a:tabLst>
                <a:tab pos="2867025" algn="ctr"/>
                <a:tab pos="4305300" algn="ctr"/>
                <a:tab pos="6276975" algn="ctr"/>
              </a:tabLst>
            </a:pPr>
            <a:r>
              <a:rPr lang="en-US" sz="1800" b="1" dirty="0" smtClean="0">
                <a:latin typeface="Arial" charset="0"/>
              </a:rPr>
              <a:t>constant	17.31</a:t>
            </a:r>
            <a:r>
              <a:rPr lang="en-US" sz="1800" b="1" dirty="0">
                <a:latin typeface="Arial" charset="0"/>
              </a:rPr>
              <a:t>	</a:t>
            </a:r>
            <a:r>
              <a:rPr lang="en-US" sz="1800" b="1" dirty="0" smtClean="0">
                <a:latin typeface="Arial" charset="0"/>
              </a:rPr>
              <a:t>‒1.61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	(0.92)</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r>
              <a:rPr lang="en-US" sz="1800" b="1" dirty="0">
                <a:latin typeface="Arial" charset="0"/>
              </a:rPr>
              <a:t>	</a:t>
            </a:r>
            <a:r>
              <a:rPr lang="en-US" sz="1800" b="1" dirty="0" smtClean="0">
                <a:latin typeface="Arial" charset="0"/>
              </a:rPr>
              <a:t>0.126</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	3,954</a:t>
            </a:r>
            <a:endParaRPr lang="en-US" sz="1800" b="1" dirty="0">
              <a:latin typeface="Arial" charset="0"/>
            </a:endParaRPr>
          </a:p>
        </p:txBody>
      </p:sp>
      <p:sp>
        <p:nvSpPr>
          <p:cNvPr id="20"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3601263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68045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Is </a:t>
            </a:r>
            <a:r>
              <a:rPr lang="en-US" sz="1500" b="1" dirty="0"/>
              <a:t>the impact of schooling on earnings the same for males and females, and has it changed over the interval</a:t>
            </a:r>
            <a:r>
              <a:rPr lang="en-US" sz="1500" b="1" dirty="0" smtClean="0"/>
              <a:t>?</a:t>
            </a:r>
            <a:endParaRPr lang="en-GB" sz="1500" b="1" dirty="0"/>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17</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	(2)</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r>
              <a:rPr lang="en-US" sz="1800" b="1" dirty="0">
                <a:latin typeface="Arial" charset="0"/>
              </a:rPr>
              <a:t>	</a:t>
            </a:r>
            <a:r>
              <a:rPr lang="en-US" sz="1800" b="1" dirty="0" smtClean="0">
                <a:latin typeface="Arial" charset="0"/>
              </a:rPr>
              <a:t>‒1.74</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r>
              <a:rPr lang="en-US" sz="1800" b="1" dirty="0">
                <a:latin typeface="Arial" charset="0"/>
              </a:rPr>
              <a:t>	</a:t>
            </a:r>
            <a:r>
              <a:rPr lang="en-US" sz="1800" b="1" dirty="0" smtClean="0">
                <a:latin typeface="Arial" charset="0"/>
              </a:rPr>
              <a:t>3.06</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r>
              <a:rPr lang="en-US" sz="1800" b="1" dirty="0">
                <a:latin typeface="Arial" charset="0"/>
              </a:rPr>
              <a:t>	</a:t>
            </a:r>
            <a:r>
              <a:rPr lang="en-US" sz="1800" b="1" dirty="0" smtClean="0">
                <a:latin typeface="Arial" charset="0"/>
                <a:cs typeface="Arial" charset="0"/>
              </a:rPr>
              <a:t>0.57</a:t>
            </a: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	(0.65)</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	1.40</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(0.06)</a:t>
            </a:r>
          </a:p>
          <a:p>
            <a:pPr marL="541338">
              <a:spcBef>
                <a:spcPts val="900"/>
              </a:spcBef>
              <a:tabLst>
                <a:tab pos="2867025" algn="ctr"/>
                <a:tab pos="4305300" algn="ctr"/>
                <a:tab pos="6276975" algn="ctr"/>
              </a:tabLst>
            </a:pPr>
            <a:r>
              <a:rPr lang="en-US" sz="1800" b="1" dirty="0" smtClean="0">
                <a:latin typeface="Arial" charset="0"/>
              </a:rPr>
              <a:t>constant	17.31</a:t>
            </a:r>
            <a:r>
              <a:rPr lang="en-US" sz="1800" b="1" dirty="0">
                <a:latin typeface="Arial" charset="0"/>
              </a:rPr>
              <a:t>	</a:t>
            </a:r>
            <a:r>
              <a:rPr lang="en-US" sz="1800" b="1" dirty="0" smtClean="0">
                <a:latin typeface="Arial" charset="0"/>
              </a:rPr>
              <a:t>‒1.61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	(0.92)</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r>
              <a:rPr lang="en-US" sz="1800" b="1" dirty="0">
                <a:latin typeface="Arial" charset="0"/>
              </a:rPr>
              <a:t>	</a:t>
            </a:r>
            <a:r>
              <a:rPr lang="en-US" sz="1800" b="1" dirty="0" smtClean="0">
                <a:latin typeface="Arial" charset="0"/>
              </a:rPr>
              <a:t>0.126</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	3,954</a:t>
            </a:r>
            <a:endParaRPr lang="en-US" sz="1800" b="1" dirty="0">
              <a:latin typeface="Arial" charset="0"/>
            </a:endParaRPr>
          </a:p>
        </p:txBody>
      </p:sp>
      <p:sp>
        <p:nvSpPr>
          <p:cNvPr id="20"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2201489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68045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differences-in-differences approach started out as a simple computation, but its implementation may require a complex regression model with much scope for the use of dummy variables and interactive terms.</a:t>
            </a:r>
            <a:endParaRPr lang="en-GB" sz="1500" b="1" dirty="0"/>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18</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1581150" y="548372"/>
            <a:ext cx="5976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1624350" y="486000"/>
            <a:ext cx="5889600" cy="67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1882775" y="627063"/>
            <a:ext cx="5413375"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541338">
              <a:spcBef>
                <a:spcPts val="0"/>
              </a:spcBef>
              <a:tabLst>
                <a:tab pos="2867025" algn="ctr"/>
                <a:tab pos="4305300" algn="ctr"/>
                <a:tab pos="6276975" algn="ctr"/>
              </a:tabLst>
            </a:pPr>
            <a:r>
              <a:rPr lang="en-US" sz="1800" b="1" dirty="0" smtClean="0">
                <a:latin typeface="Arial" charset="0"/>
              </a:rPr>
              <a:t>Dependent </a:t>
            </a:r>
            <a:r>
              <a:rPr lang="en-US" sz="1800" b="1" dirty="0">
                <a:latin typeface="Arial" charset="0"/>
              </a:rPr>
              <a:t>variable </a:t>
            </a:r>
            <a:r>
              <a:rPr lang="en-US" sz="1800" b="1" dirty="0" smtClean="0">
                <a:latin typeface="Arial" charset="0"/>
              </a:rPr>
              <a:t>hourly earnings</a:t>
            </a:r>
            <a:endParaRPr lang="en-US" sz="1800" b="1" dirty="0">
              <a:latin typeface="Arial" charset="0"/>
            </a:endParaRPr>
          </a:p>
          <a:p>
            <a:pPr marL="541338">
              <a:spcBef>
                <a:spcPts val="1800"/>
              </a:spcBef>
              <a:tabLst>
                <a:tab pos="2867025" algn="ctr"/>
                <a:tab pos="4305300" algn="ctr"/>
                <a:tab pos="6276975" algn="ctr"/>
              </a:tabLst>
            </a:pPr>
            <a:r>
              <a:rPr lang="en-US" sz="1800" b="1" dirty="0" smtClean="0">
                <a:latin typeface="Arial" charset="0"/>
              </a:rPr>
              <a:t>	(1)	(2)</a:t>
            </a:r>
            <a:endParaRPr lang="en-US" sz="1800" b="1" i="1" dirty="0" smtClean="0">
              <a:latin typeface="Arial" charset="0"/>
            </a:endParaRPr>
          </a:p>
          <a:p>
            <a:pPr marL="541338">
              <a:spcBef>
                <a:spcPts val="1800"/>
              </a:spcBef>
              <a:tabLst>
                <a:tab pos="2867025" algn="ctr"/>
                <a:tab pos="4305300" algn="ctr"/>
                <a:tab pos="6276975" algn="ctr"/>
              </a:tabLst>
            </a:pPr>
            <a:r>
              <a:rPr lang="en-US" sz="1800" b="1" i="1" dirty="0" smtClean="0">
                <a:latin typeface="Arial" charset="0"/>
              </a:rPr>
              <a:t>D</a:t>
            </a:r>
            <a:r>
              <a:rPr lang="en-US" sz="1800" b="1" dirty="0">
                <a:latin typeface="Arial" charset="0"/>
              </a:rPr>
              <a:t>	</a:t>
            </a:r>
            <a:r>
              <a:rPr lang="en-US" sz="1800" b="1" dirty="0" smtClean="0">
                <a:latin typeface="Arial" charset="0"/>
              </a:rPr>
              <a:t>0.37</a:t>
            </a:r>
            <a:r>
              <a:rPr lang="en-US" sz="1800" b="1" dirty="0">
                <a:latin typeface="Arial" charset="0"/>
              </a:rPr>
              <a:t>	</a:t>
            </a:r>
            <a:r>
              <a:rPr lang="en-US" sz="1800" b="1" dirty="0" smtClean="0">
                <a:latin typeface="Arial" charset="0"/>
              </a:rPr>
              <a:t>‒1.74</a:t>
            </a:r>
            <a:endParaRPr lang="en-US" sz="1800" b="1" dirty="0">
              <a:latin typeface="Arial" charset="0"/>
              <a:cs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0.51)</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MALE</a:t>
            </a:r>
            <a:r>
              <a:rPr lang="en-US" sz="1800" b="1" dirty="0">
                <a:latin typeface="Arial" charset="0"/>
              </a:rPr>
              <a:t>	</a:t>
            </a:r>
            <a:r>
              <a:rPr lang="en-US" sz="1800" b="1" dirty="0" smtClean="0">
                <a:latin typeface="Arial" charset="0"/>
                <a:cs typeface="Arial" charset="0"/>
              </a:rPr>
              <a:t>2.77</a:t>
            </a:r>
            <a:r>
              <a:rPr lang="en-US" sz="1800" b="1" dirty="0">
                <a:latin typeface="Arial" charset="0"/>
              </a:rPr>
              <a:t>	</a:t>
            </a:r>
            <a:r>
              <a:rPr lang="en-US" sz="1800" b="1" dirty="0" smtClean="0">
                <a:latin typeface="Arial" charset="0"/>
              </a:rPr>
              <a:t>3.06</a:t>
            </a:r>
            <a:endParaRPr lang="en-US" sz="1800" b="1" dirty="0">
              <a:latin typeface="Arial" charset="0"/>
            </a:endParaRPr>
          </a:p>
          <a:p>
            <a:pPr marL="541338">
              <a:lnSpc>
                <a:spcPct val="90000"/>
              </a:lnSpc>
              <a:tabLst>
                <a:tab pos="2867025" algn="ctr"/>
                <a:tab pos="4305300" algn="ctr"/>
                <a:tab pos="6276975" algn="ctr"/>
              </a:tabLst>
            </a:pPr>
            <a:r>
              <a:rPr lang="en-US" sz="1800" b="1" dirty="0">
                <a:latin typeface="Arial" charset="0"/>
              </a:rPr>
              <a:t>	</a:t>
            </a:r>
            <a:r>
              <a:rPr lang="en-US" sz="1800" b="1" dirty="0" smtClean="0">
                <a:latin typeface="Arial" charset="0"/>
              </a:rPr>
              <a:t>(0.52)</a:t>
            </a:r>
            <a:r>
              <a:rPr lang="en-US" sz="1800" b="1" dirty="0">
                <a:latin typeface="Arial" charset="0"/>
              </a:rPr>
              <a:t>	(</a:t>
            </a:r>
            <a:r>
              <a:rPr lang="en-US" sz="1800" b="1" dirty="0" smtClean="0">
                <a:latin typeface="Arial" charset="0"/>
              </a:rPr>
              <a:t>0.49)</a:t>
            </a:r>
            <a:endParaRPr lang="en-US" sz="1800" b="1" dirty="0">
              <a:latin typeface="Arial" charset="0"/>
            </a:endParaRPr>
          </a:p>
          <a:p>
            <a:pPr marL="541338">
              <a:spcBef>
                <a:spcPts val="900"/>
              </a:spcBef>
              <a:tabLst>
                <a:tab pos="2867025" algn="ctr"/>
                <a:tab pos="4305300" algn="ctr"/>
                <a:tab pos="6276975" algn="ctr"/>
              </a:tabLst>
            </a:pPr>
            <a:r>
              <a:rPr lang="en-US" sz="1800" b="1" i="1" dirty="0" smtClean="0">
                <a:latin typeface="Arial" charset="0"/>
              </a:rPr>
              <a:t>DMALE</a:t>
            </a:r>
            <a:r>
              <a:rPr lang="en-US" sz="1800" b="1" dirty="0">
                <a:latin typeface="Arial" charset="0"/>
              </a:rPr>
              <a:t>	</a:t>
            </a:r>
            <a:r>
              <a:rPr lang="en-US" sz="1800" b="1" dirty="0" smtClean="0">
                <a:latin typeface="Arial" charset="0"/>
              </a:rPr>
              <a:t>‒0.40</a:t>
            </a:r>
            <a:r>
              <a:rPr lang="en-US" sz="1800" b="1" dirty="0">
                <a:latin typeface="Arial" charset="0"/>
              </a:rPr>
              <a:t>	</a:t>
            </a:r>
            <a:r>
              <a:rPr lang="en-US" sz="1800" b="1" dirty="0" smtClean="0">
                <a:latin typeface="Arial" charset="0"/>
                <a:cs typeface="Arial" charset="0"/>
              </a:rPr>
              <a:t>0.57</a:t>
            </a:r>
          </a:p>
          <a:p>
            <a:pPr marL="541338">
              <a:lnSpc>
                <a:spcPct val="90000"/>
              </a:lnSpc>
              <a:spcBef>
                <a:spcPts val="0"/>
              </a:spcBef>
              <a:tabLst>
                <a:tab pos="2867025" algn="ctr"/>
                <a:tab pos="4305300" algn="ctr"/>
                <a:tab pos="6276975" algn="ctr"/>
              </a:tabLst>
            </a:pPr>
            <a:r>
              <a:rPr lang="en-US" sz="1800" b="1" dirty="0">
                <a:latin typeface="Arial" charset="0"/>
                <a:cs typeface="Arial" charset="0"/>
              </a:rPr>
              <a:t>	</a:t>
            </a:r>
            <a:r>
              <a:rPr lang="en-US" sz="1800" b="1" dirty="0" smtClean="0">
                <a:latin typeface="Arial" charset="0"/>
                <a:cs typeface="Arial" charset="0"/>
              </a:rPr>
              <a:t>(0.69)	(0.65)</a:t>
            </a:r>
          </a:p>
          <a:p>
            <a:pPr marL="541338">
              <a:spcBef>
                <a:spcPts val="900"/>
              </a:spcBef>
              <a:tabLst>
                <a:tab pos="2867025" algn="ctr"/>
                <a:tab pos="4305300" algn="ctr"/>
                <a:tab pos="6276975" algn="ctr"/>
              </a:tabLst>
            </a:pPr>
            <a:r>
              <a:rPr lang="en-US" sz="1800" b="1" i="1" dirty="0" smtClean="0">
                <a:latin typeface="Arial" charset="0"/>
              </a:rPr>
              <a:t>S</a:t>
            </a:r>
            <a:r>
              <a:rPr lang="en-US" sz="1800" b="1" dirty="0" smtClean="0">
                <a:latin typeface="Arial" charset="0"/>
              </a:rPr>
              <a:t>	—	1.40</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	(0.06)</a:t>
            </a:r>
          </a:p>
          <a:p>
            <a:pPr marL="541338">
              <a:spcBef>
                <a:spcPts val="900"/>
              </a:spcBef>
              <a:tabLst>
                <a:tab pos="2867025" algn="ctr"/>
                <a:tab pos="4305300" algn="ctr"/>
                <a:tab pos="6276975" algn="ctr"/>
              </a:tabLst>
            </a:pPr>
            <a:r>
              <a:rPr lang="en-US" sz="1800" b="1" dirty="0" smtClean="0">
                <a:latin typeface="Arial" charset="0"/>
              </a:rPr>
              <a:t>constant	17.31</a:t>
            </a:r>
            <a:r>
              <a:rPr lang="en-US" sz="1800" b="1" dirty="0">
                <a:latin typeface="Arial" charset="0"/>
              </a:rPr>
              <a:t>	</a:t>
            </a:r>
            <a:r>
              <a:rPr lang="en-US" sz="1800" b="1" dirty="0" smtClean="0">
                <a:latin typeface="Arial" charset="0"/>
              </a:rPr>
              <a:t>‒1.61</a:t>
            </a:r>
          </a:p>
          <a:p>
            <a:pPr marL="541338">
              <a:lnSpc>
                <a:spcPct val="90000"/>
              </a:lnSpc>
              <a:spcBef>
                <a:spcPts val="0"/>
              </a:spcBef>
              <a:tabLst>
                <a:tab pos="2867025" algn="ctr"/>
                <a:tab pos="4305300" algn="ctr"/>
                <a:tab pos="6276975" algn="ctr"/>
              </a:tabLst>
            </a:pPr>
            <a:r>
              <a:rPr lang="en-US" sz="1800" b="1" dirty="0">
                <a:latin typeface="Arial" charset="0"/>
              </a:rPr>
              <a:t>	</a:t>
            </a:r>
            <a:r>
              <a:rPr lang="en-US" sz="1800" b="1" dirty="0" smtClean="0">
                <a:latin typeface="Arial" charset="0"/>
              </a:rPr>
              <a:t>(0.39)	(0.92)</a:t>
            </a:r>
            <a:endParaRPr lang="en-US" sz="1800" b="1" dirty="0">
              <a:latin typeface="Arial" charset="0"/>
            </a:endParaRPr>
          </a:p>
          <a:p>
            <a:pPr marL="541338">
              <a:spcBef>
                <a:spcPts val="900"/>
              </a:spcBef>
              <a:tabLst>
                <a:tab pos="2867025" algn="ctr"/>
                <a:tab pos="4305300" algn="ctr"/>
                <a:tab pos="6276975" algn="ctr"/>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0.014</a:t>
            </a:r>
            <a:r>
              <a:rPr lang="en-US" sz="1800" b="1" dirty="0">
                <a:latin typeface="Arial" charset="0"/>
              </a:rPr>
              <a:t>	</a:t>
            </a:r>
            <a:r>
              <a:rPr lang="en-US" sz="1800" b="1" dirty="0" smtClean="0">
                <a:latin typeface="Arial" charset="0"/>
              </a:rPr>
              <a:t>0.126</a:t>
            </a:r>
          </a:p>
          <a:p>
            <a:pPr marL="541338">
              <a:spcBef>
                <a:spcPts val="300"/>
              </a:spcBef>
              <a:tabLst>
                <a:tab pos="2867025" algn="ctr"/>
                <a:tab pos="4305300" algn="ctr"/>
                <a:tab pos="6276975" algn="ctr"/>
              </a:tabLst>
            </a:pPr>
            <a:r>
              <a:rPr lang="en-US" sz="1800" b="1" i="1" dirty="0" smtClean="0">
                <a:latin typeface="Arial" charset="0"/>
              </a:rPr>
              <a:t>n</a:t>
            </a:r>
            <a:r>
              <a:rPr lang="en-US" sz="1800" b="1" dirty="0" smtClean="0">
                <a:latin typeface="Arial" charset="0"/>
              </a:rPr>
              <a:t>	3,954	3,954</a:t>
            </a:r>
            <a:endParaRPr lang="en-US" sz="1800" b="1" dirty="0">
              <a:latin typeface="Arial" charset="0"/>
            </a:endParaRPr>
          </a:p>
        </p:txBody>
      </p:sp>
      <p:sp>
        <p:nvSpPr>
          <p:cNvPr id="20" name="Line 6"/>
          <p:cNvSpPr>
            <a:spLocks noChangeShapeType="1"/>
          </p:cNvSpPr>
          <p:nvPr/>
        </p:nvSpPr>
        <p:spPr bwMode="auto">
          <a:xfrm>
            <a:off x="1581150" y="1152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1581150" y="1533825"/>
            <a:ext cx="5976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694183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F</a:t>
            </a:r>
            <a:r>
              <a:rPr lang="en-US" sz="1500" b="1" dirty="0" smtClean="0"/>
              <a:t>ixed </a:t>
            </a:r>
            <a:r>
              <a:rPr lang="en-US" sz="1500" b="1" dirty="0"/>
              <a:t>effects regressions </a:t>
            </a:r>
            <a:r>
              <a:rPr lang="en-US" sz="1500" b="1" dirty="0" smtClean="0"/>
              <a:t>may </a:t>
            </a:r>
            <a:r>
              <a:rPr lang="en-US" sz="1500" b="1" dirty="0"/>
              <a:t>overcome the problems posed by unobserved heterogeneity comes from having repeated observations on the same cross-sectional set of individuals (or households, or enterprises …). </a:t>
            </a: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1</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a:t>
            </a:r>
            <a:r>
              <a:rPr lang="en-GB" sz="1200" b="1" dirty="0" smtClean="0">
                <a:solidFill>
                  <a:schemeClr val="bg1"/>
                </a:solidFill>
              </a:rPr>
              <a:t>14.4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endParaRPr lang="en-GB" sz="1200" b="1">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29600" y="6553200"/>
            <a:ext cx="8382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What </a:t>
            </a:r>
            <a:r>
              <a:rPr lang="en-US" sz="1500" b="1" dirty="0"/>
              <a:t>if the cross-sections are drawn from the same population, but are not the same individuals? Here, the differences-in-differences approach may enable us to establish results of interest.</a:t>
            </a: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973440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We </a:t>
            </a:r>
            <a:r>
              <a:rPr lang="en-US" sz="1500" b="1" dirty="0"/>
              <a:t>will illustrate the use of the approach with an example. In the United States, as in other countries, there has long been </a:t>
            </a:r>
            <a:r>
              <a:rPr lang="en-US" sz="1500" b="1" dirty="0" smtClean="0"/>
              <a:t>legislation intended to </a:t>
            </a:r>
            <a:r>
              <a:rPr lang="en-US" sz="1500" b="1" dirty="0"/>
              <a:t>eradicate </a:t>
            </a:r>
            <a:r>
              <a:rPr lang="en-US" sz="1500" b="1" dirty="0" smtClean="0"/>
              <a:t>pay discrimination </a:t>
            </a:r>
            <a:r>
              <a:rPr lang="en-US" sz="1500" b="1" dirty="0"/>
              <a:t>against women. </a:t>
            </a:r>
            <a:r>
              <a:rPr lang="en-US" sz="1500" b="1" dirty="0" smtClean="0"/>
              <a:t>How </a:t>
            </a:r>
            <a:r>
              <a:rPr lang="en-US" sz="1500" b="1" dirty="0"/>
              <a:t>much effect has this had in practice?</a:t>
            </a: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3</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6141806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We </a:t>
            </a:r>
            <a:r>
              <a:rPr lang="en-US" sz="1500" b="1" dirty="0"/>
              <a:t>will investigate this issue using data from the Differences-in-differences data set </a:t>
            </a:r>
            <a:r>
              <a:rPr lang="en-US" sz="1500" b="1" dirty="0" smtClean="0"/>
              <a:t>(see </a:t>
            </a:r>
            <a:r>
              <a:rPr lang="en-US" sz="1500" b="1" dirty="0"/>
              <a:t>Appendix </a:t>
            </a:r>
            <a:r>
              <a:rPr lang="en-US" sz="1500" b="1" dirty="0" smtClean="0"/>
              <a:t>B). </a:t>
            </a:r>
            <a:r>
              <a:rPr lang="en-US" sz="1500" b="1" dirty="0"/>
              <a:t>This consists of data on earnings and personal characteristics for samples of young adults in their late twenties and early thirties for two years, 1995 and 2011</a:t>
            </a:r>
            <a:r>
              <a:rPr lang="en-US" sz="1500" b="1" dirty="0" smtClean="0"/>
              <a:t>.</a:t>
            </a: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4</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5964222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1995 data are drawn from the NLSY1979– data set, and the 2011 data from the NLSY1997– data set. The earnings data for 1995 have been adjusted to 2011 prices using the Bureau of Labor Statistics Consumer Price Index.</a:t>
            </a: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5</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5554232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In 1995, </a:t>
            </a:r>
            <a:r>
              <a:rPr lang="en-US" sz="1500" b="1" dirty="0"/>
              <a:t>mean female hourly earnings were $17.306. </a:t>
            </a:r>
            <a:r>
              <a:rPr lang="en-US" sz="1500" b="1" dirty="0" smtClean="0"/>
              <a:t>In 2011, they were $17.672</a:t>
            </a:r>
            <a:r>
              <a:rPr lang="en-US" sz="1500" b="1" dirty="0"/>
              <a:t>, a gain of $0.37. </a:t>
            </a:r>
            <a:r>
              <a:rPr lang="en-US" sz="1500" b="1" dirty="0" smtClean="0"/>
              <a:t>Only part of this </a:t>
            </a:r>
            <a:r>
              <a:rPr lang="en-US" sz="1500" b="1" dirty="0"/>
              <a:t>change </a:t>
            </a:r>
            <a:r>
              <a:rPr lang="en-US" sz="1500" b="1" dirty="0" smtClean="0"/>
              <a:t>is attributable </a:t>
            </a:r>
            <a:r>
              <a:rPr lang="en-US" sz="1500" b="1" dirty="0"/>
              <a:t>to the effect of the legislation. The general level of earnings will have changed over the 16-year interval and we must allow for that. </a:t>
            </a: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6</a:t>
            </a:r>
            <a:endParaRPr lang="en-US" sz="1000" dirty="0">
              <a:solidFill>
                <a:srgbClr val="3366FF"/>
              </a:solidFill>
            </a:endParaRP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4733364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One </a:t>
            </a:r>
            <a:r>
              <a:rPr lang="en-US" sz="1500" b="1" dirty="0"/>
              <a:t>way to do this is to examine, not how the </a:t>
            </a:r>
            <a:r>
              <a:rPr lang="en-US" sz="1500" b="1" i="1" dirty="0"/>
              <a:t>level</a:t>
            </a:r>
            <a:r>
              <a:rPr lang="en-US" sz="1500" b="1" dirty="0"/>
              <a:t> of female earnings has changed, but how the </a:t>
            </a:r>
            <a:r>
              <a:rPr lang="en-US" sz="1500" b="1" i="1" dirty="0"/>
              <a:t>difference</a:t>
            </a:r>
            <a:r>
              <a:rPr lang="en-US" sz="1500" b="1" dirty="0"/>
              <a:t> between female and male earnings has changed. </a:t>
            </a:r>
            <a:r>
              <a:rPr lang="en-US" sz="1500" b="1" dirty="0" smtClean="0"/>
              <a:t>We will assume </a:t>
            </a:r>
            <a:r>
              <a:rPr lang="en-US" sz="1500" b="1" dirty="0"/>
              <a:t>that, in the absence of the legislation, female and male earnings would have had similar trends.</a:t>
            </a:r>
            <a:endParaRPr lang="en-GB" sz="1500" b="1" dirty="0"/>
          </a:p>
          <a:p>
            <a:pPr>
              <a:spcBef>
                <a:spcPct val="50000"/>
              </a:spcBef>
            </a:pP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7</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37326296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table presents </a:t>
            </a:r>
            <a:r>
              <a:rPr lang="en-US" sz="1500" b="1" dirty="0"/>
              <a:t>hourly earnings in the two years for the two cross-sections. In the 1995 cross-section, the hourly earnings of females were $2.77 lower than those of males. In 2011, they were $2.37 lower</a:t>
            </a:r>
            <a:r>
              <a:rPr lang="en-US" sz="1500" b="1" dirty="0" smtClean="0"/>
              <a:t>.</a:t>
            </a:r>
            <a:endParaRPr lang="en-GB" sz="1500" b="1" dirty="0"/>
          </a:p>
          <a:p>
            <a:pPr>
              <a:spcBef>
                <a:spcPct val="50000"/>
              </a:spcBef>
            </a:pPr>
            <a:endParaRPr lang="en-GB" sz="1500" b="1" dirty="0"/>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DIFFERENCES IN DIFFERENCES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8</a:t>
            </a:r>
          </a:p>
        </p:txBody>
      </p:sp>
      <p:sp>
        <p:nvSpPr>
          <p:cNvPr id="10" name="Rectangle 5"/>
          <p:cNvSpPr>
            <a:spLocks noChangeArrowheads="1"/>
          </p:cNvSpPr>
          <p:nvPr/>
        </p:nvSpPr>
        <p:spPr bwMode="auto">
          <a:xfrm>
            <a:off x="1009650" y="891273"/>
            <a:ext cx="7128000" cy="331877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1052850" y="933298"/>
            <a:ext cx="7041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1311275" y="989014"/>
            <a:ext cx="6516000" cy="3125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pPr marL="265113"/>
            <a:r>
              <a:rPr lang="en-US" sz="1800" b="1" dirty="0" smtClean="0">
                <a:latin typeface="Arial" charset="0"/>
              </a:rPr>
              <a:t>NLSY 1979</a:t>
            </a:r>
            <a:r>
              <a:rPr lang="en-US" sz="1800" b="1" dirty="0">
                <a:latin typeface="Arial" charset="0"/>
              </a:rPr>
              <a:t>–, NLSY </a:t>
            </a:r>
            <a:r>
              <a:rPr lang="en-US" sz="1800" b="1" dirty="0" smtClean="0">
                <a:latin typeface="Arial" charset="0"/>
              </a:rPr>
              <a:t>1997– data sets</a:t>
            </a:r>
            <a:endParaRPr lang="en-US" sz="1800" b="1" dirty="0">
              <a:latin typeface="Arial" charset="0"/>
            </a:endParaRPr>
          </a:p>
          <a:p>
            <a:pPr marL="265113"/>
            <a:r>
              <a:rPr lang="en-US" sz="1800" b="1" dirty="0" smtClean="0">
                <a:latin typeface="Arial" charset="0"/>
              </a:rPr>
              <a:t>Mean hourly earnings 1995 and 2011 (at 2011 prices)</a:t>
            </a:r>
            <a:endParaRPr lang="en-US" sz="1800" b="1" dirty="0">
              <a:latin typeface="Arial" charset="0"/>
            </a:endParaRPr>
          </a:p>
          <a:p>
            <a:pPr marL="265113">
              <a:spcBef>
                <a:spcPts val="2100"/>
              </a:spcBef>
              <a:tabLst>
                <a:tab pos="2333625" algn="l"/>
                <a:tab pos="3771900" algn="l"/>
                <a:tab pos="5114925" algn="l"/>
              </a:tabLst>
            </a:pPr>
            <a:r>
              <a:rPr lang="en-US" sz="1800" b="1" dirty="0" smtClean="0">
                <a:latin typeface="Arial" charset="0"/>
              </a:rPr>
              <a:t>	1995	2011</a:t>
            </a:r>
            <a:r>
              <a:rPr lang="en-US" sz="1800" b="1" dirty="0">
                <a:latin typeface="Arial" charset="0"/>
              </a:rPr>
              <a:t>	</a:t>
            </a:r>
            <a:r>
              <a:rPr lang="en-US" sz="1800" b="1" dirty="0" smtClean="0">
                <a:latin typeface="Arial" charset="0"/>
              </a:rPr>
              <a:t>Change</a:t>
            </a:r>
            <a:endParaRPr lang="en-US" sz="1800" b="1" i="1" dirty="0" smtClean="0">
              <a:latin typeface="Arial" charset="0"/>
            </a:endParaRPr>
          </a:p>
          <a:p>
            <a:pPr marL="265113">
              <a:spcBef>
                <a:spcPts val="2400"/>
              </a:spcBef>
              <a:tabLst>
                <a:tab pos="2514600" algn="dec"/>
                <a:tab pos="3943350" algn="dec"/>
                <a:tab pos="5381625" algn="dec"/>
              </a:tabLst>
            </a:pPr>
            <a:r>
              <a:rPr lang="en-US" sz="1800" b="1" dirty="0" smtClean="0">
                <a:latin typeface="Arial" charset="0"/>
              </a:rPr>
              <a:t>Female</a:t>
            </a:r>
            <a:r>
              <a:rPr lang="en-US" sz="1800" b="1" dirty="0">
                <a:latin typeface="Arial" charset="0"/>
              </a:rPr>
              <a:t>	</a:t>
            </a:r>
            <a:r>
              <a:rPr lang="en-US" sz="1800" b="1" dirty="0" smtClean="0">
                <a:latin typeface="Arial" charset="0"/>
              </a:rPr>
              <a:t>17.306</a:t>
            </a:r>
            <a:r>
              <a:rPr lang="en-US" sz="1800" b="1" dirty="0">
                <a:latin typeface="Arial" charset="0"/>
              </a:rPr>
              <a:t>	</a:t>
            </a:r>
            <a:r>
              <a:rPr lang="en-US" sz="1800" b="1" dirty="0" smtClean="0">
                <a:latin typeface="Arial" charset="0"/>
              </a:rPr>
              <a:t>17.672</a:t>
            </a:r>
            <a:r>
              <a:rPr lang="en-US" sz="1800" b="1" dirty="0">
                <a:latin typeface="Arial" charset="0"/>
              </a:rPr>
              <a:t>	</a:t>
            </a:r>
            <a:r>
              <a:rPr lang="en-US" sz="1800" b="1" dirty="0" smtClean="0">
                <a:latin typeface="Arial" charset="0"/>
                <a:cs typeface="Arial" charset="0"/>
              </a:rPr>
              <a:t>0.366</a:t>
            </a:r>
            <a:endParaRPr lang="en-US" sz="1800" b="1" dirty="0">
              <a:latin typeface="Arial" charset="0"/>
              <a:cs typeface="Arial" charset="0"/>
            </a:endParaRPr>
          </a:p>
          <a:p>
            <a:pPr marL="265113">
              <a:tabLst>
                <a:tab pos="2514600" algn="dec"/>
                <a:tab pos="3943350" algn="dec"/>
                <a:tab pos="5381625" algn="dec"/>
              </a:tabLst>
            </a:pPr>
            <a:r>
              <a:rPr lang="en-US" sz="1800" b="1" dirty="0">
                <a:latin typeface="Arial" charset="0"/>
              </a:rPr>
              <a:t>	</a:t>
            </a:r>
          </a:p>
          <a:p>
            <a:pPr marL="265113">
              <a:spcBef>
                <a:spcPts val="600"/>
              </a:spcBef>
              <a:tabLst>
                <a:tab pos="2514600" algn="dec"/>
                <a:tab pos="3943350" algn="dec"/>
                <a:tab pos="5381625" algn="dec"/>
              </a:tabLst>
            </a:pPr>
            <a:r>
              <a:rPr lang="en-US" sz="1800" b="1" dirty="0" smtClean="0">
                <a:latin typeface="Arial" charset="0"/>
              </a:rPr>
              <a:t>Male</a:t>
            </a:r>
            <a:r>
              <a:rPr lang="en-US" sz="1800" b="1" dirty="0">
                <a:latin typeface="Arial" charset="0"/>
              </a:rPr>
              <a:t>	</a:t>
            </a:r>
            <a:r>
              <a:rPr lang="en-US" sz="1800" b="1" dirty="0" smtClean="0">
                <a:latin typeface="Arial" charset="0"/>
                <a:cs typeface="Arial" charset="0"/>
              </a:rPr>
              <a:t>20.073</a:t>
            </a:r>
            <a:r>
              <a:rPr lang="en-US" sz="1800" b="1" dirty="0">
                <a:latin typeface="Arial" charset="0"/>
              </a:rPr>
              <a:t>	</a:t>
            </a:r>
            <a:r>
              <a:rPr lang="en-US" sz="1800" b="1" dirty="0" smtClean="0">
                <a:latin typeface="Arial" charset="0"/>
              </a:rPr>
              <a:t>20.043</a:t>
            </a:r>
            <a:r>
              <a:rPr lang="en-US" sz="1800" b="1" dirty="0">
                <a:latin typeface="Arial" charset="0"/>
              </a:rPr>
              <a:t>	</a:t>
            </a:r>
            <a:r>
              <a:rPr lang="en-US" sz="1800" b="1" dirty="0" smtClean="0">
                <a:latin typeface="Arial" charset="0"/>
              </a:rPr>
              <a:t>‒0.030</a:t>
            </a:r>
          </a:p>
          <a:p>
            <a:pPr marL="265113">
              <a:tabLst>
                <a:tab pos="2514600" algn="dec"/>
                <a:tab pos="3943350" algn="dec"/>
                <a:tab pos="5381625" algn="dec"/>
              </a:tabLst>
            </a:pPr>
            <a:r>
              <a:rPr lang="en-US" sz="1800" b="1" dirty="0" smtClean="0">
                <a:latin typeface="Arial" charset="0"/>
              </a:rPr>
              <a:t>	</a:t>
            </a:r>
          </a:p>
          <a:p>
            <a:pPr marL="265113">
              <a:spcBef>
                <a:spcPts val="600"/>
              </a:spcBef>
              <a:tabLst>
                <a:tab pos="2514600" algn="dec"/>
                <a:tab pos="3943350" algn="dec"/>
                <a:tab pos="5381625" algn="dec"/>
              </a:tabLst>
            </a:pPr>
            <a:r>
              <a:rPr lang="en-US" sz="1800" b="1" dirty="0" smtClean="0">
                <a:latin typeface="Arial" charset="0"/>
              </a:rPr>
              <a:t>Difference</a:t>
            </a:r>
            <a:r>
              <a:rPr lang="en-US" sz="1800" b="1" dirty="0">
                <a:latin typeface="Arial" charset="0"/>
              </a:rPr>
              <a:t>	‒</a:t>
            </a:r>
            <a:r>
              <a:rPr lang="en-US" sz="1800" b="1" dirty="0" smtClean="0">
                <a:latin typeface="Arial" charset="0"/>
                <a:cs typeface="Arial" charset="0"/>
              </a:rPr>
              <a:t>2.767</a:t>
            </a:r>
            <a:r>
              <a:rPr lang="en-US" sz="1800" b="1" dirty="0">
                <a:latin typeface="Arial" charset="0"/>
              </a:rPr>
              <a:t>	‒</a:t>
            </a:r>
            <a:r>
              <a:rPr lang="en-US" sz="1800" b="1" dirty="0" smtClean="0">
                <a:latin typeface="Arial" charset="0"/>
                <a:cs typeface="Arial" charset="0"/>
              </a:rPr>
              <a:t>2.371</a:t>
            </a:r>
            <a:r>
              <a:rPr lang="en-US" sz="1800" b="1" dirty="0">
                <a:latin typeface="Arial" charset="0"/>
              </a:rPr>
              <a:t>	</a:t>
            </a:r>
            <a:r>
              <a:rPr lang="en-US" sz="1800" b="1" dirty="0" smtClean="0">
                <a:latin typeface="Arial" charset="0"/>
                <a:cs typeface="Arial" charset="0"/>
              </a:rPr>
              <a:t>0.396</a:t>
            </a:r>
            <a:endParaRPr lang="en-US" sz="1800" b="1" dirty="0">
              <a:latin typeface="Arial" charset="0"/>
            </a:endParaRPr>
          </a:p>
        </p:txBody>
      </p:sp>
      <p:sp>
        <p:nvSpPr>
          <p:cNvPr id="13" name="Line 6"/>
          <p:cNvSpPr>
            <a:spLocks noChangeShapeType="1"/>
          </p:cNvSpPr>
          <p:nvPr/>
        </p:nvSpPr>
        <p:spPr bwMode="auto">
          <a:xfrm>
            <a:off x="1009650" y="17433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009650" y="2238675"/>
            <a:ext cx="7128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09201059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2915815-39E8-4FE5-9F29-773732A3CAB8}"/>
</file>

<file path=customXml/itemProps2.xml><?xml version="1.0" encoding="utf-8"?>
<ds:datastoreItem xmlns:ds="http://schemas.openxmlformats.org/officeDocument/2006/customXml" ds:itemID="{2722518F-1D87-4E65-BEB9-4FF7288BC47E}"/>
</file>

<file path=customXml/itemProps3.xml><?xml version="1.0" encoding="utf-8"?>
<ds:datastoreItem xmlns:ds="http://schemas.openxmlformats.org/officeDocument/2006/customXml" ds:itemID="{324F6B9B-C341-40E5-AA33-76A2CEAAD674}"/>
</file>

<file path=docProps/app.xml><?xml version="1.0" encoding="utf-8"?>
<Properties xmlns="http://schemas.openxmlformats.org/officeDocument/2006/extended-properties" xmlns:vt="http://schemas.openxmlformats.org/officeDocument/2006/docPropsVTypes">
  <TotalTime>4219</TotalTime>
  <Words>1239</Words>
  <Application>Microsoft Office PowerPoint</Application>
  <PresentationFormat>On-screen Show (4:3)</PresentationFormat>
  <Paragraphs>269</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106</cp:revision>
  <dcterms:created xsi:type="dcterms:W3CDTF">1998-05-09T13:24:56Z</dcterms:created>
  <dcterms:modified xsi:type="dcterms:W3CDTF">2016-06-01T10:00:45Z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