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0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s/slide14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406" r:id="rId2"/>
    <p:sldId id="368" r:id="rId3"/>
    <p:sldId id="399" r:id="rId4"/>
    <p:sldId id="405" r:id="rId5"/>
    <p:sldId id="369" r:id="rId6"/>
    <p:sldId id="400" r:id="rId7"/>
    <p:sldId id="370" r:id="rId8"/>
    <p:sldId id="372" r:id="rId9"/>
    <p:sldId id="373" r:id="rId10"/>
    <p:sldId id="401" r:id="rId11"/>
    <p:sldId id="402" r:id="rId12"/>
    <p:sldId id="403" r:id="rId13"/>
    <p:sldId id="375" r:id="rId14"/>
    <p:sldId id="376" r:id="rId15"/>
    <p:sldId id="404" r:id="rId16"/>
    <p:sldId id="377" r:id="rId17"/>
    <p:sldId id="378" r:id="rId18"/>
    <p:sldId id="284" r:id="rId19"/>
  </p:sldIdLst>
  <p:sldSz cx="9144000" cy="6858000" type="screen4x3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969696"/>
    <a:srgbClr val="3366FF"/>
    <a:srgbClr val="FFFF00"/>
    <a:srgbClr val="00FF00"/>
    <a:srgbClr val="FF0000"/>
    <a:srgbClr val="66FFFF"/>
    <a:srgbClr val="000099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89" autoAdjust="0"/>
    <p:restoredTop sz="99496" autoAdjust="0"/>
  </p:normalViewPr>
  <p:slideViewPr>
    <p:cSldViewPr snapToGrid="0" showGuides="1">
      <p:cViewPr>
        <p:scale>
          <a:sx n="100" d="100"/>
          <a:sy n="100" d="100"/>
        </p:scale>
        <p:origin x="-2184" y="-450"/>
      </p:cViewPr>
      <p:guideLst>
        <p:guide orient="horz" pos="367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157CA0-65F0-4A4C-9F60-7E66CE64F4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301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A07B0-DF95-438E-BBC5-EA6823DEAF6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E56908-B94C-49B8-8032-E68EDCB109D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117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165CF-E5A7-4482-9E7A-FCD2753A7C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174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F6D175-FDC0-4AD0-A410-BA51516818E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371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1EF681-59A4-45E1-957D-A002553B28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988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E91CB0-9526-4A13-8ABC-E5EBDC9CD1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37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6591C3-05FB-4D54-8DB6-5D7DF921D5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804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AA8796-A6BC-4A04-B943-E641C80CE85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82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721FBA-1DD3-4A4D-995A-C850DF1A57E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409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FED74-EF28-4793-A498-C97CE70B63E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008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AEBD9C76-8295-4FCB-B803-0E67DBDC6F1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4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4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4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4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4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4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4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7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4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4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14: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Panel Data Models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901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2455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sz="1500" b="1" dirty="0"/>
              <a:t>Alternatively, we can drop the </a:t>
            </a:r>
            <a:r>
              <a:rPr lang="en-US" sz="1500" b="1" i="1" dirty="0">
                <a:latin typeface="Symbol" pitchFamily="18" charset="2"/>
              </a:rPr>
              <a:t>b</a:t>
            </a:r>
            <a:r>
              <a:rPr lang="en-US" sz="1500" b="1" baseline="-25000" dirty="0"/>
              <a:t>1</a:t>
            </a:r>
            <a:r>
              <a:rPr lang="en-US" sz="1500" b="1" dirty="0"/>
              <a:t> intercept and define dummy variables for all of the individuals, as has been done here.  The </a:t>
            </a:r>
            <a:r>
              <a:rPr lang="en-US" sz="1500" b="1" i="1">
                <a:latin typeface="Symbol" pitchFamily="18" charset="2"/>
              </a:rPr>
              <a:t>a</a:t>
            </a:r>
            <a:r>
              <a:rPr lang="en-US" sz="1500" b="1" i="1" baseline="-25000"/>
              <a:t>i</a:t>
            </a:r>
            <a:r>
              <a:rPr lang="en-US" sz="1500" b="1" dirty="0"/>
              <a:t> now become the intercepts for each of the individuals.</a:t>
            </a:r>
            <a:endParaRPr lang="en-GB" sz="2400" dirty="0">
              <a:latin typeface="Times New Roman" pitchFamily="18" charset="0"/>
            </a:endParaRPr>
          </a:p>
        </p:txBody>
      </p:sp>
      <p:sp>
        <p:nvSpPr>
          <p:cNvPr id="232456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9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167055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57600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b="1" dirty="0"/>
              <a:t>FIXED EFFECTS </a:t>
            </a:r>
            <a:r>
              <a:rPr lang="en-GB" sz="1800" b="1" dirty="0" smtClean="0"/>
              <a:t>REGRESSIONS: LSDV METHOD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64976"/>
              </p:ext>
            </p:extLst>
          </p:nvPr>
        </p:nvGraphicFramePr>
        <p:xfrm>
          <a:off x="2516188" y="641350"/>
          <a:ext cx="407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500" name="Equation" r:id="rId3" imgW="4076640" imgH="838080" progId="Equation.DSMT4">
                  <p:embed/>
                </p:oleObj>
              </mc:Choice>
              <mc:Fallback>
                <p:oleObj name="Equation" r:id="rId3" imgW="4076640" imgH="8380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6188" y="641350"/>
                        <a:ext cx="407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153428"/>
              </p:ext>
            </p:extLst>
          </p:nvPr>
        </p:nvGraphicFramePr>
        <p:xfrm>
          <a:off x="2514600" y="1733550"/>
          <a:ext cx="4140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501" name="Equation" r:id="rId5" imgW="4140000" imgH="838080" progId="Equation.DSMT4">
                  <p:embed/>
                </p:oleObj>
              </mc:Choice>
              <mc:Fallback>
                <p:oleObj name="Equation" r:id="rId5" imgW="4140000" imgH="8380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733550"/>
                        <a:ext cx="4140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3478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sz="1500" b="1"/>
              <a:t>Note that, in common with the first two versions of the fixed effects approach, the LSDV method requires panel data. </a:t>
            </a:r>
            <a:endParaRPr lang="en-GB" sz="1500" b="1"/>
          </a:p>
        </p:txBody>
      </p:sp>
      <p:sp>
        <p:nvSpPr>
          <p:cNvPr id="233479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10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167055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57600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b="1" dirty="0"/>
              <a:t>FIXED EFFECTS </a:t>
            </a:r>
            <a:r>
              <a:rPr lang="en-GB" sz="1800" b="1" dirty="0" smtClean="0"/>
              <a:t>REGRESSIONS: LSDV METHOD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64976"/>
              </p:ext>
            </p:extLst>
          </p:nvPr>
        </p:nvGraphicFramePr>
        <p:xfrm>
          <a:off x="2516188" y="641350"/>
          <a:ext cx="407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523" name="Equation" r:id="rId3" imgW="4076640" imgH="838080" progId="Equation.DSMT4">
                  <p:embed/>
                </p:oleObj>
              </mc:Choice>
              <mc:Fallback>
                <p:oleObj name="Equation" r:id="rId3" imgW="4076640" imgH="8380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6188" y="641350"/>
                        <a:ext cx="407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153428"/>
              </p:ext>
            </p:extLst>
          </p:nvPr>
        </p:nvGraphicFramePr>
        <p:xfrm>
          <a:off x="2514600" y="1733550"/>
          <a:ext cx="4140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524" name="Equation" r:id="rId5" imgW="4140000" imgH="838080" progId="Equation.DSMT4">
                  <p:embed/>
                </p:oleObj>
              </mc:Choice>
              <mc:Fallback>
                <p:oleObj name="Equation" r:id="rId5" imgW="4140000" imgH="8380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733550"/>
                        <a:ext cx="4140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4502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sz="1500" b="1"/>
              <a:t>With cross-sectional data, one would be defining a dummy variable for every observation, exhausting the degrees of freedom.  The dummy variables on their own would give a perfect but meaningless fit.</a:t>
            </a:r>
            <a:endParaRPr lang="en-GB" sz="1500" b="1"/>
          </a:p>
        </p:txBody>
      </p:sp>
      <p:sp>
        <p:nvSpPr>
          <p:cNvPr id="234503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11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167055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57600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b="1" dirty="0"/>
              <a:t>FIXED EFFECTS </a:t>
            </a:r>
            <a:r>
              <a:rPr lang="en-GB" sz="1800" b="1" dirty="0" smtClean="0"/>
              <a:t>REGRESSIONS: LSDV METHOD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64976"/>
              </p:ext>
            </p:extLst>
          </p:nvPr>
        </p:nvGraphicFramePr>
        <p:xfrm>
          <a:off x="2516188" y="641350"/>
          <a:ext cx="407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47" name="Equation" r:id="rId3" imgW="4076640" imgH="838080" progId="Equation.DSMT4">
                  <p:embed/>
                </p:oleObj>
              </mc:Choice>
              <mc:Fallback>
                <p:oleObj name="Equation" r:id="rId3" imgW="4076640" imgH="8380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6188" y="641350"/>
                        <a:ext cx="407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153428"/>
              </p:ext>
            </p:extLst>
          </p:nvPr>
        </p:nvGraphicFramePr>
        <p:xfrm>
          <a:off x="2514600" y="1733550"/>
          <a:ext cx="4140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48" name="Equation" r:id="rId5" imgW="4140000" imgH="838080" progId="Equation.DSMT4">
                  <p:embed/>
                </p:oleObj>
              </mc:Choice>
              <mc:Fallback>
                <p:oleObj name="Equation" r:id="rId5" imgW="4140000" imgH="8380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733550"/>
                        <a:ext cx="4140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3779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sz="1500" b="1"/>
              <a:t>If there are a large number of individuals, using the LSDV method directly is not a practical proposition, given the need for a large number of dummy variables.  </a:t>
            </a:r>
            <a:endParaRPr lang="en-GB" sz="1500" b="1"/>
          </a:p>
        </p:txBody>
      </p:sp>
      <p:sp>
        <p:nvSpPr>
          <p:cNvPr id="203785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12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167055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57600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b="1" dirty="0"/>
              <a:t>FIXED EFFECTS </a:t>
            </a:r>
            <a:r>
              <a:rPr lang="en-GB" sz="1800" b="1" dirty="0" smtClean="0"/>
              <a:t>REGRESSIONS: LSDV METHOD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64976"/>
              </p:ext>
            </p:extLst>
          </p:nvPr>
        </p:nvGraphicFramePr>
        <p:xfrm>
          <a:off x="2516188" y="641350"/>
          <a:ext cx="407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29" name="Equation" r:id="rId3" imgW="4076640" imgH="838080" progId="Equation.DSMT4">
                  <p:embed/>
                </p:oleObj>
              </mc:Choice>
              <mc:Fallback>
                <p:oleObj name="Equation" r:id="rId3" imgW="4076640" imgH="8380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6188" y="641350"/>
                        <a:ext cx="407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153428"/>
              </p:ext>
            </p:extLst>
          </p:nvPr>
        </p:nvGraphicFramePr>
        <p:xfrm>
          <a:off x="2514600" y="1733550"/>
          <a:ext cx="4140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30" name="Equation" r:id="rId5" imgW="4140000" imgH="838080" progId="Equation.DSMT4">
                  <p:embed/>
                </p:oleObj>
              </mc:Choice>
              <mc:Fallback>
                <p:oleObj name="Equation" r:id="rId5" imgW="4140000" imgH="8380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733550"/>
                        <a:ext cx="4140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4803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sz="1500" b="1"/>
              <a:t>However, it can be shown mathematically that the approach is equivalent to the within-groups method and therefore yields precisely the same estimates.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04809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13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2765925"/>
            <a:ext cx="9144000" cy="146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167055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7600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711201" y="2855914"/>
            <a:ext cx="4356099" cy="39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55613" algn="l"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1090613" algn="l"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4913" algn="l"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>
              <a:spcBef>
                <a:spcPct val="50000"/>
              </a:spcBef>
            </a:pPr>
            <a:r>
              <a:rPr lang="en-US" sz="1800" b="1" dirty="0" smtClean="0">
                <a:latin typeface="Arial" charset="0"/>
              </a:rPr>
              <a:t>Equivalent </a:t>
            </a:r>
            <a:r>
              <a:rPr lang="en-US" sz="1800" b="1" dirty="0">
                <a:latin typeface="Arial" charset="0"/>
              </a:rPr>
              <a:t>to within-groups method:</a:t>
            </a: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b="1" dirty="0"/>
              <a:t>FIXED EFFECTS </a:t>
            </a:r>
            <a:r>
              <a:rPr lang="en-GB" sz="1800" b="1" dirty="0" smtClean="0"/>
              <a:t>REGRESSIONS: LSDV METHOD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64976"/>
              </p:ext>
            </p:extLst>
          </p:nvPr>
        </p:nvGraphicFramePr>
        <p:xfrm>
          <a:off x="2516188" y="641350"/>
          <a:ext cx="407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5" name="Equation" r:id="rId3" imgW="4076640" imgH="838080" progId="Equation.DSMT4">
                  <p:embed/>
                </p:oleObj>
              </mc:Choice>
              <mc:Fallback>
                <p:oleObj name="Equation" r:id="rId3" imgW="4076640" imgH="8380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6188" y="641350"/>
                        <a:ext cx="407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153428"/>
              </p:ext>
            </p:extLst>
          </p:nvPr>
        </p:nvGraphicFramePr>
        <p:xfrm>
          <a:off x="2514600" y="1733550"/>
          <a:ext cx="4140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6" name="Equation" r:id="rId5" imgW="4140000" imgH="838080" progId="Equation.DSMT4">
                  <p:embed/>
                </p:oleObj>
              </mc:Choice>
              <mc:Fallback>
                <p:oleObj name="Equation" r:id="rId5" imgW="4140000" imgH="8380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733550"/>
                        <a:ext cx="4140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985032"/>
              </p:ext>
            </p:extLst>
          </p:nvPr>
        </p:nvGraphicFramePr>
        <p:xfrm>
          <a:off x="1993900" y="3282950"/>
          <a:ext cx="572928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7" name="Equation" r:id="rId7" imgW="5727600" imgH="838080" progId="Equation.DSMT4">
                  <p:embed/>
                </p:oleObj>
              </mc:Choice>
              <mc:Fallback>
                <p:oleObj name="Equation" r:id="rId7" imgW="5727600" imgH="8380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900" y="3282950"/>
                        <a:ext cx="5729288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5522" name="Text Box 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sz="1500" b="1"/>
              <a:t>Thus in practice we always use the within-groups method rather than the LSDV method.  But it may be useful to know that the within-groups method is equivalent to modelling the fixed effects with dummy variables.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35528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14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2765925"/>
            <a:ext cx="9144000" cy="146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167055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57600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711201" y="2855914"/>
            <a:ext cx="4356099" cy="39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55613" algn="l"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1090613" algn="l"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4913" algn="l"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>
              <a:spcBef>
                <a:spcPct val="50000"/>
              </a:spcBef>
            </a:pPr>
            <a:r>
              <a:rPr lang="en-US" sz="1800" b="1" dirty="0" smtClean="0">
                <a:latin typeface="Arial" charset="0"/>
              </a:rPr>
              <a:t>Equivalent </a:t>
            </a:r>
            <a:r>
              <a:rPr lang="en-US" sz="1800" b="1" dirty="0">
                <a:latin typeface="Arial" charset="0"/>
              </a:rPr>
              <a:t>to within-groups method:</a:t>
            </a: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b="1" dirty="0"/>
              <a:t>FIXED EFFECTS </a:t>
            </a:r>
            <a:r>
              <a:rPr lang="en-GB" sz="1800" b="1" dirty="0" smtClean="0"/>
              <a:t>REGRESSIONS: LSDV METHOD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64976"/>
              </p:ext>
            </p:extLst>
          </p:nvPr>
        </p:nvGraphicFramePr>
        <p:xfrm>
          <a:off x="2516188" y="641350"/>
          <a:ext cx="407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5" name="Equation" r:id="rId3" imgW="4076640" imgH="838080" progId="Equation.DSMT4">
                  <p:embed/>
                </p:oleObj>
              </mc:Choice>
              <mc:Fallback>
                <p:oleObj name="Equation" r:id="rId3" imgW="4076640" imgH="8380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6188" y="641350"/>
                        <a:ext cx="407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153428"/>
              </p:ext>
            </p:extLst>
          </p:nvPr>
        </p:nvGraphicFramePr>
        <p:xfrm>
          <a:off x="2514600" y="1733550"/>
          <a:ext cx="4140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6" name="Equation" r:id="rId5" imgW="4140000" imgH="838080" progId="Equation.DSMT4">
                  <p:embed/>
                </p:oleObj>
              </mc:Choice>
              <mc:Fallback>
                <p:oleObj name="Equation" r:id="rId5" imgW="4140000" imgH="8380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733550"/>
                        <a:ext cx="4140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985032"/>
              </p:ext>
            </p:extLst>
          </p:nvPr>
        </p:nvGraphicFramePr>
        <p:xfrm>
          <a:off x="1993900" y="3282950"/>
          <a:ext cx="572928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7" name="Equation" r:id="rId7" imgW="5727600" imgH="838080" progId="Equation.DSMT4">
                  <p:embed/>
                </p:oleObj>
              </mc:Choice>
              <mc:Fallback>
                <p:oleObj name="Equation" r:id="rId7" imgW="5727600" imgH="8380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900" y="3282950"/>
                        <a:ext cx="5729288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5827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sz="1500" b="1"/>
              <a:t>The only apparent difference between the LSDV and within-groups methods is in the number of degrees of freedom.  It is easy to see from the LSDV specification that there are </a:t>
            </a:r>
            <a:r>
              <a:rPr lang="en-US" sz="1500" b="1" i="1"/>
              <a:t>nT</a:t>
            </a:r>
            <a:r>
              <a:rPr lang="en-US" sz="1500" b="1"/>
              <a:t> – </a:t>
            </a:r>
            <a:r>
              <a:rPr lang="en-US" sz="1500" b="1" i="1"/>
              <a:t>k</a:t>
            </a:r>
            <a:r>
              <a:rPr lang="en-US" sz="1500" b="1"/>
              <a:t> – </a:t>
            </a:r>
            <a:r>
              <a:rPr lang="en-US" sz="1500" b="1" i="1"/>
              <a:t>n</a:t>
            </a:r>
            <a:r>
              <a:rPr lang="en-US" sz="1500" b="1"/>
              <a:t> degrees of freedom if the panel is balanced.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05833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15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2765925"/>
            <a:ext cx="9144000" cy="146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167055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57600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711201" y="2855914"/>
            <a:ext cx="4356099" cy="39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55613" algn="l"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1090613" algn="l"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4913" algn="l"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>
              <a:spcBef>
                <a:spcPct val="50000"/>
              </a:spcBef>
            </a:pPr>
            <a:r>
              <a:rPr lang="en-US" sz="1800" b="1" dirty="0" smtClean="0">
                <a:latin typeface="Arial" charset="0"/>
              </a:rPr>
              <a:t>Equivalent </a:t>
            </a:r>
            <a:r>
              <a:rPr lang="en-US" sz="1800" b="1" dirty="0">
                <a:latin typeface="Arial" charset="0"/>
              </a:rPr>
              <a:t>to within-groups method:</a:t>
            </a: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b="1" dirty="0"/>
              <a:t>FIXED EFFECTS </a:t>
            </a:r>
            <a:r>
              <a:rPr lang="en-GB" sz="1800" b="1" dirty="0" smtClean="0"/>
              <a:t>REGRESSIONS: LSDV METHOD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64976"/>
              </p:ext>
            </p:extLst>
          </p:nvPr>
        </p:nvGraphicFramePr>
        <p:xfrm>
          <a:off x="2516188" y="641350"/>
          <a:ext cx="407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00" name="Equation" r:id="rId3" imgW="4076640" imgH="838080" progId="Equation.DSMT4">
                  <p:embed/>
                </p:oleObj>
              </mc:Choice>
              <mc:Fallback>
                <p:oleObj name="Equation" r:id="rId3" imgW="4076640" imgH="8380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6188" y="641350"/>
                        <a:ext cx="407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153428"/>
              </p:ext>
            </p:extLst>
          </p:nvPr>
        </p:nvGraphicFramePr>
        <p:xfrm>
          <a:off x="2514600" y="1733550"/>
          <a:ext cx="4140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01" name="Equation" r:id="rId5" imgW="4140000" imgH="838080" progId="Equation.DSMT4">
                  <p:embed/>
                </p:oleObj>
              </mc:Choice>
              <mc:Fallback>
                <p:oleObj name="Equation" r:id="rId5" imgW="4140000" imgH="8380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733550"/>
                        <a:ext cx="4140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985032"/>
              </p:ext>
            </p:extLst>
          </p:nvPr>
        </p:nvGraphicFramePr>
        <p:xfrm>
          <a:off x="1993900" y="3282950"/>
          <a:ext cx="572928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02" name="Equation" r:id="rId7" imgW="5727600" imgH="838080" progId="Equation.DSMT4">
                  <p:embed/>
                </p:oleObj>
              </mc:Choice>
              <mc:Fallback>
                <p:oleObj name="Equation" r:id="rId7" imgW="5727600" imgH="8380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900" y="3282950"/>
                        <a:ext cx="5729288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2765925"/>
            <a:ext cx="9144000" cy="146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167055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57600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6851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sz="1500" b="1"/>
              <a:t>In the within-groups approach, it seemed at first that there were </a:t>
            </a:r>
            <a:r>
              <a:rPr lang="en-US" sz="1500" b="1" i="1"/>
              <a:t>nT</a:t>
            </a:r>
            <a:r>
              <a:rPr lang="en-US" sz="1500" b="1"/>
              <a:t> – </a:t>
            </a:r>
            <a:r>
              <a:rPr lang="en-US" sz="1500" b="1" i="1"/>
              <a:t>k</a:t>
            </a:r>
            <a:r>
              <a:rPr lang="en-US" sz="1500" b="1"/>
              <a:t>.  However </a:t>
            </a:r>
            <a:r>
              <a:rPr lang="en-US" sz="1500" b="1" i="1"/>
              <a:t>n</a:t>
            </a:r>
            <a:r>
              <a:rPr lang="en-US" sz="1500" b="1"/>
              <a:t> degrees of freedom are consumed in the manipulation that eliminate the </a:t>
            </a:r>
            <a:r>
              <a:rPr lang="en-US" sz="1500" b="1" i="1">
                <a:latin typeface="Symbol" pitchFamily="18" charset="2"/>
              </a:rPr>
              <a:t>a</a:t>
            </a:r>
            <a:r>
              <a:rPr lang="en-US" sz="1500" b="1" i="1" baseline="-25000"/>
              <a:t>i</a:t>
            </a:r>
            <a:r>
              <a:rPr lang="en-US" sz="1500" b="1"/>
              <a:t>, so the number of degrees of freedom is really </a:t>
            </a:r>
            <a:r>
              <a:rPr lang="en-US" b="1" i="1"/>
              <a:t>nT</a:t>
            </a:r>
            <a:r>
              <a:rPr lang="en-US" b="1"/>
              <a:t> – </a:t>
            </a:r>
            <a:r>
              <a:rPr lang="en-US" b="1" i="1"/>
              <a:t>k</a:t>
            </a:r>
            <a:r>
              <a:rPr lang="en-US" b="1"/>
              <a:t> – </a:t>
            </a:r>
            <a:r>
              <a:rPr lang="en-US" b="1" i="1"/>
              <a:t>n</a:t>
            </a:r>
            <a:r>
              <a:rPr lang="en-US" b="1"/>
              <a:t>.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06857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711201" y="2855914"/>
            <a:ext cx="4356099" cy="39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55613" algn="l"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1090613" algn="l"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4913" algn="l"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2743200" algn="dec"/>
                <a:tab pos="3886200" algn="dec"/>
                <a:tab pos="50292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>
              <a:spcBef>
                <a:spcPct val="50000"/>
              </a:spcBef>
            </a:pPr>
            <a:r>
              <a:rPr lang="en-US" sz="1800" b="1" dirty="0" smtClean="0">
                <a:latin typeface="Arial" charset="0"/>
              </a:rPr>
              <a:t>Equivalent </a:t>
            </a:r>
            <a:r>
              <a:rPr lang="en-US" sz="1800" b="1" dirty="0">
                <a:latin typeface="Arial" charset="0"/>
              </a:rPr>
              <a:t>to within-groups method: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985032"/>
              </p:ext>
            </p:extLst>
          </p:nvPr>
        </p:nvGraphicFramePr>
        <p:xfrm>
          <a:off x="1994400" y="3282950"/>
          <a:ext cx="5729287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24" name="Equation" r:id="rId3" imgW="5727600" imgH="838080" progId="Equation.DSMT4">
                  <p:embed/>
                </p:oleObj>
              </mc:Choice>
              <mc:Fallback>
                <p:oleObj name="Equation" r:id="rId3" imgW="5727600" imgH="83808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4400" y="3282950"/>
                        <a:ext cx="5729287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b="1" dirty="0"/>
              <a:t>FIXED EFFECTS </a:t>
            </a:r>
            <a:r>
              <a:rPr lang="en-GB" sz="1800" b="1" dirty="0" smtClean="0"/>
              <a:t>REGRESSIONS: LSDV METHOD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64976"/>
              </p:ext>
            </p:extLst>
          </p:nvPr>
        </p:nvGraphicFramePr>
        <p:xfrm>
          <a:off x="2516188" y="641350"/>
          <a:ext cx="407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25" name="Equation" r:id="rId5" imgW="4076640" imgH="838080" progId="Equation.DSMT4">
                  <p:embed/>
                </p:oleObj>
              </mc:Choice>
              <mc:Fallback>
                <p:oleObj name="Equation" r:id="rId5" imgW="4076640" imgH="8380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6188" y="641350"/>
                        <a:ext cx="407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153428"/>
              </p:ext>
            </p:extLst>
          </p:nvPr>
        </p:nvGraphicFramePr>
        <p:xfrm>
          <a:off x="2514600" y="1733550"/>
          <a:ext cx="4140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26" name="Equation" r:id="rId7" imgW="4140000" imgH="838080" progId="Equation.DSMT4">
                  <p:embed/>
                </p:oleObj>
              </mc:Choice>
              <mc:Fallback>
                <p:oleObj name="Equation" r:id="rId7" imgW="4140000" imgH="8380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733550"/>
                        <a:ext cx="4140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 algn="l"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14.2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 algn="l">
              <a:lnSpc>
                <a:spcPct val="120000"/>
              </a:lnSpc>
            </a:pPr>
            <a:r>
              <a:rPr lang="en-GB" sz="1200" b="1">
                <a:solidFill>
                  <a:schemeClr val="bg1"/>
                </a:solidFill>
                <a:hlinkClick r:id="rId2"/>
              </a:rPr>
              <a:t>http://www.oxfordtextbooks.co.uk/orc/dougherty5e/</a:t>
            </a:r>
            <a:endParaRPr lang="en-GB" sz="1200" b="1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20 Elements of Econometrics</a:t>
            </a: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8244408" y="6553200"/>
            <a:ext cx="82339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2016.05.28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6611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sz="1500" b="1" dirty="0"/>
              <a:t>In the third version of the fixed effects approach, known as the least squares dummy variable (LSDV) method, the unobserved effect is brought explicitly into the model. </a:t>
            </a:r>
            <a:endParaRPr lang="en-GB" sz="1500" b="1" dirty="0"/>
          </a:p>
        </p:txBody>
      </p:sp>
      <p:sp>
        <p:nvSpPr>
          <p:cNvPr id="196618" name="Text Box 1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167055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57600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64976"/>
              </p:ext>
            </p:extLst>
          </p:nvPr>
        </p:nvGraphicFramePr>
        <p:xfrm>
          <a:off x="2516400" y="641350"/>
          <a:ext cx="407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61" name="Equation" r:id="rId3" imgW="4076640" imgH="838080" progId="Equation.DSMT4">
                  <p:embed/>
                </p:oleObj>
              </mc:Choice>
              <mc:Fallback>
                <p:oleObj name="Equation" r:id="rId3" imgW="407664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6400" y="641350"/>
                        <a:ext cx="407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153428"/>
              </p:ext>
            </p:extLst>
          </p:nvPr>
        </p:nvGraphicFramePr>
        <p:xfrm>
          <a:off x="2514075" y="1733550"/>
          <a:ext cx="4140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62" name="Equation" r:id="rId5" imgW="4140000" imgH="838080" progId="Equation.DSMT4">
                  <p:embed/>
                </p:oleObj>
              </mc:Choice>
              <mc:Fallback>
                <p:oleObj name="Equation" r:id="rId5" imgW="414000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075" y="1733550"/>
                        <a:ext cx="4140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b="1" dirty="0"/>
              <a:t>FIXED EFFECTS </a:t>
            </a:r>
            <a:r>
              <a:rPr lang="en-GB" sz="1800" b="1" dirty="0" smtClean="0"/>
              <a:t>REGRESSIONS: LSDV METHOD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0402" name="Text Box 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sz="1500" b="1"/>
              <a:t>If we define a set of dummy variables </a:t>
            </a:r>
            <a:r>
              <a:rPr lang="en-US" sz="1500" b="1" i="1"/>
              <a:t>A</a:t>
            </a:r>
            <a:r>
              <a:rPr lang="en-US" sz="1500" b="1" i="1" baseline="-25000"/>
              <a:t>i</a:t>
            </a:r>
            <a:r>
              <a:rPr lang="en-US" sz="1500" b="1"/>
              <a:t>, where </a:t>
            </a:r>
            <a:r>
              <a:rPr lang="en-US" sz="1500" b="1" i="1"/>
              <a:t>A</a:t>
            </a:r>
            <a:r>
              <a:rPr lang="en-US" sz="1500" b="1" i="1" u="sng" baseline="-25000"/>
              <a:t>i</a:t>
            </a:r>
            <a:r>
              <a:rPr lang="en-US" sz="1500" b="1"/>
              <a:t> is equal to 1 in the case of an observation relating to individual </a:t>
            </a:r>
            <a:r>
              <a:rPr lang="en-US" sz="1500" b="1" i="1"/>
              <a:t>i</a:t>
            </a:r>
            <a:r>
              <a:rPr lang="en-US" sz="1500" b="1"/>
              <a:t> and 0 otherwise, the model can be rewritten as shown.</a:t>
            </a:r>
            <a:endParaRPr lang="en-GB" sz="1500" b="1"/>
          </a:p>
        </p:txBody>
      </p:sp>
      <p:sp>
        <p:nvSpPr>
          <p:cNvPr id="230407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167055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57600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b="1" dirty="0"/>
              <a:t>FIXED EFFECTS </a:t>
            </a:r>
            <a:r>
              <a:rPr lang="en-GB" sz="1800" b="1" dirty="0" smtClean="0"/>
              <a:t>REGRESSIONS: LSDV METHOD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64976"/>
              </p:ext>
            </p:extLst>
          </p:nvPr>
        </p:nvGraphicFramePr>
        <p:xfrm>
          <a:off x="2516188" y="641350"/>
          <a:ext cx="407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51" name="Equation" r:id="rId3" imgW="4076640" imgH="838080" progId="Equation.DSMT4">
                  <p:embed/>
                </p:oleObj>
              </mc:Choice>
              <mc:Fallback>
                <p:oleObj name="Equation" r:id="rId3" imgW="4076640" imgH="8380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6188" y="641350"/>
                        <a:ext cx="407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153428"/>
              </p:ext>
            </p:extLst>
          </p:nvPr>
        </p:nvGraphicFramePr>
        <p:xfrm>
          <a:off x="2514600" y="1733550"/>
          <a:ext cx="4140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52" name="Equation" r:id="rId5" imgW="4140000" imgH="838080" progId="Equation.DSMT4">
                  <p:embed/>
                </p:oleObj>
              </mc:Choice>
              <mc:Fallback>
                <p:oleObj name="Equation" r:id="rId5" imgW="4140000" imgH="8380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733550"/>
                        <a:ext cx="4140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615049"/>
            <a:ext cx="9144000" cy="42264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43200" y="658801"/>
            <a:ext cx="9057600" cy="5688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Line 6"/>
          <p:cNvSpPr>
            <a:spLocks noChangeShapeType="1"/>
          </p:cNvSpPr>
          <p:nvPr/>
        </p:nvSpPr>
        <p:spPr bwMode="auto">
          <a:xfrm>
            <a:off x="0" y="1229025"/>
            <a:ext cx="9144000" cy="13800"/>
          </a:xfrm>
          <a:prstGeom prst="line">
            <a:avLst/>
          </a:prstGeom>
          <a:noFill/>
          <a:ln w="9525">
            <a:solidFill>
              <a:srgbClr val="004D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0402" name="Text Box 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sz="1500" b="1" dirty="0" smtClean="0"/>
              <a:t>As an illustration, if one had a (very small) panel data set with 4 individuals and 3 time periods, with the observations ordered by individual and then time period, the dummy variables would be as shown. </a:t>
            </a:r>
            <a:endParaRPr lang="en-GB" sz="1500" b="1" dirty="0"/>
          </a:p>
        </p:txBody>
      </p:sp>
      <p:sp>
        <p:nvSpPr>
          <p:cNvPr id="230407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3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1447800" y="657225"/>
            <a:ext cx="5915025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tabLst>
                <a:tab pos="1971675" algn="ctr"/>
                <a:tab pos="3314700" algn="ctr"/>
                <a:tab pos="3943350" algn="ctr"/>
                <a:tab pos="4572000" algn="ctr"/>
                <a:tab pos="5200650" algn="ctr"/>
              </a:tabLst>
            </a:pPr>
            <a:r>
              <a:rPr lang="en-GB" sz="1800" b="1" dirty="0" smtClean="0"/>
              <a:t>Individual	Time period 	</a:t>
            </a:r>
            <a:r>
              <a:rPr lang="en-GB" sz="2400" b="1" i="1" dirty="0" smtClean="0">
                <a:latin typeface="+mn-lt"/>
              </a:rPr>
              <a:t>A</a:t>
            </a:r>
            <a:r>
              <a:rPr lang="en-GB" sz="2400" b="1" baseline="-25000" dirty="0" smtClean="0">
                <a:latin typeface="+mn-lt"/>
              </a:rPr>
              <a:t>1</a:t>
            </a:r>
            <a:r>
              <a:rPr lang="en-GB" sz="2400" b="1" dirty="0" smtClean="0">
                <a:latin typeface="+mn-lt"/>
              </a:rPr>
              <a:t>	</a:t>
            </a:r>
            <a:r>
              <a:rPr lang="en-GB" sz="2400" b="1" i="1" dirty="0" smtClean="0">
                <a:latin typeface="+mn-lt"/>
              </a:rPr>
              <a:t>A</a:t>
            </a:r>
            <a:r>
              <a:rPr lang="en-GB" sz="2400" b="1" baseline="-25000" dirty="0" smtClean="0">
                <a:latin typeface="+mn-lt"/>
              </a:rPr>
              <a:t>2</a:t>
            </a:r>
            <a:r>
              <a:rPr lang="en-GB" sz="2400" b="1" dirty="0" smtClean="0">
                <a:latin typeface="+mn-lt"/>
              </a:rPr>
              <a:t>	</a:t>
            </a:r>
            <a:r>
              <a:rPr lang="en-GB" sz="2400" b="1" i="1" dirty="0" smtClean="0">
                <a:latin typeface="+mn-lt"/>
              </a:rPr>
              <a:t>A</a:t>
            </a:r>
            <a:r>
              <a:rPr lang="en-GB" sz="2400" b="1" baseline="-25000" dirty="0" smtClean="0">
                <a:latin typeface="+mn-lt"/>
              </a:rPr>
              <a:t>3</a:t>
            </a:r>
            <a:r>
              <a:rPr lang="en-GB" sz="2400" b="1" dirty="0" smtClean="0">
                <a:latin typeface="+mn-lt"/>
              </a:rPr>
              <a:t>	</a:t>
            </a:r>
            <a:r>
              <a:rPr lang="en-GB" sz="2400" b="1" i="1" dirty="0" smtClean="0">
                <a:latin typeface="+mn-lt"/>
              </a:rPr>
              <a:t>A</a:t>
            </a:r>
            <a:r>
              <a:rPr lang="en-GB" sz="2400" b="1" baseline="-25000" dirty="0" smtClean="0">
                <a:latin typeface="+mn-lt"/>
              </a:rPr>
              <a:t>4</a:t>
            </a:r>
            <a:endParaRPr lang="en-GB" sz="2400" b="1" dirty="0" smtClean="0">
              <a:latin typeface="+mn-lt"/>
            </a:endParaRPr>
          </a:p>
          <a:p>
            <a:pPr algn="l">
              <a:spcBef>
                <a:spcPts val="2400"/>
              </a:spcBef>
              <a:tabLst>
                <a:tab pos="542925" algn="ctr"/>
                <a:tab pos="1971675" algn="ctr"/>
                <a:tab pos="3314700" algn="ctr"/>
                <a:tab pos="3943350" algn="ctr"/>
                <a:tab pos="4572000" algn="ctr"/>
                <a:tab pos="5200650" algn="ctr"/>
              </a:tabLst>
            </a:pP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	1	1	1	0	0	0</a:t>
            </a:r>
          </a:p>
          <a:p>
            <a:pPr algn="l">
              <a:tabLst>
                <a:tab pos="542925" algn="ctr"/>
                <a:tab pos="1971675" algn="ctr"/>
                <a:tab pos="3314700" algn="ctr"/>
                <a:tab pos="3943350" algn="ctr"/>
                <a:tab pos="4572000" algn="ctr"/>
                <a:tab pos="5200650" algn="ctr"/>
              </a:tabLst>
            </a:pP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	1	2	1	0	0	0	</a:t>
            </a:r>
          </a:p>
          <a:p>
            <a:pPr algn="l">
              <a:tabLst>
                <a:tab pos="542925" algn="ctr"/>
                <a:tab pos="1971675" algn="ctr"/>
                <a:tab pos="3314700" algn="ctr"/>
                <a:tab pos="3943350" algn="ctr"/>
                <a:tab pos="4572000" algn="ctr"/>
                <a:tab pos="5200650" algn="ctr"/>
              </a:tabLst>
            </a:pP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	1	3	1	0	0	0</a:t>
            </a:r>
          </a:p>
          <a:p>
            <a:pPr algn="l">
              <a:tabLst>
                <a:tab pos="542925" algn="ctr"/>
                <a:tab pos="1971675" algn="ctr"/>
                <a:tab pos="3314700" algn="ctr"/>
                <a:tab pos="3943350" algn="ctr"/>
                <a:tab pos="4572000" algn="ctr"/>
                <a:tab pos="5200650" algn="ctr"/>
              </a:tabLst>
            </a:pP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	2	1	0	1	0	0</a:t>
            </a:r>
          </a:p>
          <a:p>
            <a:pPr algn="l">
              <a:tabLst>
                <a:tab pos="542925" algn="ctr"/>
                <a:tab pos="1971675" algn="ctr"/>
                <a:tab pos="3314700" algn="ctr"/>
                <a:tab pos="3943350" algn="ctr"/>
                <a:tab pos="4572000" algn="ctr"/>
                <a:tab pos="5200650" algn="ctr"/>
              </a:tabLst>
            </a:pP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	2	2	0	1	0	0</a:t>
            </a:r>
          </a:p>
          <a:p>
            <a:pPr algn="l">
              <a:tabLst>
                <a:tab pos="542925" algn="ctr"/>
                <a:tab pos="1971675" algn="ctr"/>
                <a:tab pos="3314700" algn="ctr"/>
                <a:tab pos="3943350" algn="ctr"/>
                <a:tab pos="4572000" algn="ctr"/>
                <a:tab pos="5200650" algn="ctr"/>
              </a:tabLst>
            </a:pP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	2	3	0	1	0	0</a:t>
            </a:r>
          </a:p>
          <a:p>
            <a:pPr algn="l">
              <a:tabLst>
                <a:tab pos="542925" algn="ctr"/>
                <a:tab pos="1971675" algn="ctr"/>
                <a:tab pos="3314700" algn="ctr"/>
                <a:tab pos="3943350" algn="ctr"/>
                <a:tab pos="4572000" algn="ctr"/>
                <a:tab pos="5200650" algn="ctr"/>
              </a:tabLst>
            </a:pP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	3	1	0	0	1	0</a:t>
            </a:r>
          </a:p>
          <a:p>
            <a:pPr algn="l">
              <a:tabLst>
                <a:tab pos="542925" algn="ctr"/>
                <a:tab pos="1971675" algn="ctr"/>
                <a:tab pos="3314700" algn="ctr"/>
                <a:tab pos="3943350" algn="ctr"/>
                <a:tab pos="4572000" algn="ctr"/>
                <a:tab pos="5200650" algn="ctr"/>
              </a:tabLst>
            </a:pP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	3	2	0	0	1	0</a:t>
            </a:r>
          </a:p>
          <a:p>
            <a:pPr algn="l">
              <a:tabLst>
                <a:tab pos="542925" algn="ctr"/>
                <a:tab pos="1971675" algn="ctr"/>
                <a:tab pos="3314700" algn="ctr"/>
                <a:tab pos="3943350" algn="ctr"/>
                <a:tab pos="4572000" algn="ctr"/>
                <a:tab pos="5200650" algn="ctr"/>
              </a:tabLst>
            </a:pP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	3	3	0	0	1	0</a:t>
            </a:r>
          </a:p>
          <a:p>
            <a:pPr algn="l">
              <a:tabLst>
                <a:tab pos="542925" algn="ctr"/>
                <a:tab pos="1971675" algn="ctr"/>
                <a:tab pos="3314700" algn="ctr"/>
                <a:tab pos="3943350" algn="ctr"/>
                <a:tab pos="4572000" algn="ctr"/>
                <a:tab pos="5200650" algn="ctr"/>
              </a:tabLst>
            </a:pP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	4	1	0	0	0	1</a:t>
            </a:r>
          </a:p>
          <a:p>
            <a:pPr algn="l">
              <a:tabLst>
                <a:tab pos="542925" algn="ctr"/>
                <a:tab pos="1971675" algn="ctr"/>
                <a:tab pos="3314700" algn="ctr"/>
                <a:tab pos="3943350" algn="ctr"/>
                <a:tab pos="4572000" algn="ctr"/>
                <a:tab pos="5200650" algn="ctr"/>
              </a:tabLst>
            </a:pP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	4	2	0	0	0	1</a:t>
            </a:r>
          </a:p>
          <a:p>
            <a:pPr algn="l">
              <a:tabLst>
                <a:tab pos="542925" algn="ctr"/>
                <a:tab pos="1971675" algn="ctr"/>
                <a:tab pos="3314700" algn="ctr"/>
                <a:tab pos="3943350" algn="ctr"/>
                <a:tab pos="4572000" algn="ctr"/>
                <a:tab pos="5200650" algn="ctr"/>
              </a:tabLst>
            </a:pP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	4	3	0	0	0	1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b="1" dirty="0"/>
              <a:t>FIXED EFFECTS </a:t>
            </a:r>
            <a:r>
              <a:rPr lang="en-GB" sz="1800" b="1" dirty="0" smtClean="0"/>
              <a:t>REGRESSIONS: LSDV METHOD</a:t>
            </a:r>
            <a:endParaRPr lang="en-GB" sz="16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00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7635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sz="1500" b="1"/>
              <a:t>Formally, </a:t>
            </a:r>
            <a:r>
              <a:rPr lang="en-US" b="1"/>
              <a:t>the unobserved effect</a:t>
            </a:r>
            <a:r>
              <a:rPr lang="en-US" sz="1500" b="1"/>
              <a:t> is now being treated as the coefficient of the individual-specific dummy variable, the </a:t>
            </a:r>
            <a:r>
              <a:rPr lang="en-US" sz="1500" b="1" i="1">
                <a:latin typeface="Symbol" pitchFamily="18" charset="2"/>
              </a:rPr>
              <a:t>a</a:t>
            </a:r>
            <a:r>
              <a:rPr lang="en-US" sz="1500" b="1" i="1" baseline="-25000"/>
              <a:t>i</a:t>
            </a:r>
            <a:r>
              <a:rPr lang="en-US" sz="1500" b="1" i="1"/>
              <a:t>A</a:t>
            </a:r>
            <a:r>
              <a:rPr lang="en-US" sz="1500" b="1" i="1" baseline="-25000"/>
              <a:t>i</a:t>
            </a:r>
            <a:r>
              <a:rPr lang="en-US" sz="1500" b="1"/>
              <a:t> term representing a fixed effect on the dependent variable </a:t>
            </a:r>
            <a:r>
              <a:rPr lang="en-US" sz="1500" b="1" i="1"/>
              <a:t>Y</a:t>
            </a:r>
            <a:r>
              <a:rPr lang="en-US" sz="1500" b="1" i="1" baseline="-25000"/>
              <a:t>i</a:t>
            </a:r>
            <a:r>
              <a:rPr lang="en-US" sz="1500" b="1"/>
              <a:t> for individual </a:t>
            </a:r>
            <a:r>
              <a:rPr lang="en-US" sz="1500" b="1" i="1"/>
              <a:t>i </a:t>
            </a:r>
            <a:r>
              <a:rPr lang="en-US" sz="1500" b="1"/>
              <a:t>(this accounts for the name given to the fixed effects approach).</a:t>
            </a:r>
            <a:endParaRPr lang="en-GB" sz="1500" b="1"/>
          </a:p>
        </p:txBody>
      </p:sp>
      <p:sp>
        <p:nvSpPr>
          <p:cNvPr id="197642" name="Text Box 1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4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167055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57600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b="1" dirty="0"/>
              <a:t>FIXED EFFECTS </a:t>
            </a:r>
            <a:r>
              <a:rPr lang="en-GB" sz="1800" b="1" dirty="0" smtClean="0"/>
              <a:t>REGRESSIONS: LSDV METHOD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64976"/>
              </p:ext>
            </p:extLst>
          </p:nvPr>
        </p:nvGraphicFramePr>
        <p:xfrm>
          <a:off x="2516188" y="641350"/>
          <a:ext cx="407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86" name="Equation" r:id="rId3" imgW="4076640" imgH="838080" progId="Equation.DSMT4">
                  <p:embed/>
                </p:oleObj>
              </mc:Choice>
              <mc:Fallback>
                <p:oleObj name="Equation" r:id="rId3" imgW="4076640" imgH="8380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6188" y="641350"/>
                        <a:ext cx="407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153428"/>
              </p:ext>
            </p:extLst>
          </p:nvPr>
        </p:nvGraphicFramePr>
        <p:xfrm>
          <a:off x="2514600" y="1733550"/>
          <a:ext cx="4140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87" name="Equation" r:id="rId5" imgW="4140000" imgH="838080" progId="Equation.DSMT4">
                  <p:embed/>
                </p:oleObj>
              </mc:Choice>
              <mc:Fallback>
                <p:oleObj name="Equation" r:id="rId5" imgW="4140000" imgH="8380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733550"/>
                        <a:ext cx="4140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1426" name="Text Box 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sz="1500" b="1"/>
              <a:t>Having re-specified the model in this way, it can be fitted using OLS.</a:t>
            </a:r>
            <a:endParaRPr lang="en-GB" sz="1500" b="1"/>
          </a:p>
        </p:txBody>
      </p:sp>
      <p:sp>
        <p:nvSpPr>
          <p:cNvPr id="231431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5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167055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57600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b="1" dirty="0"/>
              <a:t>FIXED EFFECTS </a:t>
            </a:r>
            <a:r>
              <a:rPr lang="en-GB" sz="1800" b="1" dirty="0" smtClean="0"/>
              <a:t>REGRESSIONS: LSDV METHOD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64976"/>
              </p:ext>
            </p:extLst>
          </p:nvPr>
        </p:nvGraphicFramePr>
        <p:xfrm>
          <a:off x="2516188" y="641350"/>
          <a:ext cx="407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75" name="Equation" r:id="rId3" imgW="4076640" imgH="838080" progId="Equation.DSMT4">
                  <p:embed/>
                </p:oleObj>
              </mc:Choice>
              <mc:Fallback>
                <p:oleObj name="Equation" r:id="rId3" imgW="4076640" imgH="8380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6188" y="641350"/>
                        <a:ext cx="407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153428"/>
              </p:ext>
            </p:extLst>
          </p:nvPr>
        </p:nvGraphicFramePr>
        <p:xfrm>
          <a:off x="2514600" y="1733550"/>
          <a:ext cx="4140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76" name="Equation" r:id="rId5" imgW="4140000" imgH="838080" progId="Equation.DSMT4">
                  <p:embed/>
                </p:oleObj>
              </mc:Choice>
              <mc:Fallback>
                <p:oleObj name="Equation" r:id="rId5" imgW="4140000" imgH="8380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733550"/>
                        <a:ext cx="4140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8659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sz="1500" b="1"/>
              <a:t>Note that if we include a dummy variable for every individual in the sample as well as an intercept, we will fall into the dummy variable trap.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198665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167055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57600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b="1" dirty="0"/>
              <a:t>FIXED EFFECTS </a:t>
            </a:r>
            <a:r>
              <a:rPr lang="en-GB" sz="1800" b="1" dirty="0" smtClean="0"/>
              <a:t>REGRESSIONS: LSDV METHOD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64976"/>
              </p:ext>
            </p:extLst>
          </p:nvPr>
        </p:nvGraphicFramePr>
        <p:xfrm>
          <a:off x="2516188" y="641350"/>
          <a:ext cx="407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709" name="Equation" r:id="rId3" imgW="4076640" imgH="838080" progId="Equation.DSMT4">
                  <p:embed/>
                </p:oleObj>
              </mc:Choice>
              <mc:Fallback>
                <p:oleObj name="Equation" r:id="rId3" imgW="4076640" imgH="8380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6188" y="641350"/>
                        <a:ext cx="407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153428"/>
              </p:ext>
            </p:extLst>
          </p:nvPr>
        </p:nvGraphicFramePr>
        <p:xfrm>
          <a:off x="2514600" y="1733550"/>
          <a:ext cx="4140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710" name="Equation" r:id="rId5" imgW="4140000" imgH="838080" progId="Equation.DSMT4">
                  <p:embed/>
                </p:oleObj>
              </mc:Choice>
              <mc:Fallback>
                <p:oleObj name="Equation" r:id="rId5" imgW="4140000" imgH="8380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733550"/>
                        <a:ext cx="4140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0707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sz="1500" b="1"/>
              <a:t>To avoid this, we can define one individual to be the reference category, so that </a:t>
            </a:r>
            <a:r>
              <a:rPr lang="en-US" sz="1500" b="1" i="1">
                <a:latin typeface="Symbol" pitchFamily="18" charset="2"/>
              </a:rPr>
              <a:t>b</a:t>
            </a:r>
            <a:r>
              <a:rPr lang="en-US" sz="1500" b="1" baseline="-25000"/>
              <a:t>1</a:t>
            </a:r>
            <a:r>
              <a:rPr lang="en-US" sz="1500" b="1"/>
              <a:t> is its intercept, and then treat the </a:t>
            </a:r>
            <a:r>
              <a:rPr lang="en-US" sz="1500" b="1" i="1">
                <a:latin typeface="Symbol" pitchFamily="18" charset="2"/>
              </a:rPr>
              <a:t>a</a:t>
            </a:r>
            <a:r>
              <a:rPr lang="en-US" sz="1500" b="1" i="1" baseline="-25000"/>
              <a:t>i</a:t>
            </a:r>
            <a:r>
              <a:rPr lang="en-US" sz="1500" b="1"/>
              <a:t> as the shifts in the intercept for the other individuals.  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00713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7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167055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57600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b="1" dirty="0"/>
              <a:t>FIXED EFFECTS </a:t>
            </a:r>
            <a:r>
              <a:rPr lang="en-GB" sz="1800" b="1" dirty="0" smtClean="0"/>
              <a:t>REGRESSIONS: LSDV METHOD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64976"/>
              </p:ext>
            </p:extLst>
          </p:nvPr>
        </p:nvGraphicFramePr>
        <p:xfrm>
          <a:off x="2516188" y="641350"/>
          <a:ext cx="407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57" name="Equation" r:id="rId3" imgW="4076640" imgH="838080" progId="Equation.DSMT4">
                  <p:embed/>
                </p:oleObj>
              </mc:Choice>
              <mc:Fallback>
                <p:oleObj name="Equation" r:id="rId3" imgW="4076640" imgH="8380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6188" y="641350"/>
                        <a:ext cx="407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153428"/>
              </p:ext>
            </p:extLst>
          </p:nvPr>
        </p:nvGraphicFramePr>
        <p:xfrm>
          <a:off x="2514600" y="1733550"/>
          <a:ext cx="4140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58" name="Equation" r:id="rId5" imgW="4140000" imgH="838080" progId="Equation.DSMT4">
                  <p:embed/>
                </p:oleObj>
              </mc:Choice>
              <mc:Fallback>
                <p:oleObj name="Equation" r:id="rId5" imgW="4140000" imgH="8380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733550"/>
                        <a:ext cx="4140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1731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sz="1500" b="1"/>
              <a:t>However, the choice of reference category is often arbitrary and accordingly the interpretation of the </a:t>
            </a:r>
            <a:r>
              <a:rPr lang="en-US" sz="1500" b="1" i="1">
                <a:latin typeface="Symbol" pitchFamily="18" charset="2"/>
              </a:rPr>
              <a:t>a</a:t>
            </a:r>
            <a:r>
              <a:rPr lang="en-US" sz="1500" b="1" i="1" baseline="-25000"/>
              <a:t>i</a:t>
            </a:r>
            <a:r>
              <a:rPr lang="en-US" sz="1500" b="1"/>
              <a:t> not particularly illuminating.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01737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167055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576000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b="1" dirty="0"/>
              <a:t>FIXED EFFECTS </a:t>
            </a:r>
            <a:r>
              <a:rPr lang="en-GB" sz="1800" b="1" dirty="0" smtClean="0"/>
              <a:t>REGRESSIONS: LSDV METHOD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64976"/>
              </p:ext>
            </p:extLst>
          </p:nvPr>
        </p:nvGraphicFramePr>
        <p:xfrm>
          <a:off x="2516188" y="641350"/>
          <a:ext cx="407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781" name="Equation" r:id="rId3" imgW="4076640" imgH="838080" progId="Equation.DSMT4">
                  <p:embed/>
                </p:oleObj>
              </mc:Choice>
              <mc:Fallback>
                <p:oleObj name="Equation" r:id="rId3" imgW="4076640" imgH="8380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6188" y="641350"/>
                        <a:ext cx="407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153428"/>
              </p:ext>
            </p:extLst>
          </p:nvPr>
        </p:nvGraphicFramePr>
        <p:xfrm>
          <a:off x="2514600" y="1733550"/>
          <a:ext cx="4140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782" name="Equation" r:id="rId5" imgW="4140000" imgH="838080" progId="Equation.DSMT4">
                  <p:embed/>
                </p:oleObj>
              </mc:Choice>
              <mc:Fallback>
                <p:oleObj name="Equation" r:id="rId5" imgW="4140000" imgH="8380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733550"/>
                        <a:ext cx="4140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3C96F45-C84F-45F4-B5CF-0E74D5195533}"/>
</file>

<file path=customXml/itemProps2.xml><?xml version="1.0" encoding="utf-8"?>
<ds:datastoreItem xmlns:ds="http://schemas.openxmlformats.org/officeDocument/2006/customXml" ds:itemID="{F7F0B275-4F53-49D8-B4EA-E3A556555AFF}"/>
</file>

<file path=customXml/itemProps3.xml><?xml version="1.0" encoding="utf-8"?>
<ds:datastoreItem xmlns:ds="http://schemas.openxmlformats.org/officeDocument/2006/customXml" ds:itemID="{858D19D6-708A-40FF-A833-BCD8018D91EB}"/>
</file>

<file path=docProps/app.xml><?xml version="1.0" encoding="utf-8"?>
<Properties xmlns="http://schemas.openxmlformats.org/officeDocument/2006/extended-properties" xmlns:vt="http://schemas.openxmlformats.org/officeDocument/2006/docPropsVTypes">
  <TotalTime>4100</TotalTime>
  <Words>856</Words>
  <Application>Microsoft Office PowerPoint</Application>
  <PresentationFormat>On-screen Show (4:3)</PresentationFormat>
  <Paragraphs>87</Paragraphs>
  <Slides>18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102</cp:revision>
  <dcterms:created xsi:type="dcterms:W3CDTF">1998-05-09T13:24:56Z</dcterms:created>
  <dcterms:modified xsi:type="dcterms:W3CDTF">2016-06-01T10:00:17Z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