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52.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1.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8.xml" ContentType="application/vnd.openxmlformats-officedocument.presentationml.slide+xml"/>
  <Override PartName="/ppt/slides/slide44.xml" ContentType="application/vnd.openxmlformats-officedocument.presentationml.slide+xml"/>
  <Override PartName="/ppt/slides/slide27.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0.xml" ContentType="application/vnd.openxmlformats-officedocument.presentationml.slide+xml"/>
  <Override PartName="/ppt/slides/slide43.xml" ContentType="application/vnd.openxmlformats-officedocument.presentationml.slide+xml"/>
  <Override PartName="/ppt/slides/slide38.xml" ContentType="application/vnd.openxmlformats-officedocument.presentationml.slide+xml"/>
  <Override PartName="/ppt/slides/slide29.xml" ContentType="application/vnd.openxmlformats-officedocument.presentationml.slide+xml"/>
  <Override PartName="/ppt/slides/slide39.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0.xml" ContentType="application/vnd.openxmlformats-officedocument.presentationml.slide+xml"/>
  <Override PartName="/ppt/slides/slide34.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4"/>
  </p:notesMasterIdLst>
  <p:sldIdLst>
    <p:sldId id="483" r:id="rId2"/>
    <p:sldId id="384" r:id="rId3"/>
    <p:sldId id="404" r:id="rId4"/>
    <p:sldId id="437" r:id="rId5"/>
    <p:sldId id="438" r:id="rId6"/>
    <p:sldId id="399" r:id="rId7"/>
    <p:sldId id="440" r:id="rId8"/>
    <p:sldId id="441" r:id="rId9"/>
    <p:sldId id="442" r:id="rId10"/>
    <p:sldId id="443" r:id="rId11"/>
    <p:sldId id="445" r:id="rId12"/>
    <p:sldId id="444" r:id="rId13"/>
    <p:sldId id="446" r:id="rId14"/>
    <p:sldId id="447" r:id="rId15"/>
    <p:sldId id="448" r:id="rId16"/>
    <p:sldId id="405" r:id="rId17"/>
    <p:sldId id="450" r:id="rId18"/>
    <p:sldId id="451" r:id="rId19"/>
    <p:sldId id="452" r:id="rId20"/>
    <p:sldId id="453" r:id="rId21"/>
    <p:sldId id="454" r:id="rId22"/>
    <p:sldId id="455" r:id="rId23"/>
    <p:sldId id="456" r:id="rId24"/>
    <p:sldId id="457" r:id="rId25"/>
    <p:sldId id="458" r:id="rId26"/>
    <p:sldId id="392" r:id="rId27"/>
    <p:sldId id="459" r:id="rId28"/>
    <p:sldId id="460" r:id="rId29"/>
    <p:sldId id="461" r:id="rId30"/>
    <p:sldId id="429" r:id="rId31"/>
    <p:sldId id="462" r:id="rId32"/>
    <p:sldId id="463" r:id="rId33"/>
    <p:sldId id="464" r:id="rId34"/>
    <p:sldId id="422" r:id="rId35"/>
    <p:sldId id="465" r:id="rId36"/>
    <p:sldId id="466" r:id="rId37"/>
    <p:sldId id="467" r:id="rId38"/>
    <p:sldId id="468" r:id="rId39"/>
    <p:sldId id="470" r:id="rId40"/>
    <p:sldId id="471" r:id="rId41"/>
    <p:sldId id="472" r:id="rId42"/>
    <p:sldId id="473" r:id="rId43"/>
    <p:sldId id="474" r:id="rId44"/>
    <p:sldId id="475" r:id="rId45"/>
    <p:sldId id="476" r:id="rId46"/>
    <p:sldId id="477" r:id="rId47"/>
    <p:sldId id="482" r:id="rId48"/>
    <p:sldId id="478" r:id="rId49"/>
    <p:sldId id="479" r:id="rId50"/>
    <p:sldId id="480" r:id="rId51"/>
    <p:sldId id="481" r:id="rId52"/>
    <p:sldId id="284" r:id="rId5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89" autoAdjust="0"/>
    <p:restoredTop sz="97730" autoAdjust="0"/>
  </p:normalViewPr>
  <p:slideViewPr>
    <p:cSldViewPr snapToGrid="0" showGuides="1">
      <p:cViewPr>
        <p:scale>
          <a:sx n="100" d="100"/>
          <a:sy n="100" d="100"/>
        </p:scale>
        <p:origin x="-2184" y="-40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29" d="100"/>
          <a:sy n="29" d="100"/>
        </p:scale>
        <p:origin x="-1181"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6.wmf"/><Relationship Id="rId1" Type="http://schemas.openxmlformats.org/officeDocument/2006/relationships/image" Target="../media/image12.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6.wmf"/><Relationship Id="rId1" Type="http://schemas.openxmlformats.org/officeDocument/2006/relationships/image" Target="../media/image1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6.wmf"/><Relationship Id="rId1" Type="http://schemas.openxmlformats.org/officeDocument/2006/relationships/image" Target="../media/image12.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15.wmf"/><Relationship Id="rId4" Type="http://schemas.openxmlformats.org/officeDocument/2006/relationships/image" Target="../media/image1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20.wmf"/><Relationship Id="rId1" Type="http://schemas.openxmlformats.org/officeDocument/2006/relationships/image" Target="../media/image17.wmf"/><Relationship Id="rId4" Type="http://schemas.openxmlformats.org/officeDocument/2006/relationships/image" Target="../media/image19.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7.wmf"/><Relationship Id="rId4" Type="http://schemas.openxmlformats.org/officeDocument/2006/relationships/image" Target="../media/image22.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7.wmf"/><Relationship Id="rId4" Type="http://schemas.openxmlformats.org/officeDocument/2006/relationships/image" Target="../media/image22.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7.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7.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7.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5.w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5.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5.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17.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17.wmf"/><Relationship Id="rId5" Type="http://schemas.openxmlformats.org/officeDocument/2006/relationships/image" Target="../media/image34.wmf"/><Relationship Id="rId4" Type="http://schemas.openxmlformats.org/officeDocument/2006/relationships/image" Target="../media/image33.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17.wmf"/><Relationship Id="rId5" Type="http://schemas.openxmlformats.org/officeDocument/2006/relationships/image" Target="../media/image34.wmf"/><Relationship Id="rId4" Type="http://schemas.openxmlformats.org/officeDocument/2006/relationships/image" Target="../media/image33.w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7.wmf"/></Relationships>
</file>

<file path=ppt/drawings/_rels/vmlDrawing38.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7.wmf"/></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40.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7.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25.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25.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25.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25.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25.wmf"/></Relationships>
</file>

<file path=ppt/drawings/_rels/vmlDrawing47.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5.w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5.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5.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6.wmf"/><Relationship Id="rId1" Type="http://schemas.openxmlformats.org/officeDocument/2006/relationships/image" Target="../media/image12.wmf"/><Relationship Id="rId4" Type="http://schemas.openxmlformats.org/officeDocument/2006/relationships/image" Target="../media/image1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13.wmf"/><Relationship Id="rId1" Type="http://schemas.openxmlformats.org/officeDocument/2006/relationships/image" Target="../media/image12.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9523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952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523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523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9523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10A5868-1501-43FF-BFA6-FD6352348F21}" type="slidenum">
              <a:rPr lang="en-GB"/>
              <a:pPr/>
              <a:t>‹#›</a:t>
            </a:fld>
            <a:endParaRPr lang="en-GB"/>
          </a:p>
        </p:txBody>
      </p:sp>
    </p:spTree>
    <p:extLst>
      <p:ext uri="{BB962C8B-B14F-4D97-AF65-F5344CB8AC3E}">
        <p14:creationId xmlns:p14="http://schemas.microsoft.com/office/powerpoint/2010/main" val="33257088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C4A2719-2B75-4EEF-84CF-02FBAB77816E}" type="slidenum">
              <a:rPr lang="en-US"/>
              <a:pPr/>
              <a:t>‹#›</a:t>
            </a:fld>
            <a:endParaRPr lang="en-US"/>
          </a:p>
        </p:txBody>
      </p:sp>
    </p:spTree>
    <p:extLst>
      <p:ext uri="{BB962C8B-B14F-4D97-AF65-F5344CB8AC3E}">
        <p14:creationId xmlns:p14="http://schemas.microsoft.com/office/powerpoint/2010/main" val="4159235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2C2A630-47B5-46B3-A3D9-8BC2A3891224}" type="slidenum">
              <a:rPr lang="en-US"/>
              <a:pPr/>
              <a:t>‹#›</a:t>
            </a:fld>
            <a:endParaRPr lang="en-US"/>
          </a:p>
        </p:txBody>
      </p:sp>
    </p:spTree>
    <p:extLst>
      <p:ext uri="{BB962C8B-B14F-4D97-AF65-F5344CB8AC3E}">
        <p14:creationId xmlns:p14="http://schemas.microsoft.com/office/powerpoint/2010/main" val="492297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16536A6-8DE3-47B6-9008-B019711A1B28}" type="slidenum">
              <a:rPr lang="en-US"/>
              <a:pPr/>
              <a:t>‹#›</a:t>
            </a:fld>
            <a:endParaRPr lang="en-US"/>
          </a:p>
        </p:txBody>
      </p:sp>
    </p:spTree>
    <p:extLst>
      <p:ext uri="{BB962C8B-B14F-4D97-AF65-F5344CB8AC3E}">
        <p14:creationId xmlns:p14="http://schemas.microsoft.com/office/powerpoint/2010/main" val="2697610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447DC59-8C5C-4128-B42A-4DF773CCC580}" type="slidenum">
              <a:rPr lang="en-US"/>
              <a:pPr/>
              <a:t>‹#›</a:t>
            </a:fld>
            <a:endParaRPr lang="en-US"/>
          </a:p>
        </p:txBody>
      </p:sp>
    </p:spTree>
    <p:extLst>
      <p:ext uri="{BB962C8B-B14F-4D97-AF65-F5344CB8AC3E}">
        <p14:creationId xmlns:p14="http://schemas.microsoft.com/office/powerpoint/2010/main" val="2561711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57E54A2-C9A3-45DD-851A-1B4A0916EC2E}" type="slidenum">
              <a:rPr lang="en-US"/>
              <a:pPr/>
              <a:t>‹#›</a:t>
            </a:fld>
            <a:endParaRPr lang="en-US"/>
          </a:p>
        </p:txBody>
      </p:sp>
    </p:spTree>
    <p:extLst>
      <p:ext uri="{BB962C8B-B14F-4D97-AF65-F5344CB8AC3E}">
        <p14:creationId xmlns:p14="http://schemas.microsoft.com/office/powerpoint/2010/main" val="3970543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3291165-8ACF-4ABE-9103-44579DD4AF14}" type="slidenum">
              <a:rPr lang="en-US"/>
              <a:pPr/>
              <a:t>‹#›</a:t>
            </a:fld>
            <a:endParaRPr lang="en-US"/>
          </a:p>
        </p:txBody>
      </p:sp>
    </p:spTree>
    <p:extLst>
      <p:ext uri="{BB962C8B-B14F-4D97-AF65-F5344CB8AC3E}">
        <p14:creationId xmlns:p14="http://schemas.microsoft.com/office/powerpoint/2010/main" val="2170794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E4333A3-D42F-4C88-9DB2-A60AF715896A}" type="slidenum">
              <a:rPr lang="en-US"/>
              <a:pPr/>
              <a:t>‹#›</a:t>
            </a:fld>
            <a:endParaRPr lang="en-US"/>
          </a:p>
        </p:txBody>
      </p:sp>
    </p:spTree>
    <p:extLst>
      <p:ext uri="{BB962C8B-B14F-4D97-AF65-F5344CB8AC3E}">
        <p14:creationId xmlns:p14="http://schemas.microsoft.com/office/powerpoint/2010/main" val="1020658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BF0950F-A8D4-465C-8743-A95AD079412B}" type="slidenum">
              <a:rPr lang="en-US"/>
              <a:pPr/>
              <a:t>‹#›</a:t>
            </a:fld>
            <a:endParaRPr lang="en-US"/>
          </a:p>
        </p:txBody>
      </p:sp>
    </p:spTree>
    <p:extLst>
      <p:ext uri="{BB962C8B-B14F-4D97-AF65-F5344CB8AC3E}">
        <p14:creationId xmlns:p14="http://schemas.microsoft.com/office/powerpoint/2010/main" val="258822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72F3FF9-BC32-4704-8689-28446970224F}" type="slidenum">
              <a:rPr lang="en-US"/>
              <a:pPr/>
              <a:t>‹#›</a:t>
            </a:fld>
            <a:endParaRPr lang="en-US"/>
          </a:p>
        </p:txBody>
      </p:sp>
    </p:spTree>
    <p:extLst>
      <p:ext uri="{BB962C8B-B14F-4D97-AF65-F5344CB8AC3E}">
        <p14:creationId xmlns:p14="http://schemas.microsoft.com/office/powerpoint/2010/main" val="3515039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61AAA29-5D6B-4523-B5E5-AF0D50876E3D}" type="slidenum">
              <a:rPr lang="en-US"/>
              <a:pPr/>
              <a:t>‹#›</a:t>
            </a:fld>
            <a:endParaRPr lang="en-US"/>
          </a:p>
        </p:txBody>
      </p:sp>
    </p:spTree>
    <p:extLst>
      <p:ext uri="{BB962C8B-B14F-4D97-AF65-F5344CB8AC3E}">
        <p14:creationId xmlns:p14="http://schemas.microsoft.com/office/powerpoint/2010/main" val="968055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3D08142-138C-4E9F-9049-602A2F6735A8}" type="slidenum">
              <a:rPr lang="en-US"/>
              <a:pPr/>
              <a:t>‹#›</a:t>
            </a:fld>
            <a:endParaRPr lang="en-US"/>
          </a:p>
        </p:txBody>
      </p:sp>
    </p:spTree>
    <p:extLst>
      <p:ext uri="{BB962C8B-B14F-4D97-AF65-F5344CB8AC3E}">
        <p14:creationId xmlns:p14="http://schemas.microsoft.com/office/powerpoint/2010/main" val="1415017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6350FE9C-2F09-47F0-8615-319E1B59AB9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23.bin"/><Relationship Id="rId5" Type="http://schemas.openxmlformats.org/officeDocument/2006/relationships/image" Target="../media/image6.wmf"/><Relationship Id="rId4" Type="http://schemas.openxmlformats.org/officeDocument/2006/relationships/oleObject" Target="../embeddings/oleObject22.bin"/></Relationships>
</file>

<file path=ppt/slides/_rels/slide11.x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25.bin"/><Relationship Id="rId5" Type="http://schemas.openxmlformats.org/officeDocument/2006/relationships/image" Target="../media/image6.wmf"/><Relationship Id="rId4" Type="http://schemas.openxmlformats.org/officeDocument/2006/relationships/oleObject" Target="../embeddings/oleObject24.bin"/></Relationships>
</file>

<file path=ppt/slides/_rels/slide12.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6.wmf"/><Relationship Id="rId5" Type="http://schemas.openxmlformats.org/officeDocument/2006/relationships/oleObject" Target="../embeddings/oleObject27.bin"/><Relationship Id="rId4" Type="http://schemas.openxmlformats.org/officeDocument/2006/relationships/image" Target="../media/image12.wmf"/></Relationships>
</file>

<file path=ppt/slides/_rels/slide13.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6.wmf"/><Relationship Id="rId5" Type="http://schemas.openxmlformats.org/officeDocument/2006/relationships/oleObject" Target="../embeddings/oleObject30.bin"/><Relationship Id="rId4" Type="http://schemas.openxmlformats.org/officeDocument/2006/relationships/image" Target="../media/image12.wmf"/></Relationships>
</file>

<file path=ppt/slides/_rels/slide14.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6.wmf"/><Relationship Id="rId5" Type="http://schemas.openxmlformats.org/officeDocument/2006/relationships/oleObject" Target="../embeddings/oleObject33.bin"/><Relationship Id="rId4" Type="http://schemas.openxmlformats.org/officeDocument/2006/relationships/image" Target="../media/image12.wmf"/></Relationships>
</file>

<file path=ppt/slides/_rels/slide15.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35.bin"/><Relationship Id="rId7"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4.wmf"/><Relationship Id="rId5" Type="http://schemas.openxmlformats.org/officeDocument/2006/relationships/oleObject" Target="../embeddings/oleObject36.bin"/><Relationship Id="rId10" Type="http://schemas.openxmlformats.org/officeDocument/2006/relationships/image" Target="../media/image16.wmf"/><Relationship Id="rId4" Type="http://schemas.openxmlformats.org/officeDocument/2006/relationships/image" Target="../media/image15.wmf"/><Relationship Id="rId9" Type="http://schemas.openxmlformats.org/officeDocument/2006/relationships/oleObject" Target="../embeddings/oleObject38.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17.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8.wmf"/><Relationship Id="rId5" Type="http://schemas.openxmlformats.org/officeDocument/2006/relationships/oleObject" Target="../embeddings/oleObject41.bin"/><Relationship Id="rId4" Type="http://schemas.openxmlformats.org/officeDocument/2006/relationships/image" Target="../media/image17.wmf"/></Relationships>
</file>

<file path=ppt/slides/_rels/slide18.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42.bin"/><Relationship Id="rId7" Type="http://schemas.openxmlformats.org/officeDocument/2006/relationships/oleObject" Target="../embeddings/oleObject44.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8.wmf"/><Relationship Id="rId5" Type="http://schemas.openxmlformats.org/officeDocument/2006/relationships/oleObject" Target="../embeddings/oleObject43.bin"/><Relationship Id="rId4" Type="http://schemas.openxmlformats.org/officeDocument/2006/relationships/image" Target="../media/image17.wmf"/></Relationships>
</file>

<file path=ppt/slides/_rels/slide19.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45.bin"/><Relationship Id="rId7"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20.wmf"/><Relationship Id="rId5" Type="http://schemas.openxmlformats.org/officeDocument/2006/relationships/oleObject" Target="../embeddings/oleObject46.bin"/><Relationship Id="rId10" Type="http://schemas.openxmlformats.org/officeDocument/2006/relationships/image" Target="../media/image19.wmf"/><Relationship Id="rId4" Type="http://schemas.openxmlformats.org/officeDocument/2006/relationships/image" Target="../media/image17.wmf"/><Relationship Id="rId9" Type="http://schemas.openxmlformats.org/officeDocument/2006/relationships/oleObject" Target="../embeddings/oleObject48.bin"/></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49.bin"/><Relationship Id="rId7"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20.wmf"/><Relationship Id="rId5" Type="http://schemas.openxmlformats.org/officeDocument/2006/relationships/oleObject" Target="../embeddings/oleObject50.bin"/><Relationship Id="rId4" Type="http://schemas.openxmlformats.org/officeDocument/2006/relationships/image" Target="../media/image17.wmf"/></Relationships>
</file>

<file path=ppt/slides/_rels/slide21.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52.bin"/><Relationship Id="rId7"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20.wmf"/><Relationship Id="rId5" Type="http://schemas.openxmlformats.org/officeDocument/2006/relationships/oleObject" Target="../embeddings/oleObject53.bin"/><Relationship Id="rId10" Type="http://schemas.openxmlformats.org/officeDocument/2006/relationships/image" Target="../media/image22.wmf"/><Relationship Id="rId4" Type="http://schemas.openxmlformats.org/officeDocument/2006/relationships/image" Target="../media/image17.wmf"/><Relationship Id="rId9" Type="http://schemas.openxmlformats.org/officeDocument/2006/relationships/oleObject" Target="../embeddings/oleObject55.bin"/></Relationships>
</file>

<file path=ppt/slides/_rels/slide22.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56.bin"/><Relationship Id="rId7" Type="http://schemas.openxmlformats.org/officeDocument/2006/relationships/oleObject" Target="../embeddings/oleObject58.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20.wmf"/><Relationship Id="rId5" Type="http://schemas.openxmlformats.org/officeDocument/2006/relationships/oleObject" Target="../embeddings/oleObject57.bin"/><Relationship Id="rId10" Type="http://schemas.openxmlformats.org/officeDocument/2006/relationships/image" Target="../media/image22.wmf"/><Relationship Id="rId4" Type="http://schemas.openxmlformats.org/officeDocument/2006/relationships/image" Target="../media/image17.wmf"/><Relationship Id="rId9" Type="http://schemas.openxmlformats.org/officeDocument/2006/relationships/oleObject" Target="../embeddings/oleObject59.bin"/></Relationships>
</file>

<file path=ppt/slides/_rels/slide23.xml.rels><?xml version="1.0" encoding="UTF-8" standalone="yes"?>
<Relationships xmlns="http://schemas.openxmlformats.org/package/2006/relationships"><Relationship Id="rId3" Type="http://schemas.openxmlformats.org/officeDocument/2006/relationships/image" Target="../media/image24.wmf"/><Relationship Id="rId7" Type="http://schemas.openxmlformats.org/officeDocument/2006/relationships/image" Target="../media/image23.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61.bin"/><Relationship Id="rId5" Type="http://schemas.openxmlformats.org/officeDocument/2006/relationships/image" Target="../media/image7.wmf"/><Relationship Id="rId4" Type="http://schemas.openxmlformats.org/officeDocument/2006/relationships/oleObject" Target="../embeddings/oleObject60.bin"/></Relationships>
</file>

<file path=ppt/slides/_rels/slide24.xml.rels><?xml version="1.0" encoding="UTF-8" standalone="yes"?>
<Relationships xmlns="http://schemas.openxmlformats.org/package/2006/relationships"><Relationship Id="rId3" Type="http://schemas.openxmlformats.org/officeDocument/2006/relationships/image" Target="../media/image24.wmf"/><Relationship Id="rId7" Type="http://schemas.openxmlformats.org/officeDocument/2006/relationships/image" Target="../media/image23.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63.bin"/><Relationship Id="rId5" Type="http://schemas.openxmlformats.org/officeDocument/2006/relationships/image" Target="../media/image7.wmf"/><Relationship Id="rId4" Type="http://schemas.openxmlformats.org/officeDocument/2006/relationships/oleObject" Target="../embeddings/oleObject62.bin"/></Relationships>
</file>

<file path=ppt/slides/_rels/slide25.xml.rels><?xml version="1.0" encoding="UTF-8" standalone="yes"?>
<Relationships xmlns="http://schemas.openxmlformats.org/package/2006/relationships"><Relationship Id="rId3" Type="http://schemas.openxmlformats.org/officeDocument/2006/relationships/image" Target="../media/image24.wmf"/><Relationship Id="rId7" Type="http://schemas.openxmlformats.org/officeDocument/2006/relationships/image" Target="../media/image23.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oleObject" Target="../embeddings/oleObject65.bin"/><Relationship Id="rId5" Type="http://schemas.openxmlformats.org/officeDocument/2006/relationships/image" Target="../media/image7.wmf"/><Relationship Id="rId4" Type="http://schemas.openxmlformats.org/officeDocument/2006/relationships/oleObject" Target="../embeddings/oleObject64.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25.vml"/><Relationship Id="rId4" Type="http://schemas.openxmlformats.org/officeDocument/2006/relationships/image" Target="../media/image25.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Layout" Target="../slideLayouts/slideLayout7.xml"/><Relationship Id="rId1" Type="http://schemas.openxmlformats.org/officeDocument/2006/relationships/vmlDrawing" Target="../drawings/vmlDrawing26.vml"/><Relationship Id="rId4" Type="http://schemas.openxmlformats.org/officeDocument/2006/relationships/image" Target="../media/image25.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26.wmf"/><Relationship Id="rId5" Type="http://schemas.openxmlformats.org/officeDocument/2006/relationships/oleObject" Target="../embeddings/oleObject69.bin"/><Relationship Id="rId4" Type="http://schemas.openxmlformats.org/officeDocument/2006/relationships/image" Target="../media/image25.wmf"/></Relationships>
</file>

<file path=ppt/slides/_rels/slide29.xml.rels><?xml version="1.0" encoding="UTF-8" standalone="yes"?>
<Relationships xmlns="http://schemas.openxmlformats.org/package/2006/relationships"><Relationship Id="rId3" Type="http://schemas.openxmlformats.org/officeDocument/2006/relationships/image" Target="../media/image29.wmf"/><Relationship Id="rId7"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oleObject" Target="../embeddings/oleObject71.bin"/><Relationship Id="rId5" Type="http://schemas.openxmlformats.org/officeDocument/2006/relationships/image" Target="../media/image27.wmf"/><Relationship Id="rId4" Type="http://schemas.openxmlformats.org/officeDocument/2006/relationships/oleObject" Target="../embeddings/oleObject70.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30.wmf"/><Relationship Id="rId5" Type="http://schemas.openxmlformats.org/officeDocument/2006/relationships/oleObject" Target="../embeddings/oleObject73.bin"/><Relationship Id="rId4" Type="http://schemas.openxmlformats.org/officeDocument/2006/relationships/image" Target="../media/image25.wmf"/></Relationships>
</file>

<file path=ppt/slides/_rels/slide31.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image" Target="../media/image29.wmf"/><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oleObject" Target="../embeddings/oleObject75.bin"/><Relationship Id="rId5" Type="http://schemas.openxmlformats.org/officeDocument/2006/relationships/image" Target="../media/image25.wmf"/><Relationship Id="rId4" Type="http://schemas.openxmlformats.org/officeDocument/2006/relationships/oleObject" Target="../embeddings/oleObject74.bin"/></Relationships>
</file>

<file path=ppt/slides/_rels/slide32.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image" Target="../media/image29.wmf"/><Relationship Id="rId7" Type="http://schemas.openxmlformats.org/officeDocument/2006/relationships/oleObject" Target="../embeddings/oleObject77.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25.wmf"/><Relationship Id="rId5" Type="http://schemas.openxmlformats.org/officeDocument/2006/relationships/oleObject" Target="../embeddings/oleObject76.bin"/><Relationship Id="rId4" Type="http://schemas.openxmlformats.org/officeDocument/2006/relationships/image" Target="../media/image24.wmf"/></Relationships>
</file>

<file path=ppt/slides/_rels/slide33.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image" Target="../media/image29.wmf"/><Relationship Id="rId7" Type="http://schemas.openxmlformats.org/officeDocument/2006/relationships/oleObject" Target="../embeddings/oleObject79.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25.wmf"/><Relationship Id="rId5" Type="http://schemas.openxmlformats.org/officeDocument/2006/relationships/oleObject" Target="../embeddings/oleObject78.bin"/><Relationship Id="rId4" Type="http://schemas.openxmlformats.org/officeDocument/2006/relationships/image" Target="../media/image24.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7.xml"/><Relationship Id="rId1" Type="http://schemas.openxmlformats.org/officeDocument/2006/relationships/vmlDrawing" Target="../drawings/vmlDrawing33.vml"/><Relationship Id="rId4" Type="http://schemas.openxmlformats.org/officeDocument/2006/relationships/image" Target="../media/image17.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31.wmf"/><Relationship Id="rId5" Type="http://schemas.openxmlformats.org/officeDocument/2006/relationships/oleObject" Target="../embeddings/oleObject82.bin"/><Relationship Id="rId4" Type="http://schemas.openxmlformats.org/officeDocument/2006/relationships/image" Target="../media/image17.wmf"/></Relationships>
</file>

<file path=ppt/slides/_rels/slide37.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83.bin"/><Relationship Id="rId7" Type="http://schemas.openxmlformats.org/officeDocument/2006/relationships/oleObject" Target="../embeddings/oleObject85.bin"/><Relationship Id="rId12" Type="http://schemas.openxmlformats.org/officeDocument/2006/relationships/image" Target="../media/image34.wmf"/><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31.wmf"/><Relationship Id="rId11" Type="http://schemas.openxmlformats.org/officeDocument/2006/relationships/oleObject" Target="../embeddings/oleObject87.bin"/><Relationship Id="rId5" Type="http://schemas.openxmlformats.org/officeDocument/2006/relationships/oleObject" Target="../embeddings/oleObject84.bin"/><Relationship Id="rId10" Type="http://schemas.openxmlformats.org/officeDocument/2006/relationships/image" Target="../media/image33.wmf"/><Relationship Id="rId4" Type="http://schemas.openxmlformats.org/officeDocument/2006/relationships/image" Target="../media/image17.wmf"/><Relationship Id="rId9" Type="http://schemas.openxmlformats.org/officeDocument/2006/relationships/oleObject" Target="../embeddings/oleObject86.bin"/></Relationships>
</file>

<file path=ppt/slides/_rels/slide38.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88.bin"/><Relationship Id="rId7" Type="http://schemas.openxmlformats.org/officeDocument/2006/relationships/oleObject" Target="../embeddings/oleObject90.bin"/><Relationship Id="rId12" Type="http://schemas.openxmlformats.org/officeDocument/2006/relationships/image" Target="../media/image34.wmf"/><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31.wmf"/><Relationship Id="rId11" Type="http://schemas.openxmlformats.org/officeDocument/2006/relationships/oleObject" Target="../embeddings/oleObject92.bin"/><Relationship Id="rId5" Type="http://schemas.openxmlformats.org/officeDocument/2006/relationships/oleObject" Target="../embeddings/oleObject89.bin"/><Relationship Id="rId10" Type="http://schemas.openxmlformats.org/officeDocument/2006/relationships/image" Target="../media/image33.wmf"/><Relationship Id="rId4" Type="http://schemas.openxmlformats.org/officeDocument/2006/relationships/image" Target="../media/image17.wmf"/><Relationship Id="rId9" Type="http://schemas.openxmlformats.org/officeDocument/2006/relationships/oleObject" Target="../embeddings/oleObject91.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93.bin"/><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20.wmf"/><Relationship Id="rId5" Type="http://schemas.openxmlformats.org/officeDocument/2006/relationships/oleObject" Target="../embeddings/oleObject94.bin"/><Relationship Id="rId4" Type="http://schemas.openxmlformats.org/officeDocument/2006/relationships/image" Target="../media/image17.wmf"/></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7"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image" Target="../media/image6.wmf"/><Relationship Id="rId4" Type="http://schemas.openxmlformats.org/officeDocument/2006/relationships/oleObject" Target="../embeddings/oleObject6.bin"/></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image" Target="../media/image20.wmf"/><Relationship Id="rId5" Type="http://schemas.openxmlformats.org/officeDocument/2006/relationships/oleObject" Target="../embeddings/oleObject96.bin"/><Relationship Id="rId4" Type="http://schemas.openxmlformats.org/officeDocument/2006/relationships/image" Target="../media/image17.w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97.bin"/><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20.wmf"/><Relationship Id="rId5" Type="http://schemas.openxmlformats.org/officeDocument/2006/relationships/oleObject" Target="../embeddings/oleObject98.bin"/><Relationship Id="rId4" Type="http://schemas.openxmlformats.org/officeDocument/2006/relationships/image" Target="../media/image17.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99.bin"/><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image" Target="../media/image20.wmf"/><Relationship Id="rId5" Type="http://schemas.openxmlformats.org/officeDocument/2006/relationships/oleObject" Target="../embeddings/oleObject100.bin"/><Relationship Id="rId4" Type="http://schemas.openxmlformats.org/officeDocument/2006/relationships/image" Target="../media/image17.w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01.bin"/><Relationship Id="rId2" Type="http://schemas.openxmlformats.org/officeDocument/2006/relationships/slideLayout" Target="../slideLayouts/slideLayout7.xml"/><Relationship Id="rId1" Type="http://schemas.openxmlformats.org/officeDocument/2006/relationships/vmlDrawing" Target="../drawings/vmlDrawing41.vml"/><Relationship Id="rId4" Type="http://schemas.openxmlformats.org/officeDocument/2006/relationships/image" Target="../media/image25.wmf"/></Relationships>
</file>

<file path=ppt/slides/_rels/slide44.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oleObject" Target="../embeddings/oleObject102.bin"/><Relationship Id="rId7" Type="http://schemas.openxmlformats.org/officeDocument/2006/relationships/oleObject" Target="../embeddings/oleObject104.bin"/><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image" Target="../media/image35.wmf"/><Relationship Id="rId5" Type="http://schemas.openxmlformats.org/officeDocument/2006/relationships/oleObject" Target="../embeddings/oleObject103.bin"/><Relationship Id="rId4" Type="http://schemas.openxmlformats.org/officeDocument/2006/relationships/image" Target="../media/image25.wmf"/></Relationships>
</file>

<file path=ppt/slides/_rels/slide45.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oleObject" Target="../embeddings/oleObject105.bin"/><Relationship Id="rId7" Type="http://schemas.openxmlformats.org/officeDocument/2006/relationships/oleObject" Target="../embeddings/oleObject107.bin"/><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image" Target="../media/image35.wmf"/><Relationship Id="rId5" Type="http://schemas.openxmlformats.org/officeDocument/2006/relationships/oleObject" Target="../embeddings/oleObject106.bin"/><Relationship Id="rId4" Type="http://schemas.openxmlformats.org/officeDocument/2006/relationships/image" Target="../media/image25.wmf"/></Relationships>
</file>

<file path=ppt/slides/_rels/slide46.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oleObject" Target="../embeddings/oleObject108.bin"/><Relationship Id="rId7" Type="http://schemas.openxmlformats.org/officeDocument/2006/relationships/oleObject" Target="../embeddings/oleObject110.bin"/><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35.wmf"/><Relationship Id="rId5" Type="http://schemas.openxmlformats.org/officeDocument/2006/relationships/oleObject" Target="../embeddings/oleObject109.bin"/><Relationship Id="rId4" Type="http://schemas.openxmlformats.org/officeDocument/2006/relationships/image" Target="../media/image25.wmf"/></Relationships>
</file>

<file path=ppt/slides/_rels/slide47.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oleObject" Target="../embeddings/oleObject111.bin"/><Relationship Id="rId7" Type="http://schemas.openxmlformats.org/officeDocument/2006/relationships/oleObject" Target="../embeddings/oleObject113.bin"/><Relationship Id="rId2" Type="http://schemas.openxmlformats.org/officeDocument/2006/relationships/slideLayout" Target="../slideLayouts/slideLayout7.xml"/><Relationship Id="rId1" Type="http://schemas.openxmlformats.org/officeDocument/2006/relationships/vmlDrawing" Target="../drawings/vmlDrawing45.vml"/><Relationship Id="rId6" Type="http://schemas.openxmlformats.org/officeDocument/2006/relationships/image" Target="../media/image35.wmf"/><Relationship Id="rId5" Type="http://schemas.openxmlformats.org/officeDocument/2006/relationships/oleObject" Target="../embeddings/oleObject112.bin"/><Relationship Id="rId4" Type="http://schemas.openxmlformats.org/officeDocument/2006/relationships/image" Target="../media/image25.wmf"/></Relationships>
</file>

<file path=ppt/slides/_rels/slide48.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oleObject" Target="../embeddings/oleObject114.bin"/><Relationship Id="rId7" Type="http://schemas.openxmlformats.org/officeDocument/2006/relationships/oleObject" Target="../embeddings/oleObject116.bin"/><Relationship Id="rId2" Type="http://schemas.openxmlformats.org/officeDocument/2006/relationships/slideLayout" Target="../slideLayouts/slideLayout7.xml"/><Relationship Id="rId1" Type="http://schemas.openxmlformats.org/officeDocument/2006/relationships/vmlDrawing" Target="../drawings/vmlDrawing46.vml"/><Relationship Id="rId6" Type="http://schemas.openxmlformats.org/officeDocument/2006/relationships/image" Target="../media/image37.wmf"/><Relationship Id="rId5" Type="http://schemas.openxmlformats.org/officeDocument/2006/relationships/oleObject" Target="../embeddings/oleObject115.bin"/><Relationship Id="rId4" Type="http://schemas.openxmlformats.org/officeDocument/2006/relationships/image" Target="../media/image25.w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17.bin"/><Relationship Id="rId2" Type="http://schemas.openxmlformats.org/officeDocument/2006/relationships/slideLayout" Target="../slideLayouts/slideLayout7.xml"/><Relationship Id="rId1" Type="http://schemas.openxmlformats.org/officeDocument/2006/relationships/vmlDrawing" Target="../drawings/vmlDrawing47.vml"/><Relationship Id="rId6" Type="http://schemas.openxmlformats.org/officeDocument/2006/relationships/image" Target="../media/image30.wmf"/><Relationship Id="rId5" Type="http://schemas.openxmlformats.org/officeDocument/2006/relationships/oleObject" Target="../embeddings/oleObject118.bin"/><Relationship Id="rId4" Type="http://schemas.openxmlformats.org/officeDocument/2006/relationships/image" Target="../media/image25.wmf"/></Relationships>
</file>

<file path=ppt/slides/_rels/slide5.x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9.bin"/><Relationship Id="rId5" Type="http://schemas.openxmlformats.org/officeDocument/2006/relationships/image" Target="../media/image6.wmf"/><Relationship Id="rId4" Type="http://schemas.openxmlformats.org/officeDocument/2006/relationships/oleObject" Target="../embeddings/oleObject8.bin"/></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19.bin"/><Relationship Id="rId2" Type="http://schemas.openxmlformats.org/officeDocument/2006/relationships/slideLayout" Target="../slideLayouts/slideLayout7.xml"/><Relationship Id="rId1" Type="http://schemas.openxmlformats.org/officeDocument/2006/relationships/vmlDrawing" Target="../drawings/vmlDrawing48.vml"/><Relationship Id="rId6" Type="http://schemas.openxmlformats.org/officeDocument/2006/relationships/image" Target="../media/image30.wmf"/><Relationship Id="rId5" Type="http://schemas.openxmlformats.org/officeDocument/2006/relationships/oleObject" Target="../embeddings/oleObject120.bin"/><Relationship Id="rId4" Type="http://schemas.openxmlformats.org/officeDocument/2006/relationships/image" Target="../media/image25.w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21.bin"/><Relationship Id="rId2" Type="http://schemas.openxmlformats.org/officeDocument/2006/relationships/slideLayout" Target="../slideLayouts/slideLayout7.xml"/><Relationship Id="rId1" Type="http://schemas.openxmlformats.org/officeDocument/2006/relationships/vmlDrawing" Target="../drawings/vmlDrawing49.vml"/><Relationship Id="rId6" Type="http://schemas.openxmlformats.org/officeDocument/2006/relationships/image" Target="../media/image30.wmf"/><Relationship Id="rId5" Type="http://schemas.openxmlformats.org/officeDocument/2006/relationships/oleObject" Target="../embeddings/oleObject122.bin"/><Relationship Id="rId4" Type="http://schemas.openxmlformats.org/officeDocument/2006/relationships/image" Target="../media/image25.wmf"/></Relationships>
</file>

<file path=ppt/slides/_rels/slide5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0.wmf"/><Relationship Id="rId5" Type="http://schemas.openxmlformats.org/officeDocument/2006/relationships/oleObject" Target="../embeddings/oleObject11.bin"/><Relationship Id="rId4" Type="http://schemas.openxmlformats.org/officeDocument/2006/relationships/image" Target="../media/image6.wmf"/></Relationships>
</file>

<file path=ppt/slides/_rels/slide7.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0.wmf"/><Relationship Id="rId5" Type="http://schemas.openxmlformats.org/officeDocument/2006/relationships/oleObject" Target="../embeddings/oleObject13.bin"/><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6.wmf"/><Relationship Id="rId5" Type="http://schemas.openxmlformats.org/officeDocument/2006/relationships/oleObject" Target="../embeddings/oleObject16.bin"/><Relationship Id="rId10" Type="http://schemas.openxmlformats.org/officeDocument/2006/relationships/image" Target="../media/image11.wmf"/><Relationship Id="rId4" Type="http://schemas.openxmlformats.org/officeDocument/2006/relationships/image" Target="../media/image12.wmf"/><Relationship Id="rId9" Type="http://schemas.openxmlformats.org/officeDocument/2006/relationships/oleObject" Target="../embeddings/oleObject18.bin"/></Relationships>
</file>

<file path=ppt/slides/_rels/slide9.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3.wmf"/><Relationship Id="rId5" Type="http://schemas.openxmlformats.org/officeDocument/2006/relationships/oleObject" Target="../embeddings/oleObject20.bin"/><Relationship Id="rId4" Type="http://schemas.openxmlformats.org/officeDocument/2006/relationships/image" Target="../media/image1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13: </a:t>
            </a:r>
            <a:r>
              <a:rPr lang="en-US" dirty="0">
                <a:solidFill>
                  <a:schemeClr val="bg1"/>
                </a:solidFill>
                <a:latin typeface="Arial" pitchFamily="34" charset="0"/>
                <a:cs typeface="Arial" pitchFamily="34" charset="0"/>
              </a:rPr>
              <a:t>Introduction to Nonstationary Time Series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3267633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648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276488" name="Text Box 8"/>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This can be seen from the </a:t>
            </a:r>
            <a:r>
              <a:rPr lang="en-US" sz="1500" b="1" dirty="0" smtClean="0"/>
              <a:t>50 </a:t>
            </a:r>
            <a:r>
              <a:rPr lang="en-US" sz="1500" b="1" dirty="0"/>
              <a:t>realizations.  The distribution of the values of </a:t>
            </a:r>
            <a:r>
              <a:rPr lang="en-US" sz="1500" b="1" i="1" dirty="0" err="1"/>
              <a:t>X</a:t>
            </a:r>
            <a:r>
              <a:rPr lang="en-US" sz="1500" b="1" i="1" baseline="-25000" dirty="0" err="1"/>
              <a:t>t</a:t>
            </a:r>
            <a:r>
              <a:rPr lang="en-US" sz="1500" b="1" dirty="0"/>
              <a:t> spreads out as </a:t>
            </a:r>
            <a:r>
              <a:rPr lang="en-US" sz="1500" b="1" i="1" dirty="0"/>
              <a:t>t</a:t>
            </a:r>
            <a:r>
              <a:rPr lang="en-US" sz="1500" b="1" dirty="0"/>
              <a:t> increases, but there is no tendency for the mean of the distribution to change.  (In this example </a:t>
            </a:r>
            <a:r>
              <a:rPr lang="en-US" sz="1500" b="1" i="1" dirty="0"/>
              <a:t>X</a:t>
            </a:r>
            <a:r>
              <a:rPr lang="en-US" sz="1500" b="1" baseline="-25000" dirty="0"/>
              <a:t>0</a:t>
            </a:r>
            <a:r>
              <a:rPr lang="en-US" sz="1500" b="1" dirty="0"/>
              <a:t> = 0, but this is unimportant.  It would be true for any value of </a:t>
            </a:r>
            <a:r>
              <a:rPr lang="en-US" sz="1500" b="1" i="1" dirty="0"/>
              <a:t>X</a:t>
            </a:r>
            <a:r>
              <a:rPr lang="en-US" sz="1500" b="1" baseline="-25000" dirty="0"/>
              <a:t>0</a:t>
            </a:r>
            <a:r>
              <a:rPr lang="en-US" sz="1500" b="1" dirty="0"/>
              <a:t>.)  </a:t>
            </a:r>
            <a:r>
              <a:rPr lang="en-US" dirty="0"/>
              <a:t> </a:t>
            </a:r>
            <a:endParaRPr lang="en-GB"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5" name="Rectangle 14"/>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38" y="601663"/>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32"/>
          <p:cNvSpPr>
            <a:spLocks noChangeArrowheads="1"/>
          </p:cNvSpPr>
          <p:nvPr/>
        </p:nvSpPr>
        <p:spPr bwMode="auto">
          <a:xfrm>
            <a:off x="1397000" y="781049"/>
            <a:ext cx="2022475" cy="10679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8" name="Object 13"/>
          <p:cNvGraphicFramePr>
            <a:graphicFrameLocks noChangeAspect="1"/>
          </p:cNvGraphicFramePr>
          <p:nvPr>
            <p:extLst>
              <p:ext uri="{D42A27DB-BD31-4B8C-83A1-F6EECF244321}">
                <p14:modId xmlns:p14="http://schemas.microsoft.com/office/powerpoint/2010/main" val="1994265786"/>
              </p:ext>
            </p:extLst>
          </p:nvPr>
        </p:nvGraphicFramePr>
        <p:xfrm>
          <a:off x="1511300" y="892175"/>
          <a:ext cx="1739900" cy="381000"/>
        </p:xfrm>
        <a:graphic>
          <a:graphicData uri="http://schemas.openxmlformats.org/presentationml/2006/ole">
            <mc:AlternateContent xmlns:mc="http://schemas.openxmlformats.org/markup-compatibility/2006">
              <mc:Choice xmlns:v="urn:schemas-microsoft-com:vml" Requires="v">
                <p:oleObj spid="_x0000_s276540" name="Equation" r:id="rId4" imgW="1739880" imgH="380880" progId="Equation.3">
                  <p:embed/>
                </p:oleObj>
              </mc:Choice>
              <mc:Fallback>
                <p:oleObj name="Equation" r:id="rId4" imgW="17398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892175"/>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4"/>
          <p:cNvGraphicFramePr>
            <a:graphicFrameLocks noChangeAspect="1"/>
          </p:cNvGraphicFramePr>
          <p:nvPr>
            <p:extLst>
              <p:ext uri="{D42A27DB-BD31-4B8C-83A1-F6EECF244321}">
                <p14:modId xmlns:p14="http://schemas.microsoft.com/office/powerpoint/2010/main" val="3079085234"/>
              </p:ext>
            </p:extLst>
          </p:nvPr>
        </p:nvGraphicFramePr>
        <p:xfrm>
          <a:off x="1606550" y="1387475"/>
          <a:ext cx="1447800" cy="381000"/>
        </p:xfrm>
        <a:graphic>
          <a:graphicData uri="http://schemas.openxmlformats.org/presentationml/2006/ole">
            <mc:AlternateContent xmlns:mc="http://schemas.openxmlformats.org/markup-compatibility/2006">
              <mc:Choice xmlns:v="urn:schemas-microsoft-com:vml" Requires="v">
                <p:oleObj spid="_x0000_s276541" name="Equation" r:id="rId6" imgW="1447560" imgH="380880" progId="Equation.3">
                  <p:embed/>
                </p:oleObj>
              </mc:Choice>
              <mc:Fallback>
                <p:oleObj name="Equation" r:id="rId6" imgW="144756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6550" y="13874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853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10</a:t>
            </a:r>
            <a:endParaRPr lang="en-US" sz="1000">
              <a:solidFill>
                <a:srgbClr val="3366FF"/>
              </a:solidFill>
            </a:endParaRPr>
          </a:p>
        </p:txBody>
      </p:sp>
      <p:sp>
        <p:nvSpPr>
          <p:cNvPr id="278534" name="Text Box 6"/>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However, it is also clear from the figure that the ensemble distribution is not constant over time, and therefore that the process is nonstationary.  The distribution</a:t>
            </a:r>
            <a:r>
              <a:rPr lang="en-US" sz="1500"/>
              <a:t> </a:t>
            </a:r>
            <a:r>
              <a:rPr lang="en-US" sz="1500" b="1"/>
              <a:t>of the values of </a:t>
            </a:r>
            <a:r>
              <a:rPr lang="en-US" sz="1500" b="1" i="1"/>
              <a:t>X</a:t>
            </a:r>
            <a:r>
              <a:rPr lang="en-US" sz="1500" b="1" i="1" baseline="-25000"/>
              <a:t>t</a:t>
            </a:r>
            <a:r>
              <a:rPr lang="en-US" sz="1500" b="1"/>
              <a:t> spreads out as </a:t>
            </a:r>
            <a:r>
              <a:rPr lang="en-US" sz="1500" b="1" i="1"/>
              <a:t>t</a:t>
            </a:r>
            <a:r>
              <a:rPr lang="en-US" sz="1500" b="1"/>
              <a:t> increases, so the variance of the distribution is an increasing function of </a:t>
            </a:r>
            <a:r>
              <a:rPr lang="en-US" sz="1500" b="1" i="1"/>
              <a:t>t</a:t>
            </a:r>
            <a:r>
              <a:rPr lang="en-US" sz="1500" b="1"/>
              <a:t>.</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5" name="Rectangle 14"/>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38" y="601663"/>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32"/>
          <p:cNvSpPr>
            <a:spLocks noChangeArrowheads="1"/>
          </p:cNvSpPr>
          <p:nvPr/>
        </p:nvSpPr>
        <p:spPr bwMode="auto">
          <a:xfrm>
            <a:off x="1397000" y="781049"/>
            <a:ext cx="2022475" cy="10679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8" name="Object 13"/>
          <p:cNvGraphicFramePr>
            <a:graphicFrameLocks noChangeAspect="1"/>
          </p:cNvGraphicFramePr>
          <p:nvPr>
            <p:extLst>
              <p:ext uri="{D42A27DB-BD31-4B8C-83A1-F6EECF244321}">
                <p14:modId xmlns:p14="http://schemas.microsoft.com/office/powerpoint/2010/main" val="4199184297"/>
              </p:ext>
            </p:extLst>
          </p:nvPr>
        </p:nvGraphicFramePr>
        <p:xfrm>
          <a:off x="1511300" y="892175"/>
          <a:ext cx="1739900" cy="381000"/>
        </p:xfrm>
        <a:graphic>
          <a:graphicData uri="http://schemas.openxmlformats.org/presentationml/2006/ole">
            <mc:AlternateContent xmlns:mc="http://schemas.openxmlformats.org/markup-compatibility/2006">
              <mc:Choice xmlns:v="urn:schemas-microsoft-com:vml" Requires="v">
                <p:oleObj spid="_x0000_s278586" name="Equation" r:id="rId4" imgW="1739880" imgH="380880" progId="Equation.3">
                  <p:embed/>
                </p:oleObj>
              </mc:Choice>
              <mc:Fallback>
                <p:oleObj name="Equation" r:id="rId4" imgW="17398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892175"/>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4"/>
          <p:cNvGraphicFramePr>
            <a:graphicFrameLocks noChangeAspect="1"/>
          </p:cNvGraphicFramePr>
          <p:nvPr>
            <p:extLst>
              <p:ext uri="{D42A27DB-BD31-4B8C-83A1-F6EECF244321}">
                <p14:modId xmlns:p14="http://schemas.microsoft.com/office/powerpoint/2010/main" val="197873435"/>
              </p:ext>
            </p:extLst>
          </p:nvPr>
        </p:nvGraphicFramePr>
        <p:xfrm>
          <a:off x="1606550" y="1387475"/>
          <a:ext cx="1447800" cy="381000"/>
        </p:xfrm>
        <a:graphic>
          <a:graphicData uri="http://schemas.openxmlformats.org/presentationml/2006/ole">
            <mc:AlternateContent xmlns:mc="http://schemas.openxmlformats.org/markup-compatibility/2006">
              <mc:Choice xmlns:v="urn:schemas-microsoft-com:vml" Requires="v">
                <p:oleObj spid="_x0000_s278587" name="Equation" r:id="rId6" imgW="1447560" imgH="380880" progId="Equation.3">
                  <p:embed/>
                </p:oleObj>
              </mc:Choice>
              <mc:Fallback>
                <p:oleObj name="Equation" r:id="rId6" imgW="144756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6550" y="13874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750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11</a:t>
            </a:r>
            <a:endParaRPr lang="en-US" sz="1000">
              <a:solidFill>
                <a:srgbClr val="3366FF"/>
              </a:solidFill>
            </a:endParaRPr>
          </a:p>
        </p:txBody>
      </p:sp>
      <p:sp>
        <p:nvSpPr>
          <p:cNvPr id="27751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We will demonstrate this mathematically.  We have seen that </a:t>
            </a:r>
            <a:r>
              <a:rPr lang="en-US" sz="1500" b="1" i="1"/>
              <a:t>X</a:t>
            </a:r>
            <a:r>
              <a:rPr lang="en-US" sz="1500" b="1" i="1" baseline="-25000"/>
              <a:t>t</a:t>
            </a:r>
            <a:r>
              <a:rPr lang="en-US" sz="1500" b="1"/>
              <a:t> is equal to </a:t>
            </a:r>
            <a:r>
              <a:rPr lang="en-US" sz="1500" b="1" i="1"/>
              <a:t>X</a:t>
            </a:r>
            <a:r>
              <a:rPr lang="en-US" sz="1500" b="1" baseline="-25000"/>
              <a:t>0</a:t>
            </a:r>
            <a:r>
              <a:rPr lang="en-US" sz="1500" b="1"/>
              <a:t> plus the sum of the innovations </a:t>
            </a:r>
            <a:r>
              <a:rPr lang="en-US" sz="1500" b="1" i="1">
                <a:latin typeface="Symbol" pitchFamily="18" charset="2"/>
              </a:rPr>
              <a:t>e</a:t>
            </a:r>
            <a:r>
              <a:rPr lang="en-US" sz="1500" b="1" baseline="-25000"/>
              <a:t>1</a:t>
            </a:r>
            <a:r>
              <a:rPr lang="en-US" sz="1500" b="1"/>
              <a:t>, ..., </a:t>
            </a:r>
            <a:r>
              <a:rPr lang="en-US" sz="1500" b="1" i="1">
                <a:latin typeface="Symbol" pitchFamily="18" charset="2"/>
              </a:rPr>
              <a:t>e</a:t>
            </a:r>
            <a:r>
              <a:rPr lang="en-US" sz="1500" b="1" i="1" baseline="-25000"/>
              <a:t>t</a:t>
            </a:r>
            <a:r>
              <a:rPr lang="en-US" sz="1500" b="1"/>
              <a:t>.  </a:t>
            </a:r>
            <a:r>
              <a:rPr lang="en-US" sz="1500" b="1" i="1"/>
              <a:t>X</a:t>
            </a:r>
            <a:r>
              <a:rPr lang="en-US" sz="1500" b="1" baseline="-25000"/>
              <a:t>0</a:t>
            </a:r>
            <a:r>
              <a:rPr lang="en-US" sz="1500" b="1"/>
              <a:t> is an additive constant, so it does not affect the variance.</a:t>
            </a:r>
            <a:endParaRPr lang="en-GB" sz="240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a:t>
            </a:r>
            <a:r>
              <a:rPr lang="en-GB" sz="1800" b="1" dirty="0">
                <a:latin typeface="Arial" charset="0"/>
              </a:rPr>
              <a:t>walk</a:t>
            </a:r>
            <a:endParaRPr lang="en-US" sz="1800" b="1" dirty="0">
              <a:latin typeface="Arial" charset="0"/>
            </a:endParaRPr>
          </a:p>
          <a:p>
            <a:endParaRPr lang="en-US" sz="1800" b="1" i="1" dirty="0">
              <a:latin typeface="Arial" charset="0"/>
            </a:endParaRPr>
          </a:p>
        </p:txBody>
      </p:sp>
      <p:sp>
        <p:nvSpPr>
          <p:cNvPr id="17" name="Rectangle 13"/>
          <p:cNvSpPr>
            <a:spLocks noChangeArrowheads="1"/>
          </p:cNvSpPr>
          <p:nvPr/>
        </p:nvSpPr>
        <p:spPr bwMode="auto">
          <a:xfrm>
            <a:off x="0" y="1079999"/>
            <a:ext cx="9144000" cy="265380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8" name="Object 4"/>
          <p:cNvGraphicFramePr>
            <a:graphicFrameLocks noChangeAspect="1"/>
          </p:cNvGraphicFramePr>
          <p:nvPr>
            <p:extLst>
              <p:ext uri="{D42A27DB-BD31-4B8C-83A1-F6EECF244321}">
                <p14:modId xmlns:p14="http://schemas.microsoft.com/office/powerpoint/2010/main" val="3790097610"/>
              </p:ext>
            </p:extLst>
          </p:nvPr>
        </p:nvGraphicFramePr>
        <p:xfrm>
          <a:off x="3033713" y="1892300"/>
          <a:ext cx="3314700" cy="381000"/>
        </p:xfrm>
        <a:graphic>
          <a:graphicData uri="http://schemas.openxmlformats.org/presentationml/2006/ole">
            <mc:AlternateContent xmlns:mc="http://schemas.openxmlformats.org/markup-compatibility/2006">
              <mc:Choice xmlns:v="urn:schemas-microsoft-com:vml" Requires="v">
                <p:oleObj spid="_x0000_s277589" name="Equation" r:id="rId3" imgW="3314520" imgH="380880" progId="Equation.3">
                  <p:embed/>
                </p:oleObj>
              </mc:Choice>
              <mc:Fallback>
                <p:oleObj name="Equation" r:id="rId3" imgW="33145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892300"/>
                        <a:ext cx="3314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6"/>
          <p:cNvGraphicFramePr>
            <a:graphicFrameLocks noChangeAspect="1"/>
          </p:cNvGraphicFramePr>
          <p:nvPr>
            <p:extLst>
              <p:ext uri="{D42A27DB-BD31-4B8C-83A1-F6EECF244321}">
                <p14:modId xmlns:p14="http://schemas.microsoft.com/office/powerpoint/2010/main" val="2703053295"/>
              </p:ext>
            </p:extLst>
          </p:nvPr>
        </p:nvGraphicFramePr>
        <p:xfrm>
          <a:off x="3033713" y="1260000"/>
          <a:ext cx="1739900" cy="381000"/>
        </p:xfrm>
        <a:graphic>
          <a:graphicData uri="http://schemas.openxmlformats.org/presentationml/2006/ole">
            <mc:AlternateContent xmlns:mc="http://schemas.openxmlformats.org/markup-compatibility/2006">
              <mc:Choice xmlns:v="urn:schemas-microsoft-com:vml" Requires="v">
                <p:oleObj spid="_x0000_s277590"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1260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8"/>
          <p:cNvGraphicFramePr>
            <a:graphicFrameLocks noChangeAspect="1"/>
          </p:cNvGraphicFramePr>
          <p:nvPr>
            <p:extLst>
              <p:ext uri="{D42A27DB-BD31-4B8C-83A1-F6EECF244321}">
                <p14:modId xmlns:p14="http://schemas.microsoft.com/office/powerpoint/2010/main" val="4174276535"/>
              </p:ext>
            </p:extLst>
          </p:nvPr>
        </p:nvGraphicFramePr>
        <p:xfrm>
          <a:off x="2927350" y="2554288"/>
          <a:ext cx="4152900" cy="1600200"/>
        </p:xfrm>
        <a:graphic>
          <a:graphicData uri="http://schemas.openxmlformats.org/presentationml/2006/ole">
            <mc:AlternateContent xmlns:mc="http://schemas.openxmlformats.org/markup-compatibility/2006">
              <mc:Choice xmlns:v="urn:schemas-microsoft-com:vml" Requires="v">
                <p:oleObj spid="_x0000_s277591" name="Equation" r:id="rId7" imgW="4152600" imgH="1600200" progId="Equation.3">
                  <p:embed/>
                </p:oleObj>
              </mc:Choice>
              <mc:Fallback>
                <p:oleObj name="Equation" r:id="rId7" imgW="4152600" imgH="1600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7350" y="2554288"/>
                        <a:ext cx="4152900" cy="160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11"/>
          <p:cNvSpPr>
            <a:spLocks noChangeArrowheads="1"/>
          </p:cNvSpPr>
          <p:nvPr/>
        </p:nvSpPr>
        <p:spPr bwMode="auto">
          <a:xfrm>
            <a:off x="1612900" y="3771900"/>
            <a:ext cx="7277100" cy="1419225"/>
          </a:xfrm>
          <a:prstGeom prst="rect">
            <a:avLst/>
          </a:prstGeom>
          <a:solidFill>
            <a:srgbClr val="969696"/>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3"/>
          <p:cNvSpPr>
            <a:spLocks noChangeArrowheads="1"/>
          </p:cNvSpPr>
          <p:nvPr/>
        </p:nvSpPr>
        <p:spPr bwMode="auto">
          <a:xfrm>
            <a:off x="0" y="1079999"/>
            <a:ext cx="9144000" cy="325387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955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12</a:t>
            </a:r>
            <a:endParaRPr lang="en-US" sz="1000">
              <a:solidFill>
                <a:srgbClr val="3366FF"/>
              </a:solidFill>
            </a:endParaRPr>
          </a:p>
        </p:txBody>
      </p:sp>
      <p:graphicFrame>
        <p:nvGraphicFramePr>
          <p:cNvPr id="279556" name="Object 4"/>
          <p:cNvGraphicFramePr>
            <a:graphicFrameLocks noChangeAspect="1"/>
          </p:cNvGraphicFramePr>
          <p:nvPr/>
        </p:nvGraphicFramePr>
        <p:xfrm>
          <a:off x="3033713" y="1892300"/>
          <a:ext cx="3314700" cy="381000"/>
        </p:xfrm>
        <a:graphic>
          <a:graphicData uri="http://schemas.openxmlformats.org/presentationml/2006/ole">
            <mc:AlternateContent xmlns:mc="http://schemas.openxmlformats.org/markup-compatibility/2006">
              <mc:Choice xmlns:v="urn:schemas-microsoft-com:vml" Requires="v">
                <p:oleObj spid="_x0000_s279635" name="Equation" r:id="rId3" imgW="3314520" imgH="380880" progId="Equation.3">
                  <p:embed/>
                </p:oleObj>
              </mc:Choice>
              <mc:Fallback>
                <p:oleObj name="Equation" r:id="rId3" imgW="331452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892300"/>
                        <a:ext cx="3314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9558" name="Object 6"/>
          <p:cNvGraphicFramePr>
            <a:graphicFrameLocks noChangeAspect="1"/>
          </p:cNvGraphicFramePr>
          <p:nvPr>
            <p:extLst>
              <p:ext uri="{D42A27DB-BD31-4B8C-83A1-F6EECF244321}">
                <p14:modId xmlns:p14="http://schemas.microsoft.com/office/powerpoint/2010/main" val="2872502071"/>
              </p:ext>
            </p:extLst>
          </p:nvPr>
        </p:nvGraphicFramePr>
        <p:xfrm>
          <a:off x="3033713" y="1260000"/>
          <a:ext cx="1739900" cy="381000"/>
        </p:xfrm>
        <a:graphic>
          <a:graphicData uri="http://schemas.openxmlformats.org/presentationml/2006/ole">
            <mc:AlternateContent xmlns:mc="http://schemas.openxmlformats.org/markup-compatibility/2006">
              <mc:Choice xmlns:v="urn:schemas-microsoft-com:vml" Requires="v">
                <p:oleObj spid="_x0000_s279636" name="Equation" r:id="rId5" imgW="1739880" imgH="380880" progId="Equation.3">
                  <p:embed/>
                </p:oleObj>
              </mc:Choice>
              <mc:Fallback>
                <p:oleObj name="Equation" r:id="rId5" imgW="173988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1260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9560" name="Object 8"/>
          <p:cNvGraphicFramePr>
            <a:graphicFrameLocks noChangeAspect="1"/>
          </p:cNvGraphicFramePr>
          <p:nvPr/>
        </p:nvGraphicFramePr>
        <p:xfrm>
          <a:off x="2927350" y="2554288"/>
          <a:ext cx="4152900" cy="1600200"/>
        </p:xfrm>
        <a:graphic>
          <a:graphicData uri="http://schemas.openxmlformats.org/presentationml/2006/ole">
            <mc:AlternateContent xmlns:mc="http://schemas.openxmlformats.org/markup-compatibility/2006">
              <mc:Choice xmlns:v="urn:schemas-microsoft-com:vml" Requires="v">
                <p:oleObj spid="_x0000_s279637" name="Equation" r:id="rId7" imgW="4152600" imgH="1600200" progId="Equation.3">
                  <p:embed/>
                </p:oleObj>
              </mc:Choice>
              <mc:Fallback>
                <p:oleObj name="Equation" r:id="rId7" imgW="4152600" imgH="16002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7350" y="2554288"/>
                        <a:ext cx="4152900" cy="160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956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variance of the sum of the innovations is equal to the sum of their individual variances.  The covariances are all zero because the innovations are assumed to be generated independently.</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a:t>
            </a:r>
            <a:r>
              <a:rPr lang="en-GB" sz="1800" b="1" dirty="0">
                <a:latin typeface="Arial" charset="0"/>
              </a:rPr>
              <a:t>walk</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057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13</a:t>
            </a:r>
            <a:endParaRPr lang="en-US" sz="1000">
              <a:solidFill>
                <a:srgbClr val="3366FF"/>
              </a:solidFill>
            </a:endParaRPr>
          </a:p>
        </p:txBody>
      </p:sp>
      <p:sp>
        <p:nvSpPr>
          <p:cNvPr id="280585" name="Text Box 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variance of each innovation is equal to </a:t>
            </a:r>
            <a:r>
              <a:rPr lang="en-GB" sz="1500" b="1" i="1">
                <a:latin typeface="Symbol" pitchFamily="18" charset="2"/>
              </a:rPr>
              <a:t>s</a:t>
            </a:r>
            <a:r>
              <a:rPr lang="en-GB" sz="1500" b="1" i="1" baseline="-25000">
                <a:latin typeface="Symbol" pitchFamily="18" charset="2"/>
              </a:rPr>
              <a:t>e  </a:t>
            </a:r>
            <a:r>
              <a:rPr lang="en-GB" sz="1500" b="1"/>
              <a:t>, by assumption.  Hence the population variance of </a:t>
            </a:r>
            <a:r>
              <a:rPr lang="en-GB" sz="1500" b="1" i="1"/>
              <a:t>X</a:t>
            </a:r>
            <a:r>
              <a:rPr lang="en-GB" sz="1500" b="1" i="1" baseline="-25000"/>
              <a:t>t</a:t>
            </a:r>
            <a:r>
              <a:rPr lang="en-GB" sz="1500" b="1"/>
              <a:t> is directly proportional to </a:t>
            </a:r>
            <a:r>
              <a:rPr lang="en-GB" sz="1500" b="1" i="1"/>
              <a:t>t</a:t>
            </a:r>
            <a:r>
              <a:rPr lang="en-GB" sz="1500" b="1"/>
              <a:t>.  As we have seen from the figure, its distribution spreads out as </a:t>
            </a:r>
            <a:r>
              <a:rPr lang="en-GB" sz="1500" b="1" i="1"/>
              <a:t>t</a:t>
            </a:r>
            <a:r>
              <a:rPr lang="en-GB" sz="1500" b="1"/>
              <a:t> increases.</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a:t>
            </a:r>
            <a:r>
              <a:rPr lang="en-GB" sz="1800" b="1" dirty="0">
                <a:latin typeface="Arial" charset="0"/>
              </a:rPr>
              <a:t>walk</a:t>
            </a:r>
            <a:endParaRPr lang="en-US" sz="1800" b="1" dirty="0">
              <a:latin typeface="Arial" charset="0"/>
            </a:endParaRPr>
          </a:p>
          <a:p>
            <a:endParaRPr lang="en-US" sz="1800" b="1" i="1" dirty="0">
              <a:latin typeface="Arial" charset="0"/>
            </a:endParaRPr>
          </a:p>
        </p:txBody>
      </p:sp>
      <p:sp>
        <p:nvSpPr>
          <p:cNvPr id="16" name="Rectangle 13"/>
          <p:cNvSpPr>
            <a:spLocks noChangeArrowheads="1"/>
          </p:cNvSpPr>
          <p:nvPr/>
        </p:nvSpPr>
        <p:spPr bwMode="auto">
          <a:xfrm>
            <a:off x="0" y="1079999"/>
            <a:ext cx="9144000" cy="32538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4"/>
          <p:cNvGraphicFramePr>
            <a:graphicFrameLocks noChangeAspect="1"/>
          </p:cNvGraphicFramePr>
          <p:nvPr/>
        </p:nvGraphicFramePr>
        <p:xfrm>
          <a:off x="3033713" y="1892300"/>
          <a:ext cx="3314700" cy="381000"/>
        </p:xfrm>
        <a:graphic>
          <a:graphicData uri="http://schemas.openxmlformats.org/presentationml/2006/ole">
            <mc:AlternateContent xmlns:mc="http://schemas.openxmlformats.org/markup-compatibility/2006">
              <mc:Choice xmlns:v="urn:schemas-microsoft-com:vml" Requires="v">
                <p:oleObj spid="_x0000_s280658" name="Equation" r:id="rId3" imgW="3314520" imgH="380880" progId="Equation.3">
                  <p:embed/>
                </p:oleObj>
              </mc:Choice>
              <mc:Fallback>
                <p:oleObj name="Equation" r:id="rId3" imgW="331452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892300"/>
                        <a:ext cx="3314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664839214"/>
              </p:ext>
            </p:extLst>
          </p:nvPr>
        </p:nvGraphicFramePr>
        <p:xfrm>
          <a:off x="3033713" y="1260000"/>
          <a:ext cx="1739900" cy="381000"/>
        </p:xfrm>
        <a:graphic>
          <a:graphicData uri="http://schemas.openxmlformats.org/presentationml/2006/ole">
            <mc:AlternateContent xmlns:mc="http://schemas.openxmlformats.org/markup-compatibility/2006">
              <mc:Choice xmlns:v="urn:schemas-microsoft-com:vml" Requires="v">
                <p:oleObj spid="_x0000_s280659"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1260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8"/>
          <p:cNvGraphicFramePr>
            <a:graphicFrameLocks noChangeAspect="1"/>
          </p:cNvGraphicFramePr>
          <p:nvPr/>
        </p:nvGraphicFramePr>
        <p:xfrm>
          <a:off x="2927350" y="2554288"/>
          <a:ext cx="4152900" cy="1600200"/>
        </p:xfrm>
        <a:graphic>
          <a:graphicData uri="http://schemas.openxmlformats.org/presentationml/2006/ole">
            <mc:AlternateContent xmlns:mc="http://schemas.openxmlformats.org/markup-compatibility/2006">
              <mc:Choice xmlns:v="urn:schemas-microsoft-com:vml" Requires="v">
                <p:oleObj spid="_x0000_s280660" name="Equation" r:id="rId7" imgW="4152600" imgH="1600200" progId="Equation.3">
                  <p:embed/>
                </p:oleObj>
              </mc:Choice>
              <mc:Fallback>
                <p:oleObj name="Equation" r:id="rId7" imgW="4152600" imgH="1600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7350" y="2554288"/>
                        <a:ext cx="4152900" cy="160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3"/>
          <p:cNvSpPr>
            <a:spLocks noChangeArrowheads="1"/>
          </p:cNvSpPr>
          <p:nvPr/>
        </p:nvSpPr>
        <p:spPr bwMode="auto">
          <a:xfrm>
            <a:off x="0" y="1079999"/>
            <a:ext cx="9144000" cy="39777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160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graphicFrame>
        <p:nvGraphicFramePr>
          <p:cNvPr id="281608" name="Object 8"/>
          <p:cNvGraphicFramePr>
            <a:graphicFrameLocks noChangeAspect="1"/>
          </p:cNvGraphicFramePr>
          <p:nvPr>
            <p:extLst>
              <p:ext uri="{D42A27DB-BD31-4B8C-83A1-F6EECF244321}">
                <p14:modId xmlns:p14="http://schemas.microsoft.com/office/powerpoint/2010/main" val="1427457772"/>
              </p:ext>
            </p:extLst>
          </p:nvPr>
        </p:nvGraphicFramePr>
        <p:xfrm>
          <a:off x="3033713" y="1260000"/>
          <a:ext cx="4699000" cy="381000"/>
        </p:xfrm>
        <a:graphic>
          <a:graphicData uri="http://schemas.openxmlformats.org/presentationml/2006/ole">
            <mc:AlternateContent xmlns:mc="http://schemas.openxmlformats.org/markup-compatibility/2006">
              <mc:Choice xmlns:v="urn:schemas-microsoft-com:vml" Requires="v">
                <p:oleObj spid="_x0000_s281719" name="Equation" r:id="rId3" imgW="4698720" imgH="380880" progId="Equation.3">
                  <p:embed/>
                </p:oleObj>
              </mc:Choice>
              <mc:Fallback>
                <p:oleObj name="Equation" r:id="rId3" imgW="4698720" imgH="38088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60000"/>
                        <a:ext cx="4699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1610" name="Object 10"/>
          <p:cNvGraphicFramePr>
            <a:graphicFrameLocks noChangeAspect="1"/>
          </p:cNvGraphicFramePr>
          <p:nvPr>
            <p:extLst>
              <p:ext uri="{D42A27DB-BD31-4B8C-83A1-F6EECF244321}">
                <p14:modId xmlns:p14="http://schemas.microsoft.com/office/powerpoint/2010/main" val="3999708055"/>
              </p:ext>
            </p:extLst>
          </p:nvPr>
        </p:nvGraphicFramePr>
        <p:xfrm>
          <a:off x="2946400" y="2971800"/>
          <a:ext cx="3606800" cy="838200"/>
        </p:xfrm>
        <a:graphic>
          <a:graphicData uri="http://schemas.openxmlformats.org/presentationml/2006/ole">
            <mc:AlternateContent xmlns:mc="http://schemas.openxmlformats.org/markup-compatibility/2006">
              <mc:Choice xmlns:v="urn:schemas-microsoft-com:vml" Requires="v">
                <p:oleObj spid="_x0000_s281720" name="Equation" r:id="rId5" imgW="3606480" imgH="838080" progId="Equation.3">
                  <p:embed/>
                </p:oleObj>
              </mc:Choice>
              <mc:Fallback>
                <p:oleObj name="Equation" r:id="rId5" imgW="3606480" imgH="83808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6400" y="2971800"/>
                        <a:ext cx="36068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1611" name="Object 11"/>
          <p:cNvGraphicFramePr>
            <a:graphicFrameLocks noChangeAspect="1"/>
          </p:cNvGraphicFramePr>
          <p:nvPr>
            <p:extLst>
              <p:ext uri="{D42A27DB-BD31-4B8C-83A1-F6EECF244321}">
                <p14:modId xmlns:p14="http://schemas.microsoft.com/office/powerpoint/2010/main" val="1508011370"/>
              </p:ext>
            </p:extLst>
          </p:nvPr>
        </p:nvGraphicFramePr>
        <p:xfrm>
          <a:off x="1712913" y="4044950"/>
          <a:ext cx="3175000" cy="825500"/>
        </p:xfrm>
        <a:graphic>
          <a:graphicData uri="http://schemas.openxmlformats.org/presentationml/2006/ole">
            <mc:AlternateContent xmlns:mc="http://schemas.openxmlformats.org/markup-compatibility/2006">
              <mc:Choice xmlns:v="urn:schemas-microsoft-com:vml" Requires="v">
                <p:oleObj spid="_x0000_s281721" name="Equation" r:id="rId7" imgW="3174840" imgH="825480" progId="Equation.3">
                  <p:embed/>
                </p:oleObj>
              </mc:Choice>
              <mc:Fallback>
                <p:oleObj name="Equation" r:id="rId7" imgW="3174840" imgH="82548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12913" y="4044950"/>
                        <a:ext cx="31750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1612" name="Object 12"/>
          <p:cNvGraphicFramePr>
            <a:graphicFrameLocks noChangeAspect="1"/>
          </p:cNvGraphicFramePr>
          <p:nvPr>
            <p:extLst>
              <p:ext uri="{D42A27DB-BD31-4B8C-83A1-F6EECF244321}">
                <p14:modId xmlns:p14="http://schemas.microsoft.com/office/powerpoint/2010/main" val="1785979713"/>
              </p:ext>
            </p:extLst>
          </p:nvPr>
        </p:nvGraphicFramePr>
        <p:xfrm>
          <a:off x="2586038" y="1898650"/>
          <a:ext cx="4419600" cy="825500"/>
        </p:xfrm>
        <a:graphic>
          <a:graphicData uri="http://schemas.openxmlformats.org/presentationml/2006/ole">
            <mc:AlternateContent xmlns:mc="http://schemas.openxmlformats.org/markup-compatibility/2006">
              <mc:Choice xmlns:v="urn:schemas-microsoft-com:vml" Requires="v">
                <p:oleObj spid="_x0000_s281722" name="Equation" r:id="rId9" imgW="4419360" imgH="825480" progId="Equation.3">
                  <p:embed/>
                </p:oleObj>
              </mc:Choice>
              <mc:Fallback>
                <p:oleObj name="Equation" r:id="rId9" imgW="4419360" imgH="825480" progId="Equation.3">
                  <p:embed/>
                  <p:pic>
                    <p:nvPicPr>
                      <p:cNvPr id="0" name="Object 12"/>
                      <p:cNvPicPr>
                        <a:picLocks noChangeAspect="1" noChangeArrowheads="1"/>
                      </p:cNvPicPr>
                      <p:nvPr/>
                    </p:nvPicPr>
                    <p:blipFill>
                      <a:blip r:embed="rId10"/>
                      <a:srcRect/>
                      <a:stretch>
                        <a:fillRect/>
                      </a:stretch>
                    </p:blipFill>
                    <p:spPr bwMode="auto">
                      <a:xfrm>
                        <a:off x="2586038" y="1898650"/>
                        <a:ext cx="44196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161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second process considered in the last sequence is shown above.  The presence of the intercept </a:t>
            </a:r>
            <a:r>
              <a:rPr lang="en-GB" sz="1500" b="1" i="1">
                <a:latin typeface="Symbol" pitchFamily="18" charset="2"/>
              </a:rPr>
              <a:t>b</a:t>
            </a:r>
            <a:r>
              <a:rPr lang="en-GB" sz="1500" b="1" baseline="-25000"/>
              <a:t>1</a:t>
            </a:r>
            <a:r>
              <a:rPr lang="en-GB" sz="1500" b="1"/>
              <a:t> on the right side gave the series a nonzero mean but did not lead to a violation of the conditions for stationarity.</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Stationary </a:t>
            </a:r>
            <a:r>
              <a:rPr lang="en-GB" sz="1800" b="1" dirty="0">
                <a:latin typeface="Arial" charset="0"/>
              </a:rPr>
              <a:t>process</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757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23757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a:t>
            </a:r>
            <a:r>
              <a:rPr lang="en-US" sz="1500" b="1" i="1">
                <a:latin typeface="Symbol" pitchFamily="18" charset="2"/>
              </a:rPr>
              <a:t>b</a:t>
            </a:r>
            <a:r>
              <a:rPr lang="en-GB" sz="1500" b="1" baseline="-25000"/>
              <a:t>2</a:t>
            </a:r>
            <a:r>
              <a:rPr lang="en-GB" sz="1500" b="1"/>
              <a:t> = 1, however, the series becomes a nonstationary process known as</a:t>
            </a:r>
            <a:r>
              <a:rPr lang="en-US" sz="1500" b="1"/>
              <a:t> a random walk with drift.</a:t>
            </a:r>
            <a:endParaRPr lang="en-GB" sz="1500"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2" name="Rectangle 1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3"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
        <p:nvSpPr>
          <p:cNvPr id="14" name="Rectangle 13"/>
          <p:cNvSpPr>
            <a:spLocks noChangeArrowheads="1"/>
          </p:cNvSpPr>
          <p:nvPr/>
        </p:nvSpPr>
        <p:spPr bwMode="auto">
          <a:xfrm>
            <a:off x="0" y="1080000"/>
            <a:ext cx="9144000" cy="7392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5" name="Object 4"/>
          <p:cNvGraphicFramePr>
            <a:graphicFrameLocks noChangeAspect="1"/>
          </p:cNvGraphicFramePr>
          <p:nvPr>
            <p:extLst>
              <p:ext uri="{D42A27DB-BD31-4B8C-83A1-F6EECF244321}">
                <p14:modId xmlns:p14="http://schemas.microsoft.com/office/powerpoint/2010/main" val="2468615810"/>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237608"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365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28365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If the process is valid for time </a:t>
            </a:r>
            <a:r>
              <a:rPr lang="en-US" sz="1500" b="1" i="1" dirty="0"/>
              <a:t>t</a:t>
            </a:r>
            <a:r>
              <a:rPr lang="en-US" sz="1500" b="1" dirty="0"/>
              <a:t>, it is valid for time </a:t>
            </a:r>
            <a:r>
              <a:rPr lang="en-US" sz="1500" b="1" i="1" dirty="0" smtClean="0"/>
              <a:t>t </a:t>
            </a:r>
            <a:r>
              <a:rPr lang="en-US" sz="1500" b="1" dirty="0" smtClean="0">
                <a:cs typeface="Arial" charset="0"/>
              </a:rPr>
              <a:t>– 1</a:t>
            </a:r>
            <a:r>
              <a:rPr lang="en-US" sz="1500" b="1" dirty="0">
                <a:cs typeface="Arial" charset="0"/>
              </a:rPr>
              <a:t>.</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3" name="Rectangle 1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4"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
        <p:nvSpPr>
          <p:cNvPr id="15" name="Rectangle 13"/>
          <p:cNvSpPr>
            <a:spLocks noChangeArrowheads="1"/>
          </p:cNvSpPr>
          <p:nvPr/>
        </p:nvSpPr>
        <p:spPr bwMode="auto">
          <a:xfrm>
            <a:off x="0" y="1080000"/>
            <a:ext cx="9144000" cy="14155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4"/>
          <p:cNvGraphicFramePr>
            <a:graphicFrameLocks noChangeAspect="1"/>
          </p:cNvGraphicFramePr>
          <p:nvPr>
            <p:extLst>
              <p:ext uri="{D42A27DB-BD31-4B8C-83A1-F6EECF244321}">
                <p14:modId xmlns:p14="http://schemas.microsoft.com/office/powerpoint/2010/main" val="563500756"/>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283707"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7"/>
          <p:cNvGraphicFramePr>
            <a:graphicFrameLocks noChangeAspect="1"/>
          </p:cNvGraphicFramePr>
          <p:nvPr>
            <p:extLst>
              <p:ext uri="{D42A27DB-BD31-4B8C-83A1-F6EECF244321}">
                <p14:modId xmlns:p14="http://schemas.microsoft.com/office/powerpoint/2010/main" val="1628943958"/>
              </p:ext>
            </p:extLst>
          </p:nvPr>
        </p:nvGraphicFramePr>
        <p:xfrm>
          <a:off x="2841625" y="1920875"/>
          <a:ext cx="2755900" cy="381000"/>
        </p:xfrm>
        <a:graphic>
          <a:graphicData uri="http://schemas.openxmlformats.org/presentationml/2006/ole">
            <mc:AlternateContent xmlns:mc="http://schemas.openxmlformats.org/markup-compatibility/2006">
              <mc:Choice xmlns:v="urn:schemas-microsoft-com:vml" Requires="v">
                <p:oleObj spid="_x0000_s283708" name="Equation" r:id="rId5" imgW="2755800" imgH="380880" progId="Equation.3">
                  <p:embed/>
                </p:oleObj>
              </mc:Choice>
              <mc:Fallback>
                <p:oleObj name="Equation" r:id="rId5" imgW="275580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1625" y="1920875"/>
                        <a:ext cx="2755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467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28468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Hence </a:t>
            </a:r>
            <a:r>
              <a:rPr lang="en-US" sz="1500" b="1" i="1"/>
              <a:t>X</a:t>
            </a:r>
            <a:r>
              <a:rPr lang="en-US" sz="1500" b="1" i="1" baseline="-25000"/>
              <a:t>t</a:t>
            </a:r>
            <a:r>
              <a:rPr lang="en-US" sz="1500" b="1"/>
              <a:t> can be expressed in terms of </a:t>
            </a:r>
            <a:r>
              <a:rPr lang="en-US" sz="1500" b="1" i="1"/>
              <a:t>X</a:t>
            </a:r>
            <a:r>
              <a:rPr lang="en-US" sz="1500" b="1" i="1" baseline="-25000"/>
              <a:t>t</a:t>
            </a:r>
            <a:r>
              <a:rPr lang="en-US" sz="1500" b="1" baseline="-25000">
                <a:cs typeface="Arial" charset="0"/>
              </a:rPr>
              <a:t>–2</a:t>
            </a:r>
            <a:r>
              <a:rPr lang="en-US" sz="1500" b="1">
                <a:cs typeface="Arial" charset="0"/>
              </a:rPr>
              <a:t>, the innovations </a:t>
            </a:r>
            <a:r>
              <a:rPr lang="en-US" sz="1500" b="1" i="1">
                <a:latin typeface="Symbol" pitchFamily="18" charset="2"/>
                <a:cs typeface="Arial" charset="0"/>
              </a:rPr>
              <a:t>e</a:t>
            </a:r>
            <a:r>
              <a:rPr lang="en-US" sz="1500" b="1" i="1" baseline="-25000">
                <a:cs typeface="Arial" charset="0"/>
              </a:rPr>
              <a:t>t</a:t>
            </a:r>
            <a:r>
              <a:rPr lang="en-US" sz="1500" b="1" baseline="-25000">
                <a:cs typeface="Arial" charset="0"/>
              </a:rPr>
              <a:t>–1</a:t>
            </a:r>
            <a:r>
              <a:rPr lang="en-US" sz="1500" b="1">
                <a:cs typeface="Arial" charset="0"/>
              </a:rPr>
              <a:t> and </a:t>
            </a:r>
            <a:r>
              <a:rPr lang="en-US" sz="1500" b="1" i="1">
                <a:latin typeface="Symbol" pitchFamily="18" charset="2"/>
                <a:cs typeface="Arial" charset="0"/>
              </a:rPr>
              <a:t>e</a:t>
            </a:r>
            <a:r>
              <a:rPr lang="en-US" sz="1500" b="1" i="1" baseline="-25000">
                <a:cs typeface="Arial" charset="0"/>
              </a:rPr>
              <a:t>t</a:t>
            </a:r>
            <a:r>
              <a:rPr lang="en-US" sz="1500" b="1">
                <a:cs typeface="Arial" charset="0"/>
              </a:rPr>
              <a:t>, and an intercept.  The intercept is 2</a:t>
            </a:r>
            <a:r>
              <a:rPr lang="en-US" sz="1500" b="1" i="1">
                <a:latin typeface="Symbol" pitchFamily="18" charset="2"/>
                <a:cs typeface="Arial" charset="0"/>
              </a:rPr>
              <a:t>b</a:t>
            </a:r>
            <a:r>
              <a:rPr lang="en-US" sz="1500" b="1" baseline="-25000">
                <a:cs typeface="Arial" charset="0"/>
              </a:rPr>
              <a:t>1</a:t>
            </a:r>
            <a:r>
              <a:rPr lang="en-US" sz="1500" b="1">
                <a:cs typeface="Arial" charset="0"/>
              </a:rPr>
              <a:t>.  Irrespective of whatever else is happening to the process. a fixed quantity </a:t>
            </a:r>
            <a:r>
              <a:rPr lang="en-US" sz="1500" b="1" i="1">
                <a:latin typeface="Symbol" pitchFamily="18" charset="2"/>
                <a:cs typeface="Arial" charset="0"/>
              </a:rPr>
              <a:t>b</a:t>
            </a:r>
            <a:r>
              <a:rPr lang="en-US" sz="1500" b="1" baseline="-25000">
                <a:cs typeface="Arial" charset="0"/>
              </a:rPr>
              <a:t>1</a:t>
            </a:r>
            <a:r>
              <a:rPr lang="en-US" sz="1500" b="1">
                <a:cs typeface="Arial" charset="0"/>
              </a:rPr>
              <a:t> is added in every time period.</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
        <p:nvSpPr>
          <p:cNvPr id="16" name="Rectangle 13"/>
          <p:cNvSpPr>
            <a:spLocks noChangeArrowheads="1"/>
          </p:cNvSpPr>
          <p:nvPr/>
        </p:nvSpPr>
        <p:spPr bwMode="auto">
          <a:xfrm>
            <a:off x="0" y="1080000"/>
            <a:ext cx="9144000" cy="205372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4"/>
          <p:cNvGraphicFramePr>
            <a:graphicFrameLocks noChangeAspect="1"/>
          </p:cNvGraphicFramePr>
          <p:nvPr>
            <p:extLst>
              <p:ext uri="{D42A27DB-BD31-4B8C-83A1-F6EECF244321}">
                <p14:modId xmlns:p14="http://schemas.microsoft.com/office/powerpoint/2010/main" val="1282911387"/>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284755"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7"/>
          <p:cNvGraphicFramePr>
            <a:graphicFrameLocks noChangeAspect="1"/>
          </p:cNvGraphicFramePr>
          <p:nvPr>
            <p:extLst>
              <p:ext uri="{D42A27DB-BD31-4B8C-83A1-F6EECF244321}">
                <p14:modId xmlns:p14="http://schemas.microsoft.com/office/powerpoint/2010/main" val="1405007545"/>
              </p:ext>
            </p:extLst>
          </p:nvPr>
        </p:nvGraphicFramePr>
        <p:xfrm>
          <a:off x="2841625" y="1920875"/>
          <a:ext cx="2755900" cy="381000"/>
        </p:xfrm>
        <a:graphic>
          <a:graphicData uri="http://schemas.openxmlformats.org/presentationml/2006/ole">
            <mc:AlternateContent xmlns:mc="http://schemas.openxmlformats.org/markup-compatibility/2006">
              <mc:Choice xmlns:v="urn:schemas-microsoft-com:vml" Requires="v">
                <p:oleObj spid="_x0000_s284756" name="Equation" r:id="rId5" imgW="2755800" imgH="380880" progId="Equation.3">
                  <p:embed/>
                </p:oleObj>
              </mc:Choice>
              <mc:Fallback>
                <p:oleObj name="Equation" r:id="rId5" imgW="275580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1625" y="1920875"/>
                        <a:ext cx="2755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8"/>
          <p:cNvGraphicFramePr>
            <a:graphicFrameLocks noChangeAspect="1"/>
          </p:cNvGraphicFramePr>
          <p:nvPr>
            <p:extLst>
              <p:ext uri="{D42A27DB-BD31-4B8C-83A1-F6EECF244321}">
                <p14:modId xmlns:p14="http://schemas.microsoft.com/office/powerpoint/2010/main" val="1566350076"/>
              </p:ext>
            </p:extLst>
          </p:nvPr>
        </p:nvGraphicFramePr>
        <p:xfrm>
          <a:off x="3033713" y="2582863"/>
          <a:ext cx="3251200" cy="381000"/>
        </p:xfrm>
        <a:graphic>
          <a:graphicData uri="http://schemas.openxmlformats.org/presentationml/2006/ole">
            <mc:AlternateContent xmlns:mc="http://schemas.openxmlformats.org/markup-compatibility/2006">
              <mc:Choice xmlns:v="urn:schemas-microsoft-com:vml" Requires="v">
                <p:oleObj spid="_x0000_s284757" name="Equation" r:id="rId7" imgW="3251160" imgH="380880" progId="Equation.3">
                  <p:embed/>
                </p:oleObj>
              </mc:Choice>
              <mc:Fallback>
                <p:oleObj name="Equation" r:id="rId7" imgW="32511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3713" y="2582863"/>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p:cNvSpPr>
            <a:spLocks noChangeArrowheads="1"/>
          </p:cNvSpPr>
          <p:nvPr/>
        </p:nvSpPr>
        <p:spPr bwMode="auto">
          <a:xfrm>
            <a:off x="0" y="1079999"/>
            <a:ext cx="9144000" cy="2730001"/>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569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graphicFrame>
        <p:nvGraphicFramePr>
          <p:cNvPr id="285700" name="Object 4"/>
          <p:cNvGraphicFramePr>
            <a:graphicFrameLocks noChangeAspect="1"/>
          </p:cNvGraphicFramePr>
          <p:nvPr>
            <p:extLst>
              <p:ext uri="{D42A27DB-BD31-4B8C-83A1-F6EECF244321}">
                <p14:modId xmlns:p14="http://schemas.microsoft.com/office/powerpoint/2010/main" val="1986790610"/>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285807" name="Equation" r:id="rId3" imgW="2323800" imgH="380880" progId="Equation.3">
                  <p:embed/>
                </p:oleObj>
              </mc:Choice>
              <mc:Fallback>
                <p:oleObj name="Equation" r:id="rId3" imgW="232380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5702" name="Object 6"/>
          <p:cNvGraphicFramePr>
            <a:graphicFrameLocks noChangeAspect="1"/>
          </p:cNvGraphicFramePr>
          <p:nvPr>
            <p:extLst>
              <p:ext uri="{D42A27DB-BD31-4B8C-83A1-F6EECF244321}">
                <p14:modId xmlns:p14="http://schemas.microsoft.com/office/powerpoint/2010/main" val="2852028599"/>
              </p:ext>
            </p:extLst>
          </p:nvPr>
        </p:nvGraphicFramePr>
        <p:xfrm>
          <a:off x="3033713" y="3244850"/>
          <a:ext cx="4038600" cy="381000"/>
        </p:xfrm>
        <a:graphic>
          <a:graphicData uri="http://schemas.openxmlformats.org/presentationml/2006/ole">
            <mc:AlternateContent xmlns:mc="http://schemas.openxmlformats.org/markup-compatibility/2006">
              <mc:Choice xmlns:v="urn:schemas-microsoft-com:vml" Requires="v">
                <p:oleObj spid="_x0000_s285808" name="Equation" r:id="rId5" imgW="4038480" imgH="380880" progId="Equation.3">
                  <p:embed/>
                </p:oleObj>
              </mc:Choice>
              <mc:Fallback>
                <p:oleObj name="Equation" r:id="rId5" imgW="403848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3244850"/>
                        <a:ext cx="403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5703" name="Object 7"/>
          <p:cNvGraphicFramePr>
            <a:graphicFrameLocks noChangeAspect="1"/>
          </p:cNvGraphicFramePr>
          <p:nvPr>
            <p:extLst>
              <p:ext uri="{D42A27DB-BD31-4B8C-83A1-F6EECF244321}">
                <p14:modId xmlns:p14="http://schemas.microsoft.com/office/powerpoint/2010/main" val="2800377464"/>
              </p:ext>
            </p:extLst>
          </p:nvPr>
        </p:nvGraphicFramePr>
        <p:xfrm>
          <a:off x="2841625" y="1920875"/>
          <a:ext cx="2755900" cy="381000"/>
        </p:xfrm>
        <a:graphic>
          <a:graphicData uri="http://schemas.openxmlformats.org/presentationml/2006/ole">
            <mc:AlternateContent xmlns:mc="http://schemas.openxmlformats.org/markup-compatibility/2006">
              <mc:Choice xmlns:v="urn:schemas-microsoft-com:vml" Requires="v">
                <p:oleObj spid="_x0000_s285809" name="Equation" r:id="rId7" imgW="2755800" imgH="380880" progId="Equation.3">
                  <p:embed/>
                </p:oleObj>
              </mc:Choice>
              <mc:Fallback>
                <p:oleObj name="Equation" r:id="rId7" imgW="2755800" imgH="38088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41625" y="1920875"/>
                        <a:ext cx="2755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5704" name="Object 8"/>
          <p:cNvGraphicFramePr>
            <a:graphicFrameLocks noChangeAspect="1"/>
          </p:cNvGraphicFramePr>
          <p:nvPr>
            <p:extLst>
              <p:ext uri="{D42A27DB-BD31-4B8C-83A1-F6EECF244321}">
                <p14:modId xmlns:p14="http://schemas.microsoft.com/office/powerpoint/2010/main" val="3011014782"/>
              </p:ext>
            </p:extLst>
          </p:nvPr>
        </p:nvGraphicFramePr>
        <p:xfrm>
          <a:off x="3033713" y="2582863"/>
          <a:ext cx="3251200" cy="381000"/>
        </p:xfrm>
        <a:graphic>
          <a:graphicData uri="http://schemas.openxmlformats.org/presentationml/2006/ole">
            <mc:AlternateContent xmlns:mc="http://schemas.openxmlformats.org/markup-compatibility/2006">
              <mc:Choice xmlns:v="urn:schemas-microsoft-com:vml" Requires="v">
                <p:oleObj spid="_x0000_s285810" name="Equation" r:id="rId9" imgW="3251160" imgH="380880" progId="Equation.3">
                  <p:embed/>
                </p:oleObj>
              </mc:Choice>
              <mc:Fallback>
                <p:oleObj name="Equation" r:id="rId9" imgW="3251160" imgH="38088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33713" y="2582863"/>
                        <a:ext cx="3251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5706" name="Text Box 1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lagging and substituting </a:t>
            </a:r>
            <a:r>
              <a:rPr lang="en-GB" sz="1500" b="1" i="1"/>
              <a:t>t</a:t>
            </a:r>
            <a:r>
              <a:rPr lang="en-GB" sz="1500" b="1"/>
              <a:t> times, </a:t>
            </a:r>
            <a:r>
              <a:rPr lang="en-GB" sz="1500" b="1" i="1"/>
              <a:t>X</a:t>
            </a:r>
            <a:r>
              <a:rPr lang="en-GB" sz="1500" b="1" i="1" baseline="-25000"/>
              <a:t>t</a:t>
            </a:r>
            <a:r>
              <a:rPr lang="en-GB" sz="1500" b="1"/>
              <a:t> is now equal </a:t>
            </a:r>
            <a:r>
              <a:rPr lang="en-GB" sz="1500" b="1" i="1"/>
              <a:t>X</a:t>
            </a:r>
            <a:r>
              <a:rPr lang="en-GB" sz="1500" b="1" baseline="-25000"/>
              <a:t>0</a:t>
            </a:r>
            <a:r>
              <a:rPr lang="en-GB" sz="1500" b="1"/>
              <a:t> plus the sum of the innovations, as before, plus the constant </a:t>
            </a:r>
            <a:r>
              <a:rPr lang="en-GB" sz="1500" b="1" i="1">
                <a:latin typeface="Symbol" pitchFamily="18" charset="2"/>
              </a:rPr>
              <a:t>b</a:t>
            </a:r>
            <a:r>
              <a:rPr lang="en-GB" sz="1500" b="1" baseline="-25000"/>
              <a:t>1</a:t>
            </a:r>
            <a:r>
              <a:rPr lang="en-GB" sz="1500" b="1"/>
              <a:t> multiplied by </a:t>
            </a:r>
            <a:r>
              <a:rPr lang="en-GB" sz="1500" b="1" i="1"/>
              <a:t>t</a:t>
            </a:r>
            <a:r>
              <a:rPr lang="en-GB" sz="1500" b="1"/>
              <a: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3"/>
          <p:cNvSpPr>
            <a:spLocks noChangeArrowheads="1"/>
          </p:cNvSpPr>
          <p:nvPr/>
        </p:nvSpPr>
        <p:spPr bwMode="auto">
          <a:xfrm>
            <a:off x="0" y="1080001"/>
            <a:ext cx="9144000" cy="34348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7938" name="Text Box 1026"/>
          <p:cNvSpPr txBox="1">
            <a:spLocks noChangeArrowheads="1"/>
          </p:cNvSpPr>
          <p:nvPr/>
        </p:nvSpPr>
        <p:spPr bwMode="auto">
          <a:xfrm>
            <a:off x="301625" y="558000"/>
            <a:ext cx="8532813" cy="375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Stationary </a:t>
            </a:r>
            <a:r>
              <a:rPr lang="en-GB" sz="1800" b="1" dirty="0">
                <a:latin typeface="Arial" charset="0"/>
              </a:rPr>
              <a:t>process</a:t>
            </a:r>
            <a:endParaRPr lang="en-US" sz="1800" b="1" dirty="0">
              <a:latin typeface="Arial" charset="0"/>
            </a:endParaRPr>
          </a:p>
          <a:p>
            <a:endParaRPr lang="en-US" sz="1800" b="1" i="1" dirty="0">
              <a:latin typeface="Arial" charset="0"/>
            </a:endParaRPr>
          </a:p>
        </p:txBody>
      </p:sp>
      <p:sp>
        <p:nvSpPr>
          <p:cNvPr id="167939"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67946" name="Text Box 103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67948" name="Text Box 1036"/>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In the last sequence, the process shown at the top was shown to be stationary.  The expected value and variance of </a:t>
            </a:r>
            <a:r>
              <a:rPr lang="en-US" sz="1500" b="1" i="1" dirty="0" err="1"/>
              <a:t>X</a:t>
            </a:r>
            <a:r>
              <a:rPr lang="en-US" sz="1500" b="1" i="1" baseline="-25000" dirty="0" err="1"/>
              <a:t>t</a:t>
            </a:r>
            <a:r>
              <a:rPr lang="en-US" sz="1500" b="1" dirty="0"/>
              <a:t> were shown to be (asymptotically) independent of time and the covariance between </a:t>
            </a:r>
            <a:r>
              <a:rPr lang="en-US" sz="1500" b="1" i="1" dirty="0" err="1"/>
              <a:t>X</a:t>
            </a:r>
            <a:r>
              <a:rPr lang="en-US" sz="1500" b="1" i="1" baseline="-25000" dirty="0" err="1"/>
              <a:t>t</a:t>
            </a:r>
            <a:r>
              <a:rPr lang="en-US" sz="1500" b="1" dirty="0"/>
              <a:t> and </a:t>
            </a:r>
            <a:r>
              <a:rPr lang="en-US" sz="1500" b="1" i="1" dirty="0" err="1"/>
              <a:t>X</a:t>
            </a:r>
            <a:r>
              <a:rPr lang="en-US" sz="1500" b="1" i="1" baseline="-25000" dirty="0" err="1"/>
              <a:t>t</a:t>
            </a:r>
            <a:r>
              <a:rPr lang="en-US" sz="1500" b="1" baseline="-25000" dirty="0" err="1"/>
              <a:t>+</a:t>
            </a:r>
            <a:r>
              <a:rPr lang="en-US" sz="1500" b="1" i="1" baseline="-25000" dirty="0" err="1"/>
              <a:t>s</a:t>
            </a:r>
            <a:r>
              <a:rPr lang="en-US" sz="1500" b="1" dirty="0"/>
              <a:t> was also shown to be independent of time.</a:t>
            </a:r>
            <a:endParaRPr lang="en-GB" sz="1500" b="1" dirty="0"/>
          </a:p>
        </p:txBody>
      </p:sp>
      <p:graphicFrame>
        <p:nvGraphicFramePr>
          <p:cNvPr id="167949" name="Object 1037"/>
          <p:cNvGraphicFramePr>
            <a:graphicFrameLocks noChangeAspect="1"/>
          </p:cNvGraphicFramePr>
          <p:nvPr>
            <p:extLst>
              <p:ext uri="{D42A27DB-BD31-4B8C-83A1-F6EECF244321}">
                <p14:modId xmlns:p14="http://schemas.microsoft.com/office/powerpoint/2010/main" val="1824130671"/>
              </p:ext>
            </p:extLst>
          </p:nvPr>
        </p:nvGraphicFramePr>
        <p:xfrm>
          <a:off x="3035300" y="1260475"/>
          <a:ext cx="4076700" cy="381000"/>
        </p:xfrm>
        <a:graphic>
          <a:graphicData uri="http://schemas.openxmlformats.org/presentationml/2006/ole">
            <mc:AlternateContent xmlns:mc="http://schemas.openxmlformats.org/markup-compatibility/2006">
              <mc:Choice xmlns:v="urn:schemas-microsoft-com:vml" Requires="v">
                <p:oleObj spid="_x0000_s168054" name="Equation" r:id="rId3" imgW="4076640" imgH="380880" progId="Equation.3">
                  <p:embed/>
                </p:oleObj>
              </mc:Choice>
              <mc:Fallback>
                <p:oleObj name="Equation" r:id="rId3" imgW="4076640" imgH="380880" progId="Equation.3">
                  <p:embed/>
                  <p:pic>
                    <p:nvPicPr>
                      <p:cNvPr id="0" name="Object 10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5300" y="1260475"/>
                        <a:ext cx="4076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7950" name="Object 1038"/>
          <p:cNvGraphicFramePr>
            <a:graphicFrameLocks noChangeAspect="1"/>
          </p:cNvGraphicFramePr>
          <p:nvPr>
            <p:extLst>
              <p:ext uri="{D42A27DB-BD31-4B8C-83A1-F6EECF244321}">
                <p14:modId xmlns:p14="http://schemas.microsoft.com/office/powerpoint/2010/main" val="1264173633"/>
              </p:ext>
            </p:extLst>
          </p:nvPr>
        </p:nvGraphicFramePr>
        <p:xfrm>
          <a:off x="2584800" y="1920875"/>
          <a:ext cx="2438400" cy="419100"/>
        </p:xfrm>
        <a:graphic>
          <a:graphicData uri="http://schemas.openxmlformats.org/presentationml/2006/ole">
            <mc:AlternateContent xmlns:mc="http://schemas.openxmlformats.org/markup-compatibility/2006">
              <mc:Choice xmlns:v="urn:schemas-microsoft-com:vml" Requires="v">
                <p:oleObj spid="_x0000_s168055" name="Equation" r:id="rId5" imgW="2438280" imgH="419040" progId="Equation.3">
                  <p:embed/>
                </p:oleObj>
              </mc:Choice>
              <mc:Fallback>
                <p:oleObj name="Equation" r:id="rId5" imgW="2438280" imgH="419040" progId="Equation.3">
                  <p:embed/>
                  <p:pic>
                    <p:nvPicPr>
                      <p:cNvPr id="0" name="Object 1038"/>
                      <p:cNvPicPr>
                        <a:picLocks noChangeAspect="1" noChangeArrowheads="1"/>
                      </p:cNvPicPr>
                      <p:nvPr/>
                    </p:nvPicPr>
                    <p:blipFill>
                      <a:blip r:embed="rId6"/>
                      <a:srcRect/>
                      <a:stretch>
                        <a:fillRect/>
                      </a:stretch>
                    </p:blipFill>
                    <p:spPr bwMode="auto">
                      <a:xfrm>
                        <a:off x="2584800" y="1920875"/>
                        <a:ext cx="2438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7951" name="Object 1039"/>
          <p:cNvGraphicFramePr>
            <a:graphicFrameLocks noChangeAspect="1"/>
          </p:cNvGraphicFramePr>
          <p:nvPr>
            <p:extLst>
              <p:ext uri="{D42A27DB-BD31-4B8C-83A1-F6EECF244321}">
                <p14:modId xmlns:p14="http://schemas.microsoft.com/office/powerpoint/2010/main" val="3275546884"/>
              </p:ext>
            </p:extLst>
          </p:nvPr>
        </p:nvGraphicFramePr>
        <p:xfrm>
          <a:off x="2946400" y="2536825"/>
          <a:ext cx="3606800" cy="838200"/>
        </p:xfrm>
        <a:graphic>
          <a:graphicData uri="http://schemas.openxmlformats.org/presentationml/2006/ole">
            <mc:AlternateContent xmlns:mc="http://schemas.openxmlformats.org/markup-compatibility/2006">
              <mc:Choice xmlns:v="urn:schemas-microsoft-com:vml" Requires="v">
                <p:oleObj spid="_x0000_s168056" name="Equation" r:id="rId7" imgW="3606480" imgH="838080" progId="Equation.3">
                  <p:embed/>
                </p:oleObj>
              </mc:Choice>
              <mc:Fallback>
                <p:oleObj name="Equation" r:id="rId7" imgW="3606480" imgH="838080" progId="Equation.3">
                  <p:embed/>
                  <p:pic>
                    <p:nvPicPr>
                      <p:cNvPr id="0" name="Object 10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46400" y="2536825"/>
                        <a:ext cx="36068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7952" name="Object 1040"/>
          <p:cNvGraphicFramePr>
            <a:graphicFrameLocks noChangeAspect="1"/>
          </p:cNvGraphicFramePr>
          <p:nvPr>
            <p:extLst>
              <p:ext uri="{D42A27DB-BD31-4B8C-83A1-F6EECF244321}">
                <p14:modId xmlns:p14="http://schemas.microsoft.com/office/powerpoint/2010/main" val="2184463023"/>
              </p:ext>
            </p:extLst>
          </p:nvPr>
        </p:nvGraphicFramePr>
        <p:xfrm>
          <a:off x="1717200" y="3521075"/>
          <a:ext cx="3175000" cy="825500"/>
        </p:xfrm>
        <a:graphic>
          <a:graphicData uri="http://schemas.openxmlformats.org/presentationml/2006/ole">
            <mc:AlternateContent xmlns:mc="http://schemas.openxmlformats.org/markup-compatibility/2006">
              <mc:Choice xmlns:v="urn:schemas-microsoft-com:vml" Requires="v">
                <p:oleObj spid="_x0000_s168057" name="Equation" r:id="rId9" imgW="3174840" imgH="825480" progId="Equation.3">
                  <p:embed/>
                </p:oleObj>
              </mc:Choice>
              <mc:Fallback>
                <p:oleObj name="Equation" r:id="rId9" imgW="3174840" imgH="825480" progId="Equation.3">
                  <p:embed/>
                  <p:pic>
                    <p:nvPicPr>
                      <p:cNvPr id="0" name="Object 10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17200" y="3521075"/>
                        <a:ext cx="31750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672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286729" name="Text Box 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a consequence, the mean of the process becomes a function of time, violating the first condition for stationarity.</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
        <p:nvSpPr>
          <p:cNvPr id="16" name="Rectangle 13"/>
          <p:cNvSpPr>
            <a:spLocks noChangeArrowheads="1"/>
          </p:cNvSpPr>
          <p:nvPr/>
        </p:nvSpPr>
        <p:spPr bwMode="auto">
          <a:xfrm>
            <a:off x="0" y="1079999"/>
            <a:ext cx="9144000" cy="209182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4"/>
          <p:cNvGraphicFramePr>
            <a:graphicFrameLocks noChangeAspect="1"/>
          </p:cNvGraphicFramePr>
          <p:nvPr>
            <p:extLst>
              <p:ext uri="{D42A27DB-BD31-4B8C-83A1-F6EECF244321}">
                <p14:modId xmlns:p14="http://schemas.microsoft.com/office/powerpoint/2010/main" val="3449067651"/>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286807"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297567268"/>
              </p:ext>
            </p:extLst>
          </p:nvPr>
        </p:nvGraphicFramePr>
        <p:xfrm>
          <a:off x="3033713" y="1920875"/>
          <a:ext cx="4038600" cy="381000"/>
        </p:xfrm>
        <a:graphic>
          <a:graphicData uri="http://schemas.openxmlformats.org/presentationml/2006/ole">
            <mc:AlternateContent xmlns:mc="http://schemas.openxmlformats.org/markup-compatibility/2006">
              <mc:Choice xmlns:v="urn:schemas-microsoft-com:vml" Requires="v">
                <p:oleObj spid="_x0000_s286808" name="Equation" r:id="rId5" imgW="4038480" imgH="380880" progId="Equation.3">
                  <p:embed/>
                </p:oleObj>
              </mc:Choice>
              <mc:Fallback>
                <p:oleObj name="Equation" r:id="rId5" imgW="4038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1920875"/>
                        <a:ext cx="403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7"/>
          <p:cNvGraphicFramePr>
            <a:graphicFrameLocks noChangeAspect="1"/>
          </p:cNvGraphicFramePr>
          <p:nvPr>
            <p:extLst>
              <p:ext uri="{D42A27DB-BD31-4B8C-83A1-F6EECF244321}">
                <p14:modId xmlns:p14="http://schemas.microsoft.com/office/powerpoint/2010/main" val="1174532879"/>
              </p:ext>
            </p:extLst>
          </p:nvPr>
        </p:nvGraphicFramePr>
        <p:xfrm>
          <a:off x="2586038" y="2582863"/>
          <a:ext cx="2209800" cy="381000"/>
        </p:xfrm>
        <a:graphic>
          <a:graphicData uri="http://schemas.openxmlformats.org/presentationml/2006/ole">
            <mc:AlternateContent xmlns:mc="http://schemas.openxmlformats.org/markup-compatibility/2006">
              <mc:Choice xmlns:v="urn:schemas-microsoft-com:vml" Requires="v">
                <p:oleObj spid="_x0000_s286809" name="Equation" r:id="rId7" imgW="2209680" imgH="380880" progId="Equation.3">
                  <p:embed/>
                </p:oleObj>
              </mc:Choice>
              <mc:Fallback>
                <p:oleObj name="Equation" r:id="rId7" imgW="2209680" imgH="380880" progId="Equation.3">
                  <p:embed/>
                  <p:pic>
                    <p:nvPicPr>
                      <p:cNvPr id="0" name=""/>
                      <p:cNvPicPr>
                        <a:picLocks noChangeAspect="1" noChangeArrowheads="1"/>
                      </p:cNvPicPr>
                      <p:nvPr/>
                    </p:nvPicPr>
                    <p:blipFill>
                      <a:blip r:embed="rId8"/>
                      <a:srcRect/>
                      <a:stretch>
                        <a:fillRect/>
                      </a:stretch>
                    </p:blipFill>
                    <p:spPr bwMode="auto">
                      <a:xfrm>
                        <a:off x="2586038" y="2582863"/>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774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20</a:t>
            </a:r>
            <a:endParaRPr lang="en-US" sz="1000">
              <a:solidFill>
                <a:srgbClr val="3366FF"/>
              </a:solidFill>
            </a:endParaRPr>
          </a:p>
        </p:txBody>
      </p:sp>
      <p:sp>
        <p:nvSpPr>
          <p:cNvPr id="28775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second condition for nonstationarity remains violated since the variance of the distribution of </a:t>
            </a:r>
            <a:r>
              <a:rPr lang="en-GB" sz="1500" b="1" i="1"/>
              <a:t>X</a:t>
            </a:r>
            <a:r>
              <a:rPr lang="en-GB" sz="1500" b="1" i="1" baseline="-25000"/>
              <a:t>t</a:t>
            </a:r>
            <a:r>
              <a:rPr lang="en-GB" sz="1500" b="1"/>
              <a:t> is proportional to </a:t>
            </a:r>
            <a:r>
              <a:rPr lang="en-GB" sz="1500" b="1" i="1"/>
              <a:t>t</a:t>
            </a:r>
            <a:r>
              <a:rPr lang="en-GB" sz="1500" b="1"/>
              <a:t>.  It is unaffected by the inclusion of the constant </a:t>
            </a:r>
            <a:r>
              <a:rPr lang="en-GB" sz="1500" b="1" i="1">
                <a:latin typeface="Symbol" pitchFamily="18" charset="2"/>
              </a:rPr>
              <a:t>b</a:t>
            </a:r>
            <a:r>
              <a:rPr lang="en-GB" sz="1500" b="1" baseline="-25000"/>
              <a:t>1</a:t>
            </a:r>
            <a:r>
              <a:rPr lang="en-GB" sz="1500" b="1"/>
              <a: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
        <p:nvSpPr>
          <p:cNvPr id="17" name="Rectangle 13"/>
          <p:cNvSpPr>
            <a:spLocks noChangeArrowheads="1"/>
          </p:cNvSpPr>
          <p:nvPr/>
        </p:nvSpPr>
        <p:spPr bwMode="auto">
          <a:xfrm>
            <a:off x="0" y="1079999"/>
            <a:ext cx="9144000" cy="280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8" name="Object 4"/>
          <p:cNvGraphicFramePr>
            <a:graphicFrameLocks noChangeAspect="1"/>
          </p:cNvGraphicFramePr>
          <p:nvPr>
            <p:extLst>
              <p:ext uri="{D42A27DB-BD31-4B8C-83A1-F6EECF244321}">
                <p14:modId xmlns:p14="http://schemas.microsoft.com/office/powerpoint/2010/main" val="3449067651"/>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287853"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6"/>
          <p:cNvGraphicFramePr>
            <a:graphicFrameLocks noChangeAspect="1"/>
          </p:cNvGraphicFramePr>
          <p:nvPr>
            <p:extLst>
              <p:ext uri="{D42A27DB-BD31-4B8C-83A1-F6EECF244321}">
                <p14:modId xmlns:p14="http://schemas.microsoft.com/office/powerpoint/2010/main" val="1297567268"/>
              </p:ext>
            </p:extLst>
          </p:nvPr>
        </p:nvGraphicFramePr>
        <p:xfrm>
          <a:off x="3033713" y="1920875"/>
          <a:ext cx="4038600" cy="381000"/>
        </p:xfrm>
        <a:graphic>
          <a:graphicData uri="http://schemas.openxmlformats.org/presentationml/2006/ole">
            <mc:AlternateContent xmlns:mc="http://schemas.openxmlformats.org/markup-compatibility/2006">
              <mc:Choice xmlns:v="urn:schemas-microsoft-com:vml" Requires="v">
                <p:oleObj spid="_x0000_s287854" name="Equation" r:id="rId5" imgW="4038480" imgH="380880" progId="Equation.3">
                  <p:embed/>
                </p:oleObj>
              </mc:Choice>
              <mc:Fallback>
                <p:oleObj name="Equation" r:id="rId5" imgW="40384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1920875"/>
                        <a:ext cx="403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7"/>
          <p:cNvGraphicFramePr>
            <a:graphicFrameLocks noChangeAspect="1"/>
          </p:cNvGraphicFramePr>
          <p:nvPr>
            <p:extLst>
              <p:ext uri="{D42A27DB-BD31-4B8C-83A1-F6EECF244321}">
                <p14:modId xmlns:p14="http://schemas.microsoft.com/office/powerpoint/2010/main" val="1174532879"/>
              </p:ext>
            </p:extLst>
          </p:nvPr>
        </p:nvGraphicFramePr>
        <p:xfrm>
          <a:off x="2586038" y="2582863"/>
          <a:ext cx="2209800" cy="381000"/>
        </p:xfrm>
        <a:graphic>
          <a:graphicData uri="http://schemas.openxmlformats.org/presentationml/2006/ole">
            <mc:AlternateContent xmlns:mc="http://schemas.openxmlformats.org/markup-compatibility/2006">
              <mc:Choice xmlns:v="urn:schemas-microsoft-com:vml" Requires="v">
                <p:oleObj spid="_x0000_s287855" name="Equation" r:id="rId7" imgW="2209680" imgH="380880" progId="Equation.3">
                  <p:embed/>
                </p:oleObj>
              </mc:Choice>
              <mc:Fallback>
                <p:oleObj name="Equation" r:id="rId7" imgW="2209680" imgH="380880" progId="Equation.3">
                  <p:embed/>
                  <p:pic>
                    <p:nvPicPr>
                      <p:cNvPr id="0" name=""/>
                      <p:cNvPicPr>
                        <a:picLocks noChangeAspect="1" noChangeArrowheads="1"/>
                      </p:cNvPicPr>
                      <p:nvPr/>
                    </p:nvPicPr>
                    <p:blipFill>
                      <a:blip r:embed="rId8"/>
                      <a:srcRect/>
                      <a:stretch>
                        <a:fillRect/>
                      </a:stretch>
                    </p:blipFill>
                    <p:spPr bwMode="auto">
                      <a:xfrm>
                        <a:off x="2586038" y="2582863"/>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9"/>
          <p:cNvGraphicFramePr>
            <a:graphicFrameLocks noChangeAspect="1"/>
          </p:cNvGraphicFramePr>
          <p:nvPr>
            <p:extLst>
              <p:ext uri="{D42A27DB-BD31-4B8C-83A1-F6EECF244321}">
                <p14:modId xmlns:p14="http://schemas.microsoft.com/office/powerpoint/2010/main" val="1664614053"/>
              </p:ext>
            </p:extLst>
          </p:nvPr>
        </p:nvGraphicFramePr>
        <p:xfrm>
          <a:off x="2943225" y="3244850"/>
          <a:ext cx="1231900" cy="457200"/>
        </p:xfrm>
        <a:graphic>
          <a:graphicData uri="http://schemas.openxmlformats.org/presentationml/2006/ole">
            <mc:AlternateContent xmlns:mc="http://schemas.openxmlformats.org/markup-compatibility/2006">
              <mc:Choice xmlns:v="urn:schemas-microsoft-com:vml" Requires="v">
                <p:oleObj spid="_x0000_s287856" name="Equation" r:id="rId9" imgW="1231560" imgH="457200" progId="Equation.3">
                  <p:embed/>
                </p:oleObj>
              </mc:Choice>
              <mc:Fallback>
                <p:oleObj name="Equation" r:id="rId9" imgW="1231560" imgH="457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43225" y="3244850"/>
                        <a:ext cx="12319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p:cNvSpPr>
            <a:spLocks noChangeArrowheads="1"/>
          </p:cNvSpPr>
          <p:nvPr/>
        </p:nvSpPr>
        <p:spPr bwMode="auto">
          <a:xfrm>
            <a:off x="0" y="1079999"/>
            <a:ext cx="9144000" cy="280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877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21</a:t>
            </a:r>
            <a:endParaRPr lang="en-US" sz="1000">
              <a:solidFill>
                <a:srgbClr val="3366FF"/>
              </a:solidFill>
            </a:endParaRPr>
          </a:p>
        </p:txBody>
      </p:sp>
      <p:graphicFrame>
        <p:nvGraphicFramePr>
          <p:cNvPr id="288772" name="Object 4"/>
          <p:cNvGraphicFramePr>
            <a:graphicFrameLocks noChangeAspect="1"/>
          </p:cNvGraphicFramePr>
          <p:nvPr>
            <p:extLst>
              <p:ext uri="{D42A27DB-BD31-4B8C-83A1-F6EECF244321}">
                <p14:modId xmlns:p14="http://schemas.microsoft.com/office/powerpoint/2010/main" val="2016047345"/>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288884" name="Equation" r:id="rId3" imgW="2323800" imgH="380880" progId="Equation.3">
                  <p:embed/>
                </p:oleObj>
              </mc:Choice>
              <mc:Fallback>
                <p:oleObj name="Equation" r:id="rId3" imgW="232380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8774" name="Object 6"/>
          <p:cNvGraphicFramePr>
            <a:graphicFrameLocks noChangeAspect="1"/>
          </p:cNvGraphicFramePr>
          <p:nvPr>
            <p:extLst>
              <p:ext uri="{D42A27DB-BD31-4B8C-83A1-F6EECF244321}">
                <p14:modId xmlns:p14="http://schemas.microsoft.com/office/powerpoint/2010/main" val="2533127113"/>
              </p:ext>
            </p:extLst>
          </p:nvPr>
        </p:nvGraphicFramePr>
        <p:xfrm>
          <a:off x="3033713" y="1920875"/>
          <a:ext cx="4038600" cy="381000"/>
        </p:xfrm>
        <a:graphic>
          <a:graphicData uri="http://schemas.openxmlformats.org/presentationml/2006/ole">
            <mc:AlternateContent xmlns:mc="http://schemas.openxmlformats.org/markup-compatibility/2006">
              <mc:Choice xmlns:v="urn:schemas-microsoft-com:vml" Requires="v">
                <p:oleObj spid="_x0000_s288885" name="Equation" r:id="rId5" imgW="4038480" imgH="380880" progId="Equation.3">
                  <p:embed/>
                </p:oleObj>
              </mc:Choice>
              <mc:Fallback>
                <p:oleObj name="Equation" r:id="rId5" imgW="403848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1920875"/>
                        <a:ext cx="403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8775" name="Object 7"/>
          <p:cNvGraphicFramePr>
            <a:graphicFrameLocks noChangeAspect="1"/>
          </p:cNvGraphicFramePr>
          <p:nvPr>
            <p:extLst>
              <p:ext uri="{D42A27DB-BD31-4B8C-83A1-F6EECF244321}">
                <p14:modId xmlns:p14="http://schemas.microsoft.com/office/powerpoint/2010/main" val="4194217071"/>
              </p:ext>
            </p:extLst>
          </p:nvPr>
        </p:nvGraphicFramePr>
        <p:xfrm>
          <a:off x="2586038" y="2582863"/>
          <a:ext cx="2209800" cy="381000"/>
        </p:xfrm>
        <a:graphic>
          <a:graphicData uri="http://schemas.openxmlformats.org/presentationml/2006/ole">
            <mc:AlternateContent xmlns:mc="http://schemas.openxmlformats.org/markup-compatibility/2006">
              <mc:Choice xmlns:v="urn:schemas-microsoft-com:vml" Requires="v">
                <p:oleObj spid="_x0000_s288886" name="Equation" r:id="rId7" imgW="2209680" imgH="380880" progId="Equation.3">
                  <p:embed/>
                </p:oleObj>
              </mc:Choice>
              <mc:Fallback>
                <p:oleObj name="Equation" r:id="rId7" imgW="2209680" imgH="380880" progId="Equation.3">
                  <p:embed/>
                  <p:pic>
                    <p:nvPicPr>
                      <p:cNvPr id="0" name="Object 7"/>
                      <p:cNvPicPr>
                        <a:picLocks noChangeAspect="1" noChangeArrowheads="1"/>
                      </p:cNvPicPr>
                      <p:nvPr/>
                    </p:nvPicPr>
                    <p:blipFill>
                      <a:blip r:embed="rId8"/>
                      <a:srcRect/>
                      <a:stretch>
                        <a:fillRect/>
                      </a:stretch>
                    </p:blipFill>
                    <p:spPr bwMode="auto">
                      <a:xfrm>
                        <a:off x="2586038" y="2582863"/>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8777" name="Object 9"/>
          <p:cNvGraphicFramePr>
            <a:graphicFrameLocks noChangeAspect="1"/>
          </p:cNvGraphicFramePr>
          <p:nvPr>
            <p:extLst>
              <p:ext uri="{D42A27DB-BD31-4B8C-83A1-F6EECF244321}">
                <p14:modId xmlns:p14="http://schemas.microsoft.com/office/powerpoint/2010/main" val="153707458"/>
              </p:ext>
            </p:extLst>
          </p:nvPr>
        </p:nvGraphicFramePr>
        <p:xfrm>
          <a:off x="2943225" y="3244850"/>
          <a:ext cx="1231900" cy="457200"/>
        </p:xfrm>
        <a:graphic>
          <a:graphicData uri="http://schemas.openxmlformats.org/presentationml/2006/ole">
            <mc:AlternateContent xmlns:mc="http://schemas.openxmlformats.org/markup-compatibility/2006">
              <mc:Choice xmlns:v="urn:schemas-microsoft-com:vml" Requires="v">
                <p:oleObj spid="_x0000_s288887" name="Equation" r:id="rId9" imgW="1231560" imgH="457200" progId="Equation.3">
                  <p:embed/>
                </p:oleObj>
              </mc:Choice>
              <mc:Fallback>
                <p:oleObj name="Equation" r:id="rId9" imgW="1231560" imgH="4572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43225" y="3244850"/>
                        <a:ext cx="12319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877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process is known as a random walk with drift, the drift referring to the systematic change in the expectation from one time period to the next.</a:t>
            </a:r>
            <a:r>
              <a:rPr lang="en-US" sz="1500"/>
              <a:t> </a:t>
            </a:r>
            <a:endParaRPr lang="en-GB" sz="1500" b="1"/>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979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22</a:t>
            </a:r>
            <a:endParaRPr lang="en-US" sz="1000">
              <a:solidFill>
                <a:srgbClr val="3366FF"/>
              </a:solidFill>
            </a:endParaRPr>
          </a:p>
        </p:txBody>
      </p:sp>
      <p:sp>
        <p:nvSpPr>
          <p:cNvPr id="28980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figure shows 50 realizations of such a process.  The underlying drift line is highlighted in yellow.  It can be seen that the ensemble distribution changes in two ways with time.</a:t>
            </a:r>
            <a:endParaRPr lang="en-GB" sz="1500"/>
          </a:p>
        </p:txBody>
      </p:sp>
      <p:pic>
        <p:nvPicPr>
          <p:cNvPr id="289807"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38" y="601663"/>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5" name="Rectangle 32"/>
          <p:cNvSpPr>
            <a:spLocks noChangeArrowheads="1"/>
          </p:cNvSpPr>
          <p:nvPr/>
        </p:nvSpPr>
        <p:spPr bwMode="auto">
          <a:xfrm>
            <a:off x="1397000" y="781049"/>
            <a:ext cx="2670175" cy="10679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7" name="Object 14"/>
          <p:cNvGraphicFramePr>
            <a:graphicFrameLocks noChangeAspect="1"/>
          </p:cNvGraphicFramePr>
          <p:nvPr>
            <p:extLst>
              <p:ext uri="{D42A27DB-BD31-4B8C-83A1-F6EECF244321}">
                <p14:modId xmlns:p14="http://schemas.microsoft.com/office/powerpoint/2010/main" val="2440543521"/>
              </p:ext>
            </p:extLst>
          </p:nvPr>
        </p:nvGraphicFramePr>
        <p:xfrm>
          <a:off x="1606550" y="1387475"/>
          <a:ext cx="1447800" cy="381000"/>
        </p:xfrm>
        <a:graphic>
          <a:graphicData uri="http://schemas.openxmlformats.org/presentationml/2006/ole">
            <mc:AlternateContent xmlns:mc="http://schemas.openxmlformats.org/markup-compatibility/2006">
              <mc:Choice xmlns:v="urn:schemas-microsoft-com:vml" Requires="v">
                <p:oleObj spid="_x0000_s289855" name="Equation" r:id="rId4" imgW="1447560" imgH="380880" progId="Equation.3">
                  <p:embed/>
                </p:oleObj>
              </mc:Choice>
              <mc:Fallback>
                <p:oleObj name="Equation" r:id="rId4" imgW="1447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6550" y="13874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9803" name="Object 11"/>
          <p:cNvGraphicFramePr>
            <a:graphicFrameLocks noChangeAspect="1"/>
          </p:cNvGraphicFramePr>
          <p:nvPr>
            <p:extLst>
              <p:ext uri="{D42A27DB-BD31-4B8C-83A1-F6EECF244321}">
                <p14:modId xmlns:p14="http://schemas.microsoft.com/office/powerpoint/2010/main" val="3986730222"/>
              </p:ext>
            </p:extLst>
          </p:nvPr>
        </p:nvGraphicFramePr>
        <p:xfrm>
          <a:off x="1512000" y="892800"/>
          <a:ext cx="2425700" cy="381000"/>
        </p:xfrm>
        <a:graphic>
          <a:graphicData uri="http://schemas.openxmlformats.org/presentationml/2006/ole">
            <mc:AlternateContent xmlns:mc="http://schemas.openxmlformats.org/markup-compatibility/2006">
              <mc:Choice xmlns:v="urn:schemas-microsoft-com:vml" Requires="v">
                <p:oleObj spid="_x0000_s289856" name="Equation" r:id="rId6" imgW="2425680" imgH="380880" progId="Equation.3">
                  <p:embed/>
                </p:oleObj>
              </mc:Choice>
              <mc:Fallback>
                <p:oleObj name="Equation" r:id="rId6" imgW="2425680" imgH="380880" progId="Equation.3">
                  <p:embed/>
                  <p:pic>
                    <p:nvPicPr>
                      <p:cNvPr id="0" name="Object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2000" y="892800"/>
                        <a:ext cx="2425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081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23</a:t>
            </a:r>
            <a:endParaRPr lang="en-US" sz="1000">
              <a:solidFill>
                <a:srgbClr val="3366FF"/>
              </a:solidFill>
            </a:endParaRPr>
          </a:p>
        </p:txBody>
      </p:sp>
      <p:sp>
        <p:nvSpPr>
          <p:cNvPr id="2908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mean changes.  In this case it is drifting upwards because </a:t>
            </a:r>
            <a:r>
              <a:rPr lang="en-GB" sz="1500" b="1" i="1">
                <a:latin typeface="Symbol" pitchFamily="18" charset="2"/>
              </a:rPr>
              <a:t>b</a:t>
            </a:r>
            <a:r>
              <a:rPr lang="en-GB" sz="1500" b="1" baseline="-25000"/>
              <a:t>1</a:t>
            </a:r>
            <a:r>
              <a:rPr lang="en-GB" sz="1500" b="1"/>
              <a:t> has been taken to be positive.  If </a:t>
            </a:r>
            <a:r>
              <a:rPr lang="en-GB" sz="1500" b="1" i="1">
                <a:latin typeface="Symbol" pitchFamily="18" charset="2"/>
              </a:rPr>
              <a:t>b</a:t>
            </a:r>
            <a:r>
              <a:rPr lang="en-GB" sz="1500" b="1" baseline="-25000"/>
              <a:t>1</a:t>
            </a:r>
            <a:r>
              <a:rPr lang="en-GB" sz="1500" b="1"/>
              <a:t> were negative, it would be drifting downwards.</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38" y="601663"/>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32"/>
          <p:cNvSpPr>
            <a:spLocks noChangeArrowheads="1"/>
          </p:cNvSpPr>
          <p:nvPr/>
        </p:nvSpPr>
        <p:spPr bwMode="auto">
          <a:xfrm>
            <a:off x="1397000" y="781049"/>
            <a:ext cx="2670175" cy="10679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7" name="Object 14"/>
          <p:cNvGraphicFramePr>
            <a:graphicFrameLocks noChangeAspect="1"/>
          </p:cNvGraphicFramePr>
          <p:nvPr>
            <p:extLst>
              <p:ext uri="{D42A27DB-BD31-4B8C-83A1-F6EECF244321}">
                <p14:modId xmlns:p14="http://schemas.microsoft.com/office/powerpoint/2010/main" val="1669392917"/>
              </p:ext>
            </p:extLst>
          </p:nvPr>
        </p:nvGraphicFramePr>
        <p:xfrm>
          <a:off x="1606550" y="1387475"/>
          <a:ext cx="1447800" cy="381000"/>
        </p:xfrm>
        <a:graphic>
          <a:graphicData uri="http://schemas.openxmlformats.org/presentationml/2006/ole">
            <mc:AlternateContent xmlns:mc="http://schemas.openxmlformats.org/markup-compatibility/2006">
              <mc:Choice xmlns:v="urn:schemas-microsoft-com:vml" Requires="v">
                <p:oleObj spid="_x0000_s290873" name="Equation" r:id="rId4" imgW="1447560" imgH="380880" progId="Equation.3">
                  <p:embed/>
                </p:oleObj>
              </mc:Choice>
              <mc:Fallback>
                <p:oleObj name="Equation" r:id="rId4" imgW="1447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6550" y="13874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1"/>
          <p:cNvGraphicFramePr>
            <a:graphicFrameLocks noChangeAspect="1"/>
          </p:cNvGraphicFramePr>
          <p:nvPr>
            <p:extLst>
              <p:ext uri="{D42A27DB-BD31-4B8C-83A1-F6EECF244321}">
                <p14:modId xmlns:p14="http://schemas.microsoft.com/office/powerpoint/2010/main" val="3650427796"/>
              </p:ext>
            </p:extLst>
          </p:nvPr>
        </p:nvGraphicFramePr>
        <p:xfrm>
          <a:off x="1512000" y="892800"/>
          <a:ext cx="2425700" cy="381000"/>
        </p:xfrm>
        <a:graphic>
          <a:graphicData uri="http://schemas.openxmlformats.org/presentationml/2006/ole">
            <mc:AlternateContent xmlns:mc="http://schemas.openxmlformats.org/markup-compatibility/2006">
              <mc:Choice xmlns:v="urn:schemas-microsoft-com:vml" Requires="v">
                <p:oleObj spid="_x0000_s290874" name="Equation" r:id="rId6" imgW="2425680" imgH="380880" progId="Equation.3">
                  <p:embed/>
                </p:oleObj>
              </mc:Choice>
              <mc:Fallback>
                <p:oleObj name="Equation" r:id="rId6" imgW="24256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2000" y="892800"/>
                        <a:ext cx="2425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184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24</a:t>
            </a:r>
            <a:endParaRPr lang="en-US" sz="1000">
              <a:solidFill>
                <a:srgbClr val="3366FF"/>
              </a:solidFill>
            </a:endParaRPr>
          </a:p>
        </p:txBody>
      </p:sp>
      <p:sp>
        <p:nvSpPr>
          <p:cNvPr id="29184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And, as in the case of the random walk with no drift, the distribution spreads out around its mean.</a:t>
            </a:r>
            <a:r>
              <a:rPr lang="en-US" sz="1500"/>
              <a:t> </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38" y="601663"/>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32"/>
          <p:cNvSpPr>
            <a:spLocks noChangeArrowheads="1"/>
          </p:cNvSpPr>
          <p:nvPr/>
        </p:nvSpPr>
        <p:spPr bwMode="auto">
          <a:xfrm>
            <a:off x="1397000" y="781049"/>
            <a:ext cx="2670175" cy="10679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7" name="Object 14"/>
          <p:cNvGraphicFramePr>
            <a:graphicFrameLocks noChangeAspect="1"/>
          </p:cNvGraphicFramePr>
          <p:nvPr>
            <p:extLst>
              <p:ext uri="{D42A27DB-BD31-4B8C-83A1-F6EECF244321}">
                <p14:modId xmlns:p14="http://schemas.microsoft.com/office/powerpoint/2010/main" val="1669392917"/>
              </p:ext>
            </p:extLst>
          </p:nvPr>
        </p:nvGraphicFramePr>
        <p:xfrm>
          <a:off x="1606550" y="1387475"/>
          <a:ext cx="1447800" cy="381000"/>
        </p:xfrm>
        <a:graphic>
          <a:graphicData uri="http://schemas.openxmlformats.org/presentationml/2006/ole">
            <mc:AlternateContent xmlns:mc="http://schemas.openxmlformats.org/markup-compatibility/2006">
              <mc:Choice xmlns:v="urn:schemas-microsoft-com:vml" Requires="v">
                <p:oleObj spid="_x0000_s291898" name="Equation" r:id="rId4" imgW="1447560" imgH="380880" progId="Equation.3">
                  <p:embed/>
                </p:oleObj>
              </mc:Choice>
              <mc:Fallback>
                <p:oleObj name="Equation" r:id="rId4" imgW="1447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6550" y="13874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1"/>
          <p:cNvGraphicFramePr>
            <a:graphicFrameLocks noChangeAspect="1"/>
          </p:cNvGraphicFramePr>
          <p:nvPr>
            <p:extLst>
              <p:ext uri="{D42A27DB-BD31-4B8C-83A1-F6EECF244321}">
                <p14:modId xmlns:p14="http://schemas.microsoft.com/office/powerpoint/2010/main" val="3650427796"/>
              </p:ext>
            </p:extLst>
          </p:nvPr>
        </p:nvGraphicFramePr>
        <p:xfrm>
          <a:off x="1512000" y="892800"/>
          <a:ext cx="2425700" cy="381000"/>
        </p:xfrm>
        <a:graphic>
          <a:graphicData uri="http://schemas.openxmlformats.org/presentationml/2006/ole">
            <mc:AlternateContent xmlns:mc="http://schemas.openxmlformats.org/markup-compatibility/2006">
              <mc:Choice xmlns:v="urn:schemas-microsoft-com:vml" Requires="v">
                <p:oleObj spid="_x0000_s291899" name="Equation" r:id="rId6" imgW="2425680" imgH="380880" progId="Equation.3">
                  <p:embed/>
                </p:oleObj>
              </mc:Choice>
              <mc:Fallback>
                <p:oleObj name="Equation" r:id="rId6" imgW="24256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2000" y="892800"/>
                        <a:ext cx="2425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6139"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25</a:t>
            </a:r>
            <a:endParaRPr lang="en-US" sz="1000">
              <a:solidFill>
                <a:srgbClr val="3366FF"/>
              </a:solidFill>
            </a:endParaRPr>
          </a:p>
        </p:txBody>
      </p:sp>
      <p:sp>
        <p:nvSpPr>
          <p:cNvPr id="176140"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Random walks are not the only type of nonstationary process.  Another common example of a nonstationary time series is one possessing a time trend.</a:t>
            </a:r>
            <a:endParaRPr lang="en-GB" sz="240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2" name="Rectangle 1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3"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Deterministic trend</a:t>
            </a:r>
            <a:endParaRPr lang="en-US" sz="1800" b="1" dirty="0">
              <a:latin typeface="Arial" charset="0"/>
            </a:endParaRPr>
          </a:p>
          <a:p>
            <a:endParaRPr lang="en-US" sz="1800" b="1" i="1" dirty="0">
              <a:latin typeface="Arial" charset="0"/>
            </a:endParaRPr>
          </a:p>
        </p:txBody>
      </p:sp>
      <p:sp>
        <p:nvSpPr>
          <p:cNvPr id="14" name="Rectangle 13"/>
          <p:cNvSpPr>
            <a:spLocks noChangeArrowheads="1"/>
          </p:cNvSpPr>
          <p:nvPr/>
        </p:nvSpPr>
        <p:spPr bwMode="auto">
          <a:xfrm>
            <a:off x="0" y="1079999"/>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5" name="Object 3"/>
          <p:cNvGraphicFramePr>
            <a:graphicFrameLocks noChangeAspect="1"/>
          </p:cNvGraphicFramePr>
          <p:nvPr>
            <p:extLst>
              <p:ext uri="{D42A27DB-BD31-4B8C-83A1-F6EECF244321}">
                <p14:modId xmlns:p14="http://schemas.microsoft.com/office/powerpoint/2010/main" val="28772307"/>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176172" name="Equation" r:id="rId3" imgW="2209680" imgH="380880" progId="Equation.3">
                  <p:embed/>
                </p:oleObj>
              </mc:Choice>
              <mc:Fallback>
                <p:oleObj name="Equation" r:id="rId3" imgW="22096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286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26</a:t>
            </a:r>
            <a:endParaRPr lang="en-US" sz="1000">
              <a:solidFill>
                <a:srgbClr val="3366FF"/>
              </a:solidFill>
            </a:endParaRPr>
          </a:p>
        </p:txBody>
      </p:sp>
      <p:sp>
        <p:nvSpPr>
          <p:cNvPr id="29286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type of trend is described as a deterministic trend, to differentiate it from the trend found in a model of a random walk with drift.</a:t>
            </a:r>
            <a:r>
              <a:rPr lang="en-US" sz="1500"/>
              <a:t> </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2" name="Rectangle 1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3"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Deterministic trend</a:t>
            </a:r>
            <a:endParaRPr lang="en-US" sz="1800" b="1" dirty="0">
              <a:latin typeface="Arial" charset="0"/>
            </a:endParaRPr>
          </a:p>
          <a:p>
            <a:endParaRPr lang="en-US" sz="1800" b="1" i="1" dirty="0">
              <a:latin typeface="Arial" charset="0"/>
            </a:endParaRPr>
          </a:p>
        </p:txBody>
      </p:sp>
      <p:sp>
        <p:nvSpPr>
          <p:cNvPr id="14" name="Rectangle 13"/>
          <p:cNvSpPr>
            <a:spLocks noChangeArrowheads="1"/>
          </p:cNvSpPr>
          <p:nvPr/>
        </p:nvSpPr>
        <p:spPr bwMode="auto">
          <a:xfrm>
            <a:off x="0" y="1079999"/>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5" name="Object 3"/>
          <p:cNvGraphicFramePr>
            <a:graphicFrameLocks noChangeAspect="1"/>
          </p:cNvGraphicFramePr>
          <p:nvPr>
            <p:extLst>
              <p:ext uri="{D42A27DB-BD31-4B8C-83A1-F6EECF244321}">
                <p14:modId xmlns:p14="http://schemas.microsoft.com/office/powerpoint/2010/main" val="2943916460"/>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292895" name="Equation" r:id="rId3" imgW="2209680" imgH="380880" progId="Equation.3">
                  <p:embed/>
                </p:oleObj>
              </mc:Choice>
              <mc:Fallback>
                <p:oleObj name="Equation" r:id="rId3" imgW="22096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3"/>
          <p:cNvSpPr>
            <a:spLocks noChangeArrowheads="1"/>
          </p:cNvSpPr>
          <p:nvPr/>
        </p:nvSpPr>
        <p:spPr bwMode="auto">
          <a:xfrm>
            <a:off x="0" y="1079999"/>
            <a:ext cx="9144000" cy="1429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293891" name="Object 3"/>
          <p:cNvGraphicFramePr>
            <a:graphicFrameLocks noChangeAspect="1"/>
          </p:cNvGraphicFramePr>
          <p:nvPr>
            <p:extLst>
              <p:ext uri="{D42A27DB-BD31-4B8C-83A1-F6EECF244321}">
                <p14:modId xmlns:p14="http://schemas.microsoft.com/office/powerpoint/2010/main" val="1996795266"/>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293945" name="Equation" r:id="rId3" imgW="2209680" imgH="380880" progId="Equation.3">
                  <p:embed/>
                </p:oleObj>
              </mc:Choice>
              <mc:Fallback>
                <p:oleObj name="Equation" r:id="rId3" imgW="2209680" imgH="38088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389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27</a:t>
            </a:r>
            <a:endParaRPr lang="en-US" sz="1000">
              <a:solidFill>
                <a:srgbClr val="3366FF"/>
              </a:solidFill>
            </a:endParaRPr>
          </a:p>
        </p:txBody>
      </p:sp>
      <p:graphicFrame>
        <p:nvGraphicFramePr>
          <p:cNvPr id="293895" name="Object 7"/>
          <p:cNvGraphicFramePr>
            <a:graphicFrameLocks noChangeAspect="1"/>
          </p:cNvGraphicFramePr>
          <p:nvPr>
            <p:extLst>
              <p:ext uri="{D42A27DB-BD31-4B8C-83A1-F6EECF244321}">
                <p14:modId xmlns:p14="http://schemas.microsoft.com/office/powerpoint/2010/main" val="3933458398"/>
              </p:ext>
            </p:extLst>
          </p:nvPr>
        </p:nvGraphicFramePr>
        <p:xfrm>
          <a:off x="2579688" y="1920875"/>
          <a:ext cx="2146300" cy="381000"/>
        </p:xfrm>
        <a:graphic>
          <a:graphicData uri="http://schemas.openxmlformats.org/presentationml/2006/ole">
            <mc:AlternateContent xmlns:mc="http://schemas.openxmlformats.org/markup-compatibility/2006">
              <mc:Choice xmlns:v="urn:schemas-microsoft-com:vml" Requires="v">
                <p:oleObj spid="_x0000_s293946" name="Equation" r:id="rId5" imgW="2145960" imgH="380880" progId="Equation.3">
                  <p:embed/>
                </p:oleObj>
              </mc:Choice>
              <mc:Fallback>
                <p:oleObj name="Equation" r:id="rId5" imgW="2145960" imgH="38088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79688" y="1920875"/>
                        <a:ext cx="2146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389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It is nonstationary because the expected value of </a:t>
            </a:r>
            <a:r>
              <a:rPr lang="en-US" sz="1500" b="1" i="1"/>
              <a:t>X</a:t>
            </a:r>
            <a:r>
              <a:rPr lang="en-US" sz="1500" b="1" i="1" baseline="-25000"/>
              <a:t>t</a:t>
            </a:r>
            <a:r>
              <a:rPr lang="en-US" sz="1500" b="1"/>
              <a:t> is not independent of </a:t>
            </a:r>
            <a:r>
              <a:rPr lang="en-US" sz="1500" b="1" i="1"/>
              <a:t>t</a:t>
            </a:r>
            <a:r>
              <a:rPr lang="en-US" sz="1500" b="1"/>
              <a:t>.  Its population variance is not even defined.</a:t>
            </a:r>
            <a:endParaRPr lang="en-GB" sz="2400">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3" name="Rectangle 1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4"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Deterministic trend</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94927"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663" y="601663"/>
            <a:ext cx="7916862" cy="488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491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28</a:t>
            </a:r>
            <a:endParaRPr lang="en-US" sz="1000">
              <a:solidFill>
                <a:srgbClr val="3366FF"/>
              </a:solidFill>
            </a:endParaRPr>
          </a:p>
        </p:txBody>
      </p:sp>
      <p:sp>
        <p:nvSpPr>
          <p:cNvPr id="29491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figure shows 50 realizations of a variation where the disturbance term is the stationary process </a:t>
            </a:r>
            <a:r>
              <a:rPr lang="en-US" sz="1500" b="1" i="1"/>
              <a:t>u</a:t>
            </a:r>
            <a:r>
              <a:rPr lang="en-US" sz="1500" b="1" i="1" baseline="-25000"/>
              <a:t>t</a:t>
            </a:r>
            <a:r>
              <a:rPr lang="en-US" sz="1500" b="1"/>
              <a:t> = 0.8</a:t>
            </a:r>
            <a:r>
              <a:rPr lang="en-US" sz="1500" b="1" i="1"/>
              <a:t>u</a:t>
            </a:r>
            <a:r>
              <a:rPr lang="en-US" sz="1500" b="1" i="1" baseline="-25000"/>
              <a:t>t</a:t>
            </a:r>
            <a:r>
              <a:rPr lang="en-US" sz="1500" b="1" baseline="-25000">
                <a:cs typeface="Arial" charset="0"/>
              </a:rPr>
              <a:t>–1</a:t>
            </a:r>
            <a:r>
              <a:rPr lang="en-US" sz="1500" b="1">
                <a:cs typeface="Arial" charset="0"/>
              </a:rPr>
              <a:t> + </a:t>
            </a:r>
            <a:r>
              <a:rPr lang="en-US" sz="1500" b="1" i="1">
                <a:latin typeface="Symbol" pitchFamily="18" charset="2"/>
                <a:cs typeface="Arial" charset="0"/>
              </a:rPr>
              <a:t>e</a:t>
            </a:r>
            <a:r>
              <a:rPr lang="en-US" sz="1500" b="1" i="1" baseline="-25000">
                <a:cs typeface="Arial" charset="0"/>
              </a:rPr>
              <a:t>t</a:t>
            </a:r>
            <a:r>
              <a:rPr lang="en-US" sz="1500" b="1">
                <a:cs typeface="Arial" charset="0"/>
              </a:rPr>
              <a:t>.  The underlying trend line is shown in white.</a:t>
            </a:r>
            <a:endParaRPr lang="en-US" sz="2400">
              <a:cs typeface="Arial" charset="0"/>
            </a:endParaRPr>
          </a:p>
        </p:txBody>
      </p:sp>
      <p:sp>
        <p:nvSpPr>
          <p:cNvPr id="15" name="Rectangle 32"/>
          <p:cNvSpPr>
            <a:spLocks noChangeArrowheads="1"/>
          </p:cNvSpPr>
          <p:nvPr/>
        </p:nvSpPr>
        <p:spPr bwMode="auto">
          <a:xfrm>
            <a:off x="1387475" y="781049"/>
            <a:ext cx="2479675" cy="10679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4915" name="Object 3"/>
          <p:cNvGraphicFramePr>
            <a:graphicFrameLocks noChangeAspect="1"/>
          </p:cNvGraphicFramePr>
          <p:nvPr>
            <p:extLst>
              <p:ext uri="{D42A27DB-BD31-4B8C-83A1-F6EECF244321}">
                <p14:modId xmlns:p14="http://schemas.microsoft.com/office/powerpoint/2010/main" val="2933362669"/>
              </p:ext>
            </p:extLst>
          </p:nvPr>
        </p:nvGraphicFramePr>
        <p:xfrm>
          <a:off x="1512000" y="892800"/>
          <a:ext cx="2235200" cy="381000"/>
        </p:xfrm>
        <a:graphic>
          <a:graphicData uri="http://schemas.openxmlformats.org/presentationml/2006/ole">
            <mc:AlternateContent xmlns:mc="http://schemas.openxmlformats.org/markup-compatibility/2006">
              <mc:Choice xmlns:v="urn:schemas-microsoft-com:vml" Requires="v">
                <p:oleObj spid="_x0000_s294978" name="Equation" r:id="rId4" imgW="2234880" imgH="380880" progId="Equation.3">
                  <p:embed/>
                </p:oleObj>
              </mc:Choice>
              <mc:Fallback>
                <p:oleObj name="Equation" r:id="rId4" imgW="2234880" imgH="38088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2000" y="892800"/>
                        <a:ext cx="2235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4922" name="Object 10"/>
          <p:cNvGraphicFramePr>
            <a:graphicFrameLocks noChangeAspect="1"/>
          </p:cNvGraphicFramePr>
          <p:nvPr>
            <p:extLst>
              <p:ext uri="{D42A27DB-BD31-4B8C-83A1-F6EECF244321}">
                <p14:modId xmlns:p14="http://schemas.microsoft.com/office/powerpoint/2010/main" val="2650219205"/>
              </p:ext>
            </p:extLst>
          </p:nvPr>
        </p:nvGraphicFramePr>
        <p:xfrm>
          <a:off x="1607925" y="1389600"/>
          <a:ext cx="1968500" cy="381000"/>
        </p:xfrm>
        <a:graphic>
          <a:graphicData uri="http://schemas.openxmlformats.org/presentationml/2006/ole">
            <mc:AlternateContent xmlns:mc="http://schemas.openxmlformats.org/markup-compatibility/2006">
              <mc:Choice xmlns:v="urn:schemas-microsoft-com:vml" Requires="v">
                <p:oleObj spid="_x0000_s294979" name="Equation" r:id="rId6" imgW="1968480" imgH="380880" progId="Equation.3">
                  <p:embed/>
                </p:oleObj>
              </mc:Choice>
              <mc:Fallback>
                <p:oleObj name="Equation" r:id="rId6" imgW="1968480" imgH="380880" progId="Equation.3">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7925" y="1389600"/>
                        <a:ext cx="1968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3"/>
          <p:cNvSpPr>
            <a:spLocks noChangeArrowheads="1"/>
          </p:cNvSpPr>
          <p:nvPr/>
        </p:nvSpPr>
        <p:spPr bwMode="auto">
          <a:xfrm>
            <a:off x="0" y="1080001"/>
            <a:ext cx="9144000" cy="720224"/>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2" name="Rectangle 1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654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236550" name="Text Box 6"/>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condition –1 &lt; </a:t>
            </a:r>
            <a:r>
              <a:rPr lang="en-US" sz="1500" b="1" i="1">
                <a:latin typeface="Symbol" pitchFamily="18" charset="2"/>
              </a:rPr>
              <a:t>b</a:t>
            </a:r>
            <a:r>
              <a:rPr lang="en-US" sz="1500" b="1" baseline="-25000"/>
              <a:t>2</a:t>
            </a:r>
            <a:r>
              <a:rPr lang="en-US" sz="1500" b="1"/>
              <a:t> &lt; 1 was crucial for stationarity.  Suppose </a:t>
            </a:r>
            <a:r>
              <a:rPr lang="en-US" sz="1500" b="1" i="1">
                <a:latin typeface="Symbol" pitchFamily="18" charset="2"/>
              </a:rPr>
              <a:t>b</a:t>
            </a:r>
            <a:r>
              <a:rPr lang="en-US" sz="1500" b="1" baseline="-25000"/>
              <a:t>2</a:t>
            </a:r>
            <a:r>
              <a:rPr lang="en-US" sz="1500" b="1"/>
              <a:t> = 1, as above.  Then </a:t>
            </a:r>
            <a:r>
              <a:rPr lang="en-GB" sz="1500"/>
              <a:t> </a:t>
            </a:r>
            <a:r>
              <a:rPr lang="en-GB" sz="1500" b="1"/>
              <a:t>the value of </a:t>
            </a:r>
            <a:r>
              <a:rPr lang="en-GB" sz="1500" b="1" i="1"/>
              <a:t>X</a:t>
            </a:r>
            <a:r>
              <a:rPr lang="en-GB" sz="1500" b="1"/>
              <a:t> in one time period is equal to its value in the previous time period, plus a random adjustment.  This is known as a random walk.</a:t>
            </a:r>
          </a:p>
        </p:txBody>
      </p:sp>
      <p:graphicFrame>
        <p:nvGraphicFramePr>
          <p:cNvPr id="236552" name="Object 8"/>
          <p:cNvGraphicFramePr>
            <a:graphicFrameLocks noChangeAspect="1"/>
          </p:cNvGraphicFramePr>
          <p:nvPr>
            <p:extLst>
              <p:ext uri="{D42A27DB-BD31-4B8C-83A1-F6EECF244321}">
                <p14:modId xmlns:p14="http://schemas.microsoft.com/office/powerpoint/2010/main" val="3251275399"/>
              </p:ext>
            </p:extLst>
          </p:nvPr>
        </p:nvGraphicFramePr>
        <p:xfrm>
          <a:off x="3033713" y="1260000"/>
          <a:ext cx="1739900" cy="381000"/>
        </p:xfrm>
        <a:graphic>
          <a:graphicData uri="http://schemas.openxmlformats.org/presentationml/2006/ole">
            <mc:AlternateContent xmlns:mc="http://schemas.openxmlformats.org/markup-compatibility/2006">
              <mc:Choice xmlns:v="urn:schemas-microsoft-com:vml" Requires="v">
                <p:oleObj spid="_x0000_s236581" name="Equation" r:id="rId3" imgW="1739880" imgH="380880" progId="Equation.3">
                  <p:embed/>
                </p:oleObj>
              </mc:Choice>
              <mc:Fallback>
                <p:oleObj name="Equation" r:id="rId3" imgW="1739880" imgH="38088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60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6557"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a:t>
            </a:r>
            <a:r>
              <a:rPr lang="en-GB" sz="1800" b="1" dirty="0">
                <a:latin typeface="Arial" charset="0"/>
              </a:rPr>
              <a:t>walk</a:t>
            </a:r>
            <a:endParaRPr lang="en-US" sz="1800" b="1" dirty="0">
              <a:latin typeface="Arial" charset="0"/>
            </a:endParaRPr>
          </a:p>
          <a:p>
            <a:endParaRPr lang="en-US" sz="1800" b="1" i="1" dirty="0">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566800"/>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5" name="Rectangle 14"/>
          <p:cNvSpPr>
            <a:spLocks noChangeArrowheads="1"/>
          </p:cNvSpPr>
          <p:nvPr/>
        </p:nvSpPr>
        <p:spPr bwMode="auto">
          <a:xfrm>
            <a:off x="0" y="1079999"/>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262148" name="Object 4"/>
          <p:cNvGraphicFramePr>
            <a:graphicFrameLocks noChangeAspect="1"/>
          </p:cNvGraphicFramePr>
          <p:nvPr>
            <p:extLst>
              <p:ext uri="{D42A27DB-BD31-4B8C-83A1-F6EECF244321}">
                <p14:modId xmlns:p14="http://schemas.microsoft.com/office/powerpoint/2010/main" val="2081924617"/>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262208" name="Equation" r:id="rId3" imgW="2209680" imgH="380880" progId="Equation.3">
                  <p:embed/>
                </p:oleObj>
              </mc:Choice>
              <mc:Fallback>
                <p:oleObj name="Equation" r:id="rId3" imgW="220968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214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29</a:t>
            </a:r>
          </a:p>
        </p:txBody>
      </p:sp>
      <p:sp>
        <p:nvSpPr>
          <p:cNvPr id="26215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Superficially, this model looks similar to the random walk with drift, when the latter is written in terms of its components from time 0.</a:t>
            </a:r>
            <a:endParaRPr lang="en-GB" sz="2400">
              <a:latin typeface="Times New Roman" pitchFamily="18" charset="0"/>
            </a:endParaRPr>
          </a:p>
        </p:txBody>
      </p:sp>
      <p:graphicFrame>
        <p:nvGraphicFramePr>
          <p:cNvPr id="262153" name="Object 9"/>
          <p:cNvGraphicFramePr>
            <a:graphicFrameLocks noChangeAspect="1"/>
          </p:cNvGraphicFramePr>
          <p:nvPr>
            <p:extLst>
              <p:ext uri="{D42A27DB-BD31-4B8C-83A1-F6EECF244321}">
                <p14:modId xmlns:p14="http://schemas.microsoft.com/office/powerpoint/2010/main" val="2636664568"/>
              </p:ext>
            </p:extLst>
          </p:nvPr>
        </p:nvGraphicFramePr>
        <p:xfrm>
          <a:off x="3033713" y="2746800"/>
          <a:ext cx="4000500" cy="381000"/>
        </p:xfrm>
        <a:graphic>
          <a:graphicData uri="http://schemas.openxmlformats.org/presentationml/2006/ole">
            <mc:AlternateContent xmlns:mc="http://schemas.openxmlformats.org/markup-compatibility/2006">
              <mc:Choice xmlns:v="urn:schemas-microsoft-com:vml" Requires="v">
                <p:oleObj spid="_x0000_s262209" name="Equation" r:id="rId5" imgW="4000320" imgH="380880" progId="Equation.3">
                  <p:embed/>
                </p:oleObj>
              </mc:Choice>
              <mc:Fallback>
                <p:oleObj name="Equation" r:id="rId5" imgW="4000320" imgH="38088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2746800"/>
                        <a:ext cx="4000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3" name="Rectangle 1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4"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Deterministic trend</a:t>
            </a:r>
            <a:endParaRPr lang="en-US" sz="1800" b="1" dirty="0">
              <a:latin typeface="Arial" charset="0"/>
            </a:endParaRPr>
          </a:p>
          <a:p>
            <a:endParaRPr lang="en-US" sz="1800" b="1" i="1" dirty="0">
              <a:latin typeface="Arial" charset="0"/>
            </a:endParaRPr>
          </a:p>
        </p:txBody>
      </p:sp>
      <p:sp>
        <p:nvSpPr>
          <p:cNvPr id="17" name="Rectangle 16"/>
          <p:cNvSpPr>
            <a:spLocks noChangeArrowheads="1"/>
          </p:cNvSpPr>
          <p:nvPr/>
        </p:nvSpPr>
        <p:spPr bwMode="auto">
          <a:xfrm>
            <a:off x="0" y="20259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3"/>
          <p:cNvSpPr txBox="1">
            <a:spLocks noChangeArrowheads="1"/>
          </p:cNvSpPr>
          <p:nvPr/>
        </p:nvSpPr>
        <p:spPr bwMode="auto">
          <a:xfrm>
            <a:off x="301625" y="20439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594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30</a:t>
            </a:r>
            <a:endParaRPr lang="en-US" sz="1000">
              <a:solidFill>
                <a:srgbClr val="3366FF"/>
              </a:solidFill>
            </a:endParaRPr>
          </a:p>
        </p:txBody>
      </p:sp>
      <p:sp>
        <p:nvSpPr>
          <p:cNvPr id="2959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key difference between a deterministic trend and a random walk with drift is that in the former, the series must keep coming back to a fixed trend line.</a:t>
            </a:r>
            <a:endParaRPr lang="en-GB" sz="150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6" name="Rectangle 15"/>
          <p:cNvSpPr/>
          <p:nvPr/>
        </p:nvSpPr>
        <p:spPr bwMode="auto">
          <a:xfrm>
            <a:off x="231975" y="336450"/>
            <a:ext cx="5597325" cy="3368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963" y="252413"/>
            <a:ext cx="5592762" cy="345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32"/>
          <p:cNvSpPr>
            <a:spLocks noChangeArrowheads="1"/>
          </p:cNvSpPr>
          <p:nvPr/>
        </p:nvSpPr>
        <p:spPr bwMode="auto">
          <a:xfrm>
            <a:off x="800101" y="638175"/>
            <a:ext cx="2438399" cy="4381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 name="Rectangle 32"/>
          <p:cNvSpPr>
            <a:spLocks noChangeArrowheads="1"/>
          </p:cNvSpPr>
          <p:nvPr/>
        </p:nvSpPr>
        <p:spPr bwMode="auto">
          <a:xfrm>
            <a:off x="800101" y="2971799"/>
            <a:ext cx="2438399"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3829517860"/>
              </p:ext>
            </p:extLst>
          </p:nvPr>
        </p:nvGraphicFramePr>
        <p:xfrm>
          <a:off x="912813" y="3046413"/>
          <a:ext cx="2209800" cy="381000"/>
        </p:xfrm>
        <a:graphic>
          <a:graphicData uri="http://schemas.openxmlformats.org/presentationml/2006/ole">
            <mc:AlternateContent xmlns:mc="http://schemas.openxmlformats.org/markup-compatibility/2006">
              <mc:Choice xmlns:v="urn:schemas-microsoft-com:vml" Requires="v">
                <p:oleObj spid="_x0000_s295991" name="Equation" r:id="rId4" imgW="2209680" imgH="380880" progId="Equation.3">
                  <p:embed/>
                </p:oleObj>
              </mc:Choice>
              <mc:Fallback>
                <p:oleObj name="Equation" r:id="rId4" imgW="22096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2813" y="3046413"/>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9"/>
          <p:cNvSpPr txBox="1">
            <a:spLocks noChangeArrowheads="1"/>
          </p:cNvSpPr>
          <p:nvPr/>
        </p:nvSpPr>
        <p:spPr bwMode="auto">
          <a:xfrm>
            <a:off x="882650" y="522288"/>
            <a:ext cx="2424113" cy="547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GB" sz="900" dirty="0">
              <a:latin typeface="Arial" charset="0"/>
            </a:endParaRPr>
          </a:p>
          <a:p>
            <a:r>
              <a:rPr lang="en-GB" sz="1800" b="1" dirty="0">
                <a:latin typeface="Arial" charset="0"/>
              </a:rPr>
              <a:t>Deterministic trend</a:t>
            </a:r>
            <a:endParaRPr lang="en-US" sz="1800" b="1" dirty="0">
              <a:latin typeface="Arial" charset="0"/>
            </a:endParaRPr>
          </a:p>
        </p:txBody>
      </p:sp>
      <p:sp>
        <p:nvSpPr>
          <p:cNvPr id="21" name="Rectangle 20"/>
          <p:cNvSpPr/>
          <p:nvPr/>
        </p:nvSpPr>
        <p:spPr bwMode="auto">
          <a:xfrm>
            <a:off x="3394275" y="2393850"/>
            <a:ext cx="5597325" cy="3368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7" name="Rectangle 32"/>
          <p:cNvSpPr>
            <a:spLocks noChangeArrowheads="1"/>
          </p:cNvSpPr>
          <p:nvPr/>
        </p:nvSpPr>
        <p:spPr bwMode="auto">
          <a:xfrm>
            <a:off x="3952800" y="5038724"/>
            <a:ext cx="4219650"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2" name="Object 8"/>
          <p:cNvGraphicFramePr>
            <a:graphicFrameLocks noChangeAspect="1"/>
          </p:cNvGraphicFramePr>
          <p:nvPr>
            <p:extLst>
              <p:ext uri="{D42A27DB-BD31-4B8C-83A1-F6EECF244321}">
                <p14:modId xmlns:p14="http://schemas.microsoft.com/office/powerpoint/2010/main" val="420582313"/>
              </p:ext>
            </p:extLst>
          </p:nvPr>
        </p:nvGraphicFramePr>
        <p:xfrm>
          <a:off x="4068000" y="5108575"/>
          <a:ext cx="4000500" cy="381000"/>
        </p:xfrm>
        <a:graphic>
          <a:graphicData uri="http://schemas.openxmlformats.org/presentationml/2006/ole">
            <mc:AlternateContent xmlns:mc="http://schemas.openxmlformats.org/markup-compatibility/2006">
              <mc:Choice xmlns:v="urn:schemas-microsoft-com:vml" Requires="v">
                <p:oleObj spid="_x0000_s295992" name="Equation" r:id="rId6" imgW="4000320" imgH="380880" progId="Equation.3">
                  <p:embed/>
                </p:oleObj>
              </mc:Choice>
              <mc:Fallback>
                <p:oleObj name="Equation" r:id="rId6" imgW="400032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8000" y="5108575"/>
                        <a:ext cx="4000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3"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7563" y="2335213"/>
            <a:ext cx="5589587" cy="343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32"/>
          <p:cNvSpPr>
            <a:spLocks noChangeArrowheads="1"/>
          </p:cNvSpPr>
          <p:nvPr/>
        </p:nvSpPr>
        <p:spPr bwMode="auto">
          <a:xfrm>
            <a:off x="3952876" y="2714625"/>
            <a:ext cx="2781299" cy="4381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 Box 7"/>
          <p:cNvSpPr txBox="1">
            <a:spLocks noChangeArrowheads="1"/>
          </p:cNvSpPr>
          <p:nvPr/>
        </p:nvSpPr>
        <p:spPr bwMode="auto">
          <a:xfrm>
            <a:off x="4006850" y="2601913"/>
            <a:ext cx="2855913" cy="585787"/>
          </a:xfrm>
          <a:prstGeom prst="rect">
            <a:avLst/>
          </a:prstGeom>
          <a:noFill/>
          <a:ln>
            <a:noFill/>
          </a:ln>
          <a:effectLs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GB" sz="900">
              <a:latin typeface="Arial" charset="0"/>
            </a:endParaRPr>
          </a:p>
          <a:p>
            <a:r>
              <a:rPr lang="en-GB" sz="1800" b="1">
                <a:latin typeface="Arial" charset="0"/>
              </a:rPr>
              <a:t>Random walk with drift</a:t>
            </a:r>
            <a:endParaRPr lang="en-US" sz="1800" b="1">
              <a:latin typeface="Arial"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696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31</a:t>
            </a:r>
          </a:p>
        </p:txBody>
      </p:sp>
      <p:sp>
        <p:nvSpPr>
          <p:cNvPr id="29696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any given observation, </a:t>
            </a:r>
            <a:r>
              <a:rPr lang="en-GB" sz="1500" b="1" i="1"/>
              <a:t>Xt</a:t>
            </a:r>
            <a:r>
              <a:rPr lang="en-GB" sz="1500" b="1"/>
              <a:t> will be displaced from the trend line by an amount </a:t>
            </a:r>
            <a:r>
              <a:rPr lang="en-GB" sz="1500" b="1" i="1"/>
              <a:t>u</a:t>
            </a:r>
            <a:r>
              <a:rPr lang="en-GB" sz="1500" b="1" i="1" baseline="-25000"/>
              <a:t>t</a:t>
            </a:r>
            <a:r>
              <a:rPr lang="en-GB" sz="1500" b="1"/>
              <a:t>, but, provided that this is stationary, it must otherwise adhere to the trend line.</a:t>
            </a:r>
            <a:endParaRPr lang="en-GB" sz="150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6" name="Rectangle 15"/>
          <p:cNvSpPr/>
          <p:nvPr/>
        </p:nvSpPr>
        <p:spPr bwMode="auto">
          <a:xfrm>
            <a:off x="231975" y="336450"/>
            <a:ext cx="5597325" cy="3368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963" y="252413"/>
            <a:ext cx="5592762" cy="345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32"/>
          <p:cNvSpPr>
            <a:spLocks noChangeArrowheads="1"/>
          </p:cNvSpPr>
          <p:nvPr/>
        </p:nvSpPr>
        <p:spPr bwMode="auto">
          <a:xfrm>
            <a:off x="800101" y="638175"/>
            <a:ext cx="2438399" cy="4381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0" name="Text Box 9"/>
          <p:cNvSpPr txBox="1">
            <a:spLocks noChangeArrowheads="1"/>
          </p:cNvSpPr>
          <p:nvPr/>
        </p:nvSpPr>
        <p:spPr bwMode="auto">
          <a:xfrm>
            <a:off x="882650" y="522288"/>
            <a:ext cx="2424113" cy="547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GB" sz="900" dirty="0">
              <a:latin typeface="Arial" charset="0"/>
            </a:endParaRPr>
          </a:p>
          <a:p>
            <a:r>
              <a:rPr lang="en-GB" sz="1800" b="1" dirty="0">
                <a:latin typeface="Arial" charset="0"/>
              </a:rPr>
              <a:t>Deterministic trend</a:t>
            </a:r>
            <a:endParaRPr lang="en-US" sz="1800" b="1" dirty="0">
              <a:latin typeface="Arial" charset="0"/>
            </a:endParaRPr>
          </a:p>
        </p:txBody>
      </p:sp>
      <p:sp>
        <p:nvSpPr>
          <p:cNvPr id="21" name="Rectangle 20"/>
          <p:cNvSpPr/>
          <p:nvPr/>
        </p:nvSpPr>
        <p:spPr bwMode="auto">
          <a:xfrm>
            <a:off x="3394275" y="2393850"/>
            <a:ext cx="5597325" cy="3368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7563" y="2335213"/>
            <a:ext cx="5589587" cy="343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32"/>
          <p:cNvSpPr>
            <a:spLocks noChangeArrowheads="1"/>
          </p:cNvSpPr>
          <p:nvPr/>
        </p:nvSpPr>
        <p:spPr bwMode="auto">
          <a:xfrm>
            <a:off x="3952876" y="2714625"/>
            <a:ext cx="2781299" cy="4381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5" name="Text Box 7"/>
          <p:cNvSpPr txBox="1">
            <a:spLocks noChangeArrowheads="1"/>
          </p:cNvSpPr>
          <p:nvPr/>
        </p:nvSpPr>
        <p:spPr bwMode="auto">
          <a:xfrm>
            <a:off x="4006850" y="2601913"/>
            <a:ext cx="2855913" cy="585787"/>
          </a:xfrm>
          <a:prstGeom prst="rect">
            <a:avLst/>
          </a:prstGeom>
          <a:noFill/>
          <a:ln>
            <a:noFill/>
          </a:ln>
          <a:effectLs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GB" sz="900">
              <a:latin typeface="Arial" charset="0"/>
            </a:endParaRPr>
          </a:p>
          <a:p>
            <a:r>
              <a:rPr lang="en-GB" sz="1800" b="1">
                <a:latin typeface="Arial" charset="0"/>
              </a:rPr>
              <a:t>Random walk with drift</a:t>
            </a:r>
            <a:endParaRPr lang="en-US" sz="1800" b="1">
              <a:latin typeface="Arial" charset="0"/>
            </a:endParaRPr>
          </a:p>
        </p:txBody>
      </p:sp>
      <p:sp>
        <p:nvSpPr>
          <p:cNvPr id="26" name="Rectangle 32"/>
          <p:cNvSpPr>
            <a:spLocks noChangeArrowheads="1"/>
          </p:cNvSpPr>
          <p:nvPr/>
        </p:nvSpPr>
        <p:spPr bwMode="auto">
          <a:xfrm>
            <a:off x="800101" y="2971799"/>
            <a:ext cx="2438399"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7" name="Object 6"/>
          <p:cNvGraphicFramePr>
            <a:graphicFrameLocks noChangeAspect="1"/>
          </p:cNvGraphicFramePr>
          <p:nvPr>
            <p:extLst>
              <p:ext uri="{D42A27DB-BD31-4B8C-83A1-F6EECF244321}">
                <p14:modId xmlns:p14="http://schemas.microsoft.com/office/powerpoint/2010/main" val="1725784511"/>
              </p:ext>
            </p:extLst>
          </p:nvPr>
        </p:nvGraphicFramePr>
        <p:xfrm>
          <a:off x="912813" y="3046413"/>
          <a:ext cx="2209800" cy="381000"/>
        </p:xfrm>
        <a:graphic>
          <a:graphicData uri="http://schemas.openxmlformats.org/presentationml/2006/ole">
            <mc:AlternateContent xmlns:mc="http://schemas.openxmlformats.org/markup-compatibility/2006">
              <mc:Choice xmlns:v="urn:schemas-microsoft-com:vml" Requires="v">
                <p:oleObj spid="_x0000_s297015" name="Equation" r:id="rId5" imgW="2209680" imgH="380880" progId="Equation.3">
                  <p:embed/>
                </p:oleObj>
              </mc:Choice>
              <mc:Fallback>
                <p:oleObj name="Equation" r:id="rId5" imgW="22096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2813" y="3046413"/>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32"/>
          <p:cNvSpPr>
            <a:spLocks noChangeArrowheads="1"/>
          </p:cNvSpPr>
          <p:nvPr/>
        </p:nvSpPr>
        <p:spPr bwMode="auto">
          <a:xfrm>
            <a:off x="3952800" y="5038724"/>
            <a:ext cx="4219650"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 name="Object 8"/>
          <p:cNvGraphicFramePr>
            <a:graphicFrameLocks noChangeAspect="1"/>
          </p:cNvGraphicFramePr>
          <p:nvPr>
            <p:extLst>
              <p:ext uri="{D42A27DB-BD31-4B8C-83A1-F6EECF244321}">
                <p14:modId xmlns:p14="http://schemas.microsoft.com/office/powerpoint/2010/main" val="2846008825"/>
              </p:ext>
            </p:extLst>
          </p:nvPr>
        </p:nvGraphicFramePr>
        <p:xfrm>
          <a:off x="4068000" y="5108575"/>
          <a:ext cx="4000500" cy="381000"/>
        </p:xfrm>
        <a:graphic>
          <a:graphicData uri="http://schemas.openxmlformats.org/presentationml/2006/ole">
            <mc:AlternateContent xmlns:mc="http://schemas.openxmlformats.org/markup-compatibility/2006">
              <mc:Choice xmlns:v="urn:schemas-microsoft-com:vml" Requires="v">
                <p:oleObj spid="_x0000_s297016" name="Equation" r:id="rId7" imgW="4000320" imgH="380880" progId="Equation.3">
                  <p:embed/>
                </p:oleObj>
              </mc:Choice>
              <mc:Fallback>
                <p:oleObj name="Equation" r:id="rId7" imgW="40003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68000" y="5108575"/>
                        <a:ext cx="4000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231975" y="336450"/>
            <a:ext cx="5597325" cy="3368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9798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963" y="252413"/>
            <a:ext cx="5592762" cy="345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32"/>
          <p:cNvSpPr>
            <a:spLocks noChangeArrowheads="1"/>
          </p:cNvSpPr>
          <p:nvPr/>
        </p:nvSpPr>
        <p:spPr bwMode="auto">
          <a:xfrm>
            <a:off x="800101" y="638175"/>
            <a:ext cx="2438399" cy="4381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7993" name="Text Box 9"/>
          <p:cNvSpPr txBox="1">
            <a:spLocks noChangeArrowheads="1"/>
          </p:cNvSpPr>
          <p:nvPr/>
        </p:nvSpPr>
        <p:spPr bwMode="auto">
          <a:xfrm>
            <a:off x="882650" y="522288"/>
            <a:ext cx="2424113" cy="547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GB" sz="900" dirty="0">
              <a:latin typeface="Arial" charset="0"/>
            </a:endParaRPr>
          </a:p>
          <a:p>
            <a:r>
              <a:rPr lang="en-GB" sz="1800" b="1" dirty="0">
                <a:latin typeface="Arial" charset="0"/>
              </a:rPr>
              <a:t>Deterministic trend</a:t>
            </a:r>
            <a:endParaRPr lang="en-US" sz="1800" b="1" dirty="0">
              <a:latin typeface="Arial" charset="0"/>
            </a:endParaRPr>
          </a:p>
        </p:txBody>
      </p:sp>
      <p:sp>
        <p:nvSpPr>
          <p:cNvPr id="17" name="Rectangle 16"/>
          <p:cNvSpPr/>
          <p:nvPr/>
        </p:nvSpPr>
        <p:spPr bwMode="auto">
          <a:xfrm>
            <a:off x="3394275" y="2393850"/>
            <a:ext cx="5597325" cy="33687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798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32</a:t>
            </a:r>
            <a:endParaRPr lang="en-US" sz="1000">
              <a:solidFill>
                <a:srgbClr val="3366FF"/>
              </a:solidFill>
            </a:endParaRPr>
          </a:p>
        </p:txBody>
      </p:sp>
      <p:sp>
        <p:nvSpPr>
          <p:cNvPr id="29798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By contrast, in a random walk with drift, the displacement from the underlying trend line at time </a:t>
            </a:r>
            <a:r>
              <a:rPr lang="en-GB" sz="1500" b="1" i="1"/>
              <a:t>t</a:t>
            </a:r>
            <a:r>
              <a:rPr lang="en-GB" sz="1500" b="1"/>
              <a:t> is the random walk .  Since the displacement is a random walk, there is no reason why </a:t>
            </a:r>
            <a:r>
              <a:rPr lang="en-GB" sz="1500" b="1" i="1"/>
              <a:t>X</a:t>
            </a:r>
            <a:r>
              <a:rPr lang="en-GB" sz="1500" b="1" i="1" baseline="-25000"/>
              <a:t>t</a:t>
            </a:r>
            <a:r>
              <a:rPr lang="en-GB" sz="1500" b="1"/>
              <a:t> should ever return to its trend line.</a:t>
            </a:r>
            <a:r>
              <a:rPr lang="en-US" sz="1500"/>
              <a:t> </a:t>
            </a:r>
            <a:endParaRPr lang="en-GB" sz="1500"/>
          </a:p>
        </p:txBody>
      </p:sp>
      <p:pic>
        <p:nvPicPr>
          <p:cNvPr id="297994"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7563" y="2335213"/>
            <a:ext cx="5589587" cy="343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9" name="Rectangle 32"/>
          <p:cNvSpPr>
            <a:spLocks noChangeArrowheads="1"/>
          </p:cNvSpPr>
          <p:nvPr/>
        </p:nvSpPr>
        <p:spPr bwMode="auto">
          <a:xfrm>
            <a:off x="3952876" y="2714625"/>
            <a:ext cx="2781299" cy="4381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7991" name="Text Box 7"/>
          <p:cNvSpPr txBox="1">
            <a:spLocks noChangeArrowheads="1"/>
          </p:cNvSpPr>
          <p:nvPr/>
        </p:nvSpPr>
        <p:spPr bwMode="auto">
          <a:xfrm>
            <a:off x="4006850" y="2601913"/>
            <a:ext cx="2855913" cy="585787"/>
          </a:xfrm>
          <a:prstGeom prst="rect">
            <a:avLst/>
          </a:prstGeom>
          <a:noFill/>
          <a:ln>
            <a:noFill/>
          </a:ln>
          <a:effectLs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GB" sz="900">
              <a:latin typeface="Arial" charset="0"/>
            </a:endParaRPr>
          </a:p>
          <a:p>
            <a:r>
              <a:rPr lang="en-GB" sz="1800" b="1">
                <a:latin typeface="Arial" charset="0"/>
              </a:rPr>
              <a:t>Random walk with drift</a:t>
            </a:r>
            <a:endParaRPr lang="en-US" sz="1800" b="1">
              <a:latin typeface="Arial" charset="0"/>
            </a:endParaRPr>
          </a:p>
        </p:txBody>
      </p:sp>
      <p:sp>
        <p:nvSpPr>
          <p:cNvPr id="20" name="Rectangle 32"/>
          <p:cNvSpPr>
            <a:spLocks noChangeArrowheads="1"/>
          </p:cNvSpPr>
          <p:nvPr/>
        </p:nvSpPr>
        <p:spPr bwMode="auto">
          <a:xfrm>
            <a:off x="800101" y="2971799"/>
            <a:ext cx="2438399"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6"/>
          <p:cNvGraphicFramePr>
            <a:graphicFrameLocks noChangeAspect="1"/>
          </p:cNvGraphicFramePr>
          <p:nvPr>
            <p:extLst>
              <p:ext uri="{D42A27DB-BD31-4B8C-83A1-F6EECF244321}">
                <p14:modId xmlns:p14="http://schemas.microsoft.com/office/powerpoint/2010/main" val="1725784511"/>
              </p:ext>
            </p:extLst>
          </p:nvPr>
        </p:nvGraphicFramePr>
        <p:xfrm>
          <a:off x="912813" y="3046413"/>
          <a:ext cx="2209800" cy="381000"/>
        </p:xfrm>
        <a:graphic>
          <a:graphicData uri="http://schemas.openxmlformats.org/presentationml/2006/ole">
            <mc:AlternateContent xmlns:mc="http://schemas.openxmlformats.org/markup-compatibility/2006">
              <mc:Choice xmlns:v="urn:schemas-microsoft-com:vml" Requires="v">
                <p:oleObj spid="_x0000_s298041" name="Equation" r:id="rId5" imgW="2209680" imgH="380880" progId="Equation.3">
                  <p:embed/>
                </p:oleObj>
              </mc:Choice>
              <mc:Fallback>
                <p:oleObj name="Equation" r:id="rId5" imgW="22096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2813" y="3046413"/>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32"/>
          <p:cNvSpPr>
            <a:spLocks noChangeArrowheads="1"/>
          </p:cNvSpPr>
          <p:nvPr/>
        </p:nvSpPr>
        <p:spPr bwMode="auto">
          <a:xfrm>
            <a:off x="3952800" y="5038724"/>
            <a:ext cx="4219650" cy="5048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3" name="Object 8"/>
          <p:cNvGraphicFramePr>
            <a:graphicFrameLocks noChangeAspect="1"/>
          </p:cNvGraphicFramePr>
          <p:nvPr>
            <p:extLst>
              <p:ext uri="{D42A27DB-BD31-4B8C-83A1-F6EECF244321}">
                <p14:modId xmlns:p14="http://schemas.microsoft.com/office/powerpoint/2010/main" val="2846008825"/>
              </p:ext>
            </p:extLst>
          </p:nvPr>
        </p:nvGraphicFramePr>
        <p:xfrm>
          <a:off x="4068000" y="5108575"/>
          <a:ext cx="4000500" cy="381000"/>
        </p:xfrm>
        <a:graphic>
          <a:graphicData uri="http://schemas.openxmlformats.org/presentationml/2006/ole">
            <mc:AlternateContent xmlns:mc="http://schemas.openxmlformats.org/markup-compatibility/2006">
              <mc:Choice xmlns:v="urn:schemas-microsoft-com:vml" Requires="v">
                <p:oleObj spid="_x0000_s298042" name="Equation" r:id="rId7" imgW="4000320" imgH="380880" progId="Equation.3">
                  <p:embed/>
                </p:oleObj>
              </mc:Choice>
              <mc:Fallback>
                <p:oleObj name="Equation" r:id="rId7" imgW="40003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68000" y="5108575"/>
                        <a:ext cx="4000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498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33</a:t>
            </a:r>
            <a:endParaRPr lang="en-US" sz="1000">
              <a:solidFill>
                <a:srgbClr val="3366FF"/>
              </a:solidFill>
            </a:endParaRPr>
          </a:p>
        </p:txBody>
      </p:sp>
      <p:sp>
        <p:nvSpPr>
          <p:cNvPr id="254982" name="Text Box 6"/>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is important to make a distinction between the concepts of difference-stationarity and trend-stationarity.</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2"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Difference </a:t>
            </a:r>
            <a:r>
              <a:rPr lang="en-GB" sz="1800" b="1" dirty="0" err="1" smtClean="0">
                <a:latin typeface="Arial" charset="0"/>
              </a:rPr>
              <a:t>stationarity</a:t>
            </a:r>
            <a:r>
              <a:rPr lang="en-GB" sz="1800" b="1" dirty="0" smtClean="0">
                <a:latin typeface="Arial" charset="0"/>
              </a:rPr>
              <a:t> and trend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1079999"/>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901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34</a:t>
            </a:r>
            <a:endParaRPr lang="en-US" sz="1000">
              <a:solidFill>
                <a:srgbClr val="3366FF"/>
              </a:solidFill>
            </a:endParaRPr>
          </a:p>
        </p:txBody>
      </p:sp>
      <p:sp>
        <p:nvSpPr>
          <p:cNvPr id="299013"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a nonstationary process can be transformed into a stationary process by differencing, it is said to be difference-stationary.  A random walk, with or without drift, is an example.</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2" name="Rectangle 1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3"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Difference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530929970"/>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299044" name="Equation" r:id="rId3" imgW="2324100" imgH="381000" progId="Equation.3">
                  <p:embed/>
                </p:oleObj>
              </mc:Choice>
              <mc:Fallback>
                <p:oleObj name="Equation" r:id="rId3" imgW="2324100" imgH="3810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003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35</a:t>
            </a:r>
            <a:endParaRPr lang="en-US" sz="1000">
              <a:solidFill>
                <a:srgbClr val="3366FF"/>
              </a:solidFill>
            </a:endParaRPr>
          </a:p>
        </p:txBody>
      </p:sp>
      <p:sp>
        <p:nvSpPr>
          <p:cNvPr id="30003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first difference, </a:t>
            </a:r>
            <a:r>
              <a:rPr lang="en-GB" sz="1500" b="1">
                <a:latin typeface="Symbol" pitchFamily="18" charset="2"/>
              </a:rPr>
              <a:t>D</a:t>
            </a:r>
            <a:r>
              <a:rPr lang="en-GB" sz="1500" b="1" i="1"/>
              <a:t>X</a:t>
            </a:r>
            <a:r>
              <a:rPr lang="en-GB" sz="1500" b="1" i="1" baseline="-25000"/>
              <a:t>t</a:t>
            </a:r>
            <a:r>
              <a:rPr lang="en-GB" sz="1500" b="1"/>
              <a:t>, is simply equal to the sum of </a:t>
            </a:r>
            <a:r>
              <a:rPr lang="en-GB" sz="1500" b="1" i="1">
                <a:latin typeface="Symbol" pitchFamily="18" charset="2"/>
              </a:rPr>
              <a:t>b</a:t>
            </a:r>
            <a:r>
              <a:rPr lang="en-GB" sz="1500" b="1" baseline="-25000"/>
              <a:t>1</a:t>
            </a:r>
            <a:r>
              <a:rPr lang="en-GB" sz="1500" b="1"/>
              <a:t> and </a:t>
            </a:r>
            <a:r>
              <a:rPr lang="en-GB" sz="1500" b="1" i="1">
                <a:latin typeface="Symbol" pitchFamily="18" charset="2"/>
              </a:rPr>
              <a:t>e</a:t>
            </a:r>
            <a:r>
              <a:rPr lang="en-GB" sz="1500" b="1" i="1" baseline="-25000"/>
              <a:t>t</a:t>
            </a:r>
            <a:r>
              <a:rPr lang="en-GB" sz="1500" b="1"/>
              <a:t>.</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3" name="Rectangle 1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4"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Difference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15" name="Rectangle 13"/>
          <p:cNvSpPr>
            <a:spLocks noChangeArrowheads="1"/>
          </p:cNvSpPr>
          <p:nvPr/>
        </p:nvSpPr>
        <p:spPr bwMode="auto">
          <a:xfrm>
            <a:off x="0" y="1079998"/>
            <a:ext cx="9144000" cy="1444127"/>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3"/>
          <p:cNvGraphicFramePr>
            <a:graphicFrameLocks noChangeAspect="1"/>
          </p:cNvGraphicFramePr>
          <p:nvPr>
            <p:extLst>
              <p:ext uri="{D42A27DB-BD31-4B8C-83A1-F6EECF244321}">
                <p14:modId xmlns:p14="http://schemas.microsoft.com/office/powerpoint/2010/main" val="3530929970"/>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300092"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6"/>
          <p:cNvGraphicFramePr>
            <a:graphicFrameLocks noChangeAspect="1"/>
          </p:cNvGraphicFramePr>
          <p:nvPr>
            <p:extLst>
              <p:ext uri="{D42A27DB-BD31-4B8C-83A1-F6EECF244321}">
                <p14:modId xmlns:p14="http://schemas.microsoft.com/office/powerpoint/2010/main" val="3188469767"/>
              </p:ext>
            </p:extLst>
          </p:nvPr>
        </p:nvGraphicFramePr>
        <p:xfrm>
          <a:off x="2871788" y="1946275"/>
          <a:ext cx="3162300" cy="381000"/>
        </p:xfrm>
        <a:graphic>
          <a:graphicData uri="http://schemas.openxmlformats.org/presentationml/2006/ole">
            <mc:AlternateContent xmlns:mc="http://schemas.openxmlformats.org/markup-compatibility/2006">
              <mc:Choice xmlns:v="urn:schemas-microsoft-com:vml" Requires="v">
                <p:oleObj spid="_x0000_s300093" name="Equation" r:id="rId5" imgW="3162240" imgH="380880" progId="Equation.3">
                  <p:embed/>
                </p:oleObj>
              </mc:Choice>
              <mc:Fallback>
                <p:oleObj name="Equation" r:id="rId5" imgW="316224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1788" y="1946275"/>
                        <a:ext cx="3162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106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36</a:t>
            </a:r>
            <a:endParaRPr lang="en-US" sz="1000">
              <a:solidFill>
                <a:srgbClr val="3366FF"/>
              </a:solidFill>
            </a:endParaRPr>
          </a:p>
        </p:txBody>
      </p:sp>
      <p:sp>
        <p:nvSpPr>
          <p:cNvPr id="30106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a stationary process with population mean </a:t>
            </a:r>
            <a:r>
              <a:rPr lang="en-GB" sz="1500" b="1" i="1">
                <a:latin typeface="Symbol" pitchFamily="18" charset="2"/>
              </a:rPr>
              <a:t>b</a:t>
            </a:r>
            <a:r>
              <a:rPr lang="en-GB" sz="1500" b="1" baseline="-25000"/>
              <a:t>1</a:t>
            </a:r>
            <a:r>
              <a:rPr lang="en-GB" sz="1500" b="1"/>
              <a:t> and variance </a:t>
            </a:r>
            <a:r>
              <a:rPr lang="en-GB" sz="1500" b="1" i="1">
                <a:latin typeface="Symbol" pitchFamily="18" charset="2"/>
              </a:rPr>
              <a:t>s</a:t>
            </a:r>
            <a:r>
              <a:rPr lang="en-GB" sz="1500" b="1" i="1" baseline="-25000">
                <a:latin typeface="Symbol" pitchFamily="18" charset="2"/>
              </a:rPr>
              <a:t>e</a:t>
            </a:r>
            <a:r>
              <a:rPr lang="en-GB" sz="1500" b="1" baseline="30000"/>
              <a:t>2</a:t>
            </a:r>
            <a:r>
              <a:rPr lang="en-GB" sz="1500" b="1"/>
              <a:t>, both independent of time.  It is actually iid and the covariance between </a:t>
            </a:r>
            <a:r>
              <a:rPr lang="en-GB" sz="1500" b="1">
                <a:latin typeface="Symbol" pitchFamily="18" charset="2"/>
              </a:rPr>
              <a:t>D</a:t>
            </a:r>
            <a:r>
              <a:rPr lang="en-GB" sz="1500" b="1" i="1"/>
              <a:t>X</a:t>
            </a:r>
            <a:r>
              <a:rPr lang="en-GB" sz="1500" b="1" i="1" baseline="-25000"/>
              <a:t>t</a:t>
            </a:r>
            <a:r>
              <a:rPr lang="en-GB" sz="1500" b="1"/>
              <a:t> and </a:t>
            </a:r>
            <a:r>
              <a:rPr lang="en-GB" sz="1500" b="1">
                <a:latin typeface="Symbol" pitchFamily="18" charset="2"/>
              </a:rPr>
              <a:t>D</a:t>
            </a:r>
            <a:r>
              <a:rPr lang="en-GB" sz="1500" b="1" i="1"/>
              <a:t>X</a:t>
            </a:r>
            <a:r>
              <a:rPr lang="en-GB" sz="1500" b="1" i="1" baseline="-25000"/>
              <a:t>t</a:t>
            </a:r>
            <a:r>
              <a:rPr lang="en-GB" sz="1500" b="1" baseline="-25000"/>
              <a:t>+</a:t>
            </a:r>
            <a:r>
              <a:rPr lang="en-GB" sz="1500" b="1" i="1" baseline="-25000"/>
              <a:t>s</a:t>
            </a:r>
            <a:r>
              <a:rPr lang="en-GB" sz="1500" b="1"/>
              <a:t> is zero.</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Difference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18" name="Rectangle 13"/>
          <p:cNvSpPr>
            <a:spLocks noChangeArrowheads="1"/>
          </p:cNvSpPr>
          <p:nvPr/>
        </p:nvSpPr>
        <p:spPr bwMode="auto">
          <a:xfrm>
            <a:off x="0" y="1079998"/>
            <a:ext cx="9144000" cy="366345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3"/>
          <p:cNvGraphicFramePr>
            <a:graphicFrameLocks noChangeAspect="1"/>
          </p:cNvGraphicFramePr>
          <p:nvPr>
            <p:extLst>
              <p:ext uri="{D42A27DB-BD31-4B8C-83A1-F6EECF244321}">
                <p14:modId xmlns:p14="http://schemas.microsoft.com/office/powerpoint/2010/main" val="3530929970"/>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301187"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6"/>
          <p:cNvGraphicFramePr>
            <a:graphicFrameLocks noChangeAspect="1"/>
          </p:cNvGraphicFramePr>
          <p:nvPr>
            <p:extLst>
              <p:ext uri="{D42A27DB-BD31-4B8C-83A1-F6EECF244321}">
                <p14:modId xmlns:p14="http://schemas.microsoft.com/office/powerpoint/2010/main" val="3188469767"/>
              </p:ext>
            </p:extLst>
          </p:nvPr>
        </p:nvGraphicFramePr>
        <p:xfrm>
          <a:off x="2871788" y="1946275"/>
          <a:ext cx="3162300" cy="381000"/>
        </p:xfrm>
        <a:graphic>
          <a:graphicData uri="http://schemas.openxmlformats.org/presentationml/2006/ole">
            <mc:AlternateContent xmlns:mc="http://schemas.openxmlformats.org/markup-compatibility/2006">
              <mc:Choice xmlns:v="urn:schemas-microsoft-com:vml" Requires="v">
                <p:oleObj spid="_x0000_s301188" name="Equation" r:id="rId5" imgW="3162240" imgH="380880" progId="Equation.3">
                  <p:embed/>
                </p:oleObj>
              </mc:Choice>
              <mc:Fallback>
                <p:oleObj name="Equation" r:id="rId5" imgW="316224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1788" y="1946275"/>
                        <a:ext cx="3162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7"/>
          <p:cNvGraphicFramePr>
            <a:graphicFrameLocks noChangeAspect="1"/>
          </p:cNvGraphicFramePr>
          <p:nvPr>
            <p:extLst>
              <p:ext uri="{D42A27DB-BD31-4B8C-83A1-F6EECF244321}">
                <p14:modId xmlns:p14="http://schemas.microsoft.com/office/powerpoint/2010/main" val="2246486383"/>
              </p:ext>
            </p:extLst>
          </p:nvPr>
        </p:nvGraphicFramePr>
        <p:xfrm>
          <a:off x="2432050" y="2657475"/>
          <a:ext cx="1600200" cy="381000"/>
        </p:xfrm>
        <a:graphic>
          <a:graphicData uri="http://schemas.openxmlformats.org/presentationml/2006/ole">
            <mc:AlternateContent xmlns:mc="http://schemas.openxmlformats.org/markup-compatibility/2006">
              <mc:Choice xmlns:v="urn:schemas-microsoft-com:vml" Requires="v">
                <p:oleObj spid="_x0000_s301189" name="Equation" r:id="rId7" imgW="1600200" imgH="380880" progId="Equation.3">
                  <p:embed/>
                </p:oleObj>
              </mc:Choice>
              <mc:Fallback>
                <p:oleObj name="Equation" r:id="rId7" imgW="16002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2050" y="2657475"/>
                        <a:ext cx="160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8"/>
          <p:cNvGraphicFramePr>
            <a:graphicFrameLocks noChangeAspect="1"/>
          </p:cNvGraphicFramePr>
          <p:nvPr>
            <p:extLst>
              <p:ext uri="{D42A27DB-BD31-4B8C-83A1-F6EECF244321}">
                <p14:modId xmlns:p14="http://schemas.microsoft.com/office/powerpoint/2010/main" val="3449673011"/>
              </p:ext>
            </p:extLst>
          </p:nvPr>
        </p:nvGraphicFramePr>
        <p:xfrm>
          <a:off x="2849563" y="3368675"/>
          <a:ext cx="1219200" cy="457200"/>
        </p:xfrm>
        <a:graphic>
          <a:graphicData uri="http://schemas.openxmlformats.org/presentationml/2006/ole">
            <mc:AlternateContent xmlns:mc="http://schemas.openxmlformats.org/markup-compatibility/2006">
              <mc:Choice xmlns:v="urn:schemas-microsoft-com:vml" Requires="v">
                <p:oleObj spid="_x0000_s301190" name="Equation" r:id="rId9" imgW="1218960" imgH="457200" progId="Equation.3">
                  <p:embed/>
                </p:oleObj>
              </mc:Choice>
              <mc:Fallback>
                <p:oleObj name="Equation" r:id="rId9" imgW="1218960" imgH="457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49563" y="3368675"/>
                        <a:ext cx="1219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10"/>
          <p:cNvGraphicFramePr>
            <a:graphicFrameLocks noChangeAspect="1"/>
          </p:cNvGraphicFramePr>
          <p:nvPr>
            <p:extLst>
              <p:ext uri="{D42A27DB-BD31-4B8C-83A1-F6EECF244321}">
                <p14:modId xmlns:p14="http://schemas.microsoft.com/office/powerpoint/2010/main" val="2483281897"/>
              </p:ext>
            </p:extLst>
          </p:nvPr>
        </p:nvGraphicFramePr>
        <p:xfrm>
          <a:off x="1384300" y="4194175"/>
          <a:ext cx="2514600" cy="381000"/>
        </p:xfrm>
        <a:graphic>
          <a:graphicData uri="http://schemas.openxmlformats.org/presentationml/2006/ole">
            <mc:AlternateContent xmlns:mc="http://schemas.openxmlformats.org/markup-compatibility/2006">
              <mc:Choice xmlns:v="urn:schemas-microsoft-com:vml" Requires="v">
                <p:oleObj spid="_x0000_s301191" name="Equation" r:id="rId11" imgW="2514600" imgH="380880" progId="Equation.3">
                  <p:embed/>
                </p:oleObj>
              </mc:Choice>
              <mc:Fallback>
                <p:oleObj name="Equation" r:id="rId11" imgW="251460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84300" y="4194175"/>
                        <a:ext cx="2514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208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37</a:t>
            </a:r>
            <a:endParaRPr lang="en-US" sz="1000">
              <a:solidFill>
                <a:srgbClr val="3366FF"/>
              </a:solidFill>
            </a:endParaRPr>
          </a:p>
        </p:txBody>
      </p:sp>
      <p:sp>
        <p:nvSpPr>
          <p:cNvPr id="30208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a nonstationary time series can be transformed into a stationary process by differencing once, as in this case, it is described as integrated of order 1, or I(1).</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Difference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18" name="Rectangle 13"/>
          <p:cNvSpPr>
            <a:spLocks noChangeArrowheads="1"/>
          </p:cNvSpPr>
          <p:nvPr/>
        </p:nvSpPr>
        <p:spPr bwMode="auto">
          <a:xfrm>
            <a:off x="0" y="1079998"/>
            <a:ext cx="9144000" cy="366345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3"/>
          <p:cNvGraphicFramePr>
            <a:graphicFrameLocks noChangeAspect="1"/>
          </p:cNvGraphicFramePr>
          <p:nvPr>
            <p:extLst>
              <p:ext uri="{D42A27DB-BD31-4B8C-83A1-F6EECF244321}">
                <p14:modId xmlns:p14="http://schemas.microsoft.com/office/powerpoint/2010/main" val="3530929970"/>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302211"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6"/>
          <p:cNvGraphicFramePr>
            <a:graphicFrameLocks noChangeAspect="1"/>
          </p:cNvGraphicFramePr>
          <p:nvPr>
            <p:extLst>
              <p:ext uri="{D42A27DB-BD31-4B8C-83A1-F6EECF244321}">
                <p14:modId xmlns:p14="http://schemas.microsoft.com/office/powerpoint/2010/main" val="3188469767"/>
              </p:ext>
            </p:extLst>
          </p:nvPr>
        </p:nvGraphicFramePr>
        <p:xfrm>
          <a:off x="2871788" y="1946275"/>
          <a:ext cx="3162300" cy="381000"/>
        </p:xfrm>
        <a:graphic>
          <a:graphicData uri="http://schemas.openxmlformats.org/presentationml/2006/ole">
            <mc:AlternateContent xmlns:mc="http://schemas.openxmlformats.org/markup-compatibility/2006">
              <mc:Choice xmlns:v="urn:schemas-microsoft-com:vml" Requires="v">
                <p:oleObj spid="_x0000_s302212" name="Equation" r:id="rId5" imgW="3162240" imgH="380880" progId="Equation.3">
                  <p:embed/>
                </p:oleObj>
              </mc:Choice>
              <mc:Fallback>
                <p:oleObj name="Equation" r:id="rId5" imgW="316224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1788" y="1946275"/>
                        <a:ext cx="3162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7"/>
          <p:cNvGraphicFramePr>
            <a:graphicFrameLocks noChangeAspect="1"/>
          </p:cNvGraphicFramePr>
          <p:nvPr>
            <p:extLst>
              <p:ext uri="{D42A27DB-BD31-4B8C-83A1-F6EECF244321}">
                <p14:modId xmlns:p14="http://schemas.microsoft.com/office/powerpoint/2010/main" val="2246486383"/>
              </p:ext>
            </p:extLst>
          </p:nvPr>
        </p:nvGraphicFramePr>
        <p:xfrm>
          <a:off x="2432050" y="2657475"/>
          <a:ext cx="1600200" cy="381000"/>
        </p:xfrm>
        <a:graphic>
          <a:graphicData uri="http://schemas.openxmlformats.org/presentationml/2006/ole">
            <mc:AlternateContent xmlns:mc="http://schemas.openxmlformats.org/markup-compatibility/2006">
              <mc:Choice xmlns:v="urn:schemas-microsoft-com:vml" Requires="v">
                <p:oleObj spid="_x0000_s302213" name="Equation" r:id="rId7" imgW="1600200" imgH="380880" progId="Equation.3">
                  <p:embed/>
                </p:oleObj>
              </mc:Choice>
              <mc:Fallback>
                <p:oleObj name="Equation" r:id="rId7" imgW="16002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2050" y="2657475"/>
                        <a:ext cx="160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8"/>
          <p:cNvGraphicFramePr>
            <a:graphicFrameLocks noChangeAspect="1"/>
          </p:cNvGraphicFramePr>
          <p:nvPr>
            <p:extLst>
              <p:ext uri="{D42A27DB-BD31-4B8C-83A1-F6EECF244321}">
                <p14:modId xmlns:p14="http://schemas.microsoft.com/office/powerpoint/2010/main" val="3449673011"/>
              </p:ext>
            </p:extLst>
          </p:nvPr>
        </p:nvGraphicFramePr>
        <p:xfrm>
          <a:off x="2849563" y="3368675"/>
          <a:ext cx="1219200" cy="457200"/>
        </p:xfrm>
        <a:graphic>
          <a:graphicData uri="http://schemas.openxmlformats.org/presentationml/2006/ole">
            <mc:AlternateContent xmlns:mc="http://schemas.openxmlformats.org/markup-compatibility/2006">
              <mc:Choice xmlns:v="urn:schemas-microsoft-com:vml" Requires="v">
                <p:oleObj spid="_x0000_s302214" name="Equation" r:id="rId9" imgW="1218960" imgH="457200" progId="Equation.3">
                  <p:embed/>
                </p:oleObj>
              </mc:Choice>
              <mc:Fallback>
                <p:oleObj name="Equation" r:id="rId9" imgW="1218960" imgH="457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49563" y="3368675"/>
                        <a:ext cx="1219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10"/>
          <p:cNvGraphicFramePr>
            <a:graphicFrameLocks noChangeAspect="1"/>
          </p:cNvGraphicFramePr>
          <p:nvPr>
            <p:extLst>
              <p:ext uri="{D42A27DB-BD31-4B8C-83A1-F6EECF244321}">
                <p14:modId xmlns:p14="http://schemas.microsoft.com/office/powerpoint/2010/main" val="2483281897"/>
              </p:ext>
            </p:extLst>
          </p:nvPr>
        </p:nvGraphicFramePr>
        <p:xfrm>
          <a:off x="1384300" y="4194175"/>
          <a:ext cx="2514600" cy="381000"/>
        </p:xfrm>
        <a:graphic>
          <a:graphicData uri="http://schemas.openxmlformats.org/presentationml/2006/ole">
            <mc:AlternateContent xmlns:mc="http://schemas.openxmlformats.org/markup-compatibility/2006">
              <mc:Choice xmlns:v="urn:schemas-microsoft-com:vml" Requires="v">
                <p:oleObj spid="_x0000_s302215" name="Equation" r:id="rId11" imgW="2514600" imgH="380880" progId="Equation.3">
                  <p:embed/>
                </p:oleObj>
              </mc:Choice>
              <mc:Fallback>
                <p:oleObj name="Equation" r:id="rId11" imgW="251460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84300" y="4194175"/>
                        <a:ext cx="2514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41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38</a:t>
            </a:r>
            <a:endParaRPr lang="en-US" sz="1000">
              <a:solidFill>
                <a:srgbClr val="3366FF"/>
              </a:solidFill>
            </a:endParaRPr>
          </a:p>
        </p:txBody>
      </p:sp>
      <p:sp>
        <p:nvSpPr>
          <p:cNvPr id="304139" name="Text Box 11"/>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reason that the series is described as 'integrated' is that the shock in each time period is permanently incorporated in it. </a:t>
            </a:r>
            <a:r>
              <a:rPr lang="en-GB" sz="1500" b="1"/>
              <a:t>There is no tendency for the effects of the shocks to attenuate with time, as in a stationary process or in a model with a deterministic trend.</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Difference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18" name="Rectangle 13"/>
          <p:cNvSpPr>
            <a:spLocks noChangeArrowheads="1"/>
          </p:cNvSpPr>
          <p:nvPr/>
        </p:nvSpPr>
        <p:spPr bwMode="auto">
          <a:xfrm>
            <a:off x="0" y="1079999"/>
            <a:ext cx="9144000" cy="217755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3"/>
          <p:cNvGraphicFramePr>
            <a:graphicFrameLocks noChangeAspect="1"/>
          </p:cNvGraphicFramePr>
          <p:nvPr>
            <p:extLst>
              <p:ext uri="{D42A27DB-BD31-4B8C-83A1-F6EECF244321}">
                <p14:modId xmlns:p14="http://schemas.microsoft.com/office/powerpoint/2010/main" val="3530929970"/>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304240"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761065345"/>
              </p:ext>
            </p:extLst>
          </p:nvPr>
        </p:nvGraphicFramePr>
        <p:xfrm>
          <a:off x="3042000" y="1947600"/>
          <a:ext cx="4038600" cy="381000"/>
        </p:xfrm>
        <a:graphic>
          <a:graphicData uri="http://schemas.openxmlformats.org/presentationml/2006/ole">
            <mc:AlternateContent xmlns:mc="http://schemas.openxmlformats.org/markup-compatibility/2006">
              <mc:Choice xmlns:v="urn:schemas-microsoft-com:vml" Requires="v">
                <p:oleObj spid="_x0000_s304241" name="Equation" r:id="rId5" imgW="4038600" imgH="381000" progId="Equation.3">
                  <p:embed/>
                </p:oleObj>
              </mc:Choice>
              <mc:Fallback>
                <p:oleObj name="Equation" r:id="rId5" imgW="4038600" imgH="3810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2000" y="1947600"/>
                        <a:ext cx="403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TextBox 2"/>
          <p:cNvSpPr txBox="1"/>
          <p:nvPr/>
        </p:nvSpPr>
        <p:spPr>
          <a:xfrm>
            <a:off x="2990850" y="2581275"/>
            <a:ext cx="1790700" cy="461665"/>
          </a:xfrm>
          <a:prstGeom prst="rect">
            <a:avLst/>
          </a:prstGeom>
          <a:noFill/>
        </p:spPr>
        <p:txBody>
          <a:bodyPr wrap="square" rtlCol="0">
            <a:spAutoFit/>
          </a:bodyPr>
          <a:lstStyle/>
          <a:p>
            <a:r>
              <a:rPr lang="en-GB" sz="2400" b="1" i="1" dirty="0" err="1" smtClean="0">
                <a:latin typeface="+mn-lt"/>
              </a:rPr>
              <a:t>X</a:t>
            </a:r>
            <a:r>
              <a:rPr lang="en-GB" sz="2400" b="1" i="1" baseline="-25000" dirty="0" err="1" smtClean="0">
                <a:latin typeface="+mn-lt"/>
              </a:rPr>
              <a:t>t</a:t>
            </a:r>
            <a:r>
              <a:rPr lang="en-GB" sz="2400" b="1" dirty="0" smtClean="0">
                <a:latin typeface="+mn-lt"/>
              </a:rPr>
              <a:t> is I(1)</a:t>
            </a:r>
            <a:endParaRPr lang="en-GB" sz="2400" b="1" dirty="0">
              <a:latin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7034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425" y="601663"/>
            <a:ext cx="7913688"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32"/>
          <p:cNvSpPr>
            <a:spLocks noChangeArrowheads="1"/>
          </p:cNvSpPr>
          <p:nvPr/>
        </p:nvSpPr>
        <p:spPr bwMode="auto">
          <a:xfrm>
            <a:off x="1397000" y="781049"/>
            <a:ext cx="2022475" cy="106792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034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27034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figure</a:t>
            </a:r>
            <a:r>
              <a:rPr lang="en-GB" sz="1500" b="1"/>
              <a:t> shows an example realization of a random walk for the case where </a:t>
            </a:r>
            <a:r>
              <a:rPr lang="en-GB" sz="1500" b="1" i="1">
                <a:latin typeface="Symbol" pitchFamily="18" charset="2"/>
              </a:rPr>
              <a:t>e</a:t>
            </a:r>
            <a:r>
              <a:rPr lang="en-GB" sz="1500" b="1" i="1" baseline="-25000"/>
              <a:t>t</a:t>
            </a:r>
            <a:r>
              <a:rPr lang="en-GB" sz="1500" b="1"/>
              <a:t> has a normal distribution with zero mean and unit variance.</a:t>
            </a:r>
            <a:r>
              <a:rPr lang="en-US" sz="1500"/>
              <a:t> </a:t>
            </a:r>
            <a:endParaRPr lang="en-GB" sz="1500"/>
          </a:p>
        </p:txBody>
      </p:sp>
      <p:graphicFrame>
        <p:nvGraphicFramePr>
          <p:cNvPr id="270349" name="Object 13"/>
          <p:cNvGraphicFramePr>
            <a:graphicFrameLocks noChangeAspect="1"/>
          </p:cNvGraphicFramePr>
          <p:nvPr>
            <p:extLst>
              <p:ext uri="{D42A27DB-BD31-4B8C-83A1-F6EECF244321}">
                <p14:modId xmlns:p14="http://schemas.microsoft.com/office/powerpoint/2010/main" val="3027422670"/>
              </p:ext>
            </p:extLst>
          </p:nvPr>
        </p:nvGraphicFramePr>
        <p:xfrm>
          <a:off x="1511300" y="892175"/>
          <a:ext cx="1739900" cy="381000"/>
        </p:xfrm>
        <a:graphic>
          <a:graphicData uri="http://schemas.openxmlformats.org/presentationml/2006/ole">
            <mc:AlternateContent xmlns:mc="http://schemas.openxmlformats.org/markup-compatibility/2006">
              <mc:Choice xmlns:v="urn:schemas-microsoft-com:vml" Requires="v">
                <p:oleObj spid="_x0000_s270395" name="Equation" r:id="rId4" imgW="1739880" imgH="380880" progId="Equation.3">
                  <p:embed/>
                </p:oleObj>
              </mc:Choice>
              <mc:Fallback>
                <p:oleObj name="Equation" r:id="rId4" imgW="1739880" imgH="380880" progId="Equation.3">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892175"/>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0350" name="Object 14"/>
          <p:cNvGraphicFramePr>
            <a:graphicFrameLocks noChangeAspect="1"/>
          </p:cNvGraphicFramePr>
          <p:nvPr>
            <p:extLst>
              <p:ext uri="{D42A27DB-BD31-4B8C-83A1-F6EECF244321}">
                <p14:modId xmlns:p14="http://schemas.microsoft.com/office/powerpoint/2010/main" val="2956715380"/>
              </p:ext>
            </p:extLst>
          </p:nvPr>
        </p:nvGraphicFramePr>
        <p:xfrm>
          <a:off x="1606550" y="1387475"/>
          <a:ext cx="1447800" cy="381000"/>
        </p:xfrm>
        <a:graphic>
          <a:graphicData uri="http://schemas.openxmlformats.org/presentationml/2006/ole">
            <mc:AlternateContent xmlns:mc="http://schemas.openxmlformats.org/markup-compatibility/2006">
              <mc:Choice xmlns:v="urn:schemas-microsoft-com:vml" Requires="v">
                <p:oleObj spid="_x0000_s270396" name="Equation" r:id="rId6" imgW="1447560" imgH="380880" progId="Equation.3">
                  <p:embed/>
                </p:oleObj>
              </mc:Choice>
              <mc:Fallback>
                <p:oleObj name="Equation" r:id="rId6" imgW="1447560" imgH="380880" progId="Equation.3">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6550" y="13874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51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39</a:t>
            </a:r>
            <a:endParaRPr lang="en-US" sz="1000">
              <a:solidFill>
                <a:srgbClr val="3366FF"/>
              </a:solidFill>
            </a:endParaRPr>
          </a:p>
        </p:txBody>
      </p:sp>
      <p:sp>
        <p:nvSpPr>
          <p:cNvPr id="30515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a series can be made stationary by differencing twice, it is known as I(2), and so on.  To complete the picture, a stationary process, which by definition needs no differencing, is described as I(0).  In practice most series are I(0), I(1), or, occasionally, I(2).</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Difference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26" name="Rectangle 13"/>
          <p:cNvSpPr>
            <a:spLocks noChangeArrowheads="1"/>
          </p:cNvSpPr>
          <p:nvPr/>
        </p:nvSpPr>
        <p:spPr bwMode="auto">
          <a:xfrm>
            <a:off x="0" y="1079999"/>
            <a:ext cx="9144000" cy="217755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3"/>
          <p:cNvGraphicFramePr>
            <a:graphicFrameLocks noChangeAspect="1"/>
          </p:cNvGraphicFramePr>
          <p:nvPr>
            <p:extLst>
              <p:ext uri="{D42A27DB-BD31-4B8C-83A1-F6EECF244321}">
                <p14:modId xmlns:p14="http://schemas.microsoft.com/office/powerpoint/2010/main" val="3318292414"/>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305262"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946292408"/>
              </p:ext>
            </p:extLst>
          </p:nvPr>
        </p:nvGraphicFramePr>
        <p:xfrm>
          <a:off x="3042000" y="1947600"/>
          <a:ext cx="4038600" cy="381000"/>
        </p:xfrm>
        <a:graphic>
          <a:graphicData uri="http://schemas.openxmlformats.org/presentationml/2006/ole">
            <mc:AlternateContent xmlns:mc="http://schemas.openxmlformats.org/markup-compatibility/2006">
              <mc:Choice xmlns:v="urn:schemas-microsoft-com:vml" Requires="v">
                <p:oleObj spid="_x0000_s305263" name="Equation" r:id="rId5" imgW="4038600" imgH="381000" progId="Equation.3">
                  <p:embed/>
                </p:oleObj>
              </mc:Choice>
              <mc:Fallback>
                <p:oleObj name="Equation" r:id="rId5" imgW="4038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2000" y="1947600"/>
                        <a:ext cx="403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Box 28"/>
          <p:cNvSpPr txBox="1"/>
          <p:nvPr/>
        </p:nvSpPr>
        <p:spPr>
          <a:xfrm>
            <a:off x="2990850" y="2581275"/>
            <a:ext cx="1790700" cy="461665"/>
          </a:xfrm>
          <a:prstGeom prst="rect">
            <a:avLst/>
          </a:prstGeom>
          <a:noFill/>
        </p:spPr>
        <p:txBody>
          <a:bodyPr wrap="square" rtlCol="0">
            <a:spAutoFit/>
          </a:bodyPr>
          <a:lstStyle/>
          <a:p>
            <a:r>
              <a:rPr lang="en-GB" sz="2400" b="1" i="1" dirty="0" err="1" smtClean="0">
                <a:latin typeface="+mn-lt"/>
              </a:rPr>
              <a:t>X</a:t>
            </a:r>
            <a:r>
              <a:rPr lang="en-GB" sz="2400" b="1" i="1" baseline="-25000" dirty="0" err="1" smtClean="0">
                <a:latin typeface="+mn-lt"/>
              </a:rPr>
              <a:t>t</a:t>
            </a:r>
            <a:r>
              <a:rPr lang="en-GB" sz="2400" b="1" dirty="0" smtClean="0">
                <a:latin typeface="+mn-lt"/>
              </a:rPr>
              <a:t> is I(1)</a:t>
            </a:r>
            <a:endParaRPr lang="en-GB" sz="2400" b="1" dirty="0">
              <a:latin typeface="+mn-lt"/>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618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40</a:t>
            </a:r>
            <a:endParaRPr lang="en-US" sz="1000">
              <a:solidFill>
                <a:srgbClr val="3366FF"/>
              </a:solidFill>
            </a:endParaRPr>
          </a:p>
        </p:txBody>
      </p:sp>
      <p:sp>
        <p:nvSpPr>
          <p:cNvPr id="30618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stochastic component </a:t>
            </a:r>
            <a:r>
              <a:rPr lang="en-GB" sz="1500" b="1" i="1">
                <a:latin typeface="Symbol" pitchFamily="18" charset="2"/>
              </a:rPr>
              <a:t>e</a:t>
            </a:r>
            <a:r>
              <a:rPr lang="en-GB" sz="1500" b="1" i="1" baseline="-25000"/>
              <a:t>t</a:t>
            </a:r>
            <a:r>
              <a:rPr lang="en-GB" sz="1500" b="1"/>
              <a:t> is iid.  More generally, the stationary process reached after differencing may be ARMA(</a:t>
            </a:r>
            <a:r>
              <a:rPr lang="en-GB" sz="1500" b="1" i="1"/>
              <a:t>p</a:t>
            </a:r>
            <a:r>
              <a:rPr lang="en-GB" sz="1500" b="1"/>
              <a:t>, </a:t>
            </a:r>
            <a:r>
              <a:rPr lang="en-GB" sz="1500" b="1" i="1"/>
              <a:t>q</a:t>
            </a:r>
            <a:r>
              <a:rPr lang="en-GB" sz="1500" b="1"/>
              <a:t>): auto-regressive of order </a:t>
            </a:r>
            <a:r>
              <a:rPr lang="en-GB" sz="1500" b="1" i="1"/>
              <a:t>p</a:t>
            </a:r>
            <a:r>
              <a:rPr lang="en-GB" sz="1500" b="1"/>
              <a:t> and moving average of order </a:t>
            </a:r>
            <a:r>
              <a:rPr lang="en-GB" sz="1500" b="1" i="1"/>
              <a:t>q</a:t>
            </a:r>
            <a:r>
              <a:rPr lang="en-GB" sz="1500" b="1"/>
              <a:t>.</a:t>
            </a:r>
            <a:endParaRPr lang="en-GB" sz="150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Difference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26" name="Rectangle 13"/>
          <p:cNvSpPr>
            <a:spLocks noChangeArrowheads="1"/>
          </p:cNvSpPr>
          <p:nvPr/>
        </p:nvSpPr>
        <p:spPr bwMode="auto">
          <a:xfrm>
            <a:off x="0" y="1079999"/>
            <a:ext cx="9144000" cy="217755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3"/>
          <p:cNvGraphicFramePr>
            <a:graphicFrameLocks noChangeAspect="1"/>
          </p:cNvGraphicFramePr>
          <p:nvPr>
            <p:extLst>
              <p:ext uri="{D42A27DB-BD31-4B8C-83A1-F6EECF244321}">
                <p14:modId xmlns:p14="http://schemas.microsoft.com/office/powerpoint/2010/main" val="3318292414"/>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306286"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946292408"/>
              </p:ext>
            </p:extLst>
          </p:nvPr>
        </p:nvGraphicFramePr>
        <p:xfrm>
          <a:off x="3042000" y="1947600"/>
          <a:ext cx="4038600" cy="381000"/>
        </p:xfrm>
        <a:graphic>
          <a:graphicData uri="http://schemas.openxmlformats.org/presentationml/2006/ole">
            <mc:AlternateContent xmlns:mc="http://schemas.openxmlformats.org/markup-compatibility/2006">
              <mc:Choice xmlns:v="urn:schemas-microsoft-com:vml" Requires="v">
                <p:oleObj spid="_x0000_s306287" name="Equation" r:id="rId5" imgW="4038600" imgH="381000" progId="Equation.3">
                  <p:embed/>
                </p:oleObj>
              </mc:Choice>
              <mc:Fallback>
                <p:oleObj name="Equation" r:id="rId5" imgW="4038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2000" y="1947600"/>
                        <a:ext cx="403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Box 28"/>
          <p:cNvSpPr txBox="1"/>
          <p:nvPr/>
        </p:nvSpPr>
        <p:spPr>
          <a:xfrm>
            <a:off x="2990850" y="2581275"/>
            <a:ext cx="1790700" cy="461665"/>
          </a:xfrm>
          <a:prstGeom prst="rect">
            <a:avLst/>
          </a:prstGeom>
          <a:noFill/>
        </p:spPr>
        <p:txBody>
          <a:bodyPr wrap="square" rtlCol="0">
            <a:spAutoFit/>
          </a:bodyPr>
          <a:lstStyle/>
          <a:p>
            <a:r>
              <a:rPr lang="en-GB" sz="2400" b="1" i="1" dirty="0" err="1" smtClean="0">
                <a:latin typeface="+mn-lt"/>
              </a:rPr>
              <a:t>X</a:t>
            </a:r>
            <a:r>
              <a:rPr lang="en-GB" sz="2400" b="1" i="1" baseline="-25000" dirty="0" err="1" smtClean="0">
                <a:latin typeface="+mn-lt"/>
              </a:rPr>
              <a:t>t</a:t>
            </a:r>
            <a:r>
              <a:rPr lang="en-GB" sz="2400" b="1" dirty="0" smtClean="0">
                <a:latin typeface="+mn-lt"/>
              </a:rPr>
              <a:t> is I(1)</a:t>
            </a:r>
            <a:endParaRPr lang="en-GB" sz="2400" b="1" dirty="0">
              <a:latin typeface="+mn-l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720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41</a:t>
            </a:r>
            <a:endParaRPr lang="en-US" sz="1000">
              <a:solidFill>
                <a:srgbClr val="3366FF"/>
              </a:solidFill>
            </a:endParaRPr>
          </a:p>
        </p:txBody>
      </p:sp>
      <p:sp>
        <p:nvSpPr>
          <p:cNvPr id="30720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original series is then characterized as an ARIMA(</a:t>
            </a:r>
            <a:r>
              <a:rPr lang="en-GB" sz="1500" b="1" i="1"/>
              <a:t>p</a:t>
            </a:r>
            <a:r>
              <a:rPr lang="en-GB" sz="1500" b="1"/>
              <a:t>, </a:t>
            </a:r>
            <a:r>
              <a:rPr lang="en-GB" sz="1500" b="1" i="1"/>
              <a:t>d</a:t>
            </a:r>
            <a:r>
              <a:rPr lang="en-GB" sz="1500" b="1"/>
              <a:t>, </a:t>
            </a:r>
            <a:r>
              <a:rPr lang="en-GB" sz="1500" b="1" i="1"/>
              <a:t>q</a:t>
            </a:r>
            <a:r>
              <a:rPr lang="en-GB" sz="1500" b="1"/>
              <a:t>) time series, where </a:t>
            </a:r>
            <a:r>
              <a:rPr lang="en-GB" sz="1500" b="1" i="1"/>
              <a:t>d</a:t>
            </a:r>
            <a:r>
              <a:rPr lang="en-GB" sz="1500" b="1"/>
              <a:t> is the number of times it has to be differenced to render it stationary.</a:t>
            </a:r>
            <a:r>
              <a:rPr lang="en-US" sz="1500"/>
              <a:t> </a:t>
            </a:r>
            <a:endParaRPr lang="en-GB" sz="150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7"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Difference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21" name="Rectangle 13"/>
          <p:cNvSpPr>
            <a:spLocks noChangeArrowheads="1"/>
          </p:cNvSpPr>
          <p:nvPr/>
        </p:nvSpPr>
        <p:spPr bwMode="auto">
          <a:xfrm>
            <a:off x="0" y="1079999"/>
            <a:ext cx="9144000" cy="2177551"/>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2" name="Object 3"/>
          <p:cNvGraphicFramePr>
            <a:graphicFrameLocks noChangeAspect="1"/>
          </p:cNvGraphicFramePr>
          <p:nvPr>
            <p:extLst>
              <p:ext uri="{D42A27DB-BD31-4B8C-83A1-F6EECF244321}">
                <p14:modId xmlns:p14="http://schemas.microsoft.com/office/powerpoint/2010/main" val="3318292414"/>
              </p:ext>
            </p:extLst>
          </p:nvPr>
        </p:nvGraphicFramePr>
        <p:xfrm>
          <a:off x="3033713" y="1258888"/>
          <a:ext cx="2324100" cy="381000"/>
        </p:xfrm>
        <a:graphic>
          <a:graphicData uri="http://schemas.openxmlformats.org/presentationml/2006/ole">
            <mc:AlternateContent xmlns:mc="http://schemas.openxmlformats.org/markup-compatibility/2006">
              <mc:Choice xmlns:v="urn:schemas-microsoft-com:vml" Requires="v">
                <p:oleObj spid="_x0000_s307311" name="Equation" r:id="rId3" imgW="2323800" imgH="380880" progId="Equation.3">
                  <p:embed/>
                </p:oleObj>
              </mc:Choice>
              <mc:Fallback>
                <p:oleObj name="Equation" r:id="rId3" imgW="23238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946292408"/>
              </p:ext>
            </p:extLst>
          </p:nvPr>
        </p:nvGraphicFramePr>
        <p:xfrm>
          <a:off x="3042000" y="1947600"/>
          <a:ext cx="4038600" cy="381000"/>
        </p:xfrm>
        <a:graphic>
          <a:graphicData uri="http://schemas.openxmlformats.org/presentationml/2006/ole">
            <mc:AlternateContent xmlns:mc="http://schemas.openxmlformats.org/markup-compatibility/2006">
              <mc:Choice xmlns:v="urn:schemas-microsoft-com:vml" Requires="v">
                <p:oleObj spid="_x0000_s307312" name="Equation" r:id="rId5" imgW="4038600" imgH="381000" progId="Equation.3">
                  <p:embed/>
                </p:oleObj>
              </mc:Choice>
              <mc:Fallback>
                <p:oleObj name="Equation" r:id="rId5" imgW="4038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2000" y="1947600"/>
                        <a:ext cx="403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Box 23"/>
          <p:cNvSpPr txBox="1"/>
          <p:nvPr/>
        </p:nvSpPr>
        <p:spPr>
          <a:xfrm>
            <a:off x="2990850" y="2581275"/>
            <a:ext cx="1790700" cy="461665"/>
          </a:xfrm>
          <a:prstGeom prst="rect">
            <a:avLst/>
          </a:prstGeom>
          <a:noFill/>
        </p:spPr>
        <p:txBody>
          <a:bodyPr wrap="square" rtlCol="0">
            <a:spAutoFit/>
          </a:bodyPr>
          <a:lstStyle/>
          <a:p>
            <a:r>
              <a:rPr lang="en-GB" sz="2400" b="1" i="1" dirty="0" err="1" smtClean="0">
                <a:latin typeface="+mn-lt"/>
              </a:rPr>
              <a:t>X</a:t>
            </a:r>
            <a:r>
              <a:rPr lang="en-GB" sz="2400" b="1" i="1" baseline="-25000" dirty="0" err="1" smtClean="0">
                <a:latin typeface="+mn-lt"/>
              </a:rPr>
              <a:t>t</a:t>
            </a:r>
            <a:r>
              <a:rPr lang="en-GB" sz="2400" b="1" dirty="0" smtClean="0">
                <a:latin typeface="+mn-lt"/>
              </a:rPr>
              <a:t> is I(1)</a:t>
            </a:r>
            <a:endParaRPr lang="en-GB" sz="2400" b="1" dirty="0">
              <a:latin typeface="+mn-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1079999"/>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822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42</a:t>
            </a:r>
            <a:endParaRPr lang="en-US" sz="1000">
              <a:solidFill>
                <a:srgbClr val="3366FF"/>
              </a:solidFill>
            </a:endParaRPr>
          </a:p>
        </p:txBody>
      </p:sp>
      <p:sp>
        <p:nvSpPr>
          <p:cNvPr id="30822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A nonstationary time series is described as being trend-stationary if it can be transformed into a stationary process by extracting a time trend.</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2" name="Rectangle 1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3"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Trend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13459202"/>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308265" name="Equation" r:id="rId3" imgW="2209800" imgH="381000" progId="Equation.3">
                  <p:embed/>
                </p:oleObj>
              </mc:Choice>
              <mc:Fallback>
                <p:oleObj name="Equation" r:id="rId3" imgW="2209800" imgH="3810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925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43</a:t>
            </a:r>
            <a:endParaRPr lang="en-US" sz="1000">
              <a:solidFill>
                <a:srgbClr val="3366FF"/>
              </a:solidFill>
            </a:endParaRPr>
          </a:p>
        </p:txBody>
      </p:sp>
      <p:sp>
        <p:nvSpPr>
          <p:cNvPr id="309252"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For example, the very simple model given by the first equation can be detrended by fitting it (second equation) and defining a new variable with the third equation.  The new, detrended, variable is of course just the residuals from the regression of </a:t>
            </a:r>
            <a:r>
              <a:rPr lang="en-GB" sz="1500" b="1" i="1"/>
              <a:t>X</a:t>
            </a:r>
            <a:r>
              <a:rPr lang="en-GB" sz="1500" b="1"/>
              <a:t> on </a:t>
            </a:r>
            <a:r>
              <a:rPr lang="en-GB" sz="1500" b="1" i="1"/>
              <a:t>t</a:t>
            </a:r>
            <a:r>
              <a:rPr lang="en-GB" sz="1500" b="1"/>
              <a: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Trend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16" name="Rectangle 13"/>
          <p:cNvSpPr>
            <a:spLocks noChangeArrowheads="1"/>
          </p:cNvSpPr>
          <p:nvPr/>
        </p:nvSpPr>
        <p:spPr bwMode="auto">
          <a:xfrm>
            <a:off x="0" y="1079999"/>
            <a:ext cx="9144000" cy="214897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613459202"/>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309332" name="Equation" r:id="rId3" imgW="2209680" imgH="380880" progId="Equation.3">
                  <p:embed/>
                </p:oleObj>
              </mc:Choice>
              <mc:Fallback>
                <p:oleObj name="Equation" r:id="rId3" imgW="22096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70148899"/>
              </p:ext>
            </p:extLst>
          </p:nvPr>
        </p:nvGraphicFramePr>
        <p:xfrm>
          <a:off x="3038475" y="2608263"/>
          <a:ext cx="3619500" cy="430212"/>
        </p:xfrm>
        <a:graphic>
          <a:graphicData uri="http://schemas.openxmlformats.org/presentationml/2006/ole">
            <mc:AlternateContent xmlns:mc="http://schemas.openxmlformats.org/markup-compatibility/2006">
              <mc:Choice xmlns:v="urn:schemas-microsoft-com:vml" Requires="v">
                <p:oleObj spid="_x0000_s309333" name="Equation" r:id="rId5" imgW="3619440" imgH="431640" progId="Equation.DSMT4">
                  <p:embed/>
                </p:oleObj>
              </mc:Choice>
              <mc:Fallback>
                <p:oleObj name="Equation" r:id="rId5" imgW="361944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8475" y="2608263"/>
                        <a:ext cx="36195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82834110"/>
              </p:ext>
            </p:extLst>
          </p:nvPr>
        </p:nvGraphicFramePr>
        <p:xfrm>
          <a:off x="3038475" y="1895475"/>
          <a:ext cx="1701800" cy="430213"/>
        </p:xfrm>
        <a:graphic>
          <a:graphicData uri="http://schemas.openxmlformats.org/presentationml/2006/ole">
            <mc:AlternateContent xmlns:mc="http://schemas.openxmlformats.org/markup-compatibility/2006">
              <mc:Choice xmlns:v="urn:schemas-microsoft-com:vml" Requires="v">
                <p:oleObj spid="_x0000_s309334" name="Equation" r:id="rId7" imgW="1701720" imgH="431640" progId="Equation.DSMT4">
                  <p:embed/>
                </p:oleObj>
              </mc:Choice>
              <mc:Fallback>
                <p:oleObj name="Equation" r:id="rId7" imgW="1701720" imgH="4316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8475" y="1895475"/>
                        <a:ext cx="17018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027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44</a:t>
            </a:r>
            <a:endParaRPr lang="en-US" sz="1000">
              <a:solidFill>
                <a:srgbClr val="3366FF"/>
              </a:solidFill>
            </a:endParaRPr>
          </a:p>
        </p:txBody>
      </p:sp>
      <p:sp>
        <p:nvSpPr>
          <p:cNvPr id="310276"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distinction between difference-stationarity and trend-stationarity is important for the analysis of time series.</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Trend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16" name="Rectangle 13"/>
          <p:cNvSpPr>
            <a:spLocks noChangeArrowheads="1"/>
          </p:cNvSpPr>
          <p:nvPr/>
        </p:nvSpPr>
        <p:spPr bwMode="auto">
          <a:xfrm>
            <a:off x="0" y="1079999"/>
            <a:ext cx="9144000" cy="214897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613459202"/>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310355" name="Equation" r:id="rId3" imgW="2209680" imgH="380880" progId="Equation.3">
                  <p:embed/>
                </p:oleObj>
              </mc:Choice>
              <mc:Fallback>
                <p:oleObj name="Equation" r:id="rId3" imgW="22096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70148899"/>
              </p:ext>
            </p:extLst>
          </p:nvPr>
        </p:nvGraphicFramePr>
        <p:xfrm>
          <a:off x="3038475" y="2608263"/>
          <a:ext cx="3619500" cy="430212"/>
        </p:xfrm>
        <a:graphic>
          <a:graphicData uri="http://schemas.openxmlformats.org/presentationml/2006/ole">
            <mc:AlternateContent xmlns:mc="http://schemas.openxmlformats.org/markup-compatibility/2006">
              <mc:Choice xmlns:v="urn:schemas-microsoft-com:vml" Requires="v">
                <p:oleObj spid="_x0000_s310356" name="Equation" r:id="rId5" imgW="3619440" imgH="431640" progId="Equation.DSMT4">
                  <p:embed/>
                </p:oleObj>
              </mc:Choice>
              <mc:Fallback>
                <p:oleObj name="Equation" r:id="rId5" imgW="361944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8475" y="2608263"/>
                        <a:ext cx="36195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82834110"/>
              </p:ext>
            </p:extLst>
          </p:nvPr>
        </p:nvGraphicFramePr>
        <p:xfrm>
          <a:off x="3038475" y="1895475"/>
          <a:ext cx="1701800" cy="430213"/>
        </p:xfrm>
        <a:graphic>
          <a:graphicData uri="http://schemas.openxmlformats.org/presentationml/2006/ole">
            <mc:AlternateContent xmlns:mc="http://schemas.openxmlformats.org/markup-compatibility/2006">
              <mc:Choice xmlns:v="urn:schemas-microsoft-com:vml" Requires="v">
                <p:oleObj spid="_x0000_s310357" name="Equation" r:id="rId7" imgW="1701720" imgH="431640" progId="Equation.DSMT4">
                  <p:embed/>
                </p:oleObj>
              </mc:Choice>
              <mc:Fallback>
                <p:oleObj name="Equation" r:id="rId7" imgW="1701720" imgH="4316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8475" y="1895475"/>
                        <a:ext cx="17018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129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45</a:t>
            </a:r>
            <a:endParaRPr lang="en-US" sz="1000">
              <a:solidFill>
                <a:srgbClr val="3366FF"/>
              </a:solidFill>
            </a:endParaRPr>
          </a:p>
        </p:txBody>
      </p:sp>
      <p:sp>
        <p:nvSpPr>
          <p:cNvPr id="311300"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At one time it was conventional to assume that macroeconomic time series could be decomposed into trend and cyclical </a:t>
            </a:r>
            <a:r>
              <a:rPr lang="en-GB" sz="1500" b="1" dirty="0" smtClean="0"/>
              <a:t>components.</a:t>
            </a:r>
            <a:endParaRPr lang="en-GB" sz="1500" b="1"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Trend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16" name="Rectangle 13"/>
          <p:cNvSpPr>
            <a:spLocks noChangeArrowheads="1"/>
          </p:cNvSpPr>
          <p:nvPr/>
        </p:nvSpPr>
        <p:spPr bwMode="auto">
          <a:xfrm>
            <a:off x="0" y="1079999"/>
            <a:ext cx="9144000" cy="214897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613459202"/>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311382" name="Equation" r:id="rId3" imgW="2209680" imgH="380880" progId="Equation.3">
                  <p:embed/>
                </p:oleObj>
              </mc:Choice>
              <mc:Fallback>
                <p:oleObj name="Equation" r:id="rId3" imgW="22096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70148899"/>
              </p:ext>
            </p:extLst>
          </p:nvPr>
        </p:nvGraphicFramePr>
        <p:xfrm>
          <a:off x="3038475" y="2608263"/>
          <a:ext cx="3619500" cy="430212"/>
        </p:xfrm>
        <a:graphic>
          <a:graphicData uri="http://schemas.openxmlformats.org/presentationml/2006/ole">
            <mc:AlternateContent xmlns:mc="http://schemas.openxmlformats.org/markup-compatibility/2006">
              <mc:Choice xmlns:v="urn:schemas-microsoft-com:vml" Requires="v">
                <p:oleObj spid="_x0000_s311383" name="Equation" r:id="rId5" imgW="3619440" imgH="431640" progId="Equation.DSMT4">
                  <p:embed/>
                </p:oleObj>
              </mc:Choice>
              <mc:Fallback>
                <p:oleObj name="Equation" r:id="rId5" imgW="361944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8475" y="2608263"/>
                        <a:ext cx="36195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82834110"/>
              </p:ext>
            </p:extLst>
          </p:nvPr>
        </p:nvGraphicFramePr>
        <p:xfrm>
          <a:off x="3038475" y="1895475"/>
          <a:ext cx="1701800" cy="430213"/>
        </p:xfrm>
        <a:graphic>
          <a:graphicData uri="http://schemas.openxmlformats.org/presentationml/2006/ole">
            <mc:AlternateContent xmlns:mc="http://schemas.openxmlformats.org/markup-compatibility/2006">
              <mc:Choice xmlns:v="urn:schemas-microsoft-com:vml" Requires="v">
                <p:oleObj spid="_x0000_s311384" name="Equation" r:id="rId7" imgW="1701720" imgH="431640" progId="Equation.DSMT4">
                  <p:embed/>
                </p:oleObj>
              </mc:Choice>
              <mc:Fallback>
                <p:oleObj name="Equation" r:id="rId7" imgW="1701720" imgH="4316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8475" y="1895475"/>
                        <a:ext cx="17018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129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46</a:t>
            </a:r>
            <a:endParaRPr lang="en-US" sz="1000" dirty="0">
              <a:solidFill>
                <a:srgbClr val="3366FF"/>
              </a:solidFill>
            </a:endParaRPr>
          </a:p>
        </p:txBody>
      </p:sp>
      <p:sp>
        <p:nvSpPr>
          <p:cNvPr id="311300"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It was thought that the trend components were </a:t>
            </a:r>
            <a:r>
              <a:rPr lang="en-GB" sz="1500" b="1" dirty="0"/>
              <a:t>determined by real factors, such as the growth of GDP, and the </a:t>
            </a:r>
            <a:r>
              <a:rPr lang="en-GB" sz="1500" b="1" dirty="0" smtClean="0"/>
              <a:t>cyclical components were </a:t>
            </a:r>
            <a:r>
              <a:rPr lang="en-GB" sz="1500" b="1" dirty="0"/>
              <a:t>determined by transitory factors, such as monetary policy. </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Trend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sp>
        <p:nvSpPr>
          <p:cNvPr id="16" name="Rectangle 13"/>
          <p:cNvSpPr>
            <a:spLocks noChangeArrowheads="1"/>
          </p:cNvSpPr>
          <p:nvPr/>
        </p:nvSpPr>
        <p:spPr bwMode="auto">
          <a:xfrm>
            <a:off x="0" y="1079999"/>
            <a:ext cx="9144000" cy="214897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613459202"/>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316480" name="Equation" r:id="rId3" imgW="2209680" imgH="380880" progId="Equation.3">
                  <p:embed/>
                </p:oleObj>
              </mc:Choice>
              <mc:Fallback>
                <p:oleObj name="Equation" r:id="rId3" imgW="22096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70148899"/>
              </p:ext>
            </p:extLst>
          </p:nvPr>
        </p:nvGraphicFramePr>
        <p:xfrm>
          <a:off x="3038475" y="2608263"/>
          <a:ext cx="3619500" cy="430212"/>
        </p:xfrm>
        <a:graphic>
          <a:graphicData uri="http://schemas.openxmlformats.org/presentationml/2006/ole">
            <mc:AlternateContent xmlns:mc="http://schemas.openxmlformats.org/markup-compatibility/2006">
              <mc:Choice xmlns:v="urn:schemas-microsoft-com:vml" Requires="v">
                <p:oleObj spid="_x0000_s316481" name="Equation" r:id="rId5" imgW="3619440" imgH="431640" progId="Equation.DSMT4">
                  <p:embed/>
                </p:oleObj>
              </mc:Choice>
              <mc:Fallback>
                <p:oleObj name="Equation" r:id="rId5" imgW="3619440" imgH="4316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8475" y="2608263"/>
                        <a:ext cx="36195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82834110"/>
              </p:ext>
            </p:extLst>
          </p:nvPr>
        </p:nvGraphicFramePr>
        <p:xfrm>
          <a:off x="3038475" y="1895475"/>
          <a:ext cx="1701800" cy="430213"/>
        </p:xfrm>
        <a:graphic>
          <a:graphicData uri="http://schemas.openxmlformats.org/presentationml/2006/ole">
            <mc:AlternateContent xmlns:mc="http://schemas.openxmlformats.org/markup-compatibility/2006">
              <mc:Choice xmlns:v="urn:schemas-microsoft-com:vml" Requires="v">
                <p:oleObj spid="_x0000_s316482" name="Equation" r:id="rId7" imgW="1701720" imgH="431640" progId="Equation.DSMT4">
                  <p:embed/>
                </p:oleObj>
              </mc:Choice>
              <mc:Fallback>
                <p:oleObj name="Equation" r:id="rId7" imgW="1701720" imgH="4316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8475" y="1895475"/>
                        <a:ext cx="17018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30007522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3"/>
          <p:cNvSpPr>
            <a:spLocks noChangeArrowheads="1"/>
          </p:cNvSpPr>
          <p:nvPr/>
        </p:nvSpPr>
        <p:spPr bwMode="auto">
          <a:xfrm>
            <a:off x="0" y="1079999"/>
            <a:ext cx="9144000" cy="21489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232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47</a:t>
            </a:r>
            <a:endParaRPr lang="en-US" sz="1000" dirty="0">
              <a:solidFill>
                <a:srgbClr val="3366FF"/>
              </a:solidFill>
            </a:endParaRPr>
          </a:p>
        </p:txBody>
      </p:sp>
      <p:sp>
        <p:nvSpPr>
          <p:cNvPr id="312324"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Typically the cyclical component was analyzed using detrended versions of the variables in the model.</a:t>
            </a:r>
            <a:endParaRPr lang="en-GB" sz="1500"/>
          </a:p>
        </p:txBody>
      </p:sp>
      <p:graphicFrame>
        <p:nvGraphicFramePr>
          <p:cNvPr id="312326" name="Object 6"/>
          <p:cNvGraphicFramePr>
            <a:graphicFrameLocks noChangeAspect="1"/>
          </p:cNvGraphicFramePr>
          <p:nvPr>
            <p:extLst>
              <p:ext uri="{D42A27DB-BD31-4B8C-83A1-F6EECF244321}">
                <p14:modId xmlns:p14="http://schemas.microsoft.com/office/powerpoint/2010/main" val="1712048527"/>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312410" name="Equation" r:id="rId3" imgW="2209680" imgH="380880" progId="Equation.3">
                  <p:embed/>
                </p:oleObj>
              </mc:Choice>
              <mc:Fallback>
                <p:oleObj name="Equation" r:id="rId3" imgW="2209680" imgH="38088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Trend </a:t>
            </a:r>
            <a:r>
              <a:rPr lang="en-GB" sz="1800" b="1" dirty="0" err="1" smtClean="0">
                <a:latin typeface="Arial" charset="0"/>
              </a:rPr>
              <a:t>stationarity</a:t>
            </a:r>
            <a:endParaRPr lang="en-US" sz="1800" b="1" dirty="0">
              <a:latin typeface="Arial" charset="0"/>
            </a:endParaRPr>
          </a:p>
          <a:p>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982834110"/>
              </p:ext>
            </p:extLst>
          </p:nvPr>
        </p:nvGraphicFramePr>
        <p:xfrm>
          <a:off x="3038400" y="1895475"/>
          <a:ext cx="1701800" cy="430213"/>
        </p:xfrm>
        <a:graphic>
          <a:graphicData uri="http://schemas.openxmlformats.org/presentationml/2006/ole">
            <mc:AlternateContent xmlns:mc="http://schemas.openxmlformats.org/markup-compatibility/2006">
              <mc:Choice xmlns:v="urn:schemas-microsoft-com:vml" Requires="v">
                <p:oleObj spid="_x0000_s312411" name="Equation" r:id="rId5" imgW="1701720" imgH="431640" progId="Equation.DSMT4">
                  <p:embed/>
                </p:oleObj>
              </mc:Choice>
              <mc:Fallback>
                <p:oleObj name="Equation" r:id="rId5" imgW="1701720" imgH="431640" progId="Equation.DSMT4">
                  <p:embed/>
                  <p:pic>
                    <p:nvPicPr>
                      <p:cNvPr id="0" name="Object 7"/>
                      <p:cNvPicPr>
                        <a:picLocks noChangeAspect="1" noChangeArrowheads="1"/>
                      </p:cNvPicPr>
                      <p:nvPr/>
                    </p:nvPicPr>
                    <p:blipFill>
                      <a:blip r:embed="rId6"/>
                      <a:srcRect/>
                      <a:stretch>
                        <a:fillRect/>
                      </a:stretch>
                    </p:blipFill>
                    <p:spPr bwMode="auto">
                      <a:xfrm>
                        <a:off x="3038400" y="1895475"/>
                        <a:ext cx="17018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170148899"/>
              </p:ext>
            </p:extLst>
          </p:nvPr>
        </p:nvGraphicFramePr>
        <p:xfrm>
          <a:off x="3038400" y="2608263"/>
          <a:ext cx="3619500" cy="430212"/>
        </p:xfrm>
        <a:graphic>
          <a:graphicData uri="http://schemas.openxmlformats.org/presentationml/2006/ole">
            <mc:AlternateContent xmlns:mc="http://schemas.openxmlformats.org/markup-compatibility/2006">
              <mc:Choice xmlns:v="urn:schemas-microsoft-com:vml" Requires="v">
                <p:oleObj spid="_x0000_s312412" name="Equation" r:id="rId7" imgW="3619440" imgH="431640" progId="Equation.DSMT4">
                  <p:embed/>
                </p:oleObj>
              </mc:Choice>
              <mc:Fallback>
                <p:oleObj name="Equation" r:id="rId7" imgW="3619440" imgH="431640" progId="Equation.DSMT4">
                  <p:embed/>
                  <p:pic>
                    <p:nvPicPr>
                      <p:cNvPr id="0" name="Object 8"/>
                      <p:cNvPicPr>
                        <a:picLocks noChangeAspect="1" noChangeArrowheads="1"/>
                      </p:cNvPicPr>
                      <p:nvPr/>
                    </p:nvPicPr>
                    <p:blipFill>
                      <a:blip r:embed="rId8"/>
                      <a:srcRect/>
                      <a:stretch>
                        <a:fillRect/>
                      </a:stretch>
                    </p:blipFill>
                    <p:spPr bwMode="auto">
                      <a:xfrm>
                        <a:off x="3038400" y="2608263"/>
                        <a:ext cx="36195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334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48</a:t>
            </a:r>
            <a:endParaRPr lang="en-US" sz="1000" dirty="0">
              <a:solidFill>
                <a:srgbClr val="3366FF"/>
              </a:solidFill>
            </a:endParaRPr>
          </a:p>
        </p:txBody>
      </p:sp>
      <p:sp>
        <p:nvSpPr>
          <p:cNvPr id="313348"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However, this approach is inappropriate if the process is difference-stationary.  Although detrending may remove any drift, it does not affect the increasing variance of the series, and so the detrended component remains nonstationary.</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7" name="Rectangle 16"/>
          <p:cNvSpPr>
            <a:spLocks noChangeArrowheads="1"/>
          </p:cNvSpPr>
          <p:nvPr/>
        </p:nvSpPr>
        <p:spPr bwMode="auto">
          <a:xfrm>
            <a:off x="0" y="2566800"/>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1079999"/>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4"/>
          <p:cNvGraphicFramePr>
            <a:graphicFrameLocks noChangeAspect="1"/>
          </p:cNvGraphicFramePr>
          <p:nvPr>
            <p:extLst>
              <p:ext uri="{D42A27DB-BD31-4B8C-83A1-F6EECF244321}">
                <p14:modId xmlns:p14="http://schemas.microsoft.com/office/powerpoint/2010/main" val="2323428331"/>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313405" name="Equation" r:id="rId3" imgW="2209680" imgH="380880" progId="Equation.3">
                  <p:embed/>
                </p:oleObj>
              </mc:Choice>
              <mc:Fallback>
                <p:oleObj name="Equation" r:id="rId3" imgW="22096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9"/>
          <p:cNvGraphicFramePr>
            <a:graphicFrameLocks noChangeAspect="1"/>
          </p:cNvGraphicFramePr>
          <p:nvPr>
            <p:extLst>
              <p:ext uri="{D42A27DB-BD31-4B8C-83A1-F6EECF244321}">
                <p14:modId xmlns:p14="http://schemas.microsoft.com/office/powerpoint/2010/main" val="2440313825"/>
              </p:ext>
            </p:extLst>
          </p:nvPr>
        </p:nvGraphicFramePr>
        <p:xfrm>
          <a:off x="3033713" y="2746800"/>
          <a:ext cx="4000500" cy="381000"/>
        </p:xfrm>
        <a:graphic>
          <a:graphicData uri="http://schemas.openxmlformats.org/presentationml/2006/ole">
            <mc:AlternateContent xmlns:mc="http://schemas.openxmlformats.org/markup-compatibility/2006">
              <mc:Choice xmlns:v="urn:schemas-microsoft-com:vml" Requires="v">
                <p:oleObj spid="_x0000_s313406" name="Equation" r:id="rId5" imgW="4000320" imgH="380880" progId="Equation.3">
                  <p:embed/>
                </p:oleObj>
              </mc:Choice>
              <mc:Fallback>
                <p:oleObj name="Equation" r:id="rId5" imgW="4000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2746800"/>
                        <a:ext cx="4000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Deterministic trend</a:t>
            </a:r>
            <a:endParaRPr lang="en-US" sz="1800" b="1" dirty="0">
              <a:latin typeface="Arial" charset="0"/>
            </a:endParaRPr>
          </a:p>
          <a:p>
            <a:endParaRPr lang="en-US" sz="1800" b="1" i="1" dirty="0">
              <a:latin typeface="Arial" charset="0"/>
            </a:endParaRPr>
          </a:p>
        </p:txBody>
      </p:sp>
      <p:sp>
        <p:nvSpPr>
          <p:cNvPr id="23" name="Rectangle 22"/>
          <p:cNvSpPr>
            <a:spLocks noChangeArrowheads="1"/>
          </p:cNvSpPr>
          <p:nvPr/>
        </p:nvSpPr>
        <p:spPr bwMode="auto">
          <a:xfrm>
            <a:off x="0" y="20259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4" name="Text Box 13"/>
          <p:cNvSpPr txBox="1">
            <a:spLocks noChangeArrowheads="1"/>
          </p:cNvSpPr>
          <p:nvPr/>
        </p:nvSpPr>
        <p:spPr bwMode="auto">
          <a:xfrm>
            <a:off x="301625" y="20439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13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27136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This </a:t>
            </a:r>
            <a:r>
              <a:rPr lang="en-GB" b="1"/>
              <a:t>figure shows the results of a simulation with 50 realizations.  It is obvious that the ensemble distribution is not stationary.  The distribution changes as </a:t>
            </a:r>
            <a:r>
              <a:rPr lang="en-GB" b="1" i="1"/>
              <a:t>t</a:t>
            </a:r>
            <a:r>
              <a:rPr lang="en-GB" b="1"/>
              <a:t> increases, becoming increasingly spread out.  We will confirm this mathematically.</a:t>
            </a:r>
            <a:r>
              <a:rPr lang="en-US"/>
              <a:t> </a:t>
            </a:r>
            <a:endParaRPr lang="en-GB"/>
          </a:p>
        </p:txBody>
      </p:sp>
      <p:pic>
        <p:nvPicPr>
          <p:cNvPr id="271368"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38" y="601663"/>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6" name="Rectangle 32"/>
          <p:cNvSpPr>
            <a:spLocks noChangeArrowheads="1"/>
          </p:cNvSpPr>
          <p:nvPr/>
        </p:nvSpPr>
        <p:spPr bwMode="auto">
          <a:xfrm>
            <a:off x="1397000" y="781049"/>
            <a:ext cx="2022475" cy="10679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7" name="Object 13"/>
          <p:cNvGraphicFramePr>
            <a:graphicFrameLocks noChangeAspect="1"/>
          </p:cNvGraphicFramePr>
          <p:nvPr>
            <p:extLst>
              <p:ext uri="{D42A27DB-BD31-4B8C-83A1-F6EECF244321}">
                <p14:modId xmlns:p14="http://schemas.microsoft.com/office/powerpoint/2010/main" val="3287074712"/>
              </p:ext>
            </p:extLst>
          </p:nvPr>
        </p:nvGraphicFramePr>
        <p:xfrm>
          <a:off x="1511300" y="892175"/>
          <a:ext cx="1739900" cy="381000"/>
        </p:xfrm>
        <a:graphic>
          <a:graphicData uri="http://schemas.openxmlformats.org/presentationml/2006/ole">
            <mc:AlternateContent xmlns:mc="http://schemas.openxmlformats.org/markup-compatibility/2006">
              <mc:Choice xmlns:v="urn:schemas-microsoft-com:vml" Requires="v">
                <p:oleObj spid="_x0000_s271419" name="Equation" r:id="rId4" imgW="1739880" imgH="380880" progId="Equation.3">
                  <p:embed/>
                </p:oleObj>
              </mc:Choice>
              <mc:Fallback>
                <p:oleObj name="Equation" r:id="rId4" imgW="17398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892175"/>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4"/>
          <p:cNvGraphicFramePr>
            <a:graphicFrameLocks noChangeAspect="1"/>
          </p:cNvGraphicFramePr>
          <p:nvPr>
            <p:extLst>
              <p:ext uri="{D42A27DB-BD31-4B8C-83A1-F6EECF244321}">
                <p14:modId xmlns:p14="http://schemas.microsoft.com/office/powerpoint/2010/main" val="2121037458"/>
              </p:ext>
            </p:extLst>
          </p:nvPr>
        </p:nvGraphicFramePr>
        <p:xfrm>
          <a:off x="1606550" y="1387475"/>
          <a:ext cx="1447800" cy="381000"/>
        </p:xfrm>
        <a:graphic>
          <a:graphicData uri="http://schemas.openxmlformats.org/presentationml/2006/ole">
            <mc:AlternateContent xmlns:mc="http://schemas.openxmlformats.org/markup-compatibility/2006">
              <mc:Choice xmlns:v="urn:schemas-microsoft-com:vml" Requires="v">
                <p:oleObj spid="_x0000_s271420" name="Equation" r:id="rId6" imgW="1447560" imgH="380880" progId="Equation.3">
                  <p:embed/>
                </p:oleObj>
              </mc:Choice>
              <mc:Fallback>
                <p:oleObj name="Equation" r:id="rId6" imgW="144756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6550" y="13874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437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49</a:t>
            </a:r>
            <a:endParaRPr lang="en-US" sz="1000" dirty="0">
              <a:solidFill>
                <a:srgbClr val="3366FF"/>
              </a:solidFill>
            </a:endParaRPr>
          </a:p>
        </p:txBody>
      </p:sp>
      <p:sp>
        <p:nvSpPr>
          <p:cNvPr id="314372"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As will be seen in the next slideshow, this gives rise to problems of estimation and inference.</a:t>
            </a:r>
            <a:r>
              <a:rPr lang="en-US" sz="1500"/>
              <a:t>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7" name="Rectangle 16"/>
          <p:cNvSpPr>
            <a:spLocks noChangeArrowheads="1"/>
          </p:cNvSpPr>
          <p:nvPr/>
        </p:nvSpPr>
        <p:spPr bwMode="auto">
          <a:xfrm>
            <a:off x="0" y="2566800"/>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1079999"/>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4"/>
          <p:cNvGraphicFramePr>
            <a:graphicFrameLocks noChangeAspect="1"/>
          </p:cNvGraphicFramePr>
          <p:nvPr>
            <p:extLst>
              <p:ext uri="{D42A27DB-BD31-4B8C-83A1-F6EECF244321}">
                <p14:modId xmlns:p14="http://schemas.microsoft.com/office/powerpoint/2010/main" val="2323428331"/>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314432" name="Equation" r:id="rId3" imgW="2209680" imgH="380880" progId="Equation.3">
                  <p:embed/>
                </p:oleObj>
              </mc:Choice>
              <mc:Fallback>
                <p:oleObj name="Equation" r:id="rId3" imgW="22096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9"/>
          <p:cNvGraphicFramePr>
            <a:graphicFrameLocks noChangeAspect="1"/>
          </p:cNvGraphicFramePr>
          <p:nvPr>
            <p:extLst>
              <p:ext uri="{D42A27DB-BD31-4B8C-83A1-F6EECF244321}">
                <p14:modId xmlns:p14="http://schemas.microsoft.com/office/powerpoint/2010/main" val="2440313825"/>
              </p:ext>
            </p:extLst>
          </p:nvPr>
        </p:nvGraphicFramePr>
        <p:xfrm>
          <a:off x="3033713" y="2746800"/>
          <a:ext cx="4000500" cy="381000"/>
        </p:xfrm>
        <a:graphic>
          <a:graphicData uri="http://schemas.openxmlformats.org/presentationml/2006/ole">
            <mc:AlternateContent xmlns:mc="http://schemas.openxmlformats.org/markup-compatibility/2006">
              <mc:Choice xmlns:v="urn:schemas-microsoft-com:vml" Requires="v">
                <p:oleObj spid="_x0000_s314433" name="Equation" r:id="rId5" imgW="4000320" imgH="380880" progId="Equation.3">
                  <p:embed/>
                </p:oleObj>
              </mc:Choice>
              <mc:Fallback>
                <p:oleObj name="Equation" r:id="rId5" imgW="4000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2746800"/>
                        <a:ext cx="4000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Deterministic trend</a:t>
            </a:r>
            <a:endParaRPr lang="en-US" sz="1800" b="1" dirty="0">
              <a:latin typeface="Arial" charset="0"/>
            </a:endParaRPr>
          </a:p>
          <a:p>
            <a:endParaRPr lang="en-US" sz="1800" b="1" i="1" dirty="0">
              <a:latin typeface="Arial" charset="0"/>
            </a:endParaRPr>
          </a:p>
        </p:txBody>
      </p:sp>
      <p:sp>
        <p:nvSpPr>
          <p:cNvPr id="23" name="Rectangle 22"/>
          <p:cNvSpPr>
            <a:spLocks noChangeArrowheads="1"/>
          </p:cNvSpPr>
          <p:nvPr/>
        </p:nvSpPr>
        <p:spPr bwMode="auto">
          <a:xfrm>
            <a:off x="0" y="20259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4" name="Text Box 13"/>
          <p:cNvSpPr txBox="1">
            <a:spLocks noChangeArrowheads="1"/>
          </p:cNvSpPr>
          <p:nvPr/>
        </p:nvSpPr>
        <p:spPr bwMode="auto">
          <a:xfrm>
            <a:off x="301625" y="20439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39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50</a:t>
            </a:r>
            <a:endParaRPr lang="en-US" sz="1000" dirty="0">
              <a:solidFill>
                <a:srgbClr val="3366FF"/>
              </a:solidFill>
            </a:endParaRPr>
          </a:p>
        </p:txBody>
      </p:sp>
      <p:sp>
        <p:nvSpPr>
          <p:cNvPr id="315396"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Further, because the approach ignores the contribution of real shocks to economic fluctuations, it causes the role of transitory factors in the cycle to be overestimated.</a:t>
            </a:r>
            <a:r>
              <a:rPr lang="en-US" sz="1500"/>
              <a:t>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7" name="Rectangle 16"/>
          <p:cNvSpPr>
            <a:spLocks noChangeArrowheads="1"/>
          </p:cNvSpPr>
          <p:nvPr/>
        </p:nvSpPr>
        <p:spPr bwMode="auto">
          <a:xfrm>
            <a:off x="0" y="2566800"/>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1079999"/>
            <a:ext cx="9144000" cy="73927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4"/>
          <p:cNvGraphicFramePr>
            <a:graphicFrameLocks noChangeAspect="1"/>
          </p:cNvGraphicFramePr>
          <p:nvPr>
            <p:extLst>
              <p:ext uri="{D42A27DB-BD31-4B8C-83A1-F6EECF244321}">
                <p14:modId xmlns:p14="http://schemas.microsoft.com/office/powerpoint/2010/main" val="2323428331"/>
              </p:ext>
            </p:extLst>
          </p:nvPr>
        </p:nvGraphicFramePr>
        <p:xfrm>
          <a:off x="3033713" y="1258888"/>
          <a:ext cx="2209800" cy="381000"/>
        </p:xfrm>
        <a:graphic>
          <a:graphicData uri="http://schemas.openxmlformats.org/presentationml/2006/ole">
            <mc:AlternateContent xmlns:mc="http://schemas.openxmlformats.org/markup-compatibility/2006">
              <mc:Choice xmlns:v="urn:schemas-microsoft-com:vml" Requires="v">
                <p:oleObj spid="_x0000_s315450" name="Equation" r:id="rId3" imgW="2209680" imgH="380880" progId="Equation.3">
                  <p:embed/>
                </p:oleObj>
              </mc:Choice>
              <mc:Fallback>
                <p:oleObj name="Equation" r:id="rId3" imgW="22096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220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9"/>
          <p:cNvGraphicFramePr>
            <a:graphicFrameLocks noChangeAspect="1"/>
          </p:cNvGraphicFramePr>
          <p:nvPr>
            <p:extLst>
              <p:ext uri="{D42A27DB-BD31-4B8C-83A1-F6EECF244321}">
                <p14:modId xmlns:p14="http://schemas.microsoft.com/office/powerpoint/2010/main" val="2440313825"/>
              </p:ext>
            </p:extLst>
          </p:nvPr>
        </p:nvGraphicFramePr>
        <p:xfrm>
          <a:off x="3033713" y="2746800"/>
          <a:ext cx="4000500" cy="381000"/>
        </p:xfrm>
        <a:graphic>
          <a:graphicData uri="http://schemas.openxmlformats.org/presentationml/2006/ole">
            <mc:AlternateContent xmlns:mc="http://schemas.openxmlformats.org/markup-compatibility/2006">
              <mc:Choice xmlns:v="urn:schemas-microsoft-com:vml" Requires="v">
                <p:oleObj spid="_x0000_s315451" name="Equation" r:id="rId5" imgW="4000320" imgH="380880" progId="Equation.3">
                  <p:embed/>
                </p:oleObj>
              </mc:Choice>
              <mc:Fallback>
                <p:oleObj name="Equation" r:id="rId5" imgW="40003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2746800"/>
                        <a:ext cx="4000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Deterministic trend</a:t>
            </a:r>
            <a:endParaRPr lang="en-US" sz="1800" b="1" dirty="0">
              <a:latin typeface="Arial" charset="0"/>
            </a:endParaRPr>
          </a:p>
          <a:p>
            <a:endParaRPr lang="en-US" sz="1800" b="1" i="1" dirty="0">
              <a:latin typeface="Arial" charset="0"/>
            </a:endParaRPr>
          </a:p>
        </p:txBody>
      </p:sp>
      <p:sp>
        <p:nvSpPr>
          <p:cNvPr id="23" name="Rectangle 22"/>
          <p:cNvSpPr>
            <a:spLocks noChangeArrowheads="1"/>
          </p:cNvSpPr>
          <p:nvPr/>
        </p:nvSpPr>
        <p:spPr bwMode="auto">
          <a:xfrm>
            <a:off x="0" y="20259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4" name="Text Box 13"/>
          <p:cNvSpPr txBox="1">
            <a:spLocks noChangeArrowheads="1"/>
          </p:cNvSpPr>
          <p:nvPr/>
        </p:nvSpPr>
        <p:spPr bwMode="auto">
          <a:xfrm>
            <a:off x="301625" y="20439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walk with drift</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1" name="Text Box 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13.1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a:t>
            </a:r>
            <a:r>
              <a:rPr lang="en-GB" sz="1200" b="1">
                <a:solidFill>
                  <a:schemeClr val="bg1"/>
                </a:solidFill>
                <a:hlinkClick r:id="rId2"/>
              </a:rPr>
              <a:t>://</a:t>
            </a:r>
            <a:r>
              <a:rPr lang="en-GB" sz="1200" b="1" smtClean="0">
                <a:solidFill>
                  <a:schemeClr val="bg1"/>
                </a:solidFill>
                <a:hlinkClick r:id="rId2"/>
              </a:rPr>
              <a:t>www.oxfordtextbooks.co.uk/orc/dougherty5e</a:t>
            </a:r>
            <a:r>
              <a:rPr lang="en-GB" sz="1200" b="1" smtClean="0">
                <a:solidFill>
                  <a:schemeClr val="bg1"/>
                </a:solidFill>
              </a:rPr>
              <a:t>/</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2" name="Text Box 8"/>
          <p:cNvSpPr txBox="1">
            <a:spLocks noChangeArrowheads="1"/>
          </p:cNvSpPr>
          <p:nvPr/>
        </p:nvSpPr>
        <p:spPr bwMode="auto">
          <a:xfrm>
            <a:off x="8248651" y="6553200"/>
            <a:ext cx="81915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14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23143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If the process is valid for time </a:t>
            </a:r>
            <a:r>
              <a:rPr lang="en-US" sz="1500" b="1" i="1" dirty="0"/>
              <a:t>t</a:t>
            </a:r>
            <a:r>
              <a:rPr lang="en-US" sz="1500" b="1" dirty="0"/>
              <a:t>, it is valid for time </a:t>
            </a:r>
            <a:r>
              <a:rPr lang="en-US" sz="1500" b="1" i="1" dirty="0" smtClean="0"/>
              <a:t>t </a:t>
            </a:r>
            <a:r>
              <a:rPr lang="en-US" sz="1500" b="1" dirty="0" smtClean="0">
                <a:cs typeface="Arial" charset="0"/>
              </a:rPr>
              <a:t>– 1</a:t>
            </a:r>
            <a:r>
              <a:rPr lang="en-US" sz="1500" b="1" dirty="0">
                <a:cs typeface="Arial" charset="0"/>
              </a:rPr>
              <a:t>.</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3" name="Rectangle 1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4"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a:t>
            </a:r>
            <a:r>
              <a:rPr lang="en-GB" sz="1800" b="1" dirty="0">
                <a:latin typeface="Arial" charset="0"/>
              </a:rPr>
              <a:t>walk</a:t>
            </a:r>
            <a:endParaRPr lang="en-US" sz="1800" b="1" dirty="0">
              <a:latin typeface="Arial" charset="0"/>
            </a:endParaRPr>
          </a:p>
          <a:p>
            <a:endParaRPr lang="en-US" sz="1800" b="1" i="1" dirty="0">
              <a:latin typeface="Arial" charset="0"/>
            </a:endParaRPr>
          </a:p>
        </p:txBody>
      </p:sp>
      <p:sp>
        <p:nvSpPr>
          <p:cNvPr id="15" name="Rectangle 13"/>
          <p:cNvSpPr>
            <a:spLocks noChangeArrowheads="1"/>
          </p:cNvSpPr>
          <p:nvPr/>
        </p:nvSpPr>
        <p:spPr bwMode="auto">
          <a:xfrm>
            <a:off x="0" y="1080002"/>
            <a:ext cx="9144000" cy="14060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3122148346"/>
              </p:ext>
            </p:extLst>
          </p:nvPr>
        </p:nvGraphicFramePr>
        <p:xfrm>
          <a:off x="3033713" y="1258888"/>
          <a:ext cx="1739900" cy="381000"/>
        </p:xfrm>
        <a:graphic>
          <a:graphicData uri="http://schemas.openxmlformats.org/presentationml/2006/ole">
            <mc:AlternateContent xmlns:mc="http://schemas.openxmlformats.org/markup-compatibility/2006">
              <mc:Choice xmlns:v="urn:schemas-microsoft-com:vml" Requires="v">
                <p:oleObj spid="_x0000_s231493" name="Equation" r:id="rId3" imgW="1739880" imgH="380880" progId="Equation.3">
                  <p:embed/>
                </p:oleObj>
              </mc:Choice>
              <mc:Fallback>
                <p:oleObj name="Equation" r:id="rId3" imgW="1739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8"/>
          <p:cNvGraphicFramePr>
            <a:graphicFrameLocks noChangeAspect="1"/>
          </p:cNvGraphicFramePr>
          <p:nvPr>
            <p:extLst>
              <p:ext uri="{D42A27DB-BD31-4B8C-83A1-F6EECF244321}">
                <p14:modId xmlns:p14="http://schemas.microsoft.com/office/powerpoint/2010/main" val="3473742037"/>
              </p:ext>
            </p:extLst>
          </p:nvPr>
        </p:nvGraphicFramePr>
        <p:xfrm>
          <a:off x="2843213" y="1920875"/>
          <a:ext cx="2171700" cy="381000"/>
        </p:xfrm>
        <a:graphic>
          <a:graphicData uri="http://schemas.openxmlformats.org/presentationml/2006/ole">
            <mc:AlternateContent xmlns:mc="http://schemas.openxmlformats.org/markup-compatibility/2006">
              <mc:Choice xmlns:v="urn:schemas-microsoft-com:vml" Requires="v">
                <p:oleObj spid="_x0000_s231494" name="Equation" r:id="rId5" imgW="2171520" imgH="380880" progId="Equation.3">
                  <p:embed/>
                </p:oleObj>
              </mc:Choice>
              <mc:Fallback>
                <p:oleObj name="Equation" r:id="rId5" imgW="2171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213" y="1920875"/>
                        <a:ext cx="2171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341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27341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Hence </a:t>
            </a:r>
            <a:r>
              <a:rPr lang="en-US" sz="1500" b="1" i="1"/>
              <a:t>X</a:t>
            </a:r>
            <a:r>
              <a:rPr lang="en-US" sz="1500" b="1" i="1" baseline="-25000"/>
              <a:t>t</a:t>
            </a:r>
            <a:r>
              <a:rPr lang="en-US" sz="1500" b="1"/>
              <a:t> can be expressed in terms of </a:t>
            </a:r>
            <a:r>
              <a:rPr lang="en-US" sz="1500" b="1" i="1"/>
              <a:t>X</a:t>
            </a:r>
            <a:r>
              <a:rPr lang="en-US" sz="1500" b="1" i="1" baseline="-25000"/>
              <a:t>t</a:t>
            </a:r>
            <a:r>
              <a:rPr lang="en-US" sz="1500" b="1" baseline="-25000">
                <a:cs typeface="Arial" charset="0"/>
              </a:rPr>
              <a:t>–2</a:t>
            </a:r>
            <a:r>
              <a:rPr lang="en-US" sz="1500" b="1">
                <a:cs typeface="Arial" charset="0"/>
              </a:rPr>
              <a:t> and the innovations </a:t>
            </a:r>
            <a:r>
              <a:rPr lang="en-US" sz="1500" b="1" i="1">
                <a:latin typeface="Symbol" pitchFamily="18" charset="2"/>
                <a:cs typeface="Arial" charset="0"/>
              </a:rPr>
              <a:t>e</a:t>
            </a:r>
            <a:r>
              <a:rPr lang="en-US" sz="1500" b="1" i="1" baseline="-25000">
                <a:cs typeface="Arial" charset="0"/>
              </a:rPr>
              <a:t>t</a:t>
            </a:r>
            <a:r>
              <a:rPr lang="en-US" sz="1500" b="1" baseline="-25000">
                <a:cs typeface="Arial" charset="0"/>
              </a:rPr>
              <a:t>–1</a:t>
            </a:r>
            <a:r>
              <a:rPr lang="en-US" sz="1500" b="1">
                <a:cs typeface="Arial" charset="0"/>
              </a:rPr>
              <a:t> and </a:t>
            </a:r>
            <a:r>
              <a:rPr lang="en-US" sz="1500" b="1" i="1">
                <a:latin typeface="Symbol" pitchFamily="18" charset="2"/>
                <a:cs typeface="Arial" charset="0"/>
              </a:rPr>
              <a:t>e</a:t>
            </a:r>
            <a:r>
              <a:rPr lang="en-US" sz="1500" b="1" i="1" baseline="-25000">
                <a:cs typeface="Arial" charset="0"/>
              </a:rPr>
              <a:t>t</a:t>
            </a:r>
            <a:r>
              <a:rPr lang="en-US" sz="1500" b="1">
                <a:cs typeface="Arial" charset="0"/>
              </a:rPr>
              <a: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a:t>
            </a:r>
            <a:r>
              <a:rPr lang="en-GB" sz="1800" b="1" dirty="0">
                <a:latin typeface="Arial" charset="0"/>
              </a:rPr>
              <a:t>walk</a:t>
            </a:r>
            <a:endParaRPr lang="en-US" sz="1800" b="1" dirty="0">
              <a:latin typeface="Arial" charset="0"/>
            </a:endParaRPr>
          </a:p>
          <a:p>
            <a:endParaRPr lang="en-US" sz="1800" b="1" i="1" dirty="0">
              <a:latin typeface="Arial" charset="0"/>
            </a:endParaRPr>
          </a:p>
        </p:txBody>
      </p:sp>
      <p:sp>
        <p:nvSpPr>
          <p:cNvPr id="16" name="Rectangle 13"/>
          <p:cNvSpPr>
            <a:spLocks noChangeArrowheads="1"/>
          </p:cNvSpPr>
          <p:nvPr/>
        </p:nvSpPr>
        <p:spPr bwMode="auto">
          <a:xfrm>
            <a:off x="0" y="1080002"/>
            <a:ext cx="9144000" cy="205372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8" name="Object 7"/>
          <p:cNvGraphicFramePr>
            <a:graphicFrameLocks noChangeAspect="1"/>
          </p:cNvGraphicFramePr>
          <p:nvPr>
            <p:extLst>
              <p:ext uri="{D42A27DB-BD31-4B8C-83A1-F6EECF244321}">
                <p14:modId xmlns:p14="http://schemas.microsoft.com/office/powerpoint/2010/main" val="3122148346"/>
              </p:ext>
            </p:extLst>
          </p:nvPr>
        </p:nvGraphicFramePr>
        <p:xfrm>
          <a:off x="3033713" y="1258888"/>
          <a:ext cx="1739900" cy="381000"/>
        </p:xfrm>
        <a:graphic>
          <a:graphicData uri="http://schemas.openxmlformats.org/presentationml/2006/ole">
            <mc:AlternateContent xmlns:mc="http://schemas.openxmlformats.org/markup-compatibility/2006">
              <mc:Choice xmlns:v="urn:schemas-microsoft-com:vml" Requires="v">
                <p:oleObj spid="_x0000_s273490" name="Equation" r:id="rId3" imgW="1739880" imgH="380880" progId="Equation.3">
                  <p:embed/>
                </p:oleObj>
              </mc:Choice>
              <mc:Fallback>
                <p:oleObj name="Equation" r:id="rId3" imgW="1739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258888"/>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8"/>
          <p:cNvGraphicFramePr>
            <a:graphicFrameLocks noChangeAspect="1"/>
          </p:cNvGraphicFramePr>
          <p:nvPr>
            <p:extLst>
              <p:ext uri="{D42A27DB-BD31-4B8C-83A1-F6EECF244321}">
                <p14:modId xmlns:p14="http://schemas.microsoft.com/office/powerpoint/2010/main" val="3473742037"/>
              </p:ext>
            </p:extLst>
          </p:nvPr>
        </p:nvGraphicFramePr>
        <p:xfrm>
          <a:off x="2843213" y="1920875"/>
          <a:ext cx="2171700" cy="381000"/>
        </p:xfrm>
        <a:graphic>
          <a:graphicData uri="http://schemas.openxmlformats.org/presentationml/2006/ole">
            <mc:AlternateContent xmlns:mc="http://schemas.openxmlformats.org/markup-compatibility/2006">
              <mc:Choice xmlns:v="urn:schemas-microsoft-com:vml" Requires="v">
                <p:oleObj spid="_x0000_s273491" name="Equation" r:id="rId5" imgW="2171520" imgH="380880" progId="Equation.3">
                  <p:embed/>
                </p:oleObj>
              </mc:Choice>
              <mc:Fallback>
                <p:oleObj name="Equation" r:id="rId5" imgW="2171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213" y="1920875"/>
                        <a:ext cx="2171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9"/>
          <p:cNvGraphicFramePr>
            <a:graphicFrameLocks noChangeAspect="1"/>
          </p:cNvGraphicFramePr>
          <p:nvPr>
            <p:extLst>
              <p:ext uri="{D42A27DB-BD31-4B8C-83A1-F6EECF244321}">
                <p14:modId xmlns:p14="http://schemas.microsoft.com/office/powerpoint/2010/main" val="1097871310"/>
              </p:ext>
            </p:extLst>
          </p:nvPr>
        </p:nvGraphicFramePr>
        <p:xfrm>
          <a:off x="3033713" y="2582863"/>
          <a:ext cx="2514600" cy="381000"/>
        </p:xfrm>
        <a:graphic>
          <a:graphicData uri="http://schemas.openxmlformats.org/presentationml/2006/ole">
            <mc:AlternateContent xmlns:mc="http://schemas.openxmlformats.org/markup-compatibility/2006">
              <mc:Choice xmlns:v="urn:schemas-microsoft-com:vml" Requires="v">
                <p:oleObj spid="_x0000_s273492" name="Equation" r:id="rId7" imgW="2514600" imgH="380880" progId="Equation.3">
                  <p:embed/>
                </p:oleObj>
              </mc:Choice>
              <mc:Fallback>
                <p:oleObj name="Equation" r:id="rId7" imgW="25146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3713" y="2582863"/>
                        <a:ext cx="2514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p:cNvSpPr>
            <a:spLocks noChangeArrowheads="1"/>
          </p:cNvSpPr>
          <p:nvPr/>
        </p:nvSpPr>
        <p:spPr bwMode="auto">
          <a:xfrm>
            <a:off x="0" y="1080000"/>
            <a:ext cx="9144000" cy="2754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443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graphicFrame>
        <p:nvGraphicFramePr>
          <p:cNvPr id="274437" name="Object 5"/>
          <p:cNvGraphicFramePr>
            <a:graphicFrameLocks noChangeAspect="1"/>
          </p:cNvGraphicFramePr>
          <p:nvPr>
            <p:extLst>
              <p:ext uri="{D42A27DB-BD31-4B8C-83A1-F6EECF244321}">
                <p14:modId xmlns:p14="http://schemas.microsoft.com/office/powerpoint/2010/main" val="619312517"/>
              </p:ext>
            </p:extLst>
          </p:nvPr>
        </p:nvGraphicFramePr>
        <p:xfrm>
          <a:off x="3033713" y="3244850"/>
          <a:ext cx="3314700" cy="381000"/>
        </p:xfrm>
        <a:graphic>
          <a:graphicData uri="http://schemas.openxmlformats.org/presentationml/2006/ole">
            <mc:AlternateContent xmlns:mc="http://schemas.openxmlformats.org/markup-compatibility/2006">
              <mc:Choice xmlns:v="urn:schemas-microsoft-com:vml" Requires="v">
                <p:oleObj spid="_x0000_s274540" name="Equation" r:id="rId3" imgW="3314520" imgH="380880" progId="Equation.3">
                  <p:embed/>
                </p:oleObj>
              </mc:Choice>
              <mc:Fallback>
                <p:oleObj name="Equation" r:id="rId3" imgW="3314520" imgH="38088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3244850"/>
                        <a:ext cx="3314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4439" name="Object 7"/>
          <p:cNvGraphicFramePr>
            <a:graphicFrameLocks noChangeAspect="1"/>
          </p:cNvGraphicFramePr>
          <p:nvPr>
            <p:extLst>
              <p:ext uri="{D42A27DB-BD31-4B8C-83A1-F6EECF244321}">
                <p14:modId xmlns:p14="http://schemas.microsoft.com/office/powerpoint/2010/main" val="3367422532"/>
              </p:ext>
            </p:extLst>
          </p:nvPr>
        </p:nvGraphicFramePr>
        <p:xfrm>
          <a:off x="3033713" y="1258888"/>
          <a:ext cx="1739900" cy="381000"/>
        </p:xfrm>
        <a:graphic>
          <a:graphicData uri="http://schemas.openxmlformats.org/presentationml/2006/ole">
            <mc:AlternateContent xmlns:mc="http://schemas.openxmlformats.org/markup-compatibility/2006">
              <mc:Choice xmlns:v="urn:schemas-microsoft-com:vml" Requires="v">
                <p:oleObj spid="_x0000_s274541" name="Equation" r:id="rId5" imgW="1739880" imgH="380880" progId="Equation.3">
                  <p:embed/>
                </p:oleObj>
              </mc:Choice>
              <mc:Fallback>
                <p:oleObj name="Equation" r:id="rId5" imgW="1739880" imgH="38088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1258888"/>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4440" name="Object 8"/>
          <p:cNvGraphicFramePr>
            <a:graphicFrameLocks noChangeAspect="1"/>
          </p:cNvGraphicFramePr>
          <p:nvPr>
            <p:extLst>
              <p:ext uri="{D42A27DB-BD31-4B8C-83A1-F6EECF244321}">
                <p14:modId xmlns:p14="http://schemas.microsoft.com/office/powerpoint/2010/main" val="1244570692"/>
              </p:ext>
            </p:extLst>
          </p:nvPr>
        </p:nvGraphicFramePr>
        <p:xfrm>
          <a:off x="2843213" y="1920875"/>
          <a:ext cx="2171700" cy="381000"/>
        </p:xfrm>
        <a:graphic>
          <a:graphicData uri="http://schemas.openxmlformats.org/presentationml/2006/ole">
            <mc:AlternateContent xmlns:mc="http://schemas.openxmlformats.org/markup-compatibility/2006">
              <mc:Choice xmlns:v="urn:schemas-microsoft-com:vml" Requires="v">
                <p:oleObj spid="_x0000_s274542" name="Equation" r:id="rId7" imgW="2171520" imgH="380880" progId="Equation.3">
                  <p:embed/>
                </p:oleObj>
              </mc:Choice>
              <mc:Fallback>
                <p:oleObj name="Equation" r:id="rId7" imgW="2171520" imgH="38088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43213" y="1920875"/>
                        <a:ext cx="2171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4441" name="Object 9"/>
          <p:cNvGraphicFramePr>
            <a:graphicFrameLocks noChangeAspect="1"/>
          </p:cNvGraphicFramePr>
          <p:nvPr>
            <p:extLst>
              <p:ext uri="{D42A27DB-BD31-4B8C-83A1-F6EECF244321}">
                <p14:modId xmlns:p14="http://schemas.microsoft.com/office/powerpoint/2010/main" val="2836206962"/>
              </p:ext>
            </p:extLst>
          </p:nvPr>
        </p:nvGraphicFramePr>
        <p:xfrm>
          <a:off x="3033713" y="2582863"/>
          <a:ext cx="2514600" cy="381000"/>
        </p:xfrm>
        <a:graphic>
          <a:graphicData uri="http://schemas.openxmlformats.org/presentationml/2006/ole">
            <mc:AlternateContent xmlns:mc="http://schemas.openxmlformats.org/markup-compatibility/2006">
              <mc:Choice xmlns:v="urn:schemas-microsoft-com:vml" Requires="v">
                <p:oleObj spid="_x0000_s274543" name="Equation" r:id="rId9" imgW="2514600" imgH="380880" progId="Equation.3">
                  <p:embed/>
                </p:oleObj>
              </mc:Choice>
              <mc:Fallback>
                <p:oleObj name="Equation" r:id="rId9" imgW="2514600" imgH="38088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33713" y="2582863"/>
                        <a:ext cx="2514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444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Thus, continuing to lag and substitute, </a:t>
            </a:r>
            <a:r>
              <a:rPr lang="en-US" sz="1500" b="1" i="1" dirty="0" err="1"/>
              <a:t>X</a:t>
            </a:r>
            <a:r>
              <a:rPr lang="en-US" sz="1500" b="1" i="1" baseline="-25000" dirty="0" err="1"/>
              <a:t>t</a:t>
            </a:r>
            <a:r>
              <a:rPr lang="en-US" sz="1500" b="1" dirty="0"/>
              <a:t> is equal to its value at time 0, </a:t>
            </a:r>
            <a:r>
              <a:rPr lang="en-US" sz="1500" b="1" i="1" dirty="0"/>
              <a:t>X</a:t>
            </a:r>
            <a:r>
              <a:rPr lang="en-US" sz="1500" b="1" baseline="-25000" dirty="0"/>
              <a:t>0</a:t>
            </a:r>
            <a:r>
              <a:rPr lang="en-US" sz="1500" b="1" dirty="0"/>
              <a:t>, plus the sum of the innovations in periods 1 to </a:t>
            </a:r>
            <a:r>
              <a:rPr lang="en-US" sz="1500" b="1" i="1" dirty="0"/>
              <a:t>t</a:t>
            </a:r>
            <a:r>
              <a:rPr lang="en-US" sz="1500" b="1" dirty="0"/>
              <a:t>.</a:t>
            </a:r>
            <a:endParaRPr lang="en-GB" sz="1500" b="1"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a:t>
            </a:r>
            <a:r>
              <a:rPr lang="en-GB" sz="1800" b="1" dirty="0">
                <a:latin typeface="Arial" charset="0"/>
              </a:rPr>
              <a:t>walk</a:t>
            </a:r>
            <a:endParaRPr lang="en-US" sz="1800" b="1" dirty="0">
              <a:latin typeface="Arial" charset="0"/>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3"/>
          <p:cNvSpPr>
            <a:spLocks noChangeArrowheads="1"/>
          </p:cNvSpPr>
          <p:nvPr/>
        </p:nvSpPr>
        <p:spPr bwMode="auto">
          <a:xfrm>
            <a:off x="0" y="1080002"/>
            <a:ext cx="9144000" cy="2053724"/>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54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graphicFrame>
        <p:nvGraphicFramePr>
          <p:cNvPr id="275460" name="Object 4"/>
          <p:cNvGraphicFramePr>
            <a:graphicFrameLocks noChangeAspect="1"/>
          </p:cNvGraphicFramePr>
          <p:nvPr>
            <p:extLst>
              <p:ext uri="{D42A27DB-BD31-4B8C-83A1-F6EECF244321}">
                <p14:modId xmlns:p14="http://schemas.microsoft.com/office/powerpoint/2010/main" val="240345371"/>
              </p:ext>
            </p:extLst>
          </p:nvPr>
        </p:nvGraphicFramePr>
        <p:xfrm>
          <a:off x="3042000" y="1892300"/>
          <a:ext cx="3314700" cy="381000"/>
        </p:xfrm>
        <a:graphic>
          <a:graphicData uri="http://schemas.openxmlformats.org/presentationml/2006/ole">
            <mc:AlternateContent xmlns:mc="http://schemas.openxmlformats.org/markup-compatibility/2006">
              <mc:Choice xmlns:v="urn:schemas-microsoft-com:vml" Requires="v">
                <p:oleObj spid="_x0000_s275545" name="Equation" r:id="rId3" imgW="3314520" imgH="380880" progId="Equation.3">
                  <p:embed/>
                </p:oleObj>
              </mc:Choice>
              <mc:Fallback>
                <p:oleObj name="Equation" r:id="rId3" imgW="331452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2000" y="1892300"/>
                        <a:ext cx="3314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5466" name="Object 10"/>
          <p:cNvGraphicFramePr>
            <a:graphicFrameLocks noChangeAspect="1"/>
          </p:cNvGraphicFramePr>
          <p:nvPr>
            <p:extLst>
              <p:ext uri="{D42A27DB-BD31-4B8C-83A1-F6EECF244321}">
                <p14:modId xmlns:p14="http://schemas.microsoft.com/office/powerpoint/2010/main" val="1350802857"/>
              </p:ext>
            </p:extLst>
          </p:nvPr>
        </p:nvGraphicFramePr>
        <p:xfrm>
          <a:off x="2590800" y="2554288"/>
          <a:ext cx="4711700" cy="381000"/>
        </p:xfrm>
        <a:graphic>
          <a:graphicData uri="http://schemas.openxmlformats.org/presentationml/2006/ole">
            <mc:AlternateContent xmlns:mc="http://schemas.openxmlformats.org/markup-compatibility/2006">
              <mc:Choice xmlns:v="urn:schemas-microsoft-com:vml" Requires="v">
                <p:oleObj spid="_x0000_s275546" name="Equation" r:id="rId5" imgW="4711680" imgH="380880" progId="Equation.3">
                  <p:embed/>
                </p:oleObj>
              </mc:Choice>
              <mc:Fallback>
                <p:oleObj name="Equation" r:id="rId5" imgW="4711680" imgH="380880" progId="Equation.3">
                  <p:embed/>
                  <p:pic>
                    <p:nvPicPr>
                      <p:cNvPr id="0" name="Object 10"/>
                      <p:cNvPicPr>
                        <a:picLocks noChangeAspect="1" noChangeArrowheads="1"/>
                      </p:cNvPicPr>
                      <p:nvPr/>
                    </p:nvPicPr>
                    <p:blipFill>
                      <a:blip r:embed="rId6"/>
                      <a:srcRect/>
                      <a:stretch>
                        <a:fillRect/>
                      </a:stretch>
                    </p:blipFill>
                    <p:spPr bwMode="auto">
                      <a:xfrm>
                        <a:off x="2590800" y="2554288"/>
                        <a:ext cx="4711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546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If expectations are taken at time 0, the expected value at any future time </a:t>
            </a:r>
            <a:r>
              <a:rPr lang="en-US" sz="1500" b="1" i="1"/>
              <a:t>t</a:t>
            </a:r>
            <a:r>
              <a:rPr lang="en-US" sz="1500" b="1"/>
              <a:t> is fixed at </a:t>
            </a:r>
            <a:r>
              <a:rPr lang="en-US" sz="1500" b="1" i="1"/>
              <a:t>X</a:t>
            </a:r>
            <a:r>
              <a:rPr lang="en-US" sz="1500" b="1" baseline="-25000"/>
              <a:t>0</a:t>
            </a:r>
            <a:r>
              <a:rPr lang="en-US" sz="1500" b="1"/>
              <a:t> because the expected values of the future innovations are all 0.  Thus </a:t>
            </a:r>
            <a:r>
              <a:rPr lang="en-US" sz="1500" b="1" i="1"/>
              <a:t>E</a:t>
            </a:r>
            <a:r>
              <a:rPr lang="en-US" sz="1500" b="1"/>
              <a:t>(</a:t>
            </a:r>
            <a:r>
              <a:rPr lang="en-US" sz="1500" b="1" i="1"/>
              <a:t>X</a:t>
            </a:r>
            <a:r>
              <a:rPr lang="en-US" sz="1500" b="1" i="1" baseline="-25000"/>
              <a:t>t</a:t>
            </a:r>
            <a:r>
              <a:rPr lang="en-US" sz="1500" b="1"/>
              <a:t>) is independent of </a:t>
            </a:r>
            <a:r>
              <a:rPr lang="en-US" sz="1500" b="1" i="1"/>
              <a:t>t</a:t>
            </a:r>
            <a:r>
              <a:rPr lang="en-US" sz="1500" b="1"/>
              <a:t> and the first condition for stationarity remains satisfied.</a:t>
            </a:r>
            <a:endParaRPr lang="en-GB" sz="240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02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NONSTATIONARY PROCESSES</a:t>
            </a:r>
            <a:endParaRPr lang="en-GB" sz="1600" dirty="0">
              <a:latin typeface="Times New Roman" pitchFamily="18" charset="0"/>
            </a:endParaRPr>
          </a:p>
        </p:txBody>
      </p:sp>
      <p:sp>
        <p:nvSpPr>
          <p:cNvPr id="14" name="Rectangle 1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5" name="Text Box 13"/>
          <p:cNvSpPr txBox="1">
            <a:spLocks noChangeArrowheads="1"/>
          </p:cNvSpPr>
          <p:nvPr/>
        </p:nvSpPr>
        <p:spPr bwMode="auto">
          <a:xfrm>
            <a:off x="301625" y="558000"/>
            <a:ext cx="8532813"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Random </a:t>
            </a:r>
            <a:r>
              <a:rPr lang="en-GB" sz="1800" b="1" dirty="0">
                <a:latin typeface="Arial" charset="0"/>
              </a:rPr>
              <a:t>walk</a:t>
            </a:r>
            <a:endParaRPr lang="en-US" sz="1800" b="1" dirty="0">
              <a:latin typeface="Arial" charset="0"/>
            </a:endParaRPr>
          </a:p>
          <a:p>
            <a:endParaRPr lang="en-US" sz="1800" b="1" i="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367422532"/>
              </p:ext>
            </p:extLst>
          </p:nvPr>
        </p:nvGraphicFramePr>
        <p:xfrm>
          <a:off x="3033713" y="1258888"/>
          <a:ext cx="1739900" cy="381000"/>
        </p:xfrm>
        <a:graphic>
          <a:graphicData uri="http://schemas.openxmlformats.org/presentationml/2006/ole">
            <mc:AlternateContent xmlns:mc="http://schemas.openxmlformats.org/markup-compatibility/2006">
              <mc:Choice xmlns:v="urn:schemas-microsoft-com:vml" Requires="v">
                <p:oleObj spid="_x0000_s275547" name="Equation" r:id="rId7" imgW="1739900" imgH="381000" progId="Equation.3">
                  <p:embed/>
                </p:oleObj>
              </mc:Choice>
              <mc:Fallback>
                <p:oleObj name="Equation" r:id="rId7" imgW="1739900" imgH="3810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3713" y="1258888"/>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8148599-C98A-4AF4-BCD2-2BA611DC4B28}"/>
</file>

<file path=customXml/itemProps2.xml><?xml version="1.0" encoding="utf-8"?>
<ds:datastoreItem xmlns:ds="http://schemas.openxmlformats.org/officeDocument/2006/customXml" ds:itemID="{436BF842-9BE6-48CB-B35A-C39BB29649B5}"/>
</file>

<file path=customXml/itemProps3.xml><?xml version="1.0" encoding="utf-8"?>
<ds:datastoreItem xmlns:ds="http://schemas.openxmlformats.org/officeDocument/2006/customXml" ds:itemID="{C3E215B7-5BBE-403C-9D73-7FEEDCD8206F}"/>
</file>

<file path=docProps/app.xml><?xml version="1.0" encoding="utf-8"?>
<Properties xmlns="http://schemas.openxmlformats.org/officeDocument/2006/extended-properties" xmlns:vt="http://schemas.openxmlformats.org/officeDocument/2006/docPropsVTypes">
  <TotalTime>4188</TotalTime>
  <Words>2124</Words>
  <Application>Microsoft Office PowerPoint</Application>
  <PresentationFormat>On-screen Show (4:3)</PresentationFormat>
  <Paragraphs>231</Paragraphs>
  <Slides>52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5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105</cp:revision>
  <dcterms:created xsi:type="dcterms:W3CDTF">1998-05-09T13:24:56Z</dcterms:created>
  <dcterms:modified xsi:type="dcterms:W3CDTF">2016-06-01T09:53:28Z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