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9"/>
  </p:notesMasterIdLst>
  <p:sldIdLst>
    <p:sldId id="567" r:id="rId2"/>
    <p:sldId id="421" r:id="rId3"/>
    <p:sldId id="564" r:id="rId4"/>
    <p:sldId id="565" r:id="rId5"/>
    <p:sldId id="548" r:id="rId6"/>
    <p:sldId id="543" r:id="rId7"/>
    <p:sldId id="544" r:id="rId8"/>
    <p:sldId id="545" r:id="rId9"/>
    <p:sldId id="546" r:id="rId10"/>
    <p:sldId id="547" r:id="rId11"/>
    <p:sldId id="549" r:id="rId12"/>
    <p:sldId id="566" r:id="rId13"/>
    <p:sldId id="551" r:id="rId14"/>
    <p:sldId id="552" r:id="rId15"/>
    <p:sldId id="553" r:id="rId16"/>
    <p:sldId id="563" r:id="rId17"/>
    <p:sldId id="284" r:id="rId18"/>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969696"/>
    <a:srgbClr val="3366FF"/>
    <a:srgbClr val="FFFF00"/>
    <a:srgbClr val="00FF00"/>
    <a:srgbClr val="FF0000"/>
    <a:srgbClr val="66FFFF"/>
    <a:srgbClr val="00009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655" autoAdjust="0"/>
    <p:restoredTop sz="97604" autoAdjust="0"/>
  </p:normalViewPr>
  <p:slideViewPr>
    <p:cSldViewPr snapToGrid="0" showGuides="1">
      <p:cViewPr>
        <p:scale>
          <a:sx n="100" d="100"/>
          <a:sy n="100" d="100"/>
        </p:scale>
        <p:origin x="-2256" y="-402"/>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notesViewPr>
    <p:cSldViewPr snapToGrid="0" showGuides="1">
      <p:cViewPr varScale="1">
        <p:scale>
          <a:sx n="29" d="100"/>
          <a:sy n="29" d="100"/>
        </p:scale>
        <p:origin x="-1181"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9523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952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523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9523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9523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DFD8FFE6-8B10-43D7-BB96-9F6FEFED2748}" type="slidenum">
              <a:rPr lang="en-GB"/>
              <a:pPr/>
              <a:t>‹#›</a:t>
            </a:fld>
            <a:endParaRPr lang="en-GB"/>
          </a:p>
        </p:txBody>
      </p:sp>
    </p:spTree>
    <p:extLst>
      <p:ext uri="{BB962C8B-B14F-4D97-AF65-F5344CB8AC3E}">
        <p14:creationId xmlns:p14="http://schemas.microsoft.com/office/powerpoint/2010/main" val="33649575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DFA7A68-07A9-4781-B1DA-1C892D66B329}" type="slidenum">
              <a:rPr lang="en-US"/>
              <a:pPr/>
              <a:t>‹#›</a:t>
            </a:fld>
            <a:endParaRPr lang="en-US"/>
          </a:p>
        </p:txBody>
      </p:sp>
    </p:spTree>
    <p:extLst>
      <p:ext uri="{BB962C8B-B14F-4D97-AF65-F5344CB8AC3E}">
        <p14:creationId xmlns:p14="http://schemas.microsoft.com/office/powerpoint/2010/main" val="4211868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5E9E328-621A-4432-8197-CD1E7895364F}" type="slidenum">
              <a:rPr lang="en-US"/>
              <a:pPr/>
              <a:t>‹#›</a:t>
            </a:fld>
            <a:endParaRPr lang="en-US"/>
          </a:p>
        </p:txBody>
      </p:sp>
    </p:spTree>
    <p:extLst>
      <p:ext uri="{BB962C8B-B14F-4D97-AF65-F5344CB8AC3E}">
        <p14:creationId xmlns:p14="http://schemas.microsoft.com/office/powerpoint/2010/main" val="175609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5A5C6A2-3E41-4827-9A47-1093DD54688F}" type="slidenum">
              <a:rPr lang="en-US"/>
              <a:pPr/>
              <a:t>‹#›</a:t>
            </a:fld>
            <a:endParaRPr lang="en-US"/>
          </a:p>
        </p:txBody>
      </p:sp>
    </p:spTree>
    <p:extLst>
      <p:ext uri="{BB962C8B-B14F-4D97-AF65-F5344CB8AC3E}">
        <p14:creationId xmlns:p14="http://schemas.microsoft.com/office/powerpoint/2010/main" val="382606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FF130FF-8937-4B37-B42E-83AA706F43FB}" type="slidenum">
              <a:rPr lang="en-US"/>
              <a:pPr/>
              <a:t>‹#›</a:t>
            </a:fld>
            <a:endParaRPr lang="en-US"/>
          </a:p>
        </p:txBody>
      </p:sp>
    </p:spTree>
    <p:extLst>
      <p:ext uri="{BB962C8B-B14F-4D97-AF65-F5344CB8AC3E}">
        <p14:creationId xmlns:p14="http://schemas.microsoft.com/office/powerpoint/2010/main" val="30065048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436DCC5-8B8E-493B-AB54-76F11B44967E}" type="slidenum">
              <a:rPr lang="en-US"/>
              <a:pPr/>
              <a:t>‹#›</a:t>
            </a:fld>
            <a:endParaRPr lang="en-US"/>
          </a:p>
        </p:txBody>
      </p:sp>
    </p:spTree>
    <p:extLst>
      <p:ext uri="{BB962C8B-B14F-4D97-AF65-F5344CB8AC3E}">
        <p14:creationId xmlns:p14="http://schemas.microsoft.com/office/powerpoint/2010/main" val="34850594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A503CD8-58F9-4E8D-A09C-A7EC89B73AFE}" type="slidenum">
              <a:rPr lang="en-US"/>
              <a:pPr/>
              <a:t>‹#›</a:t>
            </a:fld>
            <a:endParaRPr lang="en-US"/>
          </a:p>
        </p:txBody>
      </p:sp>
    </p:spTree>
    <p:extLst>
      <p:ext uri="{BB962C8B-B14F-4D97-AF65-F5344CB8AC3E}">
        <p14:creationId xmlns:p14="http://schemas.microsoft.com/office/powerpoint/2010/main" val="3282645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944FD155-8567-41C9-B17B-56A0B1E96961}" type="slidenum">
              <a:rPr lang="en-US"/>
              <a:pPr/>
              <a:t>‹#›</a:t>
            </a:fld>
            <a:endParaRPr lang="en-US"/>
          </a:p>
        </p:txBody>
      </p:sp>
    </p:spTree>
    <p:extLst>
      <p:ext uri="{BB962C8B-B14F-4D97-AF65-F5344CB8AC3E}">
        <p14:creationId xmlns:p14="http://schemas.microsoft.com/office/powerpoint/2010/main" val="42028607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2A03FF0F-AD58-4226-93D8-43A607BCA494}" type="slidenum">
              <a:rPr lang="en-US"/>
              <a:pPr/>
              <a:t>‹#›</a:t>
            </a:fld>
            <a:endParaRPr lang="en-US"/>
          </a:p>
        </p:txBody>
      </p:sp>
    </p:spTree>
    <p:extLst>
      <p:ext uri="{BB962C8B-B14F-4D97-AF65-F5344CB8AC3E}">
        <p14:creationId xmlns:p14="http://schemas.microsoft.com/office/powerpoint/2010/main" val="1822967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59C815E8-733D-48E0-A13E-D24D93C5408D}" type="slidenum">
              <a:rPr lang="en-US"/>
              <a:pPr/>
              <a:t>‹#›</a:t>
            </a:fld>
            <a:endParaRPr lang="en-US"/>
          </a:p>
        </p:txBody>
      </p:sp>
    </p:spTree>
    <p:extLst>
      <p:ext uri="{BB962C8B-B14F-4D97-AF65-F5344CB8AC3E}">
        <p14:creationId xmlns:p14="http://schemas.microsoft.com/office/powerpoint/2010/main" val="347979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630F5C4-B5F4-4093-9291-06C37E386ED9}" type="slidenum">
              <a:rPr lang="en-US"/>
              <a:pPr/>
              <a:t>‹#›</a:t>
            </a:fld>
            <a:endParaRPr lang="en-US"/>
          </a:p>
        </p:txBody>
      </p:sp>
    </p:spTree>
    <p:extLst>
      <p:ext uri="{BB962C8B-B14F-4D97-AF65-F5344CB8AC3E}">
        <p14:creationId xmlns:p14="http://schemas.microsoft.com/office/powerpoint/2010/main" val="34289839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050373B-BAA4-44E7-BFC9-4C998E4A2E18}" type="slidenum">
              <a:rPr lang="en-US"/>
              <a:pPr/>
              <a:t>‹#›</a:t>
            </a:fld>
            <a:endParaRPr lang="en-US"/>
          </a:p>
        </p:txBody>
      </p:sp>
    </p:spTree>
    <p:extLst>
      <p:ext uri="{BB962C8B-B14F-4D97-AF65-F5344CB8AC3E}">
        <p14:creationId xmlns:p14="http://schemas.microsoft.com/office/powerpoint/2010/main" val="1766786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C54F5C8F-2E55-4CE2-8176-45696AC7DB3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13: </a:t>
            </a:r>
            <a:r>
              <a:rPr lang="en-US" dirty="0">
                <a:solidFill>
                  <a:schemeClr val="bg1"/>
                </a:solidFill>
                <a:latin typeface="Arial" pitchFamily="34" charset="0"/>
                <a:cs typeface="Arial" pitchFamily="34" charset="0"/>
              </a:rPr>
              <a:t>Introduction to Nonstationary Time Series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3267633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21894"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9</a:t>
            </a:r>
            <a:endParaRPr lang="en-US" sz="1000" dirty="0">
              <a:solidFill>
                <a:srgbClr val="3366FF"/>
              </a:solidFill>
            </a:endParaRPr>
          </a:p>
        </p:txBody>
      </p:sp>
      <p:sp>
        <p:nvSpPr>
          <p:cNvPr id="42189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Notice that the critical value is much larger than 1.69, the conventional critical value for a one-sided test at the 5 percent level for a sample of this size.</a:t>
            </a:r>
            <a:r>
              <a:rPr lang="en-US" sz="1500"/>
              <a:t> </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5"/>
          <p:cNvSpPr>
            <a:spLocks noChangeArrowheads="1"/>
          </p:cNvSpPr>
          <p:nvPr/>
        </p:nvSpPr>
        <p:spPr bwMode="auto">
          <a:xfrm>
            <a:off x="0" y="548374"/>
            <a:ext cx="9144000" cy="48237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7"/>
          <p:cNvSpPr>
            <a:spLocks noChangeArrowheads="1"/>
          </p:cNvSpPr>
          <p:nvPr/>
        </p:nvSpPr>
        <p:spPr bwMode="auto">
          <a:xfrm>
            <a:off x="393700" y="4443413"/>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2"/>
          <p:cNvSpPr>
            <a:spLocks noChangeArrowheads="1"/>
          </p:cNvSpPr>
          <p:nvPr/>
        </p:nvSpPr>
        <p:spPr bwMode="auto">
          <a:xfrm>
            <a:off x="393700" y="2312988"/>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3"/>
          <p:cNvSpPr txBox="1">
            <a:spLocks noChangeArrowheads="1"/>
          </p:cNvSpPr>
          <p:nvPr/>
        </p:nvSpPr>
        <p:spPr bwMode="auto">
          <a:xfrm>
            <a:off x="301625" y="576000"/>
            <a:ext cx="8532813" cy="48151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r>
              <a:rPr lang="en-US" sz="1400" dirty="0" smtClean="0">
                <a:latin typeface="Courier New" pitchFamily="49" charset="0"/>
              </a:rPr>
              <a:t>      </a:t>
            </a:r>
            <a:r>
              <a:rPr lang="en-US" sz="1400" b="1" dirty="0">
                <a:latin typeface="Courier New" pitchFamily="49" charset="0"/>
              </a:rPr>
              <a:t>Augmented Dickey-Fuller Unit Root Test on LGDPI</a:t>
            </a:r>
          </a:p>
          <a:p>
            <a:r>
              <a:rPr lang="en-US" sz="1400" b="1" dirty="0">
                <a:latin typeface="Courier New" pitchFamily="49" charset="0"/>
              </a:rPr>
              <a:t>============================================================</a:t>
            </a:r>
          </a:p>
          <a:p>
            <a:r>
              <a:rPr lang="en-US" sz="1400" b="1" dirty="0">
                <a:latin typeface="Courier New" pitchFamily="49" charset="0"/>
              </a:rPr>
              <a:t>Null Hypothesis: LGDPI has a unit root                                </a:t>
            </a:r>
          </a:p>
          <a:p>
            <a:r>
              <a:rPr lang="en-US" sz="1400" b="1" dirty="0">
                <a:latin typeface="Courier New" pitchFamily="49" charset="0"/>
              </a:rPr>
              <a:t>Exogenous: Constant, Linear Trend                                     </a:t>
            </a:r>
          </a:p>
          <a:p>
            <a:r>
              <a:rPr lang="en-US" sz="1400" b="1" dirty="0">
                <a:latin typeface="Courier New" pitchFamily="49" charset="0"/>
              </a:rPr>
              <a:t>Lag Length: 0 (Automatic based on SIC, MAXLAG=9)                      </a:t>
            </a:r>
          </a:p>
          <a:p>
            <a:r>
              <a:rPr lang="en-US" sz="1400" b="1" dirty="0">
                <a:latin typeface="Courier New" pitchFamily="49" charset="0"/>
              </a:rPr>
              <a:t>============================================================</a:t>
            </a:r>
          </a:p>
          <a:p>
            <a:r>
              <a:rPr lang="en-US" sz="1400" b="1" dirty="0">
                <a:latin typeface="Courier New" pitchFamily="49" charset="0"/>
              </a:rPr>
              <a:t>                                        t-Statistic  Prob.*           </a:t>
            </a:r>
          </a:p>
          <a:p>
            <a:r>
              <a:rPr lang="en-US" sz="1400" b="1" dirty="0">
                <a:latin typeface="Courier New" pitchFamily="49" charset="0"/>
              </a:rPr>
              <a:t>============================================================</a:t>
            </a:r>
          </a:p>
          <a:p>
            <a:r>
              <a:rPr lang="en-US" sz="1400" b="1" dirty="0">
                <a:latin typeface="Courier New" pitchFamily="49" charset="0"/>
              </a:rPr>
              <a:t>Augmented Dickey-Fuller test statistic   -1.784362   0.6953           </a:t>
            </a:r>
          </a:p>
          <a:p>
            <a:r>
              <a:rPr lang="en-US" sz="1400" b="1" dirty="0">
                <a:latin typeface="Courier New" pitchFamily="49" charset="0"/>
              </a:rPr>
              <a:t>Test critical values1% level             -4.180911                    </a:t>
            </a:r>
          </a:p>
          <a:p>
            <a:r>
              <a:rPr lang="en-US" sz="1400" b="1" dirty="0">
                <a:latin typeface="Courier New" pitchFamily="49" charset="0"/>
              </a:rPr>
              <a:t>                    5% level             -3.515523                    </a:t>
            </a:r>
          </a:p>
          <a:p>
            <a:r>
              <a:rPr lang="en-US" sz="1400" b="1" dirty="0">
                <a:latin typeface="Courier New" pitchFamily="49" charset="0"/>
              </a:rPr>
              <a:t>                   10% level             -3.188259                    </a:t>
            </a:r>
          </a:p>
          <a:p>
            <a:r>
              <a:rPr lang="en-US" sz="1400" b="1" dirty="0">
                <a:latin typeface="Courier New" pitchFamily="49" charset="0"/>
              </a:rPr>
              <a:t>============================================================</a:t>
            </a:r>
          </a:p>
          <a:p>
            <a:r>
              <a:rPr lang="en-US" sz="1400" b="1" dirty="0">
                <a:latin typeface="Courier New" pitchFamily="49" charset="0"/>
              </a:rPr>
              <a:t>*MacKinnon (1996) one-sided p-values.                                 </a:t>
            </a:r>
            <a:endParaRPr lang="en-GB" sz="1400" b="1" dirty="0">
              <a:latin typeface="Courier New" pitchFamily="49" charset="0"/>
            </a:endParaRPr>
          </a:p>
          <a:p>
            <a:endParaRPr lang="en-US" sz="1400" b="1" dirty="0">
              <a:latin typeface="Courier New" pitchFamily="49" charset="0"/>
            </a:endParaRP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LGDPI(-1)      -0.090691   0.050826  -1.784362   0.0818          </a:t>
            </a:r>
          </a:p>
          <a:p>
            <a:r>
              <a:rPr lang="en-US" sz="1400" b="1" dirty="0">
                <a:latin typeface="Courier New" pitchFamily="49" charset="0"/>
              </a:rPr>
              <a:t>         C           0.723299   0.381112   1.897865   0.0648          </a:t>
            </a:r>
          </a:p>
          <a:p>
            <a:r>
              <a:rPr lang="en-US" sz="1400" b="1" dirty="0">
                <a:latin typeface="Courier New" pitchFamily="49" charset="0"/>
              </a:rPr>
              <a:t>   @TREND(1959)      0.002622   0.001705   1.537390   0.1319          </a:t>
            </a:r>
          </a:p>
          <a:p>
            <a:r>
              <a:rPr lang="en-US" sz="1400" b="1" dirty="0">
                <a:latin typeface="Courier New" pitchFamily="49" charset="0"/>
              </a:rPr>
              <a:t>============================================================</a:t>
            </a:r>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THE AUGMENTED DICKEY‒FULLER  </a:t>
            </a:r>
            <a:r>
              <a:rPr lang="en-GB" sz="1800" b="1" i="1" dirty="0" smtClean="0"/>
              <a:t>t</a:t>
            </a:r>
            <a:r>
              <a:rPr lang="en-GB" sz="1800" b="1" dirty="0" smtClean="0"/>
              <a:t> TEST: EXAMPLE</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8374"/>
            <a:ext cx="9144000" cy="418555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23939" name="Rectangle 3"/>
          <p:cNvSpPr>
            <a:spLocks noChangeArrowheads="1"/>
          </p:cNvSpPr>
          <p:nvPr/>
        </p:nvSpPr>
        <p:spPr bwMode="auto">
          <a:xfrm>
            <a:off x="393700" y="2312988"/>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3940" name="Text Box 4"/>
          <p:cNvSpPr txBox="1">
            <a:spLocks noChangeArrowheads="1"/>
          </p:cNvSpPr>
          <p:nvPr/>
        </p:nvSpPr>
        <p:spPr bwMode="auto">
          <a:xfrm>
            <a:off x="301625" y="576000"/>
            <a:ext cx="8532813" cy="41449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US" sz="1400" b="1" dirty="0" smtClean="0">
                <a:latin typeface="Courier New" pitchFamily="49" charset="0"/>
              </a:rPr>
              <a:t>Augmented </a:t>
            </a:r>
            <a:r>
              <a:rPr lang="en-US" sz="1400" b="1" dirty="0">
                <a:latin typeface="Courier New" pitchFamily="49" charset="0"/>
              </a:rPr>
              <a:t>Dickey-Fuller Test Equation                                 </a:t>
            </a:r>
          </a:p>
          <a:p>
            <a:r>
              <a:rPr lang="en-US" sz="1400" b="1" dirty="0">
                <a:latin typeface="Courier New" pitchFamily="49" charset="0"/>
              </a:rPr>
              <a:t>Dependent Variable: D(LGDPI,2)                                        </a:t>
            </a:r>
          </a:p>
          <a:p>
            <a:r>
              <a:rPr lang="en-US" sz="1400" b="1" dirty="0">
                <a:latin typeface="Courier New" pitchFamily="49" charset="0"/>
              </a:rPr>
              <a:t>Method: Least Squares                                                 </a:t>
            </a:r>
          </a:p>
          <a:p>
            <a:r>
              <a:rPr lang="en-US" sz="1400" b="1" dirty="0">
                <a:latin typeface="Courier New" pitchFamily="49" charset="0"/>
              </a:rPr>
              <a:t>Sample (adjusted): 1961 2003                                          </a:t>
            </a:r>
          </a:p>
          <a:p>
            <a:r>
              <a:rPr lang="en-US" sz="1400" b="1" dirty="0">
                <a:latin typeface="Courier New" pitchFamily="49" charset="0"/>
              </a:rPr>
              <a:t>Included observations: 43 after adjustments                           </a:t>
            </a: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D(LGDPI(-1))     -0.817536   0.153932  -5.311020   0.0000          </a:t>
            </a:r>
          </a:p>
          <a:p>
            <a:r>
              <a:rPr lang="en-US" sz="1400" b="1" dirty="0">
                <a:latin typeface="Courier New" pitchFamily="49" charset="0"/>
              </a:rPr>
              <a:t>         C           0.028136   0.005872   4.791700   0.0000          </a:t>
            </a:r>
          </a:p>
          <a:p>
            <a:r>
              <a:rPr lang="en-US" sz="1400" b="1" dirty="0">
                <a:latin typeface="Courier New" pitchFamily="49" charset="0"/>
              </a:rPr>
              <a:t>============================================================</a:t>
            </a:r>
          </a:p>
          <a:p>
            <a:r>
              <a:rPr lang="en-US" sz="1400" b="1" dirty="0">
                <a:latin typeface="Courier New" pitchFamily="49" charset="0"/>
              </a:rPr>
              <a:t>R-squared            0.407574    Mean dependent var-6.15E-05          </a:t>
            </a:r>
          </a:p>
          <a:p>
            <a:r>
              <a:rPr lang="en-US" sz="1400" b="1" dirty="0">
                <a:latin typeface="Courier New" pitchFamily="49" charset="0"/>
              </a:rPr>
              <a:t>Adjusted R-squared   0.393124    S.D. dependent </a:t>
            </a:r>
            <a:r>
              <a:rPr lang="en-US" sz="1400" b="1" dirty="0" err="1">
                <a:latin typeface="Courier New" pitchFamily="49" charset="0"/>
              </a:rPr>
              <a:t>var</a:t>
            </a:r>
            <a:r>
              <a:rPr lang="en-US" sz="1400" b="1" dirty="0">
                <a:latin typeface="Courier New" pitchFamily="49" charset="0"/>
              </a:rPr>
              <a:t> 0.021111          </a:t>
            </a:r>
          </a:p>
          <a:p>
            <a:r>
              <a:rPr lang="en-US" sz="1400" b="1" dirty="0">
                <a:latin typeface="Courier New" pitchFamily="49" charset="0"/>
              </a:rPr>
              <a:t>S.E. of regression   0.016446    </a:t>
            </a:r>
            <a:r>
              <a:rPr lang="en-US" sz="1400" b="1" dirty="0" err="1">
                <a:latin typeface="Courier New" pitchFamily="49" charset="0"/>
              </a:rPr>
              <a:t>Akaike</a:t>
            </a:r>
            <a:r>
              <a:rPr lang="en-US" sz="1400" b="1" dirty="0">
                <a:latin typeface="Courier New" pitchFamily="49" charset="0"/>
              </a:rPr>
              <a:t> info criter-5.332042          </a:t>
            </a:r>
          </a:p>
          <a:p>
            <a:r>
              <a:rPr lang="en-US" sz="1400" b="1" dirty="0">
                <a:latin typeface="Courier New" pitchFamily="49" charset="0"/>
              </a:rPr>
              <a:t>Sum squared </a:t>
            </a:r>
            <a:r>
              <a:rPr lang="en-US" sz="1400" b="1" dirty="0" err="1">
                <a:latin typeface="Courier New" pitchFamily="49" charset="0"/>
              </a:rPr>
              <a:t>resid</a:t>
            </a:r>
            <a:r>
              <a:rPr lang="en-US" sz="1400" b="1" dirty="0">
                <a:latin typeface="Courier New" pitchFamily="49" charset="0"/>
              </a:rPr>
              <a:t>    0.011090    Schwarz criterion -5.250126          </a:t>
            </a:r>
          </a:p>
          <a:p>
            <a:r>
              <a:rPr lang="en-US" sz="1400" b="1" dirty="0">
                <a:latin typeface="Courier New" pitchFamily="49" charset="0"/>
              </a:rPr>
              <a:t>Log likelihood       116.6389    </a:t>
            </a:r>
            <a:r>
              <a:rPr lang="en-US" sz="1400" b="1" dirty="0" err="1">
                <a:latin typeface="Courier New" pitchFamily="49" charset="0"/>
              </a:rPr>
              <a:t>Hannan</a:t>
            </a:r>
            <a:r>
              <a:rPr lang="en-US" sz="1400" b="1" dirty="0">
                <a:latin typeface="Courier New" pitchFamily="49" charset="0"/>
              </a:rPr>
              <a:t>-Quinn crite-5.301834          </a:t>
            </a:r>
          </a:p>
          <a:p>
            <a:r>
              <a:rPr lang="en-US" sz="1400" b="1" dirty="0">
                <a:latin typeface="Courier New" pitchFamily="49" charset="0"/>
              </a:rPr>
              <a:t>F-statistic          28.20694    Durbin-Watson stat 2.035001          </a:t>
            </a:r>
          </a:p>
          <a:p>
            <a:r>
              <a:rPr lang="en-US" sz="1400" b="1" dirty="0" err="1">
                <a:latin typeface="Courier New" pitchFamily="49" charset="0"/>
              </a:rPr>
              <a:t>Prob</a:t>
            </a:r>
            <a:r>
              <a:rPr lang="en-US" sz="1400" b="1" dirty="0">
                <a:latin typeface="Courier New" pitchFamily="49" charset="0"/>
              </a:rPr>
              <a:t>(F-statistic)    0.000004                                         </a:t>
            </a:r>
          </a:p>
          <a:p>
            <a:r>
              <a:rPr lang="en-US" sz="1400" b="1" dirty="0">
                <a:latin typeface="Courier New" pitchFamily="49" charset="0"/>
              </a:rPr>
              <a:t>============================================================</a:t>
            </a:r>
            <a:r>
              <a:rPr lang="en-US" sz="1400" dirty="0">
                <a:latin typeface="Courier New" pitchFamily="49" charset="0"/>
              </a:rPr>
              <a:t> </a:t>
            </a:r>
          </a:p>
        </p:txBody>
      </p:sp>
      <p:sp>
        <p:nvSpPr>
          <p:cNvPr id="423942"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10</a:t>
            </a:r>
            <a:endParaRPr lang="en-US" sz="1000" dirty="0">
              <a:solidFill>
                <a:srgbClr val="3366FF"/>
              </a:solidFill>
            </a:endParaRPr>
          </a:p>
        </p:txBody>
      </p:sp>
      <p:sp>
        <p:nvSpPr>
          <p:cNvPr id="42394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We now take first differences of the data for log income and again test for </a:t>
            </a:r>
            <a:r>
              <a:rPr lang="en-GB" sz="1500" b="1" dirty="0" err="1"/>
              <a:t>nonstationarity</a:t>
            </a:r>
            <a:r>
              <a:rPr lang="en-GB" sz="1500" b="1" dirty="0"/>
              <a:t>. </a:t>
            </a:r>
            <a:r>
              <a:rPr lang="en-GB" sz="1500" b="1" dirty="0" smtClean="0"/>
              <a:t>D(LGDPI,2) is the second difference of </a:t>
            </a:r>
            <a:r>
              <a:rPr lang="en-GB" sz="1500" b="1" i="1" dirty="0" smtClean="0"/>
              <a:t>LGDPI</a:t>
            </a:r>
            <a:r>
              <a:rPr lang="en-GB" sz="1500" b="1" dirty="0" smtClean="0"/>
              <a:t>.  D(LGDPI(‒1)) is the first difference of </a:t>
            </a:r>
            <a:r>
              <a:rPr lang="en-GB" sz="1500" b="1" i="1" dirty="0" smtClean="0"/>
              <a:t>LGDPI</a:t>
            </a:r>
            <a:r>
              <a:rPr lang="en-GB" sz="1500" b="1" dirty="0" smtClean="0"/>
              <a:t> lagged one time period.  </a:t>
            </a:r>
            <a:endParaRPr lang="en-GB" sz="1500"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THE AUGMENTED DICKEY‒FULLER  </a:t>
            </a:r>
            <a:r>
              <a:rPr lang="en-GB" sz="1800" b="1" i="1" dirty="0" smtClean="0"/>
              <a:t>t</a:t>
            </a:r>
            <a:r>
              <a:rPr lang="en-GB" sz="1800" b="1" dirty="0" smtClean="0"/>
              <a:t> TEST: EXAMPLE</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8374"/>
            <a:ext cx="9144000" cy="418555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23939" name="Rectangle 3"/>
          <p:cNvSpPr>
            <a:spLocks noChangeArrowheads="1"/>
          </p:cNvSpPr>
          <p:nvPr/>
        </p:nvSpPr>
        <p:spPr bwMode="auto">
          <a:xfrm>
            <a:off x="393700" y="2312988"/>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3940" name="Text Box 4"/>
          <p:cNvSpPr txBox="1">
            <a:spLocks noChangeArrowheads="1"/>
          </p:cNvSpPr>
          <p:nvPr/>
        </p:nvSpPr>
        <p:spPr bwMode="auto">
          <a:xfrm>
            <a:off x="301625" y="576000"/>
            <a:ext cx="8532813" cy="41449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US" sz="1400" b="1" dirty="0" smtClean="0">
                <a:latin typeface="Courier New" pitchFamily="49" charset="0"/>
              </a:rPr>
              <a:t>Augmented </a:t>
            </a:r>
            <a:r>
              <a:rPr lang="en-US" sz="1400" b="1" dirty="0">
                <a:latin typeface="Courier New" pitchFamily="49" charset="0"/>
              </a:rPr>
              <a:t>Dickey-Fuller Test Equation                                 </a:t>
            </a:r>
          </a:p>
          <a:p>
            <a:r>
              <a:rPr lang="en-US" sz="1400" b="1" dirty="0">
                <a:latin typeface="Courier New" pitchFamily="49" charset="0"/>
              </a:rPr>
              <a:t>Dependent Variable: D(LGDPI,2)                                        </a:t>
            </a:r>
          </a:p>
          <a:p>
            <a:r>
              <a:rPr lang="en-US" sz="1400" b="1" dirty="0">
                <a:latin typeface="Courier New" pitchFamily="49" charset="0"/>
              </a:rPr>
              <a:t>Method: Least Squares                                                 </a:t>
            </a:r>
          </a:p>
          <a:p>
            <a:r>
              <a:rPr lang="en-US" sz="1400" b="1" dirty="0">
                <a:latin typeface="Courier New" pitchFamily="49" charset="0"/>
              </a:rPr>
              <a:t>Sample (adjusted): 1961 2003                                          </a:t>
            </a:r>
          </a:p>
          <a:p>
            <a:r>
              <a:rPr lang="en-US" sz="1400" b="1" dirty="0">
                <a:latin typeface="Courier New" pitchFamily="49" charset="0"/>
              </a:rPr>
              <a:t>Included observations: 43 after adjustments                           </a:t>
            </a: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D(LGDPI(-1))     -0.817536   0.153932  -5.311020   0.0000          </a:t>
            </a:r>
          </a:p>
          <a:p>
            <a:r>
              <a:rPr lang="en-US" sz="1400" b="1" dirty="0">
                <a:latin typeface="Courier New" pitchFamily="49" charset="0"/>
              </a:rPr>
              <a:t>         C           0.028136   0.005872   4.791700   0.0000          </a:t>
            </a:r>
          </a:p>
          <a:p>
            <a:r>
              <a:rPr lang="en-US" sz="1400" b="1" dirty="0">
                <a:latin typeface="Courier New" pitchFamily="49" charset="0"/>
              </a:rPr>
              <a:t>============================================================</a:t>
            </a:r>
          </a:p>
          <a:p>
            <a:r>
              <a:rPr lang="en-US" sz="1400" b="1" dirty="0">
                <a:latin typeface="Courier New" pitchFamily="49" charset="0"/>
              </a:rPr>
              <a:t>R-squared            0.407574    Mean dependent var-6.15E-05          </a:t>
            </a:r>
          </a:p>
          <a:p>
            <a:r>
              <a:rPr lang="en-US" sz="1400" b="1" dirty="0">
                <a:latin typeface="Courier New" pitchFamily="49" charset="0"/>
              </a:rPr>
              <a:t>Adjusted R-squared   0.393124    S.D. dependent </a:t>
            </a:r>
            <a:r>
              <a:rPr lang="en-US" sz="1400" b="1" dirty="0" err="1">
                <a:latin typeface="Courier New" pitchFamily="49" charset="0"/>
              </a:rPr>
              <a:t>var</a:t>
            </a:r>
            <a:r>
              <a:rPr lang="en-US" sz="1400" b="1" dirty="0">
                <a:latin typeface="Courier New" pitchFamily="49" charset="0"/>
              </a:rPr>
              <a:t> 0.021111          </a:t>
            </a:r>
          </a:p>
          <a:p>
            <a:r>
              <a:rPr lang="en-US" sz="1400" b="1" dirty="0">
                <a:latin typeface="Courier New" pitchFamily="49" charset="0"/>
              </a:rPr>
              <a:t>S.E. of regression   0.016446    </a:t>
            </a:r>
            <a:r>
              <a:rPr lang="en-US" sz="1400" b="1" dirty="0" err="1">
                <a:latin typeface="Courier New" pitchFamily="49" charset="0"/>
              </a:rPr>
              <a:t>Akaike</a:t>
            </a:r>
            <a:r>
              <a:rPr lang="en-US" sz="1400" b="1" dirty="0">
                <a:latin typeface="Courier New" pitchFamily="49" charset="0"/>
              </a:rPr>
              <a:t> info criter-5.332042          </a:t>
            </a:r>
          </a:p>
          <a:p>
            <a:r>
              <a:rPr lang="en-US" sz="1400" b="1" dirty="0">
                <a:latin typeface="Courier New" pitchFamily="49" charset="0"/>
              </a:rPr>
              <a:t>Sum squared </a:t>
            </a:r>
            <a:r>
              <a:rPr lang="en-US" sz="1400" b="1" dirty="0" err="1">
                <a:latin typeface="Courier New" pitchFamily="49" charset="0"/>
              </a:rPr>
              <a:t>resid</a:t>
            </a:r>
            <a:r>
              <a:rPr lang="en-US" sz="1400" b="1" dirty="0">
                <a:latin typeface="Courier New" pitchFamily="49" charset="0"/>
              </a:rPr>
              <a:t>    0.011090    Schwarz criterion -5.250126          </a:t>
            </a:r>
          </a:p>
          <a:p>
            <a:r>
              <a:rPr lang="en-US" sz="1400" b="1" dirty="0">
                <a:latin typeface="Courier New" pitchFamily="49" charset="0"/>
              </a:rPr>
              <a:t>Log likelihood       116.6389    </a:t>
            </a:r>
            <a:r>
              <a:rPr lang="en-US" sz="1400" b="1" dirty="0" err="1">
                <a:latin typeface="Courier New" pitchFamily="49" charset="0"/>
              </a:rPr>
              <a:t>Hannan</a:t>
            </a:r>
            <a:r>
              <a:rPr lang="en-US" sz="1400" b="1" dirty="0">
                <a:latin typeface="Courier New" pitchFamily="49" charset="0"/>
              </a:rPr>
              <a:t>-Quinn crite-5.301834          </a:t>
            </a:r>
          </a:p>
          <a:p>
            <a:r>
              <a:rPr lang="en-US" sz="1400" b="1" dirty="0">
                <a:latin typeface="Courier New" pitchFamily="49" charset="0"/>
              </a:rPr>
              <a:t>F-statistic          28.20694    Durbin-Watson stat 2.035001          </a:t>
            </a:r>
          </a:p>
          <a:p>
            <a:r>
              <a:rPr lang="en-US" sz="1400" b="1" dirty="0" err="1">
                <a:latin typeface="Courier New" pitchFamily="49" charset="0"/>
              </a:rPr>
              <a:t>Prob</a:t>
            </a:r>
            <a:r>
              <a:rPr lang="en-US" sz="1400" b="1" dirty="0">
                <a:latin typeface="Courier New" pitchFamily="49" charset="0"/>
              </a:rPr>
              <a:t>(F-statistic)    0.000004                                         </a:t>
            </a:r>
          </a:p>
          <a:p>
            <a:r>
              <a:rPr lang="en-US" sz="1400" b="1" dirty="0">
                <a:latin typeface="Courier New" pitchFamily="49" charset="0"/>
              </a:rPr>
              <a:t>============================================================</a:t>
            </a:r>
            <a:r>
              <a:rPr lang="en-US" sz="1400" dirty="0">
                <a:latin typeface="Courier New" pitchFamily="49" charset="0"/>
              </a:rPr>
              <a:t> </a:t>
            </a:r>
          </a:p>
        </p:txBody>
      </p:sp>
      <p:sp>
        <p:nvSpPr>
          <p:cNvPr id="423942"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11</a:t>
            </a:r>
            <a:endParaRPr lang="en-US" sz="1000" dirty="0">
              <a:solidFill>
                <a:srgbClr val="3366FF"/>
              </a:solidFill>
            </a:endParaRPr>
          </a:p>
        </p:txBody>
      </p:sp>
      <p:sp>
        <p:nvSpPr>
          <p:cNvPr id="42394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An </a:t>
            </a:r>
            <a:r>
              <a:rPr lang="en-GB" sz="1500" b="1" dirty="0"/>
              <a:t>inspection of </a:t>
            </a:r>
            <a:r>
              <a:rPr lang="en-GB" sz="1500" b="1" dirty="0" smtClean="0"/>
              <a:t>a plot of the </a:t>
            </a:r>
            <a:r>
              <a:rPr lang="en-GB" sz="1500" b="1" dirty="0"/>
              <a:t>differenced series reveals no trend, so we need to discriminate between Case (a) (a stationary process) and Case (b) (a random walk).  We do not need to consider a time trend.</a:t>
            </a:r>
            <a:endParaRPr lang="en-GB" sz="1500"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THE AUGMENTED DICKEY‒FULLER  </a:t>
            </a:r>
            <a:r>
              <a:rPr lang="en-GB" sz="1800" b="1" i="1" dirty="0" smtClean="0"/>
              <a:t>t</a:t>
            </a:r>
            <a:r>
              <a:rPr lang="en-GB" sz="1800" b="1" dirty="0" smtClean="0"/>
              <a:t> TEST: EXAMPLE</a:t>
            </a:r>
            <a:endParaRPr lang="en-GB" sz="1600" dirty="0">
              <a:latin typeface="Times New Roman" pitchFamily="18" charset="0"/>
            </a:endParaRPr>
          </a:p>
        </p:txBody>
      </p:sp>
    </p:spTree>
    <p:extLst>
      <p:ext uri="{BB962C8B-B14F-4D97-AF65-F5344CB8AC3E}">
        <p14:creationId xmlns:p14="http://schemas.microsoft.com/office/powerpoint/2010/main" val="36923556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2598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12</a:t>
            </a:r>
            <a:endParaRPr lang="en-US" sz="1000" dirty="0">
              <a:solidFill>
                <a:srgbClr val="3366FF"/>
              </a:solidFill>
            </a:endParaRPr>
          </a:p>
        </p:txBody>
      </p:sp>
      <p:sp>
        <p:nvSpPr>
          <p:cNvPr id="42599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Because we are testing the first differences, the dependent variable in the regression is the change in the first difference, in other words, the second difference.  The explanatory variable is the lfirst difference in lagged log income.</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Rectangle 5"/>
          <p:cNvSpPr>
            <a:spLocks noChangeArrowheads="1"/>
          </p:cNvSpPr>
          <p:nvPr/>
        </p:nvSpPr>
        <p:spPr bwMode="auto">
          <a:xfrm>
            <a:off x="0" y="548374"/>
            <a:ext cx="9144000" cy="418555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3"/>
          <p:cNvSpPr>
            <a:spLocks noChangeArrowheads="1"/>
          </p:cNvSpPr>
          <p:nvPr/>
        </p:nvSpPr>
        <p:spPr bwMode="auto">
          <a:xfrm>
            <a:off x="393700" y="2312988"/>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Text Box 4"/>
          <p:cNvSpPr txBox="1">
            <a:spLocks noChangeArrowheads="1"/>
          </p:cNvSpPr>
          <p:nvPr/>
        </p:nvSpPr>
        <p:spPr bwMode="auto">
          <a:xfrm>
            <a:off x="301625" y="576000"/>
            <a:ext cx="8532813" cy="41449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US" sz="1400" b="1" dirty="0" smtClean="0">
                <a:latin typeface="Courier New" pitchFamily="49" charset="0"/>
              </a:rPr>
              <a:t>Augmented </a:t>
            </a:r>
            <a:r>
              <a:rPr lang="en-US" sz="1400" b="1" dirty="0">
                <a:latin typeface="Courier New" pitchFamily="49" charset="0"/>
              </a:rPr>
              <a:t>Dickey-Fuller Test Equation                                 </a:t>
            </a:r>
          </a:p>
          <a:p>
            <a:r>
              <a:rPr lang="en-US" sz="1400" b="1" dirty="0">
                <a:latin typeface="Courier New" pitchFamily="49" charset="0"/>
              </a:rPr>
              <a:t>Dependent Variable: D(LGDPI,2)                                        </a:t>
            </a:r>
          </a:p>
          <a:p>
            <a:r>
              <a:rPr lang="en-US" sz="1400" b="1" dirty="0">
                <a:latin typeface="Courier New" pitchFamily="49" charset="0"/>
              </a:rPr>
              <a:t>Method: Least Squares                                                 </a:t>
            </a:r>
          </a:p>
          <a:p>
            <a:r>
              <a:rPr lang="en-US" sz="1400" b="1" dirty="0">
                <a:latin typeface="Courier New" pitchFamily="49" charset="0"/>
              </a:rPr>
              <a:t>Sample (adjusted): 1961 2003                                          </a:t>
            </a:r>
          </a:p>
          <a:p>
            <a:r>
              <a:rPr lang="en-US" sz="1400" b="1" dirty="0">
                <a:latin typeface="Courier New" pitchFamily="49" charset="0"/>
              </a:rPr>
              <a:t>Included observations: 43 after adjustments                           </a:t>
            </a: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D(LGDPI(-1))     -0.817536   0.153932  -5.311020   0.0000          </a:t>
            </a:r>
          </a:p>
          <a:p>
            <a:r>
              <a:rPr lang="en-US" sz="1400" b="1" dirty="0">
                <a:latin typeface="Courier New" pitchFamily="49" charset="0"/>
              </a:rPr>
              <a:t>         C           0.028136   0.005872   4.791700   0.0000          </a:t>
            </a:r>
          </a:p>
          <a:p>
            <a:r>
              <a:rPr lang="en-US" sz="1400" b="1" dirty="0">
                <a:latin typeface="Courier New" pitchFamily="49" charset="0"/>
              </a:rPr>
              <a:t>============================================================</a:t>
            </a:r>
          </a:p>
          <a:p>
            <a:r>
              <a:rPr lang="en-US" sz="1400" b="1" dirty="0">
                <a:latin typeface="Courier New" pitchFamily="49" charset="0"/>
              </a:rPr>
              <a:t>R-squared            0.407574    Mean dependent var-6.15E-05          </a:t>
            </a:r>
          </a:p>
          <a:p>
            <a:r>
              <a:rPr lang="en-US" sz="1400" b="1" dirty="0">
                <a:latin typeface="Courier New" pitchFamily="49" charset="0"/>
              </a:rPr>
              <a:t>Adjusted R-squared   0.393124    S.D. dependent </a:t>
            </a:r>
            <a:r>
              <a:rPr lang="en-US" sz="1400" b="1" dirty="0" err="1">
                <a:latin typeface="Courier New" pitchFamily="49" charset="0"/>
              </a:rPr>
              <a:t>var</a:t>
            </a:r>
            <a:r>
              <a:rPr lang="en-US" sz="1400" b="1" dirty="0">
                <a:latin typeface="Courier New" pitchFamily="49" charset="0"/>
              </a:rPr>
              <a:t> 0.021111          </a:t>
            </a:r>
          </a:p>
          <a:p>
            <a:r>
              <a:rPr lang="en-US" sz="1400" b="1" dirty="0">
                <a:latin typeface="Courier New" pitchFamily="49" charset="0"/>
              </a:rPr>
              <a:t>S.E. of regression   0.016446    </a:t>
            </a:r>
            <a:r>
              <a:rPr lang="en-US" sz="1400" b="1" dirty="0" err="1">
                <a:latin typeface="Courier New" pitchFamily="49" charset="0"/>
              </a:rPr>
              <a:t>Akaike</a:t>
            </a:r>
            <a:r>
              <a:rPr lang="en-US" sz="1400" b="1" dirty="0">
                <a:latin typeface="Courier New" pitchFamily="49" charset="0"/>
              </a:rPr>
              <a:t> info criter-5.332042          </a:t>
            </a:r>
          </a:p>
          <a:p>
            <a:r>
              <a:rPr lang="en-US" sz="1400" b="1" dirty="0">
                <a:latin typeface="Courier New" pitchFamily="49" charset="0"/>
              </a:rPr>
              <a:t>Sum squared </a:t>
            </a:r>
            <a:r>
              <a:rPr lang="en-US" sz="1400" b="1" dirty="0" err="1">
                <a:latin typeface="Courier New" pitchFamily="49" charset="0"/>
              </a:rPr>
              <a:t>resid</a:t>
            </a:r>
            <a:r>
              <a:rPr lang="en-US" sz="1400" b="1" dirty="0">
                <a:latin typeface="Courier New" pitchFamily="49" charset="0"/>
              </a:rPr>
              <a:t>    0.011090    Schwarz criterion -5.250126          </a:t>
            </a:r>
          </a:p>
          <a:p>
            <a:r>
              <a:rPr lang="en-US" sz="1400" b="1" dirty="0">
                <a:latin typeface="Courier New" pitchFamily="49" charset="0"/>
              </a:rPr>
              <a:t>Log likelihood       116.6389    </a:t>
            </a:r>
            <a:r>
              <a:rPr lang="en-US" sz="1400" b="1" dirty="0" err="1">
                <a:latin typeface="Courier New" pitchFamily="49" charset="0"/>
              </a:rPr>
              <a:t>Hannan</a:t>
            </a:r>
            <a:r>
              <a:rPr lang="en-US" sz="1400" b="1" dirty="0">
                <a:latin typeface="Courier New" pitchFamily="49" charset="0"/>
              </a:rPr>
              <a:t>-Quinn crite-5.301834          </a:t>
            </a:r>
          </a:p>
          <a:p>
            <a:r>
              <a:rPr lang="en-US" sz="1400" b="1" dirty="0">
                <a:latin typeface="Courier New" pitchFamily="49" charset="0"/>
              </a:rPr>
              <a:t>F-statistic          28.20694    Durbin-Watson stat 2.035001          </a:t>
            </a:r>
          </a:p>
          <a:p>
            <a:r>
              <a:rPr lang="en-US" sz="1400" b="1" dirty="0" err="1">
                <a:latin typeface="Courier New" pitchFamily="49" charset="0"/>
              </a:rPr>
              <a:t>Prob</a:t>
            </a:r>
            <a:r>
              <a:rPr lang="en-US" sz="1400" b="1" dirty="0">
                <a:latin typeface="Courier New" pitchFamily="49" charset="0"/>
              </a:rPr>
              <a:t>(F-statistic)    0.000004                                         </a:t>
            </a:r>
          </a:p>
          <a:p>
            <a:r>
              <a:rPr lang="en-US" sz="1400" b="1" dirty="0">
                <a:latin typeface="Courier New" pitchFamily="49" charset="0"/>
              </a:rPr>
              <a:t>============================================================</a:t>
            </a:r>
            <a:r>
              <a:rPr lang="en-US" sz="1400" dirty="0">
                <a:latin typeface="Courier New" pitchFamily="49" charset="0"/>
              </a:rPr>
              <a:t> </a:t>
            </a:r>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THE AUGMENTED DICKEY‒FULLER  </a:t>
            </a:r>
            <a:r>
              <a:rPr lang="en-GB" sz="1800" b="1" i="1" dirty="0" smtClean="0"/>
              <a:t>t</a:t>
            </a:r>
            <a:r>
              <a:rPr lang="en-GB" sz="1800" b="1" dirty="0" smtClean="0"/>
              <a:t> TEST: EXAMPLE</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2701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13</a:t>
            </a:r>
            <a:endParaRPr lang="en-US" sz="1000" dirty="0">
              <a:solidFill>
                <a:srgbClr val="3366FF"/>
              </a:solidFill>
            </a:endParaRPr>
          </a:p>
        </p:txBody>
      </p:sp>
      <p:sp>
        <p:nvSpPr>
          <p:cNvPr id="42701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table shows the second half of the EViews output when performing an ADF test on the differenced series.  The coefficient of D</a:t>
            </a:r>
            <a:r>
              <a:rPr lang="en-GB" sz="1500" b="1" i="1"/>
              <a:t>LGDPI</a:t>
            </a:r>
            <a:r>
              <a:rPr lang="en-GB" sz="1500" b="1" i="1" baseline="-25000"/>
              <a:t>t</a:t>
            </a:r>
            <a:r>
              <a:rPr lang="en-GB" sz="1500" b="1" baseline="-25000"/>
              <a:t>–1</a:t>
            </a:r>
            <a:r>
              <a:rPr lang="en-GB" sz="1500" b="1"/>
              <a:t> is –0.82, well below zero, suggesting that the null hypothesis of a nonstationary process should be rejected.</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Rectangle 5"/>
          <p:cNvSpPr>
            <a:spLocks noChangeArrowheads="1"/>
          </p:cNvSpPr>
          <p:nvPr/>
        </p:nvSpPr>
        <p:spPr bwMode="auto">
          <a:xfrm>
            <a:off x="0" y="548374"/>
            <a:ext cx="9144000" cy="418555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3"/>
          <p:cNvSpPr>
            <a:spLocks noChangeArrowheads="1"/>
          </p:cNvSpPr>
          <p:nvPr/>
        </p:nvSpPr>
        <p:spPr bwMode="auto">
          <a:xfrm>
            <a:off x="393700" y="2312988"/>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Text Box 4"/>
          <p:cNvSpPr txBox="1">
            <a:spLocks noChangeArrowheads="1"/>
          </p:cNvSpPr>
          <p:nvPr/>
        </p:nvSpPr>
        <p:spPr bwMode="auto">
          <a:xfrm>
            <a:off x="301625" y="576000"/>
            <a:ext cx="8532813" cy="41449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US" sz="1400" b="1" dirty="0" smtClean="0">
                <a:latin typeface="Courier New" pitchFamily="49" charset="0"/>
              </a:rPr>
              <a:t>Augmented </a:t>
            </a:r>
            <a:r>
              <a:rPr lang="en-US" sz="1400" b="1" dirty="0">
                <a:latin typeface="Courier New" pitchFamily="49" charset="0"/>
              </a:rPr>
              <a:t>Dickey-Fuller Test Equation                                 </a:t>
            </a:r>
          </a:p>
          <a:p>
            <a:r>
              <a:rPr lang="en-US" sz="1400" b="1" dirty="0">
                <a:latin typeface="Courier New" pitchFamily="49" charset="0"/>
              </a:rPr>
              <a:t>Dependent Variable: D(LGDPI,2)                                        </a:t>
            </a:r>
          </a:p>
          <a:p>
            <a:r>
              <a:rPr lang="en-US" sz="1400" b="1" dirty="0">
                <a:latin typeface="Courier New" pitchFamily="49" charset="0"/>
              </a:rPr>
              <a:t>Method: Least Squares                                                 </a:t>
            </a:r>
          </a:p>
          <a:p>
            <a:r>
              <a:rPr lang="en-US" sz="1400" b="1" dirty="0">
                <a:latin typeface="Courier New" pitchFamily="49" charset="0"/>
              </a:rPr>
              <a:t>Sample (adjusted): 1961 2003                                          </a:t>
            </a:r>
          </a:p>
          <a:p>
            <a:r>
              <a:rPr lang="en-US" sz="1400" b="1" dirty="0">
                <a:latin typeface="Courier New" pitchFamily="49" charset="0"/>
              </a:rPr>
              <a:t>Included observations: 43 after adjustments                           </a:t>
            </a: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D(LGDPI(-1))     -0.817536   0.153932  -5.311020   0.0000          </a:t>
            </a:r>
          </a:p>
          <a:p>
            <a:r>
              <a:rPr lang="en-US" sz="1400" b="1" dirty="0">
                <a:latin typeface="Courier New" pitchFamily="49" charset="0"/>
              </a:rPr>
              <a:t>         C           0.028136   0.005872   4.791700   0.0000          </a:t>
            </a:r>
          </a:p>
          <a:p>
            <a:r>
              <a:rPr lang="en-US" sz="1400" b="1" dirty="0">
                <a:latin typeface="Courier New" pitchFamily="49" charset="0"/>
              </a:rPr>
              <a:t>============================================================</a:t>
            </a:r>
          </a:p>
          <a:p>
            <a:r>
              <a:rPr lang="en-US" sz="1400" b="1" dirty="0">
                <a:latin typeface="Courier New" pitchFamily="49" charset="0"/>
              </a:rPr>
              <a:t>R-squared            0.407574    Mean dependent var-6.15E-05          </a:t>
            </a:r>
          </a:p>
          <a:p>
            <a:r>
              <a:rPr lang="en-US" sz="1400" b="1" dirty="0">
                <a:latin typeface="Courier New" pitchFamily="49" charset="0"/>
              </a:rPr>
              <a:t>Adjusted R-squared   0.393124    S.D. dependent </a:t>
            </a:r>
            <a:r>
              <a:rPr lang="en-US" sz="1400" b="1" dirty="0" err="1">
                <a:latin typeface="Courier New" pitchFamily="49" charset="0"/>
              </a:rPr>
              <a:t>var</a:t>
            </a:r>
            <a:r>
              <a:rPr lang="en-US" sz="1400" b="1" dirty="0">
                <a:latin typeface="Courier New" pitchFamily="49" charset="0"/>
              </a:rPr>
              <a:t> 0.021111          </a:t>
            </a:r>
          </a:p>
          <a:p>
            <a:r>
              <a:rPr lang="en-US" sz="1400" b="1" dirty="0">
                <a:latin typeface="Courier New" pitchFamily="49" charset="0"/>
              </a:rPr>
              <a:t>S.E. of regression   0.016446    </a:t>
            </a:r>
            <a:r>
              <a:rPr lang="en-US" sz="1400" b="1" dirty="0" err="1">
                <a:latin typeface="Courier New" pitchFamily="49" charset="0"/>
              </a:rPr>
              <a:t>Akaike</a:t>
            </a:r>
            <a:r>
              <a:rPr lang="en-US" sz="1400" b="1" dirty="0">
                <a:latin typeface="Courier New" pitchFamily="49" charset="0"/>
              </a:rPr>
              <a:t> info criter-5.332042          </a:t>
            </a:r>
          </a:p>
          <a:p>
            <a:r>
              <a:rPr lang="en-US" sz="1400" b="1" dirty="0">
                <a:latin typeface="Courier New" pitchFamily="49" charset="0"/>
              </a:rPr>
              <a:t>Sum squared </a:t>
            </a:r>
            <a:r>
              <a:rPr lang="en-US" sz="1400" b="1" dirty="0" err="1">
                <a:latin typeface="Courier New" pitchFamily="49" charset="0"/>
              </a:rPr>
              <a:t>resid</a:t>
            </a:r>
            <a:r>
              <a:rPr lang="en-US" sz="1400" b="1" dirty="0">
                <a:latin typeface="Courier New" pitchFamily="49" charset="0"/>
              </a:rPr>
              <a:t>    0.011090    Schwarz criterion -5.250126          </a:t>
            </a:r>
          </a:p>
          <a:p>
            <a:r>
              <a:rPr lang="en-US" sz="1400" b="1" dirty="0">
                <a:latin typeface="Courier New" pitchFamily="49" charset="0"/>
              </a:rPr>
              <a:t>Log likelihood       116.6389    </a:t>
            </a:r>
            <a:r>
              <a:rPr lang="en-US" sz="1400" b="1" dirty="0" err="1">
                <a:latin typeface="Courier New" pitchFamily="49" charset="0"/>
              </a:rPr>
              <a:t>Hannan</a:t>
            </a:r>
            <a:r>
              <a:rPr lang="en-US" sz="1400" b="1" dirty="0">
                <a:latin typeface="Courier New" pitchFamily="49" charset="0"/>
              </a:rPr>
              <a:t>-Quinn crite-5.301834          </a:t>
            </a:r>
          </a:p>
          <a:p>
            <a:r>
              <a:rPr lang="en-US" sz="1400" b="1" dirty="0">
                <a:latin typeface="Courier New" pitchFamily="49" charset="0"/>
              </a:rPr>
              <a:t>F-statistic          28.20694    Durbin-Watson stat 2.035001          </a:t>
            </a:r>
          </a:p>
          <a:p>
            <a:r>
              <a:rPr lang="en-US" sz="1400" b="1" dirty="0" err="1">
                <a:latin typeface="Courier New" pitchFamily="49" charset="0"/>
              </a:rPr>
              <a:t>Prob</a:t>
            </a:r>
            <a:r>
              <a:rPr lang="en-US" sz="1400" b="1" dirty="0">
                <a:latin typeface="Courier New" pitchFamily="49" charset="0"/>
              </a:rPr>
              <a:t>(F-statistic)    0.000004                                         </a:t>
            </a:r>
          </a:p>
          <a:p>
            <a:r>
              <a:rPr lang="en-US" sz="1400" b="1" dirty="0">
                <a:latin typeface="Courier New" pitchFamily="49" charset="0"/>
              </a:rPr>
              <a:t>============================================================</a:t>
            </a:r>
            <a:r>
              <a:rPr lang="en-US" sz="1400" dirty="0">
                <a:latin typeface="Courier New" pitchFamily="49" charset="0"/>
              </a:rPr>
              <a:t> </a:t>
            </a:r>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THE AUGMENTED DICKEY‒FULLER  </a:t>
            </a:r>
            <a:r>
              <a:rPr lang="en-GB" sz="1800" b="1" i="1" dirty="0" smtClean="0"/>
              <a:t>t</a:t>
            </a:r>
            <a:r>
              <a:rPr lang="en-GB" sz="1800" b="1" dirty="0" smtClean="0"/>
              <a:t> TEST: EXAMPLE</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4"/>
            <a:ext cx="9144000" cy="46237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28039" name="Rectangle 7"/>
          <p:cNvSpPr>
            <a:spLocks noChangeArrowheads="1"/>
          </p:cNvSpPr>
          <p:nvPr/>
        </p:nvSpPr>
        <p:spPr bwMode="auto">
          <a:xfrm>
            <a:off x="393700" y="4443413"/>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8034" name="Rectangle 2"/>
          <p:cNvSpPr>
            <a:spLocks noChangeArrowheads="1"/>
          </p:cNvSpPr>
          <p:nvPr/>
        </p:nvSpPr>
        <p:spPr bwMode="auto">
          <a:xfrm>
            <a:off x="393700" y="2312988"/>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8035" name="Text Box 3"/>
          <p:cNvSpPr txBox="1">
            <a:spLocks noChangeArrowheads="1"/>
          </p:cNvSpPr>
          <p:nvPr/>
        </p:nvSpPr>
        <p:spPr bwMode="auto">
          <a:xfrm>
            <a:off x="301625" y="576000"/>
            <a:ext cx="8532813" cy="45865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r>
              <a:rPr lang="en-US" sz="1400" b="1" dirty="0" smtClean="0">
                <a:latin typeface="Courier New" pitchFamily="49" charset="0"/>
              </a:rPr>
              <a:t>     </a:t>
            </a:r>
            <a:r>
              <a:rPr lang="en-US" sz="1400" b="1" dirty="0">
                <a:latin typeface="Courier New" pitchFamily="49" charset="0"/>
              </a:rPr>
              <a:t>Augmented Dickey-Fuller Unit Root Test on D(LGDPI)</a:t>
            </a:r>
          </a:p>
          <a:p>
            <a:r>
              <a:rPr lang="en-US" sz="1400" b="1" dirty="0">
                <a:latin typeface="Courier New" pitchFamily="49" charset="0"/>
              </a:rPr>
              <a:t>============================================================</a:t>
            </a:r>
          </a:p>
          <a:p>
            <a:r>
              <a:rPr lang="en-US" sz="1400" b="1" dirty="0">
                <a:latin typeface="Courier New" pitchFamily="49" charset="0"/>
              </a:rPr>
              <a:t>Null Hypothesis: D(LGDPI) has a unit root                             </a:t>
            </a:r>
          </a:p>
          <a:p>
            <a:r>
              <a:rPr lang="en-US" sz="1400" b="1" dirty="0">
                <a:latin typeface="Courier New" pitchFamily="49" charset="0"/>
              </a:rPr>
              <a:t>Exogenous: Constant                                                   </a:t>
            </a:r>
          </a:p>
          <a:p>
            <a:r>
              <a:rPr lang="en-US" sz="1400" b="1" dirty="0">
                <a:latin typeface="Courier New" pitchFamily="49" charset="0"/>
              </a:rPr>
              <a:t>Lag Length: 0 (Automatic based on SIC, MAXLAG=9)                      </a:t>
            </a:r>
          </a:p>
          <a:p>
            <a:r>
              <a:rPr lang="en-US" sz="1400" b="1" dirty="0">
                <a:latin typeface="Courier New" pitchFamily="49" charset="0"/>
              </a:rPr>
              <a:t>============================================================</a:t>
            </a:r>
          </a:p>
          <a:p>
            <a:r>
              <a:rPr lang="en-US" sz="1400" b="1" dirty="0">
                <a:latin typeface="Courier New" pitchFamily="49" charset="0"/>
              </a:rPr>
              <a:t>                                        t-Statistic  Prob.*           </a:t>
            </a:r>
          </a:p>
          <a:p>
            <a:r>
              <a:rPr lang="en-US" sz="1400" b="1" dirty="0">
                <a:latin typeface="Courier New" pitchFamily="49" charset="0"/>
              </a:rPr>
              <a:t>============================================================</a:t>
            </a:r>
          </a:p>
          <a:p>
            <a:r>
              <a:rPr lang="en-US" sz="1400" b="1" dirty="0">
                <a:latin typeface="Courier New" pitchFamily="49" charset="0"/>
              </a:rPr>
              <a:t>Augmented Dickey-Fuller test statistic   -5.311020   0.0001           </a:t>
            </a:r>
          </a:p>
          <a:p>
            <a:r>
              <a:rPr lang="en-US" sz="1400" b="1" dirty="0">
                <a:latin typeface="Courier New" pitchFamily="49" charset="0"/>
              </a:rPr>
              <a:t>Test critical values1% level             -3.592462                    </a:t>
            </a:r>
          </a:p>
          <a:p>
            <a:r>
              <a:rPr lang="en-US" sz="1400" b="1" dirty="0">
                <a:latin typeface="Courier New" pitchFamily="49" charset="0"/>
              </a:rPr>
              <a:t>                    5% level             -2.931404                    </a:t>
            </a:r>
          </a:p>
          <a:p>
            <a:r>
              <a:rPr lang="en-US" sz="1400" b="1" dirty="0">
                <a:latin typeface="Courier New" pitchFamily="49" charset="0"/>
              </a:rPr>
              <a:t>                   10% level             -2.603944                    </a:t>
            </a:r>
          </a:p>
          <a:p>
            <a:r>
              <a:rPr lang="en-US" sz="1400" b="1" dirty="0">
                <a:latin typeface="Courier New" pitchFamily="49" charset="0"/>
              </a:rPr>
              <a:t>============================================================</a:t>
            </a:r>
          </a:p>
          <a:p>
            <a:r>
              <a:rPr lang="en-US" sz="1400" b="1" dirty="0">
                <a:latin typeface="Courier New" pitchFamily="49" charset="0"/>
              </a:rPr>
              <a:t>*MacKinnon (1996) one-sided p-values.                                 </a:t>
            </a:r>
          </a:p>
          <a:p>
            <a:r>
              <a:rPr lang="en-US" sz="1400" b="1" dirty="0">
                <a:latin typeface="Courier New" pitchFamily="49" charset="0"/>
              </a:rPr>
              <a:t>                                                                      </a:t>
            </a: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D(LGDPI(-1))     -0.817536   0.153932  -5.311020   0.0000          </a:t>
            </a:r>
          </a:p>
          <a:p>
            <a:r>
              <a:rPr lang="en-US" sz="1400" b="1" dirty="0">
                <a:latin typeface="Courier New" pitchFamily="49" charset="0"/>
              </a:rPr>
              <a:t>         C           0.028136   0.005872   4.791700   0.0000          </a:t>
            </a:r>
          </a:p>
          <a:p>
            <a:r>
              <a:rPr lang="en-US" sz="1400" b="1" dirty="0">
                <a:latin typeface="Courier New" pitchFamily="49" charset="0"/>
              </a:rPr>
              <a:t>============================================================</a:t>
            </a:r>
            <a:endParaRPr lang="en-GB" sz="1400" b="1" dirty="0">
              <a:latin typeface="Courier New" pitchFamily="49" charset="0"/>
            </a:endParaRPr>
          </a:p>
        </p:txBody>
      </p:sp>
      <p:sp>
        <p:nvSpPr>
          <p:cNvPr id="42803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14</a:t>
            </a:r>
            <a:endParaRPr lang="en-US" sz="1000" dirty="0">
              <a:solidFill>
                <a:srgbClr val="3366FF"/>
              </a:solidFill>
            </a:endParaRPr>
          </a:p>
        </p:txBody>
      </p:sp>
      <p:sp>
        <p:nvSpPr>
          <p:cNvPr id="42803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This is confirmed by the </a:t>
            </a:r>
            <a:r>
              <a:rPr lang="en-GB" sz="1500" b="1" i="1" dirty="0"/>
              <a:t>t</a:t>
            </a:r>
            <a:r>
              <a:rPr lang="en-GB" sz="1500" b="1" dirty="0"/>
              <a:t> statistic, –5.31, which allows the null hypothesis of </a:t>
            </a:r>
            <a:r>
              <a:rPr lang="en-GB" sz="1500" b="1" dirty="0" err="1"/>
              <a:t>nonstationarity</a:t>
            </a:r>
            <a:r>
              <a:rPr lang="en-GB" sz="1500" b="1" dirty="0"/>
              <a:t> to be rejected at the 1 percent level (critical value –3.59). </a:t>
            </a:r>
            <a:endParaRPr lang="en-GB" sz="1500"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THE AUGMENTED DICKEY‒FULLER  </a:t>
            </a:r>
            <a:r>
              <a:rPr lang="en-GB" sz="1800" b="1" i="1" dirty="0" smtClean="0"/>
              <a:t>t</a:t>
            </a:r>
            <a:r>
              <a:rPr lang="en-GB" sz="1800" b="1" dirty="0" smtClean="0"/>
              <a:t> TEST: EXAMPLE</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4"/>
            <a:ext cx="9144000" cy="46237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28039" name="Rectangle 7"/>
          <p:cNvSpPr>
            <a:spLocks noChangeArrowheads="1"/>
          </p:cNvSpPr>
          <p:nvPr/>
        </p:nvSpPr>
        <p:spPr bwMode="auto">
          <a:xfrm>
            <a:off x="393700" y="4443413"/>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8034" name="Rectangle 2"/>
          <p:cNvSpPr>
            <a:spLocks noChangeArrowheads="1"/>
          </p:cNvSpPr>
          <p:nvPr/>
        </p:nvSpPr>
        <p:spPr bwMode="auto">
          <a:xfrm>
            <a:off x="393700" y="2312988"/>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8035" name="Text Box 3"/>
          <p:cNvSpPr txBox="1">
            <a:spLocks noChangeArrowheads="1"/>
          </p:cNvSpPr>
          <p:nvPr/>
        </p:nvSpPr>
        <p:spPr bwMode="auto">
          <a:xfrm>
            <a:off x="301625" y="576000"/>
            <a:ext cx="8532813" cy="45865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r>
              <a:rPr lang="en-US" sz="1400" b="1" dirty="0" smtClean="0">
                <a:latin typeface="Courier New" pitchFamily="49" charset="0"/>
              </a:rPr>
              <a:t>     </a:t>
            </a:r>
            <a:r>
              <a:rPr lang="en-US" sz="1400" b="1" dirty="0">
                <a:latin typeface="Courier New" pitchFamily="49" charset="0"/>
              </a:rPr>
              <a:t>Augmented Dickey-Fuller Unit Root Test on D(LGDPI)</a:t>
            </a:r>
          </a:p>
          <a:p>
            <a:r>
              <a:rPr lang="en-US" sz="1400" b="1" dirty="0">
                <a:latin typeface="Courier New" pitchFamily="49" charset="0"/>
              </a:rPr>
              <a:t>============================================================</a:t>
            </a:r>
          </a:p>
          <a:p>
            <a:r>
              <a:rPr lang="en-US" sz="1400" b="1" dirty="0">
                <a:latin typeface="Courier New" pitchFamily="49" charset="0"/>
              </a:rPr>
              <a:t>Null Hypothesis: D(LGDPI) has a unit root                             </a:t>
            </a:r>
          </a:p>
          <a:p>
            <a:r>
              <a:rPr lang="en-US" sz="1400" b="1" dirty="0">
                <a:latin typeface="Courier New" pitchFamily="49" charset="0"/>
              </a:rPr>
              <a:t>Exogenous: Constant                                                   </a:t>
            </a:r>
          </a:p>
          <a:p>
            <a:r>
              <a:rPr lang="en-US" sz="1400" b="1" dirty="0">
                <a:latin typeface="Courier New" pitchFamily="49" charset="0"/>
              </a:rPr>
              <a:t>Lag Length: 0 (Automatic based on SIC, MAXLAG=9)                      </a:t>
            </a:r>
          </a:p>
          <a:p>
            <a:r>
              <a:rPr lang="en-US" sz="1400" b="1" dirty="0">
                <a:latin typeface="Courier New" pitchFamily="49" charset="0"/>
              </a:rPr>
              <a:t>============================================================</a:t>
            </a:r>
          </a:p>
          <a:p>
            <a:r>
              <a:rPr lang="en-US" sz="1400" b="1" dirty="0">
                <a:latin typeface="Courier New" pitchFamily="49" charset="0"/>
              </a:rPr>
              <a:t>                                        t-Statistic  Prob.*           </a:t>
            </a:r>
          </a:p>
          <a:p>
            <a:r>
              <a:rPr lang="en-US" sz="1400" b="1" dirty="0">
                <a:latin typeface="Courier New" pitchFamily="49" charset="0"/>
              </a:rPr>
              <a:t>============================================================</a:t>
            </a:r>
          </a:p>
          <a:p>
            <a:r>
              <a:rPr lang="en-US" sz="1400" b="1" dirty="0">
                <a:latin typeface="Courier New" pitchFamily="49" charset="0"/>
              </a:rPr>
              <a:t>Augmented Dickey-Fuller test statistic   -5.311020   0.0001           </a:t>
            </a:r>
          </a:p>
          <a:p>
            <a:r>
              <a:rPr lang="en-US" sz="1400" b="1" dirty="0">
                <a:latin typeface="Courier New" pitchFamily="49" charset="0"/>
              </a:rPr>
              <a:t>Test critical values1% level             -3.592462                    </a:t>
            </a:r>
          </a:p>
          <a:p>
            <a:r>
              <a:rPr lang="en-US" sz="1400" b="1" dirty="0">
                <a:latin typeface="Courier New" pitchFamily="49" charset="0"/>
              </a:rPr>
              <a:t>                    5% level             -2.931404                    </a:t>
            </a:r>
          </a:p>
          <a:p>
            <a:r>
              <a:rPr lang="en-US" sz="1400" b="1" dirty="0">
                <a:latin typeface="Courier New" pitchFamily="49" charset="0"/>
              </a:rPr>
              <a:t>                   10% level             -2.603944                    </a:t>
            </a:r>
          </a:p>
          <a:p>
            <a:r>
              <a:rPr lang="en-US" sz="1400" b="1" dirty="0">
                <a:latin typeface="Courier New" pitchFamily="49" charset="0"/>
              </a:rPr>
              <a:t>============================================================</a:t>
            </a:r>
          </a:p>
          <a:p>
            <a:r>
              <a:rPr lang="en-US" sz="1400" b="1" dirty="0">
                <a:latin typeface="Courier New" pitchFamily="49" charset="0"/>
              </a:rPr>
              <a:t>*MacKinnon (1996) one-sided p-values.                                 </a:t>
            </a:r>
          </a:p>
          <a:p>
            <a:r>
              <a:rPr lang="en-US" sz="1400" b="1" dirty="0">
                <a:latin typeface="Courier New" pitchFamily="49" charset="0"/>
              </a:rPr>
              <a:t>                                                                      </a:t>
            </a: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D(LGDPI(-1))     -0.817536   0.153932  -5.311020   0.0000          </a:t>
            </a:r>
          </a:p>
          <a:p>
            <a:r>
              <a:rPr lang="en-US" sz="1400" b="1" dirty="0">
                <a:latin typeface="Courier New" pitchFamily="49" charset="0"/>
              </a:rPr>
              <a:t>         C           0.028136   0.005872   4.791700   0.0000          </a:t>
            </a:r>
          </a:p>
          <a:p>
            <a:r>
              <a:rPr lang="en-US" sz="1400" b="1" dirty="0">
                <a:latin typeface="Courier New" pitchFamily="49" charset="0"/>
              </a:rPr>
              <a:t>============================================================</a:t>
            </a:r>
            <a:endParaRPr lang="en-GB" sz="1400" b="1" dirty="0">
              <a:latin typeface="Courier New" pitchFamily="49" charset="0"/>
            </a:endParaRPr>
          </a:p>
        </p:txBody>
      </p:sp>
      <p:sp>
        <p:nvSpPr>
          <p:cNvPr id="42803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15</a:t>
            </a:r>
            <a:endParaRPr lang="en-US" sz="1000" dirty="0">
              <a:solidFill>
                <a:srgbClr val="3366FF"/>
              </a:solidFill>
            </a:endParaRPr>
          </a:p>
        </p:txBody>
      </p:sp>
      <p:sp>
        <p:nvSpPr>
          <p:cNvPr id="42803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 </a:t>
            </a:r>
            <a:r>
              <a:rPr lang="en-GB" sz="1500" b="1" dirty="0"/>
              <a:t>tests therefore suggest that the logarithm of </a:t>
            </a:r>
            <a:r>
              <a:rPr lang="en-GB" sz="1500" b="1" i="1" dirty="0"/>
              <a:t>DPI</a:t>
            </a:r>
            <a:r>
              <a:rPr lang="en-GB" sz="1500" b="1" dirty="0"/>
              <a:t> is generated as an I(1) process.  </a:t>
            </a:r>
            <a:endParaRPr lang="en-GB" sz="1500"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THE AUGMENTED DICKEY‒FULLER  </a:t>
            </a:r>
            <a:r>
              <a:rPr lang="en-GB" sz="1800" b="1" i="1" dirty="0" smtClean="0"/>
              <a:t>t</a:t>
            </a:r>
            <a:r>
              <a:rPr lang="en-GB" sz="1800" b="1" dirty="0" smtClean="0"/>
              <a:t> TEST: EXAMPLE</a:t>
            </a:r>
            <a:endParaRPr lang="en-GB" sz="1600" dirty="0">
              <a:latin typeface="Times New Roman" pitchFamily="18" charset="0"/>
            </a:endParaRPr>
          </a:p>
        </p:txBody>
      </p:sp>
    </p:spTree>
    <p:extLst>
      <p:ext uri="{BB962C8B-B14F-4D97-AF65-F5344CB8AC3E}">
        <p14:creationId xmlns:p14="http://schemas.microsoft.com/office/powerpoint/2010/main" val="21506990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1756" name="Text Box 12"/>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13.4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a:t>
            </a:r>
            <a:r>
              <a:rPr lang="en-GB" sz="1200" b="1">
                <a:solidFill>
                  <a:schemeClr val="bg1"/>
                </a:solidFill>
                <a:hlinkClick r:id="rId2"/>
              </a:rPr>
              <a:t>://</a:t>
            </a:r>
            <a:r>
              <a:rPr lang="en-GB" sz="1200" b="1" smtClean="0">
                <a:solidFill>
                  <a:schemeClr val="bg1"/>
                </a:solidFill>
                <a:hlinkClick r:id="rId2"/>
              </a:rPr>
              <a:t>www.oxfordtextbooks.co.uk/orc/dougherty5e</a:t>
            </a:r>
            <a:r>
              <a:rPr lang="en-GB" sz="1200" b="1" smtClean="0">
                <a:solidFill>
                  <a:schemeClr val="bg1"/>
                </a:solidFill>
              </a:rPr>
              <a:t>/</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7" name="Text Box 13"/>
          <p:cNvSpPr txBox="1">
            <a:spLocks noChangeArrowheads="1"/>
          </p:cNvSpPr>
          <p:nvPr/>
        </p:nvSpPr>
        <p:spPr bwMode="auto">
          <a:xfrm>
            <a:off x="8239125" y="6553200"/>
            <a:ext cx="8286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2016.05.25</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48374"/>
            <a:ext cx="9144000" cy="43951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0846" name="Rectangle 30"/>
          <p:cNvSpPr>
            <a:spLocks noChangeArrowheads="1"/>
          </p:cNvSpPr>
          <p:nvPr/>
        </p:nvSpPr>
        <p:spPr bwMode="auto">
          <a:xfrm>
            <a:off x="393700" y="2312988"/>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0818" name="Text Box 2"/>
          <p:cNvSpPr txBox="1">
            <a:spLocks noChangeArrowheads="1"/>
          </p:cNvSpPr>
          <p:nvPr/>
        </p:nvSpPr>
        <p:spPr bwMode="auto">
          <a:xfrm>
            <a:off x="301625" y="576000"/>
            <a:ext cx="8532813" cy="43960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US" sz="1400" b="1" dirty="0" smtClean="0">
                <a:latin typeface="Courier New" pitchFamily="49" charset="0"/>
              </a:rPr>
              <a:t>Augmented </a:t>
            </a:r>
            <a:r>
              <a:rPr lang="en-US" sz="1400" b="1" dirty="0">
                <a:latin typeface="Courier New" pitchFamily="49" charset="0"/>
              </a:rPr>
              <a:t>Dickey-Fuller Test Equation                                 </a:t>
            </a:r>
          </a:p>
          <a:p>
            <a:r>
              <a:rPr lang="en-US" sz="1400" b="1" dirty="0">
                <a:latin typeface="Courier New" pitchFamily="49" charset="0"/>
              </a:rPr>
              <a:t>Dependent Variable: D(LGDPI)                                          </a:t>
            </a:r>
          </a:p>
          <a:p>
            <a:r>
              <a:rPr lang="en-US" sz="1400" b="1" dirty="0">
                <a:latin typeface="Courier New" pitchFamily="49" charset="0"/>
              </a:rPr>
              <a:t>Method: Least Squares                                                 </a:t>
            </a:r>
          </a:p>
          <a:p>
            <a:r>
              <a:rPr lang="en-US" sz="1400" b="1" dirty="0">
                <a:latin typeface="Courier New" pitchFamily="49" charset="0"/>
              </a:rPr>
              <a:t>Sample (adjusted): 1960 2003                                          </a:t>
            </a:r>
          </a:p>
          <a:p>
            <a:r>
              <a:rPr lang="en-US" sz="1400" b="1" dirty="0">
                <a:latin typeface="Courier New" pitchFamily="49" charset="0"/>
              </a:rPr>
              <a:t>Included observations: 44 after adjustments                           </a:t>
            </a: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LGDPI(-1)      -0.090691   0.050826  -1.784362   0.0818          </a:t>
            </a:r>
          </a:p>
          <a:p>
            <a:r>
              <a:rPr lang="en-US" sz="1400" b="1" dirty="0">
                <a:latin typeface="Courier New" pitchFamily="49" charset="0"/>
              </a:rPr>
              <a:t>         C           0.723299   0.381112   1.897865   0.0648          </a:t>
            </a:r>
          </a:p>
          <a:p>
            <a:r>
              <a:rPr lang="en-US" sz="1400" b="1" dirty="0">
                <a:latin typeface="Courier New" pitchFamily="49" charset="0"/>
              </a:rPr>
              <a:t>   @TREND(1959)      0.002622   0.001705   1.537390   0.1319          </a:t>
            </a:r>
          </a:p>
          <a:p>
            <a:r>
              <a:rPr lang="en-US" sz="1400" b="1" dirty="0">
                <a:latin typeface="Courier New" pitchFamily="49" charset="0"/>
              </a:rPr>
              <a:t>============================================================</a:t>
            </a:r>
          </a:p>
          <a:p>
            <a:r>
              <a:rPr lang="en-US" sz="1400" b="1" dirty="0">
                <a:latin typeface="Courier New" pitchFamily="49" charset="0"/>
              </a:rPr>
              <a:t>R-squared            0.164989    Mean dependent </a:t>
            </a:r>
            <a:r>
              <a:rPr lang="en-US" sz="1400" b="1" dirty="0" err="1">
                <a:latin typeface="Courier New" pitchFamily="49" charset="0"/>
              </a:rPr>
              <a:t>var</a:t>
            </a:r>
            <a:r>
              <a:rPr lang="en-US" sz="1400" b="1" dirty="0">
                <a:latin typeface="Courier New" pitchFamily="49" charset="0"/>
              </a:rPr>
              <a:t> 0.034225          </a:t>
            </a:r>
          </a:p>
          <a:p>
            <a:r>
              <a:rPr lang="en-US" sz="1400" b="1" dirty="0">
                <a:latin typeface="Courier New" pitchFamily="49" charset="0"/>
              </a:rPr>
              <a:t>Adjusted R-squared   0.124257    S.D. dependent </a:t>
            </a:r>
            <a:r>
              <a:rPr lang="en-US" sz="1400" b="1" dirty="0" err="1">
                <a:latin typeface="Courier New" pitchFamily="49" charset="0"/>
              </a:rPr>
              <a:t>var</a:t>
            </a:r>
            <a:r>
              <a:rPr lang="en-US" sz="1400" b="1" dirty="0">
                <a:latin typeface="Courier New" pitchFamily="49" charset="0"/>
              </a:rPr>
              <a:t> 0.016388          </a:t>
            </a:r>
          </a:p>
          <a:p>
            <a:r>
              <a:rPr lang="en-US" sz="1400" b="1" dirty="0">
                <a:latin typeface="Courier New" pitchFamily="49" charset="0"/>
              </a:rPr>
              <a:t>S.E. of regression   0.015336    </a:t>
            </a:r>
            <a:r>
              <a:rPr lang="en-US" sz="1400" b="1" dirty="0" err="1">
                <a:latin typeface="Courier New" pitchFamily="49" charset="0"/>
              </a:rPr>
              <a:t>Akaike</a:t>
            </a:r>
            <a:r>
              <a:rPr lang="en-US" sz="1400" b="1" dirty="0">
                <a:latin typeface="Courier New" pitchFamily="49" charset="0"/>
              </a:rPr>
              <a:t> info criter-5.451443          </a:t>
            </a:r>
          </a:p>
          <a:p>
            <a:r>
              <a:rPr lang="en-US" sz="1400" b="1" dirty="0">
                <a:latin typeface="Courier New" pitchFamily="49" charset="0"/>
              </a:rPr>
              <a:t>Sum squared </a:t>
            </a:r>
            <a:r>
              <a:rPr lang="en-US" sz="1400" b="1" dirty="0" err="1">
                <a:latin typeface="Courier New" pitchFamily="49" charset="0"/>
              </a:rPr>
              <a:t>resid</a:t>
            </a:r>
            <a:r>
              <a:rPr lang="en-US" sz="1400" b="1" dirty="0">
                <a:latin typeface="Courier New" pitchFamily="49" charset="0"/>
              </a:rPr>
              <a:t>    0.009643    Schwarz criterion -5.329794          </a:t>
            </a:r>
          </a:p>
          <a:p>
            <a:r>
              <a:rPr lang="en-US" sz="1400" b="1" dirty="0">
                <a:latin typeface="Courier New" pitchFamily="49" charset="0"/>
              </a:rPr>
              <a:t>Log likelihood       122.9317    </a:t>
            </a:r>
            <a:r>
              <a:rPr lang="en-US" sz="1400" b="1" dirty="0" err="1">
                <a:latin typeface="Courier New" pitchFamily="49" charset="0"/>
              </a:rPr>
              <a:t>Hannan</a:t>
            </a:r>
            <a:r>
              <a:rPr lang="en-US" sz="1400" b="1" dirty="0">
                <a:latin typeface="Courier New" pitchFamily="49" charset="0"/>
              </a:rPr>
              <a:t>-Quinn crite-5.406330          </a:t>
            </a:r>
          </a:p>
          <a:p>
            <a:r>
              <a:rPr lang="en-US" sz="1400" b="1" dirty="0">
                <a:latin typeface="Courier New" pitchFamily="49" charset="0"/>
              </a:rPr>
              <a:t>F-statistic          4.050580    Durbin-Watson stat 1.776237          </a:t>
            </a:r>
          </a:p>
          <a:p>
            <a:r>
              <a:rPr lang="en-US" sz="1400" b="1" dirty="0" err="1">
                <a:latin typeface="Courier New" pitchFamily="49" charset="0"/>
              </a:rPr>
              <a:t>Prob</a:t>
            </a:r>
            <a:r>
              <a:rPr lang="en-US" sz="1400" b="1" dirty="0">
                <a:latin typeface="Courier New" pitchFamily="49" charset="0"/>
              </a:rPr>
              <a:t>(F-statistic)    0.024814                                         </a:t>
            </a:r>
          </a:p>
          <a:p>
            <a:r>
              <a:rPr lang="en-US" sz="1400" b="1" dirty="0">
                <a:latin typeface="Courier New" pitchFamily="49" charset="0"/>
              </a:rPr>
              <a:t>============================================================</a:t>
            </a:r>
          </a:p>
        </p:txBody>
      </p:sp>
      <p:sp>
        <p:nvSpPr>
          <p:cNvPr id="29082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29082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This is </a:t>
            </a:r>
            <a:r>
              <a:rPr lang="en-GB" sz="1500" b="1" dirty="0"/>
              <a:t>the second half of the </a:t>
            </a:r>
            <a:r>
              <a:rPr lang="en-GB" sz="1500" b="1" dirty="0" err="1"/>
              <a:t>EViews</a:t>
            </a:r>
            <a:r>
              <a:rPr lang="en-GB" sz="1500" b="1" dirty="0"/>
              <a:t> output when performing an ADF test on the logarithm </a:t>
            </a:r>
            <a:r>
              <a:rPr lang="en-GB" sz="1500" b="1" dirty="0" smtClean="0"/>
              <a:t>of the series for disposable personal income, </a:t>
            </a:r>
            <a:r>
              <a:rPr lang="en-GB" sz="1500" b="1" i="1" dirty="0" smtClean="0"/>
              <a:t>DPI</a:t>
            </a:r>
            <a:r>
              <a:rPr lang="en-GB" sz="1500" b="1" dirty="0" smtClean="0"/>
              <a:t>, </a:t>
            </a:r>
            <a:r>
              <a:rPr lang="en-GB" sz="1500" b="1" dirty="0"/>
              <a:t>in the Demand </a:t>
            </a:r>
            <a:r>
              <a:rPr lang="en-GB" sz="1500" b="1" dirty="0" smtClean="0"/>
              <a:t>Functions data set.</a:t>
            </a:r>
            <a:endParaRPr lang="en-GB" sz="1500" dirty="0"/>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THE AUGMENTED DICKEY‒FULLER  </a:t>
            </a:r>
            <a:r>
              <a:rPr lang="en-GB" sz="1800" b="1" i="1" dirty="0" smtClean="0"/>
              <a:t>t</a:t>
            </a:r>
            <a:r>
              <a:rPr lang="en-GB" sz="1800" b="1" dirty="0" smtClean="0"/>
              <a:t> TEST: EXAMPLE</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48375"/>
            <a:ext cx="9144000" cy="14137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0846" name="Rectangle 30"/>
          <p:cNvSpPr>
            <a:spLocks noChangeArrowheads="1"/>
          </p:cNvSpPr>
          <p:nvPr/>
        </p:nvSpPr>
        <p:spPr bwMode="auto">
          <a:xfrm>
            <a:off x="393700" y="1455738"/>
            <a:ext cx="51120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082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2</a:t>
            </a:r>
          </a:p>
        </p:txBody>
      </p:sp>
      <p:sp>
        <p:nvSpPr>
          <p:cNvPr id="29082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 </a:t>
            </a:r>
            <a:r>
              <a:rPr lang="en-GB" sz="1500" b="1" dirty="0"/>
              <a:t>value of </a:t>
            </a:r>
            <a:r>
              <a:rPr lang="en-GB" sz="1500" b="1" i="1" dirty="0"/>
              <a:t>p</a:t>
            </a:r>
            <a:r>
              <a:rPr lang="en-GB" sz="1500" b="1" dirty="0"/>
              <a:t> has been determined by the BIC (SIC) and turns out to be </a:t>
            </a:r>
            <a:r>
              <a:rPr lang="en-GB" sz="1500" b="1" dirty="0" smtClean="0"/>
              <a:t>zero,</a:t>
            </a:r>
            <a:endParaRPr lang="en-GB" sz="1500" dirty="0"/>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THE AUGMENTED DICKEY‒FULLER  </a:t>
            </a:r>
            <a:r>
              <a:rPr lang="en-GB" sz="1800" b="1" i="1" dirty="0" smtClean="0"/>
              <a:t>t</a:t>
            </a:r>
            <a:r>
              <a:rPr lang="en-GB" sz="1800" b="1" dirty="0" smtClean="0"/>
              <a:t> TEST: EXAMPLE</a:t>
            </a:r>
            <a:endParaRPr lang="en-GB" sz="1600" dirty="0">
              <a:latin typeface="Times New Roman" pitchFamily="18" charset="0"/>
            </a:endParaRPr>
          </a:p>
        </p:txBody>
      </p:sp>
      <p:sp>
        <p:nvSpPr>
          <p:cNvPr id="13" name="Text Box 3"/>
          <p:cNvSpPr txBox="1">
            <a:spLocks noChangeArrowheads="1"/>
          </p:cNvSpPr>
          <p:nvPr/>
        </p:nvSpPr>
        <p:spPr bwMode="auto">
          <a:xfrm>
            <a:off x="301625" y="576000"/>
            <a:ext cx="8532813" cy="13766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r>
              <a:rPr lang="en-US" sz="1400" dirty="0" smtClean="0">
                <a:latin typeface="Courier New" pitchFamily="49" charset="0"/>
              </a:rPr>
              <a:t>      </a:t>
            </a:r>
            <a:r>
              <a:rPr lang="en-US" sz="1400" b="1" dirty="0">
                <a:latin typeface="Courier New" pitchFamily="49" charset="0"/>
              </a:rPr>
              <a:t>Augmented Dickey-Fuller Unit Root Test on LGDPI</a:t>
            </a:r>
          </a:p>
          <a:p>
            <a:r>
              <a:rPr lang="en-US" sz="1400" b="1" dirty="0">
                <a:latin typeface="Courier New" pitchFamily="49" charset="0"/>
              </a:rPr>
              <a:t>============================================================</a:t>
            </a:r>
          </a:p>
          <a:p>
            <a:r>
              <a:rPr lang="en-US" sz="1400" b="1" dirty="0">
                <a:latin typeface="Courier New" pitchFamily="49" charset="0"/>
              </a:rPr>
              <a:t>Null Hypothesis: LGDPI has a unit root                                </a:t>
            </a:r>
          </a:p>
          <a:p>
            <a:r>
              <a:rPr lang="en-US" sz="1400" b="1" dirty="0">
                <a:latin typeface="Courier New" pitchFamily="49" charset="0"/>
              </a:rPr>
              <a:t>Exogenous: Constant, Linear Trend                                     </a:t>
            </a:r>
          </a:p>
          <a:p>
            <a:r>
              <a:rPr lang="en-US" sz="1400" b="1" dirty="0">
                <a:latin typeface="Courier New" pitchFamily="49" charset="0"/>
              </a:rPr>
              <a:t>Lag Length: 0 (Automatic based on SIC, MAXLAG=9)                      </a:t>
            </a:r>
          </a:p>
          <a:p>
            <a:r>
              <a:rPr lang="en-US" sz="1400" b="1" dirty="0" smtClean="0">
                <a:latin typeface="Courier New" pitchFamily="49" charset="0"/>
              </a:rPr>
              <a:t>============================================================</a:t>
            </a:r>
            <a:endParaRPr lang="en-US" sz="1400" b="1" dirty="0">
              <a:latin typeface="Courier New" pitchFamily="49" charset="0"/>
            </a:endParaRPr>
          </a:p>
        </p:txBody>
      </p:sp>
    </p:spTree>
    <p:extLst>
      <p:ext uri="{BB962C8B-B14F-4D97-AF65-F5344CB8AC3E}">
        <p14:creationId xmlns:p14="http://schemas.microsoft.com/office/powerpoint/2010/main" val="18692506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48374"/>
            <a:ext cx="9144000" cy="43951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0846" name="Rectangle 30"/>
          <p:cNvSpPr>
            <a:spLocks noChangeArrowheads="1"/>
          </p:cNvSpPr>
          <p:nvPr/>
        </p:nvSpPr>
        <p:spPr bwMode="auto">
          <a:xfrm>
            <a:off x="393700" y="2312988"/>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0818" name="Text Box 2"/>
          <p:cNvSpPr txBox="1">
            <a:spLocks noChangeArrowheads="1"/>
          </p:cNvSpPr>
          <p:nvPr/>
        </p:nvSpPr>
        <p:spPr bwMode="auto">
          <a:xfrm>
            <a:off x="301625" y="576000"/>
            <a:ext cx="8532813" cy="43960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US" sz="1400" b="1" dirty="0" smtClean="0">
                <a:latin typeface="Courier New" pitchFamily="49" charset="0"/>
              </a:rPr>
              <a:t>Augmented </a:t>
            </a:r>
            <a:r>
              <a:rPr lang="en-US" sz="1400" b="1" dirty="0">
                <a:latin typeface="Courier New" pitchFamily="49" charset="0"/>
              </a:rPr>
              <a:t>Dickey-Fuller Test Equation                                 </a:t>
            </a:r>
          </a:p>
          <a:p>
            <a:r>
              <a:rPr lang="en-US" sz="1400" b="1" dirty="0">
                <a:latin typeface="Courier New" pitchFamily="49" charset="0"/>
              </a:rPr>
              <a:t>Dependent Variable: D(LGDPI)                                          </a:t>
            </a:r>
          </a:p>
          <a:p>
            <a:r>
              <a:rPr lang="en-US" sz="1400" b="1" dirty="0">
                <a:latin typeface="Courier New" pitchFamily="49" charset="0"/>
              </a:rPr>
              <a:t>Method: Least Squares                                                 </a:t>
            </a:r>
          </a:p>
          <a:p>
            <a:r>
              <a:rPr lang="en-US" sz="1400" b="1" dirty="0">
                <a:latin typeface="Courier New" pitchFamily="49" charset="0"/>
              </a:rPr>
              <a:t>Sample (adjusted): 1960 2003                                          </a:t>
            </a:r>
          </a:p>
          <a:p>
            <a:r>
              <a:rPr lang="en-US" sz="1400" b="1" dirty="0">
                <a:latin typeface="Courier New" pitchFamily="49" charset="0"/>
              </a:rPr>
              <a:t>Included observations: 44 after adjustments                           </a:t>
            </a: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LGDPI(-1)      -0.090691   0.050826  -1.784362   0.0818          </a:t>
            </a:r>
          </a:p>
          <a:p>
            <a:r>
              <a:rPr lang="en-US" sz="1400" b="1" dirty="0">
                <a:latin typeface="Courier New" pitchFamily="49" charset="0"/>
              </a:rPr>
              <a:t>         C           0.723299   0.381112   1.897865   0.0648          </a:t>
            </a:r>
          </a:p>
          <a:p>
            <a:r>
              <a:rPr lang="en-US" sz="1400" b="1" dirty="0">
                <a:latin typeface="Courier New" pitchFamily="49" charset="0"/>
              </a:rPr>
              <a:t>   @TREND(1959)      0.002622   0.001705   1.537390   0.1319          </a:t>
            </a:r>
          </a:p>
          <a:p>
            <a:r>
              <a:rPr lang="en-US" sz="1400" b="1" dirty="0">
                <a:latin typeface="Courier New" pitchFamily="49" charset="0"/>
              </a:rPr>
              <a:t>============================================================</a:t>
            </a:r>
          </a:p>
          <a:p>
            <a:r>
              <a:rPr lang="en-US" sz="1400" b="1" dirty="0">
                <a:latin typeface="Courier New" pitchFamily="49" charset="0"/>
              </a:rPr>
              <a:t>R-squared            0.164989    Mean dependent </a:t>
            </a:r>
            <a:r>
              <a:rPr lang="en-US" sz="1400" b="1" dirty="0" err="1">
                <a:latin typeface="Courier New" pitchFamily="49" charset="0"/>
              </a:rPr>
              <a:t>var</a:t>
            </a:r>
            <a:r>
              <a:rPr lang="en-US" sz="1400" b="1" dirty="0">
                <a:latin typeface="Courier New" pitchFamily="49" charset="0"/>
              </a:rPr>
              <a:t> 0.034225          </a:t>
            </a:r>
          </a:p>
          <a:p>
            <a:r>
              <a:rPr lang="en-US" sz="1400" b="1" dirty="0">
                <a:latin typeface="Courier New" pitchFamily="49" charset="0"/>
              </a:rPr>
              <a:t>Adjusted R-squared   0.124257    S.D. dependent </a:t>
            </a:r>
            <a:r>
              <a:rPr lang="en-US" sz="1400" b="1" dirty="0" err="1">
                <a:latin typeface="Courier New" pitchFamily="49" charset="0"/>
              </a:rPr>
              <a:t>var</a:t>
            </a:r>
            <a:r>
              <a:rPr lang="en-US" sz="1400" b="1" dirty="0">
                <a:latin typeface="Courier New" pitchFamily="49" charset="0"/>
              </a:rPr>
              <a:t> 0.016388          </a:t>
            </a:r>
          </a:p>
          <a:p>
            <a:r>
              <a:rPr lang="en-US" sz="1400" b="1" dirty="0">
                <a:latin typeface="Courier New" pitchFamily="49" charset="0"/>
              </a:rPr>
              <a:t>S.E. of regression   0.015336    </a:t>
            </a:r>
            <a:r>
              <a:rPr lang="en-US" sz="1400" b="1" dirty="0" err="1">
                <a:latin typeface="Courier New" pitchFamily="49" charset="0"/>
              </a:rPr>
              <a:t>Akaike</a:t>
            </a:r>
            <a:r>
              <a:rPr lang="en-US" sz="1400" b="1" dirty="0">
                <a:latin typeface="Courier New" pitchFamily="49" charset="0"/>
              </a:rPr>
              <a:t> info criter-5.451443          </a:t>
            </a:r>
          </a:p>
          <a:p>
            <a:r>
              <a:rPr lang="en-US" sz="1400" b="1" dirty="0">
                <a:latin typeface="Courier New" pitchFamily="49" charset="0"/>
              </a:rPr>
              <a:t>Sum squared </a:t>
            </a:r>
            <a:r>
              <a:rPr lang="en-US" sz="1400" b="1" dirty="0" err="1">
                <a:latin typeface="Courier New" pitchFamily="49" charset="0"/>
              </a:rPr>
              <a:t>resid</a:t>
            </a:r>
            <a:r>
              <a:rPr lang="en-US" sz="1400" b="1" dirty="0">
                <a:latin typeface="Courier New" pitchFamily="49" charset="0"/>
              </a:rPr>
              <a:t>    0.009643    Schwarz criterion -5.329794          </a:t>
            </a:r>
          </a:p>
          <a:p>
            <a:r>
              <a:rPr lang="en-US" sz="1400" b="1" dirty="0">
                <a:latin typeface="Courier New" pitchFamily="49" charset="0"/>
              </a:rPr>
              <a:t>Log likelihood       122.9317    </a:t>
            </a:r>
            <a:r>
              <a:rPr lang="en-US" sz="1400" b="1" dirty="0" err="1">
                <a:latin typeface="Courier New" pitchFamily="49" charset="0"/>
              </a:rPr>
              <a:t>Hannan</a:t>
            </a:r>
            <a:r>
              <a:rPr lang="en-US" sz="1400" b="1" dirty="0">
                <a:latin typeface="Courier New" pitchFamily="49" charset="0"/>
              </a:rPr>
              <a:t>-Quinn crite-5.406330          </a:t>
            </a:r>
          </a:p>
          <a:p>
            <a:r>
              <a:rPr lang="en-US" sz="1400" b="1" dirty="0">
                <a:latin typeface="Courier New" pitchFamily="49" charset="0"/>
              </a:rPr>
              <a:t>F-statistic          4.050580    Durbin-Watson stat 1.776237          </a:t>
            </a:r>
          </a:p>
          <a:p>
            <a:r>
              <a:rPr lang="en-US" sz="1400" b="1" dirty="0" err="1">
                <a:latin typeface="Courier New" pitchFamily="49" charset="0"/>
              </a:rPr>
              <a:t>Prob</a:t>
            </a:r>
            <a:r>
              <a:rPr lang="en-US" sz="1400" b="1" dirty="0">
                <a:latin typeface="Courier New" pitchFamily="49" charset="0"/>
              </a:rPr>
              <a:t>(F-statistic)    0.024814                                         </a:t>
            </a:r>
          </a:p>
          <a:p>
            <a:r>
              <a:rPr lang="en-US" sz="1400" b="1" dirty="0">
                <a:latin typeface="Courier New" pitchFamily="49" charset="0"/>
              </a:rPr>
              <a:t>============================================================</a:t>
            </a:r>
          </a:p>
        </p:txBody>
      </p:sp>
      <p:sp>
        <p:nvSpPr>
          <p:cNvPr id="29082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3</a:t>
            </a:r>
          </a:p>
        </p:txBody>
      </p:sp>
      <p:sp>
        <p:nvSpPr>
          <p:cNvPr id="29082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Thus </a:t>
            </a:r>
            <a:r>
              <a:rPr lang="en-GB" sz="1500" b="1" dirty="0"/>
              <a:t>the regression is of the change of log income on lagged log income and time.</a:t>
            </a:r>
            <a:endParaRPr lang="en-GB" sz="1500" dirty="0"/>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THE AUGMENTED DICKEY‒FULLER  </a:t>
            </a:r>
            <a:r>
              <a:rPr lang="en-GB" sz="1800" b="1" i="1" dirty="0" smtClean="0"/>
              <a:t>t</a:t>
            </a:r>
            <a:r>
              <a:rPr lang="en-GB" sz="1800" b="1" dirty="0" smtClean="0"/>
              <a:t> TEST: EXAMPLE</a:t>
            </a:r>
            <a:endParaRPr lang="en-GB" sz="1600" dirty="0">
              <a:latin typeface="Times New Roman" pitchFamily="18" charset="0"/>
            </a:endParaRPr>
          </a:p>
        </p:txBody>
      </p:sp>
    </p:spTree>
    <p:extLst>
      <p:ext uri="{BB962C8B-B14F-4D97-AF65-F5344CB8AC3E}">
        <p14:creationId xmlns:p14="http://schemas.microsoft.com/office/powerpoint/2010/main" val="28415346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2291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4</a:t>
            </a:r>
            <a:endParaRPr lang="en-US" sz="1000" dirty="0">
              <a:solidFill>
                <a:srgbClr val="3366FF"/>
              </a:solidFill>
            </a:endParaRPr>
          </a:p>
        </p:txBody>
      </p:sp>
      <p:sp>
        <p:nvSpPr>
          <p:cNvPr id="42291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time trend has been included because and inspection of the data reveals that the process is strongly trended and that therefore we need to discriminate between Case (c) (a random walk with drift) and Case (d) (a deterministic trend).</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Rectangle 5"/>
          <p:cNvSpPr>
            <a:spLocks noChangeArrowheads="1"/>
          </p:cNvSpPr>
          <p:nvPr/>
        </p:nvSpPr>
        <p:spPr bwMode="auto">
          <a:xfrm>
            <a:off x="0" y="548374"/>
            <a:ext cx="9144000" cy="43951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30"/>
          <p:cNvSpPr>
            <a:spLocks noChangeArrowheads="1"/>
          </p:cNvSpPr>
          <p:nvPr/>
        </p:nvSpPr>
        <p:spPr bwMode="auto">
          <a:xfrm>
            <a:off x="393700" y="2312988"/>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Text Box 2"/>
          <p:cNvSpPr txBox="1">
            <a:spLocks noChangeArrowheads="1"/>
          </p:cNvSpPr>
          <p:nvPr/>
        </p:nvSpPr>
        <p:spPr bwMode="auto">
          <a:xfrm>
            <a:off x="301625" y="576000"/>
            <a:ext cx="8532813" cy="43960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US" sz="1400" b="1" dirty="0" smtClean="0">
                <a:latin typeface="Courier New" pitchFamily="49" charset="0"/>
              </a:rPr>
              <a:t>Augmented </a:t>
            </a:r>
            <a:r>
              <a:rPr lang="en-US" sz="1400" b="1" dirty="0">
                <a:latin typeface="Courier New" pitchFamily="49" charset="0"/>
              </a:rPr>
              <a:t>Dickey-Fuller Test Equation                                 </a:t>
            </a:r>
          </a:p>
          <a:p>
            <a:r>
              <a:rPr lang="en-US" sz="1400" b="1" dirty="0">
                <a:latin typeface="Courier New" pitchFamily="49" charset="0"/>
              </a:rPr>
              <a:t>Dependent Variable: D(LGDPI)                                          </a:t>
            </a:r>
          </a:p>
          <a:p>
            <a:r>
              <a:rPr lang="en-US" sz="1400" b="1" dirty="0">
                <a:latin typeface="Courier New" pitchFamily="49" charset="0"/>
              </a:rPr>
              <a:t>Method: Least Squares                                                 </a:t>
            </a:r>
          </a:p>
          <a:p>
            <a:r>
              <a:rPr lang="en-US" sz="1400" b="1" dirty="0">
                <a:latin typeface="Courier New" pitchFamily="49" charset="0"/>
              </a:rPr>
              <a:t>Sample (adjusted): 1960 2003                                          </a:t>
            </a:r>
          </a:p>
          <a:p>
            <a:r>
              <a:rPr lang="en-US" sz="1400" b="1" dirty="0">
                <a:latin typeface="Courier New" pitchFamily="49" charset="0"/>
              </a:rPr>
              <a:t>Included observations: 44 after adjustments                           </a:t>
            </a: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LGDPI(-1)      -0.090691   0.050826  -1.784362   0.0818          </a:t>
            </a:r>
          </a:p>
          <a:p>
            <a:r>
              <a:rPr lang="en-US" sz="1400" b="1" dirty="0">
                <a:latin typeface="Courier New" pitchFamily="49" charset="0"/>
              </a:rPr>
              <a:t>         C           0.723299   0.381112   1.897865   0.0648          </a:t>
            </a:r>
          </a:p>
          <a:p>
            <a:r>
              <a:rPr lang="en-US" sz="1400" b="1" dirty="0">
                <a:latin typeface="Courier New" pitchFamily="49" charset="0"/>
              </a:rPr>
              <a:t>   @TREND(1959)      0.002622   0.001705   1.537390   0.1319          </a:t>
            </a:r>
          </a:p>
          <a:p>
            <a:r>
              <a:rPr lang="en-US" sz="1400" b="1" dirty="0">
                <a:latin typeface="Courier New" pitchFamily="49" charset="0"/>
              </a:rPr>
              <a:t>============================================================</a:t>
            </a:r>
          </a:p>
          <a:p>
            <a:r>
              <a:rPr lang="en-US" sz="1400" b="1" dirty="0">
                <a:latin typeface="Courier New" pitchFamily="49" charset="0"/>
              </a:rPr>
              <a:t>R-squared            0.164989    Mean dependent </a:t>
            </a:r>
            <a:r>
              <a:rPr lang="en-US" sz="1400" b="1" dirty="0" err="1">
                <a:latin typeface="Courier New" pitchFamily="49" charset="0"/>
              </a:rPr>
              <a:t>var</a:t>
            </a:r>
            <a:r>
              <a:rPr lang="en-US" sz="1400" b="1" dirty="0">
                <a:latin typeface="Courier New" pitchFamily="49" charset="0"/>
              </a:rPr>
              <a:t> 0.034225          </a:t>
            </a:r>
          </a:p>
          <a:p>
            <a:r>
              <a:rPr lang="en-US" sz="1400" b="1" dirty="0">
                <a:latin typeface="Courier New" pitchFamily="49" charset="0"/>
              </a:rPr>
              <a:t>Adjusted R-squared   0.124257    S.D. dependent </a:t>
            </a:r>
            <a:r>
              <a:rPr lang="en-US" sz="1400" b="1" dirty="0" err="1">
                <a:latin typeface="Courier New" pitchFamily="49" charset="0"/>
              </a:rPr>
              <a:t>var</a:t>
            </a:r>
            <a:r>
              <a:rPr lang="en-US" sz="1400" b="1" dirty="0">
                <a:latin typeface="Courier New" pitchFamily="49" charset="0"/>
              </a:rPr>
              <a:t> 0.016388          </a:t>
            </a:r>
          </a:p>
          <a:p>
            <a:r>
              <a:rPr lang="en-US" sz="1400" b="1" dirty="0">
                <a:latin typeface="Courier New" pitchFamily="49" charset="0"/>
              </a:rPr>
              <a:t>S.E. of regression   0.015336    </a:t>
            </a:r>
            <a:r>
              <a:rPr lang="en-US" sz="1400" b="1" dirty="0" err="1">
                <a:latin typeface="Courier New" pitchFamily="49" charset="0"/>
              </a:rPr>
              <a:t>Akaike</a:t>
            </a:r>
            <a:r>
              <a:rPr lang="en-US" sz="1400" b="1" dirty="0">
                <a:latin typeface="Courier New" pitchFamily="49" charset="0"/>
              </a:rPr>
              <a:t> info criter-5.451443          </a:t>
            </a:r>
          </a:p>
          <a:p>
            <a:r>
              <a:rPr lang="en-US" sz="1400" b="1" dirty="0">
                <a:latin typeface="Courier New" pitchFamily="49" charset="0"/>
              </a:rPr>
              <a:t>Sum squared </a:t>
            </a:r>
            <a:r>
              <a:rPr lang="en-US" sz="1400" b="1" dirty="0" err="1">
                <a:latin typeface="Courier New" pitchFamily="49" charset="0"/>
              </a:rPr>
              <a:t>resid</a:t>
            </a:r>
            <a:r>
              <a:rPr lang="en-US" sz="1400" b="1" dirty="0">
                <a:latin typeface="Courier New" pitchFamily="49" charset="0"/>
              </a:rPr>
              <a:t>    0.009643    Schwarz criterion -5.329794          </a:t>
            </a:r>
          </a:p>
          <a:p>
            <a:r>
              <a:rPr lang="en-US" sz="1400" b="1" dirty="0">
                <a:latin typeface="Courier New" pitchFamily="49" charset="0"/>
              </a:rPr>
              <a:t>Log likelihood       122.9317    </a:t>
            </a:r>
            <a:r>
              <a:rPr lang="en-US" sz="1400" b="1" dirty="0" err="1">
                <a:latin typeface="Courier New" pitchFamily="49" charset="0"/>
              </a:rPr>
              <a:t>Hannan</a:t>
            </a:r>
            <a:r>
              <a:rPr lang="en-US" sz="1400" b="1" dirty="0">
                <a:latin typeface="Courier New" pitchFamily="49" charset="0"/>
              </a:rPr>
              <a:t>-Quinn crite-5.406330          </a:t>
            </a:r>
          </a:p>
          <a:p>
            <a:r>
              <a:rPr lang="en-US" sz="1400" b="1" dirty="0">
                <a:latin typeface="Courier New" pitchFamily="49" charset="0"/>
              </a:rPr>
              <a:t>F-statistic          4.050580    Durbin-Watson stat 1.776237          </a:t>
            </a:r>
          </a:p>
          <a:p>
            <a:r>
              <a:rPr lang="en-US" sz="1400" b="1" dirty="0" err="1">
                <a:latin typeface="Courier New" pitchFamily="49" charset="0"/>
              </a:rPr>
              <a:t>Prob</a:t>
            </a:r>
            <a:r>
              <a:rPr lang="en-US" sz="1400" b="1" dirty="0">
                <a:latin typeface="Courier New" pitchFamily="49" charset="0"/>
              </a:rPr>
              <a:t>(F-statistic)    0.024814                                         </a:t>
            </a:r>
          </a:p>
          <a:p>
            <a:r>
              <a:rPr lang="en-US" sz="1400" b="1" dirty="0">
                <a:latin typeface="Courier New" pitchFamily="49" charset="0"/>
              </a:rPr>
              <a:t>============================================================</a:t>
            </a:r>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THE AUGMENTED DICKEY‒FULLER  </a:t>
            </a:r>
            <a:r>
              <a:rPr lang="en-GB" sz="1800" b="1" i="1" dirty="0" smtClean="0"/>
              <a:t>t</a:t>
            </a:r>
            <a:r>
              <a:rPr lang="en-GB" sz="1800" b="1" dirty="0" smtClean="0"/>
              <a:t> TEST: EXAMPLE</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1779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5</a:t>
            </a:r>
            <a:endParaRPr lang="en-US" sz="1000" dirty="0">
              <a:solidFill>
                <a:srgbClr val="3366FF"/>
              </a:solidFill>
            </a:endParaRPr>
          </a:p>
        </p:txBody>
      </p:sp>
      <p:sp>
        <p:nvSpPr>
          <p:cNvPr id="41779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coefficient of </a:t>
            </a:r>
            <a:r>
              <a:rPr lang="en-GB" sz="1500" b="1" i="1" dirty="0" err="1"/>
              <a:t>LGDPI</a:t>
            </a:r>
            <a:r>
              <a:rPr lang="en-GB" sz="1500" b="1" i="1" baseline="-25000" dirty="0" err="1"/>
              <a:t>t</a:t>
            </a:r>
            <a:r>
              <a:rPr lang="en-GB" sz="1500" b="1" baseline="-25000" dirty="0"/>
              <a:t>–1</a:t>
            </a:r>
            <a:r>
              <a:rPr lang="en-GB" sz="1500" b="1" dirty="0"/>
              <a:t> is –0.09, close to zero.  The null hypothesis is that the process is nonstationary.  Under </a:t>
            </a:r>
            <a:r>
              <a:rPr lang="en-GB" sz="1500" b="1" i="1" dirty="0"/>
              <a:t>H</a:t>
            </a:r>
            <a:r>
              <a:rPr lang="en-GB" sz="1500" b="1" baseline="-25000" dirty="0"/>
              <a:t>0</a:t>
            </a:r>
            <a:r>
              <a:rPr lang="en-GB" sz="1500" b="1" dirty="0"/>
              <a:t>: the true value of the coefficient of </a:t>
            </a:r>
            <a:r>
              <a:rPr lang="en-GB" sz="1500" b="1" i="1" dirty="0" err="1"/>
              <a:t>LGDPI</a:t>
            </a:r>
            <a:r>
              <a:rPr lang="en-GB" sz="1500" b="1" i="1" baseline="-25000" dirty="0" err="1"/>
              <a:t>t</a:t>
            </a:r>
            <a:r>
              <a:rPr lang="en-GB" sz="1500" b="1" baseline="-25000" dirty="0">
                <a:cs typeface="Arial" charset="0"/>
              </a:rPr>
              <a:t>–1</a:t>
            </a:r>
            <a:r>
              <a:rPr lang="en-GB" sz="1500" b="1" dirty="0">
                <a:cs typeface="Arial" charset="0"/>
              </a:rPr>
              <a:t> would be zero.  So the near-zero coefficient suggests that the process is </a:t>
            </a:r>
            <a:r>
              <a:rPr lang="en-GB" sz="1500" b="1" dirty="0" smtClean="0">
                <a:cs typeface="Arial" charset="0"/>
              </a:rPr>
              <a:t>a random walk with drift.</a:t>
            </a:r>
            <a:endParaRPr lang="en-GB" sz="1500"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Rectangle 5"/>
          <p:cNvSpPr>
            <a:spLocks noChangeArrowheads="1"/>
          </p:cNvSpPr>
          <p:nvPr/>
        </p:nvSpPr>
        <p:spPr bwMode="auto">
          <a:xfrm>
            <a:off x="0" y="548374"/>
            <a:ext cx="9144000" cy="43951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30"/>
          <p:cNvSpPr>
            <a:spLocks noChangeArrowheads="1"/>
          </p:cNvSpPr>
          <p:nvPr/>
        </p:nvSpPr>
        <p:spPr bwMode="auto">
          <a:xfrm>
            <a:off x="393700" y="2312988"/>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Text Box 2"/>
          <p:cNvSpPr txBox="1">
            <a:spLocks noChangeArrowheads="1"/>
          </p:cNvSpPr>
          <p:nvPr/>
        </p:nvSpPr>
        <p:spPr bwMode="auto">
          <a:xfrm>
            <a:off x="301625" y="576000"/>
            <a:ext cx="8532813" cy="43960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US" sz="1400" b="1" dirty="0" smtClean="0">
                <a:latin typeface="Courier New" pitchFamily="49" charset="0"/>
              </a:rPr>
              <a:t>Augmented </a:t>
            </a:r>
            <a:r>
              <a:rPr lang="en-US" sz="1400" b="1" dirty="0">
                <a:latin typeface="Courier New" pitchFamily="49" charset="0"/>
              </a:rPr>
              <a:t>Dickey-Fuller Test Equation                                 </a:t>
            </a:r>
          </a:p>
          <a:p>
            <a:r>
              <a:rPr lang="en-US" sz="1400" b="1" dirty="0">
                <a:latin typeface="Courier New" pitchFamily="49" charset="0"/>
              </a:rPr>
              <a:t>Dependent Variable: D(LGDPI)                                          </a:t>
            </a:r>
          </a:p>
          <a:p>
            <a:r>
              <a:rPr lang="en-US" sz="1400" b="1" dirty="0">
                <a:latin typeface="Courier New" pitchFamily="49" charset="0"/>
              </a:rPr>
              <a:t>Method: Least Squares                                                 </a:t>
            </a:r>
          </a:p>
          <a:p>
            <a:r>
              <a:rPr lang="en-US" sz="1400" b="1" dirty="0">
                <a:latin typeface="Courier New" pitchFamily="49" charset="0"/>
              </a:rPr>
              <a:t>Sample (adjusted): 1960 2003                                          </a:t>
            </a:r>
          </a:p>
          <a:p>
            <a:r>
              <a:rPr lang="en-US" sz="1400" b="1" dirty="0">
                <a:latin typeface="Courier New" pitchFamily="49" charset="0"/>
              </a:rPr>
              <a:t>Included observations: 44 after adjustments                           </a:t>
            </a: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LGDPI(-1)      -0.090691   0.050826  -1.784362   0.0818          </a:t>
            </a:r>
          </a:p>
          <a:p>
            <a:r>
              <a:rPr lang="en-US" sz="1400" b="1" dirty="0">
                <a:latin typeface="Courier New" pitchFamily="49" charset="0"/>
              </a:rPr>
              <a:t>         C           0.723299   0.381112   1.897865   0.0648          </a:t>
            </a:r>
          </a:p>
          <a:p>
            <a:r>
              <a:rPr lang="en-US" sz="1400" b="1" dirty="0">
                <a:latin typeface="Courier New" pitchFamily="49" charset="0"/>
              </a:rPr>
              <a:t>   @TREND(1959)      0.002622   0.001705   1.537390   0.1319          </a:t>
            </a:r>
          </a:p>
          <a:p>
            <a:r>
              <a:rPr lang="en-US" sz="1400" b="1" dirty="0">
                <a:latin typeface="Courier New" pitchFamily="49" charset="0"/>
              </a:rPr>
              <a:t>============================================================</a:t>
            </a:r>
          </a:p>
          <a:p>
            <a:r>
              <a:rPr lang="en-US" sz="1400" b="1" dirty="0">
                <a:latin typeface="Courier New" pitchFamily="49" charset="0"/>
              </a:rPr>
              <a:t>R-squared            0.164989    Mean dependent </a:t>
            </a:r>
            <a:r>
              <a:rPr lang="en-US" sz="1400" b="1" dirty="0" err="1">
                <a:latin typeface="Courier New" pitchFamily="49" charset="0"/>
              </a:rPr>
              <a:t>var</a:t>
            </a:r>
            <a:r>
              <a:rPr lang="en-US" sz="1400" b="1" dirty="0">
                <a:latin typeface="Courier New" pitchFamily="49" charset="0"/>
              </a:rPr>
              <a:t> 0.034225          </a:t>
            </a:r>
          </a:p>
          <a:p>
            <a:r>
              <a:rPr lang="en-US" sz="1400" b="1" dirty="0">
                <a:latin typeface="Courier New" pitchFamily="49" charset="0"/>
              </a:rPr>
              <a:t>Adjusted R-squared   0.124257    S.D. dependent </a:t>
            </a:r>
            <a:r>
              <a:rPr lang="en-US" sz="1400" b="1" dirty="0" err="1">
                <a:latin typeface="Courier New" pitchFamily="49" charset="0"/>
              </a:rPr>
              <a:t>var</a:t>
            </a:r>
            <a:r>
              <a:rPr lang="en-US" sz="1400" b="1" dirty="0">
                <a:latin typeface="Courier New" pitchFamily="49" charset="0"/>
              </a:rPr>
              <a:t> 0.016388          </a:t>
            </a:r>
          </a:p>
          <a:p>
            <a:r>
              <a:rPr lang="en-US" sz="1400" b="1" dirty="0">
                <a:latin typeface="Courier New" pitchFamily="49" charset="0"/>
              </a:rPr>
              <a:t>S.E. of regression   0.015336    </a:t>
            </a:r>
            <a:r>
              <a:rPr lang="en-US" sz="1400" b="1" dirty="0" err="1">
                <a:latin typeface="Courier New" pitchFamily="49" charset="0"/>
              </a:rPr>
              <a:t>Akaike</a:t>
            </a:r>
            <a:r>
              <a:rPr lang="en-US" sz="1400" b="1" dirty="0">
                <a:latin typeface="Courier New" pitchFamily="49" charset="0"/>
              </a:rPr>
              <a:t> info criter-5.451443          </a:t>
            </a:r>
          </a:p>
          <a:p>
            <a:r>
              <a:rPr lang="en-US" sz="1400" b="1" dirty="0">
                <a:latin typeface="Courier New" pitchFamily="49" charset="0"/>
              </a:rPr>
              <a:t>Sum squared </a:t>
            </a:r>
            <a:r>
              <a:rPr lang="en-US" sz="1400" b="1" dirty="0" err="1">
                <a:latin typeface="Courier New" pitchFamily="49" charset="0"/>
              </a:rPr>
              <a:t>resid</a:t>
            </a:r>
            <a:r>
              <a:rPr lang="en-US" sz="1400" b="1" dirty="0">
                <a:latin typeface="Courier New" pitchFamily="49" charset="0"/>
              </a:rPr>
              <a:t>    0.009643    Schwarz criterion -5.329794          </a:t>
            </a:r>
          </a:p>
          <a:p>
            <a:r>
              <a:rPr lang="en-US" sz="1400" b="1" dirty="0">
                <a:latin typeface="Courier New" pitchFamily="49" charset="0"/>
              </a:rPr>
              <a:t>Log likelihood       122.9317    </a:t>
            </a:r>
            <a:r>
              <a:rPr lang="en-US" sz="1400" b="1" dirty="0" err="1">
                <a:latin typeface="Courier New" pitchFamily="49" charset="0"/>
              </a:rPr>
              <a:t>Hannan</a:t>
            </a:r>
            <a:r>
              <a:rPr lang="en-US" sz="1400" b="1" dirty="0">
                <a:latin typeface="Courier New" pitchFamily="49" charset="0"/>
              </a:rPr>
              <a:t>-Quinn crite-5.406330          </a:t>
            </a:r>
          </a:p>
          <a:p>
            <a:r>
              <a:rPr lang="en-US" sz="1400" b="1" dirty="0">
                <a:latin typeface="Courier New" pitchFamily="49" charset="0"/>
              </a:rPr>
              <a:t>F-statistic          4.050580    Durbin-Watson stat 1.776237          </a:t>
            </a:r>
          </a:p>
          <a:p>
            <a:r>
              <a:rPr lang="en-US" sz="1400" b="1" dirty="0" err="1">
                <a:latin typeface="Courier New" pitchFamily="49" charset="0"/>
              </a:rPr>
              <a:t>Prob</a:t>
            </a:r>
            <a:r>
              <a:rPr lang="en-US" sz="1400" b="1" dirty="0">
                <a:latin typeface="Courier New" pitchFamily="49" charset="0"/>
              </a:rPr>
              <a:t>(F-statistic)    0.024814                                         </a:t>
            </a:r>
          </a:p>
          <a:p>
            <a:r>
              <a:rPr lang="en-US" sz="1400" b="1" dirty="0">
                <a:latin typeface="Courier New" pitchFamily="49" charset="0"/>
              </a:rPr>
              <a:t>============================================================</a:t>
            </a:r>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THE AUGMENTED DICKEY‒FULLER  </a:t>
            </a:r>
            <a:r>
              <a:rPr lang="en-GB" sz="1800" b="1" i="1" dirty="0" smtClean="0"/>
              <a:t>t</a:t>
            </a:r>
            <a:r>
              <a:rPr lang="en-GB" sz="1800" b="1" dirty="0" smtClean="0"/>
              <a:t> TEST: EXAMPLE</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1882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6</a:t>
            </a:r>
            <a:endParaRPr lang="en-US" sz="1000" dirty="0">
              <a:solidFill>
                <a:srgbClr val="3366FF"/>
              </a:solidFill>
            </a:endParaRPr>
          </a:p>
        </p:txBody>
      </p:sp>
      <p:sp>
        <p:nvSpPr>
          <p:cNvPr id="41882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Of course, we need to perform a proper test, and we will use the ADF </a:t>
            </a:r>
            <a:r>
              <a:rPr lang="en-GB" sz="1500" b="1" i="1"/>
              <a:t>t</a:t>
            </a:r>
            <a:r>
              <a:rPr lang="en-GB" sz="1500" b="1"/>
              <a:t> test.</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Rectangle 5"/>
          <p:cNvSpPr>
            <a:spLocks noChangeArrowheads="1"/>
          </p:cNvSpPr>
          <p:nvPr/>
        </p:nvSpPr>
        <p:spPr bwMode="auto">
          <a:xfrm>
            <a:off x="0" y="548374"/>
            <a:ext cx="9144000" cy="43951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30"/>
          <p:cNvSpPr>
            <a:spLocks noChangeArrowheads="1"/>
          </p:cNvSpPr>
          <p:nvPr/>
        </p:nvSpPr>
        <p:spPr bwMode="auto">
          <a:xfrm>
            <a:off x="393700" y="2312988"/>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Text Box 2"/>
          <p:cNvSpPr txBox="1">
            <a:spLocks noChangeArrowheads="1"/>
          </p:cNvSpPr>
          <p:nvPr/>
        </p:nvSpPr>
        <p:spPr bwMode="auto">
          <a:xfrm>
            <a:off x="301625" y="576000"/>
            <a:ext cx="8532813" cy="43960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US" sz="1400" b="1" dirty="0" smtClean="0">
                <a:latin typeface="Courier New" pitchFamily="49" charset="0"/>
              </a:rPr>
              <a:t>Augmented </a:t>
            </a:r>
            <a:r>
              <a:rPr lang="en-US" sz="1400" b="1" dirty="0">
                <a:latin typeface="Courier New" pitchFamily="49" charset="0"/>
              </a:rPr>
              <a:t>Dickey-Fuller Test Equation                                 </a:t>
            </a:r>
          </a:p>
          <a:p>
            <a:r>
              <a:rPr lang="en-US" sz="1400" b="1" dirty="0">
                <a:latin typeface="Courier New" pitchFamily="49" charset="0"/>
              </a:rPr>
              <a:t>Dependent Variable: D(LGDPI)                                          </a:t>
            </a:r>
          </a:p>
          <a:p>
            <a:r>
              <a:rPr lang="en-US" sz="1400" b="1" dirty="0">
                <a:latin typeface="Courier New" pitchFamily="49" charset="0"/>
              </a:rPr>
              <a:t>Method: Least Squares                                                 </a:t>
            </a:r>
          </a:p>
          <a:p>
            <a:r>
              <a:rPr lang="en-US" sz="1400" b="1" dirty="0">
                <a:latin typeface="Courier New" pitchFamily="49" charset="0"/>
              </a:rPr>
              <a:t>Sample (adjusted): 1960 2003                                          </a:t>
            </a:r>
          </a:p>
          <a:p>
            <a:r>
              <a:rPr lang="en-US" sz="1400" b="1" dirty="0">
                <a:latin typeface="Courier New" pitchFamily="49" charset="0"/>
              </a:rPr>
              <a:t>Included observations: 44 after adjustments                           </a:t>
            </a: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LGDPI(-1)      -0.090691   0.050826  -1.784362   0.0818          </a:t>
            </a:r>
          </a:p>
          <a:p>
            <a:r>
              <a:rPr lang="en-US" sz="1400" b="1" dirty="0">
                <a:latin typeface="Courier New" pitchFamily="49" charset="0"/>
              </a:rPr>
              <a:t>         C           0.723299   0.381112   1.897865   0.0648          </a:t>
            </a:r>
          </a:p>
          <a:p>
            <a:r>
              <a:rPr lang="en-US" sz="1400" b="1" dirty="0">
                <a:latin typeface="Courier New" pitchFamily="49" charset="0"/>
              </a:rPr>
              <a:t>   @TREND(1959)      0.002622   0.001705   1.537390   0.1319          </a:t>
            </a:r>
          </a:p>
          <a:p>
            <a:r>
              <a:rPr lang="en-US" sz="1400" b="1" dirty="0">
                <a:latin typeface="Courier New" pitchFamily="49" charset="0"/>
              </a:rPr>
              <a:t>============================================================</a:t>
            </a:r>
          </a:p>
          <a:p>
            <a:r>
              <a:rPr lang="en-US" sz="1400" b="1" dirty="0">
                <a:latin typeface="Courier New" pitchFamily="49" charset="0"/>
              </a:rPr>
              <a:t>R-squared            0.164989    Mean dependent </a:t>
            </a:r>
            <a:r>
              <a:rPr lang="en-US" sz="1400" b="1" dirty="0" err="1">
                <a:latin typeface="Courier New" pitchFamily="49" charset="0"/>
              </a:rPr>
              <a:t>var</a:t>
            </a:r>
            <a:r>
              <a:rPr lang="en-US" sz="1400" b="1" dirty="0">
                <a:latin typeface="Courier New" pitchFamily="49" charset="0"/>
              </a:rPr>
              <a:t> 0.034225          </a:t>
            </a:r>
          </a:p>
          <a:p>
            <a:r>
              <a:rPr lang="en-US" sz="1400" b="1" dirty="0">
                <a:latin typeface="Courier New" pitchFamily="49" charset="0"/>
              </a:rPr>
              <a:t>Adjusted R-squared   0.124257    S.D. dependent </a:t>
            </a:r>
            <a:r>
              <a:rPr lang="en-US" sz="1400" b="1" dirty="0" err="1">
                <a:latin typeface="Courier New" pitchFamily="49" charset="0"/>
              </a:rPr>
              <a:t>var</a:t>
            </a:r>
            <a:r>
              <a:rPr lang="en-US" sz="1400" b="1" dirty="0">
                <a:latin typeface="Courier New" pitchFamily="49" charset="0"/>
              </a:rPr>
              <a:t> 0.016388          </a:t>
            </a:r>
          </a:p>
          <a:p>
            <a:r>
              <a:rPr lang="en-US" sz="1400" b="1" dirty="0">
                <a:latin typeface="Courier New" pitchFamily="49" charset="0"/>
              </a:rPr>
              <a:t>S.E. of regression   0.015336    </a:t>
            </a:r>
            <a:r>
              <a:rPr lang="en-US" sz="1400" b="1" dirty="0" err="1">
                <a:latin typeface="Courier New" pitchFamily="49" charset="0"/>
              </a:rPr>
              <a:t>Akaike</a:t>
            </a:r>
            <a:r>
              <a:rPr lang="en-US" sz="1400" b="1" dirty="0">
                <a:latin typeface="Courier New" pitchFamily="49" charset="0"/>
              </a:rPr>
              <a:t> info criter-5.451443          </a:t>
            </a:r>
          </a:p>
          <a:p>
            <a:r>
              <a:rPr lang="en-US" sz="1400" b="1" dirty="0">
                <a:latin typeface="Courier New" pitchFamily="49" charset="0"/>
              </a:rPr>
              <a:t>Sum squared </a:t>
            </a:r>
            <a:r>
              <a:rPr lang="en-US" sz="1400" b="1" dirty="0" err="1">
                <a:latin typeface="Courier New" pitchFamily="49" charset="0"/>
              </a:rPr>
              <a:t>resid</a:t>
            </a:r>
            <a:r>
              <a:rPr lang="en-US" sz="1400" b="1" dirty="0">
                <a:latin typeface="Courier New" pitchFamily="49" charset="0"/>
              </a:rPr>
              <a:t>    0.009643    Schwarz criterion -5.329794          </a:t>
            </a:r>
          </a:p>
          <a:p>
            <a:r>
              <a:rPr lang="en-US" sz="1400" b="1" dirty="0">
                <a:latin typeface="Courier New" pitchFamily="49" charset="0"/>
              </a:rPr>
              <a:t>Log likelihood       122.9317    </a:t>
            </a:r>
            <a:r>
              <a:rPr lang="en-US" sz="1400" b="1" dirty="0" err="1">
                <a:latin typeface="Courier New" pitchFamily="49" charset="0"/>
              </a:rPr>
              <a:t>Hannan</a:t>
            </a:r>
            <a:r>
              <a:rPr lang="en-US" sz="1400" b="1" dirty="0">
                <a:latin typeface="Courier New" pitchFamily="49" charset="0"/>
              </a:rPr>
              <a:t>-Quinn crite-5.406330          </a:t>
            </a:r>
          </a:p>
          <a:p>
            <a:r>
              <a:rPr lang="en-US" sz="1400" b="1" dirty="0">
                <a:latin typeface="Courier New" pitchFamily="49" charset="0"/>
              </a:rPr>
              <a:t>F-statistic          4.050580    Durbin-Watson stat 1.776237          </a:t>
            </a:r>
          </a:p>
          <a:p>
            <a:r>
              <a:rPr lang="en-US" sz="1400" b="1" dirty="0" err="1">
                <a:latin typeface="Courier New" pitchFamily="49" charset="0"/>
              </a:rPr>
              <a:t>Prob</a:t>
            </a:r>
            <a:r>
              <a:rPr lang="en-US" sz="1400" b="1" dirty="0">
                <a:latin typeface="Courier New" pitchFamily="49" charset="0"/>
              </a:rPr>
              <a:t>(F-statistic)    0.024814                                         </a:t>
            </a:r>
          </a:p>
          <a:p>
            <a:r>
              <a:rPr lang="en-US" sz="1400" b="1" dirty="0">
                <a:latin typeface="Courier New" pitchFamily="49" charset="0"/>
              </a:rPr>
              <a:t>============================================================</a:t>
            </a:r>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THE AUGMENTED DICKEY‒FULLER  </a:t>
            </a:r>
            <a:r>
              <a:rPr lang="en-GB" sz="1800" b="1" i="1" dirty="0" smtClean="0"/>
              <a:t>t</a:t>
            </a:r>
            <a:r>
              <a:rPr lang="en-GB" sz="1800" b="1" dirty="0" smtClean="0"/>
              <a:t> TEST: EXAMPLE</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4"/>
            <a:ext cx="9144000" cy="48237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19847" name="Rectangle 7"/>
          <p:cNvSpPr>
            <a:spLocks noChangeArrowheads="1"/>
          </p:cNvSpPr>
          <p:nvPr/>
        </p:nvSpPr>
        <p:spPr bwMode="auto">
          <a:xfrm>
            <a:off x="393700" y="4443413"/>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9842" name="Rectangle 2"/>
          <p:cNvSpPr>
            <a:spLocks noChangeArrowheads="1"/>
          </p:cNvSpPr>
          <p:nvPr/>
        </p:nvSpPr>
        <p:spPr bwMode="auto">
          <a:xfrm>
            <a:off x="393700" y="2312988"/>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9843" name="Text Box 3"/>
          <p:cNvSpPr txBox="1">
            <a:spLocks noChangeArrowheads="1"/>
          </p:cNvSpPr>
          <p:nvPr/>
        </p:nvSpPr>
        <p:spPr bwMode="auto">
          <a:xfrm>
            <a:off x="301625" y="576000"/>
            <a:ext cx="8532813" cy="48151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r>
              <a:rPr lang="en-US" sz="1400" dirty="0" smtClean="0">
                <a:latin typeface="Courier New" pitchFamily="49" charset="0"/>
              </a:rPr>
              <a:t>      </a:t>
            </a:r>
            <a:r>
              <a:rPr lang="en-US" sz="1400" b="1" dirty="0">
                <a:latin typeface="Courier New" pitchFamily="49" charset="0"/>
              </a:rPr>
              <a:t>Augmented Dickey-Fuller Unit Root Test on LGDPI</a:t>
            </a:r>
          </a:p>
          <a:p>
            <a:r>
              <a:rPr lang="en-US" sz="1400" b="1" dirty="0">
                <a:latin typeface="Courier New" pitchFamily="49" charset="0"/>
              </a:rPr>
              <a:t>============================================================</a:t>
            </a:r>
          </a:p>
          <a:p>
            <a:r>
              <a:rPr lang="en-US" sz="1400" b="1" dirty="0">
                <a:latin typeface="Courier New" pitchFamily="49" charset="0"/>
              </a:rPr>
              <a:t>Null Hypothesis: LGDPI has a unit root                                </a:t>
            </a:r>
          </a:p>
          <a:p>
            <a:r>
              <a:rPr lang="en-US" sz="1400" b="1" dirty="0">
                <a:latin typeface="Courier New" pitchFamily="49" charset="0"/>
              </a:rPr>
              <a:t>Exogenous: Constant, Linear Trend                                     </a:t>
            </a:r>
          </a:p>
          <a:p>
            <a:r>
              <a:rPr lang="en-US" sz="1400" b="1" dirty="0">
                <a:latin typeface="Courier New" pitchFamily="49" charset="0"/>
              </a:rPr>
              <a:t>Lag Length: 0 (Automatic based on SIC, MAXLAG=9)                      </a:t>
            </a:r>
          </a:p>
          <a:p>
            <a:r>
              <a:rPr lang="en-US" sz="1400" b="1" dirty="0">
                <a:latin typeface="Courier New" pitchFamily="49" charset="0"/>
              </a:rPr>
              <a:t>============================================================</a:t>
            </a:r>
          </a:p>
          <a:p>
            <a:r>
              <a:rPr lang="en-US" sz="1400" b="1" dirty="0">
                <a:latin typeface="Courier New" pitchFamily="49" charset="0"/>
              </a:rPr>
              <a:t>                                        t-Statistic  Prob.*           </a:t>
            </a:r>
          </a:p>
          <a:p>
            <a:r>
              <a:rPr lang="en-US" sz="1400" b="1" dirty="0">
                <a:latin typeface="Courier New" pitchFamily="49" charset="0"/>
              </a:rPr>
              <a:t>============================================================</a:t>
            </a:r>
          </a:p>
          <a:p>
            <a:r>
              <a:rPr lang="en-US" sz="1400" b="1" dirty="0">
                <a:latin typeface="Courier New" pitchFamily="49" charset="0"/>
              </a:rPr>
              <a:t>Augmented Dickey-Fuller test statistic   -1.784362   0.6953           </a:t>
            </a:r>
          </a:p>
          <a:p>
            <a:r>
              <a:rPr lang="en-US" sz="1400" b="1" dirty="0">
                <a:latin typeface="Courier New" pitchFamily="49" charset="0"/>
              </a:rPr>
              <a:t>Test critical values1% level             -4.180911                    </a:t>
            </a:r>
          </a:p>
          <a:p>
            <a:r>
              <a:rPr lang="en-US" sz="1400" b="1" dirty="0">
                <a:latin typeface="Courier New" pitchFamily="49" charset="0"/>
              </a:rPr>
              <a:t>                    5% level             -3.515523                    </a:t>
            </a:r>
          </a:p>
          <a:p>
            <a:r>
              <a:rPr lang="en-US" sz="1400" b="1" dirty="0">
                <a:latin typeface="Courier New" pitchFamily="49" charset="0"/>
              </a:rPr>
              <a:t>                   10% level             -3.188259                    </a:t>
            </a:r>
          </a:p>
          <a:p>
            <a:r>
              <a:rPr lang="en-US" sz="1400" b="1" dirty="0">
                <a:latin typeface="Courier New" pitchFamily="49" charset="0"/>
              </a:rPr>
              <a:t>============================================================</a:t>
            </a:r>
          </a:p>
          <a:p>
            <a:r>
              <a:rPr lang="en-US" sz="1400" b="1" dirty="0">
                <a:latin typeface="Courier New" pitchFamily="49" charset="0"/>
              </a:rPr>
              <a:t>*MacKinnon (1996) one-sided p-values.                                 </a:t>
            </a:r>
            <a:endParaRPr lang="en-GB" sz="1400" b="1" dirty="0">
              <a:latin typeface="Courier New" pitchFamily="49" charset="0"/>
            </a:endParaRPr>
          </a:p>
          <a:p>
            <a:endParaRPr lang="en-US" sz="1400" b="1" dirty="0">
              <a:latin typeface="Courier New" pitchFamily="49" charset="0"/>
            </a:endParaRP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LGDPI(-1)      -0.090691   0.050826  -1.784362   0.0818          </a:t>
            </a:r>
          </a:p>
          <a:p>
            <a:r>
              <a:rPr lang="en-US" sz="1400" b="1" dirty="0">
                <a:latin typeface="Courier New" pitchFamily="49" charset="0"/>
              </a:rPr>
              <a:t>         C           0.723299   0.381112   1.897865   0.0648          </a:t>
            </a:r>
          </a:p>
          <a:p>
            <a:r>
              <a:rPr lang="en-US" sz="1400" b="1" dirty="0">
                <a:latin typeface="Courier New" pitchFamily="49" charset="0"/>
              </a:rPr>
              <a:t>   @TREND(1959)      0.002622   0.001705   1.537390   0.1319          </a:t>
            </a:r>
          </a:p>
          <a:p>
            <a:r>
              <a:rPr lang="en-US" sz="1400" b="1" dirty="0">
                <a:latin typeface="Courier New" pitchFamily="49" charset="0"/>
              </a:rPr>
              <a:t>============================================================</a:t>
            </a:r>
          </a:p>
        </p:txBody>
      </p:sp>
      <p:sp>
        <p:nvSpPr>
          <p:cNvPr id="419845"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7</a:t>
            </a:r>
            <a:endParaRPr lang="en-US" sz="1000" dirty="0">
              <a:solidFill>
                <a:srgbClr val="3366FF"/>
              </a:solidFill>
            </a:endParaRPr>
          </a:p>
        </p:txBody>
      </p:sp>
      <p:sp>
        <p:nvSpPr>
          <p:cNvPr id="41984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a:t>
            </a:r>
            <a:r>
              <a:rPr lang="en-GB" sz="1500" b="1" i="1"/>
              <a:t>t</a:t>
            </a:r>
            <a:r>
              <a:rPr lang="en-GB" sz="1500" b="1"/>
              <a:t> statistic, reproduced at the top of the output where it is designated the ADF test statistic, is –1.78.</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THE AUGMENTED DICKEY‒FULLER  </a:t>
            </a:r>
            <a:r>
              <a:rPr lang="en-GB" sz="1800" b="1" i="1" dirty="0" smtClean="0"/>
              <a:t>t</a:t>
            </a:r>
            <a:r>
              <a:rPr lang="en-GB" sz="1800" b="1" dirty="0" smtClean="0"/>
              <a:t> TEST: EXAMPLE</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2087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8</a:t>
            </a:r>
            <a:endParaRPr lang="en-US" sz="1000" dirty="0">
              <a:solidFill>
                <a:srgbClr val="3366FF"/>
              </a:solidFill>
            </a:endParaRPr>
          </a:p>
        </p:txBody>
      </p:sp>
      <p:sp>
        <p:nvSpPr>
          <p:cNvPr id="42087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Under the null hypothesis of </a:t>
            </a:r>
            <a:r>
              <a:rPr lang="en-GB" sz="1500" b="1" dirty="0" err="1" smtClean="0"/>
              <a:t>nonstationarity</a:t>
            </a:r>
            <a:r>
              <a:rPr lang="en-GB" sz="1500" b="1" dirty="0" smtClean="0"/>
              <a:t> (random walk with drift), </a:t>
            </a:r>
            <a:r>
              <a:rPr lang="en-GB" sz="1500" b="1" dirty="0"/>
              <a:t>the critical value of </a:t>
            </a:r>
            <a:r>
              <a:rPr lang="en-GB" sz="1500" b="1" i="1" dirty="0"/>
              <a:t>t</a:t>
            </a:r>
            <a:r>
              <a:rPr lang="en-GB" sz="1500" b="1" dirty="0"/>
              <a:t> at the 5 percent level, also given at the top of the output, is –3.52, and hence the null hypothesis of </a:t>
            </a:r>
            <a:r>
              <a:rPr lang="en-GB" sz="1500" b="1" dirty="0" err="1"/>
              <a:t>nonstationarity</a:t>
            </a:r>
            <a:r>
              <a:rPr lang="en-GB" sz="1500" b="1" dirty="0"/>
              <a:t> is not rejected.</a:t>
            </a:r>
            <a:endParaRPr lang="en-GB" sz="1500"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5"/>
          <p:cNvSpPr>
            <a:spLocks noChangeArrowheads="1"/>
          </p:cNvSpPr>
          <p:nvPr/>
        </p:nvSpPr>
        <p:spPr bwMode="auto">
          <a:xfrm>
            <a:off x="0" y="548374"/>
            <a:ext cx="9144000" cy="48237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7"/>
          <p:cNvSpPr>
            <a:spLocks noChangeArrowheads="1"/>
          </p:cNvSpPr>
          <p:nvPr/>
        </p:nvSpPr>
        <p:spPr bwMode="auto">
          <a:xfrm>
            <a:off x="393700" y="4443413"/>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2"/>
          <p:cNvSpPr>
            <a:spLocks noChangeArrowheads="1"/>
          </p:cNvSpPr>
          <p:nvPr/>
        </p:nvSpPr>
        <p:spPr bwMode="auto">
          <a:xfrm>
            <a:off x="393700" y="2312988"/>
            <a:ext cx="5486400" cy="233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3"/>
          <p:cNvSpPr txBox="1">
            <a:spLocks noChangeArrowheads="1"/>
          </p:cNvSpPr>
          <p:nvPr/>
        </p:nvSpPr>
        <p:spPr bwMode="auto">
          <a:xfrm>
            <a:off x="301625" y="576000"/>
            <a:ext cx="8532813" cy="48151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r>
              <a:rPr lang="en-US" sz="1400" dirty="0" smtClean="0">
                <a:latin typeface="Courier New" pitchFamily="49" charset="0"/>
              </a:rPr>
              <a:t>      </a:t>
            </a:r>
            <a:r>
              <a:rPr lang="en-US" sz="1400" b="1" dirty="0">
                <a:latin typeface="Courier New" pitchFamily="49" charset="0"/>
              </a:rPr>
              <a:t>Augmented Dickey-Fuller Unit Root Test on LGDPI</a:t>
            </a:r>
          </a:p>
          <a:p>
            <a:r>
              <a:rPr lang="en-US" sz="1400" b="1" dirty="0">
                <a:latin typeface="Courier New" pitchFamily="49" charset="0"/>
              </a:rPr>
              <a:t>============================================================</a:t>
            </a:r>
          </a:p>
          <a:p>
            <a:r>
              <a:rPr lang="en-US" sz="1400" b="1" dirty="0">
                <a:latin typeface="Courier New" pitchFamily="49" charset="0"/>
              </a:rPr>
              <a:t>Null Hypothesis: LGDPI has a unit root                                </a:t>
            </a:r>
          </a:p>
          <a:p>
            <a:r>
              <a:rPr lang="en-US" sz="1400" b="1" dirty="0">
                <a:latin typeface="Courier New" pitchFamily="49" charset="0"/>
              </a:rPr>
              <a:t>Exogenous: Constant, Linear Trend                                     </a:t>
            </a:r>
          </a:p>
          <a:p>
            <a:r>
              <a:rPr lang="en-US" sz="1400" b="1" dirty="0">
                <a:latin typeface="Courier New" pitchFamily="49" charset="0"/>
              </a:rPr>
              <a:t>Lag Length: 0 (Automatic based on SIC, MAXLAG=9)                      </a:t>
            </a:r>
          </a:p>
          <a:p>
            <a:r>
              <a:rPr lang="en-US" sz="1400" b="1" dirty="0">
                <a:latin typeface="Courier New" pitchFamily="49" charset="0"/>
              </a:rPr>
              <a:t>============================================================</a:t>
            </a:r>
          </a:p>
          <a:p>
            <a:r>
              <a:rPr lang="en-US" sz="1400" b="1" dirty="0">
                <a:latin typeface="Courier New" pitchFamily="49" charset="0"/>
              </a:rPr>
              <a:t>                                        t-Statistic  Prob.*           </a:t>
            </a:r>
          </a:p>
          <a:p>
            <a:r>
              <a:rPr lang="en-US" sz="1400" b="1" dirty="0">
                <a:latin typeface="Courier New" pitchFamily="49" charset="0"/>
              </a:rPr>
              <a:t>============================================================</a:t>
            </a:r>
          </a:p>
          <a:p>
            <a:r>
              <a:rPr lang="en-US" sz="1400" b="1" dirty="0">
                <a:latin typeface="Courier New" pitchFamily="49" charset="0"/>
              </a:rPr>
              <a:t>Augmented Dickey-Fuller test statistic   -1.784362   0.6953           </a:t>
            </a:r>
          </a:p>
          <a:p>
            <a:r>
              <a:rPr lang="en-US" sz="1400" b="1" dirty="0">
                <a:latin typeface="Courier New" pitchFamily="49" charset="0"/>
              </a:rPr>
              <a:t>Test critical values1% level             -4.180911                    </a:t>
            </a:r>
          </a:p>
          <a:p>
            <a:r>
              <a:rPr lang="en-US" sz="1400" b="1" dirty="0">
                <a:latin typeface="Courier New" pitchFamily="49" charset="0"/>
              </a:rPr>
              <a:t>                    5% level             -3.515523                    </a:t>
            </a:r>
          </a:p>
          <a:p>
            <a:r>
              <a:rPr lang="en-US" sz="1400" b="1" dirty="0">
                <a:latin typeface="Courier New" pitchFamily="49" charset="0"/>
              </a:rPr>
              <a:t>                   10% level             -3.188259                    </a:t>
            </a:r>
          </a:p>
          <a:p>
            <a:r>
              <a:rPr lang="en-US" sz="1400" b="1" dirty="0">
                <a:latin typeface="Courier New" pitchFamily="49" charset="0"/>
              </a:rPr>
              <a:t>============================================================</a:t>
            </a:r>
          </a:p>
          <a:p>
            <a:r>
              <a:rPr lang="en-US" sz="1400" b="1" dirty="0">
                <a:latin typeface="Courier New" pitchFamily="49" charset="0"/>
              </a:rPr>
              <a:t>*MacKinnon (1996) one-sided p-values.                                 </a:t>
            </a:r>
            <a:endParaRPr lang="en-GB" sz="1400" b="1" dirty="0">
              <a:latin typeface="Courier New" pitchFamily="49" charset="0"/>
            </a:endParaRPr>
          </a:p>
          <a:p>
            <a:endParaRPr lang="en-US" sz="1400" b="1" dirty="0">
              <a:latin typeface="Courier New" pitchFamily="49" charset="0"/>
            </a:endParaRP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LGDPI(-1)      -0.090691   0.050826  -1.784362   0.0818          </a:t>
            </a:r>
          </a:p>
          <a:p>
            <a:r>
              <a:rPr lang="en-US" sz="1400" b="1" dirty="0">
                <a:latin typeface="Courier New" pitchFamily="49" charset="0"/>
              </a:rPr>
              <a:t>         C           0.723299   0.381112   1.897865   0.0648          </a:t>
            </a:r>
          </a:p>
          <a:p>
            <a:r>
              <a:rPr lang="en-US" sz="1400" b="1" dirty="0">
                <a:latin typeface="Courier New" pitchFamily="49" charset="0"/>
              </a:rPr>
              <a:t>   @TREND(1959)      0.002622   0.001705   1.537390   0.1319          </a:t>
            </a:r>
          </a:p>
          <a:p>
            <a:r>
              <a:rPr lang="en-US" sz="1400" b="1" dirty="0">
                <a:latin typeface="Courier New" pitchFamily="49" charset="0"/>
              </a:rPr>
              <a:t>============================================================</a:t>
            </a:r>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THE AUGMENTED DICKEY‒FULLER  </a:t>
            </a:r>
            <a:r>
              <a:rPr lang="en-GB" sz="1800" b="1" i="1" dirty="0" smtClean="0"/>
              <a:t>t</a:t>
            </a:r>
            <a:r>
              <a:rPr lang="en-GB" sz="1800" b="1" dirty="0" smtClean="0"/>
              <a:t> TEST: EXAMPLE</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519586F-30D2-4D02-9D2D-1E58487671B5}"/>
</file>

<file path=customXml/itemProps2.xml><?xml version="1.0" encoding="utf-8"?>
<ds:datastoreItem xmlns:ds="http://schemas.openxmlformats.org/officeDocument/2006/customXml" ds:itemID="{20A1D7FD-FEE2-4674-8934-37D71DE616EE}"/>
</file>

<file path=customXml/itemProps3.xml><?xml version="1.0" encoding="utf-8"?>
<ds:datastoreItem xmlns:ds="http://schemas.openxmlformats.org/officeDocument/2006/customXml" ds:itemID="{D37410A6-909A-4CA0-9225-2036570C8DA8}"/>
</file>

<file path=docProps/app.xml><?xml version="1.0" encoding="utf-8"?>
<Properties xmlns="http://schemas.openxmlformats.org/officeDocument/2006/extended-properties" xmlns:vt="http://schemas.openxmlformats.org/officeDocument/2006/docPropsVTypes">
  <TotalTime>4488</TotalTime>
  <Words>2326</Words>
  <Application>Microsoft Office PowerPoint</Application>
  <PresentationFormat>On-screen Show (4:3)</PresentationFormat>
  <Paragraphs>357</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111</cp:revision>
  <dcterms:created xsi:type="dcterms:W3CDTF">1998-05-09T13:24:56Z</dcterms:created>
  <dcterms:modified xsi:type="dcterms:W3CDTF">2016-06-01T09:54:41Z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