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3.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44.xml" ContentType="application/vnd.openxmlformats-officedocument.presentationml.slide+xml"/>
  <Override PartName="/ppt/slides/slide39.xml" ContentType="application/vnd.openxmlformats-officedocument.presentationml.slide+xml"/>
  <Override PartName="/ppt/slides/slide46.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5.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4"/>
  </p:notesMasterIdLst>
  <p:sldIdLst>
    <p:sldId id="517" r:id="rId2"/>
    <p:sldId id="445" r:id="rId3"/>
    <p:sldId id="488" r:id="rId4"/>
    <p:sldId id="489" r:id="rId5"/>
    <p:sldId id="490" r:id="rId6"/>
    <p:sldId id="491" r:id="rId7"/>
    <p:sldId id="492" r:id="rId8"/>
    <p:sldId id="493" r:id="rId9"/>
    <p:sldId id="496" r:id="rId10"/>
    <p:sldId id="494" r:id="rId11"/>
    <p:sldId id="495" r:id="rId12"/>
    <p:sldId id="450" r:id="rId13"/>
    <p:sldId id="451" r:id="rId14"/>
    <p:sldId id="452" r:id="rId15"/>
    <p:sldId id="453" r:id="rId16"/>
    <p:sldId id="454" r:id="rId17"/>
    <p:sldId id="456" r:id="rId18"/>
    <p:sldId id="455" r:id="rId19"/>
    <p:sldId id="457" r:id="rId20"/>
    <p:sldId id="458" r:id="rId21"/>
    <p:sldId id="459" r:id="rId22"/>
    <p:sldId id="460" r:id="rId23"/>
    <p:sldId id="461" r:id="rId24"/>
    <p:sldId id="468" r:id="rId25"/>
    <p:sldId id="469" r:id="rId26"/>
    <p:sldId id="470" r:id="rId27"/>
    <p:sldId id="475" r:id="rId28"/>
    <p:sldId id="498" r:id="rId29"/>
    <p:sldId id="499" r:id="rId30"/>
    <p:sldId id="476" r:id="rId31"/>
    <p:sldId id="500" r:id="rId32"/>
    <p:sldId id="501" r:id="rId33"/>
    <p:sldId id="502" r:id="rId34"/>
    <p:sldId id="503" r:id="rId35"/>
    <p:sldId id="477" r:id="rId36"/>
    <p:sldId id="478" r:id="rId37"/>
    <p:sldId id="479" r:id="rId38"/>
    <p:sldId id="480" r:id="rId39"/>
    <p:sldId id="481" r:id="rId40"/>
    <p:sldId id="482" r:id="rId41"/>
    <p:sldId id="487" r:id="rId42"/>
    <p:sldId id="483" r:id="rId43"/>
    <p:sldId id="484" r:id="rId44"/>
    <p:sldId id="486" r:id="rId45"/>
    <p:sldId id="504" r:id="rId46"/>
    <p:sldId id="510" r:id="rId47"/>
    <p:sldId id="513" r:id="rId48"/>
    <p:sldId id="511" r:id="rId49"/>
    <p:sldId id="514" r:id="rId50"/>
    <p:sldId id="515" r:id="rId51"/>
    <p:sldId id="516" r:id="rId52"/>
    <p:sldId id="284" r:id="rId5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26" autoAdjust="0"/>
    <p:restoredTop sz="99622" autoAdjust="0"/>
  </p:normalViewPr>
  <p:slideViewPr>
    <p:cSldViewPr snapToGrid="0" showGuides="1">
      <p:cViewPr>
        <p:scale>
          <a:sx n="100" d="100"/>
          <a:sy n="100" d="100"/>
        </p:scale>
        <p:origin x="-2232" y="-45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29" d="100"/>
          <a:sy n="29" d="100"/>
        </p:scale>
        <p:origin x="-1181"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0.wmf"/><Relationship Id="rId4" Type="http://schemas.openxmlformats.org/officeDocument/2006/relationships/image" Target="../media/image7.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5.wmf"/><Relationship Id="rId4" Type="http://schemas.openxmlformats.org/officeDocument/2006/relationships/image" Target="../media/image14.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3.wmf"/><Relationship Id="rId1" Type="http://schemas.openxmlformats.org/officeDocument/2006/relationships/image" Target="../media/image11.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3.wmf"/><Relationship Id="rId1" Type="http://schemas.openxmlformats.org/officeDocument/2006/relationships/image" Target="../media/image1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3.wmf"/><Relationship Id="rId1" Type="http://schemas.openxmlformats.org/officeDocument/2006/relationships/image" Target="../media/image11.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5.wmf"/><Relationship Id="rId1" Type="http://schemas.openxmlformats.org/officeDocument/2006/relationships/image" Target="../media/image17.wmf"/><Relationship Id="rId4" Type="http://schemas.openxmlformats.org/officeDocument/2006/relationships/image" Target="../media/image1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5.wmf"/><Relationship Id="rId1" Type="http://schemas.openxmlformats.org/officeDocument/2006/relationships/image" Target="../media/image17.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3.wmf"/><Relationship Id="rId1" Type="http://schemas.openxmlformats.org/officeDocument/2006/relationships/image" Target="../media/image11.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3.wmf"/><Relationship Id="rId1" Type="http://schemas.openxmlformats.org/officeDocument/2006/relationships/image" Target="../media/image11.wmf"/><Relationship Id="rId4" Type="http://schemas.openxmlformats.org/officeDocument/2006/relationships/image" Target="../media/image12.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5.wmf"/><Relationship Id="rId1" Type="http://schemas.openxmlformats.org/officeDocument/2006/relationships/image" Target="../media/image11.wmf"/><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26.wmf"/><Relationship Id="rId2" Type="http://schemas.openxmlformats.org/officeDocument/2006/relationships/image" Target="../media/image15.wmf"/><Relationship Id="rId1" Type="http://schemas.openxmlformats.org/officeDocument/2006/relationships/image" Target="../media/image11.wmf"/><Relationship Id="rId6" Type="http://schemas.openxmlformats.org/officeDocument/2006/relationships/image" Target="../media/image25.wmf"/><Relationship Id="rId5" Type="http://schemas.openxmlformats.org/officeDocument/2006/relationships/image" Target="../media/image22.wmf"/><Relationship Id="rId4" Type="http://schemas.openxmlformats.org/officeDocument/2006/relationships/image" Target="../media/image24.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15.wmf"/><Relationship Id="rId1" Type="http://schemas.openxmlformats.org/officeDocument/2006/relationships/image" Target="../media/image11.wmf"/><Relationship Id="rId5" Type="http://schemas.openxmlformats.org/officeDocument/2006/relationships/image" Target="../media/image26.wmf"/><Relationship Id="rId4" Type="http://schemas.openxmlformats.org/officeDocument/2006/relationships/image" Target="../media/image28.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15.wmf"/><Relationship Id="rId1" Type="http://schemas.openxmlformats.org/officeDocument/2006/relationships/image" Target="../media/image11.wmf"/><Relationship Id="rId4" Type="http://schemas.openxmlformats.org/officeDocument/2006/relationships/image" Target="../media/image28.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15.wmf"/><Relationship Id="rId1" Type="http://schemas.openxmlformats.org/officeDocument/2006/relationships/image" Target="../media/image11.wmf"/><Relationship Id="rId4" Type="http://schemas.openxmlformats.org/officeDocument/2006/relationships/image" Target="../media/image28.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15.wmf"/><Relationship Id="rId1" Type="http://schemas.openxmlformats.org/officeDocument/2006/relationships/image" Target="../media/image11.wmf"/><Relationship Id="rId4" Type="http://schemas.openxmlformats.org/officeDocument/2006/relationships/image" Target="../media/image28.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15.wmf"/><Relationship Id="rId1" Type="http://schemas.openxmlformats.org/officeDocument/2006/relationships/image" Target="../media/image11.wmf"/><Relationship Id="rId5" Type="http://schemas.openxmlformats.org/officeDocument/2006/relationships/image" Target="../media/image26.wmf"/><Relationship Id="rId4" Type="http://schemas.openxmlformats.org/officeDocument/2006/relationships/image" Target="../media/image28.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11.wmf"/><Relationship Id="rId6" Type="http://schemas.openxmlformats.org/officeDocument/2006/relationships/image" Target="../media/image35.wmf"/><Relationship Id="rId5" Type="http://schemas.openxmlformats.org/officeDocument/2006/relationships/image" Target="../media/image34.wmf"/><Relationship Id="rId4" Type="http://schemas.openxmlformats.org/officeDocument/2006/relationships/image" Target="../media/image33.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11.wmf"/><Relationship Id="rId4" Type="http://schemas.openxmlformats.org/officeDocument/2006/relationships/image" Target="../media/image35.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11.wmf"/><Relationship Id="rId4" Type="http://schemas.openxmlformats.org/officeDocument/2006/relationships/image" Target="../media/image35.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11.wmf"/><Relationship Id="rId4" Type="http://schemas.openxmlformats.org/officeDocument/2006/relationships/image" Target="../media/image3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6.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11.wmf"/><Relationship Id="rId4" Type="http://schemas.openxmlformats.org/officeDocument/2006/relationships/image" Target="../media/image35.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6" Type="http://schemas.openxmlformats.org/officeDocument/2006/relationships/image" Target="../media/image41.wmf"/><Relationship Id="rId5" Type="http://schemas.openxmlformats.org/officeDocument/2006/relationships/image" Target="../media/image40.wmf"/><Relationship Id="rId4" Type="http://schemas.openxmlformats.org/officeDocument/2006/relationships/image" Target="../media/image39.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7.wmf"/><Relationship Id="rId1" Type="http://schemas.openxmlformats.org/officeDocument/2006/relationships/image" Target="../media/image36.wmf"/><Relationship Id="rId4" Type="http://schemas.openxmlformats.org/officeDocument/2006/relationships/image" Target="../media/image41.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7.wmf"/><Relationship Id="rId1" Type="http://schemas.openxmlformats.org/officeDocument/2006/relationships/image" Target="../media/image36.wmf"/><Relationship Id="rId4" Type="http://schemas.openxmlformats.org/officeDocument/2006/relationships/image" Target="../media/image41.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 Id="rId4" Type="http://schemas.openxmlformats.org/officeDocument/2006/relationships/image" Target="../media/image46.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7.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 Id="rId4" Type="http://schemas.openxmlformats.org/officeDocument/2006/relationships/image" Target="../media/image49.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7.wmf"/><Relationship Id="rId4"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7.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10.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9523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952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523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523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9523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385AFF07-AB60-476A-9C8F-83DDDB1C4B18}" type="slidenum">
              <a:rPr lang="en-GB"/>
              <a:pPr/>
              <a:t>‹#›</a:t>
            </a:fld>
            <a:endParaRPr lang="en-GB"/>
          </a:p>
        </p:txBody>
      </p:sp>
    </p:spTree>
    <p:extLst>
      <p:ext uri="{BB962C8B-B14F-4D97-AF65-F5344CB8AC3E}">
        <p14:creationId xmlns:p14="http://schemas.microsoft.com/office/powerpoint/2010/main" val="4705872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FB4160-1F99-486B-ADE3-B45B9892B3D0}" type="slidenum">
              <a:rPr lang="en-US"/>
              <a:pPr/>
              <a:t>‹#›</a:t>
            </a:fld>
            <a:endParaRPr lang="en-US"/>
          </a:p>
        </p:txBody>
      </p:sp>
    </p:spTree>
    <p:extLst>
      <p:ext uri="{BB962C8B-B14F-4D97-AF65-F5344CB8AC3E}">
        <p14:creationId xmlns:p14="http://schemas.microsoft.com/office/powerpoint/2010/main" val="3091551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524F4C2-13AC-4A7B-A3D8-98B6C9689F39}" type="slidenum">
              <a:rPr lang="en-US"/>
              <a:pPr/>
              <a:t>‹#›</a:t>
            </a:fld>
            <a:endParaRPr lang="en-US"/>
          </a:p>
        </p:txBody>
      </p:sp>
    </p:spTree>
    <p:extLst>
      <p:ext uri="{BB962C8B-B14F-4D97-AF65-F5344CB8AC3E}">
        <p14:creationId xmlns:p14="http://schemas.microsoft.com/office/powerpoint/2010/main" val="1391559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1FC104-328A-436C-A30F-0DC5F2106166}" type="slidenum">
              <a:rPr lang="en-US"/>
              <a:pPr/>
              <a:t>‹#›</a:t>
            </a:fld>
            <a:endParaRPr lang="en-US"/>
          </a:p>
        </p:txBody>
      </p:sp>
    </p:spTree>
    <p:extLst>
      <p:ext uri="{BB962C8B-B14F-4D97-AF65-F5344CB8AC3E}">
        <p14:creationId xmlns:p14="http://schemas.microsoft.com/office/powerpoint/2010/main" val="3053113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E862213-AAE0-4172-B00F-AA449EFB0DB3}" type="slidenum">
              <a:rPr lang="en-US"/>
              <a:pPr/>
              <a:t>‹#›</a:t>
            </a:fld>
            <a:endParaRPr lang="en-US"/>
          </a:p>
        </p:txBody>
      </p:sp>
    </p:spTree>
    <p:extLst>
      <p:ext uri="{BB962C8B-B14F-4D97-AF65-F5344CB8AC3E}">
        <p14:creationId xmlns:p14="http://schemas.microsoft.com/office/powerpoint/2010/main" val="3798605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0D36D5D-9B37-40E7-B9EB-2871B22ECEE2}" type="slidenum">
              <a:rPr lang="en-US"/>
              <a:pPr/>
              <a:t>‹#›</a:t>
            </a:fld>
            <a:endParaRPr lang="en-US"/>
          </a:p>
        </p:txBody>
      </p:sp>
    </p:spTree>
    <p:extLst>
      <p:ext uri="{BB962C8B-B14F-4D97-AF65-F5344CB8AC3E}">
        <p14:creationId xmlns:p14="http://schemas.microsoft.com/office/powerpoint/2010/main" val="414393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15A80DC-0616-4DE1-A4FB-BA099C28458B}" type="slidenum">
              <a:rPr lang="en-US"/>
              <a:pPr/>
              <a:t>‹#›</a:t>
            </a:fld>
            <a:endParaRPr lang="en-US"/>
          </a:p>
        </p:txBody>
      </p:sp>
    </p:spTree>
    <p:extLst>
      <p:ext uri="{BB962C8B-B14F-4D97-AF65-F5344CB8AC3E}">
        <p14:creationId xmlns:p14="http://schemas.microsoft.com/office/powerpoint/2010/main" val="358425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FE75C40-FCBE-46FF-BE1D-0A7D9696DF64}" type="slidenum">
              <a:rPr lang="en-US"/>
              <a:pPr/>
              <a:t>‹#›</a:t>
            </a:fld>
            <a:endParaRPr lang="en-US"/>
          </a:p>
        </p:txBody>
      </p:sp>
    </p:spTree>
    <p:extLst>
      <p:ext uri="{BB962C8B-B14F-4D97-AF65-F5344CB8AC3E}">
        <p14:creationId xmlns:p14="http://schemas.microsoft.com/office/powerpoint/2010/main" val="728679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891ABB5-ED8A-4BB3-92B4-706A335DEF75}" type="slidenum">
              <a:rPr lang="en-US"/>
              <a:pPr/>
              <a:t>‹#›</a:t>
            </a:fld>
            <a:endParaRPr lang="en-US"/>
          </a:p>
        </p:txBody>
      </p:sp>
    </p:spTree>
    <p:extLst>
      <p:ext uri="{BB962C8B-B14F-4D97-AF65-F5344CB8AC3E}">
        <p14:creationId xmlns:p14="http://schemas.microsoft.com/office/powerpoint/2010/main" val="2813834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5C85411-C322-4A03-A0E6-76466198BF78}" type="slidenum">
              <a:rPr lang="en-US"/>
              <a:pPr/>
              <a:t>‹#›</a:t>
            </a:fld>
            <a:endParaRPr lang="en-US"/>
          </a:p>
        </p:txBody>
      </p:sp>
    </p:spTree>
    <p:extLst>
      <p:ext uri="{BB962C8B-B14F-4D97-AF65-F5344CB8AC3E}">
        <p14:creationId xmlns:p14="http://schemas.microsoft.com/office/powerpoint/2010/main" val="879650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D73F15B-F6D2-4399-BA15-3A8C48C048FF}" type="slidenum">
              <a:rPr lang="en-US"/>
              <a:pPr/>
              <a:t>‹#›</a:t>
            </a:fld>
            <a:endParaRPr lang="en-US"/>
          </a:p>
        </p:txBody>
      </p:sp>
    </p:spTree>
    <p:extLst>
      <p:ext uri="{BB962C8B-B14F-4D97-AF65-F5344CB8AC3E}">
        <p14:creationId xmlns:p14="http://schemas.microsoft.com/office/powerpoint/2010/main" val="655679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B913507-D82B-4C45-909B-983F7F50B369}" type="slidenum">
              <a:rPr lang="en-US"/>
              <a:pPr/>
              <a:t>‹#›</a:t>
            </a:fld>
            <a:endParaRPr lang="en-US"/>
          </a:p>
        </p:txBody>
      </p:sp>
    </p:spTree>
    <p:extLst>
      <p:ext uri="{BB962C8B-B14F-4D97-AF65-F5344CB8AC3E}">
        <p14:creationId xmlns:p14="http://schemas.microsoft.com/office/powerpoint/2010/main" val="2379191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BE88918F-2252-4C94-95BB-118A4FE8866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41.bin"/><Relationship Id="rId3" Type="http://schemas.openxmlformats.org/officeDocument/2006/relationships/oleObject" Target="../embeddings/oleObject36.bin"/><Relationship Id="rId7" Type="http://schemas.openxmlformats.org/officeDocument/2006/relationships/oleObject" Target="../embeddings/oleObject38.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10.wmf"/><Relationship Id="rId1" Type="http://schemas.openxmlformats.org/officeDocument/2006/relationships/vmlDrawing" Target="../drawings/vmlDrawing9.vml"/><Relationship Id="rId6" Type="http://schemas.openxmlformats.org/officeDocument/2006/relationships/image" Target="../media/image3.wmf"/><Relationship Id="rId11" Type="http://schemas.openxmlformats.org/officeDocument/2006/relationships/oleObject" Target="../embeddings/oleObject40.bin"/><Relationship Id="rId5" Type="http://schemas.openxmlformats.org/officeDocument/2006/relationships/oleObject" Target="../embeddings/oleObject37.bin"/><Relationship Id="rId15" Type="http://schemas.openxmlformats.org/officeDocument/2006/relationships/oleObject" Target="../embeddings/oleObject42.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39.bin"/><Relationship Id="rId14" Type="http://schemas.openxmlformats.org/officeDocument/2006/relationships/image" Target="../media/image9.wmf"/></Relationships>
</file>

<file path=ppt/slides/_rels/slide11.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3.bin"/><Relationship Id="rId7" Type="http://schemas.openxmlformats.org/officeDocument/2006/relationships/oleObject" Target="../embeddings/oleObject45.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wmf"/><Relationship Id="rId11" Type="http://schemas.openxmlformats.org/officeDocument/2006/relationships/oleObject" Target="../embeddings/oleObject47.bin"/><Relationship Id="rId5" Type="http://schemas.openxmlformats.org/officeDocument/2006/relationships/oleObject" Target="../embeddings/oleObject44.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46.bin"/></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50.bin"/><Relationship Id="rId13" Type="http://schemas.openxmlformats.org/officeDocument/2006/relationships/image" Target="../media/image15.wmf"/><Relationship Id="rId3" Type="http://schemas.openxmlformats.org/officeDocument/2006/relationships/image" Target="../media/image16.wmf"/><Relationship Id="rId7" Type="http://schemas.openxmlformats.org/officeDocument/2006/relationships/image" Target="../media/image12.wmf"/><Relationship Id="rId12" Type="http://schemas.openxmlformats.org/officeDocument/2006/relationships/oleObject" Target="../embeddings/oleObject52.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49.bin"/><Relationship Id="rId11" Type="http://schemas.openxmlformats.org/officeDocument/2006/relationships/image" Target="../media/image14.wmf"/><Relationship Id="rId5" Type="http://schemas.openxmlformats.org/officeDocument/2006/relationships/image" Target="../media/image11.wmf"/><Relationship Id="rId10" Type="http://schemas.openxmlformats.org/officeDocument/2006/relationships/oleObject" Target="../embeddings/oleObject51.bin"/><Relationship Id="rId4" Type="http://schemas.openxmlformats.org/officeDocument/2006/relationships/oleObject" Target="../embeddings/oleObject48.bin"/><Relationship Id="rId9" Type="http://schemas.openxmlformats.org/officeDocument/2006/relationships/image" Target="../media/image13.wmf"/><Relationship Id="rId14" Type="http://schemas.openxmlformats.org/officeDocument/2006/relationships/oleObject" Target="../embeddings/oleObject53.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56.bin"/><Relationship Id="rId3" Type="http://schemas.openxmlformats.org/officeDocument/2006/relationships/image" Target="../media/image16.wmf"/><Relationship Id="rId7"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55.bin"/><Relationship Id="rId5" Type="http://schemas.openxmlformats.org/officeDocument/2006/relationships/image" Target="../media/image11.wmf"/><Relationship Id="rId10" Type="http://schemas.openxmlformats.org/officeDocument/2006/relationships/oleObject" Target="../embeddings/oleObject57.bin"/><Relationship Id="rId4" Type="http://schemas.openxmlformats.org/officeDocument/2006/relationships/oleObject" Target="../embeddings/oleObject54.bin"/><Relationship Id="rId9" Type="http://schemas.openxmlformats.org/officeDocument/2006/relationships/image" Target="../media/image15.w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60.bin"/><Relationship Id="rId3" Type="http://schemas.openxmlformats.org/officeDocument/2006/relationships/image" Target="../media/image16.wmf"/><Relationship Id="rId7"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59.bin"/><Relationship Id="rId5" Type="http://schemas.openxmlformats.org/officeDocument/2006/relationships/image" Target="../media/image11.wmf"/><Relationship Id="rId10" Type="http://schemas.openxmlformats.org/officeDocument/2006/relationships/oleObject" Target="../embeddings/oleObject61.bin"/><Relationship Id="rId4" Type="http://schemas.openxmlformats.org/officeDocument/2006/relationships/oleObject" Target="../embeddings/oleObject58.bin"/><Relationship Id="rId9" Type="http://schemas.openxmlformats.org/officeDocument/2006/relationships/image" Target="../media/image15.w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64.bin"/><Relationship Id="rId3" Type="http://schemas.openxmlformats.org/officeDocument/2006/relationships/image" Target="../media/image16.wmf"/><Relationship Id="rId7"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63.bin"/><Relationship Id="rId5" Type="http://schemas.openxmlformats.org/officeDocument/2006/relationships/image" Target="../media/image11.wmf"/><Relationship Id="rId10" Type="http://schemas.openxmlformats.org/officeDocument/2006/relationships/oleObject" Target="../embeddings/oleObject65.bin"/><Relationship Id="rId4" Type="http://schemas.openxmlformats.org/officeDocument/2006/relationships/oleObject" Target="../embeddings/oleObject62.bin"/><Relationship Id="rId9" Type="http://schemas.openxmlformats.org/officeDocument/2006/relationships/image" Target="../media/image15.wmf"/></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68.bin"/><Relationship Id="rId13" Type="http://schemas.openxmlformats.org/officeDocument/2006/relationships/oleObject" Target="../embeddings/oleObject71.bin"/><Relationship Id="rId3" Type="http://schemas.openxmlformats.org/officeDocument/2006/relationships/image" Target="../media/image18.wmf"/><Relationship Id="rId7" Type="http://schemas.openxmlformats.org/officeDocument/2006/relationships/image" Target="../media/image15.wmf"/><Relationship Id="rId12" Type="http://schemas.openxmlformats.org/officeDocument/2006/relationships/oleObject" Target="../embeddings/oleObject70.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67.bin"/><Relationship Id="rId11" Type="http://schemas.openxmlformats.org/officeDocument/2006/relationships/image" Target="../media/image12.wmf"/><Relationship Id="rId5" Type="http://schemas.openxmlformats.org/officeDocument/2006/relationships/image" Target="../media/image17.wmf"/><Relationship Id="rId10" Type="http://schemas.openxmlformats.org/officeDocument/2006/relationships/oleObject" Target="../embeddings/oleObject69.bin"/><Relationship Id="rId4" Type="http://schemas.openxmlformats.org/officeDocument/2006/relationships/oleObject" Target="../embeddings/oleObject66.bin"/><Relationship Id="rId9" Type="http://schemas.openxmlformats.org/officeDocument/2006/relationships/image" Target="../media/image13.wmf"/></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74.bin"/><Relationship Id="rId3" Type="http://schemas.openxmlformats.org/officeDocument/2006/relationships/image" Target="../media/image18.wmf"/><Relationship Id="rId7"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73.bin"/><Relationship Id="rId11" Type="http://schemas.openxmlformats.org/officeDocument/2006/relationships/oleObject" Target="../embeddings/oleObject76.bin"/><Relationship Id="rId5" Type="http://schemas.openxmlformats.org/officeDocument/2006/relationships/image" Target="../media/image17.wmf"/><Relationship Id="rId10" Type="http://schemas.openxmlformats.org/officeDocument/2006/relationships/oleObject" Target="../embeddings/oleObject75.bin"/><Relationship Id="rId4" Type="http://schemas.openxmlformats.org/officeDocument/2006/relationships/oleObject" Target="../embeddings/oleObject72.bin"/><Relationship Id="rId9" Type="http://schemas.openxmlformats.org/officeDocument/2006/relationships/image" Target="../media/image13.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79.bin"/><Relationship Id="rId3" Type="http://schemas.openxmlformats.org/officeDocument/2006/relationships/image" Target="../media/image16.wmf"/><Relationship Id="rId7"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oleObject" Target="../embeddings/oleObject78.bin"/><Relationship Id="rId11" Type="http://schemas.openxmlformats.org/officeDocument/2006/relationships/oleObject" Target="../embeddings/oleObject81.bin"/><Relationship Id="rId5" Type="http://schemas.openxmlformats.org/officeDocument/2006/relationships/image" Target="../media/image11.wmf"/><Relationship Id="rId10" Type="http://schemas.openxmlformats.org/officeDocument/2006/relationships/oleObject" Target="../embeddings/oleObject80.bin"/><Relationship Id="rId4" Type="http://schemas.openxmlformats.org/officeDocument/2006/relationships/oleObject" Target="../embeddings/oleObject77.bin"/><Relationship Id="rId9" Type="http://schemas.openxmlformats.org/officeDocument/2006/relationships/image" Target="../media/image15.wmf"/></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84.bin"/><Relationship Id="rId13" Type="http://schemas.openxmlformats.org/officeDocument/2006/relationships/oleObject" Target="../embeddings/oleObject87.bin"/><Relationship Id="rId3" Type="http://schemas.openxmlformats.org/officeDocument/2006/relationships/image" Target="../media/image16.wmf"/><Relationship Id="rId7" Type="http://schemas.openxmlformats.org/officeDocument/2006/relationships/image" Target="../media/image13.wmf"/><Relationship Id="rId12"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83.bin"/><Relationship Id="rId11" Type="http://schemas.openxmlformats.org/officeDocument/2006/relationships/oleObject" Target="../embeddings/oleObject86.bin"/><Relationship Id="rId5" Type="http://schemas.openxmlformats.org/officeDocument/2006/relationships/image" Target="../media/image11.wmf"/><Relationship Id="rId10" Type="http://schemas.openxmlformats.org/officeDocument/2006/relationships/oleObject" Target="../embeddings/oleObject85.bin"/><Relationship Id="rId4" Type="http://schemas.openxmlformats.org/officeDocument/2006/relationships/oleObject" Target="../embeddings/oleObject82.bin"/><Relationship Id="rId9" Type="http://schemas.openxmlformats.org/officeDocument/2006/relationships/image" Target="../media/image15.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90.bin"/><Relationship Id="rId13" Type="http://schemas.openxmlformats.org/officeDocument/2006/relationships/image" Target="../media/image21.wmf"/><Relationship Id="rId3" Type="http://schemas.openxmlformats.org/officeDocument/2006/relationships/image" Target="../media/image23.wmf"/><Relationship Id="rId7" Type="http://schemas.openxmlformats.org/officeDocument/2006/relationships/image" Target="../media/image15.wmf"/><Relationship Id="rId12" Type="http://schemas.openxmlformats.org/officeDocument/2006/relationships/oleObject" Target="../embeddings/oleObject92.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89.bin"/><Relationship Id="rId11" Type="http://schemas.openxmlformats.org/officeDocument/2006/relationships/image" Target="../media/image20.wmf"/><Relationship Id="rId5" Type="http://schemas.openxmlformats.org/officeDocument/2006/relationships/image" Target="../media/image11.wmf"/><Relationship Id="rId15" Type="http://schemas.openxmlformats.org/officeDocument/2006/relationships/image" Target="../media/image22.wmf"/><Relationship Id="rId10" Type="http://schemas.openxmlformats.org/officeDocument/2006/relationships/oleObject" Target="../embeddings/oleObject91.bin"/><Relationship Id="rId4" Type="http://schemas.openxmlformats.org/officeDocument/2006/relationships/oleObject" Target="../embeddings/oleObject88.bin"/><Relationship Id="rId9" Type="http://schemas.openxmlformats.org/officeDocument/2006/relationships/image" Target="../media/image19.wmf"/><Relationship Id="rId14" Type="http://schemas.openxmlformats.org/officeDocument/2006/relationships/oleObject" Target="../embeddings/oleObject93.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96.bin"/><Relationship Id="rId13" Type="http://schemas.openxmlformats.org/officeDocument/2006/relationships/image" Target="../media/image22.wmf"/><Relationship Id="rId3" Type="http://schemas.openxmlformats.org/officeDocument/2006/relationships/image" Target="../media/image23.wmf"/><Relationship Id="rId7" Type="http://schemas.openxmlformats.org/officeDocument/2006/relationships/image" Target="../media/image15.wmf"/><Relationship Id="rId12" Type="http://schemas.openxmlformats.org/officeDocument/2006/relationships/oleObject" Target="../embeddings/oleObject98.bin"/><Relationship Id="rId17" Type="http://schemas.openxmlformats.org/officeDocument/2006/relationships/image" Target="../media/image26.wmf"/><Relationship Id="rId2" Type="http://schemas.openxmlformats.org/officeDocument/2006/relationships/slideLayout" Target="../slideLayouts/slideLayout7.xml"/><Relationship Id="rId16" Type="http://schemas.openxmlformats.org/officeDocument/2006/relationships/oleObject" Target="../embeddings/oleObject100.bin"/><Relationship Id="rId1" Type="http://schemas.openxmlformats.org/officeDocument/2006/relationships/vmlDrawing" Target="../drawings/vmlDrawing20.vml"/><Relationship Id="rId6" Type="http://schemas.openxmlformats.org/officeDocument/2006/relationships/oleObject" Target="../embeddings/oleObject95.bin"/><Relationship Id="rId11" Type="http://schemas.openxmlformats.org/officeDocument/2006/relationships/image" Target="../media/image24.wmf"/><Relationship Id="rId5" Type="http://schemas.openxmlformats.org/officeDocument/2006/relationships/image" Target="../media/image11.wmf"/><Relationship Id="rId15" Type="http://schemas.openxmlformats.org/officeDocument/2006/relationships/image" Target="../media/image25.wmf"/><Relationship Id="rId10" Type="http://schemas.openxmlformats.org/officeDocument/2006/relationships/oleObject" Target="../embeddings/oleObject97.bin"/><Relationship Id="rId4" Type="http://schemas.openxmlformats.org/officeDocument/2006/relationships/oleObject" Target="../embeddings/oleObject94.bin"/><Relationship Id="rId9" Type="http://schemas.openxmlformats.org/officeDocument/2006/relationships/image" Target="../media/image20.wmf"/><Relationship Id="rId14" Type="http://schemas.openxmlformats.org/officeDocument/2006/relationships/oleObject" Target="../embeddings/oleObject99.bin"/></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03.bin"/><Relationship Id="rId13" Type="http://schemas.openxmlformats.org/officeDocument/2006/relationships/image" Target="../media/image26.wmf"/><Relationship Id="rId3" Type="http://schemas.openxmlformats.org/officeDocument/2006/relationships/image" Target="../media/image29.wmf"/><Relationship Id="rId7" Type="http://schemas.openxmlformats.org/officeDocument/2006/relationships/image" Target="../media/image15.wmf"/><Relationship Id="rId12" Type="http://schemas.openxmlformats.org/officeDocument/2006/relationships/oleObject" Target="../embeddings/oleObject105.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102.bin"/><Relationship Id="rId11" Type="http://schemas.openxmlformats.org/officeDocument/2006/relationships/image" Target="../media/image28.wmf"/><Relationship Id="rId5" Type="http://schemas.openxmlformats.org/officeDocument/2006/relationships/image" Target="../media/image11.wmf"/><Relationship Id="rId10" Type="http://schemas.openxmlformats.org/officeDocument/2006/relationships/oleObject" Target="../embeddings/oleObject104.bin"/><Relationship Id="rId4" Type="http://schemas.openxmlformats.org/officeDocument/2006/relationships/oleObject" Target="../embeddings/oleObject101.bin"/><Relationship Id="rId9" Type="http://schemas.openxmlformats.org/officeDocument/2006/relationships/image" Target="../media/image27.wmf"/></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08.bin"/><Relationship Id="rId3" Type="http://schemas.openxmlformats.org/officeDocument/2006/relationships/image" Target="../media/image29.wmf"/><Relationship Id="rId7"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107.bin"/><Relationship Id="rId11" Type="http://schemas.openxmlformats.org/officeDocument/2006/relationships/image" Target="../media/image28.wmf"/><Relationship Id="rId5" Type="http://schemas.openxmlformats.org/officeDocument/2006/relationships/image" Target="../media/image11.wmf"/><Relationship Id="rId10" Type="http://schemas.openxmlformats.org/officeDocument/2006/relationships/oleObject" Target="../embeddings/oleObject109.bin"/><Relationship Id="rId4" Type="http://schemas.openxmlformats.org/officeDocument/2006/relationships/oleObject" Target="../embeddings/oleObject106.bin"/><Relationship Id="rId9" Type="http://schemas.openxmlformats.org/officeDocument/2006/relationships/image" Target="../media/image27.wmf"/></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12.bin"/><Relationship Id="rId3" Type="http://schemas.openxmlformats.org/officeDocument/2006/relationships/image" Target="../media/image29.wmf"/><Relationship Id="rId7"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111.bin"/><Relationship Id="rId11" Type="http://schemas.openxmlformats.org/officeDocument/2006/relationships/image" Target="../media/image28.wmf"/><Relationship Id="rId5" Type="http://schemas.openxmlformats.org/officeDocument/2006/relationships/image" Target="../media/image11.wmf"/><Relationship Id="rId10" Type="http://schemas.openxmlformats.org/officeDocument/2006/relationships/oleObject" Target="../embeddings/oleObject113.bin"/><Relationship Id="rId4" Type="http://schemas.openxmlformats.org/officeDocument/2006/relationships/oleObject" Target="../embeddings/oleObject110.bin"/><Relationship Id="rId9" Type="http://schemas.openxmlformats.org/officeDocument/2006/relationships/image" Target="../media/image27.w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16.bin"/><Relationship Id="rId3" Type="http://schemas.openxmlformats.org/officeDocument/2006/relationships/image" Target="../media/image29.wmf"/><Relationship Id="rId7"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oleObject" Target="../embeddings/oleObject115.bin"/><Relationship Id="rId11" Type="http://schemas.openxmlformats.org/officeDocument/2006/relationships/image" Target="../media/image28.wmf"/><Relationship Id="rId5" Type="http://schemas.openxmlformats.org/officeDocument/2006/relationships/image" Target="../media/image11.wmf"/><Relationship Id="rId10" Type="http://schemas.openxmlformats.org/officeDocument/2006/relationships/oleObject" Target="../embeddings/oleObject117.bin"/><Relationship Id="rId4" Type="http://schemas.openxmlformats.org/officeDocument/2006/relationships/oleObject" Target="../embeddings/oleObject114.bin"/><Relationship Id="rId9" Type="http://schemas.openxmlformats.org/officeDocument/2006/relationships/image" Target="../media/image27.w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120.bin"/><Relationship Id="rId13" Type="http://schemas.openxmlformats.org/officeDocument/2006/relationships/image" Target="../media/image26.wmf"/><Relationship Id="rId3" Type="http://schemas.openxmlformats.org/officeDocument/2006/relationships/image" Target="../media/image30.wmf"/><Relationship Id="rId7" Type="http://schemas.openxmlformats.org/officeDocument/2006/relationships/image" Target="../media/image15.wmf"/><Relationship Id="rId12" Type="http://schemas.openxmlformats.org/officeDocument/2006/relationships/oleObject" Target="../embeddings/oleObject122.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119.bin"/><Relationship Id="rId11" Type="http://schemas.openxmlformats.org/officeDocument/2006/relationships/image" Target="../media/image28.wmf"/><Relationship Id="rId5" Type="http://schemas.openxmlformats.org/officeDocument/2006/relationships/image" Target="../media/image11.wmf"/><Relationship Id="rId10" Type="http://schemas.openxmlformats.org/officeDocument/2006/relationships/oleObject" Target="../embeddings/oleObject121.bin"/><Relationship Id="rId4" Type="http://schemas.openxmlformats.org/officeDocument/2006/relationships/oleObject" Target="../embeddings/oleObject118.bin"/><Relationship Id="rId9" Type="http://schemas.openxmlformats.org/officeDocument/2006/relationships/image" Target="../media/image27.wmf"/></Relationships>
</file>

<file path=ppt/slides/_rels/slide27.xml.rels><?xml version="1.0" encoding="UTF-8" standalone="yes"?>
<Relationships xmlns="http://schemas.openxmlformats.org/package/2006/relationships"><Relationship Id="rId8" Type="http://schemas.openxmlformats.org/officeDocument/2006/relationships/image" Target="../media/image32.wmf"/><Relationship Id="rId13" Type="http://schemas.openxmlformats.org/officeDocument/2006/relationships/oleObject" Target="../embeddings/oleObject128.bin"/><Relationship Id="rId3" Type="http://schemas.openxmlformats.org/officeDocument/2006/relationships/oleObject" Target="../embeddings/oleObject123.bin"/><Relationship Id="rId7" Type="http://schemas.openxmlformats.org/officeDocument/2006/relationships/oleObject" Target="../embeddings/oleObject125.bin"/><Relationship Id="rId12" Type="http://schemas.openxmlformats.org/officeDocument/2006/relationships/image" Target="../media/image34.wmf"/><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31.wmf"/><Relationship Id="rId11" Type="http://schemas.openxmlformats.org/officeDocument/2006/relationships/oleObject" Target="../embeddings/oleObject127.bin"/><Relationship Id="rId5" Type="http://schemas.openxmlformats.org/officeDocument/2006/relationships/oleObject" Target="../embeddings/oleObject124.bin"/><Relationship Id="rId10" Type="http://schemas.openxmlformats.org/officeDocument/2006/relationships/image" Target="../media/image33.wmf"/><Relationship Id="rId4" Type="http://schemas.openxmlformats.org/officeDocument/2006/relationships/image" Target="../media/image11.wmf"/><Relationship Id="rId9" Type="http://schemas.openxmlformats.org/officeDocument/2006/relationships/oleObject" Target="../embeddings/oleObject126.bin"/><Relationship Id="rId14" Type="http://schemas.openxmlformats.org/officeDocument/2006/relationships/image" Target="../media/image35.wmf"/></Relationships>
</file>

<file path=ppt/slides/_rels/slide28.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129.bin"/><Relationship Id="rId7" Type="http://schemas.openxmlformats.org/officeDocument/2006/relationships/oleObject" Target="../embeddings/oleObject131.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33.wmf"/><Relationship Id="rId5" Type="http://schemas.openxmlformats.org/officeDocument/2006/relationships/oleObject" Target="../embeddings/oleObject130.bin"/><Relationship Id="rId10" Type="http://schemas.openxmlformats.org/officeDocument/2006/relationships/image" Target="../media/image35.wmf"/><Relationship Id="rId4" Type="http://schemas.openxmlformats.org/officeDocument/2006/relationships/image" Target="../media/image11.wmf"/><Relationship Id="rId9" Type="http://schemas.openxmlformats.org/officeDocument/2006/relationships/oleObject" Target="../embeddings/oleObject132.bin"/></Relationships>
</file>

<file path=ppt/slides/_rels/slide29.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133.bin"/><Relationship Id="rId7" Type="http://schemas.openxmlformats.org/officeDocument/2006/relationships/oleObject" Target="../embeddings/oleObject135.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33.wmf"/><Relationship Id="rId5" Type="http://schemas.openxmlformats.org/officeDocument/2006/relationships/oleObject" Target="../embeddings/oleObject134.bin"/><Relationship Id="rId10" Type="http://schemas.openxmlformats.org/officeDocument/2006/relationships/image" Target="../media/image35.wmf"/><Relationship Id="rId4" Type="http://schemas.openxmlformats.org/officeDocument/2006/relationships/image" Target="../media/image11.wmf"/><Relationship Id="rId9" Type="http://schemas.openxmlformats.org/officeDocument/2006/relationships/oleObject" Target="../embeddings/oleObject136.bin"/></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6.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137.bin"/><Relationship Id="rId7" Type="http://schemas.openxmlformats.org/officeDocument/2006/relationships/oleObject" Target="../embeddings/oleObject139.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33.wmf"/><Relationship Id="rId5" Type="http://schemas.openxmlformats.org/officeDocument/2006/relationships/oleObject" Target="../embeddings/oleObject138.bin"/><Relationship Id="rId10" Type="http://schemas.openxmlformats.org/officeDocument/2006/relationships/image" Target="../media/image35.wmf"/><Relationship Id="rId4" Type="http://schemas.openxmlformats.org/officeDocument/2006/relationships/image" Target="../media/image11.wmf"/><Relationship Id="rId9" Type="http://schemas.openxmlformats.org/officeDocument/2006/relationships/oleObject" Target="../embeddings/oleObject140.bin"/></Relationships>
</file>

<file path=ppt/slides/_rels/slide31.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141.bin"/><Relationship Id="rId7" Type="http://schemas.openxmlformats.org/officeDocument/2006/relationships/oleObject" Target="../embeddings/oleObject143.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33.wmf"/><Relationship Id="rId5" Type="http://schemas.openxmlformats.org/officeDocument/2006/relationships/oleObject" Target="../embeddings/oleObject142.bin"/><Relationship Id="rId10" Type="http://schemas.openxmlformats.org/officeDocument/2006/relationships/image" Target="../media/image35.wmf"/><Relationship Id="rId4" Type="http://schemas.openxmlformats.org/officeDocument/2006/relationships/image" Target="../media/image11.wmf"/><Relationship Id="rId9" Type="http://schemas.openxmlformats.org/officeDocument/2006/relationships/oleObject" Target="../embeddings/oleObject144.bin"/></Relationships>
</file>

<file path=ppt/slides/_rels/slide32.xml.rels><?xml version="1.0" encoding="UTF-8" standalone="yes"?>
<Relationships xmlns="http://schemas.openxmlformats.org/package/2006/relationships"><Relationship Id="rId8" Type="http://schemas.openxmlformats.org/officeDocument/2006/relationships/image" Target="../media/image38.wmf"/><Relationship Id="rId13" Type="http://schemas.openxmlformats.org/officeDocument/2006/relationships/oleObject" Target="../embeddings/oleObject150.bin"/><Relationship Id="rId3" Type="http://schemas.openxmlformats.org/officeDocument/2006/relationships/oleObject" Target="../embeddings/oleObject145.bin"/><Relationship Id="rId7" Type="http://schemas.openxmlformats.org/officeDocument/2006/relationships/oleObject" Target="../embeddings/oleObject147.bin"/><Relationship Id="rId12" Type="http://schemas.openxmlformats.org/officeDocument/2006/relationships/image" Target="../media/image40.wmf"/><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37.wmf"/><Relationship Id="rId11" Type="http://schemas.openxmlformats.org/officeDocument/2006/relationships/oleObject" Target="../embeddings/oleObject149.bin"/><Relationship Id="rId5" Type="http://schemas.openxmlformats.org/officeDocument/2006/relationships/oleObject" Target="../embeddings/oleObject146.bin"/><Relationship Id="rId10" Type="http://schemas.openxmlformats.org/officeDocument/2006/relationships/image" Target="../media/image39.wmf"/><Relationship Id="rId4" Type="http://schemas.openxmlformats.org/officeDocument/2006/relationships/image" Target="../media/image36.wmf"/><Relationship Id="rId9" Type="http://schemas.openxmlformats.org/officeDocument/2006/relationships/oleObject" Target="../embeddings/oleObject148.bin"/><Relationship Id="rId14" Type="http://schemas.openxmlformats.org/officeDocument/2006/relationships/image" Target="../media/image41.wmf"/></Relationships>
</file>

<file path=ppt/slides/_rels/slide33.x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oleObject" Target="../embeddings/oleObject151.bin"/><Relationship Id="rId7" Type="http://schemas.openxmlformats.org/officeDocument/2006/relationships/oleObject" Target="../embeddings/oleObject153.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37.wmf"/><Relationship Id="rId5" Type="http://schemas.openxmlformats.org/officeDocument/2006/relationships/oleObject" Target="../embeddings/oleObject152.bin"/><Relationship Id="rId10" Type="http://schemas.openxmlformats.org/officeDocument/2006/relationships/image" Target="../media/image41.wmf"/><Relationship Id="rId4" Type="http://schemas.openxmlformats.org/officeDocument/2006/relationships/image" Target="../media/image36.wmf"/><Relationship Id="rId9" Type="http://schemas.openxmlformats.org/officeDocument/2006/relationships/oleObject" Target="../embeddings/oleObject154.bin"/></Relationships>
</file>

<file path=ppt/slides/_rels/slide34.x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oleObject" Target="../embeddings/oleObject155.bin"/><Relationship Id="rId7" Type="http://schemas.openxmlformats.org/officeDocument/2006/relationships/oleObject" Target="../embeddings/oleObject157.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37.wmf"/><Relationship Id="rId5" Type="http://schemas.openxmlformats.org/officeDocument/2006/relationships/oleObject" Target="../embeddings/oleObject156.bin"/><Relationship Id="rId10" Type="http://schemas.openxmlformats.org/officeDocument/2006/relationships/image" Target="../media/image41.wmf"/><Relationship Id="rId4" Type="http://schemas.openxmlformats.org/officeDocument/2006/relationships/image" Target="../media/image36.wmf"/><Relationship Id="rId9" Type="http://schemas.openxmlformats.org/officeDocument/2006/relationships/oleObject" Target="../embeddings/oleObject158.bin"/></Relationships>
</file>

<file path=ppt/slides/_rels/slide35.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slideLayout" Target="../slideLayouts/slideLayout7.xml"/><Relationship Id="rId1" Type="http://schemas.openxmlformats.org/officeDocument/2006/relationships/vmlDrawing" Target="../drawings/vmlDrawing34.vml"/><Relationship Id="rId5" Type="http://schemas.openxmlformats.org/officeDocument/2006/relationships/image" Target="../media/image31.wmf"/><Relationship Id="rId4" Type="http://schemas.openxmlformats.org/officeDocument/2006/relationships/oleObject" Target="../embeddings/oleObject159.bin"/></Relationships>
</file>

<file path=ppt/slides/_rels/slide39.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9.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11.bin"/></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60.bin"/><Relationship Id="rId2" Type="http://schemas.openxmlformats.org/officeDocument/2006/relationships/slideLayout" Target="../slideLayouts/slideLayout7.xml"/><Relationship Id="rId1" Type="http://schemas.openxmlformats.org/officeDocument/2006/relationships/vmlDrawing" Target="../drawings/vmlDrawing35.vml"/><Relationship Id="rId5" Type="http://schemas.openxmlformats.org/officeDocument/2006/relationships/image" Target="../media/image42.emf"/><Relationship Id="rId4" Type="http://schemas.openxmlformats.org/officeDocument/2006/relationships/image" Target="../media/image26.wmf"/></Relationships>
</file>

<file path=ppt/slides/_rels/slide41.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slideLayout" Target="../slideLayouts/slideLayout7.xml"/><Relationship Id="rId1" Type="http://schemas.openxmlformats.org/officeDocument/2006/relationships/vmlDrawing" Target="../drawings/vmlDrawing36.vml"/><Relationship Id="rId5" Type="http://schemas.openxmlformats.org/officeDocument/2006/relationships/image" Target="../media/image26.wmf"/><Relationship Id="rId4" Type="http://schemas.openxmlformats.org/officeDocument/2006/relationships/oleObject" Target="../embeddings/oleObject161.bin"/></Relationships>
</file>

<file path=ppt/slides/_rels/slide43.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44.wmf"/><Relationship Id="rId13" Type="http://schemas.openxmlformats.org/officeDocument/2006/relationships/image" Target="../media/image46.wmf"/><Relationship Id="rId3" Type="http://schemas.openxmlformats.org/officeDocument/2006/relationships/image" Target="../media/image47.wmf"/><Relationship Id="rId7" Type="http://schemas.openxmlformats.org/officeDocument/2006/relationships/oleObject" Target="../embeddings/oleObject163.bin"/><Relationship Id="rId12" Type="http://schemas.openxmlformats.org/officeDocument/2006/relationships/oleObject" Target="../embeddings/oleObject166.bin"/><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43.wmf"/><Relationship Id="rId11" Type="http://schemas.openxmlformats.org/officeDocument/2006/relationships/oleObject" Target="../embeddings/oleObject165.bin"/><Relationship Id="rId5" Type="http://schemas.openxmlformats.org/officeDocument/2006/relationships/oleObject" Target="../embeddings/oleObject162.bin"/><Relationship Id="rId10" Type="http://schemas.openxmlformats.org/officeDocument/2006/relationships/image" Target="../media/image45.wmf"/><Relationship Id="rId4" Type="http://schemas.openxmlformats.org/officeDocument/2006/relationships/image" Target="../media/image48.wmf"/><Relationship Id="rId9" Type="http://schemas.openxmlformats.org/officeDocument/2006/relationships/oleObject" Target="../embeddings/oleObject164.bin"/></Relationships>
</file>

<file path=ppt/slides/_rels/slide46.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47.wmf"/><Relationship Id="rId7" Type="http://schemas.openxmlformats.org/officeDocument/2006/relationships/oleObject" Target="../embeddings/oleObject168.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image" Target="../media/image44.wmf"/><Relationship Id="rId11" Type="http://schemas.openxmlformats.org/officeDocument/2006/relationships/image" Target="../media/image46.wmf"/><Relationship Id="rId5" Type="http://schemas.openxmlformats.org/officeDocument/2006/relationships/oleObject" Target="../embeddings/oleObject167.bin"/><Relationship Id="rId10" Type="http://schemas.openxmlformats.org/officeDocument/2006/relationships/oleObject" Target="../embeddings/oleObject170.bin"/><Relationship Id="rId4" Type="http://schemas.openxmlformats.org/officeDocument/2006/relationships/image" Target="../media/image48.wmf"/><Relationship Id="rId9" Type="http://schemas.openxmlformats.org/officeDocument/2006/relationships/oleObject" Target="../embeddings/oleObject169.bin"/></Relationships>
</file>

<file path=ppt/slides/_rels/slide47.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47.wmf"/><Relationship Id="rId7" Type="http://schemas.openxmlformats.org/officeDocument/2006/relationships/oleObject" Target="../embeddings/oleObject172.bin"/><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44.wmf"/><Relationship Id="rId11" Type="http://schemas.openxmlformats.org/officeDocument/2006/relationships/image" Target="../media/image46.wmf"/><Relationship Id="rId5" Type="http://schemas.openxmlformats.org/officeDocument/2006/relationships/oleObject" Target="../embeddings/oleObject171.bin"/><Relationship Id="rId10" Type="http://schemas.openxmlformats.org/officeDocument/2006/relationships/oleObject" Target="../embeddings/oleObject174.bin"/><Relationship Id="rId4" Type="http://schemas.openxmlformats.org/officeDocument/2006/relationships/image" Target="../media/image48.wmf"/><Relationship Id="rId9" Type="http://schemas.openxmlformats.org/officeDocument/2006/relationships/oleObject" Target="../embeddings/oleObject173.bin"/></Relationships>
</file>

<file path=ppt/slides/_rels/slide48.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image" Target="../media/image49.wmf"/><Relationship Id="rId3" Type="http://schemas.openxmlformats.org/officeDocument/2006/relationships/image" Target="../media/image47.wmf"/><Relationship Id="rId7" Type="http://schemas.openxmlformats.org/officeDocument/2006/relationships/oleObject" Target="../embeddings/oleObject176.bin"/><Relationship Id="rId12" Type="http://schemas.openxmlformats.org/officeDocument/2006/relationships/oleObject" Target="../embeddings/oleObject179.bin"/><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image" Target="../media/image44.wmf"/><Relationship Id="rId11" Type="http://schemas.openxmlformats.org/officeDocument/2006/relationships/image" Target="../media/image46.wmf"/><Relationship Id="rId5" Type="http://schemas.openxmlformats.org/officeDocument/2006/relationships/oleObject" Target="../embeddings/oleObject175.bin"/><Relationship Id="rId10" Type="http://schemas.openxmlformats.org/officeDocument/2006/relationships/oleObject" Target="../embeddings/oleObject178.bin"/><Relationship Id="rId4" Type="http://schemas.openxmlformats.org/officeDocument/2006/relationships/image" Target="../media/image48.wmf"/><Relationship Id="rId9" Type="http://schemas.openxmlformats.org/officeDocument/2006/relationships/oleObject" Target="../embeddings/oleObject177.bin"/></Relationships>
</file>

<file path=ppt/slides/_rels/slide49.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47.wmf"/><Relationship Id="rId7" Type="http://schemas.openxmlformats.org/officeDocument/2006/relationships/oleObject" Target="../embeddings/oleObject181.bin"/><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image" Target="../media/image44.wmf"/><Relationship Id="rId11" Type="http://schemas.openxmlformats.org/officeDocument/2006/relationships/image" Target="../media/image46.wmf"/><Relationship Id="rId5" Type="http://schemas.openxmlformats.org/officeDocument/2006/relationships/oleObject" Target="../embeddings/oleObject180.bin"/><Relationship Id="rId10" Type="http://schemas.openxmlformats.org/officeDocument/2006/relationships/oleObject" Target="../embeddings/oleObject183.bin"/><Relationship Id="rId4" Type="http://schemas.openxmlformats.org/officeDocument/2006/relationships/image" Target="../media/image48.wmf"/><Relationship Id="rId9" Type="http://schemas.openxmlformats.org/officeDocument/2006/relationships/oleObject" Target="../embeddings/oleObject182.bin"/></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16.bin"/><Relationship Id="rId5" Type="http://schemas.openxmlformats.org/officeDocument/2006/relationships/oleObject" Target="../embeddings/oleObject13.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15.bin"/></Relationships>
</file>

<file path=ppt/slides/_rels/slide50.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47.wmf"/><Relationship Id="rId7" Type="http://schemas.openxmlformats.org/officeDocument/2006/relationships/oleObject" Target="../embeddings/oleObject185.bin"/><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image" Target="../media/image44.wmf"/><Relationship Id="rId11" Type="http://schemas.openxmlformats.org/officeDocument/2006/relationships/image" Target="../media/image46.wmf"/><Relationship Id="rId5" Type="http://schemas.openxmlformats.org/officeDocument/2006/relationships/oleObject" Target="../embeddings/oleObject184.bin"/><Relationship Id="rId10" Type="http://schemas.openxmlformats.org/officeDocument/2006/relationships/oleObject" Target="../embeddings/oleObject187.bin"/><Relationship Id="rId4" Type="http://schemas.openxmlformats.org/officeDocument/2006/relationships/image" Target="../media/image48.wmf"/><Relationship Id="rId9" Type="http://schemas.openxmlformats.org/officeDocument/2006/relationships/oleObject" Target="../embeddings/oleObject186.bin"/></Relationships>
</file>

<file path=ppt/slides/_rels/slide51.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47.wmf"/><Relationship Id="rId7" Type="http://schemas.openxmlformats.org/officeDocument/2006/relationships/oleObject" Target="../embeddings/oleObject189.bin"/><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image" Target="../media/image44.wmf"/><Relationship Id="rId11" Type="http://schemas.openxmlformats.org/officeDocument/2006/relationships/image" Target="../media/image46.wmf"/><Relationship Id="rId5" Type="http://schemas.openxmlformats.org/officeDocument/2006/relationships/oleObject" Target="../embeddings/oleObject188.bin"/><Relationship Id="rId10" Type="http://schemas.openxmlformats.org/officeDocument/2006/relationships/oleObject" Target="../embeddings/oleObject191.bin"/><Relationship Id="rId4" Type="http://schemas.openxmlformats.org/officeDocument/2006/relationships/image" Target="../media/image48.wmf"/><Relationship Id="rId9" Type="http://schemas.openxmlformats.org/officeDocument/2006/relationships/oleObject" Target="../embeddings/oleObject190.bin"/></Relationships>
</file>

<file path=ppt/slides/_rels/slide5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11" Type="http://schemas.openxmlformats.org/officeDocument/2006/relationships/oleObject" Target="../embeddings/oleObject21.bin"/><Relationship Id="rId5" Type="http://schemas.openxmlformats.org/officeDocument/2006/relationships/oleObject" Target="../embeddings/oleObject18.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20.bin"/></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2.bin"/><Relationship Id="rId7" Type="http://schemas.openxmlformats.org/officeDocument/2006/relationships/oleObject" Target="../embeddings/oleObject24.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11" Type="http://schemas.openxmlformats.org/officeDocument/2006/relationships/oleObject" Target="../embeddings/oleObject26.bin"/><Relationship Id="rId5" Type="http://schemas.openxmlformats.org/officeDocument/2006/relationships/oleObject" Target="../embeddings/oleObject23.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25.bin"/></Relationships>
</file>

<file path=ppt/slides/_rels/slide8.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5" Type="http://schemas.openxmlformats.org/officeDocument/2006/relationships/oleObject" Target="../embeddings/oleObject28.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30.bin"/></Relationships>
</file>

<file path=ppt/slides/_rels/slide9.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11" Type="http://schemas.openxmlformats.org/officeDocument/2006/relationships/oleObject" Target="../embeddings/oleObject35.bin"/><Relationship Id="rId5" Type="http://schemas.openxmlformats.org/officeDocument/2006/relationships/oleObject" Target="../embeddings/oleObject32.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3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13: </a:t>
            </a:r>
            <a:r>
              <a:rPr lang="en-US" dirty="0">
                <a:solidFill>
                  <a:schemeClr val="bg1"/>
                </a:solidFill>
                <a:latin typeface="Arial" pitchFamily="34" charset="0"/>
                <a:cs typeface="Arial" pitchFamily="34" charset="0"/>
              </a:rPr>
              <a:t>Introduction to Nonstationary Time Series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3267633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noChangeArrowheads="1"/>
          </p:cNvSpPr>
          <p:nvPr/>
        </p:nvSpPr>
        <p:spPr bwMode="auto">
          <a:xfrm>
            <a:off x="0" y="2668800"/>
            <a:ext cx="9144000" cy="17222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16"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8</a:t>
            </a:r>
            <a:endParaRPr lang="en-US" sz="1000" dirty="0">
              <a:solidFill>
                <a:srgbClr val="3366FF"/>
              </a:solidFill>
            </a:endParaRPr>
          </a:p>
        </p:txBody>
      </p:sp>
      <p:sp>
        <p:nvSpPr>
          <p:cNvPr id="315439" name="Text Box 47"/>
          <p:cNvSpPr txBox="1">
            <a:spLocks noChangeArrowheads="1"/>
          </p:cNvSpPr>
          <p:nvPr/>
        </p:nvSpPr>
        <p:spPr bwMode="auto">
          <a:xfrm>
            <a:off x="301625" y="5835650"/>
            <a:ext cx="86233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For </a:t>
            </a:r>
            <a:r>
              <a:rPr lang="en-GB" sz="1500" b="1" dirty="0"/>
              <a:t>this we return to the theory in Section 11.5, where we investigated the properties of the OLS estimator of   </a:t>
            </a:r>
            <a:r>
              <a:rPr lang="en-GB" sz="1500" b="1" dirty="0" smtClean="0"/>
              <a:t>  . </a:t>
            </a:r>
            <a:r>
              <a:rPr lang="en-GB" sz="1500" b="1" dirty="0"/>
              <a:t>We saw that the estimator is consistent and that, provided that </a:t>
            </a:r>
            <a:r>
              <a:rPr lang="en-GB" sz="1500" b="1" dirty="0" smtClean="0"/>
              <a:t>| </a:t>
            </a:r>
            <a:r>
              <a:rPr lang="en-GB" sz="1500" b="1" i="1" dirty="0" smtClean="0">
                <a:latin typeface="Symbol" pitchFamily="18" charset="2"/>
              </a:rPr>
              <a:t>b</a:t>
            </a:r>
            <a:r>
              <a:rPr lang="en-GB" sz="1500" b="1" baseline="-25000" dirty="0" smtClean="0"/>
              <a:t>2</a:t>
            </a:r>
            <a:r>
              <a:rPr lang="en-GB" sz="1500" b="1" dirty="0" smtClean="0"/>
              <a:t> | &lt; 1,      its </a:t>
            </a:r>
            <a:r>
              <a:rPr lang="en-GB" sz="1500" b="1" dirty="0"/>
              <a:t>transformation  </a:t>
            </a:r>
            <a:r>
              <a:rPr lang="en-GB" sz="1500" b="1" dirty="0" smtClean="0"/>
              <a:t>                     has the </a:t>
            </a:r>
            <a:r>
              <a:rPr lang="en-GB" sz="1500" b="1" dirty="0"/>
              <a:t>limiting normal </a:t>
            </a:r>
            <a:r>
              <a:rPr lang="en-GB" sz="1500" b="1" dirty="0" smtClean="0"/>
              <a:t>distribution shown.</a:t>
            </a:r>
            <a:endParaRPr lang="en-GB" sz="1500" b="1" dirty="0"/>
          </a:p>
          <a:p>
            <a:endParaRPr lang="en-GB" sz="1500" b="1"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2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841310141"/>
              </p:ext>
            </p:extLst>
          </p:nvPr>
        </p:nvGraphicFramePr>
        <p:xfrm>
          <a:off x="3081600" y="627063"/>
          <a:ext cx="2997200" cy="381000"/>
        </p:xfrm>
        <a:graphic>
          <a:graphicData uri="http://schemas.openxmlformats.org/presentationml/2006/ole">
            <mc:AlternateContent xmlns:mc="http://schemas.openxmlformats.org/markup-compatibility/2006">
              <mc:Choice xmlns:v="urn:schemas-microsoft-com:vml" Requires="v">
                <p:oleObj spid="_x0000_s354452"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816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Rectangle 32"/>
          <p:cNvSpPr>
            <a:spLocks noChangeArrowheads="1"/>
          </p:cNvSpPr>
          <p:nvPr/>
        </p:nvSpPr>
        <p:spPr bwMode="auto">
          <a:xfrm>
            <a:off x="0" y="192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7"/>
          <p:cNvGraphicFramePr>
            <a:graphicFrameLocks noChangeAspect="1"/>
          </p:cNvGraphicFramePr>
          <p:nvPr>
            <p:extLst>
              <p:ext uri="{D42A27DB-BD31-4B8C-83A1-F6EECF244321}">
                <p14:modId xmlns:p14="http://schemas.microsoft.com/office/powerpoint/2010/main" val="1362396370"/>
              </p:ext>
            </p:extLst>
          </p:nvPr>
        </p:nvGraphicFramePr>
        <p:xfrm>
          <a:off x="3081600" y="1324800"/>
          <a:ext cx="2463800" cy="374650"/>
        </p:xfrm>
        <a:graphic>
          <a:graphicData uri="http://schemas.openxmlformats.org/presentationml/2006/ole">
            <mc:AlternateContent xmlns:mc="http://schemas.openxmlformats.org/markup-compatibility/2006">
              <mc:Choice xmlns:v="urn:schemas-microsoft-com:vml" Requires="v">
                <p:oleObj spid="_x0000_s354453" name="Equation" r:id="rId5" imgW="2463480" imgH="380880" progId="Equation.3">
                  <p:embed/>
                </p:oleObj>
              </mc:Choice>
              <mc:Fallback>
                <p:oleObj name="Equation" r:id="rId5" imgW="2463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600" y="13248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 Box 2"/>
          <p:cNvSpPr txBox="1">
            <a:spLocks noChangeArrowheads="1"/>
          </p:cNvSpPr>
          <p:nvPr/>
        </p:nvSpPr>
        <p:spPr bwMode="auto">
          <a:xfrm>
            <a:off x="1739900" y="1312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37" name="Text Box 2"/>
          <p:cNvSpPr txBox="1">
            <a:spLocks noChangeArrowheads="1"/>
          </p:cNvSpPr>
          <p:nvPr/>
        </p:nvSpPr>
        <p:spPr bwMode="auto">
          <a:xfrm>
            <a:off x="1739900" y="20340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38" name="Object 18"/>
          <p:cNvGraphicFramePr>
            <a:graphicFrameLocks noChangeAspect="1"/>
          </p:cNvGraphicFramePr>
          <p:nvPr>
            <p:extLst>
              <p:ext uri="{D42A27DB-BD31-4B8C-83A1-F6EECF244321}">
                <p14:modId xmlns:p14="http://schemas.microsoft.com/office/powerpoint/2010/main" val="1100641731"/>
              </p:ext>
            </p:extLst>
          </p:nvPr>
        </p:nvGraphicFramePr>
        <p:xfrm>
          <a:off x="3081600" y="2043150"/>
          <a:ext cx="1562100" cy="374650"/>
        </p:xfrm>
        <a:graphic>
          <a:graphicData uri="http://schemas.openxmlformats.org/presentationml/2006/ole">
            <mc:AlternateContent xmlns:mc="http://schemas.openxmlformats.org/markup-compatibility/2006">
              <mc:Choice xmlns:v="urn:schemas-microsoft-com:vml" Requires="v">
                <p:oleObj spid="_x0000_s354454" name="Equation" r:id="rId7" imgW="1562040" imgH="380880" progId="Equation.3">
                  <p:embed/>
                </p:oleObj>
              </mc:Choice>
              <mc:Fallback>
                <p:oleObj name="Equation" r:id="rId7" imgW="15620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600" y="20431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7"/>
          <p:cNvGraphicFramePr>
            <a:graphicFrameLocks noChangeAspect="1"/>
          </p:cNvGraphicFramePr>
          <p:nvPr>
            <p:extLst>
              <p:ext uri="{D42A27DB-BD31-4B8C-83A1-F6EECF244321}">
                <p14:modId xmlns:p14="http://schemas.microsoft.com/office/powerpoint/2010/main" val="2659495918"/>
              </p:ext>
            </p:extLst>
          </p:nvPr>
        </p:nvGraphicFramePr>
        <p:xfrm>
          <a:off x="3078000" y="3192463"/>
          <a:ext cx="1873250" cy="374650"/>
        </p:xfrm>
        <a:graphic>
          <a:graphicData uri="http://schemas.openxmlformats.org/presentationml/2006/ole">
            <mc:AlternateContent xmlns:mc="http://schemas.openxmlformats.org/markup-compatibility/2006">
              <mc:Choice xmlns:v="urn:schemas-microsoft-com:vml" Requires="v">
                <p:oleObj spid="_x0000_s354455" name="Equation" r:id="rId9" imgW="1866600" imgH="380880" progId="Equation.3">
                  <p:embed/>
                </p:oleObj>
              </mc:Choice>
              <mc:Fallback>
                <p:oleObj name="Equation" r:id="rId9" imgW="186660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78000" y="3192463"/>
                        <a:ext cx="1873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ext Box 2"/>
          <p:cNvSpPr txBox="1">
            <a:spLocks noChangeArrowheads="1"/>
          </p:cNvSpPr>
          <p:nvPr/>
        </p:nvSpPr>
        <p:spPr bwMode="auto">
          <a:xfrm>
            <a:off x="1739901" y="2776950"/>
            <a:ext cx="332740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 is a special case of</a:t>
            </a:r>
            <a:endParaRPr lang="en-GB" sz="1800" b="1" dirty="0">
              <a:latin typeface="Arial" charset="0"/>
            </a:endParaRPr>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733614628"/>
              </p:ext>
            </p:extLst>
          </p:nvPr>
        </p:nvGraphicFramePr>
        <p:xfrm>
          <a:off x="1995488" y="6086475"/>
          <a:ext cx="214312" cy="280987"/>
        </p:xfrm>
        <a:graphic>
          <a:graphicData uri="http://schemas.openxmlformats.org/presentationml/2006/ole">
            <mc:AlternateContent xmlns:mc="http://schemas.openxmlformats.org/markup-compatibility/2006">
              <mc:Choice xmlns:v="urn:schemas-microsoft-com:vml" Requires="v">
                <p:oleObj spid="_x0000_s354456" name="Equation" r:id="rId11" imgW="330120" imgH="431640" progId="Equation.DSMT4">
                  <p:embed/>
                </p:oleObj>
              </mc:Choice>
              <mc:Fallback>
                <p:oleObj name="Equation" r:id="rId11" imgW="330120" imgH="431640" progId="Equation.DSMT4">
                  <p:embed/>
                  <p:pic>
                    <p:nvPicPr>
                      <p:cNvPr id="0" name=""/>
                      <p:cNvPicPr>
                        <a:picLocks noChangeAspect="1" noChangeArrowheads="1"/>
                      </p:cNvPicPr>
                      <p:nvPr/>
                    </p:nvPicPr>
                    <p:blipFill>
                      <a:blip r:embed="rId12"/>
                      <a:srcRect/>
                      <a:stretch>
                        <a:fillRect/>
                      </a:stretch>
                    </p:blipFill>
                    <p:spPr bwMode="auto">
                      <a:xfrm>
                        <a:off x="1995488" y="6086475"/>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874564391"/>
              </p:ext>
            </p:extLst>
          </p:nvPr>
        </p:nvGraphicFramePr>
        <p:xfrm>
          <a:off x="2074863" y="6305550"/>
          <a:ext cx="1089025" cy="330200"/>
        </p:xfrm>
        <a:graphic>
          <a:graphicData uri="http://schemas.openxmlformats.org/presentationml/2006/ole">
            <mc:AlternateContent xmlns:mc="http://schemas.openxmlformats.org/markup-compatibility/2006">
              <mc:Choice xmlns:v="urn:schemas-microsoft-com:vml" Requires="v">
                <p:oleObj spid="_x0000_s354457" name="Equation" r:id="rId13" imgW="1676400" imgH="508000" progId="Equation.DSMT4">
                  <p:embed/>
                </p:oleObj>
              </mc:Choice>
              <mc:Fallback>
                <p:oleObj name="Equation" r:id="rId13" imgW="1676400" imgH="50800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74863" y="6305550"/>
                        <a:ext cx="108902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605077133"/>
              </p:ext>
            </p:extLst>
          </p:nvPr>
        </p:nvGraphicFramePr>
        <p:xfrm>
          <a:off x="2863850" y="3752850"/>
          <a:ext cx="4084638" cy="508000"/>
        </p:xfrm>
        <a:graphic>
          <a:graphicData uri="http://schemas.openxmlformats.org/presentationml/2006/ole">
            <mc:AlternateContent xmlns:mc="http://schemas.openxmlformats.org/markup-compatibility/2006">
              <mc:Choice xmlns:v="urn:schemas-microsoft-com:vml" Requires="v">
                <p:oleObj spid="_x0000_s354458" name="Equation" r:id="rId15" imgW="4076640" imgH="507960" progId="Equation.DSMT4">
                  <p:embed/>
                </p:oleObj>
              </mc:Choice>
              <mc:Fallback>
                <p:oleObj name="Equation" r:id="rId15" imgW="4076640" imgH="507960" progId="Equation.DSMT4">
                  <p:embed/>
                  <p:pic>
                    <p:nvPicPr>
                      <p:cNvPr id="0" name="Object 3"/>
                      <p:cNvPicPr>
                        <a:picLocks noChangeAspect="1" noChangeArrowheads="1"/>
                      </p:cNvPicPr>
                      <p:nvPr/>
                    </p:nvPicPr>
                    <p:blipFill>
                      <a:blip r:embed="rId16"/>
                      <a:srcRect/>
                      <a:stretch>
                        <a:fillRect/>
                      </a:stretch>
                    </p:blipFill>
                    <p:spPr bwMode="auto">
                      <a:xfrm>
                        <a:off x="2863850" y="3752850"/>
                        <a:ext cx="40846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393368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noChangeArrowheads="1"/>
          </p:cNvSpPr>
          <p:nvPr/>
        </p:nvSpPr>
        <p:spPr bwMode="auto">
          <a:xfrm>
            <a:off x="0" y="2668800"/>
            <a:ext cx="9144000" cy="17222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16"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315439" name="Text Box 47"/>
          <p:cNvSpPr txBox="1">
            <a:spLocks noChangeArrowheads="1"/>
          </p:cNvSpPr>
          <p:nvPr/>
        </p:nvSpPr>
        <p:spPr bwMode="auto">
          <a:xfrm>
            <a:off x="301625" y="5835650"/>
            <a:ext cx="86233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What </a:t>
            </a:r>
            <a:r>
              <a:rPr lang="en-GB" sz="1500" b="1" dirty="0"/>
              <a:t>happens if </a:t>
            </a:r>
            <a:r>
              <a:rPr lang="en-GB" sz="1500" b="1" i="1" dirty="0" smtClean="0">
                <a:latin typeface="Symbol" pitchFamily="18" charset="2"/>
              </a:rPr>
              <a:t>b</a:t>
            </a:r>
            <a:r>
              <a:rPr lang="en-GB" sz="1500" b="1" baseline="-25000" dirty="0" smtClean="0"/>
              <a:t>2</a:t>
            </a:r>
            <a:r>
              <a:rPr lang="en-GB" sz="1500" b="1" dirty="0" smtClean="0"/>
              <a:t> = 1, </a:t>
            </a:r>
            <a:r>
              <a:rPr lang="en-GB" sz="1500" b="1" dirty="0"/>
              <a:t>and the process is a random walk? If we try to </a:t>
            </a:r>
            <a:r>
              <a:rPr lang="en-GB" sz="1500" b="1" dirty="0" smtClean="0"/>
              <a:t>use the theory </a:t>
            </a:r>
            <a:r>
              <a:rPr lang="en-GB" sz="1500" b="1" dirty="0"/>
              <a:t>when </a:t>
            </a:r>
            <a:r>
              <a:rPr lang="en-GB" sz="1500" b="1" i="1" dirty="0">
                <a:latin typeface="Symbol" pitchFamily="18" charset="2"/>
              </a:rPr>
              <a:t>b</a:t>
            </a:r>
            <a:r>
              <a:rPr lang="en-GB" sz="1500" b="1" baseline="-25000" dirty="0"/>
              <a:t>2</a:t>
            </a:r>
            <a:r>
              <a:rPr lang="en-GB" sz="1500" b="1" dirty="0"/>
              <a:t> = 1</a:t>
            </a:r>
            <a:r>
              <a:rPr lang="en-GB" sz="1500" b="1" dirty="0" smtClean="0"/>
              <a:t>, </a:t>
            </a:r>
            <a:r>
              <a:rPr lang="en-GB" sz="1500" b="1" dirty="0"/>
              <a:t>we immediately get into trouble. It implies that the limiting distribution of the scaled estimator has zero variance.</a:t>
            </a:r>
          </a:p>
          <a:p>
            <a:r>
              <a:rPr lang="en-GB" sz="1500" b="1" dirty="0" smtClean="0"/>
              <a:t> </a:t>
            </a:r>
            <a:endParaRPr lang="en-GB" sz="1500" b="1" dirty="0"/>
          </a:p>
          <a:p>
            <a:endParaRPr lang="en-GB" sz="1500" b="1"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2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808280203"/>
              </p:ext>
            </p:extLst>
          </p:nvPr>
        </p:nvGraphicFramePr>
        <p:xfrm>
          <a:off x="3081600" y="627063"/>
          <a:ext cx="2997200" cy="381000"/>
        </p:xfrm>
        <a:graphic>
          <a:graphicData uri="http://schemas.openxmlformats.org/presentationml/2006/ole">
            <mc:AlternateContent xmlns:mc="http://schemas.openxmlformats.org/markup-compatibility/2006">
              <mc:Choice xmlns:v="urn:schemas-microsoft-com:vml" Requires="v">
                <p:oleObj spid="_x0000_s356447"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816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Rectangle 32"/>
          <p:cNvSpPr>
            <a:spLocks noChangeArrowheads="1"/>
          </p:cNvSpPr>
          <p:nvPr/>
        </p:nvSpPr>
        <p:spPr bwMode="auto">
          <a:xfrm>
            <a:off x="0" y="192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7"/>
          <p:cNvGraphicFramePr>
            <a:graphicFrameLocks noChangeAspect="1"/>
          </p:cNvGraphicFramePr>
          <p:nvPr>
            <p:extLst>
              <p:ext uri="{D42A27DB-BD31-4B8C-83A1-F6EECF244321}">
                <p14:modId xmlns:p14="http://schemas.microsoft.com/office/powerpoint/2010/main" val="2537128022"/>
              </p:ext>
            </p:extLst>
          </p:nvPr>
        </p:nvGraphicFramePr>
        <p:xfrm>
          <a:off x="3081600" y="1324800"/>
          <a:ext cx="2463800" cy="374650"/>
        </p:xfrm>
        <a:graphic>
          <a:graphicData uri="http://schemas.openxmlformats.org/presentationml/2006/ole">
            <mc:AlternateContent xmlns:mc="http://schemas.openxmlformats.org/markup-compatibility/2006">
              <mc:Choice xmlns:v="urn:schemas-microsoft-com:vml" Requires="v">
                <p:oleObj spid="_x0000_s356448" name="Equation" r:id="rId5" imgW="2463480" imgH="380880" progId="Equation.3">
                  <p:embed/>
                </p:oleObj>
              </mc:Choice>
              <mc:Fallback>
                <p:oleObj name="Equation" r:id="rId5" imgW="2463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600" y="13248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 Box 2"/>
          <p:cNvSpPr txBox="1">
            <a:spLocks noChangeArrowheads="1"/>
          </p:cNvSpPr>
          <p:nvPr/>
        </p:nvSpPr>
        <p:spPr bwMode="auto">
          <a:xfrm>
            <a:off x="1739900" y="1312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37" name="Text Box 2"/>
          <p:cNvSpPr txBox="1">
            <a:spLocks noChangeArrowheads="1"/>
          </p:cNvSpPr>
          <p:nvPr/>
        </p:nvSpPr>
        <p:spPr bwMode="auto">
          <a:xfrm>
            <a:off x="1739900" y="20340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38" name="Object 18"/>
          <p:cNvGraphicFramePr>
            <a:graphicFrameLocks noChangeAspect="1"/>
          </p:cNvGraphicFramePr>
          <p:nvPr>
            <p:extLst>
              <p:ext uri="{D42A27DB-BD31-4B8C-83A1-F6EECF244321}">
                <p14:modId xmlns:p14="http://schemas.microsoft.com/office/powerpoint/2010/main" val="2428900911"/>
              </p:ext>
            </p:extLst>
          </p:nvPr>
        </p:nvGraphicFramePr>
        <p:xfrm>
          <a:off x="3081600" y="2043150"/>
          <a:ext cx="1562100" cy="374650"/>
        </p:xfrm>
        <a:graphic>
          <a:graphicData uri="http://schemas.openxmlformats.org/presentationml/2006/ole">
            <mc:AlternateContent xmlns:mc="http://schemas.openxmlformats.org/markup-compatibility/2006">
              <mc:Choice xmlns:v="urn:schemas-microsoft-com:vml" Requires="v">
                <p:oleObj spid="_x0000_s356449" name="Equation" r:id="rId7" imgW="1562040" imgH="380880" progId="Equation.3">
                  <p:embed/>
                </p:oleObj>
              </mc:Choice>
              <mc:Fallback>
                <p:oleObj name="Equation" r:id="rId7" imgW="15620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600" y="20431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7"/>
          <p:cNvGraphicFramePr>
            <a:graphicFrameLocks noChangeAspect="1"/>
          </p:cNvGraphicFramePr>
          <p:nvPr>
            <p:extLst>
              <p:ext uri="{D42A27DB-BD31-4B8C-83A1-F6EECF244321}">
                <p14:modId xmlns:p14="http://schemas.microsoft.com/office/powerpoint/2010/main" val="1447646225"/>
              </p:ext>
            </p:extLst>
          </p:nvPr>
        </p:nvGraphicFramePr>
        <p:xfrm>
          <a:off x="3078000" y="3192463"/>
          <a:ext cx="1873250" cy="374650"/>
        </p:xfrm>
        <a:graphic>
          <a:graphicData uri="http://schemas.openxmlformats.org/presentationml/2006/ole">
            <mc:AlternateContent xmlns:mc="http://schemas.openxmlformats.org/markup-compatibility/2006">
              <mc:Choice xmlns:v="urn:schemas-microsoft-com:vml" Requires="v">
                <p:oleObj spid="_x0000_s356450" name="Equation" r:id="rId9" imgW="1866600" imgH="380880" progId="Equation.3">
                  <p:embed/>
                </p:oleObj>
              </mc:Choice>
              <mc:Fallback>
                <p:oleObj name="Equation" r:id="rId9" imgW="186660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78000" y="3192463"/>
                        <a:ext cx="1873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ext Box 2"/>
          <p:cNvSpPr txBox="1">
            <a:spLocks noChangeArrowheads="1"/>
          </p:cNvSpPr>
          <p:nvPr/>
        </p:nvSpPr>
        <p:spPr bwMode="auto">
          <a:xfrm>
            <a:off x="1739901" y="2776950"/>
            <a:ext cx="332740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 is a special case of</a:t>
            </a:r>
            <a:endParaRPr lang="en-GB" sz="1800" b="1" dirty="0">
              <a:latin typeface="Arial" charset="0"/>
            </a:endParaRPr>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219533802"/>
              </p:ext>
            </p:extLst>
          </p:nvPr>
        </p:nvGraphicFramePr>
        <p:xfrm>
          <a:off x="2863850" y="3752850"/>
          <a:ext cx="4084638" cy="508000"/>
        </p:xfrm>
        <a:graphic>
          <a:graphicData uri="http://schemas.openxmlformats.org/presentationml/2006/ole">
            <mc:AlternateContent xmlns:mc="http://schemas.openxmlformats.org/markup-compatibility/2006">
              <mc:Choice xmlns:v="urn:schemas-microsoft-com:vml" Requires="v">
                <p:oleObj spid="_x0000_s356451" name="Equation" r:id="rId11" imgW="4076640" imgH="507960" progId="Equation.DSMT4">
                  <p:embed/>
                </p:oleObj>
              </mc:Choice>
              <mc:Fallback>
                <p:oleObj name="Equation" r:id="rId11" imgW="4076640" imgH="507960" progId="Equation.DSMT4">
                  <p:embed/>
                  <p:pic>
                    <p:nvPicPr>
                      <p:cNvPr id="0" name=""/>
                      <p:cNvPicPr>
                        <a:picLocks noChangeAspect="1" noChangeArrowheads="1"/>
                      </p:cNvPicPr>
                      <p:nvPr/>
                    </p:nvPicPr>
                    <p:blipFill>
                      <a:blip r:embed="rId12"/>
                      <a:srcRect/>
                      <a:stretch>
                        <a:fillRect/>
                      </a:stretch>
                    </p:blipFill>
                    <p:spPr bwMode="auto">
                      <a:xfrm>
                        <a:off x="2863850" y="3752850"/>
                        <a:ext cx="40846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924659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154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11</a:t>
            </a:r>
            <a:endParaRPr lang="en-US" sz="1000" dirty="0">
              <a:solidFill>
                <a:srgbClr val="3366FF"/>
              </a:solidFill>
            </a:endParaRPr>
          </a:p>
        </p:txBody>
      </p:sp>
      <p:sp>
        <p:nvSpPr>
          <p:cNvPr id="321556"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This is actually correct.  To understand what is happening, we will look at the distribution of the estimated values of </a:t>
            </a:r>
            <a:r>
              <a:rPr lang="en-GB" sz="1500" b="1" i="1" dirty="0">
                <a:latin typeface="Symbol" pitchFamily="18" charset="2"/>
              </a:rPr>
              <a:t>b</a:t>
            </a:r>
            <a:r>
              <a:rPr lang="en-GB" sz="1500" b="1" baseline="-25000" dirty="0"/>
              <a:t>2</a:t>
            </a:r>
            <a:r>
              <a:rPr lang="en-GB" sz="1500" b="1" dirty="0"/>
              <a:t>, when </a:t>
            </a:r>
            <a:r>
              <a:rPr lang="en-GB" sz="1500" b="1" i="1" dirty="0">
                <a:latin typeface="Symbol" pitchFamily="18" charset="2"/>
              </a:rPr>
              <a:t>b</a:t>
            </a:r>
            <a:r>
              <a:rPr lang="en-GB" sz="1500" b="1" baseline="-25000" dirty="0"/>
              <a:t>1</a:t>
            </a:r>
            <a:r>
              <a:rPr lang="en-GB" sz="1500" b="1" dirty="0"/>
              <a:t> = 0 and </a:t>
            </a:r>
            <a:r>
              <a:rPr lang="en-GB" sz="1500" b="1" i="1" dirty="0">
                <a:latin typeface="Symbol" pitchFamily="18" charset="2"/>
              </a:rPr>
              <a:t>b</a:t>
            </a:r>
            <a:r>
              <a:rPr lang="en-GB" sz="1500" b="1" baseline="-25000" dirty="0"/>
              <a:t>2</a:t>
            </a:r>
            <a:r>
              <a:rPr lang="en-GB" sz="1500" b="1" dirty="0"/>
              <a:t> = 1, for </a:t>
            </a:r>
            <a:r>
              <a:rPr lang="en-GB" sz="1500" b="1" i="1" dirty="0"/>
              <a:t>T</a:t>
            </a:r>
            <a:r>
              <a:rPr lang="en-GB" sz="1500" b="1" dirty="0"/>
              <a:t> = 25, 50, 100, and 200.  The figure shows the distribution of </a:t>
            </a:r>
            <a:r>
              <a:rPr lang="en-GB" sz="1500" b="1" dirty="0" smtClean="0"/>
              <a:t>     </a:t>
            </a:r>
            <a:r>
              <a:rPr lang="en-GB" sz="1500" b="1" dirty="0"/>
              <a:t>for the different sample sizes when we fit </a:t>
            </a:r>
            <a:r>
              <a:rPr lang="en-GB" sz="1500" b="1" dirty="0" smtClean="0"/>
              <a:t>                               .</a:t>
            </a:r>
            <a:endParaRPr lang="en-GB" sz="1500"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Rectangle 24"/>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6"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5"/>
          <p:cNvGraphicFramePr>
            <a:graphicFrameLocks noChangeAspect="1"/>
          </p:cNvGraphicFramePr>
          <p:nvPr>
            <p:extLst>
              <p:ext uri="{D42A27DB-BD31-4B8C-83A1-F6EECF244321}">
                <p14:modId xmlns:p14="http://schemas.microsoft.com/office/powerpoint/2010/main" val="1604447785"/>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21746"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Rectangle 3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3"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a:t>
            </a:r>
            <a:r>
              <a:rPr lang="en-GB" sz="1800" b="1" dirty="0">
                <a:latin typeface="Arial" charset="0"/>
              </a:rPr>
              <a:t>distribution of </a:t>
            </a:r>
            <a:endParaRPr lang="en-US" sz="1800" b="1" dirty="0">
              <a:latin typeface="Arial" charset="0"/>
            </a:endParaRPr>
          </a:p>
          <a:p>
            <a:endParaRPr lang="en-US" sz="1800" b="1" i="1" dirty="0">
              <a:latin typeface="Arial" charset="0"/>
            </a:endParaRPr>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312471598"/>
              </p:ext>
            </p:extLst>
          </p:nvPr>
        </p:nvGraphicFramePr>
        <p:xfrm>
          <a:off x="2709863" y="6315075"/>
          <a:ext cx="214312" cy="280988"/>
        </p:xfrm>
        <a:graphic>
          <a:graphicData uri="http://schemas.openxmlformats.org/presentationml/2006/ole">
            <mc:AlternateContent xmlns:mc="http://schemas.openxmlformats.org/markup-compatibility/2006">
              <mc:Choice xmlns:v="urn:schemas-microsoft-com:vml" Requires="v">
                <p:oleObj spid="_x0000_s321747" name="Equation" r:id="rId6" imgW="330120" imgH="431640" progId="Equation.DSMT4">
                  <p:embed/>
                </p:oleObj>
              </mc:Choice>
              <mc:Fallback>
                <p:oleObj name="Equation" r:id="rId6" imgW="330120" imgH="431640" progId="Equation.DSMT4">
                  <p:embed/>
                  <p:pic>
                    <p:nvPicPr>
                      <p:cNvPr id="0"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09863" y="6315075"/>
                        <a:ext cx="214312"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32"/>
          <p:cNvSpPr>
            <a:spLocks noChangeArrowheads="1"/>
          </p:cNvSpPr>
          <p:nvPr/>
        </p:nvSpPr>
        <p:spPr bwMode="auto">
          <a:xfrm>
            <a:off x="3638550" y="5172074"/>
            <a:ext cx="19145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9"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20" name="Object 19"/>
          <p:cNvGraphicFramePr>
            <a:graphicFrameLocks noChangeAspect="1"/>
          </p:cNvGraphicFramePr>
          <p:nvPr>
            <p:extLst>
              <p:ext uri="{D42A27DB-BD31-4B8C-83A1-F6EECF244321}">
                <p14:modId xmlns:p14="http://schemas.microsoft.com/office/powerpoint/2010/main" val="576518760"/>
              </p:ext>
            </p:extLst>
          </p:nvPr>
        </p:nvGraphicFramePr>
        <p:xfrm>
          <a:off x="5194300" y="5230576"/>
          <a:ext cx="221180" cy="289199"/>
        </p:xfrm>
        <a:graphic>
          <a:graphicData uri="http://schemas.openxmlformats.org/presentationml/2006/ole">
            <mc:AlternateContent xmlns:mc="http://schemas.openxmlformats.org/markup-compatibility/2006">
              <mc:Choice xmlns:v="urn:schemas-microsoft-com:vml" Requires="v">
                <p:oleObj spid="_x0000_s321748"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94300" y="5230576"/>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113369377"/>
              </p:ext>
            </p:extLst>
          </p:nvPr>
        </p:nvGraphicFramePr>
        <p:xfrm>
          <a:off x="6757988" y="6345238"/>
          <a:ext cx="1576387" cy="247650"/>
        </p:xfrm>
        <a:graphic>
          <a:graphicData uri="http://schemas.openxmlformats.org/presentationml/2006/ole">
            <mc:AlternateContent xmlns:mc="http://schemas.openxmlformats.org/markup-compatibility/2006">
              <mc:Choice xmlns:v="urn:schemas-microsoft-com:vml" Requires="v">
                <p:oleObj spid="_x0000_s321749" name="Equation" r:id="rId10" imgW="2425680" imgH="380880" progId="Equation.DSMT4">
                  <p:embed/>
                </p:oleObj>
              </mc:Choice>
              <mc:Fallback>
                <p:oleObj name="Equation" r:id="rId10" imgW="2425680" imgH="380880" progId="Equation.DSMT4">
                  <p:embed/>
                  <p:pic>
                    <p:nvPicPr>
                      <p:cNvPr id="0" name="Object 2"/>
                      <p:cNvPicPr>
                        <a:picLocks noChangeAspect="1" noChangeArrowheads="1"/>
                      </p:cNvPicPr>
                      <p:nvPr/>
                    </p:nvPicPr>
                    <p:blipFill>
                      <a:blip r:embed="rId11"/>
                      <a:srcRect/>
                      <a:stretch>
                        <a:fillRect/>
                      </a:stretch>
                    </p:blipFill>
                    <p:spPr bwMode="auto">
                      <a:xfrm>
                        <a:off x="6757988" y="6345238"/>
                        <a:ext cx="1576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7587797"/>
              </p:ext>
            </p:extLst>
          </p:nvPr>
        </p:nvGraphicFramePr>
        <p:xfrm>
          <a:off x="1321200" y="1656000"/>
          <a:ext cx="1816100" cy="431800"/>
        </p:xfrm>
        <a:graphic>
          <a:graphicData uri="http://schemas.openxmlformats.org/presentationml/2006/ole">
            <mc:AlternateContent xmlns:mc="http://schemas.openxmlformats.org/markup-compatibility/2006">
              <mc:Choice xmlns:v="urn:schemas-microsoft-com:vml" Requires="v">
                <p:oleObj spid="_x0000_s321750" name="Equation" r:id="rId12" imgW="1816100" imgH="431800" progId="Equation.DSMT4">
                  <p:embed/>
                </p:oleObj>
              </mc:Choice>
              <mc:Fallback>
                <p:oleObj name="Equation" r:id="rId12" imgW="1816100" imgH="431800" progId="Equation.DSMT4">
                  <p:embed/>
                  <p:pic>
                    <p:nvPicPr>
                      <p:cNvPr id="0" name="Object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21200" y="16560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100564775"/>
              </p:ext>
            </p:extLst>
          </p:nvPr>
        </p:nvGraphicFramePr>
        <p:xfrm>
          <a:off x="3584575" y="586800"/>
          <a:ext cx="247650" cy="323850"/>
        </p:xfrm>
        <a:graphic>
          <a:graphicData uri="http://schemas.openxmlformats.org/presentationml/2006/ole">
            <mc:AlternateContent xmlns:mc="http://schemas.openxmlformats.org/markup-compatibility/2006">
              <mc:Choice xmlns:v="urn:schemas-microsoft-com:vml" Requires="v">
                <p:oleObj spid="_x0000_s321751" name="Equation" r:id="rId14" imgW="330057" imgH="431613" progId="Equation.DSMT4">
                  <p:embed/>
                </p:oleObj>
              </mc:Choice>
              <mc:Fallback>
                <p:oleObj name="Equation" r:id="rId14" imgW="330057" imgH="431613" progId="Equation.DSMT4">
                  <p:embed/>
                  <p:pic>
                    <p:nvPicPr>
                      <p:cNvPr id="0" name="Object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84575" y="5868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25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3225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As expected, the OLS estimator is biased for finite samples but consistent.  The distribution collapses to a spike as the sample size increases, and the spike is at the true value </a:t>
            </a:r>
            <a:r>
              <a:rPr lang="en-GB" sz="1500" b="1" i="1">
                <a:latin typeface="Symbol" pitchFamily="18" charset="2"/>
              </a:rPr>
              <a:t>b</a:t>
            </a:r>
            <a:r>
              <a:rPr lang="en-GB" sz="1500" b="1" baseline="-25000"/>
              <a:t>2</a:t>
            </a:r>
            <a:r>
              <a:rPr lang="en-GB" sz="1500" b="1"/>
              <a:t> = 1.</a:t>
            </a:r>
            <a:r>
              <a:rPr lang="en-US" sz="1500"/>
              <a:t>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18" name="Rectangle 17"/>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15"/>
          <p:cNvGraphicFramePr>
            <a:graphicFrameLocks noChangeAspect="1"/>
          </p:cNvGraphicFramePr>
          <p:nvPr>
            <p:extLst>
              <p:ext uri="{D42A27DB-BD31-4B8C-83A1-F6EECF244321}">
                <p14:modId xmlns:p14="http://schemas.microsoft.com/office/powerpoint/2010/main" val="1442035887"/>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22710"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a:t>
            </a:r>
            <a:r>
              <a:rPr lang="en-GB" sz="1800" b="1" dirty="0">
                <a:latin typeface="Arial" charset="0"/>
              </a:rPr>
              <a:t>distribution of </a:t>
            </a:r>
            <a:endParaRPr lang="en-US" sz="1800" b="1" dirty="0">
              <a:latin typeface="Arial" charset="0"/>
            </a:endParaRPr>
          </a:p>
          <a:p>
            <a:endParaRPr lang="en-US" sz="1800" b="1" i="1" dirty="0">
              <a:latin typeface="Arial" charset="0"/>
            </a:endParaRPr>
          </a:p>
        </p:txBody>
      </p:sp>
      <p:sp>
        <p:nvSpPr>
          <p:cNvPr id="37" name="Rectangle 32"/>
          <p:cNvSpPr>
            <a:spLocks noChangeArrowheads="1"/>
          </p:cNvSpPr>
          <p:nvPr/>
        </p:nvSpPr>
        <p:spPr bwMode="auto">
          <a:xfrm>
            <a:off x="3638550" y="5172074"/>
            <a:ext cx="19145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3"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4" name="Object 33"/>
          <p:cNvGraphicFramePr>
            <a:graphicFrameLocks noChangeAspect="1"/>
          </p:cNvGraphicFramePr>
          <p:nvPr>
            <p:extLst>
              <p:ext uri="{D42A27DB-BD31-4B8C-83A1-F6EECF244321}">
                <p14:modId xmlns:p14="http://schemas.microsoft.com/office/powerpoint/2010/main" val="4017341512"/>
              </p:ext>
            </p:extLst>
          </p:nvPr>
        </p:nvGraphicFramePr>
        <p:xfrm>
          <a:off x="5194300" y="5230576"/>
          <a:ext cx="221180" cy="289199"/>
        </p:xfrm>
        <a:graphic>
          <a:graphicData uri="http://schemas.openxmlformats.org/presentationml/2006/ole">
            <mc:AlternateContent xmlns:mc="http://schemas.openxmlformats.org/markup-compatibility/2006">
              <mc:Choice xmlns:v="urn:schemas-microsoft-com:vml" Requires="v">
                <p:oleObj spid="_x0000_s322711"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30576"/>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3907076053"/>
              </p:ext>
            </p:extLst>
          </p:nvPr>
        </p:nvGraphicFramePr>
        <p:xfrm>
          <a:off x="1321200" y="1656000"/>
          <a:ext cx="1816100" cy="431800"/>
        </p:xfrm>
        <a:graphic>
          <a:graphicData uri="http://schemas.openxmlformats.org/presentationml/2006/ole">
            <mc:AlternateContent xmlns:mc="http://schemas.openxmlformats.org/markup-compatibility/2006">
              <mc:Choice xmlns:v="urn:schemas-microsoft-com:vml" Requires="v">
                <p:oleObj spid="_x0000_s322712" name="Equation" r:id="rId8" imgW="1816100" imgH="431800" progId="Equation.DSMT4">
                  <p:embed/>
                </p:oleObj>
              </mc:Choice>
              <mc:Fallback>
                <p:oleObj name="Equation" r:id="rId8" imgW="1816100" imgH="4318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21200" y="16560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00564775"/>
              </p:ext>
            </p:extLst>
          </p:nvPr>
        </p:nvGraphicFramePr>
        <p:xfrm>
          <a:off x="3584575" y="587375"/>
          <a:ext cx="247650" cy="323850"/>
        </p:xfrm>
        <a:graphic>
          <a:graphicData uri="http://schemas.openxmlformats.org/presentationml/2006/ole">
            <mc:AlternateContent xmlns:mc="http://schemas.openxmlformats.org/markup-compatibility/2006">
              <mc:Choice xmlns:v="urn:schemas-microsoft-com:vml" Requires="v">
                <p:oleObj spid="_x0000_s322713" name="Equation" r:id="rId10" imgW="330057" imgH="431613" progId="Equation.DSMT4">
                  <p:embed/>
                </p:oleObj>
              </mc:Choice>
              <mc:Fallback>
                <p:oleObj name="Equation" r:id="rId10" imgW="330057" imgH="431613" progId="Equation.DSMT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4575" y="587375"/>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358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3235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is as anticipated since OLS is a consistent estimator for all AR(1) processes.  What is surprising is the rate at which the distribution contracts.  In all applications so far, the variance of the OLS estimator has been inversely proportional to the size of the sample.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18" name="Rectangle 17"/>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15"/>
          <p:cNvGraphicFramePr>
            <a:graphicFrameLocks noChangeAspect="1"/>
          </p:cNvGraphicFramePr>
          <p:nvPr>
            <p:extLst>
              <p:ext uri="{D42A27DB-BD31-4B8C-83A1-F6EECF244321}">
                <p14:modId xmlns:p14="http://schemas.microsoft.com/office/powerpoint/2010/main" val="1442035887"/>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23732"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a:t>
            </a:r>
            <a:r>
              <a:rPr lang="en-GB" sz="1800" b="1" dirty="0">
                <a:latin typeface="Arial" charset="0"/>
              </a:rPr>
              <a:t>distribution of </a:t>
            </a:r>
            <a:endParaRPr lang="en-US" sz="1800" b="1" dirty="0">
              <a:latin typeface="Arial" charset="0"/>
            </a:endParaRPr>
          </a:p>
          <a:p>
            <a:endParaRPr lang="en-US" sz="1800" b="1" i="1" dirty="0">
              <a:latin typeface="Arial" charset="0"/>
            </a:endParaRPr>
          </a:p>
        </p:txBody>
      </p:sp>
      <p:sp>
        <p:nvSpPr>
          <p:cNvPr id="37" name="Rectangle 32"/>
          <p:cNvSpPr>
            <a:spLocks noChangeArrowheads="1"/>
          </p:cNvSpPr>
          <p:nvPr/>
        </p:nvSpPr>
        <p:spPr bwMode="auto">
          <a:xfrm>
            <a:off x="3638550" y="5172074"/>
            <a:ext cx="19145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3"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4" name="Object 33"/>
          <p:cNvGraphicFramePr>
            <a:graphicFrameLocks noChangeAspect="1"/>
          </p:cNvGraphicFramePr>
          <p:nvPr>
            <p:extLst>
              <p:ext uri="{D42A27DB-BD31-4B8C-83A1-F6EECF244321}">
                <p14:modId xmlns:p14="http://schemas.microsoft.com/office/powerpoint/2010/main" val="4017341512"/>
              </p:ext>
            </p:extLst>
          </p:nvPr>
        </p:nvGraphicFramePr>
        <p:xfrm>
          <a:off x="5194300" y="5230576"/>
          <a:ext cx="221180" cy="289199"/>
        </p:xfrm>
        <a:graphic>
          <a:graphicData uri="http://schemas.openxmlformats.org/presentationml/2006/ole">
            <mc:AlternateContent xmlns:mc="http://schemas.openxmlformats.org/markup-compatibility/2006">
              <mc:Choice xmlns:v="urn:schemas-microsoft-com:vml" Requires="v">
                <p:oleObj spid="_x0000_s323733"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30576"/>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3907076053"/>
              </p:ext>
            </p:extLst>
          </p:nvPr>
        </p:nvGraphicFramePr>
        <p:xfrm>
          <a:off x="1321200" y="1656000"/>
          <a:ext cx="1816100" cy="431800"/>
        </p:xfrm>
        <a:graphic>
          <a:graphicData uri="http://schemas.openxmlformats.org/presentationml/2006/ole">
            <mc:AlternateContent xmlns:mc="http://schemas.openxmlformats.org/markup-compatibility/2006">
              <mc:Choice xmlns:v="urn:schemas-microsoft-com:vml" Requires="v">
                <p:oleObj spid="_x0000_s323734" name="Equation" r:id="rId8" imgW="1816100" imgH="431800" progId="Equation.DSMT4">
                  <p:embed/>
                </p:oleObj>
              </mc:Choice>
              <mc:Fallback>
                <p:oleObj name="Equation" r:id="rId8" imgW="1816100" imgH="4318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21200" y="16560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00564775"/>
              </p:ext>
            </p:extLst>
          </p:nvPr>
        </p:nvGraphicFramePr>
        <p:xfrm>
          <a:off x="3584575" y="587375"/>
          <a:ext cx="247650" cy="323850"/>
        </p:xfrm>
        <a:graphic>
          <a:graphicData uri="http://schemas.openxmlformats.org/presentationml/2006/ole">
            <mc:AlternateContent xmlns:mc="http://schemas.openxmlformats.org/markup-compatibility/2006">
              <mc:Choice xmlns:v="urn:schemas-microsoft-com:vml" Requires="v">
                <p:oleObj spid="_x0000_s323735" name="Equation" r:id="rId10" imgW="330057" imgH="431613" progId="Equation.DSMT4">
                  <p:embed/>
                </p:oleObj>
              </mc:Choice>
              <mc:Fallback>
                <p:oleObj name="Equation" r:id="rId10" imgW="330057" imgH="431613" progId="Equation.DSMT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4575" y="587375"/>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461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3246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Hence the standard deviation is inversely proportional to </a:t>
            </a:r>
            <a:r>
              <a:rPr lang="en-GB" sz="1500" b="1" dirty="0">
                <a:cs typeface="Arial" charset="0"/>
              </a:rPr>
              <a:t>√</a:t>
            </a:r>
            <a:r>
              <a:rPr lang="en-GB" sz="1500" b="1" i="1" dirty="0">
                <a:cs typeface="Arial" charset="0"/>
              </a:rPr>
              <a:t>T</a:t>
            </a:r>
            <a:r>
              <a:rPr lang="en-GB" sz="1500" b="1" dirty="0"/>
              <a:t>, and since the area is constant at 1</a:t>
            </a:r>
            <a:r>
              <a:rPr lang="en-GB" sz="1500" b="1" dirty="0" smtClean="0"/>
              <a:t>, </a:t>
            </a:r>
            <a:r>
              <a:rPr lang="en-GB" sz="1500" b="1" dirty="0"/>
              <a:t>the height of the distribution is proportional to </a:t>
            </a:r>
            <a:r>
              <a:rPr lang="en-GB" sz="1500" b="1" dirty="0">
                <a:cs typeface="Arial" charset="0"/>
              </a:rPr>
              <a:t>√</a:t>
            </a:r>
            <a:r>
              <a:rPr lang="en-GB" sz="1500" b="1" i="1" dirty="0">
                <a:cs typeface="Arial" charset="0"/>
              </a:rPr>
              <a:t>T</a:t>
            </a:r>
            <a:r>
              <a:rPr lang="en-GB" sz="1500" b="1" dirty="0"/>
              <a:t>. </a:t>
            </a:r>
            <a:endParaRPr lang="en-GB" sz="1500"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18" name="Rectangle 17"/>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5"/>
          <p:cNvGraphicFramePr>
            <a:graphicFrameLocks noChangeAspect="1"/>
          </p:cNvGraphicFramePr>
          <p:nvPr>
            <p:extLst>
              <p:ext uri="{D42A27DB-BD31-4B8C-83A1-F6EECF244321}">
                <p14:modId xmlns:p14="http://schemas.microsoft.com/office/powerpoint/2010/main" val="1442035887"/>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24767"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Rectangle 3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2"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a:t>
            </a:r>
            <a:r>
              <a:rPr lang="en-GB" sz="1800" b="1" dirty="0">
                <a:latin typeface="Arial" charset="0"/>
              </a:rPr>
              <a:t>distribution of </a:t>
            </a:r>
            <a:endParaRPr lang="en-US" sz="1800" b="1" dirty="0">
              <a:latin typeface="Arial" charset="0"/>
            </a:endParaRPr>
          </a:p>
          <a:p>
            <a:endParaRPr lang="en-US" sz="1800" b="1" i="1" dirty="0">
              <a:latin typeface="Arial" charset="0"/>
            </a:endParaRPr>
          </a:p>
        </p:txBody>
      </p:sp>
      <p:sp>
        <p:nvSpPr>
          <p:cNvPr id="37" name="Rectangle 32"/>
          <p:cNvSpPr>
            <a:spLocks noChangeArrowheads="1"/>
          </p:cNvSpPr>
          <p:nvPr/>
        </p:nvSpPr>
        <p:spPr bwMode="auto">
          <a:xfrm>
            <a:off x="3638550" y="5172074"/>
            <a:ext cx="19145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3"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4" name="Object 33"/>
          <p:cNvGraphicFramePr>
            <a:graphicFrameLocks noChangeAspect="1"/>
          </p:cNvGraphicFramePr>
          <p:nvPr>
            <p:extLst>
              <p:ext uri="{D42A27DB-BD31-4B8C-83A1-F6EECF244321}">
                <p14:modId xmlns:p14="http://schemas.microsoft.com/office/powerpoint/2010/main" val="4017341512"/>
              </p:ext>
            </p:extLst>
          </p:nvPr>
        </p:nvGraphicFramePr>
        <p:xfrm>
          <a:off x="5194300" y="5230576"/>
          <a:ext cx="221180" cy="289199"/>
        </p:xfrm>
        <a:graphic>
          <a:graphicData uri="http://schemas.openxmlformats.org/presentationml/2006/ole">
            <mc:AlternateContent xmlns:mc="http://schemas.openxmlformats.org/markup-compatibility/2006">
              <mc:Choice xmlns:v="urn:schemas-microsoft-com:vml" Requires="v">
                <p:oleObj spid="_x0000_s324768"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30576"/>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3907076053"/>
              </p:ext>
            </p:extLst>
          </p:nvPr>
        </p:nvGraphicFramePr>
        <p:xfrm>
          <a:off x="1321200" y="1656000"/>
          <a:ext cx="1816100" cy="431800"/>
        </p:xfrm>
        <a:graphic>
          <a:graphicData uri="http://schemas.openxmlformats.org/presentationml/2006/ole">
            <mc:AlternateContent xmlns:mc="http://schemas.openxmlformats.org/markup-compatibility/2006">
              <mc:Choice xmlns:v="urn:schemas-microsoft-com:vml" Requires="v">
                <p:oleObj spid="_x0000_s324769" name="Equation" r:id="rId8" imgW="1816100" imgH="431800" progId="Equation.DSMT4">
                  <p:embed/>
                </p:oleObj>
              </mc:Choice>
              <mc:Fallback>
                <p:oleObj name="Equation" r:id="rId8" imgW="1816100" imgH="4318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21200" y="16560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00564775"/>
              </p:ext>
            </p:extLst>
          </p:nvPr>
        </p:nvGraphicFramePr>
        <p:xfrm>
          <a:off x="3584575" y="587375"/>
          <a:ext cx="247650" cy="323850"/>
        </p:xfrm>
        <a:graphic>
          <a:graphicData uri="http://schemas.openxmlformats.org/presentationml/2006/ole">
            <mc:AlternateContent xmlns:mc="http://schemas.openxmlformats.org/markup-compatibility/2006">
              <mc:Choice xmlns:v="urn:schemas-microsoft-com:vml" Requires="v">
                <p:oleObj spid="_x0000_s324770" name="Equation" r:id="rId10" imgW="330057" imgH="431613" progId="Equation.DSMT4">
                  <p:embed/>
                </p:oleObj>
              </mc:Choice>
              <mc:Fallback>
                <p:oleObj name="Equation" r:id="rId10" imgW="330057" imgH="431613" progId="Equation.DSMT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4575" y="587375"/>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5638"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15</a:t>
            </a:r>
            <a:endParaRPr lang="en-US" sz="1000" dirty="0">
              <a:solidFill>
                <a:srgbClr val="3366FF"/>
              </a:solidFill>
            </a:endParaRPr>
          </a:p>
        </p:txBody>
      </p:sp>
      <p:sp>
        <p:nvSpPr>
          <p:cNvPr id="32563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b="1" dirty="0"/>
              <a:t>We saw a typical example in the slideshow on spurious regressions.  </a:t>
            </a:r>
            <a:r>
              <a:rPr lang="en-GB" sz="1500" b="1" dirty="0"/>
              <a:t>This figure shows the distribution of </a:t>
            </a:r>
            <a:r>
              <a:rPr lang="en-GB" sz="1500" b="1" dirty="0" smtClean="0"/>
              <a:t>     </a:t>
            </a:r>
            <a:r>
              <a:rPr lang="en-GB" sz="1500" b="1" dirty="0"/>
              <a:t>for the regression where </a:t>
            </a:r>
            <a:r>
              <a:rPr lang="en-GB" sz="1500" b="1" i="1" dirty="0" err="1"/>
              <a:t>Y</a:t>
            </a:r>
            <a:r>
              <a:rPr lang="en-GB" sz="1500" b="1" i="1" baseline="-25000" dirty="0" err="1"/>
              <a:t>t</a:t>
            </a:r>
            <a:r>
              <a:rPr lang="en-GB" sz="1500" b="1" dirty="0"/>
              <a:t> and </a:t>
            </a:r>
            <a:r>
              <a:rPr lang="en-GB" sz="1500" b="1" i="1" dirty="0" err="1"/>
              <a:t>X</a:t>
            </a:r>
            <a:r>
              <a:rPr lang="en-GB" sz="1500" b="1" i="1" baseline="-25000" dirty="0" err="1"/>
              <a:t>t</a:t>
            </a:r>
            <a:r>
              <a:rPr lang="en-GB" sz="1500" b="1" dirty="0"/>
              <a:t> were </a:t>
            </a:r>
            <a:r>
              <a:rPr lang="en-GB" sz="1500" b="1" dirty="0" smtClean="0"/>
              <a:t>iid white </a:t>
            </a:r>
            <a:r>
              <a:rPr lang="en-GB" sz="1500" b="1" dirty="0"/>
              <a:t>noise processes drawn independently from a normal distribution with zero mean and unit variance.</a:t>
            </a:r>
            <a:r>
              <a:rPr lang="en-US" sz="1500" dirty="0"/>
              <a:t>  </a:t>
            </a:r>
            <a:endParaRPr lang="en-GB" sz="1500" dirty="0"/>
          </a:p>
        </p:txBody>
      </p:sp>
      <p:pic>
        <p:nvPicPr>
          <p:cNvPr id="32564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Rectangle 32"/>
          <p:cNvSpPr>
            <a:spLocks noChangeArrowheads="1"/>
          </p:cNvSpPr>
          <p:nvPr/>
        </p:nvSpPr>
        <p:spPr bwMode="auto">
          <a:xfrm>
            <a:off x="1190626" y="1133474"/>
            <a:ext cx="2192400"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25646" name="Object 14"/>
          <p:cNvGraphicFramePr>
            <a:graphicFrameLocks noChangeAspect="1"/>
          </p:cNvGraphicFramePr>
          <p:nvPr>
            <p:extLst>
              <p:ext uri="{D42A27DB-BD31-4B8C-83A1-F6EECF244321}">
                <p14:modId xmlns:p14="http://schemas.microsoft.com/office/powerpoint/2010/main" val="563127820"/>
              </p:ext>
            </p:extLst>
          </p:nvPr>
        </p:nvGraphicFramePr>
        <p:xfrm>
          <a:off x="1321200" y="1213200"/>
          <a:ext cx="1917700" cy="374650"/>
        </p:xfrm>
        <a:graphic>
          <a:graphicData uri="http://schemas.openxmlformats.org/presentationml/2006/ole">
            <mc:AlternateContent xmlns:mc="http://schemas.openxmlformats.org/markup-compatibility/2006">
              <mc:Choice xmlns:v="urn:schemas-microsoft-com:vml" Requires="v">
                <p:oleObj spid="_x0000_s325816" name="Equation" r:id="rId4" imgW="1917360" imgH="380880" progId="Equation.3">
                  <p:embed/>
                </p:oleObj>
              </mc:Choice>
              <mc:Fallback>
                <p:oleObj name="Equation" r:id="rId4" imgW="1917360" imgH="380880" progId="Equation.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1200" y="1213200"/>
                        <a:ext cx="1917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1026"/>
          <p:cNvSpPr txBox="1">
            <a:spLocks noChangeArrowheads="1"/>
          </p:cNvSpPr>
          <p:nvPr/>
        </p:nvSpPr>
        <p:spPr bwMode="auto">
          <a:xfrm>
            <a:off x="301625" y="558000"/>
            <a:ext cx="8766175"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For comparison: </a:t>
            </a:r>
            <a:r>
              <a:rPr lang="en-GB" sz="1800" b="1" dirty="0">
                <a:latin typeface="Arial" charset="0"/>
              </a:rPr>
              <a:t>distribution of </a:t>
            </a:r>
            <a:r>
              <a:rPr lang="en-GB" sz="1800" b="1" dirty="0" smtClean="0">
                <a:latin typeface="Arial" charset="0"/>
              </a:rPr>
              <a:t>    </a:t>
            </a:r>
            <a:r>
              <a:rPr lang="en-US" sz="1800" b="1" dirty="0" smtClean="0">
                <a:latin typeface="Arial" charset="0"/>
              </a:rPr>
              <a:t>when </a:t>
            </a:r>
            <a:r>
              <a:rPr lang="en-US" sz="1800" b="1" i="1" dirty="0" err="1" smtClean="0">
                <a:latin typeface="Arial" charset="0"/>
              </a:rPr>
              <a:t>Y</a:t>
            </a:r>
            <a:r>
              <a:rPr lang="en-US" sz="1800" b="1" i="1" baseline="-25000" dirty="0" err="1" smtClean="0">
                <a:latin typeface="Arial" charset="0"/>
              </a:rPr>
              <a:t>t</a:t>
            </a:r>
            <a:r>
              <a:rPr lang="en-US" sz="1800" b="1" dirty="0" smtClean="0">
                <a:latin typeface="Arial" charset="0"/>
              </a:rPr>
              <a:t> and </a:t>
            </a:r>
            <a:r>
              <a:rPr lang="en-US" sz="1800" b="1" i="1" dirty="0" err="1" smtClean="0">
                <a:latin typeface="Arial" charset="0"/>
              </a:rPr>
              <a:t>X</a:t>
            </a:r>
            <a:r>
              <a:rPr lang="en-US" sz="1800" b="1" i="1" baseline="-25000" dirty="0" err="1" smtClean="0">
                <a:latin typeface="Arial" charset="0"/>
              </a:rPr>
              <a:t>t</a:t>
            </a:r>
            <a:r>
              <a:rPr lang="en-US" sz="1800" b="1" dirty="0" smtClean="0">
                <a:latin typeface="Arial" charset="0"/>
              </a:rPr>
              <a:t> are independent white noise</a:t>
            </a:r>
            <a:r>
              <a:rPr lang="en-US" sz="1800" b="1" i="1" baseline="-25000" dirty="0" smtClean="0">
                <a:latin typeface="Arial" charset="0"/>
              </a:rPr>
              <a:t> </a:t>
            </a:r>
            <a:endParaRPr lang="en-US" sz="1800" b="1" i="1" baseline="-25000" dirty="0">
              <a:latin typeface="Arial" charset="0"/>
            </a:endParaRPr>
          </a:p>
        </p:txBody>
      </p:sp>
      <p:sp>
        <p:nvSpPr>
          <p:cNvPr id="16" name="Rectangle 32"/>
          <p:cNvSpPr>
            <a:spLocks noChangeArrowheads="1"/>
          </p:cNvSpPr>
          <p:nvPr/>
        </p:nvSpPr>
        <p:spPr bwMode="auto">
          <a:xfrm>
            <a:off x="1190925" y="2562224"/>
            <a:ext cx="2048400" cy="4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7" name="Text Box 21"/>
          <p:cNvSpPr txBox="1">
            <a:spLocks noChangeArrowheads="1"/>
          </p:cNvSpPr>
          <p:nvPr/>
        </p:nvSpPr>
        <p:spPr bwMode="auto">
          <a:xfrm>
            <a:off x="1200149" y="2540000"/>
            <a:ext cx="2095501"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    is </a:t>
            </a:r>
            <a:r>
              <a:rPr lang="en-GB" sz="1600" b="1" dirty="0">
                <a:cs typeface="Arial" charset="0"/>
              </a:rPr>
              <a:t>√</a:t>
            </a:r>
            <a:r>
              <a:rPr lang="en-GB" sz="1600" b="1" i="1" dirty="0">
                <a:cs typeface="Arial" charset="0"/>
              </a:rPr>
              <a:t>T</a:t>
            </a:r>
            <a:r>
              <a:rPr lang="en-GB" sz="1600" b="1" dirty="0">
                <a:cs typeface="Arial" charset="0"/>
              </a:rPr>
              <a:t> consistent</a:t>
            </a:r>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907076053"/>
              </p:ext>
            </p:extLst>
          </p:nvPr>
        </p:nvGraphicFramePr>
        <p:xfrm>
          <a:off x="1320800" y="1655763"/>
          <a:ext cx="1816100" cy="431800"/>
        </p:xfrm>
        <a:graphic>
          <a:graphicData uri="http://schemas.openxmlformats.org/presentationml/2006/ole">
            <mc:AlternateContent xmlns:mc="http://schemas.openxmlformats.org/markup-compatibility/2006">
              <mc:Choice xmlns:v="urn:schemas-microsoft-com:vml" Requires="v">
                <p:oleObj spid="_x0000_s325817" name="Equation" r:id="rId6" imgW="1816100" imgH="431800" progId="Equation.DSMT4">
                  <p:embed/>
                </p:oleObj>
              </mc:Choice>
              <mc:Fallback>
                <p:oleObj name="Equation" r:id="rId6" imgW="1816100" imgH="431800" progId="Equation.DSMT4">
                  <p:embed/>
                  <p:pic>
                    <p:nvPicPr>
                      <p:cNvPr id="0" name="Object 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0800" y="1655763"/>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063473050"/>
              </p:ext>
            </p:extLst>
          </p:nvPr>
        </p:nvGraphicFramePr>
        <p:xfrm>
          <a:off x="1308100" y="2620963"/>
          <a:ext cx="220663" cy="288925"/>
        </p:xfrm>
        <a:graphic>
          <a:graphicData uri="http://schemas.openxmlformats.org/presentationml/2006/ole">
            <mc:AlternateContent xmlns:mc="http://schemas.openxmlformats.org/markup-compatibility/2006">
              <mc:Choice xmlns:v="urn:schemas-microsoft-com:vml" Requires="v">
                <p:oleObj spid="_x0000_s325818" name="Equation" r:id="rId8" imgW="330057" imgH="431613" progId="Equation.DSMT4">
                  <p:embed/>
                </p:oleObj>
              </mc:Choice>
              <mc:Fallback>
                <p:oleObj name="Equation" r:id="rId8" imgW="330057" imgH="431613" progId="Equation.DSMT4">
                  <p:embed/>
                  <p:pic>
                    <p:nvPicPr>
                      <p:cNvPr id="0" name="Object 2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08100" y="2620963"/>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805431723"/>
              </p:ext>
            </p:extLst>
          </p:nvPr>
        </p:nvGraphicFramePr>
        <p:xfrm>
          <a:off x="1728788" y="6086475"/>
          <a:ext cx="214312" cy="280988"/>
        </p:xfrm>
        <a:graphic>
          <a:graphicData uri="http://schemas.openxmlformats.org/presentationml/2006/ole">
            <mc:AlternateContent xmlns:mc="http://schemas.openxmlformats.org/markup-compatibility/2006">
              <mc:Choice xmlns:v="urn:schemas-microsoft-com:vml" Requires="v">
                <p:oleObj spid="_x0000_s325819" name="Equation" r:id="rId10" imgW="330120" imgH="431640" progId="Equation.DSMT4">
                  <p:embed/>
                </p:oleObj>
              </mc:Choice>
              <mc:Fallback>
                <p:oleObj name="Equation" r:id="rId10" imgW="330120" imgH="431640" progId="Equation.DSMT4">
                  <p:embed/>
                  <p:pic>
                    <p:nvPicPr>
                      <p:cNvPr id="0" name="Object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28788" y="6086475"/>
                        <a:ext cx="214312"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32"/>
          <p:cNvSpPr>
            <a:spLocks noChangeArrowheads="1"/>
          </p:cNvSpPr>
          <p:nvPr/>
        </p:nvSpPr>
        <p:spPr bwMode="auto">
          <a:xfrm>
            <a:off x="3638550" y="5172074"/>
            <a:ext cx="19145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0" name="Object 29"/>
          <p:cNvGraphicFramePr>
            <a:graphicFrameLocks noChangeAspect="1"/>
          </p:cNvGraphicFramePr>
          <p:nvPr>
            <p:extLst>
              <p:ext uri="{D42A27DB-BD31-4B8C-83A1-F6EECF244321}">
                <p14:modId xmlns:p14="http://schemas.microsoft.com/office/powerpoint/2010/main" val="3058542722"/>
              </p:ext>
            </p:extLst>
          </p:nvPr>
        </p:nvGraphicFramePr>
        <p:xfrm>
          <a:off x="5194300" y="5230576"/>
          <a:ext cx="221180" cy="289199"/>
        </p:xfrm>
        <a:graphic>
          <a:graphicData uri="http://schemas.openxmlformats.org/presentationml/2006/ole">
            <mc:AlternateContent xmlns:mc="http://schemas.openxmlformats.org/markup-compatibility/2006">
              <mc:Choice xmlns:v="urn:schemas-microsoft-com:vml" Requires="v">
                <p:oleObj spid="_x0000_s325820" name="Equation" r:id="rId12" imgW="330120" imgH="431640" progId="Equation.DSMT4">
                  <p:embed/>
                </p:oleObj>
              </mc:Choice>
              <mc:Fallback>
                <p:oleObj name="Equation" r:id="rId12" imgW="330120" imgH="43164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94300" y="5230576"/>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001232992"/>
              </p:ext>
            </p:extLst>
          </p:nvPr>
        </p:nvGraphicFramePr>
        <p:xfrm>
          <a:off x="3832225" y="587375"/>
          <a:ext cx="247650" cy="323850"/>
        </p:xfrm>
        <a:graphic>
          <a:graphicData uri="http://schemas.openxmlformats.org/presentationml/2006/ole">
            <mc:AlternateContent xmlns:mc="http://schemas.openxmlformats.org/markup-compatibility/2006">
              <mc:Choice xmlns:v="urn:schemas-microsoft-com:vml" Requires="v">
                <p:oleObj spid="_x0000_s325821" name="Equation" r:id="rId13" imgW="330057" imgH="431613" progId="Equation.DSMT4">
                  <p:embed/>
                </p:oleObj>
              </mc:Choice>
              <mc:Fallback>
                <p:oleObj name="Equation" r:id="rId13" imgW="330057" imgH="431613" progId="Equation.DSMT4">
                  <p:embed/>
                  <p:pic>
                    <p:nvPicPr>
                      <p:cNvPr id="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32225" y="587375"/>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768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16</a:t>
            </a:r>
            <a:endParaRPr lang="en-US" sz="1000" dirty="0">
              <a:solidFill>
                <a:srgbClr val="3366FF"/>
              </a:solidFill>
            </a:endParaRPr>
          </a:p>
        </p:txBody>
      </p:sp>
      <p:sp>
        <p:nvSpPr>
          <p:cNvPr id="3276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b="1"/>
              <a:t>You can see that, as the sample size doubles, the height is increased by a factor </a:t>
            </a:r>
            <a:r>
              <a:rPr lang="en-GB" b="1">
                <a:cs typeface="Arial" charset="0"/>
              </a:rPr>
              <a:t>√2 = 1.41</a:t>
            </a:r>
            <a:endParaRPr lang="en-GB" sz="1500">
              <a:cs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Rectangle 2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Rectangle 32"/>
          <p:cNvSpPr>
            <a:spLocks noChangeArrowheads="1"/>
          </p:cNvSpPr>
          <p:nvPr/>
        </p:nvSpPr>
        <p:spPr bwMode="auto">
          <a:xfrm>
            <a:off x="1190626" y="1133474"/>
            <a:ext cx="2192400"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7" name="Object 14"/>
          <p:cNvGraphicFramePr>
            <a:graphicFrameLocks noChangeAspect="1"/>
          </p:cNvGraphicFramePr>
          <p:nvPr>
            <p:extLst>
              <p:ext uri="{D42A27DB-BD31-4B8C-83A1-F6EECF244321}">
                <p14:modId xmlns:p14="http://schemas.microsoft.com/office/powerpoint/2010/main" val="2330607169"/>
              </p:ext>
            </p:extLst>
          </p:nvPr>
        </p:nvGraphicFramePr>
        <p:xfrm>
          <a:off x="1321200" y="1213200"/>
          <a:ext cx="1917700" cy="374650"/>
        </p:xfrm>
        <a:graphic>
          <a:graphicData uri="http://schemas.openxmlformats.org/presentationml/2006/ole">
            <mc:AlternateContent xmlns:mc="http://schemas.openxmlformats.org/markup-compatibility/2006">
              <mc:Choice xmlns:v="urn:schemas-microsoft-com:vml" Requires="v">
                <p:oleObj spid="_x0000_s327843" name="Equation" r:id="rId4" imgW="1917360" imgH="380880" progId="Equation.3">
                  <p:embed/>
                </p:oleObj>
              </mc:Choice>
              <mc:Fallback>
                <p:oleObj name="Equation" r:id="rId4" imgW="19173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1200" y="1213200"/>
                        <a:ext cx="1917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907076053"/>
              </p:ext>
            </p:extLst>
          </p:nvPr>
        </p:nvGraphicFramePr>
        <p:xfrm>
          <a:off x="1320800" y="1655763"/>
          <a:ext cx="1816100" cy="431800"/>
        </p:xfrm>
        <a:graphic>
          <a:graphicData uri="http://schemas.openxmlformats.org/presentationml/2006/ole">
            <mc:AlternateContent xmlns:mc="http://schemas.openxmlformats.org/markup-compatibility/2006">
              <mc:Choice xmlns:v="urn:schemas-microsoft-com:vml" Requires="v">
                <p:oleObj spid="_x0000_s327844" name="Equation" r:id="rId6" imgW="1816100" imgH="431800" progId="Equation.DSMT4">
                  <p:embed/>
                </p:oleObj>
              </mc:Choice>
              <mc:Fallback>
                <p:oleObj name="Equation" r:id="rId6" imgW="1816100" imgH="431800" progId="Equation.DSMT4">
                  <p:embed/>
                  <p:pic>
                    <p:nvPicPr>
                      <p:cNvPr id="0" name="Object 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0800" y="1655763"/>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2"/>
          <p:cNvSpPr>
            <a:spLocks noChangeArrowheads="1"/>
          </p:cNvSpPr>
          <p:nvPr/>
        </p:nvSpPr>
        <p:spPr bwMode="auto">
          <a:xfrm>
            <a:off x="3638550" y="5172074"/>
            <a:ext cx="19145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3"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4" name="Object 33"/>
          <p:cNvGraphicFramePr>
            <a:graphicFrameLocks noChangeAspect="1"/>
          </p:cNvGraphicFramePr>
          <p:nvPr>
            <p:extLst>
              <p:ext uri="{D42A27DB-BD31-4B8C-83A1-F6EECF244321}">
                <p14:modId xmlns:p14="http://schemas.microsoft.com/office/powerpoint/2010/main" val="3058542722"/>
              </p:ext>
            </p:extLst>
          </p:nvPr>
        </p:nvGraphicFramePr>
        <p:xfrm>
          <a:off x="5194300" y="5230576"/>
          <a:ext cx="221180" cy="289199"/>
        </p:xfrm>
        <a:graphic>
          <a:graphicData uri="http://schemas.openxmlformats.org/presentationml/2006/ole">
            <mc:AlternateContent xmlns:mc="http://schemas.openxmlformats.org/markup-compatibility/2006">
              <mc:Choice xmlns:v="urn:schemas-microsoft-com:vml" Requires="v">
                <p:oleObj spid="_x0000_s327845"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94300" y="5230576"/>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8" name="Text Box 1026"/>
          <p:cNvSpPr txBox="1">
            <a:spLocks noChangeArrowheads="1"/>
          </p:cNvSpPr>
          <p:nvPr/>
        </p:nvSpPr>
        <p:spPr bwMode="auto">
          <a:xfrm>
            <a:off x="301625" y="558000"/>
            <a:ext cx="8766175"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For comparison: </a:t>
            </a:r>
            <a:r>
              <a:rPr lang="en-GB" sz="1800" b="1" dirty="0">
                <a:latin typeface="Arial" charset="0"/>
              </a:rPr>
              <a:t>distribution of </a:t>
            </a:r>
            <a:r>
              <a:rPr lang="en-GB" sz="1800" b="1" dirty="0" smtClean="0">
                <a:latin typeface="Arial" charset="0"/>
              </a:rPr>
              <a:t>    </a:t>
            </a:r>
            <a:r>
              <a:rPr lang="en-US" sz="1800" b="1" dirty="0" smtClean="0">
                <a:latin typeface="Arial" charset="0"/>
              </a:rPr>
              <a:t>when </a:t>
            </a:r>
            <a:r>
              <a:rPr lang="en-US" sz="1800" b="1" i="1" dirty="0" err="1" smtClean="0">
                <a:latin typeface="Arial" charset="0"/>
              </a:rPr>
              <a:t>Y</a:t>
            </a:r>
            <a:r>
              <a:rPr lang="en-US" sz="1800" b="1" i="1" baseline="-25000" dirty="0" err="1" smtClean="0">
                <a:latin typeface="Arial" charset="0"/>
              </a:rPr>
              <a:t>t</a:t>
            </a:r>
            <a:r>
              <a:rPr lang="en-US" sz="1800" b="1" dirty="0" smtClean="0">
                <a:latin typeface="Arial" charset="0"/>
              </a:rPr>
              <a:t> and </a:t>
            </a:r>
            <a:r>
              <a:rPr lang="en-US" sz="1800" b="1" i="1" dirty="0" err="1" smtClean="0">
                <a:latin typeface="Arial" charset="0"/>
              </a:rPr>
              <a:t>X</a:t>
            </a:r>
            <a:r>
              <a:rPr lang="en-US" sz="1800" b="1" i="1" baseline="-25000" dirty="0" err="1" smtClean="0">
                <a:latin typeface="Arial" charset="0"/>
              </a:rPr>
              <a:t>t</a:t>
            </a:r>
            <a:r>
              <a:rPr lang="en-US" sz="1800" b="1" dirty="0" smtClean="0">
                <a:latin typeface="Arial" charset="0"/>
              </a:rPr>
              <a:t> are independent white noise</a:t>
            </a:r>
            <a:r>
              <a:rPr lang="en-US" sz="1800" b="1" i="1" baseline="-25000" dirty="0" smtClean="0">
                <a:latin typeface="Arial" charset="0"/>
              </a:rPr>
              <a:t> </a:t>
            </a:r>
            <a:endParaRPr lang="en-US" sz="1800" b="1" i="1" baseline="-25000" dirty="0">
              <a:latin typeface="Arial" charset="0"/>
            </a:endParaRPr>
          </a:p>
        </p:txBody>
      </p:sp>
      <p:graphicFrame>
        <p:nvGraphicFramePr>
          <p:cNvPr id="29" name="Object 28"/>
          <p:cNvGraphicFramePr>
            <a:graphicFrameLocks noChangeAspect="1"/>
          </p:cNvGraphicFramePr>
          <p:nvPr>
            <p:extLst>
              <p:ext uri="{D42A27DB-BD31-4B8C-83A1-F6EECF244321}">
                <p14:modId xmlns:p14="http://schemas.microsoft.com/office/powerpoint/2010/main" val="812627414"/>
              </p:ext>
            </p:extLst>
          </p:nvPr>
        </p:nvGraphicFramePr>
        <p:xfrm>
          <a:off x="3832225" y="587375"/>
          <a:ext cx="247650" cy="323850"/>
        </p:xfrm>
        <a:graphic>
          <a:graphicData uri="http://schemas.openxmlformats.org/presentationml/2006/ole">
            <mc:AlternateContent xmlns:mc="http://schemas.openxmlformats.org/markup-compatibility/2006">
              <mc:Choice xmlns:v="urn:schemas-microsoft-com:vml" Requires="v">
                <p:oleObj spid="_x0000_s327846" name="Equation" r:id="rId10" imgW="330057" imgH="431613" progId="Equation.DSMT4">
                  <p:embed/>
                </p:oleObj>
              </mc:Choice>
              <mc:Fallback>
                <p:oleObj name="Equation" r:id="rId10" imgW="330057" imgH="431613"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32225" y="587375"/>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32"/>
          <p:cNvSpPr>
            <a:spLocks noChangeArrowheads="1"/>
          </p:cNvSpPr>
          <p:nvPr/>
        </p:nvSpPr>
        <p:spPr bwMode="auto">
          <a:xfrm>
            <a:off x="1190925" y="2562224"/>
            <a:ext cx="2048400" cy="4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Text Box 21"/>
          <p:cNvSpPr txBox="1">
            <a:spLocks noChangeArrowheads="1"/>
          </p:cNvSpPr>
          <p:nvPr/>
        </p:nvSpPr>
        <p:spPr bwMode="auto">
          <a:xfrm>
            <a:off x="1200149" y="2540000"/>
            <a:ext cx="2095501"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    is </a:t>
            </a:r>
            <a:r>
              <a:rPr lang="en-GB" sz="1600" b="1" dirty="0">
                <a:cs typeface="Arial" charset="0"/>
              </a:rPr>
              <a:t>√</a:t>
            </a:r>
            <a:r>
              <a:rPr lang="en-GB" sz="1600" b="1" i="1" dirty="0">
                <a:cs typeface="Arial" charset="0"/>
              </a:rPr>
              <a:t>T</a:t>
            </a:r>
            <a:r>
              <a:rPr lang="en-GB" sz="1600" b="1" dirty="0">
                <a:cs typeface="Arial" charset="0"/>
              </a:rPr>
              <a:t> consistent</a:t>
            </a:r>
          </a:p>
        </p:txBody>
      </p:sp>
      <p:graphicFrame>
        <p:nvGraphicFramePr>
          <p:cNvPr id="35" name="Object 34"/>
          <p:cNvGraphicFramePr>
            <a:graphicFrameLocks noChangeAspect="1"/>
          </p:cNvGraphicFramePr>
          <p:nvPr>
            <p:extLst>
              <p:ext uri="{D42A27DB-BD31-4B8C-83A1-F6EECF244321}">
                <p14:modId xmlns:p14="http://schemas.microsoft.com/office/powerpoint/2010/main" val="2600730904"/>
              </p:ext>
            </p:extLst>
          </p:nvPr>
        </p:nvGraphicFramePr>
        <p:xfrm>
          <a:off x="1308100" y="2620963"/>
          <a:ext cx="220663" cy="288925"/>
        </p:xfrm>
        <a:graphic>
          <a:graphicData uri="http://schemas.openxmlformats.org/presentationml/2006/ole">
            <mc:AlternateContent xmlns:mc="http://schemas.openxmlformats.org/markup-compatibility/2006">
              <mc:Choice xmlns:v="urn:schemas-microsoft-com:vml" Requires="v">
                <p:oleObj spid="_x0000_s327847" name="Equation" r:id="rId11" imgW="330057" imgH="431613" progId="Equation.DSMT4">
                  <p:embed/>
                </p:oleObj>
              </mc:Choice>
              <mc:Fallback>
                <p:oleObj name="Equation" r:id="rId11" imgW="330057" imgH="431613"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08100" y="2620963"/>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666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32666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However, when </a:t>
            </a:r>
            <a:r>
              <a:rPr lang="en-GB" sz="1500" b="1" i="1">
                <a:latin typeface="Symbol" pitchFamily="18" charset="2"/>
              </a:rPr>
              <a:t>b</a:t>
            </a:r>
            <a:r>
              <a:rPr lang="en-GB" sz="1500" b="1" baseline="-25000"/>
              <a:t>2</a:t>
            </a:r>
            <a:r>
              <a:rPr lang="en-GB" sz="1500" b="1"/>
              <a:t> = 1 and the true process is a random walk, it can be seen that the height is proportional to </a:t>
            </a:r>
            <a:r>
              <a:rPr lang="en-GB" sz="1500" b="1" i="1"/>
              <a:t>T</a:t>
            </a:r>
            <a:r>
              <a:rPr lang="en-GB" sz="1500" b="1"/>
              <a:t>.  The height doubles from </a:t>
            </a:r>
            <a:r>
              <a:rPr lang="en-GB" sz="1500" b="1" i="1"/>
              <a:t>T</a:t>
            </a:r>
            <a:r>
              <a:rPr lang="en-GB" sz="1500" b="1"/>
              <a:t> = 25 to </a:t>
            </a:r>
            <a:r>
              <a:rPr lang="en-GB" sz="1500" b="1" i="1"/>
              <a:t>T</a:t>
            </a:r>
            <a:r>
              <a:rPr lang="en-GB" sz="1500" b="1"/>
              <a:t> = 50, it doubles again from </a:t>
            </a:r>
            <a:r>
              <a:rPr lang="en-GB" sz="1500" b="1" i="1"/>
              <a:t>T</a:t>
            </a:r>
            <a:r>
              <a:rPr lang="en-GB" sz="1500" b="1"/>
              <a:t> = 50 to </a:t>
            </a:r>
            <a:r>
              <a:rPr lang="en-GB" sz="1500" b="1" i="1"/>
              <a:t>T</a:t>
            </a:r>
            <a:r>
              <a:rPr lang="en-GB" sz="1500" b="1"/>
              <a:t> = 100, and it doubles once more from </a:t>
            </a:r>
            <a:r>
              <a:rPr lang="en-GB" sz="1500" b="1" i="1"/>
              <a:t>T</a:t>
            </a:r>
            <a:r>
              <a:rPr lang="en-GB" sz="1500" b="1"/>
              <a:t> = 100 to </a:t>
            </a:r>
            <a:r>
              <a:rPr lang="en-GB" sz="1500" b="1" i="1"/>
              <a:t>T</a:t>
            </a:r>
            <a:r>
              <a:rPr lang="en-GB" sz="1500" b="1"/>
              <a:t> = 200.</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0" name="Rectangle 19"/>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1"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3" name="Object 15"/>
          <p:cNvGraphicFramePr>
            <a:graphicFrameLocks noChangeAspect="1"/>
          </p:cNvGraphicFramePr>
          <p:nvPr>
            <p:extLst>
              <p:ext uri="{D42A27DB-BD31-4B8C-83A1-F6EECF244321}">
                <p14:modId xmlns:p14="http://schemas.microsoft.com/office/powerpoint/2010/main" val="3854270342"/>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26846"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Rectangle 3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5" name="Rectangle 32"/>
          <p:cNvSpPr>
            <a:spLocks noChangeArrowheads="1"/>
          </p:cNvSpPr>
          <p:nvPr/>
        </p:nvSpPr>
        <p:spPr bwMode="auto">
          <a:xfrm>
            <a:off x="3638550" y="5172074"/>
            <a:ext cx="19145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6"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7" name="Object 36"/>
          <p:cNvGraphicFramePr>
            <a:graphicFrameLocks noChangeAspect="1"/>
          </p:cNvGraphicFramePr>
          <p:nvPr>
            <p:extLst>
              <p:ext uri="{D42A27DB-BD31-4B8C-83A1-F6EECF244321}">
                <p14:modId xmlns:p14="http://schemas.microsoft.com/office/powerpoint/2010/main" val="3911019086"/>
              </p:ext>
            </p:extLst>
          </p:nvPr>
        </p:nvGraphicFramePr>
        <p:xfrm>
          <a:off x="5194300" y="5230576"/>
          <a:ext cx="221180" cy="289199"/>
        </p:xfrm>
        <a:graphic>
          <a:graphicData uri="http://schemas.openxmlformats.org/presentationml/2006/ole">
            <mc:AlternateContent xmlns:mc="http://schemas.openxmlformats.org/markup-compatibility/2006">
              <mc:Choice xmlns:v="urn:schemas-microsoft-com:vml" Requires="v">
                <p:oleObj spid="_x0000_s326847"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30576"/>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4205343523"/>
              </p:ext>
            </p:extLst>
          </p:nvPr>
        </p:nvGraphicFramePr>
        <p:xfrm>
          <a:off x="1321200" y="1656000"/>
          <a:ext cx="1816100" cy="431800"/>
        </p:xfrm>
        <a:graphic>
          <a:graphicData uri="http://schemas.openxmlformats.org/presentationml/2006/ole">
            <mc:AlternateContent xmlns:mc="http://schemas.openxmlformats.org/markup-compatibility/2006">
              <mc:Choice xmlns:v="urn:schemas-microsoft-com:vml" Requires="v">
                <p:oleObj spid="_x0000_s326848" name="Equation" r:id="rId8" imgW="1816100" imgH="431800" progId="Equation.DSMT4">
                  <p:embed/>
                </p:oleObj>
              </mc:Choice>
              <mc:Fallback>
                <p:oleObj name="Equation" r:id="rId8" imgW="1816100" imgH="4318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21200" y="16560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32"/>
          <p:cNvSpPr>
            <a:spLocks noChangeArrowheads="1"/>
          </p:cNvSpPr>
          <p:nvPr/>
        </p:nvSpPr>
        <p:spPr bwMode="auto">
          <a:xfrm>
            <a:off x="1190925" y="2562224"/>
            <a:ext cx="1936800" cy="4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8" name="Text Box 21"/>
          <p:cNvSpPr txBox="1">
            <a:spLocks noChangeArrowheads="1"/>
          </p:cNvSpPr>
          <p:nvPr/>
        </p:nvSpPr>
        <p:spPr bwMode="auto">
          <a:xfrm>
            <a:off x="1200149" y="2540000"/>
            <a:ext cx="2095501"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    </a:t>
            </a:r>
            <a:r>
              <a:rPr lang="en-GB" sz="1600" b="1" dirty="0"/>
              <a:t>is </a:t>
            </a:r>
            <a:r>
              <a:rPr lang="en-GB" sz="1600" b="1" i="1" dirty="0" smtClean="0">
                <a:cs typeface="Arial" charset="0"/>
              </a:rPr>
              <a:t>T</a:t>
            </a:r>
            <a:r>
              <a:rPr lang="en-GB" sz="1600" b="1" dirty="0" smtClean="0">
                <a:cs typeface="Arial" charset="0"/>
              </a:rPr>
              <a:t> </a:t>
            </a:r>
            <a:r>
              <a:rPr lang="en-GB" sz="1600" b="1" dirty="0">
                <a:cs typeface="Arial" charset="0"/>
              </a:rPr>
              <a:t>consistent</a:t>
            </a:r>
          </a:p>
        </p:txBody>
      </p:sp>
      <p:graphicFrame>
        <p:nvGraphicFramePr>
          <p:cNvPr id="2" name="Object 1"/>
          <p:cNvGraphicFramePr>
            <a:graphicFrameLocks noChangeAspect="1"/>
          </p:cNvGraphicFramePr>
          <p:nvPr>
            <p:extLst>
              <p:ext uri="{D42A27DB-BD31-4B8C-83A1-F6EECF244321}">
                <p14:modId xmlns:p14="http://schemas.microsoft.com/office/powerpoint/2010/main" val="4040524374"/>
              </p:ext>
            </p:extLst>
          </p:nvPr>
        </p:nvGraphicFramePr>
        <p:xfrm>
          <a:off x="1308100" y="2620963"/>
          <a:ext cx="220663" cy="288925"/>
        </p:xfrm>
        <a:graphic>
          <a:graphicData uri="http://schemas.openxmlformats.org/presentationml/2006/ole">
            <mc:AlternateContent xmlns:mc="http://schemas.openxmlformats.org/markup-compatibility/2006">
              <mc:Choice xmlns:v="urn:schemas-microsoft-com:vml" Requires="v">
                <p:oleObj spid="_x0000_s326849" name="Equation" r:id="rId10" imgW="330057" imgH="431613" progId="Equation.DSMT4">
                  <p:embed/>
                </p:oleObj>
              </mc:Choice>
              <mc:Fallback>
                <p:oleObj name="Equation" r:id="rId10" imgW="330057" imgH="431613" progId="Equation.DSMT4">
                  <p:embed/>
                  <p:pic>
                    <p:nvPicPr>
                      <p:cNvPr id="0" name="Object 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08100" y="2620963"/>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a:t>
            </a:r>
            <a:r>
              <a:rPr lang="en-GB" sz="1800" b="1" dirty="0">
                <a:latin typeface="Arial" charset="0"/>
              </a:rPr>
              <a:t>distribution of </a:t>
            </a:r>
            <a:endParaRPr lang="en-US" sz="1800" b="1" dirty="0">
              <a:latin typeface="Arial" charset="0"/>
            </a:endParaRPr>
          </a:p>
          <a:p>
            <a:endParaRPr lang="en-US" sz="1800" b="1" i="1" dirty="0">
              <a:latin typeface="Arial"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100564775"/>
              </p:ext>
            </p:extLst>
          </p:nvPr>
        </p:nvGraphicFramePr>
        <p:xfrm>
          <a:off x="3584575" y="587375"/>
          <a:ext cx="247650" cy="323850"/>
        </p:xfrm>
        <a:graphic>
          <a:graphicData uri="http://schemas.openxmlformats.org/presentationml/2006/ole">
            <mc:AlternateContent xmlns:mc="http://schemas.openxmlformats.org/markup-compatibility/2006">
              <mc:Choice xmlns:v="urn:schemas-microsoft-com:vml" Requires="v">
                <p:oleObj spid="_x0000_s326850" name="Equation" r:id="rId11" imgW="330057" imgH="431613" progId="Equation.DSMT4">
                  <p:embed/>
                </p:oleObj>
              </mc:Choice>
              <mc:Fallback>
                <p:oleObj name="Equation" r:id="rId11" imgW="330057" imgH="431613" progId="Equation.DSMT4">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4575" y="587375"/>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870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3287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This means that the variance of the distribution of </a:t>
            </a:r>
            <a:r>
              <a:rPr lang="en-GB" sz="1500" b="1" dirty="0" smtClean="0"/>
              <a:t>     </a:t>
            </a:r>
            <a:r>
              <a:rPr lang="en-GB" sz="1500" b="1" dirty="0"/>
              <a:t>is inversely proportional to </a:t>
            </a:r>
            <a:r>
              <a:rPr lang="en-GB" sz="1500" b="1" i="1" dirty="0" smtClean="0"/>
              <a:t>T</a:t>
            </a:r>
            <a:r>
              <a:rPr lang="en-GB" sz="800" b="1" i="1" dirty="0" smtClean="0"/>
              <a:t> </a:t>
            </a:r>
            <a:r>
              <a:rPr lang="en-GB" sz="1500" b="1" baseline="30000" dirty="0" smtClean="0"/>
              <a:t>2</a:t>
            </a:r>
            <a:r>
              <a:rPr lang="en-GB" sz="1500" b="1" dirty="0"/>
              <a:t>, not </a:t>
            </a:r>
            <a:r>
              <a:rPr lang="en-GB" sz="1500" b="1" i="1" dirty="0"/>
              <a:t>T</a:t>
            </a:r>
            <a:r>
              <a:rPr lang="en-GB" sz="1500" b="1" dirty="0"/>
              <a:t>.   Multiplying by </a:t>
            </a:r>
            <a:r>
              <a:rPr lang="en-GB" sz="1500" b="1" dirty="0">
                <a:cs typeface="Arial" charset="0"/>
              </a:rPr>
              <a:t>√</a:t>
            </a:r>
            <a:r>
              <a:rPr lang="en-GB" sz="1500" b="1" i="1" dirty="0">
                <a:cs typeface="Arial" charset="0"/>
              </a:rPr>
              <a:t>T</a:t>
            </a:r>
            <a:r>
              <a:rPr lang="en-GB" sz="1500" b="1" dirty="0"/>
              <a:t> is not enough to prevent the distribution contracting.</a:t>
            </a:r>
            <a:endParaRPr lang="en-GB" sz="1500"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pic>
        <p:nvPicPr>
          <p:cNvPr id="18"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5" name="Object 15"/>
          <p:cNvGraphicFramePr>
            <a:graphicFrameLocks noChangeAspect="1"/>
          </p:cNvGraphicFramePr>
          <p:nvPr>
            <p:extLst>
              <p:ext uri="{D42A27DB-BD31-4B8C-83A1-F6EECF244321}">
                <p14:modId xmlns:p14="http://schemas.microsoft.com/office/powerpoint/2010/main" val="3393761984"/>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28901"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2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3" name="Rectangle 32"/>
          <p:cNvSpPr>
            <a:spLocks noChangeArrowheads="1"/>
          </p:cNvSpPr>
          <p:nvPr/>
        </p:nvSpPr>
        <p:spPr bwMode="auto">
          <a:xfrm>
            <a:off x="1190925" y="2562224"/>
            <a:ext cx="1936800" cy="4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 name="Text Box 21"/>
          <p:cNvSpPr txBox="1">
            <a:spLocks noChangeArrowheads="1"/>
          </p:cNvSpPr>
          <p:nvPr/>
        </p:nvSpPr>
        <p:spPr bwMode="auto">
          <a:xfrm>
            <a:off x="1200149" y="2540000"/>
            <a:ext cx="2095501"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    </a:t>
            </a:r>
            <a:r>
              <a:rPr lang="en-GB" sz="1600" b="1" dirty="0"/>
              <a:t>is </a:t>
            </a:r>
            <a:r>
              <a:rPr lang="en-GB" sz="1600" b="1" i="1" dirty="0" smtClean="0">
                <a:cs typeface="Arial" charset="0"/>
              </a:rPr>
              <a:t>T</a:t>
            </a:r>
            <a:r>
              <a:rPr lang="en-GB" sz="1600" b="1" dirty="0" smtClean="0">
                <a:cs typeface="Arial" charset="0"/>
              </a:rPr>
              <a:t> </a:t>
            </a:r>
            <a:r>
              <a:rPr lang="en-GB" sz="1600" b="1" dirty="0">
                <a:cs typeface="Arial" charset="0"/>
              </a:rPr>
              <a:t>consistent</a:t>
            </a:r>
          </a:p>
        </p:txBody>
      </p:sp>
      <p:graphicFrame>
        <p:nvGraphicFramePr>
          <p:cNvPr id="31" name="Object 30"/>
          <p:cNvGraphicFramePr>
            <a:graphicFrameLocks noChangeAspect="1"/>
          </p:cNvGraphicFramePr>
          <p:nvPr>
            <p:extLst>
              <p:ext uri="{D42A27DB-BD31-4B8C-83A1-F6EECF244321}">
                <p14:modId xmlns:p14="http://schemas.microsoft.com/office/powerpoint/2010/main" val="1063473050"/>
              </p:ext>
            </p:extLst>
          </p:nvPr>
        </p:nvGraphicFramePr>
        <p:xfrm>
          <a:off x="1308100" y="2620963"/>
          <a:ext cx="220663" cy="288925"/>
        </p:xfrm>
        <a:graphic>
          <a:graphicData uri="http://schemas.openxmlformats.org/presentationml/2006/ole">
            <mc:AlternateContent xmlns:mc="http://schemas.openxmlformats.org/markup-compatibility/2006">
              <mc:Choice xmlns:v="urn:schemas-microsoft-com:vml" Requires="v">
                <p:oleObj spid="_x0000_s328902" name="Equation" r:id="rId6" imgW="330057" imgH="431613" progId="Equation.DSMT4">
                  <p:embed/>
                </p:oleObj>
              </mc:Choice>
              <mc:Fallback>
                <p:oleObj name="Equation" r:id="rId6" imgW="330057" imgH="431613"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08100" y="2620963"/>
                        <a:ext cx="220663"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05343523"/>
              </p:ext>
            </p:extLst>
          </p:nvPr>
        </p:nvGraphicFramePr>
        <p:xfrm>
          <a:off x="1320800" y="1655763"/>
          <a:ext cx="1816100" cy="431800"/>
        </p:xfrm>
        <a:graphic>
          <a:graphicData uri="http://schemas.openxmlformats.org/presentationml/2006/ole">
            <mc:AlternateContent xmlns:mc="http://schemas.openxmlformats.org/markup-compatibility/2006">
              <mc:Choice xmlns:v="urn:schemas-microsoft-com:vml" Requires="v">
                <p:oleObj spid="_x0000_s328903" name="Equation" r:id="rId8" imgW="1816100" imgH="431800" progId="Equation.DSMT4">
                  <p:embed/>
                </p:oleObj>
              </mc:Choice>
              <mc:Fallback>
                <p:oleObj name="Equation" r:id="rId8" imgW="1816100" imgH="431800" progId="Equation.DSMT4">
                  <p:embed/>
                  <p:pic>
                    <p:nvPicPr>
                      <p:cNvPr id="0" name="Object 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20800" y="1655763"/>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2"/>
          <p:cNvSpPr>
            <a:spLocks noChangeArrowheads="1"/>
          </p:cNvSpPr>
          <p:nvPr/>
        </p:nvSpPr>
        <p:spPr bwMode="auto">
          <a:xfrm>
            <a:off x="3638550" y="5172074"/>
            <a:ext cx="19145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3"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4" name="Object 33"/>
          <p:cNvGraphicFramePr>
            <a:graphicFrameLocks noChangeAspect="1"/>
          </p:cNvGraphicFramePr>
          <p:nvPr>
            <p:extLst>
              <p:ext uri="{D42A27DB-BD31-4B8C-83A1-F6EECF244321}">
                <p14:modId xmlns:p14="http://schemas.microsoft.com/office/powerpoint/2010/main" val="3058542722"/>
              </p:ext>
            </p:extLst>
          </p:nvPr>
        </p:nvGraphicFramePr>
        <p:xfrm>
          <a:off x="5194300" y="5230576"/>
          <a:ext cx="221180" cy="289199"/>
        </p:xfrm>
        <a:graphic>
          <a:graphicData uri="http://schemas.openxmlformats.org/presentationml/2006/ole">
            <mc:AlternateContent xmlns:mc="http://schemas.openxmlformats.org/markup-compatibility/2006">
              <mc:Choice xmlns:v="urn:schemas-microsoft-com:vml" Requires="v">
                <p:oleObj spid="_x0000_s328904" name="Equation" r:id="rId10" imgW="330120" imgH="431640" progId="Equation.DSMT4">
                  <p:embed/>
                </p:oleObj>
              </mc:Choice>
              <mc:Fallback>
                <p:oleObj name="Equation" r:id="rId10"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30576"/>
                        <a:ext cx="221180" cy="289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30331073"/>
              </p:ext>
            </p:extLst>
          </p:nvPr>
        </p:nvGraphicFramePr>
        <p:xfrm>
          <a:off x="4967288" y="5857875"/>
          <a:ext cx="214312" cy="280988"/>
        </p:xfrm>
        <a:graphic>
          <a:graphicData uri="http://schemas.openxmlformats.org/presentationml/2006/ole">
            <mc:AlternateContent xmlns:mc="http://schemas.openxmlformats.org/markup-compatibility/2006">
              <mc:Choice xmlns:v="urn:schemas-microsoft-com:vml" Requires="v">
                <p:oleObj spid="_x0000_s328905" name="Equation" r:id="rId11" imgW="330057" imgH="431613" progId="Equation.DSMT4">
                  <p:embed/>
                </p:oleObj>
              </mc:Choice>
              <mc:Fallback>
                <p:oleObj name="Equation" r:id="rId11" imgW="330057" imgH="431613"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67288" y="5857875"/>
                        <a:ext cx="214312"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a:t>
            </a:r>
            <a:r>
              <a:rPr lang="en-GB" sz="1800" b="1" dirty="0">
                <a:latin typeface="Arial" charset="0"/>
              </a:rPr>
              <a:t>distribution of </a:t>
            </a:r>
            <a:endParaRPr lang="en-US" sz="1800" b="1" dirty="0">
              <a:latin typeface="Arial" charset="0"/>
            </a:endParaRPr>
          </a:p>
          <a:p>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100564775"/>
              </p:ext>
            </p:extLst>
          </p:nvPr>
        </p:nvGraphicFramePr>
        <p:xfrm>
          <a:off x="3584575" y="587375"/>
          <a:ext cx="247650" cy="323850"/>
        </p:xfrm>
        <a:graphic>
          <a:graphicData uri="http://schemas.openxmlformats.org/presentationml/2006/ole">
            <mc:AlternateContent xmlns:mc="http://schemas.openxmlformats.org/markup-compatibility/2006">
              <mc:Choice xmlns:v="urn:schemas-microsoft-com:vml" Requires="v">
                <p:oleObj spid="_x0000_s328906" name="Equation" r:id="rId13" imgW="330057" imgH="431613" progId="Equation.DSMT4">
                  <p:embed/>
                </p:oleObj>
              </mc:Choice>
              <mc:Fallback>
                <p:oleObj name="Equation" r:id="rId13" imgW="330057" imgH="431613" progId="Equation.DSMT4">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4575" y="587375"/>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16"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1</a:t>
            </a:r>
            <a:endParaRPr lang="en-US" sz="1000" dirty="0">
              <a:solidFill>
                <a:srgbClr val="3366FF"/>
              </a:solidFill>
            </a:endParaRPr>
          </a:p>
        </p:txBody>
      </p:sp>
      <p:sp>
        <p:nvSpPr>
          <p:cNvPr id="315439" name="Text Box 4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Dickey </a:t>
            </a:r>
            <a:r>
              <a:rPr lang="en-GB" sz="1500" b="1" dirty="0"/>
              <a:t>and Fuller proposed two further tests for </a:t>
            </a:r>
            <a:r>
              <a:rPr lang="en-GB" sz="1500" b="1" dirty="0" err="1"/>
              <a:t>nonstationarity</a:t>
            </a:r>
            <a:r>
              <a:rPr lang="en-GB" sz="1500" b="1" dirty="0"/>
              <a:t>, one involving a scaled estimator of the slope coefficient, </a:t>
            </a:r>
            <a:r>
              <a:rPr lang="en-GB" sz="1500" b="1" dirty="0" smtClean="0"/>
              <a:t>                  , </a:t>
            </a:r>
            <a:r>
              <a:rPr lang="en-GB" sz="1500" b="1" dirty="0"/>
              <a:t>and the other an </a:t>
            </a:r>
            <a:r>
              <a:rPr lang="en-GB" sz="1500" b="1" i="1" dirty="0"/>
              <a:t>F</a:t>
            </a:r>
            <a:r>
              <a:rPr lang="en-GB" sz="1500" b="1" dirty="0"/>
              <a:t> test</a:t>
            </a:r>
            <a:r>
              <a:rPr lang="en-GB" sz="1500" b="1" dirty="0" smtClean="0"/>
              <a:t>.</a:t>
            </a:r>
            <a:endParaRPr lang="en-GB" sz="1500" b="1"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2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3709755392"/>
              </p:ext>
            </p:extLst>
          </p:nvPr>
        </p:nvGraphicFramePr>
        <p:xfrm>
          <a:off x="3081600" y="627063"/>
          <a:ext cx="2997200" cy="381000"/>
        </p:xfrm>
        <a:graphic>
          <a:graphicData uri="http://schemas.openxmlformats.org/presentationml/2006/ole">
            <mc:AlternateContent xmlns:mc="http://schemas.openxmlformats.org/markup-compatibility/2006">
              <mc:Choice xmlns:v="urn:schemas-microsoft-com:vml" Requires="v">
                <p:oleObj spid="_x0000_s315681"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816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Rectangle 32"/>
          <p:cNvSpPr>
            <a:spLocks noChangeArrowheads="1"/>
          </p:cNvSpPr>
          <p:nvPr/>
        </p:nvSpPr>
        <p:spPr bwMode="auto">
          <a:xfrm>
            <a:off x="0" y="192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7"/>
          <p:cNvGraphicFramePr>
            <a:graphicFrameLocks noChangeAspect="1"/>
          </p:cNvGraphicFramePr>
          <p:nvPr>
            <p:extLst>
              <p:ext uri="{D42A27DB-BD31-4B8C-83A1-F6EECF244321}">
                <p14:modId xmlns:p14="http://schemas.microsoft.com/office/powerpoint/2010/main" val="2743305182"/>
              </p:ext>
            </p:extLst>
          </p:nvPr>
        </p:nvGraphicFramePr>
        <p:xfrm>
          <a:off x="3081600" y="1324800"/>
          <a:ext cx="2463800" cy="374650"/>
        </p:xfrm>
        <a:graphic>
          <a:graphicData uri="http://schemas.openxmlformats.org/presentationml/2006/ole">
            <mc:AlternateContent xmlns:mc="http://schemas.openxmlformats.org/markup-compatibility/2006">
              <mc:Choice xmlns:v="urn:schemas-microsoft-com:vml" Requires="v">
                <p:oleObj spid="_x0000_s315682" name="Equation" r:id="rId5" imgW="2463480" imgH="380880" progId="Equation.3">
                  <p:embed/>
                </p:oleObj>
              </mc:Choice>
              <mc:Fallback>
                <p:oleObj name="Equation" r:id="rId5" imgW="2463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600" y="13248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 Box 2"/>
          <p:cNvSpPr txBox="1">
            <a:spLocks noChangeArrowheads="1"/>
          </p:cNvSpPr>
          <p:nvPr/>
        </p:nvSpPr>
        <p:spPr bwMode="auto">
          <a:xfrm>
            <a:off x="1739900" y="1312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37" name="Text Box 2"/>
          <p:cNvSpPr txBox="1">
            <a:spLocks noChangeArrowheads="1"/>
          </p:cNvSpPr>
          <p:nvPr/>
        </p:nvSpPr>
        <p:spPr bwMode="auto">
          <a:xfrm>
            <a:off x="1739900" y="20340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38" name="Object 18"/>
          <p:cNvGraphicFramePr>
            <a:graphicFrameLocks noChangeAspect="1"/>
          </p:cNvGraphicFramePr>
          <p:nvPr>
            <p:extLst>
              <p:ext uri="{D42A27DB-BD31-4B8C-83A1-F6EECF244321}">
                <p14:modId xmlns:p14="http://schemas.microsoft.com/office/powerpoint/2010/main" val="879789614"/>
              </p:ext>
            </p:extLst>
          </p:nvPr>
        </p:nvGraphicFramePr>
        <p:xfrm>
          <a:off x="3081600" y="2043150"/>
          <a:ext cx="1562100" cy="374650"/>
        </p:xfrm>
        <a:graphic>
          <a:graphicData uri="http://schemas.openxmlformats.org/presentationml/2006/ole">
            <mc:AlternateContent xmlns:mc="http://schemas.openxmlformats.org/markup-compatibility/2006">
              <mc:Choice xmlns:v="urn:schemas-microsoft-com:vml" Requires="v">
                <p:oleObj spid="_x0000_s315683" name="Equation" r:id="rId7" imgW="1562040" imgH="380880" progId="Equation.3">
                  <p:embed/>
                </p:oleObj>
              </mc:Choice>
              <mc:Fallback>
                <p:oleObj name="Equation" r:id="rId7" imgW="15620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600" y="20431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280665765"/>
              </p:ext>
            </p:extLst>
          </p:nvPr>
        </p:nvGraphicFramePr>
        <p:xfrm>
          <a:off x="3492500" y="6076950"/>
          <a:ext cx="939800" cy="330200"/>
        </p:xfrm>
        <a:graphic>
          <a:graphicData uri="http://schemas.openxmlformats.org/presentationml/2006/ole">
            <mc:AlternateContent xmlns:mc="http://schemas.openxmlformats.org/markup-compatibility/2006">
              <mc:Choice xmlns:v="urn:schemas-microsoft-com:vml" Requires="v">
                <p:oleObj spid="_x0000_s315684" name="Equation" r:id="rId9" imgW="1447560" imgH="507960" progId="Equation.DSMT4">
                  <p:embed/>
                </p:oleObj>
              </mc:Choice>
              <mc:Fallback>
                <p:oleObj name="Equation" r:id="rId9" imgW="1447560" imgH="507960" progId="Equation.DSMT4">
                  <p:embed/>
                  <p:pic>
                    <p:nvPicPr>
                      <p:cNvPr id="0" name="Object 1"/>
                      <p:cNvPicPr>
                        <a:picLocks noChangeAspect="1" noChangeArrowheads="1"/>
                      </p:cNvPicPr>
                      <p:nvPr/>
                    </p:nvPicPr>
                    <p:blipFill>
                      <a:blip r:embed="rId10"/>
                      <a:srcRect/>
                      <a:stretch>
                        <a:fillRect/>
                      </a:stretch>
                    </p:blipFill>
                    <p:spPr bwMode="auto">
                      <a:xfrm>
                        <a:off x="3492500" y="6076950"/>
                        <a:ext cx="939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97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19</a:t>
            </a:r>
            <a:endParaRPr lang="en-US" sz="1000" dirty="0">
              <a:solidFill>
                <a:srgbClr val="3366FF"/>
              </a:solidFill>
            </a:endParaRPr>
          </a:p>
        </p:txBody>
      </p:sp>
      <p:sp>
        <p:nvSpPr>
          <p:cNvPr id="3297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This figure shows the distribution of </a:t>
            </a:r>
            <a:r>
              <a:rPr lang="en-GB" sz="1500" b="1" dirty="0" smtClean="0"/>
              <a:t>                   </a:t>
            </a:r>
            <a:r>
              <a:rPr lang="en-GB" sz="1500" b="1" dirty="0" smtClean="0">
                <a:cs typeface="Arial" charset="0"/>
              </a:rPr>
              <a:t>.</a:t>
            </a:r>
            <a:r>
              <a:rPr lang="en-US" sz="1500" b="1" dirty="0" smtClean="0"/>
              <a:t>  </a:t>
            </a:r>
            <a:r>
              <a:rPr lang="en-US" sz="1500" b="1" dirty="0"/>
              <a:t>Although we have scaled by a factor </a:t>
            </a:r>
            <a:r>
              <a:rPr lang="en-US" sz="1500" b="1" dirty="0">
                <a:cs typeface="Arial" charset="0"/>
              </a:rPr>
              <a:t>√</a:t>
            </a:r>
            <a:r>
              <a:rPr lang="en-US" sz="1500" b="1" i="1" dirty="0">
                <a:cs typeface="Arial" charset="0"/>
              </a:rPr>
              <a:t>T</a:t>
            </a:r>
            <a:r>
              <a:rPr lang="en-US" sz="1500" b="1" dirty="0">
                <a:cs typeface="Arial" charset="0"/>
              </a:rPr>
              <a:t>, the distribution still collapses to a spike instead of a limiting normal distribution.</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Rectangle 23"/>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32"/>
          <p:cNvSpPr>
            <a:spLocks noChangeArrowheads="1"/>
          </p:cNvSpPr>
          <p:nvPr/>
        </p:nvSpPr>
        <p:spPr bwMode="auto">
          <a:xfrm>
            <a:off x="4133850" y="1133474"/>
            <a:ext cx="4286250" cy="60007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Rectangle 32"/>
          <p:cNvSpPr>
            <a:spLocks noChangeArrowheads="1"/>
          </p:cNvSpPr>
          <p:nvPr/>
        </p:nvSpPr>
        <p:spPr bwMode="auto">
          <a:xfrm>
            <a:off x="3248025" y="5172074"/>
            <a:ext cx="2649600"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17"/>
          <p:cNvSpPr txBox="1">
            <a:spLocks noChangeArrowheads="1"/>
          </p:cNvSpPr>
          <p:nvPr/>
        </p:nvSpPr>
        <p:spPr bwMode="auto">
          <a:xfrm>
            <a:off x="3276600" y="5198400"/>
            <a:ext cx="265747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a:t>
            </a:r>
            <a:endParaRPr lang="en-US" sz="1600" b="1" baseline="-25000" dirty="0"/>
          </a:p>
        </p:txBody>
      </p:sp>
      <p:sp>
        <p:nvSpPr>
          <p:cNvPr id="30"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15"/>
          <p:cNvGraphicFramePr>
            <a:graphicFrameLocks noChangeAspect="1"/>
          </p:cNvGraphicFramePr>
          <p:nvPr>
            <p:extLst>
              <p:ext uri="{D42A27DB-BD31-4B8C-83A1-F6EECF244321}">
                <p14:modId xmlns:p14="http://schemas.microsoft.com/office/powerpoint/2010/main" val="2521875806"/>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29969"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Rectangle 3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4"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a:t>
            </a:r>
            <a:r>
              <a:rPr lang="en-GB" sz="1800" b="1" dirty="0">
                <a:latin typeface="Arial" charset="0"/>
              </a:rPr>
              <a:t>distribution </a:t>
            </a:r>
            <a:r>
              <a:rPr lang="en-GB" sz="1800" b="1" dirty="0" smtClean="0">
                <a:latin typeface="Arial" charset="0"/>
              </a:rPr>
              <a:t>of</a:t>
            </a:r>
            <a:endParaRPr lang="en-US" sz="1800" b="1" dirty="0">
              <a:latin typeface="Arial" charset="0"/>
            </a:endParaRPr>
          </a:p>
          <a:p>
            <a:endParaRPr lang="en-US" sz="1800" b="1" i="1" dirty="0">
              <a:latin typeface="Arial" charset="0"/>
            </a:endParaRPr>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205343523"/>
              </p:ext>
            </p:extLst>
          </p:nvPr>
        </p:nvGraphicFramePr>
        <p:xfrm>
          <a:off x="1320800" y="1655763"/>
          <a:ext cx="1816100" cy="431800"/>
        </p:xfrm>
        <a:graphic>
          <a:graphicData uri="http://schemas.openxmlformats.org/presentationml/2006/ole">
            <mc:AlternateContent xmlns:mc="http://schemas.openxmlformats.org/markup-compatibility/2006">
              <mc:Choice xmlns:v="urn:schemas-microsoft-com:vml" Requires="v">
                <p:oleObj spid="_x0000_s329970" name="Equation" r:id="rId6" imgW="1816100" imgH="431800" progId="Equation.DSMT4">
                  <p:embed/>
                </p:oleObj>
              </mc:Choice>
              <mc:Fallback>
                <p:oleObj name="Equation" r:id="rId6" imgW="1816100" imgH="431800" progId="Equation.DSMT4">
                  <p:embed/>
                  <p:pic>
                    <p:nvPicPr>
                      <p:cNvPr id="0" name="Object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0800" y="1655763"/>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804676100"/>
              </p:ext>
            </p:extLst>
          </p:nvPr>
        </p:nvGraphicFramePr>
        <p:xfrm>
          <a:off x="3749675" y="5848350"/>
          <a:ext cx="957263" cy="330200"/>
        </p:xfrm>
        <a:graphic>
          <a:graphicData uri="http://schemas.openxmlformats.org/presentationml/2006/ole">
            <mc:AlternateContent xmlns:mc="http://schemas.openxmlformats.org/markup-compatibility/2006">
              <mc:Choice xmlns:v="urn:schemas-microsoft-com:vml" Requires="v">
                <p:oleObj spid="_x0000_s329971" name="Equation" r:id="rId8" imgW="1473120" imgH="507960" progId="Equation.DSMT4">
                  <p:embed/>
                </p:oleObj>
              </mc:Choice>
              <mc:Fallback>
                <p:oleObj name="Equation" r:id="rId8" imgW="1473120" imgH="507960" progId="Equation.DSMT4">
                  <p:embed/>
                  <p:pic>
                    <p:nvPicPr>
                      <p:cNvPr id="0" name="Object 1"/>
                      <p:cNvPicPr>
                        <a:picLocks noChangeAspect="1" noChangeArrowheads="1"/>
                      </p:cNvPicPr>
                      <p:nvPr/>
                    </p:nvPicPr>
                    <p:blipFill>
                      <a:blip r:embed="rId9"/>
                      <a:srcRect/>
                      <a:stretch>
                        <a:fillRect/>
                      </a:stretch>
                    </p:blipFill>
                    <p:spPr bwMode="auto">
                      <a:xfrm>
                        <a:off x="3749675" y="5848350"/>
                        <a:ext cx="95726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641340508"/>
              </p:ext>
            </p:extLst>
          </p:nvPr>
        </p:nvGraphicFramePr>
        <p:xfrm>
          <a:off x="4225925" y="1190625"/>
          <a:ext cx="4084638" cy="508000"/>
        </p:xfrm>
        <a:graphic>
          <a:graphicData uri="http://schemas.openxmlformats.org/presentationml/2006/ole">
            <mc:AlternateContent xmlns:mc="http://schemas.openxmlformats.org/markup-compatibility/2006">
              <mc:Choice xmlns:v="urn:schemas-microsoft-com:vml" Requires="v">
                <p:oleObj spid="_x0000_s329972" name="Equation" r:id="rId10" imgW="4076640" imgH="507960" progId="Equation.DSMT4">
                  <p:embed/>
                </p:oleObj>
              </mc:Choice>
              <mc:Fallback>
                <p:oleObj name="Equation" r:id="rId10" imgW="4076640" imgH="507960" progId="Equation.DSMT4">
                  <p:embed/>
                  <p:pic>
                    <p:nvPicPr>
                      <p:cNvPr id="0" name="Object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25925" y="1190625"/>
                        <a:ext cx="40846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92540416"/>
              </p:ext>
            </p:extLst>
          </p:nvPr>
        </p:nvGraphicFramePr>
        <p:xfrm>
          <a:off x="3606800" y="581025"/>
          <a:ext cx="1104840" cy="380970"/>
        </p:xfrm>
        <a:graphic>
          <a:graphicData uri="http://schemas.openxmlformats.org/presentationml/2006/ole">
            <mc:AlternateContent xmlns:mc="http://schemas.openxmlformats.org/markup-compatibility/2006">
              <mc:Choice xmlns:v="urn:schemas-microsoft-com:vml" Requires="v">
                <p:oleObj spid="_x0000_s329973" name="Equation" r:id="rId12" imgW="1473120" imgH="507960" progId="Equation.DSMT4">
                  <p:embed/>
                </p:oleObj>
              </mc:Choice>
              <mc:Fallback>
                <p:oleObj name="Equation" r:id="rId12" imgW="1473120" imgH="507960" progId="Equation.DSMT4">
                  <p:embed/>
                  <p:pic>
                    <p:nvPicPr>
                      <p:cNvPr id="0" name="Object 3"/>
                      <p:cNvPicPr>
                        <a:picLocks noChangeAspect="1" noChangeArrowheads="1"/>
                      </p:cNvPicPr>
                      <p:nvPr/>
                    </p:nvPicPr>
                    <p:blipFill>
                      <a:blip r:embed="rId13"/>
                      <a:srcRect/>
                      <a:stretch>
                        <a:fillRect/>
                      </a:stretch>
                    </p:blipFill>
                    <p:spPr bwMode="auto">
                      <a:xfrm>
                        <a:off x="3606800" y="581025"/>
                        <a:ext cx="1104840" cy="38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54676560"/>
              </p:ext>
            </p:extLst>
          </p:nvPr>
        </p:nvGraphicFramePr>
        <p:xfrm>
          <a:off x="4797425" y="5220000"/>
          <a:ext cx="986990" cy="340333"/>
        </p:xfrm>
        <a:graphic>
          <a:graphicData uri="http://schemas.openxmlformats.org/presentationml/2006/ole">
            <mc:AlternateContent xmlns:mc="http://schemas.openxmlformats.org/markup-compatibility/2006">
              <mc:Choice xmlns:v="urn:schemas-microsoft-com:vml" Requires="v">
                <p:oleObj spid="_x0000_s329974" name="Equation" r:id="rId14" imgW="1473120" imgH="507960" progId="Equation.DSMT4">
                  <p:embed/>
                </p:oleObj>
              </mc:Choice>
              <mc:Fallback>
                <p:oleObj name="Equation" r:id="rId14" imgW="1473120" imgH="507960" progId="Equation.DSMT4">
                  <p:embed/>
                  <p:pic>
                    <p:nvPicPr>
                      <p:cNvPr id="0" name="Object 3"/>
                      <p:cNvPicPr>
                        <a:picLocks noChangeAspect="1" noChangeArrowheads="1"/>
                      </p:cNvPicPr>
                      <p:nvPr/>
                    </p:nvPicPr>
                    <p:blipFill>
                      <a:blip r:embed="rId15"/>
                      <a:srcRect/>
                      <a:stretch>
                        <a:fillRect/>
                      </a:stretch>
                    </p:blipFill>
                    <p:spPr bwMode="auto">
                      <a:xfrm>
                        <a:off x="4797425" y="5220000"/>
                        <a:ext cx="986990" cy="340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07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3307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Because the distribution is contracting to the true value faster than the standard rate, the estimator is described as </a:t>
            </a:r>
            <a:r>
              <a:rPr lang="en-GB" sz="1500" b="1" dirty="0" err="1"/>
              <a:t>superconsistent</a:t>
            </a:r>
            <a:r>
              <a:rPr lang="en-GB" sz="1500" b="1" dirty="0"/>
              <a:t>.  When </a:t>
            </a:r>
            <a:r>
              <a:rPr lang="en-GB" sz="1500" b="1" i="1" dirty="0">
                <a:latin typeface="Symbol" pitchFamily="18" charset="2"/>
              </a:rPr>
              <a:t>b</a:t>
            </a:r>
            <a:r>
              <a:rPr lang="en-GB" sz="1500" b="1" baseline="-25000" dirty="0"/>
              <a:t>2</a:t>
            </a:r>
            <a:r>
              <a:rPr lang="en-GB" sz="1500" b="1" dirty="0"/>
              <a:t> = 1, to obtain a limiting distribution related to the OLS estimator, we must consider </a:t>
            </a:r>
            <a:r>
              <a:rPr lang="en-GB" sz="1500" b="1" i="1" dirty="0"/>
              <a:t> </a:t>
            </a:r>
            <a:r>
              <a:rPr lang="en-GB" sz="1500" b="1" i="1" dirty="0" smtClean="0"/>
              <a:t>               </a:t>
            </a:r>
            <a:r>
              <a:rPr lang="en-GB" sz="1500" b="1" dirty="0" smtClean="0"/>
              <a:t>, </a:t>
            </a:r>
            <a:r>
              <a:rPr lang="en-GB" sz="1500" b="1" dirty="0"/>
              <a:t>not </a:t>
            </a:r>
            <a:r>
              <a:rPr lang="en-GB" sz="1500" b="1" dirty="0" smtClean="0"/>
              <a:t>                   .</a:t>
            </a:r>
            <a:endParaRPr lang="en-US" sz="1500"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pic>
        <p:nvPicPr>
          <p:cNvPr id="18"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5"/>
          <p:cNvGraphicFramePr>
            <a:graphicFrameLocks noChangeAspect="1"/>
          </p:cNvGraphicFramePr>
          <p:nvPr>
            <p:extLst>
              <p:ext uri="{D42A27DB-BD31-4B8C-83A1-F6EECF244321}">
                <p14:modId xmlns:p14="http://schemas.microsoft.com/office/powerpoint/2010/main" val="4101768544"/>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30986"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Rectangle 3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3"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a:t>
            </a:r>
            <a:r>
              <a:rPr lang="en-GB" sz="1800" b="1" dirty="0">
                <a:latin typeface="Arial" charset="0"/>
              </a:rPr>
              <a:t>distribution of </a:t>
            </a:r>
            <a:endParaRPr lang="en-US" sz="1800" b="1" dirty="0">
              <a:latin typeface="Arial" charset="0"/>
            </a:endParaRPr>
          </a:p>
          <a:p>
            <a:endParaRPr lang="en-US" sz="1800" b="1" i="1" dirty="0">
              <a:latin typeface="Arial" charset="0"/>
            </a:endParaRPr>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205343523"/>
              </p:ext>
            </p:extLst>
          </p:nvPr>
        </p:nvGraphicFramePr>
        <p:xfrm>
          <a:off x="1320800" y="1655763"/>
          <a:ext cx="1816100" cy="431800"/>
        </p:xfrm>
        <a:graphic>
          <a:graphicData uri="http://schemas.openxmlformats.org/presentationml/2006/ole">
            <mc:AlternateContent xmlns:mc="http://schemas.openxmlformats.org/markup-compatibility/2006">
              <mc:Choice xmlns:v="urn:schemas-microsoft-com:vml" Requires="v">
                <p:oleObj spid="_x0000_s330987" name="Equation" r:id="rId6" imgW="1816100" imgH="431800" progId="Equation.DSMT4">
                  <p:embed/>
                </p:oleObj>
              </mc:Choice>
              <mc:Fallback>
                <p:oleObj name="Equation" r:id="rId6" imgW="1816100" imgH="431800" progId="Equation.DSMT4">
                  <p:embed/>
                  <p:pic>
                    <p:nvPicPr>
                      <p:cNvPr id="0" name="Object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0800" y="1655763"/>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32"/>
          <p:cNvSpPr>
            <a:spLocks noChangeArrowheads="1"/>
          </p:cNvSpPr>
          <p:nvPr/>
        </p:nvSpPr>
        <p:spPr bwMode="auto">
          <a:xfrm>
            <a:off x="4133850" y="1133474"/>
            <a:ext cx="4286250" cy="60007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3089766223"/>
              </p:ext>
            </p:extLst>
          </p:nvPr>
        </p:nvGraphicFramePr>
        <p:xfrm>
          <a:off x="4225925" y="1190625"/>
          <a:ext cx="4084638" cy="508000"/>
        </p:xfrm>
        <a:graphic>
          <a:graphicData uri="http://schemas.openxmlformats.org/presentationml/2006/ole">
            <mc:AlternateContent xmlns:mc="http://schemas.openxmlformats.org/markup-compatibility/2006">
              <mc:Choice xmlns:v="urn:schemas-microsoft-com:vml" Requires="v">
                <p:oleObj spid="_x0000_s330988" name="Equation" r:id="rId8" imgW="4076640" imgH="507960" progId="Equation.DSMT4">
                  <p:embed/>
                </p:oleObj>
              </mc:Choice>
              <mc:Fallback>
                <p:oleObj name="Equation" r:id="rId8" imgW="4076640" imgH="50796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25925" y="1190625"/>
                        <a:ext cx="40846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92540416"/>
              </p:ext>
            </p:extLst>
          </p:nvPr>
        </p:nvGraphicFramePr>
        <p:xfrm>
          <a:off x="3606800" y="581025"/>
          <a:ext cx="1104900" cy="381000"/>
        </p:xfrm>
        <a:graphic>
          <a:graphicData uri="http://schemas.openxmlformats.org/presentationml/2006/ole">
            <mc:AlternateContent xmlns:mc="http://schemas.openxmlformats.org/markup-compatibility/2006">
              <mc:Choice xmlns:v="urn:schemas-microsoft-com:vml" Requires="v">
                <p:oleObj spid="_x0000_s330989" name="Equation" r:id="rId10" imgW="1473120" imgH="507960" progId="Equation.DSMT4">
                  <p:embed/>
                </p:oleObj>
              </mc:Choice>
              <mc:Fallback>
                <p:oleObj name="Equation" r:id="rId10" imgW="1473120" imgH="507960" progId="Equation.DSMT4">
                  <p:embed/>
                  <p:pic>
                    <p:nvPicPr>
                      <p:cNvPr id="0" name="Object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06800" y="581025"/>
                        <a:ext cx="11049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32"/>
          <p:cNvSpPr>
            <a:spLocks noChangeArrowheads="1"/>
          </p:cNvSpPr>
          <p:nvPr/>
        </p:nvSpPr>
        <p:spPr bwMode="auto">
          <a:xfrm>
            <a:off x="3248025" y="5172074"/>
            <a:ext cx="2649600"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7"/>
          <p:cNvSpPr txBox="1">
            <a:spLocks noChangeArrowheads="1"/>
          </p:cNvSpPr>
          <p:nvPr/>
        </p:nvSpPr>
        <p:spPr bwMode="auto">
          <a:xfrm>
            <a:off x="3276600" y="5198400"/>
            <a:ext cx="265747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a:t>
            </a:r>
            <a:endParaRPr lang="en-US" sz="1600" b="1" baseline="-25000" dirty="0"/>
          </a:p>
        </p:txBody>
      </p:sp>
      <p:graphicFrame>
        <p:nvGraphicFramePr>
          <p:cNvPr id="24" name="Object 23"/>
          <p:cNvGraphicFramePr>
            <a:graphicFrameLocks noChangeAspect="1"/>
          </p:cNvGraphicFramePr>
          <p:nvPr>
            <p:extLst>
              <p:ext uri="{D42A27DB-BD31-4B8C-83A1-F6EECF244321}">
                <p14:modId xmlns:p14="http://schemas.microsoft.com/office/powerpoint/2010/main" val="3737829628"/>
              </p:ext>
            </p:extLst>
          </p:nvPr>
        </p:nvGraphicFramePr>
        <p:xfrm>
          <a:off x="4797425" y="5220000"/>
          <a:ext cx="986990" cy="340333"/>
        </p:xfrm>
        <a:graphic>
          <a:graphicData uri="http://schemas.openxmlformats.org/presentationml/2006/ole">
            <mc:AlternateContent xmlns:mc="http://schemas.openxmlformats.org/markup-compatibility/2006">
              <mc:Choice xmlns:v="urn:schemas-microsoft-com:vml" Requires="v">
                <p:oleObj spid="_x0000_s330990" name="Equation" r:id="rId12" imgW="1473120" imgH="507960" progId="Equation.DSMT4">
                  <p:embed/>
                </p:oleObj>
              </mc:Choice>
              <mc:Fallback>
                <p:oleObj name="Equation" r:id="rId12" imgW="1473120" imgH="507960" progId="Equation.DSMT4">
                  <p:embed/>
                  <p:pic>
                    <p:nvPicPr>
                      <p:cNvPr id="0" name=""/>
                      <p:cNvPicPr>
                        <a:picLocks noChangeAspect="1" noChangeArrowheads="1"/>
                      </p:cNvPicPr>
                      <p:nvPr/>
                    </p:nvPicPr>
                    <p:blipFill>
                      <a:blip r:embed="rId13"/>
                      <a:srcRect/>
                      <a:stretch>
                        <a:fillRect/>
                      </a:stretch>
                    </p:blipFill>
                    <p:spPr bwMode="auto">
                      <a:xfrm>
                        <a:off x="4797425" y="5220000"/>
                        <a:ext cx="986990" cy="340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39265285"/>
              </p:ext>
            </p:extLst>
          </p:nvPr>
        </p:nvGraphicFramePr>
        <p:xfrm>
          <a:off x="6008688" y="6305550"/>
          <a:ext cx="955675" cy="330200"/>
        </p:xfrm>
        <a:graphic>
          <a:graphicData uri="http://schemas.openxmlformats.org/presentationml/2006/ole">
            <mc:AlternateContent xmlns:mc="http://schemas.openxmlformats.org/markup-compatibility/2006">
              <mc:Choice xmlns:v="urn:schemas-microsoft-com:vml" Requires="v">
                <p:oleObj spid="_x0000_s330991" name="Equation" r:id="rId14" imgW="1473120" imgH="507960" progId="Equation.DSMT4">
                  <p:embed/>
                </p:oleObj>
              </mc:Choice>
              <mc:Fallback>
                <p:oleObj name="Equation" r:id="rId14" imgW="1473120" imgH="507960" progId="Equation.DSMT4">
                  <p:embed/>
                  <p:pic>
                    <p:nvPicPr>
                      <p:cNvPr id="0" name="Object 1"/>
                      <p:cNvPicPr>
                        <a:picLocks noChangeAspect="1" noChangeArrowheads="1"/>
                      </p:cNvPicPr>
                      <p:nvPr/>
                    </p:nvPicPr>
                    <p:blipFill>
                      <a:blip r:embed="rId15"/>
                      <a:srcRect/>
                      <a:stretch>
                        <a:fillRect/>
                      </a:stretch>
                    </p:blipFill>
                    <p:spPr bwMode="auto">
                      <a:xfrm>
                        <a:off x="6008688" y="6305550"/>
                        <a:ext cx="9556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589247605"/>
              </p:ext>
            </p:extLst>
          </p:nvPr>
        </p:nvGraphicFramePr>
        <p:xfrm>
          <a:off x="4735513" y="6305550"/>
          <a:ext cx="814387" cy="330200"/>
        </p:xfrm>
        <a:graphic>
          <a:graphicData uri="http://schemas.openxmlformats.org/presentationml/2006/ole">
            <mc:AlternateContent xmlns:mc="http://schemas.openxmlformats.org/markup-compatibility/2006">
              <mc:Choice xmlns:v="urn:schemas-microsoft-com:vml" Requires="v">
                <p:oleObj spid="_x0000_s330992" name="Equation" r:id="rId16" imgW="1257120" imgH="507960" progId="Equation.DSMT4">
                  <p:embed/>
                </p:oleObj>
              </mc:Choice>
              <mc:Fallback>
                <p:oleObj name="Equation" r:id="rId16" imgW="1257120" imgH="507960" progId="Equation.DSMT4">
                  <p:embed/>
                  <p:pic>
                    <p:nvPicPr>
                      <p:cNvPr id="0" name="Object 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35513" y="6305550"/>
                        <a:ext cx="814387"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178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3317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This figure shows the distribution of </a:t>
            </a:r>
            <a:r>
              <a:rPr lang="en-GB" sz="1500" b="1" i="1" dirty="0"/>
              <a:t> </a:t>
            </a:r>
            <a:r>
              <a:rPr lang="en-GB" sz="1500" b="1" i="1" dirty="0" smtClean="0"/>
              <a:t>               </a:t>
            </a:r>
            <a:r>
              <a:rPr lang="en-GB" sz="1500" b="1" dirty="0" smtClean="0">
                <a:cs typeface="Arial" charset="0"/>
              </a:rPr>
              <a:t>.  </a:t>
            </a:r>
            <a:r>
              <a:rPr lang="en-GB" sz="1500" b="1" dirty="0">
                <a:cs typeface="Arial" charset="0"/>
              </a:rPr>
              <a:t>The</a:t>
            </a:r>
            <a:r>
              <a:rPr lang="en-GB" sz="1500" b="1" dirty="0"/>
              <a:t> statistic does have a limiting distribution, and reaches it quite quickly, since the distribution for </a:t>
            </a:r>
            <a:r>
              <a:rPr lang="en-GB" sz="1500" b="1" i="1" dirty="0"/>
              <a:t>T</a:t>
            </a:r>
            <a:r>
              <a:rPr lang="en-GB" sz="1500" b="1" dirty="0"/>
              <a:t> = 25 is almost the same as that for </a:t>
            </a:r>
            <a:r>
              <a:rPr lang="en-GB" sz="1500" b="1" i="1" dirty="0"/>
              <a:t>T</a:t>
            </a:r>
            <a:r>
              <a:rPr lang="en-GB" sz="1500" b="1" dirty="0"/>
              <a:t> = 200.  (The distributions for </a:t>
            </a:r>
            <a:r>
              <a:rPr lang="en-GB" sz="1500" b="1" i="1" dirty="0"/>
              <a:t>T</a:t>
            </a:r>
            <a:r>
              <a:rPr lang="en-GB" sz="1500" b="1" dirty="0"/>
              <a:t> = 50 and </a:t>
            </a:r>
            <a:r>
              <a:rPr lang="en-GB" sz="1500" b="1" i="1" dirty="0"/>
              <a:t>T</a:t>
            </a:r>
            <a:r>
              <a:rPr lang="en-GB" sz="1500" b="1" dirty="0"/>
              <a:t> = 100 have been omitted, for clarity.)</a:t>
            </a:r>
            <a:r>
              <a:rPr lang="en-US" sz="1500" dirty="0"/>
              <a:t> </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Rectangle 2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8" name="Object 15"/>
          <p:cNvGraphicFramePr>
            <a:graphicFrameLocks noChangeAspect="1"/>
          </p:cNvGraphicFramePr>
          <p:nvPr>
            <p:extLst>
              <p:ext uri="{D42A27DB-BD31-4B8C-83A1-F6EECF244321}">
                <p14:modId xmlns:p14="http://schemas.microsoft.com/office/powerpoint/2010/main" val="3264256507"/>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31949"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2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1"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a:t>
            </a:r>
            <a:r>
              <a:rPr lang="en-GB" sz="1800" b="1" dirty="0">
                <a:latin typeface="Arial" charset="0"/>
              </a:rPr>
              <a:t>distribution </a:t>
            </a:r>
            <a:r>
              <a:rPr lang="en-GB" sz="1800" b="1" dirty="0" smtClean="0">
                <a:latin typeface="Arial" charset="0"/>
              </a:rPr>
              <a:t>of</a:t>
            </a:r>
            <a:endParaRPr lang="en-US" sz="1800" b="1" dirty="0">
              <a:latin typeface="Arial" charset="0"/>
            </a:endParaRPr>
          </a:p>
          <a:p>
            <a:endParaRPr lang="en-US" sz="1800" b="1" i="1" dirty="0">
              <a:latin typeface="Arial" charset="0"/>
            </a:endParaRPr>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205343523"/>
              </p:ext>
            </p:extLst>
          </p:nvPr>
        </p:nvGraphicFramePr>
        <p:xfrm>
          <a:off x="1320800" y="1655763"/>
          <a:ext cx="1816100" cy="431800"/>
        </p:xfrm>
        <a:graphic>
          <a:graphicData uri="http://schemas.openxmlformats.org/presentationml/2006/ole">
            <mc:AlternateContent xmlns:mc="http://schemas.openxmlformats.org/markup-compatibility/2006">
              <mc:Choice xmlns:v="urn:schemas-microsoft-com:vml" Requires="v">
                <p:oleObj spid="_x0000_s331950" name="Equation" r:id="rId6" imgW="1816100" imgH="431800" progId="Equation.DSMT4">
                  <p:embed/>
                </p:oleObj>
              </mc:Choice>
              <mc:Fallback>
                <p:oleObj name="Equation" r:id="rId6" imgW="1816100" imgH="431800" progId="Equation.DSMT4">
                  <p:embed/>
                  <p:pic>
                    <p:nvPicPr>
                      <p:cNvPr id="0" name="Object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0800" y="1655763"/>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46830817"/>
              </p:ext>
            </p:extLst>
          </p:nvPr>
        </p:nvGraphicFramePr>
        <p:xfrm>
          <a:off x="3621088" y="581025"/>
          <a:ext cx="942975" cy="381000"/>
        </p:xfrm>
        <a:graphic>
          <a:graphicData uri="http://schemas.openxmlformats.org/presentationml/2006/ole">
            <mc:AlternateContent xmlns:mc="http://schemas.openxmlformats.org/markup-compatibility/2006">
              <mc:Choice xmlns:v="urn:schemas-microsoft-com:vml" Requires="v">
                <p:oleObj spid="_x0000_s331951" name="Equation" r:id="rId8" imgW="1257120" imgH="507960" progId="Equation.DSMT4">
                  <p:embed/>
                </p:oleObj>
              </mc:Choice>
              <mc:Fallback>
                <p:oleObj name="Equation" r:id="rId8" imgW="1257120" imgH="507960" progId="Equation.DSMT4">
                  <p:embed/>
                  <p:pic>
                    <p:nvPicPr>
                      <p:cNvPr id="0"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21088" y="581025"/>
                        <a:ext cx="942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Rectangle 32"/>
          <p:cNvSpPr>
            <a:spLocks noChangeArrowheads="1"/>
          </p:cNvSpPr>
          <p:nvPr/>
        </p:nvSpPr>
        <p:spPr bwMode="auto">
          <a:xfrm>
            <a:off x="3286125" y="5172074"/>
            <a:ext cx="25622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2" name="Text Box 17"/>
          <p:cNvSpPr txBox="1">
            <a:spLocks noChangeArrowheads="1"/>
          </p:cNvSpPr>
          <p:nvPr/>
        </p:nvSpPr>
        <p:spPr bwMode="auto">
          <a:xfrm>
            <a:off x="3314700" y="5198400"/>
            <a:ext cx="24860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a:t>
            </a:r>
            <a:endParaRPr lang="en-US" sz="1600" b="1" baseline="-25000" dirty="0"/>
          </a:p>
        </p:txBody>
      </p:sp>
      <p:graphicFrame>
        <p:nvGraphicFramePr>
          <p:cNvPr id="4" name="Object 3"/>
          <p:cNvGraphicFramePr>
            <a:graphicFrameLocks noChangeAspect="1"/>
          </p:cNvGraphicFramePr>
          <p:nvPr>
            <p:extLst>
              <p:ext uri="{D42A27DB-BD31-4B8C-83A1-F6EECF244321}">
                <p14:modId xmlns:p14="http://schemas.microsoft.com/office/powerpoint/2010/main" val="1320553868"/>
              </p:ext>
            </p:extLst>
          </p:nvPr>
        </p:nvGraphicFramePr>
        <p:xfrm>
          <a:off x="4878388" y="5219700"/>
          <a:ext cx="842962" cy="341313"/>
        </p:xfrm>
        <a:graphic>
          <a:graphicData uri="http://schemas.openxmlformats.org/presentationml/2006/ole">
            <mc:AlternateContent xmlns:mc="http://schemas.openxmlformats.org/markup-compatibility/2006">
              <mc:Choice xmlns:v="urn:schemas-microsoft-com:vml" Requires="v">
                <p:oleObj spid="_x0000_s331952" name="Equation" r:id="rId10" imgW="1257120" imgH="507960" progId="Equation.DSMT4">
                  <p:embed/>
                </p:oleObj>
              </mc:Choice>
              <mc:Fallback>
                <p:oleObj name="Equation" r:id="rId10" imgW="1257120" imgH="507960" progId="Equation.DSMT4">
                  <p:embed/>
                  <p:pic>
                    <p:nvPicPr>
                      <p:cNvPr id="0" name="Object 28"/>
                      <p:cNvPicPr>
                        <a:picLocks noChangeAspect="1" noChangeArrowheads="1"/>
                      </p:cNvPicPr>
                      <p:nvPr/>
                    </p:nvPicPr>
                    <p:blipFill>
                      <a:blip r:embed="rId11"/>
                      <a:srcRect/>
                      <a:stretch>
                        <a:fillRect/>
                      </a:stretch>
                    </p:blipFill>
                    <p:spPr bwMode="auto">
                      <a:xfrm>
                        <a:off x="4878388" y="5219700"/>
                        <a:ext cx="8429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95795705"/>
              </p:ext>
            </p:extLst>
          </p:nvPr>
        </p:nvGraphicFramePr>
        <p:xfrm>
          <a:off x="3754438" y="5848350"/>
          <a:ext cx="814387" cy="330200"/>
        </p:xfrm>
        <a:graphic>
          <a:graphicData uri="http://schemas.openxmlformats.org/presentationml/2006/ole">
            <mc:AlternateContent xmlns:mc="http://schemas.openxmlformats.org/markup-compatibility/2006">
              <mc:Choice xmlns:v="urn:schemas-microsoft-com:vml" Requires="v">
                <p:oleObj spid="_x0000_s331953" name="Equation" r:id="rId12" imgW="1257300" imgH="508000" progId="Equation.DSMT4">
                  <p:embed/>
                </p:oleObj>
              </mc:Choice>
              <mc:Fallback>
                <p:oleObj name="Equation" r:id="rId12" imgW="1257300" imgH="508000" progId="Equation.DSMT4">
                  <p:embed/>
                  <p:pic>
                    <p:nvPicPr>
                      <p:cNvPr id="0"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54438" y="5848350"/>
                        <a:ext cx="814387"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280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3328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However, we now have a further surprise.  The distribution is not normal.  </a:t>
            </a:r>
            <a:r>
              <a:rPr lang="en-GB" sz="1500" b="1" dirty="0" smtClean="0"/>
              <a:t>This </a:t>
            </a:r>
            <a:r>
              <a:rPr lang="en-GB" sz="1500" b="1" dirty="0"/>
              <a:t>does not give rise to any practical problem. The critical values for the limiting distribution, as for those for finite samples, are easily established using simulation methods.</a:t>
            </a:r>
          </a:p>
          <a:p>
            <a:endParaRPr lang="en-US" sz="1500" b="1"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pic>
        <p:nvPicPr>
          <p:cNvPr id="18"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8" name="Object 15"/>
          <p:cNvGraphicFramePr>
            <a:graphicFrameLocks noChangeAspect="1"/>
          </p:cNvGraphicFramePr>
          <p:nvPr>
            <p:extLst>
              <p:ext uri="{D42A27DB-BD31-4B8C-83A1-F6EECF244321}">
                <p14:modId xmlns:p14="http://schemas.microsoft.com/office/powerpoint/2010/main" val="1308879857"/>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32948"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205343523"/>
              </p:ext>
            </p:extLst>
          </p:nvPr>
        </p:nvGraphicFramePr>
        <p:xfrm>
          <a:off x="1320800" y="1655763"/>
          <a:ext cx="1816100" cy="431800"/>
        </p:xfrm>
        <a:graphic>
          <a:graphicData uri="http://schemas.openxmlformats.org/presentationml/2006/ole">
            <mc:AlternateContent xmlns:mc="http://schemas.openxmlformats.org/markup-compatibility/2006">
              <mc:Choice xmlns:v="urn:schemas-microsoft-com:vml" Requires="v">
                <p:oleObj spid="_x0000_s332949" name="Equation" r:id="rId6" imgW="1816100" imgH="431800" progId="Equation.DSMT4">
                  <p:embed/>
                </p:oleObj>
              </mc:Choice>
              <mc:Fallback>
                <p:oleObj name="Equation" r:id="rId6" imgW="1816100" imgH="431800" progId="Equation.DSMT4">
                  <p:embed/>
                  <p:pic>
                    <p:nvPicPr>
                      <p:cNvPr id="0" name="Object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0800" y="1655763"/>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a:t>
            </a:r>
            <a:r>
              <a:rPr lang="en-GB" sz="1800" b="1" dirty="0">
                <a:latin typeface="Arial" charset="0"/>
              </a:rPr>
              <a:t>distribution </a:t>
            </a:r>
            <a:r>
              <a:rPr lang="en-GB" sz="1800" b="1" dirty="0" smtClean="0">
                <a:latin typeface="Arial" charset="0"/>
              </a:rPr>
              <a:t>of</a:t>
            </a:r>
            <a:endParaRPr lang="en-US" sz="1800" b="1" dirty="0">
              <a:latin typeface="Arial" charset="0"/>
            </a:endParaRPr>
          </a:p>
          <a:p>
            <a:endParaRPr lang="en-US" sz="1800" b="1" i="1" dirty="0">
              <a:latin typeface="Arial" charset="0"/>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3083259527"/>
              </p:ext>
            </p:extLst>
          </p:nvPr>
        </p:nvGraphicFramePr>
        <p:xfrm>
          <a:off x="3621088" y="581025"/>
          <a:ext cx="942975" cy="381000"/>
        </p:xfrm>
        <a:graphic>
          <a:graphicData uri="http://schemas.openxmlformats.org/presentationml/2006/ole">
            <mc:AlternateContent xmlns:mc="http://schemas.openxmlformats.org/markup-compatibility/2006">
              <mc:Choice xmlns:v="urn:schemas-microsoft-com:vml" Requires="v">
                <p:oleObj spid="_x0000_s332950" name="Equation" r:id="rId8" imgW="1257120" imgH="507960" progId="Equation.DSMT4">
                  <p:embed/>
                </p:oleObj>
              </mc:Choice>
              <mc:Fallback>
                <p:oleObj name="Equation" r:id="rId8" imgW="1257120" imgH="50796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21088" y="581025"/>
                        <a:ext cx="942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Rectangle 32"/>
          <p:cNvSpPr>
            <a:spLocks noChangeArrowheads="1"/>
          </p:cNvSpPr>
          <p:nvPr/>
        </p:nvSpPr>
        <p:spPr bwMode="auto">
          <a:xfrm>
            <a:off x="3286125" y="5172074"/>
            <a:ext cx="25622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5" name="Text Box 17"/>
          <p:cNvSpPr txBox="1">
            <a:spLocks noChangeArrowheads="1"/>
          </p:cNvSpPr>
          <p:nvPr/>
        </p:nvSpPr>
        <p:spPr bwMode="auto">
          <a:xfrm>
            <a:off x="3314700" y="5198400"/>
            <a:ext cx="24860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a:t>
            </a:r>
            <a:endParaRPr lang="en-US" sz="1600" b="1" baseline="-25000" dirty="0"/>
          </a:p>
        </p:txBody>
      </p:sp>
      <p:graphicFrame>
        <p:nvGraphicFramePr>
          <p:cNvPr id="36" name="Object 35"/>
          <p:cNvGraphicFramePr>
            <a:graphicFrameLocks noChangeAspect="1"/>
          </p:cNvGraphicFramePr>
          <p:nvPr>
            <p:extLst>
              <p:ext uri="{D42A27DB-BD31-4B8C-83A1-F6EECF244321}">
                <p14:modId xmlns:p14="http://schemas.microsoft.com/office/powerpoint/2010/main" val="4179942730"/>
              </p:ext>
            </p:extLst>
          </p:nvPr>
        </p:nvGraphicFramePr>
        <p:xfrm>
          <a:off x="4878388" y="5219700"/>
          <a:ext cx="842962" cy="341313"/>
        </p:xfrm>
        <a:graphic>
          <a:graphicData uri="http://schemas.openxmlformats.org/presentationml/2006/ole">
            <mc:AlternateContent xmlns:mc="http://schemas.openxmlformats.org/markup-compatibility/2006">
              <mc:Choice xmlns:v="urn:schemas-microsoft-com:vml" Requires="v">
                <p:oleObj spid="_x0000_s332951" name="Equation" r:id="rId10" imgW="1257120" imgH="507960" progId="Equation.DSMT4">
                  <p:embed/>
                </p:oleObj>
              </mc:Choice>
              <mc:Fallback>
                <p:oleObj name="Equation" r:id="rId10" imgW="1257120" imgH="507960" progId="Equation.DSMT4">
                  <p:embed/>
                  <p:pic>
                    <p:nvPicPr>
                      <p:cNvPr id="0" name=""/>
                      <p:cNvPicPr>
                        <a:picLocks noChangeAspect="1" noChangeArrowheads="1"/>
                      </p:cNvPicPr>
                      <p:nvPr/>
                    </p:nvPicPr>
                    <p:blipFill>
                      <a:blip r:embed="rId11"/>
                      <a:srcRect/>
                      <a:stretch>
                        <a:fillRect/>
                      </a:stretch>
                    </p:blipFill>
                    <p:spPr bwMode="auto">
                      <a:xfrm>
                        <a:off x="4878388" y="5219700"/>
                        <a:ext cx="8429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997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3399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Since we can rule out </a:t>
            </a:r>
            <a:r>
              <a:rPr lang="en-GB" sz="1500" b="1" i="1">
                <a:latin typeface="Symbol" pitchFamily="18" charset="2"/>
              </a:rPr>
              <a:t>b</a:t>
            </a:r>
            <a:r>
              <a:rPr lang="en-GB" sz="1500" b="1" baseline="-25000"/>
              <a:t>2</a:t>
            </a:r>
            <a:r>
              <a:rPr lang="en-GB" sz="1500" b="1"/>
              <a:t> &gt; 1, we can perform a one-sided test with the null and alternative hypotheses being </a:t>
            </a:r>
            <a:r>
              <a:rPr lang="en-GB" sz="1500" b="1" i="1"/>
              <a:t>H</a:t>
            </a:r>
            <a:r>
              <a:rPr lang="en-GB" sz="1500" b="1" baseline="-25000"/>
              <a:t>0</a:t>
            </a:r>
            <a:r>
              <a:rPr lang="en-GB" sz="1500" b="1"/>
              <a:t>: </a:t>
            </a:r>
            <a:r>
              <a:rPr lang="en-GB" sz="1500" b="1" i="1">
                <a:latin typeface="Symbol" pitchFamily="18" charset="2"/>
              </a:rPr>
              <a:t>b</a:t>
            </a:r>
            <a:r>
              <a:rPr lang="en-GB" sz="1500" b="1" baseline="-25000"/>
              <a:t>2</a:t>
            </a:r>
            <a:r>
              <a:rPr lang="en-GB" sz="1500" b="1"/>
              <a:t> = 1 and </a:t>
            </a:r>
            <a:r>
              <a:rPr lang="en-GB" sz="1500" b="1" i="1"/>
              <a:t>H</a:t>
            </a:r>
            <a:r>
              <a:rPr lang="en-GB" sz="1500" b="1" baseline="-25000"/>
              <a:t>1</a:t>
            </a:r>
            <a:r>
              <a:rPr lang="en-GB" sz="1500" b="1"/>
              <a:t>: </a:t>
            </a:r>
            <a:r>
              <a:rPr lang="en-GB" sz="1500" b="1" i="1">
                <a:latin typeface="Symbol" pitchFamily="18" charset="2"/>
              </a:rPr>
              <a:t>b</a:t>
            </a:r>
            <a:r>
              <a:rPr lang="en-GB" sz="1500" b="1" baseline="-25000"/>
              <a:t>2</a:t>
            </a:r>
            <a:r>
              <a:rPr lang="en-GB" sz="1500" b="1"/>
              <a:t> &lt; 1.</a:t>
            </a:r>
            <a:endParaRPr lang="en-US" sz="1500" b="1"/>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8"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1000" y="993776"/>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0" name="Object 15"/>
          <p:cNvGraphicFramePr>
            <a:graphicFrameLocks noChangeAspect="1"/>
          </p:cNvGraphicFramePr>
          <p:nvPr>
            <p:extLst>
              <p:ext uri="{D42A27DB-BD31-4B8C-83A1-F6EECF244321}">
                <p14:modId xmlns:p14="http://schemas.microsoft.com/office/powerpoint/2010/main" val="3660067606"/>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40112"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205343523"/>
              </p:ext>
            </p:extLst>
          </p:nvPr>
        </p:nvGraphicFramePr>
        <p:xfrm>
          <a:off x="1320800" y="1655763"/>
          <a:ext cx="1816100" cy="431800"/>
        </p:xfrm>
        <a:graphic>
          <a:graphicData uri="http://schemas.openxmlformats.org/presentationml/2006/ole">
            <mc:AlternateContent xmlns:mc="http://schemas.openxmlformats.org/markup-compatibility/2006">
              <mc:Choice xmlns:v="urn:schemas-microsoft-com:vml" Requires="v">
                <p:oleObj spid="_x0000_s340113" name="Equation" r:id="rId6" imgW="1816100" imgH="431800" progId="Equation.DSMT4">
                  <p:embed/>
                </p:oleObj>
              </mc:Choice>
              <mc:Fallback>
                <p:oleObj name="Equation" r:id="rId6" imgW="1816100" imgH="431800" progId="Equation.DSMT4">
                  <p:embed/>
                  <p:pic>
                    <p:nvPicPr>
                      <p:cNvPr id="0" name="Object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0800" y="1655763"/>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Direct </a:t>
            </a:r>
            <a:r>
              <a:rPr lang="en-GB" sz="1800" b="1" dirty="0">
                <a:latin typeface="Arial" charset="0"/>
              </a:rPr>
              <a:t>test using the distribution </a:t>
            </a:r>
            <a:r>
              <a:rPr lang="en-GB" sz="1800" b="1" dirty="0" smtClean="0">
                <a:latin typeface="Arial" charset="0"/>
              </a:rPr>
              <a:t>of</a:t>
            </a:r>
            <a:endParaRPr lang="en-US" sz="1800" b="1" dirty="0">
              <a:latin typeface="Arial" charset="0"/>
            </a:endParaRPr>
          </a:p>
          <a:p>
            <a:endParaRPr lang="en-US" sz="1800" b="1" i="1" dirty="0">
              <a:latin typeface="Arial" charset="0"/>
            </a:endParaRPr>
          </a:p>
        </p:txBody>
      </p:sp>
      <p:graphicFrame>
        <p:nvGraphicFramePr>
          <p:cNvPr id="28" name="Object 27"/>
          <p:cNvGraphicFramePr>
            <a:graphicFrameLocks noChangeAspect="1"/>
          </p:cNvGraphicFramePr>
          <p:nvPr>
            <p:extLst>
              <p:ext uri="{D42A27DB-BD31-4B8C-83A1-F6EECF244321}">
                <p14:modId xmlns:p14="http://schemas.microsoft.com/office/powerpoint/2010/main" val="3411081190"/>
              </p:ext>
            </p:extLst>
          </p:nvPr>
        </p:nvGraphicFramePr>
        <p:xfrm>
          <a:off x="4259263" y="581025"/>
          <a:ext cx="942975" cy="381000"/>
        </p:xfrm>
        <a:graphic>
          <a:graphicData uri="http://schemas.openxmlformats.org/presentationml/2006/ole">
            <mc:AlternateContent xmlns:mc="http://schemas.openxmlformats.org/markup-compatibility/2006">
              <mc:Choice xmlns:v="urn:schemas-microsoft-com:vml" Requires="v">
                <p:oleObj spid="_x0000_s340114" name="Equation" r:id="rId8" imgW="1257300" imgH="508000" progId="Equation.DSMT4">
                  <p:embed/>
                </p:oleObj>
              </mc:Choice>
              <mc:Fallback>
                <p:oleObj name="Equation" r:id="rId8" imgW="1257300" imgH="5080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59263" y="581025"/>
                        <a:ext cx="942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6" name="Rectangle 32"/>
          <p:cNvSpPr>
            <a:spLocks noChangeArrowheads="1"/>
          </p:cNvSpPr>
          <p:nvPr/>
        </p:nvSpPr>
        <p:spPr bwMode="auto">
          <a:xfrm>
            <a:off x="3286125" y="5172074"/>
            <a:ext cx="25622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7" name="Text Box 17"/>
          <p:cNvSpPr txBox="1">
            <a:spLocks noChangeArrowheads="1"/>
          </p:cNvSpPr>
          <p:nvPr/>
        </p:nvSpPr>
        <p:spPr bwMode="auto">
          <a:xfrm>
            <a:off x="3314700" y="5198400"/>
            <a:ext cx="24860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a:t>
            </a:r>
            <a:endParaRPr lang="en-US" sz="1600" b="1" baseline="-25000" dirty="0"/>
          </a:p>
        </p:txBody>
      </p:sp>
      <p:graphicFrame>
        <p:nvGraphicFramePr>
          <p:cNvPr id="38" name="Object 37"/>
          <p:cNvGraphicFramePr>
            <a:graphicFrameLocks noChangeAspect="1"/>
          </p:cNvGraphicFramePr>
          <p:nvPr>
            <p:extLst>
              <p:ext uri="{D42A27DB-BD31-4B8C-83A1-F6EECF244321}">
                <p14:modId xmlns:p14="http://schemas.microsoft.com/office/powerpoint/2010/main" val="3060217378"/>
              </p:ext>
            </p:extLst>
          </p:nvPr>
        </p:nvGraphicFramePr>
        <p:xfrm>
          <a:off x="4878388" y="5219700"/>
          <a:ext cx="842962" cy="341313"/>
        </p:xfrm>
        <a:graphic>
          <a:graphicData uri="http://schemas.openxmlformats.org/presentationml/2006/ole">
            <mc:AlternateContent xmlns:mc="http://schemas.openxmlformats.org/markup-compatibility/2006">
              <mc:Choice xmlns:v="urn:schemas-microsoft-com:vml" Requires="v">
                <p:oleObj spid="_x0000_s340115" name="Equation" r:id="rId10" imgW="1257120" imgH="507960" progId="Equation.DSMT4">
                  <p:embed/>
                </p:oleObj>
              </mc:Choice>
              <mc:Fallback>
                <p:oleObj name="Equation" r:id="rId10" imgW="1257120" imgH="507960" progId="Equation.DSMT4">
                  <p:embed/>
                  <p:pic>
                    <p:nvPicPr>
                      <p:cNvPr id="0" name=""/>
                      <p:cNvPicPr>
                        <a:picLocks noChangeAspect="1" noChangeArrowheads="1"/>
                      </p:cNvPicPr>
                      <p:nvPr/>
                    </p:nvPicPr>
                    <p:blipFill>
                      <a:blip r:embed="rId11"/>
                      <a:srcRect/>
                      <a:stretch>
                        <a:fillRect/>
                      </a:stretch>
                    </p:blipFill>
                    <p:spPr bwMode="auto">
                      <a:xfrm>
                        <a:off x="4878388" y="5219700"/>
                        <a:ext cx="8429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099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3409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For the limiting distribution, the critical values are –14.1 and –20.6 at the 5 percent and 1 percent levels.  Finite-sample distributions, established through simulation, have thinner left tails and so the critical values are smaller.</a:t>
            </a:r>
            <a:endParaRPr lang="en-US" sz="1500" b="1"/>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8"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1000" y="993776"/>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0" name="Object 15"/>
          <p:cNvGraphicFramePr>
            <a:graphicFrameLocks noChangeAspect="1"/>
          </p:cNvGraphicFramePr>
          <p:nvPr>
            <p:extLst>
              <p:ext uri="{D42A27DB-BD31-4B8C-83A1-F6EECF244321}">
                <p14:modId xmlns:p14="http://schemas.microsoft.com/office/powerpoint/2010/main" val="3660067606"/>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41136"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32"/>
          <p:cNvSpPr>
            <a:spLocks noChangeArrowheads="1"/>
          </p:cNvSpPr>
          <p:nvPr/>
        </p:nvSpPr>
        <p:spPr bwMode="auto">
          <a:xfrm>
            <a:off x="3600451" y="1133474"/>
            <a:ext cx="1771649"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2"/>
          <p:cNvSpPr txBox="1">
            <a:spLocks noChangeArrowheads="1"/>
          </p:cNvSpPr>
          <p:nvPr/>
        </p:nvSpPr>
        <p:spPr bwMode="auto">
          <a:xfrm>
            <a:off x="3657600" y="1155700"/>
            <a:ext cx="800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i="1" dirty="0"/>
              <a:t>T</a:t>
            </a:r>
            <a:r>
              <a:rPr lang="en-GB" sz="1600" b="1" dirty="0"/>
              <a:t> </a:t>
            </a:r>
            <a:r>
              <a:rPr lang="en-GB" sz="1600" b="1" dirty="0" smtClean="0"/>
              <a:t>→ ∞</a:t>
            </a:r>
            <a:endParaRPr lang="en-US" sz="1600" b="1" dirty="0"/>
          </a:p>
        </p:txBody>
      </p:sp>
      <p:sp>
        <p:nvSpPr>
          <p:cNvPr id="28" name="Text Box 13"/>
          <p:cNvSpPr txBox="1">
            <a:spLocks noChangeArrowheads="1"/>
          </p:cNvSpPr>
          <p:nvPr/>
        </p:nvSpPr>
        <p:spPr bwMode="auto">
          <a:xfrm>
            <a:off x="3656013" y="1447800"/>
            <a:ext cx="17907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5% limit = </a:t>
            </a:r>
            <a:r>
              <a:rPr lang="en-GB" sz="1600" b="1" dirty="0">
                <a:cs typeface="Arial" charset="0"/>
              </a:rPr>
              <a:t>–</a:t>
            </a:r>
            <a:r>
              <a:rPr lang="en-GB" sz="1600" b="1" dirty="0" smtClean="0">
                <a:cs typeface="Arial" charset="0"/>
              </a:rPr>
              <a:t>14.1</a:t>
            </a:r>
            <a:endParaRPr lang="en-GB" sz="1600" b="1" dirty="0">
              <a:cs typeface="Arial" charset="0"/>
            </a:endParaRPr>
          </a:p>
        </p:txBody>
      </p:sp>
      <p:sp>
        <p:nvSpPr>
          <p:cNvPr id="29" name="Text Box 14"/>
          <p:cNvSpPr txBox="1">
            <a:spLocks noChangeArrowheads="1"/>
          </p:cNvSpPr>
          <p:nvPr/>
        </p:nvSpPr>
        <p:spPr bwMode="auto">
          <a:xfrm>
            <a:off x="3656013" y="1727200"/>
            <a:ext cx="17907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1% limit = </a:t>
            </a:r>
            <a:r>
              <a:rPr lang="en-GB" sz="1600" b="1" dirty="0" smtClean="0">
                <a:cs typeface="Arial" charset="0"/>
              </a:rPr>
              <a:t>–20.6</a:t>
            </a:r>
            <a:endParaRPr lang="en-GB" sz="1600" b="1" dirty="0">
              <a:cs typeface="Arial" charset="0"/>
            </a:endParaRPr>
          </a:p>
        </p:txBody>
      </p:sp>
      <p:sp>
        <p:nvSpPr>
          <p:cNvPr id="3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205343523"/>
              </p:ext>
            </p:extLst>
          </p:nvPr>
        </p:nvGraphicFramePr>
        <p:xfrm>
          <a:off x="1320800" y="1655763"/>
          <a:ext cx="1816100" cy="431800"/>
        </p:xfrm>
        <a:graphic>
          <a:graphicData uri="http://schemas.openxmlformats.org/presentationml/2006/ole">
            <mc:AlternateContent xmlns:mc="http://schemas.openxmlformats.org/markup-compatibility/2006">
              <mc:Choice xmlns:v="urn:schemas-microsoft-com:vml" Requires="v">
                <p:oleObj spid="_x0000_s341137" name="Equation" r:id="rId6" imgW="1816100" imgH="431800" progId="Equation.DSMT4">
                  <p:embed/>
                </p:oleObj>
              </mc:Choice>
              <mc:Fallback>
                <p:oleObj name="Equation" r:id="rId6" imgW="1816100" imgH="431800" progId="Equation.DSMT4">
                  <p:embed/>
                  <p:pic>
                    <p:nvPicPr>
                      <p:cNvPr id="0" name="Object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0800" y="1655763"/>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1"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Direct </a:t>
            </a:r>
            <a:r>
              <a:rPr lang="en-GB" sz="1800" b="1" dirty="0">
                <a:latin typeface="Arial" charset="0"/>
              </a:rPr>
              <a:t>test using the distribution </a:t>
            </a:r>
            <a:r>
              <a:rPr lang="en-GB" sz="1800" b="1" dirty="0" smtClean="0">
                <a:latin typeface="Arial" charset="0"/>
              </a:rPr>
              <a:t>of</a:t>
            </a:r>
            <a:endParaRPr lang="en-US" sz="1800" b="1" dirty="0">
              <a:latin typeface="Arial" charset="0"/>
            </a:endParaRPr>
          </a:p>
          <a:p>
            <a:endParaRPr lang="en-US" sz="1800" b="1" i="1" dirty="0">
              <a:latin typeface="Arial" charset="0"/>
            </a:endParaRPr>
          </a:p>
        </p:txBody>
      </p:sp>
      <p:graphicFrame>
        <p:nvGraphicFramePr>
          <p:cNvPr id="32" name="Object 31"/>
          <p:cNvGraphicFramePr>
            <a:graphicFrameLocks noChangeAspect="1"/>
          </p:cNvGraphicFramePr>
          <p:nvPr>
            <p:extLst>
              <p:ext uri="{D42A27DB-BD31-4B8C-83A1-F6EECF244321}">
                <p14:modId xmlns:p14="http://schemas.microsoft.com/office/powerpoint/2010/main" val="3411081190"/>
              </p:ext>
            </p:extLst>
          </p:nvPr>
        </p:nvGraphicFramePr>
        <p:xfrm>
          <a:off x="4259263" y="581025"/>
          <a:ext cx="942975" cy="381000"/>
        </p:xfrm>
        <a:graphic>
          <a:graphicData uri="http://schemas.openxmlformats.org/presentationml/2006/ole">
            <mc:AlternateContent xmlns:mc="http://schemas.openxmlformats.org/markup-compatibility/2006">
              <mc:Choice xmlns:v="urn:schemas-microsoft-com:vml" Requires="v">
                <p:oleObj spid="_x0000_s341138" name="Equation" r:id="rId8" imgW="1257300" imgH="508000" progId="Equation.DSMT4">
                  <p:embed/>
                </p:oleObj>
              </mc:Choice>
              <mc:Fallback>
                <p:oleObj name="Equation" r:id="rId8" imgW="1257300" imgH="5080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59263" y="581025"/>
                        <a:ext cx="942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 name="Rectangle 32"/>
          <p:cNvSpPr>
            <a:spLocks noChangeArrowheads="1"/>
          </p:cNvSpPr>
          <p:nvPr/>
        </p:nvSpPr>
        <p:spPr bwMode="auto">
          <a:xfrm>
            <a:off x="3286125" y="5172074"/>
            <a:ext cx="25622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1" name="Text Box 17"/>
          <p:cNvSpPr txBox="1">
            <a:spLocks noChangeArrowheads="1"/>
          </p:cNvSpPr>
          <p:nvPr/>
        </p:nvSpPr>
        <p:spPr bwMode="auto">
          <a:xfrm>
            <a:off x="3314700" y="5198400"/>
            <a:ext cx="24860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a:t>
            </a:r>
            <a:endParaRPr lang="en-US" sz="1600" b="1" baseline="-25000" dirty="0"/>
          </a:p>
        </p:txBody>
      </p:sp>
      <p:graphicFrame>
        <p:nvGraphicFramePr>
          <p:cNvPr id="42" name="Object 41"/>
          <p:cNvGraphicFramePr>
            <a:graphicFrameLocks noChangeAspect="1"/>
          </p:cNvGraphicFramePr>
          <p:nvPr>
            <p:extLst>
              <p:ext uri="{D42A27DB-BD31-4B8C-83A1-F6EECF244321}">
                <p14:modId xmlns:p14="http://schemas.microsoft.com/office/powerpoint/2010/main" val="3060217378"/>
              </p:ext>
            </p:extLst>
          </p:nvPr>
        </p:nvGraphicFramePr>
        <p:xfrm>
          <a:off x="4878388" y="5219700"/>
          <a:ext cx="842962" cy="341313"/>
        </p:xfrm>
        <a:graphic>
          <a:graphicData uri="http://schemas.openxmlformats.org/presentationml/2006/ole">
            <mc:AlternateContent xmlns:mc="http://schemas.openxmlformats.org/markup-compatibility/2006">
              <mc:Choice xmlns:v="urn:schemas-microsoft-com:vml" Requires="v">
                <p:oleObj spid="_x0000_s341139" name="Equation" r:id="rId10" imgW="1257120" imgH="507960" progId="Equation.DSMT4">
                  <p:embed/>
                </p:oleObj>
              </mc:Choice>
              <mc:Fallback>
                <p:oleObj name="Equation" r:id="rId10" imgW="1257120" imgH="507960" progId="Equation.DSMT4">
                  <p:embed/>
                  <p:pic>
                    <p:nvPicPr>
                      <p:cNvPr id="0" name=""/>
                      <p:cNvPicPr>
                        <a:picLocks noChangeAspect="1" noChangeArrowheads="1"/>
                      </p:cNvPicPr>
                      <p:nvPr/>
                    </p:nvPicPr>
                    <p:blipFill>
                      <a:blip r:embed="rId11"/>
                      <a:srcRect/>
                      <a:stretch>
                        <a:fillRect/>
                      </a:stretch>
                    </p:blipFill>
                    <p:spPr bwMode="auto">
                      <a:xfrm>
                        <a:off x="4878388" y="5219700"/>
                        <a:ext cx="8429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20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3420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This </a:t>
            </a:r>
            <a:r>
              <a:rPr lang="en-GB" sz="1500" b="1" dirty="0"/>
              <a:t>figure shows the rejection regions for one-sided 5 percent (limit –12.1) and 1 percent (limit –16.6) tests for </a:t>
            </a:r>
            <a:r>
              <a:rPr lang="en-GB" sz="1500" b="1" i="1" dirty="0"/>
              <a:t>T</a:t>
            </a:r>
            <a:r>
              <a:rPr lang="en-GB" sz="1500" b="1" dirty="0"/>
              <a:t> = 25.  Table </a:t>
            </a:r>
            <a:r>
              <a:rPr lang="en-GB" sz="1500" b="1" dirty="0" smtClean="0"/>
              <a:t>A.7 </a:t>
            </a:r>
            <a:r>
              <a:rPr lang="en-GB" sz="1500" b="1" dirty="0"/>
              <a:t>gives the critical values of  </a:t>
            </a:r>
            <a:r>
              <a:rPr lang="en-GB" sz="1500" b="1" dirty="0" smtClean="0"/>
              <a:t>                for </a:t>
            </a:r>
            <a:r>
              <a:rPr lang="en-GB" sz="1500" b="1" dirty="0"/>
              <a:t>finite samples.</a:t>
            </a:r>
            <a:r>
              <a:rPr lang="en-US" sz="1500" dirty="0"/>
              <a:t> </a:t>
            </a:r>
            <a:r>
              <a:rPr lang="en-GB" sz="1500" b="1" dirty="0"/>
              <a:t> </a:t>
            </a:r>
            <a:endParaRPr lang="en-US" sz="1500" b="1" dirty="0"/>
          </a:p>
        </p:txBody>
      </p:sp>
      <p:pic>
        <p:nvPicPr>
          <p:cNvPr id="342027"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Rectangle 32"/>
          <p:cNvSpPr>
            <a:spLocks noChangeArrowheads="1"/>
          </p:cNvSpPr>
          <p:nvPr/>
        </p:nvSpPr>
        <p:spPr bwMode="auto">
          <a:xfrm>
            <a:off x="1190626" y="113347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4" name="Object 15"/>
          <p:cNvGraphicFramePr>
            <a:graphicFrameLocks noChangeAspect="1"/>
          </p:cNvGraphicFramePr>
          <p:nvPr>
            <p:extLst>
              <p:ext uri="{D42A27DB-BD31-4B8C-83A1-F6EECF244321}">
                <p14:modId xmlns:p14="http://schemas.microsoft.com/office/powerpoint/2010/main" val="3045036366"/>
              </p:ext>
            </p:extLst>
          </p:nvPr>
        </p:nvGraphicFramePr>
        <p:xfrm>
          <a:off x="1320800" y="1211263"/>
          <a:ext cx="1562100" cy="374650"/>
        </p:xfrm>
        <a:graphic>
          <a:graphicData uri="http://schemas.openxmlformats.org/presentationml/2006/ole">
            <mc:AlternateContent xmlns:mc="http://schemas.openxmlformats.org/markup-compatibility/2006">
              <mc:Choice xmlns:v="urn:schemas-microsoft-com:vml" Requires="v">
                <p:oleObj spid="_x0000_s342179"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21126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32"/>
          <p:cNvSpPr>
            <a:spLocks noChangeArrowheads="1"/>
          </p:cNvSpPr>
          <p:nvPr/>
        </p:nvSpPr>
        <p:spPr bwMode="auto">
          <a:xfrm>
            <a:off x="3600451" y="1133474"/>
            <a:ext cx="1771649"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42028" name="Text Box 12"/>
          <p:cNvSpPr txBox="1">
            <a:spLocks noChangeArrowheads="1"/>
          </p:cNvSpPr>
          <p:nvPr/>
        </p:nvSpPr>
        <p:spPr bwMode="auto">
          <a:xfrm>
            <a:off x="3657600" y="1155700"/>
            <a:ext cx="800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i="1"/>
              <a:t>T</a:t>
            </a:r>
            <a:r>
              <a:rPr lang="en-GB" sz="1600" b="1"/>
              <a:t> = 25</a:t>
            </a:r>
            <a:endParaRPr lang="en-US" sz="1600" b="1"/>
          </a:p>
        </p:txBody>
      </p:sp>
      <p:sp>
        <p:nvSpPr>
          <p:cNvPr id="342029" name="Text Box 13"/>
          <p:cNvSpPr txBox="1">
            <a:spLocks noChangeArrowheads="1"/>
          </p:cNvSpPr>
          <p:nvPr/>
        </p:nvSpPr>
        <p:spPr bwMode="auto">
          <a:xfrm>
            <a:off x="3656013" y="1447800"/>
            <a:ext cx="17907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5% limit = </a:t>
            </a:r>
            <a:r>
              <a:rPr lang="en-GB" sz="1600" b="1">
                <a:cs typeface="Arial" charset="0"/>
              </a:rPr>
              <a:t>–12.1</a:t>
            </a:r>
          </a:p>
        </p:txBody>
      </p:sp>
      <p:sp>
        <p:nvSpPr>
          <p:cNvPr id="342030" name="Text Box 14"/>
          <p:cNvSpPr txBox="1">
            <a:spLocks noChangeArrowheads="1"/>
          </p:cNvSpPr>
          <p:nvPr/>
        </p:nvSpPr>
        <p:spPr bwMode="auto">
          <a:xfrm>
            <a:off x="3656013" y="1727200"/>
            <a:ext cx="17907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 limit = </a:t>
            </a:r>
            <a:r>
              <a:rPr lang="en-GB" sz="1600" b="1">
                <a:cs typeface="Arial" charset="0"/>
              </a:rPr>
              <a:t>–16.6</a:t>
            </a:r>
          </a:p>
        </p:txBody>
      </p:sp>
      <p:sp>
        <p:nvSpPr>
          <p:cNvPr id="2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205343523"/>
              </p:ext>
            </p:extLst>
          </p:nvPr>
        </p:nvGraphicFramePr>
        <p:xfrm>
          <a:off x="1320800" y="1655763"/>
          <a:ext cx="1816100" cy="431800"/>
        </p:xfrm>
        <a:graphic>
          <a:graphicData uri="http://schemas.openxmlformats.org/presentationml/2006/ole">
            <mc:AlternateContent xmlns:mc="http://schemas.openxmlformats.org/markup-compatibility/2006">
              <mc:Choice xmlns:v="urn:schemas-microsoft-com:vml" Requires="v">
                <p:oleObj spid="_x0000_s342180" name="Equation" r:id="rId6" imgW="1816100" imgH="431800" progId="Equation.DSMT4">
                  <p:embed/>
                </p:oleObj>
              </mc:Choice>
              <mc:Fallback>
                <p:oleObj name="Equation" r:id="rId6" imgW="1816100" imgH="431800" progId="Equation.DSMT4">
                  <p:embed/>
                  <p:pic>
                    <p:nvPicPr>
                      <p:cNvPr id="0" name="Object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0800" y="1655763"/>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2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2"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Direct </a:t>
            </a:r>
            <a:r>
              <a:rPr lang="en-GB" sz="1800" b="1" dirty="0">
                <a:latin typeface="Arial" charset="0"/>
              </a:rPr>
              <a:t>test using the distribution </a:t>
            </a:r>
            <a:r>
              <a:rPr lang="en-GB" sz="1800" b="1" dirty="0" smtClean="0">
                <a:latin typeface="Arial" charset="0"/>
              </a:rPr>
              <a:t>of</a:t>
            </a:r>
            <a:endParaRPr lang="en-US" sz="1800" b="1" dirty="0">
              <a:latin typeface="Arial" charset="0"/>
            </a:endParaRPr>
          </a:p>
          <a:p>
            <a:endParaRPr lang="en-US" sz="1800" b="1" i="1" dirty="0">
              <a:latin typeface="Arial" charset="0"/>
            </a:endParaRPr>
          </a:p>
        </p:txBody>
      </p:sp>
      <p:graphicFrame>
        <p:nvGraphicFramePr>
          <p:cNvPr id="33" name="Object 32"/>
          <p:cNvGraphicFramePr>
            <a:graphicFrameLocks noChangeAspect="1"/>
          </p:cNvGraphicFramePr>
          <p:nvPr>
            <p:extLst>
              <p:ext uri="{D42A27DB-BD31-4B8C-83A1-F6EECF244321}">
                <p14:modId xmlns:p14="http://schemas.microsoft.com/office/powerpoint/2010/main" val="3411081190"/>
              </p:ext>
            </p:extLst>
          </p:nvPr>
        </p:nvGraphicFramePr>
        <p:xfrm>
          <a:off x="4259263" y="581025"/>
          <a:ext cx="942975" cy="381000"/>
        </p:xfrm>
        <a:graphic>
          <a:graphicData uri="http://schemas.openxmlformats.org/presentationml/2006/ole">
            <mc:AlternateContent xmlns:mc="http://schemas.openxmlformats.org/markup-compatibility/2006">
              <mc:Choice xmlns:v="urn:schemas-microsoft-com:vml" Requires="v">
                <p:oleObj spid="_x0000_s342181" name="Equation" r:id="rId8" imgW="1257300" imgH="508000" progId="Equation.DSMT4">
                  <p:embed/>
                </p:oleObj>
              </mc:Choice>
              <mc:Fallback>
                <p:oleObj name="Equation" r:id="rId8" imgW="1257300" imgH="5080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59263" y="581025"/>
                        <a:ext cx="942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 name="Rectangle 32"/>
          <p:cNvSpPr>
            <a:spLocks noChangeArrowheads="1"/>
          </p:cNvSpPr>
          <p:nvPr/>
        </p:nvSpPr>
        <p:spPr bwMode="auto">
          <a:xfrm>
            <a:off x="3286125" y="5172074"/>
            <a:ext cx="2562225" cy="417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 Box 17"/>
          <p:cNvSpPr txBox="1">
            <a:spLocks noChangeArrowheads="1"/>
          </p:cNvSpPr>
          <p:nvPr/>
        </p:nvSpPr>
        <p:spPr bwMode="auto">
          <a:xfrm>
            <a:off x="3314700" y="5198400"/>
            <a:ext cx="24860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a:t>
            </a:r>
            <a:endParaRPr lang="en-US" sz="1600" b="1" baseline="-25000" dirty="0"/>
          </a:p>
        </p:txBody>
      </p:sp>
      <p:graphicFrame>
        <p:nvGraphicFramePr>
          <p:cNvPr id="43" name="Object 42"/>
          <p:cNvGraphicFramePr>
            <a:graphicFrameLocks noChangeAspect="1"/>
          </p:cNvGraphicFramePr>
          <p:nvPr>
            <p:extLst>
              <p:ext uri="{D42A27DB-BD31-4B8C-83A1-F6EECF244321}">
                <p14:modId xmlns:p14="http://schemas.microsoft.com/office/powerpoint/2010/main" val="3060217378"/>
              </p:ext>
            </p:extLst>
          </p:nvPr>
        </p:nvGraphicFramePr>
        <p:xfrm>
          <a:off x="4878388" y="5219700"/>
          <a:ext cx="842962" cy="341313"/>
        </p:xfrm>
        <a:graphic>
          <a:graphicData uri="http://schemas.openxmlformats.org/presentationml/2006/ole">
            <mc:AlternateContent xmlns:mc="http://schemas.openxmlformats.org/markup-compatibility/2006">
              <mc:Choice xmlns:v="urn:schemas-microsoft-com:vml" Requires="v">
                <p:oleObj spid="_x0000_s342182" name="Equation" r:id="rId10" imgW="1257120" imgH="507960" progId="Equation.DSMT4">
                  <p:embed/>
                </p:oleObj>
              </mc:Choice>
              <mc:Fallback>
                <p:oleObj name="Equation" r:id="rId10" imgW="1257120" imgH="507960" progId="Equation.DSMT4">
                  <p:embed/>
                  <p:pic>
                    <p:nvPicPr>
                      <p:cNvPr id="0" name=""/>
                      <p:cNvPicPr>
                        <a:picLocks noChangeAspect="1" noChangeArrowheads="1"/>
                      </p:cNvPicPr>
                      <p:nvPr/>
                    </p:nvPicPr>
                    <p:blipFill>
                      <a:blip r:embed="rId11"/>
                      <a:srcRect/>
                      <a:stretch>
                        <a:fillRect/>
                      </a:stretch>
                    </p:blipFill>
                    <p:spPr bwMode="auto">
                      <a:xfrm>
                        <a:off x="4878388" y="5219700"/>
                        <a:ext cx="8429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19111933"/>
              </p:ext>
            </p:extLst>
          </p:nvPr>
        </p:nvGraphicFramePr>
        <p:xfrm>
          <a:off x="6326188" y="6076800"/>
          <a:ext cx="814387" cy="330200"/>
        </p:xfrm>
        <a:graphic>
          <a:graphicData uri="http://schemas.openxmlformats.org/presentationml/2006/ole">
            <mc:AlternateContent xmlns:mc="http://schemas.openxmlformats.org/markup-compatibility/2006">
              <mc:Choice xmlns:v="urn:schemas-microsoft-com:vml" Requires="v">
                <p:oleObj spid="_x0000_s342183" name="Equation" r:id="rId12" imgW="1257300" imgH="508000" progId="Equation.DSMT4">
                  <p:embed/>
                </p:oleObj>
              </mc:Choice>
              <mc:Fallback>
                <p:oleObj name="Equation" r:id="rId12" imgW="1257300" imgH="508000" progId="Equation.DSMT4">
                  <p:embed/>
                  <p:pic>
                    <p:nvPicPr>
                      <p:cNvPr id="0" name="Object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26188" y="6076800"/>
                        <a:ext cx="814387"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noChangeArrowheads="1"/>
          </p:cNvSpPr>
          <p:nvPr/>
        </p:nvSpPr>
        <p:spPr bwMode="auto">
          <a:xfrm>
            <a:off x="0" y="252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3" name="Rectangle 22"/>
          <p:cNvSpPr>
            <a:spLocks noChangeArrowheads="1"/>
          </p:cNvSpPr>
          <p:nvPr/>
        </p:nvSpPr>
        <p:spPr bwMode="auto">
          <a:xfrm>
            <a:off x="0" y="180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21"/>
          <p:cNvSpPr>
            <a:spLocks noChangeArrowheads="1"/>
          </p:cNvSpPr>
          <p:nvPr/>
        </p:nvSpPr>
        <p:spPr bwMode="auto">
          <a:xfrm>
            <a:off x="0" y="108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714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2</a:t>
            </a:r>
            <a:r>
              <a:rPr lang="en-GB" sz="1000" dirty="0" smtClean="0">
                <a:solidFill>
                  <a:srgbClr val="3366FF"/>
                </a:solidFill>
              </a:rPr>
              <a:t>6</a:t>
            </a:r>
            <a:endParaRPr lang="en-US" sz="1000" dirty="0">
              <a:solidFill>
                <a:srgbClr val="3366FF"/>
              </a:solidFill>
            </a:endParaRPr>
          </a:p>
        </p:txBody>
      </p:sp>
      <p:sp>
        <p:nvSpPr>
          <p:cNvPr id="3471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next come to the Dickey–Fuller </a:t>
            </a:r>
            <a:r>
              <a:rPr lang="en-GB" sz="1500" b="1" i="1" dirty="0" smtClean="0"/>
              <a:t>F</a:t>
            </a:r>
            <a:r>
              <a:rPr lang="en-GB" sz="1500" b="1" dirty="0" smtClean="0"/>
              <a:t> test.  </a:t>
            </a:r>
            <a:r>
              <a:rPr lang="en-GB" sz="1500" b="1" dirty="0"/>
              <a:t>If there is no evidence of a trend in the graph of a process, we need to consider whether the process is better characterized as a stationary </a:t>
            </a:r>
            <a:r>
              <a:rPr lang="en-GB" sz="1500" b="1" dirty="0" smtClean="0"/>
              <a:t>process                                 with | </a:t>
            </a:r>
            <a:r>
              <a:rPr lang="en-GB" sz="1500" b="1" i="1" dirty="0" smtClean="0">
                <a:latin typeface="Symbol" pitchFamily="18" charset="2"/>
              </a:rPr>
              <a:t>b</a:t>
            </a:r>
            <a:r>
              <a:rPr lang="en-GB" sz="1500" b="1" baseline="-25000" dirty="0" smtClean="0"/>
              <a:t>2</a:t>
            </a:r>
            <a:r>
              <a:rPr lang="en-GB" sz="1500" b="1" dirty="0" smtClean="0"/>
              <a:t> | &lt; 1, or a random walk                     .</a:t>
            </a:r>
            <a:endParaRPr lang="en-GB"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026"/>
          <p:cNvSpPr txBox="1">
            <a:spLocks noChangeArrowheads="1"/>
          </p:cNvSpPr>
          <p:nvPr/>
        </p:nvSpPr>
        <p:spPr bwMode="auto">
          <a:xfrm>
            <a:off x="301626" y="558000"/>
            <a:ext cx="2689224"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F</a:t>
            </a:r>
            <a:r>
              <a:rPr lang="en-GB" sz="1800" b="1" dirty="0" smtClean="0">
                <a:latin typeface="Arial" charset="0"/>
              </a:rPr>
              <a:t> test, </a:t>
            </a:r>
            <a:r>
              <a:rPr lang="en-GB" sz="1800" b="1" dirty="0" err="1" smtClean="0">
                <a:latin typeface="Arial" charset="0"/>
              </a:rPr>
              <a:t>untrended</a:t>
            </a:r>
            <a:r>
              <a:rPr lang="en-GB" sz="1800" b="1" dirty="0" smtClean="0">
                <a:latin typeface="Arial" charset="0"/>
              </a:rPr>
              <a:t> data</a:t>
            </a:r>
            <a:endParaRPr lang="en-US" sz="1800" b="1" i="1" dirty="0">
              <a:latin typeface="Arial" charset="0"/>
            </a:endParaRPr>
          </a:p>
        </p:txBody>
      </p:sp>
      <p:graphicFrame>
        <p:nvGraphicFramePr>
          <p:cNvPr id="20" name="Object 15"/>
          <p:cNvGraphicFramePr>
            <a:graphicFrameLocks noChangeAspect="1"/>
          </p:cNvGraphicFramePr>
          <p:nvPr>
            <p:extLst>
              <p:ext uri="{D42A27DB-BD31-4B8C-83A1-F6EECF244321}">
                <p14:modId xmlns:p14="http://schemas.microsoft.com/office/powerpoint/2010/main" val="814987563"/>
              </p:ext>
            </p:extLst>
          </p:nvPr>
        </p:nvGraphicFramePr>
        <p:xfrm>
          <a:off x="3744000" y="1211263"/>
          <a:ext cx="1562100" cy="374650"/>
        </p:xfrm>
        <a:graphic>
          <a:graphicData uri="http://schemas.openxmlformats.org/presentationml/2006/ole">
            <mc:AlternateContent xmlns:mc="http://schemas.openxmlformats.org/markup-compatibility/2006">
              <mc:Choice xmlns:v="urn:schemas-microsoft-com:vml" Requires="v">
                <p:oleObj spid="_x0000_s347364" name="Equation" r:id="rId3" imgW="1562040" imgH="380880" progId="Equation.3">
                  <p:embed/>
                </p:oleObj>
              </mc:Choice>
              <mc:Fallback>
                <p:oleObj name="Equation" r:id="rId3" imgW="15620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4000" y="1211263"/>
                        <a:ext cx="1562100" cy="374650"/>
                      </a:xfrm>
                      <a:prstGeom prst="rect">
                        <a:avLst/>
                      </a:prstGeom>
                      <a:noFill/>
                      <a:extLst/>
                    </p:spPr>
                  </p:pic>
                </p:oleObj>
              </mc:Fallback>
            </mc:AlternateContent>
          </a:graphicData>
        </a:graphic>
      </p:graphicFrame>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202805382"/>
              </p:ext>
            </p:extLst>
          </p:nvPr>
        </p:nvGraphicFramePr>
        <p:xfrm>
          <a:off x="1195388" y="6345238"/>
          <a:ext cx="1576387" cy="247650"/>
        </p:xfrm>
        <a:graphic>
          <a:graphicData uri="http://schemas.openxmlformats.org/presentationml/2006/ole">
            <mc:AlternateContent xmlns:mc="http://schemas.openxmlformats.org/markup-compatibility/2006">
              <mc:Choice xmlns:v="urn:schemas-microsoft-com:vml" Requires="v">
                <p:oleObj spid="_x0000_s347365" name="Equation" r:id="rId5" imgW="2425680" imgH="380880" progId="Equation.DSMT4">
                  <p:embed/>
                </p:oleObj>
              </mc:Choice>
              <mc:Fallback>
                <p:oleObj name="Equation" r:id="rId5" imgW="2425680" imgH="38088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5388" y="6345238"/>
                        <a:ext cx="1576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312655599"/>
              </p:ext>
            </p:extLst>
          </p:nvPr>
        </p:nvGraphicFramePr>
        <p:xfrm>
          <a:off x="5751513" y="6345238"/>
          <a:ext cx="998537" cy="247650"/>
        </p:xfrm>
        <a:graphic>
          <a:graphicData uri="http://schemas.openxmlformats.org/presentationml/2006/ole">
            <mc:AlternateContent xmlns:mc="http://schemas.openxmlformats.org/markup-compatibility/2006">
              <mc:Choice xmlns:v="urn:schemas-microsoft-com:vml" Requires="v">
                <p:oleObj spid="_x0000_s347366" name="Equation" r:id="rId7" imgW="1536480" imgH="380880" progId="Equation.DSMT4">
                  <p:embed/>
                </p:oleObj>
              </mc:Choice>
              <mc:Fallback>
                <p:oleObj name="Equation" r:id="rId7" imgW="1536480" imgH="380880" progId="Equation.DSMT4">
                  <p:embed/>
                  <p:pic>
                    <p:nvPicPr>
                      <p:cNvPr id="0" name="Object 2"/>
                      <p:cNvPicPr>
                        <a:picLocks noChangeAspect="1" noChangeArrowheads="1"/>
                      </p:cNvPicPr>
                      <p:nvPr/>
                    </p:nvPicPr>
                    <p:blipFill>
                      <a:blip r:embed="rId8"/>
                      <a:srcRect/>
                      <a:stretch>
                        <a:fillRect/>
                      </a:stretch>
                    </p:blipFill>
                    <p:spPr bwMode="auto">
                      <a:xfrm>
                        <a:off x="5751513" y="6345238"/>
                        <a:ext cx="99853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10777424"/>
              </p:ext>
            </p:extLst>
          </p:nvPr>
        </p:nvGraphicFramePr>
        <p:xfrm>
          <a:off x="3744000" y="2638425"/>
          <a:ext cx="2819400" cy="381000"/>
        </p:xfrm>
        <a:graphic>
          <a:graphicData uri="http://schemas.openxmlformats.org/presentationml/2006/ole">
            <mc:AlternateContent xmlns:mc="http://schemas.openxmlformats.org/markup-compatibility/2006">
              <mc:Choice xmlns:v="urn:schemas-microsoft-com:vml" Requires="v">
                <p:oleObj spid="_x0000_s347367" name="Equation" r:id="rId9" imgW="2819160" imgH="380880" progId="Equation.DSMT4">
                  <p:embed/>
                </p:oleObj>
              </mc:Choice>
              <mc:Fallback>
                <p:oleObj name="Equation" r:id="rId9" imgW="2819160" imgH="380880" progId="Equation.DSMT4">
                  <p:embed/>
                  <p:pic>
                    <p:nvPicPr>
                      <p:cNvPr id="0" name="Object 28"/>
                      <p:cNvPicPr>
                        <a:picLocks noChangeAspect="1" noChangeArrowheads="1"/>
                      </p:cNvPicPr>
                      <p:nvPr/>
                    </p:nvPicPr>
                    <p:blipFill>
                      <a:blip r:embed="rId10"/>
                      <a:srcRect/>
                      <a:stretch>
                        <a:fillRect/>
                      </a:stretch>
                    </p:blipFill>
                    <p:spPr bwMode="auto">
                      <a:xfrm>
                        <a:off x="3744000" y="2638425"/>
                        <a:ext cx="2819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876857998"/>
              </p:ext>
            </p:extLst>
          </p:nvPr>
        </p:nvGraphicFramePr>
        <p:xfrm>
          <a:off x="3743325" y="1919288"/>
          <a:ext cx="2425700" cy="374650"/>
        </p:xfrm>
        <a:graphic>
          <a:graphicData uri="http://schemas.openxmlformats.org/presentationml/2006/ole">
            <mc:AlternateContent xmlns:mc="http://schemas.openxmlformats.org/markup-compatibility/2006">
              <mc:Choice xmlns:v="urn:schemas-microsoft-com:vml" Requires="v">
                <p:oleObj spid="_x0000_s347368" name="Equation" r:id="rId11" imgW="2425680" imgH="380880" progId="Equation.DSMT4">
                  <p:embed/>
                </p:oleObj>
              </mc:Choice>
              <mc:Fallback>
                <p:oleObj name="Equation" r:id="rId11" imgW="2425680" imgH="380880" progId="Equation.DSMT4">
                  <p:embed/>
                  <p:pic>
                    <p:nvPicPr>
                      <p:cNvPr id="0" name="Object 1"/>
                      <p:cNvPicPr>
                        <a:picLocks noChangeAspect="1" noChangeArrowheads="1"/>
                      </p:cNvPicPr>
                      <p:nvPr/>
                    </p:nvPicPr>
                    <p:blipFill>
                      <a:blip r:embed="rId12"/>
                      <a:srcRect/>
                      <a:stretch>
                        <a:fillRect/>
                      </a:stretch>
                    </p:blipFill>
                    <p:spPr bwMode="auto">
                      <a:xfrm>
                        <a:off x="3743325" y="1919288"/>
                        <a:ext cx="24257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Text Box 1026"/>
          <p:cNvSpPr txBox="1">
            <a:spLocks noChangeArrowheads="1"/>
          </p:cNvSpPr>
          <p:nvPr/>
        </p:nvSpPr>
        <p:spPr bwMode="auto">
          <a:xfrm>
            <a:off x="493200" y="1202400"/>
            <a:ext cx="2184399"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0</a:t>
            </a:r>
            <a:r>
              <a:rPr lang="en-GB" sz="1800" b="1" dirty="0" smtClean="0">
                <a:latin typeface="Arial" charset="0"/>
              </a:rPr>
              <a:t>: random walk</a:t>
            </a:r>
            <a:endParaRPr lang="en-US" sz="1800" b="1" dirty="0">
              <a:latin typeface="Arial" charset="0"/>
            </a:endParaRPr>
          </a:p>
        </p:txBody>
      </p:sp>
      <p:sp>
        <p:nvSpPr>
          <p:cNvPr id="28" name="Text Box 1026"/>
          <p:cNvSpPr txBox="1">
            <a:spLocks noChangeArrowheads="1"/>
          </p:cNvSpPr>
          <p:nvPr/>
        </p:nvSpPr>
        <p:spPr bwMode="auto">
          <a:xfrm>
            <a:off x="493200" y="1910550"/>
            <a:ext cx="2613025"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1</a:t>
            </a:r>
            <a:r>
              <a:rPr lang="en-GB" sz="1800" b="1" dirty="0" smtClean="0">
                <a:latin typeface="Arial" charset="0"/>
              </a:rPr>
              <a:t>: stationary process</a:t>
            </a:r>
            <a:endParaRPr lang="en-US" sz="1800" b="1" dirty="0">
              <a:latin typeface="Arial" charset="0"/>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2787424335"/>
              </p:ext>
            </p:extLst>
          </p:nvPr>
        </p:nvGraphicFramePr>
        <p:xfrm>
          <a:off x="7191375" y="1901825"/>
          <a:ext cx="863600" cy="411163"/>
        </p:xfrm>
        <a:graphic>
          <a:graphicData uri="http://schemas.openxmlformats.org/presentationml/2006/ole">
            <mc:AlternateContent xmlns:mc="http://schemas.openxmlformats.org/markup-compatibility/2006">
              <mc:Choice xmlns:v="urn:schemas-microsoft-com:vml" Requires="v">
                <p:oleObj spid="_x0000_s347369" name="Equation" r:id="rId13" imgW="863280" imgH="419040" progId="Equation.DSMT4">
                  <p:embed/>
                </p:oleObj>
              </mc:Choice>
              <mc:Fallback>
                <p:oleObj name="Equation" r:id="rId13" imgW="863280" imgH="419040" progId="Equation.DSMT4">
                  <p:embed/>
                  <p:pic>
                    <p:nvPicPr>
                      <p:cNvPr id="0" name="Object 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91375" y="1901825"/>
                        <a:ext cx="8636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noChangeArrowheads="1"/>
          </p:cNvSpPr>
          <p:nvPr/>
        </p:nvSpPr>
        <p:spPr bwMode="auto">
          <a:xfrm>
            <a:off x="0" y="252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3" name="Rectangle 22"/>
          <p:cNvSpPr>
            <a:spLocks noChangeArrowheads="1"/>
          </p:cNvSpPr>
          <p:nvPr/>
        </p:nvSpPr>
        <p:spPr bwMode="auto">
          <a:xfrm>
            <a:off x="0" y="180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21"/>
          <p:cNvSpPr>
            <a:spLocks noChangeArrowheads="1"/>
          </p:cNvSpPr>
          <p:nvPr/>
        </p:nvSpPr>
        <p:spPr bwMode="auto">
          <a:xfrm>
            <a:off x="0" y="108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714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3471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There </a:t>
            </a:r>
            <a:r>
              <a:rPr lang="en-GB" sz="1500" b="1" dirty="0"/>
              <a:t>is an asymmetry in the specification under the two possibilities. If the process is a random walk, there must be no intercept. Otherwise the process would be a random walk with drift and therefore trended. </a:t>
            </a:r>
            <a:r>
              <a:rPr lang="en-GB" sz="1500" b="1" dirty="0" smtClean="0"/>
              <a:t> </a:t>
            </a:r>
            <a:endParaRPr lang="en-GB"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graphicFrame>
        <p:nvGraphicFramePr>
          <p:cNvPr id="20" name="Object 15"/>
          <p:cNvGraphicFramePr>
            <a:graphicFrameLocks noChangeAspect="1"/>
          </p:cNvGraphicFramePr>
          <p:nvPr>
            <p:extLst>
              <p:ext uri="{D42A27DB-BD31-4B8C-83A1-F6EECF244321}">
                <p14:modId xmlns:p14="http://schemas.microsoft.com/office/powerpoint/2010/main" val="3017180734"/>
              </p:ext>
            </p:extLst>
          </p:nvPr>
        </p:nvGraphicFramePr>
        <p:xfrm>
          <a:off x="3744000" y="1211263"/>
          <a:ext cx="1562100" cy="374650"/>
        </p:xfrm>
        <a:graphic>
          <a:graphicData uri="http://schemas.openxmlformats.org/presentationml/2006/ole">
            <mc:AlternateContent xmlns:mc="http://schemas.openxmlformats.org/markup-compatibility/2006">
              <mc:Choice xmlns:v="urn:schemas-microsoft-com:vml" Requires="v">
                <p:oleObj spid="_x0000_s359475" name="Equation" r:id="rId3" imgW="1562040" imgH="380880" progId="Equation.3">
                  <p:embed/>
                </p:oleObj>
              </mc:Choice>
              <mc:Fallback>
                <p:oleObj name="Equation" r:id="rId3" imgW="15620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4000" y="1211263"/>
                        <a:ext cx="1562100" cy="374650"/>
                      </a:xfrm>
                      <a:prstGeom prst="rect">
                        <a:avLst/>
                      </a:prstGeom>
                      <a:noFill/>
                      <a:extLst/>
                    </p:spPr>
                  </p:pic>
                </p:oleObj>
              </mc:Fallback>
            </mc:AlternateContent>
          </a:graphicData>
        </a:graphic>
      </p:graphicFrame>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489325474"/>
              </p:ext>
            </p:extLst>
          </p:nvPr>
        </p:nvGraphicFramePr>
        <p:xfrm>
          <a:off x="3744000" y="2638425"/>
          <a:ext cx="2819400" cy="381000"/>
        </p:xfrm>
        <a:graphic>
          <a:graphicData uri="http://schemas.openxmlformats.org/presentationml/2006/ole">
            <mc:AlternateContent xmlns:mc="http://schemas.openxmlformats.org/markup-compatibility/2006">
              <mc:Choice xmlns:v="urn:schemas-microsoft-com:vml" Requires="v">
                <p:oleObj spid="_x0000_s359476" name="Equation" r:id="rId5" imgW="2819160" imgH="380880" progId="Equation.DSMT4">
                  <p:embed/>
                </p:oleObj>
              </mc:Choice>
              <mc:Fallback>
                <p:oleObj name="Equation" r:id="rId5" imgW="2819160" imgH="380880" progId="Equation.DSMT4">
                  <p:embed/>
                  <p:pic>
                    <p:nvPicPr>
                      <p:cNvPr id="0" name=""/>
                      <p:cNvPicPr>
                        <a:picLocks noChangeAspect="1" noChangeArrowheads="1"/>
                      </p:cNvPicPr>
                      <p:nvPr/>
                    </p:nvPicPr>
                    <p:blipFill>
                      <a:blip r:embed="rId6"/>
                      <a:srcRect/>
                      <a:stretch>
                        <a:fillRect/>
                      </a:stretch>
                    </p:blipFill>
                    <p:spPr bwMode="auto">
                      <a:xfrm>
                        <a:off x="3744000" y="2638425"/>
                        <a:ext cx="2819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745114854"/>
              </p:ext>
            </p:extLst>
          </p:nvPr>
        </p:nvGraphicFramePr>
        <p:xfrm>
          <a:off x="3743325" y="1919288"/>
          <a:ext cx="2425700" cy="374650"/>
        </p:xfrm>
        <a:graphic>
          <a:graphicData uri="http://schemas.openxmlformats.org/presentationml/2006/ole">
            <mc:AlternateContent xmlns:mc="http://schemas.openxmlformats.org/markup-compatibility/2006">
              <mc:Choice xmlns:v="urn:schemas-microsoft-com:vml" Requires="v">
                <p:oleObj spid="_x0000_s359477" name="Equation" r:id="rId7" imgW="2425680" imgH="380880" progId="Equation.DSMT4">
                  <p:embed/>
                </p:oleObj>
              </mc:Choice>
              <mc:Fallback>
                <p:oleObj name="Equation" r:id="rId7" imgW="2425680" imgH="380880" progId="Equation.DSMT4">
                  <p:embed/>
                  <p:pic>
                    <p:nvPicPr>
                      <p:cNvPr id="0" name=""/>
                      <p:cNvPicPr>
                        <a:picLocks noChangeAspect="1" noChangeArrowheads="1"/>
                      </p:cNvPicPr>
                      <p:nvPr/>
                    </p:nvPicPr>
                    <p:blipFill>
                      <a:blip r:embed="rId8"/>
                      <a:srcRect/>
                      <a:stretch>
                        <a:fillRect/>
                      </a:stretch>
                    </p:blipFill>
                    <p:spPr bwMode="auto">
                      <a:xfrm>
                        <a:off x="3743325" y="1919288"/>
                        <a:ext cx="24257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Text Box 1026"/>
          <p:cNvSpPr txBox="1">
            <a:spLocks noChangeArrowheads="1"/>
          </p:cNvSpPr>
          <p:nvPr/>
        </p:nvSpPr>
        <p:spPr bwMode="auto">
          <a:xfrm>
            <a:off x="301626" y="558000"/>
            <a:ext cx="2689224"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F</a:t>
            </a:r>
            <a:r>
              <a:rPr lang="en-GB" sz="1800" b="1" dirty="0" smtClean="0">
                <a:latin typeface="Arial" charset="0"/>
              </a:rPr>
              <a:t> test, </a:t>
            </a:r>
            <a:r>
              <a:rPr lang="en-GB" sz="1800" b="1" dirty="0" err="1" smtClean="0">
                <a:latin typeface="Arial" charset="0"/>
              </a:rPr>
              <a:t>untrended</a:t>
            </a:r>
            <a:r>
              <a:rPr lang="en-GB" sz="1800" b="1" dirty="0" smtClean="0">
                <a:latin typeface="Arial" charset="0"/>
              </a:rPr>
              <a:t> data</a:t>
            </a:r>
            <a:endParaRPr lang="en-US" sz="1800" b="1" i="1" dirty="0">
              <a:latin typeface="Arial" charset="0"/>
            </a:endParaRPr>
          </a:p>
        </p:txBody>
      </p:sp>
      <p:sp>
        <p:nvSpPr>
          <p:cNvPr id="27" name="Text Box 1026"/>
          <p:cNvSpPr txBox="1">
            <a:spLocks noChangeArrowheads="1"/>
          </p:cNvSpPr>
          <p:nvPr/>
        </p:nvSpPr>
        <p:spPr bwMode="auto">
          <a:xfrm>
            <a:off x="493200" y="1202400"/>
            <a:ext cx="2184399"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0</a:t>
            </a:r>
            <a:r>
              <a:rPr lang="en-GB" sz="1800" b="1" dirty="0" smtClean="0">
                <a:latin typeface="Arial" charset="0"/>
              </a:rPr>
              <a:t>: random walk</a:t>
            </a:r>
            <a:endParaRPr lang="en-US" sz="1800" b="1" dirty="0">
              <a:latin typeface="Arial" charset="0"/>
            </a:endParaRPr>
          </a:p>
        </p:txBody>
      </p:sp>
      <p:sp>
        <p:nvSpPr>
          <p:cNvPr id="28" name="Text Box 1026"/>
          <p:cNvSpPr txBox="1">
            <a:spLocks noChangeArrowheads="1"/>
          </p:cNvSpPr>
          <p:nvPr/>
        </p:nvSpPr>
        <p:spPr bwMode="auto">
          <a:xfrm>
            <a:off x="493200" y="1910550"/>
            <a:ext cx="2613025"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1</a:t>
            </a:r>
            <a:r>
              <a:rPr lang="en-GB" sz="1800" b="1" dirty="0" smtClean="0">
                <a:latin typeface="Arial" charset="0"/>
              </a:rPr>
              <a:t>: stationary process</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87424335"/>
              </p:ext>
            </p:extLst>
          </p:nvPr>
        </p:nvGraphicFramePr>
        <p:xfrm>
          <a:off x="7191375" y="1901825"/>
          <a:ext cx="863600" cy="411163"/>
        </p:xfrm>
        <a:graphic>
          <a:graphicData uri="http://schemas.openxmlformats.org/presentationml/2006/ole">
            <mc:AlternateContent xmlns:mc="http://schemas.openxmlformats.org/markup-compatibility/2006">
              <mc:Choice xmlns:v="urn:schemas-microsoft-com:vml" Requires="v">
                <p:oleObj spid="_x0000_s359478" name="Equation" r:id="rId9" imgW="863280" imgH="419040" progId="Equation.DSMT4">
                  <p:embed/>
                </p:oleObj>
              </mc:Choice>
              <mc:Fallback>
                <p:oleObj name="Equation" r:id="rId9" imgW="863280" imgH="419040" progId="Equation.DSMT4">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91375" y="1901825"/>
                        <a:ext cx="8636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045088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noChangeArrowheads="1"/>
          </p:cNvSpPr>
          <p:nvPr/>
        </p:nvSpPr>
        <p:spPr bwMode="auto">
          <a:xfrm>
            <a:off x="0" y="252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3" name="Rectangle 22"/>
          <p:cNvSpPr>
            <a:spLocks noChangeArrowheads="1"/>
          </p:cNvSpPr>
          <p:nvPr/>
        </p:nvSpPr>
        <p:spPr bwMode="auto">
          <a:xfrm>
            <a:off x="0" y="180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21"/>
          <p:cNvSpPr>
            <a:spLocks noChangeArrowheads="1"/>
          </p:cNvSpPr>
          <p:nvPr/>
        </p:nvSpPr>
        <p:spPr bwMode="auto">
          <a:xfrm>
            <a:off x="0" y="108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714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347141" name="Text Box 5"/>
          <p:cNvSpPr txBox="1">
            <a:spLocks noChangeArrowheads="1"/>
          </p:cNvSpPr>
          <p:nvPr/>
        </p:nvSpPr>
        <p:spPr bwMode="auto">
          <a:xfrm>
            <a:off x="301625" y="583565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If </a:t>
            </a:r>
            <a:r>
              <a:rPr lang="en-GB" sz="1500" b="1" dirty="0"/>
              <a:t>the process is stationary, the intercept may, and in general, will, be nonzero. For this reason, in the discussion below, it should be assumed that the fitted model includes an </a:t>
            </a:r>
            <a:r>
              <a:rPr lang="en-GB" sz="1500" b="1" dirty="0" smtClean="0"/>
              <a:t>intercept </a:t>
            </a:r>
            <a:r>
              <a:rPr lang="en-GB" sz="1500" b="1" dirty="0"/>
              <a:t>and that we are interested in testing the restrictions </a:t>
            </a:r>
            <a:r>
              <a:rPr lang="en-GB" sz="1500" b="1" i="1" dirty="0" smtClean="0">
                <a:latin typeface="Symbol" pitchFamily="18" charset="2"/>
              </a:rPr>
              <a:t>b</a:t>
            </a:r>
            <a:r>
              <a:rPr lang="en-GB" sz="1500" b="1" baseline="-25000" dirty="0" smtClean="0"/>
              <a:t>1</a:t>
            </a:r>
            <a:r>
              <a:rPr lang="en-GB" sz="1500" b="1" dirty="0" smtClean="0"/>
              <a:t> = 0 </a:t>
            </a:r>
            <a:r>
              <a:rPr lang="en-GB" sz="1500" b="1" dirty="0"/>
              <a:t>and </a:t>
            </a:r>
            <a:r>
              <a:rPr lang="en-GB" sz="1500" b="1" i="1" dirty="0" smtClean="0">
                <a:latin typeface="Symbol" pitchFamily="18" charset="2"/>
              </a:rPr>
              <a:t>b</a:t>
            </a:r>
            <a:r>
              <a:rPr lang="en-GB" sz="1500" b="1" baseline="-25000" dirty="0" smtClean="0"/>
              <a:t>2</a:t>
            </a:r>
            <a:r>
              <a:rPr lang="en-GB" sz="1500" b="1" dirty="0" smtClean="0"/>
              <a:t> = 1. </a:t>
            </a:r>
            <a:endParaRPr lang="en-GB"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graphicFrame>
        <p:nvGraphicFramePr>
          <p:cNvPr id="20" name="Object 15"/>
          <p:cNvGraphicFramePr>
            <a:graphicFrameLocks noChangeAspect="1"/>
          </p:cNvGraphicFramePr>
          <p:nvPr>
            <p:extLst>
              <p:ext uri="{D42A27DB-BD31-4B8C-83A1-F6EECF244321}">
                <p14:modId xmlns:p14="http://schemas.microsoft.com/office/powerpoint/2010/main" val="2163183419"/>
              </p:ext>
            </p:extLst>
          </p:nvPr>
        </p:nvGraphicFramePr>
        <p:xfrm>
          <a:off x="3744000" y="1211263"/>
          <a:ext cx="1562100" cy="374650"/>
        </p:xfrm>
        <a:graphic>
          <a:graphicData uri="http://schemas.openxmlformats.org/presentationml/2006/ole">
            <mc:AlternateContent xmlns:mc="http://schemas.openxmlformats.org/markup-compatibility/2006">
              <mc:Choice xmlns:v="urn:schemas-microsoft-com:vml" Requires="v">
                <p:oleObj spid="_x0000_s360499" name="Equation" r:id="rId3" imgW="1562040" imgH="380880" progId="Equation.3">
                  <p:embed/>
                </p:oleObj>
              </mc:Choice>
              <mc:Fallback>
                <p:oleObj name="Equation" r:id="rId3" imgW="15620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4000" y="1211263"/>
                        <a:ext cx="1562100" cy="374650"/>
                      </a:xfrm>
                      <a:prstGeom prst="rect">
                        <a:avLst/>
                      </a:prstGeom>
                      <a:noFill/>
                      <a:extLst/>
                    </p:spPr>
                  </p:pic>
                </p:oleObj>
              </mc:Fallback>
            </mc:AlternateContent>
          </a:graphicData>
        </a:graphic>
      </p:graphicFrame>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323002903"/>
              </p:ext>
            </p:extLst>
          </p:nvPr>
        </p:nvGraphicFramePr>
        <p:xfrm>
          <a:off x="3744000" y="2638425"/>
          <a:ext cx="2819400" cy="381000"/>
        </p:xfrm>
        <a:graphic>
          <a:graphicData uri="http://schemas.openxmlformats.org/presentationml/2006/ole">
            <mc:AlternateContent xmlns:mc="http://schemas.openxmlformats.org/markup-compatibility/2006">
              <mc:Choice xmlns:v="urn:schemas-microsoft-com:vml" Requires="v">
                <p:oleObj spid="_x0000_s360500" name="Equation" r:id="rId5" imgW="2819160" imgH="380880" progId="Equation.DSMT4">
                  <p:embed/>
                </p:oleObj>
              </mc:Choice>
              <mc:Fallback>
                <p:oleObj name="Equation" r:id="rId5" imgW="2819160" imgH="380880" progId="Equation.DSMT4">
                  <p:embed/>
                  <p:pic>
                    <p:nvPicPr>
                      <p:cNvPr id="0" name=""/>
                      <p:cNvPicPr>
                        <a:picLocks noChangeAspect="1" noChangeArrowheads="1"/>
                      </p:cNvPicPr>
                      <p:nvPr/>
                    </p:nvPicPr>
                    <p:blipFill>
                      <a:blip r:embed="rId6"/>
                      <a:srcRect/>
                      <a:stretch>
                        <a:fillRect/>
                      </a:stretch>
                    </p:blipFill>
                    <p:spPr bwMode="auto">
                      <a:xfrm>
                        <a:off x="3744000" y="2638425"/>
                        <a:ext cx="2819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806887851"/>
              </p:ext>
            </p:extLst>
          </p:nvPr>
        </p:nvGraphicFramePr>
        <p:xfrm>
          <a:off x="3743325" y="1919288"/>
          <a:ext cx="2425700" cy="374650"/>
        </p:xfrm>
        <a:graphic>
          <a:graphicData uri="http://schemas.openxmlformats.org/presentationml/2006/ole">
            <mc:AlternateContent xmlns:mc="http://schemas.openxmlformats.org/markup-compatibility/2006">
              <mc:Choice xmlns:v="urn:schemas-microsoft-com:vml" Requires="v">
                <p:oleObj spid="_x0000_s360501" name="Equation" r:id="rId7" imgW="2425680" imgH="380880" progId="Equation.DSMT4">
                  <p:embed/>
                </p:oleObj>
              </mc:Choice>
              <mc:Fallback>
                <p:oleObj name="Equation" r:id="rId7" imgW="2425680" imgH="380880" progId="Equation.DSMT4">
                  <p:embed/>
                  <p:pic>
                    <p:nvPicPr>
                      <p:cNvPr id="0" name=""/>
                      <p:cNvPicPr>
                        <a:picLocks noChangeAspect="1" noChangeArrowheads="1"/>
                      </p:cNvPicPr>
                      <p:nvPr/>
                    </p:nvPicPr>
                    <p:blipFill>
                      <a:blip r:embed="rId8"/>
                      <a:srcRect/>
                      <a:stretch>
                        <a:fillRect/>
                      </a:stretch>
                    </p:blipFill>
                    <p:spPr bwMode="auto">
                      <a:xfrm>
                        <a:off x="3743325" y="1919288"/>
                        <a:ext cx="24257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Text Box 1026"/>
          <p:cNvSpPr txBox="1">
            <a:spLocks noChangeArrowheads="1"/>
          </p:cNvSpPr>
          <p:nvPr/>
        </p:nvSpPr>
        <p:spPr bwMode="auto">
          <a:xfrm>
            <a:off x="301626" y="558000"/>
            <a:ext cx="2689224"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F</a:t>
            </a:r>
            <a:r>
              <a:rPr lang="en-GB" sz="1800" b="1" dirty="0" smtClean="0">
                <a:latin typeface="Arial" charset="0"/>
              </a:rPr>
              <a:t> test, </a:t>
            </a:r>
            <a:r>
              <a:rPr lang="en-GB" sz="1800" b="1" dirty="0" err="1" smtClean="0">
                <a:latin typeface="Arial" charset="0"/>
              </a:rPr>
              <a:t>untrended</a:t>
            </a:r>
            <a:r>
              <a:rPr lang="en-GB" sz="1800" b="1" dirty="0" smtClean="0">
                <a:latin typeface="Arial" charset="0"/>
              </a:rPr>
              <a:t> data</a:t>
            </a:r>
            <a:endParaRPr lang="en-US" sz="1800" b="1" i="1" dirty="0">
              <a:latin typeface="Arial" charset="0"/>
            </a:endParaRPr>
          </a:p>
        </p:txBody>
      </p:sp>
      <p:sp>
        <p:nvSpPr>
          <p:cNvPr id="21" name="Text Box 1026"/>
          <p:cNvSpPr txBox="1">
            <a:spLocks noChangeArrowheads="1"/>
          </p:cNvSpPr>
          <p:nvPr/>
        </p:nvSpPr>
        <p:spPr bwMode="auto">
          <a:xfrm>
            <a:off x="493200" y="1202400"/>
            <a:ext cx="2184399"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0</a:t>
            </a:r>
            <a:r>
              <a:rPr lang="en-GB" sz="1800" b="1" dirty="0" smtClean="0">
                <a:latin typeface="Arial" charset="0"/>
              </a:rPr>
              <a:t>: random walk</a:t>
            </a:r>
            <a:endParaRPr lang="en-US" sz="1800" b="1" dirty="0">
              <a:latin typeface="Arial" charset="0"/>
            </a:endParaRPr>
          </a:p>
        </p:txBody>
      </p:sp>
      <p:sp>
        <p:nvSpPr>
          <p:cNvPr id="27" name="Text Box 1026"/>
          <p:cNvSpPr txBox="1">
            <a:spLocks noChangeArrowheads="1"/>
          </p:cNvSpPr>
          <p:nvPr/>
        </p:nvSpPr>
        <p:spPr bwMode="auto">
          <a:xfrm>
            <a:off x="493200" y="1910550"/>
            <a:ext cx="2613025"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1</a:t>
            </a:r>
            <a:r>
              <a:rPr lang="en-GB" sz="1800" b="1" dirty="0" smtClean="0">
                <a:latin typeface="Arial" charset="0"/>
              </a:rPr>
              <a:t>: stationary process</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87424335"/>
              </p:ext>
            </p:extLst>
          </p:nvPr>
        </p:nvGraphicFramePr>
        <p:xfrm>
          <a:off x="7191375" y="1901825"/>
          <a:ext cx="863600" cy="411163"/>
        </p:xfrm>
        <a:graphic>
          <a:graphicData uri="http://schemas.openxmlformats.org/presentationml/2006/ole">
            <mc:AlternateContent xmlns:mc="http://schemas.openxmlformats.org/markup-compatibility/2006">
              <mc:Choice xmlns:v="urn:schemas-microsoft-com:vml" Requires="v">
                <p:oleObj spid="_x0000_s360502" name="Equation" r:id="rId9" imgW="863280" imgH="419040" progId="Equation.DSMT4">
                  <p:embed/>
                </p:oleObj>
              </mc:Choice>
              <mc:Fallback>
                <p:oleObj name="Equation" r:id="rId9" imgW="863280" imgH="419040" progId="Equation.DSMT4">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91375" y="1901825"/>
                        <a:ext cx="8636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287064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16"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2</a:t>
            </a:r>
            <a:endParaRPr lang="en-US" sz="1000" dirty="0">
              <a:solidFill>
                <a:srgbClr val="3366FF"/>
              </a:solidFill>
            </a:endParaRPr>
          </a:p>
        </p:txBody>
      </p:sp>
      <p:sp>
        <p:nvSpPr>
          <p:cNvPr id="315439" name="Text Box 4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a:t>
            </a:r>
            <a:r>
              <a:rPr lang="en-GB" sz="1500" b="1" dirty="0"/>
              <a:t>will confine the discussion to the case where the process for </a:t>
            </a:r>
            <a:r>
              <a:rPr lang="en-GB" sz="1500" b="1" i="1" dirty="0" err="1" smtClean="0"/>
              <a:t>Y</a:t>
            </a:r>
            <a:r>
              <a:rPr lang="en-GB" sz="1500" b="1" i="1" baseline="-25000" dirty="0" err="1" smtClean="0"/>
              <a:t>t</a:t>
            </a:r>
            <a:r>
              <a:rPr lang="en-GB" sz="1500" b="1" dirty="0" smtClean="0"/>
              <a:t> </a:t>
            </a:r>
            <a:r>
              <a:rPr lang="en-GB" sz="1500" b="1" dirty="0"/>
              <a:t>has only one lag. Both </a:t>
            </a:r>
            <a:r>
              <a:rPr lang="en-GB" sz="1500" b="1" dirty="0" smtClean="0"/>
              <a:t>tests can </a:t>
            </a:r>
            <a:r>
              <a:rPr lang="en-GB" sz="1500" b="1" dirty="0"/>
              <a:t>be generalized in the same way as the augmented Dickey–Fuller </a:t>
            </a:r>
            <a:r>
              <a:rPr lang="en-GB" sz="1500" b="1" i="1" dirty="0"/>
              <a:t>t</a:t>
            </a:r>
            <a:r>
              <a:rPr lang="en-GB" sz="1500" b="1" dirty="0"/>
              <a:t> test in the previous section. </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2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1509870569"/>
              </p:ext>
            </p:extLst>
          </p:nvPr>
        </p:nvGraphicFramePr>
        <p:xfrm>
          <a:off x="3081600" y="627063"/>
          <a:ext cx="2997200" cy="381000"/>
        </p:xfrm>
        <a:graphic>
          <a:graphicData uri="http://schemas.openxmlformats.org/presentationml/2006/ole">
            <mc:AlternateContent xmlns:mc="http://schemas.openxmlformats.org/markup-compatibility/2006">
              <mc:Choice xmlns:v="urn:schemas-microsoft-com:vml" Requires="v">
                <p:oleObj spid="_x0000_s349251"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816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Rectangle 32"/>
          <p:cNvSpPr>
            <a:spLocks noChangeArrowheads="1"/>
          </p:cNvSpPr>
          <p:nvPr/>
        </p:nvSpPr>
        <p:spPr bwMode="auto">
          <a:xfrm>
            <a:off x="0" y="192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7"/>
          <p:cNvGraphicFramePr>
            <a:graphicFrameLocks noChangeAspect="1"/>
          </p:cNvGraphicFramePr>
          <p:nvPr>
            <p:extLst>
              <p:ext uri="{D42A27DB-BD31-4B8C-83A1-F6EECF244321}">
                <p14:modId xmlns:p14="http://schemas.microsoft.com/office/powerpoint/2010/main" val="3200444581"/>
              </p:ext>
            </p:extLst>
          </p:nvPr>
        </p:nvGraphicFramePr>
        <p:xfrm>
          <a:off x="3081600" y="1324800"/>
          <a:ext cx="2463800" cy="374650"/>
        </p:xfrm>
        <a:graphic>
          <a:graphicData uri="http://schemas.openxmlformats.org/presentationml/2006/ole">
            <mc:AlternateContent xmlns:mc="http://schemas.openxmlformats.org/markup-compatibility/2006">
              <mc:Choice xmlns:v="urn:schemas-microsoft-com:vml" Requires="v">
                <p:oleObj spid="_x0000_s349252" name="Equation" r:id="rId5" imgW="2463480" imgH="380880" progId="Equation.3">
                  <p:embed/>
                </p:oleObj>
              </mc:Choice>
              <mc:Fallback>
                <p:oleObj name="Equation" r:id="rId5" imgW="2463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600" y="13248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 Box 2"/>
          <p:cNvSpPr txBox="1">
            <a:spLocks noChangeArrowheads="1"/>
          </p:cNvSpPr>
          <p:nvPr/>
        </p:nvSpPr>
        <p:spPr bwMode="auto">
          <a:xfrm>
            <a:off x="1739900" y="1312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37" name="Text Box 2"/>
          <p:cNvSpPr txBox="1">
            <a:spLocks noChangeArrowheads="1"/>
          </p:cNvSpPr>
          <p:nvPr/>
        </p:nvSpPr>
        <p:spPr bwMode="auto">
          <a:xfrm>
            <a:off x="1739900" y="20340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38" name="Object 18"/>
          <p:cNvGraphicFramePr>
            <a:graphicFrameLocks noChangeAspect="1"/>
          </p:cNvGraphicFramePr>
          <p:nvPr>
            <p:extLst>
              <p:ext uri="{D42A27DB-BD31-4B8C-83A1-F6EECF244321}">
                <p14:modId xmlns:p14="http://schemas.microsoft.com/office/powerpoint/2010/main" val="383963693"/>
              </p:ext>
            </p:extLst>
          </p:nvPr>
        </p:nvGraphicFramePr>
        <p:xfrm>
          <a:off x="3081600" y="2043150"/>
          <a:ext cx="1562100" cy="374650"/>
        </p:xfrm>
        <a:graphic>
          <a:graphicData uri="http://schemas.openxmlformats.org/presentationml/2006/ole">
            <mc:AlternateContent xmlns:mc="http://schemas.openxmlformats.org/markup-compatibility/2006">
              <mc:Choice xmlns:v="urn:schemas-microsoft-com:vml" Requires="v">
                <p:oleObj spid="_x0000_s349253" name="Equation" r:id="rId7" imgW="1562040" imgH="380880" progId="Equation.3">
                  <p:embed/>
                </p:oleObj>
              </mc:Choice>
              <mc:Fallback>
                <p:oleObj name="Equation" r:id="rId7" imgW="15620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600" y="20431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Tree>
    <p:extLst>
      <p:ext uri="{BB962C8B-B14F-4D97-AF65-F5344CB8AC3E}">
        <p14:creationId xmlns:p14="http://schemas.microsoft.com/office/powerpoint/2010/main" val="4831185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81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3481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Dickey–Fuller </a:t>
            </a:r>
            <a:r>
              <a:rPr lang="en-GB" sz="1500" b="1" i="1" dirty="0"/>
              <a:t>F</a:t>
            </a:r>
            <a:r>
              <a:rPr lang="en-GB" sz="1500" b="1" dirty="0"/>
              <a:t> test exploits the fact that there are two restrictions</a:t>
            </a:r>
            <a:r>
              <a:rPr lang="en-GB" sz="1500" b="1" dirty="0" smtClean="0"/>
              <a:t>. To </a:t>
            </a:r>
            <a:r>
              <a:rPr lang="en-GB" sz="1500" b="1" dirty="0"/>
              <a:t>test the joint restrictions, it is sufficient to construct the OLS </a:t>
            </a:r>
            <a:r>
              <a:rPr lang="en-GB" sz="1500" b="1" i="1" dirty="0"/>
              <a:t>F</a:t>
            </a:r>
            <a:r>
              <a:rPr lang="en-GB" sz="1500" b="1" dirty="0"/>
              <a:t> statistic in the usual way</a:t>
            </a:r>
            <a:r>
              <a:rPr lang="en-GB" sz="1500" b="1" dirty="0" smtClean="0"/>
              <a:t>.</a:t>
            </a:r>
            <a:endParaRPr lang="en-US"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6" name="Rectangle 25"/>
          <p:cNvSpPr>
            <a:spLocks noChangeArrowheads="1"/>
          </p:cNvSpPr>
          <p:nvPr/>
        </p:nvSpPr>
        <p:spPr bwMode="auto">
          <a:xfrm>
            <a:off x="0" y="252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80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108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9" name="Object 15"/>
          <p:cNvGraphicFramePr>
            <a:graphicFrameLocks noChangeAspect="1"/>
          </p:cNvGraphicFramePr>
          <p:nvPr>
            <p:extLst>
              <p:ext uri="{D42A27DB-BD31-4B8C-83A1-F6EECF244321}">
                <p14:modId xmlns:p14="http://schemas.microsoft.com/office/powerpoint/2010/main" val="3995768152"/>
              </p:ext>
            </p:extLst>
          </p:nvPr>
        </p:nvGraphicFramePr>
        <p:xfrm>
          <a:off x="3744000" y="1211263"/>
          <a:ext cx="1562100" cy="374650"/>
        </p:xfrm>
        <a:graphic>
          <a:graphicData uri="http://schemas.openxmlformats.org/presentationml/2006/ole">
            <mc:AlternateContent xmlns:mc="http://schemas.openxmlformats.org/markup-compatibility/2006">
              <mc:Choice xmlns:v="urn:schemas-microsoft-com:vml" Requires="v">
                <p:oleObj spid="_x0000_s348332" name="Equation" r:id="rId3" imgW="1562040" imgH="380880" progId="Equation.3">
                  <p:embed/>
                </p:oleObj>
              </mc:Choice>
              <mc:Fallback>
                <p:oleObj name="Equation" r:id="rId3" imgW="15620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4000" y="1211263"/>
                        <a:ext cx="1562100" cy="374650"/>
                      </a:xfrm>
                      <a:prstGeom prst="rect">
                        <a:avLst/>
                      </a:prstGeom>
                      <a:noFill/>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871212763"/>
              </p:ext>
            </p:extLst>
          </p:nvPr>
        </p:nvGraphicFramePr>
        <p:xfrm>
          <a:off x="3744000" y="2638425"/>
          <a:ext cx="2819400" cy="381000"/>
        </p:xfrm>
        <a:graphic>
          <a:graphicData uri="http://schemas.openxmlformats.org/presentationml/2006/ole">
            <mc:AlternateContent xmlns:mc="http://schemas.openxmlformats.org/markup-compatibility/2006">
              <mc:Choice xmlns:v="urn:schemas-microsoft-com:vml" Requires="v">
                <p:oleObj spid="_x0000_s348333" name="Equation" r:id="rId5" imgW="2819160" imgH="380880" progId="Equation.DSMT4">
                  <p:embed/>
                </p:oleObj>
              </mc:Choice>
              <mc:Fallback>
                <p:oleObj name="Equation" r:id="rId5" imgW="2819160" imgH="380880" progId="Equation.DSMT4">
                  <p:embed/>
                  <p:pic>
                    <p:nvPicPr>
                      <p:cNvPr id="0" name=""/>
                      <p:cNvPicPr>
                        <a:picLocks noChangeAspect="1" noChangeArrowheads="1"/>
                      </p:cNvPicPr>
                      <p:nvPr/>
                    </p:nvPicPr>
                    <p:blipFill>
                      <a:blip r:embed="rId6"/>
                      <a:srcRect/>
                      <a:stretch>
                        <a:fillRect/>
                      </a:stretch>
                    </p:blipFill>
                    <p:spPr bwMode="auto">
                      <a:xfrm>
                        <a:off x="3744000" y="2638425"/>
                        <a:ext cx="2819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828335202"/>
              </p:ext>
            </p:extLst>
          </p:nvPr>
        </p:nvGraphicFramePr>
        <p:xfrm>
          <a:off x="3743325" y="1919288"/>
          <a:ext cx="2425700" cy="374650"/>
        </p:xfrm>
        <a:graphic>
          <a:graphicData uri="http://schemas.openxmlformats.org/presentationml/2006/ole">
            <mc:AlternateContent xmlns:mc="http://schemas.openxmlformats.org/markup-compatibility/2006">
              <mc:Choice xmlns:v="urn:schemas-microsoft-com:vml" Requires="v">
                <p:oleObj spid="_x0000_s348334" name="Equation" r:id="rId7" imgW="2425680" imgH="380880" progId="Equation.DSMT4">
                  <p:embed/>
                </p:oleObj>
              </mc:Choice>
              <mc:Fallback>
                <p:oleObj name="Equation" r:id="rId7" imgW="2425680" imgH="380880" progId="Equation.DSMT4">
                  <p:embed/>
                  <p:pic>
                    <p:nvPicPr>
                      <p:cNvPr id="0" name=""/>
                      <p:cNvPicPr>
                        <a:picLocks noChangeAspect="1" noChangeArrowheads="1"/>
                      </p:cNvPicPr>
                      <p:nvPr/>
                    </p:nvPicPr>
                    <p:blipFill>
                      <a:blip r:embed="rId8"/>
                      <a:srcRect/>
                      <a:stretch>
                        <a:fillRect/>
                      </a:stretch>
                    </p:blipFill>
                    <p:spPr bwMode="auto">
                      <a:xfrm>
                        <a:off x="3743325" y="1919288"/>
                        <a:ext cx="24257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Text Box 1026"/>
          <p:cNvSpPr txBox="1">
            <a:spLocks noChangeArrowheads="1"/>
          </p:cNvSpPr>
          <p:nvPr/>
        </p:nvSpPr>
        <p:spPr bwMode="auto">
          <a:xfrm>
            <a:off x="301626" y="558000"/>
            <a:ext cx="2689224"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F</a:t>
            </a:r>
            <a:r>
              <a:rPr lang="en-GB" sz="1800" b="1" dirty="0" smtClean="0">
                <a:latin typeface="Arial" charset="0"/>
              </a:rPr>
              <a:t> test, </a:t>
            </a:r>
            <a:r>
              <a:rPr lang="en-GB" sz="1800" b="1" dirty="0" err="1" smtClean="0">
                <a:latin typeface="Arial" charset="0"/>
              </a:rPr>
              <a:t>untrended</a:t>
            </a:r>
            <a:r>
              <a:rPr lang="en-GB" sz="1800" b="1" dirty="0" smtClean="0">
                <a:latin typeface="Arial" charset="0"/>
              </a:rPr>
              <a:t> data</a:t>
            </a:r>
            <a:endParaRPr lang="en-US" sz="1800" b="1" i="1" dirty="0">
              <a:latin typeface="Arial" charset="0"/>
            </a:endParaRPr>
          </a:p>
        </p:txBody>
      </p:sp>
      <p:sp>
        <p:nvSpPr>
          <p:cNvPr id="36" name="Text Box 1026"/>
          <p:cNvSpPr txBox="1">
            <a:spLocks noChangeArrowheads="1"/>
          </p:cNvSpPr>
          <p:nvPr/>
        </p:nvSpPr>
        <p:spPr bwMode="auto">
          <a:xfrm>
            <a:off x="493200" y="1202400"/>
            <a:ext cx="2184399"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0</a:t>
            </a:r>
            <a:r>
              <a:rPr lang="en-GB" sz="1800" b="1" dirty="0" smtClean="0">
                <a:latin typeface="Arial" charset="0"/>
              </a:rPr>
              <a:t>: random walk</a:t>
            </a:r>
            <a:endParaRPr lang="en-US" sz="1800" b="1" dirty="0">
              <a:latin typeface="Arial" charset="0"/>
            </a:endParaRPr>
          </a:p>
        </p:txBody>
      </p:sp>
      <p:sp>
        <p:nvSpPr>
          <p:cNvPr id="37" name="Text Box 1026"/>
          <p:cNvSpPr txBox="1">
            <a:spLocks noChangeArrowheads="1"/>
          </p:cNvSpPr>
          <p:nvPr/>
        </p:nvSpPr>
        <p:spPr bwMode="auto">
          <a:xfrm>
            <a:off x="493200" y="1910550"/>
            <a:ext cx="2613025"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1</a:t>
            </a:r>
            <a:r>
              <a:rPr lang="en-GB" sz="1800" b="1" dirty="0" smtClean="0">
                <a:latin typeface="Arial" charset="0"/>
              </a:rPr>
              <a:t>: stationary process</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87424335"/>
              </p:ext>
            </p:extLst>
          </p:nvPr>
        </p:nvGraphicFramePr>
        <p:xfrm>
          <a:off x="7191375" y="1901825"/>
          <a:ext cx="863600" cy="411163"/>
        </p:xfrm>
        <a:graphic>
          <a:graphicData uri="http://schemas.openxmlformats.org/presentationml/2006/ole">
            <mc:AlternateContent xmlns:mc="http://schemas.openxmlformats.org/markup-compatibility/2006">
              <mc:Choice xmlns:v="urn:schemas-microsoft-com:vml" Requires="v">
                <p:oleObj spid="_x0000_s348335" name="Equation" r:id="rId9" imgW="863280" imgH="419040" progId="Equation.DSMT4">
                  <p:embed/>
                </p:oleObj>
              </mc:Choice>
              <mc:Fallback>
                <p:oleObj name="Equation" r:id="rId9" imgW="863280" imgH="419040" progId="Equation.DSMT4">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91375" y="1901825"/>
                        <a:ext cx="8636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81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3481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However</a:t>
            </a:r>
            <a:r>
              <a:rPr lang="en-GB" sz="1500" b="1" dirty="0"/>
              <a:t>, as might be anticipated, </a:t>
            </a:r>
            <a:r>
              <a:rPr lang="en-GB" sz="1500" b="1" dirty="0" smtClean="0"/>
              <a:t>the </a:t>
            </a:r>
            <a:r>
              <a:rPr lang="en-GB" sz="1500" b="1" i="1" dirty="0" smtClean="0"/>
              <a:t>F</a:t>
            </a:r>
            <a:r>
              <a:rPr lang="en-GB" sz="1500" b="1" dirty="0" smtClean="0"/>
              <a:t> statistic </a:t>
            </a:r>
            <a:r>
              <a:rPr lang="en-GB" sz="1500" b="1" dirty="0"/>
              <a:t>does not have a standard distribution.  Table </a:t>
            </a:r>
            <a:r>
              <a:rPr lang="en-GB" sz="1500" b="1" dirty="0" smtClean="0"/>
              <a:t>A.8 </a:t>
            </a:r>
            <a:r>
              <a:rPr lang="en-GB" sz="1500" b="1" dirty="0"/>
              <a:t>provides critical values.</a:t>
            </a:r>
            <a:r>
              <a:rPr lang="en-US" sz="1500" b="1" dirty="0"/>
              <a:t> </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6" name="Rectangle 25"/>
          <p:cNvSpPr>
            <a:spLocks noChangeArrowheads="1"/>
          </p:cNvSpPr>
          <p:nvPr/>
        </p:nvSpPr>
        <p:spPr bwMode="auto">
          <a:xfrm>
            <a:off x="0" y="252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80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108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9" name="Object 15"/>
          <p:cNvGraphicFramePr>
            <a:graphicFrameLocks noChangeAspect="1"/>
          </p:cNvGraphicFramePr>
          <p:nvPr>
            <p:extLst>
              <p:ext uri="{D42A27DB-BD31-4B8C-83A1-F6EECF244321}">
                <p14:modId xmlns:p14="http://schemas.microsoft.com/office/powerpoint/2010/main" val="3653739855"/>
              </p:ext>
            </p:extLst>
          </p:nvPr>
        </p:nvGraphicFramePr>
        <p:xfrm>
          <a:off x="3744000" y="1211263"/>
          <a:ext cx="1562100" cy="374650"/>
        </p:xfrm>
        <a:graphic>
          <a:graphicData uri="http://schemas.openxmlformats.org/presentationml/2006/ole">
            <mc:AlternateContent xmlns:mc="http://schemas.openxmlformats.org/markup-compatibility/2006">
              <mc:Choice xmlns:v="urn:schemas-microsoft-com:vml" Requires="v">
                <p:oleObj spid="_x0000_s361519" name="Equation" r:id="rId3" imgW="1562040" imgH="380880" progId="Equation.3">
                  <p:embed/>
                </p:oleObj>
              </mc:Choice>
              <mc:Fallback>
                <p:oleObj name="Equation" r:id="rId3" imgW="15620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4000" y="1211263"/>
                        <a:ext cx="1562100" cy="374650"/>
                      </a:xfrm>
                      <a:prstGeom prst="rect">
                        <a:avLst/>
                      </a:prstGeom>
                      <a:noFill/>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497057065"/>
              </p:ext>
            </p:extLst>
          </p:nvPr>
        </p:nvGraphicFramePr>
        <p:xfrm>
          <a:off x="3744000" y="2638425"/>
          <a:ext cx="2819400" cy="381000"/>
        </p:xfrm>
        <a:graphic>
          <a:graphicData uri="http://schemas.openxmlformats.org/presentationml/2006/ole">
            <mc:AlternateContent xmlns:mc="http://schemas.openxmlformats.org/markup-compatibility/2006">
              <mc:Choice xmlns:v="urn:schemas-microsoft-com:vml" Requires="v">
                <p:oleObj spid="_x0000_s361520" name="Equation" r:id="rId5" imgW="2819160" imgH="380880" progId="Equation.DSMT4">
                  <p:embed/>
                </p:oleObj>
              </mc:Choice>
              <mc:Fallback>
                <p:oleObj name="Equation" r:id="rId5" imgW="2819160" imgH="380880" progId="Equation.DSMT4">
                  <p:embed/>
                  <p:pic>
                    <p:nvPicPr>
                      <p:cNvPr id="0" name=""/>
                      <p:cNvPicPr>
                        <a:picLocks noChangeAspect="1" noChangeArrowheads="1"/>
                      </p:cNvPicPr>
                      <p:nvPr/>
                    </p:nvPicPr>
                    <p:blipFill>
                      <a:blip r:embed="rId6"/>
                      <a:srcRect/>
                      <a:stretch>
                        <a:fillRect/>
                      </a:stretch>
                    </p:blipFill>
                    <p:spPr bwMode="auto">
                      <a:xfrm>
                        <a:off x="3744000" y="2638425"/>
                        <a:ext cx="2819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425654972"/>
              </p:ext>
            </p:extLst>
          </p:nvPr>
        </p:nvGraphicFramePr>
        <p:xfrm>
          <a:off x="3743325" y="1919288"/>
          <a:ext cx="2425700" cy="374650"/>
        </p:xfrm>
        <a:graphic>
          <a:graphicData uri="http://schemas.openxmlformats.org/presentationml/2006/ole">
            <mc:AlternateContent xmlns:mc="http://schemas.openxmlformats.org/markup-compatibility/2006">
              <mc:Choice xmlns:v="urn:schemas-microsoft-com:vml" Requires="v">
                <p:oleObj spid="_x0000_s361521" name="Equation" r:id="rId7" imgW="2425680" imgH="380880" progId="Equation.DSMT4">
                  <p:embed/>
                </p:oleObj>
              </mc:Choice>
              <mc:Fallback>
                <p:oleObj name="Equation" r:id="rId7" imgW="2425680" imgH="380880" progId="Equation.DSMT4">
                  <p:embed/>
                  <p:pic>
                    <p:nvPicPr>
                      <p:cNvPr id="0" name=""/>
                      <p:cNvPicPr>
                        <a:picLocks noChangeAspect="1" noChangeArrowheads="1"/>
                      </p:cNvPicPr>
                      <p:nvPr/>
                    </p:nvPicPr>
                    <p:blipFill>
                      <a:blip r:embed="rId8"/>
                      <a:srcRect/>
                      <a:stretch>
                        <a:fillRect/>
                      </a:stretch>
                    </p:blipFill>
                    <p:spPr bwMode="auto">
                      <a:xfrm>
                        <a:off x="3743325" y="1919288"/>
                        <a:ext cx="24257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2" name="Text Box 1026"/>
          <p:cNvSpPr txBox="1">
            <a:spLocks noChangeArrowheads="1"/>
          </p:cNvSpPr>
          <p:nvPr/>
        </p:nvSpPr>
        <p:spPr bwMode="auto">
          <a:xfrm>
            <a:off x="493200" y="1202400"/>
            <a:ext cx="2184399"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0</a:t>
            </a:r>
            <a:r>
              <a:rPr lang="en-GB" sz="1800" b="1" dirty="0" smtClean="0">
                <a:latin typeface="Arial" charset="0"/>
              </a:rPr>
              <a:t>: random walk</a:t>
            </a:r>
            <a:endParaRPr lang="en-US" sz="1800" b="1" dirty="0">
              <a:latin typeface="Arial" charset="0"/>
            </a:endParaRPr>
          </a:p>
        </p:txBody>
      </p:sp>
      <p:sp>
        <p:nvSpPr>
          <p:cNvPr id="33" name="Text Box 1026"/>
          <p:cNvSpPr txBox="1">
            <a:spLocks noChangeArrowheads="1"/>
          </p:cNvSpPr>
          <p:nvPr/>
        </p:nvSpPr>
        <p:spPr bwMode="auto">
          <a:xfrm>
            <a:off x="493200" y="1910550"/>
            <a:ext cx="2613025"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1</a:t>
            </a:r>
            <a:r>
              <a:rPr lang="en-GB" sz="1800" b="1" dirty="0" smtClean="0">
                <a:latin typeface="Arial" charset="0"/>
              </a:rPr>
              <a:t>: stationary process</a:t>
            </a:r>
            <a:endParaRPr lang="en-US" sz="1800" b="1" dirty="0">
              <a:latin typeface="Arial" charset="0"/>
            </a:endParaRPr>
          </a:p>
        </p:txBody>
      </p:sp>
      <p:sp>
        <p:nvSpPr>
          <p:cNvPr id="19" name="Text Box 1026"/>
          <p:cNvSpPr txBox="1">
            <a:spLocks noChangeArrowheads="1"/>
          </p:cNvSpPr>
          <p:nvPr/>
        </p:nvSpPr>
        <p:spPr bwMode="auto">
          <a:xfrm>
            <a:off x="301626" y="558000"/>
            <a:ext cx="2689224"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F</a:t>
            </a:r>
            <a:r>
              <a:rPr lang="en-GB" sz="1800" b="1" dirty="0" smtClean="0">
                <a:latin typeface="Arial" charset="0"/>
              </a:rPr>
              <a:t> test, </a:t>
            </a:r>
            <a:r>
              <a:rPr lang="en-GB" sz="1800" b="1" dirty="0" err="1" smtClean="0">
                <a:latin typeface="Arial" charset="0"/>
              </a:rPr>
              <a:t>untrended</a:t>
            </a:r>
            <a:r>
              <a:rPr lang="en-GB" sz="1800" b="1" dirty="0" smtClean="0">
                <a:latin typeface="Arial" charset="0"/>
              </a:rPr>
              <a:t> data</a:t>
            </a:r>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87424335"/>
              </p:ext>
            </p:extLst>
          </p:nvPr>
        </p:nvGraphicFramePr>
        <p:xfrm>
          <a:off x="7191375" y="1901825"/>
          <a:ext cx="863600" cy="411163"/>
        </p:xfrm>
        <a:graphic>
          <a:graphicData uri="http://schemas.openxmlformats.org/presentationml/2006/ole">
            <mc:AlternateContent xmlns:mc="http://schemas.openxmlformats.org/markup-compatibility/2006">
              <mc:Choice xmlns:v="urn:schemas-microsoft-com:vml" Requires="v">
                <p:oleObj spid="_x0000_s361522" name="Equation" r:id="rId9" imgW="863280" imgH="419040" progId="Equation.DSMT4">
                  <p:embed/>
                </p:oleObj>
              </mc:Choice>
              <mc:Fallback>
                <p:oleObj name="Equation" r:id="rId9" imgW="863280" imgH="419040" progId="Equation.DSMT4">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91375" y="1901825"/>
                        <a:ext cx="8636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107469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81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3481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If </a:t>
            </a:r>
            <a:r>
              <a:rPr lang="en-GB" sz="1500" b="1" dirty="0"/>
              <a:t>an inspection of the graph of a process reveals evidence of a trend, we need to consider whether the process is better characterized as a random walk with drift</a:t>
            </a:r>
          </a:p>
          <a:p>
            <a:r>
              <a:rPr lang="en-GB" sz="1500" b="1" dirty="0" smtClean="0"/>
              <a:t>with </a:t>
            </a:r>
            <a:r>
              <a:rPr lang="en-GB" sz="1500" b="1" i="1" dirty="0" smtClean="0">
                <a:latin typeface="Symbol" pitchFamily="18" charset="2"/>
              </a:rPr>
              <a:t>b</a:t>
            </a:r>
            <a:r>
              <a:rPr lang="en-GB" sz="1500" b="1" baseline="-25000" dirty="0" smtClean="0"/>
              <a:t>1</a:t>
            </a:r>
            <a:r>
              <a:rPr lang="en-GB" sz="1500" b="1" dirty="0" smtClean="0"/>
              <a:t> ≠ 0, or </a:t>
            </a:r>
            <a:r>
              <a:rPr lang="en-GB" sz="1500" b="1" dirty="0"/>
              <a:t>a deterministic </a:t>
            </a:r>
            <a:r>
              <a:rPr lang="en-GB" sz="1500" b="1" dirty="0" smtClean="0"/>
              <a:t>trend </a:t>
            </a:r>
            <a:r>
              <a:rPr lang="en-GB" sz="1500" b="1" dirty="0"/>
              <a:t> </a:t>
            </a:r>
            <a:r>
              <a:rPr lang="en-GB" sz="1500" b="1" dirty="0" smtClean="0"/>
              <a:t>                                      with | </a:t>
            </a:r>
            <a:r>
              <a:rPr lang="en-GB" sz="1500" b="1" i="1" dirty="0" smtClean="0">
                <a:latin typeface="Symbol" pitchFamily="18" charset="2"/>
              </a:rPr>
              <a:t>b</a:t>
            </a:r>
            <a:r>
              <a:rPr lang="en-GB" sz="1500" b="1" baseline="-25000" dirty="0" smtClean="0"/>
              <a:t>2</a:t>
            </a:r>
            <a:r>
              <a:rPr lang="en-GB" sz="1500" b="1" dirty="0" smtClean="0"/>
              <a:t> | &lt; 1 </a:t>
            </a:r>
            <a:r>
              <a:rPr lang="en-GB" sz="1500" b="1" i="1" dirty="0" smtClean="0"/>
              <a:t>.</a:t>
            </a:r>
            <a:endParaRPr lang="en-US"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6" name="Rectangle 25"/>
          <p:cNvSpPr>
            <a:spLocks noChangeArrowheads="1"/>
          </p:cNvSpPr>
          <p:nvPr/>
        </p:nvSpPr>
        <p:spPr bwMode="auto">
          <a:xfrm>
            <a:off x="0" y="252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80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108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Text Box 1026"/>
          <p:cNvSpPr txBox="1">
            <a:spLocks noChangeArrowheads="1"/>
          </p:cNvSpPr>
          <p:nvPr/>
        </p:nvSpPr>
        <p:spPr bwMode="auto">
          <a:xfrm>
            <a:off x="492125" y="1202400"/>
            <a:ext cx="3022599"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0</a:t>
            </a:r>
            <a:r>
              <a:rPr lang="en-GB" sz="1800" b="1" dirty="0" smtClean="0">
                <a:latin typeface="Arial" charset="0"/>
              </a:rPr>
              <a:t>: random walk with drift</a:t>
            </a:r>
            <a:endParaRPr lang="en-US" sz="1800" b="1" dirty="0">
              <a:latin typeface="Arial" charset="0"/>
            </a:endParaRPr>
          </a:p>
        </p:txBody>
      </p:sp>
      <p:sp>
        <p:nvSpPr>
          <p:cNvPr id="33" name="Text Box 1026"/>
          <p:cNvSpPr txBox="1">
            <a:spLocks noChangeArrowheads="1"/>
          </p:cNvSpPr>
          <p:nvPr/>
        </p:nvSpPr>
        <p:spPr bwMode="auto">
          <a:xfrm>
            <a:off x="492600" y="1910550"/>
            <a:ext cx="2764950"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1</a:t>
            </a:r>
            <a:r>
              <a:rPr lang="en-GB" sz="1800" b="1" dirty="0" smtClean="0">
                <a:latin typeface="Arial" charset="0"/>
              </a:rPr>
              <a:t>: deterministic trend</a:t>
            </a:r>
            <a:endParaRPr lang="en-US" sz="1800" b="1" dirty="0">
              <a:latin typeface="Arial" charset="0"/>
            </a:endParaRPr>
          </a:p>
        </p:txBody>
      </p:sp>
      <p:graphicFrame>
        <p:nvGraphicFramePr>
          <p:cNvPr id="34" name="Object 33"/>
          <p:cNvGraphicFramePr>
            <a:graphicFrameLocks noChangeAspect="1"/>
          </p:cNvGraphicFramePr>
          <p:nvPr>
            <p:extLst>
              <p:ext uri="{D42A27DB-BD31-4B8C-83A1-F6EECF244321}">
                <p14:modId xmlns:p14="http://schemas.microsoft.com/office/powerpoint/2010/main" val="2787424335"/>
              </p:ext>
            </p:extLst>
          </p:nvPr>
        </p:nvGraphicFramePr>
        <p:xfrm>
          <a:off x="7191375" y="1901825"/>
          <a:ext cx="863600" cy="411163"/>
        </p:xfrm>
        <a:graphic>
          <a:graphicData uri="http://schemas.openxmlformats.org/presentationml/2006/ole">
            <mc:AlternateContent xmlns:mc="http://schemas.openxmlformats.org/markup-compatibility/2006">
              <mc:Choice xmlns:v="urn:schemas-microsoft-com:vml" Requires="v">
                <p:oleObj spid="_x0000_s362572" name="Equation" r:id="rId3" imgW="863280" imgH="419040" progId="Equation.DSMT4">
                  <p:embed/>
                </p:oleObj>
              </mc:Choice>
              <mc:Fallback>
                <p:oleObj name="Equation" r:id="rId3" imgW="863280" imgH="419040" progId="Equation.DSMT4">
                  <p:embed/>
                  <p:pic>
                    <p:nvPicPr>
                      <p:cNvPr id="0" name=""/>
                      <p:cNvPicPr>
                        <a:picLocks noChangeAspect="1" noChangeArrowheads="1"/>
                      </p:cNvPicPr>
                      <p:nvPr/>
                    </p:nvPicPr>
                    <p:blipFill>
                      <a:blip r:embed="rId4"/>
                      <a:srcRect/>
                      <a:stretch>
                        <a:fillRect/>
                      </a:stretch>
                    </p:blipFill>
                    <p:spPr bwMode="auto">
                      <a:xfrm>
                        <a:off x="7191375" y="1901825"/>
                        <a:ext cx="8636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Text Box 1026"/>
          <p:cNvSpPr txBox="1">
            <a:spLocks noChangeArrowheads="1"/>
          </p:cNvSpPr>
          <p:nvPr/>
        </p:nvSpPr>
        <p:spPr bwMode="auto">
          <a:xfrm>
            <a:off x="301626" y="558000"/>
            <a:ext cx="2689224"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F</a:t>
            </a:r>
            <a:r>
              <a:rPr lang="en-GB" sz="1800" b="1" dirty="0" smtClean="0">
                <a:latin typeface="Arial" charset="0"/>
              </a:rPr>
              <a:t> test, trended data</a:t>
            </a:r>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139857009"/>
              </p:ext>
            </p:extLst>
          </p:nvPr>
        </p:nvGraphicFramePr>
        <p:xfrm>
          <a:off x="3740150" y="1211263"/>
          <a:ext cx="2120900" cy="374650"/>
        </p:xfrm>
        <a:graphic>
          <a:graphicData uri="http://schemas.openxmlformats.org/presentationml/2006/ole">
            <mc:AlternateContent xmlns:mc="http://schemas.openxmlformats.org/markup-compatibility/2006">
              <mc:Choice xmlns:v="urn:schemas-microsoft-com:vml" Requires="v">
                <p:oleObj spid="_x0000_s362573" name="Equation" r:id="rId5" imgW="2120760" imgH="380880" progId="Equation.DSMT4">
                  <p:embed/>
                </p:oleObj>
              </mc:Choice>
              <mc:Fallback>
                <p:oleObj name="Equation" r:id="rId5" imgW="2120760" imgH="380880" progId="Equation.DSMT4">
                  <p:embed/>
                  <p:pic>
                    <p:nvPicPr>
                      <p:cNvPr id="0" name="Object 15"/>
                      <p:cNvPicPr>
                        <a:picLocks noChangeAspect="1" noChangeArrowheads="1"/>
                      </p:cNvPicPr>
                      <p:nvPr/>
                    </p:nvPicPr>
                    <p:blipFill>
                      <a:blip r:embed="rId6"/>
                      <a:srcRect/>
                      <a:stretch>
                        <a:fillRect/>
                      </a:stretch>
                    </p:blipFill>
                    <p:spPr bwMode="auto">
                      <a:xfrm>
                        <a:off x="3740150" y="1211263"/>
                        <a:ext cx="212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225590"/>
              </p:ext>
            </p:extLst>
          </p:nvPr>
        </p:nvGraphicFramePr>
        <p:xfrm>
          <a:off x="6913563" y="6116638"/>
          <a:ext cx="1379537" cy="247650"/>
        </p:xfrm>
        <a:graphic>
          <a:graphicData uri="http://schemas.openxmlformats.org/presentationml/2006/ole">
            <mc:AlternateContent xmlns:mc="http://schemas.openxmlformats.org/markup-compatibility/2006">
              <mc:Choice xmlns:v="urn:schemas-microsoft-com:vml" Requires="v">
                <p:oleObj spid="_x0000_s362574" name="Equation" r:id="rId7" imgW="2120760" imgH="380880" progId="Equation.DSMT4">
                  <p:embed/>
                </p:oleObj>
              </mc:Choice>
              <mc:Fallback>
                <p:oleObj name="Equation" r:id="rId7" imgW="2120760" imgH="380880" progId="Equation.DSMT4">
                  <p:embed/>
                  <p:pic>
                    <p:nvPicPr>
                      <p:cNvPr id="0" name="Object 3"/>
                      <p:cNvPicPr>
                        <a:picLocks noChangeAspect="1" noChangeArrowheads="1"/>
                      </p:cNvPicPr>
                      <p:nvPr/>
                    </p:nvPicPr>
                    <p:blipFill>
                      <a:blip r:embed="rId8"/>
                      <a:srcRect/>
                      <a:stretch>
                        <a:fillRect/>
                      </a:stretch>
                    </p:blipFill>
                    <p:spPr bwMode="auto">
                      <a:xfrm>
                        <a:off x="6913563" y="6116638"/>
                        <a:ext cx="137953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993661706"/>
              </p:ext>
            </p:extLst>
          </p:nvPr>
        </p:nvGraphicFramePr>
        <p:xfrm>
          <a:off x="3621088" y="6345238"/>
          <a:ext cx="1946275" cy="247650"/>
        </p:xfrm>
        <a:graphic>
          <a:graphicData uri="http://schemas.openxmlformats.org/presentationml/2006/ole">
            <mc:AlternateContent xmlns:mc="http://schemas.openxmlformats.org/markup-compatibility/2006">
              <mc:Choice xmlns:v="urn:schemas-microsoft-com:vml" Requires="v">
                <p:oleObj spid="_x0000_s362575" name="Equation" r:id="rId9" imgW="2997000" imgH="380880" progId="Equation.DSMT4">
                  <p:embed/>
                </p:oleObj>
              </mc:Choice>
              <mc:Fallback>
                <p:oleObj name="Equation" r:id="rId9" imgW="2997000" imgH="380880" progId="Equation.DSMT4">
                  <p:embed/>
                  <p:pic>
                    <p:nvPicPr>
                      <p:cNvPr id="0" name="Object 3"/>
                      <p:cNvPicPr>
                        <a:picLocks noChangeAspect="1" noChangeArrowheads="1"/>
                      </p:cNvPicPr>
                      <p:nvPr/>
                    </p:nvPicPr>
                    <p:blipFill>
                      <a:blip r:embed="rId10"/>
                      <a:srcRect/>
                      <a:stretch>
                        <a:fillRect/>
                      </a:stretch>
                    </p:blipFill>
                    <p:spPr bwMode="auto">
                      <a:xfrm>
                        <a:off x="3621088" y="6345238"/>
                        <a:ext cx="19462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707217284"/>
              </p:ext>
            </p:extLst>
          </p:nvPr>
        </p:nvGraphicFramePr>
        <p:xfrm>
          <a:off x="3743325" y="1919288"/>
          <a:ext cx="2997200" cy="374650"/>
        </p:xfrm>
        <a:graphic>
          <a:graphicData uri="http://schemas.openxmlformats.org/presentationml/2006/ole">
            <mc:AlternateContent xmlns:mc="http://schemas.openxmlformats.org/markup-compatibility/2006">
              <mc:Choice xmlns:v="urn:schemas-microsoft-com:vml" Requires="v">
                <p:oleObj spid="_x0000_s362576" name="Equation" r:id="rId11" imgW="2997000" imgH="380880" progId="Equation.DSMT4">
                  <p:embed/>
                </p:oleObj>
              </mc:Choice>
              <mc:Fallback>
                <p:oleObj name="Equation" r:id="rId11" imgW="2997000" imgH="380880" progId="Equation.DSMT4">
                  <p:embed/>
                  <p:pic>
                    <p:nvPicPr>
                      <p:cNvPr id="0" name="Object 30"/>
                      <p:cNvPicPr>
                        <a:picLocks noChangeAspect="1" noChangeArrowheads="1"/>
                      </p:cNvPicPr>
                      <p:nvPr/>
                    </p:nvPicPr>
                    <p:blipFill>
                      <a:blip r:embed="rId12"/>
                      <a:srcRect/>
                      <a:stretch>
                        <a:fillRect/>
                      </a:stretch>
                    </p:blipFill>
                    <p:spPr bwMode="auto">
                      <a:xfrm>
                        <a:off x="3743325" y="1919288"/>
                        <a:ext cx="2997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792917968"/>
              </p:ext>
            </p:extLst>
          </p:nvPr>
        </p:nvGraphicFramePr>
        <p:xfrm>
          <a:off x="3740150" y="2638425"/>
          <a:ext cx="2730500" cy="381000"/>
        </p:xfrm>
        <a:graphic>
          <a:graphicData uri="http://schemas.openxmlformats.org/presentationml/2006/ole">
            <mc:AlternateContent xmlns:mc="http://schemas.openxmlformats.org/markup-compatibility/2006">
              <mc:Choice xmlns:v="urn:schemas-microsoft-com:vml" Requires="v">
                <p:oleObj spid="_x0000_s362577" name="Equation" r:id="rId13" imgW="2730240" imgH="380880" progId="Equation.DSMT4">
                  <p:embed/>
                </p:oleObj>
              </mc:Choice>
              <mc:Fallback>
                <p:oleObj name="Equation" r:id="rId13" imgW="2730240" imgH="380880" progId="Equation.DSMT4">
                  <p:embed/>
                  <p:pic>
                    <p:nvPicPr>
                      <p:cNvPr id="0" name="Object 29"/>
                      <p:cNvPicPr>
                        <a:picLocks noChangeAspect="1" noChangeArrowheads="1"/>
                      </p:cNvPicPr>
                      <p:nvPr/>
                    </p:nvPicPr>
                    <p:blipFill>
                      <a:blip r:embed="rId14"/>
                      <a:srcRect/>
                      <a:stretch>
                        <a:fillRect/>
                      </a:stretch>
                    </p:blipFill>
                    <p:spPr bwMode="auto">
                      <a:xfrm>
                        <a:off x="3740150" y="2638425"/>
                        <a:ext cx="2730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9096919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81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3481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i="1" dirty="0" smtClean="0">
                <a:latin typeface="Symbol" pitchFamily="18" charset="2"/>
              </a:rPr>
              <a:t>b</a:t>
            </a:r>
            <a:r>
              <a:rPr lang="en-GB" sz="1500" b="1" baseline="-25000" dirty="0" smtClean="0"/>
              <a:t>1</a:t>
            </a:r>
            <a:r>
              <a:rPr lang="en-GB" sz="1500" b="1" dirty="0" smtClean="0"/>
              <a:t> </a:t>
            </a:r>
            <a:r>
              <a:rPr lang="en-GB" sz="1500" b="1" dirty="0"/>
              <a:t>is now unconstrained, but we again have two restrictions that could be tested with an </a:t>
            </a:r>
            <a:r>
              <a:rPr lang="en-GB" sz="1500" b="1" i="1" dirty="0"/>
              <a:t>F</a:t>
            </a:r>
            <a:r>
              <a:rPr lang="en-GB" sz="1500" b="1" dirty="0"/>
              <a:t> test. We have argued that a process cannot combine a random walk with drift and a time trend, so we can test the composite </a:t>
            </a:r>
            <a:r>
              <a:rPr lang="en-GB" sz="1500" b="1" dirty="0" smtClean="0"/>
              <a:t>hypothesis </a:t>
            </a:r>
            <a:r>
              <a:rPr lang="en-GB" sz="1500" b="1" i="1" dirty="0" smtClean="0"/>
              <a:t>H</a:t>
            </a:r>
            <a:r>
              <a:rPr lang="en-GB" sz="1500" b="1" baseline="-25000" dirty="0" smtClean="0"/>
              <a:t>0 </a:t>
            </a:r>
            <a:r>
              <a:rPr lang="en-GB" sz="1500" b="1" dirty="0" smtClean="0"/>
              <a:t>: </a:t>
            </a:r>
            <a:r>
              <a:rPr lang="en-GB" sz="1500" b="1" i="1" dirty="0" smtClean="0">
                <a:latin typeface="Symbol" pitchFamily="18" charset="2"/>
              </a:rPr>
              <a:t>b</a:t>
            </a:r>
            <a:r>
              <a:rPr lang="en-GB" sz="1500" b="1" baseline="-25000" dirty="0" smtClean="0"/>
              <a:t>2</a:t>
            </a:r>
            <a:r>
              <a:rPr lang="en-GB" sz="1500" b="1" dirty="0" smtClean="0"/>
              <a:t> = 1, </a:t>
            </a:r>
            <a:r>
              <a:rPr lang="en-GB" sz="1500" b="1" i="1" dirty="0" smtClean="0">
                <a:latin typeface="Symbol" pitchFamily="18" charset="2"/>
              </a:rPr>
              <a:t>d</a:t>
            </a:r>
            <a:r>
              <a:rPr lang="en-GB" sz="1500" b="1" dirty="0" smtClean="0"/>
              <a:t> = 0.</a:t>
            </a:r>
            <a:endParaRPr lang="en-US"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6" name="Rectangle 25"/>
          <p:cNvSpPr>
            <a:spLocks noChangeArrowheads="1"/>
          </p:cNvSpPr>
          <p:nvPr/>
        </p:nvSpPr>
        <p:spPr bwMode="auto">
          <a:xfrm>
            <a:off x="0" y="252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80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108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Text Box 1026"/>
          <p:cNvSpPr txBox="1">
            <a:spLocks noChangeArrowheads="1"/>
          </p:cNvSpPr>
          <p:nvPr/>
        </p:nvSpPr>
        <p:spPr bwMode="auto">
          <a:xfrm>
            <a:off x="492125" y="1202400"/>
            <a:ext cx="3022599"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0</a:t>
            </a:r>
            <a:r>
              <a:rPr lang="en-GB" sz="1800" b="1" dirty="0" smtClean="0">
                <a:latin typeface="Arial" charset="0"/>
              </a:rPr>
              <a:t>: random walk with drift</a:t>
            </a:r>
            <a:endParaRPr lang="en-US" sz="1800" b="1" dirty="0">
              <a:latin typeface="Arial" charset="0"/>
            </a:endParaRPr>
          </a:p>
        </p:txBody>
      </p:sp>
      <p:sp>
        <p:nvSpPr>
          <p:cNvPr id="33" name="Text Box 1026"/>
          <p:cNvSpPr txBox="1">
            <a:spLocks noChangeArrowheads="1"/>
          </p:cNvSpPr>
          <p:nvPr/>
        </p:nvSpPr>
        <p:spPr bwMode="auto">
          <a:xfrm>
            <a:off x="492600" y="1910550"/>
            <a:ext cx="2764950"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1</a:t>
            </a:r>
            <a:r>
              <a:rPr lang="en-GB" sz="1800" b="1" dirty="0" smtClean="0">
                <a:latin typeface="Arial" charset="0"/>
              </a:rPr>
              <a:t>: deterministic trend</a:t>
            </a:r>
            <a:endParaRPr lang="en-US" sz="1800" b="1" dirty="0">
              <a:latin typeface="Arial" charset="0"/>
            </a:endParaRPr>
          </a:p>
        </p:txBody>
      </p:sp>
      <p:graphicFrame>
        <p:nvGraphicFramePr>
          <p:cNvPr id="34" name="Object 33"/>
          <p:cNvGraphicFramePr>
            <a:graphicFrameLocks noChangeAspect="1"/>
          </p:cNvGraphicFramePr>
          <p:nvPr>
            <p:extLst>
              <p:ext uri="{D42A27DB-BD31-4B8C-83A1-F6EECF244321}">
                <p14:modId xmlns:p14="http://schemas.microsoft.com/office/powerpoint/2010/main" val="3338887953"/>
              </p:ext>
            </p:extLst>
          </p:nvPr>
        </p:nvGraphicFramePr>
        <p:xfrm>
          <a:off x="7191375" y="1901825"/>
          <a:ext cx="863600" cy="411163"/>
        </p:xfrm>
        <a:graphic>
          <a:graphicData uri="http://schemas.openxmlformats.org/presentationml/2006/ole">
            <mc:AlternateContent xmlns:mc="http://schemas.openxmlformats.org/markup-compatibility/2006">
              <mc:Choice xmlns:v="urn:schemas-microsoft-com:vml" Requires="v">
                <p:oleObj spid="_x0000_s363550" name="Equation" r:id="rId3" imgW="863280" imgH="419040" progId="Equation.DSMT4">
                  <p:embed/>
                </p:oleObj>
              </mc:Choice>
              <mc:Fallback>
                <p:oleObj name="Equation" r:id="rId3" imgW="863280" imgH="419040" progId="Equation.DSMT4">
                  <p:embed/>
                  <p:pic>
                    <p:nvPicPr>
                      <p:cNvPr id="0" name=""/>
                      <p:cNvPicPr>
                        <a:picLocks noChangeAspect="1" noChangeArrowheads="1"/>
                      </p:cNvPicPr>
                      <p:nvPr/>
                    </p:nvPicPr>
                    <p:blipFill>
                      <a:blip r:embed="rId4"/>
                      <a:srcRect/>
                      <a:stretch>
                        <a:fillRect/>
                      </a:stretch>
                    </p:blipFill>
                    <p:spPr bwMode="auto">
                      <a:xfrm>
                        <a:off x="7191375" y="1901825"/>
                        <a:ext cx="8636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Text Box 1026"/>
          <p:cNvSpPr txBox="1">
            <a:spLocks noChangeArrowheads="1"/>
          </p:cNvSpPr>
          <p:nvPr/>
        </p:nvSpPr>
        <p:spPr bwMode="auto">
          <a:xfrm>
            <a:off x="301626" y="558000"/>
            <a:ext cx="2689224"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F</a:t>
            </a:r>
            <a:r>
              <a:rPr lang="en-GB" sz="1800" b="1" dirty="0" smtClean="0">
                <a:latin typeface="Arial" charset="0"/>
              </a:rPr>
              <a:t> test, trended data</a:t>
            </a:r>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99489489"/>
              </p:ext>
            </p:extLst>
          </p:nvPr>
        </p:nvGraphicFramePr>
        <p:xfrm>
          <a:off x="3740150" y="1211263"/>
          <a:ext cx="2120900" cy="374650"/>
        </p:xfrm>
        <a:graphic>
          <a:graphicData uri="http://schemas.openxmlformats.org/presentationml/2006/ole">
            <mc:AlternateContent xmlns:mc="http://schemas.openxmlformats.org/markup-compatibility/2006">
              <mc:Choice xmlns:v="urn:schemas-microsoft-com:vml" Requires="v">
                <p:oleObj spid="_x0000_s363551" name="Equation" r:id="rId5" imgW="2120760" imgH="380880" progId="Equation.DSMT4">
                  <p:embed/>
                </p:oleObj>
              </mc:Choice>
              <mc:Fallback>
                <p:oleObj name="Equation" r:id="rId5" imgW="2120760" imgH="380880" progId="Equation.DSMT4">
                  <p:embed/>
                  <p:pic>
                    <p:nvPicPr>
                      <p:cNvPr id="0" name=""/>
                      <p:cNvPicPr>
                        <a:picLocks noChangeAspect="1" noChangeArrowheads="1"/>
                      </p:cNvPicPr>
                      <p:nvPr/>
                    </p:nvPicPr>
                    <p:blipFill>
                      <a:blip r:embed="rId6"/>
                      <a:srcRect/>
                      <a:stretch>
                        <a:fillRect/>
                      </a:stretch>
                    </p:blipFill>
                    <p:spPr bwMode="auto">
                      <a:xfrm>
                        <a:off x="3740150" y="1211263"/>
                        <a:ext cx="212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381810737"/>
              </p:ext>
            </p:extLst>
          </p:nvPr>
        </p:nvGraphicFramePr>
        <p:xfrm>
          <a:off x="3743325" y="1919288"/>
          <a:ext cx="2997200" cy="374650"/>
        </p:xfrm>
        <a:graphic>
          <a:graphicData uri="http://schemas.openxmlformats.org/presentationml/2006/ole">
            <mc:AlternateContent xmlns:mc="http://schemas.openxmlformats.org/markup-compatibility/2006">
              <mc:Choice xmlns:v="urn:schemas-microsoft-com:vml" Requires="v">
                <p:oleObj spid="_x0000_s363552" name="Equation" r:id="rId7" imgW="2997000" imgH="380880" progId="Equation.DSMT4">
                  <p:embed/>
                </p:oleObj>
              </mc:Choice>
              <mc:Fallback>
                <p:oleObj name="Equation" r:id="rId7" imgW="2997000" imgH="380880" progId="Equation.DSMT4">
                  <p:embed/>
                  <p:pic>
                    <p:nvPicPr>
                      <p:cNvPr id="0" name=""/>
                      <p:cNvPicPr>
                        <a:picLocks noChangeAspect="1" noChangeArrowheads="1"/>
                      </p:cNvPicPr>
                      <p:nvPr/>
                    </p:nvPicPr>
                    <p:blipFill>
                      <a:blip r:embed="rId8"/>
                      <a:srcRect/>
                      <a:stretch>
                        <a:fillRect/>
                      </a:stretch>
                    </p:blipFill>
                    <p:spPr bwMode="auto">
                      <a:xfrm>
                        <a:off x="3743325" y="1919288"/>
                        <a:ext cx="2997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287405966"/>
              </p:ext>
            </p:extLst>
          </p:nvPr>
        </p:nvGraphicFramePr>
        <p:xfrm>
          <a:off x="3740150" y="2638425"/>
          <a:ext cx="2730500" cy="381000"/>
        </p:xfrm>
        <a:graphic>
          <a:graphicData uri="http://schemas.openxmlformats.org/presentationml/2006/ole">
            <mc:AlternateContent xmlns:mc="http://schemas.openxmlformats.org/markup-compatibility/2006">
              <mc:Choice xmlns:v="urn:schemas-microsoft-com:vml" Requires="v">
                <p:oleObj spid="_x0000_s363553" name="Equation" r:id="rId9" imgW="2730240" imgH="380880" progId="Equation.DSMT4">
                  <p:embed/>
                </p:oleObj>
              </mc:Choice>
              <mc:Fallback>
                <p:oleObj name="Equation" r:id="rId9" imgW="2730240" imgH="380880" progId="Equation.DSMT4">
                  <p:embed/>
                  <p:pic>
                    <p:nvPicPr>
                      <p:cNvPr id="0" name=""/>
                      <p:cNvPicPr>
                        <a:picLocks noChangeAspect="1" noChangeArrowheads="1"/>
                      </p:cNvPicPr>
                      <p:nvPr/>
                    </p:nvPicPr>
                    <p:blipFill>
                      <a:blip r:embed="rId10"/>
                      <a:srcRect/>
                      <a:stretch>
                        <a:fillRect/>
                      </a:stretch>
                    </p:blipFill>
                    <p:spPr bwMode="auto">
                      <a:xfrm>
                        <a:off x="3740150" y="2638425"/>
                        <a:ext cx="2730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1727870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81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3481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Critical </a:t>
            </a:r>
            <a:r>
              <a:rPr lang="en-GB" sz="1500" b="1" dirty="0"/>
              <a:t>values for this </a:t>
            </a:r>
            <a:r>
              <a:rPr lang="en-GB" sz="1500" b="1" i="1" dirty="0"/>
              <a:t>F</a:t>
            </a:r>
            <a:r>
              <a:rPr lang="en-GB" sz="1500" b="1" dirty="0"/>
              <a:t> test are also given in Table A.8 at the end of the text.</a:t>
            </a:r>
            <a:r>
              <a:rPr lang="en-GB" sz="1500" b="1" dirty="0" smtClean="0"/>
              <a:t> </a:t>
            </a:r>
            <a:endParaRPr lang="en-US"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6" name="Rectangle 25"/>
          <p:cNvSpPr>
            <a:spLocks noChangeArrowheads="1"/>
          </p:cNvSpPr>
          <p:nvPr/>
        </p:nvSpPr>
        <p:spPr bwMode="auto">
          <a:xfrm>
            <a:off x="0" y="252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80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1080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Text Box 1026"/>
          <p:cNvSpPr txBox="1">
            <a:spLocks noChangeArrowheads="1"/>
          </p:cNvSpPr>
          <p:nvPr/>
        </p:nvSpPr>
        <p:spPr bwMode="auto">
          <a:xfrm>
            <a:off x="492125" y="1202400"/>
            <a:ext cx="3022599"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0</a:t>
            </a:r>
            <a:r>
              <a:rPr lang="en-GB" sz="1800" b="1" dirty="0" smtClean="0">
                <a:latin typeface="Arial" charset="0"/>
              </a:rPr>
              <a:t>: random walk with drift</a:t>
            </a:r>
            <a:endParaRPr lang="en-US" sz="1800" b="1" dirty="0">
              <a:latin typeface="Arial" charset="0"/>
            </a:endParaRPr>
          </a:p>
        </p:txBody>
      </p:sp>
      <p:sp>
        <p:nvSpPr>
          <p:cNvPr id="33" name="Text Box 1026"/>
          <p:cNvSpPr txBox="1">
            <a:spLocks noChangeArrowheads="1"/>
          </p:cNvSpPr>
          <p:nvPr/>
        </p:nvSpPr>
        <p:spPr bwMode="auto">
          <a:xfrm>
            <a:off x="492600" y="1910550"/>
            <a:ext cx="2764950"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H</a:t>
            </a:r>
            <a:r>
              <a:rPr lang="en-GB" sz="1800" b="1" baseline="-25000" dirty="0" smtClean="0">
                <a:latin typeface="Arial" charset="0"/>
              </a:rPr>
              <a:t>1</a:t>
            </a:r>
            <a:r>
              <a:rPr lang="en-GB" sz="1800" b="1" dirty="0" smtClean="0">
                <a:latin typeface="Arial" charset="0"/>
              </a:rPr>
              <a:t>: deterministic trend</a:t>
            </a:r>
            <a:endParaRPr lang="en-US" sz="1800" b="1" dirty="0">
              <a:latin typeface="Arial" charset="0"/>
            </a:endParaRPr>
          </a:p>
        </p:txBody>
      </p:sp>
      <p:graphicFrame>
        <p:nvGraphicFramePr>
          <p:cNvPr id="34" name="Object 33"/>
          <p:cNvGraphicFramePr>
            <a:graphicFrameLocks noChangeAspect="1"/>
          </p:cNvGraphicFramePr>
          <p:nvPr>
            <p:extLst>
              <p:ext uri="{D42A27DB-BD31-4B8C-83A1-F6EECF244321}">
                <p14:modId xmlns:p14="http://schemas.microsoft.com/office/powerpoint/2010/main" val="1182799060"/>
              </p:ext>
            </p:extLst>
          </p:nvPr>
        </p:nvGraphicFramePr>
        <p:xfrm>
          <a:off x="7191375" y="1901825"/>
          <a:ext cx="863600" cy="411163"/>
        </p:xfrm>
        <a:graphic>
          <a:graphicData uri="http://schemas.openxmlformats.org/presentationml/2006/ole">
            <mc:AlternateContent xmlns:mc="http://schemas.openxmlformats.org/markup-compatibility/2006">
              <mc:Choice xmlns:v="urn:schemas-microsoft-com:vml" Requires="v">
                <p:oleObj spid="_x0000_s364574" name="Equation" r:id="rId3" imgW="863280" imgH="419040" progId="Equation.DSMT4">
                  <p:embed/>
                </p:oleObj>
              </mc:Choice>
              <mc:Fallback>
                <p:oleObj name="Equation" r:id="rId3" imgW="863280" imgH="419040" progId="Equation.DSMT4">
                  <p:embed/>
                  <p:pic>
                    <p:nvPicPr>
                      <p:cNvPr id="0" name=""/>
                      <p:cNvPicPr>
                        <a:picLocks noChangeAspect="1" noChangeArrowheads="1"/>
                      </p:cNvPicPr>
                      <p:nvPr/>
                    </p:nvPicPr>
                    <p:blipFill>
                      <a:blip r:embed="rId4"/>
                      <a:srcRect/>
                      <a:stretch>
                        <a:fillRect/>
                      </a:stretch>
                    </p:blipFill>
                    <p:spPr bwMode="auto">
                      <a:xfrm>
                        <a:off x="7191375" y="1901825"/>
                        <a:ext cx="8636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Text Box 1026"/>
          <p:cNvSpPr txBox="1">
            <a:spLocks noChangeArrowheads="1"/>
          </p:cNvSpPr>
          <p:nvPr/>
        </p:nvSpPr>
        <p:spPr bwMode="auto">
          <a:xfrm>
            <a:off x="301626" y="558000"/>
            <a:ext cx="2689224"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i="1" dirty="0" smtClean="0">
                <a:latin typeface="Arial" charset="0"/>
              </a:rPr>
              <a:t>F</a:t>
            </a:r>
            <a:r>
              <a:rPr lang="en-GB" sz="1800" b="1" dirty="0" smtClean="0">
                <a:latin typeface="Arial" charset="0"/>
              </a:rPr>
              <a:t> test, trended data</a:t>
            </a:r>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631521408"/>
              </p:ext>
            </p:extLst>
          </p:nvPr>
        </p:nvGraphicFramePr>
        <p:xfrm>
          <a:off x="3740150" y="1211263"/>
          <a:ext cx="2120900" cy="374650"/>
        </p:xfrm>
        <a:graphic>
          <a:graphicData uri="http://schemas.openxmlformats.org/presentationml/2006/ole">
            <mc:AlternateContent xmlns:mc="http://schemas.openxmlformats.org/markup-compatibility/2006">
              <mc:Choice xmlns:v="urn:schemas-microsoft-com:vml" Requires="v">
                <p:oleObj spid="_x0000_s364575" name="Equation" r:id="rId5" imgW="2120760" imgH="380880" progId="Equation.DSMT4">
                  <p:embed/>
                </p:oleObj>
              </mc:Choice>
              <mc:Fallback>
                <p:oleObj name="Equation" r:id="rId5" imgW="2120760" imgH="380880" progId="Equation.DSMT4">
                  <p:embed/>
                  <p:pic>
                    <p:nvPicPr>
                      <p:cNvPr id="0" name=""/>
                      <p:cNvPicPr>
                        <a:picLocks noChangeAspect="1" noChangeArrowheads="1"/>
                      </p:cNvPicPr>
                      <p:nvPr/>
                    </p:nvPicPr>
                    <p:blipFill>
                      <a:blip r:embed="rId6"/>
                      <a:srcRect/>
                      <a:stretch>
                        <a:fillRect/>
                      </a:stretch>
                    </p:blipFill>
                    <p:spPr bwMode="auto">
                      <a:xfrm>
                        <a:off x="3740150" y="1211263"/>
                        <a:ext cx="212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734946581"/>
              </p:ext>
            </p:extLst>
          </p:nvPr>
        </p:nvGraphicFramePr>
        <p:xfrm>
          <a:off x="3743325" y="1919288"/>
          <a:ext cx="2997200" cy="374650"/>
        </p:xfrm>
        <a:graphic>
          <a:graphicData uri="http://schemas.openxmlformats.org/presentationml/2006/ole">
            <mc:AlternateContent xmlns:mc="http://schemas.openxmlformats.org/markup-compatibility/2006">
              <mc:Choice xmlns:v="urn:schemas-microsoft-com:vml" Requires="v">
                <p:oleObj spid="_x0000_s364576" name="Equation" r:id="rId7" imgW="2997000" imgH="380880" progId="Equation.DSMT4">
                  <p:embed/>
                </p:oleObj>
              </mc:Choice>
              <mc:Fallback>
                <p:oleObj name="Equation" r:id="rId7" imgW="2997000" imgH="380880" progId="Equation.DSMT4">
                  <p:embed/>
                  <p:pic>
                    <p:nvPicPr>
                      <p:cNvPr id="0" name=""/>
                      <p:cNvPicPr>
                        <a:picLocks noChangeAspect="1" noChangeArrowheads="1"/>
                      </p:cNvPicPr>
                      <p:nvPr/>
                    </p:nvPicPr>
                    <p:blipFill>
                      <a:blip r:embed="rId8"/>
                      <a:srcRect/>
                      <a:stretch>
                        <a:fillRect/>
                      </a:stretch>
                    </p:blipFill>
                    <p:spPr bwMode="auto">
                      <a:xfrm>
                        <a:off x="3743325" y="1919288"/>
                        <a:ext cx="2997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193097803"/>
              </p:ext>
            </p:extLst>
          </p:nvPr>
        </p:nvGraphicFramePr>
        <p:xfrm>
          <a:off x="3740150" y="2638425"/>
          <a:ext cx="2730500" cy="381000"/>
        </p:xfrm>
        <a:graphic>
          <a:graphicData uri="http://schemas.openxmlformats.org/presentationml/2006/ole">
            <mc:AlternateContent xmlns:mc="http://schemas.openxmlformats.org/markup-compatibility/2006">
              <mc:Choice xmlns:v="urn:schemas-microsoft-com:vml" Requires="v">
                <p:oleObj spid="_x0000_s364577" name="Equation" r:id="rId9" imgW="2730240" imgH="380880" progId="Equation.DSMT4">
                  <p:embed/>
                </p:oleObj>
              </mc:Choice>
              <mc:Fallback>
                <p:oleObj name="Equation" r:id="rId9" imgW="2730240" imgH="380880" progId="Equation.DSMT4">
                  <p:embed/>
                  <p:pic>
                    <p:nvPicPr>
                      <p:cNvPr id="0" name=""/>
                      <p:cNvPicPr>
                        <a:picLocks noChangeAspect="1" noChangeArrowheads="1"/>
                      </p:cNvPicPr>
                      <p:nvPr/>
                    </p:nvPicPr>
                    <p:blipFill>
                      <a:blip r:embed="rId10"/>
                      <a:srcRect/>
                      <a:stretch>
                        <a:fillRect/>
                      </a:stretch>
                    </p:blipFill>
                    <p:spPr bwMode="auto">
                      <a:xfrm>
                        <a:off x="3740150" y="2638425"/>
                        <a:ext cx="2730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226636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918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34</a:t>
            </a:r>
            <a:endParaRPr lang="en-US" sz="1000" dirty="0">
              <a:solidFill>
                <a:srgbClr val="3366FF"/>
              </a:solidFill>
            </a:endParaRPr>
          </a:p>
        </p:txBody>
      </p:sp>
      <p:sp>
        <p:nvSpPr>
          <p:cNvPr id="3491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We have now considered three different Dickey–Fuller tests for </a:t>
            </a:r>
            <a:r>
              <a:rPr lang="en-GB" sz="1500" b="1" dirty="0" err="1"/>
              <a:t>nonstationarity</a:t>
            </a:r>
            <a:r>
              <a:rPr lang="en-GB" sz="1500" b="1" dirty="0"/>
              <a:t> and there is no guarantee that they will lead to the same conclusion. There are two obvious questions that we should ask. How good are these tests, and which is the best</a:t>
            </a:r>
            <a:r>
              <a:rPr lang="en-GB" sz="1500" b="1" dirty="0" smtClean="0"/>
              <a:t>?</a:t>
            </a:r>
            <a:endParaRPr lang="en-US"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Power of the tests</a:t>
            </a:r>
            <a:endParaRPr lang="en-US" sz="1800" b="1" i="1" dirty="0">
              <a:latin typeface="Arial" charset="0"/>
            </a:endParaRPr>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0" name="Rectangle 32"/>
          <p:cNvSpPr>
            <a:spLocks noChangeArrowheads="1"/>
          </p:cNvSpPr>
          <p:nvPr/>
        </p:nvSpPr>
        <p:spPr bwMode="auto">
          <a:xfrm>
            <a:off x="3867150" y="5173200"/>
            <a:ext cx="12668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1" name="Text Box 16"/>
          <p:cNvSpPr txBox="1">
            <a:spLocks noChangeArrowheads="1"/>
          </p:cNvSpPr>
          <p:nvPr/>
        </p:nvSpPr>
        <p:spPr bwMode="auto">
          <a:xfrm>
            <a:off x="3898900" y="5187600"/>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Value of </a:t>
            </a:r>
            <a:r>
              <a:rPr lang="en-GB" sz="1600" b="1" i="1" dirty="0">
                <a:latin typeface="Symbol" pitchFamily="18" charset="2"/>
              </a:rPr>
              <a:t>b</a:t>
            </a:r>
            <a:r>
              <a:rPr lang="en-GB" sz="1600" b="1" baseline="-25000" dirty="0"/>
              <a:t>2</a:t>
            </a:r>
            <a:endParaRPr lang="en-US" sz="1600" b="1" baseline="-25000" dirty="0"/>
          </a:p>
        </p:txBody>
      </p:sp>
      <p:sp>
        <p:nvSpPr>
          <p:cNvPr id="22" name="Rectangle 32"/>
          <p:cNvSpPr>
            <a:spLocks noChangeArrowheads="1"/>
          </p:cNvSpPr>
          <p:nvPr/>
        </p:nvSpPr>
        <p:spPr bwMode="auto">
          <a:xfrm>
            <a:off x="2105325" y="4143374"/>
            <a:ext cx="1657050" cy="3238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21"/>
          <p:cNvSpPr txBox="1">
            <a:spLocks noChangeArrowheads="1"/>
          </p:cNvSpPr>
          <p:nvPr/>
        </p:nvSpPr>
        <p:spPr bwMode="auto">
          <a:xfrm>
            <a:off x="2076450" y="4083050"/>
            <a:ext cx="1743076"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size of test: 5%</a:t>
            </a:r>
            <a:endParaRPr lang="en-GB" sz="1600" b="1" dirty="0">
              <a:cs typeface="Arial" charset="0"/>
            </a:endParaRPr>
          </a:p>
        </p:txBody>
      </p:sp>
      <p:pic>
        <p:nvPicPr>
          <p:cNvPr id="24"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2800" y="1260300"/>
            <a:ext cx="6911492" cy="420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021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35</a:t>
            </a:r>
            <a:endParaRPr lang="en-US" sz="1000" dirty="0">
              <a:solidFill>
                <a:srgbClr val="3366FF"/>
              </a:solidFill>
            </a:endParaRPr>
          </a:p>
        </p:txBody>
      </p:sp>
      <p:sp>
        <p:nvSpPr>
          <p:cNvPr id="3502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To answer these questions, we need to be more specific about what we mean by ‘good’ and ‘best’.  For any given significance level, we would like a test to have the least risk of a Type II error, that is, of failing to reject the null hypothesis when it is false.</a:t>
            </a:r>
            <a:endParaRPr lang="en-US" sz="1500" b="1"/>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Power of the tests</a:t>
            </a:r>
            <a:endParaRPr lang="en-US" sz="1800" b="1" i="1" dirty="0">
              <a:latin typeface="Arial" charset="0"/>
            </a:endParaRPr>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0" name="Rectangle 32"/>
          <p:cNvSpPr>
            <a:spLocks noChangeArrowheads="1"/>
          </p:cNvSpPr>
          <p:nvPr/>
        </p:nvSpPr>
        <p:spPr bwMode="auto">
          <a:xfrm>
            <a:off x="3867150" y="5173200"/>
            <a:ext cx="12668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6"/>
          <p:cNvSpPr txBox="1">
            <a:spLocks noChangeArrowheads="1"/>
          </p:cNvSpPr>
          <p:nvPr/>
        </p:nvSpPr>
        <p:spPr bwMode="auto">
          <a:xfrm>
            <a:off x="3898900" y="5187600"/>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Value of </a:t>
            </a:r>
            <a:r>
              <a:rPr lang="en-GB" sz="1600" b="1" i="1" dirty="0">
                <a:latin typeface="Symbol" pitchFamily="18" charset="2"/>
              </a:rPr>
              <a:t>b</a:t>
            </a:r>
            <a:r>
              <a:rPr lang="en-GB" sz="1600" b="1" baseline="-25000" dirty="0"/>
              <a:t>2</a:t>
            </a:r>
            <a:endParaRPr lang="en-US" sz="1600" b="1" baseline="-25000" dirty="0"/>
          </a:p>
        </p:txBody>
      </p:sp>
      <p:sp>
        <p:nvSpPr>
          <p:cNvPr id="24" name="Rectangle 32"/>
          <p:cNvSpPr>
            <a:spLocks noChangeArrowheads="1"/>
          </p:cNvSpPr>
          <p:nvPr/>
        </p:nvSpPr>
        <p:spPr bwMode="auto">
          <a:xfrm>
            <a:off x="2105325" y="4143374"/>
            <a:ext cx="1657050" cy="3238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 Box 21"/>
          <p:cNvSpPr txBox="1">
            <a:spLocks noChangeArrowheads="1"/>
          </p:cNvSpPr>
          <p:nvPr/>
        </p:nvSpPr>
        <p:spPr bwMode="auto">
          <a:xfrm>
            <a:off x="2076450" y="4083050"/>
            <a:ext cx="1743076"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size of test: 5%</a:t>
            </a:r>
            <a:endParaRPr lang="en-GB" sz="1600" b="1" dirty="0">
              <a:cs typeface="Arial" charset="0"/>
            </a:endParaRPr>
          </a:p>
        </p:txBody>
      </p:sp>
      <p:pic>
        <p:nvPicPr>
          <p:cNvPr id="2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2800" y="1260300"/>
            <a:ext cx="6911492" cy="420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123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36</a:t>
            </a:r>
            <a:endParaRPr lang="en-US" sz="1000" dirty="0">
              <a:solidFill>
                <a:srgbClr val="3366FF"/>
              </a:solidFill>
            </a:endParaRPr>
          </a:p>
        </p:txBody>
      </p:sp>
      <p:sp>
        <p:nvSpPr>
          <p:cNvPr id="3512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power of a test is defined to be probability of rejecting the null hypothesis when it is false, so we want our tests to have high power, and the best test will be that with the highest power.</a:t>
            </a:r>
            <a:endParaRPr lang="en-US" sz="1500" b="1"/>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Power of the tests</a:t>
            </a:r>
            <a:endParaRPr lang="en-US" sz="1800" b="1" i="1" dirty="0">
              <a:latin typeface="Arial" charset="0"/>
            </a:endParaRPr>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2" name="Rectangle 32"/>
          <p:cNvSpPr>
            <a:spLocks noChangeArrowheads="1"/>
          </p:cNvSpPr>
          <p:nvPr/>
        </p:nvSpPr>
        <p:spPr bwMode="auto">
          <a:xfrm>
            <a:off x="3867150" y="5173200"/>
            <a:ext cx="12668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6"/>
          <p:cNvSpPr txBox="1">
            <a:spLocks noChangeArrowheads="1"/>
          </p:cNvSpPr>
          <p:nvPr/>
        </p:nvSpPr>
        <p:spPr bwMode="auto">
          <a:xfrm>
            <a:off x="3898900" y="5187600"/>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Value of </a:t>
            </a:r>
            <a:r>
              <a:rPr lang="en-GB" sz="1600" b="1" i="1" dirty="0">
                <a:latin typeface="Symbol" pitchFamily="18" charset="2"/>
              </a:rPr>
              <a:t>b</a:t>
            </a:r>
            <a:r>
              <a:rPr lang="en-GB" sz="1600" b="1" baseline="-25000" dirty="0"/>
              <a:t>2</a:t>
            </a:r>
            <a:endParaRPr lang="en-US" sz="1600" b="1" baseline="-25000" dirty="0"/>
          </a:p>
        </p:txBody>
      </p:sp>
      <p:sp>
        <p:nvSpPr>
          <p:cNvPr id="24" name="Rectangle 32"/>
          <p:cNvSpPr>
            <a:spLocks noChangeArrowheads="1"/>
          </p:cNvSpPr>
          <p:nvPr/>
        </p:nvSpPr>
        <p:spPr bwMode="auto">
          <a:xfrm>
            <a:off x="2105325" y="4143374"/>
            <a:ext cx="1657050" cy="3238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 Box 21"/>
          <p:cNvSpPr txBox="1">
            <a:spLocks noChangeArrowheads="1"/>
          </p:cNvSpPr>
          <p:nvPr/>
        </p:nvSpPr>
        <p:spPr bwMode="auto">
          <a:xfrm>
            <a:off x="2076450" y="4083050"/>
            <a:ext cx="1743076"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size of test: 5%</a:t>
            </a:r>
            <a:endParaRPr lang="en-GB" sz="1600" b="1" dirty="0">
              <a:cs typeface="Arial" charset="0"/>
            </a:endParaRPr>
          </a:p>
        </p:txBody>
      </p:sp>
      <p:pic>
        <p:nvPicPr>
          <p:cNvPr id="2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2800" y="1260300"/>
            <a:ext cx="6911492" cy="420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226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37</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Power of the tests</a:t>
            </a:r>
            <a:endParaRPr lang="en-US" sz="1800" b="1" i="1" dirty="0">
              <a:latin typeface="Arial" charset="0"/>
            </a:endParaRPr>
          </a:p>
        </p:txBody>
      </p:sp>
      <p:sp>
        <p:nvSpPr>
          <p:cNvPr id="1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We will consider this issue for the case where the process is a stationary autoregressive process. What is the probability of rejecting the (false) null hypothesis that the process is a random walk</a:t>
            </a:r>
            <a:r>
              <a:rPr lang="en-GB" sz="1500" b="1" dirty="0" smtClean="0"/>
              <a:t>? We </a:t>
            </a:r>
            <a:r>
              <a:rPr lang="en-GB" sz="1500" b="1" dirty="0"/>
              <a:t>fit the model </a:t>
            </a:r>
            <a:r>
              <a:rPr lang="en-GB" sz="1500" b="1" dirty="0" smtClean="0"/>
              <a:t>                                </a:t>
            </a:r>
            <a:r>
              <a:rPr lang="en-GB" sz="1500" b="1" dirty="0" smtClean="0">
                <a:cs typeface="Arial" charset="0"/>
              </a:rPr>
              <a:t>for </a:t>
            </a:r>
            <a:r>
              <a:rPr lang="en-US" sz="1500" b="1" dirty="0">
                <a:cs typeface="Arial" charset="0"/>
              </a:rPr>
              <a:t>| </a:t>
            </a:r>
            <a:r>
              <a:rPr lang="en-US" sz="1500" b="1" i="1" dirty="0">
                <a:latin typeface="Symbol" pitchFamily="18" charset="2"/>
                <a:cs typeface="Arial" charset="0"/>
              </a:rPr>
              <a:t>b</a:t>
            </a:r>
            <a:r>
              <a:rPr lang="en-US" sz="1500" b="1" baseline="-25000" dirty="0">
                <a:cs typeface="Arial" charset="0"/>
              </a:rPr>
              <a:t>2 </a:t>
            </a:r>
            <a:r>
              <a:rPr lang="en-US" sz="1500" b="1" dirty="0">
                <a:cs typeface="Arial" charset="0"/>
              </a:rPr>
              <a:t>| &lt; 1 </a:t>
            </a:r>
            <a:r>
              <a:rPr lang="en-GB" sz="1500" b="1" dirty="0"/>
              <a:t>and test </a:t>
            </a:r>
            <a:r>
              <a:rPr lang="en-GB" sz="1500" b="1" i="1" dirty="0"/>
              <a:t>H</a:t>
            </a:r>
            <a:r>
              <a:rPr lang="en-GB" sz="1500" b="1" baseline="-25000" dirty="0"/>
              <a:t>0</a:t>
            </a:r>
            <a:r>
              <a:rPr lang="en-GB" sz="1500" b="1" dirty="0"/>
              <a:t>: </a:t>
            </a:r>
            <a:r>
              <a:rPr lang="en-GB" sz="1500" b="1" i="1" dirty="0">
                <a:latin typeface="Symbol" pitchFamily="18" charset="2"/>
              </a:rPr>
              <a:t>b</a:t>
            </a:r>
            <a:r>
              <a:rPr lang="en-GB" sz="1500" b="1" baseline="-25000" dirty="0"/>
              <a:t>2</a:t>
            </a:r>
            <a:r>
              <a:rPr lang="en-GB" sz="1500" b="1" dirty="0"/>
              <a:t> = 1.</a:t>
            </a:r>
            <a:endParaRPr lang="en-US" sz="1500" b="1" dirty="0"/>
          </a:p>
        </p:txBody>
      </p:sp>
      <p:sp>
        <p:nvSpPr>
          <p:cNvPr id="2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3" name="Rectangle 32"/>
          <p:cNvSpPr>
            <a:spLocks noChangeArrowheads="1"/>
          </p:cNvSpPr>
          <p:nvPr/>
        </p:nvSpPr>
        <p:spPr bwMode="auto">
          <a:xfrm>
            <a:off x="3867150" y="5173200"/>
            <a:ext cx="12668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 Box 16"/>
          <p:cNvSpPr txBox="1">
            <a:spLocks noChangeArrowheads="1"/>
          </p:cNvSpPr>
          <p:nvPr/>
        </p:nvSpPr>
        <p:spPr bwMode="auto">
          <a:xfrm>
            <a:off x="3898900" y="5187600"/>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Value of </a:t>
            </a:r>
            <a:r>
              <a:rPr lang="en-GB" sz="1600" b="1" i="1" dirty="0">
                <a:latin typeface="Symbol" pitchFamily="18" charset="2"/>
              </a:rPr>
              <a:t>b</a:t>
            </a:r>
            <a:r>
              <a:rPr lang="en-GB" sz="1600" b="1" baseline="-25000" dirty="0"/>
              <a:t>2</a:t>
            </a:r>
            <a:endParaRPr lang="en-US" sz="1600" b="1" baseline="-25000" dirty="0"/>
          </a:p>
        </p:txBody>
      </p:sp>
      <p:sp>
        <p:nvSpPr>
          <p:cNvPr id="25" name="Rectangle 32"/>
          <p:cNvSpPr>
            <a:spLocks noChangeArrowheads="1"/>
          </p:cNvSpPr>
          <p:nvPr/>
        </p:nvSpPr>
        <p:spPr bwMode="auto">
          <a:xfrm>
            <a:off x="2105325" y="4143374"/>
            <a:ext cx="1657050" cy="3238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 name="Text Box 21"/>
          <p:cNvSpPr txBox="1">
            <a:spLocks noChangeArrowheads="1"/>
          </p:cNvSpPr>
          <p:nvPr/>
        </p:nvSpPr>
        <p:spPr bwMode="auto">
          <a:xfrm>
            <a:off x="2076450" y="4083050"/>
            <a:ext cx="1743076"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size of test: 5%</a:t>
            </a:r>
            <a:endParaRPr lang="en-GB" sz="1600" b="1" dirty="0">
              <a:cs typeface="Arial" charset="0"/>
            </a:endParaRPr>
          </a:p>
        </p:txBody>
      </p:sp>
      <p:pic>
        <p:nvPicPr>
          <p:cNvPr id="2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1260300"/>
            <a:ext cx="6911492" cy="420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extLst>
              <p:ext uri="{D42A27DB-BD31-4B8C-83A1-F6EECF244321}">
                <p14:modId xmlns:p14="http://schemas.microsoft.com/office/powerpoint/2010/main" val="4126288514"/>
              </p:ext>
            </p:extLst>
          </p:nvPr>
        </p:nvGraphicFramePr>
        <p:xfrm>
          <a:off x="3281363" y="6345238"/>
          <a:ext cx="1576387" cy="247650"/>
        </p:xfrm>
        <a:graphic>
          <a:graphicData uri="http://schemas.openxmlformats.org/presentationml/2006/ole">
            <mc:AlternateContent xmlns:mc="http://schemas.openxmlformats.org/markup-compatibility/2006">
              <mc:Choice xmlns:v="urn:schemas-microsoft-com:vml" Requires="v">
                <p:oleObj spid="_x0000_s366603" name="Equation" r:id="rId4" imgW="2425700" imgH="381000" progId="Equation.DSMT4">
                  <p:embed/>
                </p:oleObj>
              </mc:Choice>
              <mc:Fallback>
                <p:oleObj name="Equation" r:id="rId4" imgW="2425700" imgH="381000" progId="Equation.DSMT4">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1363" y="6345238"/>
                        <a:ext cx="1576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328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38</a:t>
            </a:r>
            <a:endParaRPr lang="en-US" sz="1000" dirty="0">
              <a:solidFill>
                <a:srgbClr val="3366FF"/>
              </a:solidFill>
            </a:endParaRPr>
          </a:p>
        </p:txBody>
      </p:sp>
      <p:sp>
        <p:nvSpPr>
          <p:cNvPr id="3532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figure shows the power of the three tests as a function of </a:t>
            </a:r>
            <a:r>
              <a:rPr lang="en-GB" sz="1500" b="1" i="1" dirty="0">
                <a:latin typeface="Symbol" pitchFamily="18" charset="2"/>
              </a:rPr>
              <a:t>b</a:t>
            </a:r>
            <a:r>
              <a:rPr lang="en-GB" sz="1500" b="1" baseline="-25000" dirty="0"/>
              <a:t>2</a:t>
            </a:r>
            <a:r>
              <a:rPr lang="en-GB" sz="1500" b="1" dirty="0"/>
              <a:t>, using a 5 percent significance level for each of </a:t>
            </a:r>
            <a:r>
              <a:rPr lang="en-GB" sz="1500" b="1" dirty="0" smtClean="0"/>
              <a:t>them, with </a:t>
            </a:r>
            <a:r>
              <a:rPr lang="en-GB" sz="1500" b="1" i="1" dirty="0" smtClean="0"/>
              <a:t>T</a:t>
            </a:r>
            <a:r>
              <a:rPr lang="en-GB" sz="1500" b="1" dirty="0" smtClean="0"/>
              <a:t> = 100.</a:t>
            </a:r>
            <a:endParaRPr lang="en-US"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Power of the tests</a:t>
            </a:r>
            <a:endParaRPr lang="en-US" sz="1800" b="1" i="1" dirty="0">
              <a:latin typeface="Arial" charset="0"/>
            </a:endParaRPr>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2" name="Rectangle 32"/>
          <p:cNvSpPr>
            <a:spLocks noChangeArrowheads="1"/>
          </p:cNvSpPr>
          <p:nvPr/>
        </p:nvSpPr>
        <p:spPr bwMode="auto">
          <a:xfrm>
            <a:off x="3867150" y="5173200"/>
            <a:ext cx="12668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6"/>
          <p:cNvSpPr txBox="1">
            <a:spLocks noChangeArrowheads="1"/>
          </p:cNvSpPr>
          <p:nvPr/>
        </p:nvSpPr>
        <p:spPr bwMode="auto">
          <a:xfrm>
            <a:off x="3898900" y="5187600"/>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Value of </a:t>
            </a:r>
            <a:r>
              <a:rPr lang="en-GB" sz="1600" b="1" i="1" dirty="0">
                <a:latin typeface="Symbol" pitchFamily="18" charset="2"/>
              </a:rPr>
              <a:t>b</a:t>
            </a:r>
            <a:r>
              <a:rPr lang="en-GB" sz="1600" b="1" baseline="-25000" dirty="0"/>
              <a:t>2</a:t>
            </a:r>
            <a:endParaRPr lang="en-US" sz="1600" b="1" baseline="-25000" dirty="0"/>
          </a:p>
        </p:txBody>
      </p:sp>
      <p:sp>
        <p:nvSpPr>
          <p:cNvPr id="24" name="Rectangle 32"/>
          <p:cNvSpPr>
            <a:spLocks noChangeArrowheads="1"/>
          </p:cNvSpPr>
          <p:nvPr/>
        </p:nvSpPr>
        <p:spPr bwMode="auto">
          <a:xfrm>
            <a:off x="2105325" y="4143374"/>
            <a:ext cx="1657050" cy="3238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 Box 21"/>
          <p:cNvSpPr txBox="1">
            <a:spLocks noChangeArrowheads="1"/>
          </p:cNvSpPr>
          <p:nvPr/>
        </p:nvSpPr>
        <p:spPr bwMode="auto">
          <a:xfrm>
            <a:off x="2076450" y="4083050"/>
            <a:ext cx="1743076"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size of test: 5%</a:t>
            </a:r>
            <a:endParaRPr lang="en-GB" sz="1600" b="1" dirty="0">
              <a:cs typeface="Arial" charset="0"/>
            </a:endParaRPr>
          </a:p>
        </p:txBody>
      </p:sp>
      <p:pic>
        <p:nvPicPr>
          <p:cNvPr id="2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2800" y="1260300"/>
            <a:ext cx="6911492" cy="420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16"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3</a:t>
            </a:r>
            <a:endParaRPr lang="en-US" sz="1000" dirty="0">
              <a:solidFill>
                <a:srgbClr val="3366FF"/>
              </a:solidFill>
            </a:endParaRPr>
          </a:p>
        </p:txBody>
      </p:sp>
      <p:sp>
        <p:nvSpPr>
          <p:cNvPr id="315439" name="Text Box 4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a:t>
            </a:r>
            <a:r>
              <a:rPr lang="en-GB" sz="1500" b="1" dirty="0"/>
              <a:t>will begin with the test using the scaled </a:t>
            </a:r>
            <a:r>
              <a:rPr lang="en-GB" sz="1500" b="1" dirty="0" smtClean="0"/>
              <a:t>estimator                     and initially we will suppose that there is no evidence of a trend in the data. Our task is to discriminate between Case (a) and Case (b).</a:t>
            </a:r>
            <a:endParaRPr lang="en-GB" sz="1500" b="1"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2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3632981916"/>
              </p:ext>
            </p:extLst>
          </p:nvPr>
        </p:nvGraphicFramePr>
        <p:xfrm>
          <a:off x="3081600" y="627063"/>
          <a:ext cx="2997200" cy="381000"/>
        </p:xfrm>
        <a:graphic>
          <a:graphicData uri="http://schemas.openxmlformats.org/presentationml/2006/ole">
            <mc:AlternateContent xmlns:mc="http://schemas.openxmlformats.org/markup-compatibility/2006">
              <mc:Choice xmlns:v="urn:schemas-microsoft-com:vml" Requires="v">
                <p:oleObj spid="_x0000_s350299"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816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Rectangle 32"/>
          <p:cNvSpPr>
            <a:spLocks noChangeArrowheads="1"/>
          </p:cNvSpPr>
          <p:nvPr/>
        </p:nvSpPr>
        <p:spPr bwMode="auto">
          <a:xfrm>
            <a:off x="0" y="192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7"/>
          <p:cNvGraphicFramePr>
            <a:graphicFrameLocks noChangeAspect="1"/>
          </p:cNvGraphicFramePr>
          <p:nvPr>
            <p:extLst>
              <p:ext uri="{D42A27DB-BD31-4B8C-83A1-F6EECF244321}">
                <p14:modId xmlns:p14="http://schemas.microsoft.com/office/powerpoint/2010/main" val="3644209796"/>
              </p:ext>
            </p:extLst>
          </p:nvPr>
        </p:nvGraphicFramePr>
        <p:xfrm>
          <a:off x="3081600" y="1324800"/>
          <a:ext cx="2463800" cy="374650"/>
        </p:xfrm>
        <a:graphic>
          <a:graphicData uri="http://schemas.openxmlformats.org/presentationml/2006/ole">
            <mc:AlternateContent xmlns:mc="http://schemas.openxmlformats.org/markup-compatibility/2006">
              <mc:Choice xmlns:v="urn:schemas-microsoft-com:vml" Requires="v">
                <p:oleObj spid="_x0000_s350300" name="Equation" r:id="rId5" imgW="2463480" imgH="380880" progId="Equation.3">
                  <p:embed/>
                </p:oleObj>
              </mc:Choice>
              <mc:Fallback>
                <p:oleObj name="Equation" r:id="rId5" imgW="2463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600" y="13248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 Box 2"/>
          <p:cNvSpPr txBox="1">
            <a:spLocks noChangeArrowheads="1"/>
          </p:cNvSpPr>
          <p:nvPr/>
        </p:nvSpPr>
        <p:spPr bwMode="auto">
          <a:xfrm>
            <a:off x="1739900" y="1312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37" name="Text Box 2"/>
          <p:cNvSpPr txBox="1">
            <a:spLocks noChangeArrowheads="1"/>
          </p:cNvSpPr>
          <p:nvPr/>
        </p:nvSpPr>
        <p:spPr bwMode="auto">
          <a:xfrm>
            <a:off x="1739900" y="20340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38" name="Object 18"/>
          <p:cNvGraphicFramePr>
            <a:graphicFrameLocks noChangeAspect="1"/>
          </p:cNvGraphicFramePr>
          <p:nvPr>
            <p:extLst>
              <p:ext uri="{D42A27DB-BD31-4B8C-83A1-F6EECF244321}">
                <p14:modId xmlns:p14="http://schemas.microsoft.com/office/powerpoint/2010/main" val="3527242791"/>
              </p:ext>
            </p:extLst>
          </p:nvPr>
        </p:nvGraphicFramePr>
        <p:xfrm>
          <a:off x="3081600" y="2043150"/>
          <a:ext cx="1562100" cy="374650"/>
        </p:xfrm>
        <a:graphic>
          <a:graphicData uri="http://schemas.openxmlformats.org/presentationml/2006/ole">
            <mc:AlternateContent xmlns:mc="http://schemas.openxmlformats.org/markup-compatibility/2006">
              <mc:Choice xmlns:v="urn:schemas-microsoft-com:vml" Requires="v">
                <p:oleObj spid="_x0000_s350301" name="Equation" r:id="rId7" imgW="1562040" imgH="380880" progId="Equation.3">
                  <p:embed/>
                </p:oleObj>
              </mc:Choice>
              <mc:Fallback>
                <p:oleObj name="Equation" r:id="rId7" imgW="15620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600" y="20431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97990564"/>
              </p:ext>
            </p:extLst>
          </p:nvPr>
        </p:nvGraphicFramePr>
        <p:xfrm>
          <a:off x="5302250" y="5848350"/>
          <a:ext cx="939800" cy="330200"/>
        </p:xfrm>
        <a:graphic>
          <a:graphicData uri="http://schemas.openxmlformats.org/presentationml/2006/ole">
            <mc:AlternateContent xmlns:mc="http://schemas.openxmlformats.org/markup-compatibility/2006">
              <mc:Choice xmlns:v="urn:schemas-microsoft-com:vml" Requires="v">
                <p:oleObj spid="_x0000_s350302" name="Equation" r:id="rId9" imgW="1447560" imgH="507960" progId="Equation.DSMT4">
                  <p:embed/>
                </p:oleObj>
              </mc:Choice>
              <mc:Fallback>
                <p:oleObj name="Equation" r:id="rId9" imgW="1447560" imgH="507960" progId="Equation.DSMT4">
                  <p:embed/>
                  <p:pic>
                    <p:nvPicPr>
                      <p:cNvPr id="0" name="Object 1"/>
                      <p:cNvPicPr>
                        <a:picLocks noChangeAspect="1" noChangeArrowheads="1"/>
                      </p:cNvPicPr>
                      <p:nvPr/>
                    </p:nvPicPr>
                    <p:blipFill>
                      <a:blip r:embed="rId10"/>
                      <a:srcRect/>
                      <a:stretch>
                        <a:fillRect/>
                      </a:stretch>
                    </p:blipFill>
                    <p:spPr bwMode="auto">
                      <a:xfrm>
                        <a:off x="5302250" y="5848350"/>
                        <a:ext cx="939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448478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430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39</a:t>
            </a:r>
            <a:endParaRPr lang="en-US" sz="1000" dirty="0">
              <a:solidFill>
                <a:srgbClr val="3366FF"/>
              </a:solidFill>
            </a:endParaRPr>
          </a:p>
        </p:txBody>
      </p:sp>
      <p:sp>
        <p:nvSpPr>
          <p:cNvPr id="3543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figure seems to answer our questions.  </a:t>
            </a:r>
            <a:r>
              <a:rPr lang="en-GB" sz="1500" b="1" dirty="0" smtClean="0"/>
              <a:t>The </a:t>
            </a:r>
            <a:r>
              <a:rPr lang="en-GB" sz="1500" b="1" dirty="0"/>
              <a:t>test based </a:t>
            </a:r>
            <a:r>
              <a:rPr lang="en-GB" sz="1500" b="1" dirty="0" smtClean="0"/>
              <a:t>on                   has </a:t>
            </a:r>
            <a:r>
              <a:rPr lang="en-GB" sz="1500" b="1" dirty="0"/>
              <a:t>greatest </a:t>
            </a:r>
            <a:r>
              <a:rPr lang="en-GB" sz="1500" b="1" dirty="0" smtClean="0"/>
              <a:t>power for </a:t>
            </a:r>
            <a:r>
              <a:rPr lang="en-GB" sz="1500" b="1" dirty="0"/>
              <a:t>all values of </a:t>
            </a:r>
            <a:r>
              <a:rPr lang="en-GB" sz="1500" b="1" i="1" dirty="0">
                <a:latin typeface="Symbol" pitchFamily="18" charset="2"/>
              </a:rPr>
              <a:t>b</a:t>
            </a:r>
            <a:r>
              <a:rPr lang="en-GB" sz="1500" b="1" baseline="-25000" dirty="0"/>
              <a:t>2</a:t>
            </a:r>
            <a:r>
              <a:rPr lang="en-GB" sz="1500" b="1" dirty="0"/>
              <a:t> &lt; 1.  The </a:t>
            </a:r>
            <a:r>
              <a:rPr lang="en-GB" sz="1500" b="1" i="1" dirty="0"/>
              <a:t>t</a:t>
            </a:r>
            <a:r>
              <a:rPr lang="en-GB" sz="1500" b="1" dirty="0"/>
              <a:t> test is </a:t>
            </a:r>
            <a:r>
              <a:rPr lang="en-GB" sz="1500" b="1" dirty="0" smtClean="0"/>
              <a:t>next in terms of power, </a:t>
            </a:r>
            <a:r>
              <a:rPr lang="en-GB" sz="1500" b="1" dirty="0"/>
              <a:t>and the </a:t>
            </a:r>
            <a:r>
              <a:rPr lang="en-GB" sz="1500" b="1" i="1" dirty="0"/>
              <a:t>F</a:t>
            </a:r>
            <a:r>
              <a:rPr lang="en-GB" sz="1500" b="1" dirty="0"/>
              <a:t> is test least powerful.</a:t>
            </a:r>
            <a:endParaRPr lang="en-US"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32"/>
          <p:cNvSpPr>
            <a:spLocks noChangeArrowheads="1"/>
          </p:cNvSpPr>
          <p:nvPr/>
        </p:nvSpPr>
        <p:spPr bwMode="auto">
          <a:xfrm>
            <a:off x="3867150" y="5173200"/>
            <a:ext cx="12668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6" name="Text Box 16"/>
          <p:cNvSpPr txBox="1">
            <a:spLocks noChangeArrowheads="1"/>
          </p:cNvSpPr>
          <p:nvPr/>
        </p:nvSpPr>
        <p:spPr bwMode="auto">
          <a:xfrm>
            <a:off x="3898900" y="5187600"/>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Value of </a:t>
            </a:r>
            <a:r>
              <a:rPr lang="en-GB" sz="1600" b="1" i="1" dirty="0">
                <a:latin typeface="Symbol" pitchFamily="18" charset="2"/>
              </a:rPr>
              <a:t>b</a:t>
            </a:r>
            <a:r>
              <a:rPr lang="en-GB" sz="1600" b="1" baseline="-25000" dirty="0"/>
              <a:t>2</a:t>
            </a:r>
            <a:endParaRPr lang="en-US" sz="1600" b="1" baseline="-25000" dirty="0"/>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Power of the tests</a:t>
            </a:r>
            <a:endParaRPr lang="en-US" sz="1800" b="1" i="1" dirty="0">
              <a:latin typeface="Arial" charset="0"/>
            </a:endParaRPr>
          </a:p>
        </p:txBody>
      </p:sp>
      <p:sp>
        <p:nvSpPr>
          <p:cNvPr id="19" name="Rectangle 32"/>
          <p:cNvSpPr>
            <a:spLocks noChangeArrowheads="1"/>
          </p:cNvSpPr>
          <p:nvPr/>
        </p:nvSpPr>
        <p:spPr bwMode="auto">
          <a:xfrm>
            <a:off x="2105325" y="4143374"/>
            <a:ext cx="1657050" cy="3238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0" name="Text Box 21"/>
          <p:cNvSpPr txBox="1">
            <a:spLocks noChangeArrowheads="1"/>
          </p:cNvSpPr>
          <p:nvPr/>
        </p:nvSpPr>
        <p:spPr bwMode="auto">
          <a:xfrm>
            <a:off x="2076450" y="4083050"/>
            <a:ext cx="1743076"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size of test: 5%</a:t>
            </a:r>
            <a:endParaRPr lang="en-GB" sz="1600" b="1" dirty="0">
              <a:cs typeface="Arial" charset="0"/>
            </a:endParaRPr>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362409205"/>
              </p:ext>
            </p:extLst>
          </p:nvPr>
        </p:nvGraphicFramePr>
        <p:xfrm>
          <a:off x="6069013" y="5848350"/>
          <a:ext cx="814387" cy="330200"/>
        </p:xfrm>
        <a:graphic>
          <a:graphicData uri="http://schemas.openxmlformats.org/presentationml/2006/ole">
            <mc:AlternateContent xmlns:mc="http://schemas.openxmlformats.org/markup-compatibility/2006">
              <mc:Choice xmlns:v="urn:schemas-microsoft-com:vml" Requires="v">
                <p:oleObj spid="_x0000_s365583" name="Equation" r:id="rId3" imgW="1257300" imgH="508000" progId="Equation.DSMT4">
                  <p:embed/>
                </p:oleObj>
              </mc:Choice>
              <mc:Fallback>
                <p:oleObj name="Equation" r:id="rId3" imgW="1257300" imgH="5080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9013" y="5848350"/>
                        <a:ext cx="814387"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655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2800" y="1260300"/>
            <a:ext cx="6911492" cy="420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604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40</a:t>
            </a:r>
            <a:endParaRPr lang="en-US" sz="1000" dirty="0">
              <a:solidFill>
                <a:srgbClr val="3366FF"/>
              </a:solidFill>
            </a:endParaRPr>
          </a:p>
        </p:txBody>
      </p:sp>
      <p:sp>
        <p:nvSpPr>
          <p:cNvPr id="3604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tests all have high power when </a:t>
            </a:r>
            <a:r>
              <a:rPr lang="en-GB" sz="1500" b="1" i="1">
                <a:latin typeface="Symbol" pitchFamily="18" charset="2"/>
              </a:rPr>
              <a:t>b</a:t>
            </a:r>
            <a:r>
              <a:rPr lang="en-GB" sz="1500" b="1" baseline="-25000"/>
              <a:t>2</a:t>
            </a:r>
            <a:r>
              <a:rPr lang="en-GB" sz="1500" b="1"/>
              <a:t> &lt; 0.8.  For values above 0.8, the power rapidly diminishes and becomes low.</a:t>
            </a:r>
            <a:endParaRPr lang="en-US" sz="1500" b="1"/>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Power of the tests</a:t>
            </a:r>
            <a:endParaRPr lang="en-US" sz="1800" b="1" i="1" dirty="0">
              <a:latin typeface="Arial" charset="0"/>
            </a:endParaRPr>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2" name="Rectangle 32"/>
          <p:cNvSpPr>
            <a:spLocks noChangeArrowheads="1"/>
          </p:cNvSpPr>
          <p:nvPr/>
        </p:nvSpPr>
        <p:spPr bwMode="auto">
          <a:xfrm>
            <a:off x="3867150" y="5173200"/>
            <a:ext cx="12668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6"/>
          <p:cNvSpPr txBox="1">
            <a:spLocks noChangeArrowheads="1"/>
          </p:cNvSpPr>
          <p:nvPr/>
        </p:nvSpPr>
        <p:spPr bwMode="auto">
          <a:xfrm>
            <a:off x="3898900" y="5187600"/>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Value of </a:t>
            </a:r>
            <a:r>
              <a:rPr lang="en-GB" sz="1600" b="1" i="1" dirty="0">
                <a:latin typeface="Symbol" pitchFamily="18" charset="2"/>
              </a:rPr>
              <a:t>b</a:t>
            </a:r>
            <a:r>
              <a:rPr lang="en-GB" sz="1600" b="1" baseline="-25000" dirty="0"/>
              <a:t>2</a:t>
            </a:r>
            <a:endParaRPr lang="en-US" sz="1600" b="1" baseline="-25000" dirty="0"/>
          </a:p>
        </p:txBody>
      </p:sp>
      <p:sp>
        <p:nvSpPr>
          <p:cNvPr id="24" name="Rectangle 32"/>
          <p:cNvSpPr>
            <a:spLocks noChangeArrowheads="1"/>
          </p:cNvSpPr>
          <p:nvPr/>
        </p:nvSpPr>
        <p:spPr bwMode="auto">
          <a:xfrm>
            <a:off x="2105325" y="4143374"/>
            <a:ext cx="1657050" cy="3238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 Box 21"/>
          <p:cNvSpPr txBox="1">
            <a:spLocks noChangeArrowheads="1"/>
          </p:cNvSpPr>
          <p:nvPr/>
        </p:nvSpPr>
        <p:spPr bwMode="auto">
          <a:xfrm>
            <a:off x="2076450" y="4083050"/>
            <a:ext cx="1743076"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size of test: 5%</a:t>
            </a:r>
            <a:endParaRPr lang="en-GB" sz="1600" b="1" dirty="0">
              <a:cs typeface="Arial" charset="0"/>
            </a:endParaRPr>
          </a:p>
        </p:txBody>
      </p:sp>
      <p:pic>
        <p:nvPicPr>
          <p:cNvPr id="2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2800" y="1260300"/>
            <a:ext cx="6911492" cy="420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53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41</a:t>
            </a:r>
            <a:endParaRPr lang="en-US" sz="1000" dirty="0">
              <a:solidFill>
                <a:srgbClr val="3366FF"/>
              </a:solidFill>
            </a:endParaRPr>
          </a:p>
        </p:txBody>
      </p:sp>
      <p:sp>
        <p:nvSpPr>
          <p:cNvPr id="3553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For </a:t>
            </a:r>
            <a:r>
              <a:rPr lang="en-GB" sz="1500" b="1" i="1" dirty="0">
                <a:latin typeface="Symbol" pitchFamily="18" charset="2"/>
              </a:rPr>
              <a:t>b</a:t>
            </a:r>
            <a:r>
              <a:rPr lang="en-GB" sz="1500" b="1" baseline="-25000" dirty="0"/>
              <a:t>2</a:t>
            </a:r>
            <a:r>
              <a:rPr lang="en-GB" sz="1500" b="1" dirty="0"/>
              <a:t> = 0.9, for example, even the test based on </a:t>
            </a:r>
            <a:r>
              <a:rPr lang="en-GB" sz="1500" b="1" i="1" dirty="0"/>
              <a:t> </a:t>
            </a:r>
            <a:r>
              <a:rPr lang="en-GB" sz="1500" b="1" i="1" dirty="0" smtClean="0"/>
              <a:t>                 </a:t>
            </a:r>
            <a:r>
              <a:rPr lang="en-GB" sz="1500" b="1" dirty="0" smtClean="0"/>
              <a:t>will </a:t>
            </a:r>
            <a:r>
              <a:rPr lang="en-GB" sz="1500" b="1" dirty="0"/>
              <a:t>fail to reject the null hypothesis 50 percent of the time.  This demonstrates the difficulty of discriminating between nonstationary processes and stationary processes that are highly autoregressive.</a:t>
            </a:r>
            <a:endParaRPr lang="en-US"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Power of the tests</a:t>
            </a:r>
            <a:endParaRPr lang="en-US" sz="1800" b="1" i="1" dirty="0">
              <a:latin typeface="Arial" charset="0"/>
            </a:endParaRPr>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2" name="Rectangle 32"/>
          <p:cNvSpPr>
            <a:spLocks noChangeArrowheads="1"/>
          </p:cNvSpPr>
          <p:nvPr/>
        </p:nvSpPr>
        <p:spPr bwMode="auto">
          <a:xfrm>
            <a:off x="3867150" y="5173200"/>
            <a:ext cx="12668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6"/>
          <p:cNvSpPr txBox="1">
            <a:spLocks noChangeArrowheads="1"/>
          </p:cNvSpPr>
          <p:nvPr/>
        </p:nvSpPr>
        <p:spPr bwMode="auto">
          <a:xfrm>
            <a:off x="3898900" y="5187600"/>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Value of </a:t>
            </a:r>
            <a:r>
              <a:rPr lang="en-GB" sz="1600" b="1" i="1" dirty="0">
                <a:latin typeface="Symbol" pitchFamily="18" charset="2"/>
              </a:rPr>
              <a:t>b</a:t>
            </a:r>
            <a:r>
              <a:rPr lang="en-GB" sz="1600" b="1" baseline="-25000" dirty="0"/>
              <a:t>2</a:t>
            </a:r>
            <a:endParaRPr lang="en-US" sz="1600" b="1" baseline="-25000" dirty="0"/>
          </a:p>
        </p:txBody>
      </p:sp>
      <p:sp>
        <p:nvSpPr>
          <p:cNvPr id="24" name="Rectangle 32"/>
          <p:cNvSpPr>
            <a:spLocks noChangeArrowheads="1"/>
          </p:cNvSpPr>
          <p:nvPr/>
        </p:nvSpPr>
        <p:spPr bwMode="auto">
          <a:xfrm>
            <a:off x="2105325" y="4143374"/>
            <a:ext cx="1657050" cy="3238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 Box 21"/>
          <p:cNvSpPr txBox="1">
            <a:spLocks noChangeArrowheads="1"/>
          </p:cNvSpPr>
          <p:nvPr/>
        </p:nvSpPr>
        <p:spPr bwMode="auto">
          <a:xfrm>
            <a:off x="2076450" y="4083050"/>
            <a:ext cx="1743076"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size of test: 5%</a:t>
            </a:r>
            <a:endParaRPr lang="en-GB" sz="1600" b="1" dirty="0">
              <a:cs typeface="Arial" charset="0"/>
            </a:endParaRPr>
          </a:p>
        </p:txBody>
      </p:sp>
      <p:pic>
        <p:nvPicPr>
          <p:cNvPr id="2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1260300"/>
            <a:ext cx="6911492" cy="420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extLst>
              <p:ext uri="{D42A27DB-BD31-4B8C-83A1-F6EECF244321}">
                <p14:modId xmlns:p14="http://schemas.microsoft.com/office/powerpoint/2010/main" val="2939245190"/>
              </p:ext>
            </p:extLst>
          </p:nvPr>
        </p:nvGraphicFramePr>
        <p:xfrm>
          <a:off x="4830763" y="5848350"/>
          <a:ext cx="814387" cy="330200"/>
        </p:xfrm>
        <a:graphic>
          <a:graphicData uri="http://schemas.openxmlformats.org/presentationml/2006/ole">
            <mc:AlternateContent xmlns:mc="http://schemas.openxmlformats.org/markup-compatibility/2006">
              <mc:Choice xmlns:v="urn:schemas-microsoft-com:vml" Requires="v">
                <p:oleObj spid="_x0000_s367625" name="Equation" r:id="rId4" imgW="1257300" imgH="508000" progId="Equation.DSMT4">
                  <p:embed/>
                </p:oleObj>
              </mc:Choice>
              <mc:Fallback>
                <p:oleObj name="Equation" r:id="rId4" imgW="1257300" imgH="508000"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0763" y="5848350"/>
                        <a:ext cx="814387"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63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42</a:t>
            </a:r>
            <a:endParaRPr lang="en-US" sz="1000" dirty="0">
              <a:solidFill>
                <a:srgbClr val="3366FF"/>
              </a:solidFill>
            </a:endParaRPr>
          </a:p>
        </p:txBody>
      </p:sp>
      <p:sp>
        <p:nvSpPr>
          <p:cNvPr id="3563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inferiority of the </a:t>
            </a:r>
            <a:r>
              <a:rPr lang="en-GB" sz="1500" b="1" i="1"/>
              <a:t>F</a:t>
            </a:r>
            <a:r>
              <a:rPr lang="en-GB" sz="1500" b="1"/>
              <a:t> test in this comparison may come as a surprise, given that it is making more use of the data than the other two.</a:t>
            </a:r>
            <a:endParaRPr lang="en-US"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Power of the tests</a:t>
            </a:r>
            <a:endParaRPr lang="en-US" sz="1800" b="1" i="1" dirty="0">
              <a:latin typeface="Arial" charset="0"/>
            </a:endParaRPr>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2" name="Rectangle 32"/>
          <p:cNvSpPr>
            <a:spLocks noChangeArrowheads="1"/>
          </p:cNvSpPr>
          <p:nvPr/>
        </p:nvSpPr>
        <p:spPr bwMode="auto">
          <a:xfrm>
            <a:off x="3867150" y="5173200"/>
            <a:ext cx="12668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6"/>
          <p:cNvSpPr txBox="1">
            <a:spLocks noChangeArrowheads="1"/>
          </p:cNvSpPr>
          <p:nvPr/>
        </p:nvSpPr>
        <p:spPr bwMode="auto">
          <a:xfrm>
            <a:off x="3898900" y="5187600"/>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Value of </a:t>
            </a:r>
            <a:r>
              <a:rPr lang="en-GB" sz="1600" b="1" i="1" dirty="0">
                <a:latin typeface="Symbol" pitchFamily="18" charset="2"/>
              </a:rPr>
              <a:t>b</a:t>
            </a:r>
            <a:r>
              <a:rPr lang="en-GB" sz="1600" b="1" baseline="-25000" dirty="0"/>
              <a:t>2</a:t>
            </a:r>
            <a:endParaRPr lang="en-US" sz="1600" b="1" baseline="-25000" dirty="0"/>
          </a:p>
        </p:txBody>
      </p:sp>
      <p:sp>
        <p:nvSpPr>
          <p:cNvPr id="24" name="Rectangle 32"/>
          <p:cNvSpPr>
            <a:spLocks noChangeArrowheads="1"/>
          </p:cNvSpPr>
          <p:nvPr/>
        </p:nvSpPr>
        <p:spPr bwMode="auto">
          <a:xfrm>
            <a:off x="2105325" y="4143374"/>
            <a:ext cx="1657050" cy="3238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 Box 21"/>
          <p:cNvSpPr txBox="1">
            <a:spLocks noChangeArrowheads="1"/>
          </p:cNvSpPr>
          <p:nvPr/>
        </p:nvSpPr>
        <p:spPr bwMode="auto">
          <a:xfrm>
            <a:off x="2076450" y="4083050"/>
            <a:ext cx="1743076"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size of test: 5%</a:t>
            </a:r>
            <a:endParaRPr lang="en-GB" sz="1600" b="1" dirty="0">
              <a:cs typeface="Arial" charset="0"/>
            </a:endParaRPr>
          </a:p>
        </p:txBody>
      </p:sp>
      <p:pic>
        <p:nvPicPr>
          <p:cNvPr id="2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2800" y="1260300"/>
            <a:ext cx="6911492" cy="420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942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43</a:t>
            </a:r>
            <a:endParaRPr lang="en-US" sz="1000" dirty="0">
              <a:solidFill>
                <a:srgbClr val="3366FF"/>
              </a:solidFill>
            </a:endParaRPr>
          </a:p>
        </p:txBody>
      </p:sp>
      <p:sp>
        <p:nvSpPr>
          <p:cNvPr id="3594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However, there is a simple reason for this.  The other two tests are one-sided and this increases their power, holding the significance level constant.</a:t>
            </a:r>
            <a:r>
              <a:rPr lang="en-GB" sz="1500"/>
              <a:t>  </a:t>
            </a:r>
            <a:endParaRPr lang="en-US"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Power of the tests</a:t>
            </a:r>
            <a:endParaRPr lang="en-US" sz="1800" b="1" i="1" dirty="0">
              <a:latin typeface="Arial" charset="0"/>
            </a:endParaRPr>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22" name="Rectangle 32"/>
          <p:cNvSpPr>
            <a:spLocks noChangeArrowheads="1"/>
          </p:cNvSpPr>
          <p:nvPr/>
        </p:nvSpPr>
        <p:spPr bwMode="auto">
          <a:xfrm>
            <a:off x="3867150" y="5173200"/>
            <a:ext cx="12668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6"/>
          <p:cNvSpPr txBox="1">
            <a:spLocks noChangeArrowheads="1"/>
          </p:cNvSpPr>
          <p:nvPr/>
        </p:nvSpPr>
        <p:spPr bwMode="auto">
          <a:xfrm>
            <a:off x="3898900" y="5187600"/>
            <a:ext cx="1308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Value of </a:t>
            </a:r>
            <a:r>
              <a:rPr lang="en-GB" sz="1600" b="1" i="1" dirty="0">
                <a:latin typeface="Symbol" pitchFamily="18" charset="2"/>
              </a:rPr>
              <a:t>b</a:t>
            </a:r>
            <a:r>
              <a:rPr lang="en-GB" sz="1600" b="1" baseline="-25000" dirty="0"/>
              <a:t>2</a:t>
            </a:r>
            <a:endParaRPr lang="en-US" sz="1600" b="1" baseline="-25000" dirty="0"/>
          </a:p>
        </p:txBody>
      </p:sp>
      <p:sp>
        <p:nvSpPr>
          <p:cNvPr id="24" name="Rectangle 32"/>
          <p:cNvSpPr>
            <a:spLocks noChangeArrowheads="1"/>
          </p:cNvSpPr>
          <p:nvPr/>
        </p:nvSpPr>
        <p:spPr bwMode="auto">
          <a:xfrm>
            <a:off x="2105325" y="4143374"/>
            <a:ext cx="1657050" cy="3238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 Box 21"/>
          <p:cNvSpPr txBox="1">
            <a:spLocks noChangeArrowheads="1"/>
          </p:cNvSpPr>
          <p:nvPr/>
        </p:nvSpPr>
        <p:spPr bwMode="auto">
          <a:xfrm>
            <a:off x="2076450" y="4083050"/>
            <a:ext cx="1743076"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size of test: 5%</a:t>
            </a:r>
            <a:endParaRPr lang="en-GB" sz="1600" b="1" dirty="0">
              <a:cs typeface="Arial" charset="0"/>
            </a:endParaRPr>
          </a:p>
        </p:txBody>
      </p:sp>
      <p:pic>
        <p:nvPicPr>
          <p:cNvPr id="2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2800" y="1260300"/>
            <a:ext cx="6911492" cy="420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39" name="Rectangle 38"/>
          <p:cNvSpPr/>
          <p:nvPr/>
        </p:nvSpPr>
        <p:spPr bwMode="auto">
          <a:xfrm>
            <a:off x="1170000" y="1076324"/>
            <a:ext cx="6804000" cy="4000501"/>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3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pic>
        <p:nvPicPr>
          <p:cNvPr id="4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0813"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8538"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32"/>
          <p:cNvSpPr>
            <a:spLocks noChangeArrowheads="1"/>
          </p:cNvSpPr>
          <p:nvPr/>
        </p:nvSpPr>
        <p:spPr bwMode="auto">
          <a:xfrm>
            <a:off x="1943100"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4" name="Text Box 17"/>
          <p:cNvSpPr txBox="1">
            <a:spLocks noChangeArrowheads="1"/>
          </p:cNvSpPr>
          <p:nvPr/>
        </p:nvSpPr>
        <p:spPr bwMode="auto">
          <a:xfrm>
            <a:off x="1981200"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sp>
        <p:nvSpPr>
          <p:cNvPr id="47" name="Rectangle 32"/>
          <p:cNvSpPr>
            <a:spLocks noChangeArrowheads="1"/>
          </p:cNvSpPr>
          <p:nvPr/>
        </p:nvSpPr>
        <p:spPr bwMode="auto">
          <a:xfrm>
            <a:off x="0" y="5106525"/>
            <a:ext cx="9144000" cy="4751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0" name="Text Box 1026"/>
          <p:cNvSpPr txBox="1">
            <a:spLocks noChangeArrowheads="1"/>
          </p:cNvSpPr>
          <p:nvPr/>
        </p:nvSpPr>
        <p:spPr bwMode="auto">
          <a:xfrm>
            <a:off x="302400" y="5168100"/>
            <a:ext cx="1660525"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Fitted model:</a:t>
            </a:r>
            <a:endParaRPr lang="en-US" sz="1800" b="1" i="1" dirty="0">
              <a:latin typeface="Arial" charset="0"/>
            </a:endParaRPr>
          </a:p>
        </p:txBody>
      </p:sp>
      <p:sp>
        <p:nvSpPr>
          <p:cNvPr id="51" name="Text Box 1026"/>
          <p:cNvSpPr txBox="1">
            <a:spLocks noChangeArrowheads="1"/>
          </p:cNvSpPr>
          <p:nvPr/>
        </p:nvSpPr>
        <p:spPr bwMode="auto">
          <a:xfrm>
            <a:off x="301625" y="5580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Test of a deterministic trend</a:t>
            </a:r>
            <a:endParaRPr lang="en-US" sz="1800" b="1" i="1" dirty="0">
              <a:latin typeface="Arial" charset="0"/>
            </a:endParaRPr>
          </a:p>
        </p:txBody>
      </p:sp>
      <p:sp>
        <p:nvSpPr>
          <p:cNvPr id="5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now consider tests of deterministic trends. </a:t>
            </a:r>
            <a:r>
              <a:rPr lang="en-GB" sz="1500" b="1" dirty="0"/>
              <a:t>Tests of </a:t>
            </a:r>
            <a:r>
              <a:rPr lang="en-GB" sz="1500" b="1" dirty="0" err="1"/>
              <a:t>nonstationarity</a:t>
            </a:r>
            <a:r>
              <a:rPr lang="en-GB" sz="1500" b="1" dirty="0"/>
              <a:t> attributable to the presence of a deterministic trend are </a:t>
            </a:r>
            <a:r>
              <a:rPr lang="en-GB" sz="1500" b="1" dirty="0" smtClean="0"/>
              <a:t>relatively </a:t>
            </a:r>
            <a:r>
              <a:rPr lang="en-GB" sz="1500" b="1" dirty="0"/>
              <a:t>straightforward. The simple model </a:t>
            </a:r>
          </a:p>
          <a:p>
            <a:r>
              <a:rPr lang="en-GB" sz="1500" b="1" dirty="0"/>
              <a:t> </a:t>
            </a:r>
            <a:r>
              <a:rPr lang="en-GB" sz="1500" b="1" dirty="0" smtClean="0"/>
              <a:t>                         may </a:t>
            </a:r>
            <a:r>
              <a:rPr lang="en-GB" sz="1500" b="1" dirty="0"/>
              <a:t>be fitted using OLS</a:t>
            </a:r>
            <a:r>
              <a:rPr lang="en-GB" sz="1500" b="1" dirty="0" smtClean="0"/>
              <a:t>.</a:t>
            </a:r>
            <a:endParaRPr lang="en-US" sz="15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308240872"/>
              </p:ext>
            </p:extLst>
          </p:nvPr>
        </p:nvGraphicFramePr>
        <p:xfrm>
          <a:off x="368300" y="6345238"/>
          <a:ext cx="1287463" cy="247650"/>
        </p:xfrm>
        <a:graphic>
          <a:graphicData uri="http://schemas.openxmlformats.org/presentationml/2006/ole">
            <mc:AlternateContent xmlns:mc="http://schemas.openxmlformats.org/markup-compatibility/2006">
              <mc:Choice xmlns:v="urn:schemas-microsoft-com:vml" Requires="v">
                <p:oleObj spid="_x0000_s368679" name="Equation" r:id="rId5" imgW="1981080" imgH="380880" progId="Equation.DSMT4">
                  <p:embed/>
                </p:oleObj>
              </mc:Choice>
              <mc:Fallback>
                <p:oleObj name="Equation" r:id="rId5" imgW="1981080" imgH="380880" progId="Equation.DSMT4">
                  <p:embed/>
                  <p:pic>
                    <p:nvPicPr>
                      <p:cNvPr id="0" name="Object 1"/>
                      <p:cNvPicPr>
                        <a:picLocks noChangeAspect="1" noChangeArrowheads="1"/>
                      </p:cNvPicPr>
                      <p:nvPr/>
                    </p:nvPicPr>
                    <p:blipFill>
                      <a:blip r:embed="rId6"/>
                      <a:srcRect/>
                      <a:stretch>
                        <a:fillRect/>
                      </a:stretch>
                    </p:blipFill>
                    <p:spPr bwMode="auto">
                      <a:xfrm>
                        <a:off x="368300" y="6345238"/>
                        <a:ext cx="128746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72099852"/>
              </p:ext>
            </p:extLst>
          </p:nvPr>
        </p:nvGraphicFramePr>
        <p:xfrm>
          <a:off x="2216150" y="5119688"/>
          <a:ext cx="1485900" cy="425450"/>
        </p:xfrm>
        <a:graphic>
          <a:graphicData uri="http://schemas.openxmlformats.org/presentationml/2006/ole">
            <mc:AlternateContent xmlns:mc="http://schemas.openxmlformats.org/markup-compatibility/2006">
              <mc:Choice xmlns:v="urn:schemas-microsoft-com:vml" Requires="v">
                <p:oleObj spid="_x0000_s368680" name="Equation" r:id="rId7" imgW="1485720" imgH="431640" progId="Equation.DSMT4">
                  <p:embed/>
                </p:oleObj>
              </mc:Choice>
              <mc:Fallback>
                <p:oleObj name="Equation" r:id="rId7" imgW="1485720" imgH="431640" progId="Equation.DSMT4">
                  <p:embed/>
                  <p:pic>
                    <p:nvPicPr>
                      <p:cNvPr id="0" name="Object 21"/>
                      <p:cNvPicPr>
                        <a:picLocks noChangeAspect="1" noChangeArrowheads="1"/>
                      </p:cNvPicPr>
                      <p:nvPr/>
                    </p:nvPicPr>
                    <p:blipFill>
                      <a:blip r:embed="rId8"/>
                      <a:srcRect/>
                      <a:stretch>
                        <a:fillRect/>
                      </a:stretch>
                    </p:blipFill>
                    <p:spPr bwMode="auto">
                      <a:xfrm>
                        <a:off x="2216150" y="5119688"/>
                        <a:ext cx="1485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862459335"/>
              </p:ext>
            </p:extLst>
          </p:nvPr>
        </p:nvGraphicFramePr>
        <p:xfrm>
          <a:off x="3521075" y="1033200"/>
          <a:ext cx="171450" cy="266490"/>
        </p:xfrm>
        <a:graphic>
          <a:graphicData uri="http://schemas.openxmlformats.org/presentationml/2006/ole">
            <mc:AlternateContent xmlns:mc="http://schemas.openxmlformats.org/markup-compatibility/2006">
              <mc:Choice xmlns:v="urn:schemas-microsoft-com:vml" Requires="v">
                <p:oleObj spid="_x0000_s368681" name="Equation" r:id="rId9" imgW="228600" imgH="355320" progId="Equation.DSMT4">
                  <p:embed/>
                </p:oleObj>
              </mc:Choice>
              <mc:Fallback>
                <p:oleObj name="Equation" r:id="rId9" imgW="228600" imgH="355320" progId="Equation.DSMT4">
                  <p:embed/>
                  <p:pic>
                    <p:nvPicPr>
                      <p:cNvPr id="0" name="Object 2"/>
                      <p:cNvPicPr>
                        <a:picLocks noChangeAspect="1" noChangeArrowheads="1"/>
                      </p:cNvPicPr>
                      <p:nvPr/>
                    </p:nvPicPr>
                    <p:blipFill>
                      <a:blip r:embed="rId10"/>
                      <a:srcRect/>
                      <a:stretch>
                        <a:fillRect/>
                      </a:stretch>
                    </p:blipFill>
                    <p:spPr bwMode="auto">
                      <a:xfrm>
                        <a:off x="3521075"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Rectangle 32"/>
          <p:cNvSpPr>
            <a:spLocks noChangeArrowheads="1"/>
          </p:cNvSpPr>
          <p:nvPr/>
        </p:nvSpPr>
        <p:spPr bwMode="auto">
          <a:xfrm>
            <a:off x="5343525"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5" name="Text Box 17"/>
          <p:cNvSpPr txBox="1">
            <a:spLocks noChangeArrowheads="1"/>
          </p:cNvSpPr>
          <p:nvPr/>
        </p:nvSpPr>
        <p:spPr bwMode="auto">
          <a:xfrm>
            <a:off x="5381625"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graphicFrame>
        <p:nvGraphicFramePr>
          <p:cNvPr id="56" name="Object 55"/>
          <p:cNvGraphicFramePr>
            <a:graphicFrameLocks noChangeAspect="1"/>
          </p:cNvGraphicFramePr>
          <p:nvPr>
            <p:extLst>
              <p:ext uri="{D42A27DB-BD31-4B8C-83A1-F6EECF244321}">
                <p14:modId xmlns:p14="http://schemas.microsoft.com/office/powerpoint/2010/main" val="3481078185"/>
              </p:ext>
            </p:extLst>
          </p:nvPr>
        </p:nvGraphicFramePr>
        <p:xfrm>
          <a:off x="6921500" y="1033200"/>
          <a:ext cx="171450" cy="266490"/>
        </p:xfrm>
        <a:graphic>
          <a:graphicData uri="http://schemas.openxmlformats.org/presentationml/2006/ole">
            <mc:AlternateContent xmlns:mc="http://schemas.openxmlformats.org/markup-compatibility/2006">
              <mc:Choice xmlns:v="urn:schemas-microsoft-com:vml" Requires="v">
                <p:oleObj spid="_x0000_s368682" name="Equation" r:id="rId11" imgW="228600" imgH="355320" progId="Equation.DSMT4">
                  <p:embed/>
                </p:oleObj>
              </mc:Choice>
              <mc:Fallback>
                <p:oleObj name="Equation" r:id="rId11" imgW="228600" imgH="355320" progId="Equation.DSMT4">
                  <p:embed/>
                  <p:pic>
                    <p:nvPicPr>
                      <p:cNvPr id="0" name=""/>
                      <p:cNvPicPr>
                        <a:picLocks noChangeAspect="1" noChangeArrowheads="1"/>
                      </p:cNvPicPr>
                      <p:nvPr/>
                    </p:nvPicPr>
                    <p:blipFill>
                      <a:blip r:embed="rId10"/>
                      <a:srcRect/>
                      <a:stretch>
                        <a:fillRect/>
                      </a:stretch>
                    </p:blipFill>
                    <p:spPr bwMode="auto">
                      <a:xfrm>
                        <a:off x="6921500"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684319078"/>
              </p:ext>
            </p:extLst>
          </p:nvPr>
        </p:nvGraphicFramePr>
        <p:xfrm>
          <a:off x="5089525" y="5119200"/>
          <a:ext cx="2501900" cy="425450"/>
        </p:xfrm>
        <a:graphic>
          <a:graphicData uri="http://schemas.openxmlformats.org/presentationml/2006/ole">
            <mc:AlternateContent xmlns:mc="http://schemas.openxmlformats.org/markup-compatibility/2006">
              <mc:Choice xmlns:v="urn:schemas-microsoft-com:vml" Requires="v">
                <p:oleObj spid="_x0000_s368683" name="Equation" r:id="rId12" imgW="2501640" imgH="431640" progId="Equation.DSMT4">
                  <p:embed/>
                </p:oleObj>
              </mc:Choice>
              <mc:Fallback>
                <p:oleObj name="Equation" r:id="rId12" imgW="2501640" imgH="431640" progId="Equation.DSMT4">
                  <p:embed/>
                  <p:pic>
                    <p:nvPicPr>
                      <p:cNvPr id="0" name="Object 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89525" y="5119200"/>
                        <a:ext cx="2501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7"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44</a:t>
            </a:r>
            <a:endParaRPr lang="en-US" sz="1000" dirty="0">
              <a:solidFill>
                <a:srgbClr val="3366FF"/>
              </a:solidFill>
            </a:endParaRPr>
          </a:p>
        </p:txBody>
      </p:sp>
    </p:spTree>
    <p:extLst>
      <p:ext uri="{BB962C8B-B14F-4D97-AF65-F5344CB8AC3E}">
        <p14:creationId xmlns:p14="http://schemas.microsoft.com/office/powerpoint/2010/main" val="12379302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39" name="Rectangle 38"/>
          <p:cNvSpPr/>
          <p:nvPr/>
        </p:nvSpPr>
        <p:spPr bwMode="auto">
          <a:xfrm>
            <a:off x="1170000" y="1076324"/>
            <a:ext cx="6804000" cy="4000501"/>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3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pic>
        <p:nvPicPr>
          <p:cNvPr id="4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0813"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8538"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32"/>
          <p:cNvSpPr>
            <a:spLocks noChangeArrowheads="1"/>
          </p:cNvSpPr>
          <p:nvPr/>
        </p:nvSpPr>
        <p:spPr bwMode="auto">
          <a:xfrm>
            <a:off x="1943100"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4" name="Text Box 17"/>
          <p:cNvSpPr txBox="1">
            <a:spLocks noChangeArrowheads="1"/>
          </p:cNvSpPr>
          <p:nvPr/>
        </p:nvSpPr>
        <p:spPr bwMode="auto">
          <a:xfrm>
            <a:off x="1981200"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sp>
        <p:nvSpPr>
          <p:cNvPr id="47" name="Rectangle 32"/>
          <p:cNvSpPr>
            <a:spLocks noChangeArrowheads="1"/>
          </p:cNvSpPr>
          <p:nvPr/>
        </p:nvSpPr>
        <p:spPr bwMode="auto">
          <a:xfrm>
            <a:off x="0" y="5106525"/>
            <a:ext cx="9144000" cy="4751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0" name="Text Box 1026"/>
          <p:cNvSpPr txBox="1">
            <a:spLocks noChangeArrowheads="1"/>
          </p:cNvSpPr>
          <p:nvPr/>
        </p:nvSpPr>
        <p:spPr bwMode="auto">
          <a:xfrm>
            <a:off x="302400" y="5168100"/>
            <a:ext cx="1660525"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Fitted model:</a:t>
            </a:r>
            <a:endParaRPr lang="en-US" sz="1800" b="1" i="1" dirty="0">
              <a:latin typeface="Arial" charset="0"/>
            </a:endParaRPr>
          </a:p>
        </p:txBody>
      </p:sp>
      <p:sp>
        <p:nvSpPr>
          <p:cNvPr id="51" name="Text Box 1026"/>
          <p:cNvSpPr txBox="1">
            <a:spLocks noChangeArrowheads="1"/>
          </p:cNvSpPr>
          <p:nvPr/>
        </p:nvSpPr>
        <p:spPr bwMode="auto">
          <a:xfrm>
            <a:off x="301625" y="5580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Test of a deterministic trend</a:t>
            </a:r>
            <a:endParaRPr lang="en-US" sz="1800" b="1" i="1" dirty="0">
              <a:latin typeface="Arial" charset="0"/>
            </a:endParaRPr>
          </a:p>
        </p:txBody>
      </p:sp>
      <p:sp>
        <p:nvSpPr>
          <p:cNvPr id="5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OLS estimator of the slope coefficient is </a:t>
            </a:r>
            <a:r>
              <a:rPr lang="en-GB" sz="1500" b="1" dirty="0" err="1"/>
              <a:t>hyperconsistent</a:t>
            </a:r>
            <a:r>
              <a:rPr lang="en-GB" sz="1500" b="1" dirty="0"/>
              <a:t>, meaning that is variance is inversely proportional to </a:t>
            </a:r>
            <a:r>
              <a:rPr lang="en-GB" sz="1500" b="1" i="1" dirty="0" smtClean="0"/>
              <a:t>T</a:t>
            </a:r>
            <a:r>
              <a:rPr lang="en-GB" sz="800" b="1" i="1" dirty="0" smtClean="0"/>
              <a:t> </a:t>
            </a:r>
            <a:r>
              <a:rPr lang="en-GB" sz="1500" b="1" baseline="30000" dirty="0" smtClean="0"/>
              <a:t>3</a:t>
            </a:r>
            <a:r>
              <a:rPr lang="en-GB" sz="1500" b="1" dirty="0" smtClean="0"/>
              <a:t>, </a:t>
            </a:r>
            <a:r>
              <a:rPr lang="en-GB" sz="1500" b="1" dirty="0"/>
              <a:t>but this does not affect the diagnostic and test statistics. These remain valid in finite samples.</a:t>
            </a:r>
          </a:p>
          <a:p>
            <a:endParaRPr lang="en-US"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1248696116"/>
              </p:ext>
            </p:extLst>
          </p:nvPr>
        </p:nvGraphicFramePr>
        <p:xfrm>
          <a:off x="2216150" y="5119688"/>
          <a:ext cx="1485900" cy="425450"/>
        </p:xfrm>
        <a:graphic>
          <a:graphicData uri="http://schemas.openxmlformats.org/presentationml/2006/ole">
            <mc:AlternateContent xmlns:mc="http://schemas.openxmlformats.org/markup-compatibility/2006">
              <mc:Choice xmlns:v="urn:schemas-microsoft-com:vml" Requires="v">
                <p:oleObj spid="_x0000_s376850" name="Equation" r:id="rId5" imgW="1485720" imgH="431640" progId="Equation.DSMT4">
                  <p:embed/>
                </p:oleObj>
              </mc:Choice>
              <mc:Fallback>
                <p:oleObj name="Equation" r:id="rId5" imgW="1485720" imgH="431640" progId="Equation.DSMT4">
                  <p:embed/>
                  <p:pic>
                    <p:nvPicPr>
                      <p:cNvPr id="0" name=""/>
                      <p:cNvPicPr>
                        <a:picLocks noChangeAspect="1" noChangeArrowheads="1"/>
                      </p:cNvPicPr>
                      <p:nvPr/>
                    </p:nvPicPr>
                    <p:blipFill>
                      <a:blip r:embed="rId6"/>
                      <a:srcRect/>
                      <a:stretch>
                        <a:fillRect/>
                      </a:stretch>
                    </p:blipFill>
                    <p:spPr bwMode="auto">
                      <a:xfrm>
                        <a:off x="2216150" y="5119688"/>
                        <a:ext cx="1485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060899671"/>
              </p:ext>
            </p:extLst>
          </p:nvPr>
        </p:nvGraphicFramePr>
        <p:xfrm>
          <a:off x="3521075" y="1033200"/>
          <a:ext cx="171450" cy="266490"/>
        </p:xfrm>
        <a:graphic>
          <a:graphicData uri="http://schemas.openxmlformats.org/presentationml/2006/ole">
            <mc:AlternateContent xmlns:mc="http://schemas.openxmlformats.org/markup-compatibility/2006">
              <mc:Choice xmlns:v="urn:schemas-microsoft-com:vml" Requires="v">
                <p:oleObj spid="_x0000_s376851" name="Equation" r:id="rId7" imgW="228600" imgH="355320" progId="Equation.DSMT4">
                  <p:embed/>
                </p:oleObj>
              </mc:Choice>
              <mc:Fallback>
                <p:oleObj name="Equation" r:id="rId7" imgW="228600" imgH="355320" progId="Equation.DSMT4">
                  <p:embed/>
                  <p:pic>
                    <p:nvPicPr>
                      <p:cNvPr id="0" name=""/>
                      <p:cNvPicPr>
                        <a:picLocks noChangeAspect="1" noChangeArrowheads="1"/>
                      </p:cNvPicPr>
                      <p:nvPr/>
                    </p:nvPicPr>
                    <p:blipFill>
                      <a:blip r:embed="rId8"/>
                      <a:srcRect/>
                      <a:stretch>
                        <a:fillRect/>
                      </a:stretch>
                    </p:blipFill>
                    <p:spPr bwMode="auto">
                      <a:xfrm>
                        <a:off x="3521075"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Rectangle 32"/>
          <p:cNvSpPr>
            <a:spLocks noChangeArrowheads="1"/>
          </p:cNvSpPr>
          <p:nvPr/>
        </p:nvSpPr>
        <p:spPr bwMode="auto">
          <a:xfrm>
            <a:off x="5343525"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5" name="Text Box 17"/>
          <p:cNvSpPr txBox="1">
            <a:spLocks noChangeArrowheads="1"/>
          </p:cNvSpPr>
          <p:nvPr/>
        </p:nvSpPr>
        <p:spPr bwMode="auto">
          <a:xfrm>
            <a:off x="5381625"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graphicFrame>
        <p:nvGraphicFramePr>
          <p:cNvPr id="56" name="Object 55"/>
          <p:cNvGraphicFramePr>
            <a:graphicFrameLocks noChangeAspect="1"/>
          </p:cNvGraphicFramePr>
          <p:nvPr>
            <p:extLst>
              <p:ext uri="{D42A27DB-BD31-4B8C-83A1-F6EECF244321}">
                <p14:modId xmlns:p14="http://schemas.microsoft.com/office/powerpoint/2010/main" val="2049458723"/>
              </p:ext>
            </p:extLst>
          </p:nvPr>
        </p:nvGraphicFramePr>
        <p:xfrm>
          <a:off x="6921500" y="1033200"/>
          <a:ext cx="171450" cy="266490"/>
        </p:xfrm>
        <a:graphic>
          <a:graphicData uri="http://schemas.openxmlformats.org/presentationml/2006/ole">
            <mc:AlternateContent xmlns:mc="http://schemas.openxmlformats.org/markup-compatibility/2006">
              <mc:Choice xmlns:v="urn:schemas-microsoft-com:vml" Requires="v">
                <p:oleObj spid="_x0000_s376852" name="Equation" r:id="rId9" imgW="228600" imgH="355320" progId="Equation.DSMT4">
                  <p:embed/>
                </p:oleObj>
              </mc:Choice>
              <mc:Fallback>
                <p:oleObj name="Equation" r:id="rId9" imgW="228600" imgH="355320" progId="Equation.DSMT4">
                  <p:embed/>
                  <p:pic>
                    <p:nvPicPr>
                      <p:cNvPr id="0" name=""/>
                      <p:cNvPicPr>
                        <a:picLocks noChangeAspect="1" noChangeArrowheads="1"/>
                      </p:cNvPicPr>
                      <p:nvPr/>
                    </p:nvPicPr>
                    <p:blipFill>
                      <a:blip r:embed="rId8"/>
                      <a:srcRect/>
                      <a:stretch>
                        <a:fillRect/>
                      </a:stretch>
                    </p:blipFill>
                    <p:spPr bwMode="auto">
                      <a:xfrm>
                        <a:off x="6921500"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501541806"/>
              </p:ext>
            </p:extLst>
          </p:nvPr>
        </p:nvGraphicFramePr>
        <p:xfrm>
          <a:off x="5089525" y="5119200"/>
          <a:ext cx="2501900" cy="425450"/>
        </p:xfrm>
        <a:graphic>
          <a:graphicData uri="http://schemas.openxmlformats.org/presentationml/2006/ole">
            <mc:AlternateContent xmlns:mc="http://schemas.openxmlformats.org/markup-compatibility/2006">
              <mc:Choice xmlns:v="urn:schemas-microsoft-com:vml" Requires="v">
                <p:oleObj spid="_x0000_s376853" name="Equation" r:id="rId10" imgW="2501640" imgH="431640" progId="Equation.DSMT4">
                  <p:embed/>
                </p:oleObj>
              </mc:Choice>
              <mc:Fallback>
                <p:oleObj name="Equation" r:id="rId10" imgW="250164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89525" y="5119200"/>
                        <a:ext cx="2501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45</a:t>
            </a:r>
            <a:endParaRPr lang="en-US" sz="1000" dirty="0">
              <a:solidFill>
                <a:srgbClr val="3366FF"/>
              </a:solidFill>
            </a:endParaRPr>
          </a:p>
        </p:txBody>
      </p:sp>
    </p:spTree>
    <p:extLst>
      <p:ext uri="{BB962C8B-B14F-4D97-AF65-F5344CB8AC3E}">
        <p14:creationId xmlns:p14="http://schemas.microsoft.com/office/powerpoint/2010/main" val="35880954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39" name="Rectangle 38"/>
          <p:cNvSpPr/>
          <p:nvPr/>
        </p:nvSpPr>
        <p:spPr bwMode="auto">
          <a:xfrm>
            <a:off x="1170000" y="1076324"/>
            <a:ext cx="6804000" cy="4000501"/>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3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pic>
        <p:nvPicPr>
          <p:cNvPr id="4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0813"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8538"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32"/>
          <p:cNvSpPr>
            <a:spLocks noChangeArrowheads="1"/>
          </p:cNvSpPr>
          <p:nvPr/>
        </p:nvSpPr>
        <p:spPr bwMode="auto">
          <a:xfrm>
            <a:off x="1943100"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4" name="Text Box 17"/>
          <p:cNvSpPr txBox="1">
            <a:spLocks noChangeArrowheads="1"/>
          </p:cNvSpPr>
          <p:nvPr/>
        </p:nvSpPr>
        <p:spPr bwMode="auto">
          <a:xfrm>
            <a:off x="1981200"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sp>
        <p:nvSpPr>
          <p:cNvPr id="47" name="Rectangle 32"/>
          <p:cNvSpPr>
            <a:spLocks noChangeArrowheads="1"/>
          </p:cNvSpPr>
          <p:nvPr/>
        </p:nvSpPr>
        <p:spPr bwMode="auto">
          <a:xfrm>
            <a:off x="0" y="5106525"/>
            <a:ext cx="9144000" cy="4751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0" name="Text Box 1026"/>
          <p:cNvSpPr txBox="1">
            <a:spLocks noChangeArrowheads="1"/>
          </p:cNvSpPr>
          <p:nvPr/>
        </p:nvSpPr>
        <p:spPr bwMode="auto">
          <a:xfrm>
            <a:off x="302400" y="5168100"/>
            <a:ext cx="1660525"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Fitted model:</a:t>
            </a:r>
            <a:endParaRPr lang="en-US" sz="1800" b="1" i="1" dirty="0">
              <a:latin typeface="Arial" charset="0"/>
            </a:endParaRPr>
          </a:p>
        </p:txBody>
      </p:sp>
      <p:sp>
        <p:nvSpPr>
          <p:cNvPr id="51" name="Text Box 1026"/>
          <p:cNvSpPr txBox="1">
            <a:spLocks noChangeArrowheads="1"/>
          </p:cNvSpPr>
          <p:nvPr/>
        </p:nvSpPr>
        <p:spPr bwMode="auto">
          <a:xfrm>
            <a:off x="301625" y="5580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Test of a deterministic trend</a:t>
            </a:r>
            <a:endParaRPr lang="en-US" sz="1800" b="1" i="1" dirty="0">
              <a:latin typeface="Arial" charset="0"/>
            </a:endParaRPr>
          </a:p>
        </p:txBody>
      </p:sp>
      <p:sp>
        <p:nvSpPr>
          <p:cNvPr id="5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177044759"/>
              </p:ext>
            </p:extLst>
          </p:nvPr>
        </p:nvGraphicFramePr>
        <p:xfrm>
          <a:off x="2216150" y="5119688"/>
          <a:ext cx="1485900" cy="425450"/>
        </p:xfrm>
        <a:graphic>
          <a:graphicData uri="http://schemas.openxmlformats.org/presentationml/2006/ole">
            <mc:AlternateContent xmlns:mc="http://schemas.openxmlformats.org/markup-compatibility/2006">
              <mc:Choice xmlns:v="urn:schemas-microsoft-com:vml" Requires="v">
                <p:oleObj spid="_x0000_s377874" name="Equation" r:id="rId5" imgW="1485720" imgH="431640" progId="Equation.DSMT4">
                  <p:embed/>
                </p:oleObj>
              </mc:Choice>
              <mc:Fallback>
                <p:oleObj name="Equation" r:id="rId5" imgW="1485720" imgH="431640" progId="Equation.DSMT4">
                  <p:embed/>
                  <p:pic>
                    <p:nvPicPr>
                      <p:cNvPr id="0" name=""/>
                      <p:cNvPicPr>
                        <a:picLocks noChangeAspect="1" noChangeArrowheads="1"/>
                      </p:cNvPicPr>
                      <p:nvPr/>
                    </p:nvPicPr>
                    <p:blipFill>
                      <a:blip r:embed="rId6"/>
                      <a:srcRect/>
                      <a:stretch>
                        <a:fillRect/>
                      </a:stretch>
                    </p:blipFill>
                    <p:spPr bwMode="auto">
                      <a:xfrm>
                        <a:off x="2216150" y="5119688"/>
                        <a:ext cx="1485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90386851"/>
              </p:ext>
            </p:extLst>
          </p:nvPr>
        </p:nvGraphicFramePr>
        <p:xfrm>
          <a:off x="3521075" y="1033200"/>
          <a:ext cx="171450" cy="266490"/>
        </p:xfrm>
        <a:graphic>
          <a:graphicData uri="http://schemas.openxmlformats.org/presentationml/2006/ole">
            <mc:AlternateContent xmlns:mc="http://schemas.openxmlformats.org/markup-compatibility/2006">
              <mc:Choice xmlns:v="urn:schemas-microsoft-com:vml" Requires="v">
                <p:oleObj spid="_x0000_s377875" name="Equation" r:id="rId7" imgW="228600" imgH="355320" progId="Equation.DSMT4">
                  <p:embed/>
                </p:oleObj>
              </mc:Choice>
              <mc:Fallback>
                <p:oleObj name="Equation" r:id="rId7" imgW="228600" imgH="355320" progId="Equation.DSMT4">
                  <p:embed/>
                  <p:pic>
                    <p:nvPicPr>
                      <p:cNvPr id="0" name=""/>
                      <p:cNvPicPr>
                        <a:picLocks noChangeAspect="1" noChangeArrowheads="1"/>
                      </p:cNvPicPr>
                      <p:nvPr/>
                    </p:nvPicPr>
                    <p:blipFill>
                      <a:blip r:embed="rId8"/>
                      <a:srcRect/>
                      <a:stretch>
                        <a:fillRect/>
                      </a:stretch>
                    </p:blipFill>
                    <p:spPr bwMode="auto">
                      <a:xfrm>
                        <a:off x="3521075"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Rectangle 32"/>
          <p:cNvSpPr>
            <a:spLocks noChangeArrowheads="1"/>
          </p:cNvSpPr>
          <p:nvPr/>
        </p:nvSpPr>
        <p:spPr bwMode="auto">
          <a:xfrm>
            <a:off x="5343525"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5" name="Text Box 17"/>
          <p:cNvSpPr txBox="1">
            <a:spLocks noChangeArrowheads="1"/>
          </p:cNvSpPr>
          <p:nvPr/>
        </p:nvSpPr>
        <p:spPr bwMode="auto">
          <a:xfrm>
            <a:off x="5381625"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graphicFrame>
        <p:nvGraphicFramePr>
          <p:cNvPr id="56" name="Object 55"/>
          <p:cNvGraphicFramePr>
            <a:graphicFrameLocks noChangeAspect="1"/>
          </p:cNvGraphicFramePr>
          <p:nvPr>
            <p:extLst>
              <p:ext uri="{D42A27DB-BD31-4B8C-83A1-F6EECF244321}">
                <p14:modId xmlns:p14="http://schemas.microsoft.com/office/powerpoint/2010/main" val="1856026624"/>
              </p:ext>
            </p:extLst>
          </p:nvPr>
        </p:nvGraphicFramePr>
        <p:xfrm>
          <a:off x="6921500" y="1033200"/>
          <a:ext cx="171450" cy="266490"/>
        </p:xfrm>
        <a:graphic>
          <a:graphicData uri="http://schemas.openxmlformats.org/presentationml/2006/ole">
            <mc:AlternateContent xmlns:mc="http://schemas.openxmlformats.org/markup-compatibility/2006">
              <mc:Choice xmlns:v="urn:schemas-microsoft-com:vml" Requires="v">
                <p:oleObj spid="_x0000_s377876" name="Equation" r:id="rId9" imgW="228600" imgH="355320" progId="Equation.DSMT4">
                  <p:embed/>
                </p:oleObj>
              </mc:Choice>
              <mc:Fallback>
                <p:oleObj name="Equation" r:id="rId9" imgW="228600" imgH="355320" progId="Equation.DSMT4">
                  <p:embed/>
                  <p:pic>
                    <p:nvPicPr>
                      <p:cNvPr id="0" name=""/>
                      <p:cNvPicPr>
                        <a:picLocks noChangeAspect="1" noChangeArrowheads="1"/>
                      </p:cNvPicPr>
                      <p:nvPr/>
                    </p:nvPicPr>
                    <p:blipFill>
                      <a:blip r:embed="rId8"/>
                      <a:srcRect/>
                      <a:stretch>
                        <a:fillRect/>
                      </a:stretch>
                    </p:blipFill>
                    <p:spPr bwMode="auto">
                      <a:xfrm>
                        <a:off x="6921500"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69465423"/>
              </p:ext>
            </p:extLst>
          </p:nvPr>
        </p:nvGraphicFramePr>
        <p:xfrm>
          <a:off x="5089525" y="5119200"/>
          <a:ext cx="2501900" cy="425450"/>
        </p:xfrm>
        <a:graphic>
          <a:graphicData uri="http://schemas.openxmlformats.org/presentationml/2006/ole">
            <mc:AlternateContent xmlns:mc="http://schemas.openxmlformats.org/markup-compatibility/2006">
              <mc:Choice xmlns:v="urn:schemas-microsoft-com:vml" Requires="v">
                <p:oleObj spid="_x0000_s377877" name="Equation" r:id="rId10" imgW="2501640" imgH="431640" progId="Equation.DSMT4">
                  <p:embed/>
                </p:oleObj>
              </mc:Choice>
              <mc:Fallback>
                <p:oleObj name="Equation" r:id="rId10" imgW="250164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89525" y="5119200"/>
                        <a:ext cx="2501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This is illustrated for the case </a:t>
            </a:r>
            <a:r>
              <a:rPr lang="en-GB" sz="1500" b="1" i="1" dirty="0">
                <a:latin typeface="Symbol" pitchFamily="18" charset="2"/>
              </a:rPr>
              <a:t>d</a:t>
            </a:r>
            <a:r>
              <a:rPr lang="en-GB" sz="1500" b="1" dirty="0"/>
              <a:t> = 0.2 in the left chart in the figure.  Since the standard deviation of the distribution is inversely proportional to </a:t>
            </a:r>
            <a:r>
              <a:rPr lang="en-GB" sz="1500" b="1" i="1" dirty="0"/>
              <a:t>T</a:t>
            </a:r>
            <a:r>
              <a:rPr lang="en-GB" sz="1500" b="1" baseline="30000" dirty="0"/>
              <a:t>3/2</a:t>
            </a:r>
            <a:r>
              <a:rPr lang="en-GB" sz="1500" b="1" dirty="0"/>
              <a:t>, the height is proportional to </a:t>
            </a:r>
            <a:r>
              <a:rPr lang="en-GB" b="1" i="1" dirty="0"/>
              <a:t>T</a:t>
            </a:r>
            <a:r>
              <a:rPr lang="en-GB" b="1" baseline="30000" dirty="0"/>
              <a:t>3/2</a:t>
            </a:r>
            <a:r>
              <a:rPr lang="en-GB" sz="1500" b="1" dirty="0"/>
              <a:t>, and so it more than doubles when the sample size is doubled.</a:t>
            </a:r>
            <a:endParaRPr lang="en-US" sz="1500" dirty="0"/>
          </a:p>
        </p:txBody>
      </p:sp>
      <p:sp>
        <p:nvSpPr>
          <p:cNvPr id="23"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46</a:t>
            </a:r>
            <a:endParaRPr lang="en-US" sz="1000" dirty="0">
              <a:solidFill>
                <a:srgbClr val="3366FF"/>
              </a:solidFill>
            </a:endParaRPr>
          </a:p>
        </p:txBody>
      </p:sp>
    </p:spTree>
    <p:extLst>
      <p:ext uri="{BB962C8B-B14F-4D97-AF65-F5344CB8AC3E}">
        <p14:creationId xmlns:p14="http://schemas.microsoft.com/office/powerpoint/2010/main" val="13465438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39" name="Rectangle 38"/>
          <p:cNvSpPr/>
          <p:nvPr/>
        </p:nvSpPr>
        <p:spPr bwMode="auto">
          <a:xfrm>
            <a:off x="1170000" y="1076324"/>
            <a:ext cx="6804000" cy="4000501"/>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3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pic>
        <p:nvPicPr>
          <p:cNvPr id="4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0813"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8538"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32"/>
          <p:cNvSpPr>
            <a:spLocks noChangeArrowheads="1"/>
          </p:cNvSpPr>
          <p:nvPr/>
        </p:nvSpPr>
        <p:spPr bwMode="auto">
          <a:xfrm>
            <a:off x="1943100"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4" name="Text Box 17"/>
          <p:cNvSpPr txBox="1">
            <a:spLocks noChangeArrowheads="1"/>
          </p:cNvSpPr>
          <p:nvPr/>
        </p:nvSpPr>
        <p:spPr bwMode="auto">
          <a:xfrm>
            <a:off x="1981200"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sp>
        <p:nvSpPr>
          <p:cNvPr id="47" name="Rectangle 32"/>
          <p:cNvSpPr>
            <a:spLocks noChangeArrowheads="1"/>
          </p:cNvSpPr>
          <p:nvPr/>
        </p:nvSpPr>
        <p:spPr bwMode="auto">
          <a:xfrm>
            <a:off x="0" y="5106525"/>
            <a:ext cx="9144000" cy="4751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0" name="Text Box 1026"/>
          <p:cNvSpPr txBox="1">
            <a:spLocks noChangeArrowheads="1"/>
          </p:cNvSpPr>
          <p:nvPr/>
        </p:nvSpPr>
        <p:spPr bwMode="auto">
          <a:xfrm>
            <a:off x="302400" y="5168100"/>
            <a:ext cx="1660525"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Fitted model:</a:t>
            </a:r>
            <a:endParaRPr lang="en-US" sz="1800" b="1" i="1" dirty="0">
              <a:latin typeface="Arial" charset="0"/>
            </a:endParaRPr>
          </a:p>
        </p:txBody>
      </p:sp>
      <p:sp>
        <p:nvSpPr>
          <p:cNvPr id="51" name="Text Box 1026"/>
          <p:cNvSpPr txBox="1">
            <a:spLocks noChangeArrowheads="1"/>
          </p:cNvSpPr>
          <p:nvPr/>
        </p:nvSpPr>
        <p:spPr bwMode="auto">
          <a:xfrm>
            <a:off x="301625" y="5580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Test of a deterministic trend</a:t>
            </a:r>
            <a:endParaRPr lang="en-US" sz="1800" b="1" i="1" dirty="0">
              <a:latin typeface="Arial" charset="0"/>
            </a:endParaRPr>
          </a:p>
        </p:txBody>
      </p:sp>
      <p:sp>
        <p:nvSpPr>
          <p:cNvPr id="5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More </a:t>
            </a:r>
            <a:r>
              <a:rPr lang="en-GB" sz="1500" b="1" dirty="0"/>
              <a:t>often, one may wish to consider the more general model of a stationary autoregressive process around a deterministic trend, fitting</a:t>
            </a:r>
          </a:p>
          <a:p>
            <a:r>
              <a:rPr lang="en-GB" sz="1500" b="1" dirty="0" smtClean="0"/>
              <a:t>with | </a:t>
            </a:r>
            <a:r>
              <a:rPr lang="en-GB" sz="1500" b="1" i="1" dirty="0" smtClean="0">
                <a:latin typeface="Symbol" pitchFamily="18" charset="2"/>
              </a:rPr>
              <a:t>b</a:t>
            </a:r>
            <a:r>
              <a:rPr lang="en-GB" sz="1500" b="1" baseline="-25000" dirty="0" smtClean="0"/>
              <a:t>2</a:t>
            </a:r>
            <a:r>
              <a:rPr lang="en-GB" sz="1500" b="1" dirty="0" smtClean="0"/>
              <a:t> | &lt; 1. </a:t>
            </a:r>
            <a:endParaRPr lang="en-US"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649854419"/>
              </p:ext>
            </p:extLst>
          </p:nvPr>
        </p:nvGraphicFramePr>
        <p:xfrm>
          <a:off x="2216150" y="5119688"/>
          <a:ext cx="1485900" cy="425450"/>
        </p:xfrm>
        <a:graphic>
          <a:graphicData uri="http://schemas.openxmlformats.org/presentationml/2006/ole">
            <mc:AlternateContent xmlns:mc="http://schemas.openxmlformats.org/markup-compatibility/2006">
              <mc:Choice xmlns:v="urn:schemas-microsoft-com:vml" Requires="v">
                <p:oleObj spid="_x0000_s375836" name="Equation" r:id="rId5" imgW="1485720" imgH="431640" progId="Equation.DSMT4">
                  <p:embed/>
                </p:oleObj>
              </mc:Choice>
              <mc:Fallback>
                <p:oleObj name="Equation" r:id="rId5" imgW="1485720" imgH="431640" progId="Equation.DSMT4">
                  <p:embed/>
                  <p:pic>
                    <p:nvPicPr>
                      <p:cNvPr id="0" name=""/>
                      <p:cNvPicPr>
                        <a:picLocks noChangeAspect="1" noChangeArrowheads="1"/>
                      </p:cNvPicPr>
                      <p:nvPr/>
                    </p:nvPicPr>
                    <p:blipFill>
                      <a:blip r:embed="rId6"/>
                      <a:srcRect/>
                      <a:stretch>
                        <a:fillRect/>
                      </a:stretch>
                    </p:blipFill>
                    <p:spPr bwMode="auto">
                      <a:xfrm>
                        <a:off x="2216150" y="5119688"/>
                        <a:ext cx="1485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922559123"/>
              </p:ext>
            </p:extLst>
          </p:nvPr>
        </p:nvGraphicFramePr>
        <p:xfrm>
          <a:off x="3521075" y="1033200"/>
          <a:ext cx="171450" cy="266490"/>
        </p:xfrm>
        <a:graphic>
          <a:graphicData uri="http://schemas.openxmlformats.org/presentationml/2006/ole">
            <mc:AlternateContent xmlns:mc="http://schemas.openxmlformats.org/markup-compatibility/2006">
              <mc:Choice xmlns:v="urn:schemas-microsoft-com:vml" Requires="v">
                <p:oleObj spid="_x0000_s375837" name="Equation" r:id="rId7" imgW="228600" imgH="355320" progId="Equation.DSMT4">
                  <p:embed/>
                </p:oleObj>
              </mc:Choice>
              <mc:Fallback>
                <p:oleObj name="Equation" r:id="rId7" imgW="228600" imgH="355320" progId="Equation.DSMT4">
                  <p:embed/>
                  <p:pic>
                    <p:nvPicPr>
                      <p:cNvPr id="0" name=""/>
                      <p:cNvPicPr>
                        <a:picLocks noChangeAspect="1" noChangeArrowheads="1"/>
                      </p:cNvPicPr>
                      <p:nvPr/>
                    </p:nvPicPr>
                    <p:blipFill>
                      <a:blip r:embed="rId8"/>
                      <a:srcRect/>
                      <a:stretch>
                        <a:fillRect/>
                      </a:stretch>
                    </p:blipFill>
                    <p:spPr bwMode="auto">
                      <a:xfrm>
                        <a:off x="3521075"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Rectangle 32"/>
          <p:cNvSpPr>
            <a:spLocks noChangeArrowheads="1"/>
          </p:cNvSpPr>
          <p:nvPr/>
        </p:nvSpPr>
        <p:spPr bwMode="auto">
          <a:xfrm>
            <a:off x="5343525"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5" name="Text Box 17"/>
          <p:cNvSpPr txBox="1">
            <a:spLocks noChangeArrowheads="1"/>
          </p:cNvSpPr>
          <p:nvPr/>
        </p:nvSpPr>
        <p:spPr bwMode="auto">
          <a:xfrm>
            <a:off x="5381625"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graphicFrame>
        <p:nvGraphicFramePr>
          <p:cNvPr id="56" name="Object 55"/>
          <p:cNvGraphicFramePr>
            <a:graphicFrameLocks noChangeAspect="1"/>
          </p:cNvGraphicFramePr>
          <p:nvPr>
            <p:extLst>
              <p:ext uri="{D42A27DB-BD31-4B8C-83A1-F6EECF244321}">
                <p14:modId xmlns:p14="http://schemas.microsoft.com/office/powerpoint/2010/main" val="1583282146"/>
              </p:ext>
            </p:extLst>
          </p:nvPr>
        </p:nvGraphicFramePr>
        <p:xfrm>
          <a:off x="6921500" y="1033200"/>
          <a:ext cx="171450" cy="266490"/>
        </p:xfrm>
        <a:graphic>
          <a:graphicData uri="http://schemas.openxmlformats.org/presentationml/2006/ole">
            <mc:AlternateContent xmlns:mc="http://schemas.openxmlformats.org/markup-compatibility/2006">
              <mc:Choice xmlns:v="urn:schemas-microsoft-com:vml" Requires="v">
                <p:oleObj spid="_x0000_s375838" name="Equation" r:id="rId9" imgW="228600" imgH="355320" progId="Equation.DSMT4">
                  <p:embed/>
                </p:oleObj>
              </mc:Choice>
              <mc:Fallback>
                <p:oleObj name="Equation" r:id="rId9" imgW="228600" imgH="355320" progId="Equation.DSMT4">
                  <p:embed/>
                  <p:pic>
                    <p:nvPicPr>
                      <p:cNvPr id="0" name=""/>
                      <p:cNvPicPr>
                        <a:picLocks noChangeAspect="1" noChangeArrowheads="1"/>
                      </p:cNvPicPr>
                      <p:nvPr/>
                    </p:nvPicPr>
                    <p:blipFill>
                      <a:blip r:embed="rId8"/>
                      <a:srcRect/>
                      <a:stretch>
                        <a:fillRect/>
                      </a:stretch>
                    </p:blipFill>
                    <p:spPr bwMode="auto">
                      <a:xfrm>
                        <a:off x="6921500"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56089085"/>
              </p:ext>
            </p:extLst>
          </p:nvPr>
        </p:nvGraphicFramePr>
        <p:xfrm>
          <a:off x="5089525" y="5119200"/>
          <a:ext cx="2501900" cy="425450"/>
        </p:xfrm>
        <a:graphic>
          <a:graphicData uri="http://schemas.openxmlformats.org/presentationml/2006/ole">
            <mc:AlternateContent xmlns:mc="http://schemas.openxmlformats.org/markup-compatibility/2006">
              <mc:Choice xmlns:v="urn:schemas-microsoft-com:vml" Requires="v">
                <p:oleObj spid="_x0000_s375839" name="Equation" r:id="rId10" imgW="2501640" imgH="431640" progId="Equation.DSMT4">
                  <p:embed/>
                </p:oleObj>
              </mc:Choice>
              <mc:Fallback>
                <p:oleObj name="Equation" r:id="rId10" imgW="250164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89525" y="5119200"/>
                        <a:ext cx="2501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90637425"/>
              </p:ext>
            </p:extLst>
          </p:nvPr>
        </p:nvGraphicFramePr>
        <p:xfrm>
          <a:off x="5848350" y="6116638"/>
          <a:ext cx="1947863" cy="247650"/>
        </p:xfrm>
        <a:graphic>
          <a:graphicData uri="http://schemas.openxmlformats.org/presentationml/2006/ole">
            <mc:AlternateContent xmlns:mc="http://schemas.openxmlformats.org/markup-compatibility/2006">
              <mc:Choice xmlns:v="urn:schemas-microsoft-com:vml" Requires="v">
                <p:oleObj spid="_x0000_s375840" name="Equation" r:id="rId12" imgW="2997000" imgH="380880" progId="Equation.DSMT4">
                  <p:embed/>
                </p:oleObj>
              </mc:Choice>
              <mc:Fallback>
                <p:oleObj name="Equation" r:id="rId12" imgW="2997000" imgH="380880" progId="Equation.DSMT4">
                  <p:embed/>
                  <p:pic>
                    <p:nvPicPr>
                      <p:cNvPr id="0" name="Object 1"/>
                      <p:cNvPicPr>
                        <a:picLocks noChangeAspect="1" noChangeArrowheads="1"/>
                      </p:cNvPicPr>
                      <p:nvPr/>
                    </p:nvPicPr>
                    <p:blipFill>
                      <a:blip r:embed="rId13"/>
                      <a:srcRect/>
                      <a:stretch>
                        <a:fillRect/>
                      </a:stretch>
                    </p:blipFill>
                    <p:spPr bwMode="auto">
                      <a:xfrm>
                        <a:off x="5848350" y="6116638"/>
                        <a:ext cx="194786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47</a:t>
            </a:r>
            <a:endParaRPr lang="en-US" sz="1000" dirty="0">
              <a:solidFill>
                <a:srgbClr val="3366FF"/>
              </a:solidFill>
            </a:endParaRPr>
          </a:p>
        </p:txBody>
      </p:sp>
    </p:spTree>
    <p:extLst>
      <p:ext uri="{BB962C8B-B14F-4D97-AF65-F5344CB8AC3E}">
        <p14:creationId xmlns:p14="http://schemas.microsoft.com/office/powerpoint/2010/main" val="42407220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39" name="Rectangle 38"/>
          <p:cNvSpPr/>
          <p:nvPr/>
        </p:nvSpPr>
        <p:spPr bwMode="auto">
          <a:xfrm>
            <a:off x="1170000" y="1076324"/>
            <a:ext cx="6804000" cy="4000501"/>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3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pic>
        <p:nvPicPr>
          <p:cNvPr id="4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0813"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8538"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32"/>
          <p:cNvSpPr>
            <a:spLocks noChangeArrowheads="1"/>
          </p:cNvSpPr>
          <p:nvPr/>
        </p:nvSpPr>
        <p:spPr bwMode="auto">
          <a:xfrm>
            <a:off x="1943100"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4" name="Text Box 17"/>
          <p:cNvSpPr txBox="1">
            <a:spLocks noChangeArrowheads="1"/>
          </p:cNvSpPr>
          <p:nvPr/>
        </p:nvSpPr>
        <p:spPr bwMode="auto">
          <a:xfrm>
            <a:off x="1981200"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sp>
        <p:nvSpPr>
          <p:cNvPr id="47" name="Rectangle 32"/>
          <p:cNvSpPr>
            <a:spLocks noChangeArrowheads="1"/>
          </p:cNvSpPr>
          <p:nvPr/>
        </p:nvSpPr>
        <p:spPr bwMode="auto">
          <a:xfrm>
            <a:off x="0" y="5106525"/>
            <a:ext cx="9144000" cy="4751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0" name="Text Box 1026"/>
          <p:cNvSpPr txBox="1">
            <a:spLocks noChangeArrowheads="1"/>
          </p:cNvSpPr>
          <p:nvPr/>
        </p:nvSpPr>
        <p:spPr bwMode="auto">
          <a:xfrm>
            <a:off x="302400" y="5168100"/>
            <a:ext cx="1660525"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Fitted model:</a:t>
            </a:r>
            <a:endParaRPr lang="en-US" sz="1800" b="1" i="1" dirty="0">
              <a:latin typeface="Arial" charset="0"/>
            </a:endParaRPr>
          </a:p>
        </p:txBody>
      </p:sp>
      <p:sp>
        <p:nvSpPr>
          <p:cNvPr id="51" name="Text Box 1026"/>
          <p:cNvSpPr txBox="1">
            <a:spLocks noChangeArrowheads="1"/>
          </p:cNvSpPr>
          <p:nvPr/>
        </p:nvSpPr>
        <p:spPr bwMode="auto">
          <a:xfrm>
            <a:off x="301625" y="5580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Test of a deterministic trend</a:t>
            </a:r>
            <a:endParaRPr lang="en-US" sz="1800" b="1" i="1" dirty="0">
              <a:latin typeface="Arial" charset="0"/>
            </a:endParaRPr>
          </a:p>
        </p:txBody>
      </p:sp>
      <p:sp>
        <p:nvSpPr>
          <p:cNvPr id="5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OLS estimator of  then reverts to being </a:t>
            </a:r>
            <a:r>
              <a:rPr lang="en-GB" sz="1500" b="1" dirty="0" smtClean="0"/>
              <a:t>√T consistent, as </a:t>
            </a:r>
            <a:r>
              <a:rPr lang="en-GB" sz="1500" b="1" dirty="0"/>
              <a:t>illustrated in the right chart in the figure</a:t>
            </a:r>
            <a:r>
              <a:rPr lang="en-GB" sz="1500" b="1" dirty="0" smtClean="0"/>
              <a:t>.</a:t>
            </a:r>
            <a:endParaRPr lang="en-US"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696065974"/>
              </p:ext>
            </p:extLst>
          </p:nvPr>
        </p:nvGraphicFramePr>
        <p:xfrm>
          <a:off x="2216150" y="5119688"/>
          <a:ext cx="1485900" cy="425450"/>
        </p:xfrm>
        <a:graphic>
          <a:graphicData uri="http://schemas.openxmlformats.org/presentationml/2006/ole">
            <mc:AlternateContent xmlns:mc="http://schemas.openxmlformats.org/markup-compatibility/2006">
              <mc:Choice xmlns:v="urn:schemas-microsoft-com:vml" Requires="v">
                <p:oleObj spid="_x0000_s379922" name="Equation" r:id="rId5" imgW="1485720" imgH="431640" progId="Equation.DSMT4">
                  <p:embed/>
                </p:oleObj>
              </mc:Choice>
              <mc:Fallback>
                <p:oleObj name="Equation" r:id="rId5" imgW="1485720" imgH="431640" progId="Equation.DSMT4">
                  <p:embed/>
                  <p:pic>
                    <p:nvPicPr>
                      <p:cNvPr id="0" name=""/>
                      <p:cNvPicPr>
                        <a:picLocks noChangeAspect="1" noChangeArrowheads="1"/>
                      </p:cNvPicPr>
                      <p:nvPr/>
                    </p:nvPicPr>
                    <p:blipFill>
                      <a:blip r:embed="rId6"/>
                      <a:srcRect/>
                      <a:stretch>
                        <a:fillRect/>
                      </a:stretch>
                    </p:blipFill>
                    <p:spPr bwMode="auto">
                      <a:xfrm>
                        <a:off x="2216150" y="5119688"/>
                        <a:ext cx="1485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592804224"/>
              </p:ext>
            </p:extLst>
          </p:nvPr>
        </p:nvGraphicFramePr>
        <p:xfrm>
          <a:off x="3521075" y="1033200"/>
          <a:ext cx="171450" cy="266490"/>
        </p:xfrm>
        <a:graphic>
          <a:graphicData uri="http://schemas.openxmlformats.org/presentationml/2006/ole">
            <mc:AlternateContent xmlns:mc="http://schemas.openxmlformats.org/markup-compatibility/2006">
              <mc:Choice xmlns:v="urn:schemas-microsoft-com:vml" Requires="v">
                <p:oleObj spid="_x0000_s379923" name="Equation" r:id="rId7" imgW="228600" imgH="355320" progId="Equation.DSMT4">
                  <p:embed/>
                </p:oleObj>
              </mc:Choice>
              <mc:Fallback>
                <p:oleObj name="Equation" r:id="rId7" imgW="228600" imgH="355320" progId="Equation.DSMT4">
                  <p:embed/>
                  <p:pic>
                    <p:nvPicPr>
                      <p:cNvPr id="0" name=""/>
                      <p:cNvPicPr>
                        <a:picLocks noChangeAspect="1" noChangeArrowheads="1"/>
                      </p:cNvPicPr>
                      <p:nvPr/>
                    </p:nvPicPr>
                    <p:blipFill>
                      <a:blip r:embed="rId8"/>
                      <a:srcRect/>
                      <a:stretch>
                        <a:fillRect/>
                      </a:stretch>
                    </p:blipFill>
                    <p:spPr bwMode="auto">
                      <a:xfrm>
                        <a:off x="3521075"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Rectangle 32"/>
          <p:cNvSpPr>
            <a:spLocks noChangeArrowheads="1"/>
          </p:cNvSpPr>
          <p:nvPr/>
        </p:nvSpPr>
        <p:spPr bwMode="auto">
          <a:xfrm>
            <a:off x="5343525"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5" name="Text Box 17"/>
          <p:cNvSpPr txBox="1">
            <a:spLocks noChangeArrowheads="1"/>
          </p:cNvSpPr>
          <p:nvPr/>
        </p:nvSpPr>
        <p:spPr bwMode="auto">
          <a:xfrm>
            <a:off x="5381625"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graphicFrame>
        <p:nvGraphicFramePr>
          <p:cNvPr id="56" name="Object 55"/>
          <p:cNvGraphicFramePr>
            <a:graphicFrameLocks noChangeAspect="1"/>
          </p:cNvGraphicFramePr>
          <p:nvPr>
            <p:extLst>
              <p:ext uri="{D42A27DB-BD31-4B8C-83A1-F6EECF244321}">
                <p14:modId xmlns:p14="http://schemas.microsoft.com/office/powerpoint/2010/main" val="2107998328"/>
              </p:ext>
            </p:extLst>
          </p:nvPr>
        </p:nvGraphicFramePr>
        <p:xfrm>
          <a:off x="6921500" y="1033200"/>
          <a:ext cx="171450" cy="266490"/>
        </p:xfrm>
        <a:graphic>
          <a:graphicData uri="http://schemas.openxmlformats.org/presentationml/2006/ole">
            <mc:AlternateContent xmlns:mc="http://schemas.openxmlformats.org/markup-compatibility/2006">
              <mc:Choice xmlns:v="urn:schemas-microsoft-com:vml" Requires="v">
                <p:oleObj spid="_x0000_s379924" name="Equation" r:id="rId9" imgW="228600" imgH="355320" progId="Equation.DSMT4">
                  <p:embed/>
                </p:oleObj>
              </mc:Choice>
              <mc:Fallback>
                <p:oleObj name="Equation" r:id="rId9" imgW="228600" imgH="355320" progId="Equation.DSMT4">
                  <p:embed/>
                  <p:pic>
                    <p:nvPicPr>
                      <p:cNvPr id="0" name=""/>
                      <p:cNvPicPr>
                        <a:picLocks noChangeAspect="1" noChangeArrowheads="1"/>
                      </p:cNvPicPr>
                      <p:nvPr/>
                    </p:nvPicPr>
                    <p:blipFill>
                      <a:blip r:embed="rId8"/>
                      <a:srcRect/>
                      <a:stretch>
                        <a:fillRect/>
                      </a:stretch>
                    </p:blipFill>
                    <p:spPr bwMode="auto">
                      <a:xfrm>
                        <a:off x="6921500"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54128553"/>
              </p:ext>
            </p:extLst>
          </p:nvPr>
        </p:nvGraphicFramePr>
        <p:xfrm>
          <a:off x="5089525" y="5119200"/>
          <a:ext cx="2501900" cy="425450"/>
        </p:xfrm>
        <a:graphic>
          <a:graphicData uri="http://schemas.openxmlformats.org/presentationml/2006/ole">
            <mc:AlternateContent xmlns:mc="http://schemas.openxmlformats.org/markup-compatibility/2006">
              <mc:Choice xmlns:v="urn:schemas-microsoft-com:vml" Requires="v">
                <p:oleObj spid="_x0000_s379925" name="Equation" r:id="rId10" imgW="2501640" imgH="431640" progId="Equation.DSMT4">
                  <p:embed/>
                </p:oleObj>
              </mc:Choice>
              <mc:Fallback>
                <p:oleObj name="Equation" r:id="rId10" imgW="250164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89525" y="5119200"/>
                        <a:ext cx="2501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48</a:t>
            </a:r>
            <a:endParaRPr lang="en-US" sz="1000" dirty="0">
              <a:solidFill>
                <a:srgbClr val="3366FF"/>
              </a:solidFill>
            </a:endParaRPr>
          </a:p>
        </p:txBody>
      </p:sp>
    </p:spTree>
    <p:extLst>
      <p:ext uri="{BB962C8B-B14F-4D97-AF65-F5344CB8AC3E}">
        <p14:creationId xmlns:p14="http://schemas.microsoft.com/office/powerpoint/2010/main" val="25386867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16"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4</a:t>
            </a:r>
            <a:endParaRPr lang="en-US" sz="1000" dirty="0">
              <a:solidFill>
                <a:srgbClr val="3366FF"/>
              </a:solidFill>
            </a:endParaRPr>
          </a:p>
        </p:txBody>
      </p:sp>
      <p:sp>
        <p:nvSpPr>
          <p:cNvPr id="315439" name="Text Box 4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Dickey–Fuller test using the scaled estimator exploits the fact that </a:t>
            </a:r>
            <a:r>
              <a:rPr lang="en-GB" sz="1500" b="1" i="1" dirty="0" smtClean="0">
                <a:latin typeface="Symbol" pitchFamily="18" charset="2"/>
              </a:rPr>
              <a:t>b</a:t>
            </a:r>
            <a:r>
              <a:rPr lang="en-GB" sz="1500" b="1" baseline="-25000" dirty="0" smtClean="0"/>
              <a:t>2</a:t>
            </a:r>
            <a:r>
              <a:rPr lang="en-GB" sz="1500" b="1" dirty="0" smtClean="0"/>
              <a:t> </a:t>
            </a:r>
            <a:r>
              <a:rPr lang="en-GB" sz="1500" b="1" dirty="0"/>
              <a:t>in the </a:t>
            </a:r>
            <a:r>
              <a:rPr lang="en-GB" sz="1500" b="1" dirty="0" smtClean="0"/>
              <a:t>equation</a:t>
            </a:r>
          </a:p>
          <a:p>
            <a:r>
              <a:rPr lang="en-GB" sz="1500" b="1" dirty="0"/>
              <a:t> </a:t>
            </a:r>
            <a:r>
              <a:rPr lang="en-GB" sz="1500" b="1" dirty="0" smtClean="0"/>
              <a:t>                        is </a:t>
            </a:r>
            <a:r>
              <a:rPr lang="en-GB" sz="1500" b="1" dirty="0"/>
              <a:t>a pure number. </a:t>
            </a:r>
            <a:r>
              <a:rPr lang="en-GB" sz="1500" b="1" i="1" dirty="0" smtClean="0"/>
              <a:t>Y</a:t>
            </a:r>
            <a:r>
              <a:rPr lang="en-GB" sz="1500" b="1" i="1" baseline="-25000" dirty="0" smtClean="0"/>
              <a:t>t</a:t>
            </a:r>
            <a:r>
              <a:rPr lang="en-GB" sz="1500" b="1" baseline="-25000" dirty="0" smtClean="0"/>
              <a:t>‒1</a:t>
            </a:r>
            <a:r>
              <a:rPr lang="en-GB" sz="1500" b="1" dirty="0" smtClean="0"/>
              <a:t> </a:t>
            </a:r>
            <a:r>
              <a:rPr lang="en-GB" sz="1500" b="1" dirty="0"/>
              <a:t>must have the same dimensions as </a:t>
            </a:r>
            <a:r>
              <a:rPr lang="en-GB" sz="1500" b="1" i="1" dirty="0" err="1" smtClean="0"/>
              <a:t>Y</a:t>
            </a:r>
            <a:r>
              <a:rPr lang="en-GB" sz="1500" b="1" i="1" baseline="-25000" dirty="0" err="1" smtClean="0"/>
              <a:t>t</a:t>
            </a:r>
            <a:r>
              <a:rPr lang="en-GB" sz="1500" b="1" dirty="0" smtClean="0"/>
              <a:t>, </a:t>
            </a:r>
            <a:r>
              <a:rPr lang="en-GB" sz="1500" b="1" dirty="0"/>
              <a:t>and </a:t>
            </a:r>
            <a:r>
              <a:rPr lang="en-GB" sz="1500" b="1" dirty="0" smtClean="0"/>
              <a:t>so </a:t>
            </a:r>
            <a:r>
              <a:rPr lang="en-GB" sz="1500" b="1" i="1" dirty="0">
                <a:latin typeface="Symbol" pitchFamily="18" charset="2"/>
              </a:rPr>
              <a:t>b</a:t>
            </a:r>
            <a:r>
              <a:rPr lang="en-GB" sz="1500" b="1" baseline="-25000" dirty="0"/>
              <a:t>2</a:t>
            </a:r>
            <a:r>
              <a:rPr lang="en-GB" sz="1500" b="1" dirty="0" smtClean="0"/>
              <a:t> </a:t>
            </a:r>
            <a:r>
              <a:rPr lang="en-GB" sz="1500" b="1" dirty="0"/>
              <a:t>is dimensionless</a:t>
            </a:r>
            <a:r>
              <a:rPr lang="en-GB" sz="1500" b="1" dirty="0" smtClean="0"/>
              <a:t>.</a:t>
            </a:r>
            <a:endParaRPr lang="en-GB" sz="1500" b="1"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2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2744938729"/>
              </p:ext>
            </p:extLst>
          </p:nvPr>
        </p:nvGraphicFramePr>
        <p:xfrm>
          <a:off x="3081600" y="627063"/>
          <a:ext cx="2997200" cy="381000"/>
        </p:xfrm>
        <a:graphic>
          <a:graphicData uri="http://schemas.openxmlformats.org/presentationml/2006/ole">
            <mc:AlternateContent xmlns:mc="http://schemas.openxmlformats.org/markup-compatibility/2006">
              <mc:Choice xmlns:v="urn:schemas-microsoft-com:vml" Requires="v">
                <p:oleObj spid="_x0000_s351343"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816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Rectangle 32"/>
          <p:cNvSpPr>
            <a:spLocks noChangeArrowheads="1"/>
          </p:cNvSpPr>
          <p:nvPr/>
        </p:nvSpPr>
        <p:spPr bwMode="auto">
          <a:xfrm>
            <a:off x="0" y="192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7"/>
          <p:cNvGraphicFramePr>
            <a:graphicFrameLocks noChangeAspect="1"/>
          </p:cNvGraphicFramePr>
          <p:nvPr>
            <p:extLst>
              <p:ext uri="{D42A27DB-BD31-4B8C-83A1-F6EECF244321}">
                <p14:modId xmlns:p14="http://schemas.microsoft.com/office/powerpoint/2010/main" val="2208165458"/>
              </p:ext>
            </p:extLst>
          </p:nvPr>
        </p:nvGraphicFramePr>
        <p:xfrm>
          <a:off x="3081600" y="1324800"/>
          <a:ext cx="2463800" cy="374650"/>
        </p:xfrm>
        <a:graphic>
          <a:graphicData uri="http://schemas.openxmlformats.org/presentationml/2006/ole">
            <mc:AlternateContent xmlns:mc="http://schemas.openxmlformats.org/markup-compatibility/2006">
              <mc:Choice xmlns:v="urn:schemas-microsoft-com:vml" Requires="v">
                <p:oleObj spid="_x0000_s351344" name="Equation" r:id="rId5" imgW="2463480" imgH="380880" progId="Equation.3">
                  <p:embed/>
                </p:oleObj>
              </mc:Choice>
              <mc:Fallback>
                <p:oleObj name="Equation" r:id="rId5" imgW="2463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600" y="13248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 Box 2"/>
          <p:cNvSpPr txBox="1">
            <a:spLocks noChangeArrowheads="1"/>
          </p:cNvSpPr>
          <p:nvPr/>
        </p:nvSpPr>
        <p:spPr bwMode="auto">
          <a:xfrm>
            <a:off x="1739900" y="1312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37" name="Text Box 2"/>
          <p:cNvSpPr txBox="1">
            <a:spLocks noChangeArrowheads="1"/>
          </p:cNvSpPr>
          <p:nvPr/>
        </p:nvSpPr>
        <p:spPr bwMode="auto">
          <a:xfrm>
            <a:off x="1739900" y="20340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38" name="Object 18"/>
          <p:cNvGraphicFramePr>
            <a:graphicFrameLocks noChangeAspect="1"/>
          </p:cNvGraphicFramePr>
          <p:nvPr>
            <p:extLst>
              <p:ext uri="{D42A27DB-BD31-4B8C-83A1-F6EECF244321}">
                <p14:modId xmlns:p14="http://schemas.microsoft.com/office/powerpoint/2010/main" val="3787507887"/>
              </p:ext>
            </p:extLst>
          </p:nvPr>
        </p:nvGraphicFramePr>
        <p:xfrm>
          <a:off x="3081600" y="2043150"/>
          <a:ext cx="1562100" cy="374650"/>
        </p:xfrm>
        <a:graphic>
          <a:graphicData uri="http://schemas.openxmlformats.org/presentationml/2006/ole">
            <mc:AlternateContent xmlns:mc="http://schemas.openxmlformats.org/markup-compatibility/2006">
              <mc:Choice xmlns:v="urn:schemas-microsoft-com:vml" Requires="v">
                <p:oleObj spid="_x0000_s351345" name="Equation" r:id="rId7" imgW="1562040" imgH="380880" progId="Equation.3">
                  <p:embed/>
                </p:oleObj>
              </mc:Choice>
              <mc:Fallback>
                <p:oleObj name="Equation" r:id="rId7" imgW="15620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600" y="20431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a:spLocks noChangeArrowheads="1"/>
          </p:cNvSpPr>
          <p:nvPr/>
        </p:nvSpPr>
        <p:spPr bwMode="auto">
          <a:xfrm>
            <a:off x="0" y="2668801"/>
            <a:ext cx="9144000" cy="1045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Text Box 2"/>
          <p:cNvSpPr txBox="1">
            <a:spLocks noChangeArrowheads="1"/>
          </p:cNvSpPr>
          <p:nvPr/>
        </p:nvSpPr>
        <p:spPr bwMode="auto">
          <a:xfrm>
            <a:off x="1739901" y="2776950"/>
            <a:ext cx="332740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 is a special case of</a:t>
            </a:r>
            <a:endParaRPr lang="en-GB" sz="1800" b="1" dirty="0">
              <a:latin typeface="Arial" charset="0"/>
            </a:endParaRPr>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609923992"/>
              </p:ext>
            </p:extLst>
          </p:nvPr>
        </p:nvGraphicFramePr>
        <p:xfrm>
          <a:off x="395289" y="6116638"/>
          <a:ext cx="1213485" cy="247650"/>
        </p:xfrm>
        <a:graphic>
          <a:graphicData uri="http://schemas.openxmlformats.org/presentationml/2006/ole">
            <mc:AlternateContent xmlns:mc="http://schemas.openxmlformats.org/markup-compatibility/2006">
              <mc:Choice xmlns:v="urn:schemas-microsoft-com:vml" Requires="v">
                <p:oleObj spid="_x0000_s351346" name="Equation" r:id="rId9" imgW="1866900" imgH="381000" progId="Equation.3">
                  <p:embed/>
                </p:oleObj>
              </mc:Choice>
              <mc:Fallback>
                <p:oleObj name="Equation" r:id="rId9" imgW="1866900" imgH="381000"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5289" y="6116638"/>
                        <a:ext cx="121348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191305326"/>
              </p:ext>
            </p:extLst>
          </p:nvPr>
        </p:nvGraphicFramePr>
        <p:xfrm>
          <a:off x="3078163" y="3192463"/>
          <a:ext cx="1873250" cy="374650"/>
        </p:xfrm>
        <a:graphic>
          <a:graphicData uri="http://schemas.openxmlformats.org/presentationml/2006/ole">
            <mc:AlternateContent xmlns:mc="http://schemas.openxmlformats.org/markup-compatibility/2006">
              <mc:Choice xmlns:v="urn:schemas-microsoft-com:vml" Requires="v">
                <p:oleObj spid="_x0000_s351347" name="Equation" r:id="rId11" imgW="1866900" imgH="381000" progId="Equation.3">
                  <p:embed/>
                </p:oleObj>
              </mc:Choice>
              <mc:Fallback>
                <p:oleObj name="Equation" r:id="rId11" imgW="1866900" imgH="381000"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78163" y="3192463"/>
                        <a:ext cx="18732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970778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39" name="Rectangle 38"/>
          <p:cNvSpPr/>
          <p:nvPr/>
        </p:nvSpPr>
        <p:spPr bwMode="auto">
          <a:xfrm>
            <a:off x="1170000" y="1076324"/>
            <a:ext cx="6804000" cy="4000501"/>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3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pic>
        <p:nvPicPr>
          <p:cNvPr id="4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0813"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8538"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32"/>
          <p:cNvSpPr>
            <a:spLocks noChangeArrowheads="1"/>
          </p:cNvSpPr>
          <p:nvPr/>
        </p:nvSpPr>
        <p:spPr bwMode="auto">
          <a:xfrm>
            <a:off x="1943100"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4" name="Text Box 17"/>
          <p:cNvSpPr txBox="1">
            <a:spLocks noChangeArrowheads="1"/>
          </p:cNvSpPr>
          <p:nvPr/>
        </p:nvSpPr>
        <p:spPr bwMode="auto">
          <a:xfrm>
            <a:off x="1981200"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sp>
        <p:nvSpPr>
          <p:cNvPr id="47" name="Rectangle 32"/>
          <p:cNvSpPr>
            <a:spLocks noChangeArrowheads="1"/>
          </p:cNvSpPr>
          <p:nvPr/>
        </p:nvSpPr>
        <p:spPr bwMode="auto">
          <a:xfrm>
            <a:off x="0" y="5106525"/>
            <a:ext cx="9144000" cy="4751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0" name="Text Box 1026"/>
          <p:cNvSpPr txBox="1">
            <a:spLocks noChangeArrowheads="1"/>
          </p:cNvSpPr>
          <p:nvPr/>
        </p:nvSpPr>
        <p:spPr bwMode="auto">
          <a:xfrm>
            <a:off x="302400" y="5168100"/>
            <a:ext cx="1660525"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Fitted model:</a:t>
            </a:r>
            <a:endParaRPr lang="en-US" sz="1800" b="1" i="1" dirty="0">
              <a:latin typeface="Arial" charset="0"/>
            </a:endParaRPr>
          </a:p>
        </p:txBody>
      </p:sp>
      <p:sp>
        <p:nvSpPr>
          <p:cNvPr id="51" name="Text Box 1026"/>
          <p:cNvSpPr txBox="1">
            <a:spLocks noChangeArrowheads="1"/>
          </p:cNvSpPr>
          <p:nvPr/>
        </p:nvSpPr>
        <p:spPr bwMode="auto">
          <a:xfrm>
            <a:off x="301625" y="5580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Test of a deterministic trend</a:t>
            </a:r>
            <a:endParaRPr lang="en-US" sz="1800" b="1" i="1" dirty="0">
              <a:latin typeface="Arial" charset="0"/>
            </a:endParaRPr>
          </a:p>
        </p:txBody>
      </p:sp>
      <p:sp>
        <p:nvSpPr>
          <p:cNvPr id="5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As </a:t>
            </a:r>
            <a:r>
              <a:rPr lang="en-GB" sz="1500" b="1" dirty="0"/>
              <a:t>usual, given the use of the lagged dependent variable as a </a:t>
            </a:r>
            <a:r>
              <a:rPr lang="en-GB" sz="1500" b="1" dirty="0" err="1"/>
              <a:t>regressor</a:t>
            </a:r>
            <a:r>
              <a:rPr lang="en-GB" sz="1500" b="1" dirty="0"/>
              <a:t>, OLS estimators are consistent, rather than unbiased, and test statistics are valid only asymptotically.</a:t>
            </a:r>
            <a:endParaRPr lang="en-US"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526282435"/>
              </p:ext>
            </p:extLst>
          </p:nvPr>
        </p:nvGraphicFramePr>
        <p:xfrm>
          <a:off x="2216150" y="5119688"/>
          <a:ext cx="1485900" cy="425450"/>
        </p:xfrm>
        <a:graphic>
          <a:graphicData uri="http://schemas.openxmlformats.org/presentationml/2006/ole">
            <mc:AlternateContent xmlns:mc="http://schemas.openxmlformats.org/markup-compatibility/2006">
              <mc:Choice xmlns:v="urn:schemas-microsoft-com:vml" Requires="v">
                <p:oleObj spid="_x0000_s380946" name="Equation" r:id="rId5" imgW="1485720" imgH="431640" progId="Equation.DSMT4">
                  <p:embed/>
                </p:oleObj>
              </mc:Choice>
              <mc:Fallback>
                <p:oleObj name="Equation" r:id="rId5" imgW="1485720" imgH="431640" progId="Equation.DSMT4">
                  <p:embed/>
                  <p:pic>
                    <p:nvPicPr>
                      <p:cNvPr id="0" name=""/>
                      <p:cNvPicPr>
                        <a:picLocks noChangeAspect="1" noChangeArrowheads="1"/>
                      </p:cNvPicPr>
                      <p:nvPr/>
                    </p:nvPicPr>
                    <p:blipFill>
                      <a:blip r:embed="rId6"/>
                      <a:srcRect/>
                      <a:stretch>
                        <a:fillRect/>
                      </a:stretch>
                    </p:blipFill>
                    <p:spPr bwMode="auto">
                      <a:xfrm>
                        <a:off x="2216150" y="5119688"/>
                        <a:ext cx="1485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312522855"/>
              </p:ext>
            </p:extLst>
          </p:nvPr>
        </p:nvGraphicFramePr>
        <p:xfrm>
          <a:off x="3521075" y="1033200"/>
          <a:ext cx="171450" cy="266490"/>
        </p:xfrm>
        <a:graphic>
          <a:graphicData uri="http://schemas.openxmlformats.org/presentationml/2006/ole">
            <mc:AlternateContent xmlns:mc="http://schemas.openxmlformats.org/markup-compatibility/2006">
              <mc:Choice xmlns:v="urn:schemas-microsoft-com:vml" Requires="v">
                <p:oleObj spid="_x0000_s380947" name="Equation" r:id="rId7" imgW="228600" imgH="355320" progId="Equation.DSMT4">
                  <p:embed/>
                </p:oleObj>
              </mc:Choice>
              <mc:Fallback>
                <p:oleObj name="Equation" r:id="rId7" imgW="228600" imgH="355320" progId="Equation.DSMT4">
                  <p:embed/>
                  <p:pic>
                    <p:nvPicPr>
                      <p:cNvPr id="0" name=""/>
                      <p:cNvPicPr>
                        <a:picLocks noChangeAspect="1" noChangeArrowheads="1"/>
                      </p:cNvPicPr>
                      <p:nvPr/>
                    </p:nvPicPr>
                    <p:blipFill>
                      <a:blip r:embed="rId8"/>
                      <a:srcRect/>
                      <a:stretch>
                        <a:fillRect/>
                      </a:stretch>
                    </p:blipFill>
                    <p:spPr bwMode="auto">
                      <a:xfrm>
                        <a:off x="3521075"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Rectangle 32"/>
          <p:cNvSpPr>
            <a:spLocks noChangeArrowheads="1"/>
          </p:cNvSpPr>
          <p:nvPr/>
        </p:nvSpPr>
        <p:spPr bwMode="auto">
          <a:xfrm>
            <a:off x="5343525"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5" name="Text Box 17"/>
          <p:cNvSpPr txBox="1">
            <a:spLocks noChangeArrowheads="1"/>
          </p:cNvSpPr>
          <p:nvPr/>
        </p:nvSpPr>
        <p:spPr bwMode="auto">
          <a:xfrm>
            <a:off x="5381625"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graphicFrame>
        <p:nvGraphicFramePr>
          <p:cNvPr id="56" name="Object 55"/>
          <p:cNvGraphicFramePr>
            <a:graphicFrameLocks noChangeAspect="1"/>
          </p:cNvGraphicFramePr>
          <p:nvPr>
            <p:extLst>
              <p:ext uri="{D42A27DB-BD31-4B8C-83A1-F6EECF244321}">
                <p14:modId xmlns:p14="http://schemas.microsoft.com/office/powerpoint/2010/main" val="2407234576"/>
              </p:ext>
            </p:extLst>
          </p:nvPr>
        </p:nvGraphicFramePr>
        <p:xfrm>
          <a:off x="6921500" y="1033200"/>
          <a:ext cx="171450" cy="266490"/>
        </p:xfrm>
        <a:graphic>
          <a:graphicData uri="http://schemas.openxmlformats.org/presentationml/2006/ole">
            <mc:AlternateContent xmlns:mc="http://schemas.openxmlformats.org/markup-compatibility/2006">
              <mc:Choice xmlns:v="urn:schemas-microsoft-com:vml" Requires="v">
                <p:oleObj spid="_x0000_s380948" name="Equation" r:id="rId9" imgW="228600" imgH="355320" progId="Equation.DSMT4">
                  <p:embed/>
                </p:oleObj>
              </mc:Choice>
              <mc:Fallback>
                <p:oleObj name="Equation" r:id="rId9" imgW="228600" imgH="355320" progId="Equation.DSMT4">
                  <p:embed/>
                  <p:pic>
                    <p:nvPicPr>
                      <p:cNvPr id="0" name=""/>
                      <p:cNvPicPr>
                        <a:picLocks noChangeAspect="1" noChangeArrowheads="1"/>
                      </p:cNvPicPr>
                      <p:nvPr/>
                    </p:nvPicPr>
                    <p:blipFill>
                      <a:blip r:embed="rId8"/>
                      <a:srcRect/>
                      <a:stretch>
                        <a:fillRect/>
                      </a:stretch>
                    </p:blipFill>
                    <p:spPr bwMode="auto">
                      <a:xfrm>
                        <a:off x="6921500"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625876721"/>
              </p:ext>
            </p:extLst>
          </p:nvPr>
        </p:nvGraphicFramePr>
        <p:xfrm>
          <a:off x="5089525" y="5119200"/>
          <a:ext cx="2501900" cy="425450"/>
        </p:xfrm>
        <a:graphic>
          <a:graphicData uri="http://schemas.openxmlformats.org/presentationml/2006/ole">
            <mc:AlternateContent xmlns:mc="http://schemas.openxmlformats.org/markup-compatibility/2006">
              <mc:Choice xmlns:v="urn:schemas-microsoft-com:vml" Requires="v">
                <p:oleObj spid="_x0000_s380949" name="Equation" r:id="rId10" imgW="2501640" imgH="431640" progId="Equation.DSMT4">
                  <p:embed/>
                </p:oleObj>
              </mc:Choice>
              <mc:Fallback>
                <p:oleObj name="Equation" r:id="rId10" imgW="250164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89525" y="5119200"/>
                        <a:ext cx="2501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49</a:t>
            </a:r>
            <a:endParaRPr lang="en-US" sz="1000" dirty="0">
              <a:solidFill>
                <a:srgbClr val="3366FF"/>
              </a:solidFill>
            </a:endParaRPr>
          </a:p>
        </p:txBody>
      </p:sp>
    </p:spTree>
    <p:extLst>
      <p:ext uri="{BB962C8B-B14F-4D97-AF65-F5344CB8AC3E}">
        <p14:creationId xmlns:p14="http://schemas.microsoft.com/office/powerpoint/2010/main" val="341622126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
        <p:nvSpPr>
          <p:cNvPr id="39" name="Rectangle 38"/>
          <p:cNvSpPr/>
          <p:nvPr/>
        </p:nvSpPr>
        <p:spPr bwMode="auto">
          <a:xfrm>
            <a:off x="1170000" y="1076324"/>
            <a:ext cx="6804000" cy="4000501"/>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3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pic>
        <p:nvPicPr>
          <p:cNvPr id="4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0813"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8538" y="1065213"/>
            <a:ext cx="2779547" cy="398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32"/>
          <p:cNvSpPr>
            <a:spLocks noChangeArrowheads="1"/>
          </p:cNvSpPr>
          <p:nvPr/>
        </p:nvSpPr>
        <p:spPr bwMode="auto">
          <a:xfrm>
            <a:off x="1943100"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4" name="Text Box 17"/>
          <p:cNvSpPr txBox="1">
            <a:spLocks noChangeArrowheads="1"/>
          </p:cNvSpPr>
          <p:nvPr/>
        </p:nvSpPr>
        <p:spPr bwMode="auto">
          <a:xfrm>
            <a:off x="1981200"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sp>
        <p:nvSpPr>
          <p:cNvPr id="47" name="Rectangle 32"/>
          <p:cNvSpPr>
            <a:spLocks noChangeArrowheads="1"/>
          </p:cNvSpPr>
          <p:nvPr/>
        </p:nvSpPr>
        <p:spPr bwMode="auto">
          <a:xfrm>
            <a:off x="0" y="5106525"/>
            <a:ext cx="9144000" cy="4751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0" name="Text Box 1026"/>
          <p:cNvSpPr txBox="1">
            <a:spLocks noChangeArrowheads="1"/>
          </p:cNvSpPr>
          <p:nvPr/>
        </p:nvSpPr>
        <p:spPr bwMode="auto">
          <a:xfrm>
            <a:off x="302400" y="5168100"/>
            <a:ext cx="1660525"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Fitted model:</a:t>
            </a:r>
            <a:endParaRPr lang="en-US" sz="1800" b="1" i="1" dirty="0">
              <a:latin typeface="Arial" charset="0"/>
            </a:endParaRPr>
          </a:p>
        </p:txBody>
      </p:sp>
      <p:sp>
        <p:nvSpPr>
          <p:cNvPr id="51" name="Text Box 1026"/>
          <p:cNvSpPr txBox="1">
            <a:spLocks noChangeArrowheads="1"/>
          </p:cNvSpPr>
          <p:nvPr/>
        </p:nvSpPr>
        <p:spPr bwMode="auto">
          <a:xfrm>
            <a:off x="301625" y="5580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Test of a deterministic trend</a:t>
            </a:r>
            <a:endParaRPr lang="en-US" sz="1800" b="1" i="1" dirty="0">
              <a:latin typeface="Arial" charset="0"/>
            </a:endParaRPr>
          </a:p>
        </p:txBody>
      </p:sp>
      <p:sp>
        <p:nvSpPr>
          <p:cNvPr id="5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Section 13.5 ends with some further comments on tests that do not lend themselves to a graphical treatment and so will not be discussed here.</a:t>
            </a:r>
            <a:endParaRPr lang="en-US"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234404176"/>
              </p:ext>
            </p:extLst>
          </p:nvPr>
        </p:nvGraphicFramePr>
        <p:xfrm>
          <a:off x="2216150" y="5119688"/>
          <a:ext cx="1485900" cy="425450"/>
        </p:xfrm>
        <a:graphic>
          <a:graphicData uri="http://schemas.openxmlformats.org/presentationml/2006/ole">
            <mc:AlternateContent xmlns:mc="http://schemas.openxmlformats.org/markup-compatibility/2006">
              <mc:Choice xmlns:v="urn:schemas-microsoft-com:vml" Requires="v">
                <p:oleObj spid="_x0000_s381970" name="Equation" r:id="rId5" imgW="1485720" imgH="431640" progId="Equation.DSMT4">
                  <p:embed/>
                </p:oleObj>
              </mc:Choice>
              <mc:Fallback>
                <p:oleObj name="Equation" r:id="rId5" imgW="1485720" imgH="431640" progId="Equation.DSMT4">
                  <p:embed/>
                  <p:pic>
                    <p:nvPicPr>
                      <p:cNvPr id="0" name=""/>
                      <p:cNvPicPr>
                        <a:picLocks noChangeAspect="1" noChangeArrowheads="1"/>
                      </p:cNvPicPr>
                      <p:nvPr/>
                    </p:nvPicPr>
                    <p:blipFill>
                      <a:blip r:embed="rId6"/>
                      <a:srcRect/>
                      <a:stretch>
                        <a:fillRect/>
                      </a:stretch>
                    </p:blipFill>
                    <p:spPr bwMode="auto">
                      <a:xfrm>
                        <a:off x="2216150" y="5119688"/>
                        <a:ext cx="1485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925139483"/>
              </p:ext>
            </p:extLst>
          </p:nvPr>
        </p:nvGraphicFramePr>
        <p:xfrm>
          <a:off x="3521075" y="1033200"/>
          <a:ext cx="171450" cy="266490"/>
        </p:xfrm>
        <a:graphic>
          <a:graphicData uri="http://schemas.openxmlformats.org/presentationml/2006/ole">
            <mc:AlternateContent xmlns:mc="http://schemas.openxmlformats.org/markup-compatibility/2006">
              <mc:Choice xmlns:v="urn:schemas-microsoft-com:vml" Requires="v">
                <p:oleObj spid="_x0000_s381971" name="Equation" r:id="rId7" imgW="228600" imgH="355320" progId="Equation.DSMT4">
                  <p:embed/>
                </p:oleObj>
              </mc:Choice>
              <mc:Fallback>
                <p:oleObj name="Equation" r:id="rId7" imgW="228600" imgH="355320" progId="Equation.DSMT4">
                  <p:embed/>
                  <p:pic>
                    <p:nvPicPr>
                      <p:cNvPr id="0" name=""/>
                      <p:cNvPicPr>
                        <a:picLocks noChangeAspect="1" noChangeArrowheads="1"/>
                      </p:cNvPicPr>
                      <p:nvPr/>
                    </p:nvPicPr>
                    <p:blipFill>
                      <a:blip r:embed="rId8"/>
                      <a:srcRect/>
                      <a:stretch>
                        <a:fillRect/>
                      </a:stretch>
                    </p:blipFill>
                    <p:spPr bwMode="auto">
                      <a:xfrm>
                        <a:off x="3521075"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Rectangle 32"/>
          <p:cNvSpPr>
            <a:spLocks noChangeArrowheads="1"/>
          </p:cNvSpPr>
          <p:nvPr/>
        </p:nvSpPr>
        <p:spPr bwMode="auto">
          <a:xfrm>
            <a:off x="5343525" y="1001250"/>
            <a:ext cx="18764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55" name="Text Box 17"/>
          <p:cNvSpPr txBox="1">
            <a:spLocks noChangeArrowheads="1"/>
          </p:cNvSpPr>
          <p:nvPr/>
        </p:nvSpPr>
        <p:spPr bwMode="auto">
          <a:xfrm>
            <a:off x="5381625" y="1025175"/>
            <a:ext cx="180022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Distribution of </a:t>
            </a:r>
            <a:endParaRPr lang="en-US" sz="1600" b="1" baseline="-25000" dirty="0"/>
          </a:p>
        </p:txBody>
      </p:sp>
      <p:graphicFrame>
        <p:nvGraphicFramePr>
          <p:cNvPr id="56" name="Object 55"/>
          <p:cNvGraphicFramePr>
            <a:graphicFrameLocks noChangeAspect="1"/>
          </p:cNvGraphicFramePr>
          <p:nvPr>
            <p:extLst>
              <p:ext uri="{D42A27DB-BD31-4B8C-83A1-F6EECF244321}">
                <p14:modId xmlns:p14="http://schemas.microsoft.com/office/powerpoint/2010/main" val="207616734"/>
              </p:ext>
            </p:extLst>
          </p:nvPr>
        </p:nvGraphicFramePr>
        <p:xfrm>
          <a:off x="6921500" y="1033200"/>
          <a:ext cx="171450" cy="266490"/>
        </p:xfrm>
        <a:graphic>
          <a:graphicData uri="http://schemas.openxmlformats.org/presentationml/2006/ole">
            <mc:AlternateContent xmlns:mc="http://schemas.openxmlformats.org/markup-compatibility/2006">
              <mc:Choice xmlns:v="urn:schemas-microsoft-com:vml" Requires="v">
                <p:oleObj spid="_x0000_s381972" name="Equation" r:id="rId9" imgW="228600" imgH="355320" progId="Equation.DSMT4">
                  <p:embed/>
                </p:oleObj>
              </mc:Choice>
              <mc:Fallback>
                <p:oleObj name="Equation" r:id="rId9" imgW="228600" imgH="355320" progId="Equation.DSMT4">
                  <p:embed/>
                  <p:pic>
                    <p:nvPicPr>
                      <p:cNvPr id="0" name=""/>
                      <p:cNvPicPr>
                        <a:picLocks noChangeAspect="1" noChangeArrowheads="1"/>
                      </p:cNvPicPr>
                      <p:nvPr/>
                    </p:nvPicPr>
                    <p:blipFill>
                      <a:blip r:embed="rId8"/>
                      <a:srcRect/>
                      <a:stretch>
                        <a:fillRect/>
                      </a:stretch>
                    </p:blipFill>
                    <p:spPr bwMode="auto">
                      <a:xfrm>
                        <a:off x="6921500" y="1033200"/>
                        <a:ext cx="171450" cy="2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965975518"/>
              </p:ext>
            </p:extLst>
          </p:nvPr>
        </p:nvGraphicFramePr>
        <p:xfrm>
          <a:off x="5089525" y="5119200"/>
          <a:ext cx="2501900" cy="425450"/>
        </p:xfrm>
        <a:graphic>
          <a:graphicData uri="http://schemas.openxmlformats.org/presentationml/2006/ole">
            <mc:AlternateContent xmlns:mc="http://schemas.openxmlformats.org/markup-compatibility/2006">
              <mc:Choice xmlns:v="urn:schemas-microsoft-com:vml" Requires="v">
                <p:oleObj spid="_x0000_s381973" name="Equation" r:id="rId10" imgW="2501640" imgH="431640" progId="Equation.DSMT4">
                  <p:embed/>
                </p:oleObj>
              </mc:Choice>
              <mc:Fallback>
                <p:oleObj name="Equation" r:id="rId10" imgW="250164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89525" y="5119200"/>
                        <a:ext cx="25019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50</a:t>
            </a:r>
            <a:endParaRPr lang="en-US" sz="1000" dirty="0">
              <a:solidFill>
                <a:srgbClr val="3366FF"/>
              </a:solidFill>
            </a:endParaRPr>
          </a:p>
        </p:txBody>
      </p:sp>
    </p:spTree>
    <p:extLst>
      <p:ext uri="{BB962C8B-B14F-4D97-AF65-F5344CB8AC3E}">
        <p14:creationId xmlns:p14="http://schemas.microsoft.com/office/powerpoint/2010/main" val="226885854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a:t>
            </a:r>
            <a:r>
              <a:rPr lang="en-GB" sz="1200" b="1" dirty="0" smtClean="0">
                <a:solidFill>
                  <a:schemeClr val="bg1"/>
                </a:solidFill>
              </a:rPr>
              <a:t>13.5 </a:t>
            </a:r>
            <a:r>
              <a:rPr lang="en-GB" sz="1200" b="1" dirty="0">
                <a:solidFill>
                  <a:schemeClr val="bg1"/>
                </a:solidFill>
              </a:rPr>
              <a:t>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a:t>
            </a:r>
            <a:r>
              <a:rPr lang="en-GB" sz="1200" b="1">
                <a:solidFill>
                  <a:schemeClr val="bg1"/>
                </a:solidFill>
                <a:hlinkClick r:id="rId2"/>
              </a:rPr>
              <a:t>://</a:t>
            </a:r>
            <a:r>
              <a:rPr lang="en-GB" sz="1200" b="1" smtClean="0">
                <a:solidFill>
                  <a:schemeClr val="bg1"/>
                </a:solidFill>
                <a:hlinkClick r:id="rId2"/>
              </a:rPr>
              <a:t>www.oxfordtextbooks.co.uk/orc/dougherty5e</a:t>
            </a:r>
            <a:r>
              <a:rPr lang="en-GB" sz="1200" b="1" smtClean="0">
                <a:solidFill>
                  <a:schemeClr val="bg1"/>
                </a:solidFill>
              </a:rPr>
              <a:t>/</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39125" y="6553200"/>
            <a:ext cx="828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2016.05.26</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16"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5</a:t>
            </a:r>
            <a:endParaRPr lang="en-US" sz="1000" dirty="0">
              <a:solidFill>
                <a:srgbClr val="3366FF"/>
              </a:solidFill>
            </a:endParaRPr>
          </a:p>
        </p:txBody>
      </p:sp>
      <p:sp>
        <p:nvSpPr>
          <p:cNvPr id="315439" name="Text Box 4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It </a:t>
            </a:r>
            <a:r>
              <a:rPr lang="en-GB" sz="1500" b="1" dirty="0"/>
              <a:t>follows that if we fit the model using OLS,  </a:t>
            </a:r>
            <a:r>
              <a:rPr lang="en-GB" sz="1500" b="1" dirty="0" smtClean="0"/>
              <a:t>    logically </a:t>
            </a:r>
            <a:r>
              <a:rPr lang="en-GB" sz="1500" b="1" dirty="0"/>
              <a:t>must also be dimensionless</a:t>
            </a:r>
            <a:r>
              <a:rPr lang="en-GB" sz="1500" b="1" dirty="0" smtClean="0"/>
              <a:t>. </a:t>
            </a:r>
            <a:r>
              <a:rPr lang="en-GB" sz="1500" b="1" dirty="0"/>
              <a:t>(Verification is left as Exercise 13.16.)</a:t>
            </a:r>
            <a:r>
              <a:rPr lang="en-GB" sz="1500" b="1" dirty="0" smtClean="0"/>
              <a:t> </a:t>
            </a:r>
            <a:endParaRPr lang="en-GB" sz="1500" b="1"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2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2028804210"/>
              </p:ext>
            </p:extLst>
          </p:nvPr>
        </p:nvGraphicFramePr>
        <p:xfrm>
          <a:off x="3081600" y="627063"/>
          <a:ext cx="2997200" cy="381000"/>
        </p:xfrm>
        <a:graphic>
          <a:graphicData uri="http://schemas.openxmlformats.org/presentationml/2006/ole">
            <mc:AlternateContent xmlns:mc="http://schemas.openxmlformats.org/markup-compatibility/2006">
              <mc:Choice xmlns:v="urn:schemas-microsoft-com:vml" Requires="v">
                <p:oleObj spid="_x0000_s352359"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816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Rectangle 32"/>
          <p:cNvSpPr>
            <a:spLocks noChangeArrowheads="1"/>
          </p:cNvSpPr>
          <p:nvPr/>
        </p:nvSpPr>
        <p:spPr bwMode="auto">
          <a:xfrm>
            <a:off x="0" y="192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7"/>
          <p:cNvGraphicFramePr>
            <a:graphicFrameLocks noChangeAspect="1"/>
          </p:cNvGraphicFramePr>
          <p:nvPr>
            <p:extLst>
              <p:ext uri="{D42A27DB-BD31-4B8C-83A1-F6EECF244321}">
                <p14:modId xmlns:p14="http://schemas.microsoft.com/office/powerpoint/2010/main" val="1207837561"/>
              </p:ext>
            </p:extLst>
          </p:nvPr>
        </p:nvGraphicFramePr>
        <p:xfrm>
          <a:off x="3081600" y="1324800"/>
          <a:ext cx="2463800" cy="374650"/>
        </p:xfrm>
        <a:graphic>
          <a:graphicData uri="http://schemas.openxmlformats.org/presentationml/2006/ole">
            <mc:AlternateContent xmlns:mc="http://schemas.openxmlformats.org/markup-compatibility/2006">
              <mc:Choice xmlns:v="urn:schemas-microsoft-com:vml" Requires="v">
                <p:oleObj spid="_x0000_s352360" name="Equation" r:id="rId5" imgW="2463480" imgH="380880" progId="Equation.3">
                  <p:embed/>
                </p:oleObj>
              </mc:Choice>
              <mc:Fallback>
                <p:oleObj name="Equation" r:id="rId5" imgW="2463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600" y="13248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 Box 2"/>
          <p:cNvSpPr txBox="1">
            <a:spLocks noChangeArrowheads="1"/>
          </p:cNvSpPr>
          <p:nvPr/>
        </p:nvSpPr>
        <p:spPr bwMode="auto">
          <a:xfrm>
            <a:off x="1739900" y="1312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37" name="Text Box 2"/>
          <p:cNvSpPr txBox="1">
            <a:spLocks noChangeArrowheads="1"/>
          </p:cNvSpPr>
          <p:nvPr/>
        </p:nvSpPr>
        <p:spPr bwMode="auto">
          <a:xfrm>
            <a:off x="1739900" y="20340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38" name="Object 18"/>
          <p:cNvGraphicFramePr>
            <a:graphicFrameLocks noChangeAspect="1"/>
          </p:cNvGraphicFramePr>
          <p:nvPr>
            <p:extLst>
              <p:ext uri="{D42A27DB-BD31-4B8C-83A1-F6EECF244321}">
                <p14:modId xmlns:p14="http://schemas.microsoft.com/office/powerpoint/2010/main" val="844491808"/>
              </p:ext>
            </p:extLst>
          </p:nvPr>
        </p:nvGraphicFramePr>
        <p:xfrm>
          <a:off x="3081600" y="2043150"/>
          <a:ext cx="1562100" cy="374650"/>
        </p:xfrm>
        <a:graphic>
          <a:graphicData uri="http://schemas.openxmlformats.org/presentationml/2006/ole">
            <mc:AlternateContent xmlns:mc="http://schemas.openxmlformats.org/markup-compatibility/2006">
              <mc:Choice xmlns:v="urn:schemas-microsoft-com:vml" Requires="v">
                <p:oleObj spid="_x0000_s352361" name="Equation" r:id="rId7" imgW="1562040" imgH="380880" progId="Equation.3">
                  <p:embed/>
                </p:oleObj>
              </mc:Choice>
              <mc:Fallback>
                <p:oleObj name="Equation" r:id="rId7" imgW="15620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600" y="20431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a:spLocks noChangeArrowheads="1"/>
          </p:cNvSpPr>
          <p:nvPr/>
        </p:nvSpPr>
        <p:spPr bwMode="auto">
          <a:xfrm>
            <a:off x="0" y="2668801"/>
            <a:ext cx="9144000" cy="10459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Text Box 2"/>
          <p:cNvSpPr txBox="1">
            <a:spLocks noChangeArrowheads="1"/>
          </p:cNvSpPr>
          <p:nvPr/>
        </p:nvSpPr>
        <p:spPr bwMode="auto">
          <a:xfrm>
            <a:off x="1739901" y="2776950"/>
            <a:ext cx="332740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 is a special case of</a:t>
            </a:r>
            <a:endParaRPr lang="en-GB" sz="1800" b="1" dirty="0">
              <a:latin typeface="Arial" charset="0"/>
            </a:endParaRPr>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646695563"/>
              </p:ext>
            </p:extLst>
          </p:nvPr>
        </p:nvGraphicFramePr>
        <p:xfrm>
          <a:off x="4395788" y="5857875"/>
          <a:ext cx="214312" cy="280987"/>
        </p:xfrm>
        <a:graphic>
          <a:graphicData uri="http://schemas.openxmlformats.org/presentationml/2006/ole">
            <mc:AlternateContent xmlns:mc="http://schemas.openxmlformats.org/markup-compatibility/2006">
              <mc:Choice xmlns:v="urn:schemas-microsoft-com:vml" Requires="v">
                <p:oleObj spid="_x0000_s352362" name="Equation" r:id="rId9" imgW="330120" imgH="431640" progId="Equation.DSMT4">
                  <p:embed/>
                </p:oleObj>
              </mc:Choice>
              <mc:Fallback>
                <p:oleObj name="Equation" r:id="rId9" imgW="330120" imgH="431640" progId="Equation.DSMT4">
                  <p:embed/>
                  <p:pic>
                    <p:nvPicPr>
                      <p:cNvPr id="0" name=""/>
                      <p:cNvPicPr>
                        <a:picLocks noChangeAspect="1" noChangeArrowheads="1"/>
                      </p:cNvPicPr>
                      <p:nvPr/>
                    </p:nvPicPr>
                    <p:blipFill>
                      <a:blip r:embed="rId10"/>
                      <a:srcRect/>
                      <a:stretch>
                        <a:fillRect/>
                      </a:stretch>
                    </p:blipFill>
                    <p:spPr bwMode="auto">
                      <a:xfrm>
                        <a:off x="4395788" y="5857875"/>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191305326"/>
              </p:ext>
            </p:extLst>
          </p:nvPr>
        </p:nvGraphicFramePr>
        <p:xfrm>
          <a:off x="3078163" y="3192463"/>
          <a:ext cx="1873250" cy="374650"/>
        </p:xfrm>
        <a:graphic>
          <a:graphicData uri="http://schemas.openxmlformats.org/presentationml/2006/ole">
            <mc:AlternateContent xmlns:mc="http://schemas.openxmlformats.org/markup-compatibility/2006">
              <mc:Choice xmlns:v="urn:schemas-microsoft-com:vml" Requires="v">
                <p:oleObj spid="_x0000_s352363" name="Equation" r:id="rId11" imgW="1866900" imgH="381000" progId="Equation.3">
                  <p:embed/>
                </p:oleObj>
              </mc:Choice>
              <mc:Fallback>
                <p:oleObj name="Equation" r:id="rId11" imgW="1866900" imgH="381000"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78163" y="3192463"/>
                        <a:ext cx="18732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310933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16"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315439" name="Text Box 4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shape of the distribution of  </a:t>
            </a:r>
            <a:r>
              <a:rPr lang="en-GB" sz="1500" b="1" dirty="0" smtClean="0"/>
              <a:t>    depends </a:t>
            </a:r>
            <a:r>
              <a:rPr lang="en-GB" sz="1500" b="1" dirty="0"/>
              <a:t>only on the sample size, and this means that we can use the distribution to make a direct test of hypotheses relating to </a:t>
            </a:r>
            <a:r>
              <a:rPr lang="en-GB" sz="1500" b="1" i="1" dirty="0" smtClean="0">
                <a:latin typeface="Symbol" pitchFamily="18" charset="2"/>
              </a:rPr>
              <a:t>b</a:t>
            </a:r>
            <a:r>
              <a:rPr lang="en-GB" sz="1500" b="1" baseline="-25000" dirty="0" smtClean="0"/>
              <a:t>2</a:t>
            </a:r>
            <a:r>
              <a:rPr lang="en-GB" sz="1500" b="1" dirty="0" smtClean="0"/>
              <a:t>.</a:t>
            </a:r>
            <a:endParaRPr lang="en-GB" sz="1500" b="1" dirty="0"/>
          </a:p>
          <a:p>
            <a:endParaRPr lang="en-GB" sz="1500" b="1"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2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3557662238"/>
              </p:ext>
            </p:extLst>
          </p:nvPr>
        </p:nvGraphicFramePr>
        <p:xfrm>
          <a:off x="3081600" y="627063"/>
          <a:ext cx="2997200" cy="381000"/>
        </p:xfrm>
        <a:graphic>
          <a:graphicData uri="http://schemas.openxmlformats.org/presentationml/2006/ole">
            <mc:AlternateContent xmlns:mc="http://schemas.openxmlformats.org/markup-compatibility/2006">
              <mc:Choice xmlns:v="urn:schemas-microsoft-com:vml" Requires="v">
                <p:oleObj spid="_x0000_s353383"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816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Rectangle 32"/>
          <p:cNvSpPr>
            <a:spLocks noChangeArrowheads="1"/>
          </p:cNvSpPr>
          <p:nvPr/>
        </p:nvSpPr>
        <p:spPr bwMode="auto">
          <a:xfrm>
            <a:off x="0" y="192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7"/>
          <p:cNvGraphicFramePr>
            <a:graphicFrameLocks noChangeAspect="1"/>
          </p:cNvGraphicFramePr>
          <p:nvPr>
            <p:extLst>
              <p:ext uri="{D42A27DB-BD31-4B8C-83A1-F6EECF244321}">
                <p14:modId xmlns:p14="http://schemas.microsoft.com/office/powerpoint/2010/main" val="2310806653"/>
              </p:ext>
            </p:extLst>
          </p:nvPr>
        </p:nvGraphicFramePr>
        <p:xfrm>
          <a:off x="3081600" y="1324800"/>
          <a:ext cx="2463800" cy="374650"/>
        </p:xfrm>
        <a:graphic>
          <a:graphicData uri="http://schemas.openxmlformats.org/presentationml/2006/ole">
            <mc:AlternateContent xmlns:mc="http://schemas.openxmlformats.org/markup-compatibility/2006">
              <mc:Choice xmlns:v="urn:schemas-microsoft-com:vml" Requires="v">
                <p:oleObj spid="_x0000_s353384" name="Equation" r:id="rId5" imgW="2463480" imgH="380880" progId="Equation.3">
                  <p:embed/>
                </p:oleObj>
              </mc:Choice>
              <mc:Fallback>
                <p:oleObj name="Equation" r:id="rId5" imgW="2463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600" y="13248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 Box 2"/>
          <p:cNvSpPr txBox="1">
            <a:spLocks noChangeArrowheads="1"/>
          </p:cNvSpPr>
          <p:nvPr/>
        </p:nvSpPr>
        <p:spPr bwMode="auto">
          <a:xfrm>
            <a:off x="1739900" y="1312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37" name="Text Box 2"/>
          <p:cNvSpPr txBox="1">
            <a:spLocks noChangeArrowheads="1"/>
          </p:cNvSpPr>
          <p:nvPr/>
        </p:nvSpPr>
        <p:spPr bwMode="auto">
          <a:xfrm>
            <a:off x="1739900" y="20340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38" name="Object 18"/>
          <p:cNvGraphicFramePr>
            <a:graphicFrameLocks noChangeAspect="1"/>
          </p:cNvGraphicFramePr>
          <p:nvPr>
            <p:extLst>
              <p:ext uri="{D42A27DB-BD31-4B8C-83A1-F6EECF244321}">
                <p14:modId xmlns:p14="http://schemas.microsoft.com/office/powerpoint/2010/main" val="1816553524"/>
              </p:ext>
            </p:extLst>
          </p:nvPr>
        </p:nvGraphicFramePr>
        <p:xfrm>
          <a:off x="3081600" y="2043150"/>
          <a:ext cx="1562100" cy="374650"/>
        </p:xfrm>
        <a:graphic>
          <a:graphicData uri="http://schemas.openxmlformats.org/presentationml/2006/ole">
            <mc:AlternateContent xmlns:mc="http://schemas.openxmlformats.org/markup-compatibility/2006">
              <mc:Choice xmlns:v="urn:schemas-microsoft-com:vml" Requires="v">
                <p:oleObj spid="_x0000_s353385" name="Equation" r:id="rId7" imgW="1562040" imgH="380880" progId="Equation.3">
                  <p:embed/>
                </p:oleObj>
              </mc:Choice>
              <mc:Fallback>
                <p:oleObj name="Equation" r:id="rId7" imgW="15620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600" y="20431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a:spLocks noChangeArrowheads="1"/>
          </p:cNvSpPr>
          <p:nvPr/>
        </p:nvSpPr>
        <p:spPr bwMode="auto">
          <a:xfrm>
            <a:off x="0" y="2668801"/>
            <a:ext cx="9144000" cy="10459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7"/>
          <p:cNvGraphicFramePr>
            <a:graphicFrameLocks noChangeAspect="1"/>
          </p:cNvGraphicFramePr>
          <p:nvPr>
            <p:extLst>
              <p:ext uri="{D42A27DB-BD31-4B8C-83A1-F6EECF244321}">
                <p14:modId xmlns:p14="http://schemas.microsoft.com/office/powerpoint/2010/main" val="1191305326"/>
              </p:ext>
            </p:extLst>
          </p:nvPr>
        </p:nvGraphicFramePr>
        <p:xfrm>
          <a:off x="3078000" y="3192463"/>
          <a:ext cx="1873250" cy="374650"/>
        </p:xfrm>
        <a:graphic>
          <a:graphicData uri="http://schemas.openxmlformats.org/presentationml/2006/ole">
            <mc:AlternateContent xmlns:mc="http://schemas.openxmlformats.org/markup-compatibility/2006">
              <mc:Choice xmlns:v="urn:schemas-microsoft-com:vml" Requires="v">
                <p:oleObj spid="_x0000_s353386" name="Equation" r:id="rId9" imgW="1866600" imgH="380880" progId="Equation.3">
                  <p:embed/>
                </p:oleObj>
              </mc:Choice>
              <mc:Fallback>
                <p:oleObj name="Equation" r:id="rId9" imgW="186660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78000" y="3192463"/>
                        <a:ext cx="1873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ext Box 2"/>
          <p:cNvSpPr txBox="1">
            <a:spLocks noChangeArrowheads="1"/>
          </p:cNvSpPr>
          <p:nvPr/>
        </p:nvSpPr>
        <p:spPr bwMode="auto">
          <a:xfrm>
            <a:off x="1739901" y="2776950"/>
            <a:ext cx="332740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 is a special case of</a:t>
            </a:r>
            <a:endParaRPr lang="en-GB" sz="1800" b="1" dirty="0">
              <a:latin typeface="Arial" charset="0"/>
            </a:endParaRPr>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688166732"/>
              </p:ext>
            </p:extLst>
          </p:nvPr>
        </p:nvGraphicFramePr>
        <p:xfrm>
          <a:off x="3290888" y="5857875"/>
          <a:ext cx="214312" cy="280987"/>
        </p:xfrm>
        <a:graphic>
          <a:graphicData uri="http://schemas.openxmlformats.org/presentationml/2006/ole">
            <mc:AlternateContent xmlns:mc="http://schemas.openxmlformats.org/markup-compatibility/2006">
              <mc:Choice xmlns:v="urn:schemas-microsoft-com:vml" Requires="v">
                <p:oleObj spid="_x0000_s353387" name="Equation" r:id="rId11" imgW="330120" imgH="431640" progId="Equation.DSMT4">
                  <p:embed/>
                </p:oleObj>
              </mc:Choice>
              <mc:Fallback>
                <p:oleObj name="Equation" r:id="rId11" imgW="330120" imgH="431640" progId="Equation.DSMT4">
                  <p:embed/>
                  <p:pic>
                    <p:nvPicPr>
                      <p:cNvPr id="0" name=""/>
                      <p:cNvPicPr>
                        <a:picLocks noChangeAspect="1" noChangeArrowheads="1"/>
                      </p:cNvPicPr>
                      <p:nvPr/>
                    </p:nvPicPr>
                    <p:blipFill>
                      <a:blip r:embed="rId12"/>
                      <a:srcRect/>
                      <a:stretch>
                        <a:fillRect/>
                      </a:stretch>
                    </p:blipFill>
                    <p:spPr bwMode="auto">
                      <a:xfrm>
                        <a:off x="3290888" y="5857875"/>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372353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16"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7</a:t>
            </a:r>
            <a:endParaRPr lang="en-US" sz="1000" dirty="0">
              <a:solidFill>
                <a:srgbClr val="3366FF"/>
              </a:solidFill>
            </a:endParaRPr>
          </a:p>
        </p:txBody>
      </p:sp>
      <p:sp>
        <p:nvSpPr>
          <p:cNvPr id="315439" name="Text Box 4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Of course, the critical value of the test depends </a:t>
            </a:r>
            <a:r>
              <a:rPr lang="en-GB" sz="1500" b="1" dirty="0" smtClean="0"/>
              <a:t>on </a:t>
            </a:r>
            <a:r>
              <a:rPr lang="en-GB" sz="1500" b="1" dirty="0"/>
              <a:t>the size of the sample since this determines the variance of the distribution. </a:t>
            </a:r>
          </a:p>
          <a:p>
            <a:endParaRPr lang="en-GB" sz="1500" b="1"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2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2055585980"/>
              </p:ext>
            </p:extLst>
          </p:nvPr>
        </p:nvGraphicFramePr>
        <p:xfrm>
          <a:off x="3081600" y="627063"/>
          <a:ext cx="2997200" cy="381000"/>
        </p:xfrm>
        <a:graphic>
          <a:graphicData uri="http://schemas.openxmlformats.org/presentationml/2006/ole">
            <mc:AlternateContent xmlns:mc="http://schemas.openxmlformats.org/markup-compatibility/2006">
              <mc:Choice xmlns:v="urn:schemas-microsoft-com:vml" Requires="v">
                <p:oleObj spid="_x0000_s355418"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816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Rectangle 32"/>
          <p:cNvSpPr>
            <a:spLocks noChangeArrowheads="1"/>
          </p:cNvSpPr>
          <p:nvPr/>
        </p:nvSpPr>
        <p:spPr bwMode="auto">
          <a:xfrm>
            <a:off x="0" y="192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7"/>
          <p:cNvGraphicFramePr>
            <a:graphicFrameLocks noChangeAspect="1"/>
          </p:cNvGraphicFramePr>
          <p:nvPr>
            <p:extLst>
              <p:ext uri="{D42A27DB-BD31-4B8C-83A1-F6EECF244321}">
                <p14:modId xmlns:p14="http://schemas.microsoft.com/office/powerpoint/2010/main" val="1341054173"/>
              </p:ext>
            </p:extLst>
          </p:nvPr>
        </p:nvGraphicFramePr>
        <p:xfrm>
          <a:off x="3081600" y="1324800"/>
          <a:ext cx="2463800" cy="374650"/>
        </p:xfrm>
        <a:graphic>
          <a:graphicData uri="http://schemas.openxmlformats.org/presentationml/2006/ole">
            <mc:AlternateContent xmlns:mc="http://schemas.openxmlformats.org/markup-compatibility/2006">
              <mc:Choice xmlns:v="urn:schemas-microsoft-com:vml" Requires="v">
                <p:oleObj spid="_x0000_s355419" name="Equation" r:id="rId5" imgW="2463480" imgH="380880" progId="Equation.3">
                  <p:embed/>
                </p:oleObj>
              </mc:Choice>
              <mc:Fallback>
                <p:oleObj name="Equation" r:id="rId5" imgW="2463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600" y="13248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 Box 2"/>
          <p:cNvSpPr txBox="1">
            <a:spLocks noChangeArrowheads="1"/>
          </p:cNvSpPr>
          <p:nvPr/>
        </p:nvSpPr>
        <p:spPr bwMode="auto">
          <a:xfrm>
            <a:off x="1739900" y="1312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37" name="Text Box 2"/>
          <p:cNvSpPr txBox="1">
            <a:spLocks noChangeArrowheads="1"/>
          </p:cNvSpPr>
          <p:nvPr/>
        </p:nvSpPr>
        <p:spPr bwMode="auto">
          <a:xfrm>
            <a:off x="1739900" y="20340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38" name="Object 18"/>
          <p:cNvGraphicFramePr>
            <a:graphicFrameLocks noChangeAspect="1"/>
          </p:cNvGraphicFramePr>
          <p:nvPr>
            <p:extLst>
              <p:ext uri="{D42A27DB-BD31-4B8C-83A1-F6EECF244321}">
                <p14:modId xmlns:p14="http://schemas.microsoft.com/office/powerpoint/2010/main" val="1067063011"/>
              </p:ext>
            </p:extLst>
          </p:nvPr>
        </p:nvGraphicFramePr>
        <p:xfrm>
          <a:off x="3081600" y="2043150"/>
          <a:ext cx="1562100" cy="374650"/>
        </p:xfrm>
        <a:graphic>
          <a:graphicData uri="http://schemas.openxmlformats.org/presentationml/2006/ole">
            <mc:AlternateContent xmlns:mc="http://schemas.openxmlformats.org/markup-compatibility/2006">
              <mc:Choice xmlns:v="urn:schemas-microsoft-com:vml" Requires="v">
                <p:oleObj spid="_x0000_s355420" name="Equation" r:id="rId7" imgW="1562040" imgH="380880" progId="Equation.3">
                  <p:embed/>
                </p:oleObj>
              </mc:Choice>
              <mc:Fallback>
                <p:oleObj name="Equation" r:id="rId7" imgW="15620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600" y="20431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a:spLocks noChangeArrowheads="1"/>
          </p:cNvSpPr>
          <p:nvPr/>
        </p:nvSpPr>
        <p:spPr bwMode="auto">
          <a:xfrm>
            <a:off x="0" y="2668801"/>
            <a:ext cx="9144000" cy="10459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7"/>
          <p:cNvGraphicFramePr>
            <a:graphicFrameLocks noChangeAspect="1"/>
          </p:cNvGraphicFramePr>
          <p:nvPr>
            <p:extLst>
              <p:ext uri="{D42A27DB-BD31-4B8C-83A1-F6EECF244321}">
                <p14:modId xmlns:p14="http://schemas.microsoft.com/office/powerpoint/2010/main" val="3164954972"/>
              </p:ext>
            </p:extLst>
          </p:nvPr>
        </p:nvGraphicFramePr>
        <p:xfrm>
          <a:off x="3078000" y="3192463"/>
          <a:ext cx="1873250" cy="374650"/>
        </p:xfrm>
        <a:graphic>
          <a:graphicData uri="http://schemas.openxmlformats.org/presentationml/2006/ole">
            <mc:AlternateContent xmlns:mc="http://schemas.openxmlformats.org/markup-compatibility/2006">
              <mc:Choice xmlns:v="urn:schemas-microsoft-com:vml" Requires="v">
                <p:oleObj spid="_x0000_s355421" name="Equation" r:id="rId9" imgW="1866600" imgH="380880" progId="Equation.3">
                  <p:embed/>
                </p:oleObj>
              </mc:Choice>
              <mc:Fallback>
                <p:oleObj name="Equation" r:id="rId9" imgW="186660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78000" y="3192463"/>
                        <a:ext cx="1873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ext Box 2"/>
          <p:cNvSpPr txBox="1">
            <a:spLocks noChangeArrowheads="1"/>
          </p:cNvSpPr>
          <p:nvPr/>
        </p:nvSpPr>
        <p:spPr bwMode="auto">
          <a:xfrm>
            <a:off x="1739901" y="2776950"/>
            <a:ext cx="332740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 is a special case of</a:t>
            </a:r>
            <a:endParaRPr lang="en-GB" sz="1800" b="1" dirty="0">
              <a:latin typeface="Arial" charset="0"/>
            </a:endParaRPr>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spTree>
    <p:extLst>
      <p:ext uri="{BB962C8B-B14F-4D97-AF65-F5344CB8AC3E}">
        <p14:creationId xmlns:p14="http://schemas.microsoft.com/office/powerpoint/2010/main" val="24528489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416"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8</a:t>
            </a:r>
            <a:endParaRPr lang="en-US" sz="1000" dirty="0">
              <a:solidFill>
                <a:srgbClr val="3366FF"/>
              </a:solidFill>
            </a:endParaRPr>
          </a:p>
        </p:txBody>
      </p:sp>
      <p:sp>
        <p:nvSpPr>
          <p:cNvPr id="315439" name="Text Box 4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Therefore </a:t>
            </a:r>
            <a:r>
              <a:rPr lang="en-GB" sz="1500" b="1" dirty="0"/>
              <a:t>it is more sensible to perform the test, not directly on </a:t>
            </a:r>
            <a:r>
              <a:rPr lang="en-GB" sz="1500" b="1" dirty="0" smtClean="0"/>
              <a:t>    , </a:t>
            </a:r>
            <a:r>
              <a:rPr lang="en-GB" sz="1500" b="1" dirty="0"/>
              <a:t>but on a scaled version that has a limiting distribution</a:t>
            </a:r>
            <a:r>
              <a:rPr lang="en-GB" sz="1500" b="1" dirty="0" smtClean="0"/>
              <a:t>. The critical values will then be less sensitive to the sample size and will converge to a limit. </a:t>
            </a:r>
            <a:endParaRPr lang="en-GB" sz="1500" b="1" dirty="0"/>
          </a:p>
          <a:p>
            <a:endParaRPr lang="en-GB" sz="1500" b="1"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2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3642303757"/>
              </p:ext>
            </p:extLst>
          </p:nvPr>
        </p:nvGraphicFramePr>
        <p:xfrm>
          <a:off x="3081600" y="627063"/>
          <a:ext cx="2997200" cy="381000"/>
        </p:xfrm>
        <a:graphic>
          <a:graphicData uri="http://schemas.openxmlformats.org/presentationml/2006/ole">
            <mc:AlternateContent xmlns:mc="http://schemas.openxmlformats.org/markup-compatibility/2006">
              <mc:Choice xmlns:v="urn:schemas-microsoft-com:vml" Requires="v">
                <p:oleObj spid="_x0000_s357438"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816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Rectangle 32"/>
          <p:cNvSpPr>
            <a:spLocks noChangeArrowheads="1"/>
          </p:cNvSpPr>
          <p:nvPr/>
        </p:nvSpPr>
        <p:spPr bwMode="auto">
          <a:xfrm>
            <a:off x="0" y="192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17"/>
          <p:cNvGraphicFramePr>
            <a:graphicFrameLocks noChangeAspect="1"/>
          </p:cNvGraphicFramePr>
          <p:nvPr>
            <p:extLst>
              <p:ext uri="{D42A27DB-BD31-4B8C-83A1-F6EECF244321}">
                <p14:modId xmlns:p14="http://schemas.microsoft.com/office/powerpoint/2010/main" val="146253953"/>
              </p:ext>
            </p:extLst>
          </p:nvPr>
        </p:nvGraphicFramePr>
        <p:xfrm>
          <a:off x="3081600" y="1324800"/>
          <a:ext cx="2463800" cy="374650"/>
        </p:xfrm>
        <a:graphic>
          <a:graphicData uri="http://schemas.openxmlformats.org/presentationml/2006/ole">
            <mc:AlternateContent xmlns:mc="http://schemas.openxmlformats.org/markup-compatibility/2006">
              <mc:Choice xmlns:v="urn:schemas-microsoft-com:vml" Requires="v">
                <p:oleObj spid="_x0000_s357439" name="Equation" r:id="rId5" imgW="2463480" imgH="380880" progId="Equation.3">
                  <p:embed/>
                </p:oleObj>
              </mc:Choice>
              <mc:Fallback>
                <p:oleObj name="Equation" r:id="rId5" imgW="2463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600" y="13248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 Box 2"/>
          <p:cNvSpPr txBox="1">
            <a:spLocks noChangeArrowheads="1"/>
          </p:cNvSpPr>
          <p:nvPr/>
        </p:nvSpPr>
        <p:spPr bwMode="auto">
          <a:xfrm>
            <a:off x="1739900" y="1312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37" name="Text Box 2"/>
          <p:cNvSpPr txBox="1">
            <a:spLocks noChangeArrowheads="1"/>
          </p:cNvSpPr>
          <p:nvPr/>
        </p:nvSpPr>
        <p:spPr bwMode="auto">
          <a:xfrm>
            <a:off x="1739900" y="20340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38" name="Object 18"/>
          <p:cNvGraphicFramePr>
            <a:graphicFrameLocks noChangeAspect="1"/>
          </p:cNvGraphicFramePr>
          <p:nvPr>
            <p:extLst>
              <p:ext uri="{D42A27DB-BD31-4B8C-83A1-F6EECF244321}">
                <p14:modId xmlns:p14="http://schemas.microsoft.com/office/powerpoint/2010/main" val="2084156666"/>
              </p:ext>
            </p:extLst>
          </p:nvPr>
        </p:nvGraphicFramePr>
        <p:xfrm>
          <a:off x="3081600" y="2043150"/>
          <a:ext cx="1562100" cy="374650"/>
        </p:xfrm>
        <a:graphic>
          <a:graphicData uri="http://schemas.openxmlformats.org/presentationml/2006/ole">
            <mc:AlternateContent xmlns:mc="http://schemas.openxmlformats.org/markup-compatibility/2006">
              <mc:Choice xmlns:v="urn:schemas-microsoft-com:vml" Requires="v">
                <p:oleObj spid="_x0000_s357440" name="Equation" r:id="rId7" imgW="1562040" imgH="380880" progId="Equation.3">
                  <p:embed/>
                </p:oleObj>
              </mc:Choice>
              <mc:Fallback>
                <p:oleObj name="Equation" r:id="rId7" imgW="15620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600" y="20431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a:spLocks noChangeArrowheads="1"/>
          </p:cNvSpPr>
          <p:nvPr/>
        </p:nvSpPr>
        <p:spPr bwMode="auto">
          <a:xfrm>
            <a:off x="0" y="2668801"/>
            <a:ext cx="9144000" cy="10459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7"/>
          <p:cNvGraphicFramePr>
            <a:graphicFrameLocks noChangeAspect="1"/>
          </p:cNvGraphicFramePr>
          <p:nvPr>
            <p:extLst>
              <p:ext uri="{D42A27DB-BD31-4B8C-83A1-F6EECF244321}">
                <p14:modId xmlns:p14="http://schemas.microsoft.com/office/powerpoint/2010/main" val="912807620"/>
              </p:ext>
            </p:extLst>
          </p:nvPr>
        </p:nvGraphicFramePr>
        <p:xfrm>
          <a:off x="3078000" y="3192463"/>
          <a:ext cx="1873250" cy="374650"/>
        </p:xfrm>
        <a:graphic>
          <a:graphicData uri="http://schemas.openxmlformats.org/presentationml/2006/ole">
            <mc:AlternateContent xmlns:mc="http://schemas.openxmlformats.org/markup-compatibility/2006">
              <mc:Choice xmlns:v="urn:schemas-microsoft-com:vml" Requires="v">
                <p:oleObj spid="_x0000_s357441" name="Equation" r:id="rId9" imgW="1866600" imgH="380880" progId="Equation.3">
                  <p:embed/>
                </p:oleObj>
              </mc:Choice>
              <mc:Fallback>
                <p:oleObj name="Equation" r:id="rId9" imgW="186660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78000" y="3192463"/>
                        <a:ext cx="1873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ext Box 2"/>
          <p:cNvSpPr txBox="1">
            <a:spLocks noChangeArrowheads="1"/>
          </p:cNvSpPr>
          <p:nvPr/>
        </p:nvSpPr>
        <p:spPr bwMode="auto">
          <a:xfrm>
            <a:off x="1739901" y="2776950"/>
            <a:ext cx="332740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 is a special case of</a:t>
            </a:r>
            <a:endParaRPr lang="en-GB" sz="1800" b="1" dirty="0">
              <a:latin typeface="Arial" charset="0"/>
            </a:endParaRPr>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OTHER TESTS</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451247036"/>
              </p:ext>
            </p:extLst>
          </p:nvPr>
        </p:nvGraphicFramePr>
        <p:xfrm>
          <a:off x="6196013" y="5857875"/>
          <a:ext cx="214312" cy="280987"/>
        </p:xfrm>
        <a:graphic>
          <a:graphicData uri="http://schemas.openxmlformats.org/presentationml/2006/ole">
            <mc:AlternateContent xmlns:mc="http://schemas.openxmlformats.org/markup-compatibility/2006">
              <mc:Choice xmlns:v="urn:schemas-microsoft-com:vml" Requires="v">
                <p:oleObj spid="_x0000_s357442" name="Equation" r:id="rId11" imgW="330120" imgH="431640" progId="Equation.DSMT4">
                  <p:embed/>
                </p:oleObj>
              </mc:Choice>
              <mc:Fallback>
                <p:oleObj name="Equation" r:id="rId11" imgW="330120" imgH="431640" progId="Equation.DSMT4">
                  <p:embed/>
                  <p:pic>
                    <p:nvPicPr>
                      <p:cNvPr id="0" name=""/>
                      <p:cNvPicPr>
                        <a:picLocks noChangeAspect="1" noChangeArrowheads="1"/>
                      </p:cNvPicPr>
                      <p:nvPr/>
                    </p:nvPicPr>
                    <p:blipFill>
                      <a:blip r:embed="rId12"/>
                      <a:srcRect/>
                      <a:stretch>
                        <a:fillRect/>
                      </a:stretch>
                    </p:blipFill>
                    <p:spPr bwMode="auto">
                      <a:xfrm>
                        <a:off x="6196013" y="5857875"/>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59420299"/>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8AD217A-AE69-491C-ABDC-75437B281070}"/>
</file>

<file path=customXml/itemProps2.xml><?xml version="1.0" encoding="utf-8"?>
<ds:datastoreItem xmlns:ds="http://schemas.openxmlformats.org/officeDocument/2006/customXml" ds:itemID="{662C218B-17A2-4256-A43D-F31BA003E41B}"/>
</file>

<file path=customXml/itemProps3.xml><?xml version="1.0" encoding="utf-8"?>
<ds:datastoreItem xmlns:ds="http://schemas.openxmlformats.org/officeDocument/2006/customXml" ds:itemID="{05120BE6-8EFE-463C-B55A-B7A98888A6A9}"/>
</file>

<file path=docProps/app.xml><?xml version="1.0" encoding="utf-8"?>
<Properties xmlns="http://schemas.openxmlformats.org/officeDocument/2006/extended-properties" xmlns:vt="http://schemas.openxmlformats.org/officeDocument/2006/docPropsVTypes">
  <TotalTime>4957</TotalTime>
  <Words>3164</Words>
  <Application>Microsoft Office PowerPoint</Application>
  <PresentationFormat>On-screen Show (4:3)</PresentationFormat>
  <Paragraphs>346</Paragraphs>
  <Slides>52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5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163</cp:revision>
  <dcterms:created xsi:type="dcterms:W3CDTF">1998-05-09T13:24:56Z</dcterms:created>
  <dcterms:modified xsi:type="dcterms:W3CDTF">2016-06-01T09:54:59Z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