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49.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6.xml" ContentType="application/vnd.openxmlformats-officedocument.presentationml.slide+xml"/>
  <Override PartName="/ppt/slides/slide50.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67.xml" ContentType="application/vnd.openxmlformats-officedocument.presentationml.slide+xml"/>
  <Override PartName="/ppt/slides/slide74.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1.xml" ContentType="application/vnd.openxmlformats-officedocument.presentationml.slide+xml"/>
  <Override PartName="/ppt/slides/slide73.xml" ContentType="application/vnd.openxmlformats-officedocument.presentationml.slide+xml"/>
  <Override PartName="/ppt/slides/slide79.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0.xml" ContentType="application/vnd.openxmlformats-officedocument.presentationml.slide+xml"/>
  <Override PartName="/ppt/slides/slide78.xml" ContentType="application/vnd.openxmlformats-officedocument.presentationml.slide+xml"/>
  <Override PartName="/ppt/slides/slide77.xml" ContentType="application/vnd.openxmlformats-officedocument.presentationml.slide+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7"/>
  </p:notesMasterIdLst>
  <p:sldIdLst>
    <p:sldId id="513" r:id="rId2"/>
    <p:sldId id="340" r:id="rId3"/>
    <p:sldId id="428" r:id="rId4"/>
    <p:sldId id="429" r:id="rId5"/>
    <p:sldId id="430" r:id="rId6"/>
    <p:sldId id="431" r:id="rId7"/>
    <p:sldId id="432" r:id="rId8"/>
    <p:sldId id="434" r:id="rId9"/>
    <p:sldId id="435" r:id="rId10"/>
    <p:sldId id="436" r:id="rId11"/>
    <p:sldId id="437" r:id="rId12"/>
    <p:sldId id="438" r:id="rId13"/>
    <p:sldId id="439" r:id="rId14"/>
    <p:sldId id="440" r:id="rId15"/>
    <p:sldId id="441" r:id="rId16"/>
    <p:sldId id="442" r:id="rId17"/>
    <p:sldId id="417" r:id="rId18"/>
    <p:sldId id="416" r:id="rId19"/>
    <p:sldId id="421" r:id="rId20"/>
    <p:sldId id="420" r:id="rId21"/>
    <p:sldId id="446" r:id="rId22"/>
    <p:sldId id="444" r:id="rId23"/>
    <p:sldId id="445" r:id="rId24"/>
    <p:sldId id="448" r:id="rId25"/>
    <p:sldId id="505" r:id="rId26"/>
    <p:sldId id="449" r:id="rId27"/>
    <p:sldId id="450" r:id="rId28"/>
    <p:sldId id="451" r:id="rId29"/>
    <p:sldId id="452" r:id="rId30"/>
    <p:sldId id="453" r:id="rId31"/>
    <p:sldId id="454" r:id="rId32"/>
    <p:sldId id="455" r:id="rId33"/>
    <p:sldId id="456" r:id="rId34"/>
    <p:sldId id="457" r:id="rId35"/>
    <p:sldId id="458" r:id="rId36"/>
    <p:sldId id="459" r:id="rId37"/>
    <p:sldId id="460" r:id="rId38"/>
    <p:sldId id="508" r:id="rId39"/>
    <p:sldId id="461" r:id="rId40"/>
    <p:sldId id="462" r:id="rId41"/>
    <p:sldId id="463" r:id="rId42"/>
    <p:sldId id="464" r:id="rId43"/>
    <p:sldId id="465" r:id="rId44"/>
    <p:sldId id="466" r:id="rId45"/>
    <p:sldId id="468" r:id="rId46"/>
    <p:sldId id="506" r:id="rId47"/>
    <p:sldId id="507" r:id="rId48"/>
    <p:sldId id="470" r:id="rId49"/>
    <p:sldId id="469" r:id="rId50"/>
    <p:sldId id="471" r:id="rId51"/>
    <p:sldId id="473" r:id="rId52"/>
    <p:sldId id="474" r:id="rId53"/>
    <p:sldId id="475" r:id="rId54"/>
    <p:sldId id="478" r:id="rId55"/>
    <p:sldId id="477" r:id="rId56"/>
    <p:sldId id="479" r:id="rId57"/>
    <p:sldId id="480" r:id="rId58"/>
    <p:sldId id="481" r:id="rId59"/>
    <p:sldId id="482" r:id="rId60"/>
    <p:sldId id="483" r:id="rId61"/>
    <p:sldId id="484" r:id="rId62"/>
    <p:sldId id="485" r:id="rId63"/>
    <p:sldId id="486" r:id="rId64"/>
    <p:sldId id="487" r:id="rId65"/>
    <p:sldId id="488" r:id="rId66"/>
    <p:sldId id="489" r:id="rId67"/>
    <p:sldId id="490" r:id="rId68"/>
    <p:sldId id="491" r:id="rId69"/>
    <p:sldId id="492" r:id="rId70"/>
    <p:sldId id="509" r:id="rId71"/>
    <p:sldId id="493" r:id="rId72"/>
    <p:sldId id="494" r:id="rId73"/>
    <p:sldId id="495" r:id="rId74"/>
    <p:sldId id="510" r:id="rId75"/>
    <p:sldId id="497" r:id="rId76"/>
    <p:sldId id="498" r:id="rId77"/>
    <p:sldId id="499" r:id="rId78"/>
    <p:sldId id="500" r:id="rId79"/>
    <p:sldId id="501" r:id="rId80"/>
    <p:sldId id="511" r:id="rId81"/>
    <p:sldId id="502" r:id="rId82"/>
    <p:sldId id="512" r:id="rId83"/>
    <p:sldId id="503" r:id="rId84"/>
    <p:sldId id="504" r:id="rId85"/>
    <p:sldId id="284" r:id="rId86"/>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F8F8F8"/>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40" autoAdjust="0"/>
    <p:restoredTop sz="99369" autoAdjust="0"/>
  </p:normalViewPr>
  <p:slideViewPr>
    <p:cSldViewPr snapToGrid="0" showGuides="1">
      <p:cViewPr>
        <p:scale>
          <a:sx n="100" d="100"/>
          <a:sy n="100" d="100"/>
        </p:scale>
        <p:origin x="-2214" y="-44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ustomXml" Target="../customXml/item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8.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8.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8.wmf"/><Relationship Id="rId1" Type="http://schemas.openxmlformats.org/officeDocument/2006/relationships/image" Target="../media/image30.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8.wmf"/><Relationship Id="rId1"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8.wmf"/><Relationship Id="rId1" Type="http://schemas.openxmlformats.org/officeDocument/2006/relationships/image" Target="../media/image30.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8.wmf"/><Relationship Id="rId1" Type="http://schemas.openxmlformats.org/officeDocument/2006/relationships/image" Target="../media/image30.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2.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2.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2.w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8.wmf"/></Relationships>
</file>

<file path=ppt/drawings/_rels/vmlDrawing4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8.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22.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5" Type="http://schemas.openxmlformats.org/officeDocument/2006/relationships/image" Target="../media/image23.wmf"/><Relationship Id="rId4" Type="http://schemas.openxmlformats.org/officeDocument/2006/relationships/image" Target="../media/image22.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5" Type="http://schemas.openxmlformats.org/officeDocument/2006/relationships/image" Target="../media/image23.wmf"/><Relationship Id="rId4"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22.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8.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22.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2.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28.wmf"/><Relationship Id="rId5" Type="http://schemas.openxmlformats.org/officeDocument/2006/relationships/image" Target="../media/image31.wmf"/><Relationship Id="rId4" Type="http://schemas.openxmlformats.org/officeDocument/2006/relationships/image" Target="../media/image18.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2.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28.wmf"/><Relationship Id="rId5" Type="http://schemas.openxmlformats.org/officeDocument/2006/relationships/image" Target="../media/image31.wmf"/><Relationship Id="rId4" Type="http://schemas.openxmlformats.org/officeDocument/2006/relationships/image" Target="../media/image18.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2.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28.wmf"/><Relationship Id="rId5" Type="http://schemas.openxmlformats.org/officeDocument/2006/relationships/image" Target="../media/image31.wmf"/><Relationship Id="rId4" Type="http://schemas.openxmlformats.org/officeDocument/2006/relationships/image" Target="../media/image18.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28.wmf"/><Relationship Id="rId5" Type="http://schemas.openxmlformats.org/officeDocument/2006/relationships/image" Target="../media/image31.wmf"/><Relationship Id="rId4" Type="http://schemas.openxmlformats.org/officeDocument/2006/relationships/image" Target="../media/image18.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28.wmf"/><Relationship Id="rId5" Type="http://schemas.openxmlformats.org/officeDocument/2006/relationships/image" Target="../media/image31.wmf"/><Relationship Id="rId4" Type="http://schemas.openxmlformats.org/officeDocument/2006/relationships/image" Target="../media/image18.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1.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3.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6.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7.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8.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2.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3.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5.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6.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7.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8.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79.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80.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81.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8.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1.wmf"/><Relationship Id="rId4"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4.wmf"/><Relationship Id="rId7" Type="http://schemas.openxmlformats.org/officeDocument/2006/relationships/image" Target="../media/image12.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83F8283-5778-48CE-A690-C22CD794FA6A}" type="slidenum">
              <a:rPr lang="en-GB"/>
              <a:pPr/>
              <a:t>‹#›</a:t>
            </a:fld>
            <a:endParaRPr lang="en-GB"/>
          </a:p>
        </p:txBody>
      </p:sp>
    </p:spTree>
    <p:extLst>
      <p:ext uri="{BB962C8B-B14F-4D97-AF65-F5344CB8AC3E}">
        <p14:creationId xmlns:p14="http://schemas.microsoft.com/office/powerpoint/2010/main" val="32075766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4C25D85-1E95-44D0-A178-C720B0794581}" type="slidenum">
              <a:rPr lang="en-US"/>
              <a:pPr/>
              <a:t>‹#›</a:t>
            </a:fld>
            <a:endParaRPr lang="en-US"/>
          </a:p>
        </p:txBody>
      </p:sp>
    </p:spTree>
    <p:extLst>
      <p:ext uri="{BB962C8B-B14F-4D97-AF65-F5344CB8AC3E}">
        <p14:creationId xmlns:p14="http://schemas.microsoft.com/office/powerpoint/2010/main" val="750869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BFBFA19-C541-462F-A3E5-AB91042B72E2}" type="slidenum">
              <a:rPr lang="en-US"/>
              <a:pPr/>
              <a:t>‹#›</a:t>
            </a:fld>
            <a:endParaRPr lang="en-US"/>
          </a:p>
        </p:txBody>
      </p:sp>
    </p:spTree>
    <p:extLst>
      <p:ext uri="{BB962C8B-B14F-4D97-AF65-F5344CB8AC3E}">
        <p14:creationId xmlns:p14="http://schemas.microsoft.com/office/powerpoint/2010/main" val="2092680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DA8D2C-68A2-45B5-9E97-095FFE834F0C}" type="slidenum">
              <a:rPr lang="en-US"/>
              <a:pPr/>
              <a:t>‹#›</a:t>
            </a:fld>
            <a:endParaRPr lang="en-US"/>
          </a:p>
        </p:txBody>
      </p:sp>
    </p:spTree>
    <p:extLst>
      <p:ext uri="{BB962C8B-B14F-4D97-AF65-F5344CB8AC3E}">
        <p14:creationId xmlns:p14="http://schemas.microsoft.com/office/powerpoint/2010/main" val="2869930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40AE55-E2DC-4283-9609-457A0B104F8D}" type="slidenum">
              <a:rPr lang="en-US"/>
              <a:pPr/>
              <a:t>‹#›</a:t>
            </a:fld>
            <a:endParaRPr lang="en-US"/>
          </a:p>
        </p:txBody>
      </p:sp>
    </p:spTree>
    <p:extLst>
      <p:ext uri="{BB962C8B-B14F-4D97-AF65-F5344CB8AC3E}">
        <p14:creationId xmlns:p14="http://schemas.microsoft.com/office/powerpoint/2010/main" val="1006681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732593F-B53A-4B8E-A427-B65F1A12B544}" type="slidenum">
              <a:rPr lang="en-US"/>
              <a:pPr/>
              <a:t>‹#›</a:t>
            </a:fld>
            <a:endParaRPr lang="en-US"/>
          </a:p>
        </p:txBody>
      </p:sp>
    </p:spTree>
    <p:extLst>
      <p:ext uri="{BB962C8B-B14F-4D97-AF65-F5344CB8AC3E}">
        <p14:creationId xmlns:p14="http://schemas.microsoft.com/office/powerpoint/2010/main" val="11835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FFFF36F-2B7D-4D89-98E9-E646F99ADF8E}" type="slidenum">
              <a:rPr lang="en-US"/>
              <a:pPr/>
              <a:t>‹#›</a:t>
            </a:fld>
            <a:endParaRPr lang="en-US"/>
          </a:p>
        </p:txBody>
      </p:sp>
    </p:spTree>
    <p:extLst>
      <p:ext uri="{BB962C8B-B14F-4D97-AF65-F5344CB8AC3E}">
        <p14:creationId xmlns:p14="http://schemas.microsoft.com/office/powerpoint/2010/main" val="1636823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9EB7F69-763B-48E0-987A-4FD3B1D75B02}" type="slidenum">
              <a:rPr lang="en-US"/>
              <a:pPr/>
              <a:t>‹#›</a:t>
            </a:fld>
            <a:endParaRPr lang="en-US"/>
          </a:p>
        </p:txBody>
      </p:sp>
    </p:spTree>
    <p:extLst>
      <p:ext uri="{BB962C8B-B14F-4D97-AF65-F5344CB8AC3E}">
        <p14:creationId xmlns:p14="http://schemas.microsoft.com/office/powerpoint/2010/main" val="842837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DC04514-947C-48AA-B464-9DF6D8B57971}" type="slidenum">
              <a:rPr lang="en-US"/>
              <a:pPr/>
              <a:t>‹#›</a:t>
            </a:fld>
            <a:endParaRPr lang="en-US"/>
          </a:p>
        </p:txBody>
      </p:sp>
    </p:spTree>
    <p:extLst>
      <p:ext uri="{BB962C8B-B14F-4D97-AF65-F5344CB8AC3E}">
        <p14:creationId xmlns:p14="http://schemas.microsoft.com/office/powerpoint/2010/main" val="3020995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F2DBD91-E31E-422C-A849-9926FBD95CD0}" type="slidenum">
              <a:rPr lang="en-US"/>
              <a:pPr/>
              <a:t>‹#›</a:t>
            </a:fld>
            <a:endParaRPr lang="en-US"/>
          </a:p>
        </p:txBody>
      </p:sp>
    </p:spTree>
    <p:extLst>
      <p:ext uri="{BB962C8B-B14F-4D97-AF65-F5344CB8AC3E}">
        <p14:creationId xmlns:p14="http://schemas.microsoft.com/office/powerpoint/2010/main" val="1431197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DCB4BC9-A760-44D9-9486-0A02915ED20A}" type="slidenum">
              <a:rPr lang="en-US"/>
              <a:pPr/>
              <a:t>‹#›</a:t>
            </a:fld>
            <a:endParaRPr lang="en-US"/>
          </a:p>
        </p:txBody>
      </p:sp>
    </p:spTree>
    <p:extLst>
      <p:ext uri="{BB962C8B-B14F-4D97-AF65-F5344CB8AC3E}">
        <p14:creationId xmlns:p14="http://schemas.microsoft.com/office/powerpoint/2010/main" val="4171792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308FBE8-EE92-4179-B847-D76BFDE400CA}" type="slidenum">
              <a:rPr lang="en-US"/>
              <a:pPr/>
              <a:t>‹#›</a:t>
            </a:fld>
            <a:endParaRPr lang="en-US"/>
          </a:p>
        </p:txBody>
      </p:sp>
    </p:spTree>
    <p:extLst>
      <p:ext uri="{BB962C8B-B14F-4D97-AF65-F5344CB8AC3E}">
        <p14:creationId xmlns:p14="http://schemas.microsoft.com/office/powerpoint/2010/main" val="3871964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8F66D802-6FA2-4286-A1CD-4BF2903B662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70.bin"/><Relationship Id="rId18" Type="http://schemas.openxmlformats.org/officeDocument/2006/relationships/image" Target="../media/image13.wmf"/><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10.wmf"/><Relationship Id="rId17" Type="http://schemas.openxmlformats.org/officeDocument/2006/relationships/oleObject" Target="../embeddings/oleObject72.bin"/><Relationship Id="rId2" Type="http://schemas.openxmlformats.org/officeDocument/2006/relationships/slideLayout" Target="../slideLayouts/slideLayout7.xml"/><Relationship Id="rId16" Type="http://schemas.openxmlformats.org/officeDocument/2006/relationships/image" Target="../media/image12.wmf"/><Relationship Id="rId1" Type="http://schemas.openxmlformats.org/officeDocument/2006/relationships/vmlDrawing" Target="../drawings/vmlDrawing9.vml"/><Relationship Id="rId6" Type="http://schemas.openxmlformats.org/officeDocument/2006/relationships/image" Target="../media/image3.wmf"/><Relationship Id="rId11" Type="http://schemas.openxmlformats.org/officeDocument/2006/relationships/oleObject" Target="../embeddings/oleObject69.bin"/><Relationship Id="rId5" Type="http://schemas.openxmlformats.org/officeDocument/2006/relationships/oleObject" Target="../embeddings/oleObject66.bin"/><Relationship Id="rId15" Type="http://schemas.openxmlformats.org/officeDocument/2006/relationships/oleObject" Target="../embeddings/oleObject71.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8.bin"/><Relationship Id="rId14" Type="http://schemas.openxmlformats.org/officeDocument/2006/relationships/image" Target="../media/image11.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5.wmf"/><Relationship Id="rId5" Type="http://schemas.openxmlformats.org/officeDocument/2006/relationships/oleObject" Target="../embeddings/oleObject74.bin"/><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5.wmf"/><Relationship Id="rId5" Type="http://schemas.openxmlformats.org/officeDocument/2006/relationships/oleObject" Target="../embeddings/oleObject76.bin"/><Relationship Id="rId4" Type="http://schemas.openxmlformats.org/officeDocument/2006/relationships/image" Target="../media/image14.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5.wmf"/><Relationship Id="rId5" Type="http://schemas.openxmlformats.org/officeDocument/2006/relationships/oleObject" Target="../embeddings/oleObject78.bin"/><Relationship Id="rId4" Type="http://schemas.openxmlformats.org/officeDocument/2006/relationships/image" Target="../media/image14.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5.wmf"/><Relationship Id="rId5" Type="http://schemas.openxmlformats.org/officeDocument/2006/relationships/oleObject" Target="../embeddings/oleObject80.bin"/><Relationship Id="rId4" Type="http://schemas.openxmlformats.org/officeDocument/2006/relationships/image" Target="../media/image14.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5.wmf"/><Relationship Id="rId5" Type="http://schemas.openxmlformats.org/officeDocument/2006/relationships/oleObject" Target="../embeddings/oleObject82.bin"/><Relationship Id="rId4" Type="http://schemas.openxmlformats.org/officeDocument/2006/relationships/image" Target="../media/image14.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5.wmf"/><Relationship Id="rId5" Type="http://schemas.openxmlformats.org/officeDocument/2006/relationships/oleObject" Target="../embeddings/oleObject84.bin"/><Relationship Id="rId4" Type="http://schemas.openxmlformats.org/officeDocument/2006/relationships/image" Target="../media/image14.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5.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6.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bin"/><Relationship Id="rId18" Type="http://schemas.openxmlformats.org/officeDocument/2006/relationships/image" Target="../media/image9.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wmf"/><Relationship Id="rId17" Type="http://schemas.openxmlformats.org/officeDocument/2006/relationships/oleObject" Target="../embeddings/oleObject8.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 Id="rId14"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8.wmf"/><Relationship Id="rId5" Type="http://schemas.openxmlformats.org/officeDocument/2006/relationships/oleObject" Target="../embeddings/oleObject87.bin"/><Relationship Id="rId4" Type="http://schemas.openxmlformats.org/officeDocument/2006/relationships/image" Target="../media/image17.wmf"/></Relationships>
</file>

<file path=ppt/slides/_rels/slide21.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88.bin"/><Relationship Id="rId7" Type="http://schemas.openxmlformats.org/officeDocument/2006/relationships/oleObject" Target="../embeddings/oleObject90.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8.wmf"/><Relationship Id="rId5" Type="http://schemas.openxmlformats.org/officeDocument/2006/relationships/oleObject" Target="../embeddings/oleObject89.bin"/><Relationship Id="rId4" Type="http://schemas.openxmlformats.org/officeDocument/2006/relationships/image" Target="../media/image17.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8.wmf"/><Relationship Id="rId5" Type="http://schemas.openxmlformats.org/officeDocument/2006/relationships/oleObject" Target="../embeddings/oleObject92.bin"/><Relationship Id="rId4" Type="http://schemas.openxmlformats.org/officeDocument/2006/relationships/image" Target="../media/image17.wmf"/></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95.bin"/><Relationship Id="rId3" Type="http://schemas.openxmlformats.org/officeDocument/2006/relationships/image" Target="../media/image24.emf"/><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oleObject94.bin"/><Relationship Id="rId11" Type="http://schemas.openxmlformats.org/officeDocument/2006/relationships/image" Target="../media/image23.wmf"/><Relationship Id="rId5" Type="http://schemas.openxmlformats.org/officeDocument/2006/relationships/image" Target="../media/image20.wmf"/><Relationship Id="rId10" Type="http://schemas.openxmlformats.org/officeDocument/2006/relationships/oleObject" Target="../embeddings/oleObject96.bin"/><Relationship Id="rId4" Type="http://schemas.openxmlformats.org/officeDocument/2006/relationships/oleObject" Target="../embeddings/oleObject93.bin"/><Relationship Id="rId9" Type="http://schemas.openxmlformats.org/officeDocument/2006/relationships/image" Target="../media/image22.w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99.bin"/><Relationship Id="rId3" Type="http://schemas.openxmlformats.org/officeDocument/2006/relationships/image" Target="../media/image24.emf"/><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98.bin"/><Relationship Id="rId11" Type="http://schemas.openxmlformats.org/officeDocument/2006/relationships/image" Target="../media/image23.wmf"/><Relationship Id="rId5" Type="http://schemas.openxmlformats.org/officeDocument/2006/relationships/image" Target="../media/image20.wmf"/><Relationship Id="rId10" Type="http://schemas.openxmlformats.org/officeDocument/2006/relationships/oleObject" Target="../embeddings/oleObject100.bin"/><Relationship Id="rId4" Type="http://schemas.openxmlformats.org/officeDocument/2006/relationships/oleObject" Target="../embeddings/oleObject97.bin"/><Relationship Id="rId9" Type="http://schemas.openxmlformats.org/officeDocument/2006/relationships/image" Target="../media/image22.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03.bin"/><Relationship Id="rId3" Type="http://schemas.openxmlformats.org/officeDocument/2006/relationships/image" Target="../media/image24.emf"/><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102.bin"/><Relationship Id="rId5" Type="http://schemas.openxmlformats.org/officeDocument/2006/relationships/image" Target="../media/image20.wmf"/><Relationship Id="rId4" Type="http://schemas.openxmlformats.org/officeDocument/2006/relationships/oleObject" Target="../embeddings/oleObject101.bin"/><Relationship Id="rId9" Type="http://schemas.openxmlformats.org/officeDocument/2006/relationships/image" Target="../media/image22.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06.bin"/><Relationship Id="rId3" Type="http://schemas.openxmlformats.org/officeDocument/2006/relationships/image" Target="../media/image24.emf"/><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105.bin"/><Relationship Id="rId5" Type="http://schemas.openxmlformats.org/officeDocument/2006/relationships/image" Target="../media/image20.wmf"/><Relationship Id="rId4" Type="http://schemas.openxmlformats.org/officeDocument/2006/relationships/oleObject" Target="../embeddings/oleObject104.bin"/><Relationship Id="rId9" Type="http://schemas.openxmlformats.org/officeDocument/2006/relationships/image" Target="../media/image22.wmf"/></Relationships>
</file>

<file path=ppt/slides/_rels/slide27.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oleObject108.bin"/><Relationship Id="rId5" Type="http://schemas.openxmlformats.org/officeDocument/2006/relationships/image" Target="../media/image20.wmf"/><Relationship Id="rId4" Type="http://schemas.openxmlformats.org/officeDocument/2006/relationships/oleObject" Target="../embeddings/oleObject107.bin"/></Relationships>
</file>

<file path=ppt/slides/_rels/slide28.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110.bin"/><Relationship Id="rId5" Type="http://schemas.openxmlformats.org/officeDocument/2006/relationships/image" Target="../media/image20.wmf"/><Relationship Id="rId4" Type="http://schemas.openxmlformats.org/officeDocument/2006/relationships/oleObject" Target="../embeddings/oleObject109.bin"/></Relationships>
</file>

<file path=ppt/slides/_rels/slide29.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112.bin"/><Relationship Id="rId5" Type="http://schemas.openxmlformats.org/officeDocument/2006/relationships/image" Target="../media/image20.wmf"/><Relationship Id="rId4" Type="http://schemas.openxmlformats.org/officeDocument/2006/relationships/oleObject" Target="../embeddings/oleObject111.bin"/></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4.bin"/><Relationship Id="rId18" Type="http://schemas.openxmlformats.org/officeDocument/2006/relationships/image" Target="../media/image9.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6.wmf"/><Relationship Id="rId17" Type="http://schemas.openxmlformats.org/officeDocument/2006/relationships/oleObject" Target="../embeddings/oleObject16.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2.vml"/><Relationship Id="rId6" Type="http://schemas.openxmlformats.org/officeDocument/2006/relationships/image" Target="../media/image3.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oleObject" Target="../embeddings/oleObject15.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 Id="rId14" Type="http://schemas.openxmlformats.org/officeDocument/2006/relationships/image" Target="../media/image7.wmf"/></Relationships>
</file>

<file path=ppt/slides/_rels/slide30.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oleObject" Target="../embeddings/oleObject114.bin"/><Relationship Id="rId5" Type="http://schemas.openxmlformats.org/officeDocument/2006/relationships/image" Target="../media/image20.wmf"/><Relationship Id="rId4" Type="http://schemas.openxmlformats.org/officeDocument/2006/relationships/oleObject" Target="../embeddings/oleObject113.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17.bin"/><Relationship Id="rId3" Type="http://schemas.openxmlformats.org/officeDocument/2006/relationships/image" Target="../media/image26.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oleObject" Target="../embeddings/oleObject116.bin"/><Relationship Id="rId5" Type="http://schemas.openxmlformats.org/officeDocument/2006/relationships/image" Target="../media/image20.wmf"/><Relationship Id="rId4" Type="http://schemas.openxmlformats.org/officeDocument/2006/relationships/oleObject" Target="../embeddings/oleObject115.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20.bin"/><Relationship Id="rId3" Type="http://schemas.openxmlformats.org/officeDocument/2006/relationships/image" Target="../media/image26.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119.bin"/><Relationship Id="rId5" Type="http://schemas.openxmlformats.org/officeDocument/2006/relationships/image" Target="../media/image20.wmf"/><Relationship Id="rId4" Type="http://schemas.openxmlformats.org/officeDocument/2006/relationships/oleObject" Target="../embeddings/oleObject118.bin"/></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23.bin"/><Relationship Id="rId3" Type="http://schemas.openxmlformats.org/officeDocument/2006/relationships/image" Target="../media/image26.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122.bin"/><Relationship Id="rId5" Type="http://schemas.openxmlformats.org/officeDocument/2006/relationships/image" Target="../media/image20.wmf"/><Relationship Id="rId4" Type="http://schemas.openxmlformats.org/officeDocument/2006/relationships/oleObject" Target="../embeddings/oleObject121.bin"/></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126.bin"/><Relationship Id="rId3" Type="http://schemas.openxmlformats.org/officeDocument/2006/relationships/image" Target="../media/image26.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oleObject" Target="../embeddings/oleObject125.bin"/><Relationship Id="rId5" Type="http://schemas.openxmlformats.org/officeDocument/2006/relationships/image" Target="../media/image20.wmf"/><Relationship Id="rId4" Type="http://schemas.openxmlformats.org/officeDocument/2006/relationships/oleObject" Target="../embeddings/oleObject124.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29.bin"/><Relationship Id="rId3" Type="http://schemas.openxmlformats.org/officeDocument/2006/relationships/image" Target="../media/image26.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oleObject" Target="../embeddings/oleObject128.bin"/><Relationship Id="rId5" Type="http://schemas.openxmlformats.org/officeDocument/2006/relationships/image" Target="../media/image20.wmf"/><Relationship Id="rId4" Type="http://schemas.openxmlformats.org/officeDocument/2006/relationships/oleObject" Target="../embeddings/oleObject127.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32.bin"/><Relationship Id="rId3" Type="http://schemas.openxmlformats.org/officeDocument/2006/relationships/image" Target="../media/image26.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131.bin"/><Relationship Id="rId5" Type="http://schemas.openxmlformats.org/officeDocument/2006/relationships/image" Target="../media/image20.wmf"/><Relationship Id="rId4" Type="http://schemas.openxmlformats.org/officeDocument/2006/relationships/oleObject" Target="../embeddings/oleObject130.bin"/></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35.bin"/><Relationship Id="rId3" Type="http://schemas.openxmlformats.org/officeDocument/2006/relationships/image" Target="../media/image27.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oleObject" Target="../embeddings/oleObject134.bin"/><Relationship Id="rId5" Type="http://schemas.openxmlformats.org/officeDocument/2006/relationships/image" Target="../media/image20.wmf"/><Relationship Id="rId4" Type="http://schemas.openxmlformats.org/officeDocument/2006/relationships/oleObject" Target="../embeddings/oleObject133.bin"/></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38.bin"/><Relationship Id="rId3" Type="http://schemas.openxmlformats.org/officeDocument/2006/relationships/image" Target="../media/image27.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oleObject" Target="../embeddings/oleObject137.bin"/><Relationship Id="rId5" Type="http://schemas.openxmlformats.org/officeDocument/2006/relationships/image" Target="../media/image20.wmf"/><Relationship Id="rId4" Type="http://schemas.openxmlformats.org/officeDocument/2006/relationships/oleObject" Target="../embeddings/oleObject136.bin"/></Relationships>
</file>

<file path=ppt/slides/_rels/slide39.xml.rels><?xml version="1.0" encoding="UTF-8" standalone="yes"?>
<Relationships xmlns="http://schemas.openxmlformats.org/package/2006/relationships"><Relationship Id="rId3" Type="http://schemas.openxmlformats.org/officeDocument/2006/relationships/image" Target="../media/image29.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oleObject" Target="../embeddings/oleObject140.bin"/><Relationship Id="rId5" Type="http://schemas.openxmlformats.org/officeDocument/2006/relationships/image" Target="../media/image28.wmf"/><Relationship Id="rId4" Type="http://schemas.openxmlformats.org/officeDocument/2006/relationships/oleObject" Target="../embeddings/oleObject139.bin"/></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2.bin"/><Relationship Id="rId18" Type="http://schemas.openxmlformats.org/officeDocument/2006/relationships/image" Target="../media/image9.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6.wmf"/><Relationship Id="rId17" Type="http://schemas.openxmlformats.org/officeDocument/2006/relationships/oleObject" Target="../embeddings/oleObject24.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3.vml"/><Relationship Id="rId6" Type="http://schemas.openxmlformats.org/officeDocument/2006/relationships/image" Target="../media/image3.wmf"/><Relationship Id="rId11" Type="http://schemas.openxmlformats.org/officeDocument/2006/relationships/oleObject" Target="../embeddings/oleObject21.bin"/><Relationship Id="rId5" Type="http://schemas.openxmlformats.org/officeDocument/2006/relationships/oleObject" Target="../embeddings/oleObject18.bin"/><Relationship Id="rId15" Type="http://schemas.openxmlformats.org/officeDocument/2006/relationships/oleObject" Target="../embeddings/oleObject2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0.bin"/><Relationship Id="rId14" Type="http://schemas.openxmlformats.org/officeDocument/2006/relationships/image" Target="../media/image7.wmf"/></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143.bin"/><Relationship Id="rId3" Type="http://schemas.openxmlformats.org/officeDocument/2006/relationships/image" Target="../media/image29.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oleObject" Target="../embeddings/oleObject142.bin"/><Relationship Id="rId5" Type="http://schemas.openxmlformats.org/officeDocument/2006/relationships/image" Target="../media/image28.wmf"/><Relationship Id="rId4" Type="http://schemas.openxmlformats.org/officeDocument/2006/relationships/oleObject" Target="../embeddings/oleObject141.bin"/><Relationship Id="rId9" Type="http://schemas.openxmlformats.org/officeDocument/2006/relationships/image" Target="../media/image23.wmf"/></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146.bin"/><Relationship Id="rId3" Type="http://schemas.openxmlformats.org/officeDocument/2006/relationships/image" Target="../media/image29.emf"/><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oleObject" Target="../embeddings/oleObject145.bin"/><Relationship Id="rId5" Type="http://schemas.openxmlformats.org/officeDocument/2006/relationships/image" Target="../media/image30.wmf"/><Relationship Id="rId4" Type="http://schemas.openxmlformats.org/officeDocument/2006/relationships/oleObject" Target="../embeddings/oleObject144.bin"/><Relationship Id="rId9" Type="http://schemas.openxmlformats.org/officeDocument/2006/relationships/image" Target="../media/image22.wmf"/></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149.bin"/><Relationship Id="rId3" Type="http://schemas.openxmlformats.org/officeDocument/2006/relationships/image" Target="../media/image29.emf"/><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oleObject" Target="../embeddings/oleObject148.bin"/><Relationship Id="rId5" Type="http://schemas.openxmlformats.org/officeDocument/2006/relationships/image" Target="../media/image30.wmf"/><Relationship Id="rId4" Type="http://schemas.openxmlformats.org/officeDocument/2006/relationships/oleObject" Target="../embeddings/oleObject147.bin"/><Relationship Id="rId9" Type="http://schemas.openxmlformats.org/officeDocument/2006/relationships/image" Target="../media/image22.wmf"/></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52.bin"/><Relationship Id="rId3" Type="http://schemas.openxmlformats.org/officeDocument/2006/relationships/image" Target="../media/image29.emf"/><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oleObject" Target="../embeddings/oleObject151.bin"/><Relationship Id="rId5" Type="http://schemas.openxmlformats.org/officeDocument/2006/relationships/image" Target="../media/image30.wmf"/><Relationship Id="rId4" Type="http://schemas.openxmlformats.org/officeDocument/2006/relationships/oleObject" Target="../embeddings/oleObject150.bin"/><Relationship Id="rId9" Type="http://schemas.openxmlformats.org/officeDocument/2006/relationships/image" Target="../media/image22.wmf"/></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155.bin"/><Relationship Id="rId3" Type="http://schemas.openxmlformats.org/officeDocument/2006/relationships/image" Target="../media/image29.emf"/><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oleObject" Target="../embeddings/oleObject154.bin"/><Relationship Id="rId5" Type="http://schemas.openxmlformats.org/officeDocument/2006/relationships/image" Target="../media/image30.wmf"/><Relationship Id="rId4" Type="http://schemas.openxmlformats.org/officeDocument/2006/relationships/oleObject" Target="../embeddings/oleObject153.bin"/><Relationship Id="rId9" Type="http://schemas.openxmlformats.org/officeDocument/2006/relationships/image" Target="../media/image22.wmf"/></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58.bin"/><Relationship Id="rId3" Type="http://schemas.openxmlformats.org/officeDocument/2006/relationships/image" Target="../media/image29.emf"/><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oleObject" Target="../embeddings/oleObject157.bin"/><Relationship Id="rId11" Type="http://schemas.openxmlformats.org/officeDocument/2006/relationships/image" Target="../media/image22.wmf"/><Relationship Id="rId5" Type="http://schemas.openxmlformats.org/officeDocument/2006/relationships/image" Target="../media/image17.wmf"/><Relationship Id="rId10" Type="http://schemas.openxmlformats.org/officeDocument/2006/relationships/oleObject" Target="../embeddings/oleObject159.bin"/><Relationship Id="rId4" Type="http://schemas.openxmlformats.org/officeDocument/2006/relationships/oleObject" Target="../embeddings/oleObject156.bin"/><Relationship Id="rId9" Type="http://schemas.openxmlformats.org/officeDocument/2006/relationships/image" Target="../media/image31.wmf"/></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162.bin"/><Relationship Id="rId3" Type="http://schemas.openxmlformats.org/officeDocument/2006/relationships/image" Target="../media/image29.emf"/><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oleObject" Target="../embeddings/oleObject161.bin"/><Relationship Id="rId11" Type="http://schemas.openxmlformats.org/officeDocument/2006/relationships/image" Target="../media/image22.wmf"/><Relationship Id="rId5" Type="http://schemas.openxmlformats.org/officeDocument/2006/relationships/image" Target="../media/image17.wmf"/><Relationship Id="rId10" Type="http://schemas.openxmlformats.org/officeDocument/2006/relationships/oleObject" Target="../embeddings/oleObject163.bin"/><Relationship Id="rId4" Type="http://schemas.openxmlformats.org/officeDocument/2006/relationships/oleObject" Target="../embeddings/oleObject160.bin"/><Relationship Id="rId9" Type="http://schemas.openxmlformats.org/officeDocument/2006/relationships/image" Target="../media/image31.wmf"/></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166.bin"/><Relationship Id="rId3" Type="http://schemas.openxmlformats.org/officeDocument/2006/relationships/image" Target="../media/image29.emf"/><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oleObject" Target="../embeddings/oleObject165.bin"/><Relationship Id="rId11" Type="http://schemas.openxmlformats.org/officeDocument/2006/relationships/image" Target="../media/image22.wmf"/><Relationship Id="rId5" Type="http://schemas.openxmlformats.org/officeDocument/2006/relationships/image" Target="../media/image17.wmf"/><Relationship Id="rId10" Type="http://schemas.openxmlformats.org/officeDocument/2006/relationships/oleObject" Target="../embeddings/oleObject167.bin"/><Relationship Id="rId4" Type="http://schemas.openxmlformats.org/officeDocument/2006/relationships/oleObject" Target="../embeddings/oleObject164.bin"/><Relationship Id="rId9" Type="http://schemas.openxmlformats.org/officeDocument/2006/relationships/image" Target="../media/image31.wmf"/></Relationships>
</file>

<file path=ppt/slides/_rels/slide48.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oleObject" Target="../embeddings/oleObject169.bin"/><Relationship Id="rId5" Type="http://schemas.openxmlformats.org/officeDocument/2006/relationships/image" Target="../media/image28.wmf"/><Relationship Id="rId4" Type="http://schemas.openxmlformats.org/officeDocument/2006/relationships/oleObject" Target="../embeddings/oleObject168.bin"/></Relationships>
</file>

<file path=ppt/slides/_rels/slide49.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46.vml"/><Relationship Id="rId6" Type="http://schemas.openxmlformats.org/officeDocument/2006/relationships/oleObject" Target="../embeddings/oleObject171.bin"/><Relationship Id="rId5" Type="http://schemas.openxmlformats.org/officeDocument/2006/relationships/image" Target="../media/image28.wmf"/><Relationship Id="rId4" Type="http://schemas.openxmlformats.org/officeDocument/2006/relationships/oleObject" Target="../embeddings/oleObject170.bin"/></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0.bin"/><Relationship Id="rId18" Type="http://schemas.openxmlformats.org/officeDocument/2006/relationships/image" Target="../media/image9.wmf"/><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6.wmf"/><Relationship Id="rId17" Type="http://schemas.openxmlformats.org/officeDocument/2006/relationships/oleObject" Target="../embeddings/oleObject32.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8.bin"/><Relationship Id="rId14" Type="http://schemas.openxmlformats.org/officeDocument/2006/relationships/image" Target="../media/image7.wmf"/></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174.bin"/><Relationship Id="rId3" Type="http://schemas.openxmlformats.org/officeDocument/2006/relationships/image" Target="../media/image35.emf"/><Relationship Id="rId7"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oleObject" Target="../embeddings/oleObject173.bin"/><Relationship Id="rId11" Type="http://schemas.openxmlformats.org/officeDocument/2006/relationships/image" Target="../media/image22.wmf"/><Relationship Id="rId5" Type="http://schemas.openxmlformats.org/officeDocument/2006/relationships/image" Target="../media/image33.wmf"/><Relationship Id="rId10" Type="http://schemas.openxmlformats.org/officeDocument/2006/relationships/oleObject" Target="../embeddings/oleObject175.bin"/><Relationship Id="rId4" Type="http://schemas.openxmlformats.org/officeDocument/2006/relationships/oleObject" Target="../embeddings/oleObject172.bin"/><Relationship Id="rId9" Type="http://schemas.openxmlformats.org/officeDocument/2006/relationships/image" Target="../media/image28.wmf"/></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178.bin"/><Relationship Id="rId13" Type="http://schemas.openxmlformats.org/officeDocument/2006/relationships/image" Target="../media/image23.wmf"/><Relationship Id="rId3" Type="http://schemas.openxmlformats.org/officeDocument/2006/relationships/image" Target="../media/image35.emf"/><Relationship Id="rId7" Type="http://schemas.openxmlformats.org/officeDocument/2006/relationships/image" Target="../media/image34.wmf"/><Relationship Id="rId12" Type="http://schemas.openxmlformats.org/officeDocument/2006/relationships/oleObject" Target="../embeddings/oleObject180.bin"/><Relationship Id="rId2" Type="http://schemas.openxmlformats.org/officeDocument/2006/relationships/slideLayout" Target="../slideLayouts/slideLayout7.xml"/><Relationship Id="rId1" Type="http://schemas.openxmlformats.org/officeDocument/2006/relationships/vmlDrawing" Target="../drawings/vmlDrawing48.vml"/><Relationship Id="rId6" Type="http://schemas.openxmlformats.org/officeDocument/2006/relationships/oleObject" Target="../embeddings/oleObject177.bin"/><Relationship Id="rId11" Type="http://schemas.openxmlformats.org/officeDocument/2006/relationships/image" Target="../media/image22.wmf"/><Relationship Id="rId5" Type="http://schemas.openxmlformats.org/officeDocument/2006/relationships/image" Target="../media/image33.wmf"/><Relationship Id="rId10" Type="http://schemas.openxmlformats.org/officeDocument/2006/relationships/oleObject" Target="../embeddings/oleObject179.bin"/><Relationship Id="rId4" Type="http://schemas.openxmlformats.org/officeDocument/2006/relationships/oleObject" Target="../embeddings/oleObject176.bin"/><Relationship Id="rId9" Type="http://schemas.openxmlformats.org/officeDocument/2006/relationships/image" Target="../media/image28.wmf"/></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83.bin"/><Relationship Id="rId13" Type="http://schemas.openxmlformats.org/officeDocument/2006/relationships/image" Target="../media/image23.wmf"/><Relationship Id="rId3" Type="http://schemas.openxmlformats.org/officeDocument/2006/relationships/image" Target="../media/image35.emf"/><Relationship Id="rId7" Type="http://schemas.openxmlformats.org/officeDocument/2006/relationships/image" Target="../media/image34.wmf"/><Relationship Id="rId12" Type="http://schemas.openxmlformats.org/officeDocument/2006/relationships/oleObject" Target="../embeddings/oleObject185.bin"/><Relationship Id="rId2" Type="http://schemas.openxmlformats.org/officeDocument/2006/relationships/slideLayout" Target="../slideLayouts/slideLayout7.xml"/><Relationship Id="rId1" Type="http://schemas.openxmlformats.org/officeDocument/2006/relationships/vmlDrawing" Target="../drawings/vmlDrawing49.vml"/><Relationship Id="rId6" Type="http://schemas.openxmlformats.org/officeDocument/2006/relationships/oleObject" Target="../embeddings/oleObject182.bin"/><Relationship Id="rId11" Type="http://schemas.openxmlformats.org/officeDocument/2006/relationships/image" Target="../media/image22.wmf"/><Relationship Id="rId5" Type="http://schemas.openxmlformats.org/officeDocument/2006/relationships/image" Target="../media/image33.wmf"/><Relationship Id="rId10" Type="http://schemas.openxmlformats.org/officeDocument/2006/relationships/oleObject" Target="../embeddings/oleObject184.bin"/><Relationship Id="rId4" Type="http://schemas.openxmlformats.org/officeDocument/2006/relationships/oleObject" Target="../embeddings/oleObject181.bin"/><Relationship Id="rId9" Type="http://schemas.openxmlformats.org/officeDocument/2006/relationships/image" Target="../media/image28.wmf"/></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188.bin"/><Relationship Id="rId3" Type="http://schemas.openxmlformats.org/officeDocument/2006/relationships/image" Target="../media/image35.emf"/><Relationship Id="rId7"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50.vml"/><Relationship Id="rId6" Type="http://schemas.openxmlformats.org/officeDocument/2006/relationships/oleObject" Target="../embeddings/oleObject187.bin"/><Relationship Id="rId11" Type="http://schemas.openxmlformats.org/officeDocument/2006/relationships/image" Target="../media/image22.wmf"/><Relationship Id="rId5" Type="http://schemas.openxmlformats.org/officeDocument/2006/relationships/image" Target="../media/image33.wmf"/><Relationship Id="rId10" Type="http://schemas.openxmlformats.org/officeDocument/2006/relationships/oleObject" Target="../embeddings/oleObject189.bin"/><Relationship Id="rId4" Type="http://schemas.openxmlformats.org/officeDocument/2006/relationships/oleObject" Target="../embeddings/oleObject186.bin"/><Relationship Id="rId9" Type="http://schemas.openxmlformats.org/officeDocument/2006/relationships/image" Target="../media/image28.wmf"/></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192.bin"/><Relationship Id="rId3" Type="http://schemas.openxmlformats.org/officeDocument/2006/relationships/image" Target="../media/image24.emf"/><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51.vml"/><Relationship Id="rId6" Type="http://schemas.openxmlformats.org/officeDocument/2006/relationships/oleObject" Target="../embeddings/oleObject191.bin"/><Relationship Id="rId5" Type="http://schemas.openxmlformats.org/officeDocument/2006/relationships/image" Target="../media/image28.wmf"/><Relationship Id="rId4" Type="http://schemas.openxmlformats.org/officeDocument/2006/relationships/oleObject" Target="../embeddings/oleObject190.bin"/><Relationship Id="rId9" Type="http://schemas.openxmlformats.org/officeDocument/2006/relationships/image" Target="../media/image22.wmf"/></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195.bin"/><Relationship Id="rId3" Type="http://schemas.openxmlformats.org/officeDocument/2006/relationships/image" Target="../media/image35.emf"/><Relationship Id="rId7"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52.vml"/><Relationship Id="rId6" Type="http://schemas.openxmlformats.org/officeDocument/2006/relationships/oleObject" Target="../embeddings/oleObject194.bin"/><Relationship Id="rId11" Type="http://schemas.openxmlformats.org/officeDocument/2006/relationships/image" Target="../media/image22.wmf"/><Relationship Id="rId5" Type="http://schemas.openxmlformats.org/officeDocument/2006/relationships/image" Target="../media/image33.wmf"/><Relationship Id="rId10" Type="http://schemas.openxmlformats.org/officeDocument/2006/relationships/oleObject" Target="../embeddings/oleObject196.bin"/><Relationship Id="rId4" Type="http://schemas.openxmlformats.org/officeDocument/2006/relationships/oleObject" Target="../embeddings/oleObject193.bin"/><Relationship Id="rId9" Type="http://schemas.openxmlformats.org/officeDocument/2006/relationships/image" Target="../media/image28.wmf"/></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199.bin"/><Relationship Id="rId13" Type="http://schemas.openxmlformats.org/officeDocument/2006/relationships/image" Target="../media/image31.wmf"/><Relationship Id="rId3" Type="http://schemas.openxmlformats.org/officeDocument/2006/relationships/image" Target="../media/image35.emf"/><Relationship Id="rId7" Type="http://schemas.openxmlformats.org/officeDocument/2006/relationships/image" Target="../media/image34.wmf"/><Relationship Id="rId12" Type="http://schemas.openxmlformats.org/officeDocument/2006/relationships/oleObject" Target="../embeddings/oleObject201.bin"/><Relationship Id="rId17" Type="http://schemas.openxmlformats.org/officeDocument/2006/relationships/image" Target="../media/image22.wmf"/><Relationship Id="rId2" Type="http://schemas.openxmlformats.org/officeDocument/2006/relationships/slideLayout" Target="../slideLayouts/slideLayout7.xml"/><Relationship Id="rId16" Type="http://schemas.openxmlformats.org/officeDocument/2006/relationships/oleObject" Target="../embeddings/oleObject203.bin"/><Relationship Id="rId1" Type="http://schemas.openxmlformats.org/officeDocument/2006/relationships/vmlDrawing" Target="../drawings/vmlDrawing53.vml"/><Relationship Id="rId6" Type="http://schemas.openxmlformats.org/officeDocument/2006/relationships/oleObject" Target="../embeddings/oleObject198.bin"/><Relationship Id="rId11" Type="http://schemas.openxmlformats.org/officeDocument/2006/relationships/image" Target="../media/image18.wmf"/><Relationship Id="rId5" Type="http://schemas.openxmlformats.org/officeDocument/2006/relationships/image" Target="../media/image33.wmf"/><Relationship Id="rId15" Type="http://schemas.openxmlformats.org/officeDocument/2006/relationships/image" Target="../media/image28.wmf"/><Relationship Id="rId10" Type="http://schemas.openxmlformats.org/officeDocument/2006/relationships/oleObject" Target="../embeddings/oleObject200.bin"/><Relationship Id="rId4" Type="http://schemas.openxmlformats.org/officeDocument/2006/relationships/oleObject" Target="../embeddings/oleObject197.bin"/><Relationship Id="rId9" Type="http://schemas.openxmlformats.org/officeDocument/2006/relationships/image" Target="../media/image17.wmf"/><Relationship Id="rId14" Type="http://schemas.openxmlformats.org/officeDocument/2006/relationships/oleObject" Target="../embeddings/oleObject202.bin"/></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206.bin"/><Relationship Id="rId13" Type="http://schemas.openxmlformats.org/officeDocument/2006/relationships/image" Target="../media/image31.wmf"/><Relationship Id="rId3" Type="http://schemas.openxmlformats.org/officeDocument/2006/relationships/image" Target="../media/image35.emf"/><Relationship Id="rId7" Type="http://schemas.openxmlformats.org/officeDocument/2006/relationships/image" Target="../media/image34.wmf"/><Relationship Id="rId12" Type="http://schemas.openxmlformats.org/officeDocument/2006/relationships/oleObject" Target="../embeddings/oleObject208.bin"/><Relationship Id="rId17" Type="http://schemas.openxmlformats.org/officeDocument/2006/relationships/image" Target="../media/image22.wmf"/><Relationship Id="rId2" Type="http://schemas.openxmlformats.org/officeDocument/2006/relationships/slideLayout" Target="../slideLayouts/slideLayout7.xml"/><Relationship Id="rId16" Type="http://schemas.openxmlformats.org/officeDocument/2006/relationships/oleObject" Target="../embeddings/oleObject210.bin"/><Relationship Id="rId1" Type="http://schemas.openxmlformats.org/officeDocument/2006/relationships/vmlDrawing" Target="../drawings/vmlDrawing54.vml"/><Relationship Id="rId6" Type="http://schemas.openxmlformats.org/officeDocument/2006/relationships/oleObject" Target="../embeddings/oleObject205.bin"/><Relationship Id="rId11" Type="http://schemas.openxmlformats.org/officeDocument/2006/relationships/image" Target="../media/image18.wmf"/><Relationship Id="rId5" Type="http://schemas.openxmlformats.org/officeDocument/2006/relationships/image" Target="../media/image33.wmf"/><Relationship Id="rId15" Type="http://schemas.openxmlformats.org/officeDocument/2006/relationships/image" Target="../media/image28.wmf"/><Relationship Id="rId10" Type="http://schemas.openxmlformats.org/officeDocument/2006/relationships/oleObject" Target="../embeddings/oleObject207.bin"/><Relationship Id="rId4" Type="http://schemas.openxmlformats.org/officeDocument/2006/relationships/oleObject" Target="../embeddings/oleObject204.bin"/><Relationship Id="rId9" Type="http://schemas.openxmlformats.org/officeDocument/2006/relationships/image" Target="../media/image17.wmf"/><Relationship Id="rId14" Type="http://schemas.openxmlformats.org/officeDocument/2006/relationships/oleObject" Target="../embeddings/oleObject209.bin"/></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213.bin"/><Relationship Id="rId13" Type="http://schemas.openxmlformats.org/officeDocument/2006/relationships/image" Target="../media/image31.wmf"/><Relationship Id="rId3" Type="http://schemas.openxmlformats.org/officeDocument/2006/relationships/image" Target="../media/image36.emf"/><Relationship Id="rId7" Type="http://schemas.openxmlformats.org/officeDocument/2006/relationships/image" Target="../media/image34.wmf"/><Relationship Id="rId12" Type="http://schemas.openxmlformats.org/officeDocument/2006/relationships/oleObject" Target="../embeddings/oleObject215.bin"/><Relationship Id="rId17" Type="http://schemas.openxmlformats.org/officeDocument/2006/relationships/image" Target="../media/image22.wmf"/><Relationship Id="rId2" Type="http://schemas.openxmlformats.org/officeDocument/2006/relationships/slideLayout" Target="../slideLayouts/slideLayout7.xml"/><Relationship Id="rId16" Type="http://schemas.openxmlformats.org/officeDocument/2006/relationships/oleObject" Target="../embeddings/oleObject217.bin"/><Relationship Id="rId1" Type="http://schemas.openxmlformats.org/officeDocument/2006/relationships/vmlDrawing" Target="../drawings/vmlDrawing55.vml"/><Relationship Id="rId6" Type="http://schemas.openxmlformats.org/officeDocument/2006/relationships/oleObject" Target="../embeddings/oleObject212.bin"/><Relationship Id="rId11" Type="http://schemas.openxmlformats.org/officeDocument/2006/relationships/image" Target="../media/image18.wmf"/><Relationship Id="rId5" Type="http://schemas.openxmlformats.org/officeDocument/2006/relationships/image" Target="../media/image33.wmf"/><Relationship Id="rId15" Type="http://schemas.openxmlformats.org/officeDocument/2006/relationships/image" Target="../media/image28.wmf"/><Relationship Id="rId10" Type="http://schemas.openxmlformats.org/officeDocument/2006/relationships/oleObject" Target="../embeddings/oleObject214.bin"/><Relationship Id="rId4" Type="http://schemas.openxmlformats.org/officeDocument/2006/relationships/oleObject" Target="../embeddings/oleObject211.bin"/><Relationship Id="rId9" Type="http://schemas.openxmlformats.org/officeDocument/2006/relationships/image" Target="../media/image17.wmf"/><Relationship Id="rId14" Type="http://schemas.openxmlformats.org/officeDocument/2006/relationships/oleObject" Target="../embeddings/oleObject216.bin"/></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220.bin"/><Relationship Id="rId13" Type="http://schemas.openxmlformats.org/officeDocument/2006/relationships/image" Target="../media/image31.wmf"/><Relationship Id="rId3" Type="http://schemas.openxmlformats.org/officeDocument/2006/relationships/oleObject" Target="../embeddings/oleObject218.bin"/><Relationship Id="rId7" Type="http://schemas.openxmlformats.org/officeDocument/2006/relationships/image" Target="../media/image37.emf"/><Relationship Id="rId12" Type="http://schemas.openxmlformats.org/officeDocument/2006/relationships/oleObject" Target="../embeddings/oleObject222.bin"/><Relationship Id="rId2" Type="http://schemas.openxmlformats.org/officeDocument/2006/relationships/slideLayout" Target="../slideLayouts/slideLayout7.xml"/><Relationship Id="rId1" Type="http://schemas.openxmlformats.org/officeDocument/2006/relationships/vmlDrawing" Target="../drawings/vmlDrawing56.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19.bin"/><Relationship Id="rId15" Type="http://schemas.openxmlformats.org/officeDocument/2006/relationships/image" Target="../media/image28.wmf"/><Relationship Id="rId10" Type="http://schemas.openxmlformats.org/officeDocument/2006/relationships/oleObject" Target="../embeddings/oleObject221.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23.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8.bin"/><Relationship Id="rId18" Type="http://schemas.openxmlformats.org/officeDocument/2006/relationships/image" Target="../media/image9.wmf"/><Relationship Id="rId3" Type="http://schemas.openxmlformats.org/officeDocument/2006/relationships/oleObject" Target="../embeddings/oleObject33.bin"/><Relationship Id="rId7" Type="http://schemas.openxmlformats.org/officeDocument/2006/relationships/oleObject" Target="../embeddings/oleObject35.bin"/><Relationship Id="rId12" Type="http://schemas.openxmlformats.org/officeDocument/2006/relationships/image" Target="../media/image6.wmf"/><Relationship Id="rId17" Type="http://schemas.openxmlformats.org/officeDocument/2006/relationships/oleObject" Target="../embeddings/oleObject40.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37.bin"/><Relationship Id="rId5" Type="http://schemas.openxmlformats.org/officeDocument/2006/relationships/oleObject" Target="../embeddings/oleObject34.bin"/><Relationship Id="rId15" Type="http://schemas.openxmlformats.org/officeDocument/2006/relationships/oleObject" Target="../embeddings/oleObject39.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36.bin"/><Relationship Id="rId14" Type="http://schemas.openxmlformats.org/officeDocument/2006/relationships/image" Target="../media/image7.wmf"/></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226.bin"/><Relationship Id="rId13" Type="http://schemas.openxmlformats.org/officeDocument/2006/relationships/image" Target="../media/image31.wmf"/><Relationship Id="rId3" Type="http://schemas.openxmlformats.org/officeDocument/2006/relationships/oleObject" Target="../embeddings/oleObject224.bin"/><Relationship Id="rId7" Type="http://schemas.openxmlformats.org/officeDocument/2006/relationships/image" Target="../media/image37.emf"/><Relationship Id="rId12" Type="http://schemas.openxmlformats.org/officeDocument/2006/relationships/oleObject" Target="../embeddings/oleObject228.bin"/><Relationship Id="rId2" Type="http://schemas.openxmlformats.org/officeDocument/2006/relationships/slideLayout" Target="../slideLayouts/slideLayout7.xml"/><Relationship Id="rId1" Type="http://schemas.openxmlformats.org/officeDocument/2006/relationships/vmlDrawing" Target="../drawings/vmlDrawing57.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25.bin"/><Relationship Id="rId15" Type="http://schemas.openxmlformats.org/officeDocument/2006/relationships/image" Target="../media/image28.wmf"/><Relationship Id="rId10" Type="http://schemas.openxmlformats.org/officeDocument/2006/relationships/oleObject" Target="../embeddings/oleObject227.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29.bin"/></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232.bin"/><Relationship Id="rId13" Type="http://schemas.openxmlformats.org/officeDocument/2006/relationships/image" Target="../media/image31.wmf"/><Relationship Id="rId3" Type="http://schemas.openxmlformats.org/officeDocument/2006/relationships/oleObject" Target="../embeddings/oleObject230.bin"/><Relationship Id="rId7" Type="http://schemas.openxmlformats.org/officeDocument/2006/relationships/image" Target="../media/image37.emf"/><Relationship Id="rId12" Type="http://schemas.openxmlformats.org/officeDocument/2006/relationships/oleObject" Target="../embeddings/oleObject234.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36.bin"/><Relationship Id="rId1" Type="http://schemas.openxmlformats.org/officeDocument/2006/relationships/vmlDrawing" Target="../drawings/vmlDrawing58.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31.bin"/><Relationship Id="rId15" Type="http://schemas.openxmlformats.org/officeDocument/2006/relationships/image" Target="../media/image38.wmf"/><Relationship Id="rId10" Type="http://schemas.openxmlformats.org/officeDocument/2006/relationships/oleObject" Target="../embeddings/oleObject233.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35.bin"/></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239.bin"/><Relationship Id="rId13" Type="http://schemas.openxmlformats.org/officeDocument/2006/relationships/image" Target="../media/image31.wmf"/><Relationship Id="rId3" Type="http://schemas.openxmlformats.org/officeDocument/2006/relationships/oleObject" Target="../embeddings/oleObject237.bin"/><Relationship Id="rId7" Type="http://schemas.openxmlformats.org/officeDocument/2006/relationships/image" Target="../media/image37.emf"/><Relationship Id="rId12" Type="http://schemas.openxmlformats.org/officeDocument/2006/relationships/oleObject" Target="../embeddings/oleObject241.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43.bin"/><Relationship Id="rId1" Type="http://schemas.openxmlformats.org/officeDocument/2006/relationships/vmlDrawing" Target="../drawings/vmlDrawing59.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38.bin"/><Relationship Id="rId15" Type="http://schemas.openxmlformats.org/officeDocument/2006/relationships/image" Target="../media/image38.wmf"/><Relationship Id="rId10" Type="http://schemas.openxmlformats.org/officeDocument/2006/relationships/oleObject" Target="../embeddings/oleObject240.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42.bin"/></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246.bin"/><Relationship Id="rId13" Type="http://schemas.openxmlformats.org/officeDocument/2006/relationships/image" Target="../media/image31.wmf"/><Relationship Id="rId3" Type="http://schemas.openxmlformats.org/officeDocument/2006/relationships/oleObject" Target="../embeddings/oleObject244.bin"/><Relationship Id="rId7" Type="http://schemas.openxmlformats.org/officeDocument/2006/relationships/image" Target="../media/image37.emf"/><Relationship Id="rId12" Type="http://schemas.openxmlformats.org/officeDocument/2006/relationships/oleObject" Target="../embeddings/oleObject248.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50.bin"/><Relationship Id="rId1" Type="http://schemas.openxmlformats.org/officeDocument/2006/relationships/vmlDrawing" Target="../drawings/vmlDrawing60.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45.bin"/><Relationship Id="rId15" Type="http://schemas.openxmlformats.org/officeDocument/2006/relationships/image" Target="../media/image38.wmf"/><Relationship Id="rId10" Type="http://schemas.openxmlformats.org/officeDocument/2006/relationships/oleObject" Target="../embeddings/oleObject247.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49.bin"/></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253.bin"/><Relationship Id="rId13" Type="http://schemas.openxmlformats.org/officeDocument/2006/relationships/image" Target="../media/image31.wmf"/><Relationship Id="rId3" Type="http://schemas.openxmlformats.org/officeDocument/2006/relationships/oleObject" Target="../embeddings/oleObject251.bin"/><Relationship Id="rId7" Type="http://schemas.openxmlformats.org/officeDocument/2006/relationships/image" Target="../media/image37.emf"/><Relationship Id="rId12" Type="http://schemas.openxmlformats.org/officeDocument/2006/relationships/oleObject" Target="../embeddings/oleObject255.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57.bin"/><Relationship Id="rId1" Type="http://schemas.openxmlformats.org/officeDocument/2006/relationships/vmlDrawing" Target="../drawings/vmlDrawing61.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52.bin"/><Relationship Id="rId15" Type="http://schemas.openxmlformats.org/officeDocument/2006/relationships/image" Target="../media/image38.wmf"/><Relationship Id="rId10" Type="http://schemas.openxmlformats.org/officeDocument/2006/relationships/oleObject" Target="../embeddings/oleObject254.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56.bin"/></Relationships>
</file>

<file path=ppt/slides/_rels/slide65.xml.rels><?xml version="1.0" encoding="UTF-8" standalone="yes"?>
<Relationships xmlns="http://schemas.openxmlformats.org/package/2006/relationships"><Relationship Id="rId8" Type="http://schemas.openxmlformats.org/officeDocument/2006/relationships/oleObject" Target="../embeddings/oleObject260.bin"/><Relationship Id="rId13" Type="http://schemas.openxmlformats.org/officeDocument/2006/relationships/image" Target="../media/image31.wmf"/><Relationship Id="rId3" Type="http://schemas.openxmlformats.org/officeDocument/2006/relationships/oleObject" Target="../embeddings/oleObject258.bin"/><Relationship Id="rId7" Type="http://schemas.openxmlformats.org/officeDocument/2006/relationships/image" Target="../media/image37.emf"/><Relationship Id="rId12" Type="http://schemas.openxmlformats.org/officeDocument/2006/relationships/oleObject" Target="../embeddings/oleObject262.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64.bin"/><Relationship Id="rId1" Type="http://schemas.openxmlformats.org/officeDocument/2006/relationships/vmlDrawing" Target="../drawings/vmlDrawing62.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59.bin"/><Relationship Id="rId15" Type="http://schemas.openxmlformats.org/officeDocument/2006/relationships/image" Target="../media/image38.wmf"/><Relationship Id="rId10" Type="http://schemas.openxmlformats.org/officeDocument/2006/relationships/oleObject" Target="../embeddings/oleObject261.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63.bin"/></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267.bin"/><Relationship Id="rId13" Type="http://schemas.openxmlformats.org/officeDocument/2006/relationships/image" Target="../media/image31.wmf"/><Relationship Id="rId3" Type="http://schemas.openxmlformats.org/officeDocument/2006/relationships/oleObject" Target="../embeddings/oleObject265.bin"/><Relationship Id="rId7" Type="http://schemas.openxmlformats.org/officeDocument/2006/relationships/image" Target="../media/image37.emf"/><Relationship Id="rId12" Type="http://schemas.openxmlformats.org/officeDocument/2006/relationships/oleObject" Target="../embeddings/oleObject269.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71.bin"/><Relationship Id="rId1" Type="http://schemas.openxmlformats.org/officeDocument/2006/relationships/vmlDrawing" Target="../drawings/vmlDrawing63.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66.bin"/><Relationship Id="rId15" Type="http://schemas.openxmlformats.org/officeDocument/2006/relationships/image" Target="../media/image38.wmf"/><Relationship Id="rId10" Type="http://schemas.openxmlformats.org/officeDocument/2006/relationships/oleObject" Target="../embeddings/oleObject268.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70.bin"/></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274.bin"/><Relationship Id="rId13" Type="http://schemas.openxmlformats.org/officeDocument/2006/relationships/image" Target="../media/image31.wmf"/><Relationship Id="rId3" Type="http://schemas.openxmlformats.org/officeDocument/2006/relationships/oleObject" Target="../embeddings/oleObject272.bin"/><Relationship Id="rId7" Type="http://schemas.openxmlformats.org/officeDocument/2006/relationships/image" Target="../media/image37.emf"/><Relationship Id="rId12" Type="http://schemas.openxmlformats.org/officeDocument/2006/relationships/oleObject" Target="../embeddings/oleObject276.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78.bin"/><Relationship Id="rId1" Type="http://schemas.openxmlformats.org/officeDocument/2006/relationships/vmlDrawing" Target="../drawings/vmlDrawing64.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73.bin"/><Relationship Id="rId15" Type="http://schemas.openxmlformats.org/officeDocument/2006/relationships/image" Target="../media/image38.wmf"/><Relationship Id="rId10" Type="http://schemas.openxmlformats.org/officeDocument/2006/relationships/oleObject" Target="../embeddings/oleObject275.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77.bin"/></Relationships>
</file>

<file path=ppt/slides/_rels/slide68.xml.rels><?xml version="1.0" encoding="UTF-8" standalone="yes"?>
<Relationships xmlns="http://schemas.openxmlformats.org/package/2006/relationships"><Relationship Id="rId8" Type="http://schemas.openxmlformats.org/officeDocument/2006/relationships/oleObject" Target="../embeddings/oleObject281.bin"/><Relationship Id="rId13" Type="http://schemas.openxmlformats.org/officeDocument/2006/relationships/image" Target="../media/image31.wmf"/><Relationship Id="rId3" Type="http://schemas.openxmlformats.org/officeDocument/2006/relationships/oleObject" Target="../embeddings/oleObject279.bin"/><Relationship Id="rId7" Type="http://schemas.openxmlformats.org/officeDocument/2006/relationships/image" Target="../media/image37.emf"/><Relationship Id="rId12" Type="http://schemas.openxmlformats.org/officeDocument/2006/relationships/oleObject" Target="../embeddings/oleObject283.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85.bin"/><Relationship Id="rId1" Type="http://schemas.openxmlformats.org/officeDocument/2006/relationships/vmlDrawing" Target="../drawings/vmlDrawing65.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80.bin"/><Relationship Id="rId15" Type="http://schemas.openxmlformats.org/officeDocument/2006/relationships/image" Target="../media/image38.wmf"/><Relationship Id="rId10" Type="http://schemas.openxmlformats.org/officeDocument/2006/relationships/oleObject" Target="../embeddings/oleObject282.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84.bin"/></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288.bin"/><Relationship Id="rId13" Type="http://schemas.openxmlformats.org/officeDocument/2006/relationships/image" Target="../media/image31.wmf"/><Relationship Id="rId3" Type="http://schemas.openxmlformats.org/officeDocument/2006/relationships/oleObject" Target="../embeddings/oleObject286.bin"/><Relationship Id="rId7" Type="http://schemas.openxmlformats.org/officeDocument/2006/relationships/image" Target="../media/image37.emf"/><Relationship Id="rId12" Type="http://schemas.openxmlformats.org/officeDocument/2006/relationships/oleObject" Target="../embeddings/oleObject290.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92.bin"/><Relationship Id="rId1" Type="http://schemas.openxmlformats.org/officeDocument/2006/relationships/vmlDrawing" Target="../drawings/vmlDrawing66.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87.bin"/><Relationship Id="rId15" Type="http://schemas.openxmlformats.org/officeDocument/2006/relationships/image" Target="../media/image38.wmf"/><Relationship Id="rId10" Type="http://schemas.openxmlformats.org/officeDocument/2006/relationships/oleObject" Target="../embeddings/oleObject289.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91.bin"/></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46.bin"/><Relationship Id="rId18" Type="http://schemas.openxmlformats.org/officeDocument/2006/relationships/image" Target="../media/image9.wmf"/><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6.wmf"/><Relationship Id="rId17" Type="http://schemas.openxmlformats.org/officeDocument/2006/relationships/oleObject" Target="../embeddings/oleObject48.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6.vml"/><Relationship Id="rId6" Type="http://schemas.openxmlformats.org/officeDocument/2006/relationships/image" Target="../media/image3.wmf"/><Relationship Id="rId11" Type="http://schemas.openxmlformats.org/officeDocument/2006/relationships/oleObject" Target="../embeddings/oleObject45.bin"/><Relationship Id="rId5" Type="http://schemas.openxmlformats.org/officeDocument/2006/relationships/oleObject" Target="../embeddings/oleObject42.bin"/><Relationship Id="rId15" Type="http://schemas.openxmlformats.org/officeDocument/2006/relationships/oleObject" Target="../embeddings/oleObject4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4.bin"/><Relationship Id="rId14" Type="http://schemas.openxmlformats.org/officeDocument/2006/relationships/image" Target="../media/image7.wmf"/></Relationships>
</file>

<file path=ppt/slides/_rels/slide70.xml.rels><?xml version="1.0" encoding="UTF-8" standalone="yes"?>
<Relationships xmlns="http://schemas.openxmlformats.org/package/2006/relationships"><Relationship Id="rId8" Type="http://schemas.openxmlformats.org/officeDocument/2006/relationships/oleObject" Target="../embeddings/oleObject295.bin"/><Relationship Id="rId13" Type="http://schemas.openxmlformats.org/officeDocument/2006/relationships/image" Target="../media/image31.wmf"/><Relationship Id="rId3" Type="http://schemas.openxmlformats.org/officeDocument/2006/relationships/oleObject" Target="../embeddings/oleObject293.bin"/><Relationship Id="rId7" Type="http://schemas.openxmlformats.org/officeDocument/2006/relationships/image" Target="../media/image37.emf"/><Relationship Id="rId12" Type="http://schemas.openxmlformats.org/officeDocument/2006/relationships/oleObject" Target="../embeddings/oleObject297.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99.bin"/><Relationship Id="rId1" Type="http://schemas.openxmlformats.org/officeDocument/2006/relationships/vmlDrawing" Target="../drawings/vmlDrawing67.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294.bin"/><Relationship Id="rId15" Type="http://schemas.openxmlformats.org/officeDocument/2006/relationships/image" Target="../media/image38.wmf"/><Relationship Id="rId10" Type="http://schemas.openxmlformats.org/officeDocument/2006/relationships/oleObject" Target="../embeddings/oleObject296.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298.bin"/></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302.bin"/><Relationship Id="rId13" Type="http://schemas.openxmlformats.org/officeDocument/2006/relationships/image" Target="../media/image31.wmf"/><Relationship Id="rId3" Type="http://schemas.openxmlformats.org/officeDocument/2006/relationships/oleObject" Target="../embeddings/oleObject300.bin"/><Relationship Id="rId7" Type="http://schemas.openxmlformats.org/officeDocument/2006/relationships/image" Target="../media/image37.emf"/><Relationship Id="rId12" Type="http://schemas.openxmlformats.org/officeDocument/2006/relationships/oleObject" Target="../embeddings/oleObject304.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06.bin"/><Relationship Id="rId1" Type="http://schemas.openxmlformats.org/officeDocument/2006/relationships/vmlDrawing" Target="../drawings/vmlDrawing68.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01.bin"/><Relationship Id="rId15" Type="http://schemas.openxmlformats.org/officeDocument/2006/relationships/image" Target="../media/image38.wmf"/><Relationship Id="rId10" Type="http://schemas.openxmlformats.org/officeDocument/2006/relationships/oleObject" Target="../embeddings/oleObject303.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05.bin"/></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309.bin"/><Relationship Id="rId13" Type="http://schemas.openxmlformats.org/officeDocument/2006/relationships/image" Target="../media/image31.wmf"/><Relationship Id="rId3" Type="http://schemas.openxmlformats.org/officeDocument/2006/relationships/oleObject" Target="../embeddings/oleObject307.bin"/><Relationship Id="rId7" Type="http://schemas.openxmlformats.org/officeDocument/2006/relationships/image" Target="../media/image37.emf"/><Relationship Id="rId12" Type="http://schemas.openxmlformats.org/officeDocument/2006/relationships/oleObject" Target="../embeddings/oleObject311.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13.bin"/><Relationship Id="rId1" Type="http://schemas.openxmlformats.org/officeDocument/2006/relationships/vmlDrawing" Target="../drawings/vmlDrawing69.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08.bin"/><Relationship Id="rId15" Type="http://schemas.openxmlformats.org/officeDocument/2006/relationships/image" Target="../media/image38.wmf"/><Relationship Id="rId10" Type="http://schemas.openxmlformats.org/officeDocument/2006/relationships/oleObject" Target="../embeddings/oleObject310.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12.bin"/></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316.bin"/><Relationship Id="rId13" Type="http://schemas.openxmlformats.org/officeDocument/2006/relationships/image" Target="../media/image31.wmf"/><Relationship Id="rId3" Type="http://schemas.openxmlformats.org/officeDocument/2006/relationships/oleObject" Target="../embeddings/oleObject314.bin"/><Relationship Id="rId7" Type="http://schemas.openxmlformats.org/officeDocument/2006/relationships/image" Target="../media/image37.emf"/><Relationship Id="rId12" Type="http://schemas.openxmlformats.org/officeDocument/2006/relationships/oleObject" Target="../embeddings/oleObject318.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20.bin"/><Relationship Id="rId1" Type="http://schemas.openxmlformats.org/officeDocument/2006/relationships/vmlDrawing" Target="../drawings/vmlDrawing70.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15.bin"/><Relationship Id="rId15" Type="http://schemas.openxmlformats.org/officeDocument/2006/relationships/image" Target="../media/image38.wmf"/><Relationship Id="rId10" Type="http://schemas.openxmlformats.org/officeDocument/2006/relationships/oleObject" Target="../embeddings/oleObject317.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19.bin"/></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323.bin"/><Relationship Id="rId13" Type="http://schemas.openxmlformats.org/officeDocument/2006/relationships/image" Target="../media/image31.wmf"/><Relationship Id="rId3" Type="http://schemas.openxmlformats.org/officeDocument/2006/relationships/oleObject" Target="../embeddings/oleObject321.bin"/><Relationship Id="rId7" Type="http://schemas.openxmlformats.org/officeDocument/2006/relationships/image" Target="../media/image37.emf"/><Relationship Id="rId12" Type="http://schemas.openxmlformats.org/officeDocument/2006/relationships/oleObject" Target="../embeddings/oleObject325.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27.bin"/><Relationship Id="rId1" Type="http://schemas.openxmlformats.org/officeDocument/2006/relationships/vmlDrawing" Target="../drawings/vmlDrawing71.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22.bin"/><Relationship Id="rId15" Type="http://schemas.openxmlformats.org/officeDocument/2006/relationships/image" Target="../media/image38.wmf"/><Relationship Id="rId10" Type="http://schemas.openxmlformats.org/officeDocument/2006/relationships/oleObject" Target="../embeddings/oleObject324.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26.bin"/></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330.bin"/><Relationship Id="rId13" Type="http://schemas.openxmlformats.org/officeDocument/2006/relationships/image" Target="../media/image31.wmf"/><Relationship Id="rId3" Type="http://schemas.openxmlformats.org/officeDocument/2006/relationships/oleObject" Target="../embeddings/oleObject328.bin"/><Relationship Id="rId7" Type="http://schemas.openxmlformats.org/officeDocument/2006/relationships/image" Target="../media/image37.emf"/><Relationship Id="rId12" Type="http://schemas.openxmlformats.org/officeDocument/2006/relationships/oleObject" Target="../embeddings/oleObject332.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34.bin"/><Relationship Id="rId1" Type="http://schemas.openxmlformats.org/officeDocument/2006/relationships/vmlDrawing" Target="../drawings/vmlDrawing72.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29.bin"/><Relationship Id="rId15" Type="http://schemas.openxmlformats.org/officeDocument/2006/relationships/image" Target="../media/image38.wmf"/><Relationship Id="rId10" Type="http://schemas.openxmlformats.org/officeDocument/2006/relationships/oleObject" Target="../embeddings/oleObject331.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33.bin"/></Relationships>
</file>

<file path=ppt/slides/_rels/slide76.xml.rels><?xml version="1.0" encoding="UTF-8" standalone="yes"?>
<Relationships xmlns="http://schemas.openxmlformats.org/package/2006/relationships"><Relationship Id="rId8" Type="http://schemas.openxmlformats.org/officeDocument/2006/relationships/oleObject" Target="../embeddings/oleObject337.bin"/><Relationship Id="rId13" Type="http://schemas.openxmlformats.org/officeDocument/2006/relationships/image" Target="../media/image31.wmf"/><Relationship Id="rId3" Type="http://schemas.openxmlformats.org/officeDocument/2006/relationships/oleObject" Target="../embeddings/oleObject335.bin"/><Relationship Id="rId7" Type="http://schemas.openxmlformats.org/officeDocument/2006/relationships/image" Target="../media/image37.emf"/><Relationship Id="rId12" Type="http://schemas.openxmlformats.org/officeDocument/2006/relationships/oleObject" Target="../embeddings/oleObject339.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41.bin"/><Relationship Id="rId1" Type="http://schemas.openxmlformats.org/officeDocument/2006/relationships/vmlDrawing" Target="../drawings/vmlDrawing73.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36.bin"/><Relationship Id="rId15" Type="http://schemas.openxmlformats.org/officeDocument/2006/relationships/image" Target="../media/image38.wmf"/><Relationship Id="rId10" Type="http://schemas.openxmlformats.org/officeDocument/2006/relationships/oleObject" Target="../embeddings/oleObject338.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40.bin"/></Relationships>
</file>

<file path=ppt/slides/_rels/slide77.xml.rels><?xml version="1.0" encoding="UTF-8" standalone="yes"?>
<Relationships xmlns="http://schemas.openxmlformats.org/package/2006/relationships"><Relationship Id="rId8" Type="http://schemas.openxmlformats.org/officeDocument/2006/relationships/oleObject" Target="../embeddings/oleObject344.bin"/><Relationship Id="rId13" Type="http://schemas.openxmlformats.org/officeDocument/2006/relationships/image" Target="../media/image31.wmf"/><Relationship Id="rId3" Type="http://schemas.openxmlformats.org/officeDocument/2006/relationships/oleObject" Target="../embeddings/oleObject342.bin"/><Relationship Id="rId7" Type="http://schemas.openxmlformats.org/officeDocument/2006/relationships/image" Target="../media/image37.emf"/><Relationship Id="rId12" Type="http://schemas.openxmlformats.org/officeDocument/2006/relationships/oleObject" Target="../embeddings/oleObject346.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48.bin"/><Relationship Id="rId1" Type="http://schemas.openxmlformats.org/officeDocument/2006/relationships/vmlDrawing" Target="../drawings/vmlDrawing74.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43.bin"/><Relationship Id="rId15" Type="http://schemas.openxmlformats.org/officeDocument/2006/relationships/image" Target="../media/image38.wmf"/><Relationship Id="rId10" Type="http://schemas.openxmlformats.org/officeDocument/2006/relationships/oleObject" Target="../embeddings/oleObject345.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47.bin"/></Relationships>
</file>

<file path=ppt/slides/_rels/slide78.xml.rels><?xml version="1.0" encoding="UTF-8" standalone="yes"?>
<Relationships xmlns="http://schemas.openxmlformats.org/package/2006/relationships"><Relationship Id="rId8" Type="http://schemas.openxmlformats.org/officeDocument/2006/relationships/oleObject" Target="../embeddings/oleObject351.bin"/><Relationship Id="rId13" Type="http://schemas.openxmlformats.org/officeDocument/2006/relationships/image" Target="../media/image31.wmf"/><Relationship Id="rId3" Type="http://schemas.openxmlformats.org/officeDocument/2006/relationships/oleObject" Target="../embeddings/oleObject349.bin"/><Relationship Id="rId7" Type="http://schemas.openxmlformats.org/officeDocument/2006/relationships/image" Target="../media/image37.emf"/><Relationship Id="rId12" Type="http://schemas.openxmlformats.org/officeDocument/2006/relationships/oleObject" Target="../embeddings/oleObject353.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55.bin"/><Relationship Id="rId1" Type="http://schemas.openxmlformats.org/officeDocument/2006/relationships/vmlDrawing" Target="../drawings/vmlDrawing75.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50.bin"/><Relationship Id="rId15" Type="http://schemas.openxmlformats.org/officeDocument/2006/relationships/image" Target="../media/image38.wmf"/><Relationship Id="rId10" Type="http://schemas.openxmlformats.org/officeDocument/2006/relationships/oleObject" Target="../embeddings/oleObject352.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54.bin"/></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358.bin"/><Relationship Id="rId13" Type="http://schemas.openxmlformats.org/officeDocument/2006/relationships/image" Target="../media/image31.wmf"/><Relationship Id="rId3" Type="http://schemas.openxmlformats.org/officeDocument/2006/relationships/oleObject" Target="../embeddings/oleObject356.bin"/><Relationship Id="rId7" Type="http://schemas.openxmlformats.org/officeDocument/2006/relationships/image" Target="../media/image37.emf"/><Relationship Id="rId12" Type="http://schemas.openxmlformats.org/officeDocument/2006/relationships/oleObject" Target="../embeddings/oleObject360.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62.bin"/><Relationship Id="rId1" Type="http://schemas.openxmlformats.org/officeDocument/2006/relationships/vmlDrawing" Target="../drawings/vmlDrawing76.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57.bin"/><Relationship Id="rId15" Type="http://schemas.openxmlformats.org/officeDocument/2006/relationships/image" Target="../media/image38.wmf"/><Relationship Id="rId10" Type="http://schemas.openxmlformats.org/officeDocument/2006/relationships/oleObject" Target="../embeddings/oleObject359.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61.bin"/></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54.bin"/><Relationship Id="rId18" Type="http://schemas.openxmlformats.org/officeDocument/2006/relationships/image" Target="../media/image9.wmf"/><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6.wmf"/><Relationship Id="rId17" Type="http://schemas.openxmlformats.org/officeDocument/2006/relationships/oleObject" Target="../embeddings/oleObject56.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53.bin"/><Relationship Id="rId5" Type="http://schemas.openxmlformats.org/officeDocument/2006/relationships/oleObject" Target="../embeddings/oleObject50.bin"/><Relationship Id="rId15" Type="http://schemas.openxmlformats.org/officeDocument/2006/relationships/oleObject" Target="../embeddings/oleObject55.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52.bin"/><Relationship Id="rId14" Type="http://schemas.openxmlformats.org/officeDocument/2006/relationships/image" Target="../media/image7.wmf"/></Relationships>
</file>

<file path=ppt/slides/_rels/slide80.xml.rels><?xml version="1.0" encoding="UTF-8" standalone="yes"?>
<Relationships xmlns="http://schemas.openxmlformats.org/package/2006/relationships"><Relationship Id="rId8" Type="http://schemas.openxmlformats.org/officeDocument/2006/relationships/oleObject" Target="../embeddings/oleObject365.bin"/><Relationship Id="rId13" Type="http://schemas.openxmlformats.org/officeDocument/2006/relationships/image" Target="../media/image31.wmf"/><Relationship Id="rId3" Type="http://schemas.openxmlformats.org/officeDocument/2006/relationships/oleObject" Target="../embeddings/oleObject363.bin"/><Relationship Id="rId7" Type="http://schemas.openxmlformats.org/officeDocument/2006/relationships/image" Target="../media/image37.emf"/><Relationship Id="rId12" Type="http://schemas.openxmlformats.org/officeDocument/2006/relationships/oleObject" Target="../embeddings/oleObject367.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69.bin"/><Relationship Id="rId1" Type="http://schemas.openxmlformats.org/officeDocument/2006/relationships/vmlDrawing" Target="../drawings/vmlDrawing77.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64.bin"/><Relationship Id="rId15" Type="http://schemas.openxmlformats.org/officeDocument/2006/relationships/image" Target="../media/image38.wmf"/><Relationship Id="rId10" Type="http://schemas.openxmlformats.org/officeDocument/2006/relationships/oleObject" Target="../embeddings/oleObject366.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68.bin"/></Relationships>
</file>

<file path=ppt/slides/_rels/slide81.xml.rels><?xml version="1.0" encoding="UTF-8" standalone="yes"?>
<Relationships xmlns="http://schemas.openxmlformats.org/package/2006/relationships"><Relationship Id="rId8" Type="http://schemas.openxmlformats.org/officeDocument/2006/relationships/oleObject" Target="../embeddings/oleObject372.bin"/><Relationship Id="rId13" Type="http://schemas.openxmlformats.org/officeDocument/2006/relationships/image" Target="../media/image31.wmf"/><Relationship Id="rId3" Type="http://schemas.openxmlformats.org/officeDocument/2006/relationships/oleObject" Target="../embeddings/oleObject370.bin"/><Relationship Id="rId7" Type="http://schemas.openxmlformats.org/officeDocument/2006/relationships/image" Target="../media/image37.emf"/><Relationship Id="rId12" Type="http://schemas.openxmlformats.org/officeDocument/2006/relationships/oleObject" Target="../embeddings/oleObject374.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76.bin"/><Relationship Id="rId1" Type="http://schemas.openxmlformats.org/officeDocument/2006/relationships/vmlDrawing" Target="../drawings/vmlDrawing78.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71.bin"/><Relationship Id="rId15" Type="http://schemas.openxmlformats.org/officeDocument/2006/relationships/image" Target="../media/image38.wmf"/><Relationship Id="rId10" Type="http://schemas.openxmlformats.org/officeDocument/2006/relationships/oleObject" Target="../embeddings/oleObject373.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75.bin"/></Relationships>
</file>

<file path=ppt/slides/_rels/slide82.xml.rels><?xml version="1.0" encoding="UTF-8" standalone="yes"?>
<Relationships xmlns="http://schemas.openxmlformats.org/package/2006/relationships"><Relationship Id="rId8" Type="http://schemas.openxmlformats.org/officeDocument/2006/relationships/oleObject" Target="../embeddings/oleObject379.bin"/><Relationship Id="rId13" Type="http://schemas.openxmlformats.org/officeDocument/2006/relationships/image" Target="../media/image31.wmf"/><Relationship Id="rId3" Type="http://schemas.openxmlformats.org/officeDocument/2006/relationships/oleObject" Target="../embeddings/oleObject377.bin"/><Relationship Id="rId7" Type="http://schemas.openxmlformats.org/officeDocument/2006/relationships/image" Target="../media/image37.emf"/><Relationship Id="rId12" Type="http://schemas.openxmlformats.org/officeDocument/2006/relationships/oleObject" Target="../embeddings/oleObject381.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83.bin"/><Relationship Id="rId1" Type="http://schemas.openxmlformats.org/officeDocument/2006/relationships/vmlDrawing" Target="../drawings/vmlDrawing79.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78.bin"/><Relationship Id="rId15" Type="http://schemas.openxmlformats.org/officeDocument/2006/relationships/image" Target="../media/image38.wmf"/><Relationship Id="rId10" Type="http://schemas.openxmlformats.org/officeDocument/2006/relationships/oleObject" Target="../embeddings/oleObject380.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82.bin"/></Relationships>
</file>

<file path=ppt/slides/_rels/slide83.xml.rels><?xml version="1.0" encoding="UTF-8" standalone="yes"?>
<Relationships xmlns="http://schemas.openxmlformats.org/package/2006/relationships"><Relationship Id="rId8" Type="http://schemas.openxmlformats.org/officeDocument/2006/relationships/oleObject" Target="../embeddings/oleObject386.bin"/><Relationship Id="rId13" Type="http://schemas.openxmlformats.org/officeDocument/2006/relationships/image" Target="../media/image31.wmf"/><Relationship Id="rId3" Type="http://schemas.openxmlformats.org/officeDocument/2006/relationships/oleObject" Target="../embeddings/oleObject384.bin"/><Relationship Id="rId7" Type="http://schemas.openxmlformats.org/officeDocument/2006/relationships/image" Target="../media/image37.emf"/><Relationship Id="rId12" Type="http://schemas.openxmlformats.org/officeDocument/2006/relationships/oleObject" Target="../embeddings/oleObject388.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90.bin"/><Relationship Id="rId1" Type="http://schemas.openxmlformats.org/officeDocument/2006/relationships/vmlDrawing" Target="../drawings/vmlDrawing80.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85.bin"/><Relationship Id="rId15" Type="http://schemas.openxmlformats.org/officeDocument/2006/relationships/image" Target="../media/image38.wmf"/><Relationship Id="rId10" Type="http://schemas.openxmlformats.org/officeDocument/2006/relationships/oleObject" Target="../embeddings/oleObject387.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89.bin"/></Relationships>
</file>

<file path=ppt/slides/_rels/slide84.xml.rels><?xml version="1.0" encoding="UTF-8" standalone="yes"?>
<Relationships xmlns="http://schemas.openxmlformats.org/package/2006/relationships"><Relationship Id="rId8" Type="http://schemas.openxmlformats.org/officeDocument/2006/relationships/oleObject" Target="../embeddings/oleObject393.bin"/><Relationship Id="rId13" Type="http://schemas.openxmlformats.org/officeDocument/2006/relationships/image" Target="../media/image31.wmf"/><Relationship Id="rId3" Type="http://schemas.openxmlformats.org/officeDocument/2006/relationships/oleObject" Target="../embeddings/oleObject391.bin"/><Relationship Id="rId7" Type="http://schemas.openxmlformats.org/officeDocument/2006/relationships/image" Target="../media/image37.emf"/><Relationship Id="rId12" Type="http://schemas.openxmlformats.org/officeDocument/2006/relationships/oleObject" Target="../embeddings/oleObject395.bin"/><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397.bin"/><Relationship Id="rId1" Type="http://schemas.openxmlformats.org/officeDocument/2006/relationships/vmlDrawing" Target="../drawings/vmlDrawing81.vml"/><Relationship Id="rId6" Type="http://schemas.openxmlformats.org/officeDocument/2006/relationships/image" Target="../media/image34.wmf"/><Relationship Id="rId11" Type="http://schemas.openxmlformats.org/officeDocument/2006/relationships/image" Target="../media/image18.wmf"/><Relationship Id="rId5" Type="http://schemas.openxmlformats.org/officeDocument/2006/relationships/oleObject" Target="../embeddings/oleObject392.bin"/><Relationship Id="rId15" Type="http://schemas.openxmlformats.org/officeDocument/2006/relationships/image" Target="../media/image38.wmf"/><Relationship Id="rId10" Type="http://schemas.openxmlformats.org/officeDocument/2006/relationships/oleObject" Target="../embeddings/oleObject394.bin"/><Relationship Id="rId4" Type="http://schemas.openxmlformats.org/officeDocument/2006/relationships/image" Target="../media/image33.wmf"/><Relationship Id="rId9" Type="http://schemas.openxmlformats.org/officeDocument/2006/relationships/image" Target="../media/image17.wmf"/><Relationship Id="rId14" Type="http://schemas.openxmlformats.org/officeDocument/2006/relationships/oleObject" Target="../embeddings/oleObject396.bin"/></Relationships>
</file>

<file path=ppt/slides/_rels/slide85.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2.bin"/><Relationship Id="rId18" Type="http://schemas.openxmlformats.org/officeDocument/2006/relationships/image" Target="../media/image9.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6.wmf"/><Relationship Id="rId17" Type="http://schemas.openxmlformats.org/officeDocument/2006/relationships/oleObject" Target="../embeddings/oleObject64.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61.bin"/><Relationship Id="rId5" Type="http://schemas.openxmlformats.org/officeDocument/2006/relationships/oleObject" Target="../embeddings/oleObject58.bin"/><Relationship Id="rId15" Type="http://schemas.openxmlformats.org/officeDocument/2006/relationships/oleObject" Target="../embeddings/oleObject6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0.bin"/><Relationship Id="rId1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46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2846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performing the regression with the detrended versions of </a:t>
            </a:r>
            <a:r>
              <a:rPr lang="en-GB" sz="1500" b="1" i="1"/>
              <a:t>Y</a:t>
            </a:r>
            <a:r>
              <a:rPr lang="en-GB" sz="1500" b="1" i="1" baseline="-25000"/>
              <a:t>t</a:t>
            </a:r>
            <a:r>
              <a:rPr lang="en-GB" sz="1500" b="1"/>
              <a:t> and </a:t>
            </a:r>
            <a:r>
              <a:rPr lang="en-GB" sz="1500" b="1" i="1"/>
              <a:t>X</a:t>
            </a:r>
            <a:r>
              <a:rPr lang="en-GB" sz="1500" b="1" i="1" baseline="-25000"/>
              <a:t>t</a:t>
            </a:r>
            <a:r>
              <a:rPr lang="en-GB" sz="1500" b="1"/>
              <a:t> does not lead to any better results because they must be exactly the same.</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39" name="Rectangle 13"/>
          <p:cNvSpPr>
            <a:spLocks noChangeArrowheads="1"/>
          </p:cNvSpPr>
          <p:nvPr/>
        </p:nvSpPr>
        <p:spPr bwMode="auto">
          <a:xfrm>
            <a:off x="0" y="1080000"/>
            <a:ext cx="9144000" cy="3606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41" name="Text Box 2"/>
          <p:cNvSpPr txBox="1">
            <a:spLocks noChangeArrowheads="1"/>
          </p:cNvSpPr>
          <p:nvPr/>
        </p:nvSpPr>
        <p:spPr bwMode="auto">
          <a:xfrm>
            <a:off x="301625" y="558000"/>
            <a:ext cx="8532813" cy="4078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on</a:t>
            </a:r>
          </a:p>
          <a:p>
            <a:endParaRPr lang="en-GB" sz="1400" b="1" dirty="0">
              <a:latin typeface="Arial" charset="0"/>
            </a:endParaRPr>
          </a:p>
          <a:p>
            <a:r>
              <a:rPr lang="en-GB" sz="1400" b="1" dirty="0">
                <a:latin typeface="Arial" charset="0"/>
              </a:rPr>
              <a:t>	</a:t>
            </a:r>
            <a:r>
              <a:rPr lang="en-GB" sz="1800" b="1" dirty="0">
                <a:latin typeface="Arial" charset="0"/>
              </a:rPr>
              <a:t>Regress  </a:t>
            </a:r>
            <a:r>
              <a:rPr lang="en-GB" b="1" i="1" dirty="0" err="1"/>
              <a:t>Y</a:t>
            </a:r>
            <a:r>
              <a:rPr lang="en-GB" b="1" i="1" baseline="-25000" dirty="0" err="1"/>
              <a:t>t</a:t>
            </a:r>
            <a:r>
              <a:rPr lang="en-GB" b="1" i="1" baseline="-25000" dirty="0"/>
              <a:t>	</a:t>
            </a:r>
            <a:r>
              <a:rPr lang="en-GB" sz="1800" b="1" dirty="0">
                <a:latin typeface="Arial" charset="0"/>
              </a:rPr>
              <a:t>on   </a:t>
            </a:r>
            <a:r>
              <a:rPr lang="en-GB" b="1" i="1" dirty="0" err="1"/>
              <a:t>X</a:t>
            </a:r>
            <a:r>
              <a:rPr lang="en-GB" b="1" i="1" baseline="-25000" dirty="0" err="1"/>
              <a:t>t</a:t>
            </a:r>
            <a:r>
              <a:rPr lang="en-GB" sz="1400" b="1" dirty="0">
                <a:latin typeface="Arial" charset="0"/>
              </a:rPr>
              <a:t>	</a:t>
            </a:r>
            <a:r>
              <a:rPr lang="en-GB" sz="1800" b="1" dirty="0">
                <a:latin typeface="Arial" charset="0"/>
              </a:rPr>
              <a:t>and   </a:t>
            </a:r>
            <a:r>
              <a:rPr lang="en-GB" b="1" i="1" dirty="0"/>
              <a:t>t</a:t>
            </a:r>
            <a:r>
              <a:rPr lang="en-US" sz="1400" b="1" dirty="0">
                <a:latin typeface="Arial" charset="0"/>
              </a:rPr>
              <a:t> </a:t>
            </a:r>
            <a:endParaRPr lang="en-GB" sz="1400" b="1" dirty="0">
              <a:latin typeface="Arial" charset="0"/>
            </a:endParaRPr>
          </a:p>
        </p:txBody>
      </p:sp>
      <p:graphicFrame>
        <p:nvGraphicFramePr>
          <p:cNvPr id="42" name="Object 8"/>
          <p:cNvGraphicFramePr>
            <a:graphicFrameLocks noChangeAspect="1"/>
          </p:cNvGraphicFramePr>
          <p:nvPr>
            <p:extLst>
              <p:ext uri="{D42A27DB-BD31-4B8C-83A1-F6EECF244321}">
                <p14:modId xmlns:p14="http://schemas.microsoft.com/office/powerpoint/2010/main" val="1742405631"/>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85114"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2"/>
          <p:cNvGraphicFramePr>
            <a:graphicFrameLocks noChangeAspect="1"/>
          </p:cNvGraphicFramePr>
          <p:nvPr>
            <p:extLst>
              <p:ext uri="{D42A27DB-BD31-4B8C-83A1-F6EECF244321}">
                <p14:modId xmlns:p14="http://schemas.microsoft.com/office/powerpoint/2010/main" val="4116537218"/>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85115"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5"/>
          <p:cNvGraphicFramePr>
            <a:graphicFrameLocks noChangeAspect="1"/>
          </p:cNvGraphicFramePr>
          <p:nvPr>
            <p:extLst>
              <p:ext uri="{D42A27DB-BD31-4B8C-83A1-F6EECF244321}">
                <p14:modId xmlns:p14="http://schemas.microsoft.com/office/powerpoint/2010/main" val="4256994108"/>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85116"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6"/>
          <p:cNvGraphicFramePr>
            <a:graphicFrameLocks noChangeAspect="1"/>
          </p:cNvGraphicFramePr>
          <p:nvPr>
            <p:extLst>
              <p:ext uri="{D42A27DB-BD31-4B8C-83A1-F6EECF244321}">
                <p14:modId xmlns:p14="http://schemas.microsoft.com/office/powerpoint/2010/main" val="2929042836"/>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85117"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85118" name="Equation" r:id="rId11" imgW="1600200" imgH="431640" progId="Equation.DSMT4">
                  <p:embed/>
                </p:oleObj>
              </mc:Choice>
              <mc:Fallback>
                <p:oleObj name="Equation" r:id="rId11" imgW="1600200" imgH="431640" progId="Equation.DSMT4">
                  <p:embed/>
                  <p:pic>
                    <p:nvPicPr>
                      <p:cNvPr id="0" name="Object 10"/>
                      <p:cNvPicPr>
                        <a:picLocks noChangeAspect="1" noChangeArrowheads="1"/>
                      </p:cNvPicPr>
                      <p:nvPr/>
                    </p:nvPicPr>
                    <p:blipFill>
                      <a:blip r:embed="rId12"/>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4400" y="2551113"/>
          <a:ext cx="3225800" cy="425450"/>
        </p:xfrm>
        <a:graphic>
          <a:graphicData uri="http://schemas.openxmlformats.org/presentationml/2006/ole">
            <mc:AlternateContent xmlns:mc="http://schemas.openxmlformats.org/markup-compatibility/2006">
              <mc:Choice xmlns:v="urn:schemas-microsoft-com:vml" Requires="v">
                <p:oleObj spid="_x0000_s285119" name="Equation" r:id="rId13" imgW="3225600" imgH="431640" progId="Equation.DSMT4">
                  <p:embed/>
                </p:oleObj>
              </mc:Choice>
              <mc:Fallback>
                <p:oleObj name="Equation" r:id="rId13" imgW="3225600" imgH="431640" progId="Equation.DSMT4">
                  <p:embed/>
                  <p:pic>
                    <p:nvPicPr>
                      <p:cNvPr id="0" name="Object 11"/>
                      <p:cNvPicPr>
                        <a:picLocks noChangeAspect="1" noChangeArrowheads="1"/>
                      </p:cNvPicPr>
                      <p:nvPr/>
                    </p:nvPicPr>
                    <p:blipFill>
                      <a:blip r:embed="rId14"/>
                      <a:srcRect/>
                      <a:stretch>
                        <a:fillRect/>
                      </a:stretch>
                    </p:blipFill>
                    <p:spPr bwMode="auto">
                      <a:xfrm>
                        <a:off x="824400"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85120" name="Equation" r:id="rId15" imgW="1676160" imgH="431640" progId="Equation.DSMT4">
                  <p:embed/>
                </p:oleObj>
              </mc:Choice>
              <mc:Fallback>
                <p:oleObj name="Equation" r:id="rId15" imgW="1676160" imgH="431640" progId="Equation.DSMT4">
                  <p:embed/>
                  <p:pic>
                    <p:nvPicPr>
                      <p:cNvPr id="0" name="Object 13"/>
                      <p:cNvPicPr>
                        <a:picLocks noChangeAspect="1" noChangeArrowheads="1"/>
                      </p:cNvPicPr>
                      <p:nvPr/>
                    </p:nvPicPr>
                    <p:blipFill>
                      <a:blip r:embed="rId16"/>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85121" name="Equation" r:id="rId17" imgW="3606480" imgH="431640" progId="Equation.DSMT4">
                  <p:embed/>
                </p:oleObj>
              </mc:Choice>
              <mc:Fallback>
                <p:oleObj name="Equation" r:id="rId17" imgW="3606480" imgH="431640" progId="Equation.DSMT4">
                  <p:embed/>
                  <p:pic>
                    <p:nvPicPr>
                      <p:cNvPr id="0" name="Object 14"/>
                      <p:cNvPicPr>
                        <a:picLocks noChangeAspect="1" noChangeArrowheads="1"/>
                      </p:cNvPicPr>
                      <p:nvPr/>
                    </p:nvPicPr>
                    <p:blipFill>
                      <a:blip r:embed="rId18"/>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570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2857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problem of spurious regressions caused by deterministic trends is easy to understand and easy to treat.  Much more dramatic, and ultimately important, were the findings of a celebrated simulation undertaken by Granger and Newbold (1974).</a:t>
            </a:r>
            <a:endParaRPr lang="en-GB" sz="1500"/>
          </a:p>
        </p:txBody>
      </p:sp>
      <p:graphicFrame>
        <p:nvGraphicFramePr>
          <p:cNvPr id="285711" name="Object 15"/>
          <p:cNvGraphicFramePr>
            <a:graphicFrameLocks noChangeAspect="1"/>
          </p:cNvGraphicFramePr>
          <p:nvPr/>
        </p:nvGraphicFramePr>
        <p:xfrm>
          <a:off x="3732213" y="1285875"/>
          <a:ext cx="1658937" cy="374650"/>
        </p:xfrm>
        <a:graphic>
          <a:graphicData uri="http://schemas.openxmlformats.org/presentationml/2006/ole">
            <mc:AlternateContent xmlns:mc="http://schemas.openxmlformats.org/markup-compatibility/2006">
              <mc:Choice xmlns:v="urn:schemas-microsoft-com:vml" Requires="v">
                <p:oleObj spid="_x0000_s285821" name="Equation" r:id="rId3" imgW="1663560" imgH="380880" progId="Equation.3">
                  <p:embed/>
                </p:oleObj>
              </mc:Choice>
              <mc:Fallback>
                <p:oleObj name="Equation" r:id="rId3" imgW="1663560" imgH="38088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213" y="1285875"/>
                        <a:ext cx="16589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5713" name="Object 17"/>
          <p:cNvGraphicFramePr>
            <a:graphicFrameLocks noChangeAspect="1"/>
          </p:cNvGraphicFramePr>
          <p:nvPr/>
        </p:nvGraphicFramePr>
        <p:xfrm>
          <a:off x="3632200" y="1844675"/>
          <a:ext cx="1905000" cy="374650"/>
        </p:xfrm>
        <a:graphic>
          <a:graphicData uri="http://schemas.openxmlformats.org/presentationml/2006/ole">
            <mc:AlternateContent xmlns:mc="http://schemas.openxmlformats.org/markup-compatibility/2006">
              <mc:Choice xmlns:v="urn:schemas-microsoft-com:vml" Requires="v">
                <p:oleObj spid="_x0000_s285822" name="Equation" r:id="rId5" imgW="1904760" imgH="380880" progId="Equation.3">
                  <p:embed/>
                </p:oleObj>
              </mc:Choice>
              <mc:Fallback>
                <p:oleObj name="Equation" r:id="rId5" imgW="1904760" imgH="380880"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2200" y="1844675"/>
                        <a:ext cx="1905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2"/>
          <p:cNvSpPr txBox="1">
            <a:spLocks noChangeArrowheads="1"/>
          </p:cNvSpPr>
          <p:nvPr/>
        </p:nvSpPr>
        <p:spPr bwMode="auto">
          <a:xfrm>
            <a:off x="301625" y="5580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that are random walks</a:t>
            </a:r>
          </a:p>
          <a:p>
            <a:endParaRPr lang="en-GB" sz="1400" b="1" dirty="0">
              <a:latin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672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2867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They found that, if they generated two independent random walks and regressed one on the other, the slope coefficient was likely to have a significant </a:t>
            </a:r>
            <a:r>
              <a:rPr lang="en-GB" sz="1500" b="1" i="1"/>
              <a:t>t</a:t>
            </a:r>
            <a:r>
              <a:rPr lang="en-GB" sz="1500" b="1"/>
              <a:t> statistic, despite the fact that the series were unrelated.</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2"/>
          <p:cNvSpPr txBox="1">
            <a:spLocks noChangeArrowheads="1"/>
          </p:cNvSpPr>
          <p:nvPr/>
        </p:nvSpPr>
        <p:spPr bwMode="auto">
          <a:xfrm>
            <a:off x="301625" y="5580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that are random walks</a:t>
            </a:r>
          </a:p>
          <a:p>
            <a:endParaRPr lang="en-GB" sz="1400" b="1" dirty="0">
              <a:latin typeface="Arial" charset="0"/>
            </a:endParaRPr>
          </a:p>
        </p:txBody>
      </p:sp>
      <p:sp>
        <p:nvSpPr>
          <p:cNvPr id="13"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4" name="Object 15"/>
          <p:cNvGraphicFramePr>
            <a:graphicFrameLocks noChangeAspect="1"/>
          </p:cNvGraphicFramePr>
          <p:nvPr/>
        </p:nvGraphicFramePr>
        <p:xfrm>
          <a:off x="3732213" y="1285875"/>
          <a:ext cx="1658937" cy="374650"/>
        </p:xfrm>
        <a:graphic>
          <a:graphicData uri="http://schemas.openxmlformats.org/presentationml/2006/ole">
            <mc:AlternateContent xmlns:mc="http://schemas.openxmlformats.org/markup-compatibility/2006">
              <mc:Choice xmlns:v="urn:schemas-microsoft-com:vml" Requires="v">
                <p:oleObj spid="_x0000_s286834" name="Equation" r:id="rId3" imgW="1663560" imgH="380880" progId="Equation.3">
                  <p:embed/>
                </p:oleObj>
              </mc:Choice>
              <mc:Fallback>
                <p:oleObj name="Equation" r:id="rId3" imgW="166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213" y="1285875"/>
                        <a:ext cx="16589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7"/>
          <p:cNvGraphicFramePr>
            <a:graphicFrameLocks noChangeAspect="1"/>
          </p:cNvGraphicFramePr>
          <p:nvPr/>
        </p:nvGraphicFramePr>
        <p:xfrm>
          <a:off x="3632200" y="1844675"/>
          <a:ext cx="1905000" cy="374650"/>
        </p:xfrm>
        <a:graphic>
          <a:graphicData uri="http://schemas.openxmlformats.org/presentationml/2006/ole">
            <mc:AlternateContent xmlns:mc="http://schemas.openxmlformats.org/markup-compatibility/2006">
              <mc:Choice xmlns:v="urn:schemas-microsoft-com:vml" Requires="v">
                <p:oleObj spid="_x0000_s286835" name="Equation" r:id="rId5" imgW="1904760" imgH="380880" progId="Equation.3">
                  <p:embed/>
                </p:oleObj>
              </mc:Choice>
              <mc:Fallback>
                <p:oleObj name="Equation" r:id="rId5" imgW="19047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2200" y="1844675"/>
                        <a:ext cx="1905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77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2877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They generated 100 pairs of random walks, with sample size 50 time periods.  In </a:t>
            </a:r>
            <a:r>
              <a:rPr lang="en-GB" sz="1500" b="1" dirty="0" smtClean="0"/>
              <a:t>77, </a:t>
            </a:r>
            <a:r>
              <a:rPr lang="en-GB" sz="1500" b="1" dirty="0"/>
              <a:t>the slope coefficient was significant at the 5 </a:t>
            </a:r>
            <a:r>
              <a:rPr lang="en-GB" sz="1500" b="1" dirty="0" err="1"/>
              <a:t>percent</a:t>
            </a:r>
            <a:r>
              <a:rPr lang="en-GB" sz="1500" b="1" dirty="0"/>
              <a:t> level.</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2"/>
          <p:cNvSpPr txBox="1">
            <a:spLocks noChangeArrowheads="1"/>
          </p:cNvSpPr>
          <p:nvPr/>
        </p:nvSpPr>
        <p:spPr bwMode="auto">
          <a:xfrm>
            <a:off x="301625" y="5580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that are random walks</a:t>
            </a:r>
          </a:p>
          <a:p>
            <a:endParaRPr lang="en-GB" sz="1400" b="1" dirty="0">
              <a:latin typeface="Arial" charset="0"/>
            </a:endParaRPr>
          </a:p>
        </p:txBody>
      </p:sp>
      <p:sp>
        <p:nvSpPr>
          <p:cNvPr id="13"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4" name="Object 15"/>
          <p:cNvGraphicFramePr>
            <a:graphicFrameLocks noChangeAspect="1"/>
          </p:cNvGraphicFramePr>
          <p:nvPr/>
        </p:nvGraphicFramePr>
        <p:xfrm>
          <a:off x="3732213" y="1285875"/>
          <a:ext cx="1658937" cy="374650"/>
        </p:xfrm>
        <a:graphic>
          <a:graphicData uri="http://schemas.openxmlformats.org/presentationml/2006/ole">
            <mc:AlternateContent xmlns:mc="http://schemas.openxmlformats.org/markup-compatibility/2006">
              <mc:Choice xmlns:v="urn:schemas-microsoft-com:vml" Requires="v">
                <p:oleObj spid="_x0000_s287858" name="Equation" r:id="rId3" imgW="1663560" imgH="380880" progId="Equation.3">
                  <p:embed/>
                </p:oleObj>
              </mc:Choice>
              <mc:Fallback>
                <p:oleObj name="Equation" r:id="rId3" imgW="166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213" y="1285875"/>
                        <a:ext cx="16589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7"/>
          <p:cNvGraphicFramePr>
            <a:graphicFrameLocks noChangeAspect="1"/>
          </p:cNvGraphicFramePr>
          <p:nvPr/>
        </p:nvGraphicFramePr>
        <p:xfrm>
          <a:off x="3632200" y="1844675"/>
          <a:ext cx="1905000" cy="374650"/>
        </p:xfrm>
        <a:graphic>
          <a:graphicData uri="http://schemas.openxmlformats.org/presentationml/2006/ole">
            <mc:AlternateContent xmlns:mc="http://schemas.openxmlformats.org/markup-compatibility/2006">
              <mc:Choice xmlns:v="urn:schemas-microsoft-com:vml" Requires="v">
                <p:oleObj spid="_x0000_s287859" name="Equation" r:id="rId5" imgW="1904760" imgH="380880" progId="Equation.3">
                  <p:embed/>
                </p:oleObj>
              </mc:Choice>
              <mc:Fallback>
                <p:oleObj name="Equation" r:id="rId5" imgW="19047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2200" y="1844675"/>
                        <a:ext cx="1905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87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2887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means that there were 77 instances of Type I error in the 100 regressions.  With a 5 percent significance test, there ought to have been about 5.  The incidence of Type I error when performing a 1 percent significance test was not much lower.</a:t>
            </a:r>
            <a:r>
              <a:rPr lang="en-US" sz="1500"/>
              <a:t> </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2"/>
          <p:cNvSpPr txBox="1">
            <a:spLocks noChangeArrowheads="1"/>
          </p:cNvSpPr>
          <p:nvPr/>
        </p:nvSpPr>
        <p:spPr bwMode="auto">
          <a:xfrm>
            <a:off x="301625" y="5580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that are random walks</a:t>
            </a:r>
          </a:p>
          <a:p>
            <a:endParaRPr lang="en-GB" sz="1400" b="1" dirty="0">
              <a:latin typeface="Arial" charset="0"/>
            </a:endParaRPr>
          </a:p>
        </p:txBody>
      </p:sp>
      <p:sp>
        <p:nvSpPr>
          <p:cNvPr id="13"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4" name="Object 15"/>
          <p:cNvGraphicFramePr>
            <a:graphicFrameLocks noChangeAspect="1"/>
          </p:cNvGraphicFramePr>
          <p:nvPr/>
        </p:nvGraphicFramePr>
        <p:xfrm>
          <a:off x="3732213" y="1285875"/>
          <a:ext cx="1658937" cy="374650"/>
        </p:xfrm>
        <a:graphic>
          <a:graphicData uri="http://schemas.openxmlformats.org/presentationml/2006/ole">
            <mc:AlternateContent xmlns:mc="http://schemas.openxmlformats.org/markup-compatibility/2006">
              <mc:Choice xmlns:v="urn:schemas-microsoft-com:vml" Requires="v">
                <p:oleObj spid="_x0000_s288882" name="Equation" r:id="rId3" imgW="1663560" imgH="380880" progId="Equation.3">
                  <p:embed/>
                </p:oleObj>
              </mc:Choice>
              <mc:Fallback>
                <p:oleObj name="Equation" r:id="rId3" imgW="166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213" y="1285875"/>
                        <a:ext cx="16589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7"/>
          <p:cNvGraphicFramePr>
            <a:graphicFrameLocks noChangeAspect="1"/>
          </p:cNvGraphicFramePr>
          <p:nvPr/>
        </p:nvGraphicFramePr>
        <p:xfrm>
          <a:off x="3632200" y="1844675"/>
          <a:ext cx="1905000" cy="374650"/>
        </p:xfrm>
        <a:graphic>
          <a:graphicData uri="http://schemas.openxmlformats.org/presentationml/2006/ole">
            <mc:AlternateContent xmlns:mc="http://schemas.openxmlformats.org/markup-compatibility/2006">
              <mc:Choice xmlns:v="urn:schemas-microsoft-com:vml" Requires="v">
                <p:oleObj spid="_x0000_s288883" name="Equation" r:id="rId5" imgW="1904760" imgH="380880" progId="Equation.3">
                  <p:embed/>
                </p:oleObj>
              </mc:Choice>
              <mc:Fallback>
                <p:oleObj name="Equation" r:id="rId5" imgW="19047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2200" y="1844675"/>
                        <a:ext cx="1905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2897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study made an immediate impact because there was a growing consensus that many economic time series are plausibly characterized as being random walks, possibly with drift.</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2"/>
          <p:cNvSpPr txBox="1">
            <a:spLocks noChangeArrowheads="1"/>
          </p:cNvSpPr>
          <p:nvPr/>
        </p:nvSpPr>
        <p:spPr bwMode="auto">
          <a:xfrm>
            <a:off x="301625" y="5580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that are random walks</a:t>
            </a:r>
          </a:p>
          <a:p>
            <a:endParaRPr lang="en-GB" sz="1400" b="1" dirty="0">
              <a:latin typeface="Arial" charset="0"/>
            </a:endParaRPr>
          </a:p>
        </p:txBody>
      </p:sp>
      <p:sp>
        <p:nvSpPr>
          <p:cNvPr id="13"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4" name="Object 15"/>
          <p:cNvGraphicFramePr>
            <a:graphicFrameLocks noChangeAspect="1"/>
          </p:cNvGraphicFramePr>
          <p:nvPr/>
        </p:nvGraphicFramePr>
        <p:xfrm>
          <a:off x="3732213" y="1285875"/>
          <a:ext cx="1658937" cy="374650"/>
        </p:xfrm>
        <a:graphic>
          <a:graphicData uri="http://schemas.openxmlformats.org/presentationml/2006/ole">
            <mc:AlternateContent xmlns:mc="http://schemas.openxmlformats.org/markup-compatibility/2006">
              <mc:Choice xmlns:v="urn:schemas-microsoft-com:vml" Requires="v">
                <p:oleObj spid="_x0000_s289906" name="Equation" r:id="rId3" imgW="1663560" imgH="380880" progId="Equation.3">
                  <p:embed/>
                </p:oleObj>
              </mc:Choice>
              <mc:Fallback>
                <p:oleObj name="Equation" r:id="rId3" imgW="166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213" y="1285875"/>
                        <a:ext cx="16589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7"/>
          <p:cNvGraphicFramePr>
            <a:graphicFrameLocks noChangeAspect="1"/>
          </p:cNvGraphicFramePr>
          <p:nvPr/>
        </p:nvGraphicFramePr>
        <p:xfrm>
          <a:off x="3632200" y="1844675"/>
          <a:ext cx="1905000" cy="374650"/>
        </p:xfrm>
        <a:graphic>
          <a:graphicData uri="http://schemas.openxmlformats.org/presentationml/2006/ole">
            <mc:AlternateContent xmlns:mc="http://schemas.openxmlformats.org/markup-compatibility/2006">
              <mc:Choice xmlns:v="urn:schemas-microsoft-com:vml" Requires="v">
                <p:oleObj spid="_x0000_s289907" name="Equation" r:id="rId5" imgW="1904760" imgH="380880" progId="Equation.3">
                  <p:embed/>
                </p:oleObj>
              </mc:Choice>
              <mc:Fallback>
                <p:oleObj name="Equation" r:id="rId5" imgW="19047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2200" y="1844675"/>
                        <a:ext cx="1905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0818" name="Text Box 2"/>
          <p:cNvSpPr txBox="1">
            <a:spLocks noChangeArrowheads="1"/>
          </p:cNvSpPr>
          <p:nvPr/>
        </p:nvSpPr>
        <p:spPr bwMode="auto">
          <a:xfrm>
            <a:off x="301625" y="5580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that are random walks</a:t>
            </a:r>
          </a:p>
          <a:p>
            <a:endParaRPr lang="en-GB" sz="1400" b="1" dirty="0">
              <a:latin typeface="Arial" charset="0"/>
            </a:endParaRPr>
          </a:p>
        </p:txBody>
      </p:sp>
      <p:sp>
        <p:nvSpPr>
          <p:cNvPr id="2908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2908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Drift would of course aggravate the problem of spurious association.  The findings of Granger and Newbold are all the more remarkable because their series were pure random walks.</a:t>
            </a:r>
            <a:r>
              <a:rPr lang="en-US" sz="1500"/>
              <a:t> </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2"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3" name="Object 15"/>
          <p:cNvGraphicFramePr>
            <a:graphicFrameLocks noChangeAspect="1"/>
          </p:cNvGraphicFramePr>
          <p:nvPr/>
        </p:nvGraphicFramePr>
        <p:xfrm>
          <a:off x="3732213" y="1285875"/>
          <a:ext cx="1658937" cy="374650"/>
        </p:xfrm>
        <a:graphic>
          <a:graphicData uri="http://schemas.openxmlformats.org/presentationml/2006/ole">
            <mc:AlternateContent xmlns:mc="http://schemas.openxmlformats.org/markup-compatibility/2006">
              <mc:Choice xmlns:v="urn:schemas-microsoft-com:vml" Requires="v">
                <p:oleObj spid="_x0000_s290930" name="Equation" r:id="rId3" imgW="1663560" imgH="380880" progId="Equation.3">
                  <p:embed/>
                </p:oleObj>
              </mc:Choice>
              <mc:Fallback>
                <p:oleObj name="Equation" r:id="rId3" imgW="166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213" y="1285875"/>
                        <a:ext cx="16589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17"/>
          <p:cNvGraphicFramePr>
            <a:graphicFrameLocks noChangeAspect="1"/>
          </p:cNvGraphicFramePr>
          <p:nvPr/>
        </p:nvGraphicFramePr>
        <p:xfrm>
          <a:off x="3632200" y="1844675"/>
          <a:ext cx="1905000" cy="374650"/>
        </p:xfrm>
        <a:graphic>
          <a:graphicData uri="http://schemas.openxmlformats.org/presentationml/2006/ole">
            <mc:AlternateContent xmlns:mc="http://schemas.openxmlformats.org/markup-compatibility/2006">
              <mc:Choice xmlns:v="urn:schemas-microsoft-com:vml" Requires="v">
                <p:oleObj spid="_x0000_s290931" name="Equation" r:id="rId5" imgW="1904760" imgH="380880" progId="Equation.3">
                  <p:embed/>
                </p:oleObj>
              </mc:Choice>
              <mc:Fallback>
                <p:oleObj name="Equation" r:id="rId5" imgW="19047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2200" y="1844675"/>
                        <a:ext cx="1905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98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16</a:t>
            </a:r>
            <a:endParaRPr lang="en-US" sz="1000">
              <a:solidFill>
                <a:srgbClr val="3366FF"/>
              </a:solidFill>
            </a:endParaRPr>
          </a:p>
        </p:txBody>
      </p:sp>
      <p:sp>
        <p:nvSpPr>
          <p:cNvPr id="2498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Here is a typical example of what they found.  The series in the figure are independent random walks.  Obviously, a regression of one on the other ought not to yield significant results, except as a matter of Type I error.</a:t>
            </a:r>
            <a:endParaRPr lang="en-GB" sz="2400">
              <a:latin typeface="Times New Roman" pitchFamily="18" charset="0"/>
            </a:endParaRPr>
          </a:p>
        </p:txBody>
      </p:sp>
      <p:graphicFrame>
        <p:nvGraphicFramePr>
          <p:cNvPr id="249862" name="Object 6"/>
          <p:cNvGraphicFramePr>
            <a:graphicFrameLocks noChangeAspect="1"/>
          </p:cNvGraphicFramePr>
          <p:nvPr>
            <p:extLst>
              <p:ext uri="{D42A27DB-BD31-4B8C-83A1-F6EECF244321}">
                <p14:modId xmlns:p14="http://schemas.microsoft.com/office/powerpoint/2010/main" val="2018910936"/>
              </p:ext>
            </p:extLst>
          </p:nvPr>
        </p:nvGraphicFramePr>
        <p:xfrm>
          <a:off x="685800" y="641350"/>
          <a:ext cx="7761288" cy="4773613"/>
        </p:xfrm>
        <a:graphic>
          <a:graphicData uri="http://schemas.openxmlformats.org/presentationml/2006/ole">
            <mc:AlternateContent xmlns:mc="http://schemas.openxmlformats.org/markup-compatibility/2006">
              <mc:Choice xmlns:v="urn:schemas-microsoft-com:vml" Requires="v">
                <p:oleObj spid="_x0000_s249919" name="Worksheet" r:id="rId3" imgW="9306379" imgH="5724955" progId="Excel.Sheet.8">
                  <p:embed/>
                </p:oleObj>
              </mc:Choice>
              <mc:Fallback>
                <p:oleObj name="Worksheet" r:id="rId3" imgW="9306379" imgH="5724955"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641350"/>
                        <a:ext cx="7761288" cy="477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32"/>
          <p:cNvSpPr>
            <a:spLocks noChangeArrowheads="1"/>
          </p:cNvSpPr>
          <p:nvPr/>
        </p:nvSpPr>
        <p:spPr bwMode="auto">
          <a:xfrm>
            <a:off x="2876475" y="752474"/>
            <a:ext cx="3248100" cy="468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9864" name="Text Box 8"/>
          <p:cNvSpPr txBox="1">
            <a:spLocks noChangeArrowheads="1"/>
          </p:cNvSpPr>
          <p:nvPr/>
        </p:nvSpPr>
        <p:spPr bwMode="auto">
          <a:xfrm>
            <a:off x="2936875" y="792163"/>
            <a:ext cx="314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Independent random walks</a:t>
            </a:r>
            <a:endParaRPr lang="en-US" sz="1800" b="1"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1081774"/>
            <a:ext cx="9144000" cy="44998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40" name="Rectangle 8"/>
          <p:cNvSpPr>
            <a:spLocks noChangeArrowheads="1"/>
          </p:cNvSpPr>
          <p:nvPr/>
        </p:nvSpPr>
        <p:spPr bwMode="auto">
          <a:xfrm>
            <a:off x="368300" y="3314700"/>
            <a:ext cx="752157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8834" name="Text Box 2"/>
          <p:cNvSpPr txBox="1">
            <a:spLocks noChangeArrowheads="1"/>
          </p:cNvSpPr>
          <p:nvPr/>
        </p:nvSpPr>
        <p:spPr bwMode="auto">
          <a:xfrm>
            <a:off x="301625" y="1084263"/>
            <a:ext cx="8532813" cy="4459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spcBef>
                <a:spcPct val="25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Y</a:t>
            </a:r>
          </a:p>
          <a:p>
            <a:r>
              <a:rPr lang="en-US" sz="1600" b="1" dirty="0">
                <a:latin typeface="Courier New" pitchFamily="49" charset="0"/>
              </a:rPr>
              <a:t>Method: Least Squares </a:t>
            </a:r>
          </a:p>
          <a:p>
            <a:r>
              <a:rPr lang="en-US" sz="1600" b="1" dirty="0">
                <a:latin typeface="Courier New" pitchFamily="49" charset="0"/>
              </a:rPr>
              <a:t>Sample: 1 100 </a:t>
            </a:r>
          </a:p>
          <a:p>
            <a:r>
              <a:rPr lang="en-US" sz="1600" b="1" dirty="0">
                <a:latin typeface="Courier New" pitchFamily="49" charset="0"/>
              </a:rPr>
              <a:t>Included observations: 100 </a:t>
            </a:r>
          </a:p>
          <a:p>
            <a:r>
              <a:rPr lang="en-US" sz="1600" b="1" dirty="0">
                <a:latin typeface="Courier New" pitchFamily="49" charset="0"/>
              </a:rPr>
              <a:t>=============================================================</a:t>
            </a:r>
          </a:p>
          <a:p>
            <a:r>
              <a:rPr lang="en-US" sz="1600" b="1" dirty="0">
                <a:latin typeface="Courier New" pitchFamily="49" charset="0"/>
              </a:rPr>
              <a:t>     Variable      Coefficient Std. Error t-Statistic   Prob.</a:t>
            </a:r>
          </a:p>
          <a:p>
            <a:r>
              <a:rPr lang="en-US" sz="1600" b="1" dirty="0">
                <a:latin typeface="Courier New" pitchFamily="49" charset="0"/>
              </a:rPr>
              <a:t>=============================================================</a:t>
            </a:r>
          </a:p>
          <a:p>
            <a:r>
              <a:rPr lang="en-US" sz="1600" b="1" dirty="0">
                <a:latin typeface="Courier New" pitchFamily="49" charset="0"/>
              </a:rPr>
              <a:t>         C           2.445060   0.369960    6.608987   0.0000</a:t>
            </a:r>
          </a:p>
          <a:p>
            <a:r>
              <a:rPr lang="en-US" sz="1600" b="1" dirty="0">
                <a:latin typeface="Courier New" pitchFamily="49" charset="0"/>
              </a:rPr>
              <a:t>         X           0.150445   0.037953    3.963954   0.0001 </a:t>
            </a:r>
          </a:p>
          <a:p>
            <a:r>
              <a:rPr lang="en-US" sz="1600" b="1" dirty="0">
                <a:latin typeface="Courier New" pitchFamily="49" charset="0"/>
              </a:rPr>
              <a:t>=============================================================</a:t>
            </a:r>
          </a:p>
          <a:p>
            <a:r>
              <a:rPr lang="en-US" sz="1600" b="1" dirty="0">
                <a:latin typeface="Courier New" pitchFamily="49" charset="0"/>
              </a:rPr>
              <a:t>R-squared            0.138181   Mean dependent </a:t>
            </a:r>
            <a:r>
              <a:rPr lang="en-US" sz="1600" b="1" dirty="0" err="1">
                <a:latin typeface="Courier New" pitchFamily="49" charset="0"/>
              </a:rPr>
              <a:t>var</a:t>
            </a:r>
            <a:r>
              <a:rPr lang="en-US" sz="1600" b="1" dirty="0">
                <a:latin typeface="Courier New" pitchFamily="49" charset="0"/>
              </a:rPr>
              <a:t>   1.223467 </a:t>
            </a:r>
          </a:p>
          <a:p>
            <a:r>
              <a:rPr lang="en-US" sz="1600" b="1" dirty="0">
                <a:latin typeface="Courier New" pitchFamily="49" charset="0"/>
              </a:rPr>
              <a:t>Adjusted R-squared   0.129387   S.D. dependent </a:t>
            </a:r>
            <a:r>
              <a:rPr lang="en-US" sz="1600" b="1" dirty="0" err="1">
                <a:latin typeface="Courier New" pitchFamily="49" charset="0"/>
              </a:rPr>
              <a:t>var</a:t>
            </a:r>
            <a:r>
              <a:rPr lang="en-US" sz="1600" b="1" dirty="0">
                <a:latin typeface="Courier New" pitchFamily="49" charset="0"/>
              </a:rPr>
              <a:t>   2.193741 </a:t>
            </a:r>
          </a:p>
          <a:p>
            <a:r>
              <a:rPr lang="en-US" sz="1600" b="1" dirty="0">
                <a:latin typeface="Courier New" pitchFamily="49" charset="0"/>
              </a:rPr>
              <a:t>S.E. of regression   2.046907   </a:t>
            </a:r>
            <a:r>
              <a:rPr lang="en-US" sz="1600" b="1" dirty="0" err="1">
                <a:latin typeface="Courier New" pitchFamily="49" charset="0"/>
              </a:rPr>
              <a:t>Akaike</a:t>
            </a:r>
            <a:r>
              <a:rPr lang="en-US" sz="1600" b="1" dirty="0">
                <a:latin typeface="Courier New" pitchFamily="49" charset="0"/>
              </a:rPr>
              <a:t> info </a:t>
            </a:r>
            <a:r>
              <a:rPr lang="en-US" sz="1600" b="1" dirty="0" err="1">
                <a:latin typeface="Courier New" pitchFamily="49" charset="0"/>
              </a:rPr>
              <a:t>criteri</a:t>
            </a:r>
            <a:r>
              <a:rPr lang="en-US" sz="1600" b="1" dirty="0">
                <a:latin typeface="Courier New" pitchFamily="49" charset="0"/>
              </a:rPr>
              <a:t>  4.290334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410.6032   Schwarz criterion    4.342437 </a:t>
            </a:r>
          </a:p>
          <a:p>
            <a:r>
              <a:rPr lang="en-US" sz="1600" b="1" dirty="0">
                <a:latin typeface="Courier New" pitchFamily="49" charset="0"/>
              </a:rPr>
              <a:t>Log likelihood      -212.5167   F-statistic          15.71293 </a:t>
            </a:r>
          </a:p>
          <a:p>
            <a:r>
              <a:rPr lang="en-US" sz="1600" b="1" dirty="0">
                <a:latin typeface="Courier New" pitchFamily="49" charset="0"/>
              </a:rPr>
              <a:t>Durbin-Watson stat   0.270222   </a:t>
            </a:r>
            <a:r>
              <a:rPr lang="en-US" sz="1600" b="1" dirty="0" err="1">
                <a:latin typeface="Courier New" pitchFamily="49" charset="0"/>
              </a:rPr>
              <a:t>Prob</a:t>
            </a:r>
            <a:r>
              <a:rPr lang="en-US" sz="1600" b="1" dirty="0">
                <a:latin typeface="Courier New" pitchFamily="49" charset="0"/>
              </a:rPr>
              <a:t>(F-statistic)    0.000140 </a:t>
            </a:r>
          </a:p>
          <a:p>
            <a:r>
              <a:rPr lang="en-US" sz="1600" b="1" dirty="0">
                <a:latin typeface="Courier New" pitchFamily="49" charset="0"/>
              </a:rPr>
              <a:t>=============================================================</a:t>
            </a:r>
          </a:p>
          <a:p>
            <a:endParaRPr lang="en-US" sz="1600" b="1" i="1" dirty="0">
              <a:latin typeface="Courier New" pitchFamily="49" charset="0"/>
            </a:endParaRPr>
          </a:p>
        </p:txBody>
      </p:sp>
      <p:sp>
        <p:nvSpPr>
          <p:cNvPr id="2488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17</a:t>
            </a:r>
            <a:endParaRPr lang="en-US" sz="1000">
              <a:solidFill>
                <a:srgbClr val="3366FF"/>
              </a:solidFill>
            </a:endParaRPr>
          </a:p>
        </p:txBody>
      </p:sp>
      <p:sp>
        <p:nvSpPr>
          <p:cNvPr id="2488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output obtained when the  upper random walk in the figure is regressed on the lower one.  </a:t>
            </a: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9"/>
          <p:cNvSpPr txBox="1">
            <a:spLocks noChangeArrowheads="1"/>
          </p:cNvSpPr>
          <p:nvPr/>
        </p:nvSpPr>
        <p:spPr bwMode="auto">
          <a:xfrm>
            <a:off x="301625" y="558000"/>
            <a:ext cx="5172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Regression of one random walk on another</a:t>
            </a:r>
            <a:endParaRPr lang="en-US" sz="18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931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18</a:t>
            </a:r>
            <a:endParaRPr lang="en-US" sz="1000">
              <a:solidFill>
                <a:srgbClr val="3366FF"/>
              </a:solidFill>
            </a:endParaRPr>
          </a:p>
        </p:txBody>
      </p:sp>
      <p:sp>
        <p:nvSpPr>
          <p:cNvPr id="2693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true slope coefficient is 0, because </a:t>
            </a:r>
            <a:r>
              <a:rPr lang="en-GB" sz="1500" b="1" i="1"/>
              <a:t>Y</a:t>
            </a:r>
            <a:r>
              <a:rPr lang="en-GB" sz="1500" b="1"/>
              <a:t> was generated independently of </a:t>
            </a:r>
            <a:r>
              <a:rPr lang="en-GB" sz="1500" b="1" i="1"/>
              <a:t>X</a:t>
            </a:r>
            <a:r>
              <a:rPr lang="en-GB" sz="1500" b="1"/>
              <a:t>.  And yet the estimate of the slope coefficient appears to be significantly different from 0 at the 1% level and above.</a:t>
            </a:r>
            <a:endParaRPr lang="en-GB" sz="1500" b="1">
              <a:latin typeface="Times New Roman" pitchFamily="18"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9"/>
          <p:cNvSpPr txBox="1">
            <a:spLocks noChangeArrowheads="1"/>
          </p:cNvSpPr>
          <p:nvPr/>
        </p:nvSpPr>
        <p:spPr bwMode="auto">
          <a:xfrm>
            <a:off x="301625" y="558000"/>
            <a:ext cx="5172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Regression of one random walk on another</a:t>
            </a:r>
            <a:endParaRPr lang="en-US" sz="1800" b="1" dirty="0"/>
          </a:p>
        </p:txBody>
      </p:sp>
      <p:sp>
        <p:nvSpPr>
          <p:cNvPr id="13" name="Rectangle 5"/>
          <p:cNvSpPr>
            <a:spLocks noChangeArrowheads="1"/>
          </p:cNvSpPr>
          <p:nvPr/>
        </p:nvSpPr>
        <p:spPr bwMode="auto">
          <a:xfrm>
            <a:off x="0" y="1081774"/>
            <a:ext cx="9144000" cy="44998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368300" y="3314700"/>
            <a:ext cx="752157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2"/>
          <p:cNvSpPr txBox="1">
            <a:spLocks noChangeArrowheads="1"/>
          </p:cNvSpPr>
          <p:nvPr/>
        </p:nvSpPr>
        <p:spPr bwMode="auto">
          <a:xfrm>
            <a:off x="301625" y="1084263"/>
            <a:ext cx="8532813" cy="4459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spcBef>
                <a:spcPct val="25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Y</a:t>
            </a:r>
          </a:p>
          <a:p>
            <a:r>
              <a:rPr lang="en-US" sz="1600" b="1" dirty="0">
                <a:latin typeface="Courier New" pitchFamily="49" charset="0"/>
              </a:rPr>
              <a:t>Method: Least Squares </a:t>
            </a:r>
          </a:p>
          <a:p>
            <a:r>
              <a:rPr lang="en-US" sz="1600" b="1" dirty="0">
                <a:latin typeface="Courier New" pitchFamily="49" charset="0"/>
              </a:rPr>
              <a:t>Sample: 1 100 </a:t>
            </a:r>
          </a:p>
          <a:p>
            <a:r>
              <a:rPr lang="en-US" sz="1600" b="1" dirty="0">
                <a:latin typeface="Courier New" pitchFamily="49" charset="0"/>
              </a:rPr>
              <a:t>Included observations: 100 </a:t>
            </a:r>
          </a:p>
          <a:p>
            <a:r>
              <a:rPr lang="en-US" sz="1600" b="1" dirty="0">
                <a:latin typeface="Courier New" pitchFamily="49" charset="0"/>
              </a:rPr>
              <a:t>=============================================================</a:t>
            </a:r>
          </a:p>
          <a:p>
            <a:r>
              <a:rPr lang="en-US" sz="1600" b="1" dirty="0">
                <a:latin typeface="Courier New" pitchFamily="49" charset="0"/>
              </a:rPr>
              <a:t>     Variable      Coefficient Std. Error t-Statistic   Prob.</a:t>
            </a:r>
          </a:p>
          <a:p>
            <a:r>
              <a:rPr lang="en-US" sz="1600" b="1" dirty="0">
                <a:latin typeface="Courier New" pitchFamily="49" charset="0"/>
              </a:rPr>
              <a:t>=============================================================</a:t>
            </a:r>
          </a:p>
          <a:p>
            <a:r>
              <a:rPr lang="en-US" sz="1600" b="1" dirty="0">
                <a:latin typeface="Courier New" pitchFamily="49" charset="0"/>
              </a:rPr>
              <a:t>         C           2.445060   0.369960    6.608987   0.0000</a:t>
            </a:r>
          </a:p>
          <a:p>
            <a:r>
              <a:rPr lang="en-US" sz="1600" b="1" dirty="0">
                <a:latin typeface="Courier New" pitchFamily="49" charset="0"/>
              </a:rPr>
              <a:t>         X           0.150445   0.037953    3.963954   0.0001 </a:t>
            </a:r>
          </a:p>
          <a:p>
            <a:r>
              <a:rPr lang="en-US" sz="1600" b="1" dirty="0">
                <a:latin typeface="Courier New" pitchFamily="49" charset="0"/>
              </a:rPr>
              <a:t>=============================================================</a:t>
            </a:r>
          </a:p>
          <a:p>
            <a:r>
              <a:rPr lang="en-US" sz="1600" b="1" dirty="0">
                <a:latin typeface="Courier New" pitchFamily="49" charset="0"/>
              </a:rPr>
              <a:t>R-squared            0.138181   Mean dependent </a:t>
            </a:r>
            <a:r>
              <a:rPr lang="en-US" sz="1600" b="1" dirty="0" err="1">
                <a:latin typeface="Courier New" pitchFamily="49" charset="0"/>
              </a:rPr>
              <a:t>var</a:t>
            </a:r>
            <a:r>
              <a:rPr lang="en-US" sz="1600" b="1" dirty="0">
                <a:latin typeface="Courier New" pitchFamily="49" charset="0"/>
              </a:rPr>
              <a:t>   1.223467 </a:t>
            </a:r>
          </a:p>
          <a:p>
            <a:r>
              <a:rPr lang="en-US" sz="1600" b="1" dirty="0">
                <a:latin typeface="Courier New" pitchFamily="49" charset="0"/>
              </a:rPr>
              <a:t>Adjusted R-squared   0.129387   S.D. dependent </a:t>
            </a:r>
            <a:r>
              <a:rPr lang="en-US" sz="1600" b="1" dirty="0" err="1">
                <a:latin typeface="Courier New" pitchFamily="49" charset="0"/>
              </a:rPr>
              <a:t>var</a:t>
            </a:r>
            <a:r>
              <a:rPr lang="en-US" sz="1600" b="1" dirty="0">
                <a:latin typeface="Courier New" pitchFamily="49" charset="0"/>
              </a:rPr>
              <a:t>   2.193741 </a:t>
            </a:r>
          </a:p>
          <a:p>
            <a:r>
              <a:rPr lang="en-US" sz="1600" b="1" dirty="0">
                <a:latin typeface="Courier New" pitchFamily="49" charset="0"/>
              </a:rPr>
              <a:t>S.E. of regression   2.046907   </a:t>
            </a:r>
            <a:r>
              <a:rPr lang="en-US" sz="1600" b="1" dirty="0" err="1">
                <a:latin typeface="Courier New" pitchFamily="49" charset="0"/>
              </a:rPr>
              <a:t>Akaike</a:t>
            </a:r>
            <a:r>
              <a:rPr lang="en-US" sz="1600" b="1" dirty="0">
                <a:latin typeface="Courier New" pitchFamily="49" charset="0"/>
              </a:rPr>
              <a:t> info </a:t>
            </a:r>
            <a:r>
              <a:rPr lang="en-US" sz="1600" b="1" dirty="0" err="1">
                <a:latin typeface="Courier New" pitchFamily="49" charset="0"/>
              </a:rPr>
              <a:t>criteri</a:t>
            </a:r>
            <a:r>
              <a:rPr lang="en-US" sz="1600" b="1" dirty="0">
                <a:latin typeface="Courier New" pitchFamily="49" charset="0"/>
              </a:rPr>
              <a:t>  4.290334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410.6032   Schwarz criterion    4.342437 </a:t>
            </a:r>
          </a:p>
          <a:p>
            <a:r>
              <a:rPr lang="en-US" sz="1600" b="1" dirty="0">
                <a:latin typeface="Courier New" pitchFamily="49" charset="0"/>
              </a:rPr>
              <a:t>Log likelihood      -212.5167   F-statistic          15.71293 </a:t>
            </a:r>
          </a:p>
          <a:p>
            <a:r>
              <a:rPr lang="en-US" sz="1600" b="1" dirty="0">
                <a:latin typeface="Courier New" pitchFamily="49" charset="0"/>
              </a:rPr>
              <a:t>Durbin-Watson stat   0.270222   </a:t>
            </a:r>
            <a:r>
              <a:rPr lang="en-US" sz="1600" b="1" dirty="0" err="1">
                <a:latin typeface="Courier New" pitchFamily="49" charset="0"/>
              </a:rPr>
              <a:t>Prob</a:t>
            </a:r>
            <a:r>
              <a:rPr lang="en-US" sz="1600" b="1" dirty="0">
                <a:latin typeface="Courier New" pitchFamily="49" charset="0"/>
              </a:rPr>
              <a:t>(F-statistic)    0.000140 </a:t>
            </a:r>
          </a:p>
          <a:p>
            <a:r>
              <a:rPr lang="en-US" sz="1600" b="1" dirty="0">
                <a:latin typeface="Courier New" pitchFamily="49" charset="0"/>
              </a:rPr>
              <a:t>=============================================================</a:t>
            </a:r>
          </a:p>
          <a:p>
            <a:endParaRPr lang="en-US" sz="1600" b="1" i="1" dirty="0">
              <a:latin typeface="Courier New" pitchFamily="49"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3"/>
          <p:cNvSpPr>
            <a:spLocks noChangeArrowheads="1"/>
          </p:cNvSpPr>
          <p:nvPr/>
        </p:nvSpPr>
        <p:spPr bwMode="auto">
          <a:xfrm>
            <a:off x="0" y="1080001"/>
            <a:ext cx="9144000" cy="305384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4690" name="Text Box 2"/>
          <p:cNvSpPr txBox="1">
            <a:spLocks noChangeArrowheads="1"/>
          </p:cNvSpPr>
          <p:nvPr/>
        </p:nvSpPr>
        <p:spPr bwMode="auto">
          <a:xfrm>
            <a:off x="301625" y="558000"/>
            <a:ext cx="8532813" cy="32996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a:t>
            </a:r>
            <a:r>
              <a:rPr lang="en-GB" sz="1800" b="1" dirty="0" smtClean="0">
                <a:latin typeface="Arial" charset="0"/>
              </a:rPr>
              <a:t>on</a:t>
            </a:r>
            <a:endParaRPr lang="en-GB" sz="1800" b="1" dirty="0">
              <a:latin typeface="Arial" charset="0"/>
            </a:endParaRPr>
          </a:p>
        </p:txBody>
      </p:sp>
      <p:sp>
        <p:nvSpPr>
          <p:cNvPr id="11469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469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146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To motivate the discussion that will consume the rest of this chapter, we now turn to the problem of spurious regressions.  There are actually two literatures on spurious regressions.</a:t>
            </a:r>
            <a:endParaRPr lang="en-GB" sz="1500" dirty="0"/>
          </a:p>
        </p:txBody>
      </p:sp>
      <p:graphicFrame>
        <p:nvGraphicFramePr>
          <p:cNvPr id="114696" name="Object 8"/>
          <p:cNvGraphicFramePr>
            <a:graphicFrameLocks noChangeAspect="1"/>
          </p:cNvGraphicFramePr>
          <p:nvPr>
            <p:extLst>
              <p:ext uri="{D42A27DB-BD31-4B8C-83A1-F6EECF244321}">
                <p14:modId xmlns:p14="http://schemas.microsoft.com/office/powerpoint/2010/main" val="3232814920"/>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115126" name="Equation" r:id="rId3" imgW="2133360" imgH="380880" progId="Equation.3">
                  <p:embed/>
                </p:oleObj>
              </mc:Choice>
              <mc:Fallback>
                <p:oleObj name="Equation" r:id="rId3" imgW="2133360" imgH="3808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00" name="Object 12"/>
          <p:cNvGraphicFramePr>
            <a:graphicFrameLocks noChangeAspect="1"/>
          </p:cNvGraphicFramePr>
          <p:nvPr>
            <p:extLst>
              <p:ext uri="{D42A27DB-BD31-4B8C-83A1-F6EECF244321}">
                <p14:modId xmlns:p14="http://schemas.microsoft.com/office/powerpoint/2010/main" val="3366623945"/>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115127" name="Equation" r:id="rId5" imgW="2184120" imgH="380880" progId="Equation.3">
                  <p:embed/>
                </p:oleObj>
              </mc:Choice>
              <mc:Fallback>
                <p:oleObj name="Equation" r:id="rId5" imgW="2184120" imgH="38088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03" name="Object 15"/>
          <p:cNvGraphicFramePr>
            <a:graphicFrameLocks noChangeAspect="1"/>
          </p:cNvGraphicFramePr>
          <p:nvPr>
            <p:extLst>
              <p:ext uri="{D42A27DB-BD31-4B8C-83A1-F6EECF244321}">
                <p14:modId xmlns:p14="http://schemas.microsoft.com/office/powerpoint/2010/main" val="2164268638"/>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115128" name="Equation" r:id="rId7" imgW="266400" imgH="406080" progId="Equation.3">
                  <p:embed/>
                </p:oleObj>
              </mc:Choice>
              <mc:Fallback>
                <p:oleObj name="Equation" r:id="rId7" imgW="266400" imgH="40608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4704" name="Object 16"/>
          <p:cNvGraphicFramePr>
            <a:graphicFrameLocks noChangeAspect="1"/>
          </p:cNvGraphicFramePr>
          <p:nvPr>
            <p:extLst>
              <p:ext uri="{D42A27DB-BD31-4B8C-83A1-F6EECF244321}">
                <p14:modId xmlns:p14="http://schemas.microsoft.com/office/powerpoint/2010/main" val="3454656007"/>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115129" name="Equation" r:id="rId9" imgW="368280" imgH="406080" progId="Equation.3">
                  <p:embed/>
                </p:oleObj>
              </mc:Choice>
              <mc:Fallback>
                <p:oleObj name="Equation" r:id="rId9" imgW="368280" imgH="406080" progId="Equation.3">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115130"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115131"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115132"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115133"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29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19</a:t>
            </a:r>
            <a:endParaRPr lang="en-US" sz="1000">
              <a:solidFill>
                <a:srgbClr val="3366FF"/>
              </a:solidFill>
            </a:endParaRPr>
          </a:p>
        </p:txBody>
      </p:sp>
      <p:sp>
        <p:nvSpPr>
          <p:cNvPr id="2529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now undertake a proper simulation.  Our model will be that </a:t>
            </a:r>
            <a:r>
              <a:rPr lang="en-GB" sz="1500" b="1" i="1"/>
              <a:t>Y</a:t>
            </a:r>
            <a:r>
              <a:rPr lang="en-GB" sz="1500" b="1" i="1" baseline="-25000"/>
              <a:t>t</a:t>
            </a:r>
            <a:r>
              <a:rPr lang="en-GB" sz="1500" b="1"/>
              <a:t> is related to </a:t>
            </a:r>
            <a:r>
              <a:rPr lang="en-GB" sz="1500" b="1" i="1"/>
              <a:t>X</a:t>
            </a:r>
            <a:r>
              <a:rPr lang="en-GB" sz="1500" b="1" i="1" baseline="-25000"/>
              <a:t>t</a:t>
            </a:r>
            <a:r>
              <a:rPr lang="en-GB" sz="1500" b="1"/>
              <a:t> and we will regress </a:t>
            </a:r>
            <a:r>
              <a:rPr lang="en-GB" sz="1500" b="1" i="1"/>
              <a:t>Y</a:t>
            </a:r>
            <a:r>
              <a:rPr lang="en-GB" sz="1500" b="1" i="1" baseline="-25000"/>
              <a:t>t</a:t>
            </a:r>
            <a:r>
              <a:rPr lang="en-GB" sz="1500" b="1"/>
              <a:t> on </a:t>
            </a:r>
            <a:r>
              <a:rPr lang="en-GB" sz="1500" b="1" i="1"/>
              <a:t>X</a:t>
            </a:r>
            <a:r>
              <a:rPr lang="en-GB" sz="1500" b="1" i="1" baseline="-25000"/>
              <a:t>t</a:t>
            </a:r>
            <a:r>
              <a:rPr lang="en-GB" sz="1500" b="1"/>
              <a:t> where </a:t>
            </a:r>
            <a:r>
              <a:rPr lang="en-GB" sz="1500" b="1" i="1"/>
              <a:t>Y</a:t>
            </a:r>
            <a:r>
              <a:rPr lang="en-GB" sz="1500" b="1" i="1" baseline="-25000"/>
              <a:t>t</a:t>
            </a:r>
            <a:r>
              <a:rPr lang="en-GB" sz="1500" b="1"/>
              <a:t> and </a:t>
            </a:r>
            <a:r>
              <a:rPr lang="en-GB" sz="1500" b="1" i="1"/>
              <a:t>X</a:t>
            </a:r>
            <a:r>
              <a:rPr lang="en-GB" sz="1500" b="1" i="1" baseline="-25000"/>
              <a:t>t</a:t>
            </a:r>
            <a:r>
              <a:rPr lang="en-GB" sz="1500" b="1"/>
              <a:t> are generated as independent random walks.</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2" name="Object 5"/>
          <p:cNvGraphicFramePr>
            <a:graphicFrameLocks noChangeAspect="1"/>
          </p:cNvGraphicFramePr>
          <p:nvPr>
            <p:extLst>
              <p:ext uri="{D42A27DB-BD31-4B8C-83A1-F6EECF244321}">
                <p14:modId xmlns:p14="http://schemas.microsoft.com/office/powerpoint/2010/main" val="3004556063"/>
              </p:ext>
            </p:extLst>
          </p:nvPr>
        </p:nvGraphicFramePr>
        <p:xfrm>
          <a:off x="3384550" y="1260000"/>
          <a:ext cx="2374900" cy="381000"/>
        </p:xfrm>
        <a:graphic>
          <a:graphicData uri="http://schemas.openxmlformats.org/presentationml/2006/ole">
            <mc:AlternateContent xmlns:mc="http://schemas.openxmlformats.org/markup-compatibility/2006">
              <mc:Choice xmlns:v="urn:schemas-microsoft-com:vml" Requires="v">
                <p:oleObj spid="_x0000_s253044"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1260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0"/>
          <p:cNvGraphicFramePr>
            <a:graphicFrameLocks noChangeAspect="1"/>
          </p:cNvGraphicFramePr>
          <p:nvPr>
            <p:extLst>
              <p:ext uri="{D42A27DB-BD31-4B8C-83A1-F6EECF244321}">
                <p14:modId xmlns:p14="http://schemas.microsoft.com/office/powerpoint/2010/main" val="121811689"/>
              </p:ext>
            </p:extLst>
          </p:nvPr>
        </p:nvGraphicFramePr>
        <p:xfrm>
          <a:off x="3860800" y="1843200"/>
          <a:ext cx="1422400" cy="381000"/>
        </p:xfrm>
        <a:graphic>
          <a:graphicData uri="http://schemas.openxmlformats.org/presentationml/2006/ole">
            <mc:AlternateContent xmlns:mc="http://schemas.openxmlformats.org/markup-compatibility/2006">
              <mc:Choice xmlns:v="urn:schemas-microsoft-com:vml" Requires="v">
                <p:oleObj spid="_x0000_s253045" name="Equation" r:id="rId5" imgW="1422360" imgH="380880" progId="Equation.3">
                  <p:embed/>
                </p:oleObj>
              </mc:Choice>
              <mc:Fallback>
                <p:oleObj name="Equation" r:id="rId5" imgW="1422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60800" y="184320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9"/>
          <p:cNvSpPr txBox="1">
            <a:spLocks noChangeArrowheads="1"/>
          </p:cNvSpPr>
          <p:nvPr/>
        </p:nvSpPr>
        <p:spPr bwMode="auto">
          <a:xfrm>
            <a:off x="301625" y="558000"/>
            <a:ext cx="5172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Regression of one random walk on another</a:t>
            </a:r>
            <a:endParaRPr lang="en-US" sz="18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59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29594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examine the distribution of </a:t>
            </a:r>
            <a:r>
              <a:rPr lang="en-GB" sz="1500" b="1" dirty="0" smtClean="0"/>
              <a:t>     </a:t>
            </a:r>
            <a:r>
              <a:rPr lang="en-GB" sz="1500" b="1" dirty="0"/>
              <a:t>and see what happens when we test the null hypothesis </a:t>
            </a:r>
            <a:r>
              <a:rPr lang="en-GB" sz="1500" b="1" i="1" dirty="0"/>
              <a:t>H</a:t>
            </a:r>
            <a:r>
              <a:rPr lang="en-GB" sz="1500" b="1" baseline="-25000" dirty="0"/>
              <a:t>0</a:t>
            </a:r>
            <a:r>
              <a:rPr lang="en-GB" sz="1500" b="1" dirty="0"/>
              <a:t>: </a:t>
            </a:r>
            <a:r>
              <a:rPr lang="en-GB" sz="1500" b="1" i="1" dirty="0">
                <a:latin typeface="Symbol" pitchFamily="18" charset="2"/>
              </a:rPr>
              <a:t>b</a:t>
            </a:r>
            <a:r>
              <a:rPr lang="en-GB" sz="1500" b="1" baseline="-25000" dirty="0"/>
              <a:t>2</a:t>
            </a:r>
            <a:r>
              <a:rPr lang="en-GB" sz="1500" b="1" dirty="0"/>
              <a:t> = 0, knowing that it is true because the series have been generated independently.</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1"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2" name="Object 5"/>
          <p:cNvGraphicFramePr>
            <a:graphicFrameLocks noChangeAspect="1"/>
          </p:cNvGraphicFramePr>
          <p:nvPr>
            <p:extLst>
              <p:ext uri="{D42A27DB-BD31-4B8C-83A1-F6EECF244321}">
                <p14:modId xmlns:p14="http://schemas.microsoft.com/office/powerpoint/2010/main" val="3004556063"/>
              </p:ext>
            </p:extLst>
          </p:nvPr>
        </p:nvGraphicFramePr>
        <p:xfrm>
          <a:off x="3384550" y="1260000"/>
          <a:ext cx="2374900" cy="381000"/>
        </p:xfrm>
        <a:graphic>
          <a:graphicData uri="http://schemas.openxmlformats.org/presentationml/2006/ole">
            <mc:AlternateContent xmlns:mc="http://schemas.openxmlformats.org/markup-compatibility/2006">
              <mc:Choice xmlns:v="urn:schemas-microsoft-com:vml" Requires="v">
                <p:oleObj spid="_x0000_s296065"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1260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0"/>
          <p:cNvGraphicFramePr>
            <a:graphicFrameLocks noChangeAspect="1"/>
          </p:cNvGraphicFramePr>
          <p:nvPr>
            <p:extLst>
              <p:ext uri="{D42A27DB-BD31-4B8C-83A1-F6EECF244321}">
                <p14:modId xmlns:p14="http://schemas.microsoft.com/office/powerpoint/2010/main" val="121811689"/>
              </p:ext>
            </p:extLst>
          </p:nvPr>
        </p:nvGraphicFramePr>
        <p:xfrm>
          <a:off x="3860800" y="1843200"/>
          <a:ext cx="1422400" cy="381000"/>
        </p:xfrm>
        <a:graphic>
          <a:graphicData uri="http://schemas.openxmlformats.org/presentationml/2006/ole">
            <mc:AlternateContent xmlns:mc="http://schemas.openxmlformats.org/markup-compatibility/2006">
              <mc:Choice xmlns:v="urn:schemas-microsoft-com:vml" Requires="v">
                <p:oleObj spid="_x0000_s296066" name="Equation" r:id="rId5" imgW="1422360" imgH="380880" progId="Equation.3">
                  <p:embed/>
                </p:oleObj>
              </mc:Choice>
              <mc:Fallback>
                <p:oleObj name="Equation" r:id="rId5" imgW="1422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60800" y="184320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9"/>
          <p:cNvSpPr txBox="1">
            <a:spLocks noChangeArrowheads="1"/>
          </p:cNvSpPr>
          <p:nvPr/>
        </p:nvSpPr>
        <p:spPr bwMode="auto">
          <a:xfrm>
            <a:off x="301625" y="558000"/>
            <a:ext cx="5172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Regression of one random walk on another</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614532644"/>
              </p:ext>
            </p:extLst>
          </p:nvPr>
        </p:nvGraphicFramePr>
        <p:xfrm>
          <a:off x="3581400" y="5854700"/>
          <a:ext cx="214313" cy="280988"/>
        </p:xfrm>
        <a:graphic>
          <a:graphicData uri="http://schemas.openxmlformats.org/presentationml/2006/ole">
            <mc:AlternateContent xmlns:mc="http://schemas.openxmlformats.org/markup-compatibility/2006">
              <mc:Choice xmlns:v="urn:schemas-microsoft-com:vml" Requires="v">
                <p:oleObj spid="_x0000_s296067" name="Equation" r:id="rId7" imgW="330120" imgH="431640" progId="Equation.DSMT4">
                  <p:embed/>
                </p:oleObj>
              </mc:Choice>
              <mc:Fallback>
                <p:oleObj name="Equation" r:id="rId7" imgW="330120" imgH="431640" progId="Equation.DSMT4">
                  <p:embed/>
                  <p:pic>
                    <p:nvPicPr>
                      <p:cNvPr id="0" name="Object 1"/>
                      <p:cNvPicPr>
                        <a:picLocks noChangeAspect="1" noChangeArrowheads="1"/>
                      </p:cNvPicPr>
                      <p:nvPr/>
                    </p:nvPicPr>
                    <p:blipFill>
                      <a:blip r:embed="rId8"/>
                      <a:srcRect/>
                      <a:stretch>
                        <a:fillRect/>
                      </a:stretch>
                    </p:blipFill>
                    <p:spPr bwMode="auto">
                      <a:xfrm>
                        <a:off x="3581400" y="5854700"/>
                        <a:ext cx="214313"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1080001"/>
            <a:ext cx="9144000" cy="1329824"/>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38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2938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comparison, we will also regress </a:t>
            </a:r>
            <a:r>
              <a:rPr lang="en-GB" sz="1500" b="1" i="1"/>
              <a:t>Y</a:t>
            </a:r>
            <a:r>
              <a:rPr lang="en-GB" sz="1500" b="1" i="1" baseline="-25000"/>
              <a:t>t</a:t>
            </a:r>
            <a:r>
              <a:rPr lang="en-GB" sz="1500" b="1"/>
              <a:t> on </a:t>
            </a:r>
            <a:r>
              <a:rPr lang="en-GB" sz="1500" b="1" i="1"/>
              <a:t>X</a:t>
            </a:r>
            <a:r>
              <a:rPr lang="en-GB" sz="1500" b="1" i="1" baseline="-25000"/>
              <a:t>t</a:t>
            </a:r>
            <a:r>
              <a:rPr lang="en-GB" sz="1500" b="1"/>
              <a:t> where </a:t>
            </a:r>
            <a:r>
              <a:rPr lang="en-GB" sz="1500" b="1" i="1"/>
              <a:t>Y</a:t>
            </a:r>
            <a:r>
              <a:rPr lang="en-GB" sz="1500" b="1" i="1" baseline="-25000"/>
              <a:t>t</a:t>
            </a:r>
            <a:r>
              <a:rPr lang="en-GB" sz="1500" b="1"/>
              <a:t> and </a:t>
            </a:r>
            <a:r>
              <a:rPr lang="en-GB" sz="1500" b="1" i="1"/>
              <a:t>X</a:t>
            </a:r>
            <a:r>
              <a:rPr lang="en-GB" sz="1500" b="1" i="1" baseline="-25000"/>
              <a:t>t</a:t>
            </a:r>
            <a:r>
              <a:rPr lang="en-GB" sz="1500" b="1"/>
              <a:t> are generated as independent white noise processes.  In both cases we generate 10 million samples for four sample sizes: 25, 50, 100, and 200.</a:t>
            </a:r>
            <a:r>
              <a:rPr lang="en-US" sz="1500"/>
              <a:t> </a:t>
            </a:r>
            <a:endParaRPr lang="en-GB" sz="1500"/>
          </a:p>
        </p:txBody>
      </p:sp>
      <p:graphicFrame>
        <p:nvGraphicFramePr>
          <p:cNvPr id="293893" name="Object 5"/>
          <p:cNvGraphicFramePr>
            <a:graphicFrameLocks noChangeAspect="1"/>
          </p:cNvGraphicFramePr>
          <p:nvPr>
            <p:extLst>
              <p:ext uri="{D42A27DB-BD31-4B8C-83A1-F6EECF244321}">
                <p14:modId xmlns:p14="http://schemas.microsoft.com/office/powerpoint/2010/main" val="4216221650"/>
              </p:ext>
            </p:extLst>
          </p:nvPr>
        </p:nvGraphicFramePr>
        <p:xfrm>
          <a:off x="3384550" y="1260000"/>
          <a:ext cx="2374900" cy="381000"/>
        </p:xfrm>
        <a:graphic>
          <a:graphicData uri="http://schemas.openxmlformats.org/presentationml/2006/ole">
            <mc:AlternateContent xmlns:mc="http://schemas.openxmlformats.org/markup-compatibility/2006">
              <mc:Choice xmlns:v="urn:schemas-microsoft-com:vml" Requires="v">
                <p:oleObj spid="_x0000_s294005" name="Equation" r:id="rId3" imgW="2374560" imgH="380880" progId="Equation.3">
                  <p:embed/>
                </p:oleObj>
              </mc:Choice>
              <mc:Fallback>
                <p:oleObj name="Equation" r:id="rId3" imgW="2374560" imgH="38088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1260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3897" name="Text Box 9"/>
          <p:cNvSpPr txBox="1">
            <a:spLocks noChangeArrowheads="1"/>
          </p:cNvSpPr>
          <p:nvPr/>
        </p:nvSpPr>
        <p:spPr bwMode="auto">
          <a:xfrm>
            <a:off x="301625" y="558000"/>
            <a:ext cx="5172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Regression of one random walk on another</a:t>
            </a:r>
            <a:endParaRPr lang="en-US" sz="1800" b="1" dirty="0"/>
          </a:p>
        </p:txBody>
      </p:sp>
      <p:graphicFrame>
        <p:nvGraphicFramePr>
          <p:cNvPr id="293898" name="Object 10"/>
          <p:cNvGraphicFramePr>
            <a:graphicFrameLocks noChangeAspect="1"/>
          </p:cNvGraphicFramePr>
          <p:nvPr>
            <p:extLst>
              <p:ext uri="{D42A27DB-BD31-4B8C-83A1-F6EECF244321}">
                <p14:modId xmlns:p14="http://schemas.microsoft.com/office/powerpoint/2010/main" val="676698675"/>
              </p:ext>
            </p:extLst>
          </p:nvPr>
        </p:nvGraphicFramePr>
        <p:xfrm>
          <a:off x="3860800" y="1843200"/>
          <a:ext cx="1422400" cy="381000"/>
        </p:xfrm>
        <a:graphic>
          <a:graphicData uri="http://schemas.openxmlformats.org/presentationml/2006/ole">
            <mc:AlternateContent xmlns:mc="http://schemas.openxmlformats.org/markup-compatibility/2006">
              <mc:Choice xmlns:v="urn:schemas-microsoft-com:vml" Requires="v">
                <p:oleObj spid="_x0000_s294006" name="Equation" r:id="rId5" imgW="1422360" imgH="380880" progId="Equation.3">
                  <p:embed/>
                </p:oleObj>
              </mc:Choice>
              <mc:Fallback>
                <p:oleObj name="Equation" r:id="rId5" imgW="1422360" imgH="38088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60800" y="1843200"/>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491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29491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figure shows the distribution of </a:t>
            </a:r>
            <a:r>
              <a:rPr lang="en-GB" sz="1500" b="1" dirty="0" smtClean="0"/>
              <a:t>     </a:t>
            </a:r>
            <a:r>
              <a:rPr lang="en-GB" sz="1500" b="1" dirty="0"/>
              <a:t>for the regression where </a:t>
            </a:r>
            <a:r>
              <a:rPr lang="en-GB" sz="1500" b="1" i="1" dirty="0" err="1"/>
              <a:t>Y</a:t>
            </a:r>
            <a:r>
              <a:rPr lang="en-GB" sz="1500" b="1" i="1" baseline="-25000" dirty="0" err="1"/>
              <a:t>t</a:t>
            </a:r>
            <a:r>
              <a:rPr lang="en-GB" sz="1500" b="1" dirty="0"/>
              <a:t> and </a:t>
            </a:r>
            <a:r>
              <a:rPr lang="en-GB" sz="1500" b="1" i="1" dirty="0" err="1"/>
              <a:t>X</a:t>
            </a:r>
            <a:r>
              <a:rPr lang="en-GB" sz="1500" b="1" i="1" baseline="-25000" dirty="0" err="1"/>
              <a:t>t</a:t>
            </a:r>
            <a:r>
              <a:rPr lang="en-GB" sz="1500" b="1" dirty="0"/>
              <a:t> were white noise processes drawn independently from a normal distribution with zero mean and unit variance.</a:t>
            </a:r>
            <a:r>
              <a:rPr lang="en-US" sz="1500" dirty="0"/>
              <a:t>  </a:t>
            </a:r>
            <a:endParaRPr lang="en-GB" sz="1500" dirty="0"/>
          </a:p>
        </p:txBody>
      </p:sp>
      <p:sp>
        <p:nvSpPr>
          <p:cNvPr id="294931"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pic>
        <p:nvPicPr>
          <p:cNvPr id="294951"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3901" y="9722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4930"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sp>
        <p:nvSpPr>
          <p:cNvPr id="25"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Rectangle 32"/>
          <p:cNvSpPr>
            <a:spLocks noChangeArrowheads="1"/>
          </p:cNvSpPr>
          <p:nvPr/>
        </p:nvSpPr>
        <p:spPr bwMode="auto">
          <a:xfrm>
            <a:off x="1467150" y="2133599"/>
            <a:ext cx="20628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21"/>
          <p:cNvSpPr txBox="1">
            <a:spLocks noChangeArrowheads="1"/>
          </p:cNvSpPr>
          <p:nvPr/>
        </p:nvSpPr>
        <p:spPr bwMode="auto">
          <a:xfrm>
            <a:off x="1476374" y="2130425"/>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a:t>
            </a:r>
            <a:r>
              <a:rPr lang="en-GB" sz="1600" b="1" i="1" dirty="0">
                <a:cs typeface="Arial" charset="0"/>
              </a:rPr>
              <a:t>T</a:t>
            </a:r>
            <a:r>
              <a:rPr lang="en-GB" sz="1600" b="1" dirty="0">
                <a:cs typeface="Arial" charset="0"/>
              </a:rPr>
              <a:t> consistent</a:t>
            </a:r>
          </a:p>
        </p:txBody>
      </p:sp>
      <p:sp>
        <p:nvSpPr>
          <p:cNvPr id="18" name="Rectangle 32"/>
          <p:cNvSpPr>
            <a:spLocks noChangeArrowheads="1"/>
          </p:cNvSpPr>
          <p:nvPr/>
        </p:nvSpPr>
        <p:spPr bwMode="auto">
          <a:xfrm>
            <a:off x="6248400" y="1381124"/>
            <a:ext cx="1514475" cy="11525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9" name="Text Box 19"/>
          <p:cNvSpPr txBox="1">
            <a:spLocks noChangeArrowheads="1"/>
          </p:cNvSpPr>
          <p:nvPr/>
        </p:nvSpPr>
        <p:spPr bwMode="auto">
          <a:xfrm>
            <a:off x="6296025" y="1349375"/>
            <a:ext cx="1473200" cy="1158875"/>
          </a:xfrm>
          <a:prstGeom prst="rect">
            <a:avLst/>
          </a:prstGeom>
          <a:noFill/>
          <a:ln>
            <a:noFill/>
          </a:ln>
          <a:effectLst/>
          <a:extLst/>
        </p:spPr>
        <p:txBody>
          <a:bodyPr lIns="126000" tIns="90000" rIns="90000" bIns="90000">
            <a:spAutoFit/>
          </a:bodyPr>
          <a:lstStyle/>
          <a:p>
            <a:pPr>
              <a:spcBef>
                <a:spcPct val="50000"/>
              </a:spcBef>
            </a:pPr>
            <a:r>
              <a:rPr lang="en-GB" sz="1600" b="1" dirty="0">
                <a:cs typeface="Arial" charset="0"/>
              </a:rPr>
              <a:t>white noise regressions, for comparison</a:t>
            </a:r>
          </a:p>
        </p:txBody>
      </p:sp>
      <p:sp>
        <p:nvSpPr>
          <p:cNvPr id="23" name="Rectangle 32"/>
          <p:cNvSpPr>
            <a:spLocks noChangeArrowheads="1"/>
          </p:cNvSpPr>
          <p:nvPr/>
        </p:nvSpPr>
        <p:spPr bwMode="auto">
          <a:xfrm>
            <a:off x="1390949" y="44386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Box 23"/>
          <p:cNvSpPr txBox="1"/>
          <p:nvPr/>
        </p:nvSpPr>
        <p:spPr>
          <a:xfrm>
            <a:off x="1362075" y="44100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676573261"/>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295027" name="Equation" r:id="rId4" imgW="1815840" imgH="431640" progId="Equation.DSMT4">
                  <p:embed/>
                </p:oleObj>
              </mc:Choice>
              <mc:Fallback>
                <p:oleObj name="Equation" r:id="rId4" imgW="1815840" imgH="431640" progId="Equation.DSMT4">
                  <p:embed/>
                  <p:pic>
                    <p:nvPicPr>
                      <p:cNvPr id="0" name="Object 15"/>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96949584"/>
              </p:ext>
            </p:extLst>
          </p:nvPr>
        </p:nvGraphicFramePr>
        <p:xfrm>
          <a:off x="1603375" y="2181225"/>
          <a:ext cx="247590" cy="323730"/>
        </p:xfrm>
        <a:graphic>
          <a:graphicData uri="http://schemas.openxmlformats.org/presentationml/2006/ole">
            <mc:AlternateContent xmlns:mc="http://schemas.openxmlformats.org/markup-compatibility/2006">
              <mc:Choice xmlns:v="urn:schemas-microsoft-com:vml" Requires="v">
                <p:oleObj spid="_x0000_s295028" name="Equation" r:id="rId6" imgW="330120" imgH="431640" progId="Equation.DSMT4">
                  <p:embed/>
                </p:oleObj>
              </mc:Choice>
              <mc:Fallback>
                <p:oleObj name="Equation" r:id="rId6" imgW="330120" imgH="431640" progId="Equation.DSMT4">
                  <p:embed/>
                  <p:pic>
                    <p:nvPicPr>
                      <p:cNvPr id="0" name="Object 1"/>
                      <p:cNvPicPr>
                        <a:picLocks noChangeAspect="1" noChangeArrowheads="1"/>
                      </p:cNvPicPr>
                      <p:nvPr/>
                    </p:nvPicPr>
                    <p:blipFill>
                      <a:blip r:embed="rId7"/>
                      <a:srcRect/>
                      <a:stretch>
                        <a:fillRect/>
                      </a:stretch>
                    </p:blipFill>
                    <p:spPr bwMode="auto">
                      <a:xfrm>
                        <a:off x="1603375" y="2181225"/>
                        <a:ext cx="247590" cy="323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333499943"/>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295029" name="Equation" r:id="rId8" imgW="330120" imgH="431640" progId="Equation.DSMT4">
                  <p:embed/>
                </p:oleObj>
              </mc:Choice>
              <mc:Fallback>
                <p:oleObj name="Equation" r:id="rId8" imgW="330120" imgH="431640" progId="Equation.DSMT4">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35293201"/>
              </p:ext>
            </p:extLst>
          </p:nvPr>
        </p:nvGraphicFramePr>
        <p:xfrm>
          <a:off x="3686175" y="5854700"/>
          <a:ext cx="214313" cy="280988"/>
        </p:xfrm>
        <a:graphic>
          <a:graphicData uri="http://schemas.openxmlformats.org/presentationml/2006/ole">
            <mc:AlternateContent xmlns:mc="http://schemas.openxmlformats.org/markup-compatibility/2006">
              <mc:Choice xmlns:v="urn:schemas-microsoft-com:vml" Requires="v">
                <p:oleObj spid="_x0000_s295030" name="Equation" r:id="rId10" imgW="330120" imgH="431640" progId="Equation.DSMT4">
                  <p:embed/>
                </p:oleObj>
              </mc:Choice>
              <mc:Fallback>
                <p:oleObj name="Equation" r:id="rId10" imgW="330120" imgH="431640" progId="Equation.DSMT4">
                  <p:embed/>
                  <p:pic>
                    <p:nvPicPr>
                      <p:cNvPr id="0" name="Object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6175" y="5854700"/>
                        <a:ext cx="214313"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798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29799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According to theory, the distribution of </a:t>
            </a:r>
            <a:r>
              <a:rPr lang="en-GB" sz="1500" b="1" dirty="0" smtClean="0"/>
              <a:t>     </a:t>
            </a:r>
            <a:r>
              <a:rPr lang="en-GB" sz="1500" b="1" dirty="0"/>
              <a:t>should have mean zero and standard deviation inversely proportional to </a:t>
            </a:r>
            <a:r>
              <a:rPr lang="en-GB" sz="1500" b="1" dirty="0">
                <a:cs typeface="Arial" charset="0"/>
              </a:rPr>
              <a:t>√</a:t>
            </a:r>
            <a:r>
              <a:rPr lang="en-GB" sz="1500" b="1" i="1" dirty="0">
                <a:cs typeface="Arial" charset="0"/>
              </a:rPr>
              <a:t>T</a:t>
            </a:r>
            <a:r>
              <a:rPr lang="en-GB" sz="1500" b="1" dirty="0"/>
              <a:t>, where </a:t>
            </a:r>
            <a:r>
              <a:rPr lang="en-GB" sz="1500" b="1" i="1" dirty="0"/>
              <a:t>T</a:t>
            </a:r>
            <a:r>
              <a:rPr lang="en-GB" sz="1500" b="1" dirty="0"/>
              <a:t> is the sample size.</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pic>
        <p:nvPicPr>
          <p:cNvPr id="18"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3901" y="9722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32"/>
          <p:cNvSpPr>
            <a:spLocks noChangeArrowheads="1"/>
          </p:cNvSpPr>
          <p:nvPr/>
        </p:nvSpPr>
        <p:spPr bwMode="auto">
          <a:xfrm>
            <a:off x="6248400" y="1381124"/>
            <a:ext cx="1514475" cy="11525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2" name="Text Box 19"/>
          <p:cNvSpPr txBox="1">
            <a:spLocks noChangeArrowheads="1"/>
          </p:cNvSpPr>
          <p:nvPr/>
        </p:nvSpPr>
        <p:spPr bwMode="auto">
          <a:xfrm>
            <a:off x="6296025" y="1349375"/>
            <a:ext cx="1473200" cy="1158875"/>
          </a:xfrm>
          <a:prstGeom prst="rect">
            <a:avLst/>
          </a:prstGeom>
          <a:noFill/>
          <a:ln>
            <a:noFill/>
          </a:ln>
          <a:effectLst/>
          <a:extLst/>
        </p:spPr>
        <p:txBody>
          <a:bodyPr lIns="126000" tIns="90000" rIns="90000" bIns="90000">
            <a:spAutoFit/>
          </a:bodyPr>
          <a:lstStyle/>
          <a:p>
            <a:pPr>
              <a:spcBef>
                <a:spcPct val="50000"/>
              </a:spcBef>
            </a:pPr>
            <a:r>
              <a:rPr lang="en-GB" sz="1600" b="1" dirty="0">
                <a:cs typeface="Arial" charset="0"/>
              </a:rPr>
              <a:t>white noise regressions, for comparison</a:t>
            </a:r>
          </a:p>
        </p:txBody>
      </p:sp>
      <p:sp>
        <p:nvSpPr>
          <p:cNvPr id="25" name="Rectangle 32"/>
          <p:cNvSpPr>
            <a:spLocks noChangeArrowheads="1"/>
          </p:cNvSpPr>
          <p:nvPr/>
        </p:nvSpPr>
        <p:spPr bwMode="auto">
          <a:xfrm>
            <a:off x="1390949" y="44386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Box 25"/>
          <p:cNvSpPr txBox="1"/>
          <p:nvPr/>
        </p:nvSpPr>
        <p:spPr>
          <a:xfrm>
            <a:off x="1362075" y="44100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3"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Rectangle 32"/>
          <p:cNvSpPr>
            <a:spLocks noChangeArrowheads="1"/>
          </p:cNvSpPr>
          <p:nvPr/>
        </p:nvSpPr>
        <p:spPr bwMode="auto">
          <a:xfrm>
            <a:off x="1467150" y="2133599"/>
            <a:ext cx="20628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21"/>
          <p:cNvSpPr txBox="1">
            <a:spLocks noChangeArrowheads="1"/>
          </p:cNvSpPr>
          <p:nvPr/>
        </p:nvSpPr>
        <p:spPr bwMode="auto">
          <a:xfrm>
            <a:off x="1476374" y="2130425"/>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a:t>
            </a:r>
            <a:r>
              <a:rPr lang="en-GB" sz="1600" b="1" i="1" dirty="0">
                <a:cs typeface="Arial" charset="0"/>
              </a:rPr>
              <a:t>T</a:t>
            </a:r>
            <a:r>
              <a:rPr lang="en-GB" sz="1600" b="1" dirty="0">
                <a:cs typeface="Arial" charset="0"/>
              </a:rPr>
              <a:t> consistent</a:t>
            </a:r>
          </a:p>
        </p:txBody>
      </p:sp>
      <p:graphicFrame>
        <p:nvGraphicFramePr>
          <p:cNvPr id="32" name="Object 31"/>
          <p:cNvGraphicFramePr>
            <a:graphicFrameLocks noChangeAspect="1"/>
          </p:cNvGraphicFramePr>
          <p:nvPr>
            <p:extLst>
              <p:ext uri="{D42A27DB-BD31-4B8C-83A1-F6EECF244321}">
                <p14:modId xmlns:p14="http://schemas.microsoft.com/office/powerpoint/2010/main" val="1351912574"/>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298096"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261041382"/>
              </p:ext>
            </p:extLst>
          </p:nvPr>
        </p:nvGraphicFramePr>
        <p:xfrm>
          <a:off x="1603375" y="2181225"/>
          <a:ext cx="247590" cy="323730"/>
        </p:xfrm>
        <a:graphic>
          <a:graphicData uri="http://schemas.openxmlformats.org/presentationml/2006/ole">
            <mc:AlternateContent xmlns:mc="http://schemas.openxmlformats.org/markup-compatibility/2006">
              <mc:Choice xmlns:v="urn:schemas-microsoft-com:vml" Requires="v">
                <p:oleObj spid="_x0000_s298097"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srcRect/>
                      <a:stretch>
                        <a:fillRect/>
                      </a:stretch>
                    </p:blipFill>
                    <p:spPr bwMode="auto">
                      <a:xfrm>
                        <a:off x="1603375" y="2181225"/>
                        <a:ext cx="247590" cy="323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8"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9" name="Object 38"/>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298098"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073724823"/>
              </p:ext>
            </p:extLst>
          </p:nvPr>
        </p:nvGraphicFramePr>
        <p:xfrm>
          <a:off x="3971925" y="5854700"/>
          <a:ext cx="214313" cy="280988"/>
        </p:xfrm>
        <a:graphic>
          <a:graphicData uri="http://schemas.openxmlformats.org/presentationml/2006/ole">
            <mc:AlternateContent xmlns:mc="http://schemas.openxmlformats.org/markup-compatibility/2006">
              <mc:Choice xmlns:v="urn:schemas-microsoft-com:vml" Requires="v">
                <p:oleObj spid="_x0000_s298099" name="Equation" r:id="rId10" imgW="330120" imgH="431640" progId="Equation.DSMT4">
                  <p:embed/>
                </p:oleObj>
              </mc:Choice>
              <mc:Fallback>
                <p:oleObj name="Equation" r:id="rId10" imgW="330120" imgH="431640" progId="Equation.DSMT4">
                  <p:embed/>
                  <p:pic>
                    <p:nvPicPr>
                      <p:cNvPr id="0" name="Object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71925" y="5854700"/>
                        <a:ext cx="214313"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635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24</a:t>
            </a:r>
            <a:endParaRPr lang="en-US" sz="1000">
              <a:solidFill>
                <a:srgbClr val="3366FF"/>
              </a:solidFill>
            </a:endParaRPr>
          </a:p>
        </p:txBody>
      </p:sp>
      <p:sp>
        <p:nvSpPr>
          <p:cNvPr id="35635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height of the distribution should therefore be proportional to </a:t>
            </a:r>
            <a:r>
              <a:rPr lang="en-GB" sz="1500" b="1">
                <a:cs typeface="Arial" charset="0"/>
              </a:rPr>
              <a:t>√</a:t>
            </a:r>
            <a:r>
              <a:rPr lang="en-GB" sz="1500" b="1" i="1">
                <a:cs typeface="Arial" charset="0"/>
              </a:rPr>
              <a:t>T</a:t>
            </a:r>
            <a:r>
              <a:rPr lang="en-GB" sz="1500" b="1"/>
              <a:t> since the total area must remain constant at unity.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pic>
        <p:nvPicPr>
          <p:cNvPr id="18"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3901" y="9722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32"/>
          <p:cNvSpPr>
            <a:spLocks noChangeArrowheads="1"/>
          </p:cNvSpPr>
          <p:nvPr/>
        </p:nvSpPr>
        <p:spPr bwMode="auto">
          <a:xfrm>
            <a:off x="6248400" y="1381124"/>
            <a:ext cx="1514475" cy="11525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2" name="Text Box 19"/>
          <p:cNvSpPr txBox="1">
            <a:spLocks noChangeArrowheads="1"/>
          </p:cNvSpPr>
          <p:nvPr/>
        </p:nvSpPr>
        <p:spPr bwMode="auto">
          <a:xfrm>
            <a:off x="6296025" y="1349375"/>
            <a:ext cx="1473200" cy="1158875"/>
          </a:xfrm>
          <a:prstGeom prst="rect">
            <a:avLst/>
          </a:prstGeom>
          <a:noFill/>
          <a:ln>
            <a:noFill/>
          </a:ln>
          <a:effectLst/>
          <a:extLst/>
        </p:spPr>
        <p:txBody>
          <a:bodyPr lIns="126000" tIns="90000" rIns="90000" bIns="90000">
            <a:spAutoFit/>
          </a:bodyPr>
          <a:lstStyle/>
          <a:p>
            <a:pPr>
              <a:spcBef>
                <a:spcPct val="50000"/>
              </a:spcBef>
            </a:pPr>
            <a:r>
              <a:rPr lang="en-GB" sz="1600" b="1" dirty="0">
                <a:cs typeface="Arial" charset="0"/>
              </a:rPr>
              <a:t>white noise regressions, for comparison</a:t>
            </a:r>
          </a:p>
        </p:txBody>
      </p:sp>
      <p:sp>
        <p:nvSpPr>
          <p:cNvPr id="25" name="Rectangle 32"/>
          <p:cNvSpPr>
            <a:spLocks noChangeArrowheads="1"/>
          </p:cNvSpPr>
          <p:nvPr/>
        </p:nvSpPr>
        <p:spPr bwMode="auto">
          <a:xfrm>
            <a:off x="1390949" y="44386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Box 25"/>
          <p:cNvSpPr txBox="1"/>
          <p:nvPr/>
        </p:nvSpPr>
        <p:spPr>
          <a:xfrm>
            <a:off x="1362075" y="44100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3"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Rectangle 32"/>
          <p:cNvSpPr>
            <a:spLocks noChangeArrowheads="1"/>
          </p:cNvSpPr>
          <p:nvPr/>
        </p:nvSpPr>
        <p:spPr bwMode="auto">
          <a:xfrm>
            <a:off x="1467150" y="2133599"/>
            <a:ext cx="20628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21"/>
          <p:cNvSpPr txBox="1">
            <a:spLocks noChangeArrowheads="1"/>
          </p:cNvSpPr>
          <p:nvPr/>
        </p:nvSpPr>
        <p:spPr bwMode="auto">
          <a:xfrm>
            <a:off x="1476374" y="2130425"/>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a:t>
            </a:r>
            <a:r>
              <a:rPr lang="en-GB" sz="1600" b="1" i="1" dirty="0">
                <a:cs typeface="Arial" charset="0"/>
              </a:rPr>
              <a:t>T</a:t>
            </a:r>
            <a:r>
              <a:rPr lang="en-GB" sz="1600" b="1" dirty="0">
                <a:cs typeface="Arial" charset="0"/>
              </a:rPr>
              <a:t> consistent</a:t>
            </a:r>
          </a:p>
        </p:txBody>
      </p:sp>
      <p:graphicFrame>
        <p:nvGraphicFramePr>
          <p:cNvPr id="32" name="Object 31"/>
          <p:cNvGraphicFramePr>
            <a:graphicFrameLocks noChangeAspect="1"/>
          </p:cNvGraphicFramePr>
          <p:nvPr>
            <p:extLst>
              <p:ext uri="{D42A27DB-BD31-4B8C-83A1-F6EECF244321}">
                <p14:modId xmlns:p14="http://schemas.microsoft.com/office/powerpoint/2010/main" val="1351912574"/>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56444"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261041382"/>
              </p:ext>
            </p:extLst>
          </p:nvPr>
        </p:nvGraphicFramePr>
        <p:xfrm>
          <a:off x="1603375" y="2181225"/>
          <a:ext cx="247590" cy="323730"/>
        </p:xfrm>
        <a:graphic>
          <a:graphicData uri="http://schemas.openxmlformats.org/presentationml/2006/ole">
            <mc:AlternateContent xmlns:mc="http://schemas.openxmlformats.org/markup-compatibility/2006">
              <mc:Choice xmlns:v="urn:schemas-microsoft-com:vml" Requires="v">
                <p:oleObj spid="_x0000_s356445"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srcRect/>
                      <a:stretch>
                        <a:fillRect/>
                      </a:stretch>
                    </p:blipFill>
                    <p:spPr bwMode="auto">
                      <a:xfrm>
                        <a:off x="1603375" y="2181225"/>
                        <a:ext cx="247590" cy="323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6" name="Object 35"/>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56446"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90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25</a:t>
            </a:r>
            <a:endParaRPr lang="en-US" sz="1000">
              <a:solidFill>
                <a:srgbClr val="3366FF"/>
              </a:solidFill>
            </a:endParaRPr>
          </a:p>
        </p:txBody>
      </p:sp>
      <p:sp>
        <p:nvSpPr>
          <p:cNvPr id="2990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one would expect the distribution for 100 to be twice as tall as that for 25, and that for 200 to be twice at tall as that for 50.  This is easy to check visually.  The figure confirms the theory.</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pic>
        <p:nvPicPr>
          <p:cNvPr id="18"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3901" y="9722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32"/>
          <p:cNvSpPr>
            <a:spLocks noChangeArrowheads="1"/>
          </p:cNvSpPr>
          <p:nvPr/>
        </p:nvSpPr>
        <p:spPr bwMode="auto">
          <a:xfrm>
            <a:off x="6248400" y="1381124"/>
            <a:ext cx="1514475" cy="11525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 Box 19"/>
          <p:cNvSpPr txBox="1">
            <a:spLocks noChangeArrowheads="1"/>
          </p:cNvSpPr>
          <p:nvPr/>
        </p:nvSpPr>
        <p:spPr bwMode="auto">
          <a:xfrm>
            <a:off x="6296025" y="1349375"/>
            <a:ext cx="1473200" cy="1158875"/>
          </a:xfrm>
          <a:prstGeom prst="rect">
            <a:avLst/>
          </a:prstGeom>
          <a:noFill/>
          <a:ln>
            <a:noFill/>
          </a:ln>
          <a:effectLst/>
          <a:extLst/>
        </p:spPr>
        <p:txBody>
          <a:bodyPr lIns="126000" tIns="90000" rIns="90000" bIns="90000">
            <a:spAutoFit/>
          </a:bodyPr>
          <a:lstStyle/>
          <a:p>
            <a:pPr>
              <a:spcBef>
                <a:spcPct val="50000"/>
              </a:spcBef>
            </a:pPr>
            <a:r>
              <a:rPr lang="en-GB" sz="1600" b="1" dirty="0">
                <a:cs typeface="Arial" charset="0"/>
              </a:rPr>
              <a:t>white noise regressions, for comparison</a:t>
            </a:r>
          </a:p>
        </p:txBody>
      </p:sp>
      <p:sp>
        <p:nvSpPr>
          <p:cNvPr id="27" name="Rectangle 32"/>
          <p:cNvSpPr>
            <a:spLocks noChangeArrowheads="1"/>
          </p:cNvSpPr>
          <p:nvPr/>
        </p:nvSpPr>
        <p:spPr bwMode="auto">
          <a:xfrm>
            <a:off x="1390949" y="44386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Box 27"/>
          <p:cNvSpPr txBox="1"/>
          <p:nvPr/>
        </p:nvSpPr>
        <p:spPr>
          <a:xfrm>
            <a:off x="1362075" y="44100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9"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Rectangle 32"/>
          <p:cNvSpPr>
            <a:spLocks noChangeArrowheads="1"/>
          </p:cNvSpPr>
          <p:nvPr/>
        </p:nvSpPr>
        <p:spPr bwMode="auto">
          <a:xfrm>
            <a:off x="1467150" y="2133599"/>
            <a:ext cx="20628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21"/>
          <p:cNvSpPr txBox="1">
            <a:spLocks noChangeArrowheads="1"/>
          </p:cNvSpPr>
          <p:nvPr/>
        </p:nvSpPr>
        <p:spPr bwMode="auto">
          <a:xfrm>
            <a:off x="1476374" y="2130425"/>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a:t>
            </a:r>
            <a:r>
              <a:rPr lang="en-GB" sz="1600" b="1" i="1" dirty="0">
                <a:cs typeface="Arial" charset="0"/>
              </a:rPr>
              <a:t>T</a:t>
            </a:r>
            <a:r>
              <a:rPr lang="en-GB" sz="1600" b="1" dirty="0">
                <a:cs typeface="Arial" charset="0"/>
              </a:rPr>
              <a:t> consistent</a:t>
            </a:r>
          </a:p>
        </p:txBody>
      </p:sp>
      <p:graphicFrame>
        <p:nvGraphicFramePr>
          <p:cNvPr id="32" name="Object 31"/>
          <p:cNvGraphicFramePr>
            <a:graphicFrameLocks noChangeAspect="1"/>
          </p:cNvGraphicFramePr>
          <p:nvPr>
            <p:extLst>
              <p:ext uri="{D42A27DB-BD31-4B8C-83A1-F6EECF244321}">
                <p14:modId xmlns:p14="http://schemas.microsoft.com/office/powerpoint/2010/main" val="1351912574"/>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299112"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261041382"/>
              </p:ext>
            </p:extLst>
          </p:nvPr>
        </p:nvGraphicFramePr>
        <p:xfrm>
          <a:off x="1603375" y="2181225"/>
          <a:ext cx="247590" cy="323730"/>
        </p:xfrm>
        <a:graphic>
          <a:graphicData uri="http://schemas.openxmlformats.org/presentationml/2006/ole">
            <mc:AlternateContent xmlns:mc="http://schemas.openxmlformats.org/markup-compatibility/2006">
              <mc:Choice xmlns:v="urn:schemas-microsoft-com:vml" Requires="v">
                <p:oleObj spid="_x0000_s299113"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srcRect/>
                      <a:stretch>
                        <a:fillRect/>
                      </a:stretch>
                    </p:blipFill>
                    <p:spPr bwMode="auto">
                      <a:xfrm>
                        <a:off x="1603375" y="2181225"/>
                        <a:ext cx="247590" cy="323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6" name="Object 35"/>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299114"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003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26</a:t>
            </a:r>
            <a:endParaRPr lang="en-US" sz="1000">
              <a:solidFill>
                <a:srgbClr val="3366FF"/>
              </a:solidFill>
            </a:endParaRPr>
          </a:p>
        </p:txBody>
      </p:sp>
      <p:sp>
        <p:nvSpPr>
          <p:cNvPr id="3000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Standard theory tells us that the distribution of the </a:t>
            </a:r>
            <a:r>
              <a:rPr lang="en-GB" sz="1500" b="1" i="1"/>
              <a:t>t</a:t>
            </a:r>
            <a:r>
              <a:rPr lang="en-GB" sz="1500" b="1"/>
              <a:t> statistic should have mean zero irrespective of the sample size and that it should converge to a normal distribution with zero mean and unit variance as the sample size becomes large.</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pic>
        <p:nvPicPr>
          <p:cNvPr id="300074"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sp>
        <p:nvSpPr>
          <p:cNvPr id="21" name="Rectangle 32"/>
          <p:cNvSpPr>
            <a:spLocks noChangeArrowheads="1"/>
          </p:cNvSpPr>
          <p:nvPr/>
        </p:nvSpPr>
        <p:spPr bwMode="auto">
          <a:xfrm>
            <a:off x="2990851" y="5172074"/>
            <a:ext cx="3114674"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0057" name="Text Box 25"/>
          <p:cNvSpPr txBox="1">
            <a:spLocks noChangeArrowheads="1"/>
          </p:cNvSpPr>
          <p:nvPr/>
        </p:nvSpPr>
        <p:spPr bwMode="auto">
          <a:xfrm>
            <a:off x="2987675" y="5198400"/>
            <a:ext cx="31464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r>
              <a:rPr lang="en-GB" sz="1600" b="1" i="1" dirty="0"/>
              <a:t>t</a:t>
            </a:r>
            <a:r>
              <a:rPr lang="en-GB" sz="1600" b="1" dirty="0"/>
              <a:t> statistic for </a:t>
            </a:r>
            <a:endParaRPr lang="en-US" sz="1600" b="1" baseline="-25000" dirty="0"/>
          </a:p>
        </p:txBody>
      </p:sp>
      <p:sp>
        <p:nvSpPr>
          <p:cNvPr id="27" name="Rectangle 32"/>
          <p:cNvSpPr>
            <a:spLocks noChangeArrowheads="1"/>
          </p:cNvSpPr>
          <p:nvPr/>
        </p:nvSpPr>
        <p:spPr bwMode="auto">
          <a:xfrm>
            <a:off x="1467150" y="2134800"/>
            <a:ext cx="1523700" cy="11620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24"/>
          <p:cNvSpPr txBox="1">
            <a:spLocks noChangeArrowheads="1"/>
          </p:cNvSpPr>
          <p:nvPr/>
        </p:nvSpPr>
        <p:spPr bwMode="auto">
          <a:xfrm>
            <a:off x="1506525" y="2131200"/>
            <a:ext cx="1473200" cy="1158875"/>
          </a:xfrm>
          <a:prstGeom prst="rect">
            <a:avLst/>
          </a:prstGeom>
          <a:noFill/>
          <a:ln>
            <a:noFill/>
          </a:ln>
          <a:effectLst/>
          <a:extLst/>
        </p:spPr>
        <p:txBody>
          <a:bodyPr lIns="126000" tIns="90000" rIns="90000" bIns="90000">
            <a:spAutoFit/>
          </a:bodyPr>
          <a:lstStyle/>
          <a:p>
            <a:pPr>
              <a:spcBef>
                <a:spcPct val="50000"/>
              </a:spcBef>
            </a:pPr>
            <a:r>
              <a:rPr lang="en-GB" sz="1600" b="1" i="1" dirty="0"/>
              <a:t>t</a:t>
            </a:r>
            <a:r>
              <a:rPr lang="en-GB" sz="1600" b="1" dirty="0">
                <a:cs typeface="Arial" charset="0"/>
              </a:rPr>
              <a:t> distribution converges to a normal distribution</a:t>
            </a:r>
          </a:p>
        </p:txBody>
      </p:sp>
      <p:sp>
        <p:nvSpPr>
          <p:cNvPr id="18"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9" name="TextBox 18"/>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2"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0124"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96707776"/>
              </p:ext>
            </p:extLst>
          </p:nvPr>
        </p:nvGraphicFramePr>
        <p:xfrm>
          <a:off x="5765800" y="5202238"/>
          <a:ext cx="247650" cy="323850"/>
        </p:xfrm>
        <a:graphic>
          <a:graphicData uri="http://schemas.openxmlformats.org/presentationml/2006/ole">
            <mc:AlternateContent xmlns:mc="http://schemas.openxmlformats.org/markup-compatibility/2006">
              <mc:Choice xmlns:v="urn:schemas-microsoft-com:vml" Requires="v">
                <p:oleObj spid="_x0000_s300125" name="Equation" r:id="rId6" imgW="330057" imgH="431613" progId="Equation.DSMT4">
                  <p:embed/>
                </p:oleObj>
              </mc:Choice>
              <mc:Fallback>
                <p:oleObj name="Equation" r:id="rId6" imgW="330057" imgH="431613" progId="Equation.DSMT4">
                  <p:embed/>
                  <p:pic>
                    <p:nvPicPr>
                      <p:cNvPr id="0" name="Object 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5800"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10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27</a:t>
            </a:r>
            <a:endParaRPr lang="en-US" sz="1000">
              <a:solidFill>
                <a:srgbClr val="3366FF"/>
              </a:solidFill>
            </a:endParaRPr>
          </a:p>
        </p:txBody>
      </p:sp>
      <p:sp>
        <p:nvSpPr>
          <p:cNvPr id="3010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figure confirms this.  It shows only the distributions for </a:t>
            </a:r>
            <a:r>
              <a:rPr lang="en-GB" sz="1500" b="1" i="1"/>
              <a:t>T</a:t>
            </a:r>
            <a:r>
              <a:rPr lang="en-GB" sz="1500" b="1"/>
              <a:t> = 25 and </a:t>
            </a:r>
            <a:r>
              <a:rPr lang="en-GB" sz="1500" b="1" i="1"/>
              <a:t>T</a:t>
            </a:r>
            <a:r>
              <a:rPr lang="en-GB" sz="1500" b="1"/>
              <a:t> = 200.  Those for </a:t>
            </a:r>
            <a:r>
              <a:rPr lang="en-GB" sz="1500" b="1" i="1"/>
              <a:t>T</a:t>
            </a:r>
            <a:r>
              <a:rPr lang="en-GB" sz="1500" b="1"/>
              <a:t> = 50 and </a:t>
            </a:r>
            <a:r>
              <a:rPr lang="en-GB" sz="1500" b="1" i="1"/>
              <a:t>T</a:t>
            </a:r>
            <a:r>
              <a:rPr lang="en-GB" sz="1500" b="1"/>
              <a:t> = 100 are not shown because they are virtually coincidental with the other two.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sp>
        <p:nvSpPr>
          <p:cNvPr id="19"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0" name="TextBox 19"/>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3"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1142"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32"/>
          <p:cNvSpPr>
            <a:spLocks noChangeArrowheads="1"/>
          </p:cNvSpPr>
          <p:nvPr/>
        </p:nvSpPr>
        <p:spPr bwMode="auto">
          <a:xfrm>
            <a:off x="1467150" y="2134800"/>
            <a:ext cx="1523700" cy="11620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 Box 24"/>
          <p:cNvSpPr txBox="1">
            <a:spLocks noChangeArrowheads="1"/>
          </p:cNvSpPr>
          <p:nvPr/>
        </p:nvSpPr>
        <p:spPr bwMode="auto">
          <a:xfrm>
            <a:off x="1506525" y="2131200"/>
            <a:ext cx="1473200" cy="1158875"/>
          </a:xfrm>
          <a:prstGeom prst="rect">
            <a:avLst/>
          </a:prstGeom>
          <a:noFill/>
          <a:ln>
            <a:noFill/>
          </a:ln>
          <a:effectLst/>
          <a:extLst/>
        </p:spPr>
        <p:txBody>
          <a:bodyPr lIns="126000" tIns="90000" rIns="90000" bIns="90000">
            <a:spAutoFit/>
          </a:bodyPr>
          <a:lstStyle/>
          <a:p>
            <a:pPr>
              <a:spcBef>
                <a:spcPct val="50000"/>
              </a:spcBef>
            </a:pPr>
            <a:r>
              <a:rPr lang="en-GB" sz="1600" b="1" i="1" dirty="0"/>
              <a:t>t</a:t>
            </a:r>
            <a:r>
              <a:rPr lang="en-GB" sz="1600" b="1" dirty="0">
                <a:cs typeface="Arial" charset="0"/>
              </a:rPr>
              <a:t> distribution converges to a normal distribution</a:t>
            </a:r>
          </a:p>
        </p:txBody>
      </p:sp>
      <p:sp>
        <p:nvSpPr>
          <p:cNvPr id="31" name="Rectangle 32"/>
          <p:cNvSpPr>
            <a:spLocks noChangeArrowheads="1"/>
          </p:cNvSpPr>
          <p:nvPr/>
        </p:nvSpPr>
        <p:spPr bwMode="auto">
          <a:xfrm>
            <a:off x="2990851" y="5172074"/>
            <a:ext cx="3114674"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2" name="Text Box 25"/>
          <p:cNvSpPr txBox="1">
            <a:spLocks noChangeArrowheads="1"/>
          </p:cNvSpPr>
          <p:nvPr/>
        </p:nvSpPr>
        <p:spPr bwMode="auto">
          <a:xfrm>
            <a:off x="2987675" y="5198400"/>
            <a:ext cx="31464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r>
              <a:rPr lang="en-GB" sz="1600" b="1" i="1" dirty="0"/>
              <a:t>t</a:t>
            </a:r>
            <a:r>
              <a:rPr lang="en-GB" sz="1600" b="1" dirty="0"/>
              <a:t> statistic for </a:t>
            </a:r>
            <a:endParaRPr lang="en-US" sz="1600" b="1" baseline="-25000" dirty="0"/>
          </a:p>
        </p:txBody>
      </p:sp>
      <p:graphicFrame>
        <p:nvGraphicFramePr>
          <p:cNvPr id="33" name="Object 32"/>
          <p:cNvGraphicFramePr>
            <a:graphicFrameLocks noChangeAspect="1"/>
          </p:cNvGraphicFramePr>
          <p:nvPr>
            <p:extLst>
              <p:ext uri="{D42A27DB-BD31-4B8C-83A1-F6EECF244321}">
                <p14:modId xmlns:p14="http://schemas.microsoft.com/office/powerpoint/2010/main" val="1508492036"/>
              </p:ext>
            </p:extLst>
          </p:nvPr>
        </p:nvGraphicFramePr>
        <p:xfrm>
          <a:off x="5765800" y="5202238"/>
          <a:ext cx="247650" cy="323850"/>
        </p:xfrm>
        <a:graphic>
          <a:graphicData uri="http://schemas.openxmlformats.org/presentationml/2006/ole">
            <mc:AlternateContent xmlns:mc="http://schemas.openxmlformats.org/markup-compatibility/2006">
              <mc:Choice xmlns:v="urn:schemas-microsoft-com:vml" Requires="v">
                <p:oleObj spid="_x0000_s301143" name="Equation" r:id="rId6" imgW="330057" imgH="431613" progId="Equation.DSMT4">
                  <p:embed/>
                </p:oleObj>
              </mc:Choice>
              <mc:Fallback>
                <p:oleObj name="Equation" r:id="rId6" imgW="33005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5800"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208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28</a:t>
            </a:r>
            <a:endParaRPr lang="en-US" sz="1000">
              <a:solidFill>
                <a:srgbClr val="3366FF"/>
              </a:solidFill>
            </a:endParaRPr>
          </a:p>
        </p:txBody>
      </p:sp>
      <p:sp>
        <p:nvSpPr>
          <p:cNvPr id="3020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distribution for </a:t>
            </a:r>
            <a:r>
              <a:rPr lang="en-GB" sz="1500" b="1" i="1"/>
              <a:t>T</a:t>
            </a:r>
            <a:r>
              <a:rPr lang="en-GB" sz="1500" b="1"/>
              <a:t> = 200 is the one with the very slightly higher mode and the thinner tails.  It has converged on the normal distribution.</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sp>
        <p:nvSpPr>
          <p:cNvPr id="19"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0" name="TextBox 19"/>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3"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2165"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32"/>
          <p:cNvSpPr>
            <a:spLocks noChangeArrowheads="1"/>
          </p:cNvSpPr>
          <p:nvPr/>
        </p:nvSpPr>
        <p:spPr bwMode="auto">
          <a:xfrm>
            <a:off x="1467150" y="2134800"/>
            <a:ext cx="1523700" cy="11620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 Box 24"/>
          <p:cNvSpPr txBox="1">
            <a:spLocks noChangeArrowheads="1"/>
          </p:cNvSpPr>
          <p:nvPr/>
        </p:nvSpPr>
        <p:spPr bwMode="auto">
          <a:xfrm>
            <a:off x="1506525" y="2131200"/>
            <a:ext cx="1473200" cy="1158875"/>
          </a:xfrm>
          <a:prstGeom prst="rect">
            <a:avLst/>
          </a:prstGeom>
          <a:noFill/>
          <a:ln>
            <a:noFill/>
          </a:ln>
          <a:effectLst/>
          <a:extLst/>
        </p:spPr>
        <p:txBody>
          <a:bodyPr lIns="126000" tIns="90000" rIns="90000" bIns="90000">
            <a:spAutoFit/>
          </a:bodyPr>
          <a:lstStyle/>
          <a:p>
            <a:pPr>
              <a:spcBef>
                <a:spcPct val="50000"/>
              </a:spcBef>
            </a:pPr>
            <a:r>
              <a:rPr lang="en-GB" sz="1600" b="1" i="1" dirty="0"/>
              <a:t>t</a:t>
            </a:r>
            <a:r>
              <a:rPr lang="en-GB" sz="1600" b="1" dirty="0">
                <a:cs typeface="Arial" charset="0"/>
              </a:rPr>
              <a:t> distribution converges to a normal distribution</a:t>
            </a:r>
          </a:p>
        </p:txBody>
      </p:sp>
      <p:sp>
        <p:nvSpPr>
          <p:cNvPr id="31" name="Rectangle 32"/>
          <p:cNvSpPr>
            <a:spLocks noChangeArrowheads="1"/>
          </p:cNvSpPr>
          <p:nvPr/>
        </p:nvSpPr>
        <p:spPr bwMode="auto">
          <a:xfrm>
            <a:off x="2990851" y="5172074"/>
            <a:ext cx="3114674"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2" name="Text Box 25"/>
          <p:cNvSpPr txBox="1">
            <a:spLocks noChangeArrowheads="1"/>
          </p:cNvSpPr>
          <p:nvPr/>
        </p:nvSpPr>
        <p:spPr bwMode="auto">
          <a:xfrm>
            <a:off x="2987675" y="5198400"/>
            <a:ext cx="31464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r>
              <a:rPr lang="en-GB" sz="1600" b="1" i="1" dirty="0"/>
              <a:t>t</a:t>
            </a:r>
            <a:r>
              <a:rPr lang="en-GB" sz="1600" b="1" dirty="0"/>
              <a:t> statistic for </a:t>
            </a:r>
            <a:endParaRPr lang="en-US" sz="1600" b="1" baseline="-25000" dirty="0"/>
          </a:p>
        </p:txBody>
      </p:sp>
      <p:graphicFrame>
        <p:nvGraphicFramePr>
          <p:cNvPr id="33" name="Object 32"/>
          <p:cNvGraphicFramePr>
            <a:graphicFrameLocks noChangeAspect="1"/>
          </p:cNvGraphicFramePr>
          <p:nvPr>
            <p:extLst>
              <p:ext uri="{D42A27DB-BD31-4B8C-83A1-F6EECF244321}">
                <p14:modId xmlns:p14="http://schemas.microsoft.com/office/powerpoint/2010/main" val="1508492036"/>
              </p:ext>
            </p:extLst>
          </p:nvPr>
        </p:nvGraphicFramePr>
        <p:xfrm>
          <a:off x="5765800" y="5202238"/>
          <a:ext cx="247650" cy="323850"/>
        </p:xfrm>
        <a:graphic>
          <a:graphicData uri="http://schemas.openxmlformats.org/presentationml/2006/ole">
            <mc:AlternateContent xmlns:mc="http://schemas.openxmlformats.org/markup-compatibility/2006">
              <mc:Choice xmlns:v="urn:schemas-microsoft-com:vml" Requires="v">
                <p:oleObj spid="_x0000_s302166" name="Equation" r:id="rId6" imgW="330057" imgH="431613" progId="Equation.DSMT4">
                  <p:embed/>
                </p:oleObj>
              </mc:Choice>
              <mc:Fallback>
                <p:oleObj name="Equation" r:id="rId6" imgW="33005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5800"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64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2764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which dates back to the beginning of econometrics as a formal discipline, concerns regressions involving variables with deterministic trends.  The other involves regressions with random walks.</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8" name="Rectangle 13"/>
          <p:cNvSpPr>
            <a:spLocks noChangeArrowheads="1"/>
          </p:cNvSpPr>
          <p:nvPr/>
        </p:nvSpPr>
        <p:spPr bwMode="auto">
          <a:xfrm>
            <a:off x="0" y="1080001"/>
            <a:ext cx="9144000" cy="305384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0" name="Text Box 2"/>
          <p:cNvSpPr txBox="1">
            <a:spLocks noChangeArrowheads="1"/>
          </p:cNvSpPr>
          <p:nvPr/>
        </p:nvSpPr>
        <p:spPr bwMode="auto">
          <a:xfrm>
            <a:off x="301625" y="558000"/>
            <a:ext cx="8532813" cy="32996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a:t>
            </a:r>
            <a:r>
              <a:rPr lang="en-GB" sz="1800" b="1" dirty="0" smtClean="0">
                <a:latin typeface="Arial" charset="0"/>
              </a:rPr>
              <a:t>on</a:t>
            </a:r>
            <a:endParaRPr lang="en-GB" sz="1800" b="1" dirty="0">
              <a:latin typeface="Arial" charset="0"/>
            </a:endParaRPr>
          </a:p>
        </p:txBody>
      </p:sp>
      <p:graphicFrame>
        <p:nvGraphicFramePr>
          <p:cNvPr id="31" name="Object 8"/>
          <p:cNvGraphicFramePr>
            <a:graphicFrameLocks noChangeAspect="1"/>
          </p:cNvGraphicFramePr>
          <p:nvPr>
            <p:extLst>
              <p:ext uri="{D42A27DB-BD31-4B8C-83A1-F6EECF244321}">
                <p14:modId xmlns:p14="http://schemas.microsoft.com/office/powerpoint/2010/main" val="1442448685"/>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76906"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 name="Object 12"/>
          <p:cNvGraphicFramePr>
            <a:graphicFrameLocks noChangeAspect="1"/>
          </p:cNvGraphicFramePr>
          <p:nvPr>
            <p:extLst>
              <p:ext uri="{D42A27DB-BD31-4B8C-83A1-F6EECF244321}">
                <p14:modId xmlns:p14="http://schemas.microsoft.com/office/powerpoint/2010/main" val="497830530"/>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76907"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5"/>
          <p:cNvGraphicFramePr>
            <a:graphicFrameLocks noChangeAspect="1"/>
          </p:cNvGraphicFramePr>
          <p:nvPr>
            <p:extLst>
              <p:ext uri="{D42A27DB-BD31-4B8C-83A1-F6EECF244321}">
                <p14:modId xmlns:p14="http://schemas.microsoft.com/office/powerpoint/2010/main" val="2974552067"/>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76908"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6"/>
          <p:cNvGraphicFramePr>
            <a:graphicFrameLocks noChangeAspect="1"/>
          </p:cNvGraphicFramePr>
          <p:nvPr>
            <p:extLst>
              <p:ext uri="{D42A27DB-BD31-4B8C-83A1-F6EECF244321}">
                <p14:modId xmlns:p14="http://schemas.microsoft.com/office/powerpoint/2010/main" val="644058434"/>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76909"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76910"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276911"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76912"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76913"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310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29</a:t>
            </a:r>
            <a:endParaRPr lang="en-US" sz="1000">
              <a:solidFill>
                <a:srgbClr val="3366FF"/>
              </a:solidFill>
            </a:endParaRPr>
          </a:p>
        </p:txBody>
      </p:sp>
      <p:sp>
        <p:nvSpPr>
          <p:cNvPr id="30310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distribution for </a:t>
            </a:r>
            <a:r>
              <a:rPr lang="en-GB" sz="1500" b="1" i="1"/>
              <a:t>T</a:t>
            </a:r>
            <a:r>
              <a:rPr lang="en-GB" sz="1500" b="1"/>
              <a:t> = 25 is very similar.  The body of the distribution has also almost converged on the normal distribution.  It is only in the tails, which are marginally fatter than those for a normal distribution, that the distribution has not fully converged.</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sp>
        <p:nvSpPr>
          <p:cNvPr id="25"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Box 25"/>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7"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3188"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32"/>
          <p:cNvSpPr>
            <a:spLocks noChangeArrowheads="1"/>
          </p:cNvSpPr>
          <p:nvPr/>
        </p:nvSpPr>
        <p:spPr bwMode="auto">
          <a:xfrm>
            <a:off x="1467150" y="2134800"/>
            <a:ext cx="1523700" cy="11620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Text Box 24"/>
          <p:cNvSpPr txBox="1">
            <a:spLocks noChangeArrowheads="1"/>
          </p:cNvSpPr>
          <p:nvPr/>
        </p:nvSpPr>
        <p:spPr bwMode="auto">
          <a:xfrm>
            <a:off x="1506525" y="2131200"/>
            <a:ext cx="1473200" cy="1158875"/>
          </a:xfrm>
          <a:prstGeom prst="rect">
            <a:avLst/>
          </a:prstGeom>
          <a:noFill/>
          <a:ln>
            <a:noFill/>
          </a:ln>
          <a:effectLst/>
          <a:extLst/>
        </p:spPr>
        <p:txBody>
          <a:bodyPr lIns="126000" tIns="90000" rIns="90000" bIns="90000">
            <a:spAutoFit/>
          </a:bodyPr>
          <a:lstStyle/>
          <a:p>
            <a:pPr>
              <a:spcBef>
                <a:spcPct val="50000"/>
              </a:spcBef>
            </a:pPr>
            <a:r>
              <a:rPr lang="en-GB" sz="1600" b="1" i="1" dirty="0"/>
              <a:t>t</a:t>
            </a:r>
            <a:r>
              <a:rPr lang="en-GB" sz="1600" b="1" dirty="0">
                <a:cs typeface="Arial" charset="0"/>
              </a:rPr>
              <a:t> distribution converges to a normal distribution</a:t>
            </a:r>
          </a:p>
        </p:txBody>
      </p:sp>
      <p:sp>
        <p:nvSpPr>
          <p:cNvPr id="31" name="Rectangle 32"/>
          <p:cNvSpPr>
            <a:spLocks noChangeArrowheads="1"/>
          </p:cNvSpPr>
          <p:nvPr/>
        </p:nvSpPr>
        <p:spPr bwMode="auto">
          <a:xfrm>
            <a:off x="2990851" y="5172074"/>
            <a:ext cx="3114674"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2" name="Text Box 25"/>
          <p:cNvSpPr txBox="1">
            <a:spLocks noChangeArrowheads="1"/>
          </p:cNvSpPr>
          <p:nvPr/>
        </p:nvSpPr>
        <p:spPr bwMode="auto">
          <a:xfrm>
            <a:off x="2987675" y="5198400"/>
            <a:ext cx="31464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r>
              <a:rPr lang="en-GB" sz="1600" b="1" i="1" dirty="0"/>
              <a:t>t</a:t>
            </a:r>
            <a:r>
              <a:rPr lang="en-GB" sz="1600" b="1" dirty="0"/>
              <a:t> statistic for </a:t>
            </a:r>
            <a:endParaRPr lang="en-US" sz="1600" b="1" baseline="-25000" dirty="0"/>
          </a:p>
        </p:txBody>
      </p:sp>
      <p:graphicFrame>
        <p:nvGraphicFramePr>
          <p:cNvPr id="33" name="Object 32"/>
          <p:cNvGraphicFramePr>
            <a:graphicFrameLocks noChangeAspect="1"/>
          </p:cNvGraphicFramePr>
          <p:nvPr>
            <p:extLst>
              <p:ext uri="{D42A27DB-BD31-4B8C-83A1-F6EECF244321}">
                <p14:modId xmlns:p14="http://schemas.microsoft.com/office/powerpoint/2010/main" val="1508492036"/>
              </p:ext>
            </p:extLst>
          </p:nvPr>
        </p:nvGraphicFramePr>
        <p:xfrm>
          <a:off x="5765800" y="5202238"/>
          <a:ext cx="247650" cy="323850"/>
        </p:xfrm>
        <a:graphic>
          <a:graphicData uri="http://schemas.openxmlformats.org/presentationml/2006/ole">
            <mc:AlternateContent xmlns:mc="http://schemas.openxmlformats.org/markup-compatibility/2006">
              <mc:Choice xmlns:v="urn:schemas-microsoft-com:vml" Requires="v">
                <p:oleObj spid="_x0000_s303189" name="Equation" r:id="rId6" imgW="330057" imgH="431613" progId="Equation.DSMT4">
                  <p:embed/>
                </p:oleObj>
              </mc:Choice>
              <mc:Fallback>
                <p:oleObj name="Equation" r:id="rId6" imgW="33005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5800"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413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30</a:t>
            </a:r>
            <a:endParaRPr lang="en-US" sz="1000">
              <a:solidFill>
                <a:srgbClr val="3366FF"/>
              </a:solidFill>
            </a:endParaRPr>
          </a:p>
        </p:txBody>
      </p:sp>
      <p:sp>
        <p:nvSpPr>
          <p:cNvPr id="3041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now present the results of a parallel simulation for the random walk regressions.  This figure demonstrates a truly remarkable result.  If you regress one random walk on another, the slope coefficient does not tend to zero, no matter how large is the same size.</a:t>
            </a:r>
          </a:p>
        </p:txBody>
      </p:sp>
      <p:sp>
        <p:nvSpPr>
          <p:cNvPr id="304140" name="Text Box 12"/>
          <p:cNvSpPr txBox="1">
            <a:spLocks noChangeArrowheads="1"/>
          </p:cNvSpPr>
          <p:nvPr/>
        </p:nvSpPr>
        <p:spPr bwMode="auto">
          <a:xfrm>
            <a:off x="5038725" y="1774825"/>
            <a:ext cx="2076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a:t>T</a:t>
            </a:r>
            <a:r>
              <a:rPr lang="en-GB" sz="1600" b="1"/>
              <a:t> = 25, 50, 100, 200</a:t>
            </a:r>
            <a:endParaRPr lang="en-US" sz="1600" b="1" baseline="-25000"/>
          </a:p>
        </p:txBody>
      </p:sp>
      <p:sp>
        <p:nvSpPr>
          <p:cNvPr id="304142"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pic>
        <p:nvPicPr>
          <p:cNvPr id="304166" name="Picture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4147"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sp>
        <p:nvSpPr>
          <p:cNvPr id="24"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Box 24"/>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6"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4226"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218969426"/>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04227" name="Equation" r:id="rId6" imgW="330120" imgH="431640" progId="Equation.DSMT4">
                  <p:embed/>
                </p:oleObj>
              </mc:Choice>
              <mc:Fallback>
                <p:oleObj name="Equation" r:id="rId6" imgW="330120" imgH="431640" progId="Equation.DSMT4">
                  <p:embed/>
                  <p:pic>
                    <p:nvPicPr>
                      <p:cNvPr id="0" name="Object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0" name="Object 2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04228"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51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31</a:t>
            </a:r>
            <a:endParaRPr lang="en-US" sz="1000">
              <a:solidFill>
                <a:srgbClr val="3366FF"/>
              </a:solidFill>
            </a:endParaRPr>
          </a:p>
        </p:txBody>
      </p:sp>
      <p:sp>
        <p:nvSpPr>
          <p:cNvPr id="3051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tends to a limiting distribution.  This is a complete break from what we have seen so far.  It is the first time that we have come across an estimator that is inconsistent because its distribution fails to collapse to a spike.</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2"/>
          <p:cNvSpPr txBox="1">
            <a:spLocks noChangeArrowheads="1"/>
          </p:cNvSpPr>
          <p:nvPr/>
        </p:nvSpPr>
        <p:spPr bwMode="auto">
          <a:xfrm>
            <a:off x="5038725" y="1774825"/>
            <a:ext cx="2076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a:t>T</a:t>
            </a:r>
            <a:r>
              <a:rPr lang="en-GB" sz="1600" b="1"/>
              <a:t> = 25, 50, 100, 200</a:t>
            </a:r>
            <a:endParaRPr lang="en-US" sz="1600" b="1" baseline="-25000"/>
          </a:p>
        </p:txBody>
      </p:sp>
      <p:sp>
        <p:nvSpPr>
          <p:cNvPr id="19"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pic>
        <p:nvPicPr>
          <p:cNvPr id="20" name="Picture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Box 27"/>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9"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5249"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graphicFrame>
        <p:nvGraphicFramePr>
          <p:cNvPr id="36" name="Object 35"/>
          <p:cNvGraphicFramePr>
            <a:graphicFrameLocks noChangeAspect="1"/>
          </p:cNvGraphicFramePr>
          <p:nvPr>
            <p:extLst>
              <p:ext uri="{D42A27DB-BD31-4B8C-83A1-F6EECF244321}">
                <p14:modId xmlns:p14="http://schemas.microsoft.com/office/powerpoint/2010/main" val="1226596555"/>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05250"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8"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9" name="Object 38"/>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05251"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61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32</a:t>
            </a:r>
            <a:endParaRPr lang="en-US" sz="1000">
              <a:solidFill>
                <a:srgbClr val="3366FF"/>
              </a:solidFill>
            </a:endParaRPr>
          </a:p>
        </p:txBody>
      </p:sp>
      <p:sp>
        <p:nvSpPr>
          <p:cNvPr id="3061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pPr>
              <a:spcBef>
                <a:spcPct val="50000"/>
              </a:spcBef>
            </a:pPr>
            <a:r>
              <a:rPr lang="en-GB" sz="1500" b="1">
                <a:latin typeface="Arial" charset="0"/>
              </a:rPr>
              <a:t>The two requirements of a consistent estimator are:</a:t>
            </a:r>
          </a:p>
          <a:p>
            <a:r>
              <a:rPr lang="en-GB" sz="1500" b="1">
                <a:latin typeface="Arial" charset="0"/>
              </a:rPr>
              <a:t>1.	Its distribution should collapse to a spike.</a:t>
            </a:r>
          </a:p>
          <a:p>
            <a:r>
              <a:rPr lang="en-GB" sz="1500" b="1">
                <a:latin typeface="Arial" charset="0"/>
              </a:rPr>
              <a:t>2.	The spike should be at the true value of the parameter being estimated.</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12"/>
          <p:cNvSpPr txBox="1">
            <a:spLocks noChangeArrowheads="1"/>
          </p:cNvSpPr>
          <p:nvPr/>
        </p:nvSpPr>
        <p:spPr bwMode="auto">
          <a:xfrm>
            <a:off x="5038725" y="1774825"/>
            <a:ext cx="2076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a:t>T</a:t>
            </a:r>
            <a:r>
              <a:rPr lang="en-GB" sz="1600" b="1"/>
              <a:t> = 25, 50, 100, 200</a:t>
            </a:r>
            <a:endParaRPr lang="en-US" sz="1600" b="1" baseline="-25000"/>
          </a:p>
        </p:txBody>
      </p:sp>
      <p:sp>
        <p:nvSpPr>
          <p:cNvPr id="20"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pic>
        <p:nvPicPr>
          <p:cNvPr id="21" name="Picture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30"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6273"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6"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graphicFrame>
        <p:nvGraphicFramePr>
          <p:cNvPr id="37" name="Object 36"/>
          <p:cNvGraphicFramePr>
            <a:graphicFrameLocks noChangeAspect="1"/>
          </p:cNvGraphicFramePr>
          <p:nvPr>
            <p:extLst>
              <p:ext uri="{D42A27DB-BD31-4B8C-83A1-F6EECF244321}">
                <p14:modId xmlns:p14="http://schemas.microsoft.com/office/powerpoint/2010/main" val="1226596555"/>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06274"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40" name="Object 3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06275"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72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33</a:t>
            </a:r>
            <a:endParaRPr lang="en-US" sz="1000">
              <a:solidFill>
                <a:srgbClr val="3366FF"/>
              </a:solidFill>
            </a:endParaRPr>
          </a:p>
        </p:txBody>
      </p:sp>
      <p:sp>
        <p:nvSpPr>
          <p:cNvPr id="307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pPr>
              <a:spcBef>
                <a:spcPct val="50000"/>
              </a:spcBef>
            </a:pPr>
            <a:r>
              <a:rPr lang="en-GB" sz="1500" b="1">
                <a:latin typeface="Arial" charset="0"/>
              </a:rPr>
              <a:t>In previous encounters with inconsistent estimators, for example, OLS estimators in the presence of measurement error or simultaneity, the distributions did collapse to a spike, but the spike was at the wrong place.</a:t>
            </a:r>
            <a:endParaRPr lang="en-GB" sz="150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12"/>
          <p:cNvSpPr txBox="1">
            <a:spLocks noChangeArrowheads="1"/>
          </p:cNvSpPr>
          <p:nvPr/>
        </p:nvSpPr>
        <p:spPr bwMode="auto">
          <a:xfrm>
            <a:off x="5038725" y="1774825"/>
            <a:ext cx="2076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a:t>T</a:t>
            </a:r>
            <a:r>
              <a:rPr lang="en-GB" sz="1600" b="1"/>
              <a:t> = 25, 50, 100, 200</a:t>
            </a:r>
            <a:endParaRPr lang="en-US" sz="1600" b="1" baseline="-25000"/>
          </a:p>
        </p:txBody>
      </p:sp>
      <p:sp>
        <p:nvSpPr>
          <p:cNvPr id="20"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pic>
        <p:nvPicPr>
          <p:cNvPr id="21" name="Picture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30"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7297"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6"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graphicFrame>
        <p:nvGraphicFramePr>
          <p:cNvPr id="37" name="Object 36"/>
          <p:cNvGraphicFramePr>
            <a:graphicFrameLocks noChangeAspect="1"/>
          </p:cNvGraphicFramePr>
          <p:nvPr>
            <p:extLst>
              <p:ext uri="{D42A27DB-BD31-4B8C-83A1-F6EECF244321}">
                <p14:modId xmlns:p14="http://schemas.microsoft.com/office/powerpoint/2010/main" val="1226596555"/>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07298"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40" name="Object 3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07299"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82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34</a:t>
            </a:r>
            <a:endParaRPr lang="en-US" sz="1000">
              <a:solidFill>
                <a:srgbClr val="3366FF"/>
              </a:solidFill>
            </a:endParaRPr>
          </a:p>
        </p:txBody>
      </p:sp>
      <p:sp>
        <p:nvSpPr>
          <p:cNvPr id="3082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pPr>
              <a:spcBef>
                <a:spcPct val="50000"/>
              </a:spcBef>
            </a:pPr>
            <a:r>
              <a:rPr lang="en-GB" sz="1500" b="1">
                <a:latin typeface="Arial" charset="0"/>
              </a:rPr>
              <a:t>In this case, there is no bias, so if the distribution had collapsed, the estimator would have been consistent.  But it refuses to collapse.</a:t>
            </a:r>
            <a:r>
              <a:rPr lang="en-US" sz="1500">
                <a:latin typeface="Arial" charset="0"/>
              </a:rPr>
              <a:t> </a:t>
            </a:r>
            <a:endParaRPr lang="en-GB" sz="150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12"/>
          <p:cNvSpPr txBox="1">
            <a:spLocks noChangeArrowheads="1"/>
          </p:cNvSpPr>
          <p:nvPr/>
        </p:nvSpPr>
        <p:spPr bwMode="auto">
          <a:xfrm>
            <a:off x="5038725" y="1774825"/>
            <a:ext cx="2076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a:t>T</a:t>
            </a:r>
            <a:r>
              <a:rPr lang="en-GB" sz="1600" b="1"/>
              <a:t> = 25, 50, 100, 200</a:t>
            </a:r>
            <a:endParaRPr lang="en-US" sz="1600" b="1" baseline="-25000"/>
          </a:p>
        </p:txBody>
      </p:sp>
      <p:sp>
        <p:nvSpPr>
          <p:cNvPr id="20"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pic>
        <p:nvPicPr>
          <p:cNvPr id="21" name="Picture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30"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8321"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6"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graphicFrame>
        <p:nvGraphicFramePr>
          <p:cNvPr id="37" name="Object 36"/>
          <p:cNvGraphicFramePr>
            <a:graphicFrameLocks noChangeAspect="1"/>
          </p:cNvGraphicFramePr>
          <p:nvPr>
            <p:extLst>
              <p:ext uri="{D42A27DB-BD31-4B8C-83A1-F6EECF244321}">
                <p14:modId xmlns:p14="http://schemas.microsoft.com/office/powerpoint/2010/main" val="1226596555"/>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08322"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40" name="Object 3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08323"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92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35</a:t>
            </a:r>
            <a:endParaRPr lang="en-US" sz="1000">
              <a:solidFill>
                <a:srgbClr val="3366FF"/>
              </a:solidFill>
            </a:endParaRPr>
          </a:p>
        </p:txBody>
      </p:sp>
      <p:sp>
        <p:nvSpPr>
          <p:cNvPr id="3092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pPr>
              <a:spcBef>
                <a:spcPct val="50000"/>
              </a:spcBef>
            </a:pPr>
            <a:r>
              <a:rPr lang="en-GB" sz="1500" b="1">
                <a:latin typeface="Arial" charset="0"/>
              </a:rPr>
              <a:t>This f</a:t>
            </a:r>
            <a:r>
              <a:rPr lang="en-GB" sz="1400" b="1">
                <a:latin typeface="Arial" charset="0"/>
              </a:rPr>
              <a:t>igure shows the distributions of </a:t>
            </a:r>
            <a:r>
              <a:rPr lang="en-GB" sz="1400" b="1" i="1">
                <a:latin typeface="Arial" charset="0"/>
              </a:rPr>
              <a:t>b</a:t>
            </a:r>
            <a:r>
              <a:rPr lang="en-GB" sz="1400" b="1" baseline="-25000">
                <a:latin typeface="Arial" charset="0"/>
              </a:rPr>
              <a:t>2</a:t>
            </a:r>
            <a:r>
              <a:rPr lang="en-GB" sz="1400" b="1">
                <a:latin typeface="Arial" charset="0"/>
              </a:rPr>
              <a:t> for </a:t>
            </a:r>
            <a:r>
              <a:rPr lang="en-GB" sz="1400" b="1" i="1">
                <a:latin typeface="Arial" charset="0"/>
              </a:rPr>
              <a:t>T</a:t>
            </a:r>
            <a:r>
              <a:rPr lang="en-GB" sz="1400" b="1">
                <a:latin typeface="Arial" charset="0"/>
              </a:rPr>
              <a:t> = 25, 50, 100, and 200.  They are virtually identical.  For a sample size of 25, the distribution has already virtually reached its limiting distribution.  To see the process of convergence, one must look at even smaller sample sizes.</a:t>
            </a:r>
            <a:endParaRPr lang="en-GB" sz="140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12"/>
          <p:cNvSpPr txBox="1">
            <a:spLocks noChangeArrowheads="1"/>
          </p:cNvSpPr>
          <p:nvPr/>
        </p:nvSpPr>
        <p:spPr bwMode="auto">
          <a:xfrm>
            <a:off x="5038725" y="1774825"/>
            <a:ext cx="2076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i="1"/>
              <a:t>T</a:t>
            </a:r>
            <a:r>
              <a:rPr lang="en-GB" sz="1600" b="1"/>
              <a:t> = 25, 50, 100, 200</a:t>
            </a:r>
            <a:endParaRPr lang="en-US" sz="1600" b="1" baseline="-25000"/>
          </a:p>
        </p:txBody>
      </p:sp>
      <p:sp>
        <p:nvSpPr>
          <p:cNvPr id="20"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pic>
        <p:nvPicPr>
          <p:cNvPr id="21" name="Picture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1286174" y="438149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35292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30"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09345"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6"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graphicFrame>
        <p:nvGraphicFramePr>
          <p:cNvPr id="37" name="Object 36"/>
          <p:cNvGraphicFramePr>
            <a:graphicFrameLocks noChangeAspect="1"/>
          </p:cNvGraphicFramePr>
          <p:nvPr>
            <p:extLst>
              <p:ext uri="{D42A27DB-BD31-4B8C-83A1-F6EECF244321}">
                <p14:modId xmlns:p14="http://schemas.microsoft.com/office/powerpoint/2010/main" val="1226596555"/>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09346"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40" name="Object 3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09347"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02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36</a:t>
            </a:r>
            <a:endParaRPr lang="en-US" sz="1000" dirty="0">
              <a:solidFill>
                <a:srgbClr val="3366FF"/>
              </a:solidFill>
            </a:endParaRPr>
          </a:p>
        </p:txBody>
      </p:sp>
      <p:sp>
        <p:nvSpPr>
          <p:cNvPr id="3102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pPr>
              <a:spcBef>
                <a:spcPct val="50000"/>
              </a:spcBef>
            </a:pPr>
            <a:r>
              <a:rPr lang="en-GB" sz="1400" b="1" dirty="0">
                <a:latin typeface="Arial" charset="0"/>
              </a:rPr>
              <a:t>In this figure </a:t>
            </a:r>
            <a:r>
              <a:rPr lang="en-GB" sz="1400" b="1" i="1" dirty="0">
                <a:latin typeface="Arial" charset="0"/>
              </a:rPr>
              <a:t>T</a:t>
            </a:r>
            <a:r>
              <a:rPr lang="en-GB" sz="1400" b="1" dirty="0">
                <a:latin typeface="Arial" charset="0"/>
              </a:rPr>
              <a:t> = 5, 10, 15, and 20.  The variance of the distribution falls when one increases the sample size from 5 to 10, and it falls further when one increases the sample size to 15</a:t>
            </a:r>
            <a:r>
              <a:rPr lang="en-GB" sz="1400" b="1" dirty="0" smtClean="0">
                <a:latin typeface="Arial" charset="0"/>
              </a:rPr>
              <a:t>.</a:t>
            </a:r>
            <a:endParaRPr lang="en-GB" sz="1400" dirty="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pic>
        <p:nvPicPr>
          <p:cNvPr id="310311"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6" name="Rectangle 32"/>
          <p:cNvSpPr>
            <a:spLocks noChangeArrowheads="1"/>
          </p:cNvSpPr>
          <p:nvPr/>
        </p:nvSpPr>
        <p:spPr bwMode="auto">
          <a:xfrm>
            <a:off x="1286174" y="42386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Box 26"/>
          <p:cNvSpPr txBox="1"/>
          <p:nvPr/>
        </p:nvSpPr>
        <p:spPr>
          <a:xfrm>
            <a:off x="1257300" y="421005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8"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10369"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4"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graphicFrame>
        <p:nvGraphicFramePr>
          <p:cNvPr id="35" name="Object 34"/>
          <p:cNvGraphicFramePr>
            <a:graphicFrameLocks noChangeAspect="1"/>
          </p:cNvGraphicFramePr>
          <p:nvPr>
            <p:extLst>
              <p:ext uri="{D42A27DB-BD31-4B8C-83A1-F6EECF244321}">
                <p14:modId xmlns:p14="http://schemas.microsoft.com/office/powerpoint/2010/main" val="1226596555"/>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10370"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7"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8" name="Object 37"/>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10371"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02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3102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pPr>
              <a:spcBef>
                <a:spcPct val="50000"/>
              </a:spcBef>
            </a:pPr>
            <a:r>
              <a:rPr lang="en-GB" sz="1400" b="1" dirty="0" smtClean="0">
                <a:latin typeface="Arial" charset="0"/>
              </a:rPr>
              <a:t>There </a:t>
            </a:r>
            <a:r>
              <a:rPr lang="en-GB" sz="1400" b="1" dirty="0">
                <a:latin typeface="Arial" charset="0"/>
              </a:rPr>
              <a:t>is hardly any further change when one increases the sample size to 20 because the distribution is already close to its limit.</a:t>
            </a:r>
            <a:r>
              <a:rPr lang="en-GB" sz="1400" dirty="0">
                <a:latin typeface="Arial" charset="0"/>
              </a:rPr>
              <a:t>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8" name="Rectangle 32"/>
          <p:cNvSpPr>
            <a:spLocks noChangeArrowheads="1"/>
          </p:cNvSpPr>
          <p:nvPr/>
        </p:nvSpPr>
        <p:spPr bwMode="auto">
          <a:xfrm>
            <a:off x="1286174" y="42386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21005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6"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59495"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32"/>
          <p:cNvSpPr>
            <a:spLocks noChangeArrowheads="1"/>
          </p:cNvSpPr>
          <p:nvPr/>
        </p:nvSpPr>
        <p:spPr bwMode="auto">
          <a:xfrm>
            <a:off x="1467150" y="2134800"/>
            <a:ext cx="2076150" cy="16573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4" name="Text Box 19"/>
          <p:cNvSpPr txBox="1">
            <a:spLocks noChangeArrowheads="1"/>
          </p:cNvSpPr>
          <p:nvPr/>
        </p:nvSpPr>
        <p:spPr bwMode="auto">
          <a:xfrm>
            <a:off x="1506750" y="2131200"/>
            <a:ext cx="2006600" cy="1647825"/>
          </a:xfrm>
          <a:prstGeom prst="rect">
            <a:avLst/>
          </a:prstGeom>
          <a:noFill/>
          <a:ln>
            <a:noFill/>
          </a:ln>
          <a:effectLst/>
          <a:extLst/>
        </p:spPr>
        <p:txBody>
          <a:bodyPr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inconsistent.  Its distribution quickly converges on a limiting distribution and fails to collapse.</a:t>
            </a:r>
          </a:p>
        </p:txBody>
      </p:sp>
      <p:graphicFrame>
        <p:nvGraphicFramePr>
          <p:cNvPr id="35" name="Object 34"/>
          <p:cNvGraphicFramePr>
            <a:graphicFrameLocks noChangeAspect="1"/>
          </p:cNvGraphicFramePr>
          <p:nvPr>
            <p:extLst>
              <p:ext uri="{D42A27DB-BD31-4B8C-83A1-F6EECF244321}">
                <p14:modId xmlns:p14="http://schemas.microsoft.com/office/powerpoint/2010/main" val="1226596555"/>
              </p:ext>
            </p:extLst>
          </p:nvPr>
        </p:nvGraphicFramePr>
        <p:xfrm>
          <a:off x="1622425" y="2188800"/>
          <a:ext cx="247650" cy="323850"/>
        </p:xfrm>
        <a:graphic>
          <a:graphicData uri="http://schemas.openxmlformats.org/presentationml/2006/ole">
            <mc:AlternateContent xmlns:mc="http://schemas.openxmlformats.org/markup-compatibility/2006">
              <mc:Choice xmlns:v="urn:schemas-microsoft-com:vml" Requires="v">
                <p:oleObj spid="_x0000_s359496"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425" y="21888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7"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8" name="Object 37"/>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59497"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082915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12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3113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This figure gives the distributions of the standard errors, </a:t>
            </a:r>
            <a:r>
              <a:rPr lang="en-GB" sz="1500" b="1" i="1">
                <a:latin typeface="Arial" charset="0"/>
              </a:rPr>
              <a:t>as printed out in the regression results</a:t>
            </a:r>
            <a:r>
              <a:rPr lang="en-GB" sz="1500" b="1">
                <a:latin typeface="Arial" charset="0"/>
              </a:rPr>
              <a:t>, for </a:t>
            </a:r>
            <a:r>
              <a:rPr lang="en-GB" sz="1500" b="1" i="1">
                <a:latin typeface="Arial" charset="0"/>
              </a:rPr>
              <a:t>T</a:t>
            </a:r>
            <a:r>
              <a:rPr lang="en-GB" sz="1500" b="1">
                <a:latin typeface="Arial" charset="0"/>
              </a:rPr>
              <a:t> equal to 25, 50, and 100, and 200.</a:t>
            </a:r>
            <a:endParaRPr lang="en-GB" sz="1500">
              <a:latin typeface="Arial" charset="0"/>
            </a:endParaRPr>
          </a:p>
        </p:txBody>
      </p:sp>
      <p:sp>
        <p:nvSpPr>
          <p:cNvPr id="20"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1310"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pic>
        <p:nvPicPr>
          <p:cNvPr id="311375"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2" name="TextBox 2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3" name="Rectangle 32"/>
          <p:cNvSpPr>
            <a:spLocks noChangeArrowheads="1"/>
          </p:cNvSpPr>
          <p:nvPr/>
        </p:nvSpPr>
        <p:spPr bwMode="auto">
          <a:xfrm>
            <a:off x="4800600" y="1381124"/>
            <a:ext cx="2124000" cy="543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558586737"/>
              </p:ext>
            </p:extLst>
          </p:nvPr>
        </p:nvGraphicFramePr>
        <p:xfrm>
          <a:off x="4975225" y="1419225"/>
          <a:ext cx="1816100" cy="431800"/>
        </p:xfrm>
        <a:graphic>
          <a:graphicData uri="http://schemas.openxmlformats.org/presentationml/2006/ole">
            <mc:AlternateContent xmlns:mc="http://schemas.openxmlformats.org/markup-compatibility/2006">
              <mc:Choice xmlns:v="urn:schemas-microsoft-com:vml" Requires="v">
                <p:oleObj spid="_x0000_s311416" name="Equation" r:id="rId4" imgW="1816100" imgH="431800" progId="Equation.DSMT4">
                  <p:embed/>
                </p:oleObj>
              </mc:Choice>
              <mc:Fallback>
                <p:oleObj name="Equation" r:id="rId4" imgW="1816100" imgH="4318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52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120746828"/>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11417" name="Equation" r:id="rId6" imgW="330057" imgH="431613" progId="Equation.DSMT4">
                  <p:embed/>
                </p:oleObj>
              </mc:Choice>
              <mc:Fallback>
                <p:oleObj name="Equation" r:id="rId6" imgW="330057" imgH="431613" progId="Equation.DSMT4">
                  <p:embed/>
                  <p:pic>
                    <p:nvPicPr>
                      <p:cNvPr id="0" name="Object 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75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2775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Suppose you have two unrelated variables </a:t>
            </a:r>
            <a:r>
              <a:rPr lang="en-GB" sz="1500" b="1" i="1"/>
              <a:t>Y</a:t>
            </a:r>
            <a:r>
              <a:rPr lang="en-GB" sz="1500" b="1" i="1" baseline="-25000"/>
              <a:t>t</a:t>
            </a:r>
            <a:r>
              <a:rPr lang="en-GB" sz="1500" b="1"/>
              <a:t> and </a:t>
            </a:r>
            <a:r>
              <a:rPr lang="en-GB" sz="1500" b="1" i="1"/>
              <a:t>X</a:t>
            </a:r>
            <a:r>
              <a:rPr lang="en-GB" sz="1500" b="1" i="1" baseline="-25000"/>
              <a:t>t</a:t>
            </a:r>
            <a:r>
              <a:rPr lang="en-GB" sz="1500" b="1"/>
              <a:t>, both generated by deterministic trends as shown above.  What happens if </a:t>
            </a:r>
            <a:r>
              <a:rPr lang="en-GB" sz="1500" b="1" i="1"/>
              <a:t>Y</a:t>
            </a:r>
            <a:r>
              <a:rPr lang="en-GB" sz="1500" b="1" i="1" baseline="-25000"/>
              <a:t>t</a:t>
            </a:r>
            <a:r>
              <a:rPr lang="en-GB" sz="1500" b="1"/>
              <a:t> is regressed on </a:t>
            </a:r>
            <a:r>
              <a:rPr lang="en-GB" sz="1500" b="1" i="1"/>
              <a:t>X</a:t>
            </a:r>
            <a:r>
              <a:rPr lang="en-GB" sz="1500" b="1" i="1" baseline="-25000"/>
              <a:t>t</a:t>
            </a:r>
            <a:r>
              <a:rPr lang="en-GB" sz="1500" b="1"/>
              <a:t>?</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8" name="Rectangle 13"/>
          <p:cNvSpPr>
            <a:spLocks noChangeArrowheads="1"/>
          </p:cNvSpPr>
          <p:nvPr/>
        </p:nvSpPr>
        <p:spPr bwMode="auto">
          <a:xfrm>
            <a:off x="0" y="1080001"/>
            <a:ext cx="9144000" cy="305384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0" name="Text Box 2"/>
          <p:cNvSpPr txBox="1">
            <a:spLocks noChangeArrowheads="1"/>
          </p:cNvSpPr>
          <p:nvPr/>
        </p:nvSpPr>
        <p:spPr bwMode="auto">
          <a:xfrm>
            <a:off x="301625" y="558000"/>
            <a:ext cx="8532813" cy="32996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a:t>
            </a:r>
            <a:r>
              <a:rPr lang="en-GB" sz="1800" b="1" dirty="0" smtClean="0">
                <a:latin typeface="Arial" charset="0"/>
              </a:rPr>
              <a:t>on</a:t>
            </a:r>
            <a:endParaRPr lang="en-GB" sz="1800" b="1" dirty="0">
              <a:latin typeface="Arial" charset="0"/>
            </a:endParaRPr>
          </a:p>
        </p:txBody>
      </p:sp>
      <p:graphicFrame>
        <p:nvGraphicFramePr>
          <p:cNvPr id="31" name="Object 8"/>
          <p:cNvGraphicFramePr>
            <a:graphicFrameLocks noChangeAspect="1"/>
          </p:cNvGraphicFramePr>
          <p:nvPr>
            <p:extLst>
              <p:ext uri="{D42A27DB-BD31-4B8C-83A1-F6EECF244321}">
                <p14:modId xmlns:p14="http://schemas.microsoft.com/office/powerpoint/2010/main" val="1442448685"/>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77930"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 name="Object 12"/>
          <p:cNvGraphicFramePr>
            <a:graphicFrameLocks noChangeAspect="1"/>
          </p:cNvGraphicFramePr>
          <p:nvPr>
            <p:extLst>
              <p:ext uri="{D42A27DB-BD31-4B8C-83A1-F6EECF244321}">
                <p14:modId xmlns:p14="http://schemas.microsoft.com/office/powerpoint/2010/main" val="497830530"/>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77931"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5"/>
          <p:cNvGraphicFramePr>
            <a:graphicFrameLocks noChangeAspect="1"/>
          </p:cNvGraphicFramePr>
          <p:nvPr>
            <p:extLst>
              <p:ext uri="{D42A27DB-BD31-4B8C-83A1-F6EECF244321}">
                <p14:modId xmlns:p14="http://schemas.microsoft.com/office/powerpoint/2010/main" val="2974552067"/>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77932"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6"/>
          <p:cNvGraphicFramePr>
            <a:graphicFrameLocks noChangeAspect="1"/>
          </p:cNvGraphicFramePr>
          <p:nvPr>
            <p:extLst>
              <p:ext uri="{D42A27DB-BD31-4B8C-83A1-F6EECF244321}">
                <p14:modId xmlns:p14="http://schemas.microsoft.com/office/powerpoint/2010/main" val="644058434"/>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77933"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77934"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277935"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77936"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77937"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sp>
        <p:nvSpPr>
          <p:cNvPr id="3123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These distributions ought to be almost identical, given that the standard error provides an estimate of the standard deviation, and we have just seen that the distributions of </a:t>
            </a:r>
            <a:r>
              <a:rPr lang="en-GB" sz="1500" b="1" dirty="0" smtClean="0">
                <a:latin typeface="Arial" charset="0"/>
              </a:rPr>
              <a:t>     </a:t>
            </a:r>
            <a:r>
              <a:rPr lang="en-GB" sz="1500" b="1" dirty="0">
                <a:latin typeface="Arial" charset="0"/>
              </a:rPr>
              <a:t>for these sample sizes are almost identical.</a:t>
            </a:r>
            <a:endParaRPr lang="en-GB" sz="1500" dirty="0">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6"/>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5" name="Rectangle 32"/>
          <p:cNvSpPr>
            <a:spLocks noChangeArrowheads="1"/>
          </p:cNvSpPr>
          <p:nvPr/>
        </p:nvSpPr>
        <p:spPr bwMode="auto">
          <a:xfrm>
            <a:off x="4800600" y="1381124"/>
            <a:ext cx="2124000" cy="543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Box 23"/>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089562006"/>
              </p:ext>
            </p:extLst>
          </p:nvPr>
        </p:nvGraphicFramePr>
        <p:xfrm>
          <a:off x="4975225" y="1419225"/>
          <a:ext cx="1816100" cy="431800"/>
        </p:xfrm>
        <a:graphic>
          <a:graphicData uri="http://schemas.openxmlformats.org/presentationml/2006/ole">
            <mc:AlternateContent xmlns:mc="http://schemas.openxmlformats.org/markup-compatibility/2006">
              <mc:Choice xmlns:v="urn:schemas-microsoft-com:vml" Requires="v">
                <p:oleObj spid="_x0000_s312432" name="Equation" r:id="rId4" imgW="1816100" imgH="431800" progId="Equation.DSMT4">
                  <p:embed/>
                </p:oleObj>
              </mc:Choice>
              <mc:Fallback>
                <p:oleObj name="Equation" r:id="rId4" imgW="1816100" imgH="431800" progId="Equation.DSMT4">
                  <p:embed/>
                  <p:pic>
                    <p:nvPicPr>
                      <p:cNvPr id="0" name="Object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52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28" name="Object 27"/>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12433" name="Equation" r:id="rId6" imgW="330057" imgH="431613" progId="Equation.DSMT4">
                  <p:embed/>
                </p:oleObj>
              </mc:Choice>
              <mc:Fallback>
                <p:oleObj name="Equation" r:id="rId6" imgW="33005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47449857"/>
              </p:ext>
            </p:extLst>
          </p:nvPr>
        </p:nvGraphicFramePr>
        <p:xfrm>
          <a:off x="7839075" y="6080400"/>
          <a:ext cx="214313" cy="280988"/>
        </p:xfrm>
        <a:graphic>
          <a:graphicData uri="http://schemas.openxmlformats.org/presentationml/2006/ole">
            <mc:AlternateContent xmlns:mc="http://schemas.openxmlformats.org/markup-compatibility/2006">
              <mc:Choice xmlns:v="urn:schemas-microsoft-com:vml" Requires="v">
                <p:oleObj spid="_x0000_s312434" name="Equation" r:id="rId8" imgW="330120" imgH="431640" progId="Equation.DSMT4">
                  <p:embed/>
                </p:oleObj>
              </mc:Choice>
              <mc:Fallback>
                <p:oleObj name="Equation" r:id="rId8" imgW="330120" imgH="431640" progId="Equation.DSMT4">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39075" y="6080400"/>
                        <a:ext cx="214313"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33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3133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However, the figure suggests that the standard deviation decreases with the sample size, in the usual way.  This is incorrect, and the reason for the aberration is that the model is misspecified.</a:t>
            </a:r>
            <a:endParaRPr lang="en-GB" sz="150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4"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Box 24"/>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6" name="Rectangle 32"/>
          <p:cNvSpPr>
            <a:spLocks noChangeArrowheads="1"/>
          </p:cNvSpPr>
          <p:nvPr/>
        </p:nvSpPr>
        <p:spPr bwMode="auto">
          <a:xfrm>
            <a:off x="4800600" y="1381124"/>
            <a:ext cx="2124000" cy="14287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 Box 31"/>
          <p:cNvSpPr txBox="1">
            <a:spLocks noChangeArrowheads="1"/>
          </p:cNvSpPr>
          <p:nvPr/>
        </p:nvSpPr>
        <p:spPr bwMode="auto">
          <a:xfrm>
            <a:off x="4887913" y="1905000"/>
            <a:ext cx="201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True DGP for </a:t>
            </a:r>
            <a:r>
              <a:rPr lang="en-GB" sz="1800" b="1" i="1" dirty="0" err="1" smtClean="0"/>
              <a:t>Y</a:t>
            </a:r>
            <a:r>
              <a:rPr lang="en-GB" sz="1800" b="1" i="1" baseline="-25000" dirty="0" err="1" smtClean="0"/>
              <a:t>t</a:t>
            </a:r>
            <a:r>
              <a:rPr lang="en-GB" sz="800" b="1" i="1" baseline="-25000" dirty="0" smtClean="0"/>
              <a:t> </a:t>
            </a:r>
            <a:r>
              <a:rPr lang="en-GB" sz="1800" b="1" dirty="0" smtClean="0"/>
              <a:t>:</a:t>
            </a:r>
            <a:endParaRPr lang="en-US" sz="1800" b="1" dirty="0"/>
          </a:p>
        </p:txBody>
      </p:sp>
      <p:graphicFrame>
        <p:nvGraphicFramePr>
          <p:cNvPr id="28" name="Object 32"/>
          <p:cNvGraphicFramePr>
            <a:graphicFrameLocks noChangeAspect="1"/>
          </p:cNvGraphicFramePr>
          <p:nvPr>
            <p:extLst>
              <p:ext uri="{D42A27DB-BD31-4B8C-83A1-F6EECF244321}">
                <p14:modId xmlns:p14="http://schemas.microsoft.com/office/powerpoint/2010/main" val="259929275"/>
              </p:ext>
            </p:extLst>
          </p:nvPr>
        </p:nvGraphicFramePr>
        <p:xfrm>
          <a:off x="4962525" y="2365375"/>
          <a:ext cx="1663700" cy="374650"/>
        </p:xfrm>
        <a:graphic>
          <a:graphicData uri="http://schemas.openxmlformats.org/presentationml/2006/ole">
            <mc:AlternateContent xmlns:mc="http://schemas.openxmlformats.org/markup-compatibility/2006">
              <mc:Choice xmlns:v="urn:schemas-microsoft-com:vml" Requires="v">
                <p:oleObj spid="_x0000_s313487" name="Equation" r:id="rId4" imgW="1663560" imgH="380880" progId="Equation.3">
                  <p:embed/>
                </p:oleObj>
              </mc:Choice>
              <mc:Fallback>
                <p:oleObj name="Equation" r:id="rId4" imgW="1663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2525" y="2365375"/>
                        <a:ext cx="1663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089562006"/>
              </p:ext>
            </p:extLst>
          </p:nvPr>
        </p:nvGraphicFramePr>
        <p:xfrm>
          <a:off x="4975225" y="1419225"/>
          <a:ext cx="1816100" cy="431800"/>
        </p:xfrm>
        <a:graphic>
          <a:graphicData uri="http://schemas.openxmlformats.org/presentationml/2006/ole">
            <mc:AlternateContent xmlns:mc="http://schemas.openxmlformats.org/markup-compatibility/2006">
              <mc:Choice xmlns:v="urn:schemas-microsoft-com:vml" Requires="v">
                <p:oleObj spid="_x0000_s313488" name="Equation" r:id="rId6" imgW="1815840" imgH="431640" progId="Equation.DSMT4">
                  <p:embed/>
                </p:oleObj>
              </mc:Choice>
              <mc:Fallback>
                <p:oleObj name="Equation" r:id="rId6" imgW="181584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52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30" name="Object 29"/>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13489" name="Equation" r:id="rId8" imgW="330057" imgH="431613" progId="Equation.DSMT4">
                  <p:embed/>
                </p:oleObj>
              </mc:Choice>
              <mc:Fallback>
                <p:oleObj name="Equation" r:id="rId8" imgW="330057" imgH="431613"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43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41</a:t>
            </a:r>
            <a:endParaRPr lang="en-US" sz="1000" dirty="0">
              <a:solidFill>
                <a:srgbClr val="3366FF"/>
              </a:solidFill>
            </a:endParaRPr>
          </a:p>
        </p:txBody>
      </p:sp>
      <p:sp>
        <p:nvSpPr>
          <p:cNvPr id="314373"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Since </a:t>
            </a:r>
            <a:r>
              <a:rPr lang="en-GB" sz="1500" b="1" i="1">
                <a:latin typeface="Arial" charset="0"/>
              </a:rPr>
              <a:t>Y</a:t>
            </a:r>
            <a:r>
              <a:rPr lang="en-GB" sz="1500" b="1" i="1" baseline="-25000">
                <a:latin typeface="Arial" charset="0"/>
              </a:rPr>
              <a:t>t</a:t>
            </a:r>
            <a:r>
              <a:rPr lang="en-GB" sz="1500" b="1">
                <a:latin typeface="Arial" charset="0"/>
              </a:rPr>
              <a:t> is a random walk, the true data generating process (DGP) is </a:t>
            </a:r>
            <a:r>
              <a:rPr lang="en-GB" sz="1500" b="1" i="1">
                <a:latin typeface="Arial" charset="0"/>
              </a:rPr>
              <a:t>Y</a:t>
            </a:r>
            <a:r>
              <a:rPr lang="en-GB" sz="1500" b="1" i="1" baseline="-25000">
                <a:latin typeface="Arial" charset="0"/>
              </a:rPr>
              <a:t>t</a:t>
            </a:r>
            <a:r>
              <a:rPr lang="en-GB" sz="1500" b="1">
                <a:latin typeface="Arial" charset="0"/>
              </a:rPr>
              <a:t> = </a:t>
            </a:r>
            <a:r>
              <a:rPr lang="en-GB" sz="1500" b="1" i="1">
                <a:latin typeface="Arial" charset="0"/>
              </a:rPr>
              <a:t>Y</a:t>
            </a:r>
            <a:r>
              <a:rPr lang="en-GB" sz="1500" b="1" i="1" baseline="-25000">
                <a:latin typeface="Arial" charset="0"/>
              </a:rPr>
              <a:t>t</a:t>
            </a:r>
            <a:r>
              <a:rPr lang="en-GB" sz="1500" b="1" baseline="-25000">
                <a:latin typeface="Arial" charset="0"/>
                <a:cs typeface="Arial" charset="0"/>
              </a:rPr>
              <a:t>–1</a:t>
            </a:r>
            <a:r>
              <a:rPr lang="en-GB" sz="1500" b="1">
                <a:latin typeface="Arial" charset="0"/>
              </a:rPr>
              <a:t> + </a:t>
            </a:r>
            <a:r>
              <a:rPr lang="en-GB" sz="1500" b="1" i="1">
                <a:latin typeface="Symbol" pitchFamily="18" charset="2"/>
              </a:rPr>
              <a:t>e</a:t>
            </a:r>
            <a:r>
              <a:rPr lang="en-GB" sz="1500" b="1" i="1" baseline="-25000">
                <a:latin typeface="Arial" charset="0"/>
              </a:rPr>
              <a:t>Yt</a:t>
            </a:r>
            <a:r>
              <a:rPr lang="en-GB" sz="1500" b="1">
                <a:latin typeface="Arial" charset="0"/>
              </a:rPr>
              <a:t>, where </a:t>
            </a:r>
            <a:r>
              <a:rPr lang="en-GB" sz="1500" b="1" i="1">
                <a:latin typeface="Symbol" pitchFamily="18" charset="2"/>
              </a:rPr>
              <a:t>e</a:t>
            </a:r>
            <a:r>
              <a:rPr lang="en-GB" sz="1500" b="1" i="1" baseline="-25000">
                <a:latin typeface="Arial" charset="0"/>
              </a:rPr>
              <a:t>Yt</a:t>
            </a:r>
            <a:r>
              <a:rPr lang="en-GB" sz="1500" b="1">
                <a:latin typeface="Arial" charset="0"/>
              </a:rPr>
              <a:t> is a white noise process.  When we regress </a:t>
            </a:r>
            <a:r>
              <a:rPr lang="en-GB" sz="1500" b="1" i="1">
                <a:latin typeface="Arial" charset="0"/>
              </a:rPr>
              <a:t>Y</a:t>
            </a:r>
            <a:r>
              <a:rPr lang="en-GB" sz="1500" b="1" i="1" baseline="-25000">
                <a:latin typeface="Arial" charset="0"/>
              </a:rPr>
              <a:t>t</a:t>
            </a:r>
            <a:r>
              <a:rPr lang="en-GB" sz="1500" b="1">
                <a:latin typeface="Arial" charset="0"/>
              </a:rPr>
              <a:t> on </a:t>
            </a:r>
            <a:r>
              <a:rPr lang="en-GB" sz="1500" b="1" i="1">
                <a:latin typeface="Arial" charset="0"/>
              </a:rPr>
              <a:t>X</a:t>
            </a:r>
            <a:r>
              <a:rPr lang="en-GB" sz="1500" b="1" i="1" baseline="-25000">
                <a:latin typeface="Arial" charset="0"/>
              </a:rPr>
              <a:t>t</a:t>
            </a:r>
            <a:r>
              <a:rPr lang="en-GB" sz="1500" b="1">
                <a:latin typeface="Arial" charset="0"/>
              </a:rPr>
              <a:t>, we commit two errors.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6"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Box 26"/>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8" name="Rectangle 32"/>
          <p:cNvSpPr>
            <a:spLocks noChangeArrowheads="1"/>
          </p:cNvSpPr>
          <p:nvPr/>
        </p:nvSpPr>
        <p:spPr bwMode="auto">
          <a:xfrm>
            <a:off x="4800600" y="1381124"/>
            <a:ext cx="2124000" cy="14287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31"/>
          <p:cNvSpPr txBox="1">
            <a:spLocks noChangeArrowheads="1"/>
          </p:cNvSpPr>
          <p:nvPr/>
        </p:nvSpPr>
        <p:spPr bwMode="auto">
          <a:xfrm>
            <a:off x="4887913" y="1905000"/>
            <a:ext cx="201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True DGP for </a:t>
            </a:r>
            <a:r>
              <a:rPr lang="en-GB" sz="1800" b="1" i="1" dirty="0" err="1" smtClean="0"/>
              <a:t>Y</a:t>
            </a:r>
            <a:r>
              <a:rPr lang="en-GB" sz="1800" b="1" i="1" baseline="-25000" dirty="0" err="1" smtClean="0"/>
              <a:t>t</a:t>
            </a:r>
            <a:r>
              <a:rPr lang="en-GB" sz="800" b="1" i="1" baseline="-25000" dirty="0" smtClean="0"/>
              <a:t> </a:t>
            </a:r>
            <a:r>
              <a:rPr lang="en-GB" sz="1800" b="1" dirty="0" smtClean="0"/>
              <a:t>:</a:t>
            </a:r>
            <a:endParaRPr lang="en-US" sz="1800" b="1" dirty="0"/>
          </a:p>
        </p:txBody>
      </p:sp>
      <p:graphicFrame>
        <p:nvGraphicFramePr>
          <p:cNvPr id="30" name="Object 32"/>
          <p:cNvGraphicFramePr>
            <a:graphicFrameLocks noChangeAspect="1"/>
          </p:cNvGraphicFramePr>
          <p:nvPr>
            <p:extLst>
              <p:ext uri="{D42A27DB-BD31-4B8C-83A1-F6EECF244321}">
                <p14:modId xmlns:p14="http://schemas.microsoft.com/office/powerpoint/2010/main" val="259929275"/>
              </p:ext>
            </p:extLst>
          </p:nvPr>
        </p:nvGraphicFramePr>
        <p:xfrm>
          <a:off x="4962525" y="2365375"/>
          <a:ext cx="1663700" cy="374650"/>
        </p:xfrm>
        <a:graphic>
          <a:graphicData uri="http://schemas.openxmlformats.org/presentationml/2006/ole">
            <mc:AlternateContent xmlns:mc="http://schemas.openxmlformats.org/markup-compatibility/2006">
              <mc:Choice xmlns:v="urn:schemas-microsoft-com:vml" Requires="v">
                <p:oleObj spid="_x0000_s314505" name="Equation" r:id="rId4" imgW="1663560" imgH="380880" progId="Equation.3">
                  <p:embed/>
                </p:oleObj>
              </mc:Choice>
              <mc:Fallback>
                <p:oleObj name="Equation" r:id="rId4" imgW="1663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2525" y="2365375"/>
                        <a:ext cx="1663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089562006"/>
              </p:ext>
            </p:extLst>
          </p:nvPr>
        </p:nvGraphicFramePr>
        <p:xfrm>
          <a:off x="4975225" y="1419225"/>
          <a:ext cx="1816100" cy="431800"/>
        </p:xfrm>
        <a:graphic>
          <a:graphicData uri="http://schemas.openxmlformats.org/presentationml/2006/ole">
            <mc:AlternateContent xmlns:mc="http://schemas.openxmlformats.org/markup-compatibility/2006">
              <mc:Choice xmlns:v="urn:schemas-microsoft-com:vml" Requires="v">
                <p:oleObj spid="_x0000_s314506" name="Equation" r:id="rId6" imgW="1815840" imgH="431640" progId="Equation.DSMT4">
                  <p:embed/>
                </p:oleObj>
              </mc:Choice>
              <mc:Fallback>
                <p:oleObj name="Equation" r:id="rId6" imgW="181584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52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24" name="Object 23"/>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14507" name="Equation" r:id="rId8" imgW="330057" imgH="431613" progId="Equation.DSMT4">
                  <p:embed/>
                </p:oleObj>
              </mc:Choice>
              <mc:Fallback>
                <p:oleObj name="Equation" r:id="rId8" imgW="330057" imgH="431613"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3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42</a:t>
            </a:r>
            <a:endParaRPr lang="en-US" sz="1000" dirty="0">
              <a:solidFill>
                <a:srgbClr val="3366FF"/>
              </a:solidFill>
            </a:endParaRPr>
          </a:p>
        </p:txBody>
      </p:sp>
      <p:sp>
        <p:nvSpPr>
          <p:cNvPr id="315397"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One is that we have introduced an irrelevant explanatory variable </a:t>
            </a:r>
            <a:r>
              <a:rPr lang="en-GB" sz="1500" b="1" i="1">
                <a:latin typeface="Arial" charset="0"/>
              </a:rPr>
              <a:t>X</a:t>
            </a:r>
            <a:r>
              <a:rPr lang="en-GB" sz="1500" b="1" i="1" baseline="-25000">
                <a:latin typeface="Arial" charset="0"/>
              </a:rPr>
              <a:t>t</a:t>
            </a:r>
            <a:r>
              <a:rPr lang="en-GB" sz="1500" b="1">
                <a:latin typeface="Arial" charset="0"/>
              </a:rPr>
              <a:t>.  We know that, in general, introducing irrelevant variables does not lead to serious harm.</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6"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Box 26"/>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8" name="Rectangle 32"/>
          <p:cNvSpPr>
            <a:spLocks noChangeArrowheads="1"/>
          </p:cNvSpPr>
          <p:nvPr/>
        </p:nvSpPr>
        <p:spPr bwMode="auto">
          <a:xfrm>
            <a:off x="4800600" y="1381124"/>
            <a:ext cx="2124000" cy="14287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31"/>
          <p:cNvSpPr txBox="1">
            <a:spLocks noChangeArrowheads="1"/>
          </p:cNvSpPr>
          <p:nvPr/>
        </p:nvSpPr>
        <p:spPr bwMode="auto">
          <a:xfrm>
            <a:off x="4887913" y="1905000"/>
            <a:ext cx="201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True DGP for </a:t>
            </a:r>
            <a:r>
              <a:rPr lang="en-GB" sz="1800" b="1" i="1" dirty="0" err="1" smtClean="0"/>
              <a:t>Y</a:t>
            </a:r>
            <a:r>
              <a:rPr lang="en-GB" sz="1800" b="1" i="1" baseline="-25000" dirty="0" err="1" smtClean="0"/>
              <a:t>t</a:t>
            </a:r>
            <a:r>
              <a:rPr lang="en-GB" sz="800" b="1" i="1" baseline="-25000" dirty="0" smtClean="0"/>
              <a:t> </a:t>
            </a:r>
            <a:r>
              <a:rPr lang="en-GB" sz="1800" b="1" dirty="0" smtClean="0"/>
              <a:t>:</a:t>
            </a:r>
            <a:endParaRPr lang="en-US" sz="1800" b="1" dirty="0"/>
          </a:p>
        </p:txBody>
      </p:sp>
      <p:graphicFrame>
        <p:nvGraphicFramePr>
          <p:cNvPr id="30" name="Object 32"/>
          <p:cNvGraphicFramePr>
            <a:graphicFrameLocks noChangeAspect="1"/>
          </p:cNvGraphicFramePr>
          <p:nvPr>
            <p:extLst>
              <p:ext uri="{D42A27DB-BD31-4B8C-83A1-F6EECF244321}">
                <p14:modId xmlns:p14="http://schemas.microsoft.com/office/powerpoint/2010/main" val="259929275"/>
              </p:ext>
            </p:extLst>
          </p:nvPr>
        </p:nvGraphicFramePr>
        <p:xfrm>
          <a:off x="4962525" y="2365375"/>
          <a:ext cx="1663700" cy="374650"/>
        </p:xfrm>
        <a:graphic>
          <a:graphicData uri="http://schemas.openxmlformats.org/presentationml/2006/ole">
            <mc:AlternateContent xmlns:mc="http://schemas.openxmlformats.org/markup-compatibility/2006">
              <mc:Choice xmlns:v="urn:schemas-microsoft-com:vml" Requires="v">
                <p:oleObj spid="_x0000_s315530" name="Equation" r:id="rId4" imgW="1663560" imgH="380880" progId="Equation.3">
                  <p:embed/>
                </p:oleObj>
              </mc:Choice>
              <mc:Fallback>
                <p:oleObj name="Equation" r:id="rId4" imgW="1663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2525" y="2365375"/>
                        <a:ext cx="1663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089562006"/>
              </p:ext>
            </p:extLst>
          </p:nvPr>
        </p:nvGraphicFramePr>
        <p:xfrm>
          <a:off x="4975225" y="1419225"/>
          <a:ext cx="1816100" cy="431800"/>
        </p:xfrm>
        <a:graphic>
          <a:graphicData uri="http://schemas.openxmlformats.org/presentationml/2006/ole">
            <mc:AlternateContent xmlns:mc="http://schemas.openxmlformats.org/markup-compatibility/2006">
              <mc:Choice xmlns:v="urn:schemas-microsoft-com:vml" Requires="v">
                <p:oleObj spid="_x0000_s315531" name="Equation" r:id="rId6" imgW="1815840" imgH="431640" progId="Equation.DSMT4">
                  <p:embed/>
                </p:oleObj>
              </mc:Choice>
              <mc:Fallback>
                <p:oleObj name="Equation" r:id="rId6" imgW="1815840" imgH="4316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52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24" name="Object 23"/>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15532" name="Equation" r:id="rId8" imgW="330057" imgH="431613" progId="Equation.DSMT4">
                  <p:embed/>
                </p:oleObj>
              </mc:Choice>
              <mc:Fallback>
                <p:oleObj name="Equation" r:id="rId8" imgW="330057" imgH="431613"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64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43</a:t>
            </a:r>
            <a:endParaRPr lang="en-US" sz="1000" dirty="0">
              <a:solidFill>
                <a:srgbClr val="3366FF"/>
              </a:solidFill>
            </a:endParaRPr>
          </a:p>
        </p:txBody>
      </p:sp>
      <p:sp>
        <p:nvSpPr>
          <p:cNvPr id="316421"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 more serious error is that, since the true DGP for </a:t>
            </a:r>
            <a:r>
              <a:rPr lang="en-GB" sz="1500" b="1" i="1">
                <a:latin typeface="Arial" charset="0"/>
              </a:rPr>
              <a:t>Y</a:t>
            </a:r>
            <a:r>
              <a:rPr lang="en-GB" sz="1500" b="1" i="1" baseline="-25000">
                <a:latin typeface="Arial" charset="0"/>
              </a:rPr>
              <a:t>t</a:t>
            </a:r>
            <a:r>
              <a:rPr lang="en-GB" sz="1500" b="1">
                <a:latin typeface="Arial" charset="0"/>
              </a:rPr>
              <a:t> is</a:t>
            </a:r>
            <a:r>
              <a:rPr lang="en-GB" sz="1400" b="1">
                <a:latin typeface="Arial" charset="0"/>
              </a:rPr>
              <a:t> </a:t>
            </a:r>
            <a:r>
              <a:rPr lang="en-GB" sz="1400" b="1" i="1">
                <a:latin typeface="Arial" charset="0"/>
              </a:rPr>
              <a:t>Y</a:t>
            </a:r>
            <a:r>
              <a:rPr lang="en-GB" sz="1400" b="1" i="1" baseline="-25000">
                <a:latin typeface="Arial" charset="0"/>
              </a:rPr>
              <a:t>t</a:t>
            </a:r>
            <a:r>
              <a:rPr lang="en-GB" sz="1400" b="1">
                <a:latin typeface="Arial" charset="0"/>
              </a:rPr>
              <a:t> = </a:t>
            </a:r>
            <a:r>
              <a:rPr lang="en-GB" sz="1400" b="1" i="1">
                <a:latin typeface="Arial" charset="0"/>
              </a:rPr>
              <a:t>Y</a:t>
            </a:r>
            <a:r>
              <a:rPr lang="en-GB" sz="1400" b="1" i="1" baseline="-25000">
                <a:latin typeface="Arial" charset="0"/>
              </a:rPr>
              <a:t>t</a:t>
            </a:r>
            <a:r>
              <a:rPr lang="en-GB" sz="1400" b="1" baseline="-25000">
                <a:latin typeface="Arial" charset="0"/>
              </a:rPr>
              <a:t>–1</a:t>
            </a:r>
            <a:r>
              <a:rPr lang="en-GB" sz="1400" b="1">
                <a:latin typeface="Arial" charset="0"/>
              </a:rPr>
              <a:t> + </a:t>
            </a:r>
            <a:r>
              <a:rPr lang="en-GB" sz="1400" b="1" i="1">
                <a:latin typeface="Symbol" pitchFamily="18" charset="2"/>
              </a:rPr>
              <a:t>e</a:t>
            </a:r>
            <a:r>
              <a:rPr lang="en-GB" sz="1400" b="1" i="1" baseline="-25000">
                <a:latin typeface="Arial" charset="0"/>
              </a:rPr>
              <a:t>Yt</a:t>
            </a:r>
            <a:r>
              <a:rPr lang="en-GB" sz="1500" b="1">
                <a:latin typeface="Arial" charset="0"/>
              </a:rPr>
              <a:t>, we have omitted </a:t>
            </a:r>
            <a:r>
              <a:rPr lang="en-GB" sz="1500" b="1" i="1">
                <a:latin typeface="Arial" charset="0"/>
              </a:rPr>
              <a:t>Y</a:t>
            </a:r>
            <a:r>
              <a:rPr lang="en-GB" sz="1500" b="1" i="1" baseline="-25000">
                <a:latin typeface="Arial" charset="0"/>
              </a:rPr>
              <a:t>t</a:t>
            </a:r>
            <a:r>
              <a:rPr lang="en-GB" sz="1500" b="1" baseline="-25000">
                <a:latin typeface="Arial" charset="0"/>
              </a:rPr>
              <a:t>–1</a:t>
            </a:r>
            <a:r>
              <a:rPr lang="en-GB" sz="1500" b="1">
                <a:latin typeface="Arial" charset="0"/>
              </a:rPr>
              <a:t>.  The effects of omitted variable misspecification are complex, but in this case we can come up with an intuitive explanation of what is happening.</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2" name="Rectangle 32"/>
          <p:cNvSpPr>
            <a:spLocks noChangeArrowheads="1"/>
          </p:cNvSpPr>
          <p:nvPr/>
        </p:nvSpPr>
        <p:spPr bwMode="auto">
          <a:xfrm>
            <a:off x="4800600" y="1381124"/>
            <a:ext cx="2124000" cy="14287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 Box 31"/>
          <p:cNvSpPr txBox="1">
            <a:spLocks noChangeArrowheads="1"/>
          </p:cNvSpPr>
          <p:nvPr/>
        </p:nvSpPr>
        <p:spPr bwMode="auto">
          <a:xfrm>
            <a:off x="4887913" y="1905000"/>
            <a:ext cx="201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True DGP for </a:t>
            </a:r>
            <a:r>
              <a:rPr lang="en-GB" sz="1800" b="1" i="1" dirty="0" err="1" smtClean="0"/>
              <a:t>Y</a:t>
            </a:r>
            <a:r>
              <a:rPr lang="en-GB" sz="1800" b="1" i="1" baseline="-25000" dirty="0" err="1" smtClean="0"/>
              <a:t>t</a:t>
            </a:r>
            <a:r>
              <a:rPr lang="en-GB" sz="800" b="1" i="1" baseline="-25000" dirty="0" smtClean="0"/>
              <a:t> </a:t>
            </a:r>
            <a:r>
              <a:rPr lang="en-GB" sz="1800" b="1" dirty="0" smtClean="0"/>
              <a:t>:</a:t>
            </a:r>
            <a:endParaRPr lang="en-US" sz="1800" b="1" dirty="0"/>
          </a:p>
        </p:txBody>
      </p:sp>
      <p:graphicFrame>
        <p:nvGraphicFramePr>
          <p:cNvPr id="25" name="Object 32"/>
          <p:cNvGraphicFramePr>
            <a:graphicFrameLocks noChangeAspect="1"/>
          </p:cNvGraphicFramePr>
          <p:nvPr>
            <p:extLst>
              <p:ext uri="{D42A27DB-BD31-4B8C-83A1-F6EECF244321}">
                <p14:modId xmlns:p14="http://schemas.microsoft.com/office/powerpoint/2010/main" val="3592743023"/>
              </p:ext>
            </p:extLst>
          </p:nvPr>
        </p:nvGraphicFramePr>
        <p:xfrm>
          <a:off x="4962525" y="2365375"/>
          <a:ext cx="1663700" cy="374650"/>
        </p:xfrm>
        <a:graphic>
          <a:graphicData uri="http://schemas.openxmlformats.org/presentationml/2006/ole">
            <mc:AlternateContent xmlns:mc="http://schemas.openxmlformats.org/markup-compatibility/2006">
              <mc:Choice xmlns:v="urn:schemas-microsoft-com:vml" Requires="v">
                <p:oleObj spid="_x0000_s316556" name="Equation" r:id="rId4" imgW="1663560" imgH="380880" progId="Equation.3">
                  <p:embed/>
                </p:oleObj>
              </mc:Choice>
              <mc:Fallback>
                <p:oleObj name="Equation" r:id="rId4" imgW="1663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2525" y="2365375"/>
                        <a:ext cx="1663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Box 26"/>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690257392"/>
              </p:ext>
            </p:extLst>
          </p:nvPr>
        </p:nvGraphicFramePr>
        <p:xfrm>
          <a:off x="4975225" y="1419225"/>
          <a:ext cx="1816100" cy="431800"/>
        </p:xfrm>
        <a:graphic>
          <a:graphicData uri="http://schemas.openxmlformats.org/presentationml/2006/ole">
            <mc:AlternateContent xmlns:mc="http://schemas.openxmlformats.org/markup-compatibility/2006">
              <mc:Choice xmlns:v="urn:schemas-microsoft-com:vml" Requires="v">
                <p:oleObj spid="_x0000_s316557" name="Equation" r:id="rId6" imgW="1815840" imgH="431640" progId="Equation.DSMT4">
                  <p:embed/>
                </p:oleObj>
              </mc:Choice>
              <mc:Fallback>
                <p:oleObj name="Equation" r:id="rId6" imgW="1815840" imgH="431640" progId="Equation.DSMT4">
                  <p:embed/>
                  <p:pic>
                    <p:nvPicPr>
                      <p:cNvPr id="0" name="Object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52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29" name="Object 28"/>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16558" name="Equation" r:id="rId8" imgW="330057" imgH="431613" progId="Equation.DSMT4">
                  <p:embed/>
                </p:oleObj>
              </mc:Choice>
              <mc:Fallback>
                <p:oleObj name="Equation" r:id="rId8" imgW="330057" imgH="431613"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846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44</a:t>
            </a:r>
            <a:endParaRPr lang="en-US" sz="1000" dirty="0">
              <a:solidFill>
                <a:srgbClr val="3366FF"/>
              </a:solidFill>
            </a:endParaRPr>
          </a:p>
        </p:txBody>
      </p:sp>
      <p:sp>
        <p:nvSpPr>
          <p:cNvPr id="318469"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By omitting </a:t>
            </a:r>
            <a:r>
              <a:rPr lang="en-GB" sz="1500" b="1" i="1">
                <a:latin typeface="Arial" charset="0"/>
              </a:rPr>
              <a:t>Y</a:t>
            </a:r>
            <a:r>
              <a:rPr lang="en-GB" sz="1500" b="1" i="1" baseline="-25000">
                <a:latin typeface="Arial" charset="0"/>
              </a:rPr>
              <a:t>t</a:t>
            </a:r>
            <a:r>
              <a:rPr lang="en-GB" sz="1500" b="1" baseline="-25000">
                <a:latin typeface="Arial" charset="0"/>
              </a:rPr>
              <a:t>–1</a:t>
            </a:r>
            <a:r>
              <a:rPr lang="en-GB" sz="1500" b="1">
                <a:latin typeface="Arial" charset="0"/>
              </a:rPr>
              <a:t>, we have forced it into the disturbance term.  Since </a:t>
            </a:r>
            <a:r>
              <a:rPr lang="en-GB" sz="1500" b="1" i="1">
                <a:latin typeface="Arial" charset="0"/>
              </a:rPr>
              <a:t>Y</a:t>
            </a:r>
            <a:r>
              <a:rPr lang="en-GB" sz="1500" b="1" i="1" baseline="-25000">
                <a:latin typeface="Arial" charset="0"/>
              </a:rPr>
              <a:t>t</a:t>
            </a:r>
            <a:r>
              <a:rPr lang="en-GB" sz="1500" b="1">
                <a:latin typeface="Arial" charset="0"/>
              </a:rPr>
              <a:t> is a random walk, this implies that </a:t>
            </a:r>
            <a:r>
              <a:rPr lang="en-GB" sz="1500" b="1" i="1">
                <a:latin typeface="Arial" charset="0"/>
              </a:rPr>
              <a:t>u</a:t>
            </a:r>
            <a:r>
              <a:rPr lang="en-GB" sz="1500" b="1" i="1" baseline="-25000">
                <a:latin typeface="Arial" charset="0"/>
              </a:rPr>
              <a:t>t</a:t>
            </a:r>
            <a:r>
              <a:rPr lang="en-GB" sz="1500" b="1">
                <a:latin typeface="Arial" charset="0"/>
              </a:rPr>
              <a:t> is also a random walk.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2" name="Rectangle 32"/>
          <p:cNvSpPr>
            <a:spLocks noChangeArrowheads="1"/>
          </p:cNvSpPr>
          <p:nvPr/>
        </p:nvSpPr>
        <p:spPr bwMode="auto">
          <a:xfrm>
            <a:off x="4800600" y="1381124"/>
            <a:ext cx="2695576" cy="1428752"/>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Box 26"/>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pSp>
        <p:nvGrpSpPr>
          <p:cNvPr id="28" name="Group 32"/>
          <p:cNvGrpSpPr>
            <a:grpSpLocks/>
          </p:cNvGrpSpPr>
          <p:nvPr/>
        </p:nvGrpSpPr>
        <p:grpSpPr bwMode="auto">
          <a:xfrm>
            <a:off x="4962525" y="1466850"/>
            <a:ext cx="2381250" cy="1274763"/>
            <a:chOff x="2976" y="774"/>
            <a:chExt cx="1500" cy="803"/>
          </a:xfrm>
        </p:grpSpPr>
        <p:graphicFrame>
          <p:nvGraphicFramePr>
            <p:cNvPr id="30" name="Object 29"/>
            <p:cNvGraphicFramePr>
              <a:graphicFrameLocks noChangeAspect="1"/>
            </p:cNvGraphicFramePr>
            <p:nvPr/>
          </p:nvGraphicFramePr>
          <p:xfrm>
            <a:off x="2980" y="774"/>
            <a:ext cx="1496" cy="240"/>
          </p:xfrm>
          <a:graphic>
            <a:graphicData uri="http://schemas.openxmlformats.org/presentationml/2006/ole">
              <mc:AlternateContent xmlns:mc="http://schemas.openxmlformats.org/markup-compatibility/2006">
                <mc:Choice xmlns:v="urn:schemas-microsoft-com:vml" Requires="v">
                  <p:oleObj spid="_x0000_s318635" name="Equation" r:id="rId4" imgW="2374560" imgH="380880" progId="Equation.3">
                    <p:embed/>
                  </p:oleObj>
                </mc:Choice>
                <mc:Fallback>
                  <p:oleObj name="Equation" r:id="rId4" imgW="2374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0" y="774"/>
                          <a:ext cx="14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nvGraphicFramePr>
          <p:xfrm>
            <a:off x="2976" y="1039"/>
            <a:ext cx="896" cy="240"/>
          </p:xfrm>
          <a:graphic>
            <a:graphicData uri="http://schemas.openxmlformats.org/presentationml/2006/ole">
              <mc:AlternateContent xmlns:mc="http://schemas.openxmlformats.org/markup-compatibility/2006">
                <mc:Choice xmlns:v="urn:schemas-microsoft-com:vml" Requires="v">
                  <p:oleObj spid="_x0000_s318636" name="Equation" r:id="rId6" imgW="1422360" imgH="380880" progId="Equation.3">
                    <p:embed/>
                  </p:oleObj>
                </mc:Choice>
                <mc:Fallback>
                  <p:oleObj name="Equation" r:id="rId6" imgW="142236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6" y="1039"/>
                          <a:ext cx="8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nvGraphicFramePr>
          <p:xfrm>
            <a:off x="2976" y="1337"/>
            <a:ext cx="896" cy="240"/>
          </p:xfrm>
          <a:graphic>
            <a:graphicData uri="http://schemas.openxmlformats.org/presentationml/2006/ole">
              <mc:AlternateContent xmlns:mc="http://schemas.openxmlformats.org/markup-compatibility/2006">
                <mc:Choice xmlns:v="urn:schemas-microsoft-com:vml" Requires="v">
                  <p:oleObj spid="_x0000_s318637" name="Equation" r:id="rId8" imgW="1422360" imgH="380880" progId="Equation.3">
                    <p:embed/>
                  </p:oleObj>
                </mc:Choice>
                <mc:Fallback>
                  <p:oleObj name="Equation" r:id="rId8" imgW="14223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6" y="1337"/>
                          <a:ext cx="8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3"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25" name="Object 24"/>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18638" name="Equation" r:id="rId10" imgW="330057" imgH="431613" progId="Equation.DSMT4">
                  <p:embed/>
                </p:oleObj>
              </mc:Choice>
              <mc:Fallback>
                <p:oleObj name="Equation" r:id="rId10" imgW="330057" imgH="431613"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737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45</a:t>
            </a:r>
            <a:endParaRPr lang="en-US" sz="1000" dirty="0">
              <a:solidFill>
                <a:srgbClr val="3366FF"/>
              </a:solidFill>
            </a:endParaRPr>
          </a:p>
        </p:txBody>
      </p:sp>
      <p:sp>
        <p:nvSpPr>
          <p:cNvPr id="357379" name="Text Box 3"/>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This invalidates the OLS procedure for calculating standard errors, which assumes that </a:t>
            </a:r>
            <a:r>
              <a:rPr lang="en-GB" sz="1500" b="1" i="1" dirty="0" err="1">
                <a:latin typeface="Arial" charset="0"/>
              </a:rPr>
              <a:t>u</a:t>
            </a:r>
            <a:r>
              <a:rPr lang="en-GB" sz="1500" b="1" i="1" baseline="-25000" dirty="0" err="1">
                <a:latin typeface="Arial" charset="0"/>
              </a:rPr>
              <a:t>t</a:t>
            </a:r>
            <a:r>
              <a:rPr lang="en-GB" sz="1500" b="1" dirty="0">
                <a:latin typeface="Arial" charset="0"/>
              </a:rPr>
              <a:t> is </a:t>
            </a:r>
            <a:r>
              <a:rPr lang="en-GB" sz="1500" b="1" dirty="0" smtClean="0">
                <a:latin typeface="Arial" charset="0"/>
              </a:rPr>
              <a:t>iid (identically and independently distributed).</a:t>
            </a:r>
            <a:r>
              <a:rPr lang="en-US" sz="1500" b="1" dirty="0" smtClean="0">
                <a:latin typeface="Arial" charset="0"/>
              </a:rPr>
              <a:t> </a:t>
            </a:r>
            <a:endParaRPr lang="en-GB" sz="1500" b="1" dirty="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6"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Box 26"/>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8" name="Rectangle 32"/>
          <p:cNvSpPr>
            <a:spLocks noChangeArrowheads="1"/>
          </p:cNvSpPr>
          <p:nvPr/>
        </p:nvSpPr>
        <p:spPr bwMode="auto">
          <a:xfrm>
            <a:off x="4800600" y="1381124"/>
            <a:ext cx="2695576" cy="1428752"/>
          </a:xfrm>
          <a:prstGeom prst="rect">
            <a:avLst/>
          </a:prstGeom>
          <a:solidFill>
            <a:srgbClr val="F8F8FA"/>
          </a:solidFill>
          <a:ln>
            <a:noFill/>
          </a:ln>
          <a:effectLst>
            <a:innerShdw blurRad="76200">
              <a:srgbClr val="003366"/>
            </a:innerShdw>
          </a:effectLst>
          <a:extLst/>
        </p:spPr>
        <p:txBody>
          <a:bodyPr wrap="none" anchor="ctr"/>
          <a:lstStyle/>
          <a:p>
            <a:endParaRPr lang="en-GB"/>
          </a:p>
        </p:txBody>
      </p:sp>
      <p:grpSp>
        <p:nvGrpSpPr>
          <p:cNvPr id="29" name="Group 32"/>
          <p:cNvGrpSpPr>
            <a:grpSpLocks/>
          </p:cNvGrpSpPr>
          <p:nvPr/>
        </p:nvGrpSpPr>
        <p:grpSpPr bwMode="auto">
          <a:xfrm>
            <a:off x="4962525" y="1466850"/>
            <a:ext cx="2381250" cy="1274763"/>
            <a:chOff x="2976" y="774"/>
            <a:chExt cx="1500" cy="803"/>
          </a:xfrm>
        </p:grpSpPr>
        <p:graphicFrame>
          <p:nvGraphicFramePr>
            <p:cNvPr id="30" name="Object 29"/>
            <p:cNvGraphicFramePr>
              <a:graphicFrameLocks noChangeAspect="1"/>
            </p:cNvGraphicFramePr>
            <p:nvPr/>
          </p:nvGraphicFramePr>
          <p:xfrm>
            <a:off x="2980" y="774"/>
            <a:ext cx="1496" cy="240"/>
          </p:xfrm>
          <a:graphic>
            <a:graphicData uri="http://schemas.openxmlformats.org/presentationml/2006/ole">
              <mc:AlternateContent xmlns:mc="http://schemas.openxmlformats.org/markup-compatibility/2006">
                <mc:Choice xmlns:v="urn:schemas-microsoft-com:vml" Requires="v">
                  <p:oleObj spid="_x0000_s357531" name="Equation" r:id="rId4" imgW="2374560" imgH="380880" progId="Equation.3">
                    <p:embed/>
                  </p:oleObj>
                </mc:Choice>
                <mc:Fallback>
                  <p:oleObj name="Equation" r:id="rId4" imgW="2374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0" y="774"/>
                          <a:ext cx="14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nvGraphicFramePr>
          <p:xfrm>
            <a:off x="2976" y="1039"/>
            <a:ext cx="896" cy="240"/>
          </p:xfrm>
          <a:graphic>
            <a:graphicData uri="http://schemas.openxmlformats.org/presentationml/2006/ole">
              <mc:AlternateContent xmlns:mc="http://schemas.openxmlformats.org/markup-compatibility/2006">
                <mc:Choice xmlns:v="urn:schemas-microsoft-com:vml" Requires="v">
                  <p:oleObj spid="_x0000_s357532" name="Equation" r:id="rId6" imgW="1422360" imgH="380880" progId="Equation.3">
                    <p:embed/>
                  </p:oleObj>
                </mc:Choice>
                <mc:Fallback>
                  <p:oleObj name="Equation" r:id="rId6" imgW="142236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6" y="1039"/>
                          <a:ext cx="8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nvGraphicFramePr>
          <p:xfrm>
            <a:off x="2976" y="1337"/>
            <a:ext cx="896" cy="240"/>
          </p:xfrm>
          <a:graphic>
            <a:graphicData uri="http://schemas.openxmlformats.org/presentationml/2006/ole">
              <mc:AlternateContent xmlns:mc="http://schemas.openxmlformats.org/markup-compatibility/2006">
                <mc:Choice xmlns:v="urn:schemas-microsoft-com:vml" Requires="v">
                  <p:oleObj spid="_x0000_s357533" name="Equation" r:id="rId8" imgW="1422360" imgH="380880" progId="Equation.3">
                    <p:embed/>
                  </p:oleObj>
                </mc:Choice>
                <mc:Fallback>
                  <p:oleObj name="Equation" r:id="rId8" imgW="14223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6" y="1337"/>
                          <a:ext cx="8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2"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24" name="Object 23"/>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57534" name="Equation" r:id="rId10" imgW="330057" imgH="431613" progId="Equation.DSMT4">
                  <p:embed/>
                </p:oleObj>
              </mc:Choice>
              <mc:Fallback>
                <p:oleObj name="Equation" r:id="rId10" imgW="330057" imgH="431613"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737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46</a:t>
            </a:r>
            <a:endParaRPr lang="en-US" sz="1000" dirty="0">
              <a:solidFill>
                <a:srgbClr val="3366FF"/>
              </a:solidFill>
            </a:endParaRPr>
          </a:p>
        </p:txBody>
      </p:sp>
      <p:sp>
        <p:nvSpPr>
          <p:cNvPr id="13"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It follows that the </a:t>
            </a:r>
            <a:r>
              <a:rPr lang="en-GB" sz="1500" b="1" i="1" dirty="0">
                <a:latin typeface="Arial" charset="0"/>
              </a:rPr>
              <a:t>t</a:t>
            </a:r>
            <a:r>
              <a:rPr lang="en-GB" sz="1500" b="1" dirty="0">
                <a:latin typeface="Arial" charset="0"/>
              </a:rPr>
              <a:t> statistic, as printed in the regression results, does not conform to its theoretical distribution</a:t>
            </a:r>
            <a:r>
              <a:rPr lang="en-GB" sz="1500" b="1" dirty="0" smtClean="0">
                <a:latin typeface="Arial" charset="0"/>
              </a:rPr>
              <a:t>.</a:t>
            </a:r>
            <a:endParaRPr lang="en-GB" sz="1500" dirty="0">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6"/>
          <p:cNvSpPr/>
          <p:nvPr/>
        </p:nvSpPr>
        <p:spPr bwMode="auto">
          <a:xfrm>
            <a:off x="923924" y="1080000"/>
            <a:ext cx="7334251" cy="42444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10196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7"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Box 27"/>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34" name="Rectangle 32"/>
          <p:cNvSpPr>
            <a:spLocks noChangeArrowheads="1"/>
          </p:cNvSpPr>
          <p:nvPr/>
        </p:nvSpPr>
        <p:spPr bwMode="auto">
          <a:xfrm>
            <a:off x="4800600" y="1381124"/>
            <a:ext cx="2695576" cy="1428752"/>
          </a:xfrm>
          <a:prstGeom prst="rect">
            <a:avLst/>
          </a:prstGeom>
          <a:solidFill>
            <a:srgbClr val="F8F8FA"/>
          </a:solidFill>
          <a:ln>
            <a:noFill/>
          </a:ln>
          <a:effectLst>
            <a:innerShdw blurRad="76200">
              <a:srgbClr val="003366"/>
            </a:innerShdw>
          </a:effectLst>
          <a:extLst/>
        </p:spPr>
        <p:txBody>
          <a:bodyPr wrap="none" anchor="ctr"/>
          <a:lstStyle/>
          <a:p>
            <a:endParaRPr lang="en-GB"/>
          </a:p>
        </p:txBody>
      </p:sp>
      <p:grpSp>
        <p:nvGrpSpPr>
          <p:cNvPr id="35" name="Group 32"/>
          <p:cNvGrpSpPr>
            <a:grpSpLocks/>
          </p:cNvGrpSpPr>
          <p:nvPr/>
        </p:nvGrpSpPr>
        <p:grpSpPr bwMode="auto">
          <a:xfrm>
            <a:off x="4962525" y="1466850"/>
            <a:ext cx="2381250" cy="1274763"/>
            <a:chOff x="2976" y="774"/>
            <a:chExt cx="1500" cy="803"/>
          </a:xfrm>
        </p:grpSpPr>
        <p:graphicFrame>
          <p:nvGraphicFramePr>
            <p:cNvPr id="36" name="Object 35"/>
            <p:cNvGraphicFramePr>
              <a:graphicFrameLocks noChangeAspect="1"/>
            </p:cNvGraphicFramePr>
            <p:nvPr/>
          </p:nvGraphicFramePr>
          <p:xfrm>
            <a:off x="2980" y="774"/>
            <a:ext cx="1496" cy="240"/>
          </p:xfrm>
          <a:graphic>
            <a:graphicData uri="http://schemas.openxmlformats.org/presentationml/2006/ole">
              <mc:AlternateContent xmlns:mc="http://schemas.openxmlformats.org/markup-compatibility/2006">
                <mc:Choice xmlns:v="urn:schemas-microsoft-com:vml" Requires="v">
                  <p:oleObj spid="_x0000_s358534" name="Equation" r:id="rId4" imgW="2374560" imgH="380880" progId="Equation.3">
                    <p:embed/>
                  </p:oleObj>
                </mc:Choice>
                <mc:Fallback>
                  <p:oleObj name="Equation" r:id="rId4" imgW="2374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0" y="774"/>
                          <a:ext cx="14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nvGraphicFramePr>
          <p:xfrm>
            <a:off x="2976" y="1039"/>
            <a:ext cx="896" cy="240"/>
          </p:xfrm>
          <a:graphic>
            <a:graphicData uri="http://schemas.openxmlformats.org/presentationml/2006/ole">
              <mc:AlternateContent xmlns:mc="http://schemas.openxmlformats.org/markup-compatibility/2006">
                <mc:Choice xmlns:v="urn:schemas-microsoft-com:vml" Requires="v">
                  <p:oleObj spid="_x0000_s358535" name="Equation" r:id="rId6" imgW="1422360" imgH="380880" progId="Equation.3">
                    <p:embed/>
                  </p:oleObj>
                </mc:Choice>
                <mc:Fallback>
                  <p:oleObj name="Equation" r:id="rId6" imgW="142236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6" y="1039"/>
                          <a:ext cx="8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nvGraphicFramePr>
          <p:xfrm>
            <a:off x="2976" y="1337"/>
            <a:ext cx="896" cy="240"/>
          </p:xfrm>
          <a:graphic>
            <a:graphicData uri="http://schemas.openxmlformats.org/presentationml/2006/ole">
              <mc:AlternateContent xmlns:mc="http://schemas.openxmlformats.org/markup-compatibility/2006">
                <mc:Choice xmlns:v="urn:schemas-microsoft-com:vml" Requires="v">
                  <p:oleObj spid="_x0000_s358536" name="Equation" r:id="rId8" imgW="1422360" imgH="380880" progId="Equation.3">
                    <p:embed/>
                  </p:oleObj>
                </mc:Choice>
                <mc:Fallback>
                  <p:oleObj name="Equation" r:id="rId8" imgW="14223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6" y="1337"/>
                          <a:ext cx="896"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3" name="Rectangle 32"/>
          <p:cNvSpPr>
            <a:spLocks noChangeArrowheads="1"/>
          </p:cNvSpPr>
          <p:nvPr/>
        </p:nvSpPr>
        <p:spPr bwMode="auto">
          <a:xfrm>
            <a:off x="2781300" y="5172074"/>
            <a:ext cx="35528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 Box 14"/>
          <p:cNvSpPr txBox="1">
            <a:spLocks noChangeArrowheads="1"/>
          </p:cNvSpPr>
          <p:nvPr/>
        </p:nvSpPr>
        <p:spPr bwMode="auto">
          <a:xfrm>
            <a:off x="2781300" y="5198400"/>
            <a:ext cx="35718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standard error of </a:t>
            </a:r>
            <a:endParaRPr lang="en-US" sz="1600" b="1" baseline="-25000" dirty="0"/>
          </a:p>
        </p:txBody>
      </p:sp>
      <p:graphicFrame>
        <p:nvGraphicFramePr>
          <p:cNvPr id="25" name="Object 24"/>
          <p:cNvGraphicFramePr>
            <a:graphicFrameLocks noChangeAspect="1"/>
          </p:cNvGraphicFramePr>
          <p:nvPr>
            <p:extLst>
              <p:ext uri="{D42A27DB-BD31-4B8C-83A1-F6EECF244321}">
                <p14:modId xmlns:p14="http://schemas.microsoft.com/office/powerpoint/2010/main" val="3079962562"/>
              </p:ext>
            </p:extLst>
          </p:nvPr>
        </p:nvGraphicFramePr>
        <p:xfrm>
          <a:off x="5984875" y="5202238"/>
          <a:ext cx="247650" cy="323850"/>
        </p:xfrm>
        <a:graphic>
          <a:graphicData uri="http://schemas.openxmlformats.org/presentationml/2006/ole">
            <mc:AlternateContent xmlns:mc="http://schemas.openxmlformats.org/markup-compatibility/2006">
              <mc:Choice xmlns:v="urn:schemas-microsoft-com:vml" Requires="v">
                <p:oleObj spid="_x0000_s358537" name="Equation" r:id="rId10" imgW="330057" imgH="431613" progId="Equation.DSMT4">
                  <p:embed/>
                </p:oleObj>
              </mc:Choice>
              <mc:Fallback>
                <p:oleObj name="Equation" r:id="rId10" imgW="330057" imgH="431613"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84875"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414275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051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47</a:t>
            </a:r>
            <a:endParaRPr lang="en-US" sz="1000" dirty="0">
              <a:solidFill>
                <a:srgbClr val="3366FF"/>
              </a:solidFill>
            </a:endParaRPr>
          </a:p>
        </p:txBody>
      </p:sp>
      <p:sp>
        <p:nvSpPr>
          <p:cNvPr id="320516" name="Text Box 4"/>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 </a:t>
            </a:r>
            <a:r>
              <a:rPr lang="en-GB" sz="1500" b="1" i="1">
                <a:latin typeface="Arial" charset="0"/>
              </a:rPr>
              <a:t>t</a:t>
            </a:r>
            <a:r>
              <a:rPr lang="en-GB" sz="1500" b="1">
                <a:latin typeface="Arial" charset="0"/>
              </a:rPr>
              <a:t> distribution ought to converge on the standardized normal distribution, as in white noise regressions.</a:t>
            </a:r>
            <a:endParaRPr lang="en-GB" sz="1500">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sp>
        <p:nvSpPr>
          <p:cNvPr id="23" name="Rectangle 32"/>
          <p:cNvSpPr>
            <a:spLocks noChangeArrowheads="1"/>
          </p:cNvSpPr>
          <p:nvPr/>
        </p:nvSpPr>
        <p:spPr bwMode="auto">
          <a:xfrm>
            <a:off x="1467150" y="2134800"/>
            <a:ext cx="1523700" cy="1162051"/>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 Box 24"/>
          <p:cNvSpPr txBox="1">
            <a:spLocks noChangeArrowheads="1"/>
          </p:cNvSpPr>
          <p:nvPr/>
        </p:nvSpPr>
        <p:spPr bwMode="auto">
          <a:xfrm>
            <a:off x="1506525" y="2131200"/>
            <a:ext cx="1473200" cy="1158875"/>
          </a:xfrm>
          <a:prstGeom prst="rect">
            <a:avLst/>
          </a:prstGeom>
          <a:noFill/>
          <a:ln>
            <a:noFill/>
          </a:ln>
          <a:effectLst/>
          <a:extLst/>
        </p:spPr>
        <p:txBody>
          <a:bodyPr lIns="126000" tIns="90000" rIns="90000" bIns="90000">
            <a:spAutoFit/>
          </a:bodyPr>
          <a:lstStyle/>
          <a:p>
            <a:pPr>
              <a:spcBef>
                <a:spcPct val="50000"/>
              </a:spcBef>
            </a:pPr>
            <a:r>
              <a:rPr lang="en-GB" sz="1600" b="1" i="1" dirty="0"/>
              <a:t>t</a:t>
            </a:r>
            <a:r>
              <a:rPr lang="en-GB" sz="1600" b="1" dirty="0">
                <a:cs typeface="Arial" charset="0"/>
              </a:rPr>
              <a:t> distribution converges to a normal distribution</a:t>
            </a:r>
          </a:p>
        </p:txBody>
      </p:sp>
      <p:sp>
        <p:nvSpPr>
          <p:cNvPr id="25" name="Rectangle 32"/>
          <p:cNvSpPr>
            <a:spLocks noChangeArrowheads="1"/>
          </p:cNvSpPr>
          <p:nvPr/>
        </p:nvSpPr>
        <p:spPr bwMode="auto">
          <a:xfrm>
            <a:off x="1286174" y="43910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TextBox 25"/>
          <p:cNvSpPr txBox="1"/>
          <p:nvPr/>
        </p:nvSpPr>
        <p:spPr>
          <a:xfrm>
            <a:off x="1257300" y="436245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7"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41938650"/>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20600" name="Equation" r:id="rId4" imgW="1815840" imgH="431640" progId="Equation.DSMT4">
                  <p:embed/>
                </p:oleObj>
              </mc:Choice>
              <mc:Fallback>
                <p:oleObj name="Equation" r:id="rId4" imgW="1815840" imgH="431640" progId="Equation.DSMT4">
                  <p:embed/>
                  <p:pic>
                    <p:nvPicPr>
                      <p:cNvPr id="0" name="Object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32"/>
          <p:cNvSpPr>
            <a:spLocks noChangeArrowheads="1"/>
          </p:cNvSpPr>
          <p:nvPr/>
        </p:nvSpPr>
        <p:spPr bwMode="auto">
          <a:xfrm>
            <a:off x="2990851" y="5172074"/>
            <a:ext cx="3114674"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25"/>
          <p:cNvSpPr txBox="1">
            <a:spLocks noChangeArrowheads="1"/>
          </p:cNvSpPr>
          <p:nvPr/>
        </p:nvSpPr>
        <p:spPr bwMode="auto">
          <a:xfrm>
            <a:off x="2987675" y="5198400"/>
            <a:ext cx="31464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r>
              <a:rPr lang="en-GB" sz="1600" b="1" i="1" dirty="0"/>
              <a:t>t</a:t>
            </a:r>
            <a:r>
              <a:rPr lang="en-GB" sz="1600" b="1" dirty="0"/>
              <a:t> statistic for </a:t>
            </a:r>
            <a:endParaRPr lang="en-US" sz="1600" b="1" baseline="-25000" dirty="0"/>
          </a:p>
        </p:txBody>
      </p:sp>
      <p:graphicFrame>
        <p:nvGraphicFramePr>
          <p:cNvPr id="30" name="Object 29"/>
          <p:cNvGraphicFramePr>
            <a:graphicFrameLocks noChangeAspect="1"/>
          </p:cNvGraphicFramePr>
          <p:nvPr>
            <p:extLst>
              <p:ext uri="{D42A27DB-BD31-4B8C-83A1-F6EECF244321}">
                <p14:modId xmlns:p14="http://schemas.microsoft.com/office/powerpoint/2010/main" val="1508492036"/>
              </p:ext>
            </p:extLst>
          </p:nvPr>
        </p:nvGraphicFramePr>
        <p:xfrm>
          <a:off x="5765800" y="5202238"/>
          <a:ext cx="247650" cy="323850"/>
        </p:xfrm>
        <a:graphic>
          <a:graphicData uri="http://schemas.openxmlformats.org/presentationml/2006/ole">
            <mc:AlternateContent xmlns:mc="http://schemas.openxmlformats.org/markup-compatibility/2006">
              <mc:Choice xmlns:v="urn:schemas-microsoft-com:vml" Requires="v">
                <p:oleObj spid="_x0000_s320601" name="Equation" r:id="rId6" imgW="330057" imgH="431613" progId="Equation.DSMT4">
                  <p:embed/>
                </p:oleObj>
              </mc:Choice>
              <mc:Fallback>
                <p:oleObj name="Equation" r:id="rId6" imgW="33005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5800"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949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48</a:t>
            </a:r>
            <a:endParaRPr lang="en-US" sz="1000" dirty="0">
              <a:solidFill>
                <a:srgbClr val="3366FF"/>
              </a:solidFill>
            </a:endParaRPr>
          </a:p>
        </p:txBody>
      </p:sp>
      <p:sp>
        <p:nvSpPr>
          <p:cNvPr id="11"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smtClean="0">
                <a:latin typeface="Arial" charset="0"/>
              </a:rPr>
              <a:t>However, the </a:t>
            </a:r>
            <a:r>
              <a:rPr lang="en-GB" sz="1500" b="1" dirty="0">
                <a:latin typeface="Arial" charset="0"/>
              </a:rPr>
              <a:t>apparent reduction in the reported standard error as </a:t>
            </a:r>
            <a:r>
              <a:rPr lang="en-GB" sz="1500" b="1" i="1" dirty="0">
                <a:latin typeface="Arial" charset="0"/>
              </a:rPr>
              <a:t>T</a:t>
            </a:r>
            <a:r>
              <a:rPr lang="en-GB" sz="1500" b="1" dirty="0">
                <a:latin typeface="Arial" charset="0"/>
              </a:rPr>
              <a:t> increases causes the distribution of the reported </a:t>
            </a:r>
            <a:r>
              <a:rPr lang="en-GB" sz="1500" b="1" i="1" dirty="0">
                <a:latin typeface="Arial" charset="0"/>
              </a:rPr>
              <a:t>t</a:t>
            </a:r>
            <a:r>
              <a:rPr lang="en-GB" sz="1500" b="1" dirty="0">
                <a:latin typeface="Arial" charset="0"/>
              </a:rPr>
              <a:t> statistic to widen as </a:t>
            </a:r>
            <a:r>
              <a:rPr lang="en-GB" sz="1500" b="1" i="1" dirty="0">
                <a:latin typeface="Arial" charset="0"/>
              </a:rPr>
              <a:t>T</a:t>
            </a:r>
            <a:r>
              <a:rPr lang="en-GB" sz="1500" b="1" dirty="0">
                <a:latin typeface="Arial" charset="0"/>
              </a:rPr>
              <a:t> increases, as shown in </a:t>
            </a:r>
            <a:r>
              <a:rPr lang="en-GB" sz="1500" b="1" dirty="0" smtClean="0">
                <a:latin typeface="Arial" charset="0"/>
              </a:rPr>
              <a:t>this </a:t>
            </a:r>
            <a:r>
              <a:rPr lang="en-GB" sz="1500" b="1" dirty="0">
                <a:latin typeface="Arial" charset="0"/>
              </a:rPr>
              <a:t>figure.  This accounts for the very high incidence of Type I errors found by Granger and </a:t>
            </a:r>
            <a:r>
              <a:rPr lang="en-GB" sz="1500" b="1" dirty="0" err="1" smtClean="0">
                <a:latin typeface="Arial" charset="0"/>
              </a:rPr>
              <a:t>Newbold</a:t>
            </a:r>
            <a:r>
              <a:rPr lang="en-GB" sz="1500" b="1" dirty="0" smtClean="0">
                <a:latin typeface="Arial" charset="0"/>
              </a:rPr>
              <a:t>.</a:t>
            </a:r>
            <a:endParaRPr lang="en-GB" sz="1500" dirty="0">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pic>
        <p:nvPicPr>
          <p:cNvPr id="319532" name="Picture 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4"/>
          <p:cNvSpPr txBox="1">
            <a:spLocks noChangeArrowheads="1"/>
          </p:cNvSpPr>
          <p:nvPr/>
        </p:nvSpPr>
        <p:spPr bwMode="auto">
          <a:xfrm>
            <a:off x="301625" y="558000"/>
            <a:ext cx="3787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random walks</a:t>
            </a:r>
            <a:endParaRPr lang="en-US" sz="1800" b="1" dirty="0"/>
          </a:p>
        </p:txBody>
      </p:sp>
      <p:sp>
        <p:nvSpPr>
          <p:cNvPr id="22" name="Rectangle 32"/>
          <p:cNvSpPr>
            <a:spLocks noChangeArrowheads="1"/>
          </p:cNvSpPr>
          <p:nvPr/>
        </p:nvSpPr>
        <p:spPr bwMode="auto">
          <a:xfrm>
            <a:off x="1286174" y="43910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3" name="TextBox 22"/>
          <p:cNvSpPr txBox="1"/>
          <p:nvPr/>
        </p:nvSpPr>
        <p:spPr>
          <a:xfrm>
            <a:off x="1257300" y="436245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4"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530400574"/>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19571"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2"/>
          <p:cNvSpPr>
            <a:spLocks noChangeArrowheads="1"/>
          </p:cNvSpPr>
          <p:nvPr/>
        </p:nvSpPr>
        <p:spPr bwMode="auto">
          <a:xfrm>
            <a:off x="2990851" y="5172074"/>
            <a:ext cx="3114674"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 Box 25"/>
          <p:cNvSpPr txBox="1">
            <a:spLocks noChangeArrowheads="1"/>
          </p:cNvSpPr>
          <p:nvPr/>
        </p:nvSpPr>
        <p:spPr bwMode="auto">
          <a:xfrm>
            <a:off x="2987675" y="5198400"/>
            <a:ext cx="31464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r>
              <a:rPr lang="en-GB" sz="1600" b="1" i="1" dirty="0"/>
              <a:t>t</a:t>
            </a:r>
            <a:r>
              <a:rPr lang="en-GB" sz="1600" b="1" dirty="0"/>
              <a:t> statistic for </a:t>
            </a:r>
            <a:endParaRPr lang="en-US" sz="1600" b="1" baseline="-25000" dirty="0"/>
          </a:p>
        </p:txBody>
      </p:sp>
      <p:graphicFrame>
        <p:nvGraphicFramePr>
          <p:cNvPr id="28" name="Object 27"/>
          <p:cNvGraphicFramePr>
            <a:graphicFrameLocks noChangeAspect="1"/>
          </p:cNvGraphicFramePr>
          <p:nvPr>
            <p:extLst>
              <p:ext uri="{D42A27DB-BD31-4B8C-83A1-F6EECF244321}">
                <p14:modId xmlns:p14="http://schemas.microsoft.com/office/powerpoint/2010/main" val="1508492036"/>
              </p:ext>
            </p:extLst>
          </p:nvPr>
        </p:nvGraphicFramePr>
        <p:xfrm>
          <a:off x="5765800" y="5202238"/>
          <a:ext cx="247650" cy="323850"/>
        </p:xfrm>
        <a:graphic>
          <a:graphicData uri="http://schemas.openxmlformats.org/presentationml/2006/ole">
            <mc:AlternateContent xmlns:mc="http://schemas.openxmlformats.org/markup-compatibility/2006">
              <mc:Choice xmlns:v="urn:schemas-microsoft-com:vml" Requires="v">
                <p:oleObj spid="_x0000_s319572" name="Equation" r:id="rId6" imgW="330057" imgH="431613" progId="Equation.DSMT4">
                  <p:embed/>
                </p:oleObj>
              </mc:Choice>
              <mc:Fallback>
                <p:oleObj name="Equation" r:id="rId6" imgW="33005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5800"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85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2785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answer is obvious.  The common dependence on </a:t>
            </a:r>
            <a:r>
              <a:rPr lang="en-GB" sz="1500" b="1" i="1"/>
              <a:t>t</a:t>
            </a:r>
            <a:r>
              <a:rPr lang="en-GB" sz="1500" b="1"/>
              <a:t> will cause the variables to be correlated, and hence a regression of one on the other will yield ‘significant’ coefficients, provided that the sample is large enough.</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8" name="Rectangle 13"/>
          <p:cNvSpPr>
            <a:spLocks noChangeArrowheads="1"/>
          </p:cNvSpPr>
          <p:nvPr/>
        </p:nvSpPr>
        <p:spPr bwMode="auto">
          <a:xfrm>
            <a:off x="0" y="1080001"/>
            <a:ext cx="9144000" cy="305384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0" name="Text Box 2"/>
          <p:cNvSpPr txBox="1">
            <a:spLocks noChangeArrowheads="1"/>
          </p:cNvSpPr>
          <p:nvPr/>
        </p:nvSpPr>
        <p:spPr bwMode="auto">
          <a:xfrm>
            <a:off x="301625" y="558000"/>
            <a:ext cx="8532813" cy="32996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a:t>
            </a:r>
            <a:r>
              <a:rPr lang="en-GB" sz="1800" b="1" dirty="0" smtClean="0">
                <a:latin typeface="Arial" charset="0"/>
              </a:rPr>
              <a:t>on</a:t>
            </a:r>
            <a:endParaRPr lang="en-GB" sz="1800" b="1" dirty="0">
              <a:latin typeface="Arial" charset="0"/>
            </a:endParaRPr>
          </a:p>
        </p:txBody>
      </p:sp>
      <p:graphicFrame>
        <p:nvGraphicFramePr>
          <p:cNvPr id="31" name="Object 8"/>
          <p:cNvGraphicFramePr>
            <a:graphicFrameLocks noChangeAspect="1"/>
          </p:cNvGraphicFramePr>
          <p:nvPr>
            <p:extLst>
              <p:ext uri="{D42A27DB-BD31-4B8C-83A1-F6EECF244321}">
                <p14:modId xmlns:p14="http://schemas.microsoft.com/office/powerpoint/2010/main" val="1442448685"/>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78954"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 name="Object 12"/>
          <p:cNvGraphicFramePr>
            <a:graphicFrameLocks noChangeAspect="1"/>
          </p:cNvGraphicFramePr>
          <p:nvPr>
            <p:extLst>
              <p:ext uri="{D42A27DB-BD31-4B8C-83A1-F6EECF244321}">
                <p14:modId xmlns:p14="http://schemas.microsoft.com/office/powerpoint/2010/main" val="497830530"/>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78955"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Object 15"/>
          <p:cNvGraphicFramePr>
            <a:graphicFrameLocks noChangeAspect="1"/>
          </p:cNvGraphicFramePr>
          <p:nvPr>
            <p:extLst>
              <p:ext uri="{D42A27DB-BD31-4B8C-83A1-F6EECF244321}">
                <p14:modId xmlns:p14="http://schemas.microsoft.com/office/powerpoint/2010/main" val="2974552067"/>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78956"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6"/>
          <p:cNvGraphicFramePr>
            <a:graphicFrameLocks noChangeAspect="1"/>
          </p:cNvGraphicFramePr>
          <p:nvPr>
            <p:extLst>
              <p:ext uri="{D42A27DB-BD31-4B8C-83A1-F6EECF244321}">
                <p14:modId xmlns:p14="http://schemas.microsoft.com/office/powerpoint/2010/main" val="644058434"/>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78957"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78958"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278959"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78960"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78961"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15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49</a:t>
            </a:r>
            <a:endParaRPr lang="en-US" sz="1000" dirty="0">
              <a:solidFill>
                <a:srgbClr val="3366FF"/>
              </a:solidFill>
            </a:endParaRPr>
          </a:p>
        </p:txBody>
      </p:sp>
      <p:sp>
        <p:nvSpPr>
          <p:cNvPr id="321540" name="Text Box 4"/>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Before drawing the implications of these findings, we will consider one further example.  Suppose that, instead of being random walks, </a:t>
            </a:r>
            <a:r>
              <a:rPr lang="en-GB" sz="1500" b="1" i="1">
                <a:latin typeface="Arial" charset="0"/>
              </a:rPr>
              <a:t>Y</a:t>
            </a:r>
            <a:r>
              <a:rPr lang="en-GB" sz="1500" b="1" i="1" baseline="-25000">
                <a:latin typeface="Arial" charset="0"/>
              </a:rPr>
              <a:t>t</a:t>
            </a:r>
            <a:r>
              <a:rPr lang="en-GB" sz="1500" b="1">
                <a:latin typeface="Arial" charset="0"/>
              </a:rPr>
              <a:t> and </a:t>
            </a:r>
            <a:r>
              <a:rPr lang="en-GB" sz="1500" b="1" i="1">
                <a:latin typeface="Arial" charset="0"/>
              </a:rPr>
              <a:t>X</a:t>
            </a:r>
            <a:r>
              <a:rPr lang="en-GB" sz="1500" b="1" i="1" baseline="-25000">
                <a:latin typeface="Arial" charset="0"/>
              </a:rPr>
              <a:t>t</a:t>
            </a:r>
            <a:r>
              <a:rPr lang="en-GB" sz="1500" b="1">
                <a:latin typeface="Arial" charset="0"/>
              </a:rPr>
              <a:t> are (independent) AR(1) processes with coefficient 0.95 as shown, </a:t>
            </a:r>
            <a:r>
              <a:rPr lang="en-GB" sz="1500" b="1" i="1">
                <a:latin typeface="Symbol" pitchFamily="18" charset="2"/>
              </a:rPr>
              <a:t>e</a:t>
            </a:r>
            <a:r>
              <a:rPr lang="en-GB" sz="1500" b="1" i="1" baseline="-25000">
                <a:latin typeface="Arial" charset="0"/>
              </a:rPr>
              <a:t>Yt</a:t>
            </a:r>
            <a:r>
              <a:rPr lang="en-GB" sz="1500" b="1">
                <a:latin typeface="Arial" charset="0"/>
              </a:rPr>
              <a:t> and </a:t>
            </a:r>
            <a:r>
              <a:rPr lang="en-GB" sz="1500" b="1" i="1">
                <a:latin typeface="Symbol" pitchFamily="18" charset="2"/>
              </a:rPr>
              <a:t>e</a:t>
            </a:r>
            <a:r>
              <a:rPr lang="en-GB" sz="1500" b="1" i="1" baseline="-25000">
                <a:latin typeface="Arial" charset="0"/>
              </a:rPr>
              <a:t>Xt</a:t>
            </a:r>
            <a:r>
              <a:rPr lang="en-GB" sz="1500" b="1">
                <a:latin typeface="Arial" charset="0"/>
              </a:rPr>
              <a:t> being independent white noise processes.</a:t>
            </a:r>
            <a:endParaRPr lang="en-GB" sz="1500">
              <a:latin typeface="Arial" charset="0"/>
            </a:endParaRPr>
          </a:p>
        </p:txBody>
      </p:sp>
      <p:sp>
        <p:nvSpPr>
          <p:cNvPr id="321556"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pic>
        <p:nvPicPr>
          <p:cNvPr id="321624"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21549" name="Object 13"/>
          <p:cNvGraphicFramePr>
            <a:graphicFrameLocks noChangeAspect="1"/>
          </p:cNvGraphicFramePr>
          <p:nvPr>
            <p:extLst>
              <p:ext uri="{D42A27DB-BD31-4B8C-83A1-F6EECF244321}">
                <p14:modId xmlns:p14="http://schemas.microsoft.com/office/powerpoint/2010/main" val="934045874"/>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21727" name="Equation" r:id="rId4" imgW="2197080" imgH="380880" progId="Equation.3">
                  <p:embed/>
                </p:oleObj>
              </mc:Choice>
              <mc:Fallback>
                <p:oleObj name="Equation" r:id="rId4" imgW="2197080" imgH="380880"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1551" name="Object 15"/>
          <p:cNvGraphicFramePr>
            <a:graphicFrameLocks noChangeAspect="1"/>
          </p:cNvGraphicFramePr>
          <p:nvPr>
            <p:extLst>
              <p:ext uri="{D42A27DB-BD31-4B8C-83A1-F6EECF244321}">
                <p14:modId xmlns:p14="http://schemas.microsoft.com/office/powerpoint/2010/main" val="1048265722"/>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21728" name="Equation" r:id="rId6" imgW="2438280" imgH="380880" progId="Equation.3">
                  <p:embed/>
                </p:oleObj>
              </mc:Choice>
              <mc:Fallback>
                <p:oleObj name="Equation" r:id="rId6" imgW="2438280" imgH="380880"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2" name="TextBox 21"/>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93395009"/>
              </p:ext>
            </p:extLst>
          </p:nvPr>
        </p:nvGraphicFramePr>
        <p:xfrm>
          <a:off x="1519238" y="2314575"/>
          <a:ext cx="1816100" cy="431800"/>
        </p:xfrm>
        <a:graphic>
          <a:graphicData uri="http://schemas.openxmlformats.org/presentationml/2006/ole">
            <mc:AlternateContent xmlns:mc="http://schemas.openxmlformats.org/markup-compatibility/2006">
              <mc:Choice xmlns:v="urn:schemas-microsoft-com:vml" Requires="v">
                <p:oleObj spid="_x0000_s321729" name="Equation" r:id="rId8" imgW="1816100" imgH="431800" progId="Equation.DSMT4">
                  <p:embed/>
                </p:oleObj>
              </mc:Choice>
              <mc:Fallback>
                <p:oleObj name="Equation" r:id="rId8" imgW="1816100" imgH="4318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19238"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25" name="Object 24"/>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21730" name="Equation" r:id="rId10" imgW="330120" imgH="431640" progId="Equation.DSMT4">
                  <p:embed/>
                </p:oleObj>
              </mc:Choice>
              <mc:Fallback>
                <p:oleObj name="Equation" r:id="rId10" imgW="33012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358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50</a:t>
            </a:r>
            <a:endParaRPr lang="en-US" sz="1000" dirty="0">
              <a:solidFill>
                <a:srgbClr val="3366FF"/>
              </a:solidFill>
            </a:endParaRPr>
          </a:p>
        </p:txBody>
      </p:sp>
      <p:sp>
        <p:nvSpPr>
          <p:cNvPr id="323589"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What happens if one regresses </a:t>
            </a:r>
            <a:r>
              <a:rPr lang="en-GB" sz="1500" b="1" i="1" dirty="0" err="1">
                <a:latin typeface="Arial" charset="0"/>
              </a:rPr>
              <a:t>Y</a:t>
            </a:r>
            <a:r>
              <a:rPr lang="en-GB" sz="1500" b="1" i="1" baseline="-25000" dirty="0" err="1">
                <a:latin typeface="Arial" charset="0"/>
              </a:rPr>
              <a:t>t</a:t>
            </a:r>
            <a:r>
              <a:rPr lang="en-GB" sz="1500" b="1" dirty="0">
                <a:latin typeface="Arial" charset="0"/>
              </a:rPr>
              <a:t> on </a:t>
            </a:r>
            <a:r>
              <a:rPr lang="en-GB" sz="1500" b="1" i="1" dirty="0" err="1">
                <a:latin typeface="Arial" charset="0"/>
              </a:rPr>
              <a:t>X</a:t>
            </a:r>
            <a:r>
              <a:rPr lang="en-GB" sz="1500" b="1" i="1" baseline="-25000" dirty="0" err="1">
                <a:latin typeface="Arial" charset="0"/>
              </a:rPr>
              <a:t>t</a:t>
            </a:r>
            <a:r>
              <a:rPr lang="en-GB" sz="1500" b="1" dirty="0">
                <a:latin typeface="Arial" charset="0"/>
              </a:rPr>
              <a:t>?  The figure shows the distribution of </a:t>
            </a:r>
            <a:r>
              <a:rPr lang="en-GB" sz="1500" b="1" dirty="0" smtClean="0">
                <a:latin typeface="Arial" charset="0"/>
              </a:rPr>
              <a:t>     </a:t>
            </a:r>
            <a:r>
              <a:rPr lang="en-GB" sz="1500" b="1" dirty="0">
                <a:latin typeface="Arial" charset="0"/>
              </a:rPr>
              <a:t>for sample sizes 25, 50, 100, and 200.  The distribution does contract as the sample size increases, and if we continued to increase the sample size, it will progressively contract to a spike at zero.  </a:t>
            </a:r>
            <a:endParaRPr lang="en-GB" sz="1500" dirty="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pic>
        <p:nvPicPr>
          <p:cNvPr id="19"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13"/>
          <p:cNvGraphicFramePr>
            <a:graphicFrameLocks noChangeAspect="1"/>
          </p:cNvGraphicFramePr>
          <p:nvPr>
            <p:extLst>
              <p:ext uri="{D42A27DB-BD31-4B8C-83A1-F6EECF244321}">
                <p14:modId xmlns:p14="http://schemas.microsoft.com/office/powerpoint/2010/main" val="1673617864"/>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23776" name="Equation" r:id="rId4" imgW="2197080" imgH="380880" progId="Equation.3">
                  <p:embed/>
                </p:oleObj>
              </mc:Choice>
              <mc:Fallback>
                <p:oleObj name="Equation" r:id="rId4" imgW="21970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15"/>
          <p:cNvGraphicFramePr>
            <a:graphicFrameLocks noChangeAspect="1"/>
          </p:cNvGraphicFramePr>
          <p:nvPr>
            <p:extLst>
              <p:ext uri="{D42A27DB-BD31-4B8C-83A1-F6EECF244321}">
                <p14:modId xmlns:p14="http://schemas.microsoft.com/office/powerpoint/2010/main" val="3159169030"/>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23777" name="Equation" r:id="rId6" imgW="2438280" imgH="380880" progId="Equation.3">
                  <p:embed/>
                </p:oleObj>
              </mc:Choice>
              <mc:Fallback>
                <p:oleObj name="Equation" r:id="rId6" imgW="2438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93395009"/>
              </p:ext>
            </p:extLst>
          </p:nvPr>
        </p:nvGraphicFramePr>
        <p:xfrm>
          <a:off x="1519238" y="2314575"/>
          <a:ext cx="1816100" cy="431800"/>
        </p:xfrm>
        <a:graphic>
          <a:graphicData uri="http://schemas.openxmlformats.org/presentationml/2006/ole">
            <mc:AlternateContent xmlns:mc="http://schemas.openxmlformats.org/markup-compatibility/2006">
              <mc:Choice xmlns:v="urn:schemas-microsoft-com:vml" Requires="v">
                <p:oleObj spid="_x0000_s323778" name="Equation" r:id="rId8" imgW="1816100" imgH="431800" progId="Equation.DSMT4">
                  <p:embed/>
                </p:oleObj>
              </mc:Choice>
              <mc:Fallback>
                <p:oleObj name="Equation" r:id="rId8" imgW="1816100" imgH="4318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19238"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0" name="Object 2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23779" name="Equation" r:id="rId10" imgW="330120" imgH="431640" progId="Equation.DSMT4">
                  <p:embed/>
                </p:oleObj>
              </mc:Choice>
              <mc:Fallback>
                <p:oleObj name="Equation" r:id="rId10" imgW="33012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488277179"/>
              </p:ext>
            </p:extLst>
          </p:nvPr>
        </p:nvGraphicFramePr>
        <p:xfrm>
          <a:off x="7458075" y="5854700"/>
          <a:ext cx="214313" cy="280988"/>
        </p:xfrm>
        <a:graphic>
          <a:graphicData uri="http://schemas.openxmlformats.org/presentationml/2006/ole">
            <mc:AlternateContent xmlns:mc="http://schemas.openxmlformats.org/markup-compatibility/2006">
              <mc:Choice xmlns:v="urn:schemas-microsoft-com:vml" Requires="v">
                <p:oleObj spid="_x0000_s323780" name="Equation" r:id="rId12" imgW="330120" imgH="431640" progId="Equation.DSMT4">
                  <p:embed/>
                </p:oleObj>
              </mc:Choice>
              <mc:Fallback>
                <p:oleObj name="Equation" r:id="rId12" imgW="330120" imgH="431640" progId="Equation.DSMT4">
                  <p:embed/>
                  <p:pic>
                    <p:nvPicPr>
                      <p:cNvPr id="0" name="Object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58075" y="5854700"/>
                        <a:ext cx="214313"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46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51</a:t>
            </a:r>
            <a:endParaRPr lang="en-US" sz="1000" dirty="0">
              <a:solidFill>
                <a:srgbClr val="3366FF"/>
              </a:solidFill>
            </a:endParaRPr>
          </a:p>
        </p:txBody>
      </p:sp>
      <p:sp>
        <p:nvSpPr>
          <p:cNvPr id="324613"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So, in contrast to the regressions with random walks, </a:t>
            </a:r>
            <a:r>
              <a:rPr lang="en-GB" sz="1500" b="1" dirty="0" smtClean="0">
                <a:latin typeface="Arial" charset="0"/>
              </a:rPr>
              <a:t>    is </a:t>
            </a:r>
            <a:r>
              <a:rPr lang="en-GB" sz="1500" b="1" dirty="0">
                <a:latin typeface="Arial" charset="0"/>
              </a:rPr>
              <a:t>a consistent estimator.</a:t>
            </a:r>
            <a:endParaRPr lang="en-GB" sz="1500" dirty="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pic>
        <p:nvPicPr>
          <p:cNvPr id="19"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13"/>
          <p:cNvGraphicFramePr>
            <a:graphicFrameLocks noChangeAspect="1"/>
          </p:cNvGraphicFramePr>
          <p:nvPr>
            <p:extLst>
              <p:ext uri="{D42A27DB-BD31-4B8C-83A1-F6EECF244321}">
                <p14:modId xmlns:p14="http://schemas.microsoft.com/office/powerpoint/2010/main" val="1673617864"/>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24800" name="Equation" r:id="rId4" imgW="2197080" imgH="380880" progId="Equation.3">
                  <p:embed/>
                </p:oleObj>
              </mc:Choice>
              <mc:Fallback>
                <p:oleObj name="Equation" r:id="rId4" imgW="21970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15"/>
          <p:cNvGraphicFramePr>
            <a:graphicFrameLocks noChangeAspect="1"/>
          </p:cNvGraphicFramePr>
          <p:nvPr>
            <p:extLst>
              <p:ext uri="{D42A27DB-BD31-4B8C-83A1-F6EECF244321}">
                <p14:modId xmlns:p14="http://schemas.microsoft.com/office/powerpoint/2010/main" val="3159169030"/>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24801" name="Equation" r:id="rId6" imgW="2438280" imgH="380880" progId="Equation.3">
                  <p:embed/>
                </p:oleObj>
              </mc:Choice>
              <mc:Fallback>
                <p:oleObj name="Equation" r:id="rId6" imgW="2438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93395009"/>
              </p:ext>
            </p:extLst>
          </p:nvPr>
        </p:nvGraphicFramePr>
        <p:xfrm>
          <a:off x="1519238" y="2314575"/>
          <a:ext cx="1816100" cy="431800"/>
        </p:xfrm>
        <a:graphic>
          <a:graphicData uri="http://schemas.openxmlformats.org/presentationml/2006/ole">
            <mc:AlternateContent xmlns:mc="http://schemas.openxmlformats.org/markup-compatibility/2006">
              <mc:Choice xmlns:v="urn:schemas-microsoft-com:vml" Requires="v">
                <p:oleObj spid="_x0000_s324802" name="Equation" r:id="rId8" imgW="1816100" imgH="431800" progId="Equation.DSMT4">
                  <p:embed/>
                </p:oleObj>
              </mc:Choice>
              <mc:Fallback>
                <p:oleObj name="Equation" r:id="rId8" imgW="1816100" imgH="4318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19238"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0" name="Object 2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24803" name="Equation" r:id="rId10" imgW="330120" imgH="431640" progId="Equation.DSMT4">
                  <p:embed/>
                </p:oleObj>
              </mc:Choice>
              <mc:Fallback>
                <p:oleObj name="Equation" r:id="rId10" imgW="33012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1802536"/>
              </p:ext>
            </p:extLst>
          </p:nvPr>
        </p:nvGraphicFramePr>
        <p:xfrm>
          <a:off x="5257800" y="5854700"/>
          <a:ext cx="214313" cy="280988"/>
        </p:xfrm>
        <a:graphic>
          <a:graphicData uri="http://schemas.openxmlformats.org/presentationml/2006/ole">
            <mc:AlternateContent xmlns:mc="http://schemas.openxmlformats.org/markup-compatibility/2006">
              <mc:Choice xmlns:v="urn:schemas-microsoft-com:vml" Requires="v">
                <p:oleObj spid="_x0000_s324804" name="Equation" r:id="rId12" imgW="330120" imgH="431640" progId="Equation.DSMT4">
                  <p:embed/>
                </p:oleObj>
              </mc:Choice>
              <mc:Fallback>
                <p:oleObj name="Equation" r:id="rId12" imgW="330120" imgH="431640" progId="Equation.DSMT4">
                  <p:embed/>
                  <p:pic>
                    <p:nvPicPr>
                      <p:cNvPr id="0" name="Object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57800" y="5854700"/>
                        <a:ext cx="214313"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56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52</a:t>
            </a:r>
            <a:endParaRPr lang="en-US" sz="1000" dirty="0">
              <a:solidFill>
                <a:srgbClr val="3366FF"/>
              </a:solidFill>
            </a:endParaRPr>
          </a:p>
        </p:txBody>
      </p:sp>
      <p:sp>
        <p:nvSpPr>
          <p:cNvPr id="325637"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But the rate of reduction of the standard deviation (and hence the increase in height) of the distribution is less than the </a:t>
            </a:r>
            <a:r>
              <a:rPr lang="en-GB" sz="1500" b="1" dirty="0">
                <a:latin typeface="Arial" charset="0"/>
                <a:cs typeface="Arial" charset="0"/>
              </a:rPr>
              <a:t>√</a:t>
            </a:r>
            <a:r>
              <a:rPr lang="en-GB" sz="1500" b="1" i="1" dirty="0">
                <a:latin typeface="Arial" charset="0"/>
                <a:cs typeface="Arial" charset="0"/>
              </a:rPr>
              <a:t>T</a:t>
            </a:r>
            <a:r>
              <a:rPr lang="en-GB" sz="1500" b="1" dirty="0">
                <a:latin typeface="Arial" charset="0"/>
              </a:rPr>
              <a:t> that we would expect from standard theory and that we saw in the figure for the white noise regressions</a:t>
            </a:r>
            <a:r>
              <a:rPr lang="en-GB" sz="1500" b="1" dirty="0" smtClean="0">
                <a:latin typeface="Arial" charset="0"/>
              </a:rPr>
              <a:t>.</a:t>
            </a:r>
            <a:r>
              <a:rPr lang="en-US" sz="1500" dirty="0" smtClean="0">
                <a:latin typeface="Arial" charset="0"/>
              </a:rPr>
              <a:t> </a:t>
            </a:r>
            <a:endParaRPr lang="en-GB" sz="1500" dirty="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6" name="Rectangle 15"/>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pic>
        <p:nvPicPr>
          <p:cNvPr id="19"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13"/>
          <p:cNvGraphicFramePr>
            <a:graphicFrameLocks noChangeAspect="1"/>
          </p:cNvGraphicFramePr>
          <p:nvPr>
            <p:extLst>
              <p:ext uri="{D42A27DB-BD31-4B8C-83A1-F6EECF244321}">
                <p14:modId xmlns:p14="http://schemas.microsoft.com/office/powerpoint/2010/main" val="1673617864"/>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25826" name="Equation" r:id="rId4" imgW="2197080" imgH="380880" progId="Equation.3">
                  <p:embed/>
                </p:oleObj>
              </mc:Choice>
              <mc:Fallback>
                <p:oleObj name="Equation" r:id="rId4" imgW="21970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15"/>
          <p:cNvGraphicFramePr>
            <a:graphicFrameLocks noChangeAspect="1"/>
          </p:cNvGraphicFramePr>
          <p:nvPr>
            <p:extLst>
              <p:ext uri="{D42A27DB-BD31-4B8C-83A1-F6EECF244321}">
                <p14:modId xmlns:p14="http://schemas.microsoft.com/office/powerpoint/2010/main" val="3159169030"/>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25827" name="Equation" r:id="rId6" imgW="2438280" imgH="380880" progId="Equation.3">
                  <p:embed/>
                </p:oleObj>
              </mc:Choice>
              <mc:Fallback>
                <p:oleObj name="Equation" r:id="rId6" imgW="2438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93395009"/>
              </p:ext>
            </p:extLst>
          </p:nvPr>
        </p:nvGraphicFramePr>
        <p:xfrm>
          <a:off x="1519238" y="2314575"/>
          <a:ext cx="1816100" cy="431800"/>
        </p:xfrm>
        <a:graphic>
          <a:graphicData uri="http://schemas.openxmlformats.org/presentationml/2006/ole">
            <mc:AlternateContent xmlns:mc="http://schemas.openxmlformats.org/markup-compatibility/2006">
              <mc:Choice xmlns:v="urn:schemas-microsoft-com:vml" Requires="v">
                <p:oleObj spid="_x0000_s325828" name="Equation" r:id="rId8" imgW="1816100" imgH="431800" progId="Equation.DSMT4">
                  <p:embed/>
                </p:oleObj>
              </mc:Choice>
              <mc:Fallback>
                <p:oleObj name="Equation" r:id="rId8" imgW="1816100" imgH="4318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19238"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7"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0" name="Object 2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25829" name="Equation" r:id="rId10" imgW="330120" imgH="431640" progId="Equation.DSMT4">
                  <p:embed/>
                </p:oleObj>
              </mc:Choice>
              <mc:Fallback>
                <p:oleObj name="Equation" r:id="rId10" imgW="33012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9"/>
          <p:cNvSpPr txBox="1">
            <a:spLocks noChangeArrowheads="1"/>
          </p:cNvSpPr>
          <p:nvPr/>
        </p:nvSpPr>
        <p:spPr bwMode="auto">
          <a:xfrm>
            <a:off x="301625" y="558000"/>
            <a:ext cx="572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both iid </a:t>
            </a:r>
            <a:r>
              <a:rPr lang="en-GB" sz="1800" b="1" i="1" dirty="0"/>
              <a:t>N</a:t>
            </a:r>
            <a:r>
              <a:rPr lang="en-GB" sz="1800" b="1" dirty="0"/>
              <a:t>(0,1): illustration of standard theory</a:t>
            </a:r>
            <a:endParaRPr lang="en-US" sz="1800" b="1" dirty="0"/>
          </a:p>
        </p:txBody>
      </p:sp>
      <p:pic>
        <p:nvPicPr>
          <p:cNvPr id="18"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3901" y="972225"/>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870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53</a:t>
            </a:r>
            <a:endParaRPr lang="en-US" sz="1000" dirty="0">
              <a:solidFill>
                <a:srgbClr val="3366FF"/>
              </a:solidFill>
            </a:endParaRPr>
          </a:p>
        </p:txBody>
      </p:sp>
      <p:sp>
        <p:nvSpPr>
          <p:cNvPr id="32871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figure for the white noise regressions again.  The standard deviation is inversely proportional to </a:t>
            </a:r>
            <a:r>
              <a:rPr lang="en-GB" sz="1500" b="1">
                <a:cs typeface="Arial" charset="0"/>
              </a:rPr>
              <a:t>√</a:t>
            </a:r>
            <a:r>
              <a:rPr lang="en-GB" sz="1500" b="1" i="1">
                <a:cs typeface="Arial" charset="0"/>
              </a:rPr>
              <a:t>T</a:t>
            </a:r>
            <a:r>
              <a:rPr lang="en-GB" sz="1500" b="1">
                <a:cs typeface="Arial" charset="0"/>
              </a:rPr>
              <a:t>, and so the height is proportional to √</a:t>
            </a:r>
            <a:r>
              <a:rPr lang="en-GB" sz="1500" b="1" i="1">
                <a:cs typeface="Arial" charset="0"/>
              </a:rPr>
              <a:t>T</a:t>
            </a:r>
            <a:r>
              <a:rPr lang="en-GB" sz="1500" b="1">
                <a:cs typeface="Arial" charset="0"/>
              </a:rPr>
              <a:t>.  You can see that the height for </a:t>
            </a:r>
            <a:r>
              <a:rPr lang="en-GB" sz="1500" b="1" i="1">
                <a:cs typeface="Arial" charset="0"/>
              </a:rPr>
              <a:t>T</a:t>
            </a:r>
            <a:r>
              <a:rPr lang="en-GB" sz="1500" b="1">
                <a:cs typeface="Arial" charset="0"/>
              </a:rPr>
              <a:t> = 100 is twice that for </a:t>
            </a:r>
            <a:r>
              <a:rPr lang="en-GB" sz="1500" b="1" i="1">
                <a:cs typeface="Arial" charset="0"/>
              </a:rPr>
              <a:t>T</a:t>
            </a:r>
            <a:r>
              <a:rPr lang="en-GB" sz="1500" b="1">
                <a:cs typeface="Arial" charset="0"/>
              </a:rPr>
              <a:t> = 25, and the height for </a:t>
            </a:r>
            <a:r>
              <a:rPr lang="en-GB" sz="1500" b="1" i="1">
                <a:cs typeface="Arial" charset="0"/>
              </a:rPr>
              <a:t>T</a:t>
            </a:r>
            <a:r>
              <a:rPr lang="en-GB" sz="1500" b="1">
                <a:cs typeface="Arial" charset="0"/>
              </a:rPr>
              <a:t> = 200 is twice that for </a:t>
            </a:r>
            <a:r>
              <a:rPr lang="en-GB" sz="1500" b="1" i="1">
                <a:cs typeface="Arial" charset="0"/>
              </a:rPr>
              <a:t>T</a:t>
            </a:r>
            <a:r>
              <a:rPr lang="en-GB" sz="1500" b="1">
                <a:cs typeface="Arial" charset="0"/>
              </a:rPr>
              <a:t> = 50.</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32"/>
          <p:cNvSpPr>
            <a:spLocks noChangeArrowheads="1"/>
          </p:cNvSpPr>
          <p:nvPr/>
        </p:nvSpPr>
        <p:spPr bwMode="auto">
          <a:xfrm>
            <a:off x="6248400" y="1381124"/>
            <a:ext cx="1514475" cy="11525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28723" name="Text Box 19"/>
          <p:cNvSpPr txBox="1">
            <a:spLocks noChangeArrowheads="1"/>
          </p:cNvSpPr>
          <p:nvPr/>
        </p:nvSpPr>
        <p:spPr bwMode="auto">
          <a:xfrm>
            <a:off x="6296025" y="1349375"/>
            <a:ext cx="1473200" cy="1158875"/>
          </a:xfrm>
          <a:prstGeom prst="rect">
            <a:avLst/>
          </a:prstGeom>
          <a:noFill/>
          <a:ln>
            <a:noFill/>
          </a:ln>
          <a:effectLst/>
          <a:extLst/>
        </p:spPr>
        <p:txBody>
          <a:bodyPr lIns="126000" tIns="90000" rIns="90000" bIns="90000">
            <a:spAutoFit/>
          </a:bodyPr>
          <a:lstStyle/>
          <a:p>
            <a:pPr>
              <a:spcBef>
                <a:spcPct val="50000"/>
              </a:spcBef>
            </a:pPr>
            <a:r>
              <a:rPr lang="en-GB" sz="1600" b="1" dirty="0">
                <a:cs typeface="Arial" charset="0"/>
              </a:rPr>
              <a:t>white noise regressions, for comparison</a:t>
            </a:r>
          </a:p>
        </p:txBody>
      </p:sp>
      <p:sp>
        <p:nvSpPr>
          <p:cNvPr id="28"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Box 28"/>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6" name="Rectangle 32"/>
          <p:cNvSpPr>
            <a:spLocks noChangeArrowheads="1"/>
          </p:cNvSpPr>
          <p:nvPr/>
        </p:nvSpPr>
        <p:spPr bwMode="auto">
          <a:xfrm>
            <a:off x="1466849" y="1371599"/>
            <a:ext cx="2023200" cy="5429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530400574"/>
              </p:ext>
            </p:extLst>
          </p:nvPr>
        </p:nvGraphicFramePr>
        <p:xfrm>
          <a:off x="1584325" y="1419225"/>
          <a:ext cx="1816100" cy="431800"/>
        </p:xfrm>
        <a:graphic>
          <a:graphicData uri="http://schemas.openxmlformats.org/presentationml/2006/ole">
            <mc:AlternateContent xmlns:mc="http://schemas.openxmlformats.org/markup-compatibility/2006">
              <mc:Choice xmlns:v="urn:schemas-microsoft-com:vml" Requires="v">
                <p:oleObj spid="_x0000_s328797" name="Equation" r:id="rId4" imgW="1815840" imgH="431640" progId="Equation.DSMT4">
                  <p:embed/>
                </p:oleObj>
              </mc:Choice>
              <mc:Fallback>
                <p:oleObj name="Equation" r:id="rId4" imgW="1815840" imgH="43164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325" y="141922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32"/>
          <p:cNvSpPr>
            <a:spLocks noChangeArrowheads="1"/>
          </p:cNvSpPr>
          <p:nvPr/>
        </p:nvSpPr>
        <p:spPr bwMode="auto">
          <a:xfrm>
            <a:off x="1467150" y="2133599"/>
            <a:ext cx="2062800" cy="4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Text Box 21"/>
          <p:cNvSpPr txBox="1">
            <a:spLocks noChangeArrowheads="1"/>
          </p:cNvSpPr>
          <p:nvPr/>
        </p:nvSpPr>
        <p:spPr bwMode="auto">
          <a:xfrm>
            <a:off x="1476374" y="2130425"/>
            <a:ext cx="2095501" cy="427979"/>
          </a:xfrm>
          <a:prstGeom prst="rect">
            <a:avLst/>
          </a:prstGeom>
          <a:noFill/>
          <a:ln>
            <a:noFill/>
          </a:ln>
          <a:effectLst/>
          <a:extLst/>
        </p:spPr>
        <p:txBody>
          <a:bodyPr wrap="square" lIns="126000" tIns="90000" rIns="90000" bIns="90000">
            <a:spAutoFit/>
          </a:bodyPr>
          <a:lstStyle/>
          <a:p>
            <a:pPr>
              <a:spcBef>
                <a:spcPct val="50000"/>
              </a:spcBef>
            </a:pPr>
            <a:r>
              <a:rPr lang="en-GB" sz="1600" b="1" dirty="0" smtClean="0"/>
              <a:t>     </a:t>
            </a:r>
            <a:r>
              <a:rPr lang="en-GB" sz="1600" b="1" dirty="0"/>
              <a:t>is </a:t>
            </a:r>
            <a:r>
              <a:rPr lang="en-GB" sz="1600" b="1" dirty="0">
                <a:cs typeface="Arial" charset="0"/>
              </a:rPr>
              <a:t>√</a:t>
            </a:r>
            <a:r>
              <a:rPr lang="en-GB" sz="1600" b="1" i="1" dirty="0">
                <a:cs typeface="Arial" charset="0"/>
              </a:rPr>
              <a:t>T</a:t>
            </a:r>
            <a:r>
              <a:rPr lang="en-GB" sz="1600" b="1" dirty="0">
                <a:cs typeface="Arial" charset="0"/>
              </a:rPr>
              <a:t> consistent</a:t>
            </a:r>
          </a:p>
        </p:txBody>
      </p:sp>
      <p:graphicFrame>
        <p:nvGraphicFramePr>
          <p:cNvPr id="32" name="Object 31"/>
          <p:cNvGraphicFramePr>
            <a:graphicFrameLocks noChangeAspect="1"/>
          </p:cNvGraphicFramePr>
          <p:nvPr>
            <p:extLst>
              <p:ext uri="{D42A27DB-BD31-4B8C-83A1-F6EECF244321}">
                <p14:modId xmlns:p14="http://schemas.microsoft.com/office/powerpoint/2010/main" val="2216699227"/>
              </p:ext>
            </p:extLst>
          </p:nvPr>
        </p:nvGraphicFramePr>
        <p:xfrm>
          <a:off x="1603375" y="2181225"/>
          <a:ext cx="247590" cy="323730"/>
        </p:xfrm>
        <a:graphic>
          <a:graphicData uri="http://schemas.openxmlformats.org/presentationml/2006/ole">
            <mc:AlternateContent xmlns:mc="http://schemas.openxmlformats.org/markup-compatibility/2006">
              <mc:Choice xmlns:v="urn:schemas-microsoft-com:vml" Requires="v">
                <p:oleObj spid="_x0000_s328798"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srcRect/>
                      <a:stretch>
                        <a:fillRect/>
                      </a:stretch>
                    </p:blipFill>
                    <p:spPr bwMode="auto">
                      <a:xfrm>
                        <a:off x="1603375" y="2181225"/>
                        <a:ext cx="247590" cy="323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4"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5" name="Object 34"/>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28799" name="Equation" r:id="rId8" imgW="330120" imgH="431640" progId="Equation.DSMT4">
                  <p:embed/>
                </p:oleObj>
              </mc:Choice>
              <mc:Fallback>
                <p:oleObj name="Equation" r:id="rId8" imgW="330120" imgH="43164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76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54</a:t>
            </a:r>
            <a:endParaRPr lang="en-US" sz="1000" dirty="0">
              <a:solidFill>
                <a:srgbClr val="3366FF"/>
              </a:solidFill>
            </a:endParaRPr>
          </a:p>
        </p:txBody>
      </p:sp>
      <p:sp>
        <p:nvSpPr>
          <p:cNvPr id="327685"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smtClean="0">
                <a:latin typeface="Arial" charset="0"/>
              </a:rPr>
              <a:t>We return to the regressions with AR(1) processes. The slower </a:t>
            </a:r>
            <a:r>
              <a:rPr lang="en-GB" sz="1500" b="1" dirty="0">
                <a:latin typeface="Arial" charset="0"/>
              </a:rPr>
              <a:t>rates of </a:t>
            </a:r>
            <a:r>
              <a:rPr lang="en-GB" sz="1500" b="1" dirty="0" smtClean="0">
                <a:latin typeface="Arial" charset="0"/>
              </a:rPr>
              <a:t>decrease in </a:t>
            </a:r>
            <a:r>
              <a:rPr lang="en-GB" sz="1500" b="1" dirty="0">
                <a:latin typeface="Arial" charset="0"/>
              </a:rPr>
              <a:t>standard deviation and increase in height of the distribution </a:t>
            </a:r>
            <a:r>
              <a:rPr lang="en-GB" sz="1500" b="1" dirty="0" smtClean="0">
                <a:latin typeface="Arial" charset="0"/>
              </a:rPr>
              <a:t>are </a:t>
            </a:r>
            <a:r>
              <a:rPr lang="en-GB" sz="1500" b="1" dirty="0">
                <a:latin typeface="Arial" charset="0"/>
              </a:rPr>
              <a:t>especially noticeable for small sample sizes.</a:t>
            </a:r>
            <a:r>
              <a:rPr lang="en-US" sz="1500" dirty="0">
                <a:latin typeface="Arial" charset="0"/>
              </a:rPr>
              <a:t> </a:t>
            </a:r>
            <a:endParaRPr lang="en-GB" sz="1500" dirty="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6"/>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pic>
        <p:nvPicPr>
          <p:cNvPr id="20"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5" name="Object 13"/>
          <p:cNvGraphicFramePr>
            <a:graphicFrameLocks noChangeAspect="1"/>
          </p:cNvGraphicFramePr>
          <p:nvPr>
            <p:extLst>
              <p:ext uri="{D42A27DB-BD31-4B8C-83A1-F6EECF244321}">
                <p14:modId xmlns:p14="http://schemas.microsoft.com/office/powerpoint/2010/main" val="3246928221"/>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27876" name="Equation" r:id="rId4" imgW="2197080" imgH="380880" progId="Equation.3">
                  <p:embed/>
                </p:oleObj>
              </mc:Choice>
              <mc:Fallback>
                <p:oleObj name="Equation" r:id="rId4" imgW="21970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15"/>
          <p:cNvGraphicFramePr>
            <a:graphicFrameLocks noChangeAspect="1"/>
          </p:cNvGraphicFramePr>
          <p:nvPr>
            <p:extLst>
              <p:ext uri="{D42A27DB-BD31-4B8C-83A1-F6EECF244321}">
                <p14:modId xmlns:p14="http://schemas.microsoft.com/office/powerpoint/2010/main" val="561541196"/>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27877" name="Equation" r:id="rId6" imgW="2438280" imgH="380880" progId="Equation.3">
                  <p:embed/>
                </p:oleObj>
              </mc:Choice>
              <mc:Fallback>
                <p:oleObj name="Equation" r:id="rId6" imgW="2438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TextBox 29"/>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93395009"/>
              </p:ext>
            </p:extLst>
          </p:nvPr>
        </p:nvGraphicFramePr>
        <p:xfrm>
          <a:off x="1519200" y="2314575"/>
          <a:ext cx="1816100" cy="431800"/>
        </p:xfrm>
        <a:graphic>
          <a:graphicData uri="http://schemas.openxmlformats.org/presentationml/2006/ole">
            <mc:AlternateContent xmlns:mc="http://schemas.openxmlformats.org/markup-compatibility/2006">
              <mc:Choice xmlns:v="urn:schemas-microsoft-com:vml" Requires="v">
                <p:oleObj spid="_x0000_s327878" name="Equation" r:id="rId8" imgW="1816100" imgH="431800" progId="Equation.DSMT4">
                  <p:embed/>
                </p:oleObj>
              </mc:Choice>
              <mc:Fallback>
                <p:oleObj name="Equation" r:id="rId8" imgW="1816100" imgH="431800" progId="Equation.DSMT4">
                  <p:embed/>
                  <p:pic>
                    <p:nvPicPr>
                      <p:cNvPr id="0" name="Object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19200"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1" name="Object 30"/>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27879" name="Equation" r:id="rId10" imgW="330120" imgH="431640" progId="Equation.DSMT4">
                  <p:embed/>
                </p:oleObj>
              </mc:Choice>
              <mc:Fallback>
                <p:oleObj name="Equation" r:id="rId10" imgW="33012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pic>
        <p:nvPicPr>
          <p:cNvPr id="24"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3"/>
          <p:cNvGraphicFramePr>
            <a:graphicFrameLocks noChangeAspect="1"/>
          </p:cNvGraphicFramePr>
          <p:nvPr>
            <p:extLst>
              <p:ext uri="{D42A27DB-BD31-4B8C-83A1-F6EECF244321}">
                <p14:modId xmlns:p14="http://schemas.microsoft.com/office/powerpoint/2010/main" val="1830841780"/>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30098" name="Equation" r:id="rId4" imgW="2197080" imgH="380880" progId="Equation.3">
                  <p:embed/>
                </p:oleObj>
              </mc:Choice>
              <mc:Fallback>
                <p:oleObj name="Equation" r:id="rId4" imgW="21970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15"/>
          <p:cNvGraphicFramePr>
            <a:graphicFrameLocks noChangeAspect="1"/>
          </p:cNvGraphicFramePr>
          <p:nvPr>
            <p:extLst>
              <p:ext uri="{D42A27DB-BD31-4B8C-83A1-F6EECF244321}">
                <p14:modId xmlns:p14="http://schemas.microsoft.com/office/powerpoint/2010/main" val="155424274"/>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30099" name="Equation" r:id="rId6" imgW="2438280" imgH="380880" progId="Equation.3">
                  <p:embed/>
                </p:oleObj>
              </mc:Choice>
              <mc:Fallback>
                <p:oleObj name="Equation" r:id="rId6" imgW="2438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97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55</a:t>
            </a:r>
            <a:endParaRPr lang="en-US" sz="1000" dirty="0">
              <a:solidFill>
                <a:srgbClr val="3366FF"/>
              </a:solidFill>
            </a:endParaRPr>
          </a:p>
        </p:txBody>
      </p:sp>
      <p:sp>
        <p:nvSpPr>
          <p:cNvPr id="329733" name="Text Box 5"/>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As with the random walk case, the standard errors are computed incorrectly and the </a:t>
            </a:r>
            <a:r>
              <a:rPr lang="en-GB" sz="1500" b="1" i="1">
                <a:latin typeface="Arial" charset="0"/>
              </a:rPr>
              <a:t>t</a:t>
            </a:r>
            <a:r>
              <a:rPr lang="en-GB" sz="1500" b="1">
                <a:latin typeface="Arial" charset="0"/>
              </a:rPr>
              <a:t> statistics are not valid.</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31"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29762" name="Object 34"/>
          <p:cNvGraphicFramePr>
            <a:graphicFrameLocks noChangeAspect="1"/>
          </p:cNvGraphicFramePr>
          <p:nvPr>
            <p:extLst>
              <p:ext uri="{D42A27DB-BD31-4B8C-83A1-F6EECF244321}">
                <p14:modId xmlns:p14="http://schemas.microsoft.com/office/powerpoint/2010/main" val="3424496798"/>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0100" name="Equation" r:id="rId8" imgW="2374560" imgH="380880" progId="Equation.3">
                  <p:embed/>
                </p:oleObj>
              </mc:Choice>
              <mc:Fallback>
                <p:oleObj name="Equation" r:id="rId8" imgW="2374560" imgH="380880" progId="Equation.3">
                  <p:embed/>
                  <p:pic>
                    <p:nvPicPr>
                      <p:cNvPr id="0" name="Object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9763" name="Object 35"/>
          <p:cNvGraphicFramePr>
            <a:graphicFrameLocks noChangeAspect="1"/>
          </p:cNvGraphicFramePr>
          <p:nvPr>
            <p:extLst>
              <p:ext uri="{D42A27DB-BD31-4B8C-83A1-F6EECF244321}">
                <p14:modId xmlns:p14="http://schemas.microsoft.com/office/powerpoint/2010/main" val="384490754"/>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0101" name="Equation" r:id="rId10" imgW="1422360" imgH="380880" progId="Equation.3">
                  <p:embed/>
                </p:oleObj>
              </mc:Choice>
              <mc:Fallback>
                <p:oleObj name="Equation" r:id="rId10" imgW="1422360" imgH="380880" progId="Equation.3">
                  <p:embed/>
                  <p:pic>
                    <p:nvPicPr>
                      <p:cNvPr id="0" name="Object 3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9764" name="Object 36"/>
          <p:cNvGraphicFramePr>
            <a:graphicFrameLocks noChangeAspect="1"/>
          </p:cNvGraphicFramePr>
          <p:nvPr>
            <p:extLst>
              <p:ext uri="{D42A27DB-BD31-4B8C-83A1-F6EECF244321}">
                <p14:modId xmlns:p14="http://schemas.microsoft.com/office/powerpoint/2010/main" val="82180279"/>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0102" name="Equation" r:id="rId12" imgW="1422360" imgH="380880" progId="Equation.3">
                  <p:embed/>
                </p:oleObj>
              </mc:Choice>
              <mc:Fallback>
                <p:oleObj name="Equation" r:id="rId12" imgW="1422360" imgH="380880" progId="Equation.3">
                  <p:embed/>
                  <p:pic>
                    <p:nvPicPr>
                      <p:cNvPr id="0" name="Object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 name="TextBox 34"/>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93395009"/>
              </p:ext>
            </p:extLst>
          </p:nvPr>
        </p:nvGraphicFramePr>
        <p:xfrm>
          <a:off x="1519238" y="2314575"/>
          <a:ext cx="1816100" cy="431800"/>
        </p:xfrm>
        <a:graphic>
          <a:graphicData uri="http://schemas.openxmlformats.org/presentationml/2006/ole">
            <mc:AlternateContent xmlns:mc="http://schemas.openxmlformats.org/markup-compatibility/2006">
              <mc:Choice xmlns:v="urn:schemas-microsoft-com:vml" Requires="v">
                <p:oleObj spid="_x0000_s330103" name="Equation" r:id="rId14" imgW="1816100" imgH="431800" progId="Equation.DSMT4">
                  <p:embed/>
                </p:oleObj>
              </mc:Choice>
              <mc:Fallback>
                <p:oleObj name="Equation" r:id="rId14" imgW="1816100" imgH="431800" progId="Equation.DSMT4">
                  <p:embed/>
                  <p:pic>
                    <p:nvPicPr>
                      <p:cNvPr id="0" name="Object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19238"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36" name="Object 35"/>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30104" name="Equation" r:id="rId16" imgW="330120" imgH="431640" progId="Equation.DSMT4">
                  <p:embed/>
                </p:oleObj>
              </mc:Choice>
              <mc:Fallback>
                <p:oleObj name="Equation" r:id="rId16" imgW="330120" imgH="43164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075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56</a:t>
            </a:r>
            <a:endParaRPr lang="en-US" sz="1000" dirty="0">
              <a:solidFill>
                <a:srgbClr val="3366FF"/>
              </a:solidFill>
            </a:endParaRPr>
          </a:p>
        </p:txBody>
      </p:sp>
      <p:sp>
        <p:nvSpPr>
          <p:cNvPr id="330759" name="Text Box 7"/>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When we regress </a:t>
            </a:r>
            <a:r>
              <a:rPr lang="en-GB" sz="1500" b="1" i="1" dirty="0" err="1">
                <a:latin typeface="Arial" charset="0"/>
              </a:rPr>
              <a:t>Y</a:t>
            </a:r>
            <a:r>
              <a:rPr lang="en-GB" sz="1500" b="1" i="1" baseline="-25000" dirty="0" err="1">
                <a:latin typeface="Arial" charset="0"/>
              </a:rPr>
              <a:t>t</a:t>
            </a:r>
            <a:r>
              <a:rPr lang="en-GB" sz="1500" b="1" dirty="0">
                <a:latin typeface="Arial" charset="0"/>
              </a:rPr>
              <a:t> on </a:t>
            </a:r>
            <a:r>
              <a:rPr lang="en-GB" sz="1500" b="1" i="1" dirty="0" err="1">
                <a:latin typeface="Arial" charset="0"/>
              </a:rPr>
              <a:t>X</a:t>
            </a:r>
            <a:r>
              <a:rPr lang="en-GB" sz="1500" b="1" i="1" baseline="-25000" dirty="0" err="1">
                <a:latin typeface="Arial" charset="0"/>
              </a:rPr>
              <a:t>t</a:t>
            </a:r>
            <a:r>
              <a:rPr lang="en-GB" sz="1500" b="1" dirty="0">
                <a:latin typeface="Arial" charset="0"/>
              </a:rPr>
              <a:t> instead of </a:t>
            </a:r>
            <a:r>
              <a:rPr lang="en-GB" sz="1500" b="1" i="1" dirty="0" err="1">
                <a:latin typeface="Arial" charset="0"/>
              </a:rPr>
              <a:t>Y</a:t>
            </a:r>
            <a:r>
              <a:rPr lang="en-GB" sz="1500" b="1" i="1" baseline="-25000" dirty="0" err="1">
                <a:latin typeface="Arial" charset="0"/>
              </a:rPr>
              <a:t>t</a:t>
            </a:r>
            <a:r>
              <a:rPr lang="en-GB" sz="1500" b="1" baseline="-25000" dirty="0">
                <a:latin typeface="Arial" charset="0"/>
                <a:cs typeface="Arial" charset="0"/>
              </a:rPr>
              <a:t>–1</a:t>
            </a:r>
            <a:r>
              <a:rPr lang="en-GB" sz="1500" b="1" dirty="0">
                <a:latin typeface="Arial" charset="0"/>
                <a:cs typeface="Arial" charset="0"/>
              </a:rPr>
              <a:t>, </a:t>
            </a:r>
            <a:r>
              <a:rPr lang="en-GB" sz="1500" b="1" dirty="0">
                <a:latin typeface="Arial" charset="0"/>
              </a:rPr>
              <a:t>we have included the redundant variable </a:t>
            </a:r>
            <a:r>
              <a:rPr lang="en-GB" sz="1500" b="1" i="1" dirty="0" err="1">
                <a:latin typeface="Arial" charset="0"/>
              </a:rPr>
              <a:t>X</a:t>
            </a:r>
            <a:r>
              <a:rPr lang="en-GB" sz="1500" b="1" i="1" baseline="-25000" dirty="0" err="1">
                <a:latin typeface="Arial" charset="0"/>
              </a:rPr>
              <a:t>t</a:t>
            </a:r>
            <a:r>
              <a:rPr lang="en-GB" sz="1500" b="1" dirty="0">
                <a:latin typeface="Arial" charset="0"/>
              </a:rPr>
              <a:t>, which does not matter, and have omitted </a:t>
            </a:r>
            <a:r>
              <a:rPr lang="en-GB" sz="1500" b="1" i="1" dirty="0" err="1">
                <a:latin typeface="Arial" charset="0"/>
              </a:rPr>
              <a:t>Y</a:t>
            </a:r>
            <a:r>
              <a:rPr lang="en-GB" sz="1500" b="1" i="1" baseline="-25000" dirty="0" err="1">
                <a:latin typeface="Arial" charset="0"/>
              </a:rPr>
              <a:t>t</a:t>
            </a:r>
            <a:r>
              <a:rPr lang="en-GB" sz="1500" b="1" baseline="-25000" dirty="0">
                <a:latin typeface="Arial" charset="0"/>
              </a:rPr>
              <a:t>–1</a:t>
            </a:r>
            <a:r>
              <a:rPr lang="en-GB" sz="1500" b="1" dirty="0">
                <a:latin typeface="Arial" charset="0"/>
              </a:rPr>
              <a:t>, which does.  Again, </a:t>
            </a:r>
            <a:r>
              <a:rPr lang="en-GB" sz="1500" b="1" i="1" dirty="0" err="1">
                <a:latin typeface="Arial" charset="0"/>
              </a:rPr>
              <a:t>Y</a:t>
            </a:r>
            <a:r>
              <a:rPr lang="en-GB" sz="1500" b="1" i="1" baseline="-25000" dirty="0" err="1">
                <a:latin typeface="Arial" charset="0"/>
              </a:rPr>
              <a:t>t</a:t>
            </a:r>
            <a:r>
              <a:rPr lang="en-GB" sz="1500" b="1" baseline="-25000" dirty="0">
                <a:latin typeface="Arial" charset="0"/>
              </a:rPr>
              <a:t>–1</a:t>
            </a:r>
            <a:r>
              <a:rPr lang="en-GB" sz="1500" b="1" dirty="0">
                <a:latin typeface="Arial" charset="0"/>
              </a:rPr>
              <a:t> is forced into </a:t>
            </a:r>
            <a:r>
              <a:rPr lang="en-GB" sz="1500" b="1" i="1" dirty="0" err="1">
                <a:latin typeface="Arial" charset="0"/>
              </a:rPr>
              <a:t>u</a:t>
            </a:r>
            <a:r>
              <a:rPr lang="en-GB" sz="1500" b="1" i="1" baseline="-25000" dirty="0" err="1">
                <a:latin typeface="Arial" charset="0"/>
              </a:rPr>
              <a:t>t</a:t>
            </a:r>
            <a:r>
              <a:rPr lang="en-GB" sz="1500" b="1" dirty="0">
                <a:latin typeface="Arial" charset="0"/>
              </a:rPr>
              <a:t> and so </a:t>
            </a:r>
            <a:r>
              <a:rPr lang="en-GB" sz="1500" b="1" i="1" dirty="0" err="1">
                <a:latin typeface="Arial" charset="0"/>
              </a:rPr>
              <a:t>u</a:t>
            </a:r>
            <a:r>
              <a:rPr lang="en-GB" sz="1500" b="1" i="1" baseline="-25000" dirty="0" err="1">
                <a:latin typeface="Arial" charset="0"/>
              </a:rPr>
              <a:t>t</a:t>
            </a:r>
            <a:r>
              <a:rPr lang="en-GB" sz="1500" b="1" dirty="0">
                <a:latin typeface="Arial" charset="0"/>
              </a:rPr>
              <a:t> is </a:t>
            </a:r>
            <a:r>
              <a:rPr lang="en-GB" sz="1500" b="1" dirty="0" smtClean="0">
                <a:latin typeface="Arial" charset="0"/>
              </a:rPr>
              <a:t>not iid. It is an </a:t>
            </a:r>
            <a:r>
              <a:rPr lang="en-GB" sz="1500" b="1" dirty="0">
                <a:latin typeface="Arial" charset="0"/>
              </a:rPr>
              <a:t>autocorrelated process with </a:t>
            </a:r>
            <a:r>
              <a:rPr lang="en-GB" sz="1500" b="1" i="1" dirty="0">
                <a:latin typeface="Symbol" pitchFamily="18" charset="2"/>
              </a:rPr>
              <a:t>r</a:t>
            </a:r>
            <a:r>
              <a:rPr lang="en-GB" sz="1500" b="1" dirty="0">
                <a:latin typeface="Arial" charset="0"/>
              </a:rPr>
              <a:t> = 0.95.</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2" name="Rectangle 21"/>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3" name="Rectangle 2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pic>
        <p:nvPicPr>
          <p:cNvPr id="25" name="Picture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3636635956"/>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31114" name="Equation" r:id="rId4" imgW="2197080" imgH="380880" progId="Equation.3">
                  <p:embed/>
                </p:oleObj>
              </mc:Choice>
              <mc:Fallback>
                <p:oleObj name="Equation" r:id="rId4" imgW="21970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414134843"/>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31115" name="Equation" r:id="rId6" imgW="2438280" imgH="380880" progId="Equation.3">
                  <p:embed/>
                </p:oleObj>
              </mc:Choice>
              <mc:Fallback>
                <p:oleObj name="Equation" r:id="rId6" imgW="2438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34"/>
          <p:cNvGraphicFramePr>
            <a:graphicFrameLocks noChangeAspect="1"/>
          </p:cNvGraphicFramePr>
          <p:nvPr>
            <p:extLst>
              <p:ext uri="{D42A27DB-BD31-4B8C-83A1-F6EECF244321}">
                <p14:modId xmlns:p14="http://schemas.microsoft.com/office/powerpoint/2010/main" val="4223134738"/>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1116"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35"/>
          <p:cNvGraphicFramePr>
            <a:graphicFrameLocks noChangeAspect="1"/>
          </p:cNvGraphicFramePr>
          <p:nvPr>
            <p:extLst>
              <p:ext uri="{D42A27DB-BD31-4B8C-83A1-F6EECF244321}">
                <p14:modId xmlns:p14="http://schemas.microsoft.com/office/powerpoint/2010/main" val="708303247"/>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1117"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6"/>
          <p:cNvGraphicFramePr>
            <a:graphicFrameLocks noChangeAspect="1"/>
          </p:cNvGraphicFramePr>
          <p:nvPr>
            <p:extLst>
              <p:ext uri="{D42A27DB-BD31-4B8C-83A1-F6EECF244321}">
                <p14:modId xmlns:p14="http://schemas.microsoft.com/office/powerpoint/2010/main" val="2903174459"/>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1118"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8" name="TextBox 37"/>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93395009"/>
              </p:ext>
            </p:extLst>
          </p:nvPr>
        </p:nvGraphicFramePr>
        <p:xfrm>
          <a:off x="1519238" y="2314575"/>
          <a:ext cx="1816100" cy="431800"/>
        </p:xfrm>
        <a:graphic>
          <a:graphicData uri="http://schemas.openxmlformats.org/presentationml/2006/ole">
            <mc:AlternateContent xmlns:mc="http://schemas.openxmlformats.org/markup-compatibility/2006">
              <mc:Choice xmlns:v="urn:schemas-microsoft-com:vml" Requires="v">
                <p:oleObj spid="_x0000_s331119" name="Equation" r:id="rId14" imgW="1816100" imgH="431800" progId="Equation.DSMT4">
                  <p:embed/>
                </p:oleObj>
              </mc:Choice>
              <mc:Fallback>
                <p:oleObj name="Equation" r:id="rId14" imgW="1816100" imgH="431800" progId="Equation.DSMT4">
                  <p:embed/>
                  <p:pic>
                    <p:nvPicPr>
                      <p:cNvPr id="0" name="Object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19238"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32"/>
          <p:cNvSpPr>
            <a:spLocks noChangeArrowheads="1"/>
          </p:cNvSpPr>
          <p:nvPr/>
        </p:nvSpPr>
        <p:spPr bwMode="auto">
          <a:xfrm>
            <a:off x="3638550" y="5172074"/>
            <a:ext cx="19145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9" name="Text Box 18"/>
          <p:cNvSpPr txBox="1">
            <a:spLocks noChangeArrowheads="1"/>
          </p:cNvSpPr>
          <p:nvPr/>
        </p:nvSpPr>
        <p:spPr bwMode="auto">
          <a:xfrm>
            <a:off x="3667125" y="5198400"/>
            <a:ext cx="1847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endParaRPr lang="en-US" sz="1600" b="1" baseline="-25000" dirty="0"/>
          </a:p>
        </p:txBody>
      </p:sp>
      <p:graphicFrame>
        <p:nvGraphicFramePr>
          <p:cNvPr id="40" name="Object 39"/>
          <p:cNvGraphicFramePr>
            <a:graphicFrameLocks noChangeAspect="1"/>
          </p:cNvGraphicFramePr>
          <p:nvPr>
            <p:extLst>
              <p:ext uri="{D42A27DB-BD31-4B8C-83A1-F6EECF244321}">
                <p14:modId xmlns:p14="http://schemas.microsoft.com/office/powerpoint/2010/main" val="1250720785"/>
              </p:ext>
            </p:extLst>
          </p:nvPr>
        </p:nvGraphicFramePr>
        <p:xfrm>
          <a:off x="5194300" y="5202000"/>
          <a:ext cx="247650" cy="323850"/>
        </p:xfrm>
        <a:graphic>
          <a:graphicData uri="http://schemas.openxmlformats.org/presentationml/2006/ole">
            <mc:AlternateContent xmlns:mc="http://schemas.openxmlformats.org/markup-compatibility/2006">
              <mc:Choice xmlns:v="urn:schemas-microsoft-com:vml" Requires="v">
                <p:oleObj spid="_x0000_s331120" name="Equation" r:id="rId16" imgW="330120" imgH="431640" progId="Equation.DSMT4">
                  <p:embed/>
                </p:oleObj>
              </mc:Choice>
              <mc:Fallback>
                <p:oleObj name="Equation" r:id="rId16" imgW="330120" imgH="43164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194300" y="52020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9" name="Picture 17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40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178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57</a:t>
            </a:r>
            <a:endParaRPr lang="en-US" sz="1000" dirty="0">
              <a:solidFill>
                <a:srgbClr val="3366FF"/>
              </a:solidFill>
            </a:endParaRPr>
          </a:p>
        </p:txBody>
      </p:sp>
      <p:sp>
        <p:nvSpPr>
          <p:cNvPr id="331783" name="Text Box 7"/>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 figure shows the </a:t>
            </a:r>
            <a:r>
              <a:rPr lang="en-GB" sz="1500" b="1" i="1">
                <a:latin typeface="Arial" charset="0"/>
              </a:rPr>
              <a:t>t</a:t>
            </a:r>
            <a:r>
              <a:rPr lang="en-GB" sz="1500" b="1">
                <a:latin typeface="Arial" charset="0"/>
              </a:rPr>
              <a:t> distribution for the different sample sizes.  It is nonstandard, although not as distorted as that for the random walks.</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5" name="Rectangle 32"/>
          <p:cNvSpPr>
            <a:spLocks noChangeArrowheads="1"/>
          </p:cNvSpPr>
          <p:nvPr/>
        </p:nvSpPr>
        <p:spPr bwMode="auto">
          <a:xfrm>
            <a:off x="134302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7" name="Object 13"/>
          <p:cNvGraphicFramePr>
            <a:graphicFrameLocks noChangeAspect="1"/>
          </p:cNvGraphicFramePr>
          <p:nvPr>
            <p:extLst>
              <p:ext uri="{D42A27DB-BD31-4B8C-83A1-F6EECF244321}">
                <p14:modId xmlns:p14="http://schemas.microsoft.com/office/powerpoint/2010/main" val="750262217"/>
              </p:ext>
            </p:extLst>
          </p:nvPr>
        </p:nvGraphicFramePr>
        <p:xfrm>
          <a:off x="1524000" y="1476375"/>
          <a:ext cx="2190750" cy="374650"/>
        </p:xfrm>
        <a:graphic>
          <a:graphicData uri="http://schemas.openxmlformats.org/presentationml/2006/ole">
            <mc:AlternateContent xmlns:mc="http://schemas.openxmlformats.org/markup-compatibility/2006">
              <mc:Choice xmlns:v="urn:schemas-microsoft-com:vml" Requires="v">
                <p:oleObj spid="_x0000_s332138" name="Equation" r:id="rId4" imgW="2197080" imgH="380880" progId="Equation.3">
                  <p:embed/>
                </p:oleObj>
              </mc:Choice>
              <mc:Fallback>
                <p:oleObj name="Equation" r:id="rId4" imgW="21970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1992245007"/>
              </p:ext>
            </p:extLst>
          </p:nvPr>
        </p:nvGraphicFramePr>
        <p:xfrm>
          <a:off x="1422400" y="1895475"/>
          <a:ext cx="2438400" cy="374650"/>
        </p:xfrm>
        <a:graphic>
          <a:graphicData uri="http://schemas.openxmlformats.org/presentationml/2006/ole">
            <mc:AlternateContent xmlns:mc="http://schemas.openxmlformats.org/markup-compatibility/2006">
              <mc:Choice xmlns:v="urn:schemas-microsoft-com:vml" Requires="v">
                <p:oleObj spid="_x0000_s332139" name="Equation" r:id="rId6" imgW="2438280" imgH="380880" progId="Equation.3">
                  <p:embed/>
                </p:oleObj>
              </mc:Choice>
              <mc:Fallback>
                <p:oleObj name="Equation" r:id="rId6" imgW="2438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240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34"/>
          <p:cNvGraphicFramePr>
            <a:graphicFrameLocks noChangeAspect="1"/>
          </p:cNvGraphicFramePr>
          <p:nvPr>
            <p:extLst>
              <p:ext uri="{D42A27DB-BD31-4B8C-83A1-F6EECF244321}">
                <p14:modId xmlns:p14="http://schemas.microsoft.com/office/powerpoint/2010/main" val="3842079518"/>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2140"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5"/>
          <p:cNvGraphicFramePr>
            <a:graphicFrameLocks noChangeAspect="1"/>
          </p:cNvGraphicFramePr>
          <p:nvPr>
            <p:extLst>
              <p:ext uri="{D42A27DB-BD31-4B8C-83A1-F6EECF244321}">
                <p14:modId xmlns:p14="http://schemas.microsoft.com/office/powerpoint/2010/main" val="4098008601"/>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2141"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6"/>
          <p:cNvGraphicFramePr>
            <a:graphicFrameLocks noChangeAspect="1"/>
          </p:cNvGraphicFramePr>
          <p:nvPr>
            <p:extLst>
              <p:ext uri="{D42A27DB-BD31-4B8C-83A1-F6EECF244321}">
                <p14:modId xmlns:p14="http://schemas.microsoft.com/office/powerpoint/2010/main" val="1569493199"/>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2142"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32"/>
          <p:cNvSpPr>
            <a:spLocks noChangeArrowheads="1"/>
          </p:cNvSpPr>
          <p:nvPr/>
        </p:nvSpPr>
        <p:spPr bwMode="auto">
          <a:xfrm>
            <a:off x="1286174" y="4467224"/>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5" name="TextBox 34"/>
          <p:cNvSpPr txBox="1"/>
          <p:nvPr/>
        </p:nvSpPr>
        <p:spPr>
          <a:xfrm>
            <a:off x="1257300" y="4438650"/>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393395009"/>
              </p:ext>
            </p:extLst>
          </p:nvPr>
        </p:nvGraphicFramePr>
        <p:xfrm>
          <a:off x="1519238" y="2314575"/>
          <a:ext cx="1816100" cy="431800"/>
        </p:xfrm>
        <a:graphic>
          <a:graphicData uri="http://schemas.openxmlformats.org/presentationml/2006/ole">
            <mc:AlternateContent xmlns:mc="http://schemas.openxmlformats.org/markup-compatibility/2006">
              <mc:Choice xmlns:v="urn:schemas-microsoft-com:vml" Requires="v">
                <p:oleObj spid="_x0000_s332143" name="Equation" r:id="rId14" imgW="1816100" imgH="431800" progId="Equation.DSMT4">
                  <p:embed/>
                </p:oleObj>
              </mc:Choice>
              <mc:Fallback>
                <p:oleObj name="Equation" r:id="rId14" imgW="1816100" imgH="431800" progId="Equation.DSMT4">
                  <p:embed/>
                  <p:pic>
                    <p:nvPicPr>
                      <p:cNvPr id="0" name="Object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19238" y="2314575"/>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32"/>
          <p:cNvSpPr>
            <a:spLocks noChangeArrowheads="1"/>
          </p:cNvSpPr>
          <p:nvPr/>
        </p:nvSpPr>
        <p:spPr bwMode="auto">
          <a:xfrm>
            <a:off x="2990851" y="5172074"/>
            <a:ext cx="3114674"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7" name="Text Box 25"/>
          <p:cNvSpPr txBox="1">
            <a:spLocks noChangeArrowheads="1"/>
          </p:cNvSpPr>
          <p:nvPr/>
        </p:nvSpPr>
        <p:spPr bwMode="auto">
          <a:xfrm>
            <a:off x="2987675" y="5198400"/>
            <a:ext cx="31464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a:t>
            </a:r>
            <a:r>
              <a:rPr lang="en-GB" sz="1600" b="1" i="1" dirty="0"/>
              <a:t>t</a:t>
            </a:r>
            <a:r>
              <a:rPr lang="en-GB" sz="1600" b="1" dirty="0"/>
              <a:t> statistic for </a:t>
            </a:r>
            <a:endParaRPr lang="en-US" sz="1600" b="1" baseline="-25000" dirty="0"/>
          </a:p>
        </p:txBody>
      </p:sp>
      <p:graphicFrame>
        <p:nvGraphicFramePr>
          <p:cNvPr id="38" name="Object 37"/>
          <p:cNvGraphicFramePr>
            <a:graphicFrameLocks noChangeAspect="1"/>
          </p:cNvGraphicFramePr>
          <p:nvPr>
            <p:extLst>
              <p:ext uri="{D42A27DB-BD31-4B8C-83A1-F6EECF244321}">
                <p14:modId xmlns:p14="http://schemas.microsoft.com/office/powerpoint/2010/main" val="1508492036"/>
              </p:ext>
            </p:extLst>
          </p:nvPr>
        </p:nvGraphicFramePr>
        <p:xfrm>
          <a:off x="5765800" y="5202238"/>
          <a:ext cx="247650" cy="323850"/>
        </p:xfrm>
        <a:graphic>
          <a:graphicData uri="http://schemas.openxmlformats.org/presentationml/2006/ole">
            <mc:AlternateContent xmlns:mc="http://schemas.openxmlformats.org/markup-compatibility/2006">
              <mc:Choice xmlns:v="urn:schemas-microsoft-com:vml" Requires="v">
                <p:oleObj spid="_x0000_s332144" name="Equation" r:id="rId16" imgW="330057" imgH="431613" progId="Equation.DSMT4">
                  <p:embed/>
                </p:oleObj>
              </mc:Choice>
              <mc:Fallback>
                <p:oleObj name="Equation" r:id="rId16" imgW="330057" imgH="431613"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65800" y="52022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280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58</a:t>
            </a:r>
            <a:endParaRPr lang="en-US" sz="1000" dirty="0">
              <a:solidFill>
                <a:srgbClr val="3366FF"/>
              </a:solidFill>
            </a:endParaRPr>
          </a:p>
        </p:txBody>
      </p:sp>
      <p:sp>
        <p:nvSpPr>
          <p:cNvPr id="332807" name="Text Box 7"/>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Of course, the autocorrelation should be revealed by a formal test.  This is the case.  For this purpose, it is sufficient to use the </a:t>
            </a:r>
            <a:r>
              <a:rPr lang="en-GB" sz="1500" b="1" i="1">
                <a:latin typeface="Arial" charset="0"/>
              </a:rPr>
              <a:t>d</a:t>
            </a:r>
            <a:r>
              <a:rPr lang="en-GB" sz="1500" b="1">
                <a:latin typeface="Arial" charset="0"/>
              </a:rPr>
              <a:t> statistic for the Durbin–Watson test, despite its imperfections.  The figure shows the distribution of this statistic for the four sample sizes.  </a:t>
            </a:r>
            <a:endParaRPr lang="en-GB" sz="1500">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7"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3"/>
          <p:cNvGraphicFramePr>
            <a:graphicFrameLocks noChangeAspect="1"/>
          </p:cNvGraphicFramePr>
          <p:nvPr>
            <p:extLst>
              <p:ext uri="{D42A27DB-BD31-4B8C-83A1-F6EECF244321}">
                <p14:modId xmlns:p14="http://schemas.microsoft.com/office/powerpoint/2010/main" val="2339954881"/>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33150"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15"/>
          <p:cNvGraphicFramePr>
            <a:graphicFrameLocks noChangeAspect="1"/>
          </p:cNvGraphicFramePr>
          <p:nvPr>
            <p:extLst>
              <p:ext uri="{D42A27DB-BD31-4B8C-83A1-F6EECF244321}">
                <p14:modId xmlns:p14="http://schemas.microsoft.com/office/powerpoint/2010/main" val="283504527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33151"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1"/>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282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pic>
        <p:nvPicPr>
          <p:cNvPr id="332967"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34"/>
          <p:cNvGraphicFramePr>
            <a:graphicFrameLocks noChangeAspect="1"/>
          </p:cNvGraphicFramePr>
          <p:nvPr>
            <p:extLst>
              <p:ext uri="{D42A27DB-BD31-4B8C-83A1-F6EECF244321}">
                <p14:modId xmlns:p14="http://schemas.microsoft.com/office/powerpoint/2010/main" val="154661099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3152"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35"/>
          <p:cNvGraphicFramePr>
            <a:graphicFrameLocks noChangeAspect="1"/>
          </p:cNvGraphicFramePr>
          <p:nvPr>
            <p:extLst>
              <p:ext uri="{D42A27DB-BD31-4B8C-83A1-F6EECF244321}">
                <p14:modId xmlns:p14="http://schemas.microsoft.com/office/powerpoint/2010/main" val="3838401408"/>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3153"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36"/>
          <p:cNvGraphicFramePr>
            <a:graphicFrameLocks noChangeAspect="1"/>
          </p:cNvGraphicFramePr>
          <p:nvPr>
            <p:extLst>
              <p:ext uri="{D42A27DB-BD31-4B8C-83A1-F6EECF244321}">
                <p14:modId xmlns:p14="http://schemas.microsoft.com/office/powerpoint/2010/main" val="3925160046"/>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3154"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4" name="TextBox 33"/>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00" y="2311200"/>
          <a:ext cx="1816100" cy="431800"/>
        </p:xfrm>
        <a:graphic>
          <a:graphicData uri="http://schemas.openxmlformats.org/presentationml/2006/ole">
            <mc:AlternateContent xmlns:mc="http://schemas.openxmlformats.org/markup-compatibility/2006">
              <mc:Choice xmlns:v="urn:schemas-microsoft-com:vml" Requires="v">
                <p:oleObj spid="_x0000_s333155" name="Equation" r:id="rId14" imgW="1816100" imgH="431800" progId="Equation.DSMT4">
                  <p:embed/>
                </p:oleObj>
              </mc:Choice>
              <mc:Fallback>
                <p:oleObj name="Equation" r:id="rId14" imgW="1816100" imgH="431800" progId="Equation.DSMT4">
                  <p:embed/>
                  <p:pic>
                    <p:nvPicPr>
                      <p:cNvPr id="0" name="Object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6400" y="23112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95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2795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problem was recognised very early in the history of econometrics.  A popular response was to detrend the variables before performing the regression.  </a:t>
            </a:r>
            <a:r>
              <a:rPr lang="en-GB" sz="1500" b="1" i="1"/>
              <a:t>Y</a:t>
            </a:r>
            <a:r>
              <a:rPr lang="en-GB" sz="1500" b="1" i="1" baseline="-25000"/>
              <a:t>t</a:t>
            </a:r>
            <a:r>
              <a:rPr lang="en-GB" sz="1500" b="1"/>
              <a:t> and </a:t>
            </a:r>
            <a:r>
              <a:rPr lang="en-GB" sz="1500" b="1" i="1"/>
              <a:t>X</a:t>
            </a:r>
            <a:r>
              <a:rPr lang="en-GB" sz="1500" b="1" i="1" baseline="-25000"/>
              <a:t>t</a:t>
            </a:r>
            <a:r>
              <a:rPr lang="en-GB" sz="1500" b="1"/>
              <a:t> would separately be regressed on time and the residuals saved, say as </a:t>
            </a:r>
            <a:r>
              <a:rPr lang="en-GB" sz="1500" b="1" i="1"/>
              <a:t>Y</a:t>
            </a:r>
            <a:r>
              <a:rPr lang="en-GB" sz="1500" b="1" i="1" baseline="-25000"/>
              <a:t>t</a:t>
            </a:r>
            <a:r>
              <a:rPr lang="en-GB" sz="1500" b="1"/>
              <a:t> and </a:t>
            </a:r>
            <a:r>
              <a:rPr lang="en-GB" sz="1500" b="1" i="1"/>
              <a:t>X</a:t>
            </a:r>
            <a:r>
              <a:rPr lang="en-GB" sz="1500" b="1" i="1" baseline="-25000"/>
              <a:t>t</a:t>
            </a:r>
            <a:r>
              <a:rPr lang="en-GB" sz="1500" b="1"/>
              <a:t>.</a:t>
            </a:r>
            <a:endParaRPr lang="en-GB" sz="1500"/>
          </a:p>
        </p:txBody>
      </p:sp>
      <p:sp>
        <p:nvSpPr>
          <p:cNvPr id="279568" name="Text Box 16"/>
          <p:cNvSpPr txBox="1">
            <a:spLocks noChangeArrowheads="1"/>
          </p:cNvSpPr>
          <p:nvPr/>
        </p:nvSpPr>
        <p:spPr bwMode="auto">
          <a:xfrm>
            <a:off x="5194300" y="6184900"/>
            <a:ext cx="2921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500" b="1"/>
              <a:t>~</a:t>
            </a:r>
            <a:endParaRPr lang="en-US" sz="1500" b="1"/>
          </a:p>
        </p:txBody>
      </p:sp>
      <p:sp>
        <p:nvSpPr>
          <p:cNvPr id="279569" name="Text Box 17"/>
          <p:cNvSpPr txBox="1">
            <a:spLocks noChangeArrowheads="1"/>
          </p:cNvSpPr>
          <p:nvPr/>
        </p:nvSpPr>
        <p:spPr bwMode="auto">
          <a:xfrm>
            <a:off x="5803900" y="6184900"/>
            <a:ext cx="2921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500" b="1"/>
              <a:t>~</a:t>
            </a:r>
            <a:endParaRPr lang="en-US" sz="1500" b="1"/>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30" name="Rectangle 13"/>
          <p:cNvSpPr>
            <a:spLocks noChangeArrowheads="1"/>
          </p:cNvSpPr>
          <p:nvPr/>
        </p:nvSpPr>
        <p:spPr bwMode="auto">
          <a:xfrm>
            <a:off x="0" y="1080001"/>
            <a:ext cx="9144000" cy="305384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 name="Rectangle 3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32" name="Text Box 2"/>
          <p:cNvSpPr txBox="1">
            <a:spLocks noChangeArrowheads="1"/>
          </p:cNvSpPr>
          <p:nvPr/>
        </p:nvSpPr>
        <p:spPr bwMode="auto">
          <a:xfrm>
            <a:off x="301625" y="558000"/>
            <a:ext cx="8532813" cy="32996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a:t>
            </a:r>
            <a:r>
              <a:rPr lang="en-GB" sz="1800" b="1" dirty="0" smtClean="0">
                <a:latin typeface="Arial" charset="0"/>
              </a:rPr>
              <a:t>on</a:t>
            </a:r>
            <a:endParaRPr lang="en-GB" sz="1800" b="1" dirty="0">
              <a:latin typeface="Arial" charset="0"/>
            </a:endParaRPr>
          </a:p>
        </p:txBody>
      </p:sp>
      <p:graphicFrame>
        <p:nvGraphicFramePr>
          <p:cNvPr id="33" name="Object 8"/>
          <p:cNvGraphicFramePr>
            <a:graphicFrameLocks noChangeAspect="1"/>
          </p:cNvGraphicFramePr>
          <p:nvPr>
            <p:extLst>
              <p:ext uri="{D42A27DB-BD31-4B8C-83A1-F6EECF244321}">
                <p14:modId xmlns:p14="http://schemas.microsoft.com/office/powerpoint/2010/main" val="1442448685"/>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79982"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12"/>
          <p:cNvGraphicFramePr>
            <a:graphicFrameLocks noChangeAspect="1"/>
          </p:cNvGraphicFramePr>
          <p:nvPr>
            <p:extLst>
              <p:ext uri="{D42A27DB-BD31-4B8C-83A1-F6EECF244321}">
                <p14:modId xmlns:p14="http://schemas.microsoft.com/office/powerpoint/2010/main" val="497830530"/>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79983"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 name="Object 15"/>
          <p:cNvGraphicFramePr>
            <a:graphicFrameLocks noChangeAspect="1"/>
          </p:cNvGraphicFramePr>
          <p:nvPr>
            <p:extLst>
              <p:ext uri="{D42A27DB-BD31-4B8C-83A1-F6EECF244321}">
                <p14:modId xmlns:p14="http://schemas.microsoft.com/office/powerpoint/2010/main" val="2974552067"/>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79984"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6"/>
          <p:cNvGraphicFramePr>
            <a:graphicFrameLocks noChangeAspect="1"/>
          </p:cNvGraphicFramePr>
          <p:nvPr>
            <p:extLst>
              <p:ext uri="{D42A27DB-BD31-4B8C-83A1-F6EECF244321}">
                <p14:modId xmlns:p14="http://schemas.microsoft.com/office/powerpoint/2010/main" val="644058434"/>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79985"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79986"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279987"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79988"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79989"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38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59</a:t>
            </a:r>
            <a:endParaRPr lang="en-US" sz="1000" dirty="0">
              <a:solidFill>
                <a:srgbClr val="3366FF"/>
              </a:solidFill>
            </a:endParaRPr>
          </a:p>
        </p:txBody>
      </p:sp>
      <p:sp>
        <p:nvSpPr>
          <p:cNvPr id="333831" name="Text Box 7"/>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Even with </a:t>
            </a:r>
            <a:r>
              <a:rPr lang="en-GB" sz="1500" b="1" i="1">
                <a:latin typeface="Arial" charset="0"/>
              </a:rPr>
              <a:t>T</a:t>
            </a:r>
            <a:r>
              <a:rPr lang="en-GB" sz="1500" b="1">
                <a:latin typeface="Arial" charset="0"/>
              </a:rPr>
              <a:t> as small as 25, it indicates autocorrelation significant at the 1 percent level in most of the 10 million samples.  For larger samples, it indicates significant autocorrelation almost all of the time.</a:t>
            </a:r>
            <a:r>
              <a:rPr lang="en-US" sz="1500">
                <a:latin typeface="Arial" charset="0"/>
              </a:rPr>
              <a:t> </a:t>
            </a:r>
            <a:endParaRPr lang="en-GB" sz="1500">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1" name="Rectangle 20"/>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4"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6" name="Object 13"/>
          <p:cNvGraphicFramePr>
            <a:graphicFrameLocks noChangeAspect="1"/>
          </p:cNvGraphicFramePr>
          <p:nvPr>
            <p:extLst>
              <p:ext uri="{D42A27DB-BD31-4B8C-83A1-F6EECF244321}">
                <p14:modId xmlns:p14="http://schemas.microsoft.com/office/powerpoint/2010/main" val="2765246071"/>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34166"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5"/>
          <p:cNvGraphicFramePr>
            <a:graphicFrameLocks noChangeAspect="1"/>
          </p:cNvGraphicFramePr>
          <p:nvPr>
            <p:extLst>
              <p:ext uri="{D42A27DB-BD31-4B8C-83A1-F6EECF244321}">
                <p14:modId xmlns:p14="http://schemas.microsoft.com/office/powerpoint/2010/main" val="964824140"/>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34167"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0"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2" name="Object 34"/>
          <p:cNvGraphicFramePr>
            <a:graphicFrameLocks noChangeAspect="1"/>
          </p:cNvGraphicFramePr>
          <p:nvPr>
            <p:extLst>
              <p:ext uri="{D42A27DB-BD31-4B8C-83A1-F6EECF244321}">
                <p14:modId xmlns:p14="http://schemas.microsoft.com/office/powerpoint/2010/main" val="339133514"/>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4168"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5"/>
          <p:cNvGraphicFramePr>
            <a:graphicFrameLocks noChangeAspect="1"/>
          </p:cNvGraphicFramePr>
          <p:nvPr>
            <p:extLst>
              <p:ext uri="{D42A27DB-BD31-4B8C-83A1-F6EECF244321}">
                <p14:modId xmlns:p14="http://schemas.microsoft.com/office/powerpoint/2010/main" val="2346475119"/>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4169"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36"/>
          <p:cNvGraphicFramePr>
            <a:graphicFrameLocks noChangeAspect="1"/>
          </p:cNvGraphicFramePr>
          <p:nvPr>
            <p:extLst>
              <p:ext uri="{D42A27DB-BD31-4B8C-83A1-F6EECF244321}">
                <p14:modId xmlns:p14="http://schemas.microsoft.com/office/powerpoint/2010/main" val="1455723367"/>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4170"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6" name="TextBox 35"/>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34171" name="Equation" r:id="rId14" imgW="1816100" imgH="431800" progId="Equation.DSMT4">
                  <p:embed/>
                </p:oleObj>
              </mc:Choice>
              <mc:Fallback>
                <p:oleObj name="Equation" r:id="rId14" imgW="1816100" imgH="431800" progId="Equation.DSMT4">
                  <p:embed/>
                  <p:pic>
                    <p:nvPicPr>
                      <p:cNvPr id="0" name="Object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7"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5" name="Rectangle 2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6"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7"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13"/>
          <p:cNvGraphicFramePr>
            <a:graphicFrameLocks noChangeAspect="1"/>
          </p:cNvGraphicFramePr>
          <p:nvPr>
            <p:extLst>
              <p:ext uri="{D42A27DB-BD31-4B8C-83A1-F6EECF244321}">
                <p14:modId xmlns:p14="http://schemas.microsoft.com/office/powerpoint/2010/main" val="2535602276"/>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35249"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15"/>
          <p:cNvGraphicFramePr>
            <a:graphicFrameLocks noChangeAspect="1"/>
          </p:cNvGraphicFramePr>
          <p:nvPr>
            <p:extLst>
              <p:ext uri="{D42A27DB-BD31-4B8C-83A1-F6EECF244321}">
                <p14:modId xmlns:p14="http://schemas.microsoft.com/office/powerpoint/2010/main" val="137006690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35250"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3"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5" name="Object 34"/>
          <p:cNvGraphicFramePr>
            <a:graphicFrameLocks noChangeAspect="1"/>
          </p:cNvGraphicFramePr>
          <p:nvPr>
            <p:extLst>
              <p:ext uri="{D42A27DB-BD31-4B8C-83A1-F6EECF244321}">
                <p14:modId xmlns:p14="http://schemas.microsoft.com/office/powerpoint/2010/main" val="1640413312"/>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5251"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71051395"/>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5252"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043906773"/>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5253"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485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60</a:t>
            </a:r>
            <a:endParaRPr lang="en-US" sz="1000" dirty="0">
              <a:solidFill>
                <a:srgbClr val="3366FF"/>
              </a:solidFill>
            </a:endParaRPr>
          </a:p>
        </p:txBody>
      </p:sp>
      <p:sp>
        <p:nvSpPr>
          <p:cNvPr id="334855" name="Text Box 7"/>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Once aware of the problem, we know how to treat it.  We eliminate the autocorrelation by fitting the specification shown.</a:t>
            </a:r>
            <a:endParaRPr lang="en-GB" sz="1500">
              <a:latin typeface="Arial"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38"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4864" name="Object 16"/>
          <p:cNvGraphicFramePr>
            <a:graphicFrameLocks noChangeAspect="1"/>
          </p:cNvGraphicFramePr>
          <p:nvPr>
            <p:extLst>
              <p:ext uri="{D42A27DB-BD31-4B8C-83A1-F6EECF244321}">
                <p14:modId xmlns:p14="http://schemas.microsoft.com/office/powerpoint/2010/main" val="146154284"/>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35254" name="Equation" r:id="rId14" imgW="5397480" imgH="380880" progId="Equation.3">
                  <p:embed/>
                </p:oleObj>
              </mc:Choice>
              <mc:Fallback>
                <p:oleObj name="Equation" r:id="rId14" imgW="5397480" imgH="380880" progId="Equation.3">
                  <p:embed/>
                  <p:pic>
                    <p:nvPicPr>
                      <p:cNvPr id="0" name="Object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0" name="TextBox 39"/>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35255"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27"/>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1"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587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61</a:t>
            </a:r>
            <a:endParaRPr lang="en-US" sz="1000" dirty="0">
              <a:solidFill>
                <a:srgbClr val="3366FF"/>
              </a:solidFill>
            </a:endParaRPr>
          </a:p>
        </p:txBody>
      </p:sp>
      <p:sp>
        <p:nvSpPr>
          <p:cNvPr id="335880"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If we do this, we will find that the coefficients of </a:t>
            </a:r>
            <a:r>
              <a:rPr lang="en-GB" sz="1500" b="1" i="1">
                <a:latin typeface="Arial" charset="0"/>
              </a:rPr>
              <a:t>X</a:t>
            </a:r>
            <a:r>
              <a:rPr lang="en-GB" sz="1500" b="1" i="1" baseline="-25000">
                <a:latin typeface="Arial" charset="0"/>
              </a:rPr>
              <a:t>t</a:t>
            </a:r>
            <a:r>
              <a:rPr lang="en-GB" sz="1500" b="1">
                <a:latin typeface="Arial" charset="0"/>
              </a:rPr>
              <a:t> and </a:t>
            </a:r>
            <a:r>
              <a:rPr lang="en-GB" sz="1500" b="1" i="1">
                <a:latin typeface="Arial" charset="0"/>
              </a:rPr>
              <a:t>X</a:t>
            </a:r>
            <a:r>
              <a:rPr lang="en-GB" sz="1500" b="1" i="1" baseline="-25000">
                <a:latin typeface="Arial" charset="0"/>
              </a:rPr>
              <a:t>t</a:t>
            </a:r>
            <a:r>
              <a:rPr lang="en-GB" sz="1500" b="1" baseline="-25000">
                <a:latin typeface="Arial" charset="0"/>
              </a:rPr>
              <a:t>–1</a:t>
            </a:r>
            <a:r>
              <a:rPr lang="en-GB" sz="1500" b="1">
                <a:latin typeface="Arial" charset="0"/>
              </a:rPr>
              <a:t> are both zero and that the coefficient of </a:t>
            </a:r>
            <a:r>
              <a:rPr lang="en-GB" sz="1500" b="1" i="1">
                <a:latin typeface="Arial" charset="0"/>
              </a:rPr>
              <a:t>Y</a:t>
            </a:r>
            <a:r>
              <a:rPr lang="en-GB" sz="1500" b="1" i="1" baseline="-25000">
                <a:latin typeface="Arial" charset="0"/>
              </a:rPr>
              <a:t>t</a:t>
            </a:r>
            <a:r>
              <a:rPr lang="en-GB" sz="1500" b="1" baseline="-25000">
                <a:latin typeface="Arial" charset="0"/>
              </a:rPr>
              <a:t>–1</a:t>
            </a:r>
            <a:r>
              <a:rPr lang="en-GB" sz="1500" b="1">
                <a:latin typeface="Arial" charset="0"/>
              </a:rPr>
              <a:t> is 0.95, subject of course to sampling error and the finite-sample bias caused by the presence of the lagged dependent variable in the specification.</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6" name="Rectangle 25"/>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2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8"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9"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1"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36265"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36266"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5"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7" name="Object 36"/>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6267"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6268"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6269"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1"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36270"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36271"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690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62</a:t>
            </a:r>
            <a:endParaRPr lang="en-US" sz="1000" dirty="0">
              <a:solidFill>
                <a:srgbClr val="3366FF"/>
              </a:solidFill>
            </a:endParaRPr>
          </a:p>
        </p:txBody>
      </p:sp>
      <p:sp>
        <p:nvSpPr>
          <p:cNvPr id="336904"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 fitted model then reveals the truth, that </a:t>
            </a:r>
            <a:r>
              <a:rPr lang="en-GB" sz="1500" b="1" i="1">
                <a:latin typeface="Arial" charset="0"/>
              </a:rPr>
              <a:t>Y</a:t>
            </a:r>
            <a:r>
              <a:rPr lang="en-GB" sz="1500" b="1" i="1" baseline="-25000">
                <a:latin typeface="Arial" charset="0"/>
              </a:rPr>
              <a:t>t</a:t>
            </a:r>
            <a:r>
              <a:rPr lang="en-GB" sz="1500" b="1">
                <a:latin typeface="Arial" charset="0"/>
              </a:rPr>
              <a:t> depends only on </a:t>
            </a:r>
            <a:r>
              <a:rPr lang="en-GB" sz="1500" b="1" i="1">
                <a:latin typeface="Arial" charset="0"/>
              </a:rPr>
              <a:t>Y</a:t>
            </a:r>
            <a:r>
              <a:rPr lang="en-GB" sz="1500" b="1" i="1" baseline="-25000">
                <a:latin typeface="Arial" charset="0"/>
              </a:rPr>
              <a:t>t</a:t>
            </a:r>
            <a:r>
              <a:rPr lang="en-GB" sz="1500" b="1" baseline="-25000">
                <a:latin typeface="Arial" charset="0"/>
                <a:cs typeface="Arial" charset="0"/>
              </a:rPr>
              <a:t>–1</a:t>
            </a:r>
            <a:r>
              <a:rPr lang="en-GB" sz="1500" b="1">
                <a:latin typeface="Arial" charset="0"/>
              </a:rPr>
              <a:t> with coefficient 0.95, and that it does not depend on </a:t>
            </a:r>
            <a:r>
              <a:rPr lang="en-GB" sz="1500" b="1" i="1">
                <a:latin typeface="Arial" charset="0"/>
              </a:rPr>
              <a:t>X</a:t>
            </a:r>
            <a:r>
              <a:rPr lang="en-GB" sz="1500" b="1" i="1" baseline="-25000">
                <a:latin typeface="Arial" charset="0"/>
              </a:rPr>
              <a:t>t</a:t>
            </a:r>
            <a:r>
              <a:rPr lang="en-GB" sz="1500" b="1">
                <a:latin typeface="Arial" charset="0"/>
              </a:rPr>
              <a:t> at all.</a:t>
            </a:r>
            <a:r>
              <a:rPr lang="en-US" sz="1500">
                <a:latin typeface="Arial" charset="0"/>
              </a:rPr>
              <a:t> </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37289"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37290"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7291"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7292"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7293"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37294"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37295"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792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63</a:t>
            </a:r>
            <a:endParaRPr lang="en-US" sz="1000" dirty="0">
              <a:solidFill>
                <a:srgbClr val="3366FF"/>
              </a:solidFill>
            </a:endParaRPr>
          </a:p>
        </p:txBody>
      </p:sp>
      <p:sp>
        <p:nvSpPr>
          <p:cNvPr id="337928"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Could we not treat the random walk case where, under the null hypothesis, the disturbance term itself is a random walk, as an extreme case of autocorrelation with </a:t>
            </a:r>
            <a:r>
              <a:rPr lang="en-GB" sz="1500" b="1" i="1">
                <a:latin typeface="Symbol" pitchFamily="18" charset="2"/>
              </a:rPr>
              <a:t>r</a:t>
            </a:r>
            <a:r>
              <a:rPr lang="en-GB" sz="1500" b="1">
                <a:latin typeface="Arial" charset="0"/>
              </a:rPr>
              <a:t> = 1?</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38320"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38321"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8322"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8323"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8324"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38325"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38326"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895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64</a:t>
            </a:r>
            <a:endParaRPr lang="en-US" sz="1000" dirty="0">
              <a:solidFill>
                <a:srgbClr val="3366FF"/>
              </a:solidFill>
            </a:endParaRPr>
          </a:p>
        </p:txBody>
      </p:sp>
      <p:sp>
        <p:nvSpPr>
          <p:cNvPr id="338952"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In some ways, we can.  As with the </a:t>
            </a:r>
            <a:r>
              <a:rPr lang="en-GB" sz="1500" b="1" i="1">
                <a:latin typeface="Symbol" pitchFamily="18" charset="2"/>
              </a:rPr>
              <a:t>r</a:t>
            </a:r>
            <a:r>
              <a:rPr lang="en-GB" sz="1500" b="1">
                <a:latin typeface="Arial" charset="0"/>
              </a:rPr>
              <a:t> = 0.95 case, the Durbin–Watson </a:t>
            </a:r>
            <a:r>
              <a:rPr lang="en-GB" sz="1500" b="1" i="1">
                <a:latin typeface="Arial" charset="0"/>
              </a:rPr>
              <a:t>d</a:t>
            </a:r>
            <a:r>
              <a:rPr lang="en-GB" sz="1500" b="1">
                <a:latin typeface="Arial" charset="0"/>
              </a:rPr>
              <a:t> statistic almost invariably indicates severe positive autocorrelation.  The distributions of the </a:t>
            </a:r>
            <a:r>
              <a:rPr lang="en-GB" sz="1500" b="1" i="1">
                <a:latin typeface="Arial" charset="0"/>
              </a:rPr>
              <a:t>d</a:t>
            </a:r>
            <a:r>
              <a:rPr lang="en-GB" sz="1500" b="1">
                <a:latin typeface="Arial" charset="0"/>
              </a:rPr>
              <a:t> statistic for the various sample sizes are similar to those in the figure, shifted even further to the left.  </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39344"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39345"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39346"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39347"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39348"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39349"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39350"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997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65</a:t>
            </a:r>
            <a:endParaRPr lang="en-US" sz="1000" dirty="0">
              <a:solidFill>
                <a:srgbClr val="3366FF"/>
              </a:solidFill>
            </a:endParaRPr>
          </a:p>
        </p:txBody>
      </p:sp>
      <p:sp>
        <p:nvSpPr>
          <p:cNvPr id="339976"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What happens in this case if we fit the revised specification that eliminates the autocorrelation?</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0368"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0369"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0370"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0371"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0372"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0373"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0374"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099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66</a:t>
            </a:r>
            <a:endParaRPr lang="en-US" sz="1000" dirty="0">
              <a:solidFill>
                <a:srgbClr val="3366FF"/>
              </a:solidFill>
            </a:endParaRPr>
          </a:p>
        </p:txBody>
      </p:sp>
      <p:sp>
        <p:nvSpPr>
          <p:cNvPr id="341000"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 results are much the same as for the case </a:t>
            </a:r>
            <a:r>
              <a:rPr lang="en-GB" sz="1500" b="1" i="1">
                <a:latin typeface="Symbol" pitchFamily="18" charset="2"/>
              </a:rPr>
              <a:t>r</a:t>
            </a:r>
            <a:r>
              <a:rPr lang="en-GB" sz="1500" b="1">
                <a:latin typeface="Arial" charset="0"/>
              </a:rPr>
              <a:t> = 0.95.  We will discover that </a:t>
            </a:r>
            <a:r>
              <a:rPr lang="en-GB" sz="1500" b="1" i="1">
                <a:latin typeface="Symbol" pitchFamily="18" charset="2"/>
              </a:rPr>
              <a:t>r</a:t>
            </a:r>
            <a:r>
              <a:rPr lang="en-GB" sz="1500" b="1">
                <a:latin typeface="Arial" charset="0"/>
              </a:rPr>
              <a:t> = 1, that </a:t>
            </a:r>
            <a:r>
              <a:rPr lang="en-GB" sz="1500" b="1" i="1">
                <a:latin typeface="Symbol" pitchFamily="18" charset="2"/>
              </a:rPr>
              <a:t>b</a:t>
            </a:r>
            <a:r>
              <a:rPr lang="en-GB" sz="1500" b="1" baseline="-25000">
                <a:latin typeface="Arial" charset="0"/>
              </a:rPr>
              <a:t>2</a:t>
            </a:r>
            <a:r>
              <a:rPr lang="en-GB" sz="1500" b="1">
                <a:latin typeface="Arial" charset="0"/>
              </a:rPr>
              <a:t> = 0, and the relationship simplifies to the definition of the random walk that is the true relationship for </a:t>
            </a:r>
            <a:r>
              <a:rPr lang="en-GB" sz="1500" b="1" i="1">
                <a:latin typeface="Arial" charset="0"/>
              </a:rPr>
              <a:t>Y</a:t>
            </a:r>
            <a:r>
              <a:rPr lang="en-GB" sz="1500" b="1" i="1" baseline="-25000">
                <a:latin typeface="Arial" charset="0"/>
              </a:rPr>
              <a:t>t</a:t>
            </a:r>
            <a:r>
              <a:rPr lang="en-GB" sz="1500" b="1">
                <a:latin typeface="Arial" charset="0"/>
              </a:rPr>
              <a:t>.</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1392"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1393"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1394"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1395"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1396"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1397"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1398"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202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67</a:t>
            </a:r>
            <a:endParaRPr lang="en-US" sz="1000" dirty="0">
              <a:solidFill>
                <a:srgbClr val="3366FF"/>
              </a:solidFill>
            </a:endParaRPr>
          </a:p>
        </p:txBody>
      </p:sp>
      <p:sp>
        <p:nvSpPr>
          <p:cNvPr id="342024"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This is not quite the full story because, as we will see in </a:t>
            </a:r>
            <a:r>
              <a:rPr lang="en-GB" sz="1500" b="1" dirty="0" smtClean="0">
                <a:latin typeface="Arial" charset="0"/>
              </a:rPr>
              <a:t>another slideshow, </a:t>
            </a:r>
            <a:r>
              <a:rPr lang="en-GB" sz="1500" b="1" dirty="0">
                <a:latin typeface="Arial" charset="0"/>
              </a:rPr>
              <a:t>there are further surprises when we come to test the (true) null hypothesis that the coefficient of </a:t>
            </a:r>
            <a:r>
              <a:rPr lang="en-GB" sz="1500" b="1" i="1" dirty="0" err="1">
                <a:latin typeface="Arial" charset="0"/>
              </a:rPr>
              <a:t>Y</a:t>
            </a:r>
            <a:r>
              <a:rPr lang="en-GB" sz="1500" b="1" i="1" baseline="-25000" dirty="0" err="1">
                <a:latin typeface="Arial" charset="0"/>
              </a:rPr>
              <a:t>t</a:t>
            </a:r>
            <a:r>
              <a:rPr lang="en-GB" sz="1500" b="1" baseline="-25000" dirty="0">
                <a:latin typeface="Arial" charset="0"/>
              </a:rPr>
              <a:t>–1</a:t>
            </a:r>
            <a:r>
              <a:rPr lang="en-GB" sz="1500" b="1" dirty="0">
                <a:latin typeface="Arial" charset="0"/>
              </a:rPr>
              <a:t> is equal to 1.  However, it is a reasonable first approximation.</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2416"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2417"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2418"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2419"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2420"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2421"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2422"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304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68</a:t>
            </a:r>
            <a:endParaRPr lang="en-US" sz="1000" dirty="0">
              <a:solidFill>
                <a:srgbClr val="3366FF"/>
              </a:solidFill>
            </a:endParaRPr>
          </a:p>
        </p:txBody>
      </p:sp>
      <p:sp>
        <p:nvSpPr>
          <p:cNvPr id="343048"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The AR(1) regressions demonstrate that the problem of excess Type I errors arising from nonstandard </a:t>
            </a:r>
            <a:r>
              <a:rPr lang="en-GB" sz="1500" b="1" i="1" dirty="0">
                <a:latin typeface="Arial" charset="0"/>
              </a:rPr>
              <a:t>t</a:t>
            </a:r>
            <a:r>
              <a:rPr lang="en-GB" sz="1500" b="1" dirty="0">
                <a:latin typeface="Arial" charset="0"/>
              </a:rPr>
              <a:t> distributions found by Granger and </a:t>
            </a:r>
            <a:r>
              <a:rPr lang="en-GB" sz="1500" b="1" dirty="0" err="1">
                <a:latin typeface="Arial" charset="0"/>
              </a:rPr>
              <a:t>Newbold</a:t>
            </a:r>
            <a:r>
              <a:rPr lang="en-GB" sz="1500" b="1" dirty="0">
                <a:latin typeface="Arial" charset="0"/>
              </a:rPr>
              <a:t> did not depend on the </a:t>
            </a:r>
            <a:r>
              <a:rPr lang="en-GB" sz="1500" b="1" dirty="0" err="1">
                <a:latin typeface="Arial" charset="0"/>
              </a:rPr>
              <a:t>nonstationarity</a:t>
            </a:r>
            <a:r>
              <a:rPr lang="en-GB" sz="1500" b="1" dirty="0">
                <a:latin typeface="Arial" charset="0"/>
              </a:rPr>
              <a:t> of their processes</a:t>
            </a:r>
            <a:r>
              <a:rPr lang="en-GB" sz="1500" b="1" dirty="0" smtClean="0">
                <a:latin typeface="Arial" charset="0"/>
              </a:rPr>
              <a:t>.</a:t>
            </a:r>
            <a:endParaRPr lang="en-GB" sz="1500"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3440"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3441"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3442"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3443"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3444"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3445"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3446"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05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2805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Eventually it was pointed out (Frisch and Waugh, 1933) that one did not actually need to go to the trouble of detrending </a:t>
            </a:r>
            <a:r>
              <a:rPr lang="en-GB" sz="1500" b="1" i="1"/>
              <a:t>Y</a:t>
            </a:r>
            <a:r>
              <a:rPr lang="en-GB" sz="1500" b="1" i="1" baseline="-25000"/>
              <a:t>t</a:t>
            </a:r>
            <a:r>
              <a:rPr lang="en-GB" sz="1500" b="1"/>
              <a:t> and </a:t>
            </a:r>
            <a:r>
              <a:rPr lang="en-GB" sz="1500" b="1" i="1"/>
              <a:t>X</a:t>
            </a:r>
            <a:r>
              <a:rPr lang="en-GB" sz="1500" b="1" i="1" baseline="-25000"/>
              <a:t>t</a:t>
            </a:r>
            <a:r>
              <a:rPr lang="en-GB" sz="1500" b="1"/>
              <a:t> before performing the regression.</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17" name="Rectangle 13"/>
          <p:cNvSpPr>
            <a:spLocks noChangeArrowheads="1"/>
          </p:cNvSpPr>
          <p:nvPr/>
        </p:nvSpPr>
        <p:spPr bwMode="auto">
          <a:xfrm>
            <a:off x="0" y="1080000"/>
            <a:ext cx="9144000" cy="3606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2"/>
          <p:cNvSpPr txBox="1">
            <a:spLocks noChangeArrowheads="1"/>
          </p:cNvSpPr>
          <p:nvPr/>
        </p:nvSpPr>
        <p:spPr bwMode="auto">
          <a:xfrm>
            <a:off x="301625" y="558000"/>
            <a:ext cx="8532813" cy="4078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on</a:t>
            </a:r>
          </a:p>
          <a:p>
            <a:endParaRPr lang="en-GB" sz="1400" b="1" dirty="0">
              <a:latin typeface="Arial" charset="0"/>
            </a:endParaRPr>
          </a:p>
          <a:p>
            <a:r>
              <a:rPr lang="en-GB" sz="1400" b="1" dirty="0">
                <a:latin typeface="Arial" charset="0"/>
              </a:rPr>
              <a:t>	</a:t>
            </a:r>
            <a:r>
              <a:rPr lang="en-GB" sz="1800" b="1" dirty="0">
                <a:latin typeface="Arial" charset="0"/>
              </a:rPr>
              <a:t>Regress  </a:t>
            </a:r>
            <a:r>
              <a:rPr lang="en-GB" b="1" i="1" dirty="0" err="1"/>
              <a:t>Y</a:t>
            </a:r>
            <a:r>
              <a:rPr lang="en-GB" b="1" i="1" baseline="-25000" dirty="0" err="1"/>
              <a:t>t</a:t>
            </a:r>
            <a:r>
              <a:rPr lang="en-GB" b="1" i="1" baseline="-25000" dirty="0"/>
              <a:t>	</a:t>
            </a:r>
            <a:r>
              <a:rPr lang="en-GB" sz="1800" b="1" dirty="0">
                <a:latin typeface="Arial" charset="0"/>
              </a:rPr>
              <a:t>on   </a:t>
            </a:r>
            <a:r>
              <a:rPr lang="en-GB" b="1" i="1" dirty="0" err="1"/>
              <a:t>X</a:t>
            </a:r>
            <a:r>
              <a:rPr lang="en-GB" b="1" i="1" baseline="-25000" dirty="0" err="1"/>
              <a:t>t</a:t>
            </a:r>
            <a:r>
              <a:rPr lang="en-GB" sz="1400" b="1" dirty="0">
                <a:latin typeface="Arial" charset="0"/>
              </a:rPr>
              <a:t>	</a:t>
            </a:r>
            <a:r>
              <a:rPr lang="en-GB" sz="1800" b="1" dirty="0">
                <a:latin typeface="Arial" charset="0"/>
              </a:rPr>
              <a:t>and   </a:t>
            </a:r>
            <a:r>
              <a:rPr lang="en-GB" b="1" i="1" dirty="0"/>
              <a:t>t</a:t>
            </a:r>
            <a:r>
              <a:rPr lang="en-US" sz="1400" b="1" dirty="0">
                <a:latin typeface="Arial" charset="0"/>
              </a:rPr>
              <a:t> </a:t>
            </a:r>
            <a:endParaRPr lang="en-GB" sz="1400" b="1" dirty="0">
              <a:latin typeface="Arial" charset="0"/>
            </a:endParaRPr>
          </a:p>
        </p:txBody>
      </p:sp>
      <p:graphicFrame>
        <p:nvGraphicFramePr>
          <p:cNvPr id="20" name="Object 8"/>
          <p:cNvGraphicFramePr>
            <a:graphicFrameLocks noChangeAspect="1"/>
          </p:cNvGraphicFramePr>
          <p:nvPr>
            <p:extLst>
              <p:ext uri="{D42A27DB-BD31-4B8C-83A1-F6EECF244321}">
                <p14:modId xmlns:p14="http://schemas.microsoft.com/office/powerpoint/2010/main" val="625582274"/>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81014"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2"/>
          <p:cNvGraphicFramePr>
            <a:graphicFrameLocks noChangeAspect="1"/>
          </p:cNvGraphicFramePr>
          <p:nvPr>
            <p:extLst>
              <p:ext uri="{D42A27DB-BD31-4B8C-83A1-F6EECF244321}">
                <p14:modId xmlns:p14="http://schemas.microsoft.com/office/powerpoint/2010/main" val="3439231158"/>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81015"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15"/>
          <p:cNvGraphicFramePr>
            <a:graphicFrameLocks noChangeAspect="1"/>
          </p:cNvGraphicFramePr>
          <p:nvPr>
            <p:extLst>
              <p:ext uri="{D42A27DB-BD31-4B8C-83A1-F6EECF244321}">
                <p14:modId xmlns:p14="http://schemas.microsoft.com/office/powerpoint/2010/main" val="4235388265"/>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81016"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6"/>
          <p:cNvGraphicFramePr>
            <a:graphicFrameLocks noChangeAspect="1"/>
          </p:cNvGraphicFramePr>
          <p:nvPr>
            <p:extLst>
              <p:ext uri="{D42A27DB-BD31-4B8C-83A1-F6EECF244321}">
                <p14:modId xmlns:p14="http://schemas.microsoft.com/office/powerpoint/2010/main" val="1329856518"/>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81017"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81018"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281019"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81020"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81021"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304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69</a:t>
            </a:r>
            <a:endParaRPr lang="en-US" sz="1000" dirty="0">
              <a:solidFill>
                <a:srgbClr val="3366FF"/>
              </a:solidFill>
            </a:endParaRPr>
          </a:p>
        </p:txBody>
      </p:sp>
      <p:sp>
        <p:nvSpPr>
          <p:cNvPr id="343048"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smtClean="0">
                <a:latin typeface="Arial" charset="0"/>
              </a:rPr>
              <a:t>It </a:t>
            </a:r>
            <a:r>
              <a:rPr lang="en-GB" sz="1500" b="1" dirty="0">
                <a:latin typeface="Arial" charset="0"/>
              </a:rPr>
              <a:t>occurs with any AR(1) process, being more evident, the more closely the slope coefficient approximates unity.</a:t>
            </a:r>
            <a:r>
              <a:rPr lang="en-US" sz="1500" dirty="0">
                <a:latin typeface="Arial" charset="0"/>
              </a:rPr>
              <a:t> </a:t>
            </a:r>
            <a:endParaRPr lang="en-GB" sz="1500"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60766"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60767"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60768"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60769"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60770"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60771"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60772"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extLst>
      <p:ext uri="{BB962C8B-B14F-4D97-AF65-F5344CB8AC3E}">
        <p14:creationId xmlns:p14="http://schemas.microsoft.com/office/powerpoint/2010/main" val="11100279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407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70</a:t>
            </a:r>
            <a:endParaRPr lang="en-US" sz="1000" dirty="0">
              <a:solidFill>
                <a:srgbClr val="3366FF"/>
              </a:solidFill>
            </a:endParaRPr>
          </a:p>
        </p:txBody>
      </p:sp>
      <p:sp>
        <p:nvSpPr>
          <p:cNvPr id="344072"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 lesson to be learnt from the Granger–Newbold simulations is the one that motivated their article and was articulated by them at the time.</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4464"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4465"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4466"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4467"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4468"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4469"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4470"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509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71</a:t>
            </a:r>
            <a:endParaRPr lang="en-US" sz="1000" dirty="0">
              <a:solidFill>
                <a:srgbClr val="3366FF"/>
              </a:solidFill>
            </a:endParaRPr>
          </a:p>
        </p:txBody>
      </p:sp>
      <p:sp>
        <p:nvSpPr>
          <p:cNvPr id="345096"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This was that there is a substantial risk of apparently obtaining significant results, where no relationship exists, if you ignore evidence of autocorrelation, as was once quite common in applied </a:t>
            </a:r>
            <a:r>
              <a:rPr lang="en-GB" sz="1500" b="1" dirty="0" smtClean="0">
                <a:latin typeface="Arial" charset="0"/>
              </a:rPr>
              <a:t>econometric work</a:t>
            </a:r>
            <a:r>
              <a:rPr lang="en-GB" sz="1500" b="1" dirty="0">
                <a:latin typeface="Arial" charset="0"/>
              </a:rPr>
              <a:t>. </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5488"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5489"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5490"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5491"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5492"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5493"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5494"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611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72</a:t>
            </a:r>
            <a:endParaRPr lang="en-US" sz="1000" dirty="0">
              <a:solidFill>
                <a:srgbClr val="3366FF"/>
              </a:solidFill>
            </a:endParaRPr>
          </a:p>
        </p:txBody>
      </p:sp>
      <p:sp>
        <p:nvSpPr>
          <p:cNvPr id="346120"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The fact that Granger and </a:t>
            </a:r>
            <a:r>
              <a:rPr lang="en-GB" sz="1500" b="1" dirty="0" err="1">
                <a:latin typeface="Arial" charset="0"/>
              </a:rPr>
              <a:t>Newbold</a:t>
            </a:r>
            <a:r>
              <a:rPr lang="en-GB" sz="1500" b="1" dirty="0">
                <a:latin typeface="Arial" charset="0"/>
              </a:rPr>
              <a:t> used nonstationary processes, in the form of random walks, to make their point is not important.  They could have made it just as well by using independent stationary AR(1) processes</a:t>
            </a:r>
            <a:r>
              <a:rPr lang="en-GB" sz="1500" b="1" dirty="0" smtClean="0">
                <a:latin typeface="Arial" charset="0"/>
              </a:rPr>
              <a:t>.</a:t>
            </a:r>
            <a:endParaRPr lang="en-GB" sz="1500" b="1"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6512"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6513"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6514"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6515"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6516"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6517"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6518"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611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73</a:t>
            </a:r>
            <a:endParaRPr lang="en-US" sz="1000" dirty="0">
              <a:solidFill>
                <a:srgbClr val="3366FF"/>
              </a:solidFill>
            </a:endParaRPr>
          </a:p>
        </p:txBody>
      </p:sp>
      <p:sp>
        <p:nvSpPr>
          <p:cNvPr id="346120"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smtClean="0">
                <a:latin typeface="Arial" charset="0"/>
              </a:rPr>
              <a:t>But </a:t>
            </a:r>
            <a:r>
              <a:rPr lang="en-GB" sz="1500" b="1" dirty="0">
                <a:latin typeface="Arial" charset="0"/>
              </a:rPr>
              <a:t>the effect is the more dramatic, the greater the value of </a:t>
            </a:r>
            <a:r>
              <a:rPr lang="en-GB" sz="1500" b="1" i="1" dirty="0">
                <a:latin typeface="Symbol" pitchFamily="18" charset="2"/>
              </a:rPr>
              <a:t>r</a:t>
            </a:r>
            <a:r>
              <a:rPr lang="en-GB" sz="1500" b="1" dirty="0">
                <a:latin typeface="Arial" charset="0"/>
              </a:rPr>
              <a:t>, and most obvious when one goes to the extreme value of 1, the random walk.</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61790"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61791"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61792"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61793"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61794"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61795"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61796"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extLst>
      <p:ext uri="{BB962C8B-B14F-4D97-AF65-F5344CB8AC3E}">
        <p14:creationId xmlns:p14="http://schemas.microsoft.com/office/powerpoint/2010/main" val="234331057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816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74</a:t>
            </a:r>
            <a:endParaRPr lang="en-US" sz="1000" dirty="0">
              <a:solidFill>
                <a:srgbClr val="3366FF"/>
              </a:solidFill>
            </a:endParaRPr>
          </a:p>
        </p:txBody>
      </p:sp>
      <p:sp>
        <p:nvSpPr>
          <p:cNvPr id="348168"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 objective of the Granger–Newbold simulations was to highlight the dangers of ignoring evidence of autocorrelation in time series models.</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8560"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8561"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8562"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8563"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8564"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8565"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8566"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919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75</a:t>
            </a:r>
            <a:endParaRPr lang="en-US" sz="1000" dirty="0">
              <a:solidFill>
                <a:srgbClr val="3366FF"/>
              </a:solidFill>
            </a:endParaRPr>
          </a:p>
        </p:txBody>
      </p:sp>
      <p:sp>
        <p:nvSpPr>
          <p:cNvPr id="349192"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However, their experiments also contributed to a growing awareness that standard theory did not necessarily apply to the properties of regression estimators, </a:t>
            </a:r>
            <a:r>
              <a:rPr lang="en-GB" sz="1500" b="1" dirty="0" smtClean="0">
                <a:latin typeface="Arial" charset="0"/>
              </a:rPr>
              <a:t>or to </a:t>
            </a:r>
            <a:r>
              <a:rPr lang="en-GB" sz="1500" b="1" dirty="0">
                <a:latin typeface="Arial" charset="0"/>
              </a:rPr>
              <a:t>associated statistical inference, for regressions using nonstationary time series data.</a:t>
            </a:r>
            <a:r>
              <a:rPr lang="en-US" sz="1500" dirty="0">
                <a:latin typeface="Arial" charset="0"/>
              </a:rPr>
              <a:t> </a:t>
            </a:r>
            <a:endParaRPr lang="en-GB" sz="1500"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49584"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49585"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49586"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49587"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49588"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49589"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49590"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021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76</a:t>
            </a:r>
            <a:endParaRPr lang="en-US" sz="1000" dirty="0">
              <a:solidFill>
                <a:srgbClr val="3366FF"/>
              </a:solidFill>
            </a:endParaRPr>
          </a:p>
        </p:txBody>
      </p:sp>
      <p:sp>
        <p:nvSpPr>
          <p:cNvPr id="350216"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These concerns were reinforced by the fact that the use of nonstationary variables in model-building was very common.</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50608"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50609"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50610"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50611"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50612"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50613"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50614"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123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77</a:t>
            </a:r>
            <a:endParaRPr lang="en-US" sz="1000" dirty="0">
              <a:solidFill>
                <a:srgbClr val="3366FF"/>
              </a:solidFill>
            </a:endParaRPr>
          </a:p>
        </p:txBody>
      </p:sp>
      <p:sp>
        <p:nvSpPr>
          <p:cNvPr id="351240"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Macroeconomic analysis, in particular, routinely used variables such as aggregate income and aggregate consumption that invariably possessed time trends when measured in levels and were unquestionably nonstationary.</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51632"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51633"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51634"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51635"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51636"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51637"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51638"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226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78</a:t>
            </a:r>
            <a:endParaRPr lang="en-US" sz="1000" dirty="0">
              <a:solidFill>
                <a:srgbClr val="3366FF"/>
              </a:solidFill>
            </a:endParaRPr>
          </a:p>
        </p:txBody>
      </p:sp>
      <p:sp>
        <p:nvSpPr>
          <p:cNvPr id="352264"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The only issue was whether they were better characterized as random walks with drift or as subject to deterministic trends</a:t>
            </a:r>
            <a:r>
              <a:rPr lang="en-GB" sz="1500" b="1" dirty="0" smtClean="0">
                <a:latin typeface="Arial" charset="0"/>
              </a:rPr>
              <a:t>.</a:t>
            </a:r>
            <a:endParaRPr lang="en-GB" sz="1500"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52656"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52657"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52658"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52659"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52660"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52661"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52662"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26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2826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Exactly the same results would be obtained by including a time trend in a multiple regression of (unadjusted) </a:t>
            </a:r>
            <a:r>
              <a:rPr lang="en-GB" sz="1500" b="1" i="1"/>
              <a:t>Y</a:t>
            </a:r>
            <a:r>
              <a:rPr lang="en-GB" sz="1500" b="1" i="1" baseline="-25000"/>
              <a:t>t</a:t>
            </a:r>
            <a:r>
              <a:rPr lang="en-GB" sz="1500" b="1"/>
              <a:t> on (unadjusted) </a:t>
            </a:r>
            <a:r>
              <a:rPr lang="en-GB" sz="1500" b="1" i="1"/>
              <a:t>X</a:t>
            </a:r>
            <a:r>
              <a:rPr lang="en-GB" sz="1500" b="1" i="1" baseline="-25000"/>
              <a:t>t</a:t>
            </a:r>
            <a:r>
              <a:rPr lang="en-GB" sz="1500" b="1"/>
              <a:t>.  (This was the origin of the Frisch–Waugh–Lovell theorem discussed in Section 3.2.  Lovell (1963) generalized the result.)</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39" name="Rectangle 13"/>
          <p:cNvSpPr>
            <a:spLocks noChangeArrowheads="1"/>
          </p:cNvSpPr>
          <p:nvPr/>
        </p:nvSpPr>
        <p:spPr bwMode="auto">
          <a:xfrm>
            <a:off x="0" y="1080000"/>
            <a:ext cx="9144000" cy="3606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41" name="Text Box 2"/>
          <p:cNvSpPr txBox="1">
            <a:spLocks noChangeArrowheads="1"/>
          </p:cNvSpPr>
          <p:nvPr/>
        </p:nvSpPr>
        <p:spPr bwMode="auto">
          <a:xfrm>
            <a:off x="301625" y="558000"/>
            <a:ext cx="8532813" cy="4078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on</a:t>
            </a:r>
          </a:p>
          <a:p>
            <a:endParaRPr lang="en-GB" sz="1400" b="1" dirty="0">
              <a:latin typeface="Arial" charset="0"/>
            </a:endParaRPr>
          </a:p>
          <a:p>
            <a:r>
              <a:rPr lang="en-GB" sz="1400" b="1" dirty="0">
                <a:latin typeface="Arial" charset="0"/>
              </a:rPr>
              <a:t>	</a:t>
            </a:r>
            <a:r>
              <a:rPr lang="en-GB" sz="1800" b="1" dirty="0">
                <a:latin typeface="Arial" charset="0"/>
              </a:rPr>
              <a:t>Regress  </a:t>
            </a:r>
            <a:r>
              <a:rPr lang="en-GB" b="1" i="1" dirty="0" err="1"/>
              <a:t>Y</a:t>
            </a:r>
            <a:r>
              <a:rPr lang="en-GB" b="1" i="1" baseline="-25000" dirty="0" err="1"/>
              <a:t>t</a:t>
            </a:r>
            <a:r>
              <a:rPr lang="en-GB" b="1" i="1" baseline="-25000" dirty="0"/>
              <a:t>	</a:t>
            </a:r>
            <a:r>
              <a:rPr lang="en-GB" sz="1800" b="1" dirty="0">
                <a:latin typeface="Arial" charset="0"/>
              </a:rPr>
              <a:t>on   </a:t>
            </a:r>
            <a:r>
              <a:rPr lang="en-GB" b="1" i="1" dirty="0" err="1"/>
              <a:t>X</a:t>
            </a:r>
            <a:r>
              <a:rPr lang="en-GB" b="1" i="1" baseline="-25000" dirty="0" err="1"/>
              <a:t>t</a:t>
            </a:r>
            <a:r>
              <a:rPr lang="en-GB" sz="1400" b="1" dirty="0">
                <a:latin typeface="Arial" charset="0"/>
              </a:rPr>
              <a:t>	</a:t>
            </a:r>
            <a:r>
              <a:rPr lang="en-GB" sz="1800" b="1" dirty="0">
                <a:latin typeface="Arial" charset="0"/>
              </a:rPr>
              <a:t>and   </a:t>
            </a:r>
            <a:r>
              <a:rPr lang="en-GB" b="1" i="1" dirty="0"/>
              <a:t>t</a:t>
            </a:r>
            <a:r>
              <a:rPr lang="en-US" sz="1400" b="1" dirty="0">
                <a:latin typeface="Arial" charset="0"/>
              </a:rPr>
              <a:t> </a:t>
            </a:r>
            <a:endParaRPr lang="en-GB" sz="1400" b="1" dirty="0">
              <a:latin typeface="Arial" charset="0"/>
            </a:endParaRPr>
          </a:p>
        </p:txBody>
      </p:sp>
      <p:graphicFrame>
        <p:nvGraphicFramePr>
          <p:cNvPr id="42" name="Object 8"/>
          <p:cNvGraphicFramePr>
            <a:graphicFrameLocks noChangeAspect="1"/>
          </p:cNvGraphicFramePr>
          <p:nvPr>
            <p:extLst>
              <p:ext uri="{D42A27DB-BD31-4B8C-83A1-F6EECF244321}">
                <p14:modId xmlns:p14="http://schemas.microsoft.com/office/powerpoint/2010/main" val="1742405631"/>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83058"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2"/>
          <p:cNvGraphicFramePr>
            <a:graphicFrameLocks noChangeAspect="1"/>
          </p:cNvGraphicFramePr>
          <p:nvPr>
            <p:extLst>
              <p:ext uri="{D42A27DB-BD31-4B8C-83A1-F6EECF244321}">
                <p14:modId xmlns:p14="http://schemas.microsoft.com/office/powerpoint/2010/main" val="4116537218"/>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83059"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5"/>
          <p:cNvGraphicFramePr>
            <a:graphicFrameLocks noChangeAspect="1"/>
          </p:cNvGraphicFramePr>
          <p:nvPr>
            <p:extLst>
              <p:ext uri="{D42A27DB-BD31-4B8C-83A1-F6EECF244321}">
                <p14:modId xmlns:p14="http://schemas.microsoft.com/office/powerpoint/2010/main" val="4256994108"/>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83060"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6"/>
          <p:cNvGraphicFramePr>
            <a:graphicFrameLocks noChangeAspect="1"/>
          </p:cNvGraphicFramePr>
          <p:nvPr>
            <p:extLst>
              <p:ext uri="{D42A27DB-BD31-4B8C-83A1-F6EECF244321}">
                <p14:modId xmlns:p14="http://schemas.microsoft.com/office/powerpoint/2010/main" val="2929042836"/>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83061"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83062"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283063"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83064"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83065"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226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79</a:t>
            </a:r>
            <a:endParaRPr lang="en-US" sz="1000" dirty="0">
              <a:solidFill>
                <a:srgbClr val="3366FF"/>
              </a:solidFill>
            </a:endParaRPr>
          </a:p>
        </p:txBody>
      </p:sp>
      <p:sp>
        <p:nvSpPr>
          <p:cNvPr id="352264"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smtClean="0">
                <a:latin typeface="Arial" charset="0"/>
              </a:rPr>
              <a:t>This </a:t>
            </a:r>
            <a:r>
              <a:rPr lang="en-GB" sz="1500" b="1" dirty="0">
                <a:latin typeface="Arial" charset="0"/>
              </a:rPr>
              <a:t>stimulated a literature, now enormous and still growing, concerning the determination of the conditions under which such regressions with nonstationary time series could yield consistent estimates with valid statistical inference.</a:t>
            </a:r>
            <a:r>
              <a:rPr lang="en-US" sz="1500" dirty="0">
                <a:latin typeface="Arial" charset="0"/>
              </a:rPr>
              <a:t> </a:t>
            </a:r>
            <a:endParaRPr lang="en-GB" sz="1500"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62814"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62815"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62816"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62817"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62818"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62819"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62820"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extLst>
      <p:ext uri="{BB962C8B-B14F-4D97-AF65-F5344CB8AC3E}">
        <p14:creationId xmlns:p14="http://schemas.microsoft.com/office/powerpoint/2010/main" val="290924767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328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80</a:t>
            </a:r>
            <a:endParaRPr lang="en-US" sz="1000" dirty="0">
              <a:solidFill>
                <a:srgbClr val="3366FF"/>
              </a:solidFill>
            </a:endParaRPr>
          </a:p>
        </p:txBody>
      </p:sp>
      <p:sp>
        <p:nvSpPr>
          <p:cNvPr id="353288"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a:latin typeface="Arial" charset="0"/>
              </a:rPr>
              <a:t>The first step was to develop a means for identifying whether a time series is, or is not, nonstationary in the first </a:t>
            </a:r>
            <a:r>
              <a:rPr lang="en-GB" sz="1500" b="1" dirty="0" smtClean="0">
                <a:latin typeface="Arial" charset="0"/>
              </a:rPr>
              <a:t>place.</a:t>
            </a:r>
            <a:endParaRPr lang="en-GB" sz="1500" b="1"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53680"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53681"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53682"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53683"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53684"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53685"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53686"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328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81</a:t>
            </a:r>
            <a:endParaRPr lang="en-US" sz="1000" dirty="0">
              <a:solidFill>
                <a:srgbClr val="3366FF"/>
              </a:solidFill>
            </a:endParaRPr>
          </a:p>
        </p:txBody>
      </p:sp>
      <p:sp>
        <p:nvSpPr>
          <p:cNvPr id="353288"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dirty="0" smtClean="0">
                <a:latin typeface="Arial" charset="0"/>
              </a:rPr>
              <a:t>If </a:t>
            </a:r>
            <a:r>
              <a:rPr lang="en-GB" sz="1500" b="1" dirty="0">
                <a:latin typeface="Arial" charset="0"/>
              </a:rPr>
              <a:t>it is nonstationary, </a:t>
            </a:r>
            <a:r>
              <a:rPr lang="en-GB" sz="1500" b="1" dirty="0" smtClean="0">
                <a:latin typeface="Arial" charset="0"/>
              </a:rPr>
              <a:t>the second step is to see whether </a:t>
            </a:r>
            <a:r>
              <a:rPr lang="en-GB" sz="1500" b="1" dirty="0">
                <a:latin typeface="Arial" charset="0"/>
              </a:rPr>
              <a:t>or not it possesses a trend, and if it does, whether the trend is deterministic or is the outcome of a random walk with drift.</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63838"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63839"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63840"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63841"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63842"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63843"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63844"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extLst>
      <p:ext uri="{BB962C8B-B14F-4D97-AF65-F5344CB8AC3E}">
        <p14:creationId xmlns:p14="http://schemas.microsoft.com/office/powerpoint/2010/main" val="164199076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43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82</a:t>
            </a:r>
            <a:endParaRPr lang="en-US" sz="1000" dirty="0">
              <a:solidFill>
                <a:srgbClr val="3366FF"/>
              </a:solidFill>
            </a:endParaRPr>
          </a:p>
        </p:txBody>
      </p:sp>
      <p:sp>
        <p:nvSpPr>
          <p:cNvPr id="354312"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These issues will be particularly important when we come to cointegration and explore whether there exist genuine relationships among variables characterized as nonstationary processes.</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54704"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54705"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54706"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54707"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54708"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54709"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54710"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533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83</a:t>
            </a:r>
            <a:endParaRPr lang="en-US" sz="1000" dirty="0">
              <a:solidFill>
                <a:srgbClr val="3366FF"/>
              </a:solidFill>
            </a:endParaRPr>
          </a:p>
        </p:txBody>
      </p:sp>
      <p:sp>
        <p:nvSpPr>
          <p:cNvPr id="355336" name="Text Box 8"/>
          <p:cNvSpPr txBox="1">
            <a:spLocks noChangeArrowheads="1"/>
          </p:cNvSpPr>
          <p:nvPr/>
        </p:nvSpPr>
        <p:spPr bwMode="auto">
          <a:xfrm>
            <a:off x="3048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6700" algn="l"/>
              </a:tabLst>
              <a:defRPr sz="2400">
                <a:solidFill>
                  <a:schemeClr val="tx1"/>
                </a:solidFill>
                <a:latin typeface="Times New Roman" pitchFamily="18" charset="0"/>
              </a:defRPr>
            </a:lvl1pPr>
            <a:lvl2pPr>
              <a:tabLst>
                <a:tab pos="266700" algn="l"/>
              </a:tabLst>
              <a:defRPr sz="2400">
                <a:solidFill>
                  <a:schemeClr val="tx1"/>
                </a:solidFill>
                <a:latin typeface="Times New Roman" pitchFamily="18" charset="0"/>
              </a:defRPr>
            </a:lvl2pPr>
            <a:lvl3pPr>
              <a:tabLst>
                <a:tab pos="266700" algn="l"/>
              </a:tabLst>
              <a:defRPr sz="2400">
                <a:solidFill>
                  <a:schemeClr val="tx1"/>
                </a:solidFill>
                <a:latin typeface="Times New Roman" pitchFamily="18" charset="0"/>
              </a:defRPr>
            </a:lvl3pPr>
            <a:lvl4pPr>
              <a:tabLst>
                <a:tab pos="266700" algn="l"/>
              </a:tabLst>
              <a:defRPr sz="2400">
                <a:solidFill>
                  <a:schemeClr val="tx1"/>
                </a:solidFill>
                <a:latin typeface="Times New Roman" pitchFamily="18" charset="0"/>
              </a:defRPr>
            </a:lvl4pPr>
            <a:lvl5pPr>
              <a:tabLst>
                <a:tab pos="266700" algn="l"/>
              </a:tabLst>
              <a:defRPr sz="2400">
                <a:solidFill>
                  <a:schemeClr val="tx1"/>
                </a:solidFill>
                <a:latin typeface="Times New Roman" pitchFamily="18" charset="0"/>
              </a:defRPr>
            </a:lvl5pPr>
            <a:lvl6pPr eaLnBrk="0" fontAlgn="base" hangingPunct="0">
              <a:spcBef>
                <a:spcPct val="0"/>
              </a:spcBef>
              <a:spcAft>
                <a:spcPct val="0"/>
              </a:spcAft>
              <a:tabLst>
                <a:tab pos="266700" algn="l"/>
              </a:tabLst>
              <a:defRPr sz="2400">
                <a:solidFill>
                  <a:schemeClr val="tx1"/>
                </a:solidFill>
                <a:latin typeface="Times New Roman" pitchFamily="18" charset="0"/>
              </a:defRPr>
            </a:lvl6pPr>
            <a:lvl7pPr eaLnBrk="0" fontAlgn="base" hangingPunct="0">
              <a:spcBef>
                <a:spcPct val="0"/>
              </a:spcBef>
              <a:spcAft>
                <a:spcPct val="0"/>
              </a:spcAft>
              <a:tabLst>
                <a:tab pos="266700" algn="l"/>
              </a:tabLst>
              <a:defRPr sz="2400">
                <a:solidFill>
                  <a:schemeClr val="tx1"/>
                </a:solidFill>
                <a:latin typeface="Times New Roman" pitchFamily="18" charset="0"/>
              </a:defRPr>
            </a:lvl7pPr>
            <a:lvl8pPr eaLnBrk="0" fontAlgn="base" hangingPunct="0">
              <a:spcBef>
                <a:spcPct val="0"/>
              </a:spcBef>
              <a:spcAft>
                <a:spcPct val="0"/>
              </a:spcAft>
              <a:tabLst>
                <a:tab pos="266700" algn="l"/>
              </a:tabLst>
              <a:defRPr sz="2400">
                <a:solidFill>
                  <a:schemeClr val="tx1"/>
                </a:solidFill>
                <a:latin typeface="Times New Roman" pitchFamily="18" charset="0"/>
              </a:defRPr>
            </a:lvl8pPr>
            <a:lvl9pPr eaLnBrk="0" fontAlgn="base" hangingPunct="0">
              <a:spcBef>
                <a:spcPct val="0"/>
              </a:spcBef>
              <a:spcAft>
                <a:spcPct val="0"/>
              </a:spcAft>
              <a:tabLst>
                <a:tab pos="266700" algn="l"/>
              </a:tabLst>
              <a:defRPr sz="2400">
                <a:solidFill>
                  <a:schemeClr val="tx1"/>
                </a:solidFill>
                <a:latin typeface="Times New Roman" pitchFamily="18" charset="0"/>
              </a:defRPr>
            </a:lvl9pPr>
          </a:lstStyle>
          <a:p>
            <a:r>
              <a:rPr lang="en-GB" sz="1500" b="1">
                <a:latin typeface="Arial" charset="0"/>
              </a:rPr>
              <a:t>Historically there have been two approaches to testing for nonstationarity, one using graphical techniques, the other using formal statistical tests.  The following slideshows will consider each in turn.</a:t>
            </a:r>
            <a:r>
              <a:rPr lang="en-US" sz="1500">
                <a:latin typeface="Arial" charset="0"/>
              </a:rPr>
              <a:t> </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25" name="Rectangle 24"/>
          <p:cNvSpPr/>
          <p:nvPr/>
        </p:nvSpPr>
        <p:spPr bwMode="auto">
          <a:xfrm>
            <a:off x="923924" y="1080000"/>
            <a:ext cx="7334251" cy="41682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2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20"/>
          <p:cNvSpPr txBox="1">
            <a:spLocks noChangeArrowheads="1"/>
          </p:cNvSpPr>
          <p:nvPr/>
        </p:nvSpPr>
        <p:spPr bwMode="auto">
          <a:xfrm>
            <a:off x="301625" y="558000"/>
            <a:ext cx="624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dirty="0" err="1"/>
              <a:t>Y</a:t>
            </a:r>
            <a:r>
              <a:rPr lang="en-GB" sz="1800" b="1" i="1" baseline="-25000" dirty="0" err="1"/>
              <a:t>t</a:t>
            </a:r>
            <a:r>
              <a:rPr lang="en-GB" sz="1800" b="1" dirty="0"/>
              <a:t>, </a:t>
            </a:r>
            <a:r>
              <a:rPr lang="en-GB" sz="1800" b="1" i="1" dirty="0" err="1"/>
              <a:t>X</a:t>
            </a:r>
            <a:r>
              <a:rPr lang="en-GB" sz="1800" b="1" i="1" baseline="-25000" dirty="0" err="1"/>
              <a:t>t</a:t>
            </a:r>
            <a:r>
              <a:rPr lang="en-GB" sz="1800" b="1" dirty="0"/>
              <a:t> independent stationary autoregressive processes</a:t>
            </a:r>
            <a:endParaRPr lang="en-US" sz="1800" b="1" dirty="0"/>
          </a:p>
        </p:txBody>
      </p:sp>
      <p:sp>
        <p:nvSpPr>
          <p:cNvPr id="28" name="Rectangle 32"/>
          <p:cNvSpPr>
            <a:spLocks noChangeArrowheads="1"/>
          </p:cNvSpPr>
          <p:nvPr/>
        </p:nvSpPr>
        <p:spPr bwMode="auto">
          <a:xfrm>
            <a:off x="2962274"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0" name="Object 13"/>
          <p:cNvGraphicFramePr>
            <a:graphicFrameLocks noChangeAspect="1"/>
          </p:cNvGraphicFramePr>
          <p:nvPr>
            <p:extLst>
              <p:ext uri="{D42A27DB-BD31-4B8C-83A1-F6EECF244321}">
                <p14:modId xmlns:p14="http://schemas.microsoft.com/office/powerpoint/2010/main" val="2424431300"/>
              </p:ext>
            </p:extLst>
          </p:nvPr>
        </p:nvGraphicFramePr>
        <p:xfrm>
          <a:off x="3143250" y="1476375"/>
          <a:ext cx="2190750" cy="374650"/>
        </p:xfrm>
        <a:graphic>
          <a:graphicData uri="http://schemas.openxmlformats.org/presentationml/2006/ole">
            <mc:AlternateContent xmlns:mc="http://schemas.openxmlformats.org/markup-compatibility/2006">
              <mc:Choice xmlns:v="urn:schemas-microsoft-com:vml" Requires="v">
                <p:oleObj spid="_x0000_s355728" name="Equation" r:id="rId3" imgW="2197080" imgH="380880" progId="Equation.3">
                  <p:embed/>
                </p:oleObj>
              </mc:Choice>
              <mc:Fallback>
                <p:oleObj name="Equation" r:id="rId3" imgW="2197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476375"/>
                        <a:ext cx="2190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15"/>
          <p:cNvGraphicFramePr>
            <a:graphicFrameLocks noChangeAspect="1"/>
          </p:cNvGraphicFramePr>
          <p:nvPr>
            <p:extLst>
              <p:ext uri="{D42A27DB-BD31-4B8C-83A1-F6EECF244321}">
                <p14:modId xmlns:p14="http://schemas.microsoft.com/office/powerpoint/2010/main" val="1375154928"/>
              </p:ext>
            </p:extLst>
          </p:nvPr>
        </p:nvGraphicFramePr>
        <p:xfrm>
          <a:off x="3041650" y="1895475"/>
          <a:ext cx="2438400" cy="374650"/>
        </p:xfrm>
        <a:graphic>
          <a:graphicData uri="http://schemas.openxmlformats.org/presentationml/2006/ole">
            <mc:AlternateContent xmlns:mc="http://schemas.openxmlformats.org/markup-compatibility/2006">
              <mc:Choice xmlns:v="urn:schemas-microsoft-com:vml" Requires="v">
                <p:oleObj spid="_x0000_s355729" name="Equation" r:id="rId5" imgW="2438280" imgH="380880" progId="Equation.3">
                  <p:embed/>
                </p:oleObj>
              </mc:Choice>
              <mc:Fallback>
                <p:oleObj name="Equation" r:id="rId5" imgW="24382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1895475"/>
                        <a:ext cx="2438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1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150" y="972000"/>
            <a:ext cx="7095799" cy="432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2"/>
          <p:cNvSpPr>
            <a:spLocks noChangeArrowheads="1"/>
          </p:cNvSpPr>
          <p:nvPr/>
        </p:nvSpPr>
        <p:spPr bwMode="auto">
          <a:xfrm>
            <a:off x="6115049" y="1381124"/>
            <a:ext cx="2647951" cy="14573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1583961171"/>
              </p:ext>
            </p:extLst>
          </p:nvPr>
        </p:nvGraphicFramePr>
        <p:xfrm>
          <a:off x="6267450" y="1476000"/>
          <a:ext cx="2374900" cy="381000"/>
        </p:xfrm>
        <a:graphic>
          <a:graphicData uri="http://schemas.openxmlformats.org/presentationml/2006/ole">
            <mc:AlternateContent xmlns:mc="http://schemas.openxmlformats.org/markup-compatibility/2006">
              <mc:Choice xmlns:v="urn:schemas-microsoft-com:vml" Requires="v">
                <p:oleObj spid="_x0000_s355730" name="Equation" r:id="rId8" imgW="2374560" imgH="380880" progId="Equation.3">
                  <p:embed/>
                </p:oleObj>
              </mc:Choice>
              <mc:Fallback>
                <p:oleObj name="Equation" r:id="rId8" imgW="23745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7450" y="1476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529783223"/>
              </p:ext>
            </p:extLst>
          </p:nvPr>
        </p:nvGraphicFramePr>
        <p:xfrm>
          <a:off x="6261100" y="1925775"/>
          <a:ext cx="1422400" cy="381000"/>
        </p:xfrm>
        <a:graphic>
          <a:graphicData uri="http://schemas.openxmlformats.org/presentationml/2006/ole">
            <mc:AlternateContent xmlns:mc="http://schemas.openxmlformats.org/markup-compatibility/2006">
              <mc:Choice xmlns:v="urn:schemas-microsoft-com:vml" Requires="v">
                <p:oleObj spid="_x0000_s355731" name="Equation" r:id="rId10" imgW="1422360" imgH="380880" progId="Equation.3">
                  <p:embed/>
                </p:oleObj>
              </mc:Choice>
              <mc:Fallback>
                <p:oleObj name="Equation" r:id="rId10" imgW="142236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61100" y="192577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892989805"/>
              </p:ext>
            </p:extLst>
          </p:nvPr>
        </p:nvGraphicFramePr>
        <p:xfrm>
          <a:off x="6261100" y="2358825"/>
          <a:ext cx="1422400" cy="381000"/>
        </p:xfrm>
        <a:graphic>
          <a:graphicData uri="http://schemas.openxmlformats.org/presentationml/2006/ole">
            <mc:AlternateContent xmlns:mc="http://schemas.openxmlformats.org/markup-compatibility/2006">
              <mc:Choice xmlns:v="urn:schemas-microsoft-com:vml" Requires="v">
                <p:oleObj spid="_x0000_s355732" name="Equation" r:id="rId12" imgW="1422360" imgH="380880" progId="Equation.3">
                  <p:embed/>
                </p:oleObj>
              </mc:Choice>
              <mc:Fallback>
                <p:oleObj name="Equation" r:id="rId12" imgW="1422360" imgH="3808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61100" y="2358825"/>
                        <a:ext cx="1422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2"/>
          <p:cNvSpPr>
            <a:spLocks noChangeArrowheads="1"/>
          </p:cNvSpPr>
          <p:nvPr/>
        </p:nvSpPr>
        <p:spPr bwMode="auto">
          <a:xfrm>
            <a:off x="2962274" y="2981324"/>
            <a:ext cx="5800726" cy="533401"/>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181995320"/>
              </p:ext>
            </p:extLst>
          </p:nvPr>
        </p:nvGraphicFramePr>
        <p:xfrm>
          <a:off x="3141663" y="3070225"/>
          <a:ext cx="5397500" cy="374650"/>
        </p:xfrm>
        <a:graphic>
          <a:graphicData uri="http://schemas.openxmlformats.org/presentationml/2006/ole">
            <mc:AlternateContent xmlns:mc="http://schemas.openxmlformats.org/markup-compatibility/2006">
              <mc:Choice xmlns:v="urn:schemas-microsoft-com:vml" Requires="v">
                <p:oleObj spid="_x0000_s355733" name="Equation" r:id="rId14" imgW="5397480" imgH="380880" progId="Equation.3">
                  <p:embed/>
                </p:oleObj>
              </mc:Choice>
              <mc:Fallback>
                <p:oleObj name="Equation" r:id="rId14" imgW="539748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1663" y="3070225"/>
                        <a:ext cx="5397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32"/>
          <p:cNvSpPr>
            <a:spLocks noChangeArrowheads="1"/>
          </p:cNvSpPr>
          <p:nvPr/>
        </p:nvSpPr>
        <p:spPr bwMode="auto">
          <a:xfrm>
            <a:off x="6267749" y="4514849"/>
            <a:ext cx="1504651" cy="238126"/>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2" name="TextBox 41"/>
          <p:cNvSpPr txBox="1"/>
          <p:nvPr/>
        </p:nvSpPr>
        <p:spPr>
          <a:xfrm>
            <a:off x="6238875" y="4486275"/>
            <a:ext cx="155257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820198388"/>
              </p:ext>
            </p:extLst>
          </p:nvPr>
        </p:nvGraphicFramePr>
        <p:xfrm>
          <a:off x="3146425" y="2311400"/>
          <a:ext cx="1816100" cy="431800"/>
        </p:xfrm>
        <a:graphic>
          <a:graphicData uri="http://schemas.openxmlformats.org/presentationml/2006/ole">
            <mc:AlternateContent xmlns:mc="http://schemas.openxmlformats.org/markup-compatibility/2006">
              <mc:Choice xmlns:v="urn:schemas-microsoft-com:vml" Requires="v">
                <p:oleObj spid="_x0000_s355734" name="Equation" r:id="rId16" imgW="1816100" imgH="431800" progId="Equation.DSMT4">
                  <p:embed/>
                </p:oleObj>
              </mc:Choice>
              <mc:Fallback>
                <p:oleObj name="Equation" r:id="rId16" imgW="1816100" imgH="431800" progId="Equation.DSMT4">
                  <p:embed/>
                  <p:pic>
                    <p:nvPicPr>
                      <p:cNvPr id="0" name="Object 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6425" y="2311400"/>
                        <a:ext cx="18161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2381249" y="5172074"/>
            <a:ext cx="4352925" cy="403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43" name="Text Box 23"/>
          <p:cNvSpPr txBox="1">
            <a:spLocks noChangeArrowheads="1"/>
          </p:cNvSpPr>
          <p:nvPr/>
        </p:nvSpPr>
        <p:spPr bwMode="auto">
          <a:xfrm>
            <a:off x="2406650" y="5198400"/>
            <a:ext cx="431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Distribution of the Durbin</a:t>
            </a:r>
            <a:r>
              <a:rPr lang="en-GB" sz="1600" b="1" dirty="0">
                <a:cs typeface="Arial" charset="0"/>
              </a:rPr>
              <a:t>–Watson</a:t>
            </a:r>
            <a:r>
              <a:rPr lang="en-GB" sz="1600" b="1" dirty="0"/>
              <a:t> statistic</a:t>
            </a:r>
            <a:endParaRPr lang="en-US" sz="1600" b="1" baseline="-25000"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1"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13.2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a:t>
            </a:r>
            <a:r>
              <a:rPr lang="en-GB" sz="1200" b="1">
                <a:solidFill>
                  <a:schemeClr val="bg1"/>
                </a:solidFill>
                <a:hlinkClick r:id="rId2"/>
              </a:rPr>
              <a:t>://</a:t>
            </a:r>
            <a:r>
              <a:rPr lang="en-GB" sz="1200" b="1" smtClean="0">
                <a:solidFill>
                  <a:schemeClr val="bg1"/>
                </a:solidFill>
                <a:hlinkClick r:id="rId2"/>
              </a:rPr>
              <a:t>www.oxfordtextbooks.co.uk/orc/dougherty5e</a:t>
            </a:r>
            <a:r>
              <a:rPr lang="en-GB" sz="1200" b="1" smtClean="0">
                <a:solidFill>
                  <a:schemeClr val="bg1"/>
                </a:solidFill>
              </a:rPr>
              <a:t>/</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2" name="Text Box 8"/>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2016.05.24</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36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2836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inclusion of a time trend in a regression of </a:t>
            </a:r>
            <a:r>
              <a:rPr lang="en-GB" sz="1500" b="1" i="1"/>
              <a:t>Y</a:t>
            </a:r>
            <a:r>
              <a:rPr lang="en-GB" sz="1500" b="1" i="1" baseline="-25000"/>
              <a:t>t</a:t>
            </a:r>
            <a:r>
              <a:rPr lang="en-GB" sz="1500" b="1"/>
              <a:t> on </a:t>
            </a:r>
            <a:r>
              <a:rPr lang="en-GB" sz="1500" b="1" i="1"/>
              <a:t>X</a:t>
            </a:r>
            <a:r>
              <a:rPr lang="en-GB" sz="1500" b="1" i="1" baseline="-25000"/>
              <a:t>t</a:t>
            </a:r>
            <a:r>
              <a:rPr lang="en-GB" sz="1500" b="1"/>
              <a:t> makes it relatively difficult to obtain significant results.  Since it possesses a trend, the series for </a:t>
            </a:r>
            <a:r>
              <a:rPr lang="en-GB" sz="1500" b="1" i="1"/>
              <a:t>X</a:t>
            </a:r>
            <a:r>
              <a:rPr lang="en-GB" sz="1500" b="1" i="1" baseline="-25000"/>
              <a:t>t</a:t>
            </a:r>
            <a:r>
              <a:rPr lang="en-GB" sz="1500" b="1"/>
              <a:t> will be correlated with </a:t>
            </a:r>
            <a:r>
              <a:rPr lang="en-GB" sz="1500" b="1" i="1"/>
              <a:t>t</a:t>
            </a:r>
            <a:r>
              <a:rPr lang="en-GB" sz="1500" b="1"/>
              <a:t>, and hence the problem of multicollinearity inevitably arises to some extent.</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SPURIOUS REGRESSIONS</a:t>
            </a:r>
            <a:endParaRPr lang="en-GB" sz="1600" dirty="0">
              <a:latin typeface="Times New Roman" pitchFamily="18" charset="0"/>
            </a:endParaRPr>
          </a:p>
        </p:txBody>
      </p:sp>
      <p:sp>
        <p:nvSpPr>
          <p:cNvPr id="39" name="Rectangle 13"/>
          <p:cNvSpPr>
            <a:spLocks noChangeArrowheads="1"/>
          </p:cNvSpPr>
          <p:nvPr/>
        </p:nvSpPr>
        <p:spPr bwMode="auto">
          <a:xfrm>
            <a:off x="0" y="1080000"/>
            <a:ext cx="9144000" cy="3606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Rectangle 3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41" name="Text Box 2"/>
          <p:cNvSpPr txBox="1">
            <a:spLocks noChangeArrowheads="1"/>
          </p:cNvSpPr>
          <p:nvPr/>
        </p:nvSpPr>
        <p:spPr bwMode="auto">
          <a:xfrm>
            <a:off x="301625" y="558000"/>
            <a:ext cx="8532813" cy="40782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514600" algn="l"/>
                <a:tab pos="3949700" algn="l"/>
                <a:tab pos="4838700" algn="l"/>
              </a:tabLst>
              <a:defRPr sz="2400">
                <a:solidFill>
                  <a:schemeClr val="tx1"/>
                </a:solidFill>
                <a:latin typeface="Times New Roman" pitchFamily="18" charset="0"/>
              </a:defRPr>
            </a:lvl1pPr>
            <a:lvl2pPr>
              <a:tabLst>
                <a:tab pos="2514600" algn="l"/>
                <a:tab pos="3949700" algn="l"/>
                <a:tab pos="4838700" algn="l"/>
              </a:tabLst>
              <a:defRPr sz="2400">
                <a:solidFill>
                  <a:schemeClr val="tx1"/>
                </a:solidFill>
                <a:latin typeface="Times New Roman" pitchFamily="18" charset="0"/>
              </a:defRPr>
            </a:lvl2pPr>
            <a:lvl3pPr>
              <a:tabLst>
                <a:tab pos="2514600" algn="l"/>
                <a:tab pos="3949700" algn="l"/>
                <a:tab pos="4838700" algn="l"/>
              </a:tabLst>
              <a:defRPr sz="2400">
                <a:solidFill>
                  <a:schemeClr val="tx1"/>
                </a:solidFill>
                <a:latin typeface="Times New Roman" pitchFamily="18" charset="0"/>
              </a:defRPr>
            </a:lvl3pPr>
            <a:lvl4pPr>
              <a:tabLst>
                <a:tab pos="2514600" algn="l"/>
                <a:tab pos="3949700" algn="l"/>
                <a:tab pos="4838700" algn="l"/>
              </a:tabLst>
              <a:defRPr sz="2400">
                <a:solidFill>
                  <a:schemeClr val="tx1"/>
                </a:solidFill>
                <a:latin typeface="Times New Roman" pitchFamily="18" charset="0"/>
              </a:defRPr>
            </a:lvl4pPr>
            <a:lvl5pPr>
              <a:tabLst>
                <a:tab pos="2514600" algn="l"/>
                <a:tab pos="3949700" algn="l"/>
                <a:tab pos="4838700" algn="l"/>
              </a:tabLst>
              <a:defRPr sz="2400">
                <a:solidFill>
                  <a:schemeClr val="tx1"/>
                </a:solidFill>
                <a:latin typeface="Times New Roman" pitchFamily="18" charset="0"/>
              </a:defRPr>
            </a:lvl5pPr>
            <a:lvl6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6pPr>
            <a:lvl7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7pPr>
            <a:lvl8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8pPr>
            <a:lvl9pPr eaLnBrk="0" fontAlgn="base" hangingPunct="0">
              <a:spcBef>
                <a:spcPct val="0"/>
              </a:spcBef>
              <a:spcAft>
                <a:spcPct val="0"/>
              </a:spcAft>
              <a:tabLst>
                <a:tab pos="2514600" algn="l"/>
                <a:tab pos="3949700" algn="l"/>
                <a:tab pos="4838700" algn="l"/>
              </a:tabLst>
              <a:defRPr sz="2400">
                <a:solidFill>
                  <a:schemeClr val="tx1"/>
                </a:solidFill>
                <a:latin typeface="Times New Roman" pitchFamily="18" charset="0"/>
              </a:defRPr>
            </a:lvl9pPr>
          </a:lstStyle>
          <a:p>
            <a:r>
              <a:rPr lang="en-GB" sz="1800" b="1" dirty="0" smtClean="0">
                <a:latin typeface="Arial" charset="0"/>
              </a:rPr>
              <a:t>Spurious </a:t>
            </a:r>
            <a:r>
              <a:rPr lang="en-GB" sz="1800" b="1" dirty="0">
                <a:latin typeface="Arial" charset="0"/>
              </a:rPr>
              <a:t>regressions with variables possessing deterministic trends</a:t>
            </a:r>
          </a:p>
          <a:p>
            <a:endParaRPr lang="en-GB" sz="18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endParaRPr lang="en-GB" sz="1400" b="1" dirty="0">
              <a:latin typeface="Arial" charset="0"/>
            </a:endParaRPr>
          </a:p>
          <a:p>
            <a:pPr>
              <a:spcBef>
                <a:spcPts val="1200"/>
              </a:spcBef>
            </a:pPr>
            <a:r>
              <a:rPr lang="en-GB" sz="1400" b="1" dirty="0">
                <a:latin typeface="Arial" charset="0"/>
              </a:rPr>
              <a:t>	</a:t>
            </a:r>
            <a:r>
              <a:rPr lang="en-GB" sz="1800" b="1" dirty="0">
                <a:latin typeface="Arial" charset="0"/>
              </a:rPr>
              <a:t>Regress	on</a:t>
            </a:r>
          </a:p>
          <a:p>
            <a:endParaRPr lang="en-GB" sz="1400" b="1" dirty="0">
              <a:latin typeface="Arial" charset="0"/>
            </a:endParaRPr>
          </a:p>
          <a:p>
            <a:r>
              <a:rPr lang="en-GB" sz="1400" b="1" dirty="0">
                <a:latin typeface="Arial" charset="0"/>
              </a:rPr>
              <a:t>	</a:t>
            </a:r>
            <a:r>
              <a:rPr lang="en-GB" sz="1800" b="1" dirty="0">
                <a:latin typeface="Arial" charset="0"/>
              </a:rPr>
              <a:t>Regress  </a:t>
            </a:r>
            <a:r>
              <a:rPr lang="en-GB" b="1" i="1" dirty="0" err="1"/>
              <a:t>Y</a:t>
            </a:r>
            <a:r>
              <a:rPr lang="en-GB" b="1" i="1" baseline="-25000" dirty="0" err="1"/>
              <a:t>t</a:t>
            </a:r>
            <a:r>
              <a:rPr lang="en-GB" b="1" i="1" baseline="-25000" dirty="0"/>
              <a:t>	</a:t>
            </a:r>
            <a:r>
              <a:rPr lang="en-GB" sz="1800" b="1" dirty="0">
                <a:latin typeface="Arial" charset="0"/>
              </a:rPr>
              <a:t>on   </a:t>
            </a:r>
            <a:r>
              <a:rPr lang="en-GB" b="1" i="1" dirty="0" err="1"/>
              <a:t>X</a:t>
            </a:r>
            <a:r>
              <a:rPr lang="en-GB" b="1" i="1" baseline="-25000" dirty="0" err="1"/>
              <a:t>t</a:t>
            </a:r>
            <a:r>
              <a:rPr lang="en-GB" sz="1400" b="1" dirty="0">
                <a:latin typeface="Arial" charset="0"/>
              </a:rPr>
              <a:t>	</a:t>
            </a:r>
            <a:r>
              <a:rPr lang="en-GB" sz="1800" b="1" dirty="0">
                <a:latin typeface="Arial" charset="0"/>
              </a:rPr>
              <a:t>and   </a:t>
            </a:r>
            <a:r>
              <a:rPr lang="en-GB" b="1" i="1" dirty="0"/>
              <a:t>t</a:t>
            </a:r>
            <a:r>
              <a:rPr lang="en-US" sz="1400" b="1" dirty="0">
                <a:latin typeface="Arial" charset="0"/>
              </a:rPr>
              <a:t> </a:t>
            </a:r>
            <a:endParaRPr lang="en-GB" sz="1400" b="1" dirty="0">
              <a:latin typeface="Arial" charset="0"/>
            </a:endParaRPr>
          </a:p>
        </p:txBody>
      </p:sp>
      <p:graphicFrame>
        <p:nvGraphicFramePr>
          <p:cNvPr id="42" name="Object 8"/>
          <p:cNvGraphicFramePr>
            <a:graphicFrameLocks noChangeAspect="1"/>
          </p:cNvGraphicFramePr>
          <p:nvPr>
            <p:extLst>
              <p:ext uri="{D42A27DB-BD31-4B8C-83A1-F6EECF244321}">
                <p14:modId xmlns:p14="http://schemas.microsoft.com/office/powerpoint/2010/main" val="1742405631"/>
              </p:ext>
            </p:extLst>
          </p:nvPr>
        </p:nvGraphicFramePr>
        <p:xfrm>
          <a:off x="819150" y="1260000"/>
          <a:ext cx="2133600" cy="376238"/>
        </p:xfrm>
        <a:graphic>
          <a:graphicData uri="http://schemas.openxmlformats.org/presentationml/2006/ole">
            <mc:AlternateContent xmlns:mc="http://schemas.openxmlformats.org/markup-compatibility/2006">
              <mc:Choice xmlns:v="urn:schemas-microsoft-com:vml" Requires="v">
                <p:oleObj spid="_x0000_s284082" name="Equation" r:id="rId3" imgW="2133360" imgH="380880" progId="Equation.3">
                  <p:embed/>
                </p:oleObj>
              </mc:Choice>
              <mc:Fallback>
                <p:oleObj name="Equation" r:id="rId3" imgW="2133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60000"/>
                        <a:ext cx="21336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 name="Object 12"/>
          <p:cNvGraphicFramePr>
            <a:graphicFrameLocks noChangeAspect="1"/>
          </p:cNvGraphicFramePr>
          <p:nvPr>
            <p:extLst>
              <p:ext uri="{D42A27DB-BD31-4B8C-83A1-F6EECF244321}">
                <p14:modId xmlns:p14="http://schemas.microsoft.com/office/powerpoint/2010/main" val="4116537218"/>
              </p:ext>
            </p:extLst>
          </p:nvPr>
        </p:nvGraphicFramePr>
        <p:xfrm>
          <a:off x="4921250" y="1260000"/>
          <a:ext cx="2184400" cy="376238"/>
        </p:xfrm>
        <a:graphic>
          <a:graphicData uri="http://schemas.openxmlformats.org/presentationml/2006/ole">
            <mc:AlternateContent xmlns:mc="http://schemas.openxmlformats.org/markup-compatibility/2006">
              <mc:Choice xmlns:v="urn:schemas-microsoft-com:vml" Requires="v">
                <p:oleObj spid="_x0000_s284083" name="Equation" r:id="rId5" imgW="2184120" imgH="380880" progId="Equation.3">
                  <p:embed/>
                </p:oleObj>
              </mc:Choice>
              <mc:Fallback>
                <p:oleObj name="Equation" r:id="rId5" imgW="21841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1260000"/>
                        <a:ext cx="2184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 name="Object 15"/>
          <p:cNvGraphicFramePr>
            <a:graphicFrameLocks noChangeAspect="1"/>
          </p:cNvGraphicFramePr>
          <p:nvPr>
            <p:extLst>
              <p:ext uri="{D42A27DB-BD31-4B8C-83A1-F6EECF244321}">
                <p14:modId xmlns:p14="http://schemas.microsoft.com/office/powerpoint/2010/main" val="4256994108"/>
              </p:ext>
            </p:extLst>
          </p:nvPr>
        </p:nvGraphicFramePr>
        <p:xfrm>
          <a:off x="3930650" y="3369600"/>
          <a:ext cx="266700" cy="406400"/>
        </p:xfrm>
        <a:graphic>
          <a:graphicData uri="http://schemas.openxmlformats.org/presentationml/2006/ole">
            <mc:AlternateContent xmlns:mc="http://schemas.openxmlformats.org/markup-compatibility/2006">
              <mc:Choice xmlns:v="urn:schemas-microsoft-com:vml" Requires="v">
                <p:oleObj spid="_x0000_s284084" name="Equation" r:id="rId7" imgW="266400" imgH="406080" progId="Equation.3">
                  <p:embed/>
                </p:oleObj>
              </mc:Choice>
              <mc:Fallback>
                <p:oleObj name="Equation" r:id="rId7" imgW="26640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0650" y="3369600"/>
                        <a:ext cx="2667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6"/>
          <p:cNvGraphicFramePr>
            <a:graphicFrameLocks noChangeAspect="1"/>
          </p:cNvGraphicFramePr>
          <p:nvPr>
            <p:extLst>
              <p:ext uri="{D42A27DB-BD31-4B8C-83A1-F6EECF244321}">
                <p14:modId xmlns:p14="http://schemas.microsoft.com/office/powerpoint/2010/main" val="2929042836"/>
              </p:ext>
            </p:extLst>
          </p:nvPr>
        </p:nvGraphicFramePr>
        <p:xfrm>
          <a:off x="4768850" y="3369600"/>
          <a:ext cx="368300" cy="406400"/>
        </p:xfrm>
        <a:graphic>
          <a:graphicData uri="http://schemas.openxmlformats.org/presentationml/2006/ole">
            <mc:AlternateContent xmlns:mc="http://schemas.openxmlformats.org/markup-compatibility/2006">
              <mc:Choice xmlns:v="urn:schemas-microsoft-com:vml" Requires="v">
                <p:oleObj spid="_x0000_s284085" name="Equation" r:id="rId9" imgW="368280" imgH="406080" progId="Equation.3">
                  <p:embed/>
                </p:oleObj>
              </mc:Choice>
              <mc:Fallback>
                <p:oleObj name="Equation" r:id="rId9" imgW="368280" imgH="4060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8850" y="3369600"/>
                        <a:ext cx="368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06354893"/>
              </p:ext>
            </p:extLst>
          </p:nvPr>
        </p:nvGraphicFramePr>
        <p:xfrm>
          <a:off x="819150" y="1865313"/>
          <a:ext cx="1600200" cy="425450"/>
        </p:xfrm>
        <a:graphic>
          <a:graphicData uri="http://schemas.openxmlformats.org/presentationml/2006/ole">
            <mc:AlternateContent xmlns:mc="http://schemas.openxmlformats.org/markup-compatibility/2006">
              <mc:Choice xmlns:v="urn:schemas-microsoft-com:vml" Requires="v">
                <p:oleObj spid="_x0000_s284086" name="Equation" r:id="rId11" imgW="1600200" imgH="431640" progId="Equation.DSMT4">
                  <p:embed/>
                </p:oleObj>
              </mc:Choice>
              <mc:Fallback>
                <p:oleObj name="Equation" r:id="rId11" imgW="1600200" imgH="4316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9150" y="1865313"/>
                        <a:ext cx="1600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86165688"/>
              </p:ext>
            </p:extLst>
          </p:nvPr>
        </p:nvGraphicFramePr>
        <p:xfrm>
          <a:off x="823913" y="2551113"/>
          <a:ext cx="3225800" cy="425450"/>
        </p:xfrm>
        <a:graphic>
          <a:graphicData uri="http://schemas.openxmlformats.org/presentationml/2006/ole">
            <mc:AlternateContent xmlns:mc="http://schemas.openxmlformats.org/markup-compatibility/2006">
              <mc:Choice xmlns:v="urn:schemas-microsoft-com:vml" Requires="v">
                <p:oleObj spid="_x0000_s284087" name="Equation" r:id="rId13" imgW="3225600" imgH="431640" progId="Equation.DSMT4">
                  <p:embed/>
                </p:oleObj>
              </mc:Choice>
              <mc:Fallback>
                <p:oleObj name="Equation" r:id="rId13" imgW="3225600" imgH="4316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3913" y="2551113"/>
                        <a:ext cx="3225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705556181"/>
              </p:ext>
            </p:extLst>
          </p:nvPr>
        </p:nvGraphicFramePr>
        <p:xfrm>
          <a:off x="4924425" y="1865313"/>
          <a:ext cx="1676400" cy="425450"/>
        </p:xfrm>
        <a:graphic>
          <a:graphicData uri="http://schemas.openxmlformats.org/presentationml/2006/ole">
            <mc:AlternateContent xmlns:mc="http://schemas.openxmlformats.org/markup-compatibility/2006">
              <mc:Choice xmlns:v="urn:schemas-microsoft-com:vml" Requires="v">
                <p:oleObj spid="_x0000_s284088" name="Equation" r:id="rId15" imgW="1676160" imgH="431640" progId="Equation.DSMT4">
                  <p:embed/>
                </p:oleObj>
              </mc:Choice>
              <mc:Fallback>
                <p:oleObj name="Equation" r:id="rId15" imgW="1676160" imgH="43164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4425" y="1865313"/>
                        <a:ext cx="1676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72417551"/>
              </p:ext>
            </p:extLst>
          </p:nvPr>
        </p:nvGraphicFramePr>
        <p:xfrm>
          <a:off x="4922838" y="2551113"/>
          <a:ext cx="3606800" cy="425450"/>
        </p:xfrm>
        <a:graphic>
          <a:graphicData uri="http://schemas.openxmlformats.org/presentationml/2006/ole">
            <mc:AlternateContent xmlns:mc="http://schemas.openxmlformats.org/markup-compatibility/2006">
              <mc:Choice xmlns:v="urn:schemas-microsoft-com:vml" Requires="v">
                <p:oleObj spid="_x0000_s284089" name="Equation" r:id="rId17" imgW="3606480" imgH="431640" progId="Equation.DSMT4">
                  <p:embed/>
                </p:oleObj>
              </mc:Choice>
              <mc:Fallback>
                <p:oleObj name="Equation" r:id="rId17" imgW="3606480" imgH="43164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22838" y="2551113"/>
                        <a:ext cx="36068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3C2DE45-0093-40D3-A4FD-B8241D119832}"/>
</file>

<file path=customXml/itemProps2.xml><?xml version="1.0" encoding="utf-8"?>
<ds:datastoreItem xmlns:ds="http://schemas.openxmlformats.org/officeDocument/2006/customXml" ds:itemID="{D4584A92-E78A-42AC-AEA7-B5C441885EEC}"/>
</file>

<file path=customXml/itemProps3.xml><?xml version="1.0" encoding="utf-8"?>
<ds:datastoreItem xmlns:ds="http://schemas.openxmlformats.org/officeDocument/2006/customXml" ds:itemID="{CC791708-DD72-4EBC-B352-C7EA4388C793}"/>
</file>

<file path=docProps/app.xml><?xml version="1.0" encoding="utf-8"?>
<Properties xmlns="http://schemas.openxmlformats.org/officeDocument/2006/extended-properties" xmlns:vt="http://schemas.openxmlformats.org/officeDocument/2006/docPropsVTypes">
  <TotalTime>4818</TotalTime>
  <Words>4910</Words>
  <Application>Microsoft Office PowerPoint</Application>
  <PresentationFormat>On-screen Show (4:3)</PresentationFormat>
  <Paragraphs>667</Paragraphs>
  <Slides>85</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85</vt:i4>
      </vt:variant>
    </vt:vector>
  </HeadingPairs>
  <TitlesOfParts>
    <vt:vector size="88" baseType="lpstr">
      <vt:lpstr>Default Design</vt:lpstr>
      <vt:lpstr>Equation</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149</cp:revision>
  <dcterms:created xsi:type="dcterms:W3CDTF">1998-05-09T13:24:56Z</dcterms:created>
  <dcterms:modified xsi:type="dcterms:W3CDTF">2016-06-01T09:53:44Z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