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8.xml" ContentType="application/vnd.openxmlformats-officedocument.presentationml.slide+xml"/>
  <Override PartName="/ppt/slides/slide30.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5"/>
  </p:notesMasterIdLst>
  <p:sldIdLst>
    <p:sldId id="539" r:id="rId2"/>
    <p:sldId id="412" r:id="rId3"/>
    <p:sldId id="488" r:id="rId4"/>
    <p:sldId id="489" r:id="rId5"/>
    <p:sldId id="490" r:id="rId6"/>
    <p:sldId id="491" r:id="rId7"/>
    <p:sldId id="492" r:id="rId8"/>
    <p:sldId id="493" r:id="rId9"/>
    <p:sldId id="494" r:id="rId10"/>
    <p:sldId id="495" r:id="rId11"/>
    <p:sldId id="496" r:id="rId12"/>
    <p:sldId id="497" r:id="rId13"/>
    <p:sldId id="498" r:id="rId14"/>
    <p:sldId id="499" r:id="rId15"/>
    <p:sldId id="500" r:id="rId16"/>
    <p:sldId id="501" r:id="rId17"/>
    <p:sldId id="526" r:id="rId18"/>
    <p:sldId id="527" r:id="rId19"/>
    <p:sldId id="528" r:id="rId20"/>
    <p:sldId id="529" r:id="rId21"/>
    <p:sldId id="530" r:id="rId22"/>
    <p:sldId id="531" r:id="rId23"/>
    <p:sldId id="503" r:id="rId24"/>
    <p:sldId id="532" r:id="rId25"/>
    <p:sldId id="536" r:id="rId26"/>
    <p:sldId id="533" r:id="rId27"/>
    <p:sldId id="534" r:id="rId28"/>
    <p:sldId id="537" r:id="rId29"/>
    <p:sldId id="514" r:id="rId30"/>
    <p:sldId id="515" r:id="rId31"/>
    <p:sldId id="516" r:id="rId32"/>
    <p:sldId id="535" r:id="rId33"/>
    <p:sldId id="518" r:id="rId34"/>
    <p:sldId id="538" r:id="rId35"/>
    <p:sldId id="512" r:id="rId36"/>
    <p:sldId id="513" r:id="rId37"/>
    <p:sldId id="519" r:id="rId38"/>
    <p:sldId id="520" r:id="rId39"/>
    <p:sldId id="521" r:id="rId40"/>
    <p:sldId id="522" r:id="rId41"/>
    <p:sldId id="525" r:id="rId42"/>
    <p:sldId id="523" r:id="rId43"/>
    <p:sldId id="284" r:id="rId44"/>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3366FF"/>
    <a:srgbClr val="FFFF00"/>
    <a:srgbClr val="00FF00"/>
    <a:srgbClr val="FF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9369" autoAdjust="0"/>
  </p:normalViewPr>
  <p:slideViewPr>
    <p:cSldViewPr snapToGrid="0" showGuides="1">
      <p:cViewPr>
        <p:scale>
          <a:sx n="100" d="100"/>
          <a:sy n="100" d="100"/>
        </p:scale>
        <p:origin x="-2232" y="-444"/>
      </p:cViewPr>
      <p:guideLst>
        <p:guide orient="horz" pos="3678"/>
        <p:guide pos="3690"/>
      </p:guideLst>
    </p:cSldViewPr>
  </p:slideViewPr>
  <p:notesTextViewPr>
    <p:cViewPr>
      <p:scale>
        <a:sx n="100" d="100"/>
        <a:sy n="100" d="100"/>
      </p:scale>
      <p:origin x="0" y="0"/>
    </p:cViewPr>
  </p:notesTextViewPr>
  <p:sorterViewPr>
    <p:cViewPr>
      <p:scale>
        <a:sx n="66" d="100"/>
        <a:sy n="66" d="100"/>
      </p:scale>
      <p:origin x="0" y="864"/>
    </p:cViewPr>
  </p:sorterViewPr>
  <p:notesViewPr>
    <p:cSldViewPr snapToGrid="0" showGuides="1">
      <p:cViewPr varScale="1">
        <p:scale>
          <a:sx n="29" d="100"/>
          <a:sy n="29" d="100"/>
        </p:scale>
        <p:origin x="-1181"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9.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10.wmf"/><Relationship Id="rId4" Type="http://schemas.openxmlformats.org/officeDocument/2006/relationships/image" Target="../media/image9.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10.wmf"/><Relationship Id="rId4" Type="http://schemas.openxmlformats.org/officeDocument/2006/relationships/image" Target="../media/image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10.wmf"/><Relationship Id="rId4" Type="http://schemas.openxmlformats.org/officeDocument/2006/relationships/image" Target="../media/image9.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13.wmf"/><Relationship Id="rId4" Type="http://schemas.openxmlformats.org/officeDocument/2006/relationships/image" Target="../media/image1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10.wmf"/><Relationship Id="rId4" Type="http://schemas.openxmlformats.org/officeDocument/2006/relationships/image" Target="../media/image9.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5.wmf"/><Relationship Id="rId4" Type="http://schemas.openxmlformats.org/officeDocument/2006/relationships/image" Target="../media/image16.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5.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5.wmf"/><Relationship Id="rId5" Type="http://schemas.openxmlformats.org/officeDocument/2006/relationships/image" Target="../media/image23.wmf"/><Relationship Id="rId4" Type="http://schemas.openxmlformats.org/officeDocument/2006/relationships/image" Target="../media/image21.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5.wmf"/><Relationship Id="rId5" Type="http://schemas.openxmlformats.org/officeDocument/2006/relationships/image" Target="../media/image23.wmf"/><Relationship Id="rId4"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952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952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52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52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952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6C34A2F5-56CB-4260-A8C3-7233A2589F07}" type="slidenum">
              <a:rPr lang="en-GB"/>
              <a:pPr/>
              <a:t>‹#›</a:t>
            </a:fld>
            <a:endParaRPr lang="en-GB"/>
          </a:p>
        </p:txBody>
      </p:sp>
    </p:spTree>
    <p:extLst>
      <p:ext uri="{BB962C8B-B14F-4D97-AF65-F5344CB8AC3E}">
        <p14:creationId xmlns:p14="http://schemas.microsoft.com/office/powerpoint/2010/main" val="1498666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2BBC2E-09FB-4055-A88E-D58EFB91F466}" type="slidenum">
              <a:rPr lang="en-US"/>
              <a:pPr/>
              <a:t>‹#›</a:t>
            </a:fld>
            <a:endParaRPr lang="en-US"/>
          </a:p>
        </p:txBody>
      </p:sp>
    </p:spTree>
    <p:extLst>
      <p:ext uri="{BB962C8B-B14F-4D97-AF65-F5344CB8AC3E}">
        <p14:creationId xmlns:p14="http://schemas.microsoft.com/office/powerpoint/2010/main" val="156700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083173-DB2D-4A85-A225-79F41DF44475}" type="slidenum">
              <a:rPr lang="en-US"/>
              <a:pPr/>
              <a:t>‹#›</a:t>
            </a:fld>
            <a:endParaRPr lang="en-US"/>
          </a:p>
        </p:txBody>
      </p:sp>
    </p:spTree>
    <p:extLst>
      <p:ext uri="{BB962C8B-B14F-4D97-AF65-F5344CB8AC3E}">
        <p14:creationId xmlns:p14="http://schemas.microsoft.com/office/powerpoint/2010/main" val="3684977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B1E20D3-13C5-4ED6-B34F-E79FCA430CDF}" type="slidenum">
              <a:rPr lang="en-US"/>
              <a:pPr/>
              <a:t>‹#›</a:t>
            </a:fld>
            <a:endParaRPr lang="en-US"/>
          </a:p>
        </p:txBody>
      </p:sp>
    </p:spTree>
    <p:extLst>
      <p:ext uri="{BB962C8B-B14F-4D97-AF65-F5344CB8AC3E}">
        <p14:creationId xmlns:p14="http://schemas.microsoft.com/office/powerpoint/2010/main" val="767075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D632957-81F2-4D9E-968E-BE95D090F6D5}" type="slidenum">
              <a:rPr lang="en-US"/>
              <a:pPr/>
              <a:t>‹#›</a:t>
            </a:fld>
            <a:endParaRPr lang="en-US"/>
          </a:p>
        </p:txBody>
      </p:sp>
    </p:spTree>
    <p:extLst>
      <p:ext uri="{BB962C8B-B14F-4D97-AF65-F5344CB8AC3E}">
        <p14:creationId xmlns:p14="http://schemas.microsoft.com/office/powerpoint/2010/main" val="3578639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1B3E2C-4C1F-49F5-BC21-2CEACB153115}" type="slidenum">
              <a:rPr lang="en-US"/>
              <a:pPr/>
              <a:t>‹#›</a:t>
            </a:fld>
            <a:endParaRPr lang="en-US"/>
          </a:p>
        </p:txBody>
      </p:sp>
    </p:spTree>
    <p:extLst>
      <p:ext uri="{BB962C8B-B14F-4D97-AF65-F5344CB8AC3E}">
        <p14:creationId xmlns:p14="http://schemas.microsoft.com/office/powerpoint/2010/main" val="2170884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057BBF7-C18C-4B37-BE34-B8BD030E7B36}" type="slidenum">
              <a:rPr lang="en-US"/>
              <a:pPr/>
              <a:t>‹#›</a:t>
            </a:fld>
            <a:endParaRPr lang="en-US"/>
          </a:p>
        </p:txBody>
      </p:sp>
    </p:spTree>
    <p:extLst>
      <p:ext uri="{BB962C8B-B14F-4D97-AF65-F5344CB8AC3E}">
        <p14:creationId xmlns:p14="http://schemas.microsoft.com/office/powerpoint/2010/main" val="2079210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79C82B10-80C2-4291-ADC8-CAE0672AFA1C}" type="slidenum">
              <a:rPr lang="en-US"/>
              <a:pPr/>
              <a:t>‹#›</a:t>
            </a:fld>
            <a:endParaRPr lang="en-US"/>
          </a:p>
        </p:txBody>
      </p:sp>
    </p:spTree>
    <p:extLst>
      <p:ext uri="{BB962C8B-B14F-4D97-AF65-F5344CB8AC3E}">
        <p14:creationId xmlns:p14="http://schemas.microsoft.com/office/powerpoint/2010/main" val="4245068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1EA9240-4F72-47B8-9D16-5306A46F4FB3}" type="slidenum">
              <a:rPr lang="en-US"/>
              <a:pPr/>
              <a:t>‹#›</a:t>
            </a:fld>
            <a:endParaRPr lang="en-US"/>
          </a:p>
        </p:txBody>
      </p:sp>
    </p:spTree>
    <p:extLst>
      <p:ext uri="{BB962C8B-B14F-4D97-AF65-F5344CB8AC3E}">
        <p14:creationId xmlns:p14="http://schemas.microsoft.com/office/powerpoint/2010/main" val="962408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A40A770-0037-41B2-8CFE-AADC7C084DD5}" type="slidenum">
              <a:rPr lang="en-US"/>
              <a:pPr/>
              <a:t>‹#›</a:t>
            </a:fld>
            <a:endParaRPr lang="en-US"/>
          </a:p>
        </p:txBody>
      </p:sp>
    </p:spTree>
    <p:extLst>
      <p:ext uri="{BB962C8B-B14F-4D97-AF65-F5344CB8AC3E}">
        <p14:creationId xmlns:p14="http://schemas.microsoft.com/office/powerpoint/2010/main" val="31349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B92BAAB-F07D-4E70-A3D2-C1C40306667C}" type="slidenum">
              <a:rPr lang="en-US"/>
              <a:pPr/>
              <a:t>‹#›</a:t>
            </a:fld>
            <a:endParaRPr lang="en-US"/>
          </a:p>
        </p:txBody>
      </p:sp>
    </p:spTree>
    <p:extLst>
      <p:ext uri="{BB962C8B-B14F-4D97-AF65-F5344CB8AC3E}">
        <p14:creationId xmlns:p14="http://schemas.microsoft.com/office/powerpoint/2010/main" val="338283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63C269-E329-418F-9FFE-8CBCFE7AEADF}" type="slidenum">
              <a:rPr lang="en-US"/>
              <a:pPr/>
              <a:t>‹#›</a:t>
            </a:fld>
            <a:endParaRPr lang="en-US"/>
          </a:p>
        </p:txBody>
      </p:sp>
    </p:spTree>
    <p:extLst>
      <p:ext uri="{BB962C8B-B14F-4D97-AF65-F5344CB8AC3E}">
        <p14:creationId xmlns:p14="http://schemas.microsoft.com/office/powerpoint/2010/main" val="812006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25468587-E881-4F6F-8F88-951EE4D54E7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8.bin"/><Relationship Id="rId5" Type="http://schemas.openxmlformats.org/officeDocument/2006/relationships/image" Target="../media/image2.wmf"/><Relationship Id="rId4" Type="http://schemas.openxmlformats.org/officeDocument/2006/relationships/oleObject" Target="../embeddings/oleObject17.bin"/></Relationships>
</file>

<file path=ppt/slides/_rels/slide11.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0.bin"/><Relationship Id="rId5" Type="http://schemas.openxmlformats.org/officeDocument/2006/relationships/image" Target="../media/image2.wmf"/><Relationship Id="rId4" Type="http://schemas.openxmlformats.org/officeDocument/2006/relationships/oleObject" Target="../embeddings/oleObject19.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wmf"/><Relationship Id="rId5" Type="http://schemas.openxmlformats.org/officeDocument/2006/relationships/oleObject" Target="../embeddings/oleObject22.bin"/><Relationship Id="rId4" Type="http://schemas.openxmlformats.org/officeDocument/2006/relationships/image" Target="../media/image5.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wmf"/><Relationship Id="rId5" Type="http://schemas.openxmlformats.org/officeDocument/2006/relationships/oleObject" Target="../embeddings/oleObject24.bin"/><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6.wmf"/><Relationship Id="rId5" Type="http://schemas.openxmlformats.org/officeDocument/2006/relationships/oleObject" Target="../embeddings/oleObject26.bin"/><Relationship Id="rId4" Type="http://schemas.openxmlformats.org/officeDocument/2006/relationships/image" Target="../media/image5.wmf"/></Relationships>
</file>

<file path=ppt/slides/_rels/slide15.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28.bin"/><Relationship Id="rId5" Type="http://schemas.openxmlformats.org/officeDocument/2006/relationships/image" Target="../media/image2.wmf"/><Relationship Id="rId4" Type="http://schemas.openxmlformats.org/officeDocument/2006/relationships/oleObject" Target="../embeddings/oleObject27.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7.wmf"/></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7.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7.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image" Target="../media/image7.wmf"/></Relationships>
</file>

<file path=ppt/slides/_rels/slide23.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6.wmf"/><Relationship Id="rId5" Type="http://schemas.openxmlformats.org/officeDocument/2006/relationships/oleObject" Target="../embeddings/oleObject37.bin"/><Relationship Id="rId10" Type="http://schemas.openxmlformats.org/officeDocument/2006/relationships/image" Target="../media/image9.wmf"/><Relationship Id="rId4" Type="http://schemas.openxmlformats.org/officeDocument/2006/relationships/image" Target="../media/image5.wmf"/><Relationship Id="rId9" Type="http://schemas.openxmlformats.org/officeDocument/2006/relationships/oleObject" Target="../embeddings/oleObject39.bin"/></Relationships>
</file>

<file path=ppt/slides/_rels/slide2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40.bin"/><Relationship Id="rId7" Type="http://schemas.openxmlformats.org/officeDocument/2006/relationships/oleObject" Target="../embeddings/oleObject42.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6.wmf"/><Relationship Id="rId11" Type="http://schemas.openxmlformats.org/officeDocument/2006/relationships/oleObject" Target="../embeddings/oleObject44.bin"/><Relationship Id="rId5" Type="http://schemas.openxmlformats.org/officeDocument/2006/relationships/oleObject" Target="../embeddings/oleObject41.bin"/><Relationship Id="rId10" Type="http://schemas.openxmlformats.org/officeDocument/2006/relationships/image" Target="../media/image9.wmf"/><Relationship Id="rId4" Type="http://schemas.openxmlformats.org/officeDocument/2006/relationships/image" Target="../media/image5.wmf"/><Relationship Id="rId9" Type="http://schemas.openxmlformats.org/officeDocument/2006/relationships/oleObject" Target="../embeddings/oleObject43.bin"/></Relationships>
</file>

<file path=ppt/slides/_rels/slide2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45.bin"/><Relationship Id="rId7" Type="http://schemas.openxmlformats.org/officeDocument/2006/relationships/oleObject" Target="../embeddings/oleObject47.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6.wmf"/><Relationship Id="rId11" Type="http://schemas.openxmlformats.org/officeDocument/2006/relationships/oleObject" Target="../embeddings/oleObject49.bin"/><Relationship Id="rId5" Type="http://schemas.openxmlformats.org/officeDocument/2006/relationships/oleObject" Target="../embeddings/oleObject46.bin"/><Relationship Id="rId10" Type="http://schemas.openxmlformats.org/officeDocument/2006/relationships/image" Target="../media/image9.wmf"/><Relationship Id="rId4" Type="http://schemas.openxmlformats.org/officeDocument/2006/relationships/image" Target="../media/image5.wmf"/><Relationship Id="rId9" Type="http://schemas.openxmlformats.org/officeDocument/2006/relationships/oleObject" Target="../embeddings/oleObject48.bin"/></Relationships>
</file>

<file path=ppt/slides/_rels/slide26.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50.bin"/><Relationship Id="rId7" Type="http://schemas.openxmlformats.org/officeDocument/2006/relationships/oleObject" Target="../embeddings/oleObject52.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6.wmf"/><Relationship Id="rId11" Type="http://schemas.openxmlformats.org/officeDocument/2006/relationships/oleObject" Target="../embeddings/oleObject54.bin"/><Relationship Id="rId5" Type="http://schemas.openxmlformats.org/officeDocument/2006/relationships/oleObject" Target="../embeddings/oleObject51.bin"/><Relationship Id="rId10" Type="http://schemas.openxmlformats.org/officeDocument/2006/relationships/image" Target="../media/image9.wmf"/><Relationship Id="rId4" Type="http://schemas.openxmlformats.org/officeDocument/2006/relationships/image" Target="../media/image5.wmf"/><Relationship Id="rId9" Type="http://schemas.openxmlformats.org/officeDocument/2006/relationships/oleObject" Target="../embeddings/oleObject53.bin"/></Relationships>
</file>

<file path=ppt/slides/_rels/slide2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6.wmf"/><Relationship Id="rId11" Type="http://schemas.openxmlformats.org/officeDocument/2006/relationships/oleObject" Target="../embeddings/oleObject59.bin"/><Relationship Id="rId5" Type="http://schemas.openxmlformats.org/officeDocument/2006/relationships/oleObject" Target="../embeddings/oleObject56.bin"/><Relationship Id="rId10" Type="http://schemas.openxmlformats.org/officeDocument/2006/relationships/image" Target="../media/image12.wmf"/><Relationship Id="rId4" Type="http://schemas.openxmlformats.org/officeDocument/2006/relationships/image" Target="../media/image5.wmf"/><Relationship Id="rId9" Type="http://schemas.openxmlformats.org/officeDocument/2006/relationships/oleObject" Target="../embeddings/oleObject58.bin"/></Relationships>
</file>

<file path=ppt/slides/_rels/slide28.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6.wmf"/><Relationship Id="rId11" Type="http://schemas.openxmlformats.org/officeDocument/2006/relationships/oleObject" Target="../embeddings/oleObject64.bin"/><Relationship Id="rId5" Type="http://schemas.openxmlformats.org/officeDocument/2006/relationships/oleObject" Target="../embeddings/oleObject61.bin"/><Relationship Id="rId10" Type="http://schemas.openxmlformats.org/officeDocument/2006/relationships/image" Target="../media/image9.wmf"/><Relationship Id="rId4" Type="http://schemas.openxmlformats.org/officeDocument/2006/relationships/image" Target="../media/image5.wmf"/><Relationship Id="rId9" Type="http://schemas.openxmlformats.org/officeDocument/2006/relationships/oleObject" Target="../embeddings/oleObject63.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wmf"/><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16.wmf"/><Relationship Id="rId5" Type="http://schemas.openxmlformats.org/officeDocument/2006/relationships/oleObject" Target="../embeddings/oleObject66.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68.bin"/></Relationships>
</file>

<file path=ppt/slides/_rels/slide3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69.bin"/><Relationship Id="rId7"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16.wmf"/><Relationship Id="rId5" Type="http://schemas.openxmlformats.org/officeDocument/2006/relationships/oleObject" Target="../embeddings/oleObject70.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72.bin"/></Relationships>
</file>

<file path=ppt/slides/_rels/slide3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73.bin"/><Relationship Id="rId7"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16.wmf"/><Relationship Id="rId5" Type="http://schemas.openxmlformats.org/officeDocument/2006/relationships/oleObject" Target="../embeddings/oleObject74.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76.bin"/></Relationships>
</file>

<file path=ppt/slides/_rels/slide38.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77.bin"/><Relationship Id="rId7"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16.wmf"/><Relationship Id="rId5" Type="http://schemas.openxmlformats.org/officeDocument/2006/relationships/oleObject" Target="../embeddings/oleObject78.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80.bin"/></Relationships>
</file>

<file path=ppt/slides/_rels/slide39.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81.bin"/><Relationship Id="rId7"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19.wmf"/><Relationship Id="rId5" Type="http://schemas.openxmlformats.org/officeDocument/2006/relationships/oleObject" Target="../embeddings/oleObject82.bin"/><Relationship Id="rId10" Type="http://schemas.openxmlformats.org/officeDocument/2006/relationships/image" Target="../media/image16.wmf"/><Relationship Id="rId4" Type="http://schemas.openxmlformats.org/officeDocument/2006/relationships/image" Target="../media/image15.wmf"/><Relationship Id="rId9" Type="http://schemas.openxmlformats.org/officeDocument/2006/relationships/oleObject" Target="../embeddings/oleObject84.bin"/></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2.wmf"/><Relationship Id="rId4" Type="http://schemas.openxmlformats.org/officeDocument/2006/relationships/oleObject" Target="../embeddings/oleObject5.bin"/></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87.bin"/><Relationship Id="rId13" Type="http://schemas.openxmlformats.org/officeDocument/2006/relationships/image" Target="../media/image22.wmf"/><Relationship Id="rId3" Type="http://schemas.openxmlformats.org/officeDocument/2006/relationships/image" Target="../media/image24.wmf"/><Relationship Id="rId7" Type="http://schemas.openxmlformats.org/officeDocument/2006/relationships/image" Target="../media/image19.wmf"/><Relationship Id="rId12"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86.bin"/><Relationship Id="rId11" Type="http://schemas.openxmlformats.org/officeDocument/2006/relationships/image" Target="../media/image21.wmf"/><Relationship Id="rId5" Type="http://schemas.openxmlformats.org/officeDocument/2006/relationships/image" Target="../media/image15.wmf"/><Relationship Id="rId15" Type="http://schemas.openxmlformats.org/officeDocument/2006/relationships/image" Target="../media/image23.wmf"/><Relationship Id="rId10" Type="http://schemas.openxmlformats.org/officeDocument/2006/relationships/oleObject" Target="../embeddings/oleObject88.bin"/><Relationship Id="rId4" Type="http://schemas.openxmlformats.org/officeDocument/2006/relationships/oleObject" Target="../embeddings/oleObject85.bin"/><Relationship Id="rId9" Type="http://schemas.openxmlformats.org/officeDocument/2006/relationships/image" Target="../media/image20.wmf"/><Relationship Id="rId14" Type="http://schemas.openxmlformats.org/officeDocument/2006/relationships/oleObject" Target="../embeddings/oleObject90.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93.bin"/><Relationship Id="rId13" Type="http://schemas.openxmlformats.org/officeDocument/2006/relationships/image" Target="../media/image23.wmf"/><Relationship Id="rId3" Type="http://schemas.openxmlformats.org/officeDocument/2006/relationships/image" Target="../media/image25.wmf"/><Relationship Id="rId7" Type="http://schemas.openxmlformats.org/officeDocument/2006/relationships/image" Target="../media/image19.wmf"/><Relationship Id="rId12"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oleObject" Target="../embeddings/oleObject92.bin"/><Relationship Id="rId11" Type="http://schemas.openxmlformats.org/officeDocument/2006/relationships/image" Target="../media/image21.wmf"/><Relationship Id="rId5" Type="http://schemas.openxmlformats.org/officeDocument/2006/relationships/image" Target="../media/image15.wmf"/><Relationship Id="rId10" Type="http://schemas.openxmlformats.org/officeDocument/2006/relationships/oleObject" Target="../embeddings/oleObject94.bin"/><Relationship Id="rId4" Type="http://schemas.openxmlformats.org/officeDocument/2006/relationships/oleObject" Target="../embeddings/oleObject91.bin"/><Relationship Id="rId9" Type="http://schemas.openxmlformats.org/officeDocument/2006/relationships/image" Target="../media/image20.wmf"/><Relationship Id="rId14" Type="http://schemas.openxmlformats.org/officeDocument/2006/relationships/oleObject" Target="../embeddings/oleObject96.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99.bin"/><Relationship Id="rId13" Type="http://schemas.openxmlformats.org/officeDocument/2006/relationships/image" Target="../media/image23.wmf"/><Relationship Id="rId3" Type="http://schemas.openxmlformats.org/officeDocument/2006/relationships/image" Target="../media/image26.wmf"/><Relationship Id="rId7" Type="http://schemas.openxmlformats.org/officeDocument/2006/relationships/image" Target="../media/image19.wmf"/><Relationship Id="rId12" Type="http://schemas.openxmlformats.org/officeDocument/2006/relationships/oleObject" Target="../embeddings/oleObject101.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98.bin"/><Relationship Id="rId11" Type="http://schemas.openxmlformats.org/officeDocument/2006/relationships/image" Target="../media/image21.wmf"/><Relationship Id="rId5" Type="http://schemas.openxmlformats.org/officeDocument/2006/relationships/image" Target="../media/image15.wmf"/><Relationship Id="rId10" Type="http://schemas.openxmlformats.org/officeDocument/2006/relationships/oleObject" Target="../embeddings/oleObject100.bin"/><Relationship Id="rId4" Type="http://schemas.openxmlformats.org/officeDocument/2006/relationships/oleObject" Target="../embeddings/oleObject97.bin"/><Relationship Id="rId9" Type="http://schemas.openxmlformats.org/officeDocument/2006/relationships/image" Target="../media/image20.wmf"/></Relationships>
</file>

<file path=ppt/slides/_rels/slide43.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2.wmf"/><Relationship Id="rId4"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2.wmf"/><Relationship Id="rId4"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image" Target="../media/image2.wmf"/><Relationship Id="rId4" Type="http://schemas.openxmlformats.org/officeDocument/2006/relationships/oleObject" Target="../embeddings/oleObject11.bin"/></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4.bin"/><Relationship Id="rId5" Type="http://schemas.openxmlformats.org/officeDocument/2006/relationships/image" Target="../media/image2.wmf"/><Relationship Id="rId4" Type="http://schemas.openxmlformats.org/officeDocument/2006/relationships/oleObject" Target="../embeddings/oleObject13.bin"/></Relationships>
</file>

<file path=ppt/slides/_rels/slide9.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6.bin"/><Relationship Id="rId5" Type="http://schemas.openxmlformats.org/officeDocument/2006/relationships/image" Target="../media/image2.wmf"/><Relationship Id="rId4" Type="http://schemas.openxmlformats.org/officeDocument/2006/relationships/oleObject" Target="../embeddings/oleObject1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13: </a:t>
            </a:r>
            <a:r>
              <a:rPr lang="en-US" dirty="0">
                <a:solidFill>
                  <a:schemeClr val="bg1"/>
                </a:solidFill>
                <a:latin typeface="Arial" pitchFamily="34" charset="0"/>
                <a:cs typeface="Arial" pitchFamily="34" charset="0"/>
              </a:rPr>
              <a:t>Introduction to Nonstationary Time Series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326763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0818"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908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908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this to be possible, </a:t>
            </a:r>
            <a:r>
              <a:rPr lang="en-GB" sz="1500" b="1" i="1"/>
              <a:t>ut</a:t>
            </a:r>
            <a:r>
              <a:rPr lang="en-GB" sz="1500" b="1"/>
              <a:t> must be a stationary process, for if it were not, the two series could drift apart indefinitely, violating the theoretical relationship.</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90870"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90871"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1842"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9184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2918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When two or more nonstationary time series are linked in such a way, they are said to be cointegrated.  In this example, the slope coefficient of log </a:t>
            </a:r>
            <a:r>
              <a:rPr lang="en-GB" sz="1500" b="1" i="1"/>
              <a:t>Y</a:t>
            </a:r>
            <a:r>
              <a:rPr lang="en-GB" sz="1500" b="1" i="1" baseline="-25000"/>
              <a:t>t</a:t>
            </a:r>
            <a:r>
              <a:rPr lang="en-GB" sz="1500" b="1" i="1" baseline="30000"/>
              <a:t>P</a:t>
            </a:r>
            <a:r>
              <a:rPr lang="en-GB" sz="1500" b="1"/>
              <a:t> is theoretically equal to 1, making it possible to inspect the divergence graphically in the figure.</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91894"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91895"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28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2928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More generally, if there exists a relationship between a set of variables </a:t>
            </a:r>
            <a:r>
              <a:rPr lang="en-GB" sz="1500" b="1" i="1"/>
              <a:t>Y</a:t>
            </a:r>
            <a:r>
              <a:rPr lang="en-GB" sz="1500" b="1" i="1" baseline="-25000"/>
              <a:t>t</a:t>
            </a:r>
            <a:r>
              <a:rPr lang="en-GB" sz="1500" b="1"/>
              <a:t>, </a:t>
            </a:r>
            <a:r>
              <a:rPr lang="en-GB" sz="1500" b="1" i="1"/>
              <a:t>X</a:t>
            </a:r>
            <a:r>
              <a:rPr lang="en-GB" sz="1500" b="1" baseline="-25000"/>
              <a:t>2</a:t>
            </a:r>
            <a:r>
              <a:rPr lang="en-GB" sz="1500" b="1" i="1" baseline="-25000"/>
              <a:t>t</a:t>
            </a:r>
            <a:r>
              <a:rPr lang="en-GB" sz="1500" b="1"/>
              <a:t>, …, </a:t>
            </a:r>
            <a:r>
              <a:rPr lang="en-GB" sz="1500" b="1" i="1"/>
              <a:t>X</a:t>
            </a:r>
            <a:r>
              <a:rPr lang="en-GB" sz="1500" b="1" i="1" baseline="-25000"/>
              <a:t>kt</a:t>
            </a:r>
            <a:r>
              <a:rPr lang="en-GB" sz="1500" b="1"/>
              <a:t>, the disturbance term </a:t>
            </a:r>
            <a:r>
              <a:rPr lang="en-GB" sz="1500" b="1" i="1"/>
              <a:t>u</a:t>
            </a:r>
            <a:r>
              <a:rPr lang="en-GB" sz="1500" b="1" i="1" baseline="-25000"/>
              <a:t>t</a:t>
            </a:r>
            <a:r>
              <a:rPr lang="en-GB" sz="1500" b="1"/>
              <a:t> can be thought of as measuring the deviation between the components of the model.</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1" name="Rectangle 10"/>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11"/>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3" name="Object 8"/>
          <p:cNvGraphicFramePr>
            <a:graphicFrameLocks noChangeAspect="1"/>
          </p:cNvGraphicFramePr>
          <p:nvPr>
            <p:extLst>
              <p:ext uri="{D42A27DB-BD31-4B8C-83A1-F6EECF244321}">
                <p14:modId xmlns:p14="http://schemas.microsoft.com/office/powerpoint/2010/main" val="4090690560"/>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292923"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9"/>
          <p:cNvGraphicFramePr>
            <a:graphicFrameLocks noChangeAspect="1"/>
          </p:cNvGraphicFramePr>
          <p:nvPr>
            <p:extLst>
              <p:ext uri="{D42A27DB-BD31-4B8C-83A1-F6EECF244321}">
                <p14:modId xmlns:p14="http://schemas.microsoft.com/office/powerpoint/2010/main" val="160086771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292924"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3" name="Rectangle 12"/>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38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2938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the short run the divergence between the components will fluctuate, but if the model is genuinely correct there will be a limit to the divergence.  Hence, although the time series are nonstationary, </a:t>
            </a:r>
            <a:r>
              <a:rPr lang="en-GB" sz="1500" b="1" i="1"/>
              <a:t>u</a:t>
            </a:r>
            <a:r>
              <a:rPr lang="en-GB" sz="1500" b="1" i="1" baseline="-25000"/>
              <a:t>t</a:t>
            </a:r>
            <a:r>
              <a:rPr lang="en-GB" sz="1500" b="1"/>
              <a:t> will be stationary.</a:t>
            </a:r>
            <a:r>
              <a:rPr lang="en-US" sz="1500"/>
              <a:t> </a:t>
            </a:r>
            <a:endParaRPr lang="en-GB" sz="1500"/>
          </a:p>
        </p:txBody>
      </p:sp>
      <p:graphicFrame>
        <p:nvGraphicFramePr>
          <p:cNvPr id="293896" name="Object 8"/>
          <p:cNvGraphicFramePr>
            <a:graphicFrameLocks noChangeAspect="1"/>
          </p:cNvGraphicFramePr>
          <p:nvPr>
            <p:extLst>
              <p:ext uri="{D42A27DB-BD31-4B8C-83A1-F6EECF244321}">
                <p14:modId xmlns:p14="http://schemas.microsoft.com/office/powerpoint/2010/main" val="3996515991"/>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293944" name="Equation" r:id="rId3" imgW="4025880" imgH="380880" progId="Equation.3">
                  <p:embed/>
                </p:oleObj>
              </mc:Choice>
              <mc:Fallback>
                <p:oleObj name="Equation" r:id="rId3" imgW="4025880" imgH="380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3897" name="Object 9"/>
          <p:cNvGraphicFramePr>
            <a:graphicFrameLocks noChangeAspect="1"/>
          </p:cNvGraphicFramePr>
          <p:nvPr>
            <p:extLst>
              <p:ext uri="{D42A27DB-BD31-4B8C-83A1-F6EECF244321}">
                <p14:modId xmlns:p14="http://schemas.microsoft.com/office/powerpoint/2010/main" val="3426354196"/>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293945" name="Equation" r:id="rId5" imgW="4012920" imgH="380880" progId="Equation.3">
                  <p:embed/>
                </p:oleObj>
              </mc:Choice>
              <mc:Fallback>
                <p:oleObj name="Equation" r:id="rId5" imgW="4012920" imgH="38088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1" name="Rectangle 1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2"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491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2949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there are more than two variables in the model, it is possible that there may be multiple cointegrating relationships, the maximum number in theory being equal to </a:t>
            </a:r>
            <a:r>
              <a:rPr lang="en-GB" sz="1500" b="1" i="1"/>
              <a:t>k</a:t>
            </a:r>
            <a:r>
              <a:rPr lang="en-GB" sz="1500" b="1"/>
              <a:t> – 1.</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1" name="Rectangle 10"/>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2" name="Rectangle 11"/>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3" name="Object 8"/>
          <p:cNvGraphicFramePr>
            <a:graphicFrameLocks noChangeAspect="1"/>
          </p:cNvGraphicFramePr>
          <p:nvPr>
            <p:extLst>
              <p:ext uri="{D42A27DB-BD31-4B8C-83A1-F6EECF244321}">
                <p14:modId xmlns:p14="http://schemas.microsoft.com/office/powerpoint/2010/main" val="4090690560"/>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294966"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9"/>
          <p:cNvGraphicFramePr>
            <a:graphicFrameLocks noChangeAspect="1"/>
          </p:cNvGraphicFramePr>
          <p:nvPr>
            <p:extLst>
              <p:ext uri="{D42A27DB-BD31-4B8C-83A1-F6EECF244321}">
                <p14:modId xmlns:p14="http://schemas.microsoft.com/office/powerpoint/2010/main" val="160086771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294967"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6"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59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2959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To test for cointegration, it is necessary to evaluate whether the disturbance term is a stationary process.  In the case of the example of consumer expenditure and income, it is sufficient to perform a standard ADF unit root test on the difference between the two series.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1102677404"/>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95994"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293075966"/>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95995"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6971"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6970"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6962"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2969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2969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results are shown in the table, with the difference between the logarithms being denoted </a:t>
            </a:r>
            <a:r>
              <a:rPr lang="en-GB" sz="1500" b="1" i="1"/>
              <a:t>Z</a:t>
            </a:r>
            <a:r>
              <a:rPr lang="en-GB" sz="1500" b="1"/>
              <a:t>.  The ADF test statistic is –1.63, which is less than –3.52, the critical value at the 5 percent level under the null hypothesis of nonstationarity.</a:t>
            </a:r>
            <a:endParaRPr lang="en-GB" sz="1500"/>
          </a:p>
        </p:txBody>
      </p:sp>
      <p:sp>
        <p:nvSpPr>
          <p:cNvPr id="14"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96968" name="Object 8"/>
          <p:cNvGraphicFramePr>
            <a:graphicFrameLocks noChangeAspect="1"/>
          </p:cNvGraphicFramePr>
          <p:nvPr>
            <p:extLst>
              <p:ext uri="{D42A27DB-BD31-4B8C-83A1-F6EECF244321}">
                <p14:modId xmlns:p14="http://schemas.microsoft.com/office/powerpoint/2010/main" val="944484444"/>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296994" name="Equation" r:id="rId3" imgW="2349360" imgH="380880" progId="Equation.3">
                  <p:embed/>
                </p:oleObj>
              </mc:Choice>
              <mc:Fallback>
                <p:oleObj name="Equation" r:id="rId3" imgW="2349360" imgH="380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359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32359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is a surprising result, for other studies have found the logarithms of consumer expenditure and income to be cointegrated.  Part of the problem is the low power of the test against an alternative hypothesis of </a:t>
            </a:r>
            <a:r>
              <a:rPr lang="en-GB" sz="1500" b="1" i="1"/>
              <a:t>u</a:t>
            </a:r>
            <a:r>
              <a:rPr lang="en-GB" sz="1500" b="1" i="1" baseline="-25000"/>
              <a:t>t</a:t>
            </a:r>
            <a:r>
              <a:rPr lang="en-GB" sz="1500" b="1" i="1"/>
              <a:t> </a:t>
            </a:r>
            <a:r>
              <a:rPr lang="en-GB" sz="1500" b="1"/>
              <a:t>being a stationary process with high autocorrelation.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3617"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461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32461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coefficient of the lagged residual is –0.13, suggesting that the process is approximately AR(1) with autocorrelation 0.87, but the standard error is too large for the null hypothesis of nonstationarity to be rejected.</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4641"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563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3256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It is likely that persistence in the way that consumers behave is responsible for this.  As consumers become more savings conscious, as they seem to have done from 1959 to about 1984, the gap between the logarithms widens.</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5665"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12"/>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66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9661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9661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general, a linear combination of two or more time series will be nonstationary if one or more of them is nonstationary, and the degree of integration of the combination will be equal to that of the most highly integrated individual series.</a:t>
            </a:r>
            <a:endParaRPr lang="en-GB" sz="1500" dirty="0"/>
          </a:p>
        </p:txBody>
      </p:sp>
      <p:pic>
        <p:nvPicPr>
          <p:cNvPr id="196619"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96620" name="Object 12"/>
          <p:cNvGraphicFramePr>
            <a:graphicFrameLocks noChangeAspect="1"/>
          </p:cNvGraphicFramePr>
          <p:nvPr>
            <p:extLst>
              <p:ext uri="{D42A27DB-BD31-4B8C-83A1-F6EECF244321}">
                <p14:modId xmlns:p14="http://schemas.microsoft.com/office/powerpoint/2010/main" val="30367886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196669" name="Equation" r:id="rId4" imgW="1638000" imgH="419040" progId="Equation.3">
                  <p:embed/>
                </p:oleObj>
              </mc:Choice>
              <mc:Fallback>
                <p:oleObj name="Equation" r:id="rId4" imgW="1638000" imgH="41904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6622" name="Object 14"/>
          <p:cNvGraphicFramePr>
            <a:graphicFrameLocks noChangeAspect="1"/>
          </p:cNvGraphicFramePr>
          <p:nvPr>
            <p:extLst>
              <p:ext uri="{D42A27DB-BD31-4B8C-83A1-F6EECF244321}">
                <p14:modId xmlns:p14="http://schemas.microsoft.com/office/powerpoint/2010/main" val="2940789912"/>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196670" name="Equation" r:id="rId6" imgW="3555720" imgH="419040" progId="Equation.3">
                  <p:embed/>
                </p:oleObj>
              </mc:Choice>
              <mc:Fallback>
                <p:oleObj name="Equation" r:id="rId6" imgW="3555720" imgH="41904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666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3266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As they become less savings conscious, as seems to have been the case since 1984, it narrows.</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6690"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76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3276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these changes evidently have long cycles, and so even over a period as long as 45 years it is difficult to discriminate between the hypothesis that the gap is a random walk and the alternative that it is stationary, with strong autocorrelation.</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7715"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87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3287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a sufficiently long time series would show that the gap is stationary, for it is not possible for it to decrease indefinitely.</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1"/>
          <p:cNvSpPr>
            <a:spLocks noChangeArrowheads="1"/>
          </p:cNvSpPr>
          <p:nvPr/>
        </p:nvSpPr>
        <p:spPr bwMode="auto">
          <a:xfrm>
            <a:off x="381000" y="234315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0"/>
          <p:cNvSpPr>
            <a:spLocks noChangeArrowheads="1"/>
          </p:cNvSpPr>
          <p:nvPr/>
        </p:nvSpPr>
        <p:spPr bwMode="auto">
          <a:xfrm>
            <a:off x="381000" y="4672800"/>
            <a:ext cx="54864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5024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Augmented Dickey-Fuller Unit Root Test on Z</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Null Hypothesis: Z has a unit root                                    </a:t>
            </a:r>
          </a:p>
          <a:p>
            <a:pPr>
              <a:lnSpc>
                <a:spcPct val="91000"/>
              </a:lnSpc>
            </a:pPr>
            <a:r>
              <a:rPr lang="en-US" sz="1400" b="1" dirty="0">
                <a:latin typeface="Courier New" pitchFamily="49" charset="0"/>
              </a:rPr>
              <a:t>Exogenous: Constant, Linear Trend                                     </a:t>
            </a:r>
          </a:p>
          <a:p>
            <a:pPr>
              <a:lnSpc>
                <a:spcPct val="91000"/>
              </a:lnSpc>
            </a:pPr>
            <a:r>
              <a:rPr lang="en-US" sz="1400" b="1" dirty="0">
                <a:latin typeface="Courier New" pitchFamily="49" charset="0"/>
              </a:rPr>
              <a:t>Lag Length: 0 (Automatic based on SIC, MAXLAG=9)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Augmented Dickey-Fuller test statistic   -1.630141   0.7646           </a:t>
            </a:r>
          </a:p>
          <a:p>
            <a:pPr>
              <a:lnSpc>
                <a:spcPct val="91000"/>
              </a:lnSpc>
            </a:pPr>
            <a:r>
              <a:rPr lang="en-US" sz="1400" b="1" dirty="0">
                <a:latin typeface="Courier New" pitchFamily="49" charset="0"/>
              </a:rPr>
              <a:t>Test critical values1% level             -4.180911                    </a:t>
            </a:r>
          </a:p>
          <a:p>
            <a:pPr>
              <a:lnSpc>
                <a:spcPct val="91000"/>
              </a:lnSpc>
            </a:pPr>
            <a:r>
              <a:rPr lang="en-US" sz="1400" b="1" dirty="0">
                <a:latin typeface="Courier New" pitchFamily="49" charset="0"/>
              </a:rPr>
              <a:t>                    5% level             -3.515523                    </a:t>
            </a:r>
          </a:p>
          <a:p>
            <a:pPr>
              <a:lnSpc>
                <a:spcPct val="91000"/>
              </a:lnSpc>
            </a:pPr>
            <a:r>
              <a:rPr lang="en-US" sz="1400" b="1" dirty="0">
                <a:latin typeface="Courier New" pitchFamily="49" charset="0"/>
              </a:rPr>
              <a:t>                   10% level             -3.188259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a:t>
            </a:r>
          </a:p>
          <a:p>
            <a:pPr>
              <a:lnSpc>
                <a:spcPct val="91000"/>
              </a:lnSpc>
            </a:pPr>
            <a:r>
              <a:rPr lang="en-US" sz="1400" b="1" dirty="0">
                <a:latin typeface="Courier New" pitchFamily="49" charset="0"/>
              </a:rPr>
              <a:t>Augmented Dickey-Fuller Test Equation                                 </a:t>
            </a:r>
          </a:p>
          <a:p>
            <a:pPr>
              <a:lnSpc>
                <a:spcPct val="91000"/>
              </a:lnSpc>
            </a:pPr>
            <a:r>
              <a:rPr lang="en-US" sz="1400" b="1" dirty="0">
                <a:latin typeface="Courier New" pitchFamily="49" charset="0"/>
              </a:rPr>
              <a:t>Dependent Variable: D(Z)                                              </a:t>
            </a:r>
          </a:p>
          <a:p>
            <a:pPr>
              <a:lnSpc>
                <a:spcPct val="91000"/>
              </a:lnSpc>
            </a:pPr>
            <a:r>
              <a:rPr lang="en-US" sz="1400" b="1" dirty="0">
                <a:latin typeface="Courier New" pitchFamily="49" charset="0"/>
              </a:rPr>
              <a:t>Sample (adjusted): 1960 2003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1000"/>
              </a:lnSpc>
            </a:pPr>
            <a:r>
              <a:rPr lang="en-US" sz="1400" b="1" dirty="0">
                <a:latin typeface="Courier New" pitchFamily="49" charset="0"/>
              </a:rPr>
              <a:t>============================================================</a:t>
            </a:r>
          </a:p>
          <a:p>
            <a:pPr>
              <a:lnSpc>
                <a:spcPct val="91000"/>
              </a:lnSpc>
            </a:pPr>
            <a:r>
              <a:rPr lang="en-US" sz="1400" b="1" dirty="0">
                <a:latin typeface="Courier New" pitchFamily="49" charset="0"/>
              </a:rPr>
              <a:t>       Z(-1)        -0.125404   0.076928  -1.630141   0.1107          </a:t>
            </a:r>
          </a:p>
          <a:p>
            <a:pPr>
              <a:lnSpc>
                <a:spcPct val="91000"/>
              </a:lnSpc>
            </a:pPr>
            <a:r>
              <a:rPr lang="en-US" sz="1400" b="1" dirty="0">
                <a:latin typeface="Courier New" pitchFamily="49" charset="0"/>
              </a:rPr>
              <a:t>         C           0.548443   0.334069   1.641706   0.1083          </a:t>
            </a:r>
          </a:p>
          <a:p>
            <a:pPr>
              <a:lnSpc>
                <a:spcPct val="91000"/>
              </a:lnSpc>
            </a:pPr>
            <a:r>
              <a:rPr lang="en-US" sz="1400" b="1" dirty="0">
                <a:latin typeface="Courier New" pitchFamily="49" charset="0"/>
              </a:rPr>
              <a:t>   @TREND(1959)     -0.000340   0.000143  -2.370707   0.0225          </a:t>
            </a:r>
          </a:p>
          <a:p>
            <a:pPr>
              <a:lnSpc>
                <a:spcPct val="91000"/>
              </a:lnSpc>
            </a:pPr>
            <a:r>
              <a:rPr lang="en-US" sz="1400" b="1" dirty="0">
                <a:latin typeface="Courier New" pitchFamily="49" charset="0"/>
              </a:rPr>
              <a:t>============================================================</a:t>
            </a:r>
          </a:p>
          <a:p>
            <a:pPr algn="ctr">
              <a:lnSpc>
                <a:spcPct val="91000"/>
              </a:lnSpc>
            </a:pPr>
            <a:endParaRPr lang="en-US" sz="1400" b="1" dirty="0">
              <a:latin typeface="Courier New" pitchFamily="49" charset="0"/>
            </a:endParaRPr>
          </a:p>
        </p:txBody>
      </p:sp>
      <p:sp>
        <p:nvSpPr>
          <p:cNvPr id="17" name="Rectangle 32"/>
          <p:cNvSpPr>
            <a:spLocks noChangeArrowheads="1"/>
          </p:cNvSpPr>
          <p:nvPr/>
        </p:nvSpPr>
        <p:spPr bwMode="auto">
          <a:xfrm>
            <a:off x="6238875" y="829800"/>
            <a:ext cx="2524125" cy="504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288115478"/>
              </p:ext>
            </p:extLst>
          </p:nvPr>
        </p:nvGraphicFramePr>
        <p:xfrm>
          <a:off x="6334125" y="901700"/>
          <a:ext cx="2352675" cy="381000"/>
        </p:xfrm>
        <a:graphic>
          <a:graphicData uri="http://schemas.openxmlformats.org/presentationml/2006/ole">
            <mc:AlternateContent xmlns:mc="http://schemas.openxmlformats.org/markup-compatibility/2006">
              <mc:Choice xmlns:v="urn:schemas-microsoft-com:vml" Requires="v">
                <p:oleObj spid="_x0000_s328738" name="Equation" r:id="rId3" imgW="2349360" imgH="380880" progId="Equation.3">
                  <p:embed/>
                </p:oleObj>
              </mc:Choice>
              <mc:Fallback>
                <p:oleObj name="Equation" r:id="rId3" imgW="23493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901700"/>
                        <a:ext cx="2352675"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90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2990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the more general, where the cointegrating relationship has to be estimated, the test is an indirect one because it must be performed on the residuals from the regression, rather than on the disturbance term.</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5" name="Rectangle 14"/>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8"/>
          <p:cNvGraphicFramePr>
            <a:graphicFrameLocks noChangeAspect="1"/>
          </p:cNvGraphicFramePr>
          <p:nvPr>
            <p:extLst>
              <p:ext uri="{D42A27DB-BD31-4B8C-83A1-F6EECF244321}">
                <p14:modId xmlns:p14="http://schemas.microsoft.com/office/powerpoint/2010/main" val="922140762"/>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299120"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311581727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299121"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0"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1" name="Rectangle 20"/>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3" name="Rectangle 22"/>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299122" name="Equation" r:id="rId7" imgW="3454200" imgH="431640" progId="Equation.DSMT4">
                  <p:embed/>
                </p:oleObj>
              </mc:Choice>
              <mc:Fallback>
                <p:oleObj name="Equation" r:id="rId7" imgW="3454200" imgH="4316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299123" name="Equation" r:id="rId9" imgW="5067000" imgH="431640" progId="Equation.DSMT4">
                  <p:embed/>
                </p:oleObj>
              </mc:Choice>
              <mc:Fallback>
                <p:oleObj name="Equation" r:id="rId9" imgW="506700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97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3297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However, there is an important consideration to be taken into account.  </a:t>
            </a:r>
            <a:r>
              <a:rPr lang="en-GB" sz="1500" b="1" dirty="0"/>
              <a:t>T</a:t>
            </a:r>
            <a:r>
              <a:rPr lang="en-GB" sz="1500" b="1" dirty="0" smtClean="0"/>
              <a:t>he </a:t>
            </a:r>
            <a:r>
              <a:rPr lang="en-GB" sz="1500" b="1" dirty="0"/>
              <a:t>time series for the residuals will tend to appear more stationary than the underlying series for the disturbance term.</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4" name="Rectangle 13"/>
          <p:cNvSpPr>
            <a:spLocks noChangeArrowheads="1"/>
          </p:cNvSpPr>
          <p:nvPr/>
        </p:nvSpPr>
        <p:spPr bwMode="auto">
          <a:xfrm>
            <a:off x="0" y="3744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922140762"/>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329863"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311581727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329864"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2" name="Rectangle 21"/>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329865" name="Equation" r:id="rId7" imgW="3454200" imgH="431640" progId="Equation.DSMT4">
                  <p:embed/>
                </p:oleObj>
              </mc:Choice>
              <mc:Fallback>
                <p:oleObj name="Equation" r:id="rId7" imgW="3454200" imgH="4316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329866" name="Equation" r:id="rId9" imgW="5067000" imgH="431640" progId="Equation.DSMT4">
                  <p:embed/>
                </p:oleObj>
              </mc:Choice>
              <mc:Fallback>
                <p:oleObj name="Equation" r:id="rId9" imgW="506700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75819975"/>
              </p:ext>
            </p:extLst>
          </p:nvPr>
        </p:nvGraphicFramePr>
        <p:xfrm>
          <a:off x="2619375" y="3841750"/>
          <a:ext cx="685800" cy="317500"/>
        </p:xfrm>
        <a:graphic>
          <a:graphicData uri="http://schemas.openxmlformats.org/presentationml/2006/ole">
            <mc:AlternateContent xmlns:mc="http://schemas.openxmlformats.org/markup-compatibility/2006">
              <mc:Choice xmlns:v="urn:schemas-microsoft-com:vml" Requires="v">
                <p:oleObj spid="_x0000_s329867" name="Equation" r:id="rId11" imgW="685800" imgH="317160" progId="Equation.DSMT4">
                  <p:embed/>
                </p:oleObj>
              </mc:Choice>
              <mc:Fallback>
                <p:oleObj name="Equation" r:id="rId11" imgW="685800" imgH="3171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9375" y="3841750"/>
                        <a:ext cx="6858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97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3297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is because </a:t>
            </a:r>
            <a:r>
              <a:rPr lang="en-GB" sz="1500" b="1" dirty="0"/>
              <a:t>the least squares coefficients are chosen so as to minimize the sum of the squares of the residuals, and </a:t>
            </a:r>
            <a:r>
              <a:rPr lang="en-GB" sz="1500" b="1" dirty="0" smtClean="0"/>
              <a:t>the </a:t>
            </a:r>
            <a:r>
              <a:rPr lang="en-GB" sz="1500" b="1" dirty="0"/>
              <a:t>mean of the residuals is automatically </a:t>
            </a:r>
            <a:r>
              <a:rPr lang="en-GB" sz="1500" b="1" dirty="0" smtClean="0"/>
              <a:t>zero.</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4" name="Rectangle 13"/>
          <p:cNvSpPr>
            <a:spLocks noChangeArrowheads="1"/>
          </p:cNvSpPr>
          <p:nvPr/>
        </p:nvSpPr>
        <p:spPr bwMode="auto">
          <a:xfrm>
            <a:off x="0" y="3744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15"/>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922140762"/>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332915"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311581727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332916"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2" name="Rectangle 21"/>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332917" name="Equation" r:id="rId7" imgW="3454200" imgH="431640" progId="Equation.DSMT4">
                  <p:embed/>
                </p:oleObj>
              </mc:Choice>
              <mc:Fallback>
                <p:oleObj name="Equation" r:id="rId7" imgW="3454200" imgH="4316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332918" name="Equation" r:id="rId9" imgW="5067000" imgH="431640" progId="Equation.DSMT4">
                  <p:embed/>
                </p:oleObj>
              </mc:Choice>
              <mc:Fallback>
                <p:oleObj name="Equation" r:id="rId9" imgW="506700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75819975"/>
              </p:ext>
            </p:extLst>
          </p:nvPr>
        </p:nvGraphicFramePr>
        <p:xfrm>
          <a:off x="2619375" y="3841750"/>
          <a:ext cx="685800" cy="317500"/>
        </p:xfrm>
        <a:graphic>
          <a:graphicData uri="http://schemas.openxmlformats.org/presentationml/2006/ole">
            <mc:AlternateContent xmlns:mc="http://schemas.openxmlformats.org/markup-compatibility/2006">
              <mc:Choice xmlns:v="urn:schemas-microsoft-com:vml" Requires="v">
                <p:oleObj spid="_x0000_s332919" name="Equation" r:id="rId11" imgW="685800" imgH="317160" progId="Equation.DSMT4">
                  <p:embed/>
                </p:oleObj>
              </mc:Choice>
              <mc:Fallback>
                <p:oleObj name="Equation" r:id="rId11" imgW="685800" imgH="3171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9375" y="3841750"/>
                        <a:ext cx="6858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836969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07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33076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To allow for this, the critical values for the test statistic are even higher than those for the standard test for nonstationarity of a time series.</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5" name="Rectangle 14"/>
          <p:cNvSpPr>
            <a:spLocks noChangeArrowheads="1"/>
          </p:cNvSpPr>
          <p:nvPr/>
        </p:nvSpPr>
        <p:spPr bwMode="auto">
          <a:xfrm>
            <a:off x="0" y="3744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7" name="Rectangle 16"/>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8"/>
          <p:cNvGraphicFramePr>
            <a:graphicFrameLocks noChangeAspect="1"/>
          </p:cNvGraphicFramePr>
          <p:nvPr>
            <p:extLst>
              <p:ext uri="{D42A27DB-BD31-4B8C-83A1-F6EECF244321}">
                <p14:modId xmlns:p14="http://schemas.microsoft.com/office/powerpoint/2010/main" val="922140762"/>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330887"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3115817275"/>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330888"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3" name="Rectangle 22"/>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Rectangle 24"/>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330889" name="Equation" r:id="rId7" imgW="3454200" imgH="431640" progId="Equation.DSMT4">
                  <p:embed/>
                </p:oleObj>
              </mc:Choice>
              <mc:Fallback>
                <p:oleObj name="Equation" r:id="rId7" imgW="3454200" imgH="4316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330890" name="Equation" r:id="rId9" imgW="5067000" imgH="431640" progId="Equation.DSMT4">
                  <p:embed/>
                </p:oleObj>
              </mc:Choice>
              <mc:Fallback>
                <p:oleObj name="Equation" r:id="rId9" imgW="506700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75819975"/>
              </p:ext>
            </p:extLst>
          </p:nvPr>
        </p:nvGraphicFramePr>
        <p:xfrm>
          <a:off x="2619375" y="3841750"/>
          <a:ext cx="685800" cy="317500"/>
        </p:xfrm>
        <a:graphic>
          <a:graphicData uri="http://schemas.openxmlformats.org/presentationml/2006/ole">
            <mc:AlternateContent xmlns:mc="http://schemas.openxmlformats.org/markup-compatibility/2006">
              <mc:Choice xmlns:v="urn:schemas-microsoft-com:vml" Requires="v">
                <p:oleObj spid="_x0000_s330891" name="Equation" r:id="rId11" imgW="685800" imgH="317160" progId="Equation.DSMT4">
                  <p:embed/>
                </p:oleObj>
              </mc:Choice>
              <mc:Fallback>
                <p:oleObj name="Equation" r:id="rId11" imgW="685800" imgH="3171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9375" y="3841750"/>
                        <a:ext cx="6858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3744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17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33178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Asymptotic critical values for the case where the </a:t>
            </a:r>
            <a:r>
              <a:rPr lang="en-GB" sz="1500" b="1" dirty="0" err="1"/>
              <a:t>cointegrating</a:t>
            </a:r>
            <a:r>
              <a:rPr lang="en-GB" sz="1500" b="1" dirty="0"/>
              <a:t> relationship involves two variables are shown in the table</a:t>
            </a:r>
            <a:r>
              <a:rPr lang="en-GB" sz="1500" b="1" dirty="0" smtClean="0"/>
              <a:t>.</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7" name="Rectangle 16"/>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8" name="Rectangle 17"/>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9" name="Object 8"/>
          <p:cNvGraphicFramePr>
            <a:graphicFrameLocks noChangeAspect="1"/>
          </p:cNvGraphicFramePr>
          <p:nvPr>
            <p:extLst>
              <p:ext uri="{D42A27DB-BD31-4B8C-83A1-F6EECF244321}">
                <p14:modId xmlns:p14="http://schemas.microsoft.com/office/powerpoint/2010/main" val="3993194608"/>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331931"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1896782744"/>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331932"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3" name="Rectangle 22"/>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6" name="Rectangle 32"/>
          <p:cNvSpPr>
            <a:spLocks noChangeArrowheads="1"/>
          </p:cNvSpPr>
          <p:nvPr/>
        </p:nvSpPr>
        <p:spPr bwMode="auto">
          <a:xfrm>
            <a:off x="3914775" y="3687300"/>
            <a:ext cx="5000625" cy="17133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31790" name="Text Box 14"/>
          <p:cNvSpPr txBox="1">
            <a:spLocks noChangeArrowheads="1"/>
          </p:cNvSpPr>
          <p:nvPr/>
        </p:nvSpPr>
        <p:spPr bwMode="auto">
          <a:xfrm>
            <a:off x="3825875" y="3702050"/>
            <a:ext cx="5040000" cy="17399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56032"/>
          <a:lstStyle>
            <a:lvl1pPr>
              <a:tabLst>
                <a:tab pos="3657600" algn="dec"/>
                <a:tab pos="4521200" algn="dec"/>
              </a:tabLst>
              <a:defRPr sz="2400">
                <a:solidFill>
                  <a:schemeClr val="tx1"/>
                </a:solidFill>
                <a:latin typeface="Times New Roman" pitchFamily="18" charset="0"/>
              </a:defRPr>
            </a:lvl1pPr>
            <a:lvl2pPr>
              <a:tabLst>
                <a:tab pos="3657600" algn="dec"/>
                <a:tab pos="4521200" algn="dec"/>
              </a:tabLst>
              <a:defRPr sz="2400">
                <a:solidFill>
                  <a:schemeClr val="tx1"/>
                </a:solidFill>
                <a:latin typeface="Times New Roman" pitchFamily="18" charset="0"/>
              </a:defRPr>
            </a:lvl2pPr>
            <a:lvl3pPr>
              <a:tabLst>
                <a:tab pos="3657600" algn="dec"/>
                <a:tab pos="4521200" algn="dec"/>
              </a:tabLst>
              <a:defRPr sz="2400">
                <a:solidFill>
                  <a:schemeClr val="tx1"/>
                </a:solidFill>
                <a:latin typeface="Times New Roman" pitchFamily="18" charset="0"/>
              </a:defRPr>
            </a:lvl3pPr>
            <a:lvl4pPr>
              <a:tabLst>
                <a:tab pos="3657600" algn="dec"/>
                <a:tab pos="4521200" algn="dec"/>
              </a:tabLst>
              <a:defRPr sz="2400">
                <a:solidFill>
                  <a:schemeClr val="tx1"/>
                </a:solidFill>
                <a:latin typeface="Times New Roman" pitchFamily="18" charset="0"/>
              </a:defRPr>
            </a:lvl4pPr>
            <a:lvl5pPr>
              <a:tabLst>
                <a:tab pos="3657600" algn="dec"/>
                <a:tab pos="4521200" algn="dec"/>
              </a:tabLst>
              <a:defRPr sz="2400">
                <a:solidFill>
                  <a:schemeClr val="tx1"/>
                </a:solidFill>
                <a:latin typeface="Times New Roman" pitchFamily="18" charset="0"/>
              </a:defRPr>
            </a:lvl5pPr>
            <a:lvl6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6pPr>
            <a:lvl7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7pPr>
            <a:lvl8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8pPr>
            <a:lvl9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9pPr>
          </a:lstStyle>
          <a:p>
            <a:pPr algn="ctr"/>
            <a:r>
              <a:rPr lang="en-US" sz="1800" b="1" dirty="0">
                <a:latin typeface="Arial" charset="0"/>
              </a:rPr>
              <a:t>Asymptotic </a:t>
            </a:r>
            <a:r>
              <a:rPr lang="en-US" sz="1800" b="1" dirty="0" smtClean="0">
                <a:latin typeface="Arial" charset="0"/>
              </a:rPr>
              <a:t>critical </a:t>
            </a:r>
            <a:r>
              <a:rPr lang="en-US" sz="1800" b="1" dirty="0">
                <a:latin typeface="Arial" charset="0"/>
              </a:rPr>
              <a:t>v</a:t>
            </a:r>
            <a:r>
              <a:rPr lang="en-US" sz="1800" b="1" dirty="0" smtClean="0">
                <a:latin typeface="Arial" charset="0"/>
              </a:rPr>
              <a:t>alues </a:t>
            </a:r>
            <a:r>
              <a:rPr lang="en-US" sz="1800" b="1" dirty="0">
                <a:latin typeface="Arial" charset="0"/>
              </a:rPr>
              <a:t>of the</a:t>
            </a:r>
          </a:p>
          <a:p>
            <a:pPr algn="ctr"/>
            <a:r>
              <a:rPr lang="en-US" sz="1800" b="1" dirty="0" smtClean="0">
                <a:latin typeface="Arial" charset="0"/>
              </a:rPr>
              <a:t>Dickey–Fuller </a:t>
            </a:r>
            <a:r>
              <a:rPr lang="en-US" sz="1800" b="1" dirty="0">
                <a:latin typeface="Arial" charset="0"/>
              </a:rPr>
              <a:t>s</a:t>
            </a:r>
            <a:r>
              <a:rPr lang="en-US" sz="1800" b="1" dirty="0" smtClean="0">
                <a:latin typeface="Arial" charset="0"/>
              </a:rPr>
              <a:t>tatistic </a:t>
            </a:r>
            <a:r>
              <a:rPr lang="en-US" sz="1800" b="1" dirty="0">
                <a:latin typeface="Arial" charset="0"/>
              </a:rPr>
              <a:t>for a </a:t>
            </a:r>
            <a:r>
              <a:rPr lang="en-US" sz="1800" b="1" dirty="0" err="1">
                <a:latin typeface="Arial" charset="0"/>
              </a:rPr>
              <a:t>c</a:t>
            </a:r>
            <a:r>
              <a:rPr lang="en-US" sz="1800" b="1" dirty="0" err="1" smtClean="0">
                <a:latin typeface="Arial" charset="0"/>
              </a:rPr>
              <a:t>ointegrating</a:t>
            </a:r>
            <a:endParaRPr lang="en-US" sz="1800" b="1" dirty="0">
              <a:latin typeface="Arial" charset="0"/>
            </a:endParaRPr>
          </a:p>
          <a:p>
            <a:pPr algn="ctr"/>
            <a:r>
              <a:rPr lang="en-US" sz="1800" b="1" dirty="0">
                <a:latin typeface="Arial" charset="0"/>
              </a:rPr>
              <a:t>r</a:t>
            </a:r>
            <a:r>
              <a:rPr lang="en-US" sz="1800" b="1" dirty="0" smtClean="0">
                <a:latin typeface="Arial" charset="0"/>
              </a:rPr>
              <a:t>elationship </a:t>
            </a:r>
            <a:r>
              <a:rPr lang="en-US" sz="1800" b="1" dirty="0">
                <a:latin typeface="Arial" charset="0"/>
              </a:rPr>
              <a:t>with </a:t>
            </a:r>
            <a:r>
              <a:rPr lang="en-US" sz="1800" b="1" dirty="0" smtClean="0">
                <a:latin typeface="Arial" charset="0"/>
              </a:rPr>
              <a:t>two </a:t>
            </a:r>
            <a:r>
              <a:rPr lang="en-US" sz="1800" b="1" dirty="0">
                <a:latin typeface="Arial" charset="0"/>
              </a:rPr>
              <a:t>v</a:t>
            </a:r>
            <a:r>
              <a:rPr lang="en-US" sz="1800" b="1" dirty="0" smtClean="0">
                <a:latin typeface="Arial" charset="0"/>
              </a:rPr>
              <a:t>ariables</a:t>
            </a:r>
            <a:endParaRPr lang="en-US" sz="1800" b="1" dirty="0">
              <a:latin typeface="Arial" charset="0"/>
            </a:endParaRPr>
          </a:p>
          <a:p>
            <a:pPr>
              <a:tabLst>
                <a:tab pos="3409950" algn="dec"/>
                <a:tab pos="4521200" algn="dec"/>
              </a:tabLst>
            </a:pPr>
            <a:r>
              <a:rPr lang="en-US" sz="1600" b="1" dirty="0">
                <a:latin typeface="Arial" charset="0"/>
              </a:rPr>
              <a:t>Regression equation contains:       </a:t>
            </a:r>
            <a:r>
              <a:rPr lang="en-US" sz="1600" b="1" dirty="0" smtClean="0">
                <a:latin typeface="Arial" charset="0"/>
              </a:rPr>
              <a:t>5</a:t>
            </a:r>
            <a:r>
              <a:rPr lang="en-US" sz="1600" b="1" dirty="0">
                <a:latin typeface="Arial" charset="0"/>
              </a:rPr>
              <a:t>%          1%</a:t>
            </a:r>
          </a:p>
          <a:p>
            <a:pPr>
              <a:tabLst>
                <a:tab pos="3409950" algn="dec"/>
                <a:tab pos="4305300" algn="dec"/>
              </a:tabLst>
            </a:pPr>
            <a:r>
              <a:rPr lang="en-US" sz="1600" b="1" dirty="0" smtClean="0">
                <a:latin typeface="Arial" charset="0"/>
              </a:rPr>
              <a:t>   constant</a:t>
            </a:r>
            <a:r>
              <a:rPr lang="en-US" sz="1600" b="1" dirty="0">
                <a:latin typeface="Arial" charset="0"/>
              </a:rPr>
              <a:t>, but no trend      	</a:t>
            </a:r>
            <a:r>
              <a:rPr lang="en-US" sz="1600" b="1" dirty="0">
                <a:latin typeface="Arial" charset="0"/>
                <a:cs typeface="Arial" charset="0"/>
              </a:rPr>
              <a:t>–</a:t>
            </a:r>
            <a:r>
              <a:rPr lang="en-US" sz="1600" b="1" dirty="0">
                <a:latin typeface="Arial" charset="0"/>
              </a:rPr>
              <a:t>3.34	</a:t>
            </a:r>
            <a:r>
              <a:rPr lang="en-US" sz="1600" b="1" dirty="0">
                <a:latin typeface="Arial" charset="0"/>
                <a:cs typeface="Arial" charset="0"/>
              </a:rPr>
              <a:t>–</a:t>
            </a:r>
            <a:r>
              <a:rPr lang="en-US" sz="1600" b="1" dirty="0">
                <a:latin typeface="Arial" charset="0"/>
              </a:rPr>
              <a:t>3.90</a:t>
            </a:r>
          </a:p>
          <a:p>
            <a:pPr>
              <a:tabLst>
                <a:tab pos="3409950" algn="dec"/>
                <a:tab pos="4305300" algn="dec"/>
              </a:tabLst>
            </a:pPr>
            <a:r>
              <a:rPr lang="en-US" sz="1600" b="1" dirty="0" smtClean="0">
                <a:latin typeface="Arial" charset="0"/>
              </a:rPr>
              <a:t>   constant </a:t>
            </a:r>
            <a:r>
              <a:rPr lang="en-US" sz="1600" b="1" dirty="0">
                <a:latin typeface="Arial" charset="0"/>
              </a:rPr>
              <a:t>and trend	</a:t>
            </a:r>
            <a:r>
              <a:rPr lang="en-US" sz="1600" b="1" dirty="0">
                <a:latin typeface="Arial" charset="0"/>
                <a:cs typeface="Arial" charset="0"/>
              </a:rPr>
              <a:t>–</a:t>
            </a:r>
            <a:r>
              <a:rPr lang="en-US" sz="1600" b="1" dirty="0">
                <a:latin typeface="Arial" charset="0"/>
              </a:rPr>
              <a:t>3.78	</a:t>
            </a:r>
            <a:r>
              <a:rPr lang="en-US" sz="1600" b="1" dirty="0">
                <a:latin typeface="Arial" charset="0"/>
                <a:cs typeface="Arial" charset="0"/>
              </a:rPr>
              <a:t>–</a:t>
            </a:r>
            <a:r>
              <a:rPr lang="en-US" sz="1600" b="1" dirty="0">
                <a:latin typeface="Arial" charset="0"/>
              </a:rPr>
              <a:t>4.32</a:t>
            </a:r>
            <a:endParaRPr lang="en-US"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331933" name="Equation" r:id="rId7" imgW="5067000" imgH="431640" progId="Equation.DSMT4">
                  <p:embed/>
                </p:oleObj>
              </mc:Choice>
              <mc:Fallback>
                <p:oleObj name="Equation" r:id="rId7" imgW="5067000" imgH="431640" progId="Equation.DSMT4">
                  <p:embed/>
                  <p:pic>
                    <p:nvPicPr>
                      <p:cNvPr id="0" name="Object 8"/>
                      <p:cNvPicPr>
                        <a:picLocks noChangeAspect="1" noChangeArrowheads="1"/>
                      </p:cNvPicPr>
                      <p:nvPr/>
                    </p:nvPicPr>
                    <p:blipFill>
                      <a:blip r:embed="rId8"/>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75819975"/>
              </p:ext>
            </p:extLst>
          </p:nvPr>
        </p:nvGraphicFramePr>
        <p:xfrm>
          <a:off x="2619375" y="3841750"/>
          <a:ext cx="685800" cy="317500"/>
        </p:xfrm>
        <a:graphic>
          <a:graphicData uri="http://schemas.openxmlformats.org/presentationml/2006/ole">
            <mc:AlternateContent xmlns:mc="http://schemas.openxmlformats.org/markup-compatibility/2006">
              <mc:Choice xmlns:v="urn:schemas-microsoft-com:vml" Requires="v">
                <p:oleObj spid="_x0000_s331934" name="Equation" r:id="rId9" imgW="685800" imgH="317160" progId="Equation.DSMT4">
                  <p:embed/>
                </p:oleObj>
              </mc:Choice>
              <mc:Fallback>
                <p:oleObj name="Equation" r:id="rId9" imgW="685800" imgH="317160" progId="Equation.DSMT4">
                  <p:embed/>
                  <p:pic>
                    <p:nvPicPr>
                      <p:cNvPr id="0" name="Object 9"/>
                      <p:cNvPicPr>
                        <a:picLocks noChangeAspect="1" noChangeArrowheads="1"/>
                      </p:cNvPicPr>
                      <p:nvPr/>
                    </p:nvPicPr>
                    <p:blipFill>
                      <a:blip r:embed="rId10"/>
                      <a:srcRect/>
                      <a:stretch>
                        <a:fillRect/>
                      </a:stretch>
                    </p:blipFill>
                    <p:spPr bwMode="auto">
                      <a:xfrm>
                        <a:off x="2619375" y="3841750"/>
                        <a:ext cx="6858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331935" name="Equation" r:id="rId11" imgW="3454200" imgH="431640" progId="Equation.DSMT4">
                  <p:embed/>
                </p:oleObj>
              </mc:Choice>
              <mc:Fallback>
                <p:oleObj name="Equation" r:id="rId11" imgW="3454200" imgH="431640" progId="Equation.DSMT4">
                  <p:embed/>
                  <p:pic>
                    <p:nvPicPr>
                      <p:cNvPr id="0" name="Object 7"/>
                      <p:cNvPicPr>
                        <a:picLocks noChangeAspect="1" noChangeArrowheads="1"/>
                      </p:cNvPicPr>
                      <p:nvPr/>
                    </p:nvPicPr>
                    <p:blipFill>
                      <a:blip r:embed="rId12"/>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17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33178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test assumes that a constant has been included in the </a:t>
            </a:r>
            <a:r>
              <a:rPr lang="en-GB" sz="1500" b="1" dirty="0" err="1"/>
              <a:t>cointegrating</a:t>
            </a:r>
            <a:r>
              <a:rPr lang="en-GB" sz="1500" b="1" dirty="0"/>
              <a:t> relationship, and the critical values depend on whether a trend has been included as well.</a:t>
            </a:r>
            <a:r>
              <a:rPr lang="en-US" sz="1500" dirty="0"/>
              <a:t> </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7" name="Rectangle 16"/>
          <p:cNvSpPr>
            <a:spLocks noChangeArrowheads="1"/>
          </p:cNvSpPr>
          <p:nvPr/>
        </p:nvSpPr>
        <p:spPr bwMode="auto">
          <a:xfrm>
            <a:off x="0" y="3744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1746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10800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21" name="Object 8"/>
          <p:cNvGraphicFramePr>
            <a:graphicFrameLocks noChangeAspect="1"/>
          </p:cNvGraphicFramePr>
          <p:nvPr>
            <p:extLst>
              <p:ext uri="{D42A27DB-BD31-4B8C-83A1-F6EECF244321}">
                <p14:modId xmlns:p14="http://schemas.microsoft.com/office/powerpoint/2010/main" val="2239625352"/>
              </p:ext>
            </p:extLst>
          </p:nvPr>
        </p:nvGraphicFramePr>
        <p:xfrm>
          <a:off x="2549525" y="1180800"/>
          <a:ext cx="4032250" cy="374650"/>
        </p:xfrm>
        <a:graphic>
          <a:graphicData uri="http://schemas.openxmlformats.org/presentationml/2006/ole">
            <mc:AlternateContent xmlns:mc="http://schemas.openxmlformats.org/markup-compatibility/2006">
              <mc:Choice xmlns:v="urn:schemas-microsoft-com:vml" Requires="v">
                <p:oleObj spid="_x0000_s333939" name="Equation" r:id="rId3" imgW="4025880" imgH="380880" progId="Equation.3">
                  <p:embed/>
                </p:oleObj>
              </mc:Choice>
              <mc:Fallback>
                <p:oleObj name="Equation" r:id="rId3" imgW="4025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9525" y="1180800"/>
                        <a:ext cx="4032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9"/>
          <p:cNvGraphicFramePr>
            <a:graphicFrameLocks noChangeAspect="1"/>
          </p:cNvGraphicFramePr>
          <p:nvPr>
            <p:extLst>
              <p:ext uri="{D42A27DB-BD31-4B8C-83A1-F6EECF244321}">
                <p14:modId xmlns:p14="http://schemas.microsoft.com/office/powerpoint/2010/main" val="3134533471"/>
              </p:ext>
            </p:extLst>
          </p:nvPr>
        </p:nvGraphicFramePr>
        <p:xfrm>
          <a:off x="2546350" y="1846800"/>
          <a:ext cx="4010025" cy="374650"/>
        </p:xfrm>
        <a:graphic>
          <a:graphicData uri="http://schemas.openxmlformats.org/presentationml/2006/ole">
            <mc:AlternateContent xmlns:mc="http://schemas.openxmlformats.org/markup-compatibility/2006">
              <mc:Choice xmlns:v="urn:schemas-microsoft-com:vml" Requires="v">
                <p:oleObj spid="_x0000_s333940" name="Equation" r:id="rId5" imgW="4012920" imgH="380880" progId="Equation.3">
                  <p:embed/>
                </p:oleObj>
              </mc:Choice>
              <mc:Fallback>
                <p:oleObj name="Equation" r:id="rId5" imgW="40129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6350" y="1846800"/>
                        <a:ext cx="40100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4"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Stationarity</a:t>
            </a:r>
            <a:r>
              <a:rPr lang="en-GB" sz="1800" b="1" dirty="0" smtClean="0">
                <a:latin typeface="Arial" charset="0"/>
              </a:rPr>
              <a:t> of the disturbance term</a:t>
            </a:r>
            <a:endParaRPr lang="en-US" b="1" i="1" baseline="-25000" dirty="0">
              <a:latin typeface="+mn-lt"/>
            </a:endParaRPr>
          </a:p>
          <a:p>
            <a:endParaRPr lang="en-US" sz="1800" b="1" i="1" dirty="0">
              <a:latin typeface="Arial" charset="0"/>
            </a:endParaRPr>
          </a:p>
        </p:txBody>
      </p:sp>
      <p:sp>
        <p:nvSpPr>
          <p:cNvPr id="25" name="Rectangle 24"/>
          <p:cNvSpPr>
            <a:spLocks noChangeArrowheads="1"/>
          </p:cNvSpPr>
          <p:nvPr/>
        </p:nvSpPr>
        <p:spPr bwMode="auto">
          <a:xfrm>
            <a:off x="0" y="241275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7" name="Rectangle 26"/>
          <p:cNvSpPr>
            <a:spLocks noChangeArrowheads="1"/>
          </p:cNvSpPr>
          <p:nvPr/>
        </p:nvSpPr>
        <p:spPr bwMode="auto">
          <a:xfrm>
            <a:off x="0" y="3079500"/>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9" name="Rectangle 32"/>
          <p:cNvSpPr>
            <a:spLocks noChangeArrowheads="1"/>
          </p:cNvSpPr>
          <p:nvPr/>
        </p:nvSpPr>
        <p:spPr bwMode="auto">
          <a:xfrm>
            <a:off x="3914775" y="3687300"/>
            <a:ext cx="5000625" cy="17133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 Box 14"/>
          <p:cNvSpPr txBox="1">
            <a:spLocks noChangeArrowheads="1"/>
          </p:cNvSpPr>
          <p:nvPr/>
        </p:nvSpPr>
        <p:spPr bwMode="auto">
          <a:xfrm>
            <a:off x="3825875" y="3702050"/>
            <a:ext cx="5040000" cy="17399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56032"/>
          <a:lstStyle>
            <a:lvl1pPr>
              <a:tabLst>
                <a:tab pos="3657600" algn="dec"/>
                <a:tab pos="4521200" algn="dec"/>
              </a:tabLst>
              <a:defRPr sz="2400">
                <a:solidFill>
                  <a:schemeClr val="tx1"/>
                </a:solidFill>
                <a:latin typeface="Times New Roman" pitchFamily="18" charset="0"/>
              </a:defRPr>
            </a:lvl1pPr>
            <a:lvl2pPr>
              <a:tabLst>
                <a:tab pos="3657600" algn="dec"/>
                <a:tab pos="4521200" algn="dec"/>
              </a:tabLst>
              <a:defRPr sz="2400">
                <a:solidFill>
                  <a:schemeClr val="tx1"/>
                </a:solidFill>
                <a:latin typeface="Times New Roman" pitchFamily="18" charset="0"/>
              </a:defRPr>
            </a:lvl2pPr>
            <a:lvl3pPr>
              <a:tabLst>
                <a:tab pos="3657600" algn="dec"/>
                <a:tab pos="4521200" algn="dec"/>
              </a:tabLst>
              <a:defRPr sz="2400">
                <a:solidFill>
                  <a:schemeClr val="tx1"/>
                </a:solidFill>
                <a:latin typeface="Times New Roman" pitchFamily="18" charset="0"/>
              </a:defRPr>
            </a:lvl3pPr>
            <a:lvl4pPr>
              <a:tabLst>
                <a:tab pos="3657600" algn="dec"/>
                <a:tab pos="4521200" algn="dec"/>
              </a:tabLst>
              <a:defRPr sz="2400">
                <a:solidFill>
                  <a:schemeClr val="tx1"/>
                </a:solidFill>
                <a:latin typeface="Times New Roman" pitchFamily="18" charset="0"/>
              </a:defRPr>
            </a:lvl4pPr>
            <a:lvl5pPr>
              <a:tabLst>
                <a:tab pos="3657600" algn="dec"/>
                <a:tab pos="4521200" algn="dec"/>
              </a:tabLst>
              <a:defRPr sz="2400">
                <a:solidFill>
                  <a:schemeClr val="tx1"/>
                </a:solidFill>
                <a:latin typeface="Times New Roman" pitchFamily="18" charset="0"/>
              </a:defRPr>
            </a:lvl5pPr>
            <a:lvl6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6pPr>
            <a:lvl7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7pPr>
            <a:lvl8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8pPr>
            <a:lvl9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9pPr>
          </a:lstStyle>
          <a:p>
            <a:pPr algn="ctr"/>
            <a:r>
              <a:rPr lang="en-US" sz="1800" b="1" dirty="0">
                <a:latin typeface="Arial" charset="0"/>
              </a:rPr>
              <a:t>Asymptotic </a:t>
            </a:r>
            <a:r>
              <a:rPr lang="en-US" sz="1800" b="1" dirty="0" smtClean="0">
                <a:latin typeface="Arial" charset="0"/>
              </a:rPr>
              <a:t>critical </a:t>
            </a:r>
            <a:r>
              <a:rPr lang="en-US" sz="1800" b="1" dirty="0">
                <a:latin typeface="Arial" charset="0"/>
              </a:rPr>
              <a:t>v</a:t>
            </a:r>
            <a:r>
              <a:rPr lang="en-US" sz="1800" b="1" dirty="0" smtClean="0">
                <a:latin typeface="Arial" charset="0"/>
              </a:rPr>
              <a:t>alues </a:t>
            </a:r>
            <a:r>
              <a:rPr lang="en-US" sz="1800" b="1" dirty="0">
                <a:latin typeface="Arial" charset="0"/>
              </a:rPr>
              <a:t>of the</a:t>
            </a:r>
          </a:p>
          <a:p>
            <a:pPr algn="ctr"/>
            <a:r>
              <a:rPr lang="en-US" sz="1800" b="1" dirty="0" smtClean="0">
                <a:latin typeface="Arial" charset="0"/>
              </a:rPr>
              <a:t>Dickey–Fuller </a:t>
            </a:r>
            <a:r>
              <a:rPr lang="en-US" sz="1800" b="1" dirty="0">
                <a:latin typeface="Arial" charset="0"/>
              </a:rPr>
              <a:t>s</a:t>
            </a:r>
            <a:r>
              <a:rPr lang="en-US" sz="1800" b="1" dirty="0" smtClean="0">
                <a:latin typeface="Arial" charset="0"/>
              </a:rPr>
              <a:t>tatistic </a:t>
            </a:r>
            <a:r>
              <a:rPr lang="en-US" sz="1800" b="1" dirty="0">
                <a:latin typeface="Arial" charset="0"/>
              </a:rPr>
              <a:t>for a </a:t>
            </a:r>
            <a:r>
              <a:rPr lang="en-US" sz="1800" b="1" dirty="0" err="1">
                <a:latin typeface="Arial" charset="0"/>
              </a:rPr>
              <a:t>c</a:t>
            </a:r>
            <a:r>
              <a:rPr lang="en-US" sz="1800" b="1" dirty="0" err="1" smtClean="0">
                <a:latin typeface="Arial" charset="0"/>
              </a:rPr>
              <a:t>ointegrating</a:t>
            </a:r>
            <a:endParaRPr lang="en-US" sz="1800" b="1" dirty="0">
              <a:latin typeface="Arial" charset="0"/>
            </a:endParaRPr>
          </a:p>
          <a:p>
            <a:pPr algn="ctr"/>
            <a:r>
              <a:rPr lang="en-US" sz="1800" b="1" dirty="0">
                <a:latin typeface="Arial" charset="0"/>
              </a:rPr>
              <a:t>r</a:t>
            </a:r>
            <a:r>
              <a:rPr lang="en-US" sz="1800" b="1" dirty="0" smtClean="0">
                <a:latin typeface="Arial" charset="0"/>
              </a:rPr>
              <a:t>elationship </a:t>
            </a:r>
            <a:r>
              <a:rPr lang="en-US" sz="1800" b="1" dirty="0">
                <a:latin typeface="Arial" charset="0"/>
              </a:rPr>
              <a:t>with </a:t>
            </a:r>
            <a:r>
              <a:rPr lang="en-US" sz="1800" b="1" dirty="0" smtClean="0">
                <a:latin typeface="Arial" charset="0"/>
              </a:rPr>
              <a:t>two </a:t>
            </a:r>
            <a:r>
              <a:rPr lang="en-US" sz="1800" b="1" dirty="0">
                <a:latin typeface="Arial" charset="0"/>
              </a:rPr>
              <a:t>v</a:t>
            </a:r>
            <a:r>
              <a:rPr lang="en-US" sz="1800" b="1" dirty="0" smtClean="0">
                <a:latin typeface="Arial" charset="0"/>
              </a:rPr>
              <a:t>ariables</a:t>
            </a:r>
            <a:endParaRPr lang="en-US" sz="1800" b="1" dirty="0">
              <a:latin typeface="Arial" charset="0"/>
            </a:endParaRPr>
          </a:p>
          <a:p>
            <a:pPr>
              <a:tabLst>
                <a:tab pos="3409950" algn="dec"/>
                <a:tab pos="4521200" algn="dec"/>
              </a:tabLst>
            </a:pPr>
            <a:r>
              <a:rPr lang="en-US" sz="1600" b="1" dirty="0">
                <a:latin typeface="Arial" charset="0"/>
              </a:rPr>
              <a:t>Regression equation contains:       </a:t>
            </a:r>
            <a:r>
              <a:rPr lang="en-US" sz="1600" b="1" dirty="0" smtClean="0">
                <a:latin typeface="Arial" charset="0"/>
              </a:rPr>
              <a:t>5</a:t>
            </a:r>
            <a:r>
              <a:rPr lang="en-US" sz="1600" b="1" dirty="0">
                <a:latin typeface="Arial" charset="0"/>
              </a:rPr>
              <a:t>%          1%</a:t>
            </a:r>
          </a:p>
          <a:p>
            <a:pPr>
              <a:tabLst>
                <a:tab pos="3409950" algn="dec"/>
                <a:tab pos="4305300" algn="dec"/>
              </a:tabLst>
            </a:pPr>
            <a:r>
              <a:rPr lang="en-US" sz="1600" b="1" dirty="0" smtClean="0">
                <a:latin typeface="Arial" charset="0"/>
              </a:rPr>
              <a:t>   constant</a:t>
            </a:r>
            <a:r>
              <a:rPr lang="en-US" sz="1600" b="1" dirty="0">
                <a:latin typeface="Arial" charset="0"/>
              </a:rPr>
              <a:t>, but no trend      	</a:t>
            </a:r>
            <a:r>
              <a:rPr lang="en-US" sz="1600" b="1" dirty="0">
                <a:latin typeface="Arial" charset="0"/>
                <a:cs typeface="Arial" charset="0"/>
              </a:rPr>
              <a:t>–</a:t>
            </a:r>
            <a:r>
              <a:rPr lang="en-US" sz="1600" b="1" dirty="0">
                <a:latin typeface="Arial" charset="0"/>
              </a:rPr>
              <a:t>3.34	</a:t>
            </a:r>
            <a:r>
              <a:rPr lang="en-US" sz="1600" b="1" dirty="0">
                <a:latin typeface="Arial" charset="0"/>
                <a:cs typeface="Arial" charset="0"/>
              </a:rPr>
              <a:t>–</a:t>
            </a:r>
            <a:r>
              <a:rPr lang="en-US" sz="1600" b="1" dirty="0">
                <a:latin typeface="Arial" charset="0"/>
              </a:rPr>
              <a:t>3.90</a:t>
            </a:r>
          </a:p>
          <a:p>
            <a:pPr>
              <a:tabLst>
                <a:tab pos="3409950" algn="dec"/>
                <a:tab pos="4305300" algn="dec"/>
              </a:tabLst>
            </a:pPr>
            <a:r>
              <a:rPr lang="en-US" sz="1600" b="1" dirty="0" smtClean="0">
                <a:latin typeface="Arial" charset="0"/>
              </a:rPr>
              <a:t>   constant </a:t>
            </a:r>
            <a:r>
              <a:rPr lang="en-US" sz="1600" b="1" dirty="0">
                <a:latin typeface="Arial" charset="0"/>
              </a:rPr>
              <a:t>and trend	</a:t>
            </a:r>
            <a:r>
              <a:rPr lang="en-US" sz="1600" b="1" dirty="0">
                <a:latin typeface="Arial" charset="0"/>
                <a:cs typeface="Arial" charset="0"/>
              </a:rPr>
              <a:t>–</a:t>
            </a:r>
            <a:r>
              <a:rPr lang="en-US" sz="1600" b="1" dirty="0">
                <a:latin typeface="Arial" charset="0"/>
              </a:rPr>
              <a:t>3.78	</a:t>
            </a:r>
            <a:r>
              <a:rPr lang="en-US" sz="1600" b="1" dirty="0">
                <a:latin typeface="Arial" charset="0"/>
                <a:cs typeface="Arial" charset="0"/>
              </a:rPr>
              <a:t>–</a:t>
            </a:r>
            <a:r>
              <a:rPr lang="en-US" sz="1600" b="1" dirty="0">
                <a:latin typeface="Arial" charset="0"/>
              </a:rPr>
              <a:t>4.32</a:t>
            </a:r>
            <a:endParaRPr lang="en-US"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397496497"/>
              </p:ext>
            </p:extLst>
          </p:nvPr>
        </p:nvGraphicFramePr>
        <p:xfrm>
          <a:off x="2552700" y="2484438"/>
          <a:ext cx="3462338" cy="423862"/>
        </p:xfrm>
        <a:graphic>
          <a:graphicData uri="http://schemas.openxmlformats.org/presentationml/2006/ole">
            <mc:AlternateContent xmlns:mc="http://schemas.openxmlformats.org/markup-compatibility/2006">
              <mc:Choice xmlns:v="urn:schemas-microsoft-com:vml" Requires="v">
                <p:oleObj spid="_x0000_s333941" name="Equation" r:id="rId7" imgW="3454200" imgH="431640" progId="Equation.DSMT4">
                  <p:embed/>
                </p:oleObj>
              </mc:Choice>
              <mc:Fallback>
                <p:oleObj name="Equation" r:id="rId7" imgW="3454200" imgH="4316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700" y="2484438"/>
                        <a:ext cx="346233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51957296"/>
              </p:ext>
            </p:extLst>
          </p:nvPr>
        </p:nvGraphicFramePr>
        <p:xfrm>
          <a:off x="2546350" y="3144838"/>
          <a:ext cx="5064125" cy="423862"/>
        </p:xfrm>
        <a:graphic>
          <a:graphicData uri="http://schemas.openxmlformats.org/presentationml/2006/ole">
            <mc:AlternateContent xmlns:mc="http://schemas.openxmlformats.org/markup-compatibility/2006">
              <mc:Choice xmlns:v="urn:schemas-microsoft-com:vml" Requires="v">
                <p:oleObj spid="_x0000_s333942" name="Equation" r:id="rId9" imgW="5067000" imgH="431640" progId="Equation.DSMT4">
                  <p:embed/>
                </p:oleObj>
              </mc:Choice>
              <mc:Fallback>
                <p:oleObj name="Equation" r:id="rId9" imgW="5067000" imgH="4316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6350" y="3144838"/>
                        <a:ext cx="50641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75819975"/>
              </p:ext>
            </p:extLst>
          </p:nvPr>
        </p:nvGraphicFramePr>
        <p:xfrm>
          <a:off x="2619375" y="3841750"/>
          <a:ext cx="685800" cy="317500"/>
        </p:xfrm>
        <a:graphic>
          <a:graphicData uri="http://schemas.openxmlformats.org/presentationml/2006/ole">
            <mc:AlternateContent xmlns:mc="http://schemas.openxmlformats.org/markup-compatibility/2006">
              <mc:Choice xmlns:v="urn:schemas-microsoft-com:vml" Requires="v">
                <p:oleObj spid="_x0000_s333943" name="Equation" r:id="rId11" imgW="685800" imgH="317160" progId="Equation.DSMT4">
                  <p:embed/>
                </p:oleObj>
              </mc:Choice>
              <mc:Fallback>
                <p:oleObj name="Equation" r:id="rId11" imgW="685800" imgH="3171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9375" y="3841750"/>
                        <a:ext cx="6858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539445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48374"/>
            <a:ext cx="9144000" cy="42617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0274" name="Text Box 2"/>
          <p:cNvSpPr txBox="1">
            <a:spLocks noChangeArrowheads="1"/>
          </p:cNvSpPr>
          <p:nvPr/>
        </p:nvSpPr>
        <p:spPr bwMode="auto">
          <a:xfrm>
            <a:off x="301625" y="455613"/>
            <a:ext cx="8532813" cy="4306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sz="900" b="1" dirty="0">
              <a:latin typeface="Arial" charset="0"/>
            </a:endParaRPr>
          </a:p>
          <a:p>
            <a:r>
              <a:rPr lang="en-US" sz="1400" b="1" dirty="0">
                <a:latin typeface="Courier New" pitchFamily="49" charset="0"/>
              </a:rPr>
              <a:t>============================================================</a:t>
            </a:r>
          </a:p>
          <a:p>
            <a:r>
              <a:rPr lang="en-US" sz="1400" b="1" dirty="0">
                <a:latin typeface="Courier New" pitchFamily="49" charset="0"/>
              </a:rPr>
              <a:t>Dependent Variable: LGFOOD  </a:t>
            </a:r>
          </a:p>
          <a:p>
            <a:r>
              <a:rPr lang="en-US" sz="1400" b="1" dirty="0">
                <a:latin typeface="Courier New" pitchFamily="49" charset="0"/>
              </a:rPr>
              <a:t>Method: Least Squares       </a:t>
            </a:r>
          </a:p>
          <a:p>
            <a:r>
              <a:rPr lang="en-US" sz="1400" b="1" dirty="0">
                <a:latin typeface="Courier New" pitchFamily="49" charset="0"/>
              </a:rPr>
              <a:t>Sample: 1959 2003           </a:t>
            </a:r>
          </a:p>
          <a:p>
            <a:r>
              <a:rPr lang="en-US" sz="1400" b="1" dirty="0">
                <a:latin typeface="Courier New" pitchFamily="49" charset="0"/>
              </a:rPr>
              <a:t>Included observations: 45   </a:t>
            </a:r>
          </a:p>
          <a:p>
            <a:r>
              <a:rPr lang="en-US" sz="1400" b="1" dirty="0">
                <a:latin typeface="Courier New" pitchFamily="49" charset="0"/>
              </a:rPr>
              <a:t>============================================================</a:t>
            </a:r>
          </a:p>
          <a:p>
            <a:r>
              <a:rPr lang="en-US" sz="1400" b="1" dirty="0">
                <a:latin typeface="Courier New" pitchFamily="49" charset="0"/>
              </a:rPr>
              <a:t>     Variable      Coefficient Std. Error t-Statistic  Prob.</a:t>
            </a:r>
          </a:p>
          <a:p>
            <a:r>
              <a:rPr lang="en-US" sz="1400" b="1" dirty="0">
                <a:latin typeface="Courier New" pitchFamily="49" charset="0"/>
              </a:rPr>
              <a:t>============================================================</a:t>
            </a:r>
          </a:p>
          <a:p>
            <a:r>
              <a:rPr lang="en-US" sz="1400" b="1" dirty="0">
                <a:latin typeface="Courier New" pitchFamily="49" charset="0"/>
              </a:rPr>
              <a:t>         C           2.236158   0.388193   5.760428   0.0000</a:t>
            </a:r>
          </a:p>
          <a:p>
            <a:r>
              <a:rPr lang="en-US" sz="1400" b="1" dirty="0">
                <a:latin typeface="Courier New" pitchFamily="49" charset="0"/>
              </a:rPr>
              <a:t>       LGDPI         0.500184   0.008793   56.88557   0.0000</a:t>
            </a:r>
          </a:p>
          <a:p>
            <a:r>
              <a:rPr lang="en-US" sz="1400" b="1" dirty="0">
                <a:latin typeface="Courier New" pitchFamily="49" charset="0"/>
              </a:rPr>
              <a:t>     LGPRFOOD       -0.074681   0.072864  -1.024941   0.3113</a:t>
            </a:r>
          </a:p>
          <a:p>
            <a:r>
              <a:rPr lang="en-US" sz="1400" b="1" dirty="0">
                <a:latin typeface="Courier New" pitchFamily="49" charset="0"/>
              </a:rPr>
              <a:t>============================================================</a:t>
            </a:r>
          </a:p>
          <a:p>
            <a:r>
              <a:rPr lang="en-US" sz="1400" b="1" dirty="0">
                <a:latin typeface="Courier New" pitchFamily="49" charset="0"/>
              </a:rPr>
              <a:t>R-squared            0.992009    Mean dependent </a:t>
            </a:r>
            <a:r>
              <a:rPr lang="en-US" sz="1400" b="1" dirty="0" err="1">
                <a:latin typeface="Courier New" pitchFamily="49" charset="0"/>
              </a:rPr>
              <a:t>var</a:t>
            </a:r>
            <a:r>
              <a:rPr lang="en-US" sz="1400" b="1" dirty="0">
                <a:latin typeface="Courier New" pitchFamily="49" charset="0"/>
              </a:rPr>
              <a:t> 6.021331</a:t>
            </a:r>
          </a:p>
          <a:p>
            <a:r>
              <a:rPr lang="en-US" sz="1400" b="1" dirty="0">
                <a:latin typeface="Courier New" pitchFamily="49" charset="0"/>
              </a:rPr>
              <a:t>Adjusted R-squared   0.991628    S.D. dependent </a:t>
            </a:r>
            <a:r>
              <a:rPr lang="en-US" sz="1400" b="1" dirty="0" err="1">
                <a:latin typeface="Courier New" pitchFamily="49" charset="0"/>
              </a:rPr>
              <a:t>var</a:t>
            </a:r>
            <a:r>
              <a:rPr lang="en-US" sz="1400" b="1" dirty="0">
                <a:latin typeface="Courier New" pitchFamily="49" charset="0"/>
              </a:rPr>
              <a:t> 0.222787</a:t>
            </a:r>
          </a:p>
          <a:p>
            <a:r>
              <a:rPr lang="en-US" sz="1400" b="1" dirty="0">
                <a:latin typeface="Courier New" pitchFamily="49" charset="0"/>
              </a:rPr>
              <a:t>S.E. of regression   0.020384    </a:t>
            </a:r>
            <a:r>
              <a:rPr lang="en-US" sz="1400" b="1" dirty="0" err="1">
                <a:latin typeface="Courier New" pitchFamily="49" charset="0"/>
              </a:rPr>
              <a:t>Akaike</a:t>
            </a:r>
            <a:r>
              <a:rPr lang="en-US" sz="1400" b="1" dirty="0">
                <a:latin typeface="Courier New" pitchFamily="49" charset="0"/>
              </a:rPr>
              <a:t> info criter-4.883747</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0.017452    Schwarz criterion -4.763303</a:t>
            </a:r>
          </a:p>
          <a:p>
            <a:r>
              <a:rPr lang="en-US" sz="1400" b="1" dirty="0">
                <a:latin typeface="Courier New" pitchFamily="49" charset="0"/>
              </a:rPr>
              <a:t>Log likelihood       112.8843    F-statistic        2606.860</a:t>
            </a:r>
          </a:p>
          <a:p>
            <a:r>
              <a:rPr lang="en-US" sz="1400" b="1" dirty="0">
                <a:latin typeface="Courier New" pitchFamily="49" charset="0"/>
              </a:rPr>
              <a:t>Durbin-Watson stat   0.478540    </a:t>
            </a:r>
            <a:r>
              <a:rPr lang="en-US" sz="1400" b="1" dirty="0" err="1">
                <a:latin typeface="Courier New" pitchFamily="49" charset="0"/>
              </a:rPr>
              <a:t>Prob</a:t>
            </a:r>
            <a:r>
              <a:rPr lang="en-US" sz="1400" b="1" dirty="0">
                <a:latin typeface="Courier New" pitchFamily="49" charset="0"/>
              </a:rPr>
              <a:t>(F-statistic)  0.000000</a:t>
            </a:r>
          </a:p>
          <a:p>
            <a:r>
              <a:rPr lang="en-US" sz="1400" b="1" dirty="0">
                <a:latin typeface="Courier New" pitchFamily="49" charset="0"/>
              </a:rPr>
              <a:t>============================================================</a:t>
            </a:r>
            <a:endParaRPr lang="en-US" sz="1400" b="1" i="1" dirty="0">
              <a:latin typeface="Courier New" pitchFamily="49" charset="0"/>
            </a:endParaRPr>
          </a:p>
          <a:p>
            <a:pPr algn="ctr"/>
            <a:endParaRPr lang="en-US" sz="1400" b="1" i="1" dirty="0">
              <a:latin typeface="Courier New" pitchFamily="49" charset="0"/>
            </a:endParaRPr>
          </a:p>
        </p:txBody>
      </p:sp>
      <p:sp>
        <p:nvSpPr>
          <p:cNvPr id="3102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3102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will now consider an empirical example, a logarithmic regression of expenditure on food on </a:t>
            </a:r>
            <a:r>
              <a:rPr lang="en-GB" sz="1500" b="1" i="1"/>
              <a:t>DPI</a:t>
            </a:r>
            <a:r>
              <a:rPr lang="en-GB" sz="1500" b="1"/>
              <a:t> and the relative price of food using the Demand Functions data set.</a:t>
            </a:r>
          </a:p>
        </p:txBody>
      </p:sp>
      <p:sp>
        <p:nvSpPr>
          <p:cNvPr id="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36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283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for example, a linear combination of an I(1) series and an I(0) series will be I(1), that of two I(1) series will also be I(1), and that of an I(1) series and an I(2) series will be I(2).</a:t>
            </a:r>
            <a:r>
              <a:rPr lang="en-US" sz="1500"/>
              <a:t>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3703"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3704"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13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3113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residuals are shown in the figure.  The pattern is mixed and it is not possible to say whether it looks stationary or nonstationary.</a:t>
            </a:r>
          </a:p>
        </p:txBody>
      </p:sp>
      <p:pic>
        <p:nvPicPr>
          <p:cNvPr id="311302"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3" y="655638"/>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1" name="Rectangle 32"/>
          <p:cNvSpPr>
            <a:spLocks noChangeArrowheads="1"/>
          </p:cNvSpPr>
          <p:nvPr/>
        </p:nvSpPr>
        <p:spPr bwMode="auto">
          <a:xfrm>
            <a:off x="3962400" y="5172074"/>
            <a:ext cx="11906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2" name="Text Box 17"/>
          <p:cNvSpPr txBox="1">
            <a:spLocks noChangeArrowheads="1"/>
          </p:cNvSpPr>
          <p:nvPr/>
        </p:nvSpPr>
        <p:spPr bwMode="auto">
          <a:xfrm>
            <a:off x="3990975" y="5187950"/>
            <a:ext cx="1152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Residuals</a:t>
            </a:r>
            <a:endParaRPr lang="en-US" sz="1600" b="1" baseline="-25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496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2328" name="Rectangle 8"/>
          <p:cNvSpPr>
            <a:spLocks noChangeArrowheads="1"/>
          </p:cNvSpPr>
          <p:nvPr/>
        </p:nvSpPr>
        <p:spPr bwMode="auto">
          <a:xfrm>
            <a:off x="342900" y="1797050"/>
            <a:ext cx="55245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2327" name="Rectangle 7"/>
          <p:cNvSpPr>
            <a:spLocks noChangeArrowheads="1"/>
          </p:cNvSpPr>
          <p:nvPr/>
        </p:nvSpPr>
        <p:spPr bwMode="auto">
          <a:xfrm>
            <a:off x="342900" y="4800600"/>
            <a:ext cx="55245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2322" name="Text Box 2"/>
          <p:cNvSpPr txBox="1">
            <a:spLocks noChangeArrowheads="1"/>
          </p:cNvSpPr>
          <p:nvPr/>
        </p:nvSpPr>
        <p:spPr bwMode="auto">
          <a:xfrm>
            <a:off x="301625" y="576001"/>
            <a:ext cx="8532813" cy="491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4000"/>
              </a:lnSpc>
            </a:pPr>
            <a:r>
              <a:rPr lang="en-US" sz="1400" b="1" dirty="0">
                <a:latin typeface="Courier New" pitchFamily="49" charset="0"/>
              </a:rPr>
              <a:t>     Augmented Dickey-Fuller Unit Root Test on ELGFOOD</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Lag Length: 0 (Automatic based on SIC, MAXLAG=9)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t-Statistic  Prob.*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Augmented Dickey-Fuller test statistic   -1.926585   0.3175           </a:t>
            </a:r>
          </a:p>
          <a:p>
            <a:pPr>
              <a:lnSpc>
                <a:spcPct val="94000"/>
              </a:lnSpc>
            </a:pPr>
            <a:r>
              <a:rPr lang="en-US" sz="1400" b="1" dirty="0">
                <a:latin typeface="Courier New" pitchFamily="49" charset="0"/>
              </a:rPr>
              <a:t>Test critical values1% level             -3.588509                    </a:t>
            </a:r>
          </a:p>
          <a:p>
            <a:pPr>
              <a:lnSpc>
                <a:spcPct val="94000"/>
              </a:lnSpc>
            </a:pPr>
            <a:r>
              <a:rPr lang="en-US" sz="1400" b="1" dirty="0">
                <a:latin typeface="Courier New" pitchFamily="49" charset="0"/>
              </a:rPr>
              <a:t>                    5% level             -2.929734                    </a:t>
            </a:r>
          </a:p>
          <a:p>
            <a:pPr>
              <a:lnSpc>
                <a:spcPct val="94000"/>
              </a:lnSpc>
            </a:pPr>
            <a:r>
              <a:rPr lang="en-US" sz="1400" b="1" dirty="0">
                <a:latin typeface="Courier New" pitchFamily="49" charset="0"/>
              </a:rPr>
              <a:t>                   10% level             -2.603064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*MacKinnon (1996) one-sided p-values.                                 </a:t>
            </a:r>
          </a:p>
          <a:p>
            <a:pPr>
              <a:lnSpc>
                <a:spcPct val="94000"/>
              </a:lnSpc>
            </a:pPr>
            <a:r>
              <a:rPr lang="en-US" sz="1400" b="1" dirty="0">
                <a:latin typeface="Courier New" pitchFamily="49" charset="0"/>
              </a:rPr>
              <a:t>                                                                      </a:t>
            </a:r>
          </a:p>
          <a:p>
            <a:pPr>
              <a:lnSpc>
                <a:spcPct val="94000"/>
              </a:lnSpc>
            </a:pPr>
            <a:r>
              <a:rPr lang="en-US" sz="1400" b="1" dirty="0">
                <a:latin typeface="Courier New" pitchFamily="49" charset="0"/>
              </a:rPr>
              <a:t>Augmented Dickey-Fuller Test Equation                                 </a:t>
            </a:r>
          </a:p>
          <a:p>
            <a:pPr>
              <a:lnSpc>
                <a:spcPct val="94000"/>
              </a:lnSpc>
            </a:pPr>
            <a:r>
              <a:rPr lang="en-US" sz="1400" b="1" dirty="0">
                <a:latin typeface="Courier New" pitchFamily="49" charset="0"/>
              </a:rPr>
              <a:t>Dependent Variable: D(ELGFOOD)                                        </a:t>
            </a:r>
          </a:p>
          <a:p>
            <a:pPr>
              <a:lnSpc>
                <a:spcPct val="94000"/>
              </a:lnSpc>
            </a:pPr>
            <a:r>
              <a:rPr lang="en-US" sz="1400" b="1" dirty="0">
                <a:latin typeface="Courier New" pitchFamily="49" charset="0"/>
              </a:rPr>
              <a:t>Method: Least Squares                                                 </a:t>
            </a:r>
          </a:p>
          <a:p>
            <a:pPr>
              <a:lnSpc>
                <a:spcPct val="94000"/>
              </a:lnSpc>
            </a:pPr>
            <a:r>
              <a:rPr lang="en-US" sz="1400" b="1" dirty="0">
                <a:latin typeface="Courier New" pitchFamily="49" charset="0"/>
              </a:rPr>
              <a:t>Sample(adjusted): 1960 2003                                           </a:t>
            </a:r>
          </a:p>
          <a:p>
            <a:pPr>
              <a:lnSpc>
                <a:spcPct val="94000"/>
              </a:lnSpc>
            </a:pPr>
            <a:r>
              <a:rPr lang="en-US" sz="1400" b="1" dirty="0">
                <a:latin typeface="Courier New" pitchFamily="49" charset="0"/>
              </a:rPr>
              <a:t>Included observations: 44 after adjusting endpoints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ELGFOOD(-1)     -0.207705   0.107810  -1.926585   0.0608          </a:t>
            </a:r>
          </a:p>
          <a:p>
            <a:pPr>
              <a:lnSpc>
                <a:spcPct val="94000"/>
              </a:lnSpc>
            </a:pPr>
            <a:r>
              <a:rPr lang="en-US" sz="1400" b="1" dirty="0">
                <a:latin typeface="Courier New" pitchFamily="49" charset="0"/>
              </a:rPr>
              <a:t>         C           0.000791   0.002035   0.388824   0.6994          </a:t>
            </a:r>
          </a:p>
          <a:p>
            <a:pPr>
              <a:lnSpc>
                <a:spcPct val="94000"/>
              </a:lnSpc>
            </a:pPr>
            <a:r>
              <a:rPr lang="en-US" sz="1400" b="1" dirty="0">
                <a:latin typeface="Courier New" pitchFamily="49" charset="0"/>
              </a:rPr>
              <a:t>============================================================ </a:t>
            </a:r>
          </a:p>
        </p:txBody>
      </p:sp>
      <p:sp>
        <p:nvSpPr>
          <p:cNvPr id="3123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3123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Engle–Granger statistic is –1.93, not significant even at the 5 percent level.</a:t>
            </a:r>
            <a:r>
              <a:rPr lang="en-GB" sz="1500"/>
              <a:t>  </a:t>
            </a:r>
            <a:r>
              <a:rPr lang="en-GB" sz="1500" b="1"/>
              <a:t>The failure to reject the null hypothesis of nonstationarity suggests that the variables are not cointegrated.</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5" name="Rectangle 32"/>
          <p:cNvSpPr>
            <a:spLocks noChangeArrowheads="1"/>
          </p:cNvSpPr>
          <p:nvPr/>
        </p:nvSpPr>
        <p:spPr bwMode="auto">
          <a:xfrm>
            <a:off x="3914775" y="2658600"/>
            <a:ext cx="5000625" cy="17133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6" name="Text Box 14"/>
          <p:cNvSpPr txBox="1">
            <a:spLocks noChangeArrowheads="1"/>
          </p:cNvSpPr>
          <p:nvPr/>
        </p:nvSpPr>
        <p:spPr bwMode="auto">
          <a:xfrm>
            <a:off x="3825875" y="2673350"/>
            <a:ext cx="5040000" cy="17399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56032"/>
          <a:lstStyle>
            <a:lvl1pPr>
              <a:tabLst>
                <a:tab pos="3657600" algn="dec"/>
                <a:tab pos="4521200" algn="dec"/>
              </a:tabLst>
              <a:defRPr sz="2400">
                <a:solidFill>
                  <a:schemeClr val="tx1"/>
                </a:solidFill>
                <a:latin typeface="Times New Roman" pitchFamily="18" charset="0"/>
              </a:defRPr>
            </a:lvl1pPr>
            <a:lvl2pPr>
              <a:tabLst>
                <a:tab pos="3657600" algn="dec"/>
                <a:tab pos="4521200" algn="dec"/>
              </a:tabLst>
              <a:defRPr sz="2400">
                <a:solidFill>
                  <a:schemeClr val="tx1"/>
                </a:solidFill>
                <a:latin typeface="Times New Roman" pitchFamily="18" charset="0"/>
              </a:defRPr>
            </a:lvl2pPr>
            <a:lvl3pPr>
              <a:tabLst>
                <a:tab pos="3657600" algn="dec"/>
                <a:tab pos="4521200" algn="dec"/>
              </a:tabLst>
              <a:defRPr sz="2400">
                <a:solidFill>
                  <a:schemeClr val="tx1"/>
                </a:solidFill>
                <a:latin typeface="Times New Roman" pitchFamily="18" charset="0"/>
              </a:defRPr>
            </a:lvl3pPr>
            <a:lvl4pPr>
              <a:tabLst>
                <a:tab pos="3657600" algn="dec"/>
                <a:tab pos="4521200" algn="dec"/>
              </a:tabLst>
              <a:defRPr sz="2400">
                <a:solidFill>
                  <a:schemeClr val="tx1"/>
                </a:solidFill>
                <a:latin typeface="Times New Roman" pitchFamily="18" charset="0"/>
              </a:defRPr>
            </a:lvl4pPr>
            <a:lvl5pPr>
              <a:tabLst>
                <a:tab pos="3657600" algn="dec"/>
                <a:tab pos="4521200" algn="dec"/>
              </a:tabLst>
              <a:defRPr sz="2400">
                <a:solidFill>
                  <a:schemeClr val="tx1"/>
                </a:solidFill>
                <a:latin typeface="Times New Roman" pitchFamily="18" charset="0"/>
              </a:defRPr>
            </a:lvl5pPr>
            <a:lvl6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6pPr>
            <a:lvl7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7pPr>
            <a:lvl8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8pPr>
            <a:lvl9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9pPr>
          </a:lstStyle>
          <a:p>
            <a:pPr algn="ctr"/>
            <a:r>
              <a:rPr lang="en-US" sz="1800" b="1" dirty="0">
                <a:latin typeface="Arial" charset="0"/>
              </a:rPr>
              <a:t>Asymptotic </a:t>
            </a:r>
            <a:r>
              <a:rPr lang="en-US" sz="1800" b="1" dirty="0" smtClean="0">
                <a:latin typeface="Arial" charset="0"/>
              </a:rPr>
              <a:t>critical </a:t>
            </a:r>
            <a:r>
              <a:rPr lang="en-US" sz="1800" b="1" dirty="0">
                <a:latin typeface="Arial" charset="0"/>
              </a:rPr>
              <a:t>v</a:t>
            </a:r>
            <a:r>
              <a:rPr lang="en-US" sz="1800" b="1" dirty="0" smtClean="0">
                <a:latin typeface="Arial" charset="0"/>
              </a:rPr>
              <a:t>alues </a:t>
            </a:r>
            <a:r>
              <a:rPr lang="en-US" sz="1800" b="1" dirty="0">
                <a:latin typeface="Arial" charset="0"/>
              </a:rPr>
              <a:t>of the</a:t>
            </a:r>
          </a:p>
          <a:p>
            <a:pPr algn="ctr"/>
            <a:r>
              <a:rPr lang="en-US" sz="1800" b="1" dirty="0" smtClean="0">
                <a:latin typeface="Arial" charset="0"/>
              </a:rPr>
              <a:t>Dickey–Fuller </a:t>
            </a:r>
            <a:r>
              <a:rPr lang="en-US" sz="1800" b="1" dirty="0">
                <a:latin typeface="Arial" charset="0"/>
              </a:rPr>
              <a:t>s</a:t>
            </a:r>
            <a:r>
              <a:rPr lang="en-US" sz="1800" b="1" dirty="0" smtClean="0">
                <a:latin typeface="Arial" charset="0"/>
              </a:rPr>
              <a:t>tatistic </a:t>
            </a:r>
            <a:r>
              <a:rPr lang="en-US" sz="1800" b="1" dirty="0">
                <a:latin typeface="Arial" charset="0"/>
              </a:rPr>
              <a:t>for a </a:t>
            </a:r>
            <a:r>
              <a:rPr lang="en-US" sz="1800" b="1" dirty="0" err="1">
                <a:latin typeface="Arial" charset="0"/>
              </a:rPr>
              <a:t>c</a:t>
            </a:r>
            <a:r>
              <a:rPr lang="en-US" sz="1800" b="1" dirty="0" err="1" smtClean="0">
                <a:latin typeface="Arial" charset="0"/>
              </a:rPr>
              <a:t>ointegrating</a:t>
            </a:r>
            <a:endParaRPr lang="en-US" sz="1800" b="1" dirty="0">
              <a:latin typeface="Arial" charset="0"/>
            </a:endParaRPr>
          </a:p>
          <a:p>
            <a:pPr algn="ctr"/>
            <a:r>
              <a:rPr lang="en-US" sz="1800" b="1" dirty="0">
                <a:latin typeface="Arial" charset="0"/>
              </a:rPr>
              <a:t>r</a:t>
            </a:r>
            <a:r>
              <a:rPr lang="en-US" sz="1800" b="1" dirty="0" smtClean="0">
                <a:latin typeface="Arial" charset="0"/>
              </a:rPr>
              <a:t>elationship </a:t>
            </a:r>
            <a:r>
              <a:rPr lang="en-US" sz="1800" b="1" dirty="0">
                <a:latin typeface="Arial" charset="0"/>
              </a:rPr>
              <a:t>with </a:t>
            </a:r>
            <a:r>
              <a:rPr lang="en-US" sz="1800" b="1" dirty="0" smtClean="0">
                <a:latin typeface="Arial" charset="0"/>
              </a:rPr>
              <a:t>two </a:t>
            </a:r>
            <a:r>
              <a:rPr lang="en-US" sz="1800" b="1" dirty="0">
                <a:latin typeface="Arial" charset="0"/>
              </a:rPr>
              <a:t>v</a:t>
            </a:r>
            <a:r>
              <a:rPr lang="en-US" sz="1800" b="1" dirty="0" smtClean="0">
                <a:latin typeface="Arial" charset="0"/>
              </a:rPr>
              <a:t>ariables</a:t>
            </a:r>
            <a:endParaRPr lang="en-US" sz="1800" b="1" dirty="0">
              <a:latin typeface="Arial" charset="0"/>
            </a:endParaRPr>
          </a:p>
          <a:p>
            <a:pPr>
              <a:tabLst>
                <a:tab pos="3409950" algn="dec"/>
                <a:tab pos="4521200" algn="dec"/>
              </a:tabLst>
            </a:pPr>
            <a:r>
              <a:rPr lang="en-US" sz="1600" b="1" dirty="0">
                <a:latin typeface="Arial" charset="0"/>
              </a:rPr>
              <a:t>Regression equation contains:       </a:t>
            </a:r>
            <a:r>
              <a:rPr lang="en-US" sz="1600" b="1" dirty="0" smtClean="0">
                <a:latin typeface="Arial" charset="0"/>
              </a:rPr>
              <a:t>5</a:t>
            </a:r>
            <a:r>
              <a:rPr lang="en-US" sz="1600" b="1" dirty="0">
                <a:latin typeface="Arial" charset="0"/>
              </a:rPr>
              <a:t>%          1%</a:t>
            </a:r>
          </a:p>
          <a:p>
            <a:pPr>
              <a:tabLst>
                <a:tab pos="3409950" algn="dec"/>
                <a:tab pos="4305300" algn="dec"/>
              </a:tabLst>
            </a:pPr>
            <a:r>
              <a:rPr lang="en-US" sz="1600" b="1" dirty="0" smtClean="0">
                <a:latin typeface="Arial" charset="0"/>
              </a:rPr>
              <a:t>   constant</a:t>
            </a:r>
            <a:r>
              <a:rPr lang="en-US" sz="1600" b="1" dirty="0">
                <a:latin typeface="Arial" charset="0"/>
              </a:rPr>
              <a:t>, but no trend      	</a:t>
            </a:r>
            <a:r>
              <a:rPr lang="en-US" sz="1600" b="1" dirty="0">
                <a:latin typeface="Arial" charset="0"/>
                <a:cs typeface="Arial" charset="0"/>
              </a:rPr>
              <a:t>–</a:t>
            </a:r>
            <a:r>
              <a:rPr lang="en-US" sz="1600" b="1" dirty="0">
                <a:latin typeface="Arial" charset="0"/>
              </a:rPr>
              <a:t>3.34	</a:t>
            </a:r>
            <a:r>
              <a:rPr lang="en-US" sz="1600" b="1" dirty="0">
                <a:latin typeface="Arial" charset="0"/>
                <a:cs typeface="Arial" charset="0"/>
              </a:rPr>
              <a:t>–</a:t>
            </a:r>
            <a:r>
              <a:rPr lang="en-US" sz="1600" b="1" dirty="0">
                <a:latin typeface="Arial" charset="0"/>
              </a:rPr>
              <a:t>3.90</a:t>
            </a:r>
          </a:p>
          <a:p>
            <a:pPr>
              <a:tabLst>
                <a:tab pos="3409950" algn="dec"/>
                <a:tab pos="4305300" algn="dec"/>
              </a:tabLst>
            </a:pPr>
            <a:r>
              <a:rPr lang="en-US" sz="1600" b="1" dirty="0" smtClean="0">
                <a:latin typeface="Arial" charset="0"/>
              </a:rPr>
              <a:t>   constant </a:t>
            </a:r>
            <a:r>
              <a:rPr lang="en-US" sz="1600" b="1" dirty="0">
                <a:latin typeface="Arial" charset="0"/>
              </a:rPr>
              <a:t>and trend	</a:t>
            </a:r>
            <a:r>
              <a:rPr lang="en-US" sz="1600" b="1" dirty="0">
                <a:latin typeface="Arial" charset="0"/>
                <a:cs typeface="Arial" charset="0"/>
              </a:rPr>
              <a:t>–</a:t>
            </a:r>
            <a:r>
              <a:rPr lang="en-US" sz="1600" b="1" dirty="0">
                <a:latin typeface="Arial" charset="0"/>
              </a:rPr>
              <a:t>3.78	</a:t>
            </a:r>
            <a:r>
              <a:rPr lang="en-US" sz="1600" b="1" dirty="0">
                <a:latin typeface="Arial" charset="0"/>
                <a:cs typeface="Arial" charset="0"/>
              </a:rPr>
              <a:t>–</a:t>
            </a:r>
            <a:r>
              <a:rPr lang="en-US" sz="1600" b="1" dirty="0">
                <a:latin typeface="Arial" charset="0"/>
              </a:rPr>
              <a:t>4.32</a:t>
            </a:r>
            <a:endParaRPr lang="en-US" b="1" dirty="0">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280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33280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Nevertheless, the coefficient of the lagged residuals is –0.21, suggesting an AR(1) process with </a:t>
            </a:r>
            <a:r>
              <a:rPr lang="en-GB" sz="1500" b="1" i="1">
                <a:latin typeface="Symbol" pitchFamily="18" charset="2"/>
              </a:rPr>
              <a:t>r</a:t>
            </a:r>
            <a:r>
              <a:rPr lang="en-GB" sz="1500" b="1">
                <a:latin typeface="Symbol" pitchFamily="18" charset="2"/>
              </a:rPr>
              <a:t> </a:t>
            </a:r>
            <a:r>
              <a:rPr lang="en-GB" sz="1500" b="1"/>
              <a:t>equal to about 0.8.</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4" name="Rectangle 5"/>
          <p:cNvSpPr>
            <a:spLocks noChangeArrowheads="1"/>
          </p:cNvSpPr>
          <p:nvPr/>
        </p:nvSpPr>
        <p:spPr bwMode="auto">
          <a:xfrm>
            <a:off x="0" y="548374"/>
            <a:ext cx="9144000" cy="496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8"/>
          <p:cNvSpPr>
            <a:spLocks noChangeArrowheads="1"/>
          </p:cNvSpPr>
          <p:nvPr/>
        </p:nvSpPr>
        <p:spPr bwMode="auto">
          <a:xfrm>
            <a:off x="342900" y="1797050"/>
            <a:ext cx="55245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7"/>
          <p:cNvSpPr>
            <a:spLocks noChangeArrowheads="1"/>
          </p:cNvSpPr>
          <p:nvPr/>
        </p:nvSpPr>
        <p:spPr bwMode="auto">
          <a:xfrm>
            <a:off x="342900" y="4800600"/>
            <a:ext cx="5524500" cy="2333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2"/>
          <p:cNvSpPr txBox="1">
            <a:spLocks noChangeArrowheads="1"/>
          </p:cNvSpPr>
          <p:nvPr/>
        </p:nvSpPr>
        <p:spPr bwMode="auto">
          <a:xfrm>
            <a:off x="301625" y="576001"/>
            <a:ext cx="8532813" cy="491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4000"/>
              </a:lnSpc>
            </a:pPr>
            <a:r>
              <a:rPr lang="en-US" sz="1400" b="1" dirty="0">
                <a:latin typeface="Courier New" pitchFamily="49" charset="0"/>
              </a:rPr>
              <a:t>     Augmented Dickey-Fuller Unit Root Test on ELGFOOD</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Lag Length: 0 (Automatic based on SIC, MAXLAG=9)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t-Statistic  Prob.*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Augmented Dickey-Fuller test statistic   -1.926585   0.3175           </a:t>
            </a:r>
          </a:p>
          <a:p>
            <a:pPr>
              <a:lnSpc>
                <a:spcPct val="94000"/>
              </a:lnSpc>
            </a:pPr>
            <a:r>
              <a:rPr lang="en-US" sz="1400" b="1" dirty="0">
                <a:latin typeface="Courier New" pitchFamily="49" charset="0"/>
              </a:rPr>
              <a:t>Test critical values1% level             -3.588509                    </a:t>
            </a:r>
          </a:p>
          <a:p>
            <a:pPr>
              <a:lnSpc>
                <a:spcPct val="94000"/>
              </a:lnSpc>
            </a:pPr>
            <a:r>
              <a:rPr lang="en-US" sz="1400" b="1" dirty="0">
                <a:latin typeface="Courier New" pitchFamily="49" charset="0"/>
              </a:rPr>
              <a:t>                    5% level             -2.929734                    </a:t>
            </a:r>
          </a:p>
          <a:p>
            <a:pPr>
              <a:lnSpc>
                <a:spcPct val="94000"/>
              </a:lnSpc>
            </a:pPr>
            <a:r>
              <a:rPr lang="en-US" sz="1400" b="1" dirty="0">
                <a:latin typeface="Courier New" pitchFamily="49" charset="0"/>
              </a:rPr>
              <a:t>                   10% level             -2.603064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*MacKinnon (1996) one-sided p-values.                                 </a:t>
            </a:r>
          </a:p>
          <a:p>
            <a:pPr>
              <a:lnSpc>
                <a:spcPct val="94000"/>
              </a:lnSpc>
            </a:pPr>
            <a:r>
              <a:rPr lang="en-US" sz="1400" b="1" dirty="0">
                <a:latin typeface="Courier New" pitchFamily="49" charset="0"/>
              </a:rPr>
              <a:t>                                                                      </a:t>
            </a:r>
          </a:p>
          <a:p>
            <a:pPr>
              <a:lnSpc>
                <a:spcPct val="94000"/>
              </a:lnSpc>
            </a:pPr>
            <a:r>
              <a:rPr lang="en-US" sz="1400" b="1" dirty="0">
                <a:latin typeface="Courier New" pitchFamily="49" charset="0"/>
              </a:rPr>
              <a:t>Augmented Dickey-Fuller Test Equation                                 </a:t>
            </a:r>
          </a:p>
          <a:p>
            <a:pPr>
              <a:lnSpc>
                <a:spcPct val="94000"/>
              </a:lnSpc>
            </a:pPr>
            <a:r>
              <a:rPr lang="en-US" sz="1400" b="1" dirty="0">
                <a:latin typeface="Courier New" pitchFamily="49" charset="0"/>
              </a:rPr>
              <a:t>Dependent Variable: D(ELGFOOD)                                        </a:t>
            </a:r>
          </a:p>
          <a:p>
            <a:pPr>
              <a:lnSpc>
                <a:spcPct val="94000"/>
              </a:lnSpc>
            </a:pPr>
            <a:r>
              <a:rPr lang="en-US" sz="1400" b="1" dirty="0">
                <a:latin typeface="Courier New" pitchFamily="49" charset="0"/>
              </a:rPr>
              <a:t>Method: Least Squares                                                 </a:t>
            </a:r>
          </a:p>
          <a:p>
            <a:pPr>
              <a:lnSpc>
                <a:spcPct val="94000"/>
              </a:lnSpc>
            </a:pPr>
            <a:r>
              <a:rPr lang="en-US" sz="1400" b="1" dirty="0">
                <a:latin typeface="Courier New" pitchFamily="49" charset="0"/>
              </a:rPr>
              <a:t>Sample(adjusted): 1960 2003                                           </a:t>
            </a:r>
          </a:p>
          <a:p>
            <a:pPr>
              <a:lnSpc>
                <a:spcPct val="94000"/>
              </a:lnSpc>
            </a:pPr>
            <a:r>
              <a:rPr lang="en-US" sz="1400" b="1" dirty="0">
                <a:latin typeface="Courier New" pitchFamily="49" charset="0"/>
              </a:rPr>
              <a:t>Included observations: 44 after adjusting endpoints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Variable      </a:t>
            </a:r>
            <a:r>
              <a:rPr lang="en-US" sz="1400" b="1" dirty="0" err="1">
                <a:latin typeface="Courier New" pitchFamily="49" charset="0"/>
              </a:rPr>
              <a:t>CoefficientStd</a:t>
            </a:r>
            <a:r>
              <a:rPr lang="en-US" sz="1400" b="1" dirty="0">
                <a:latin typeface="Courier New" pitchFamily="49" charset="0"/>
              </a:rPr>
              <a:t>. </a:t>
            </a:r>
            <a:r>
              <a:rPr lang="en-US" sz="1400" b="1" dirty="0" err="1">
                <a:latin typeface="Courier New" pitchFamily="49" charset="0"/>
              </a:rPr>
              <a:t>Errort</a:t>
            </a:r>
            <a:r>
              <a:rPr lang="en-US" sz="1400" b="1" dirty="0">
                <a:latin typeface="Courier New" pitchFamily="49" charset="0"/>
              </a:rPr>
              <a:t>-Statistic  Prob.            </a:t>
            </a:r>
          </a:p>
          <a:p>
            <a:pPr>
              <a:lnSpc>
                <a:spcPct val="94000"/>
              </a:lnSpc>
            </a:pPr>
            <a:r>
              <a:rPr lang="en-US" sz="1400" b="1" dirty="0">
                <a:latin typeface="Courier New" pitchFamily="49" charset="0"/>
              </a:rPr>
              <a:t>============================================================</a:t>
            </a:r>
          </a:p>
          <a:p>
            <a:pPr>
              <a:lnSpc>
                <a:spcPct val="94000"/>
              </a:lnSpc>
            </a:pPr>
            <a:r>
              <a:rPr lang="en-US" sz="1400" b="1" dirty="0">
                <a:latin typeface="Courier New" pitchFamily="49" charset="0"/>
              </a:rPr>
              <a:t>    ELGFOOD(-1)     -0.207705   0.107810  -1.926585   0.0608          </a:t>
            </a:r>
          </a:p>
          <a:p>
            <a:pPr>
              <a:lnSpc>
                <a:spcPct val="94000"/>
              </a:lnSpc>
            </a:pPr>
            <a:r>
              <a:rPr lang="en-US" sz="1400" b="1" dirty="0">
                <a:latin typeface="Courier New" pitchFamily="49" charset="0"/>
              </a:rPr>
              <a:t>         C           0.000791   0.002035   0.388824   0.6994          </a:t>
            </a:r>
          </a:p>
          <a:p>
            <a:pPr>
              <a:lnSpc>
                <a:spcPct val="94000"/>
              </a:lnSpc>
            </a:pPr>
            <a:r>
              <a:rPr lang="en-US" sz="1400" b="1" dirty="0">
                <a:latin typeface="Courier New" pitchFamily="49" charset="0"/>
              </a:rPr>
              <a:t>============================================================ </a:t>
            </a:r>
          </a:p>
        </p:txBody>
      </p:sp>
      <p:sp>
        <p:nvSpPr>
          <p:cNvPr id="18" name="Rectangle 32"/>
          <p:cNvSpPr>
            <a:spLocks noChangeArrowheads="1"/>
          </p:cNvSpPr>
          <p:nvPr/>
        </p:nvSpPr>
        <p:spPr bwMode="auto">
          <a:xfrm>
            <a:off x="3914775" y="2658600"/>
            <a:ext cx="5000625" cy="17133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9" name="Text Box 14"/>
          <p:cNvSpPr txBox="1">
            <a:spLocks noChangeArrowheads="1"/>
          </p:cNvSpPr>
          <p:nvPr/>
        </p:nvSpPr>
        <p:spPr bwMode="auto">
          <a:xfrm>
            <a:off x="3825875" y="2673350"/>
            <a:ext cx="5040000" cy="17399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56032"/>
          <a:lstStyle>
            <a:lvl1pPr>
              <a:tabLst>
                <a:tab pos="3657600" algn="dec"/>
                <a:tab pos="4521200" algn="dec"/>
              </a:tabLst>
              <a:defRPr sz="2400">
                <a:solidFill>
                  <a:schemeClr val="tx1"/>
                </a:solidFill>
                <a:latin typeface="Times New Roman" pitchFamily="18" charset="0"/>
              </a:defRPr>
            </a:lvl1pPr>
            <a:lvl2pPr>
              <a:tabLst>
                <a:tab pos="3657600" algn="dec"/>
                <a:tab pos="4521200" algn="dec"/>
              </a:tabLst>
              <a:defRPr sz="2400">
                <a:solidFill>
                  <a:schemeClr val="tx1"/>
                </a:solidFill>
                <a:latin typeface="Times New Roman" pitchFamily="18" charset="0"/>
              </a:defRPr>
            </a:lvl2pPr>
            <a:lvl3pPr>
              <a:tabLst>
                <a:tab pos="3657600" algn="dec"/>
                <a:tab pos="4521200" algn="dec"/>
              </a:tabLst>
              <a:defRPr sz="2400">
                <a:solidFill>
                  <a:schemeClr val="tx1"/>
                </a:solidFill>
                <a:latin typeface="Times New Roman" pitchFamily="18" charset="0"/>
              </a:defRPr>
            </a:lvl3pPr>
            <a:lvl4pPr>
              <a:tabLst>
                <a:tab pos="3657600" algn="dec"/>
                <a:tab pos="4521200" algn="dec"/>
              </a:tabLst>
              <a:defRPr sz="2400">
                <a:solidFill>
                  <a:schemeClr val="tx1"/>
                </a:solidFill>
                <a:latin typeface="Times New Roman" pitchFamily="18" charset="0"/>
              </a:defRPr>
            </a:lvl4pPr>
            <a:lvl5pPr>
              <a:tabLst>
                <a:tab pos="3657600" algn="dec"/>
                <a:tab pos="4521200" algn="dec"/>
              </a:tabLst>
              <a:defRPr sz="2400">
                <a:solidFill>
                  <a:schemeClr val="tx1"/>
                </a:solidFill>
                <a:latin typeface="Times New Roman" pitchFamily="18" charset="0"/>
              </a:defRPr>
            </a:lvl5pPr>
            <a:lvl6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6pPr>
            <a:lvl7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7pPr>
            <a:lvl8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8pPr>
            <a:lvl9pPr eaLnBrk="0" fontAlgn="base" hangingPunct="0">
              <a:spcBef>
                <a:spcPct val="0"/>
              </a:spcBef>
              <a:spcAft>
                <a:spcPct val="0"/>
              </a:spcAft>
              <a:tabLst>
                <a:tab pos="3657600" algn="dec"/>
                <a:tab pos="4521200" algn="dec"/>
              </a:tabLst>
              <a:defRPr sz="2400">
                <a:solidFill>
                  <a:schemeClr val="tx1"/>
                </a:solidFill>
                <a:latin typeface="Times New Roman" pitchFamily="18" charset="0"/>
              </a:defRPr>
            </a:lvl9pPr>
          </a:lstStyle>
          <a:p>
            <a:pPr algn="ctr"/>
            <a:r>
              <a:rPr lang="en-US" sz="1800" b="1" dirty="0">
                <a:latin typeface="Arial" charset="0"/>
              </a:rPr>
              <a:t>Asymptotic </a:t>
            </a:r>
            <a:r>
              <a:rPr lang="en-US" sz="1800" b="1" dirty="0" smtClean="0">
                <a:latin typeface="Arial" charset="0"/>
              </a:rPr>
              <a:t>critical </a:t>
            </a:r>
            <a:r>
              <a:rPr lang="en-US" sz="1800" b="1" dirty="0">
                <a:latin typeface="Arial" charset="0"/>
              </a:rPr>
              <a:t>v</a:t>
            </a:r>
            <a:r>
              <a:rPr lang="en-US" sz="1800" b="1" dirty="0" smtClean="0">
                <a:latin typeface="Arial" charset="0"/>
              </a:rPr>
              <a:t>alues </a:t>
            </a:r>
            <a:r>
              <a:rPr lang="en-US" sz="1800" b="1" dirty="0">
                <a:latin typeface="Arial" charset="0"/>
              </a:rPr>
              <a:t>of the</a:t>
            </a:r>
          </a:p>
          <a:p>
            <a:pPr algn="ctr"/>
            <a:r>
              <a:rPr lang="en-US" sz="1800" b="1" dirty="0" smtClean="0">
                <a:latin typeface="Arial" charset="0"/>
              </a:rPr>
              <a:t>Dickey–Fuller </a:t>
            </a:r>
            <a:r>
              <a:rPr lang="en-US" sz="1800" b="1" dirty="0">
                <a:latin typeface="Arial" charset="0"/>
              </a:rPr>
              <a:t>s</a:t>
            </a:r>
            <a:r>
              <a:rPr lang="en-US" sz="1800" b="1" dirty="0" smtClean="0">
                <a:latin typeface="Arial" charset="0"/>
              </a:rPr>
              <a:t>tatistic </a:t>
            </a:r>
            <a:r>
              <a:rPr lang="en-US" sz="1800" b="1" dirty="0">
                <a:latin typeface="Arial" charset="0"/>
              </a:rPr>
              <a:t>for a </a:t>
            </a:r>
            <a:r>
              <a:rPr lang="en-US" sz="1800" b="1" dirty="0" err="1">
                <a:latin typeface="Arial" charset="0"/>
              </a:rPr>
              <a:t>c</a:t>
            </a:r>
            <a:r>
              <a:rPr lang="en-US" sz="1800" b="1" dirty="0" err="1" smtClean="0">
                <a:latin typeface="Arial" charset="0"/>
              </a:rPr>
              <a:t>ointegrating</a:t>
            </a:r>
            <a:endParaRPr lang="en-US" sz="1800" b="1" dirty="0">
              <a:latin typeface="Arial" charset="0"/>
            </a:endParaRPr>
          </a:p>
          <a:p>
            <a:pPr algn="ctr"/>
            <a:r>
              <a:rPr lang="en-US" sz="1800" b="1" dirty="0">
                <a:latin typeface="Arial" charset="0"/>
              </a:rPr>
              <a:t>r</a:t>
            </a:r>
            <a:r>
              <a:rPr lang="en-US" sz="1800" b="1" dirty="0" smtClean="0">
                <a:latin typeface="Arial" charset="0"/>
              </a:rPr>
              <a:t>elationship </a:t>
            </a:r>
            <a:r>
              <a:rPr lang="en-US" sz="1800" b="1" dirty="0">
                <a:latin typeface="Arial" charset="0"/>
              </a:rPr>
              <a:t>with </a:t>
            </a:r>
            <a:r>
              <a:rPr lang="en-US" sz="1800" b="1" dirty="0" smtClean="0">
                <a:latin typeface="Arial" charset="0"/>
              </a:rPr>
              <a:t>two </a:t>
            </a:r>
            <a:r>
              <a:rPr lang="en-US" sz="1800" b="1" dirty="0">
                <a:latin typeface="Arial" charset="0"/>
              </a:rPr>
              <a:t>v</a:t>
            </a:r>
            <a:r>
              <a:rPr lang="en-US" sz="1800" b="1" dirty="0" smtClean="0">
                <a:latin typeface="Arial" charset="0"/>
              </a:rPr>
              <a:t>ariables</a:t>
            </a:r>
            <a:endParaRPr lang="en-US" sz="1800" b="1" dirty="0">
              <a:latin typeface="Arial" charset="0"/>
            </a:endParaRPr>
          </a:p>
          <a:p>
            <a:pPr>
              <a:tabLst>
                <a:tab pos="3409950" algn="dec"/>
                <a:tab pos="4521200" algn="dec"/>
              </a:tabLst>
            </a:pPr>
            <a:r>
              <a:rPr lang="en-US" sz="1600" b="1" dirty="0">
                <a:latin typeface="Arial" charset="0"/>
              </a:rPr>
              <a:t>Regression equation contains:       </a:t>
            </a:r>
            <a:r>
              <a:rPr lang="en-US" sz="1600" b="1" dirty="0" smtClean="0">
                <a:latin typeface="Arial" charset="0"/>
              </a:rPr>
              <a:t>5</a:t>
            </a:r>
            <a:r>
              <a:rPr lang="en-US" sz="1600" b="1" dirty="0">
                <a:latin typeface="Arial" charset="0"/>
              </a:rPr>
              <a:t>%          1%</a:t>
            </a:r>
          </a:p>
          <a:p>
            <a:pPr>
              <a:tabLst>
                <a:tab pos="3409950" algn="dec"/>
                <a:tab pos="4305300" algn="dec"/>
              </a:tabLst>
            </a:pPr>
            <a:r>
              <a:rPr lang="en-US" sz="1600" b="1" dirty="0" smtClean="0">
                <a:latin typeface="Arial" charset="0"/>
              </a:rPr>
              <a:t>   constant</a:t>
            </a:r>
            <a:r>
              <a:rPr lang="en-US" sz="1600" b="1" dirty="0">
                <a:latin typeface="Arial" charset="0"/>
              </a:rPr>
              <a:t>, but no trend      	</a:t>
            </a:r>
            <a:r>
              <a:rPr lang="en-US" sz="1600" b="1" dirty="0">
                <a:latin typeface="Arial" charset="0"/>
                <a:cs typeface="Arial" charset="0"/>
              </a:rPr>
              <a:t>–</a:t>
            </a:r>
            <a:r>
              <a:rPr lang="en-US" sz="1600" b="1" dirty="0">
                <a:latin typeface="Arial" charset="0"/>
              </a:rPr>
              <a:t>3.34	</a:t>
            </a:r>
            <a:r>
              <a:rPr lang="en-US" sz="1600" b="1" dirty="0">
                <a:latin typeface="Arial" charset="0"/>
                <a:cs typeface="Arial" charset="0"/>
              </a:rPr>
              <a:t>–</a:t>
            </a:r>
            <a:r>
              <a:rPr lang="en-US" sz="1600" b="1" dirty="0">
                <a:latin typeface="Arial" charset="0"/>
              </a:rPr>
              <a:t>3.90</a:t>
            </a:r>
          </a:p>
          <a:p>
            <a:pPr>
              <a:tabLst>
                <a:tab pos="3409950" algn="dec"/>
                <a:tab pos="4305300" algn="dec"/>
              </a:tabLst>
            </a:pPr>
            <a:r>
              <a:rPr lang="en-US" sz="1600" b="1" dirty="0" smtClean="0">
                <a:latin typeface="Arial" charset="0"/>
              </a:rPr>
              <a:t>   constant </a:t>
            </a:r>
            <a:r>
              <a:rPr lang="en-US" sz="1600" b="1" dirty="0">
                <a:latin typeface="Arial" charset="0"/>
              </a:rPr>
              <a:t>and trend	</a:t>
            </a:r>
            <a:r>
              <a:rPr lang="en-US" sz="1600" b="1" dirty="0">
                <a:latin typeface="Arial" charset="0"/>
                <a:cs typeface="Arial" charset="0"/>
              </a:rPr>
              <a:t>–</a:t>
            </a:r>
            <a:r>
              <a:rPr lang="en-US" sz="1600" b="1" dirty="0">
                <a:latin typeface="Arial" charset="0"/>
              </a:rPr>
              <a:t>3.78	</a:t>
            </a:r>
            <a:r>
              <a:rPr lang="en-US" sz="1600" b="1" dirty="0">
                <a:latin typeface="Arial" charset="0"/>
                <a:cs typeface="Arial" charset="0"/>
              </a:rPr>
              <a:t>–</a:t>
            </a:r>
            <a:r>
              <a:rPr lang="en-US" sz="1600" b="1" dirty="0">
                <a:latin typeface="Arial" charset="0"/>
              </a:rPr>
              <a:t>4.32</a:t>
            </a:r>
            <a:endParaRPr lang="en-US" b="1" dirty="0">
              <a:latin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43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3143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Thus the failure of the test to reject the null hypothesis of </a:t>
            </a:r>
            <a:r>
              <a:rPr lang="en-GB" sz="1500" b="1" dirty="0" err="1"/>
              <a:t>nonstationarity</a:t>
            </a:r>
            <a:r>
              <a:rPr lang="en-GB" sz="1500" b="1" dirty="0"/>
              <a:t> may merely reflect its low power against the alternative hypothesis that the disturbance term is a highly autocorrelated stationary process. </a:t>
            </a: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0" name="Rectangle 9"/>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3" y="655638"/>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32"/>
          <p:cNvSpPr>
            <a:spLocks noChangeArrowheads="1"/>
          </p:cNvSpPr>
          <p:nvPr/>
        </p:nvSpPr>
        <p:spPr bwMode="auto">
          <a:xfrm>
            <a:off x="3962400" y="5172074"/>
            <a:ext cx="11906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3" name="Text Box 17"/>
          <p:cNvSpPr txBox="1">
            <a:spLocks noChangeArrowheads="1"/>
          </p:cNvSpPr>
          <p:nvPr/>
        </p:nvSpPr>
        <p:spPr bwMode="auto">
          <a:xfrm>
            <a:off x="3990975" y="5187950"/>
            <a:ext cx="1152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Residuals</a:t>
            </a:r>
            <a:endParaRPr lang="en-US" sz="1600" b="1" baseline="-25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43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3143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Consequently</a:t>
            </a:r>
            <a:r>
              <a:rPr lang="en-GB" sz="1500" b="1" dirty="0"/>
              <a:t>, it is possible that the variables are in fact cointegrated.</a:t>
            </a:r>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0" name="Rectangle 9"/>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3" y="655638"/>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32"/>
          <p:cNvSpPr>
            <a:spLocks noChangeArrowheads="1"/>
          </p:cNvSpPr>
          <p:nvPr/>
        </p:nvSpPr>
        <p:spPr bwMode="auto">
          <a:xfrm>
            <a:off x="3962400" y="5172074"/>
            <a:ext cx="1190625" cy="396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3" name="Text Box 17"/>
          <p:cNvSpPr txBox="1">
            <a:spLocks noChangeArrowheads="1"/>
          </p:cNvSpPr>
          <p:nvPr/>
        </p:nvSpPr>
        <p:spPr bwMode="auto">
          <a:xfrm>
            <a:off x="3990975" y="5187950"/>
            <a:ext cx="1152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b="1" dirty="0" smtClean="0"/>
              <a:t>Residuals</a:t>
            </a:r>
            <a:endParaRPr lang="en-US" sz="1600" b="1" baseline="-25000" dirty="0"/>
          </a:p>
        </p:txBody>
      </p:sp>
    </p:spTree>
    <p:extLst>
      <p:ext uri="{BB962C8B-B14F-4D97-AF65-F5344CB8AC3E}">
        <p14:creationId xmlns:p14="http://schemas.microsoft.com/office/powerpoint/2010/main" val="31964402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82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3082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the case of a cointegrating relationship, least squares estimators can be shown to be superconsistent.</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5" name="Rectangle 14"/>
          <p:cNvSpPr>
            <a:spLocks noChangeArrowheads="1"/>
          </p:cNvSpPr>
          <p:nvPr/>
        </p:nvSpPr>
        <p:spPr bwMode="auto">
          <a:xfrm>
            <a:off x="0" y="1079999"/>
            <a:ext cx="9144000" cy="19965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18"/>
          <p:cNvGraphicFramePr>
            <a:graphicFrameLocks noChangeAspect="1"/>
          </p:cNvGraphicFramePr>
          <p:nvPr>
            <p:extLst>
              <p:ext uri="{D42A27DB-BD31-4B8C-83A1-F6EECF244321}">
                <p14:modId xmlns:p14="http://schemas.microsoft.com/office/powerpoint/2010/main" val="2586363476"/>
              </p:ext>
            </p:extLst>
          </p:nvPr>
        </p:nvGraphicFramePr>
        <p:xfrm>
          <a:off x="2813051" y="2082800"/>
          <a:ext cx="1974850" cy="374650"/>
        </p:xfrm>
        <a:graphic>
          <a:graphicData uri="http://schemas.openxmlformats.org/presentationml/2006/ole">
            <mc:AlternateContent xmlns:mc="http://schemas.openxmlformats.org/markup-compatibility/2006">
              <mc:Choice xmlns:v="urn:schemas-microsoft-com:vml" Requires="v">
                <p:oleObj spid="_x0000_s308333" name="Equation" r:id="rId3" imgW="1968480" imgH="380880" progId="Equation.3">
                  <p:embed/>
                </p:oleObj>
              </mc:Choice>
              <mc:Fallback>
                <p:oleObj name="Equation" r:id="rId3" imgW="1968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051" y="20828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21"/>
          <p:cNvGraphicFramePr>
            <a:graphicFrameLocks noChangeAspect="1"/>
          </p:cNvGraphicFramePr>
          <p:nvPr>
            <p:extLst>
              <p:ext uri="{D42A27DB-BD31-4B8C-83A1-F6EECF244321}">
                <p14:modId xmlns:p14="http://schemas.microsoft.com/office/powerpoint/2010/main" val="480330537"/>
              </p:ext>
            </p:extLst>
          </p:nvPr>
        </p:nvGraphicFramePr>
        <p:xfrm>
          <a:off x="2816226" y="2565400"/>
          <a:ext cx="2520950" cy="374650"/>
        </p:xfrm>
        <a:graphic>
          <a:graphicData uri="http://schemas.openxmlformats.org/presentationml/2006/ole">
            <mc:AlternateContent xmlns:mc="http://schemas.openxmlformats.org/markup-compatibility/2006">
              <mc:Choice xmlns:v="urn:schemas-microsoft-com:vml" Requires="v">
                <p:oleObj spid="_x0000_s308334" name="Equation" r:id="rId5" imgW="2527200" imgH="380880" progId="Equation.3">
                  <p:embed/>
                </p:oleObj>
              </mc:Choice>
              <mc:Fallback>
                <p:oleObj name="Equation" r:id="rId5" imgW="25272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6226" y="2565400"/>
                        <a:ext cx="2520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767394002"/>
              </p:ext>
            </p:extLst>
          </p:nvPr>
        </p:nvGraphicFramePr>
        <p:xfrm>
          <a:off x="2880000" y="1195200"/>
          <a:ext cx="3359150" cy="374650"/>
        </p:xfrm>
        <a:graphic>
          <a:graphicData uri="http://schemas.openxmlformats.org/presentationml/2006/ole">
            <mc:AlternateContent xmlns:mc="http://schemas.openxmlformats.org/markup-compatibility/2006">
              <mc:Choice xmlns:v="urn:schemas-microsoft-com:vml" Requires="v">
                <p:oleObj spid="_x0000_s308335" name="Equation" r:id="rId7" imgW="3365280" imgH="380880" progId="Equation.3">
                  <p:embed/>
                </p:oleObj>
              </mc:Choice>
              <mc:Fallback>
                <p:oleObj name="Equation" r:id="rId7" imgW="33652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0000" y="1195200"/>
                        <a:ext cx="3359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934451271"/>
              </p:ext>
            </p:extLst>
          </p:nvPr>
        </p:nvGraphicFramePr>
        <p:xfrm>
          <a:off x="2772000" y="1638000"/>
          <a:ext cx="2482850" cy="374650"/>
        </p:xfrm>
        <a:graphic>
          <a:graphicData uri="http://schemas.openxmlformats.org/presentationml/2006/ole">
            <mc:AlternateContent xmlns:mc="http://schemas.openxmlformats.org/markup-compatibility/2006">
              <mc:Choice xmlns:v="urn:schemas-microsoft-com:vml" Requires="v">
                <p:oleObj spid="_x0000_s308336" name="Equation" r:id="rId9" imgW="2489040" imgH="380880" progId="Equation.3">
                  <p:embed/>
                </p:oleObj>
              </mc:Choice>
              <mc:Fallback>
                <p:oleObj name="Equation" r:id="rId9" imgW="2489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2000" y="1638000"/>
                        <a:ext cx="2482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Superconsistency</a:t>
            </a:r>
            <a:r>
              <a:rPr lang="en-GB" sz="1800" b="1" dirty="0" smtClean="0">
                <a:latin typeface="Arial" charset="0"/>
              </a:rPr>
              <a:t> and asymptotic absence of simultaneous equations bias</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92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309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An important consequence is that OLS may be used to fit a cointegrating relationship, even if it belongs to a system of simultaneous relationships, for any simultaneous equations bias tends to zero asymptotically.</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5" name="Rectangle 14"/>
          <p:cNvSpPr>
            <a:spLocks noChangeArrowheads="1"/>
          </p:cNvSpPr>
          <p:nvPr/>
        </p:nvSpPr>
        <p:spPr bwMode="auto">
          <a:xfrm>
            <a:off x="0" y="1079999"/>
            <a:ext cx="9144000" cy="19965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6" name="Object 18"/>
          <p:cNvGraphicFramePr>
            <a:graphicFrameLocks noChangeAspect="1"/>
          </p:cNvGraphicFramePr>
          <p:nvPr>
            <p:extLst>
              <p:ext uri="{D42A27DB-BD31-4B8C-83A1-F6EECF244321}">
                <p14:modId xmlns:p14="http://schemas.microsoft.com/office/powerpoint/2010/main" val="2586363476"/>
              </p:ext>
            </p:extLst>
          </p:nvPr>
        </p:nvGraphicFramePr>
        <p:xfrm>
          <a:off x="2813051" y="2082800"/>
          <a:ext cx="1974850" cy="374650"/>
        </p:xfrm>
        <a:graphic>
          <a:graphicData uri="http://schemas.openxmlformats.org/presentationml/2006/ole">
            <mc:AlternateContent xmlns:mc="http://schemas.openxmlformats.org/markup-compatibility/2006">
              <mc:Choice xmlns:v="urn:schemas-microsoft-com:vml" Requires="v">
                <p:oleObj spid="_x0000_s309357" name="Equation" r:id="rId3" imgW="1968480" imgH="380880" progId="Equation.3">
                  <p:embed/>
                </p:oleObj>
              </mc:Choice>
              <mc:Fallback>
                <p:oleObj name="Equation" r:id="rId3" imgW="1968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051" y="20828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21"/>
          <p:cNvGraphicFramePr>
            <a:graphicFrameLocks noChangeAspect="1"/>
          </p:cNvGraphicFramePr>
          <p:nvPr>
            <p:extLst>
              <p:ext uri="{D42A27DB-BD31-4B8C-83A1-F6EECF244321}">
                <p14:modId xmlns:p14="http://schemas.microsoft.com/office/powerpoint/2010/main" val="480330537"/>
              </p:ext>
            </p:extLst>
          </p:nvPr>
        </p:nvGraphicFramePr>
        <p:xfrm>
          <a:off x="2816226" y="2565400"/>
          <a:ext cx="2520950" cy="374650"/>
        </p:xfrm>
        <a:graphic>
          <a:graphicData uri="http://schemas.openxmlformats.org/presentationml/2006/ole">
            <mc:AlternateContent xmlns:mc="http://schemas.openxmlformats.org/markup-compatibility/2006">
              <mc:Choice xmlns:v="urn:schemas-microsoft-com:vml" Requires="v">
                <p:oleObj spid="_x0000_s309358" name="Equation" r:id="rId5" imgW="2527200" imgH="380880" progId="Equation.3">
                  <p:embed/>
                </p:oleObj>
              </mc:Choice>
              <mc:Fallback>
                <p:oleObj name="Equation" r:id="rId5" imgW="25272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6226" y="2565400"/>
                        <a:ext cx="2520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767394002"/>
              </p:ext>
            </p:extLst>
          </p:nvPr>
        </p:nvGraphicFramePr>
        <p:xfrm>
          <a:off x="2880000" y="1195200"/>
          <a:ext cx="3359150" cy="374650"/>
        </p:xfrm>
        <a:graphic>
          <a:graphicData uri="http://schemas.openxmlformats.org/presentationml/2006/ole">
            <mc:AlternateContent xmlns:mc="http://schemas.openxmlformats.org/markup-compatibility/2006">
              <mc:Choice xmlns:v="urn:schemas-microsoft-com:vml" Requires="v">
                <p:oleObj spid="_x0000_s309359" name="Equation" r:id="rId7" imgW="3365280" imgH="380880" progId="Equation.3">
                  <p:embed/>
                </p:oleObj>
              </mc:Choice>
              <mc:Fallback>
                <p:oleObj name="Equation" r:id="rId7" imgW="33652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0000" y="1195200"/>
                        <a:ext cx="3359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934451271"/>
              </p:ext>
            </p:extLst>
          </p:nvPr>
        </p:nvGraphicFramePr>
        <p:xfrm>
          <a:off x="2772000" y="1638000"/>
          <a:ext cx="2482850" cy="374650"/>
        </p:xfrm>
        <a:graphic>
          <a:graphicData uri="http://schemas.openxmlformats.org/presentationml/2006/ole">
            <mc:AlternateContent xmlns:mc="http://schemas.openxmlformats.org/markup-compatibility/2006">
              <mc:Choice xmlns:v="urn:schemas-microsoft-com:vml" Requires="v">
                <p:oleObj spid="_x0000_s309360" name="Equation" r:id="rId9" imgW="2489040" imgH="380880" progId="Equation.3">
                  <p:embed/>
                </p:oleObj>
              </mc:Choice>
              <mc:Fallback>
                <p:oleObj name="Equation" r:id="rId9" imgW="2489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2000" y="1638000"/>
                        <a:ext cx="2482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Superconsistency</a:t>
            </a:r>
            <a:r>
              <a:rPr lang="en-GB" sz="1800" b="1" dirty="0" smtClean="0">
                <a:latin typeface="Arial" charset="0"/>
              </a:rPr>
              <a:t> and asymptotic absence of simultaneous equations bias</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1079999"/>
            <a:ext cx="9144000" cy="19965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7" name="Object 18"/>
          <p:cNvGraphicFramePr>
            <a:graphicFrameLocks noChangeAspect="1"/>
          </p:cNvGraphicFramePr>
          <p:nvPr>
            <p:extLst>
              <p:ext uri="{D42A27DB-BD31-4B8C-83A1-F6EECF244321}">
                <p14:modId xmlns:p14="http://schemas.microsoft.com/office/powerpoint/2010/main" val="1957699912"/>
              </p:ext>
            </p:extLst>
          </p:nvPr>
        </p:nvGraphicFramePr>
        <p:xfrm>
          <a:off x="2813051" y="2082800"/>
          <a:ext cx="1974850" cy="374650"/>
        </p:xfrm>
        <a:graphic>
          <a:graphicData uri="http://schemas.openxmlformats.org/presentationml/2006/ole">
            <mc:AlternateContent xmlns:mc="http://schemas.openxmlformats.org/markup-compatibility/2006">
              <mc:Choice xmlns:v="urn:schemas-microsoft-com:vml" Requires="v">
                <p:oleObj spid="_x0000_s315506" name="Equation" r:id="rId3" imgW="1968480" imgH="380880" progId="Equation.3">
                  <p:embed/>
                </p:oleObj>
              </mc:Choice>
              <mc:Fallback>
                <p:oleObj name="Equation" r:id="rId3" imgW="1968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051" y="20828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21"/>
          <p:cNvGraphicFramePr>
            <a:graphicFrameLocks noChangeAspect="1"/>
          </p:cNvGraphicFramePr>
          <p:nvPr>
            <p:extLst>
              <p:ext uri="{D42A27DB-BD31-4B8C-83A1-F6EECF244321}">
                <p14:modId xmlns:p14="http://schemas.microsoft.com/office/powerpoint/2010/main" val="712197849"/>
              </p:ext>
            </p:extLst>
          </p:nvPr>
        </p:nvGraphicFramePr>
        <p:xfrm>
          <a:off x="2816226" y="2565400"/>
          <a:ext cx="2520950" cy="374650"/>
        </p:xfrm>
        <a:graphic>
          <a:graphicData uri="http://schemas.openxmlformats.org/presentationml/2006/ole">
            <mc:AlternateContent xmlns:mc="http://schemas.openxmlformats.org/markup-compatibility/2006">
              <mc:Choice xmlns:v="urn:schemas-microsoft-com:vml" Requires="v">
                <p:oleObj spid="_x0000_s315507" name="Equation" r:id="rId5" imgW="2527200" imgH="380880" progId="Equation.3">
                  <p:embed/>
                </p:oleObj>
              </mc:Choice>
              <mc:Fallback>
                <p:oleObj name="Equation" r:id="rId5" imgW="25272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6226" y="2565400"/>
                        <a:ext cx="2520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7"/>
          <p:cNvGraphicFramePr>
            <a:graphicFrameLocks noChangeAspect="1"/>
          </p:cNvGraphicFramePr>
          <p:nvPr>
            <p:extLst>
              <p:ext uri="{D42A27DB-BD31-4B8C-83A1-F6EECF244321}">
                <p14:modId xmlns:p14="http://schemas.microsoft.com/office/powerpoint/2010/main" val="2859284237"/>
              </p:ext>
            </p:extLst>
          </p:nvPr>
        </p:nvGraphicFramePr>
        <p:xfrm>
          <a:off x="2880000" y="1195200"/>
          <a:ext cx="3359150" cy="374650"/>
        </p:xfrm>
        <a:graphic>
          <a:graphicData uri="http://schemas.openxmlformats.org/presentationml/2006/ole">
            <mc:AlternateContent xmlns:mc="http://schemas.openxmlformats.org/markup-compatibility/2006">
              <mc:Choice xmlns:v="urn:schemas-microsoft-com:vml" Requires="v">
                <p:oleObj spid="_x0000_s315508" name="Equation" r:id="rId7" imgW="3365280" imgH="380880" progId="Equation.3">
                  <p:embed/>
                </p:oleObj>
              </mc:Choice>
              <mc:Fallback>
                <p:oleObj name="Equation" r:id="rId7" imgW="33652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0000" y="1195200"/>
                        <a:ext cx="3359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18"/>
          <p:cNvGraphicFramePr>
            <a:graphicFrameLocks noChangeAspect="1"/>
          </p:cNvGraphicFramePr>
          <p:nvPr>
            <p:extLst>
              <p:ext uri="{D42A27DB-BD31-4B8C-83A1-F6EECF244321}">
                <p14:modId xmlns:p14="http://schemas.microsoft.com/office/powerpoint/2010/main" val="2159274718"/>
              </p:ext>
            </p:extLst>
          </p:nvPr>
        </p:nvGraphicFramePr>
        <p:xfrm>
          <a:off x="2772000" y="1638000"/>
          <a:ext cx="2482850" cy="374650"/>
        </p:xfrm>
        <a:graphic>
          <a:graphicData uri="http://schemas.openxmlformats.org/presentationml/2006/ole">
            <mc:AlternateContent xmlns:mc="http://schemas.openxmlformats.org/markup-compatibility/2006">
              <mc:Choice xmlns:v="urn:schemas-microsoft-com:vml" Requires="v">
                <p:oleObj spid="_x0000_s315509" name="Equation" r:id="rId9" imgW="2489040" imgH="380880" progId="Equation.3">
                  <p:embed/>
                </p:oleObj>
              </mc:Choice>
              <mc:Fallback>
                <p:oleObj name="Equation" r:id="rId9" imgW="2489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2000" y="1638000"/>
                        <a:ext cx="2482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2"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Superconsistency</a:t>
            </a:r>
            <a:r>
              <a:rPr lang="en-GB" sz="1800" b="1" dirty="0" smtClean="0">
                <a:latin typeface="Arial" charset="0"/>
              </a:rPr>
              <a:t> and asymptotic absence of simultaneous equations bias</a:t>
            </a:r>
            <a:endParaRPr lang="en-US" b="1" i="1" baseline="-25000" dirty="0">
              <a:latin typeface="+mn-lt"/>
            </a:endParaRPr>
          </a:p>
          <a:p>
            <a:endParaRPr lang="en-US" sz="1800" b="1" i="1" dirty="0">
              <a:latin typeface="Arial" charset="0"/>
            </a:endParaRP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53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3153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As an example, consider the model shown.  </a:t>
            </a:r>
            <a:r>
              <a:rPr lang="en-GB" sz="1500" b="1" i="1"/>
              <a:t>Y</a:t>
            </a:r>
            <a:r>
              <a:rPr lang="en-GB" sz="1500" b="1" i="1" baseline="-25000"/>
              <a:t>t</a:t>
            </a:r>
            <a:r>
              <a:rPr lang="en-GB" sz="1500" b="1"/>
              <a:t> and </a:t>
            </a:r>
            <a:r>
              <a:rPr lang="en-GB" sz="1500" b="1" i="1"/>
              <a:t>X</a:t>
            </a:r>
            <a:r>
              <a:rPr lang="en-GB" sz="1500" b="1" i="1" baseline="-25000"/>
              <a:t>t</a:t>
            </a:r>
            <a:r>
              <a:rPr lang="en-GB" sz="1500" b="1"/>
              <a:t> are endogenous variables, </a:t>
            </a:r>
            <a:r>
              <a:rPr lang="en-GB" sz="1500" b="1" i="1"/>
              <a:t>Z</a:t>
            </a:r>
            <a:r>
              <a:rPr lang="en-GB" sz="1500" b="1" i="1" baseline="-25000"/>
              <a:t>t</a:t>
            </a:r>
            <a:r>
              <a:rPr lang="en-GB" sz="1500" b="1"/>
              <a:t> is exogenous, and </a:t>
            </a:r>
            <a:r>
              <a:rPr lang="en-GB" sz="1500" b="1" i="1">
                <a:latin typeface="Symbol" pitchFamily="18" charset="2"/>
              </a:rPr>
              <a:t>e</a:t>
            </a:r>
            <a:r>
              <a:rPr lang="en-GB" sz="1500" b="1" i="1" baseline="-25000"/>
              <a:t>Yt</a:t>
            </a:r>
            <a:r>
              <a:rPr lang="en-GB" sz="1500" b="1"/>
              <a:t>, </a:t>
            </a:r>
            <a:r>
              <a:rPr lang="en-GB" sz="1500" b="1" i="1">
                <a:latin typeface="Symbol" pitchFamily="18" charset="2"/>
              </a:rPr>
              <a:t>e</a:t>
            </a:r>
            <a:r>
              <a:rPr lang="en-GB" sz="1500" b="1" i="1" baseline="-25000"/>
              <a:t>Xt</a:t>
            </a:r>
            <a:r>
              <a:rPr lang="en-GB" sz="1500" b="1"/>
              <a:t>, and </a:t>
            </a:r>
            <a:r>
              <a:rPr lang="en-GB" sz="1500" b="1" i="1">
                <a:latin typeface="Symbol" pitchFamily="18" charset="2"/>
              </a:rPr>
              <a:t>e</a:t>
            </a:r>
            <a:r>
              <a:rPr lang="en-GB" sz="1500" b="1" i="1" baseline="-25000"/>
              <a:t>Zt</a:t>
            </a:r>
            <a:r>
              <a:rPr lang="en-GB" sz="1500" b="1"/>
              <a:t> are iid </a:t>
            </a:r>
            <a:r>
              <a:rPr lang="en-GB" sz="1500" b="1" i="1"/>
              <a:t>N</a:t>
            </a:r>
            <a:r>
              <a:rPr lang="en-GB" sz="1500" b="1"/>
              <a:t>(0,1) disturbance terms.  We expect OLS estimators to be inconsistent if used to fit either of the first two equations.</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23" name="Rectangle 22"/>
          <p:cNvSpPr>
            <a:spLocks noChangeArrowheads="1"/>
          </p:cNvSpPr>
          <p:nvPr/>
        </p:nvSpPr>
        <p:spPr bwMode="auto">
          <a:xfrm>
            <a:off x="0" y="3185025"/>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315407" name="Text Box 15"/>
          <p:cNvSpPr txBox="1">
            <a:spLocks noChangeArrowheads="1"/>
          </p:cNvSpPr>
          <p:nvPr/>
        </p:nvSpPr>
        <p:spPr bwMode="auto">
          <a:xfrm>
            <a:off x="1244600" y="3270250"/>
            <a:ext cx="668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 </a:t>
            </a:r>
            <a:r>
              <a:rPr lang="en-US" sz="1800" b="1" dirty="0">
                <a:cs typeface="Arial" charset="0"/>
              </a:rPr>
              <a:t>| </a:t>
            </a:r>
            <a:r>
              <a:rPr lang="en-US" sz="1800" b="1" i="1" dirty="0">
                <a:latin typeface="Symbol" pitchFamily="18" charset="2"/>
                <a:cs typeface="Arial" charset="0"/>
              </a:rPr>
              <a:t>r </a:t>
            </a:r>
            <a:r>
              <a:rPr lang="en-US" sz="1800" b="1" dirty="0">
                <a:cs typeface="Arial" charset="0"/>
              </a:rPr>
              <a:t>| &lt; 1, </a:t>
            </a:r>
            <a:r>
              <a:rPr lang="en-US" sz="1800" b="1" i="1" dirty="0">
                <a:cs typeface="Arial" charset="0"/>
              </a:rPr>
              <a:t>Z</a:t>
            </a:r>
            <a:r>
              <a:rPr lang="en-US" sz="1800" b="1" dirty="0">
                <a:cs typeface="Arial" charset="0"/>
              </a:rPr>
              <a:t> is stationary, and </a:t>
            </a:r>
            <a:r>
              <a:rPr lang="en-US" sz="1800" b="1" i="1" dirty="0">
                <a:cs typeface="Arial" charset="0"/>
              </a:rPr>
              <a:t>X</a:t>
            </a:r>
            <a:r>
              <a:rPr lang="en-US" sz="1800" b="1" dirty="0">
                <a:cs typeface="Arial" charset="0"/>
              </a:rPr>
              <a:t> and </a:t>
            </a:r>
            <a:r>
              <a:rPr lang="en-US" sz="1800" b="1" i="1" dirty="0">
                <a:cs typeface="Arial" charset="0"/>
              </a:rPr>
              <a:t>Y</a:t>
            </a:r>
            <a:r>
              <a:rPr lang="en-US" sz="1800" b="1" dirty="0">
                <a:cs typeface="Arial" charset="0"/>
              </a:rPr>
              <a:t> are also stationary.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079999"/>
            <a:ext cx="9144000" cy="1996575"/>
          </a:xfrm>
          <a:prstGeom prst="rect">
            <a:avLst/>
          </a:prstGeom>
          <a:solidFill>
            <a:schemeClr val="bg1"/>
          </a:solidFill>
          <a:ln>
            <a:noFill/>
          </a:ln>
          <a:effectLst>
            <a:innerShdw blurRad="76200">
              <a:schemeClr val="tx1"/>
            </a:innerShdw>
          </a:effectLst>
          <a:extLst/>
        </p:spPr>
        <p:txBody>
          <a:bodyPr wrap="none" anchor="ctr"/>
          <a:lstStyle/>
          <a:p>
            <a:endParaRPr lang="en-GB"/>
          </a:p>
        </p:txBody>
      </p:sp>
      <p:graphicFrame>
        <p:nvGraphicFramePr>
          <p:cNvPr id="18" name="Object 18"/>
          <p:cNvGraphicFramePr>
            <a:graphicFrameLocks noChangeAspect="1"/>
          </p:cNvGraphicFramePr>
          <p:nvPr>
            <p:extLst>
              <p:ext uri="{D42A27DB-BD31-4B8C-83A1-F6EECF244321}">
                <p14:modId xmlns:p14="http://schemas.microsoft.com/office/powerpoint/2010/main" val="525326312"/>
              </p:ext>
            </p:extLst>
          </p:nvPr>
        </p:nvGraphicFramePr>
        <p:xfrm>
          <a:off x="2813051" y="2082800"/>
          <a:ext cx="1974850" cy="374650"/>
        </p:xfrm>
        <a:graphic>
          <a:graphicData uri="http://schemas.openxmlformats.org/presentationml/2006/ole">
            <mc:AlternateContent xmlns:mc="http://schemas.openxmlformats.org/markup-compatibility/2006">
              <mc:Choice xmlns:v="urn:schemas-microsoft-com:vml" Requires="v">
                <p:oleObj spid="_x0000_s316532" name="Equation" r:id="rId3" imgW="1968480" imgH="380880" progId="Equation.3">
                  <p:embed/>
                </p:oleObj>
              </mc:Choice>
              <mc:Fallback>
                <p:oleObj name="Equation" r:id="rId3" imgW="1968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051" y="20828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21"/>
          <p:cNvGraphicFramePr>
            <a:graphicFrameLocks noChangeAspect="1"/>
          </p:cNvGraphicFramePr>
          <p:nvPr>
            <p:extLst>
              <p:ext uri="{D42A27DB-BD31-4B8C-83A1-F6EECF244321}">
                <p14:modId xmlns:p14="http://schemas.microsoft.com/office/powerpoint/2010/main" val="3919697730"/>
              </p:ext>
            </p:extLst>
          </p:nvPr>
        </p:nvGraphicFramePr>
        <p:xfrm>
          <a:off x="2816226" y="2565400"/>
          <a:ext cx="2520950" cy="374650"/>
        </p:xfrm>
        <a:graphic>
          <a:graphicData uri="http://schemas.openxmlformats.org/presentationml/2006/ole">
            <mc:AlternateContent xmlns:mc="http://schemas.openxmlformats.org/markup-compatibility/2006">
              <mc:Choice xmlns:v="urn:schemas-microsoft-com:vml" Requires="v">
                <p:oleObj spid="_x0000_s316533" name="Equation" r:id="rId5" imgW="2527200" imgH="380880" progId="Equation.3">
                  <p:embed/>
                </p:oleObj>
              </mc:Choice>
              <mc:Fallback>
                <p:oleObj name="Equation" r:id="rId5" imgW="252720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6226" y="2565400"/>
                        <a:ext cx="2520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64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3164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if </a:t>
            </a:r>
            <a:r>
              <a:rPr lang="en-GB" sz="1500" b="1" i="1">
                <a:latin typeface="Symbol" pitchFamily="18" charset="2"/>
              </a:rPr>
              <a:t>r</a:t>
            </a:r>
            <a:r>
              <a:rPr lang="en-GB" sz="1500" b="1"/>
              <a:t> = 1, </a:t>
            </a:r>
            <a:r>
              <a:rPr lang="en-GB" sz="1500" b="1" i="1"/>
              <a:t>Z</a:t>
            </a:r>
            <a:r>
              <a:rPr lang="en-GB" sz="1500" b="1"/>
              <a:t> is nonstationary, and </a:t>
            </a:r>
            <a:r>
              <a:rPr lang="en-GB" sz="1500" b="1" i="1"/>
              <a:t>X</a:t>
            </a:r>
            <a:r>
              <a:rPr lang="en-GB" sz="1500" b="1"/>
              <a:t> and </a:t>
            </a:r>
            <a:r>
              <a:rPr lang="en-GB" sz="1500" b="1" i="1"/>
              <a:t>Y</a:t>
            </a:r>
            <a:r>
              <a:rPr lang="en-GB" sz="1500" b="1"/>
              <a:t> will also be nonstationary.  So, if we fit the second equation, for example, the OLS estimator of </a:t>
            </a:r>
            <a:r>
              <a:rPr lang="en-GB" sz="1500" b="1" i="1">
                <a:latin typeface="Symbol" pitchFamily="18" charset="2"/>
              </a:rPr>
              <a:t>a</a:t>
            </a:r>
            <a:r>
              <a:rPr lang="en-GB" sz="1500" b="1" baseline="-25000"/>
              <a:t>2</a:t>
            </a:r>
            <a:r>
              <a:rPr lang="en-GB" sz="1500" b="1"/>
              <a:t> will be superconsistent.</a:t>
            </a:r>
            <a:endParaRPr lang="en-GB" sz="1500"/>
          </a:p>
        </p:txBody>
      </p:sp>
      <p:graphicFrame>
        <p:nvGraphicFramePr>
          <p:cNvPr id="316433" name="Object 17"/>
          <p:cNvGraphicFramePr>
            <a:graphicFrameLocks noChangeAspect="1"/>
          </p:cNvGraphicFramePr>
          <p:nvPr>
            <p:extLst>
              <p:ext uri="{D42A27DB-BD31-4B8C-83A1-F6EECF244321}">
                <p14:modId xmlns:p14="http://schemas.microsoft.com/office/powerpoint/2010/main" val="92617461"/>
              </p:ext>
            </p:extLst>
          </p:nvPr>
        </p:nvGraphicFramePr>
        <p:xfrm>
          <a:off x="2880000" y="1195200"/>
          <a:ext cx="3359150" cy="374650"/>
        </p:xfrm>
        <a:graphic>
          <a:graphicData uri="http://schemas.openxmlformats.org/presentationml/2006/ole">
            <mc:AlternateContent xmlns:mc="http://schemas.openxmlformats.org/markup-compatibility/2006">
              <mc:Choice xmlns:v="urn:schemas-microsoft-com:vml" Requires="v">
                <p:oleObj spid="_x0000_s316534" name="Equation" r:id="rId7" imgW="3365280" imgH="380880" progId="Equation.3">
                  <p:embed/>
                </p:oleObj>
              </mc:Choice>
              <mc:Fallback>
                <p:oleObj name="Equation" r:id="rId7" imgW="3365280" imgH="380880"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0000" y="1195200"/>
                        <a:ext cx="3359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6434" name="Object 18"/>
          <p:cNvGraphicFramePr>
            <a:graphicFrameLocks noChangeAspect="1"/>
          </p:cNvGraphicFramePr>
          <p:nvPr>
            <p:extLst>
              <p:ext uri="{D42A27DB-BD31-4B8C-83A1-F6EECF244321}">
                <p14:modId xmlns:p14="http://schemas.microsoft.com/office/powerpoint/2010/main" val="16154221"/>
              </p:ext>
            </p:extLst>
          </p:nvPr>
        </p:nvGraphicFramePr>
        <p:xfrm>
          <a:off x="2772000" y="1638000"/>
          <a:ext cx="2482850" cy="374650"/>
        </p:xfrm>
        <a:graphic>
          <a:graphicData uri="http://schemas.openxmlformats.org/presentationml/2006/ole">
            <mc:AlternateContent xmlns:mc="http://schemas.openxmlformats.org/markup-compatibility/2006">
              <mc:Choice xmlns:v="urn:schemas-microsoft-com:vml" Requires="v">
                <p:oleObj spid="_x0000_s316535" name="Equation" r:id="rId9" imgW="2489040" imgH="380880" progId="Equation.3">
                  <p:embed/>
                </p:oleObj>
              </mc:Choice>
              <mc:Fallback>
                <p:oleObj name="Equation" r:id="rId9" imgW="2489040" imgH="38088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2000" y="1638000"/>
                        <a:ext cx="2482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21"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Superconsistency</a:t>
            </a:r>
            <a:r>
              <a:rPr lang="en-GB" sz="1800" b="1" dirty="0" smtClean="0">
                <a:latin typeface="Arial" charset="0"/>
              </a:rPr>
              <a:t> and asymptotic absence of simultaneous equations bias</a:t>
            </a:r>
            <a:endParaRPr lang="en-US" b="1" i="1" baseline="-25000" dirty="0">
              <a:latin typeface="+mn-lt"/>
            </a:endParaRPr>
          </a:p>
          <a:p>
            <a:endParaRPr lang="en-US" sz="1800" b="1" i="1" dirty="0">
              <a:latin typeface="Arial" charset="0"/>
            </a:endParaRPr>
          </a:p>
        </p:txBody>
      </p:sp>
      <p:sp>
        <p:nvSpPr>
          <p:cNvPr id="23" name="Rectangle 22"/>
          <p:cNvSpPr>
            <a:spLocks noChangeArrowheads="1"/>
          </p:cNvSpPr>
          <p:nvPr/>
        </p:nvSpPr>
        <p:spPr bwMode="auto">
          <a:xfrm>
            <a:off x="0" y="3851775"/>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4" name="Rectangle 23"/>
          <p:cNvSpPr>
            <a:spLocks noChangeArrowheads="1"/>
          </p:cNvSpPr>
          <p:nvPr/>
        </p:nvSpPr>
        <p:spPr bwMode="auto">
          <a:xfrm>
            <a:off x="0" y="3185025"/>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5" name="Text Box 22"/>
          <p:cNvSpPr txBox="1">
            <a:spLocks noChangeArrowheads="1"/>
          </p:cNvSpPr>
          <p:nvPr/>
        </p:nvSpPr>
        <p:spPr bwMode="auto">
          <a:xfrm>
            <a:off x="1244600" y="3270250"/>
            <a:ext cx="711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a:t>
            </a:r>
            <a:r>
              <a:rPr lang="en-US" sz="1800" b="1" dirty="0">
                <a:cs typeface="Arial" charset="0"/>
              </a:rPr>
              <a:t> </a:t>
            </a:r>
            <a:r>
              <a:rPr lang="en-US" sz="1800" b="1" i="1" dirty="0">
                <a:latin typeface="Symbol" pitchFamily="18" charset="2"/>
                <a:cs typeface="Arial" charset="0"/>
              </a:rPr>
              <a:t>r </a:t>
            </a:r>
            <a:r>
              <a:rPr lang="en-US" sz="1800" b="1" dirty="0">
                <a:cs typeface="Arial" charset="0"/>
              </a:rPr>
              <a:t>= 1, </a:t>
            </a:r>
            <a:r>
              <a:rPr lang="en-US" sz="1800" b="1" i="1" dirty="0">
                <a:cs typeface="Arial" charset="0"/>
              </a:rPr>
              <a:t>Z</a:t>
            </a:r>
            <a:r>
              <a:rPr lang="en-US" sz="1800" b="1" dirty="0">
                <a:cs typeface="Arial" charset="0"/>
              </a:rPr>
              <a:t> is a random walk, and </a:t>
            </a:r>
            <a:r>
              <a:rPr lang="en-US" sz="1800" b="1" i="1" dirty="0">
                <a:cs typeface="Arial" charset="0"/>
              </a:rPr>
              <a:t>X</a:t>
            </a:r>
            <a:r>
              <a:rPr lang="en-US" sz="1800" b="1" dirty="0">
                <a:cs typeface="Arial" charset="0"/>
              </a:rPr>
              <a:t> and </a:t>
            </a:r>
            <a:r>
              <a:rPr lang="en-US" sz="1800" b="1" i="1" dirty="0">
                <a:cs typeface="Arial" charset="0"/>
              </a:rPr>
              <a:t>Y</a:t>
            </a:r>
            <a:r>
              <a:rPr lang="en-US" sz="1800" b="1" dirty="0">
                <a:cs typeface="Arial" charset="0"/>
              </a:rPr>
              <a:t> are also nonstationary.</a:t>
            </a:r>
          </a:p>
        </p:txBody>
      </p:sp>
      <p:sp>
        <p:nvSpPr>
          <p:cNvPr id="26" name="Text Box 23"/>
          <p:cNvSpPr txBox="1">
            <a:spLocks noChangeArrowheads="1"/>
          </p:cNvSpPr>
          <p:nvPr/>
        </p:nvSpPr>
        <p:spPr bwMode="auto">
          <a:xfrm>
            <a:off x="1244600" y="3917950"/>
            <a:ext cx="711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The OLS estimator of</a:t>
            </a:r>
            <a:r>
              <a:rPr lang="en-US" sz="1800" b="1" dirty="0">
                <a:cs typeface="Arial" charset="0"/>
              </a:rPr>
              <a:t> </a:t>
            </a:r>
            <a:r>
              <a:rPr lang="en-US" sz="1800" b="1" i="1" dirty="0">
                <a:latin typeface="Symbol" pitchFamily="18" charset="2"/>
                <a:cs typeface="Arial" charset="0"/>
              </a:rPr>
              <a:t>a</a:t>
            </a:r>
            <a:r>
              <a:rPr lang="en-US" sz="1800" b="1" baseline="-25000" dirty="0">
                <a:cs typeface="Arial" charset="0"/>
              </a:rPr>
              <a:t>2</a:t>
            </a:r>
            <a:r>
              <a:rPr lang="en-US" sz="1800" b="1" dirty="0">
                <a:cs typeface="Arial" charset="0"/>
              </a:rPr>
              <a:t> will be </a:t>
            </a:r>
            <a:r>
              <a:rPr lang="en-US" sz="1800" b="1" dirty="0" err="1">
                <a:cs typeface="Arial" charset="0"/>
              </a:rPr>
              <a:t>superconsistent</a:t>
            </a:r>
            <a:r>
              <a:rPr lang="en-US" sz="1800" b="1" dirty="0">
                <a:cs typeface="Arial"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3851775"/>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20" name="Rectangle 19"/>
          <p:cNvSpPr>
            <a:spLocks noChangeArrowheads="1"/>
          </p:cNvSpPr>
          <p:nvPr/>
        </p:nvSpPr>
        <p:spPr bwMode="auto">
          <a:xfrm>
            <a:off x="0" y="3185025"/>
            <a:ext cx="9144000" cy="558000"/>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9" name="Rectangle 18"/>
          <p:cNvSpPr>
            <a:spLocks noChangeArrowheads="1"/>
          </p:cNvSpPr>
          <p:nvPr/>
        </p:nvSpPr>
        <p:spPr bwMode="auto">
          <a:xfrm>
            <a:off x="0" y="1079999"/>
            <a:ext cx="9144000" cy="1996575"/>
          </a:xfrm>
          <a:prstGeom prst="rect">
            <a:avLst/>
          </a:prstGeom>
          <a:solidFill>
            <a:schemeClr val="bg1"/>
          </a:solidFill>
          <a:ln>
            <a:noFill/>
          </a:ln>
          <a:effectLst>
            <a:innerShdw blurRad="76200">
              <a:schemeClr val="tx1"/>
            </a:innerShdw>
          </a:effectLs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317458" name="Object 18"/>
          <p:cNvGraphicFramePr>
            <a:graphicFrameLocks noChangeAspect="1"/>
          </p:cNvGraphicFramePr>
          <p:nvPr>
            <p:extLst>
              <p:ext uri="{D42A27DB-BD31-4B8C-83A1-F6EECF244321}">
                <p14:modId xmlns:p14="http://schemas.microsoft.com/office/powerpoint/2010/main" val="4092055776"/>
              </p:ext>
            </p:extLst>
          </p:nvPr>
        </p:nvGraphicFramePr>
        <p:xfrm>
          <a:off x="2813051" y="2082800"/>
          <a:ext cx="1974850" cy="374650"/>
        </p:xfrm>
        <a:graphic>
          <a:graphicData uri="http://schemas.openxmlformats.org/presentationml/2006/ole">
            <mc:AlternateContent xmlns:mc="http://schemas.openxmlformats.org/markup-compatibility/2006">
              <mc:Choice xmlns:v="urn:schemas-microsoft-com:vml" Requires="v">
                <p:oleObj spid="_x0000_s317574" name="Equation" r:id="rId3" imgW="1968480" imgH="380880" progId="Equation.3">
                  <p:embed/>
                </p:oleObj>
              </mc:Choice>
              <mc:Fallback>
                <p:oleObj name="Equation" r:id="rId3" imgW="1968480" imgH="38088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051" y="20828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59" name="Object 19"/>
          <p:cNvGraphicFramePr>
            <a:graphicFrameLocks noChangeAspect="1"/>
          </p:cNvGraphicFramePr>
          <p:nvPr>
            <p:extLst>
              <p:ext uri="{D42A27DB-BD31-4B8C-83A1-F6EECF244321}">
                <p14:modId xmlns:p14="http://schemas.microsoft.com/office/powerpoint/2010/main" val="1994770049"/>
              </p:ext>
            </p:extLst>
          </p:nvPr>
        </p:nvGraphicFramePr>
        <p:xfrm>
          <a:off x="2876551" y="1193800"/>
          <a:ext cx="3562350" cy="374650"/>
        </p:xfrm>
        <a:graphic>
          <a:graphicData uri="http://schemas.openxmlformats.org/presentationml/2006/ole">
            <mc:AlternateContent xmlns:mc="http://schemas.openxmlformats.org/markup-compatibility/2006">
              <mc:Choice xmlns:v="urn:schemas-microsoft-com:vml" Requires="v">
                <p:oleObj spid="_x0000_s317575" name="Equation" r:id="rId5" imgW="3568680" imgH="380880" progId="Equation.3">
                  <p:embed/>
                </p:oleObj>
              </mc:Choice>
              <mc:Fallback>
                <p:oleObj name="Equation" r:id="rId5" imgW="3568680" imgH="380880"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6551" y="1193800"/>
                        <a:ext cx="35623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60" name="Object 20"/>
          <p:cNvGraphicFramePr>
            <a:graphicFrameLocks noChangeAspect="1"/>
          </p:cNvGraphicFramePr>
          <p:nvPr>
            <p:extLst>
              <p:ext uri="{D42A27DB-BD31-4B8C-83A1-F6EECF244321}">
                <p14:modId xmlns:p14="http://schemas.microsoft.com/office/powerpoint/2010/main" val="3852948691"/>
              </p:ext>
            </p:extLst>
          </p:nvPr>
        </p:nvGraphicFramePr>
        <p:xfrm>
          <a:off x="2772000" y="1638300"/>
          <a:ext cx="2647950" cy="374650"/>
        </p:xfrm>
        <a:graphic>
          <a:graphicData uri="http://schemas.openxmlformats.org/presentationml/2006/ole">
            <mc:AlternateContent xmlns:mc="http://schemas.openxmlformats.org/markup-compatibility/2006">
              <mc:Choice xmlns:v="urn:schemas-microsoft-com:vml" Requires="v">
                <p:oleObj spid="_x0000_s317576" name="Equation" r:id="rId7" imgW="2654280" imgH="380880" progId="Equation.3">
                  <p:embed/>
                </p:oleObj>
              </mc:Choice>
              <mc:Fallback>
                <p:oleObj name="Equation" r:id="rId7" imgW="2654280" imgH="38088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2000" y="1638300"/>
                        <a:ext cx="2647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61" name="Object 21"/>
          <p:cNvGraphicFramePr>
            <a:graphicFrameLocks noChangeAspect="1"/>
          </p:cNvGraphicFramePr>
          <p:nvPr>
            <p:extLst>
              <p:ext uri="{D42A27DB-BD31-4B8C-83A1-F6EECF244321}">
                <p14:modId xmlns:p14="http://schemas.microsoft.com/office/powerpoint/2010/main" val="1471230320"/>
              </p:ext>
            </p:extLst>
          </p:nvPr>
        </p:nvGraphicFramePr>
        <p:xfrm>
          <a:off x="2816226" y="2565400"/>
          <a:ext cx="2520950" cy="374650"/>
        </p:xfrm>
        <a:graphic>
          <a:graphicData uri="http://schemas.openxmlformats.org/presentationml/2006/ole">
            <mc:AlternateContent xmlns:mc="http://schemas.openxmlformats.org/markup-compatibility/2006">
              <mc:Choice xmlns:v="urn:schemas-microsoft-com:vml" Requires="v">
                <p:oleObj spid="_x0000_s317577" name="Equation" r:id="rId9" imgW="2527200" imgH="380880" progId="Equation.3">
                  <p:embed/>
                </p:oleObj>
              </mc:Choice>
              <mc:Fallback>
                <p:oleObj name="Equation" r:id="rId9" imgW="2527200" imgH="380880" progId="Equation.3">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16226" y="2565400"/>
                        <a:ext cx="2520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44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3174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will be illustrated by a simulation. where the first two equations are as shown.</a:t>
            </a:r>
            <a:endParaRPr lang="en-GB" sz="1500"/>
          </a:p>
        </p:txBody>
      </p:sp>
      <p:sp>
        <p:nvSpPr>
          <p:cNvPr id="317462" name="Text Box 22"/>
          <p:cNvSpPr txBox="1">
            <a:spLocks noChangeArrowheads="1"/>
          </p:cNvSpPr>
          <p:nvPr/>
        </p:nvSpPr>
        <p:spPr bwMode="auto">
          <a:xfrm>
            <a:off x="1244600" y="3270250"/>
            <a:ext cx="711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a:t>
            </a:r>
            <a:r>
              <a:rPr lang="en-US" sz="1800" b="1" dirty="0">
                <a:cs typeface="Arial" charset="0"/>
              </a:rPr>
              <a:t> </a:t>
            </a:r>
            <a:r>
              <a:rPr lang="en-US" sz="1800" b="1" i="1" dirty="0">
                <a:latin typeface="Symbol" pitchFamily="18" charset="2"/>
                <a:cs typeface="Arial" charset="0"/>
              </a:rPr>
              <a:t>r </a:t>
            </a:r>
            <a:r>
              <a:rPr lang="en-US" sz="1800" b="1" dirty="0">
                <a:cs typeface="Arial" charset="0"/>
              </a:rPr>
              <a:t>= 1, </a:t>
            </a:r>
            <a:r>
              <a:rPr lang="en-US" sz="1800" b="1" i="1" dirty="0">
                <a:cs typeface="Arial" charset="0"/>
              </a:rPr>
              <a:t>Z</a:t>
            </a:r>
            <a:r>
              <a:rPr lang="en-US" sz="1800" b="1" dirty="0">
                <a:cs typeface="Arial" charset="0"/>
              </a:rPr>
              <a:t> is a random walk, and </a:t>
            </a:r>
            <a:r>
              <a:rPr lang="en-US" sz="1800" b="1" i="1" dirty="0">
                <a:cs typeface="Arial" charset="0"/>
              </a:rPr>
              <a:t>X</a:t>
            </a:r>
            <a:r>
              <a:rPr lang="en-US" sz="1800" b="1" dirty="0">
                <a:cs typeface="Arial" charset="0"/>
              </a:rPr>
              <a:t> and </a:t>
            </a:r>
            <a:r>
              <a:rPr lang="en-US" sz="1800" b="1" i="1" dirty="0">
                <a:cs typeface="Arial" charset="0"/>
              </a:rPr>
              <a:t>Y</a:t>
            </a:r>
            <a:r>
              <a:rPr lang="en-US" sz="1800" b="1" dirty="0">
                <a:cs typeface="Arial" charset="0"/>
              </a:rPr>
              <a:t> are also nonstationary.</a:t>
            </a:r>
          </a:p>
        </p:txBody>
      </p:sp>
      <p:sp>
        <p:nvSpPr>
          <p:cNvPr id="317463" name="Text Box 23"/>
          <p:cNvSpPr txBox="1">
            <a:spLocks noChangeArrowheads="1"/>
          </p:cNvSpPr>
          <p:nvPr/>
        </p:nvSpPr>
        <p:spPr bwMode="auto">
          <a:xfrm>
            <a:off x="1244600" y="3917950"/>
            <a:ext cx="711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The OLS estimator of</a:t>
            </a:r>
            <a:r>
              <a:rPr lang="en-US" sz="1800" b="1" dirty="0">
                <a:cs typeface="Arial" charset="0"/>
              </a:rPr>
              <a:t> </a:t>
            </a:r>
            <a:r>
              <a:rPr lang="en-US" sz="1800" b="1" i="1" dirty="0">
                <a:latin typeface="Symbol" pitchFamily="18" charset="2"/>
                <a:cs typeface="Arial" charset="0"/>
              </a:rPr>
              <a:t>a</a:t>
            </a:r>
            <a:r>
              <a:rPr lang="en-US" sz="1800" b="1" baseline="-25000" dirty="0">
                <a:cs typeface="Arial" charset="0"/>
              </a:rPr>
              <a:t>2</a:t>
            </a:r>
            <a:r>
              <a:rPr lang="en-US" sz="1800" b="1" dirty="0">
                <a:cs typeface="Arial" charset="0"/>
              </a:rPr>
              <a:t> will be </a:t>
            </a:r>
            <a:r>
              <a:rPr lang="en-US" sz="1800" b="1" dirty="0" err="1">
                <a:cs typeface="Arial" charset="0"/>
              </a:rPr>
              <a:t>superconsistent</a:t>
            </a:r>
            <a:r>
              <a:rPr lang="en-US" sz="1800" b="1" dirty="0">
                <a:cs typeface="Arial" charset="0"/>
              </a:rPr>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srgbClr val="000000"/>
            </a:innerShdw>
          </a:effectLst>
        </p:spPr>
        <p:txBody>
          <a:bodyPr wrap="none" anchor="ctr"/>
          <a:lstStyle/>
          <a:p>
            <a:pPr>
              <a:defRPr/>
            </a:pPr>
            <a:endParaRPr lang="en-GB"/>
          </a:p>
        </p:txBody>
      </p:sp>
      <p:sp>
        <p:nvSpPr>
          <p:cNvPr id="18" name="Text Box 1026"/>
          <p:cNvSpPr txBox="1">
            <a:spLocks noChangeArrowheads="1"/>
          </p:cNvSpPr>
          <p:nvPr/>
        </p:nvSpPr>
        <p:spPr bwMode="auto">
          <a:xfrm>
            <a:off x="301625" y="561600"/>
            <a:ext cx="8532813" cy="432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800" b="1" dirty="0" err="1" smtClean="0">
                <a:latin typeface="Arial" charset="0"/>
              </a:rPr>
              <a:t>Superconsistency</a:t>
            </a:r>
            <a:r>
              <a:rPr lang="en-GB" sz="1800" b="1" dirty="0" smtClean="0">
                <a:latin typeface="Arial" charset="0"/>
              </a:rPr>
              <a:t> and asymptotic absence of simultaneous equations bias</a:t>
            </a:r>
            <a:endParaRPr lang="en-US" b="1" i="1" baseline="-25000" dirty="0">
              <a:latin typeface="+mn-lt"/>
            </a:endParaRPr>
          </a:p>
          <a:p>
            <a:endParaRPr lang="en-US" sz="1800" b="1" i="1" dirty="0">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46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284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However, if there is a long-run relationship between the time series, the outcome may be different.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4727"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4728"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84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3184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distributions in the figure are for the case </a:t>
            </a:r>
            <a:r>
              <a:rPr lang="en-GB" sz="1500" b="1" i="1" dirty="0">
                <a:latin typeface="Symbol" pitchFamily="18" charset="2"/>
              </a:rPr>
              <a:t>r</a:t>
            </a:r>
            <a:r>
              <a:rPr lang="en-GB" sz="1500" b="1" dirty="0">
                <a:latin typeface="Symbol" pitchFamily="18" charset="2"/>
              </a:rPr>
              <a:t> </a:t>
            </a:r>
            <a:r>
              <a:rPr lang="en-GB" sz="1500" b="1" dirty="0"/>
              <a:t>= 0.5.  </a:t>
            </a:r>
            <a:r>
              <a:rPr lang="en-GB" sz="1500" b="1" i="1" dirty="0"/>
              <a:t>Z</a:t>
            </a:r>
            <a:r>
              <a:rPr lang="en-GB" sz="1500" b="1" dirty="0"/>
              <a:t> is stationary, and so are </a:t>
            </a:r>
            <a:r>
              <a:rPr lang="en-GB" sz="1500" b="1" i="1" dirty="0"/>
              <a:t>Y</a:t>
            </a:r>
            <a:r>
              <a:rPr lang="en-GB" sz="1500" b="1" dirty="0"/>
              <a:t> and </a:t>
            </a:r>
            <a:r>
              <a:rPr lang="en-GB" sz="1500" b="1" i="1" dirty="0"/>
              <a:t>X</a:t>
            </a:r>
            <a:r>
              <a:rPr lang="en-GB" sz="1500" b="1" dirty="0"/>
              <a:t>.  You will have no difficulty in demonstrating that </a:t>
            </a:r>
            <a:r>
              <a:rPr lang="en-GB" sz="1500" b="1" dirty="0" err="1"/>
              <a:t>plim</a:t>
            </a:r>
            <a:r>
              <a:rPr lang="en-GB" sz="1500" b="1" dirty="0"/>
              <a:t> </a:t>
            </a:r>
            <a:r>
              <a:rPr lang="en-GB" sz="1500" b="1" dirty="0" smtClean="0"/>
              <a:t>         </a:t>
            </a:r>
            <a:r>
              <a:rPr lang="en-GB" sz="1500" b="1" dirty="0"/>
              <a:t>= 0.68.</a:t>
            </a:r>
            <a:endParaRPr lang="en-GB" sz="1500" dirty="0"/>
          </a:p>
        </p:txBody>
      </p:sp>
      <p:pic>
        <p:nvPicPr>
          <p:cNvPr id="31847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963" y="674688"/>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32"/>
          <p:cNvSpPr>
            <a:spLocks noChangeArrowheads="1"/>
          </p:cNvSpPr>
          <p:nvPr/>
        </p:nvSpPr>
        <p:spPr bwMode="auto">
          <a:xfrm>
            <a:off x="7286625" y="2019299"/>
            <a:ext cx="1666875" cy="6681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8482" name="Text Box 18"/>
          <p:cNvSpPr txBox="1">
            <a:spLocks noChangeArrowheads="1"/>
          </p:cNvSpPr>
          <p:nvPr/>
        </p:nvSpPr>
        <p:spPr bwMode="auto">
          <a:xfrm>
            <a:off x="7324725" y="2012950"/>
            <a:ext cx="901700" cy="366713"/>
          </a:xfrm>
          <a:prstGeom prst="rect">
            <a:avLst/>
          </a:prstGeom>
          <a:noFill/>
          <a:ln>
            <a:noFill/>
          </a:ln>
          <a:effectLst/>
          <a:extLst/>
        </p:spPr>
        <p:txBody>
          <a:bodyPr>
            <a:spAutoFit/>
          </a:bodyPr>
          <a:lstStyle/>
          <a:p>
            <a:pPr>
              <a:spcBef>
                <a:spcPct val="50000"/>
              </a:spcBef>
            </a:pPr>
            <a:r>
              <a:rPr lang="en-GB" sz="1800" b="1" i="1" dirty="0">
                <a:latin typeface="Symbol" pitchFamily="18" charset="2"/>
              </a:rPr>
              <a:t>r</a:t>
            </a:r>
            <a:r>
              <a:rPr lang="en-GB" sz="1800" b="1" dirty="0"/>
              <a:t> = 0.5</a:t>
            </a:r>
            <a:endParaRPr lang="en-US" sz="1800" b="1"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24" name="Text Box 18"/>
          <p:cNvSpPr txBox="1">
            <a:spLocks noChangeArrowheads="1"/>
          </p:cNvSpPr>
          <p:nvPr/>
        </p:nvSpPr>
        <p:spPr bwMode="auto">
          <a:xfrm>
            <a:off x="7324725" y="2298700"/>
            <a:ext cx="1733550" cy="369332"/>
          </a:xfrm>
          <a:prstGeom prst="rect">
            <a:avLst/>
          </a:prstGeom>
          <a:noFill/>
          <a:ln>
            <a:noFill/>
          </a:ln>
          <a:effectLst/>
          <a:extLst/>
        </p:spPr>
        <p:txBody>
          <a:bodyPr wrap="square">
            <a:spAutoFit/>
          </a:bodyPr>
          <a:lstStyle/>
          <a:p>
            <a:pPr>
              <a:spcBef>
                <a:spcPct val="50000"/>
              </a:spcBef>
            </a:pPr>
            <a:r>
              <a:rPr lang="en-GB" sz="1800" b="1" smtClean="0"/>
              <a:t>         </a:t>
            </a:r>
            <a:endParaRPr lang="en-US" sz="1800" b="1" dirty="0"/>
          </a:p>
        </p:txBody>
      </p:sp>
      <p:sp>
        <p:nvSpPr>
          <p:cNvPr id="25" name="Text Box 18"/>
          <p:cNvSpPr txBox="1">
            <a:spLocks noChangeArrowheads="1"/>
          </p:cNvSpPr>
          <p:nvPr/>
        </p:nvSpPr>
        <p:spPr bwMode="auto">
          <a:xfrm>
            <a:off x="7315200" y="2279650"/>
            <a:ext cx="1790700" cy="369332"/>
          </a:xfrm>
          <a:prstGeom prst="rect">
            <a:avLst/>
          </a:prstGeom>
          <a:noFill/>
          <a:ln>
            <a:noFill/>
          </a:ln>
          <a:effectLst/>
          <a:extLst/>
        </p:spPr>
        <p:txBody>
          <a:bodyPr wrap="square">
            <a:spAutoFit/>
          </a:bodyPr>
          <a:lstStyle/>
          <a:p>
            <a:pPr>
              <a:spcBef>
                <a:spcPct val="50000"/>
              </a:spcBef>
            </a:pPr>
            <a:r>
              <a:rPr lang="en-GB" sz="1800" b="1" dirty="0" err="1" smtClean="0"/>
              <a:t>plim</a:t>
            </a:r>
            <a:r>
              <a:rPr lang="en-GB" sz="1800" b="1" dirty="0" smtClean="0"/>
              <a:t>     = 0.68</a:t>
            </a:r>
            <a:endParaRPr lang="en-US" sz="1800" b="1" dirty="0"/>
          </a:p>
        </p:txBody>
      </p:sp>
      <p:sp>
        <p:nvSpPr>
          <p:cNvPr id="26" name="Text Box 18"/>
          <p:cNvSpPr txBox="1">
            <a:spLocks noChangeArrowheads="1"/>
          </p:cNvSpPr>
          <p:nvPr/>
        </p:nvSpPr>
        <p:spPr bwMode="auto">
          <a:xfrm>
            <a:off x="5591175" y="4851400"/>
            <a:ext cx="685800" cy="292388"/>
          </a:xfrm>
          <a:prstGeom prst="rect">
            <a:avLst/>
          </a:prstGeom>
          <a:noFill/>
          <a:ln>
            <a:noFill/>
          </a:ln>
          <a:effectLst/>
          <a:extLst/>
        </p:spPr>
        <p:txBody>
          <a:bodyPr wrap="square">
            <a:spAutoFit/>
          </a:bodyPr>
          <a:lstStyle/>
          <a:p>
            <a:pPr>
              <a:spcBef>
                <a:spcPct val="50000"/>
              </a:spcBef>
            </a:pPr>
            <a:r>
              <a:rPr lang="en-GB" sz="1280" b="1" dirty="0" smtClean="0"/>
              <a:t>0.68</a:t>
            </a:r>
            <a:endParaRPr lang="en-US" sz="1280" b="1" dirty="0"/>
          </a:p>
        </p:txBody>
      </p:sp>
      <p:cxnSp>
        <p:nvCxnSpPr>
          <p:cNvPr id="3" name="Straight Connector 2"/>
          <p:cNvCxnSpPr/>
          <p:nvPr/>
        </p:nvCxnSpPr>
        <p:spPr bwMode="auto">
          <a:xfrm>
            <a:off x="5848350" y="933450"/>
            <a:ext cx="0" cy="3819525"/>
          </a:xfrm>
          <a:prstGeom prst="line">
            <a:avLst/>
          </a:prstGeom>
          <a:solidFill>
            <a:schemeClr val="accent1"/>
          </a:solidFill>
          <a:ln w="15875" cap="flat" cmpd="sng" algn="ctr">
            <a:solidFill>
              <a:schemeClr val="tx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Rectangle 32"/>
          <p:cNvSpPr>
            <a:spLocks noChangeArrowheads="1"/>
          </p:cNvSpPr>
          <p:nvPr/>
        </p:nvSpPr>
        <p:spPr bwMode="auto">
          <a:xfrm>
            <a:off x="1438275" y="527550"/>
            <a:ext cx="3905250" cy="1677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2695637961"/>
              </p:ext>
            </p:extLst>
          </p:nvPr>
        </p:nvGraphicFramePr>
        <p:xfrm>
          <a:off x="1584326" y="1358900"/>
          <a:ext cx="1974850" cy="374650"/>
        </p:xfrm>
        <a:graphic>
          <a:graphicData uri="http://schemas.openxmlformats.org/presentationml/2006/ole">
            <mc:AlternateContent xmlns:mc="http://schemas.openxmlformats.org/markup-compatibility/2006">
              <mc:Choice xmlns:v="urn:schemas-microsoft-com:vml" Requires="v">
                <p:oleObj spid="_x0000_s318595"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6" y="13589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003217764"/>
              </p:ext>
            </p:extLst>
          </p:nvPr>
        </p:nvGraphicFramePr>
        <p:xfrm>
          <a:off x="1647826" y="603250"/>
          <a:ext cx="3562350" cy="374650"/>
        </p:xfrm>
        <a:graphic>
          <a:graphicData uri="http://schemas.openxmlformats.org/presentationml/2006/ole">
            <mc:AlternateContent xmlns:mc="http://schemas.openxmlformats.org/markup-compatibility/2006">
              <mc:Choice xmlns:v="urn:schemas-microsoft-com:vml" Requires="v">
                <p:oleObj spid="_x0000_s318596" name="Equation" r:id="rId6" imgW="3568680" imgH="380880" progId="Equation.3">
                  <p:embed/>
                </p:oleObj>
              </mc:Choice>
              <mc:Fallback>
                <p:oleObj name="Equation" r:id="rId6" imgW="35686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7826" y="603250"/>
                        <a:ext cx="35623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803574451"/>
              </p:ext>
            </p:extLst>
          </p:nvPr>
        </p:nvGraphicFramePr>
        <p:xfrm>
          <a:off x="1543275" y="981075"/>
          <a:ext cx="2647950" cy="374650"/>
        </p:xfrm>
        <a:graphic>
          <a:graphicData uri="http://schemas.openxmlformats.org/presentationml/2006/ole">
            <mc:AlternateContent xmlns:mc="http://schemas.openxmlformats.org/markup-compatibility/2006">
              <mc:Choice xmlns:v="urn:schemas-microsoft-com:vml" Requires="v">
                <p:oleObj spid="_x0000_s318597" name="Equation" r:id="rId8" imgW="2654280" imgH="380880" progId="Equation.3">
                  <p:embed/>
                </p:oleObj>
              </mc:Choice>
              <mc:Fallback>
                <p:oleObj name="Equation" r:id="rId8" imgW="265428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43275" y="981075"/>
                        <a:ext cx="2647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188090240"/>
              </p:ext>
            </p:extLst>
          </p:nvPr>
        </p:nvGraphicFramePr>
        <p:xfrm>
          <a:off x="1593850" y="1746250"/>
          <a:ext cx="2508250" cy="374650"/>
        </p:xfrm>
        <a:graphic>
          <a:graphicData uri="http://schemas.openxmlformats.org/presentationml/2006/ole">
            <mc:AlternateContent xmlns:mc="http://schemas.openxmlformats.org/markup-compatibility/2006">
              <mc:Choice xmlns:v="urn:schemas-microsoft-com:vml" Requires="v">
                <p:oleObj spid="_x0000_s318598" name="Equation" r:id="rId10" imgW="2514600" imgH="380880" progId="Equation.3">
                  <p:embed/>
                </p:oleObj>
              </mc:Choice>
              <mc:Fallback>
                <p:oleObj name="Equation" r:id="rId10" imgW="2514600" imgH="380880" progId="Equation.3">
                  <p:embed/>
                  <p:pic>
                    <p:nvPicPr>
                      <p:cNvPr id="0" name=""/>
                      <p:cNvPicPr>
                        <a:picLocks noChangeAspect="1" noChangeArrowheads="1"/>
                      </p:cNvPicPr>
                      <p:nvPr/>
                    </p:nvPicPr>
                    <p:blipFill>
                      <a:blip r:embed="rId11"/>
                      <a:srcRect/>
                      <a:stretch>
                        <a:fillRect/>
                      </a:stretch>
                    </p:blipFill>
                    <p:spPr bwMode="auto">
                      <a:xfrm>
                        <a:off x="1593850" y="1746250"/>
                        <a:ext cx="2508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709732340"/>
              </p:ext>
            </p:extLst>
          </p:nvPr>
        </p:nvGraphicFramePr>
        <p:xfrm>
          <a:off x="5224463" y="6096000"/>
          <a:ext cx="396162" cy="272376"/>
        </p:xfrm>
        <a:graphic>
          <a:graphicData uri="http://schemas.openxmlformats.org/presentationml/2006/ole">
            <mc:AlternateContent xmlns:mc="http://schemas.openxmlformats.org/markup-compatibility/2006">
              <mc:Choice xmlns:v="urn:schemas-microsoft-com:vml" Requires="v">
                <p:oleObj spid="_x0000_s318599" name="Equation" r:id="rId12" imgW="609480" imgH="419040" progId="Equation.DSMT4">
                  <p:embed/>
                </p:oleObj>
              </mc:Choice>
              <mc:Fallback>
                <p:oleObj name="Equation" r:id="rId12" imgW="609480" imgH="419040" progId="Equation.DSMT4">
                  <p:embed/>
                  <p:pic>
                    <p:nvPicPr>
                      <p:cNvPr id="0" name="Object 1"/>
                      <p:cNvPicPr>
                        <a:picLocks noChangeAspect="1" noChangeArrowheads="1"/>
                      </p:cNvPicPr>
                      <p:nvPr/>
                    </p:nvPicPr>
                    <p:blipFill>
                      <a:blip r:embed="rId13"/>
                      <a:srcRect/>
                      <a:stretch>
                        <a:fillRect/>
                      </a:stretch>
                    </p:blipFill>
                    <p:spPr bwMode="auto">
                      <a:xfrm>
                        <a:off x="5224463" y="6096000"/>
                        <a:ext cx="396162" cy="27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69151832"/>
              </p:ext>
            </p:extLst>
          </p:nvPr>
        </p:nvGraphicFramePr>
        <p:xfrm>
          <a:off x="7931150" y="2352676"/>
          <a:ext cx="237919" cy="285503"/>
        </p:xfrm>
        <a:graphic>
          <a:graphicData uri="http://schemas.openxmlformats.org/presentationml/2006/ole">
            <mc:AlternateContent xmlns:mc="http://schemas.openxmlformats.org/markup-compatibility/2006">
              <mc:Choice xmlns:v="urn:schemas-microsoft-com:vml" Requires="v">
                <p:oleObj spid="_x0000_s318600" name="Equation" r:id="rId14" imgW="317225" imgH="380670" progId="Equation.DSMT4">
                  <p:embed/>
                </p:oleObj>
              </mc:Choice>
              <mc:Fallback>
                <p:oleObj name="Equation" r:id="rId14" imgW="317225" imgH="380670" progId="Equation.DSMT4">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931150" y="2352676"/>
                        <a:ext cx="237919" cy="28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pic>
        <p:nvPicPr>
          <p:cNvPr id="321546"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400" y="673200"/>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15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3215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distributions to the left of the figure are for </a:t>
            </a:r>
            <a:r>
              <a:rPr lang="en-GB" sz="1500" b="1" i="1">
                <a:latin typeface="Symbol" pitchFamily="18" charset="2"/>
              </a:rPr>
              <a:t>r</a:t>
            </a:r>
            <a:r>
              <a:rPr lang="en-GB" sz="1500" b="1"/>
              <a:t> = 1, and you can see that in this case the estimator shows signs of being consistent.  But is it superconsistent?  The variance seems to be decreasing relatively slowly, not fast, especially for small sample sizes.</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9" name="Rectangle 32"/>
          <p:cNvSpPr>
            <a:spLocks noChangeArrowheads="1"/>
          </p:cNvSpPr>
          <p:nvPr/>
        </p:nvSpPr>
        <p:spPr bwMode="auto">
          <a:xfrm>
            <a:off x="1438275" y="527550"/>
            <a:ext cx="3905250" cy="1677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969207524"/>
              </p:ext>
            </p:extLst>
          </p:nvPr>
        </p:nvGraphicFramePr>
        <p:xfrm>
          <a:off x="1584326" y="1358900"/>
          <a:ext cx="1974850" cy="374650"/>
        </p:xfrm>
        <a:graphic>
          <a:graphicData uri="http://schemas.openxmlformats.org/presentationml/2006/ole">
            <mc:AlternateContent xmlns:mc="http://schemas.openxmlformats.org/markup-compatibility/2006">
              <mc:Choice xmlns:v="urn:schemas-microsoft-com:vml" Requires="v">
                <p:oleObj spid="_x0000_s321662"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6" y="13589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046902216"/>
              </p:ext>
            </p:extLst>
          </p:nvPr>
        </p:nvGraphicFramePr>
        <p:xfrm>
          <a:off x="1647826" y="603250"/>
          <a:ext cx="3562350" cy="374650"/>
        </p:xfrm>
        <a:graphic>
          <a:graphicData uri="http://schemas.openxmlformats.org/presentationml/2006/ole">
            <mc:AlternateContent xmlns:mc="http://schemas.openxmlformats.org/markup-compatibility/2006">
              <mc:Choice xmlns:v="urn:schemas-microsoft-com:vml" Requires="v">
                <p:oleObj spid="_x0000_s321663" name="Equation" r:id="rId6" imgW="3568680" imgH="380880" progId="Equation.3">
                  <p:embed/>
                </p:oleObj>
              </mc:Choice>
              <mc:Fallback>
                <p:oleObj name="Equation" r:id="rId6" imgW="35686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7826" y="603250"/>
                        <a:ext cx="35623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4900497"/>
              </p:ext>
            </p:extLst>
          </p:nvPr>
        </p:nvGraphicFramePr>
        <p:xfrm>
          <a:off x="1543275" y="981075"/>
          <a:ext cx="2647950" cy="374650"/>
        </p:xfrm>
        <a:graphic>
          <a:graphicData uri="http://schemas.openxmlformats.org/presentationml/2006/ole">
            <mc:AlternateContent xmlns:mc="http://schemas.openxmlformats.org/markup-compatibility/2006">
              <mc:Choice xmlns:v="urn:schemas-microsoft-com:vml" Requires="v">
                <p:oleObj spid="_x0000_s321664" name="Equation" r:id="rId8" imgW="2654280" imgH="380880" progId="Equation.3">
                  <p:embed/>
                </p:oleObj>
              </mc:Choice>
              <mc:Fallback>
                <p:oleObj name="Equation" r:id="rId8" imgW="265428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43275" y="981075"/>
                        <a:ext cx="2647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721821857"/>
              </p:ext>
            </p:extLst>
          </p:nvPr>
        </p:nvGraphicFramePr>
        <p:xfrm>
          <a:off x="1593850" y="1746250"/>
          <a:ext cx="2508250" cy="374650"/>
        </p:xfrm>
        <a:graphic>
          <a:graphicData uri="http://schemas.openxmlformats.org/presentationml/2006/ole">
            <mc:AlternateContent xmlns:mc="http://schemas.openxmlformats.org/markup-compatibility/2006">
              <mc:Choice xmlns:v="urn:schemas-microsoft-com:vml" Requires="v">
                <p:oleObj spid="_x0000_s321665" name="Equation" r:id="rId10" imgW="2514600" imgH="380880" progId="Equation.3">
                  <p:embed/>
                </p:oleObj>
              </mc:Choice>
              <mc:Fallback>
                <p:oleObj name="Equation" r:id="rId10" imgW="2514600" imgH="380880" progId="Equation.3">
                  <p:embed/>
                  <p:pic>
                    <p:nvPicPr>
                      <p:cNvPr id="0" name=""/>
                      <p:cNvPicPr>
                        <a:picLocks noChangeAspect="1" noChangeArrowheads="1"/>
                      </p:cNvPicPr>
                      <p:nvPr/>
                    </p:nvPicPr>
                    <p:blipFill>
                      <a:blip r:embed="rId11"/>
                      <a:srcRect/>
                      <a:stretch>
                        <a:fillRect/>
                      </a:stretch>
                    </p:blipFill>
                    <p:spPr bwMode="auto">
                      <a:xfrm>
                        <a:off x="1593850" y="1746250"/>
                        <a:ext cx="2508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2"/>
          <p:cNvSpPr>
            <a:spLocks noChangeArrowheads="1"/>
          </p:cNvSpPr>
          <p:nvPr/>
        </p:nvSpPr>
        <p:spPr bwMode="auto">
          <a:xfrm>
            <a:off x="1409701" y="2543174"/>
            <a:ext cx="1543050" cy="6681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6" name="Text Box 18"/>
          <p:cNvSpPr txBox="1">
            <a:spLocks noChangeArrowheads="1"/>
          </p:cNvSpPr>
          <p:nvPr/>
        </p:nvSpPr>
        <p:spPr bwMode="auto">
          <a:xfrm>
            <a:off x="1447800" y="2536825"/>
            <a:ext cx="901700" cy="366713"/>
          </a:xfrm>
          <a:prstGeom prst="rect">
            <a:avLst/>
          </a:prstGeom>
          <a:noFill/>
          <a:ln>
            <a:noFill/>
          </a:ln>
          <a:effectLst/>
          <a:extLst/>
        </p:spPr>
        <p:txBody>
          <a:bodyPr>
            <a:spAutoFit/>
          </a:bodyPr>
          <a:lstStyle/>
          <a:p>
            <a:pPr>
              <a:spcBef>
                <a:spcPct val="50000"/>
              </a:spcBef>
            </a:pPr>
            <a:r>
              <a:rPr lang="en-GB" sz="1800" b="1" i="1" dirty="0">
                <a:latin typeface="Symbol" pitchFamily="18" charset="2"/>
              </a:rPr>
              <a:t>r</a:t>
            </a:r>
            <a:r>
              <a:rPr lang="en-GB" sz="1800" b="1" dirty="0"/>
              <a:t> = 1</a:t>
            </a:r>
            <a:endParaRPr lang="en-US" sz="1800" b="1" dirty="0"/>
          </a:p>
        </p:txBody>
      </p:sp>
      <p:sp>
        <p:nvSpPr>
          <p:cNvPr id="37" name="Text Box 18"/>
          <p:cNvSpPr txBox="1">
            <a:spLocks noChangeArrowheads="1"/>
          </p:cNvSpPr>
          <p:nvPr/>
        </p:nvSpPr>
        <p:spPr bwMode="auto">
          <a:xfrm>
            <a:off x="1438276" y="2803525"/>
            <a:ext cx="1524000" cy="369332"/>
          </a:xfrm>
          <a:prstGeom prst="rect">
            <a:avLst/>
          </a:prstGeom>
          <a:noFill/>
          <a:ln>
            <a:noFill/>
          </a:ln>
          <a:effectLst/>
          <a:extLst/>
        </p:spPr>
        <p:txBody>
          <a:bodyPr wrap="square">
            <a:spAutoFit/>
          </a:bodyPr>
          <a:lstStyle/>
          <a:p>
            <a:pPr>
              <a:spcBef>
                <a:spcPct val="50000"/>
              </a:spcBef>
            </a:pPr>
            <a:r>
              <a:rPr lang="en-GB" sz="1800" b="1" dirty="0" err="1" smtClean="0"/>
              <a:t>plim</a:t>
            </a:r>
            <a:r>
              <a:rPr lang="en-GB" sz="1800" b="1" dirty="0" smtClean="0"/>
              <a:t>     = 0.4</a:t>
            </a:r>
            <a:endParaRPr lang="en-US" sz="1800" b="1" dirty="0"/>
          </a:p>
        </p:txBody>
      </p:sp>
      <p:sp>
        <p:nvSpPr>
          <p:cNvPr id="28" name="Rectangle 32"/>
          <p:cNvSpPr>
            <a:spLocks noChangeArrowheads="1"/>
          </p:cNvSpPr>
          <p:nvPr/>
        </p:nvSpPr>
        <p:spPr bwMode="auto">
          <a:xfrm>
            <a:off x="7286625" y="2019299"/>
            <a:ext cx="1666875" cy="6681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Text Box 18"/>
          <p:cNvSpPr txBox="1">
            <a:spLocks noChangeArrowheads="1"/>
          </p:cNvSpPr>
          <p:nvPr/>
        </p:nvSpPr>
        <p:spPr bwMode="auto">
          <a:xfrm>
            <a:off x="7324725" y="2012950"/>
            <a:ext cx="901700" cy="366713"/>
          </a:xfrm>
          <a:prstGeom prst="rect">
            <a:avLst/>
          </a:prstGeom>
          <a:noFill/>
          <a:ln>
            <a:noFill/>
          </a:ln>
          <a:effectLst/>
          <a:extLst/>
        </p:spPr>
        <p:txBody>
          <a:bodyPr>
            <a:spAutoFit/>
          </a:bodyPr>
          <a:lstStyle/>
          <a:p>
            <a:pPr>
              <a:spcBef>
                <a:spcPct val="50000"/>
              </a:spcBef>
            </a:pPr>
            <a:r>
              <a:rPr lang="en-GB" sz="1800" b="1" i="1" dirty="0">
                <a:latin typeface="Symbol" pitchFamily="18" charset="2"/>
              </a:rPr>
              <a:t>r</a:t>
            </a:r>
            <a:r>
              <a:rPr lang="en-GB" sz="1800" b="1" dirty="0"/>
              <a:t> = 0.5</a:t>
            </a:r>
            <a:endParaRPr lang="en-US" sz="1800" b="1" dirty="0"/>
          </a:p>
        </p:txBody>
      </p:sp>
      <p:sp>
        <p:nvSpPr>
          <p:cNvPr id="30" name="Text Box 18"/>
          <p:cNvSpPr txBox="1">
            <a:spLocks noChangeArrowheads="1"/>
          </p:cNvSpPr>
          <p:nvPr/>
        </p:nvSpPr>
        <p:spPr bwMode="auto">
          <a:xfrm>
            <a:off x="7324725" y="2298700"/>
            <a:ext cx="1733550" cy="369332"/>
          </a:xfrm>
          <a:prstGeom prst="rect">
            <a:avLst/>
          </a:prstGeom>
          <a:noFill/>
          <a:ln>
            <a:noFill/>
          </a:ln>
          <a:effectLst/>
          <a:extLst/>
        </p:spPr>
        <p:txBody>
          <a:bodyPr wrap="square">
            <a:spAutoFit/>
          </a:bodyPr>
          <a:lstStyle/>
          <a:p>
            <a:pPr>
              <a:spcBef>
                <a:spcPct val="50000"/>
              </a:spcBef>
            </a:pPr>
            <a:r>
              <a:rPr lang="en-GB" sz="1800" b="1" smtClean="0"/>
              <a:t>         </a:t>
            </a:r>
            <a:endParaRPr lang="en-US" sz="1800" b="1" dirty="0"/>
          </a:p>
        </p:txBody>
      </p:sp>
      <p:sp>
        <p:nvSpPr>
          <p:cNvPr id="31" name="Text Box 18"/>
          <p:cNvSpPr txBox="1">
            <a:spLocks noChangeArrowheads="1"/>
          </p:cNvSpPr>
          <p:nvPr/>
        </p:nvSpPr>
        <p:spPr bwMode="auto">
          <a:xfrm>
            <a:off x="7315200" y="2279650"/>
            <a:ext cx="1790700" cy="369332"/>
          </a:xfrm>
          <a:prstGeom prst="rect">
            <a:avLst/>
          </a:prstGeom>
          <a:noFill/>
          <a:ln>
            <a:noFill/>
          </a:ln>
          <a:effectLst/>
          <a:extLst/>
        </p:spPr>
        <p:txBody>
          <a:bodyPr wrap="square">
            <a:spAutoFit/>
          </a:bodyPr>
          <a:lstStyle/>
          <a:p>
            <a:pPr>
              <a:spcBef>
                <a:spcPct val="50000"/>
              </a:spcBef>
            </a:pPr>
            <a:r>
              <a:rPr lang="en-GB" sz="1800" b="1" dirty="0" err="1" smtClean="0"/>
              <a:t>plim</a:t>
            </a:r>
            <a:r>
              <a:rPr lang="en-GB" sz="1800" b="1" dirty="0" smtClean="0"/>
              <a:t>     = 0.68</a:t>
            </a:r>
            <a:endParaRPr lang="en-US" sz="1800" b="1" dirty="0"/>
          </a:p>
        </p:txBody>
      </p:sp>
      <p:graphicFrame>
        <p:nvGraphicFramePr>
          <p:cNvPr id="32" name="Object 31"/>
          <p:cNvGraphicFramePr>
            <a:graphicFrameLocks noChangeAspect="1"/>
          </p:cNvGraphicFramePr>
          <p:nvPr>
            <p:extLst>
              <p:ext uri="{D42A27DB-BD31-4B8C-83A1-F6EECF244321}">
                <p14:modId xmlns:p14="http://schemas.microsoft.com/office/powerpoint/2010/main" val="3701354784"/>
              </p:ext>
            </p:extLst>
          </p:nvPr>
        </p:nvGraphicFramePr>
        <p:xfrm>
          <a:off x="7931150" y="2352676"/>
          <a:ext cx="237919" cy="285503"/>
        </p:xfrm>
        <a:graphic>
          <a:graphicData uri="http://schemas.openxmlformats.org/presentationml/2006/ole">
            <mc:AlternateContent xmlns:mc="http://schemas.openxmlformats.org/markup-compatibility/2006">
              <mc:Choice xmlns:v="urn:schemas-microsoft-com:vml" Requires="v">
                <p:oleObj spid="_x0000_s321666" name="Equation" r:id="rId12" imgW="317225" imgH="380670" progId="Equation.DSMT4">
                  <p:embed/>
                </p:oleObj>
              </mc:Choice>
              <mc:Fallback>
                <p:oleObj name="Equation" r:id="rId12" imgW="317225" imgH="38067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31150" y="2352676"/>
                        <a:ext cx="237919" cy="28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53538352"/>
              </p:ext>
            </p:extLst>
          </p:nvPr>
        </p:nvGraphicFramePr>
        <p:xfrm>
          <a:off x="2044700" y="2869200"/>
          <a:ext cx="238125" cy="285750"/>
        </p:xfrm>
        <a:graphic>
          <a:graphicData uri="http://schemas.openxmlformats.org/presentationml/2006/ole">
            <mc:AlternateContent xmlns:mc="http://schemas.openxmlformats.org/markup-compatibility/2006">
              <mc:Choice xmlns:v="urn:schemas-microsoft-com:vml" Requires="v">
                <p:oleObj spid="_x0000_s321667" name="Equation" r:id="rId14" imgW="317225" imgH="380670" progId="Equation.DSMT4">
                  <p:embed/>
                </p:oleObj>
              </mc:Choice>
              <mc:Fallback>
                <p:oleObj name="Equation" r:id="rId14" imgW="317225" imgH="380670" progId="Equation.DSMT4">
                  <p:embed/>
                  <p:pic>
                    <p:nvPicPr>
                      <p:cNvPr id="0" name="Object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44700" y="2869200"/>
                        <a:ext cx="2381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738000" y="638175"/>
            <a:ext cx="7668000" cy="46196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94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3194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explanation is that the superconsistency becomes apparent only for very large sample sizes.</a:t>
            </a:r>
            <a:r>
              <a:rPr lang="en-US" sz="1500" b="1"/>
              <a:t>  Comparing the distributions for </a:t>
            </a:r>
            <a:r>
              <a:rPr lang="en-US" sz="1500" b="1" i="1"/>
              <a:t>T</a:t>
            </a:r>
            <a:r>
              <a:rPr lang="en-US" sz="1500" b="1"/>
              <a:t> = 1,600 and </a:t>
            </a:r>
            <a:r>
              <a:rPr lang="en-US" sz="1500" b="1" i="1"/>
              <a:t>T</a:t>
            </a:r>
            <a:r>
              <a:rPr lang="en-US" sz="1500" b="1"/>
              <a:t> = 3,200, the sample size has doubled and so has the height.</a:t>
            </a:r>
            <a:endParaRPr lang="en-GB" sz="1500" b="1"/>
          </a:p>
        </p:txBody>
      </p:sp>
      <p:pic>
        <p:nvPicPr>
          <p:cNvPr id="319499"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400" y="673200"/>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22" name="Rectangle 32"/>
          <p:cNvSpPr>
            <a:spLocks noChangeArrowheads="1"/>
          </p:cNvSpPr>
          <p:nvPr/>
        </p:nvSpPr>
        <p:spPr bwMode="auto">
          <a:xfrm>
            <a:off x="4924425" y="527550"/>
            <a:ext cx="3905250" cy="1677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1777681738"/>
              </p:ext>
            </p:extLst>
          </p:nvPr>
        </p:nvGraphicFramePr>
        <p:xfrm>
          <a:off x="5070476" y="1358900"/>
          <a:ext cx="1974850" cy="374650"/>
        </p:xfrm>
        <a:graphic>
          <a:graphicData uri="http://schemas.openxmlformats.org/presentationml/2006/ole">
            <mc:AlternateContent xmlns:mc="http://schemas.openxmlformats.org/markup-compatibility/2006">
              <mc:Choice xmlns:v="urn:schemas-microsoft-com:vml" Requires="v">
                <p:oleObj spid="_x0000_s319602"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0476" y="1358900"/>
                        <a:ext cx="19748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591118682"/>
              </p:ext>
            </p:extLst>
          </p:nvPr>
        </p:nvGraphicFramePr>
        <p:xfrm>
          <a:off x="5133976" y="603250"/>
          <a:ext cx="3562350" cy="374650"/>
        </p:xfrm>
        <a:graphic>
          <a:graphicData uri="http://schemas.openxmlformats.org/presentationml/2006/ole">
            <mc:AlternateContent xmlns:mc="http://schemas.openxmlformats.org/markup-compatibility/2006">
              <mc:Choice xmlns:v="urn:schemas-microsoft-com:vml" Requires="v">
                <p:oleObj spid="_x0000_s319603" name="Equation" r:id="rId6" imgW="3568680" imgH="380880" progId="Equation.3">
                  <p:embed/>
                </p:oleObj>
              </mc:Choice>
              <mc:Fallback>
                <p:oleObj name="Equation" r:id="rId6" imgW="356868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3976" y="603250"/>
                        <a:ext cx="35623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907016910"/>
              </p:ext>
            </p:extLst>
          </p:nvPr>
        </p:nvGraphicFramePr>
        <p:xfrm>
          <a:off x="5029425" y="981075"/>
          <a:ext cx="2647950" cy="374650"/>
        </p:xfrm>
        <a:graphic>
          <a:graphicData uri="http://schemas.openxmlformats.org/presentationml/2006/ole">
            <mc:AlternateContent xmlns:mc="http://schemas.openxmlformats.org/markup-compatibility/2006">
              <mc:Choice xmlns:v="urn:schemas-microsoft-com:vml" Requires="v">
                <p:oleObj spid="_x0000_s319604" name="Equation" r:id="rId8" imgW="2654280" imgH="380880" progId="Equation.3">
                  <p:embed/>
                </p:oleObj>
              </mc:Choice>
              <mc:Fallback>
                <p:oleObj name="Equation" r:id="rId8" imgW="2654280" imgH="3808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425" y="981075"/>
                        <a:ext cx="2647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751449545"/>
              </p:ext>
            </p:extLst>
          </p:nvPr>
        </p:nvGraphicFramePr>
        <p:xfrm>
          <a:off x="5080000" y="1746250"/>
          <a:ext cx="2508250" cy="374650"/>
        </p:xfrm>
        <a:graphic>
          <a:graphicData uri="http://schemas.openxmlformats.org/presentationml/2006/ole">
            <mc:AlternateContent xmlns:mc="http://schemas.openxmlformats.org/markup-compatibility/2006">
              <mc:Choice xmlns:v="urn:schemas-microsoft-com:vml" Requires="v">
                <p:oleObj spid="_x0000_s319605" name="Equation" r:id="rId10" imgW="2514600" imgH="380880" progId="Equation.3">
                  <p:embed/>
                </p:oleObj>
              </mc:Choice>
              <mc:Fallback>
                <p:oleObj name="Equation" r:id="rId10" imgW="2514600" imgH="380880" progId="Equation.3">
                  <p:embed/>
                  <p:pic>
                    <p:nvPicPr>
                      <p:cNvPr id="0" name=""/>
                      <p:cNvPicPr>
                        <a:picLocks noChangeAspect="1" noChangeArrowheads="1"/>
                      </p:cNvPicPr>
                      <p:nvPr/>
                    </p:nvPicPr>
                    <p:blipFill>
                      <a:blip r:embed="rId11"/>
                      <a:srcRect/>
                      <a:stretch>
                        <a:fillRect/>
                      </a:stretch>
                    </p:blipFill>
                    <p:spPr bwMode="auto">
                      <a:xfrm>
                        <a:off x="5080000" y="1746250"/>
                        <a:ext cx="2508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32"/>
          <p:cNvSpPr>
            <a:spLocks noChangeArrowheads="1"/>
          </p:cNvSpPr>
          <p:nvPr/>
        </p:nvSpPr>
        <p:spPr bwMode="auto">
          <a:xfrm>
            <a:off x="1409701" y="2543174"/>
            <a:ext cx="1543050" cy="668175"/>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 Box 18"/>
          <p:cNvSpPr txBox="1">
            <a:spLocks noChangeArrowheads="1"/>
          </p:cNvSpPr>
          <p:nvPr/>
        </p:nvSpPr>
        <p:spPr bwMode="auto">
          <a:xfrm>
            <a:off x="1447800" y="2536825"/>
            <a:ext cx="901700" cy="366713"/>
          </a:xfrm>
          <a:prstGeom prst="rect">
            <a:avLst/>
          </a:prstGeom>
          <a:noFill/>
          <a:ln>
            <a:noFill/>
          </a:ln>
          <a:effectLst/>
          <a:extLst/>
        </p:spPr>
        <p:txBody>
          <a:bodyPr>
            <a:spAutoFit/>
          </a:bodyPr>
          <a:lstStyle/>
          <a:p>
            <a:pPr>
              <a:spcBef>
                <a:spcPct val="50000"/>
              </a:spcBef>
            </a:pPr>
            <a:r>
              <a:rPr lang="en-GB" sz="1800" b="1" i="1" dirty="0">
                <a:latin typeface="Symbol" pitchFamily="18" charset="2"/>
              </a:rPr>
              <a:t>r</a:t>
            </a:r>
            <a:r>
              <a:rPr lang="en-GB" sz="1800" b="1" dirty="0"/>
              <a:t> = 1</a:t>
            </a:r>
            <a:endParaRPr lang="en-US" sz="1800" b="1" dirty="0"/>
          </a:p>
        </p:txBody>
      </p:sp>
      <p:sp>
        <p:nvSpPr>
          <p:cNvPr id="19" name="Text Box 18"/>
          <p:cNvSpPr txBox="1">
            <a:spLocks noChangeArrowheads="1"/>
          </p:cNvSpPr>
          <p:nvPr/>
        </p:nvSpPr>
        <p:spPr bwMode="auto">
          <a:xfrm>
            <a:off x="1438276" y="2803525"/>
            <a:ext cx="1524000" cy="369332"/>
          </a:xfrm>
          <a:prstGeom prst="rect">
            <a:avLst/>
          </a:prstGeom>
          <a:noFill/>
          <a:ln>
            <a:noFill/>
          </a:ln>
          <a:effectLst/>
          <a:extLst/>
        </p:spPr>
        <p:txBody>
          <a:bodyPr wrap="square">
            <a:spAutoFit/>
          </a:bodyPr>
          <a:lstStyle/>
          <a:p>
            <a:pPr>
              <a:spcBef>
                <a:spcPct val="50000"/>
              </a:spcBef>
            </a:pPr>
            <a:r>
              <a:rPr lang="en-GB" sz="1800" b="1" dirty="0" err="1" smtClean="0"/>
              <a:t>plim</a:t>
            </a:r>
            <a:r>
              <a:rPr lang="en-GB" sz="1800" b="1" dirty="0" smtClean="0"/>
              <a:t>     = 0.4</a:t>
            </a:r>
            <a:endParaRPr lang="en-US" sz="1800" b="1" dirty="0"/>
          </a:p>
        </p:txBody>
      </p:sp>
      <p:graphicFrame>
        <p:nvGraphicFramePr>
          <p:cNvPr id="20" name="Object 19"/>
          <p:cNvGraphicFramePr>
            <a:graphicFrameLocks noChangeAspect="1"/>
          </p:cNvGraphicFramePr>
          <p:nvPr>
            <p:extLst>
              <p:ext uri="{D42A27DB-BD31-4B8C-83A1-F6EECF244321}">
                <p14:modId xmlns:p14="http://schemas.microsoft.com/office/powerpoint/2010/main" val="520623692"/>
              </p:ext>
            </p:extLst>
          </p:nvPr>
        </p:nvGraphicFramePr>
        <p:xfrm>
          <a:off x="2044700" y="2869200"/>
          <a:ext cx="238125" cy="285750"/>
        </p:xfrm>
        <a:graphic>
          <a:graphicData uri="http://schemas.openxmlformats.org/presentationml/2006/ole">
            <mc:AlternateContent xmlns:mc="http://schemas.openxmlformats.org/markup-compatibility/2006">
              <mc:Choice xmlns:v="urn:schemas-microsoft-com:vml" Requires="v">
                <p:oleObj spid="_x0000_s319606" name="Equation" r:id="rId12" imgW="317225" imgH="380670" progId="Equation.DSMT4">
                  <p:embed/>
                </p:oleObj>
              </mc:Choice>
              <mc:Fallback>
                <p:oleObj name="Equation" r:id="rId12" imgW="317225" imgH="38067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44700" y="2869200"/>
                        <a:ext cx="2381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a:t>
            </a:r>
            <a:r>
              <a:rPr lang="en-GB" sz="1200" b="1" dirty="0" smtClean="0">
                <a:solidFill>
                  <a:schemeClr val="bg1"/>
                </a:solidFill>
              </a:rPr>
              <a:t>13.6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nSpc>
                <a:spcPct val="120000"/>
              </a:lnSpc>
            </a:pPr>
            <a:endParaRPr lang="en-GB" sz="1200" b="1" dirty="0">
              <a:solidFill>
                <a:schemeClr val="bg1"/>
              </a:solidFill>
            </a:endParaRPr>
          </a:p>
          <a:p>
            <a:pPr>
              <a:lnSpc>
                <a:spcPct val="120000"/>
              </a:lnSpc>
            </a:pPr>
            <a:r>
              <a:rPr lang="en-GB" sz="1200" b="1" smtClean="0">
                <a:solidFill>
                  <a:schemeClr val="bg1"/>
                </a:solidFill>
              </a:rPr>
              <a:t>Individuals </a:t>
            </a:r>
            <a:r>
              <a:rPr lang="en-GB" sz="1200" b="1" dirty="0">
                <a:solidFill>
                  <a:schemeClr val="bg1"/>
                </a:solidFill>
              </a:rPr>
              <a:t>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01025" y="6553200"/>
            <a:ext cx="8667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2016.05.26</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57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285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Consider, for example, Friedman’s Permanent Income Hypothesis and the consumption function </a:t>
            </a:r>
            <a:r>
              <a:rPr lang="en-US" sz="1500" b="1" i="1"/>
              <a:t>C</a:t>
            </a:r>
            <a:r>
              <a:rPr lang="en-US" sz="1500" b="1" i="1" baseline="-25000"/>
              <a:t>t</a:t>
            </a:r>
            <a:r>
              <a:rPr lang="en-US" sz="1500" b="1" i="1" baseline="30000"/>
              <a:t>P</a:t>
            </a:r>
            <a:r>
              <a:rPr lang="en-US" sz="1500" b="1"/>
              <a:t> = </a:t>
            </a:r>
            <a:r>
              <a:rPr lang="en-US" sz="1500" b="1" i="1">
                <a:latin typeface="Symbol" pitchFamily="18" charset="2"/>
              </a:rPr>
              <a:t>b</a:t>
            </a:r>
            <a:r>
              <a:rPr lang="en-US" sz="1500" b="1" baseline="-25000"/>
              <a:t>2</a:t>
            </a:r>
            <a:r>
              <a:rPr lang="en-US" sz="1500" b="1" i="1"/>
              <a:t>Y</a:t>
            </a:r>
            <a:r>
              <a:rPr lang="en-US" sz="1500" b="1" i="1" baseline="-25000"/>
              <a:t>t</a:t>
            </a:r>
            <a:r>
              <a:rPr lang="en-US" sz="1500" b="1" i="1" baseline="30000"/>
              <a:t>P</a:t>
            </a:r>
            <a:r>
              <a:rPr lang="en-US" sz="1500" b="1" i="1"/>
              <a:t>v</a:t>
            </a:r>
            <a:r>
              <a:rPr lang="en-US" sz="1500" b="1" i="1" baseline="-25000"/>
              <a:t>t</a:t>
            </a:r>
            <a:r>
              <a:rPr lang="en-GB" sz="1500" b="1"/>
              <a:t> where </a:t>
            </a:r>
            <a:r>
              <a:rPr lang="en-GB" sz="1500" b="1" i="1"/>
              <a:t>C</a:t>
            </a:r>
            <a:r>
              <a:rPr lang="en-GB" sz="1500" b="1" i="1" baseline="-25000"/>
              <a:t>t</a:t>
            </a:r>
            <a:r>
              <a:rPr lang="en-GB" sz="1500" b="1" i="1" baseline="30000"/>
              <a:t>P</a:t>
            </a:r>
            <a:r>
              <a:rPr lang="en-GB" sz="1500" b="1"/>
              <a:t> and </a:t>
            </a:r>
            <a:r>
              <a:rPr lang="en-GB" sz="1500" b="1" i="1"/>
              <a:t>Y</a:t>
            </a:r>
            <a:r>
              <a:rPr lang="en-GB" sz="1500" b="1" i="1" baseline="-25000"/>
              <a:t>t</a:t>
            </a:r>
            <a:r>
              <a:rPr lang="en-GB" sz="1500" b="1" i="1" baseline="30000"/>
              <a:t>P</a:t>
            </a:r>
            <a:r>
              <a:rPr lang="en-GB" sz="1500" b="1"/>
              <a:t> are permanent consumption and income, respectively, and </a:t>
            </a:r>
            <a:r>
              <a:rPr lang="en-GB" sz="1500" b="1" i="1"/>
              <a:t>v</a:t>
            </a:r>
            <a:r>
              <a:rPr lang="en-GB" sz="1500" b="1" i="1" baseline="-25000"/>
              <a:t>t</a:t>
            </a:r>
            <a:r>
              <a:rPr lang="en-GB" sz="1500" b="1"/>
              <a:t> is a multiplicative disturbance term.</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5751"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5752"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6722"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867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867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In logarithms, the relationship becomes  log</a:t>
            </a:r>
            <a:r>
              <a:rPr lang="en-US" sz="1500"/>
              <a:t> </a:t>
            </a:r>
            <a:r>
              <a:rPr lang="en-US" sz="1500" b="1" i="1"/>
              <a:t>C</a:t>
            </a:r>
            <a:r>
              <a:rPr lang="en-US" sz="1500" b="1" i="1" baseline="-25000"/>
              <a:t>t</a:t>
            </a:r>
            <a:r>
              <a:rPr lang="en-US" sz="1500" b="1" i="1" baseline="30000"/>
              <a:t>P</a:t>
            </a:r>
            <a:r>
              <a:rPr lang="en-US" sz="1500" b="1"/>
              <a:t> = log </a:t>
            </a:r>
            <a:r>
              <a:rPr lang="en-US" sz="1500" b="1" i="1">
                <a:latin typeface="Symbol" pitchFamily="18" charset="2"/>
              </a:rPr>
              <a:t>b</a:t>
            </a:r>
            <a:r>
              <a:rPr lang="en-US" sz="1500" b="1" baseline="-25000"/>
              <a:t>2</a:t>
            </a:r>
            <a:r>
              <a:rPr lang="en-US" sz="1500" b="1"/>
              <a:t> + log </a:t>
            </a:r>
            <a:r>
              <a:rPr lang="en-US" sz="1500" b="1" i="1"/>
              <a:t>Y</a:t>
            </a:r>
            <a:r>
              <a:rPr lang="en-US" sz="1500" b="1" i="1" baseline="-25000"/>
              <a:t>t</a:t>
            </a:r>
            <a:r>
              <a:rPr lang="en-US" sz="1500" b="1" i="1" baseline="30000"/>
              <a:t>P</a:t>
            </a:r>
            <a:r>
              <a:rPr lang="en-US" sz="1500" b="1"/>
              <a:t> + log </a:t>
            </a:r>
            <a:r>
              <a:rPr lang="en-US" sz="1500" b="1" i="1"/>
              <a:t>v</a:t>
            </a:r>
            <a:r>
              <a:rPr lang="en-US" sz="1500" b="1" i="1" baseline="-25000"/>
              <a:t>t</a:t>
            </a:r>
            <a:r>
              <a:rPr lang="en-GB" sz="1500"/>
              <a:t> </a:t>
            </a:r>
            <a:r>
              <a:rPr lang="en-GB" sz="1500" b="1"/>
              <a:t> where </a:t>
            </a:r>
            <a:r>
              <a:rPr lang="en-GB" sz="1500" b="1" i="1"/>
              <a:t>u</a:t>
            </a:r>
            <a:r>
              <a:rPr lang="en-GB" sz="1500" b="1" i="1" baseline="-25000"/>
              <a:t>t</a:t>
            </a:r>
            <a:r>
              <a:rPr lang="en-GB" sz="1500" b="1"/>
              <a:t> is the logarithm of </a:t>
            </a:r>
            <a:r>
              <a:rPr lang="en-GB" sz="1500" b="1" i="1"/>
              <a:t>v</a:t>
            </a:r>
            <a:r>
              <a:rPr lang="en-GB" sz="1500" b="1" i="1" baseline="-25000"/>
              <a:t>t</a:t>
            </a:r>
            <a:r>
              <a:rPr lang="en-GB" sz="1500" b="1" i="1"/>
              <a: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6775"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6776"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7746"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877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87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the theory is correct, in the long run, ignoring short-run dynamics and the differences between the permanent and actual measures of the variables, consumption and income will grow at the same rate and the mean of the difference between their logarithms will be log </a:t>
            </a:r>
            <a:r>
              <a:rPr lang="en-GB" sz="1500" b="1" i="1">
                <a:latin typeface="Symbol" pitchFamily="18" charset="2"/>
              </a:rPr>
              <a:t>b</a:t>
            </a:r>
            <a:r>
              <a:rPr lang="en-GB" sz="1500" b="1" baseline="-25000"/>
              <a:t>2</a:t>
            </a:r>
            <a:r>
              <a:rPr lang="en-GB" sz="1500" b="1"/>
              <a: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7798"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7799"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8770"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887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2887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shows plots of the logarithms of aggregate disposable personal income, </a:t>
            </a:r>
            <a:r>
              <a:rPr lang="en-GB" sz="1500" b="1" i="1"/>
              <a:t>DPI</a:t>
            </a:r>
            <a:r>
              <a:rPr lang="en-GB" sz="1500" b="1"/>
              <a:t>, and aggregate personal consumer expenditure, </a:t>
            </a:r>
            <a:r>
              <a:rPr lang="en-GB" sz="1500" b="1" i="1"/>
              <a:t>PCE</a:t>
            </a:r>
            <a:r>
              <a:rPr lang="en-GB" sz="1500" b="1"/>
              <a:t>, (left scale), and their difference (right scale) for the United States for the period 1959–2003.</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8822"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8823"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9794"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endParaRPr lang="en-US" b="1" i="1"/>
          </a:p>
          <a:p>
            <a:pPr algn="ctr"/>
            <a:endParaRPr lang="en-US" b="1" i="1"/>
          </a:p>
        </p:txBody>
      </p:sp>
      <p:sp>
        <p:nvSpPr>
          <p:cNvPr id="2897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2897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It can be seen that the gap between the two has been fairly stable, increasing a little in the first part of the period and declining a little thereafter.  Thus, although the series for </a:t>
            </a:r>
            <a:r>
              <a:rPr lang="en-GB" sz="1500" b="1" i="1"/>
              <a:t>DPI</a:t>
            </a:r>
            <a:r>
              <a:rPr lang="en-GB" sz="1500" b="1"/>
              <a:t> and </a:t>
            </a:r>
            <a:r>
              <a:rPr lang="en-GB" sz="1500" b="1" i="1"/>
              <a:t>PCE</a:t>
            </a:r>
            <a:r>
              <a:rPr lang="en-GB" sz="1500" b="1"/>
              <a:t> are nonstationary, they appear to be wandering together.</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COINTEGRATION</a:t>
            </a:r>
            <a:endParaRPr lang="en-GB" sz="1600" dirty="0">
              <a:latin typeface="Times New Roman" pitchFamily="18" charset="0"/>
            </a:endParaRPr>
          </a:p>
        </p:txBody>
      </p:sp>
      <p:sp>
        <p:nvSpPr>
          <p:cNvPr id="13" name="Rectangle 12"/>
          <p:cNvSpPr/>
          <p:nvPr/>
        </p:nvSpPr>
        <p:spPr bwMode="auto">
          <a:xfrm>
            <a:off x="923924" y="1209674"/>
            <a:ext cx="7149600" cy="4314826"/>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13"/>
          <p:cNvSpPr>
            <a:spLocks noChangeArrowheads="1"/>
          </p:cNvSpPr>
          <p:nvPr/>
        </p:nvSpPr>
        <p:spPr bwMode="auto">
          <a:xfrm>
            <a:off x="0" y="540000"/>
            <a:ext cx="9144000" cy="558299"/>
          </a:xfrm>
          <a:prstGeom prst="rect">
            <a:avLst/>
          </a:prstGeom>
          <a:solidFill>
            <a:schemeClr val="bg1"/>
          </a:solidFill>
          <a:ln>
            <a:noFill/>
          </a:ln>
          <a:effectLst>
            <a:innerShdw blurRad="76200">
              <a:schemeClr val="tx1"/>
            </a:innerShdw>
          </a:effectLst>
          <a:extLst/>
        </p:spPr>
        <p:txBody>
          <a:bodyPr wrap="none" anchor="ctr"/>
          <a:lstStyle/>
          <a:p>
            <a:endParaRPr lang="en-GB"/>
          </a:p>
        </p:txBody>
      </p:sp>
      <p:pic>
        <p:nvPicPr>
          <p:cNvPr id="1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75" y="1214439"/>
            <a:ext cx="6981444" cy="428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2"/>
          <p:cNvGraphicFramePr>
            <a:graphicFrameLocks noChangeAspect="1"/>
          </p:cNvGraphicFramePr>
          <p:nvPr>
            <p:extLst>
              <p:ext uri="{D42A27DB-BD31-4B8C-83A1-F6EECF244321}">
                <p14:modId xmlns:p14="http://schemas.microsoft.com/office/powerpoint/2010/main" val="3568566989"/>
              </p:ext>
            </p:extLst>
          </p:nvPr>
        </p:nvGraphicFramePr>
        <p:xfrm>
          <a:off x="1541463" y="596900"/>
          <a:ext cx="1644650" cy="419100"/>
        </p:xfrm>
        <a:graphic>
          <a:graphicData uri="http://schemas.openxmlformats.org/presentationml/2006/ole">
            <mc:AlternateContent xmlns:mc="http://schemas.openxmlformats.org/markup-compatibility/2006">
              <mc:Choice xmlns:v="urn:schemas-microsoft-com:vml" Requires="v">
                <p:oleObj spid="_x0000_s289846" name="Equation" r:id="rId4" imgW="1638000" imgH="419040" progId="Equation.3">
                  <p:embed/>
                </p:oleObj>
              </mc:Choice>
              <mc:Fallback>
                <p:oleObj name="Equation" r:id="rId4" imgW="163800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1463" y="596900"/>
                        <a:ext cx="16446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4"/>
          <p:cNvGraphicFramePr>
            <a:graphicFrameLocks noChangeAspect="1"/>
          </p:cNvGraphicFramePr>
          <p:nvPr>
            <p:extLst>
              <p:ext uri="{D42A27DB-BD31-4B8C-83A1-F6EECF244321}">
                <p14:modId xmlns:p14="http://schemas.microsoft.com/office/powerpoint/2010/main" val="1740572098"/>
              </p:ext>
            </p:extLst>
          </p:nvPr>
        </p:nvGraphicFramePr>
        <p:xfrm>
          <a:off x="3954463" y="596900"/>
          <a:ext cx="3562350" cy="419100"/>
        </p:xfrm>
        <a:graphic>
          <a:graphicData uri="http://schemas.openxmlformats.org/presentationml/2006/ole">
            <mc:AlternateContent xmlns:mc="http://schemas.openxmlformats.org/markup-compatibility/2006">
              <mc:Choice xmlns:v="urn:schemas-microsoft-com:vml" Requires="v">
                <p:oleObj spid="_x0000_s289847" name="Equation" r:id="rId6" imgW="3555720" imgH="419040" progId="Equation.3">
                  <p:embed/>
                </p:oleObj>
              </mc:Choice>
              <mc:Fallback>
                <p:oleObj name="Equation" r:id="rId6" imgW="355572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4463" y="596900"/>
                        <a:ext cx="35623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A386DAE-9E75-4A5E-9A8C-7EACCE672C4C}"/>
</file>

<file path=customXml/itemProps2.xml><?xml version="1.0" encoding="utf-8"?>
<ds:datastoreItem xmlns:ds="http://schemas.openxmlformats.org/officeDocument/2006/customXml" ds:itemID="{C577A894-A92F-4D77-8A69-3A51B22393BF}"/>
</file>

<file path=customXml/itemProps3.xml><?xml version="1.0" encoding="utf-8"?>
<ds:datastoreItem xmlns:ds="http://schemas.openxmlformats.org/officeDocument/2006/customXml" ds:itemID="{D2DB707C-0C4C-42D3-8E32-14BB9955E754}"/>
</file>

<file path=docProps/app.xml><?xml version="1.0" encoding="utf-8"?>
<Properties xmlns="http://schemas.openxmlformats.org/officeDocument/2006/extended-properties" xmlns:vt="http://schemas.openxmlformats.org/officeDocument/2006/docPropsVTypes">
  <TotalTime>4616</TotalTime>
  <Words>3206</Words>
  <Application>Microsoft Office PowerPoint</Application>
  <PresentationFormat>On-screen Show (4:3)</PresentationFormat>
  <Paragraphs>445</Paragraphs>
  <Slides>43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119</cp:revision>
  <dcterms:created xsi:type="dcterms:W3CDTF">1998-05-09T13:24:56Z</dcterms:created>
  <dcterms:modified xsi:type="dcterms:W3CDTF">2016-06-01T09:55:19Z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