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17.xml" ContentType="application/vnd.openxmlformats-officedocument.presentationml.slide+xml"/>
  <Override PartName="/ppt/slides/slide29.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35.xml" ContentType="application/vnd.openxmlformats-officedocument.presentationml.slide+xml"/>
  <Override PartName="/ppt/slides/slide30.xml" ContentType="application/vnd.openxmlformats-officedocument.presentationml.slide+xml"/>
  <Override PartName="/ppt/slides/slide37.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36.xml" ContentType="application/vnd.openxmlformats-officedocument.presentationml.slide+xml"/>
  <Override PartName="/ppt/slides/slide40.xml" ContentType="application/vnd.openxmlformats-officedocument.presentationml.slide+xml"/>
  <Override PartName="/ppt/slides/slide38.xml" ContentType="application/vnd.openxmlformats-officedocument.presentationml.slide+xml"/>
  <Override PartName="/ppt/slides/slide41.xml" ContentType="application/vnd.openxmlformats-officedocument.presentationml.slide+xml"/>
  <Override PartName="/ppt/slides/slide39.xml" ContentType="application/vnd.openxmlformats-officedocument.presentationml.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43" r:id="rId2"/>
    <p:sldId id="266" r:id="rId3"/>
    <p:sldId id="318" r:id="rId4"/>
    <p:sldId id="307" r:id="rId5"/>
    <p:sldId id="308" r:id="rId6"/>
    <p:sldId id="309" r:id="rId7"/>
    <p:sldId id="310" r:id="rId8"/>
    <p:sldId id="338" r:id="rId9"/>
    <p:sldId id="311" r:id="rId10"/>
    <p:sldId id="312" r:id="rId11"/>
    <p:sldId id="313" r:id="rId12"/>
    <p:sldId id="314" r:id="rId13"/>
    <p:sldId id="316" r:id="rId14"/>
    <p:sldId id="315" r:id="rId15"/>
    <p:sldId id="317" r:id="rId16"/>
    <p:sldId id="319" r:id="rId17"/>
    <p:sldId id="320" r:id="rId18"/>
    <p:sldId id="321" r:id="rId19"/>
    <p:sldId id="339" r:id="rId20"/>
    <p:sldId id="322" r:id="rId21"/>
    <p:sldId id="340" r:id="rId22"/>
    <p:sldId id="323" r:id="rId23"/>
    <p:sldId id="324" r:id="rId24"/>
    <p:sldId id="341" r:id="rId25"/>
    <p:sldId id="325" r:id="rId26"/>
    <p:sldId id="326" r:id="rId27"/>
    <p:sldId id="327" r:id="rId28"/>
    <p:sldId id="328" r:id="rId29"/>
    <p:sldId id="329" r:id="rId30"/>
    <p:sldId id="330" r:id="rId31"/>
    <p:sldId id="331" r:id="rId32"/>
    <p:sldId id="332" r:id="rId33"/>
    <p:sldId id="333" r:id="rId34"/>
    <p:sldId id="342" r:id="rId35"/>
    <p:sldId id="334" r:id="rId36"/>
    <p:sldId id="335" r:id="rId37"/>
    <p:sldId id="336" r:id="rId38"/>
    <p:sldId id="337" r:id="rId39"/>
    <p:sldId id="260" r:id="rId40"/>
    <p:sldId id="299" r:id="rId41"/>
    <p:sldId id="304" r:id="rId42"/>
    <p:sldId id="301" r:id="rId43"/>
    <p:sldId id="303" r:id="rId44"/>
    <p:sldId id="279" r:id="rId45"/>
  </p:sldIdLst>
  <p:sldSz cx="9144000" cy="6858000" type="screen4x3"/>
  <p:notesSz cx="6858000" cy="9144000"/>
  <p:defaultTextStyle>
    <a:defPPr>
      <a:defRPr lang="en-GB"/>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69696"/>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105" autoAdjust="0"/>
    <p:restoredTop sz="98108" autoAdjust="0"/>
  </p:normalViewPr>
  <p:slideViewPr>
    <p:cSldViewPr snapToGrid="0" showGuides="1">
      <p:cViewPr>
        <p:scale>
          <a:sx n="100" d="100"/>
          <a:sy n="100" d="100"/>
        </p:scale>
        <p:origin x="-2292" y="-414"/>
      </p:cViewPr>
      <p:guideLst>
        <p:guide orient="horz" pos="3678"/>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10.wmf"/><Relationship Id="rId1" Type="http://schemas.openxmlformats.org/officeDocument/2006/relationships/image" Target="../media/image9.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10.wmf"/><Relationship Id="rId1" Type="http://schemas.openxmlformats.org/officeDocument/2006/relationships/image" Target="../media/image9.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10.wmf"/><Relationship Id="rId1" Type="http://schemas.openxmlformats.org/officeDocument/2006/relationships/image" Target="../media/image9.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10.wmf"/><Relationship Id="rId1" Type="http://schemas.openxmlformats.org/officeDocument/2006/relationships/image" Target="../media/image9.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5" Type="http://schemas.openxmlformats.org/officeDocument/2006/relationships/image" Target="../media/image3.wmf"/><Relationship Id="rId4"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5" Type="http://schemas.openxmlformats.org/officeDocument/2006/relationships/image" Target="../media/image3.wmf"/><Relationship Id="rId4" Type="http://schemas.openxmlformats.org/officeDocument/2006/relationships/image" Target="../media/image12.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5.wmf"/><Relationship Id="rId1" Type="http://schemas.openxmlformats.org/officeDocument/2006/relationships/image" Target="../media/image13.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6.wmf"/><Relationship Id="rId1" Type="http://schemas.openxmlformats.org/officeDocument/2006/relationships/image" Target="../media/image13.wmf"/><Relationship Id="rId4" Type="http://schemas.openxmlformats.org/officeDocument/2006/relationships/image" Target="../media/image14.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3.wmf"/><Relationship Id="rId1" Type="http://schemas.openxmlformats.org/officeDocument/2006/relationships/image" Target="../media/image17.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3.wmf"/><Relationship Id="rId1" Type="http://schemas.openxmlformats.org/officeDocument/2006/relationships/image" Target="../media/image18.wmf"/><Relationship Id="rId4"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6.wmf"/><Relationship Id="rId1" Type="http://schemas.openxmlformats.org/officeDocument/2006/relationships/image" Target="../media/image13.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3.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3.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3.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3.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3.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3.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3.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C1B299BA-DE03-443E-9CCF-3DA07479C8DC}" type="slidenum">
              <a:rPr lang="en-GB"/>
              <a:pPr/>
              <a:t>‹#›</a:t>
            </a:fld>
            <a:endParaRPr lang="en-GB"/>
          </a:p>
        </p:txBody>
      </p:sp>
    </p:spTree>
    <p:extLst>
      <p:ext uri="{BB962C8B-B14F-4D97-AF65-F5344CB8AC3E}">
        <p14:creationId xmlns:p14="http://schemas.microsoft.com/office/powerpoint/2010/main" val="4117115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B3FB4D75-EB10-481E-BE69-FB20696ACCB4}" type="slidenum">
              <a:rPr lang="en-GB"/>
              <a:pPr/>
              <a:t>‹#›</a:t>
            </a:fld>
            <a:endParaRPr lang="en-GB"/>
          </a:p>
        </p:txBody>
      </p:sp>
    </p:spTree>
    <p:extLst>
      <p:ext uri="{BB962C8B-B14F-4D97-AF65-F5344CB8AC3E}">
        <p14:creationId xmlns:p14="http://schemas.microsoft.com/office/powerpoint/2010/main" val="4279485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5B7B7D98-8E53-4F1F-A143-C4EC006254A8}" type="slidenum">
              <a:rPr lang="en-GB"/>
              <a:pPr/>
              <a:t>‹#›</a:t>
            </a:fld>
            <a:endParaRPr lang="en-GB"/>
          </a:p>
        </p:txBody>
      </p:sp>
    </p:spTree>
    <p:extLst>
      <p:ext uri="{BB962C8B-B14F-4D97-AF65-F5344CB8AC3E}">
        <p14:creationId xmlns:p14="http://schemas.microsoft.com/office/powerpoint/2010/main" val="2149672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C2FA07A3-EB87-47A9-9E23-93669C3956AD}" type="slidenum">
              <a:rPr lang="en-GB"/>
              <a:pPr/>
              <a:t>‹#›</a:t>
            </a:fld>
            <a:endParaRPr lang="en-GB"/>
          </a:p>
        </p:txBody>
      </p:sp>
    </p:spTree>
    <p:extLst>
      <p:ext uri="{BB962C8B-B14F-4D97-AF65-F5344CB8AC3E}">
        <p14:creationId xmlns:p14="http://schemas.microsoft.com/office/powerpoint/2010/main" val="1193165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FB954A57-A576-47E4-8BB0-888AAA0DD522}" type="slidenum">
              <a:rPr lang="en-GB"/>
              <a:pPr/>
              <a:t>‹#›</a:t>
            </a:fld>
            <a:endParaRPr lang="en-GB"/>
          </a:p>
        </p:txBody>
      </p:sp>
    </p:spTree>
    <p:extLst>
      <p:ext uri="{BB962C8B-B14F-4D97-AF65-F5344CB8AC3E}">
        <p14:creationId xmlns:p14="http://schemas.microsoft.com/office/powerpoint/2010/main" val="3508794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A433AF91-47E2-4DB0-9A3F-7BA357D66811}" type="slidenum">
              <a:rPr lang="en-GB"/>
              <a:pPr/>
              <a:t>‹#›</a:t>
            </a:fld>
            <a:endParaRPr lang="en-GB"/>
          </a:p>
        </p:txBody>
      </p:sp>
    </p:spTree>
    <p:extLst>
      <p:ext uri="{BB962C8B-B14F-4D97-AF65-F5344CB8AC3E}">
        <p14:creationId xmlns:p14="http://schemas.microsoft.com/office/powerpoint/2010/main" val="735851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GB"/>
          </a:p>
        </p:txBody>
      </p:sp>
      <p:sp>
        <p:nvSpPr>
          <p:cNvPr id="8" name="Footer Placeholder 7"/>
          <p:cNvSpPr>
            <a:spLocks noGrp="1"/>
          </p:cNvSpPr>
          <p:nvPr>
            <p:ph type="ftr" sz="quarter" idx="11"/>
          </p:nvPr>
        </p:nvSpPr>
        <p:spPr/>
        <p:txBody>
          <a:bodyPr/>
          <a:lstStyle>
            <a:lvl1pPr>
              <a:defRPr/>
            </a:lvl1pPr>
          </a:lstStyle>
          <a:p>
            <a:endParaRPr lang="en-GB"/>
          </a:p>
        </p:txBody>
      </p:sp>
      <p:sp>
        <p:nvSpPr>
          <p:cNvPr id="9" name="Slide Number Placeholder 8"/>
          <p:cNvSpPr>
            <a:spLocks noGrp="1"/>
          </p:cNvSpPr>
          <p:nvPr>
            <p:ph type="sldNum" sz="quarter" idx="12"/>
          </p:nvPr>
        </p:nvSpPr>
        <p:spPr/>
        <p:txBody>
          <a:bodyPr/>
          <a:lstStyle>
            <a:lvl1pPr>
              <a:defRPr/>
            </a:lvl1pPr>
          </a:lstStyle>
          <a:p>
            <a:fld id="{B57D47A3-B865-4EB3-942E-D2B7C64A3F2D}" type="slidenum">
              <a:rPr lang="en-GB"/>
              <a:pPr/>
              <a:t>‹#›</a:t>
            </a:fld>
            <a:endParaRPr lang="en-GB"/>
          </a:p>
        </p:txBody>
      </p:sp>
    </p:spTree>
    <p:extLst>
      <p:ext uri="{BB962C8B-B14F-4D97-AF65-F5344CB8AC3E}">
        <p14:creationId xmlns:p14="http://schemas.microsoft.com/office/powerpoint/2010/main" val="29612651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p>
        </p:txBody>
      </p:sp>
      <p:sp>
        <p:nvSpPr>
          <p:cNvPr id="4" name="Footer Placeholder 3"/>
          <p:cNvSpPr>
            <a:spLocks noGrp="1"/>
          </p:cNvSpPr>
          <p:nvPr>
            <p:ph type="ftr" sz="quarter" idx="11"/>
          </p:nvPr>
        </p:nvSpPr>
        <p:spPr/>
        <p:txBody>
          <a:bodyPr/>
          <a:lstStyle>
            <a:lvl1pPr>
              <a:defRPr/>
            </a:lvl1pPr>
          </a:lstStyle>
          <a:p>
            <a:endParaRPr lang="en-GB"/>
          </a:p>
        </p:txBody>
      </p:sp>
      <p:sp>
        <p:nvSpPr>
          <p:cNvPr id="5" name="Slide Number Placeholder 4"/>
          <p:cNvSpPr>
            <a:spLocks noGrp="1"/>
          </p:cNvSpPr>
          <p:nvPr>
            <p:ph type="sldNum" sz="quarter" idx="12"/>
          </p:nvPr>
        </p:nvSpPr>
        <p:spPr/>
        <p:txBody>
          <a:bodyPr/>
          <a:lstStyle>
            <a:lvl1pPr>
              <a:defRPr/>
            </a:lvl1pPr>
          </a:lstStyle>
          <a:p>
            <a:fld id="{F7C66817-10BE-42C5-A70C-21C16B32B2C8}" type="slidenum">
              <a:rPr lang="en-GB"/>
              <a:pPr/>
              <a:t>‹#›</a:t>
            </a:fld>
            <a:endParaRPr lang="en-GB"/>
          </a:p>
        </p:txBody>
      </p:sp>
    </p:spTree>
    <p:extLst>
      <p:ext uri="{BB962C8B-B14F-4D97-AF65-F5344CB8AC3E}">
        <p14:creationId xmlns:p14="http://schemas.microsoft.com/office/powerpoint/2010/main" val="871178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p>
        </p:txBody>
      </p:sp>
      <p:sp>
        <p:nvSpPr>
          <p:cNvPr id="3" name="Footer Placeholder 2"/>
          <p:cNvSpPr>
            <a:spLocks noGrp="1"/>
          </p:cNvSpPr>
          <p:nvPr>
            <p:ph type="ftr" sz="quarter" idx="11"/>
          </p:nvPr>
        </p:nvSpPr>
        <p:spPr/>
        <p:txBody>
          <a:bodyPr/>
          <a:lstStyle>
            <a:lvl1pPr>
              <a:defRPr/>
            </a:lvl1pPr>
          </a:lstStyle>
          <a:p>
            <a:endParaRPr lang="en-GB"/>
          </a:p>
        </p:txBody>
      </p:sp>
      <p:sp>
        <p:nvSpPr>
          <p:cNvPr id="4" name="Slide Number Placeholder 3"/>
          <p:cNvSpPr>
            <a:spLocks noGrp="1"/>
          </p:cNvSpPr>
          <p:nvPr>
            <p:ph type="sldNum" sz="quarter" idx="12"/>
          </p:nvPr>
        </p:nvSpPr>
        <p:spPr/>
        <p:txBody>
          <a:bodyPr/>
          <a:lstStyle>
            <a:lvl1pPr>
              <a:defRPr/>
            </a:lvl1pPr>
          </a:lstStyle>
          <a:p>
            <a:fld id="{BD537BFE-D762-4B63-980A-D5FBAF9DD6E3}" type="slidenum">
              <a:rPr lang="en-GB"/>
              <a:pPr/>
              <a:t>‹#›</a:t>
            </a:fld>
            <a:endParaRPr lang="en-GB"/>
          </a:p>
        </p:txBody>
      </p:sp>
    </p:spTree>
    <p:extLst>
      <p:ext uri="{BB962C8B-B14F-4D97-AF65-F5344CB8AC3E}">
        <p14:creationId xmlns:p14="http://schemas.microsoft.com/office/powerpoint/2010/main" val="1862181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8BE63C90-57C2-43BB-B5AB-C8338BA0A43B}" type="slidenum">
              <a:rPr lang="en-GB"/>
              <a:pPr/>
              <a:t>‹#›</a:t>
            </a:fld>
            <a:endParaRPr lang="en-GB"/>
          </a:p>
        </p:txBody>
      </p:sp>
    </p:spTree>
    <p:extLst>
      <p:ext uri="{BB962C8B-B14F-4D97-AF65-F5344CB8AC3E}">
        <p14:creationId xmlns:p14="http://schemas.microsoft.com/office/powerpoint/2010/main" val="1395265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DA1BB8F2-8BBF-44B1-B6FB-170F86BB7AAE}" type="slidenum">
              <a:rPr lang="en-GB"/>
              <a:pPr/>
              <a:t>‹#›</a:t>
            </a:fld>
            <a:endParaRPr lang="en-GB"/>
          </a:p>
        </p:txBody>
      </p:sp>
    </p:spTree>
    <p:extLst>
      <p:ext uri="{BB962C8B-B14F-4D97-AF65-F5344CB8AC3E}">
        <p14:creationId xmlns:p14="http://schemas.microsoft.com/office/powerpoint/2010/main" val="2093449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GB"/>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E71D3461-7350-4288-A0D9-EA9CBEDD4EFA}"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58.bin"/><Relationship Id="rId3" Type="http://schemas.openxmlformats.org/officeDocument/2006/relationships/oleObject" Target="../embeddings/oleObject53.bin"/><Relationship Id="rId7" Type="http://schemas.openxmlformats.org/officeDocument/2006/relationships/oleObject" Target="../embeddings/oleObject55.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9.vml"/><Relationship Id="rId6" Type="http://schemas.openxmlformats.org/officeDocument/2006/relationships/image" Target="../media/image3.wmf"/><Relationship Id="rId11" Type="http://schemas.openxmlformats.org/officeDocument/2006/relationships/oleObject" Target="../embeddings/oleObject57.bin"/><Relationship Id="rId5" Type="http://schemas.openxmlformats.org/officeDocument/2006/relationships/oleObject" Target="../embeddings/oleObject54.bin"/><Relationship Id="rId15" Type="http://schemas.openxmlformats.org/officeDocument/2006/relationships/oleObject" Target="../embeddings/oleObject59.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56.bin"/><Relationship Id="rId14" Type="http://schemas.openxmlformats.org/officeDocument/2006/relationships/image" Target="../media/image7.wmf"/></Relationships>
</file>

<file path=ppt/slides/_rels/slide11.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65.bin"/><Relationship Id="rId3" Type="http://schemas.openxmlformats.org/officeDocument/2006/relationships/oleObject" Target="../embeddings/oleObject60.bin"/><Relationship Id="rId7" Type="http://schemas.openxmlformats.org/officeDocument/2006/relationships/oleObject" Target="../embeddings/oleObject62.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10.vml"/><Relationship Id="rId6" Type="http://schemas.openxmlformats.org/officeDocument/2006/relationships/image" Target="../media/image3.wmf"/><Relationship Id="rId11" Type="http://schemas.openxmlformats.org/officeDocument/2006/relationships/oleObject" Target="../embeddings/oleObject64.bin"/><Relationship Id="rId5" Type="http://schemas.openxmlformats.org/officeDocument/2006/relationships/oleObject" Target="../embeddings/oleObject61.bin"/><Relationship Id="rId15" Type="http://schemas.openxmlformats.org/officeDocument/2006/relationships/oleObject" Target="../embeddings/oleObject66.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63.bin"/><Relationship Id="rId14" Type="http://schemas.openxmlformats.org/officeDocument/2006/relationships/image" Target="../media/image7.wmf"/></Relationships>
</file>

<file path=ppt/slides/_rels/slide12.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72.bin"/><Relationship Id="rId3" Type="http://schemas.openxmlformats.org/officeDocument/2006/relationships/oleObject" Target="../embeddings/oleObject67.bin"/><Relationship Id="rId7" Type="http://schemas.openxmlformats.org/officeDocument/2006/relationships/oleObject" Target="../embeddings/oleObject69.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11.vml"/><Relationship Id="rId6" Type="http://schemas.openxmlformats.org/officeDocument/2006/relationships/image" Target="../media/image3.wmf"/><Relationship Id="rId11" Type="http://schemas.openxmlformats.org/officeDocument/2006/relationships/oleObject" Target="../embeddings/oleObject71.bin"/><Relationship Id="rId5" Type="http://schemas.openxmlformats.org/officeDocument/2006/relationships/oleObject" Target="../embeddings/oleObject68.bin"/><Relationship Id="rId15" Type="http://schemas.openxmlformats.org/officeDocument/2006/relationships/oleObject" Target="../embeddings/oleObject73.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70.bin"/><Relationship Id="rId14" Type="http://schemas.openxmlformats.org/officeDocument/2006/relationships/image" Target="../media/image7.wmf"/></Relationships>
</file>

<file path=ppt/slides/_rels/slide13.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79.bin"/><Relationship Id="rId3" Type="http://schemas.openxmlformats.org/officeDocument/2006/relationships/oleObject" Target="../embeddings/oleObject74.bin"/><Relationship Id="rId7" Type="http://schemas.openxmlformats.org/officeDocument/2006/relationships/oleObject" Target="../embeddings/oleObject76.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12.vml"/><Relationship Id="rId6" Type="http://schemas.openxmlformats.org/officeDocument/2006/relationships/image" Target="../media/image3.wmf"/><Relationship Id="rId11" Type="http://schemas.openxmlformats.org/officeDocument/2006/relationships/oleObject" Target="../embeddings/oleObject78.bin"/><Relationship Id="rId5" Type="http://schemas.openxmlformats.org/officeDocument/2006/relationships/oleObject" Target="../embeddings/oleObject75.bin"/><Relationship Id="rId15" Type="http://schemas.openxmlformats.org/officeDocument/2006/relationships/oleObject" Target="../embeddings/oleObject80.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77.bin"/><Relationship Id="rId14" Type="http://schemas.openxmlformats.org/officeDocument/2006/relationships/image" Target="../media/image7.wmf"/></Relationships>
</file>

<file path=ppt/slides/_rels/slide14.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86.bin"/><Relationship Id="rId3" Type="http://schemas.openxmlformats.org/officeDocument/2006/relationships/oleObject" Target="../embeddings/oleObject81.bin"/><Relationship Id="rId7" Type="http://schemas.openxmlformats.org/officeDocument/2006/relationships/oleObject" Target="../embeddings/oleObject83.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13.vml"/><Relationship Id="rId6" Type="http://schemas.openxmlformats.org/officeDocument/2006/relationships/image" Target="../media/image3.wmf"/><Relationship Id="rId11" Type="http://schemas.openxmlformats.org/officeDocument/2006/relationships/oleObject" Target="../embeddings/oleObject85.bin"/><Relationship Id="rId5" Type="http://schemas.openxmlformats.org/officeDocument/2006/relationships/oleObject" Target="../embeddings/oleObject82.bin"/><Relationship Id="rId15" Type="http://schemas.openxmlformats.org/officeDocument/2006/relationships/oleObject" Target="../embeddings/oleObject87.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84.bin"/><Relationship Id="rId14" Type="http://schemas.openxmlformats.org/officeDocument/2006/relationships/image" Target="../media/image7.wmf"/></Relationships>
</file>

<file path=ppt/slides/_rels/slide15.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93.bin"/><Relationship Id="rId3" Type="http://schemas.openxmlformats.org/officeDocument/2006/relationships/oleObject" Target="../embeddings/oleObject88.bin"/><Relationship Id="rId7" Type="http://schemas.openxmlformats.org/officeDocument/2006/relationships/oleObject" Target="../embeddings/oleObject90.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14.vml"/><Relationship Id="rId6" Type="http://schemas.openxmlformats.org/officeDocument/2006/relationships/image" Target="../media/image3.wmf"/><Relationship Id="rId11" Type="http://schemas.openxmlformats.org/officeDocument/2006/relationships/oleObject" Target="../embeddings/oleObject92.bin"/><Relationship Id="rId5" Type="http://schemas.openxmlformats.org/officeDocument/2006/relationships/oleObject" Target="../embeddings/oleObject89.bin"/><Relationship Id="rId15" Type="http://schemas.openxmlformats.org/officeDocument/2006/relationships/oleObject" Target="../embeddings/oleObject94.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91.bin"/><Relationship Id="rId14" Type="http://schemas.openxmlformats.org/officeDocument/2006/relationships/image" Target="../media/image7.wmf"/></Relationships>
</file>

<file path=ppt/slides/_rels/slide16.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95.bin"/><Relationship Id="rId7" Type="http://schemas.openxmlformats.org/officeDocument/2006/relationships/oleObject" Target="../embeddings/oleObject97.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0.wmf"/><Relationship Id="rId5" Type="http://schemas.openxmlformats.org/officeDocument/2006/relationships/oleObject" Target="../embeddings/oleObject96.bin"/><Relationship Id="rId4" Type="http://schemas.openxmlformats.org/officeDocument/2006/relationships/image" Target="../media/image9.wmf"/></Relationships>
</file>

<file path=ppt/slides/_rels/slide17.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98.bin"/><Relationship Id="rId7" Type="http://schemas.openxmlformats.org/officeDocument/2006/relationships/oleObject" Target="../embeddings/oleObject100.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0.wmf"/><Relationship Id="rId5" Type="http://schemas.openxmlformats.org/officeDocument/2006/relationships/oleObject" Target="../embeddings/oleObject99.bin"/><Relationship Id="rId4" Type="http://schemas.openxmlformats.org/officeDocument/2006/relationships/image" Target="../media/image9.wmf"/></Relationships>
</file>

<file path=ppt/slides/_rels/slide1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01.bin"/><Relationship Id="rId7" Type="http://schemas.openxmlformats.org/officeDocument/2006/relationships/oleObject" Target="../embeddings/oleObject103.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0.wmf"/><Relationship Id="rId5" Type="http://schemas.openxmlformats.org/officeDocument/2006/relationships/oleObject" Target="../embeddings/oleObject102.bin"/><Relationship Id="rId4" Type="http://schemas.openxmlformats.org/officeDocument/2006/relationships/image" Target="../media/image9.wmf"/></Relationships>
</file>

<file path=ppt/slides/_rels/slide19.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04.bin"/><Relationship Id="rId7" Type="http://schemas.openxmlformats.org/officeDocument/2006/relationships/oleObject" Target="../embeddings/oleObject106.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0.wmf"/><Relationship Id="rId5" Type="http://schemas.openxmlformats.org/officeDocument/2006/relationships/oleObject" Target="../embeddings/oleObject105.bin"/><Relationship Id="rId4" Type="http://schemas.openxmlformats.org/officeDocument/2006/relationships/image" Target="../media/image9.w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 Id="rId14" Type="http://schemas.openxmlformats.org/officeDocument/2006/relationships/image" Target="../media/image7.wmf"/></Relationships>
</file>

<file path=ppt/slides/_rels/slide20.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107.bin"/><Relationship Id="rId7" Type="http://schemas.openxmlformats.org/officeDocument/2006/relationships/oleObject" Target="../embeddings/oleObject109.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10.wmf"/><Relationship Id="rId11" Type="http://schemas.openxmlformats.org/officeDocument/2006/relationships/oleObject" Target="../embeddings/oleObject111.bin"/><Relationship Id="rId5" Type="http://schemas.openxmlformats.org/officeDocument/2006/relationships/oleObject" Target="../embeddings/oleObject108.bin"/><Relationship Id="rId10" Type="http://schemas.openxmlformats.org/officeDocument/2006/relationships/image" Target="../media/image12.wmf"/><Relationship Id="rId4" Type="http://schemas.openxmlformats.org/officeDocument/2006/relationships/image" Target="../media/image9.wmf"/><Relationship Id="rId9" Type="http://schemas.openxmlformats.org/officeDocument/2006/relationships/oleObject" Target="../embeddings/oleObject110.bin"/></Relationships>
</file>

<file path=ppt/slides/_rels/slide21.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112.bin"/><Relationship Id="rId7" Type="http://schemas.openxmlformats.org/officeDocument/2006/relationships/oleObject" Target="../embeddings/oleObject114.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10.wmf"/><Relationship Id="rId11" Type="http://schemas.openxmlformats.org/officeDocument/2006/relationships/oleObject" Target="../embeddings/oleObject116.bin"/><Relationship Id="rId5" Type="http://schemas.openxmlformats.org/officeDocument/2006/relationships/oleObject" Target="../embeddings/oleObject113.bin"/><Relationship Id="rId10" Type="http://schemas.openxmlformats.org/officeDocument/2006/relationships/image" Target="../media/image12.wmf"/><Relationship Id="rId4" Type="http://schemas.openxmlformats.org/officeDocument/2006/relationships/image" Target="../media/image9.wmf"/><Relationship Id="rId9" Type="http://schemas.openxmlformats.org/officeDocument/2006/relationships/oleObject" Target="../embeddings/oleObject115.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17.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4.wmf"/><Relationship Id="rId5" Type="http://schemas.openxmlformats.org/officeDocument/2006/relationships/oleObject" Target="../embeddings/oleObject118.bin"/><Relationship Id="rId4" Type="http://schemas.openxmlformats.org/officeDocument/2006/relationships/image" Target="../media/image13.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19.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14.wmf"/><Relationship Id="rId5" Type="http://schemas.openxmlformats.org/officeDocument/2006/relationships/oleObject" Target="../embeddings/oleObject120.bin"/><Relationship Id="rId4" Type="http://schemas.openxmlformats.org/officeDocument/2006/relationships/image" Target="../media/image13.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21.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14.wmf"/><Relationship Id="rId5" Type="http://schemas.openxmlformats.org/officeDocument/2006/relationships/oleObject" Target="../embeddings/oleObject122.bin"/><Relationship Id="rId4" Type="http://schemas.openxmlformats.org/officeDocument/2006/relationships/image" Target="../media/image13.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23.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14.wmf"/><Relationship Id="rId5" Type="http://schemas.openxmlformats.org/officeDocument/2006/relationships/oleObject" Target="../embeddings/oleObject124.bin"/><Relationship Id="rId4" Type="http://schemas.openxmlformats.org/officeDocument/2006/relationships/image" Target="../media/image13.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25.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14.wmf"/><Relationship Id="rId5" Type="http://schemas.openxmlformats.org/officeDocument/2006/relationships/oleObject" Target="../embeddings/oleObject126.bin"/><Relationship Id="rId4" Type="http://schemas.openxmlformats.org/officeDocument/2006/relationships/image" Target="../media/image13.wmf"/></Relationships>
</file>

<file path=ppt/slides/_rels/slide27.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127.bin"/><Relationship Id="rId7" Type="http://schemas.openxmlformats.org/officeDocument/2006/relationships/oleObject" Target="../embeddings/oleObject129.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15.wmf"/><Relationship Id="rId5" Type="http://schemas.openxmlformats.org/officeDocument/2006/relationships/oleObject" Target="../embeddings/oleObject128.bin"/><Relationship Id="rId4" Type="http://schemas.openxmlformats.org/officeDocument/2006/relationships/image" Target="../media/image13.wmf"/></Relationships>
</file>

<file path=ppt/slides/_rels/slide28.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130.bin"/><Relationship Id="rId7" Type="http://schemas.openxmlformats.org/officeDocument/2006/relationships/oleObject" Target="../embeddings/oleObject132.bin"/><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16.wmf"/><Relationship Id="rId5" Type="http://schemas.openxmlformats.org/officeDocument/2006/relationships/oleObject" Target="../embeddings/oleObject131.bin"/><Relationship Id="rId10" Type="http://schemas.openxmlformats.org/officeDocument/2006/relationships/image" Target="../media/image14.wmf"/><Relationship Id="rId4" Type="http://schemas.openxmlformats.org/officeDocument/2006/relationships/image" Target="../media/image13.wmf"/><Relationship Id="rId9" Type="http://schemas.openxmlformats.org/officeDocument/2006/relationships/oleObject" Target="../embeddings/oleObject133.bin"/></Relationships>
</file>

<file path=ppt/slides/_rels/slide29.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134.bin"/><Relationship Id="rId7" Type="http://schemas.openxmlformats.org/officeDocument/2006/relationships/oleObject" Target="../embeddings/oleObject136.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13.wmf"/><Relationship Id="rId5" Type="http://schemas.openxmlformats.org/officeDocument/2006/relationships/oleObject" Target="../embeddings/oleObject135.bin"/><Relationship Id="rId4" Type="http://schemas.openxmlformats.org/officeDocument/2006/relationships/image" Target="../media/image17.wmf"/></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2.bin"/><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0.bin"/><Relationship Id="rId14" Type="http://schemas.openxmlformats.org/officeDocument/2006/relationships/image" Target="../media/image7.wmf"/></Relationships>
</file>

<file path=ppt/slides/_rels/slide30.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137.bin"/><Relationship Id="rId7" Type="http://schemas.openxmlformats.org/officeDocument/2006/relationships/oleObject" Target="../embeddings/oleObject139.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13.wmf"/><Relationship Id="rId5" Type="http://schemas.openxmlformats.org/officeDocument/2006/relationships/oleObject" Target="../embeddings/oleObject138.bin"/><Relationship Id="rId10" Type="http://schemas.openxmlformats.org/officeDocument/2006/relationships/image" Target="../media/image19.wmf"/><Relationship Id="rId4" Type="http://schemas.openxmlformats.org/officeDocument/2006/relationships/image" Target="../media/image18.wmf"/><Relationship Id="rId9" Type="http://schemas.openxmlformats.org/officeDocument/2006/relationships/oleObject" Target="../embeddings/oleObject140.bin"/></Relationships>
</file>

<file path=ppt/slides/_rels/slide31.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141.bin"/><Relationship Id="rId7" Type="http://schemas.openxmlformats.org/officeDocument/2006/relationships/oleObject" Target="../embeddings/oleObject143.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16.wmf"/><Relationship Id="rId5" Type="http://schemas.openxmlformats.org/officeDocument/2006/relationships/oleObject" Target="../embeddings/oleObject142.bin"/><Relationship Id="rId4" Type="http://schemas.openxmlformats.org/officeDocument/2006/relationships/image" Target="../media/image13.wmf"/></Relationships>
</file>

<file path=ppt/slides/_rels/slide32.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144.bin"/><Relationship Id="rId7" Type="http://schemas.openxmlformats.org/officeDocument/2006/relationships/oleObject" Target="../embeddings/oleObject146.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16.wmf"/><Relationship Id="rId5" Type="http://schemas.openxmlformats.org/officeDocument/2006/relationships/oleObject" Target="../embeddings/oleObject145.bin"/><Relationship Id="rId4" Type="http://schemas.openxmlformats.org/officeDocument/2006/relationships/image" Target="../media/image13.wmf"/></Relationships>
</file>

<file path=ppt/slides/_rels/slide33.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147.bin"/><Relationship Id="rId7" Type="http://schemas.openxmlformats.org/officeDocument/2006/relationships/oleObject" Target="../embeddings/oleObject149.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16.wmf"/><Relationship Id="rId5" Type="http://schemas.openxmlformats.org/officeDocument/2006/relationships/oleObject" Target="../embeddings/oleObject148.bin"/><Relationship Id="rId4" Type="http://schemas.openxmlformats.org/officeDocument/2006/relationships/image" Target="../media/image13.wmf"/></Relationships>
</file>

<file path=ppt/slides/_rels/slide34.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150.bin"/><Relationship Id="rId7" Type="http://schemas.openxmlformats.org/officeDocument/2006/relationships/oleObject" Target="../embeddings/oleObject152.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16.wmf"/><Relationship Id="rId5" Type="http://schemas.openxmlformats.org/officeDocument/2006/relationships/oleObject" Target="../embeddings/oleObject151.bin"/><Relationship Id="rId4" Type="http://schemas.openxmlformats.org/officeDocument/2006/relationships/image" Target="../media/image13.wmf"/></Relationships>
</file>

<file path=ppt/slides/_rels/slide35.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153.bin"/><Relationship Id="rId7" Type="http://schemas.openxmlformats.org/officeDocument/2006/relationships/oleObject" Target="../embeddings/oleObject155.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16.wmf"/><Relationship Id="rId5" Type="http://schemas.openxmlformats.org/officeDocument/2006/relationships/oleObject" Target="../embeddings/oleObject154.bin"/><Relationship Id="rId4" Type="http://schemas.openxmlformats.org/officeDocument/2006/relationships/image" Target="../media/image13.wmf"/></Relationships>
</file>

<file path=ppt/slides/_rels/slide36.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156.bin"/><Relationship Id="rId7" Type="http://schemas.openxmlformats.org/officeDocument/2006/relationships/oleObject" Target="../embeddings/oleObject158.bin"/><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image" Target="../media/image16.wmf"/><Relationship Id="rId5" Type="http://schemas.openxmlformats.org/officeDocument/2006/relationships/oleObject" Target="../embeddings/oleObject157.bin"/><Relationship Id="rId4" Type="http://schemas.openxmlformats.org/officeDocument/2006/relationships/image" Target="../media/image13.wmf"/></Relationships>
</file>

<file path=ppt/slides/_rels/slide37.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159.bin"/><Relationship Id="rId7" Type="http://schemas.openxmlformats.org/officeDocument/2006/relationships/oleObject" Target="../embeddings/oleObject161.bin"/><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image" Target="../media/image16.wmf"/><Relationship Id="rId5" Type="http://schemas.openxmlformats.org/officeDocument/2006/relationships/oleObject" Target="../embeddings/oleObject160.bin"/><Relationship Id="rId4" Type="http://schemas.openxmlformats.org/officeDocument/2006/relationships/image" Target="../media/image13.wmf"/></Relationships>
</file>

<file path=ppt/slides/_rels/slide38.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162.bin"/><Relationship Id="rId7" Type="http://schemas.openxmlformats.org/officeDocument/2006/relationships/oleObject" Target="../embeddings/oleObject164.bin"/><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16.wmf"/><Relationship Id="rId5" Type="http://schemas.openxmlformats.org/officeDocument/2006/relationships/oleObject" Target="../embeddings/oleObject163.bin"/><Relationship Id="rId4" Type="http://schemas.openxmlformats.org/officeDocument/2006/relationships/image" Target="../media/image13.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8.bin"/><Relationship Id="rId3" Type="http://schemas.openxmlformats.org/officeDocument/2006/relationships/oleObject" Target="../embeddings/oleObject13.bin"/><Relationship Id="rId7" Type="http://schemas.openxmlformats.org/officeDocument/2006/relationships/oleObject" Target="../embeddings/oleObject15.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11" Type="http://schemas.openxmlformats.org/officeDocument/2006/relationships/oleObject" Target="../embeddings/oleObject17.bin"/><Relationship Id="rId5" Type="http://schemas.openxmlformats.org/officeDocument/2006/relationships/oleObject" Target="../embeddings/oleObject14.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6.bin"/><Relationship Id="rId14" Type="http://schemas.openxmlformats.org/officeDocument/2006/relationships/image" Target="../media/image7.wmf"/></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65.bin"/><Relationship Id="rId2" Type="http://schemas.openxmlformats.org/officeDocument/2006/relationships/slideLayout" Target="../slideLayouts/slideLayout7.xml"/><Relationship Id="rId1" Type="http://schemas.openxmlformats.org/officeDocument/2006/relationships/vmlDrawing" Target="../drawings/vmlDrawing38.vml"/><Relationship Id="rId4" Type="http://schemas.openxmlformats.org/officeDocument/2006/relationships/image" Target="../media/image21.w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66.bin"/><Relationship Id="rId2" Type="http://schemas.openxmlformats.org/officeDocument/2006/relationships/slideLayout" Target="../slideLayouts/slideLayout7.xml"/><Relationship Id="rId1" Type="http://schemas.openxmlformats.org/officeDocument/2006/relationships/vmlDrawing" Target="../drawings/vmlDrawing39.vml"/><Relationship Id="rId4" Type="http://schemas.openxmlformats.org/officeDocument/2006/relationships/image" Target="../media/image21.w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67.bin"/><Relationship Id="rId2" Type="http://schemas.openxmlformats.org/officeDocument/2006/relationships/slideLayout" Target="../slideLayouts/slideLayout7.xml"/><Relationship Id="rId1" Type="http://schemas.openxmlformats.org/officeDocument/2006/relationships/vmlDrawing" Target="../drawings/vmlDrawing40.vml"/><Relationship Id="rId4" Type="http://schemas.openxmlformats.org/officeDocument/2006/relationships/image" Target="../media/image21.w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68.bin"/><Relationship Id="rId2" Type="http://schemas.openxmlformats.org/officeDocument/2006/relationships/slideLayout" Target="../slideLayouts/slideLayout7.xml"/><Relationship Id="rId1" Type="http://schemas.openxmlformats.org/officeDocument/2006/relationships/vmlDrawing" Target="../drawings/vmlDrawing41.vml"/><Relationship Id="rId4" Type="http://schemas.openxmlformats.org/officeDocument/2006/relationships/image" Target="../media/image21.wmf"/></Relationships>
</file>

<file path=ppt/slides/_rels/slide44.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24.bin"/><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11" Type="http://schemas.openxmlformats.org/officeDocument/2006/relationships/oleObject" Target="../embeddings/oleObject23.bin"/><Relationship Id="rId5" Type="http://schemas.openxmlformats.org/officeDocument/2006/relationships/oleObject" Target="../embeddings/oleObject20.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2.bin"/><Relationship Id="rId14" Type="http://schemas.openxmlformats.org/officeDocument/2006/relationships/image" Target="../media/image7.wmf"/></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5.vml"/><Relationship Id="rId6" Type="http://schemas.openxmlformats.org/officeDocument/2006/relationships/image" Target="../media/image3.w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oleObject" Target="../embeddings/oleObject31.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8.bin"/><Relationship Id="rId14" Type="http://schemas.openxmlformats.org/officeDocument/2006/relationships/image" Target="../media/image7.wmf"/></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37.bin"/><Relationship Id="rId3" Type="http://schemas.openxmlformats.org/officeDocument/2006/relationships/oleObject" Target="../embeddings/oleObject32.bin"/><Relationship Id="rId7" Type="http://schemas.openxmlformats.org/officeDocument/2006/relationships/oleObject" Target="../embeddings/oleObject34.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6.vml"/><Relationship Id="rId6" Type="http://schemas.openxmlformats.org/officeDocument/2006/relationships/image" Target="../media/image3.wmf"/><Relationship Id="rId11" Type="http://schemas.openxmlformats.org/officeDocument/2006/relationships/oleObject" Target="../embeddings/oleObject36.bin"/><Relationship Id="rId5" Type="http://schemas.openxmlformats.org/officeDocument/2006/relationships/oleObject" Target="../embeddings/oleObject33.bin"/><Relationship Id="rId15" Type="http://schemas.openxmlformats.org/officeDocument/2006/relationships/oleObject" Target="../embeddings/oleObject3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35.bin"/><Relationship Id="rId14" Type="http://schemas.openxmlformats.org/officeDocument/2006/relationships/image" Target="../media/image7.wmf"/></Relationships>
</file>

<file path=ppt/slides/_rels/slide8.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44.bin"/><Relationship Id="rId3" Type="http://schemas.openxmlformats.org/officeDocument/2006/relationships/oleObject" Target="../embeddings/oleObject39.bin"/><Relationship Id="rId7" Type="http://schemas.openxmlformats.org/officeDocument/2006/relationships/oleObject" Target="../embeddings/oleObject41.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7.vml"/><Relationship Id="rId6" Type="http://schemas.openxmlformats.org/officeDocument/2006/relationships/image" Target="../media/image3.wmf"/><Relationship Id="rId11" Type="http://schemas.openxmlformats.org/officeDocument/2006/relationships/oleObject" Target="../embeddings/oleObject43.bin"/><Relationship Id="rId5" Type="http://schemas.openxmlformats.org/officeDocument/2006/relationships/oleObject" Target="../embeddings/oleObject40.bin"/><Relationship Id="rId15" Type="http://schemas.openxmlformats.org/officeDocument/2006/relationships/oleObject" Target="../embeddings/oleObject45.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2.bin"/><Relationship Id="rId14" Type="http://schemas.openxmlformats.org/officeDocument/2006/relationships/image" Target="../media/image7.wmf"/></Relationships>
</file>

<file path=ppt/slides/_rels/slide9.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51.bin"/><Relationship Id="rId3" Type="http://schemas.openxmlformats.org/officeDocument/2006/relationships/oleObject" Target="../embeddings/oleObject46.bin"/><Relationship Id="rId7" Type="http://schemas.openxmlformats.org/officeDocument/2006/relationships/oleObject" Target="../embeddings/oleObject48.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8.vml"/><Relationship Id="rId6" Type="http://schemas.openxmlformats.org/officeDocument/2006/relationships/image" Target="../media/image3.wmf"/><Relationship Id="rId11" Type="http://schemas.openxmlformats.org/officeDocument/2006/relationships/oleObject" Target="../embeddings/oleObject50.bin"/><Relationship Id="rId5" Type="http://schemas.openxmlformats.org/officeDocument/2006/relationships/oleObject" Target="../embeddings/oleObject47.bin"/><Relationship Id="rId15" Type="http://schemas.openxmlformats.org/officeDocument/2006/relationships/oleObject" Target="../embeddings/oleObject5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9.bin"/><Relationship Id="rId1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13: </a:t>
            </a:r>
            <a:r>
              <a:rPr lang="en-US" dirty="0">
                <a:solidFill>
                  <a:schemeClr val="bg1"/>
                </a:solidFill>
                <a:latin typeface="Arial" pitchFamily="34" charset="0"/>
                <a:cs typeface="Arial" pitchFamily="34" charset="0"/>
              </a:rPr>
              <a:t>Introduction to Nonstationary Time Series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3267633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a:spLocks noChangeArrowheads="1"/>
          </p:cNvSpPr>
          <p:nvPr/>
        </p:nvSpPr>
        <p:spPr bwMode="auto">
          <a:xfrm>
            <a:off x="0" y="4867200"/>
            <a:ext cx="9144000" cy="720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0" name="Rectangle 29"/>
          <p:cNvSpPr>
            <a:spLocks noChangeArrowheads="1"/>
          </p:cNvSpPr>
          <p:nvPr/>
        </p:nvSpPr>
        <p:spPr bwMode="auto">
          <a:xfrm>
            <a:off x="0" y="3722924"/>
            <a:ext cx="9144000" cy="1036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041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9</a:t>
            </a:r>
            <a:endParaRPr lang="en-US" sz="1000" dirty="0">
              <a:solidFill>
                <a:srgbClr val="3366FF"/>
              </a:solidFill>
              <a:latin typeface="Arial" charset="0"/>
            </a:endParaRPr>
          </a:p>
        </p:txBody>
      </p:sp>
      <p:sp>
        <p:nvSpPr>
          <p:cNvPr id="6042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In particular, if a random walk is regressed on a time trend, the null hypothesis that the slope coefficient is zero is likely to be rejected more often than it should, given the significance level.</a:t>
            </a:r>
          </a:p>
        </p:txBody>
      </p:sp>
      <p:sp>
        <p:nvSpPr>
          <p:cNvPr id="60440"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60441"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60442"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60443"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60447" name="Text Box 31"/>
          <p:cNvSpPr txBox="1">
            <a:spLocks noChangeArrowheads="1"/>
          </p:cNvSpPr>
          <p:nvPr/>
        </p:nvSpPr>
        <p:spPr bwMode="auto">
          <a:xfrm>
            <a:off x="301625" y="4899025"/>
            <a:ext cx="8445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Standard error biased downwards when random walk regressed on a trend.</a:t>
            </a:r>
            <a:endParaRPr lang="en-US" sz="1800" b="1">
              <a:latin typeface="Arial" charset="0"/>
            </a:endParaRPr>
          </a:p>
        </p:txBody>
      </p:sp>
      <p:sp>
        <p:nvSpPr>
          <p:cNvPr id="60448" name="Text Box 32"/>
          <p:cNvSpPr txBox="1">
            <a:spLocks noChangeArrowheads="1"/>
          </p:cNvSpPr>
          <p:nvPr/>
        </p:nvSpPr>
        <p:spPr bwMode="auto">
          <a:xfrm>
            <a:off x="301625" y="5187950"/>
            <a:ext cx="45370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latin typeface="Arial" charset="0"/>
              </a:rPr>
              <a:t>Risk of Type I error </a:t>
            </a:r>
            <a:r>
              <a:rPr lang="en-GB" sz="1800" b="1" dirty="0" smtClean="0">
                <a:latin typeface="Arial" charset="0"/>
              </a:rPr>
              <a:t>is underestimated</a:t>
            </a:r>
            <a:r>
              <a:rPr lang="en-GB" sz="1800" b="1" dirty="0">
                <a:latin typeface="Arial" charset="0"/>
              </a:rPr>
              <a:t>.</a:t>
            </a:r>
            <a:endParaRPr lang="en-US" sz="1800" b="1" dirty="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4" name="Rectangle 2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5"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60603"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60604"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60605"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60606"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60607"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60608"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29"/>
          <p:cNvSpPr txBox="1">
            <a:spLocks noChangeArrowheads="1"/>
          </p:cNvSpPr>
          <p:nvPr/>
        </p:nvSpPr>
        <p:spPr bwMode="auto">
          <a:xfrm>
            <a:off x="1550988" y="4308475"/>
            <a:ext cx="170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Equivalently,</a:t>
            </a:r>
            <a:endParaRPr lang="en-US" sz="1800" b="1">
              <a:latin typeface="Arial" charset="0"/>
            </a:endParaRPr>
          </a:p>
        </p:txBody>
      </p:sp>
      <p:graphicFrame>
        <p:nvGraphicFramePr>
          <p:cNvPr id="36" name="Object 35"/>
          <p:cNvGraphicFramePr>
            <a:graphicFrameLocks noChangeAspect="1"/>
          </p:cNvGraphicFramePr>
          <p:nvPr>
            <p:extLst>
              <p:ext uri="{D42A27DB-BD31-4B8C-83A1-F6EECF244321}">
                <p14:modId xmlns:p14="http://schemas.microsoft.com/office/powerpoint/2010/main" val="1570044386"/>
              </p:ext>
            </p:extLst>
          </p:nvPr>
        </p:nvGraphicFramePr>
        <p:xfrm>
          <a:off x="3587750" y="4257675"/>
          <a:ext cx="2527300" cy="431800"/>
        </p:xfrm>
        <a:graphic>
          <a:graphicData uri="http://schemas.openxmlformats.org/presentationml/2006/ole">
            <mc:AlternateContent xmlns:mc="http://schemas.openxmlformats.org/markup-compatibility/2006">
              <mc:Choice xmlns:v="urn:schemas-microsoft-com:vml" Requires="v">
                <p:oleObj spid="_x0000_s60609" name="Equation" r:id="rId15" imgW="2527200" imgH="431640" progId="Equation.DSMT4">
                  <p:embed/>
                </p:oleObj>
              </mc:Choice>
              <mc:Fallback>
                <p:oleObj name="Equation" r:id="rId15" imgW="2527200" imgH="431640" progId="Equation.DSMT4">
                  <p:embed/>
                  <p:pic>
                    <p:nvPicPr>
                      <p:cNvPr id="0" name=""/>
                      <p:cNvPicPr>
                        <a:picLocks noChangeAspect="1" noChangeArrowheads="1"/>
                      </p:cNvPicPr>
                      <p:nvPr/>
                    </p:nvPicPr>
                    <p:blipFill>
                      <a:blip r:embed="rId16"/>
                      <a:srcRect/>
                      <a:stretch>
                        <a:fillRect/>
                      </a:stretch>
                    </p:blipFill>
                    <p:spPr bwMode="auto">
                      <a:xfrm>
                        <a:off x="3587750" y="4257675"/>
                        <a:ext cx="2527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144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10</a:t>
            </a:r>
            <a:endParaRPr lang="en-US" sz="1000" dirty="0">
              <a:solidFill>
                <a:srgbClr val="3366FF"/>
              </a:solidFill>
              <a:latin typeface="Arial" charset="0"/>
            </a:endParaRPr>
          </a:p>
        </p:txBody>
      </p:sp>
      <p:sp>
        <p:nvSpPr>
          <p:cNvPr id="6144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Although the least squares estimator of </a:t>
            </a:r>
            <a:r>
              <a:rPr lang="en-GB" sz="1500" b="1" i="1">
                <a:latin typeface="Symbol" pitchFamily="18" charset="2"/>
              </a:rPr>
              <a:t>b</a:t>
            </a:r>
            <a:r>
              <a:rPr lang="en-GB" sz="1500" b="1" baseline="-25000">
                <a:latin typeface="Arial" charset="0"/>
              </a:rPr>
              <a:t>2</a:t>
            </a:r>
            <a:r>
              <a:rPr lang="en-GB" sz="1500" b="1">
                <a:latin typeface="Arial" charset="0"/>
              </a:rPr>
              <a:t> is consistent, and thus will tend to zero in large samples, its standard error is biased downwards.  As a consequence, in finite samples deterministic trends may appear to be detected, even when not present.</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4" name="Rectangle 2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5"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8" name="Rectangle 27"/>
          <p:cNvSpPr>
            <a:spLocks noChangeArrowheads="1"/>
          </p:cNvSpPr>
          <p:nvPr/>
        </p:nvSpPr>
        <p:spPr bwMode="auto">
          <a:xfrm>
            <a:off x="0" y="4867200"/>
            <a:ext cx="9144000" cy="720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3722924"/>
            <a:ext cx="9144000" cy="1036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0" name="Rectangle 29"/>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1" name="Rectangle 30"/>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2" name="Rectangle 31"/>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0"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41"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42"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43"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45" name="Text Box 31"/>
          <p:cNvSpPr txBox="1">
            <a:spLocks noChangeArrowheads="1"/>
          </p:cNvSpPr>
          <p:nvPr/>
        </p:nvSpPr>
        <p:spPr bwMode="auto">
          <a:xfrm>
            <a:off x="301625" y="4899025"/>
            <a:ext cx="8445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Standard error biased downwards when random walk regressed on a trend.</a:t>
            </a:r>
            <a:endParaRPr lang="en-US" sz="1800" b="1" dirty="0">
              <a:latin typeface="Arial" charset="0"/>
            </a:endParaRPr>
          </a:p>
        </p:txBody>
      </p:sp>
      <p:sp>
        <p:nvSpPr>
          <p:cNvPr id="46" name="Text Box 32"/>
          <p:cNvSpPr txBox="1">
            <a:spLocks noChangeArrowheads="1"/>
          </p:cNvSpPr>
          <p:nvPr/>
        </p:nvSpPr>
        <p:spPr bwMode="auto">
          <a:xfrm>
            <a:off x="301625" y="5187950"/>
            <a:ext cx="45370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latin typeface="Arial" charset="0"/>
              </a:rPr>
              <a:t>Risk of Type I error </a:t>
            </a:r>
            <a:r>
              <a:rPr lang="en-GB" sz="1800" b="1" dirty="0" smtClean="0">
                <a:latin typeface="Arial" charset="0"/>
              </a:rPr>
              <a:t>is underestimated</a:t>
            </a:r>
            <a:r>
              <a:rPr lang="en-GB" sz="1800" b="1" dirty="0">
                <a:latin typeface="Arial" charset="0"/>
              </a:rPr>
              <a:t>.</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61631"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61632"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61633"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61634"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61635"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61636"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Text Box 29"/>
          <p:cNvSpPr txBox="1">
            <a:spLocks noChangeArrowheads="1"/>
          </p:cNvSpPr>
          <p:nvPr/>
        </p:nvSpPr>
        <p:spPr bwMode="auto">
          <a:xfrm>
            <a:off x="1550988" y="4308475"/>
            <a:ext cx="170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Equivalently,</a:t>
            </a:r>
            <a:endParaRPr lang="en-US" sz="1800" b="1">
              <a:latin typeface="Arial" charset="0"/>
            </a:endParaRPr>
          </a:p>
        </p:txBody>
      </p:sp>
      <p:graphicFrame>
        <p:nvGraphicFramePr>
          <p:cNvPr id="48" name="Object 47"/>
          <p:cNvGraphicFramePr>
            <a:graphicFrameLocks noChangeAspect="1"/>
          </p:cNvGraphicFramePr>
          <p:nvPr>
            <p:extLst>
              <p:ext uri="{D42A27DB-BD31-4B8C-83A1-F6EECF244321}">
                <p14:modId xmlns:p14="http://schemas.microsoft.com/office/powerpoint/2010/main" val="1570044386"/>
              </p:ext>
            </p:extLst>
          </p:nvPr>
        </p:nvGraphicFramePr>
        <p:xfrm>
          <a:off x="3587750" y="4257675"/>
          <a:ext cx="2527300" cy="431800"/>
        </p:xfrm>
        <a:graphic>
          <a:graphicData uri="http://schemas.openxmlformats.org/presentationml/2006/ole">
            <mc:AlternateContent xmlns:mc="http://schemas.openxmlformats.org/markup-compatibility/2006">
              <mc:Choice xmlns:v="urn:schemas-microsoft-com:vml" Requires="v">
                <p:oleObj spid="_x0000_s61637" name="Equation" r:id="rId15" imgW="2527200" imgH="431640" progId="Equation.DSMT4">
                  <p:embed/>
                </p:oleObj>
              </mc:Choice>
              <mc:Fallback>
                <p:oleObj name="Equation" r:id="rId15" imgW="2527200" imgH="431640" progId="Equation.DSMT4">
                  <p:embed/>
                  <p:pic>
                    <p:nvPicPr>
                      <p:cNvPr id="0" name=""/>
                      <p:cNvPicPr>
                        <a:picLocks noChangeAspect="1" noChangeArrowheads="1"/>
                      </p:cNvPicPr>
                      <p:nvPr/>
                    </p:nvPicPr>
                    <p:blipFill>
                      <a:blip r:embed="rId16"/>
                      <a:srcRect/>
                      <a:stretch>
                        <a:fillRect/>
                      </a:stretch>
                    </p:blipFill>
                    <p:spPr bwMode="auto">
                      <a:xfrm>
                        <a:off x="3587750" y="4257675"/>
                        <a:ext cx="2527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246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11</a:t>
            </a:r>
            <a:endParaRPr lang="en-US" sz="1000" dirty="0">
              <a:solidFill>
                <a:srgbClr val="3366FF"/>
              </a:solidFill>
              <a:latin typeface="Arial" charset="0"/>
            </a:endParaRPr>
          </a:p>
        </p:txBody>
      </p:sp>
      <p:sp>
        <p:nvSpPr>
          <p:cNvPr id="6247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Further, if a series is difference-stationary, the procedure does not make it stationary.</a:t>
            </a:r>
            <a:endParaRPr lang="en-GB" sz="1500">
              <a:latin typeface="Arial"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5" name="Rectangle 2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6"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7" name="Rectangle 26"/>
          <p:cNvSpPr>
            <a:spLocks noChangeArrowheads="1"/>
          </p:cNvSpPr>
          <p:nvPr/>
        </p:nvSpPr>
        <p:spPr bwMode="auto">
          <a:xfrm>
            <a:off x="0" y="4867200"/>
            <a:ext cx="9144000" cy="450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3722924"/>
            <a:ext cx="9144000" cy="1036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0" name="Rectangle 29"/>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1" name="Rectangle 30"/>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9"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40"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41"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42"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44" name="Text Box 31"/>
          <p:cNvSpPr txBox="1">
            <a:spLocks noChangeArrowheads="1"/>
          </p:cNvSpPr>
          <p:nvPr/>
        </p:nvSpPr>
        <p:spPr bwMode="auto">
          <a:xfrm>
            <a:off x="301625" y="4899025"/>
            <a:ext cx="84455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smtClean="0">
                <a:latin typeface="Arial" charset="0"/>
              </a:rPr>
              <a:t>Detrending</a:t>
            </a:r>
            <a:r>
              <a:rPr lang="en-GB" sz="1800" b="1" dirty="0" smtClean="0">
                <a:latin typeface="Arial" charset="0"/>
              </a:rPr>
              <a:t> does remove the drift in a random walk with drift.</a:t>
            </a:r>
            <a:endParaRPr lang="en-US" sz="1800" b="1" dirty="0" smtClean="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62654"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62655"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62656"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62657"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62658"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62659"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Text Box 29"/>
          <p:cNvSpPr txBox="1">
            <a:spLocks noChangeArrowheads="1"/>
          </p:cNvSpPr>
          <p:nvPr/>
        </p:nvSpPr>
        <p:spPr bwMode="auto">
          <a:xfrm>
            <a:off x="1550988" y="4308475"/>
            <a:ext cx="170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Equivalently,</a:t>
            </a:r>
            <a:endParaRPr lang="en-US" sz="1800" b="1">
              <a:latin typeface="Arial" charset="0"/>
            </a:endParaRPr>
          </a:p>
        </p:txBody>
      </p:sp>
      <p:graphicFrame>
        <p:nvGraphicFramePr>
          <p:cNvPr id="46" name="Object 45"/>
          <p:cNvGraphicFramePr>
            <a:graphicFrameLocks noChangeAspect="1"/>
          </p:cNvGraphicFramePr>
          <p:nvPr>
            <p:extLst>
              <p:ext uri="{D42A27DB-BD31-4B8C-83A1-F6EECF244321}">
                <p14:modId xmlns:p14="http://schemas.microsoft.com/office/powerpoint/2010/main" val="1570044386"/>
              </p:ext>
            </p:extLst>
          </p:nvPr>
        </p:nvGraphicFramePr>
        <p:xfrm>
          <a:off x="3587750" y="4257675"/>
          <a:ext cx="2527300" cy="431800"/>
        </p:xfrm>
        <a:graphic>
          <a:graphicData uri="http://schemas.openxmlformats.org/presentationml/2006/ole">
            <mc:AlternateContent xmlns:mc="http://schemas.openxmlformats.org/markup-compatibility/2006">
              <mc:Choice xmlns:v="urn:schemas-microsoft-com:vml" Requires="v">
                <p:oleObj spid="_x0000_s62660" name="Equation" r:id="rId15" imgW="2527200" imgH="431640" progId="Equation.DSMT4">
                  <p:embed/>
                </p:oleObj>
              </mc:Choice>
              <mc:Fallback>
                <p:oleObj name="Equation" r:id="rId15" imgW="2527200" imgH="431640" progId="Equation.DSMT4">
                  <p:embed/>
                  <p:pic>
                    <p:nvPicPr>
                      <p:cNvPr id="0" name=""/>
                      <p:cNvPicPr>
                        <a:picLocks noChangeAspect="1" noChangeArrowheads="1"/>
                      </p:cNvPicPr>
                      <p:nvPr/>
                    </p:nvPicPr>
                    <p:blipFill>
                      <a:blip r:embed="rId16"/>
                      <a:srcRect/>
                      <a:stretch>
                        <a:fillRect/>
                      </a:stretch>
                    </p:blipFill>
                    <p:spPr bwMode="auto">
                      <a:xfrm>
                        <a:off x="3587750" y="4257675"/>
                        <a:ext cx="2527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451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12</a:t>
            </a:r>
            <a:endParaRPr lang="en-US" sz="1000" dirty="0">
              <a:solidFill>
                <a:srgbClr val="3366FF"/>
              </a:solidFill>
              <a:latin typeface="Arial" charset="0"/>
            </a:endParaRPr>
          </a:p>
        </p:txBody>
      </p:sp>
      <p:sp>
        <p:nvSpPr>
          <p:cNvPr id="6451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In the case of a random walk, extracting a non-existent trend in the mean of the series can do nothing to alter the trend in its variance.  As a consequence, the series remains nonstationary.</a:t>
            </a:r>
            <a:endParaRPr lang="en-GB" sz="150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5" name="Rectangle 2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6"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7" name="Rectangle 26"/>
          <p:cNvSpPr>
            <a:spLocks noChangeArrowheads="1"/>
          </p:cNvSpPr>
          <p:nvPr/>
        </p:nvSpPr>
        <p:spPr bwMode="auto">
          <a:xfrm>
            <a:off x="0" y="4867200"/>
            <a:ext cx="9144000" cy="720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3722924"/>
            <a:ext cx="9144000" cy="1036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0" name="Rectangle 29"/>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1" name="Rectangle 30"/>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9"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40"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41"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42"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44" name="Text Box 31"/>
          <p:cNvSpPr txBox="1">
            <a:spLocks noChangeArrowheads="1"/>
          </p:cNvSpPr>
          <p:nvPr/>
        </p:nvSpPr>
        <p:spPr bwMode="auto">
          <a:xfrm>
            <a:off x="301625" y="4899025"/>
            <a:ext cx="844550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smtClean="0">
                <a:latin typeface="Arial" charset="0"/>
              </a:rPr>
              <a:t>Detrending</a:t>
            </a:r>
            <a:r>
              <a:rPr lang="en-GB" sz="1800" b="1" dirty="0" smtClean="0">
                <a:latin typeface="Arial" charset="0"/>
              </a:rPr>
              <a:t> does remove the drift in a random walk with drift.</a:t>
            </a:r>
            <a:endParaRPr lang="en-US" sz="1800" b="1" dirty="0" smtClean="0">
              <a:latin typeface="Arial" charset="0"/>
            </a:endParaRPr>
          </a:p>
          <a:p>
            <a:pPr>
              <a:spcBef>
                <a:spcPct val="50000"/>
              </a:spcBef>
            </a:pPr>
            <a:endParaRPr lang="en-US" sz="1800" b="1" dirty="0">
              <a:latin typeface="Arial" charset="0"/>
            </a:endParaRPr>
          </a:p>
        </p:txBody>
      </p:sp>
      <p:sp>
        <p:nvSpPr>
          <p:cNvPr id="45" name="Text Box 32"/>
          <p:cNvSpPr txBox="1">
            <a:spLocks noChangeArrowheads="1"/>
          </p:cNvSpPr>
          <p:nvPr/>
        </p:nvSpPr>
        <p:spPr bwMode="auto">
          <a:xfrm>
            <a:off x="301625" y="5187950"/>
            <a:ext cx="77851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smtClean="0">
                <a:latin typeface="Arial" charset="0"/>
              </a:rPr>
              <a:t>However, it does not affect its variance, which continues to increase.</a:t>
            </a:r>
            <a:endParaRPr lang="en-US" sz="1800" b="1" dirty="0" smtClean="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64704"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64705"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64706"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64707"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64708"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64709"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Text Box 29"/>
          <p:cNvSpPr txBox="1">
            <a:spLocks noChangeArrowheads="1"/>
          </p:cNvSpPr>
          <p:nvPr/>
        </p:nvSpPr>
        <p:spPr bwMode="auto">
          <a:xfrm>
            <a:off x="1550988" y="4308475"/>
            <a:ext cx="170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Equivalently,</a:t>
            </a:r>
            <a:endParaRPr lang="en-US" sz="1800" b="1">
              <a:latin typeface="Arial" charset="0"/>
            </a:endParaRPr>
          </a:p>
        </p:txBody>
      </p:sp>
      <p:graphicFrame>
        <p:nvGraphicFramePr>
          <p:cNvPr id="47" name="Object 46"/>
          <p:cNvGraphicFramePr>
            <a:graphicFrameLocks noChangeAspect="1"/>
          </p:cNvGraphicFramePr>
          <p:nvPr>
            <p:extLst>
              <p:ext uri="{D42A27DB-BD31-4B8C-83A1-F6EECF244321}">
                <p14:modId xmlns:p14="http://schemas.microsoft.com/office/powerpoint/2010/main" val="1570044386"/>
              </p:ext>
            </p:extLst>
          </p:nvPr>
        </p:nvGraphicFramePr>
        <p:xfrm>
          <a:off x="3587750" y="4257675"/>
          <a:ext cx="2527300" cy="431800"/>
        </p:xfrm>
        <a:graphic>
          <a:graphicData uri="http://schemas.openxmlformats.org/presentationml/2006/ole">
            <mc:AlternateContent xmlns:mc="http://schemas.openxmlformats.org/markup-compatibility/2006">
              <mc:Choice xmlns:v="urn:schemas-microsoft-com:vml" Requires="v">
                <p:oleObj spid="_x0000_s64710" name="Equation" r:id="rId15" imgW="2527200" imgH="431640" progId="Equation.DSMT4">
                  <p:embed/>
                </p:oleObj>
              </mc:Choice>
              <mc:Fallback>
                <p:oleObj name="Equation" r:id="rId15" imgW="2527200" imgH="431640" progId="Equation.DSMT4">
                  <p:embed/>
                  <p:pic>
                    <p:nvPicPr>
                      <p:cNvPr id="0" name=""/>
                      <p:cNvPicPr>
                        <a:picLocks noChangeAspect="1" noChangeArrowheads="1"/>
                      </p:cNvPicPr>
                      <p:nvPr/>
                    </p:nvPicPr>
                    <p:blipFill>
                      <a:blip r:embed="rId16"/>
                      <a:srcRect/>
                      <a:stretch>
                        <a:fillRect/>
                      </a:stretch>
                    </p:blipFill>
                    <p:spPr bwMode="auto">
                      <a:xfrm>
                        <a:off x="3587750" y="4257675"/>
                        <a:ext cx="2527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349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13</a:t>
            </a:r>
            <a:endParaRPr lang="en-US" sz="1000" dirty="0">
              <a:solidFill>
                <a:srgbClr val="3366FF"/>
              </a:solidFill>
              <a:latin typeface="Arial" charset="0"/>
            </a:endParaRPr>
          </a:p>
        </p:txBody>
      </p:sp>
      <p:sp>
        <p:nvSpPr>
          <p:cNvPr id="6349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In the case of a random walk with drift, the procedure can remove the drift, but again it does not remove the trend in the variance.</a:t>
            </a:r>
            <a:endParaRPr lang="en-GB" sz="1500">
              <a:latin typeface="Arial"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5" name="Rectangle 2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6"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7" name="Rectangle 26"/>
          <p:cNvSpPr>
            <a:spLocks noChangeArrowheads="1"/>
          </p:cNvSpPr>
          <p:nvPr/>
        </p:nvSpPr>
        <p:spPr bwMode="auto">
          <a:xfrm>
            <a:off x="0" y="4867200"/>
            <a:ext cx="9144000" cy="720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3722924"/>
            <a:ext cx="9144000" cy="1036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0" name="Rectangle 29"/>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1" name="Rectangle 30"/>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9"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40"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41"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42"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44" name="Text Box 31"/>
          <p:cNvSpPr txBox="1">
            <a:spLocks noChangeArrowheads="1"/>
          </p:cNvSpPr>
          <p:nvPr/>
        </p:nvSpPr>
        <p:spPr bwMode="auto">
          <a:xfrm>
            <a:off x="301625" y="4899025"/>
            <a:ext cx="844550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smtClean="0">
                <a:latin typeface="Arial" charset="0"/>
              </a:rPr>
              <a:t>Detrending</a:t>
            </a:r>
            <a:r>
              <a:rPr lang="en-GB" sz="1800" b="1" dirty="0" smtClean="0">
                <a:latin typeface="Arial" charset="0"/>
              </a:rPr>
              <a:t> does remove the drift in a random walk with drift.</a:t>
            </a:r>
            <a:endParaRPr lang="en-US" sz="1800" b="1" dirty="0" smtClean="0">
              <a:latin typeface="Arial" charset="0"/>
            </a:endParaRPr>
          </a:p>
          <a:p>
            <a:pPr>
              <a:spcBef>
                <a:spcPct val="50000"/>
              </a:spcBef>
            </a:pPr>
            <a:endParaRPr lang="en-US" sz="1800" b="1" dirty="0">
              <a:latin typeface="Arial" charset="0"/>
            </a:endParaRPr>
          </a:p>
        </p:txBody>
      </p:sp>
      <p:sp>
        <p:nvSpPr>
          <p:cNvPr id="45" name="Text Box 32"/>
          <p:cNvSpPr txBox="1">
            <a:spLocks noChangeArrowheads="1"/>
          </p:cNvSpPr>
          <p:nvPr/>
        </p:nvSpPr>
        <p:spPr bwMode="auto">
          <a:xfrm>
            <a:off x="301625" y="5187950"/>
            <a:ext cx="77851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smtClean="0">
                <a:latin typeface="Arial" charset="0"/>
              </a:rPr>
              <a:t>However, it does not affect its variance, which continues to increase.</a:t>
            </a:r>
            <a:endParaRPr lang="en-US" sz="1800" b="1" dirty="0" smtClean="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63678"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63679"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63680"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63681"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63682"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63683"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Text Box 29"/>
          <p:cNvSpPr txBox="1">
            <a:spLocks noChangeArrowheads="1"/>
          </p:cNvSpPr>
          <p:nvPr/>
        </p:nvSpPr>
        <p:spPr bwMode="auto">
          <a:xfrm>
            <a:off x="1550988" y="4308475"/>
            <a:ext cx="170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Equivalently,</a:t>
            </a:r>
            <a:endParaRPr lang="en-US" sz="1800" b="1">
              <a:latin typeface="Arial" charset="0"/>
            </a:endParaRPr>
          </a:p>
        </p:txBody>
      </p:sp>
      <p:graphicFrame>
        <p:nvGraphicFramePr>
          <p:cNvPr id="47" name="Object 46"/>
          <p:cNvGraphicFramePr>
            <a:graphicFrameLocks noChangeAspect="1"/>
          </p:cNvGraphicFramePr>
          <p:nvPr>
            <p:extLst>
              <p:ext uri="{D42A27DB-BD31-4B8C-83A1-F6EECF244321}">
                <p14:modId xmlns:p14="http://schemas.microsoft.com/office/powerpoint/2010/main" val="1570044386"/>
              </p:ext>
            </p:extLst>
          </p:nvPr>
        </p:nvGraphicFramePr>
        <p:xfrm>
          <a:off x="3587750" y="4257675"/>
          <a:ext cx="2527300" cy="431800"/>
        </p:xfrm>
        <a:graphic>
          <a:graphicData uri="http://schemas.openxmlformats.org/presentationml/2006/ole">
            <mc:AlternateContent xmlns:mc="http://schemas.openxmlformats.org/markup-compatibility/2006">
              <mc:Choice xmlns:v="urn:schemas-microsoft-com:vml" Requires="v">
                <p:oleObj spid="_x0000_s63684" name="Equation" r:id="rId15" imgW="2527200" imgH="431640" progId="Equation.DSMT4">
                  <p:embed/>
                </p:oleObj>
              </mc:Choice>
              <mc:Fallback>
                <p:oleObj name="Equation" r:id="rId15" imgW="2527200" imgH="431640" progId="Equation.DSMT4">
                  <p:embed/>
                  <p:pic>
                    <p:nvPicPr>
                      <p:cNvPr id="0" name=""/>
                      <p:cNvPicPr>
                        <a:picLocks noChangeAspect="1" noChangeArrowheads="1"/>
                      </p:cNvPicPr>
                      <p:nvPr/>
                    </p:nvPicPr>
                    <p:blipFill>
                      <a:blip r:embed="rId16"/>
                      <a:srcRect/>
                      <a:stretch>
                        <a:fillRect/>
                      </a:stretch>
                    </p:blipFill>
                    <p:spPr bwMode="auto">
                      <a:xfrm>
                        <a:off x="3587750" y="4257675"/>
                        <a:ext cx="2527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a:spLocks noChangeArrowheads="1"/>
          </p:cNvSpPr>
          <p:nvPr/>
        </p:nvSpPr>
        <p:spPr bwMode="auto">
          <a:xfrm>
            <a:off x="0" y="3722924"/>
            <a:ext cx="9144000" cy="1036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6" name="Rectangle 25"/>
          <p:cNvSpPr>
            <a:spLocks noChangeArrowheads="1"/>
          </p:cNvSpPr>
          <p:nvPr/>
        </p:nvSpPr>
        <p:spPr bwMode="auto">
          <a:xfrm>
            <a:off x="0" y="4867200"/>
            <a:ext cx="9144000" cy="450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43" name="Text Box 31"/>
          <p:cNvSpPr txBox="1">
            <a:spLocks noChangeArrowheads="1"/>
          </p:cNvSpPr>
          <p:nvPr/>
        </p:nvSpPr>
        <p:spPr bwMode="auto">
          <a:xfrm>
            <a:off x="301624" y="4899600"/>
            <a:ext cx="86328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smtClean="0">
                <a:latin typeface="Arial" charset="0"/>
              </a:rPr>
              <a:t>Increasing variance has adverse consequences for estimation and inference.</a:t>
            </a:r>
            <a:endParaRPr lang="en-US" sz="1800" b="1" dirty="0" smtClean="0">
              <a:latin typeface="Arial" charset="0"/>
            </a:endParaRPr>
          </a:p>
        </p:txBody>
      </p:sp>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553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14</a:t>
            </a:r>
            <a:endParaRPr lang="en-US" sz="1000" dirty="0">
              <a:solidFill>
                <a:srgbClr val="3366FF"/>
              </a:solidFill>
              <a:latin typeface="Arial" charset="0"/>
            </a:endParaRPr>
          </a:p>
        </p:txBody>
      </p:sp>
      <p:sp>
        <p:nvSpPr>
          <p:cNvPr id="6554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In either case the problem of spurious regressions is not resolved, with adverse consequences for estimation and inference.  For this reason, detrending is now not usually considered to be an appropriate procedure.</a:t>
            </a:r>
            <a:r>
              <a:rPr lang="en-US" sz="1500">
                <a:latin typeface="Arial" charset="0"/>
              </a:rPr>
              <a:t> </a:t>
            </a:r>
            <a:endParaRPr lang="en-GB" sz="1500">
              <a:latin typeface="Arial"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4" name="Rectangle 23"/>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5"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8" name="Rectangle 27"/>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0" name="Rectangle 29"/>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8"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39"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Fit</a:t>
            </a:r>
            <a:endParaRPr lang="en-US" sz="1800" b="1" dirty="0">
              <a:latin typeface="Arial" charset="0"/>
            </a:endParaRPr>
          </a:p>
        </p:txBody>
      </p:sp>
      <p:sp>
        <p:nvSpPr>
          <p:cNvPr id="40"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41"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42" name="Text Box 29"/>
          <p:cNvSpPr txBox="1">
            <a:spLocks noChangeArrowheads="1"/>
          </p:cNvSpPr>
          <p:nvPr/>
        </p:nvSpPr>
        <p:spPr bwMode="auto">
          <a:xfrm>
            <a:off x="1550988" y="4308475"/>
            <a:ext cx="170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Equivalently,</a:t>
            </a:r>
            <a:endParaRPr lang="en-US" sz="1800" b="1">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800" y="3128400"/>
          <a:ext cx="1676400" cy="430213"/>
        </p:xfrm>
        <a:graphic>
          <a:graphicData uri="http://schemas.openxmlformats.org/presentationml/2006/ole">
            <mc:AlternateContent xmlns:mc="http://schemas.openxmlformats.org/markup-compatibility/2006">
              <mc:Choice xmlns:v="urn:schemas-microsoft-com:vml" Requires="v">
                <p:oleObj spid="_x0000_s65726" name="Equation" r:id="rId3" imgW="1676400" imgH="431800" progId="Equation.3">
                  <p:embed/>
                </p:oleObj>
              </mc:Choice>
              <mc:Fallback>
                <p:oleObj name="Equation" r:id="rId3" imgW="1676400" imgH="4318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800" y="3128400"/>
                        <a:ext cx="16764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65727" name="Equation" r:id="rId5" imgW="2374900" imgH="381000" progId="Equation.3">
                  <p:embed/>
                </p:oleObj>
              </mc:Choice>
              <mc:Fallback>
                <p:oleObj name="Equation" r:id="rId5" imgW="2374900" imgH="3810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5600" y="2720975"/>
          <a:ext cx="1371600" cy="430213"/>
        </p:xfrm>
        <a:graphic>
          <a:graphicData uri="http://schemas.openxmlformats.org/presentationml/2006/ole">
            <mc:AlternateContent xmlns:mc="http://schemas.openxmlformats.org/markup-compatibility/2006">
              <mc:Choice xmlns:v="urn:schemas-microsoft-com:vml" Requires="v">
                <p:oleObj spid="_x0000_s65728" name="Equation" r:id="rId7" imgW="1371600" imgH="431800" progId="Equation.3">
                  <p:embed/>
                </p:oleObj>
              </mc:Choice>
              <mc:Fallback>
                <p:oleObj name="Equation" r:id="rId7" imgW="1371600" imgH="431800" progId="Equation.3">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5600"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5600" y="1679575"/>
          <a:ext cx="1587500" cy="430213"/>
        </p:xfrm>
        <a:graphic>
          <a:graphicData uri="http://schemas.openxmlformats.org/presentationml/2006/ole">
            <mc:AlternateContent xmlns:mc="http://schemas.openxmlformats.org/markup-compatibility/2006">
              <mc:Choice xmlns:v="urn:schemas-microsoft-com:vml" Requires="v">
                <p:oleObj spid="_x0000_s65729" name="Equation" r:id="rId9" imgW="1587240" imgH="431640" progId="Equation.DSMT4">
                  <p:embed/>
                </p:oleObj>
              </mc:Choice>
              <mc:Fallback>
                <p:oleObj name="Equation" r:id="rId9" imgW="1587240" imgH="43164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5600"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8400" y="2108200"/>
          <a:ext cx="1625600" cy="430213"/>
        </p:xfrm>
        <a:graphic>
          <a:graphicData uri="http://schemas.openxmlformats.org/presentationml/2006/ole">
            <mc:AlternateContent xmlns:mc="http://schemas.openxmlformats.org/markup-compatibility/2006">
              <mc:Choice xmlns:v="urn:schemas-microsoft-com:vml" Requires="v">
                <p:oleObj spid="_x0000_s65730" name="Equation" r:id="rId11" imgW="1625400" imgH="431640" progId="Equation.DSMT4">
                  <p:embed/>
                </p:oleObj>
              </mc:Choice>
              <mc:Fallback>
                <p:oleObj name="Equation" r:id="rId11" imgW="1625400" imgH="43164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8400"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5600" y="3756025"/>
          <a:ext cx="1816100" cy="482600"/>
        </p:xfrm>
        <a:graphic>
          <a:graphicData uri="http://schemas.openxmlformats.org/presentationml/2006/ole">
            <mc:AlternateContent xmlns:mc="http://schemas.openxmlformats.org/markup-compatibility/2006">
              <mc:Choice xmlns:v="urn:schemas-microsoft-com:vml" Requires="v">
                <p:oleObj spid="_x0000_s65731" name="Equation" r:id="rId13" imgW="1815840" imgH="482400" progId="Equation.DSMT4">
                  <p:embed/>
                </p:oleObj>
              </mc:Choice>
              <mc:Fallback>
                <p:oleObj name="Equation" r:id="rId13" imgW="1815840" imgH="482400"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5600"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035477584"/>
              </p:ext>
            </p:extLst>
          </p:nvPr>
        </p:nvGraphicFramePr>
        <p:xfrm>
          <a:off x="3587750" y="4257675"/>
          <a:ext cx="2527300" cy="431800"/>
        </p:xfrm>
        <a:graphic>
          <a:graphicData uri="http://schemas.openxmlformats.org/presentationml/2006/ole">
            <mc:AlternateContent xmlns:mc="http://schemas.openxmlformats.org/markup-compatibility/2006">
              <mc:Choice xmlns:v="urn:schemas-microsoft-com:vml" Requires="v">
                <p:oleObj spid="_x0000_s65732" name="Equation" r:id="rId15" imgW="2527200" imgH="431640" progId="Equation.DSMT4">
                  <p:embed/>
                </p:oleObj>
              </mc:Choice>
              <mc:Fallback>
                <p:oleObj name="Equation" r:id="rId15" imgW="2527200" imgH="431640" progId="Equation.DSMT4">
                  <p:embed/>
                  <p:pic>
                    <p:nvPicPr>
                      <p:cNvPr id="0" name="Object 18"/>
                      <p:cNvPicPr>
                        <a:picLocks noChangeAspect="1" noChangeArrowheads="1"/>
                      </p:cNvPicPr>
                      <p:nvPr/>
                    </p:nvPicPr>
                    <p:blipFill>
                      <a:blip r:embed="rId16"/>
                      <a:srcRect/>
                      <a:stretch>
                        <a:fillRect/>
                      </a:stretch>
                    </p:blipFill>
                    <p:spPr bwMode="auto">
                      <a:xfrm>
                        <a:off x="3587750" y="4257675"/>
                        <a:ext cx="2527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758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15</a:t>
            </a:r>
            <a:endParaRPr lang="en-US" sz="1000" dirty="0">
              <a:solidFill>
                <a:srgbClr val="3366FF"/>
              </a:solidFill>
              <a:latin typeface="Arial" charset="0"/>
            </a:endParaRPr>
          </a:p>
        </p:txBody>
      </p:sp>
      <p:sp>
        <p:nvSpPr>
          <p:cNvPr id="6758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In early time series studies, if the disturbance term in a model was believed to be subject to severe positive AR(1) autocorrelation. a common rough-and-ready remedy was to regress the model in differences rather than levels.</a:t>
            </a:r>
            <a:endParaRPr lang="en-GB" sz="1500">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7" name="Rectangle 16"/>
          <p:cNvSpPr>
            <a:spLocks noChangeArrowheads="1"/>
          </p:cNvSpPr>
          <p:nvPr/>
        </p:nvSpPr>
        <p:spPr bwMode="auto">
          <a:xfrm>
            <a:off x="0" y="2517975"/>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1656000"/>
            <a:ext cx="9144000" cy="7538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3837820369"/>
              </p:ext>
            </p:extLst>
          </p:nvPr>
        </p:nvGraphicFramePr>
        <p:xfrm>
          <a:off x="3581400" y="1718475"/>
          <a:ext cx="1803400" cy="417513"/>
        </p:xfrm>
        <a:graphic>
          <a:graphicData uri="http://schemas.openxmlformats.org/presentationml/2006/ole">
            <mc:AlternateContent xmlns:mc="http://schemas.openxmlformats.org/markup-compatibility/2006">
              <mc:Choice xmlns:v="urn:schemas-microsoft-com:vml" Requires="v">
                <p:oleObj spid="_x0000_s67673" name="Equation" r:id="rId3" imgW="1803240" imgH="419040" progId="Equation.3">
                  <p:embed/>
                </p:oleObj>
              </mc:Choice>
              <mc:Fallback>
                <p:oleObj name="Equation" r:id="rId3" imgW="18032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718475"/>
                        <a:ext cx="1803400" cy="417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9"/>
          <p:cNvSpPr txBox="1">
            <a:spLocks noChangeArrowheads="1"/>
          </p:cNvSpPr>
          <p:nvPr/>
        </p:nvSpPr>
        <p:spPr bwMode="auto">
          <a:xfrm>
            <a:off x="1550988" y="1718475"/>
            <a:ext cx="1568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AR(1) auto</a:t>
            </a:r>
            <a:r>
              <a:rPr lang="en-GB" sz="1800" b="1" dirty="0">
                <a:latin typeface="Arial" charset="0"/>
                <a:cs typeface="Arial" charset="0"/>
              </a:rPr>
              <a:t>–</a:t>
            </a:r>
            <a:r>
              <a:rPr lang="en-GB" sz="1800" b="1" dirty="0">
                <a:latin typeface="Arial" charset="0"/>
              </a:rPr>
              <a:t>correlation</a:t>
            </a:r>
            <a:endParaRPr lang="en-US" sz="1800" b="1" dirty="0">
              <a:latin typeface="Arial" charset="0"/>
            </a:endParaRPr>
          </a:p>
        </p:txBody>
      </p:sp>
      <p:sp>
        <p:nvSpPr>
          <p:cNvPr id="21" name="Text Box 10"/>
          <p:cNvSpPr txBox="1">
            <a:spLocks noChangeArrowheads="1"/>
          </p:cNvSpPr>
          <p:nvPr/>
        </p:nvSpPr>
        <p:spPr bwMode="auto">
          <a:xfrm>
            <a:off x="1550988" y="2559050"/>
            <a:ext cx="1479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Difference</a:t>
            </a:r>
            <a:endParaRPr lang="en-US" sz="1800" b="1">
              <a:latin typeface="Arial" charset="0"/>
            </a:endParaRPr>
          </a:p>
        </p:txBody>
      </p:sp>
      <p:graphicFrame>
        <p:nvGraphicFramePr>
          <p:cNvPr id="22" name="Object 12"/>
          <p:cNvGraphicFramePr>
            <a:graphicFrameLocks noChangeAspect="1"/>
          </p:cNvGraphicFramePr>
          <p:nvPr>
            <p:extLst>
              <p:ext uri="{D42A27DB-BD31-4B8C-83A1-F6EECF244321}">
                <p14:modId xmlns:p14="http://schemas.microsoft.com/office/powerpoint/2010/main" val="2107353512"/>
              </p:ext>
            </p:extLst>
          </p:nvPr>
        </p:nvGraphicFramePr>
        <p:xfrm>
          <a:off x="3378200" y="2559050"/>
          <a:ext cx="3708400" cy="381000"/>
        </p:xfrm>
        <a:graphic>
          <a:graphicData uri="http://schemas.openxmlformats.org/presentationml/2006/ole">
            <mc:AlternateContent xmlns:mc="http://schemas.openxmlformats.org/markup-compatibility/2006">
              <mc:Choice xmlns:v="urn:schemas-microsoft-com:vml" Requires="v">
                <p:oleObj spid="_x0000_s67674" name="Equation" r:id="rId5" imgW="3708360" imgH="380880" progId="Equation.3">
                  <p:embed/>
                </p:oleObj>
              </mc:Choice>
              <mc:Fallback>
                <p:oleObj name="Equation" r:id="rId5" imgW="3708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8200" y="2559050"/>
                        <a:ext cx="3708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2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4"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Differencing</a:t>
            </a:r>
            <a:endParaRPr lang="en-GB" sz="1800" b="1" i="1" dirty="0"/>
          </a:p>
        </p:txBody>
      </p:sp>
      <p:sp>
        <p:nvSpPr>
          <p:cNvPr id="25" name="Rectangle 24"/>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10"/>
          <p:cNvGraphicFramePr>
            <a:graphicFrameLocks noChangeAspect="1"/>
          </p:cNvGraphicFramePr>
          <p:nvPr>
            <p:extLst>
              <p:ext uri="{D42A27DB-BD31-4B8C-83A1-F6EECF244321}">
                <p14:modId xmlns:p14="http://schemas.microsoft.com/office/powerpoint/2010/main" val="2988221465"/>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67675" name="Equation" r:id="rId7" imgW="2374560" imgH="380880" progId="Equation.3">
                  <p:embed/>
                </p:oleObj>
              </mc:Choice>
              <mc:Fallback>
                <p:oleObj name="Equation" r:id="rId7" imgW="23745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Model</a:t>
            </a:r>
            <a:endParaRPr lang="en-US" sz="1800" b="1" dirty="0">
              <a:latin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861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16</a:t>
            </a:r>
            <a:endParaRPr lang="en-US" sz="1000" dirty="0">
              <a:solidFill>
                <a:srgbClr val="3366FF"/>
              </a:solidFill>
              <a:latin typeface="Arial" charset="0"/>
            </a:endParaRPr>
          </a:p>
        </p:txBody>
      </p:sp>
      <p:sp>
        <p:nvSpPr>
          <p:cNvPr id="6861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Of course, differencing overcompensated for the autocorrelation, but in the case of strong positive autocorrelation with </a:t>
            </a:r>
            <a:r>
              <a:rPr lang="en-GB" sz="1500" b="1" i="1">
                <a:latin typeface="Symbol" pitchFamily="18" charset="2"/>
              </a:rPr>
              <a:t>r</a:t>
            </a:r>
            <a:r>
              <a:rPr lang="en-GB" sz="1500" b="1">
                <a:latin typeface="Arial" charset="0"/>
              </a:rPr>
              <a:t> near to 1, (</a:t>
            </a:r>
            <a:r>
              <a:rPr lang="en-GB" sz="1500" b="1" i="1">
                <a:latin typeface="Symbol" pitchFamily="18" charset="2"/>
              </a:rPr>
              <a:t>r</a:t>
            </a:r>
            <a:r>
              <a:rPr lang="en-GB" sz="1500" b="1">
                <a:latin typeface="Arial" charset="0"/>
              </a:rPr>
              <a:t> </a:t>
            </a:r>
            <a:r>
              <a:rPr lang="en-GB" sz="1500" b="1">
                <a:latin typeface="Arial" charset="0"/>
                <a:cs typeface="Arial" charset="0"/>
              </a:rPr>
              <a:t>– 1) would be a small negative quantity and </a:t>
            </a:r>
            <a:r>
              <a:rPr lang="en-GB" sz="1500" b="1">
                <a:latin typeface="Arial" charset="0"/>
              </a:rPr>
              <a:t>the resulting weak negative autocorrelation was held to be relatively innocuous. </a:t>
            </a:r>
            <a:endParaRPr lang="en-GB" sz="1500">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7" name="Rectangle 16"/>
          <p:cNvSpPr>
            <a:spLocks noChangeArrowheads="1"/>
          </p:cNvSpPr>
          <p:nvPr/>
        </p:nvSpPr>
        <p:spPr bwMode="auto">
          <a:xfrm>
            <a:off x="0" y="2517975"/>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1656000"/>
            <a:ext cx="9144000" cy="7538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3837820369"/>
              </p:ext>
            </p:extLst>
          </p:nvPr>
        </p:nvGraphicFramePr>
        <p:xfrm>
          <a:off x="3581400" y="1718475"/>
          <a:ext cx="1803400" cy="417513"/>
        </p:xfrm>
        <a:graphic>
          <a:graphicData uri="http://schemas.openxmlformats.org/presentationml/2006/ole">
            <mc:AlternateContent xmlns:mc="http://schemas.openxmlformats.org/markup-compatibility/2006">
              <mc:Choice xmlns:v="urn:schemas-microsoft-com:vml" Requires="v">
                <p:oleObj spid="_x0000_s68690" name="Equation" r:id="rId3" imgW="1803240" imgH="419040" progId="Equation.3">
                  <p:embed/>
                </p:oleObj>
              </mc:Choice>
              <mc:Fallback>
                <p:oleObj name="Equation" r:id="rId3" imgW="18032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718475"/>
                        <a:ext cx="1803400" cy="417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9"/>
          <p:cNvSpPr txBox="1">
            <a:spLocks noChangeArrowheads="1"/>
          </p:cNvSpPr>
          <p:nvPr/>
        </p:nvSpPr>
        <p:spPr bwMode="auto">
          <a:xfrm>
            <a:off x="1550988" y="1718475"/>
            <a:ext cx="1568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AR(1) auto</a:t>
            </a:r>
            <a:r>
              <a:rPr lang="en-GB" sz="1800" b="1" dirty="0">
                <a:latin typeface="Arial" charset="0"/>
                <a:cs typeface="Arial" charset="0"/>
              </a:rPr>
              <a:t>–</a:t>
            </a:r>
            <a:r>
              <a:rPr lang="en-GB" sz="1800" b="1" dirty="0">
                <a:latin typeface="Arial" charset="0"/>
              </a:rPr>
              <a:t>correlation</a:t>
            </a:r>
            <a:endParaRPr lang="en-US" sz="1800" b="1" dirty="0">
              <a:latin typeface="Arial" charset="0"/>
            </a:endParaRPr>
          </a:p>
        </p:txBody>
      </p:sp>
      <p:sp>
        <p:nvSpPr>
          <p:cNvPr id="21" name="Text Box 10"/>
          <p:cNvSpPr txBox="1">
            <a:spLocks noChangeArrowheads="1"/>
          </p:cNvSpPr>
          <p:nvPr/>
        </p:nvSpPr>
        <p:spPr bwMode="auto">
          <a:xfrm>
            <a:off x="1550988" y="2559050"/>
            <a:ext cx="1479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Difference</a:t>
            </a:r>
            <a:endParaRPr lang="en-US" sz="1800" b="1">
              <a:latin typeface="Arial" charset="0"/>
            </a:endParaRPr>
          </a:p>
        </p:txBody>
      </p:sp>
      <p:graphicFrame>
        <p:nvGraphicFramePr>
          <p:cNvPr id="22" name="Object 12"/>
          <p:cNvGraphicFramePr>
            <a:graphicFrameLocks noChangeAspect="1"/>
          </p:cNvGraphicFramePr>
          <p:nvPr>
            <p:extLst>
              <p:ext uri="{D42A27DB-BD31-4B8C-83A1-F6EECF244321}">
                <p14:modId xmlns:p14="http://schemas.microsoft.com/office/powerpoint/2010/main" val="2107353512"/>
              </p:ext>
            </p:extLst>
          </p:nvPr>
        </p:nvGraphicFramePr>
        <p:xfrm>
          <a:off x="3378200" y="2559050"/>
          <a:ext cx="3708400" cy="381000"/>
        </p:xfrm>
        <a:graphic>
          <a:graphicData uri="http://schemas.openxmlformats.org/presentationml/2006/ole">
            <mc:AlternateContent xmlns:mc="http://schemas.openxmlformats.org/markup-compatibility/2006">
              <mc:Choice xmlns:v="urn:schemas-microsoft-com:vml" Requires="v">
                <p:oleObj spid="_x0000_s68691" name="Equation" r:id="rId5" imgW="3708360" imgH="380880" progId="Equation.3">
                  <p:embed/>
                </p:oleObj>
              </mc:Choice>
              <mc:Fallback>
                <p:oleObj name="Equation" r:id="rId5" imgW="3708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8200" y="2559050"/>
                        <a:ext cx="3708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2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4"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Differencing</a:t>
            </a:r>
            <a:endParaRPr lang="en-GB" sz="1800" b="1" i="1" dirty="0"/>
          </a:p>
        </p:txBody>
      </p:sp>
      <p:sp>
        <p:nvSpPr>
          <p:cNvPr id="25" name="Rectangle 24"/>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10"/>
          <p:cNvGraphicFramePr>
            <a:graphicFrameLocks noChangeAspect="1"/>
          </p:cNvGraphicFramePr>
          <p:nvPr>
            <p:extLst>
              <p:ext uri="{D42A27DB-BD31-4B8C-83A1-F6EECF244321}">
                <p14:modId xmlns:p14="http://schemas.microsoft.com/office/powerpoint/2010/main" val="2988221465"/>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68692" name="Equation" r:id="rId7" imgW="2374560" imgH="380880" progId="Equation.3">
                  <p:embed/>
                </p:oleObj>
              </mc:Choice>
              <mc:Fallback>
                <p:oleObj name="Equation" r:id="rId7" imgW="23745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Model</a:t>
            </a:r>
            <a:endParaRPr lang="en-US" sz="1800" b="1" dirty="0">
              <a:latin typeface="Arial"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963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17</a:t>
            </a:r>
            <a:endParaRPr lang="en-US" sz="1000" dirty="0">
              <a:solidFill>
                <a:srgbClr val="3366FF"/>
              </a:solidFill>
              <a:latin typeface="Arial" charset="0"/>
            </a:endParaRPr>
          </a:p>
        </p:txBody>
      </p:sp>
      <p:sp>
        <p:nvSpPr>
          <p:cNvPr id="6963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latin typeface="Arial" charset="0"/>
              </a:rPr>
              <a:t>Unknown to practitioners of the time, the procedure is also an effective antidote to spurious regressions, and was advocated as such by Granger and </a:t>
            </a:r>
            <a:r>
              <a:rPr lang="en-GB" sz="1500" b="1" dirty="0" err="1">
                <a:latin typeface="Arial" charset="0"/>
              </a:rPr>
              <a:t>Newbold</a:t>
            </a:r>
            <a:r>
              <a:rPr lang="en-GB" sz="1500" b="1" dirty="0" smtClean="0">
                <a:latin typeface="Arial" charset="0"/>
              </a:rPr>
              <a:t>.</a:t>
            </a:r>
            <a:endParaRPr lang="en-GB" sz="1500" dirty="0">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7" name="Rectangle 16"/>
          <p:cNvSpPr>
            <a:spLocks noChangeArrowheads="1"/>
          </p:cNvSpPr>
          <p:nvPr/>
        </p:nvSpPr>
        <p:spPr bwMode="auto">
          <a:xfrm>
            <a:off x="0" y="2517975"/>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1656000"/>
            <a:ext cx="9144000" cy="7538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3837820369"/>
              </p:ext>
            </p:extLst>
          </p:nvPr>
        </p:nvGraphicFramePr>
        <p:xfrm>
          <a:off x="3581400" y="1718475"/>
          <a:ext cx="1803400" cy="417513"/>
        </p:xfrm>
        <a:graphic>
          <a:graphicData uri="http://schemas.openxmlformats.org/presentationml/2006/ole">
            <mc:AlternateContent xmlns:mc="http://schemas.openxmlformats.org/markup-compatibility/2006">
              <mc:Choice xmlns:v="urn:schemas-microsoft-com:vml" Requires="v">
                <p:oleObj spid="_x0000_s69722" name="Equation" r:id="rId3" imgW="1803240" imgH="419040" progId="Equation.3">
                  <p:embed/>
                </p:oleObj>
              </mc:Choice>
              <mc:Fallback>
                <p:oleObj name="Equation" r:id="rId3" imgW="18032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718475"/>
                        <a:ext cx="1803400" cy="417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9"/>
          <p:cNvSpPr txBox="1">
            <a:spLocks noChangeArrowheads="1"/>
          </p:cNvSpPr>
          <p:nvPr/>
        </p:nvSpPr>
        <p:spPr bwMode="auto">
          <a:xfrm>
            <a:off x="1550988" y="1718475"/>
            <a:ext cx="1568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AR(1) auto</a:t>
            </a:r>
            <a:r>
              <a:rPr lang="en-GB" sz="1800" b="1" dirty="0">
                <a:latin typeface="Arial" charset="0"/>
                <a:cs typeface="Arial" charset="0"/>
              </a:rPr>
              <a:t>–</a:t>
            </a:r>
            <a:r>
              <a:rPr lang="en-GB" sz="1800" b="1" dirty="0">
                <a:latin typeface="Arial" charset="0"/>
              </a:rPr>
              <a:t>correlation</a:t>
            </a:r>
            <a:endParaRPr lang="en-US" sz="1800" b="1" dirty="0">
              <a:latin typeface="Arial" charset="0"/>
            </a:endParaRPr>
          </a:p>
        </p:txBody>
      </p:sp>
      <p:sp>
        <p:nvSpPr>
          <p:cNvPr id="21" name="Text Box 10"/>
          <p:cNvSpPr txBox="1">
            <a:spLocks noChangeArrowheads="1"/>
          </p:cNvSpPr>
          <p:nvPr/>
        </p:nvSpPr>
        <p:spPr bwMode="auto">
          <a:xfrm>
            <a:off x="1550988" y="2559050"/>
            <a:ext cx="1479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Difference</a:t>
            </a:r>
            <a:endParaRPr lang="en-US" sz="1800" b="1">
              <a:latin typeface="Arial" charset="0"/>
            </a:endParaRPr>
          </a:p>
        </p:txBody>
      </p:sp>
      <p:graphicFrame>
        <p:nvGraphicFramePr>
          <p:cNvPr id="22" name="Object 12"/>
          <p:cNvGraphicFramePr>
            <a:graphicFrameLocks noChangeAspect="1"/>
          </p:cNvGraphicFramePr>
          <p:nvPr>
            <p:extLst>
              <p:ext uri="{D42A27DB-BD31-4B8C-83A1-F6EECF244321}">
                <p14:modId xmlns:p14="http://schemas.microsoft.com/office/powerpoint/2010/main" val="2107353512"/>
              </p:ext>
            </p:extLst>
          </p:nvPr>
        </p:nvGraphicFramePr>
        <p:xfrm>
          <a:off x="3378200" y="2559050"/>
          <a:ext cx="3708400" cy="381000"/>
        </p:xfrm>
        <a:graphic>
          <a:graphicData uri="http://schemas.openxmlformats.org/presentationml/2006/ole">
            <mc:AlternateContent xmlns:mc="http://schemas.openxmlformats.org/markup-compatibility/2006">
              <mc:Choice xmlns:v="urn:schemas-microsoft-com:vml" Requires="v">
                <p:oleObj spid="_x0000_s69723" name="Equation" r:id="rId5" imgW="3708360" imgH="380880" progId="Equation.3">
                  <p:embed/>
                </p:oleObj>
              </mc:Choice>
              <mc:Fallback>
                <p:oleObj name="Equation" r:id="rId5" imgW="3708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8200" y="2559050"/>
                        <a:ext cx="3708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2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4"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Differencing</a:t>
            </a:r>
            <a:endParaRPr lang="en-GB" sz="1800" b="1" i="1" dirty="0"/>
          </a:p>
        </p:txBody>
      </p:sp>
      <p:sp>
        <p:nvSpPr>
          <p:cNvPr id="25" name="Rectangle 24"/>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10"/>
          <p:cNvGraphicFramePr>
            <a:graphicFrameLocks noChangeAspect="1"/>
          </p:cNvGraphicFramePr>
          <p:nvPr>
            <p:extLst>
              <p:ext uri="{D42A27DB-BD31-4B8C-83A1-F6EECF244321}">
                <p14:modId xmlns:p14="http://schemas.microsoft.com/office/powerpoint/2010/main" val="2988221465"/>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69724" name="Equation" r:id="rId7" imgW="2374560" imgH="380880" progId="Equation.3">
                  <p:embed/>
                </p:oleObj>
              </mc:Choice>
              <mc:Fallback>
                <p:oleObj name="Equation" r:id="rId7" imgW="23745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Model</a:t>
            </a:r>
            <a:endParaRPr lang="en-US" sz="1800" b="1" dirty="0">
              <a:latin typeface="Arial"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963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18</a:t>
            </a:r>
            <a:endParaRPr lang="en-US" sz="1000" dirty="0">
              <a:solidFill>
                <a:srgbClr val="3366FF"/>
              </a:solidFill>
              <a:latin typeface="Arial" charset="0"/>
            </a:endParaRPr>
          </a:p>
        </p:txBody>
      </p:sp>
      <p:sp>
        <p:nvSpPr>
          <p:cNvPr id="6963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latin typeface="Arial" charset="0"/>
              </a:rPr>
              <a:t>If </a:t>
            </a:r>
            <a:r>
              <a:rPr lang="en-GB" sz="1500" b="1" dirty="0">
                <a:latin typeface="Arial" charset="0"/>
              </a:rPr>
              <a:t>both </a:t>
            </a:r>
            <a:r>
              <a:rPr lang="en-GB" sz="1500" b="1" i="1" dirty="0" err="1">
                <a:latin typeface="Arial" charset="0"/>
              </a:rPr>
              <a:t>Y</a:t>
            </a:r>
            <a:r>
              <a:rPr lang="en-GB" sz="1500" b="1" i="1" baseline="-25000" dirty="0" err="1">
                <a:latin typeface="Arial" charset="0"/>
              </a:rPr>
              <a:t>t</a:t>
            </a:r>
            <a:r>
              <a:rPr lang="en-GB" sz="1500" b="1" dirty="0">
                <a:latin typeface="Arial" charset="0"/>
              </a:rPr>
              <a:t> and </a:t>
            </a:r>
            <a:r>
              <a:rPr lang="en-GB" sz="1500" b="1" i="1" dirty="0" err="1">
                <a:latin typeface="Arial" charset="0"/>
              </a:rPr>
              <a:t>X</a:t>
            </a:r>
            <a:r>
              <a:rPr lang="en-GB" sz="1500" b="1" i="1" baseline="-25000" dirty="0" err="1">
                <a:latin typeface="Arial" charset="0"/>
              </a:rPr>
              <a:t>t</a:t>
            </a:r>
            <a:r>
              <a:rPr lang="en-GB" sz="1500" b="1" dirty="0">
                <a:latin typeface="Arial" charset="0"/>
              </a:rPr>
              <a:t> are unrelated I(1) processes, they are stationary in the differenced model and the absence of any relationship will be revealed.</a:t>
            </a:r>
            <a:r>
              <a:rPr lang="en-US" sz="1500" dirty="0">
                <a:latin typeface="Arial" charset="0"/>
              </a:rPr>
              <a:t> </a:t>
            </a:r>
            <a:endParaRPr lang="en-GB" sz="1500" dirty="0">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7" name="Rectangle 16"/>
          <p:cNvSpPr>
            <a:spLocks noChangeArrowheads="1"/>
          </p:cNvSpPr>
          <p:nvPr/>
        </p:nvSpPr>
        <p:spPr bwMode="auto">
          <a:xfrm>
            <a:off x="0" y="2517975"/>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1656000"/>
            <a:ext cx="9144000" cy="75382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1997037211"/>
              </p:ext>
            </p:extLst>
          </p:nvPr>
        </p:nvGraphicFramePr>
        <p:xfrm>
          <a:off x="3581400" y="1718475"/>
          <a:ext cx="1803400" cy="417513"/>
        </p:xfrm>
        <a:graphic>
          <a:graphicData uri="http://schemas.openxmlformats.org/presentationml/2006/ole">
            <mc:AlternateContent xmlns:mc="http://schemas.openxmlformats.org/markup-compatibility/2006">
              <mc:Choice xmlns:v="urn:schemas-microsoft-com:vml" Requires="v">
                <p:oleObj spid="_x0000_s99363" name="Equation" r:id="rId3" imgW="1803240" imgH="419040" progId="Equation.3">
                  <p:embed/>
                </p:oleObj>
              </mc:Choice>
              <mc:Fallback>
                <p:oleObj name="Equation" r:id="rId3" imgW="18032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718475"/>
                        <a:ext cx="1803400" cy="417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9"/>
          <p:cNvSpPr txBox="1">
            <a:spLocks noChangeArrowheads="1"/>
          </p:cNvSpPr>
          <p:nvPr/>
        </p:nvSpPr>
        <p:spPr bwMode="auto">
          <a:xfrm>
            <a:off x="1550988" y="1718475"/>
            <a:ext cx="1568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AR(1) auto</a:t>
            </a:r>
            <a:r>
              <a:rPr lang="en-GB" sz="1800" b="1" dirty="0">
                <a:latin typeface="Arial" charset="0"/>
                <a:cs typeface="Arial" charset="0"/>
              </a:rPr>
              <a:t>–</a:t>
            </a:r>
            <a:r>
              <a:rPr lang="en-GB" sz="1800" b="1" dirty="0">
                <a:latin typeface="Arial" charset="0"/>
              </a:rPr>
              <a:t>correlation</a:t>
            </a:r>
            <a:endParaRPr lang="en-US" sz="1800" b="1" dirty="0">
              <a:latin typeface="Arial" charset="0"/>
            </a:endParaRPr>
          </a:p>
        </p:txBody>
      </p:sp>
      <p:sp>
        <p:nvSpPr>
          <p:cNvPr id="21" name="Text Box 10"/>
          <p:cNvSpPr txBox="1">
            <a:spLocks noChangeArrowheads="1"/>
          </p:cNvSpPr>
          <p:nvPr/>
        </p:nvSpPr>
        <p:spPr bwMode="auto">
          <a:xfrm>
            <a:off x="1550988" y="2559050"/>
            <a:ext cx="1479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Difference</a:t>
            </a:r>
            <a:endParaRPr lang="en-US" sz="1800" b="1">
              <a:latin typeface="Arial" charset="0"/>
            </a:endParaRPr>
          </a:p>
        </p:txBody>
      </p:sp>
      <p:graphicFrame>
        <p:nvGraphicFramePr>
          <p:cNvPr id="22" name="Object 12"/>
          <p:cNvGraphicFramePr>
            <a:graphicFrameLocks noChangeAspect="1"/>
          </p:cNvGraphicFramePr>
          <p:nvPr>
            <p:extLst>
              <p:ext uri="{D42A27DB-BD31-4B8C-83A1-F6EECF244321}">
                <p14:modId xmlns:p14="http://schemas.microsoft.com/office/powerpoint/2010/main" val="3779883670"/>
              </p:ext>
            </p:extLst>
          </p:nvPr>
        </p:nvGraphicFramePr>
        <p:xfrm>
          <a:off x="3378200" y="2559050"/>
          <a:ext cx="3708400" cy="381000"/>
        </p:xfrm>
        <a:graphic>
          <a:graphicData uri="http://schemas.openxmlformats.org/presentationml/2006/ole">
            <mc:AlternateContent xmlns:mc="http://schemas.openxmlformats.org/markup-compatibility/2006">
              <mc:Choice xmlns:v="urn:schemas-microsoft-com:vml" Requires="v">
                <p:oleObj spid="_x0000_s99364" name="Equation" r:id="rId5" imgW="3708360" imgH="380880" progId="Equation.3">
                  <p:embed/>
                </p:oleObj>
              </mc:Choice>
              <mc:Fallback>
                <p:oleObj name="Equation" r:id="rId5" imgW="3708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8200" y="2559050"/>
                        <a:ext cx="3708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2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4"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Differencing</a:t>
            </a:r>
            <a:endParaRPr lang="en-GB" sz="1800" b="1" i="1" dirty="0"/>
          </a:p>
        </p:txBody>
      </p:sp>
      <p:sp>
        <p:nvSpPr>
          <p:cNvPr id="25" name="Rectangle 24"/>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6" name="Object 10"/>
          <p:cNvGraphicFramePr>
            <a:graphicFrameLocks noChangeAspect="1"/>
          </p:cNvGraphicFramePr>
          <p:nvPr>
            <p:extLst>
              <p:ext uri="{D42A27DB-BD31-4B8C-83A1-F6EECF244321}">
                <p14:modId xmlns:p14="http://schemas.microsoft.com/office/powerpoint/2010/main" val="1319105320"/>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99365" name="Equation" r:id="rId7" imgW="2374560" imgH="380880" progId="Equation.3">
                  <p:embed/>
                </p:oleObj>
              </mc:Choice>
              <mc:Fallback>
                <p:oleObj name="Equation" r:id="rId7" imgW="23745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Model</a:t>
            </a:r>
            <a:endParaRPr lang="en-US" sz="1800" b="1" dirty="0">
              <a:latin typeface="Arial" charset="0"/>
            </a:endParaRPr>
          </a:p>
        </p:txBody>
      </p:sp>
    </p:spTree>
    <p:extLst>
      <p:ext uri="{BB962C8B-B14F-4D97-AF65-F5344CB8AC3E}">
        <p14:creationId xmlns:p14="http://schemas.microsoft.com/office/powerpoint/2010/main" val="29390340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 name="Rectangle 1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29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229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latin typeface="Arial" charset="0"/>
              </a:rPr>
              <a:t>1</a:t>
            </a:r>
          </a:p>
        </p:txBody>
      </p:sp>
      <p:sp>
        <p:nvSpPr>
          <p:cNvPr id="12303"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poor predictive power of early macroeconomic models, despite excellent sample period fits, gave rise to two main reactions.  One was a resurgence of interest in the use of univariate time series for forecasting purposes, described in Section 11.7.</a:t>
            </a:r>
            <a:endParaRPr lang="en-GB" sz="1500">
              <a:latin typeface="Arial" charset="0"/>
            </a:endParaRPr>
          </a:p>
        </p:txBody>
      </p:sp>
      <p:sp>
        <p:nvSpPr>
          <p:cNvPr id="12335"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1" name="Rectangle 20"/>
          <p:cNvSpPr>
            <a:spLocks noChangeArrowheads="1"/>
          </p:cNvSpPr>
          <p:nvPr/>
        </p:nvSpPr>
        <p:spPr bwMode="auto">
          <a:xfrm>
            <a:off x="0" y="3722924"/>
            <a:ext cx="9144000" cy="594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2" name="Rectangle 21"/>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3" name="Rectangle 22"/>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1"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32"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33"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34"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12468"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12469"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12470"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12471"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12472"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12473"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a:spLocks noChangeArrowheads="1"/>
          </p:cNvSpPr>
          <p:nvPr/>
        </p:nvSpPr>
        <p:spPr bwMode="auto">
          <a:xfrm>
            <a:off x="0" y="3092400"/>
            <a:ext cx="9144000" cy="14976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2517975"/>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1656000"/>
            <a:ext cx="9144000" cy="7538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065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19</a:t>
            </a:r>
            <a:endParaRPr lang="en-US" sz="1000" dirty="0">
              <a:solidFill>
                <a:srgbClr val="3366FF"/>
              </a:solidFill>
              <a:latin typeface="Arial" charset="0"/>
            </a:endParaRPr>
          </a:p>
        </p:txBody>
      </p:sp>
      <p:sp>
        <p:nvSpPr>
          <p:cNvPr id="7066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latin typeface="Arial" charset="0"/>
              </a:rPr>
              <a:t>A major shortcoming of differencing is that it precludes the investigation of a long-run relationship</a:t>
            </a:r>
            <a:r>
              <a:rPr lang="en-GB" sz="1500" b="1" dirty="0" smtClean="0">
                <a:latin typeface="Arial" charset="0"/>
              </a:rPr>
              <a:t>.</a:t>
            </a:r>
            <a:endParaRPr lang="en-GB" sz="1500" dirty="0">
              <a:latin typeface="Arial" charset="0"/>
            </a:endParaRPr>
          </a:p>
        </p:txBody>
      </p:sp>
      <p:graphicFrame>
        <p:nvGraphicFramePr>
          <p:cNvPr id="70662" name="Object 6"/>
          <p:cNvGraphicFramePr>
            <a:graphicFrameLocks noChangeAspect="1"/>
          </p:cNvGraphicFramePr>
          <p:nvPr>
            <p:extLst>
              <p:ext uri="{D42A27DB-BD31-4B8C-83A1-F6EECF244321}">
                <p14:modId xmlns:p14="http://schemas.microsoft.com/office/powerpoint/2010/main" val="1714408114"/>
              </p:ext>
            </p:extLst>
          </p:nvPr>
        </p:nvGraphicFramePr>
        <p:xfrm>
          <a:off x="3581400" y="1718475"/>
          <a:ext cx="1803400" cy="417513"/>
        </p:xfrm>
        <a:graphic>
          <a:graphicData uri="http://schemas.openxmlformats.org/presentationml/2006/ole">
            <mc:AlternateContent xmlns:mc="http://schemas.openxmlformats.org/markup-compatibility/2006">
              <mc:Choice xmlns:v="urn:schemas-microsoft-com:vml" Requires="v">
                <p:oleObj spid="_x0000_s70776" name="Equation" r:id="rId3" imgW="1803240" imgH="419040" progId="Equation.3">
                  <p:embed/>
                </p:oleObj>
              </mc:Choice>
              <mc:Fallback>
                <p:oleObj name="Equation" r:id="rId3" imgW="1803240" imgH="4190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718475"/>
                        <a:ext cx="1803400" cy="417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665" name="Text Box 9"/>
          <p:cNvSpPr txBox="1">
            <a:spLocks noChangeArrowheads="1"/>
          </p:cNvSpPr>
          <p:nvPr/>
        </p:nvSpPr>
        <p:spPr bwMode="auto">
          <a:xfrm>
            <a:off x="1550988" y="1718475"/>
            <a:ext cx="1568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AR(1) auto</a:t>
            </a:r>
            <a:r>
              <a:rPr lang="en-GB" sz="1800" b="1" dirty="0">
                <a:latin typeface="Arial" charset="0"/>
                <a:cs typeface="Arial" charset="0"/>
              </a:rPr>
              <a:t>–</a:t>
            </a:r>
            <a:r>
              <a:rPr lang="en-GB" sz="1800" b="1" dirty="0">
                <a:latin typeface="Arial" charset="0"/>
              </a:rPr>
              <a:t>correlation</a:t>
            </a:r>
            <a:endParaRPr lang="en-US" sz="1800" b="1" dirty="0">
              <a:latin typeface="Arial" charset="0"/>
            </a:endParaRPr>
          </a:p>
        </p:txBody>
      </p:sp>
      <p:sp>
        <p:nvSpPr>
          <p:cNvPr id="70666" name="Text Box 10"/>
          <p:cNvSpPr txBox="1">
            <a:spLocks noChangeArrowheads="1"/>
          </p:cNvSpPr>
          <p:nvPr/>
        </p:nvSpPr>
        <p:spPr bwMode="auto">
          <a:xfrm>
            <a:off x="1550988" y="2559050"/>
            <a:ext cx="1479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Difference</a:t>
            </a:r>
            <a:endParaRPr lang="en-US" sz="1800" b="1">
              <a:latin typeface="Arial" charset="0"/>
            </a:endParaRPr>
          </a:p>
        </p:txBody>
      </p:sp>
      <p:graphicFrame>
        <p:nvGraphicFramePr>
          <p:cNvPr id="70668" name="Object 12"/>
          <p:cNvGraphicFramePr>
            <a:graphicFrameLocks noChangeAspect="1"/>
          </p:cNvGraphicFramePr>
          <p:nvPr>
            <p:extLst>
              <p:ext uri="{D42A27DB-BD31-4B8C-83A1-F6EECF244321}">
                <p14:modId xmlns:p14="http://schemas.microsoft.com/office/powerpoint/2010/main" val="4251285564"/>
              </p:ext>
            </p:extLst>
          </p:nvPr>
        </p:nvGraphicFramePr>
        <p:xfrm>
          <a:off x="3378200" y="2559050"/>
          <a:ext cx="3708400" cy="381000"/>
        </p:xfrm>
        <a:graphic>
          <a:graphicData uri="http://schemas.openxmlformats.org/presentationml/2006/ole">
            <mc:AlternateContent xmlns:mc="http://schemas.openxmlformats.org/markup-compatibility/2006">
              <mc:Choice xmlns:v="urn:schemas-microsoft-com:vml" Requires="v">
                <p:oleObj spid="_x0000_s70777" name="Equation" r:id="rId5" imgW="3708360" imgH="380880" progId="Equation.3">
                  <p:embed/>
                </p:oleObj>
              </mc:Choice>
              <mc:Fallback>
                <p:oleObj name="Equation" r:id="rId5" imgW="3708360" imgH="38088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8200" y="2559050"/>
                        <a:ext cx="3708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669" name="Text Box 13"/>
          <p:cNvSpPr txBox="1">
            <a:spLocks noChangeArrowheads="1"/>
          </p:cNvSpPr>
          <p:nvPr/>
        </p:nvSpPr>
        <p:spPr bwMode="auto">
          <a:xfrm>
            <a:off x="301626" y="3143250"/>
            <a:ext cx="7385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Procedure does not allow determination of long-run </a:t>
            </a:r>
            <a:r>
              <a:rPr lang="en-GB" sz="1800" b="1" dirty="0" smtClean="0">
                <a:latin typeface="Arial" charset="0"/>
              </a:rPr>
              <a:t>relationship.</a:t>
            </a:r>
            <a:endParaRPr lang="en-US" sz="1800" b="1" dirty="0">
              <a:latin typeface="Arial" charset="0"/>
            </a:endParaRPr>
          </a:p>
        </p:txBody>
      </p:sp>
      <p:sp>
        <p:nvSpPr>
          <p:cNvPr id="70670" name="Text Box 14"/>
          <p:cNvSpPr txBox="1">
            <a:spLocks noChangeArrowheads="1"/>
          </p:cNvSpPr>
          <p:nvPr/>
        </p:nvSpPr>
        <p:spPr bwMode="auto">
          <a:xfrm>
            <a:off x="1550988" y="3625850"/>
            <a:ext cx="1758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In equilibrium</a:t>
            </a:r>
            <a:endParaRPr lang="en-US" sz="1800" b="1">
              <a:latin typeface="Arial" charset="0"/>
            </a:endParaRPr>
          </a:p>
        </p:txBody>
      </p:sp>
      <p:graphicFrame>
        <p:nvGraphicFramePr>
          <p:cNvPr id="70671" name="Object 15"/>
          <p:cNvGraphicFramePr>
            <a:graphicFrameLocks noChangeAspect="1"/>
          </p:cNvGraphicFramePr>
          <p:nvPr>
            <p:extLst>
              <p:ext uri="{D42A27DB-BD31-4B8C-83A1-F6EECF244321}">
                <p14:modId xmlns:p14="http://schemas.microsoft.com/office/powerpoint/2010/main" val="2539637924"/>
              </p:ext>
            </p:extLst>
          </p:nvPr>
        </p:nvGraphicFramePr>
        <p:xfrm>
          <a:off x="3429000" y="3625850"/>
          <a:ext cx="1765300" cy="381000"/>
        </p:xfrm>
        <a:graphic>
          <a:graphicData uri="http://schemas.openxmlformats.org/presentationml/2006/ole">
            <mc:AlternateContent xmlns:mc="http://schemas.openxmlformats.org/markup-compatibility/2006">
              <mc:Choice xmlns:v="urn:schemas-microsoft-com:vml" Requires="v">
                <p:oleObj spid="_x0000_s70778" name="Equation" r:id="rId7" imgW="1765080" imgH="380880" progId="Equation.3">
                  <p:embed/>
                </p:oleObj>
              </mc:Choice>
              <mc:Fallback>
                <p:oleObj name="Equation" r:id="rId7" imgW="1765080" imgH="380880" progId="Equation.3">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29000" y="3625850"/>
                        <a:ext cx="1765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672" name="Text Box 16"/>
          <p:cNvSpPr txBox="1">
            <a:spLocks noChangeArrowheads="1"/>
          </p:cNvSpPr>
          <p:nvPr/>
        </p:nvSpPr>
        <p:spPr bwMode="auto">
          <a:xfrm>
            <a:off x="1550988" y="4095750"/>
            <a:ext cx="1949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 becomes</a:t>
            </a:r>
            <a:endParaRPr lang="en-US" sz="1800" b="1">
              <a:latin typeface="Arial" charset="0"/>
            </a:endParaRPr>
          </a:p>
        </p:txBody>
      </p:sp>
      <p:graphicFrame>
        <p:nvGraphicFramePr>
          <p:cNvPr id="70673" name="Object 17"/>
          <p:cNvGraphicFramePr>
            <a:graphicFrameLocks noChangeAspect="1"/>
          </p:cNvGraphicFramePr>
          <p:nvPr>
            <p:extLst>
              <p:ext uri="{D42A27DB-BD31-4B8C-83A1-F6EECF244321}">
                <p14:modId xmlns:p14="http://schemas.microsoft.com/office/powerpoint/2010/main" val="3720540157"/>
              </p:ext>
            </p:extLst>
          </p:nvPr>
        </p:nvGraphicFramePr>
        <p:xfrm>
          <a:off x="3702050" y="4121150"/>
          <a:ext cx="647700" cy="279400"/>
        </p:xfrm>
        <a:graphic>
          <a:graphicData uri="http://schemas.openxmlformats.org/presentationml/2006/ole">
            <mc:AlternateContent xmlns:mc="http://schemas.openxmlformats.org/markup-compatibility/2006">
              <mc:Choice xmlns:v="urn:schemas-microsoft-com:vml" Requires="v">
                <p:oleObj spid="_x0000_s70779" name="Equation" r:id="rId9" imgW="647640" imgH="279360" progId="Equation.3">
                  <p:embed/>
                </p:oleObj>
              </mc:Choice>
              <mc:Fallback>
                <p:oleObj name="Equation" r:id="rId9" imgW="647640" imgH="279360"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02050" y="4121150"/>
                        <a:ext cx="6477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Differencing</a:t>
            </a:r>
            <a:endParaRPr lang="en-GB" sz="1800" b="1" i="1" dirty="0"/>
          </a:p>
        </p:txBody>
      </p:sp>
      <p:sp>
        <p:nvSpPr>
          <p:cNvPr id="24" name="Rectangle 23"/>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5" name="Object 10"/>
          <p:cNvGraphicFramePr>
            <a:graphicFrameLocks noChangeAspect="1"/>
          </p:cNvGraphicFramePr>
          <p:nvPr>
            <p:extLst>
              <p:ext uri="{D42A27DB-BD31-4B8C-83A1-F6EECF244321}">
                <p14:modId xmlns:p14="http://schemas.microsoft.com/office/powerpoint/2010/main" val="183967596"/>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70780" name="Equation" r:id="rId11" imgW="2374560" imgH="380880" progId="Equation.3">
                  <p:embed/>
                </p:oleObj>
              </mc:Choice>
              <mc:Fallback>
                <p:oleObj name="Equation" r:id="rId11" imgW="23745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Model</a:t>
            </a:r>
            <a:endParaRPr lang="en-US" sz="1800" b="1" dirty="0">
              <a:latin typeface="Arial"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a:spLocks noChangeArrowheads="1"/>
          </p:cNvSpPr>
          <p:nvPr/>
        </p:nvSpPr>
        <p:spPr bwMode="auto">
          <a:xfrm>
            <a:off x="0" y="3092400"/>
            <a:ext cx="9144000" cy="14976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2517975"/>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1656000"/>
            <a:ext cx="9144000" cy="75382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065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20</a:t>
            </a:r>
            <a:endParaRPr lang="en-US" sz="1000" dirty="0">
              <a:solidFill>
                <a:srgbClr val="3366FF"/>
              </a:solidFill>
              <a:latin typeface="Arial" charset="0"/>
            </a:endParaRPr>
          </a:p>
        </p:txBody>
      </p:sp>
      <p:sp>
        <p:nvSpPr>
          <p:cNvPr id="7066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latin typeface="Arial" charset="0"/>
              </a:rPr>
              <a:t>In </a:t>
            </a:r>
            <a:r>
              <a:rPr lang="en-GB" sz="1500" b="1" dirty="0">
                <a:latin typeface="Arial" charset="0"/>
              </a:rPr>
              <a:t>equilibrium </a:t>
            </a:r>
            <a:r>
              <a:rPr lang="en-GB" sz="1500" b="1" dirty="0">
                <a:latin typeface="Symbol" pitchFamily="18" charset="2"/>
              </a:rPr>
              <a:t>D</a:t>
            </a:r>
            <a:r>
              <a:rPr lang="en-GB" sz="1500" b="1" i="1" dirty="0">
                <a:latin typeface="Arial" charset="0"/>
              </a:rPr>
              <a:t>Y</a:t>
            </a:r>
            <a:r>
              <a:rPr lang="en-GB" sz="1500" b="1" dirty="0">
                <a:latin typeface="Arial" charset="0"/>
              </a:rPr>
              <a:t> = </a:t>
            </a:r>
            <a:r>
              <a:rPr lang="en-GB" sz="1500" b="1" dirty="0">
                <a:latin typeface="Symbol" pitchFamily="18" charset="2"/>
              </a:rPr>
              <a:t>D</a:t>
            </a:r>
            <a:r>
              <a:rPr lang="en-GB" sz="1500" b="1" i="1" dirty="0">
                <a:latin typeface="Arial" charset="0"/>
              </a:rPr>
              <a:t>X</a:t>
            </a:r>
            <a:r>
              <a:rPr lang="en-GB" sz="1500" b="1" dirty="0">
                <a:latin typeface="Arial" charset="0"/>
              </a:rPr>
              <a:t> = 0, and, if one substitutes these values into the differenced model, one obtains, not an equilibrium relationship, but an equation in which both sides are zero.</a:t>
            </a:r>
            <a:r>
              <a:rPr lang="en-US" sz="1500" dirty="0">
                <a:latin typeface="Arial" charset="0"/>
              </a:rPr>
              <a:t> </a:t>
            </a:r>
            <a:endParaRPr lang="en-GB" sz="1500" dirty="0">
              <a:latin typeface="Arial" charset="0"/>
            </a:endParaRPr>
          </a:p>
        </p:txBody>
      </p:sp>
      <p:graphicFrame>
        <p:nvGraphicFramePr>
          <p:cNvPr id="70662" name="Object 6"/>
          <p:cNvGraphicFramePr>
            <a:graphicFrameLocks noChangeAspect="1"/>
          </p:cNvGraphicFramePr>
          <p:nvPr>
            <p:extLst>
              <p:ext uri="{D42A27DB-BD31-4B8C-83A1-F6EECF244321}">
                <p14:modId xmlns:p14="http://schemas.microsoft.com/office/powerpoint/2010/main" val="2343667161"/>
              </p:ext>
            </p:extLst>
          </p:nvPr>
        </p:nvGraphicFramePr>
        <p:xfrm>
          <a:off x="3581400" y="1718475"/>
          <a:ext cx="1803400" cy="417513"/>
        </p:xfrm>
        <a:graphic>
          <a:graphicData uri="http://schemas.openxmlformats.org/presentationml/2006/ole">
            <mc:AlternateContent xmlns:mc="http://schemas.openxmlformats.org/markup-compatibility/2006">
              <mc:Choice xmlns:v="urn:schemas-microsoft-com:vml" Requires="v">
                <p:oleObj spid="_x0000_s100409" name="Equation" r:id="rId3" imgW="1803240" imgH="419040" progId="Equation.3">
                  <p:embed/>
                </p:oleObj>
              </mc:Choice>
              <mc:Fallback>
                <p:oleObj name="Equation" r:id="rId3" imgW="18032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718475"/>
                        <a:ext cx="1803400" cy="417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665" name="Text Box 9"/>
          <p:cNvSpPr txBox="1">
            <a:spLocks noChangeArrowheads="1"/>
          </p:cNvSpPr>
          <p:nvPr/>
        </p:nvSpPr>
        <p:spPr bwMode="auto">
          <a:xfrm>
            <a:off x="1550988" y="1718475"/>
            <a:ext cx="1568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AR(1) auto</a:t>
            </a:r>
            <a:r>
              <a:rPr lang="en-GB" sz="1800" b="1" dirty="0">
                <a:latin typeface="Arial" charset="0"/>
                <a:cs typeface="Arial" charset="0"/>
              </a:rPr>
              <a:t>–</a:t>
            </a:r>
            <a:r>
              <a:rPr lang="en-GB" sz="1800" b="1" dirty="0">
                <a:latin typeface="Arial" charset="0"/>
              </a:rPr>
              <a:t>correlation</a:t>
            </a:r>
            <a:endParaRPr lang="en-US" sz="1800" b="1" dirty="0">
              <a:latin typeface="Arial" charset="0"/>
            </a:endParaRPr>
          </a:p>
        </p:txBody>
      </p:sp>
      <p:sp>
        <p:nvSpPr>
          <p:cNvPr id="70666" name="Text Box 10"/>
          <p:cNvSpPr txBox="1">
            <a:spLocks noChangeArrowheads="1"/>
          </p:cNvSpPr>
          <p:nvPr/>
        </p:nvSpPr>
        <p:spPr bwMode="auto">
          <a:xfrm>
            <a:off x="1550988" y="2559050"/>
            <a:ext cx="1479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Difference</a:t>
            </a:r>
            <a:endParaRPr lang="en-US" sz="1800" b="1">
              <a:latin typeface="Arial" charset="0"/>
            </a:endParaRPr>
          </a:p>
        </p:txBody>
      </p:sp>
      <p:graphicFrame>
        <p:nvGraphicFramePr>
          <p:cNvPr id="70668" name="Object 12"/>
          <p:cNvGraphicFramePr>
            <a:graphicFrameLocks noChangeAspect="1"/>
          </p:cNvGraphicFramePr>
          <p:nvPr>
            <p:extLst>
              <p:ext uri="{D42A27DB-BD31-4B8C-83A1-F6EECF244321}">
                <p14:modId xmlns:p14="http://schemas.microsoft.com/office/powerpoint/2010/main" val="2861830445"/>
              </p:ext>
            </p:extLst>
          </p:nvPr>
        </p:nvGraphicFramePr>
        <p:xfrm>
          <a:off x="3378200" y="2559050"/>
          <a:ext cx="3708400" cy="381000"/>
        </p:xfrm>
        <a:graphic>
          <a:graphicData uri="http://schemas.openxmlformats.org/presentationml/2006/ole">
            <mc:AlternateContent xmlns:mc="http://schemas.openxmlformats.org/markup-compatibility/2006">
              <mc:Choice xmlns:v="urn:schemas-microsoft-com:vml" Requires="v">
                <p:oleObj spid="_x0000_s100410" name="Equation" r:id="rId5" imgW="3708360" imgH="380880" progId="Equation.3">
                  <p:embed/>
                </p:oleObj>
              </mc:Choice>
              <mc:Fallback>
                <p:oleObj name="Equation" r:id="rId5" imgW="3708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8200" y="2559050"/>
                        <a:ext cx="3708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669" name="Text Box 13"/>
          <p:cNvSpPr txBox="1">
            <a:spLocks noChangeArrowheads="1"/>
          </p:cNvSpPr>
          <p:nvPr/>
        </p:nvSpPr>
        <p:spPr bwMode="auto">
          <a:xfrm>
            <a:off x="301626" y="3143250"/>
            <a:ext cx="7385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latin typeface="Arial" charset="0"/>
              </a:rPr>
              <a:t>Procedure does not allow determination of long-run </a:t>
            </a:r>
            <a:r>
              <a:rPr lang="en-GB" sz="1800" b="1" dirty="0" smtClean="0">
                <a:latin typeface="Arial" charset="0"/>
              </a:rPr>
              <a:t>relationship.</a:t>
            </a:r>
            <a:endParaRPr lang="en-US" sz="1800" b="1" dirty="0">
              <a:latin typeface="Arial" charset="0"/>
            </a:endParaRPr>
          </a:p>
        </p:txBody>
      </p:sp>
      <p:sp>
        <p:nvSpPr>
          <p:cNvPr id="70670" name="Text Box 14"/>
          <p:cNvSpPr txBox="1">
            <a:spLocks noChangeArrowheads="1"/>
          </p:cNvSpPr>
          <p:nvPr/>
        </p:nvSpPr>
        <p:spPr bwMode="auto">
          <a:xfrm>
            <a:off x="1550988" y="3625850"/>
            <a:ext cx="1758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In equilibrium</a:t>
            </a:r>
            <a:endParaRPr lang="en-US" sz="1800" b="1">
              <a:latin typeface="Arial" charset="0"/>
            </a:endParaRPr>
          </a:p>
        </p:txBody>
      </p:sp>
      <p:graphicFrame>
        <p:nvGraphicFramePr>
          <p:cNvPr id="70671" name="Object 15"/>
          <p:cNvGraphicFramePr>
            <a:graphicFrameLocks noChangeAspect="1"/>
          </p:cNvGraphicFramePr>
          <p:nvPr>
            <p:extLst>
              <p:ext uri="{D42A27DB-BD31-4B8C-83A1-F6EECF244321}">
                <p14:modId xmlns:p14="http://schemas.microsoft.com/office/powerpoint/2010/main" val="3794678159"/>
              </p:ext>
            </p:extLst>
          </p:nvPr>
        </p:nvGraphicFramePr>
        <p:xfrm>
          <a:off x="3429000" y="3625850"/>
          <a:ext cx="1765300" cy="381000"/>
        </p:xfrm>
        <a:graphic>
          <a:graphicData uri="http://schemas.openxmlformats.org/presentationml/2006/ole">
            <mc:AlternateContent xmlns:mc="http://schemas.openxmlformats.org/markup-compatibility/2006">
              <mc:Choice xmlns:v="urn:schemas-microsoft-com:vml" Requires="v">
                <p:oleObj spid="_x0000_s100411" name="Equation" r:id="rId7" imgW="1765080" imgH="380880" progId="Equation.3">
                  <p:embed/>
                </p:oleObj>
              </mc:Choice>
              <mc:Fallback>
                <p:oleObj name="Equation" r:id="rId7" imgW="176508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29000" y="3625850"/>
                        <a:ext cx="1765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672" name="Text Box 16"/>
          <p:cNvSpPr txBox="1">
            <a:spLocks noChangeArrowheads="1"/>
          </p:cNvSpPr>
          <p:nvPr/>
        </p:nvSpPr>
        <p:spPr bwMode="auto">
          <a:xfrm>
            <a:off x="1550988" y="4095750"/>
            <a:ext cx="1949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 becomes</a:t>
            </a:r>
            <a:endParaRPr lang="en-US" sz="1800" b="1">
              <a:latin typeface="Arial" charset="0"/>
            </a:endParaRPr>
          </a:p>
        </p:txBody>
      </p:sp>
      <p:graphicFrame>
        <p:nvGraphicFramePr>
          <p:cNvPr id="70673" name="Object 17"/>
          <p:cNvGraphicFramePr>
            <a:graphicFrameLocks noChangeAspect="1"/>
          </p:cNvGraphicFramePr>
          <p:nvPr>
            <p:extLst>
              <p:ext uri="{D42A27DB-BD31-4B8C-83A1-F6EECF244321}">
                <p14:modId xmlns:p14="http://schemas.microsoft.com/office/powerpoint/2010/main" val="1534209906"/>
              </p:ext>
            </p:extLst>
          </p:nvPr>
        </p:nvGraphicFramePr>
        <p:xfrm>
          <a:off x="3702050" y="4121150"/>
          <a:ext cx="647700" cy="279400"/>
        </p:xfrm>
        <a:graphic>
          <a:graphicData uri="http://schemas.openxmlformats.org/presentationml/2006/ole">
            <mc:AlternateContent xmlns:mc="http://schemas.openxmlformats.org/markup-compatibility/2006">
              <mc:Choice xmlns:v="urn:schemas-microsoft-com:vml" Requires="v">
                <p:oleObj spid="_x0000_s100412" name="Equation" r:id="rId9" imgW="647640" imgH="279360" progId="Equation.3">
                  <p:embed/>
                </p:oleObj>
              </mc:Choice>
              <mc:Fallback>
                <p:oleObj name="Equation" r:id="rId9" imgW="64764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02050" y="4121150"/>
                        <a:ext cx="6477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Differencing</a:t>
            </a:r>
            <a:endParaRPr lang="en-GB" sz="1800" b="1" i="1" dirty="0"/>
          </a:p>
        </p:txBody>
      </p:sp>
      <p:sp>
        <p:nvSpPr>
          <p:cNvPr id="24" name="Rectangle 23"/>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5" name="Object 10"/>
          <p:cNvGraphicFramePr>
            <a:graphicFrameLocks noChangeAspect="1"/>
          </p:cNvGraphicFramePr>
          <p:nvPr>
            <p:extLst>
              <p:ext uri="{D42A27DB-BD31-4B8C-83A1-F6EECF244321}">
                <p14:modId xmlns:p14="http://schemas.microsoft.com/office/powerpoint/2010/main" val="4263359270"/>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100413" name="Equation" r:id="rId11" imgW="2374560" imgH="380880" progId="Equation.3">
                  <p:embed/>
                </p:oleObj>
              </mc:Choice>
              <mc:Fallback>
                <p:oleObj name="Equation" r:id="rId11" imgW="23745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Model</a:t>
            </a:r>
            <a:endParaRPr lang="en-US" sz="1800" b="1" dirty="0">
              <a:latin typeface="Arial" charset="0"/>
            </a:endParaRPr>
          </a:p>
        </p:txBody>
      </p:sp>
    </p:spTree>
    <p:extLst>
      <p:ext uri="{BB962C8B-B14F-4D97-AF65-F5344CB8AC3E}">
        <p14:creationId xmlns:p14="http://schemas.microsoft.com/office/powerpoint/2010/main" val="21587855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168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21</a:t>
            </a:r>
            <a:endParaRPr lang="en-US" sz="1000" dirty="0">
              <a:solidFill>
                <a:srgbClr val="3366FF"/>
              </a:solidFill>
              <a:latin typeface="Arial" charset="0"/>
            </a:endParaRPr>
          </a:p>
        </p:txBody>
      </p:sp>
      <p:sp>
        <p:nvSpPr>
          <p:cNvPr id="7168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We have seen that a long-run relationship between two or more nonstationary variables is given by a cointegrating relationship, if it exists.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sp>
        <p:nvSpPr>
          <p:cNvPr id="23" name="Rectangle 22"/>
          <p:cNvSpPr>
            <a:spLocks noChangeArrowheads="1"/>
          </p:cNvSpPr>
          <p:nvPr/>
        </p:nvSpPr>
        <p:spPr bwMode="auto">
          <a:xfrm>
            <a:off x="0" y="165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6" name="Text Box 7"/>
          <p:cNvSpPr txBox="1">
            <a:spLocks noChangeArrowheads="1"/>
          </p:cNvSpPr>
          <p:nvPr/>
        </p:nvSpPr>
        <p:spPr bwMode="auto">
          <a:xfrm>
            <a:off x="1550988" y="1764000"/>
            <a:ext cx="1758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In equilibrium</a:t>
            </a:r>
            <a:endParaRPr lang="en-US" sz="1800" b="1" dirty="0">
              <a:latin typeface="Arial" charset="0"/>
            </a:endParaRPr>
          </a:p>
        </p:txBody>
      </p:sp>
      <p:graphicFrame>
        <p:nvGraphicFramePr>
          <p:cNvPr id="27" name="Object 10"/>
          <p:cNvGraphicFramePr>
            <a:graphicFrameLocks noChangeAspect="1"/>
          </p:cNvGraphicFramePr>
          <p:nvPr>
            <p:extLst>
              <p:ext uri="{D42A27DB-BD31-4B8C-83A1-F6EECF244321}">
                <p14:modId xmlns:p14="http://schemas.microsoft.com/office/powerpoint/2010/main" val="8383206"/>
              </p:ext>
            </p:extLst>
          </p:nvPr>
        </p:nvGraphicFramePr>
        <p:xfrm>
          <a:off x="3582000" y="1130400"/>
          <a:ext cx="4527550" cy="374650"/>
        </p:xfrm>
        <a:graphic>
          <a:graphicData uri="http://schemas.openxmlformats.org/presentationml/2006/ole">
            <mc:AlternateContent xmlns:mc="http://schemas.openxmlformats.org/markup-compatibility/2006">
              <mc:Choice xmlns:v="urn:schemas-microsoft-com:vml" Requires="v">
                <p:oleObj spid="_x0000_s71747" name="Equation" r:id="rId3" imgW="4533840" imgH="380880" progId="Equation.3">
                  <p:embed/>
                </p:oleObj>
              </mc:Choice>
              <mc:Fallback>
                <p:oleObj name="Equation" r:id="rId3" imgW="45338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2000" y="1130400"/>
                        <a:ext cx="4527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562260576"/>
              </p:ext>
            </p:extLst>
          </p:nvPr>
        </p:nvGraphicFramePr>
        <p:xfrm>
          <a:off x="3627438" y="1728000"/>
          <a:ext cx="3346450" cy="412750"/>
        </p:xfrm>
        <a:graphic>
          <a:graphicData uri="http://schemas.openxmlformats.org/presentationml/2006/ole">
            <mc:AlternateContent xmlns:mc="http://schemas.openxmlformats.org/markup-compatibility/2006">
              <mc:Choice xmlns:v="urn:schemas-microsoft-com:vml" Requires="v">
                <p:oleObj spid="_x0000_s71748" name="Equation" r:id="rId5" imgW="3352680" imgH="406080" progId="Equation.DSMT4">
                  <p:embed/>
                </p:oleObj>
              </mc:Choice>
              <mc:Fallback>
                <p:oleObj name="Equation" r:id="rId5" imgW="3352680" imgH="406080" progId="Equation.DSMT4">
                  <p:embed/>
                  <p:pic>
                    <p:nvPicPr>
                      <p:cNvPr id="0" name=""/>
                      <p:cNvPicPr>
                        <a:picLocks noChangeAspect="1" noChangeArrowheads="1"/>
                      </p:cNvPicPr>
                      <p:nvPr/>
                    </p:nvPicPr>
                    <p:blipFill>
                      <a:blip r:embed="rId6"/>
                      <a:srcRect/>
                      <a:stretch>
                        <a:fillRect/>
                      </a:stretch>
                    </p:blipFill>
                    <p:spPr bwMode="auto">
                      <a:xfrm>
                        <a:off x="3627438" y="1728000"/>
                        <a:ext cx="33464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294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22</a:t>
            </a:r>
            <a:endParaRPr lang="en-US" sz="1000" dirty="0">
              <a:solidFill>
                <a:srgbClr val="3366FF"/>
              </a:solidFill>
              <a:latin typeface="Arial" charset="0"/>
            </a:endParaRPr>
          </a:p>
        </p:txBody>
      </p:sp>
      <p:sp>
        <p:nvSpPr>
          <p:cNvPr id="8294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latin typeface="Arial" charset="0"/>
              </a:rPr>
              <a:t>On its own, a </a:t>
            </a:r>
            <a:r>
              <a:rPr lang="en-GB" sz="1500" b="1" dirty="0" err="1">
                <a:latin typeface="Arial" charset="0"/>
              </a:rPr>
              <a:t>cointegrating</a:t>
            </a:r>
            <a:r>
              <a:rPr lang="en-GB" sz="1500" b="1" dirty="0">
                <a:latin typeface="Arial" charset="0"/>
              </a:rPr>
              <a:t> relationship sheds no light on short-run dynamics, but its very existence indicates that there must be some short-term forces that are responsible for keeping the relationship </a:t>
            </a:r>
            <a:r>
              <a:rPr lang="en-GB" sz="1500" b="1" dirty="0" smtClean="0">
                <a:latin typeface="Arial" charset="0"/>
              </a:rPr>
              <a:t>intact.</a:t>
            </a:r>
            <a:endParaRPr lang="en-GB" sz="1500" b="1" dirty="0">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sp>
        <p:nvSpPr>
          <p:cNvPr id="23" name="Rectangle 22"/>
          <p:cNvSpPr>
            <a:spLocks noChangeArrowheads="1"/>
          </p:cNvSpPr>
          <p:nvPr/>
        </p:nvSpPr>
        <p:spPr bwMode="auto">
          <a:xfrm>
            <a:off x="0" y="165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6" name="Text Box 7"/>
          <p:cNvSpPr txBox="1">
            <a:spLocks noChangeArrowheads="1"/>
          </p:cNvSpPr>
          <p:nvPr/>
        </p:nvSpPr>
        <p:spPr bwMode="auto">
          <a:xfrm>
            <a:off x="1550988" y="1764000"/>
            <a:ext cx="1758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In equilibrium</a:t>
            </a:r>
            <a:endParaRPr lang="en-US" sz="1800" b="1" dirty="0">
              <a:latin typeface="Arial" charset="0"/>
            </a:endParaRPr>
          </a:p>
        </p:txBody>
      </p:sp>
      <p:graphicFrame>
        <p:nvGraphicFramePr>
          <p:cNvPr id="27" name="Object 10"/>
          <p:cNvGraphicFramePr>
            <a:graphicFrameLocks noChangeAspect="1"/>
          </p:cNvGraphicFramePr>
          <p:nvPr>
            <p:extLst>
              <p:ext uri="{D42A27DB-BD31-4B8C-83A1-F6EECF244321}">
                <p14:modId xmlns:p14="http://schemas.microsoft.com/office/powerpoint/2010/main" val="8383206"/>
              </p:ext>
            </p:extLst>
          </p:nvPr>
        </p:nvGraphicFramePr>
        <p:xfrm>
          <a:off x="3582000" y="1130400"/>
          <a:ext cx="4527550" cy="374650"/>
        </p:xfrm>
        <a:graphic>
          <a:graphicData uri="http://schemas.openxmlformats.org/presentationml/2006/ole">
            <mc:AlternateContent xmlns:mc="http://schemas.openxmlformats.org/markup-compatibility/2006">
              <mc:Choice xmlns:v="urn:schemas-microsoft-com:vml" Requires="v">
                <p:oleObj spid="_x0000_s83000" name="Equation" r:id="rId3" imgW="4533840" imgH="380880" progId="Equation.3">
                  <p:embed/>
                </p:oleObj>
              </mc:Choice>
              <mc:Fallback>
                <p:oleObj name="Equation" r:id="rId3" imgW="45338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2000" y="1130400"/>
                        <a:ext cx="4527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562260576"/>
              </p:ext>
            </p:extLst>
          </p:nvPr>
        </p:nvGraphicFramePr>
        <p:xfrm>
          <a:off x="3627438" y="1728000"/>
          <a:ext cx="3346450" cy="412750"/>
        </p:xfrm>
        <a:graphic>
          <a:graphicData uri="http://schemas.openxmlformats.org/presentationml/2006/ole">
            <mc:AlternateContent xmlns:mc="http://schemas.openxmlformats.org/markup-compatibility/2006">
              <mc:Choice xmlns:v="urn:schemas-microsoft-com:vml" Requires="v">
                <p:oleObj spid="_x0000_s83001" name="Equation" r:id="rId5" imgW="3352680" imgH="406080" progId="Equation.DSMT4">
                  <p:embed/>
                </p:oleObj>
              </mc:Choice>
              <mc:Fallback>
                <p:oleObj name="Equation" r:id="rId5" imgW="3352680" imgH="406080" progId="Equation.DSMT4">
                  <p:embed/>
                  <p:pic>
                    <p:nvPicPr>
                      <p:cNvPr id="0" name=""/>
                      <p:cNvPicPr>
                        <a:picLocks noChangeAspect="1" noChangeArrowheads="1"/>
                      </p:cNvPicPr>
                      <p:nvPr/>
                    </p:nvPicPr>
                    <p:blipFill>
                      <a:blip r:embed="rId6"/>
                      <a:srcRect/>
                      <a:stretch>
                        <a:fillRect/>
                      </a:stretch>
                    </p:blipFill>
                    <p:spPr bwMode="auto">
                      <a:xfrm>
                        <a:off x="3627438" y="1728000"/>
                        <a:ext cx="33464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294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23</a:t>
            </a:r>
            <a:endParaRPr lang="en-US" sz="1000" dirty="0">
              <a:solidFill>
                <a:srgbClr val="3366FF"/>
              </a:solidFill>
              <a:latin typeface="Arial" charset="0"/>
            </a:endParaRPr>
          </a:p>
        </p:txBody>
      </p:sp>
      <p:sp>
        <p:nvSpPr>
          <p:cNvPr id="8294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latin typeface="Arial" charset="0"/>
              </a:rPr>
              <a:t>This implies </a:t>
            </a:r>
            <a:r>
              <a:rPr lang="en-GB" sz="1500" b="1" dirty="0">
                <a:latin typeface="Arial" charset="0"/>
              </a:rPr>
              <a:t>that it should be possible to construct a more comprehensive model that combines short-run and long-run dynamics.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sp>
        <p:nvSpPr>
          <p:cNvPr id="23" name="Rectangle 22"/>
          <p:cNvSpPr>
            <a:spLocks noChangeArrowheads="1"/>
          </p:cNvSpPr>
          <p:nvPr/>
        </p:nvSpPr>
        <p:spPr bwMode="auto">
          <a:xfrm>
            <a:off x="0" y="165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6" name="Text Box 7"/>
          <p:cNvSpPr txBox="1">
            <a:spLocks noChangeArrowheads="1"/>
          </p:cNvSpPr>
          <p:nvPr/>
        </p:nvSpPr>
        <p:spPr bwMode="auto">
          <a:xfrm>
            <a:off x="1550988" y="1764000"/>
            <a:ext cx="1758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In equilibrium</a:t>
            </a:r>
            <a:endParaRPr lang="en-US" sz="1800" b="1" dirty="0">
              <a:latin typeface="Arial" charset="0"/>
            </a:endParaRPr>
          </a:p>
        </p:txBody>
      </p:sp>
      <p:graphicFrame>
        <p:nvGraphicFramePr>
          <p:cNvPr id="27" name="Object 10"/>
          <p:cNvGraphicFramePr>
            <a:graphicFrameLocks noChangeAspect="1"/>
          </p:cNvGraphicFramePr>
          <p:nvPr>
            <p:extLst>
              <p:ext uri="{D42A27DB-BD31-4B8C-83A1-F6EECF244321}">
                <p14:modId xmlns:p14="http://schemas.microsoft.com/office/powerpoint/2010/main" val="8383206"/>
              </p:ext>
            </p:extLst>
          </p:nvPr>
        </p:nvGraphicFramePr>
        <p:xfrm>
          <a:off x="3582000" y="1130400"/>
          <a:ext cx="4527550" cy="374650"/>
        </p:xfrm>
        <a:graphic>
          <a:graphicData uri="http://schemas.openxmlformats.org/presentationml/2006/ole">
            <mc:AlternateContent xmlns:mc="http://schemas.openxmlformats.org/markup-compatibility/2006">
              <mc:Choice xmlns:v="urn:schemas-microsoft-com:vml" Requires="v">
                <p:oleObj spid="_x0000_s101400" name="Equation" r:id="rId3" imgW="4533840" imgH="380880" progId="Equation.3">
                  <p:embed/>
                </p:oleObj>
              </mc:Choice>
              <mc:Fallback>
                <p:oleObj name="Equation" r:id="rId3" imgW="45338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2000" y="1130400"/>
                        <a:ext cx="4527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562260576"/>
              </p:ext>
            </p:extLst>
          </p:nvPr>
        </p:nvGraphicFramePr>
        <p:xfrm>
          <a:off x="3627438" y="1728000"/>
          <a:ext cx="3346450" cy="412750"/>
        </p:xfrm>
        <a:graphic>
          <a:graphicData uri="http://schemas.openxmlformats.org/presentationml/2006/ole">
            <mc:AlternateContent xmlns:mc="http://schemas.openxmlformats.org/markup-compatibility/2006">
              <mc:Choice xmlns:v="urn:schemas-microsoft-com:vml" Requires="v">
                <p:oleObj spid="_x0000_s101401" name="Equation" r:id="rId5" imgW="3352680" imgH="406080" progId="Equation.DSMT4">
                  <p:embed/>
                </p:oleObj>
              </mc:Choice>
              <mc:Fallback>
                <p:oleObj name="Equation" r:id="rId5" imgW="3352680" imgH="406080" progId="Equation.DSMT4">
                  <p:embed/>
                  <p:pic>
                    <p:nvPicPr>
                      <p:cNvPr id="0" name=""/>
                      <p:cNvPicPr>
                        <a:picLocks noChangeAspect="1" noChangeArrowheads="1"/>
                      </p:cNvPicPr>
                      <p:nvPr/>
                    </p:nvPicPr>
                    <p:blipFill>
                      <a:blip r:embed="rId6"/>
                      <a:srcRect/>
                      <a:stretch>
                        <a:fillRect/>
                      </a:stretch>
                    </p:blipFill>
                    <p:spPr bwMode="auto">
                      <a:xfrm>
                        <a:off x="3627438" y="1728000"/>
                        <a:ext cx="33464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468480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397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24</a:t>
            </a:r>
            <a:endParaRPr lang="en-US" sz="1000" dirty="0">
              <a:solidFill>
                <a:srgbClr val="3366FF"/>
              </a:solidFill>
              <a:latin typeface="Arial" charset="0"/>
            </a:endParaRPr>
          </a:p>
        </p:txBody>
      </p:sp>
      <p:sp>
        <p:nvSpPr>
          <p:cNvPr id="8397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A standard means of accomplishing this is to make use of an error correction model of the kind discussed in Section 11.4.  It will be seen that it is particularly appropriate in the context of models involving nonstationary processes.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sp>
        <p:nvSpPr>
          <p:cNvPr id="23" name="Rectangle 22"/>
          <p:cNvSpPr>
            <a:spLocks noChangeArrowheads="1"/>
          </p:cNvSpPr>
          <p:nvPr/>
        </p:nvSpPr>
        <p:spPr bwMode="auto">
          <a:xfrm>
            <a:off x="0" y="165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6" name="Text Box 7"/>
          <p:cNvSpPr txBox="1">
            <a:spLocks noChangeArrowheads="1"/>
          </p:cNvSpPr>
          <p:nvPr/>
        </p:nvSpPr>
        <p:spPr bwMode="auto">
          <a:xfrm>
            <a:off x="1550988" y="1764000"/>
            <a:ext cx="1758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In equilibrium</a:t>
            </a:r>
            <a:endParaRPr lang="en-US" sz="1800" b="1" dirty="0">
              <a:latin typeface="Arial" charset="0"/>
            </a:endParaRPr>
          </a:p>
        </p:txBody>
      </p:sp>
      <p:graphicFrame>
        <p:nvGraphicFramePr>
          <p:cNvPr id="27" name="Object 10"/>
          <p:cNvGraphicFramePr>
            <a:graphicFrameLocks noChangeAspect="1"/>
          </p:cNvGraphicFramePr>
          <p:nvPr>
            <p:extLst>
              <p:ext uri="{D42A27DB-BD31-4B8C-83A1-F6EECF244321}">
                <p14:modId xmlns:p14="http://schemas.microsoft.com/office/powerpoint/2010/main" val="8383206"/>
              </p:ext>
            </p:extLst>
          </p:nvPr>
        </p:nvGraphicFramePr>
        <p:xfrm>
          <a:off x="3582000" y="1130400"/>
          <a:ext cx="4527550" cy="374650"/>
        </p:xfrm>
        <a:graphic>
          <a:graphicData uri="http://schemas.openxmlformats.org/presentationml/2006/ole">
            <mc:AlternateContent xmlns:mc="http://schemas.openxmlformats.org/markup-compatibility/2006">
              <mc:Choice xmlns:v="urn:schemas-microsoft-com:vml" Requires="v">
                <p:oleObj spid="_x0000_s84023" name="Equation" r:id="rId3" imgW="4533840" imgH="380880" progId="Equation.3">
                  <p:embed/>
                </p:oleObj>
              </mc:Choice>
              <mc:Fallback>
                <p:oleObj name="Equation" r:id="rId3" imgW="45338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2000" y="1130400"/>
                        <a:ext cx="4527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562260576"/>
              </p:ext>
            </p:extLst>
          </p:nvPr>
        </p:nvGraphicFramePr>
        <p:xfrm>
          <a:off x="3627438" y="1728000"/>
          <a:ext cx="3346450" cy="412750"/>
        </p:xfrm>
        <a:graphic>
          <a:graphicData uri="http://schemas.openxmlformats.org/presentationml/2006/ole">
            <mc:AlternateContent xmlns:mc="http://schemas.openxmlformats.org/markup-compatibility/2006">
              <mc:Choice xmlns:v="urn:schemas-microsoft-com:vml" Requires="v">
                <p:oleObj spid="_x0000_s84024" name="Equation" r:id="rId5" imgW="3352680" imgH="406080" progId="Equation.DSMT4">
                  <p:embed/>
                </p:oleObj>
              </mc:Choice>
              <mc:Fallback>
                <p:oleObj name="Equation" r:id="rId5" imgW="3352680" imgH="406080" progId="Equation.DSMT4">
                  <p:embed/>
                  <p:pic>
                    <p:nvPicPr>
                      <p:cNvPr id="0" name=""/>
                      <p:cNvPicPr>
                        <a:picLocks noChangeAspect="1" noChangeArrowheads="1"/>
                      </p:cNvPicPr>
                      <p:nvPr/>
                    </p:nvPicPr>
                    <p:blipFill>
                      <a:blip r:embed="rId6"/>
                      <a:srcRect/>
                      <a:stretch>
                        <a:fillRect/>
                      </a:stretch>
                    </p:blipFill>
                    <p:spPr bwMode="auto">
                      <a:xfrm>
                        <a:off x="3627438" y="1728000"/>
                        <a:ext cx="33464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499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25</a:t>
            </a:r>
            <a:endParaRPr lang="en-US" sz="1000" dirty="0">
              <a:solidFill>
                <a:srgbClr val="3366FF"/>
              </a:solidFill>
              <a:latin typeface="Arial" charset="0"/>
            </a:endParaRPr>
          </a:p>
        </p:txBody>
      </p:sp>
      <p:sp>
        <p:nvSpPr>
          <p:cNvPr id="8499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It will be convenient to rehearse the theory.  Suppose that the relationship between two I(1) variables </a:t>
            </a:r>
            <a:r>
              <a:rPr lang="en-GB" sz="1500" b="1" i="1">
                <a:latin typeface="Arial" charset="0"/>
              </a:rPr>
              <a:t>Y</a:t>
            </a:r>
            <a:r>
              <a:rPr lang="en-GB" sz="1500" b="1" i="1" baseline="-25000">
                <a:latin typeface="Arial" charset="0"/>
              </a:rPr>
              <a:t>t</a:t>
            </a:r>
            <a:r>
              <a:rPr lang="en-GB" sz="1500" b="1">
                <a:latin typeface="Arial" charset="0"/>
              </a:rPr>
              <a:t> and </a:t>
            </a:r>
            <a:r>
              <a:rPr lang="en-GB" sz="1500" b="1" i="1">
                <a:latin typeface="Arial" charset="0"/>
              </a:rPr>
              <a:t>X</a:t>
            </a:r>
            <a:r>
              <a:rPr lang="en-GB" sz="1500" b="1" i="1" baseline="-25000">
                <a:latin typeface="Arial" charset="0"/>
              </a:rPr>
              <a:t>t</a:t>
            </a:r>
            <a:r>
              <a:rPr lang="en-GB" sz="1500" b="1">
                <a:latin typeface="Arial" charset="0"/>
              </a:rPr>
              <a:t> is characterized by the ADL(1,1) model.  In equilibrium, we have the relationship shown.</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5"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sp>
        <p:nvSpPr>
          <p:cNvPr id="15" name="Rectangle 14"/>
          <p:cNvSpPr>
            <a:spLocks noChangeArrowheads="1"/>
          </p:cNvSpPr>
          <p:nvPr/>
        </p:nvSpPr>
        <p:spPr bwMode="auto">
          <a:xfrm>
            <a:off x="0" y="165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9"/>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6" name="Text Box 7"/>
          <p:cNvSpPr txBox="1">
            <a:spLocks noChangeArrowheads="1"/>
          </p:cNvSpPr>
          <p:nvPr/>
        </p:nvSpPr>
        <p:spPr bwMode="auto">
          <a:xfrm>
            <a:off x="1550988" y="1764000"/>
            <a:ext cx="1758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In equilibrium</a:t>
            </a:r>
            <a:endParaRPr lang="en-US" sz="1800" b="1" dirty="0">
              <a:latin typeface="Arial" charset="0"/>
            </a:endParaRPr>
          </a:p>
        </p:txBody>
      </p:sp>
      <p:graphicFrame>
        <p:nvGraphicFramePr>
          <p:cNvPr id="27" name="Object 10"/>
          <p:cNvGraphicFramePr>
            <a:graphicFrameLocks noChangeAspect="1"/>
          </p:cNvGraphicFramePr>
          <p:nvPr>
            <p:extLst>
              <p:ext uri="{D42A27DB-BD31-4B8C-83A1-F6EECF244321}">
                <p14:modId xmlns:p14="http://schemas.microsoft.com/office/powerpoint/2010/main" val="8383206"/>
              </p:ext>
            </p:extLst>
          </p:nvPr>
        </p:nvGraphicFramePr>
        <p:xfrm>
          <a:off x="3582000" y="1130400"/>
          <a:ext cx="4527550" cy="374650"/>
        </p:xfrm>
        <a:graphic>
          <a:graphicData uri="http://schemas.openxmlformats.org/presentationml/2006/ole">
            <mc:AlternateContent xmlns:mc="http://schemas.openxmlformats.org/markup-compatibility/2006">
              <mc:Choice xmlns:v="urn:schemas-microsoft-com:vml" Requires="v">
                <p:oleObj spid="_x0000_s85048" name="Equation" r:id="rId3" imgW="4533840" imgH="380880" progId="Equation.3">
                  <p:embed/>
                </p:oleObj>
              </mc:Choice>
              <mc:Fallback>
                <p:oleObj name="Equation" r:id="rId3" imgW="45338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2000" y="1130400"/>
                        <a:ext cx="4527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562260576"/>
              </p:ext>
            </p:extLst>
          </p:nvPr>
        </p:nvGraphicFramePr>
        <p:xfrm>
          <a:off x="3627438" y="1728000"/>
          <a:ext cx="3346450" cy="412750"/>
        </p:xfrm>
        <a:graphic>
          <a:graphicData uri="http://schemas.openxmlformats.org/presentationml/2006/ole">
            <mc:AlternateContent xmlns:mc="http://schemas.openxmlformats.org/markup-compatibility/2006">
              <mc:Choice xmlns:v="urn:schemas-microsoft-com:vml" Requires="v">
                <p:oleObj spid="_x0000_s85049" name="Equation" r:id="rId5" imgW="3352680" imgH="406080" progId="Equation.DSMT4">
                  <p:embed/>
                </p:oleObj>
              </mc:Choice>
              <mc:Fallback>
                <p:oleObj name="Equation" r:id="rId5" imgW="3352680" imgH="406080" progId="Equation.DSMT4">
                  <p:embed/>
                  <p:pic>
                    <p:nvPicPr>
                      <p:cNvPr id="0" name=""/>
                      <p:cNvPicPr>
                        <a:picLocks noChangeAspect="1" noChangeArrowheads="1"/>
                      </p:cNvPicPr>
                      <p:nvPr/>
                    </p:nvPicPr>
                    <p:blipFill>
                      <a:blip r:embed="rId6"/>
                      <a:srcRect/>
                      <a:stretch>
                        <a:fillRect/>
                      </a:stretch>
                    </p:blipFill>
                    <p:spPr bwMode="auto">
                      <a:xfrm>
                        <a:off x="3627438" y="1728000"/>
                        <a:ext cx="33464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601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26</a:t>
            </a:r>
            <a:endParaRPr lang="en-US" sz="1000" dirty="0">
              <a:solidFill>
                <a:srgbClr val="3366FF"/>
              </a:solidFill>
              <a:latin typeface="Arial" charset="0"/>
            </a:endParaRPr>
          </a:p>
        </p:txBody>
      </p:sp>
      <p:sp>
        <p:nvSpPr>
          <p:cNvPr id="860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Hence we obtain equilibrium </a:t>
            </a:r>
            <a:r>
              <a:rPr lang="en-GB" sz="1500" b="1" i="1">
                <a:latin typeface="Arial" charset="0"/>
              </a:rPr>
              <a:t>Y</a:t>
            </a:r>
            <a:r>
              <a:rPr lang="en-GB" sz="1500" b="1">
                <a:latin typeface="Arial" charset="0"/>
              </a:rPr>
              <a:t> in terms of equilibrium </a:t>
            </a:r>
            <a:r>
              <a:rPr lang="en-GB" sz="1500" b="1" i="1">
                <a:latin typeface="Arial" charset="0"/>
              </a:rPr>
              <a:t>X</a:t>
            </a:r>
            <a:r>
              <a:rPr lang="en-GB" sz="1500" b="1">
                <a:latin typeface="Arial" charset="0"/>
              </a:rPr>
              <a:t>.</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7"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sp>
        <p:nvSpPr>
          <p:cNvPr id="28" name="Rectangle 27"/>
          <p:cNvSpPr>
            <a:spLocks noChangeArrowheads="1"/>
          </p:cNvSpPr>
          <p:nvPr/>
        </p:nvSpPr>
        <p:spPr bwMode="auto">
          <a:xfrm>
            <a:off x="0" y="2322000"/>
            <a:ext cx="9144000" cy="92977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28"/>
          <p:cNvSpPr>
            <a:spLocks noChangeArrowheads="1"/>
          </p:cNvSpPr>
          <p:nvPr/>
        </p:nvSpPr>
        <p:spPr bwMode="auto">
          <a:xfrm>
            <a:off x="0" y="165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0" name="Rectangle 29"/>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1"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32" name="Text Box 6"/>
          <p:cNvSpPr txBox="1">
            <a:spLocks noChangeArrowheads="1"/>
          </p:cNvSpPr>
          <p:nvPr/>
        </p:nvSpPr>
        <p:spPr bwMode="auto">
          <a:xfrm>
            <a:off x="1550988" y="2584800"/>
            <a:ext cx="1479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Hence</a:t>
            </a:r>
            <a:endParaRPr lang="en-US" sz="1800" b="1" dirty="0">
              <a:latin typeface="Arial" charset="0"/>
            </a:endParaRPr>
          </a:p>
        </p:txBody>
      </p:sp>
      <p:sp>
        <p:nvSpPr>
          <p:cNvPr id="33" name="Text Box 7"/>
          <p:cNvSpPr txBox="1">
            <a:spLocks noChangeArrowheads="1"/>
          </p:cNvSpPr>
          <p:nvPr/>
        </p:nvSpPr>
        <p:spPr bwMode="auto">
          <a:xfrm>
            <a:off x="1550988" y="1764000"/>
            <a:ext cx="1758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In equilibrium</a:t>
            </a:r>
            <a:endParaRPr lang="en-US" sz="1800" b="1" dirty="0">
              <a:latin typeface="Arial" charset="0"/>
            </a:endParaRPr>
          </a:p>
        </p:txBody>
      </p:sp>
      <p:graphicFrame>
        <p:nvGraphicFramePr>
          <p:cNvPr id="34" name="Object 10"/>
          <p:cNvGraphicFramePr>
            <a:graphicFrameLocks noChangeAspect="1"/>
          </p:cNvGraphicFramePr>
          <p:nvPr>
            <p:extLst>
              <p:ext uri="{D42A27DB-BD31-4B8C-83A1-F6EECF244321}">
                <p14:modId xmlns:p14="http://schemas.microsoft.com/office/powerpoint/2010/main" val="2157060231"/>
              </p:ext>
            </p:extLst>
          </p:nvPr>
        </p:nvGraphicFramePr>
        <p:xfrm>
          <a:off x="3582000" y="1130400"/>
          <a:ext cx="4527550" cy="374650"/>
        </p:xfrm>
        <a:graphic>
          <a:graphicData uri="http://schemas.openxmlformats.org/presentationml/2006/ole">
            <mc:AlternateContent xmlns:mc="http://schemas.openxmlformats.org/markup-compatibility/2006">
              <mc:Choice xmlns:v="urn:schemas-microsoft-com:vml" Requires="v">
                <p:oleObj spid="_x0000_s86091" name="Equation" r:id="rId3" imgW="4533840" imgH="380880" progId="Equation.3">
                  <p:embed/>
                </p:oleObj>
              </mc:Choice>
              <mc:Fallback>
                <p:oleObj name="Equation" r:id="rId3" imgW="45338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2000" y="1130400"/>
                        <a:ext cx="4527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4164997445"/>
              </p:ext>
            </p:extLst>
          </p:nvPr>
        </p:nvGraphicFramePr>
        <p:xfrm>
          <a:off x="3621088" y="2368800"/>
          <a:ext cx="2836862" cy="819150"/>
        </p:xfrm>
        <a:graphic>
          <a:graphicData uri="http://schemas.openxmlformats.org/presentationml/2006/ole">
            <mc:AlternateContent xmlns:mc="http://schemas.openxmlformats.org/markup-compatibility/2006">
              <mc:Choice xmlns:v="urn:schemas-microsoft-com:vml" Requires="v">
                <p:oleObj spid="_x0000_s86092" name="Equation" r:id="rId5" imgW="2831760" imgH="812520" progId="Equation.DSMT4">
                  <p:embed/>
                </p:oleObj>
              </mc:Choice>
              <mc:Fallback>
                <p:oleObj name="Equation" r:id="rId5" imgW="2831760" imgH="812520" progId="Equation.DSMT4">
                  <p:embed/>
                  <p:pic>
                    <p:nvPicPr>
                      <p:cNvPr id="0" name=""/>
                      <p:cNvPicPr>
                        <a:picLocks noChangeAspect="1" noChangeArrowheads="1"/>
                      </p:cNvPicPr>
                      <p:nvPr/>
                    </p:nvPicPr>
                    <p:blipFill>
                      <a:blip r:embed="rId6"/>
                      <a:srcRect/>
                      <a:stretch>
                        <a:fillRect/>
                      </a:stretch>
                    </p:blipFill>
                    <p:spPr bwMode="auto">
                      <a:xfrm>
                        <a:off x="3621088" y="2368800"/>
                        <a:ext cx="2836862"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2607446826"/>
              </p:ext>
            </p:extLst>
          </p:nvPr>
        </p:nvGraphicFramePr>
        <p:xfrm>
          <a:off x="3627438" y="1728000"/>
          <a:ext cx="3346450" cy="412750"/>
        </p:xfrm>
        <a:graphic>
          <a:graphicData uri="http://schemas.openxmlformats.org/presentationml/2006/ole">
            <mc:AlternateContent xmlns:mc="http://schemas.openxmlformats.org/markup-compatibility/2006">
              <mc:Choice xmlns:v="urn:schemas-microsoft-com:vml" Requires="v">
                <p:oleObj spid="_x0000_s86093" name="Equation" r:id="rId7" imgW="3352680" imgH="406080" progId="Equation.DSMT4">
                  <p:embed/>
                </p:oleObj>
              </mc:Choice>
              <mc:Fallback>
                <p:oleObj name="Equation" r:id="rId7" imgW="3352680" imgH="406080" progId="Equation.DSMT4">
                  <p:embed/>
                  <p:pic>
                    <p:nvPicPr>
                      <p:cNvPr id="0" name=""/>
                      <p:cNvPicPr>
                        <a:picLocks noChangeAspect="1" noChangeArrowheads="1"/>
                      </p:cNvPicPr>
                      <p:nvPr/>
                    </p:nvPicPr>
                    <p:blipFill>
                      <a:blip r:embed="rId8"/>
                      <a:srcRect/>
                      <a:stretch>
                        <a:fillRect/>
                      </a:stretch>
                    </p:blipFill>
                    <p:spPr bwMode="auto">
                      <a:xfrm>
                        <a:off x="3627438" y="1728000"/>
                        <a:ext cx="33464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a:spLocks noChangeArrowheads="1"/>
          </p:cNvSpPr>
          <p:nvPr/>
        </p:nvSpPr>
        <p:spPr bwMode="auto">
          <a:xfrm>
            <a:off x="0" y="3358800"/>
            <a:ext cx="9144000" cy="93277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2" name="Rectangle 21"/>
          <p:cNvSpPr>
            <a:spLocks noChangeArrowheads="1"/>
          </p:cNvSpPr>
          <p:nvPr/>
        </p:nvSpPr>
        <p:spPr bwMode="auto">
          <a:xfrm>
            <a:off x="0" y="2322000"/>
            <a:ext cx="9144000" cy="929776"/>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1" name="Rectangle 20"/>
          <p:cNvSpPr>
            <a:spLocks noChangeArrowheads="1"/>
          </p:cNvSpPr>
          <p:nvPr/>
        </p:nvSpPr>
        <p:spPr bwMode="auto">
          <a:xfrm>
            <a:off x="0" y="165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9"/>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704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27</a:t>
            </a:r>
            <a:endParaRPr lang="en-US" sz="1000" dirty="0">
              <a:solidFill>
                <a:srgbClr val="3366FF"/>
              </a:solidFill>
              <a:latin typeface="Arial" charset="0"/>
            </a:endParaRPr>
          </a:p>
        </p:txBody>
      </p:sp>
      <p:sp>
        <p:nvSpPr>
          <p:cNvPr id="8704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Hence we infer the cointegrating relationship.</a:t>
            </a:r>
          </a:p>
        </p:txBody>
      </p:sp>
      <p:sp>
        <p:nvSpPr>
          <p:cNvPr id="87045"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87046" name="Text Box 6"/>
          <p:cNvSpPr txBox="1">
            <a:spLocks noChangeArrowheads="1"/>
          </p:cNvSpPr>
          <p:nvPr/>
        </p:nvSpPr>
        <p:spPr bwMode="auto">
          <a:xfrm>
            <a:off x="1550988" y="2584800"/>
            <a:ext cx="1479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Hence</a:t>
            </a:r>
            <a:endParaRPr lang="en-US" sz="1800" b="1" dirty="0">
              <a:latin typeface="Arial" charset="0"/>
            </a:endParaRPr>
          </a:p>
        </p:txBody>
      </p:sp>
      <p:sp>
        <p:nvSpPr>
          <p:cNvPr id="87047" name="Text Box 7"/>
          <p:cNvSpPr txBox="1">
            <a:spLocks noChangeArrowheads="1"/>
          </p:cNvSpPr>
          <p:nvPr/>
        </p:nvSpPr>
        <p:spPr bwMode="auto">
          <a:xfrm>
            <a:off x="1550988" y="1764000"/>
            <a:ext cx="1758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In equilibrium</a:t>
            </a:r>
            <a:endParaRPr lang="en-US" sz="1800" b="1" dirty="0">
              <a:latin typeface="Arial" charset="0"/>
            </a:endParaRPr>
          </a:p>
        </p:txBody>
      </p:sp>
      <p:sp>
        <p:nvSpPr>
          <p:cNvPr id="87048" name="Text Box 8"/>
          <p:cNvSpPr txBox="1">
            <a:spLocks noChangeArrowheads="1"/>
          </p:cNvSpPr>
          <p:nvPr/>
        </p:nvSpPr>
        <p:spPr bwMode="auto">
          <a:xfrm>
            <a:off x="1550988" y="3483975"/>
            <a:ext cx="1949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a:latin typeface="Arial" charset="0"/>
              </a:rPr>
              <a:t>Cointegrating</a:t>
            </a:r>
            <a:r>
              <a:rPr lang="en-GB" sz="1800" b="1" dirty="0">
                <a:latin typeface="Arial" charset="0"/>
              </a:rPr>
              <a:t> relationship</a:t>
            </a:r>
            <a:endParaRPr lang="en-US" sz="1800" b="1" dirty="0">
              <a:latin typeface="Arial" charset="0"/>
            </a:endParaRPr>
          </a:p>
        </p:txBody>
      </p:sp>
      <p:graphicFrame>
        <p:nvGraphicFramePr>
          <p:cNvPr id="87050" name="Object 10"/>
          <p:cNvGraphicFramePr>
            <a:graphicFrameLocks noChangeAspect="1"/>
          </p:cNvGraphicFramePr>
          <p:nvPr>
            <p:extLst>
              <p:ext uri="{D42A27DB-BD31-4B8C-83A1-F6EECF244321}">
                <p14:modId xmlns:p14="http://schemas.microsoft.com/office/powerpoint/2010/main" val="2910974935"/>
              </p:ext>
            </p:extLst>
          </p:nvPr>
        </p:nvGraphicFramePr>
        <p:xfrm>
          <a:off x="3582000" y="1130400"/>
          <a:ext cx="4527550" cy="374650"/>
        </p:xfrm>
        <a:graphic>
          <a:graphicData uri="http://schemas.openxmlformats.org/presentationml/2006/ole">
            <mc:AlternateContent xmlns:mc="http://schemas.openxmlformats.org/markup-compatibility/2006">
              <mc:Choice xmlns:v="urn:schemas-microsoft-com:vml" Requires="v">
                <p:oleObj spid="_x0000_s87145" name="Equation" r:id="rId3" imgW="4533840" imgH="380880" progId="Equation.3">
                  <p:embed/>
                </p:oleObj>
              </mc:Choice>
              <mc:Fallback>
                <p:oleObj name="Equation" r:id="rId3" imgW="4533840" imgH="38088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2000" y="1130400"/>
                        <a:ext cx="4527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7052" name="Object 12"/>
          <p:cNvGraphicFramePr>
            <a:graphicFrameLocks noChangeAspect="1"/>
          </p:cNvGraphicFramePr>
          <p:nvPr>
            <p:extLst>
              <p:ext uri="{D42A27DB-BD31-4B8C-83A1-F6EECF244321}">
                <p14:modId xmlns:p14="http://schemas.microsoft.com/office/powerpoint/2010/main" val="1548548569"/>
              </p:ext>
            </p:extLst>
          </p:nvPr>
        </p:nvGraphicFramePr>
        <p:xfrm>
          <a:off x="3574800" y="3422325"/>
          <a:ext cx="2967037" cy="793750"/>
        </p:xfrm>
        <a:graphic>
          <a:graphicData uri="http://schemas.openxmlformats.org/presentationml/2006/ole">
            <mc:AlternateContent xmlns:mc="http://schemas.openxmlformats.org/markup-compatibility/2006">
              <mc:Choice xmlns:v="urn:schemas-microsoft-com:vml" Requires="v">
                <p:oleObj spid="_x0000_s87146" name="Equation" r:id="rId5" imgW="2958840" imgH="787320" progId="Equation.3">
                  <p:embed/>
                </p:oleObj>
              </mc:Choice>
              <mc:Fallback>
                <p:oleObj name="Equation" r:id="rId5" imgW="2958840" imgH="78732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4800" y="3422325"/>
                        <a:ext cx="2967037" cy="793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7054"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graphicFrame>
        <p:nvGraphicFramePr>
          <p:cNvPr id="2" name="Object 1"/>
          <p:cNvGraphicFramePr>
            <a:graphicFrameLocks noChangeAspect="1"/>
          </p:cNvGraphicFramePr>
          <p:nvPr>
            <p:extLst>
              <p:ext uri="{D42A27DB-BD31-4B8C-83A1-F6EECF244321}">
                <p14:modId xmlns:p14="http://schemas.microsoft.com/office/powerpoint/2010/main" val="1712602563"/>
              </p:ext>
            </p:extLst>
          </p:nvPr>
        </p:nvGraphicFramePr>
        <p:xfrm>
          <a:off x="3621088" y="2368800"/>
          <a:ext cx="2836862" cy="819150"/>
        </p:xfrm>
        <a:graphic>
          <a:graphicData uri="http://schemas.openxmlformats.org/presentationml/2006/ole">
            <mc:AlternateContent xmlns:mc="http://schemas.openxmlformats.org/markup-compatibility/2006">
              <mc:Choice xmlns:v="urn:schemas-microsoft-com:vml" Requires="v">
                <p:oleObj spid="_x0000_s87147" name="Equation" r:id="rId7" imgW="2831760" imgH="812520" progId="Equation.DSMT4">
                  <p:embed/>
                </p:oleObj>
              </mc:Choice>
              <mc:Fallback>
                <p:oleObj name="Equation" r:id="rId7" imgW="2831760" imgH="812520" progId="Equation.DSMT4">
                  <p:embed/>
                  <p:pic>
                    <p:nvPicPr>
                      <p:cNvPr id="0" name="Object 11"/>
                      <p:cNvPicPr>
                        <a:picLocks noChangeAspect="1" noChangeArrowheads="1"/>
                      </p:cNvPicPr>
                      <p:nvPr/>
                    </p:nvPicPr>
                    <p:blipFill>
                      <a:blip r:embed="rId8"/>
                      <a:srcRect/>
                      <a:stretch>
                        <a:fillRect/>
                      </a:stretch>
                    </p:blipFill>
                    <p:spPr bwMode="auto">
                      <a:xfrm>
                        <a:off x="3621088" y="2368800"/>
                        <a:ext cx="2836862"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181923595"/>
              </p:ext>
            </p:extLst>
          </p:nvPr>
        </p:nvGraphicFramePr>
        <p:xfrm>
          <a:off x="3627438" y="1728000"/>
          <a:ext cx="3346450" cy="412750"/>
        </p:xfrm>
        <a:graphic>
          <a:graphicData uri="http://schemas.openxmlformats.org/presentationml/2006/ole">
            <mc:AlternateContent xmlns:mc="http://schemas.openxmlformats.org/markup-compatibility/2006">
              <mc:Choice xmlns:v="urn:schemas-microsoft-com:vml" Requires="v">
                <p:oleObj spid="_x0000_s87148" name="Equation" r:id="rId9" imgW="3352680" imgH="406080" progId="Equation.DSMT4">
                  <p:embed/>
                </p:oleObj>
              </mc:Choice>
              <mc:Fallback>
                <p:oleObj name="Equation" r:id="rId9" imgW="3352680" imgH="406080" progId="Equation.DSMT4">
                  <p:embed/>
                  <p:pic>
                    <p:nvPicPr>
                      <p:cNvPr id="0" name="Object 9"/>
                      <p:cNvPicPr>
                        <a:picLocks noChangeAspect="1" noChangeArrowheads="1"/>
                      </p:cNvPicPr>
                      <p:nvPr/>
                    </p:nvPicPr>
                    <p:blipFill>
                      <a:blip r:embed="rId10"/>
                      <a:srcRect/>
                      <a:stretch>
                        <a:fillRect/>
                      </a:stretch>
                    </p:blipFill>
                    <p:spPr bwMode="auto">
                      <a:xfrm>
                        <a:off x="3627438" y="1728000"/>
                        <a:ext cx="33464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806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28</a:t>
            </a:r>
            <a:endParaRPr lang="en-US" sz="1000" dirty="0">
              <a:solidFill>
                <a:srgbClr val="3366FF"/>
              </a:solidFill>
              <a:latin typeface="Arial" charset="0"/>
            </a:endParaRPr>
          </a:p>
        </p:txBody>
      </p:sp>
      <p:sp>
        <p:nvSpPr>
          <p:cNvPr id="8806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The ADL(1,1) relationship may be rewritten to incorporate this relationship by subtracting  </a:t>
            </a:r>
            <a:r>
              <a:rPr lang="en-GB" sz="1500" b="1" i="1">
                <a:latin typeface="Arial" charset="0"/>
              </a:rPr>
              <a:t>Y</a:t>
            </a:r>
            <a:r>
              <a:rPr lang="en-GB" sz="1500" b="1" i="1" baseline="-25000">
                <a:latin typeface="Arial" charset="0"/>
              </a:rPr>
              <a:t>t</a:t>
            </a:r>
            <a:r>
              <a:rPr lang="en-GB" sz="1500" b="1" baseline="-25000">
                <a:latin typeface="Arial" charset="0"/>
                <a:cs typeface="Arial" charset="0"/>
              </a:rPr>
              <a:t>–1</a:t>
            </a:r>
            <a:r>
              <a:rPr lang="en-GB" sz="1500" b="1">
                <a:latin typeface="Arial" charset="0"/>
                <a:cs typeface="Arial" charset="0"/>
              </a:rPr>
              <a:t> </a:t>
            </a:r>
            <a:r>
              <a:rPr lang="en-GB" sz="1500" b="1">
                <a:latin typeface="Arial" charset="0"/>
              </a:rPr>
              <a:t>from both sides, subtracting </a:t>
            </a:r>
            <a:r>
              <a:rPr lang="en-GB" sz="1500" b="1" i="1">
                <a:latin typeface="Symbol" pitchFamily="18" charset="2"/>
              </a:rPr>
              <a:t>b</a:t>
            </a:r>
            <a:r>
              <a:rPr lang="en-GB" sz="1500" b="1" baseline="-25000">
                <a:latin typeface="Arial" charset="0"/>
              </a:rPr>
              <a:t>3</a:t>
            </a:r>
            <a:r>
              <a:rPr lang="en-GB" sz="1500" b="1" i="1">
                <a:latin typeface="Arial" charset="0"/>
              </a:rPr>
              <a:t>X</a:t>
            </a:r>
            <a:r>
              <a:rPr lang="en-GB" sz="1500" b="1" i="1" baseline="-25000">
                <a:latin typeface="Arial" charset="0"/>
              </a:rPr>
              <a:t>t</a:t>
            </a:r>
            <a:r>
              <a:rPr lang="en-GB" sz="1500" b="1" baseline="-25000">
                <a:latin typeface="Arial" charset="0"/>
              </a:rPr>
              <a:t>–1</a:t>
            </a:r>
            <a:r>
              <a:rPr lang="en-GB" sz="1500" b="1">
                <a:latin typeface="Arial" charset="0"/>
              </a:rPr>
              <a:t> from the right side and adding it back again, and rearranging.</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7" name="Rectangle 16"/>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9"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1"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sp>
        <p:nvSpPr>
          <p:cNvPr id="26" name="Rectangle 25"/>
          <p:cNvSpPr>
            <a:spLocks noChangeArrowheads="1"/>
          </p:cNvSpPr>
          <p:nvPr/>
        </p:nvSpPr>
        <p:spPr bwMode="auto">
          <a:xfrm>
            <a:off x="0" y="2696399"/>
            <a:ext cx="9144000" cy="2189926"/>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7" name="Object 15"/>
          <p:cNvGraphicFramePr>
            <a:graphicFrameLocks noChangeAspect="1"/>
          </p:cNvGraphicFramePr>
          <p:nvPr>
            <p:extLst>
              <p:ext uri="{D42A27DB-BD31-4B8C-83A1-F6EECF244321}">
                <p14:modId xmlns:p14="http://schemas.microsoft.com/office/powerpoint/2010/main" val="482100917"/>
              </p:ext>
            </p:extLst>
          </p:nvPr>
        </p:nvGraphicFramePr>
        <p:xfrm>
          <a:off x="376238" y="2760663"/>
          <a:ext cx="8389937" cy="2044700"/>
        </p:xfrm>
        <a:graphic>
          <a:graphicData uri="http://schemas.openxmlformats.org/presentationml/2006/ole">
            <mc:AlternateContent xmlns:mc="http://schemas.openxmlformats.org/markup-compatibility/2006">
              <mc:Choice xmlns:v="urn:schemas-microsoft-com:vml" Requires="v">
                <p:oleObj spid="_x0000_s88151" name="Equation" r:id="rId3" imgW="8394480" imgH="2044440" progId="Equation.DSMT4">
                  <p:embed/>
                </p:oleObj>
              </mc:Choice>
              <mc:Fallback>
                <p:oleObj name="Equation" r:id="rId3" imgW="8394480" imgH="2044440" progId="Equation.DSMT4">
                  <p:embed/>
                  <p:pic>
                    <p:nvPicPr>
                      <p:cNvPr id="0" name=""/>
                      <p:cNvPicPr>
                        <a:picLocks noChangeAspect="1" noChangeArrowheads="1"/>
                      </p:cNvPicPr>
                      <p:nvPr/>
                    </p:nvPicPr>
                    <p:blipFill>
                      <a:blip r:embed="rId4"/>
                      <a:srcRect/>
                      <a:stretch>
                        <a:fillRect/>
                      </a:stretch>
                    </p:blipFill>
                    <p:spPr bwMode="auto">
                      <a:xfrm>
                        <a:off x="376238" y="2760663"/>
                        <a:ext cx="8389937" cy="2044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27"/>
          <p:cNvSpPr>
            <a:spLocks noChangeArrowheads="1"/>
          </p:cNvSpPr>
          <p:nvPr/>
        </p:nvSpPr>
        <p:spPr bwMode="auto">
          <a:xfrm>
            <a:off x="0" y="1656000"/>
            <a:ext cx="9144000" cy="932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910974935"/>
              </p:ext>
            </p:extLst>
          </p:nvPr>
        </p:nvGraphicFramePr>
        <p:xfrm>
          <a:off x="3581400" y="1130300"/>
          <a:ext cx="4527550" cy="374650"/>
        </p:xfrm>
        <a:graphic>
          <a:graphicData uri="http://schemas.openxmlformats.org/presentationml/2006/ole">
            <mc:AlternateContent xmlns:mc="http://schemas.openxmlformats.org/markup-compatibility/2006">
              <mc:Choice xmlns:v="urn:schemas-microsoft-com:vml" Requires="v">
                <p:oleObj spid="_x0000_s88152" name="Equation" r:id="rId5" imgW="4533900" imgH="381000" progId="Equation.3">
                  <p:embed/>
                </p:oleObj>
              </mc:Choice>
              <mc:Fallback>
                <p:oleObj name="Equation" r:id="rId5" imgW="4533900" imgH="3810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1400" y="1130300"/>
                        <a:ext cx="45275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05945001"/>
              </p:ext>
            </p:extLst>
          </p:nvPr>
        </p:nvGraphicFramePr>
        <p:xfrm>
          <a:off x="3575050" y="1720800"/>
          <a:ext cx="2967038" cy="793750"/>
        </p:xfrm>
        <a:graphic>
          <a:graphicData uri="http://schemas.openxmlformats.org/presentationml/2006/ole">
            <mc:AlternateContent xmlns:mc="http://schemas.openxmlformats.org/markup-compatibility/2006">
              <mc:Choice xmlns:v="urn:schemas-microsoft-com:vml" Requires="v">
                <p:oleObj spid="_x0000_s88153" name="Equation" r:id="rId7" imgW="2959100" imgH="787400" progId="Equation.3">
                  <p:embed/>
                </p:oleObj>
              </mc:Choice>
              <mc:Fallback>
                <p:oleObj name="Equation" r:id="rId7" imgW="2959100" imgH="7874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5050" y="1720800"/>
                        <a:ext cx="296703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Text Box 8"/>
          <p:cNvSpPr txBox="1">
            <a:spLocks noChangeArrowheads="1"/>
          </p:cNvSpPr>
          <p:nvPr/>
        </p:nvSpPr>
        <p:spPr bwMode="auto">
          <a:xfrm>
            <a:off x="1550988" y="1782000"/>
            <a:ext cx="1949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a:latin typeface="Arial" charset="0"/>
              </a:rPr>
              <a:t>Cointegrating</a:t>
            </a:r>
            <a:r>
              <a:rPr lang="en-GB" sz="1800" b="1" dirty="0">
                <a:latin typeface="Arial" charset="0"/>
              </a:rPr>
              <a:t> relationship</a:t>
            </a:r>
            <a:endParaRPr lang="en-US" sz="1800" b="1" dirty="0">
              <a:latin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a:spLocks noChangeArrowheads="1"/>
          </p:cNvSpPr>
          <p:nvPr/>
        </p:nvSpPr>
        <p:spPr bwMode="auto">
          <a:xfrm>
            <a:off x="0" y="3722924"/>
            <a:ext cx="9144000" cy="594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656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latin typeface="Arial" charset="0"/>
              </a:rPr>
              <a:t>2</a:t>
            </a:r>
            <a:endParaRPr lang="en-US" sz="1000">
              <a:solidFill>
                <a:srgbClr val="3366FF"/>
              </a:solidFill>
              <a:latin typeface="Arial" charset="0"/>
            </a:endParaRPr>
          </a:p>
        </p:txBody>
      </p:sp>
      <p:sp>
        <p:nvSpPr>
          <p:cNvPr id="66578" name="Text Box 1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other, of greater appeal to economists who did not wish to give up multivariate analysis, was to search for ways of constructing models that avoided the fitting of spurious relationships.</a:t>
            </a:r>
            <a:endParaRPr lang="en-GB" sz="1500">
              <a:latin typeface="Arial"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4" name="Rectangle 23"/>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6" name="Rectangle 25"/>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3"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34"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35"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36"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66719"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66720"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66721"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66722"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66723"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66724"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a:spLocks noChangeArrowheads="1"/>
          </p:cNvSpPr>
          <p:nvPr/>
        </p:nvSpPr>
        <p:spPr bwMode="auto">
          <a:xfrm>
            <a:off x="0" y="3815999"/>
            <a:ext cx="9144000" cy="10116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29</a:t>
            </a:r>
            <a:endParaRPr lang="en-US" sz="1000" dirty="0">
              <a:solidFill>
                <a:srgbClr val="3366FF"/>
              </a:solidFill>
              <a:latin typeface="Arial" charset="0"/>
            </a:endParaRPr>
          </a:p>
        </p:txBody>
      </p:sp>
      <p:sp>
        <p:nvSpPr>
          <p:cNvPr id="8909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Hence we obtain the error correction model shown.</a:t>
            </a:r>
          </a:p>
        </p:txBody>
      </p:sp>
      <p:graphicFrame>
        <p:nvGraphicFramePr>
          <p:cNvPr id="89099" name="Object 11"/>
          <p:cNvGraphicFramePr>
            <a:graphicFrameLocks noChangeAspect="1"/>
          </p:cNvGraphicFramePr>
          <p:nvPr>
            <p:extLst>
              <p:ext uri="{D42A27DB-BD31-4B8C-83A1-F6EECF244321}">
                <p14:modId xmlns:p14="http://schemas.microsoft.com/office/powerpoint/2010/main" val="863603446"/>
              </p:ext>
            </p:extLst>
          </p:nvPr>
        </p:nvGraphicFramePr>
        <p:xfrm>
          <a:off x="871200" y="3884400"/>
          <a:ext cx="6954838" cy="882650"/>
        </p:xfrm>
        <a:graphic>
          <a:graphicData uri="http://schemas.openxmlformats.org/presentationml/2006/ole">
            <mc:AlternateContent xmlns:mc="http://schemas.openxmlformats.org/markup-compatibility/2006">
              <mc:Choice xmlns:v="urn:schemas-microsoft-com:vml" Requires="v">
                <p:oleObj spid="_x0000_s89195" name="Equation" r:id="rId3" imgW="6946560" imgH="876240" progId="Equation.DSMT4">
                  <p:embed/>
                </p:oleObj>
              </mc:Choice>
              <mc:Fallback>
                <p:oleObj name="Equation" r:id="rId3" imgW="6946560" imgH="876240" progId="Equation.DSMT4">
                  <p:embed/>
                  <p:pic>
                    <p:nvPicPr>
                      <p:cNvPr id="0" name="Object 11"/>
                      <p:cNvPicPr>
                        <a:picLocks noChangeAspect="1" noChangeArrowheads="1"/>
                      </p:cNvPicPr>
                      <p:nvPr/>
                    </p:nvPicPr>
                    <p:blipFill>
                      <a:blip r:embed="rId4"/>
                      <a:srcRect/>
                      <a:stretch>
                        <a:fillRect/>
                      </a:stretch>
                    </p:blipFill>
                    <p:spPr bwMode="auto">
                      <a:xfrm>
                        <a:off x="871200" y="3884400"/>
                        <a:ext cx="6954838" cy="882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1" name="Rectangle 20"/>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5"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graphicFrame>
        <p:nvGraphicFramePr>
          <p:cNvPr id="2" name="Object 1"/>
          <p:cNvGraphicFramePr>
            <a:graphicFrameLocks noChangeAspect="1"/>
          </p:cNvGraphicFramePr>
          <p:nvPr>
            <p:extLst>
              <p:ext uri="{D42A27DB-BD31-4B8C-83A1-F6EECF244321}">
                <p14:modId xmlns:p14="http://schemas.microsoft.com/office/powerpoint/2010/main" val="2910974935"/>
              </p:ext>
            </p:extLst>
          </p:nvPr>
        </p:nvGraphicFramePr>
        <p:xfrm>
          <a:off x="3581400" y="1130300"/>
          <a:ext cx="4527550" cy="374650"/>
        </p:xfrm>
        <a:graphic>
          <a:graphicData uri="http://schemas.openxmlformats.org/presentationml/2006/ole">
            <mc:AlternateContent xmlns:mc="http://schemas.openxmlformats.org/markup-compatibility/2006">
              <mc:Choice xmlns:v="urn:schemas-microsoft-com:vml" Requires="v">
                <p:oleObj spid="_x0000_s89196" name="Equation" r:id="rId5" imgW="4533900" imgH="381000" progId="Equation.3">
                  <p:embed/>
                </p:oleObj>
              </mc:Choice>
              <mc:Fallback>
                <p:oleObj name="Equation" r:id="rId5" imgW="4533900" imgH="3810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1400" y="1130300"/>
                        <a:ext cx="45275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29"/>
          <p:cNvSpPr>
            <a:spLocks noChangeArrowheads="1"/>
          </p:cNvSpPr>
          <p:nvPr/>
        </p:nvSpPr>
        <p:spPr bwMode="auto">
          <a:xfrm>
            <a:off x="0" y="1656000"/>
            <a:ext cx="9144000" cy="932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1334492432"/>
              </p:ext>
            </p:extLst>
          </p:nvPr>
        </p:nvGraphicFramePr>
        <p:xfrm>
          <a:off x="3575050" y="1720800"/>
          <a:ext cx="2967038" cy="793750"/>
        </p:xfrm>
        <a:graphic>
          <a:graphicData uri="http://schemas.openxmlformats.org/presentationml/2006/ole">
            <mc:AlternateContent xmlns:mc="http://schemas.openxmlformats.org/markup-compatibility/2006">
              <mc:Choice xmlns:v="urn:schemas-microsoft-com:vml" Requires="v">
                <p:oleObj spid="_x0000_s89197" name="Equation" r:id="rId7" imgW="2959100" imgH="787400" progId="Equation.3">
                  <p:embed/>
                </p:oleObj>
              </mc:Choice>
              <mc:Fallback>
                <p:oleObj name="Equation" r:id="rId7" imgW="2959100" imgH="787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5050" y="1720800"/>
                        <a:ext cx="296703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2" name="Text Box 8"/>
          <p:cNvSpPr txBox="1">
            <a:spLocks noChangeArrowheads="1"/>
          </p:cNvSpPr>
          <p:nvPr/>
        </p:nvSpPr>
        <p:spPr bwMode="auto">
          <a:xfrm>
            <a:off x="1550988" y="1782000"/>
            <a:ext cx="1949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a:latin typeface="Arial" charset="0"/>
              </a:rPr>
              <a:t>Cointegrating</a:t>
            </a:r>
            <a:r>
              <a:rPr lang="en-GB" sz="1800" b="1" dirty="0">
                <a:latin typeface="Arial" charset="0"/>
              </a:rPr>
              <a:t> relationship</a:t>
            </a:r>
            <a:endParaRPr lang="en-US" sz="1800" b="1" dirty="0">
              <a:latin typeface="Arial" charset="0"/>
            </a:endParaRPr>
          </a:p>
        </p:txBody>
      </p:sp>
      <p:sp>
        <p:nvSpPr>
          <p:cNvPr id="33" name="Rectangle 32"/>
          <p:cNvSpPr>
            <a:spLocks noChangeArrowheads="1"/>
          </p:cNvSpPr>
          <p:nvPr/>
        </p:nvSpPr>
        <p:spPr bwMode="auto">
          <a:xfrm>
            <a:off x="0" y="2696400"/>
            <a:ext cx="9144000" cy="1011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4" name="Object 15"/>
          <p:cNvGraphicFramePr>
            <a:graphicFrameLocks noChangeAspect="1"/>
          </p:cNvGraphicFramePr>
          <p:nvPr>
            <p:extLst>
              <p:ext uri="{D42A27DB-BD31-4B8C-83A1-F6EECF244321}">
                <p14:modId xmlns:p14="http://schemas.microsoft.com/office/powerpoint/2010/main" val="3025606324"/>
              </p:ext>
            </p:extLst>
          </p:nvPr>
        </p:nvGraphicFramePr>
        <p:xfrm>
          <a:off x="376238" y="2763838"/>
          <a:ext cx="8389937" cy="876300"/>
        </p:xfrm>
        <a:graphic>
          <a:graphicData uri="http://schemas.openxmlformats.org/presentationml/2006/ole">
            <mc:AlternateContent xmlns:mc="http://schemas.openxmlformats.org/markup-compatibility/2006">
              <mc:Choice xmlns:v="urn:schemas-microsoft-com:vml" Requires="v">
                <p:oleObj spid="_x0000_s89198" name="Equation" r:id="rId9" imgW="8394480" imgH="876240" progId="Equation.DSMT4">
                  <p:embed/>
                </p:oleObj>
              </mc:Choice>
              <mc:Fallback>
                <p:oleObj name="Equation" r:id="rId9" imgW="8394480" imgH="876240" progId="Equation.DSMT4">
                  <p:embed/>
                  <p:pic>
                    <p:nvPicPr>
                      <p:cNvPr id="0" name=""/>
                      <p:cNvPicPr>
                        <a:picLocks noChangeAspect="1" noChangeArrowheads="1"/>
                      </p:cNvPicPr>
                      <p:nvPr/>
                    </p:nvPicPr>
                    <p:blipFill>
                      <a:blip r:embed="rId10"/>
                      <a:srcRect/>
                      <a:stretch>
                        <a:fillRect/>
                      </a:stretch>
                    </p:blipFill>
                    <p:spPr bwMode="auto">
                      <a:xfrm>
                        <a:off x="376238" y="2763838"/>
                        <a:ext cx="8389937" cy="876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011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30</a:t>
            </a:r>
            <a:endParaRPr lang="en-US" sz="1000" dirty="0">
              <a:solidFill>
                <a:srgbClr val="3366FF"/>
              </a:solidFill>
              <a:latin typeface="Arial" charset="0"/>
            </a:endParaRPr>
          </a:p>
        </p:txBody>
      </p:sp>
      <p:sp>
        <p:nvSpPr>
          <p:cNvPr id="9011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The model states that the change in </a:t>
            </a:r>
            <a:r>
              <a:rPr lang="en-GB" sz="1500" b="1" i="1">
                <a:latin typeface="Arial" charset="0"/>
              </a:rPr>
              <a:t>Y</a:t>
            </a:r>
            <a:r>
              <a:rPr lang="en-GB" sz="1500" b="1">
                <a:latin typeface="Arial" charset="0"/>
              </a:rPr>
              <a:t> in any period will be governed by the change in </a:t>
            </a:r>
            <a:r>
              <a:rPr lang="en-GB" sz="1500" b="1" i="1">
                <a:latin typeface="Arial" charset="0"/>
              </a:rPr>
              <a:t>X</a:t>
            </a:r>
            <a:r>
              <a:rPr lang="en-GB" sz="1500" b="1">
                <a:latin typeface="Arial" charset="0"/>
              </a:rPr>
              <a:t> and the discrepancy between </a:t>
            </a:r>
            <a:r>
              <a:rPr lang="en-GB" sz="1500" b="1" i="1">
                <a:latin typeface="Arial" charset="0"/>
              </a:rPr>
              <a:t>Y</a:t>
            </a:r>
            <a:r>
              <a:rPr lang="en-GB" sz="1500" b="1" i="1" baseline="-25000">
                <a:latin typeface="Arial" charset="0"/>
              </a:rPr>
              <a:t>t</a:t>
            </a:r>
            <a:r>
              <a:rPr lang="en-GB" sz="1500" b="1" baseline="-25000">
                <a:latin typeface="Arial" charset="0"/>
              </a:rPr>
              <a:t>–1</a:t>
            </a:r>
            <a:r>
              <a:rPr lang="en-GB" sz="1500" b="1">
                <a:latin typeface="Arial" charset="0"/>
              </a:rPr>
              <a:t> and the value predicted by the cointegrating relationship.</a:t>
            </a:r>
            <a:endParaRPr lang="en-GB" sz="150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7" name="Rectangle 16"/>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9"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1"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graphicFrame>
        <p:nvGraphicFramePr>
          <p:cNvPr id="2" name="Object 1"/>
          <p:cNvGraphicFramePr>
            <a:graphicFrameLocks noChangeAspect="1"/>
          </p:cNvGraphicFramePr>
          <p:nvPr>
            <p:extLst>
              <p:ext uri="{D42A27DB-BD31-4B8C-83A1-F6EECF244321}">
                <p14:modId xmlns:p14="http://schemas.microsoft.com/office/powerpoint/2010/main" val="2910974935"/>
              </p:ext>
            </p:extLst>
          </p:nvPr>
        </p:nvGraphicFramePr>
        <p:xfrm>
          <a:off x="3581400" y="1130300"/>
          <a:ext cx="4527550" cy="374650"/>
        </p:xfrm>
        <a:graphic>
          <a:graphicData uri="http://schemas.openxmlformats.org/presentationml/2006/ole">
            <mc:AlternateContent xmlns:mc="http://schemas.openxmlformats.org/markup-compatibility/2006">
              <mc:Choice xmlns:v="urn:schemas-microsoft-com:vml" Requires="v">
                <p:oleObj spid="_x0000_s90198" name="Equation" r:id="rId3" imgW="4533900" imgH="381000" progId="Equation.3">
                  <p:embed/>
                </p:oleObj>
              </mc:Choice>
              <mc:Fallback>
                <p:oleObj name="Equation" r:id="rId3" imgW="4533900" imgH="3810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130300"/>
                        <a:ext cx="45275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5"/>
          <p:cNvSpPr>
            <a:spLocks noChangeArrowheads="1"/>
          </p:cNvSpPr>
          <p:nvPr/>
        </p:nvSpPr>
        <p:spPr bwMode="auto">
          <a:xfrm>
            <a:off x="0" y="1656000"/>
            <a:ext cx="9144000" cy="932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334492432"/>
              </p:ext>
            </p:extLst>
          </p:nvPr>
        </p:nvGraphicFramePr>
        <p:xfrm>
          <a:off x="3575050" y="1720800"/>
          <a:ext cx="2967038" cy="793750"/>
        </p:xfrm>
        <a:graphic>
          <a:graphicData uri="http://schemas.openxmlformats.org/presentationml/2006/ole">
            <mc:AlternateContent xmlns:mc="http://schemas.openxmlformats.org/markup-compatibility/2006">
              <mc:Choice xmlns:v="urn:schemas-microsoft-com:vml" Requires="v">
                <p:oleObj spid="_x0000_s90199" name="Equation" r:id="rId5" imgW="2959100" imgH="787400" progId="Equation.3">
                  <p:embed/>
                </p:oleObj>
              </mc:Choice>
              <mc:Fallback>
                <p:oleObj name="Equation" r:id="rId5" imgW="2959100" imgH="787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5050" y="1720800"/>
                        <a:ext cx="296703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Text Box 8"/>
          <p:cNvSpPr txBox="1">
            <a:spLocks noChangeArrowheads="1"/>
          </p:cNvSpPr>
          <p:nvPr/>
        </p:nvSpPr>
        <p:spPr bwMode="auto">
          <a:xfrm>
            <a:off x="1550988" y="1782000"/>
            <a:ext cx="1949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a:latin typeface="Arial" charset="0"/>
              </a:rPr>
              <a:t>Cointegrating</a:t>
            </a:r>
            <a:r>
              <a:rPr lang="en-GB" sz="1800" b="1" dirty="0">
                <a:latin typeface="Arial" charset="0"/>
              </a:rPr>
              <a:t> relationship</a:t>
            </a:r>
            <a:endParaRPr lang="en-US" sz="1800" b="1" dirty="0">
              <a:latin typeface="Arial" charset="0"/>
            </a:endParaRPr>
          </a:p>
        </p:txBody>
      </p:sp>
      <p:sp>
        <p:nvSpPr>
          <p:cNvPr id="29" name="Rectangle 28"/>
          <p:cNvSpPr>
            <a:spLocks noChangeArrowheads="1"/>
          </p:cNvSpPr>
          <p:nvPr/>
        </p:nvSpPr>
        <p:spPr bwMode="auto">
          <a:xfrm>
            <a:off x="0" y="2696400"/>
            <a:ext cx="9144000" cy="1011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961387903"/>
              </p:ext>
            </p:extLst>
          </p:nvPr>
        </p:nvGraphicFramePr>
        <p:xfrm>
          <a:off x="871200" y="2757600"/>
          <a:ext cx="6967537" cy="882650"/>
        </p:xfrm>
        <a:graphic>
          <a:graphicData uri="http://schemas.openxmlformats.org/presentationml/2006/ole">
            <mc:AlternateContent xmlns:mc="http://schemas.openxmlformats.org/markup-compatibility/2006">
              <mc:Choice xmlns:v="urn:schemas-microsoft-com:vml" Requires="v">
                <p:oleObj spid="_x0000_s90200" name="Equation" r:id="rId7" imgW="6959520" imgH="876240" progId="Equation.DSMT4">
                  <p:embed/>
                </p:oleObj>
              </mc:Choice>
              <mc:Fallback>
                <p:oleObj name="Equation" r:id="rId7" imgW="6959520" imgH="876240" progId="Equation.DSMT4">
                  <p:embed/>
                  <p:pic>
                    <p:nvPicPr>
                      <p:cNvPr id="0" name="Object 11"/>
                      <p:cNvPicPr>
                        <a:picLocks noChangeAspect="1" noChangeArrowheads="1"/>
                      </p:cNvPicPr>
                      <p:nvPr/>
                    </p:nvPicPr>
                    <p:blipFill>
                      <a:blip r:embed="rId8"/>
                      <a:srcRect/>
                      <a:stretch>
                        <a:fillRect/>
                      </a:stretch>
                    </p:blipFill>
                    <p:spPr bwMode="auto">
                      <a:xfrm>
                        <a:off x="871200" y="2757600"/>
                        <a:ext cx="69675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113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31</a:t>
            </a:r>
            <a:endParaRPr lang="en-US" sz="1000" dirty="0">
              <a:solidFill>
                <a:srgbClr val="3366FF"/>
              </a:solidFill>
              <a:latin typeface="Arial" charset="0"/>
            </a:endParaRPr>
          </a:p>
        </p:txBody>
      </p:sp>
      <p:sp>
        <p:nvSpPr>
          <p:cNvPr id="9114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The latter term is denoted the error correction mechanism, the effect of the term being to reduce the discrepancy between </a:t>
            </a:r>
            <a:r>
              <a:rPr lang="en-GB" sz="1500" b="1" i="1">
                <a:latin typeface="Arial" charset="0"/>
              </a:rPr>
              <a:t>Y</a:t>
            </a:r>
            <a:r>
              <a:rPr lang="en-GB" sz="1500" b="1" i="1" baseline="-25000">
                <a:latin typeface="Arial" charset="0"/>
              </a:rPr>
              <a:t>t</a:t>
            </a:r>
            <a:r>
              <a:rPr lang="en-GB" sz="1500" b="1">
                <a:latin typeface="Arial" charset="0"/>
              </a:rPr>
              <a:t> and its cointegrating level and its size being proportional to the discrepancy.</a:t>
            </a:r>
            <a:r>
              <a:rPr lang="en-US" sz="1500">
                <a:latin typeface="Arial" charset="0"/>
              </a:rPr>
              <a:t> </a:t>
            </a:r>
            <a:endParaRPr lang="en-GB" sz="150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8" name="Rectangle 17"/>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0"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2"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graphicFrame>
        <p:nvGraphicFramePr>
          <p:cNvPr id="3" name="Object 2"/>
          <p:cNvGraphicFramePr>
            <a:graphicFrameLocks noChangeAspect="1"/>
          </p:cNvGraphicFramePr>
          <p:nvPr>
            <p:extLst>
              <p:ext uri="{D42A27DB-BD31-4B8C-83A1-F6EECF244321}">
                <p14:modId xmlns:p14="http://schemas.microsoft.com/office/powerpoint/2010/main" val="2910974935"/>
              </p:ext>
            </p:extLst>
          </p:nvPr>
        </p:nvGraphicFramePr>
        <p:xfrm>
          <a:off x="3581400" y="1130300"/>
          <a:ext cx="4527550" cy="374650"/>
        </p:xfrm>
        <a:graphic>
          <a:graphicData uri="http://schemas.openxmlformats.org/presentationml/2006/ole">
            <mc:AlternateContent xmlns:mc="http://schemas.openxmlformats.org/markup-compatibility/2006">
              <mc:Choice xmlns:v="urn:schemas-microsoft-com:vml" Requires="v">
                <p:oleObj spid="_x0000_s91218" name="Equation" r:id="rId3" imgW="4533900" imgH="381000" progId="Equation.3">
                  <p:embed/>
                </p:oleObj>
              </mc:Choice>
              <mc:Fallback>
                <p:oleObj name="Equation" r:id="rId3" imgW="4533900" imgH="3810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130300"/>
                        <a:ext cx="45275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5"/>
          <p:cNvSpPr>
            <a:spLocks noChangeArrowheads="1"/>
          </p:cNvSpPr>
          <p:nvPr/>
        </p:nvSpPr>
        <p:spPr bwMode="auto">
          <a:xfrm>
            <a:off x="0" y="1656000"/>
            <a:ext cx="9144000" cy="932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334492432"/>
              </p:ext>
            </p:extLst>
          </p:nvPr>
        </p:nvGraphicFramePr>
        <p:xfrm>
          <a:off x="3575050" y="1720800"/>
          <a:ext cx="2967038" cy="793750"/>
        </p:xfrm>
        <a:graphic>
          <a:graphicData uri="http://schemas.openxmlformats.org/presentationml/2006/ole">
            <mc:AlternateContent xmlns:mc="http://schemas.openxmlformats.org/markup-compatibility/2006">
              <mc:Choice xmlns:v="urn:schemas-microsoft-com:vml" Requires="v">
                <p:oleObj spid="_x0000_s91219" name="Equation" r:id="rId5" imgW="2959100" imgH="787400" progId="Equation.3">
                  <p:embed/>
                </p:oleObj>
              </mc:Choice>
              <mc:Fallback>
                <p:oleObj name="Equation" r:id="rId5" imgW="2959100" imgH="787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5050" y="1720800"/>
                        <a:ext cx="296703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Text Box 8"/>
          <p:cNvSpPr txBox="1">
            <a:spLocks noChangeArrowheads="1"/>
          </p:cNvSpPr>
          <p:nvPr/>
        </p:nvSpPr>
        <p:spPr bwMode="auto">
          <a:xfrm>
            <a:off x="1550988" y="1782000"/>
            <a:ext cx="1949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a:latin typeface="Arial" charset="0"/>
              </a:rPr>
              <a:t>Cointegrating</a:t>
            </a:r>
            <a:r>
              <a:rPr lang="en-GB" sz="1800" b="1" dirty="0">
                <a:latin typeface="Arial" charset="0"/>
              </a:rPr>
              <a:t> relationship</a:t>
            </a:r>
            <a:endParaRPr lang="en-US" sz="1800" b="1" dirty="0">
              <a:latin typeface="Arial" charset="0"/>
            </a:endParaRPr>
          </a:p>
        </p:txBody>
      </p:sp>
      <p:sp>
        <p:nvSpPr>
          <p:cNvPr id="29" name="Rectangle 28"/>
          <p:cNvSpPr>
            <a:spLocks noChangeArrowheads="1"/>
          </p:cNvSpPr>
          <p:nvPr/>
        </p:nvSpPr>
        <p:spPr bwMode="auto">
          <a:xfrm>
            <a:off x="0" y="2696400"/>
            <a:ext cx="9144000" cy="1011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3961387903"/>
              </p:ext>
            </p:extLst>
          </p:nvPr>
        </p:nvGraphicFramePr>
        <p:xfrm>
          <a:off x="871538" y="2757488"/>
          <a:ext cx="6967537" cy="882650"/>
        </p:xfrm>
        <a:graphic>
          <a:graphicData uri="http://schemas.openxmlformats.org/presentationml/2006/ole">
            <mc:AlternateContent xmlns:mc="http://schemas.openxmlformats.org/markup-compatibility/2006">
              <mc:Choice xmlns:v="urn:schemas-microsoft-com:vml" Requires="v">
                <p:oleObj spid="_x0000_s91220" name="Equation" r:id="rId7" imgW="6959520" imgH="876240" progId="Equation.DSMT4">
                  <p:embed/>
                </p:oleObj>
              </mc:Choice>
              <mc:Fallback>
                <p:oleObj name="Equation" r:id="rId7" imgW="6959520" imgH="8762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1538" y="2757488"/>
                        <a:ext cx="69675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216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32</a:t>
            </a:r>
            <a:endParaRPr lang="en-US" sz="1000" dirty="0">
              <a:solidFill>
                <a:srgbClr val="3366FF"/>
              </a:solidFill>
              <a:latin typeface="Arial" charset="0"/>
            </a:endParaRPr>
          </a:p>
        </p:txBody>
      </p:sp>
      <p:sp>
        <p:nvSpPr>
          <p:cNvPr id="9216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latin typeface="Arial" charset="0"/>
              </a:rPr>
              <a:t>The feature that makes the error correction model particularly attractive when working with nonstationary time series is the fact </a:t>
            </a:r>
            <a:r>
              <a:rPr lang="en-GB" sz="1500" b="1" dirty="0" smtClean="0">
                <a:latin typeface="Arial" charset="0"/>
              </a:rPr>
              <a:t>that all of its elements are stationary.</a:t>
            </a:r>
            <a:endParaRPr lang="en-GB" sz="1500" b="1" dirty="0">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8" name="Rectangle 17"/>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0"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2"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graphicFrame>
        <p:nvGraphicFramePr>
          <p:cNvPr id="3" name="Object 2"/>
          <p:cNvGraphicFramePr>
            <a:graphicFrameLocks noChangeAspect="1"/>
          </p:cNvGraphicFramePr>
          <p:nvPr>
            <p:extLst>
              <p:ext uri="{D42A27DB-BD31-4B8C-83A1-F6EECF244321}">
                <p14:modId xmlns:p14="http://schemas.microsoft.com/office/powerpoint/2010/main" val="2910974935"/>
              </p:ext>
            </p:extLst>
          </p:nvPr>
        </p:nvGraphicFramePr>
        <p:xfrm>
          <a:off x="3581400" y="1130300"/>
          <a:ext cx="4527550" cy="374650"/>
        </p:xfrm>
        <a:graphic>
          <a:graphicData uri="http://schemas.openxmlformats.org/presentationml/2006/ole">
            <mc:AlternateContent xmlns:mc="http://schemas.openxmlformats.org/markup-compatibility/2006">
              <mc:Choice xmlns:v="urn:schemas-microsoft-com:vml" Requires="v">
                <p:oleObj spid="_x0000_s92240" name="Equation" r:id="rId3" imgW="4533900" imgH="381000" progId="Equation.3">
                  <p:embed/>
                </p:oleObj>
              </mc:Choice>
              <mc:Fallback>
                <p:oleObj name="Equation" r:id="rId3" imgW="4533900" imgH="3810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130300"/>
                        <a:ext cx="45275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5"/>
          <p:cNvSpPr>
            <a:spLocks noChangeArrowheads="1"/>
          </p:cNvSpPr>
          <p:nvPr/>
        </p:nvSpPr>
        <p:spPr bwMode="auto">
          <a:xfrm>
            <a:off x="0" y="1656000"/>
            <a:ext cx="9144000" cy="932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334492432"/>
              </p:ext>
            </p:extLst>
          </p:nvPr>
        </p:nvGraphicFramePr>
        <p:xfrm>
          <a:off x="3575050" y="1720800"/>
          <a:ext cx="2967038" cy="793750"/>
        </p:xfrm>
        <a:graphic>
          <a:graphicData uri="http://schemas.openxmlformats.org/presentationml/2006/ole">
            <mc:AlternateContent xmlns:mc="http://schemas.openxmlformats.org/markup-compatibility/2006">
              <mc:Choice xmlns:v="urn:schemas-microsoft-com:vml" Requires="v">
                <p:oleObj spid="_x0000_s92241" name="Equation" r:id="rId5" imgW="2959100" imgH="787400" progId="Equation.3">
                  <p:embed/>
                </p:oleObj>
              </mc:Choice>
              <mc:Fallback>
                <p:oleObj name="Equation" r:id="rId5" imgW="2959100" imgH="787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5050" y="1720800"/>
                        <a:ext cx="296703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Text Box 8"/>
          <p:cNvSpPr txBox="1">
            <a:spLocks noChangeArrowheads="1"/>
          </p:cNvSpPr>
          <p:nvPr/>
        </p:nvSpPr>
        <p:spPr bwMode="auto">
          <a:xfrm>
            <a:off x="1550988" y="1782000"/>
            <a:ext cx="1949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a:latin typeface="Arial" charset="0"/>
              </a:rPr>
              <a:t>Cointegrating</a:t>
            </a:r>
            <a:r>
              <a:rPr lang="en-GB" sz="1800" b="1" dirty="0">
                <a:latin typeface="Arial" charset="0"/>
              </a:rPr>
              <a:t> relationship</a:t>
            </a:r>
            <a:endParaRPr lang="en-US" sz="1800" b="1" dirty="0">
              <a:latin typeface="Arial" charset="0"/>
            </a:endParaRPr>
          </a:p>
        </p:txBody>
      </p:sp>
      <p:sp>
        <p:nvSpPr>
          <p:cNvPr id="29" name="Rectangle 28"/>
          <p:cNvSpPr>
            <a:spLocks noChangeArrowheads="1"/>
          </p:cNvSpPr>
          <p:nvPr/>
        </p:nvSpPr>
        <p:spPr bwMode="auto">
          <a:xfrm>
            <a:off x="0" y="2696400"/>
            <a:ext cx="9144000" cy="1011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3961387903"/>
              </p:ext>
            </p:extLst>
          </p:nvPr>
        </p:nvGraphicFramePr>
        <p:xfrm>
          <a:off x="871538" y="2757488"/>
          <a:ext cx="6967537" cy="882650"/>
        </p:xfrm>
        <a:graphic>
          <a:graphicData uri="http://schemas.openxmlformats.org/presentationml/2006/ole">
            <mc:AlternateContent xmlns:mc="http://schemas.openxmlformats.org/markup-compatibility/2006">
              <mc:Choice xmlns:v="urn:schemas-microsoft-com:vml" Requires="v">
                <p:oleObj spid="_x0000_s92242" name="Equation" r:id="rId7" imgW="6959520" imgH="876240" progId="Equation.DSMT4">
                  <p:embed/>
                </p:oleObj>
              </mc:Choice>
              <mc:Fallback>
                <p:oleObj name="Equation" r:id="rId7" imgW="6959520" imgH="8762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1538" y="2757488"/>
                        <a:ext cx="69675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216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33</a:t>
            </a:r>
            <a:endParaRPr lang="en-US" sz="1000" dirty="0">
              <a:solidFill>
                <a:srgbClr val="3366FF"/>
              </a:solidFill>
              <a:latin typeface="Arial" charset="0"/>
            </a:endParaRPr>
          </a:p>
        </p:txBody>
      </p:sp>
      <p:sp>
        <p:nvSpPr>
          <p:cNvPr id="9216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latin typeface="Arial" charset="0"/>
              </a:rPr>
              <a:t>If </a:t>
            </a:r>
            <a:r>
              <a:rPr lang="en-GB" sz="1500" b="1" i="1" dirty="0">
                <a:latin typeface="Arial" charset="0"/>
              </a:rPr>
              <a:t>Y</a:t>
            </a:r>
            <a:r>
              <a:rPr lang="en-GB" sz="1500" b="1" dirty="0">
                <a:latin typeface="Arial" charset="0"/>
              </a:rPr>
              <a:t> and </a:t>
            </a:r>
            <a:r>
              <a:rPr lang="en-GB" sz="1500" b="1" i="1" dirty="0">
                <a:latin typeface="Arial" charset="0"/>
              </a:rPr>
              <a:t>X</a:t>
            </a:r>
            <a:r>
              <a:rPr lang="en-GB" sz="1500" b="1" dirty="0">
                <a:latin typeface="Arial" charset="0"/>
              </a:rPr>
              <a:t> are I(1), </a:t>
            </a:r>
            <a:r>
              <a:rPr lang="en-GB" sz="1500" b="1" dirty="0" smtClean="0">
                <a:latin typeface="Arial" charset="0"/>
              </a:rPr>
              <a:t>it follows that </a:t>
            </a:r>
            <a:r>
              <a:rPr lang="en-GB" sz="1500" b="1" dirty="0" err="1" smtClean="0">
                <a:latin typeface="Symbol" pitchFamily="18" charset="2"/>
              </a:rPr>
              <a:t>D</a:t>
            </a:r>
            <a:r>
              <a:rPr lang="en-GB" sz="1500" b="1" i="1" dirty="0" err="1" smtClean="0">
                <a:latin typeface="Arial" charset="0"/>
              </a:rPr>
              <a:t>Y</a:t>
            </a:r>
            <a:r>
              <a:rPr lang="en-GB" sz="1500" b="1" i="1" baseline="-25000" dirty="0" err="1" smtClean="0">
                <a:latin typeface="Arial" charset="0"/>
              </a:rPr>
              <a:t>t</a:t>
            </a:r>
            <a:r>
              <a:rPr lang="en-GB" sz="1500" b="1" dirty="0">
                <a:latin typeface="Arial" charset="0"/>
              </a:rPr>
              <a:t>, </a:t>
            </a:r>
            <a:r>
              <a:rPr lang="en-GB" sz="1500" b="1" dirty="0" err="1">
                <a:latin typeface="Symbol" pitchFamily="18" charset="2"/>
              </a:rPr>
              <a:t>D</a:t>
            </a:r>
            <a:r>
              <a:rPr lang="en-GB" sz="1500" b="1" i="1" dirty="0" err="1">
                <a:latin typeface="Arial" charset="0"/>
              </a:rPr>
              <a:t>X</a:t>
            </a:r>
            <a:r>
              <a:rPr lang="en-GB" sz="1500" b="1" i="1" baseline="-25000" dirty="0" err="1">
                <a:latin typeface="Arial" charset="0"/>
              </a:rPr>
              <a:t>t</a:t>
            </a:r>
            <a:r>
              <a:rPr lang="en-GB" sz="1500" b="1" dirty="0">
                <a:latin typeface="Arial" charset="0"/>
              </a:rPr>
              <a:t>, and the error correction term are I(0), the latter by virtue of being just the lagged disturbance term in the </a:t>
            </a:r>
            <a:r>
              <a:rPr lang="en-GB" sz="1500" b="1" dirty="0" err="1">
                <a:latin typeface="Arial" charset="0"/>
              </a:rPr>
              <a:t>cointegrating</a:t>
            </a:r>
            <a:r>
              <a:rPr lang="en-GB" sz="1500" b="1" dirty="0">
                <a:latin typeface="Arial" charset="0"/>
              </a:rPr>
              <a:t> relationship.</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8" name="Rectangle 17"/>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0"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2"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graphicFrame>
        <p:nvGraphicFramePr>
          <p:cNvPr id="3" name="Object 2"/>
          <p:cNvGraphicFramePr>
            <a:graphicFrameLocks noChangeAspect="1"/>
          </p:cNvGraphicFramePr>
          <p:nvPr>
            <p:extLst>
              <p:ext uri="{D42A27DB-BD31-4B8C-83A1-F6EECF244321}">
                <p14:modId xmlns:p14="http://schemas.microsoft.com/office/powerpoint/2010/main" val="2910974935"/>
              </p:ext>
            </p:extLst>
          </p:nvPr>
        </p:nvGraphicFramePr>
        <p:xfrm>
          <a:off x="3581400" y="1130300"/>
          <a:ext cx="4527550" cy="374650"/>
        </p:xfrm>
        <a:graphic>
          <a:graphicData uri="http://schemas.openxmlformats.org/presentationml/2006/ole">
            <mc:AlternateContent xmlns:mc="http://schemas.openxmlformats.org/markup-compatibility/2006">
              <mc:Choice xmlns:v="urn:schemas-microsoft-com:vml" Requires="v">
                <p:oleObj spid="_x0000_s102443" name="Equation" r:id="rId3" imgW="4533900" imgH="381000" progId="Equation.3">
                  <p:embed/>
                </p:oleObj>
              </mc:Choice>
              <mc:Fallback>
                <p:oleObj name="Equation" r:id="rId3" imgW="4533900" imgH="3810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130300"/>
                        <a:ext cx="45275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5"/>
          <p:cNvSpPr>
            <a:spLocks noChangeArrowheads="1"/>
          </p:cNvSpPr>
          <p:nvPr/>
        </p:nvSpPr>
        <p:spPr bwMode="auto">
          <a:xfrm>
            <a:off x="0" y="1656000"/>
            <a:ext cx="9144000" cy="932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334492432"/>
              </p:ext>
            </p:extLst>
          </p:nvPr>
        </p:nvGraphicFramePr>
        <p:xfrm>
          <a:off x="3575050" y="1720800"/>
          <a:ext cx="2967038" cy="793750"/>
        </p:xfrm>
        <a:graphic>
          <a:graphicData uri="http://schemas.openxmlformats.org/presentationml/2006/ole">
            <mc:AlternateContent xmlns:mc="http://schemas.openxmlformats.org/markup-compatibility/2006">
              <mc:Choice xmlns:v="urn:schemas-microsoft-com:vml" Requires="v">
                <p:oleObj spid="_x0000_s102444" name="Equation" r:id="rId5" imgW="2959100" imgH="787400" progId="Equation.3">
                  <p:embed/>
                </p:oleObj>
              </mc:Choice>
              <mc:Fallback>
                <p:oleObj name="Equation" r:id="rId5" imgW="2959100" imgH="787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5050" y="1720800"/>
                        <a:ext cx="296703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Text Box 8"/>
          <p:cNvSpPr txBox="1">
            <a:spLocks noChangeArrowheads="1"/>
          </p:cNvSpPr>
          <p:nvPr/>
        </p:nvSpPr>
        <p:spPr bwMode="auto">
          <a:xfrm>
            <a:off x="1550988" y="1782000"/>
            <a:ext cx="1949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a:latin typeface="Arial" charset="0"/>
              </a:rPr>
              <a:t>Cointegrating</a:t>
            </a:r>
            <a:r>
              <a:rPr lang="en-GB" sz="1800" b="1" dirty="0">
                <a:latin typeface="Arial" charset="0"/>
              </a:rPr>
              <a:t> relationship</a:t>
            </a:r>
            <a:endParaRPr lang="en-US" sz="1800" b="1" dirty="0">
              <a:latin typeface="Arial" charset="0"/>
            </a:endParaRPr>
          </a:p>
        </p:txBody>
      </p:sp>
      <p:sp>
        <p:nvSpPr>
          <p:cNvPr id="29" name="Rectangle 28"/>
          <p:cNvSpPr>
            <a:spLocks noChangeArrowheads="1"/>
          </p:cNvSpPr>
          <p:nvPr/>
        </p:nvSpPr>
        <p:spPr bwMode="auto">
          <a:xfrm>
            <a:off x="0" y="2696400"/>
            <a:ext cx="9144000" cy="1011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3961387903"/>
              </p:ext>
            </p:extLst>
          </p:nvPr>
        </p:nvGraphicFramePr>
        <p:xfrm>
          <a:off x="871538" y="2757488"/>
          <a:ext cx="6967537" cy="882650"/>
        </p:xfrm>
        <a:graphic>
          <a:graphicData uri="http://schemas.openxmlformats.org/presentationml/2006/ole">
            <mc:AlternateContent xmlns:mc="http://schemas.openxmlformats.org/markup-compatibility/2006">
              <mc:Choice xmlns:v="urn:schemas-microsoft-com:vml" Requires="v">
                <p:oleObj spid="_x0000_s102445" name="Equation" r:id="rId7" imgW="6959520" imgH="876240" progId="Equation.DSMT4">
                  <p:embed/>
                </p:oleObj>
              </mc:Choice>
              <mc:Fallback>
                <p:oleObj name="Equation" r:id="rId7" imgW="6959520" imgH="8762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1538" y="2757488"/>
                        <a:ext cx="69675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033512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318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34</a:t>
            </a:r>
            <a:endParaRPr lang="en-US" sz="1000" dirty="0">
              <a:solidFill>
                <a:srgbClr val="3366FF"/>
              </a:solidFill>
              <a:latin typeface="Arial" charset="0"/>
            </a:endParaRPr>
          </a:p>
        </p:txBody>
      </p:sp>
      <p:sp>
        <p:nvSpPr>
          <p:cNvPr id="9318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Hence the model may be fitted using least squares in the standard way.</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8" name="Rectangle 17"/>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0"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2"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graphicFrame>
        <p:nvGraphicFramePr>
          <p:cNvPr id="3" name="Object 2"/>
          <p:cNvGraphicFramePr>
            <a:graphicFrameLocks noChangeAspect="1"/>
          </p:cNvGraphicFramePr>
          <p:nvPr>
            <p:extLst>
              <p:ext uri="{D42A27DB-BD31-4B8C-83A1-F6EECF244321}">
                <p14:modId xmlns:p14="http://schemas.microsoft.com/office/powerpoint/2010/main" val="2910974935"/>
              </p:ext>
            </p:extLst>
          </p:nvPr>
        </p:nvGraphicFramePr>
        <p:xfrm>
          <a:off x="3581400" y="1130300"/>
          <a:ext cx="4527550" cy="374650"/>
        </p:xfrm>
        <a:graphic>
          <a:graphicData uri="http://schemas.openxmlformats.org/presentationml/2006/ole">
            <mc:AlternateContent xmlns:mc="http://schemas.openxmlformats.org/markup-compatibility/2006">
              <mc:Choice xmlns:v="urn:schemas-microsoft-com:vml" Requires="v">
                <p:oleObj spid="_x0000_s93264" name="Equation" r:id="rId3" imgW="4533900" imgH="381000" progId="Equation.3">
                  <p:embed/>
                </p:oleObj>
              </mc:Choice>
              <mc:Fallback>
                <p:oleObj name="Equation" r:id="rId3" imgW="4533900" imgH="3810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130300"/>
                        <a:ext cx="45275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5"/>
          <p:cNvSpPr>
            <a:spLocks noChangeArrowheads="1"/>
          </p:cNvSpPr>
          <p:nvPr/>
        </p:nvSpPr>
        <p:spPr bwMode="auto">
          <a:xfrm>
            <a:off x="0" y="1656000"/>
            <a:ext cx="9144000" cy="932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334492432"/>
              </p:ext>
            </p:extLst>
          </p:nvPr>
        </p:nvGraphicFramePr>
        <p:xfrm>
          <a:off x="3575050" y="1720800"/>
          <a:ext cx="2967038" cy="793750"/>
        </p:xfrm>
        <a:graphic>
          <a:graphicData uri="http://schemas.openxmlformats.org/presentationml/2006/ole">
            <mc:AlternateContent xmlns:mc="http://schemas.openxmlformats.org/markup-compatibility/2006">
              <mc:Choice xmlns:v="urn:schemas-microsoft-com:vml" Requires="v">
                <p:oleObj spid="_x0000_s93265" name="Equation" r:id="rId5" imgW="2959100" imgH="787400" progId="Equation.3">
                  <p:embed/>
                </p:oleObj>
              </mc:Choice>
              <mc:Fallback>
                <p:oleObj name="Equation" r:id="rId5" imgW="2959100" imgH="787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5050" y="1720800"/>
                        <a:ext cx="296703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Text Box 8"/>
          <p:cNvSpPr txBox="1">
            <a:spLocks noChangeArrowheads="1"/>
          </p:cNvSpPr>
          <p:nvPr/>
        </p:nvSpPr>
        <p:spPr bwMode="auto">
          <a:xfrm>
            <a:off x="1550988" y="1782000"/>
            <a:ext cx="1949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a:latin typeface="Arial" charset="0"/>
              </a:rPr>
              <a:t>Cointegrating</a:t>
            </a:r>
            <a:r>
              <a:rPr lang="en-GB" sz="1800" b="1" dirty="0">
                <a:latin typeface="Arial" charset="0"/>
              </a:rPr>
              <a:t> relationship</a:t>
            </a:r>
            <a:endParaRPr lang="en-US" sz="1800" b="1" dirty="0">
              <a:latin typeface="Arial" charset="0"/>
            </a:endParaRPr>
          </a:p>
        </p:txBody>
      </p:sp>
      <p:sp>
        <p:nvSpPr>
          <p:cNvPr id="29" name="Rectangle 28"/>
          <p:cNvSpPr>
            <a:spLocks noChangeArrowheads="1"/>
          </p:cNvSpPr>
          <p:nvPr/>
        </p:nvSpPr>
        <p:spPr bwMode="auto">
          <a:xfrm>
            <a:off x="0" y="2696400"/>
            <a:ext cx="9144000" cy="1011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3961387903"/>
              </p:ext>
            </p:extLst>
          </p:nvPr>
        </p:nvGraphicFramePr>
        <p:xfrm>
          <a:off x="871538" y="2757488"/>
          <a:ext cx="6967537" cy="882650"/>
        </p:xfrm>
        <a:graphic>
          <a:graphicData uri="http://schemas.openxmlformats.org/presentationml/2006/ole">
            <mc:AlternateContent xmlns:mc="http://schemas.openxmlformats.org/markup-compatibility/2006">
              <mc:Choice xmlns:v="urn:schemas-microsoft-com:vml" Requires="v">
                <p:oleObj spid="_x0000_s93266" name="Equation" r:id="rId7" imgW="6959520" imgH="876240" progId="Equation.DSMT4">
                  <p:embed/>
                </p:oleObj>
              </mc:Choice>
              <mc:Fallback>
                <p:oleObj name="Equation" r:id="rId7" imgW="6959520" imgH="8762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1538" y="2757488"/>
                        <a:ext cx="69675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421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35</a:t>
            </a:r>
            <a:endParaRPr lang="en-US" sz="1000" dirty="0">
              <a:solidFill>
                <a:srgbClr val="3366FF"/>
              </a:solidFill>
              <a:latin typeface="Arial" charset="0"/>
            </a:endParaRPr>
          </a:p>
        </p:txBody>
      </p:sp>
      <p:sp>
        <p:nvSpPr>
          <p:cNvPr id="9421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Of course, the </a:t>
            </a:r>
            <a:r>
              <a:rPr lang="en-GB" sz="1500" b="1" i="1">
                <a:latin typeface="Symbol" pitchFamily="18" charset="2"/>
              </a:rPr>
              <a:t>b</a:t>
            </a:r>
            <a:r>
              <a:rPr lang="en-GB" sz="1500" b="1">
                <a:latin typeface="Arial" charset="0"/>
              </a:rPr>
              <a:t> parameters are not known and the cointegrating term is unobservable.</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8" name="Rectangle 17"/>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0"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2"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graphicFrame>
        <p:nvGraphicFramePr>
          <p:cNvPr id="3" name="Object 2"/>
          <p:cNvGraphicFramePr>
            <a:graphicFrameLocks noChangeAspect="1"/>
          </p:cNvGraphicFramePr>
          <p:nvPr>
            <p:extLst>
              <p:ext uri="{D42A27DB-BD31-4B8C-83A1-F6EECF244321}">
                <p14:modId xmlns:p14="http://schemas.microsoft.com/office/powerpoint/2010/main" val="2910974935"/>
              </p:ext>
            </p:extLst>
          </p:nvPr>
        </p:nvGraphicFramePr>
        <p:xfrm>
          <a:off x="3581400" y="1130300"/>
          <a:ext cx="4527550" cy="374650"/>
        </p:xfrm>
        <a:graphic>
          <a:graphicData uri="http://schemas.openxmlformats.org/presentationml/2006/ole">
            <mc:AlternateContent xmlns:mc="http://schemas.openxmlformats.org/markup-compatibility/2006">
              <mc:Choice xmlns:v="urn:schemas-microsoft-com:vml" Requires="v">
                <p:oleObj spid="_x0000_s94288" name="Equation" r:id="rId3" imgW="4533900" imgH="381000" progId="Equation.3">
                  <p:embed/>
                </p:oleObj>
              </mc:Choice>
              <mc:Fallback>
                <p:oleObj name="Equation" r:id="rId3" imgW="4533900" imgH="3810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130300"/>
                        <a:ext cx="45275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5"/>
          <p:cNvSpPr>
            <a:spLocks noChangeArrowheads="1"/>
          </p:cNvSpPr>
          <p:nvPr/>
        </p:nvSpPr>
        <p:spPr bwMode="auto">
          <a:xfrm>
            <a:off x="0" y="1656000"/>
            <a:ext cx="9144000" cy="932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334492432"/>
              </p:ext>
            </p:extLst>
          </p:nvPr>
        </p:nvGraphicFramePr>
        <p:xfrm>
          <a:off x="3575050" y="1720800"/>
          <a:ext cx="2967038" cy="793750"/>
        </p:xfrm>
        <a:graphic>
          <a:graphicData uri="http://schemas.openxmlformats.org/presentationml/2006/ole">
            <mc:AlternateContent xmlns:mc="http://schemas.openxmlformats.org/markup-compatibility/2006">
              <mc:Choice xmlns:v="urn:schemas-microsoft-com:vml" Requires="v">
                <p:oleObj spid="_x0000_s94289" name="Equation" r:id="rId5" imgW="2959100" imgH="787400" progId="Equation.3">
                  <p:embed/>
                </p:oleObj>
              </mc:Choice>
              <mc:Fallback>
                <p:oleObj name="Equation" r:id="rId5" imgW="2959100" imgH="787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5050" y="1720800"/>
                        <a:ext cx="296703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Text Box 8"/>
          <p:cNvSpPr txBox="1">
            <a:spLocks noChangeArrowheads="1"/>
          </p:cNvSpPr>
          <p:nvPr/>
        </p:nvSpPr>
        <p:spPr bwMode="auto">
          <a:xfrm>
            <a:off x="1550988" y="1782000"/>
            <a:ext cx="1949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a:latin typeface="Arial" charset="0"/>
              </a:rPr>
              <a:t>Cointegrating</a:t>
            </a:r>
            <a:r>
              <a:rPr lang="en-GB" sz="1800" b="1" dirty="0">
                <a:latin typeface="Arial" charset="0"/>
              </a:rPr>
              <a:t> relationship</a:t>
            </a:r>
            <a:endParaRPr lang="en-US" sz="1800" b="1" dirty="0">
              <a:latin typeface="Arial" charset="0"/>
            </a:endParaRPr>
          </a:p>
        </p:txBody>
      </p:sp>
      <p:sp>
        <p:nvSpPr>
          <p:cNvPr id="29" name="Rectangle 28"/>
          <p:cNvSpPr>
            <a:spLocks noChangeArrowheads="1"/>
          </p:cNvSpPr>
          <p:nvPr/>
        </p:nvSpPr>
        <p:spPr bwMode="auto">
          <a:xfrm>
            <a:off x="0" y="2696400"/>
            <a:ext cx="9144000" cy="1011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3961387903"/>
              </p:ext>
            </p:extLst>
          </p:nvPr>
        </p:nvGraphicFramePr>
        <p:xfrm>
          <a:off x="871538" y="2757488"/>
          <a:ext cx="6967537" cy="882650"/>
        </p:xfrm>
        <a:graphic>
          <a:graphicData uri="http://schemas.openxmlformats.org/presentationml/2006/ole">
            <mc:AlternateContent xmlns:mc="http://schemas.openxmlformats.org/markup-compatibility/2006">
              <mc:Choice xmlns:v="urn:schemas-microsoft-com:vml" Requires="v">
                <p:oleObj spid="_x0000_s94290" name="Equation" r:id="rId7" imgW="6959520" imgH="876240" progId="Equation.DSMT4">
                  <p:embed/>
                </p:oleObj>
              </mc:Choice>
              <mc:Fallback>
                <p:oleObj name="Equation" r:id="rId7" imgW="6959520" imgH="8762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1538" y="2757488"/>
                        <a:ext cx="69675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523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36</a:t>
            </a:r>
            <a:endParaRPr lang="en-US" sz="1000" dirty="0">
              <a:solidFill>
                <a:srgbClr val="3366FF"/>
              </a:solidFill>
              <a:latin typeface="Arial" charset="0"/>
            </a:endParaRPr>
          </a:p>
        </p:txBody>
      </p:sp>
      <p:sp>
        <p:nvSpPr>
          <p:cNvPr id="9523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One way of overcoming this problem, known as the Engle–Granger two-step procedure, is to use the values of the parameters estimated in the cointegrating regression to compute the cointegrating term.</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8" name="Rectangle 17"/>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0"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2"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graphicFrame>
        <p:nvGraphicFramePr>
          <p:cNvPr id="3" name="Object 2"/>
          <p:cNvGraphicFramePr>
            <a:graphicFrameLocks noChangeAspect="1"/>
          </p:cNvGraphicFramePr>
          <p:nvPr>
            <p:extLst>
              <p:ext uri="{D42A27DB-BD31-4B8C-83A1-F6EECF244321}">
                <p14:modId xmlns:p14="http://schemas.microsoft.com/office/powerpoint/2010/main" val="2910974935"/>
              </p:ext>
            </p:extLst>
          </p:nvPr>
        </p:nvGraphicFramePr>
        <p:xfrm>
          <a:off x="3581400" y="1130300"/>
          <a:ext cx="4527550" cy="374650"/>
        </p:xfrm>
        <a:graphic>
          <a:graphicData uri="http://schemas.openxmlformats.org/presentationml/2006/ole">
            <mc:AlternateContent xmlns:mc="http://schemas.openxmlformats.org/markup-compatibility/2006">
              <mc:Choice xmlns:v="urn:schemas-microsoft-com:vml" Requires="v">
                <p:oleObj spid="_x0000_s95312" name="Equation" r:id="rId3" imgW="4533900" imgH="381000" progId="Equation.3">
                  <p:embed/>
                </p:oleObj>
              </mc:Choice>
              <mc:Fallback>
                <p:oleObj name="Equation" r:id="rId3" imgW="4533900" imgH="3810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130300"/>
                        <a:ext cx="45275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5"/>
          <p:cNvSpPr>
            <a:spLocks noChangeArrowheads="1"/>
          </p:cNvSpPr>
          <p:nvPr/>
        </p:nvSpPr>
        <p:spPr bwMode="auto">
          <a:xfrm>
            <a:off x="0" y="1656000"/>
            <a:ext cx="9144000" cy="932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334492432"/>
              </p:ext>
            </p:extLst>
          </p:nvPr>
        </p:nvGraphicFramePr>
        <p:xfrm>
          <a:off x="3575050" y="1720800"/>
          <a:ext cx="2967038" cy="793750"/>
        </p:xfrm>
        <a:graphic>
          <a:graphicData uri="http://schemas.openxmlformats.org/presentationml/2006/ole">
            <mc:AlternateContent xmlns:mc="http://schemas.openxmlformats.org/markup-compatibility/2006">
              <mc:Choice xmlns:v="urn:schemas-microsoft-com:vml" Requires="v">
                <p:oleObj spid="_x0000_s95313" name="Equation" r:id="rId5" imgW="2959100" imgH="787400" progId="Equation.3">
                  <p:embed/>
                </p:oleObj>
              </mc:Choice>
              <mc:Fallback>
                <p:oleObj name="Equation" r:id="rId5" imgW="2959100" imgH="787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5050" y="1720800"/>
                        <a:ext cx="296703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Text Box 8"/>
          <p:cNvSpPr txBox="1">
            <a:spLocks noChangeArrowheads="1"/>
          </p:cNvSpPr>
          <p:nvPr/>
        </p:nvSpPr>
        <p:spPr bwMode="auto">
          <a:xfrm>
            <a:off x="1550988" y="1782000"/>
            <a:ext cx="1949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a:latin typeface="Arial" charset="0"/>
              </a:rPr>
              <a:t>Cointegrating</a:t>
            </a:r>
            <a:r>
              <a:rPr lang="en-GB" sz="1800" b="1" dirty="0">
                <a:latin typeface="Arial" charset="0"/>
              </a:rPr>
              <a:t> relationship</a:t>
            </a:r>
            <a:endParaRPr lang="en-US" sz="1800" b="1" dirty="0">
              <a:latin typeface="Arial" charset="0"/>
            </a:endParaRPr>
          </a:p>
        </p:txBody>
      </p:sp>
      <p:sp>
        <p:nvSpPr>
          <p:cNvPr id="29" name="Rectangle 28"/>
          <p:cNvSpPr>
            <a:spLocks noChangeArrowheads="1"/>
          </p:cNvSpPr>
          <p:nvPr/>
        </p:nvSpPr>
        <p:spPr bwMode="auto">
          <a:xfrm>
            <a:off x="0" y="2696400"/>
            <a:ext cx="9144000" cy="1011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3961387903"/>
              </p:ext>
            </p:extLst>
          </p:nvPr>
        </p:nvGraphicFramePr>
        <p:xfrm>
          <a:off x="871538" y="2757488"/>
          <a:ext cx="6967537" cy="882650"/>
        </p:xfrm>
        <a:graphic>
          <a:graphicData uri="http://schemas.openxmlformats.org/presentationml/2006/ole">
            <mc:AlternateContent xmlns:mc="http://schemas.openxmlformats.org/markup-compatibility/2006">
              <mc:Choice xmlns:v="urn:schemas-microsoft-com:vml" Requires="v">
                <p:oleObj spid="_x0000_s95314" name="Equation" r:id="rId7" imgW="6959520" imgH="876240" progId="Equation.DSMT4">
                  <p:embed/>
                </p:oleObj>
              </mc:Choice>
              <mc:Fallback>
                <p:oleObj name="Equation" r:id="rId7" imgW="6959520" imgH="8762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1538" y="2757488"/>
                        <a:ext cx="69675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625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37</a:t>
            </a:r>
            <a:endParaRPr lang="en-US" sz="1000" dirty="0">
              <a:solidFill>
                <a:srgbClr val="3366FF"/>
              </a:solidFill>
              <a:latin typeface="Arial" charset="0"/>
            </a:endParaRPr>
          </a:p>
        </p:txBody>
      </p:sp>
      <p:sp>
        <p:nvSpPr>
          <p:cNvPr id="9626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Engle and Granger demonstrated that, asymptotically, the estimators of the coefficients of the cointegrating term will have the same properties as if the true values had been used.  As a consequence, the residuals from the cointegrating regression can be used for it.</a:t>
            </a:r>
            <a:r>
              <a:rPr lang="en-US" sz="1500" b="1">
                <a:latin typeface="Arial" charset="0"/>
              </a:rPr>
              <a:t> </a:t>
            </a:r>
            <a:endParaRPr lang="en-GB" sz="1500" b="1">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8" name="Rectangle 17"/>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0" name="Text Box 5"/>
          <p:cNvSpPr txBox="1">
            <a:spLocks noChangeArrowheads="1"/>
          </p:cNvSpPr>
          <p:nvPr/>
        </p:nvSpPr>
        <p:spPr bwMode="auto">
          <a:xfrm>
            <a:off x="1552575" y="1120875"/>
            <a:ext cx="189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latin typeface="Arial" charset="0"/>
              </a:rPr>
              <a:t>ADL(1,1) model</a:t>
            </a:r>
            <a:endParaRPr lang="en-US" sz="1800" b="1" dirty="0">
              <a:latin typeface="Arial" charset="0"/>
            </a:endParaRPr>
          </a:p>
        </p:txBody>
      </p:sp>
      <p:sp>
        <p:nvSpPr>
          <p:cNvPr id="22" name="Text Box 14"/>
          <p:cNvSpPr txBox="1">
            <a:spLocks noChangeArrowheads="1"/>
          </p:cNvSpPr>
          <p:nvPr/>
        </p:nvSpPr>
        <p:spPr bwMode="auto">
          <a:xfrm>
            <a:off x="301625" y="561600"/>
            <a:ext cx="2860675" cy="4194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smtClean="0">
                <a:latin typeface="Arial" charset="0"/>
              </a:rPr>
              <a:t>Error correction </a:t>
            </a:r>
            <a:r>
              <a:rPr lang="en-GB" sz="1800" b="1" dirty="0">
                <a:latin typeface="Arial" charset="0"/>
              </a:rPr>
              <a:t>model</a:t>
            </a:r>
            <a:endParaRPr lang="en-GB" sz="1800" b="1" i="1" dirty="0"/>
          </a:p>
        </p:txBody>
      </p:sp>
      <p:graphicFrame>
        <p:nvGraphicFramePr>
          <p:cNvPr id="3" name="Object 2"/>
          <p:cNvGraphicFramePr>
            <a:graphicFrameLocks noChangeAspect="1"/>
          </p:cNvGraphicFramePr>
          <p:nvPr>
            <p:extLst>
              <p:ext uri="{D42A27DB-BD31-4B8C-83A1-F6EECF244321}">
                <p14:modId xmlns:p14="http://schemas.microsoft.com/office/powerpoint/2010/main" val="2910974935"/>
              </p:ext>
            </p:extLst>
          </p:nvPr>
        </p:nvGraphicFramePr>
        <p:xfrm>
          <a:off x="3581400" y="1130300"/>
          <a:ext cx="4527550" cy="374650"/>
        </p:xfrm>
        <a:graphic>
          <a:graphicData uri="http://schemas.openxmlformats.org/presentationml/2006/ole">
            <mc:AlternateContent xmlns:mc="http://schemas.openxmlformats.org/markup-compatibility/2006">
              <mc:Choice xmlns:v="urn:schemas-microsoft-com:vml" Requires="v">
                <p:oleObj spid="_x0000_s96337" name="Equation" r:id="rId3" imgW="4533900" imgH="381000" progId="Equation.3">
                  <p:embed/>
                </p:oleObj>
              </mc:Choice>
              <mc:Fallback>
                <p:oleObj name="Equation" r:id="rId3" imgW="4533900" imgH="3810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130300"/>
                        <a:ext cx="45275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5"/>
          <p:cNvSpPr>
            <a:spLocks noChangeArrowheads="1"/>
          </p:cNvSpPr>
          <p:nvPr/>
        </p:nvSpPr>
        <p:spPr bwMode="auto">
          <a:xfrm>
            <a:off x="0" y="1656000"/>
            <a:ext cx="9144000" cy="9324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334492432"/>
              </p:ext>
            </p:extLst>
          </p:nvPr>
        </p:nvGraphicFramePr>
        <p:xfrm>
          <a:off x="3575050" y="1720800"/>
          <a:ext cx="2967038" cy="793750"/>
        </p:xfrm>
        <a:graphic>
          <a:graphicData uri="http://schemas.openxmlformats.org/presentationml/2006/ole">
            <mc:AlternateContent xmlns:mc="http://schemas.openxmlformats.org/markup-compatibility/2006">
              <mc:Choice xmlns:v="urn:schemas-microsoft-com:vml" Requires="v">
                <p:oleObj spid="_x0000_s96338" name="Equation" r:id="rId5" imgW="2959100" imgH="787400" progId="Equation.3">
                  <p:embed/>
                </p:oleObj>
              </mc:Choice>
              <mc:Fallback>
                <p:oleObj name="Equation" r:id="rId5" imgW="2959100" imgH="787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5050" y="1720800"/>
                        <a:ext cx="296703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Text Box 8"/>
          <p:cNvSpPr txBox="1">
            <a:spLocks noChangeArrowheads="1"/>
          </p:cNvSpPr>
          <p:nvPr/>
        </p:nvSpPr>
        <p:spPr bwMode="auto">
          <a:xfrm>
            <a:off x="1550988" y="1782000"/>
            <a:ext cx="1949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err="1">
                <a:latin typeface="Arial" charset="0"/>
              </a:rPr>
              <a:t>Cointegrating</a:t>
            </a:r>
            <a:r>
              <a:rPr lang="en-GB" sz="1800" b="1" dirty="0">
                <a:latin typeface="Arial" charset="0"/>
              </a:rPr>
              <a:t> relationship</a:t>
            </a:r>
            <a:endParaRPr lang="en-US" sz="1800" b="1" dirty="0">
              <a:latin typeface="Arial" charset="0"/>
            </a:endParaRPr>
          </a:p>
        </p:txBody>
      </p:sp>
      <p:sp>
        <p:nvSpPr>
          <p:cNvPr id="29" name="Rectangle 28"/>
          <p:cNvSpPr>
            <a:spLocks noChangeArrowheads="1"/>
          </p:cNvSpPr>
          <p:nvPr/>
        </p:nvSpPr>
        <p:spPr bwMode="auto">
          <a:xfrm>
            <a:off x="0" y="2696400"/>
            <a:ext cx="9144000" cy="10116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3961387903"/>
              </p:ext>
            </p:extLst>
          </p:nvPr>
        </p:nvGraphicFramePr>
        <p:xfrm>
          <a:off x="871538" y="2757488"/>
          <a:ext cx="6967537" cy="882650"/>
        </p:xfrm>
        <a:graphic>
          <a:graphicData uri="http://schemas.openxmlformats.org/presentationml/2006/ole">
            <mc:AlternateContent xmlns:mc="http://schemas.openxmlformats.org/markup-compatibility/2006">
              <mc:Choice xmlns:v="urn:schemas-microsoft-com:vml" Requires="v">
                <p:oleObj spid="_x0000_s96339" name="Equation" r:id="rId7" imgW="6959520" imgH="876240" progId="Equation.DSMT4">
                  <p:embed/>
                </p:oleObj>
              </mc:Choice>
              <mc:Fallback>
                <p:oleObj name="Equation" r:id="rId7" imgW="6959520" imgH="8762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1538" y="2757488"/>
                        <a:ext cx="69675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4"/>
            <a:ext cx="9144000" cy="45475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155" name="Rectangle 11"/>
          <p:cNvSpPr>
            <a:spLocks noChangeArrowheads="1"/>
          </p:cNvSpPr>
          <p:nvPr/>
        </p:nvSpPr>
        <p:spPr bwMode="auto">
          <a:xfrm>
            <a:off x="319088" y="864000"/>
            <a:ext cx="3427412" cy="252412"/>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4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38</a:t>
            </a:r>
            <a:endParaRPr lang="en-US" sz="1000" dirty="0">
              <a:solidFill>
                <a:srgbClr val="3366FF"/>
              </a:solidFill>
              <a:latin typeface="Arial" charset="0"/>
            </a:endParaRPr>
          </a:p>
        </p:txBody>
      </p:sp>
      <p:sp>
        <p:nvSpPr>
          <p:cNvPr id="61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latin typeface="Arial" charset="0"/>
              </a:rPr>
              <a:t>As an example, we will look at the EViews output showing the results of fitting an error-correction model for the demand function for food using the Engle–Granger two-step procedure.  It assumes that the static logarithmic model is a cointegrating relationship.</a:t>
            </a:r>
            <a:endParaRPr lang="en-GB" sz="1500" b="1">
              <a:latin typeface="Arial" charset="0"/>
            </a:endParaRPr>
          </a:p>
        </p:txBody>
      </p:sp>
      <p:sp>
        <p:nvSpPr>
          <p:cNvPr id="6150" name="Text Box 6"/>
          <p:cNvSpPr txBox="1">
            <a:spLocks noChangeArrowheads="1"/>
          </p:cNvSpPr>
          <p:nvPr/>
        </p:nvSpPr>
        <p:spPr bwMode="auto">
          <a:xfrm>
            <a:off x="301625" y="576000"/>
            <a:ext cx="8532813" cy="45577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a:latin typeface="Courier New" pitchFamily="49" charset="0"/>
              </a:rPr>
              <a:t>============================================================</a:t>
            </a:r>
          </a:p>
          <a:p>
            <a:r>
              <a:rPr lang="en-US" sz="1600" b="1" dirty="0">
                <a:latin typeface="Courier New" pitchFamily="49" charset="0"/>
              </a:rPr>
              <a:t>Dependent Variable: DLGFOOD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ZFOOD(-1)      -0.148063   0.105268  -1.406533   0.1671          </a:t>
            </a:r>
          </a:p>
          <a:p>
            <a:r>
              <a:rPr lang="en-US" sz="1600" b="1" dirty="0">
                <a:latin typeface="Courier New" pitchFamily="49" charset="0"/>
              </a:rPr>
              <a:t>      DLGDPI         0.493715   0.050948   9.690642   0.0000          </a:t>
            </a:r>
          </a:p>
          <a:p>
            <a:r>
              <a:rPr lang="en-US" sz="1600" b="1" dirty="0">
                <a:latin typeface="Courier New" pitchFamily="49" charset="0"/>
              </a:rPr>
              <a:t>     DLPRFOOD       -0.353901   0.115387  -3.067086   0.0038          </a:t>
            </a:r>
          </a:p>
          <a:p>
            <a:r>
              <a:rPr lang="en-US" sz="1600" b="1" dirty="0">
                <a:latin typeface="Courier New" pitchFamily="49" charset="0"/>
              </a:rPr>
              <a:t>============================================================</a:t>
            </a:r>
          </a:p>
          <a:p>
            <a:r>
              <a:rPr lang="en-US" sz="1600" b="1" dirty="0">
                <a:latin typeface="Courier New" pitchFamily="49" charset="0"/>
              </a:rPr>
              <a:t>R-squared            0.343031    Mean dependent </a:t>
            </a:r>
            <a:r>
              <a:rPr lang="en-US" sz="1600" b="1" dirty="0" err="1">
                <a:latin typeface="Courier New" pitchFamily="49" charset="0"/>
              </a:rPr>
              <a:t>var</a:t>
            </a:r>
            <a:r>
              <a:rPr lang="en-US" sz="1600" b="1" dirty="0">
                <a:latin typeface="Courier New" pitchFamily="49" charset="0"/>
              </a:rPr>
              <a:t> 0.018243          </a:t>
            </a:r>
          </a:p>
          <a:p>
            <a:r>
              <a:rPr lang="en-US" sz="1600" b="1" dirty="0">
                <a:latin typeface="Courier New" pitchFamily="49" charset="0"/>
              </a:rPr>
              <a:t>Adjusted R-squared   0.310984    S.D. dependent </a:t>
            </a:r>
            <a:r>
              <a:rPr lang="en-US" sz="1600" b="1" dirty="0" err="1">
                <a:latin typeface="Courier New" pitchFamily="49" charset="0"/>
              </a:rPr>
              <a:t>var</a:t>
            </a:r>
            <a:r>
              <a:rPr lang="en-US" sz="1600" b="1" dirty="0">
                <a:latin typeface="Courier New" pitchFamily="49" charset="0"/>
              </a:rPr>
              <a:t> 0.015405          </a:t>
            </a:r>
          </a:p>
          <a:p>
            <a:r>
              <a:rPr lang="en-US" sz="1600" b="1" dirty="0">
                <a:latin typeface="Courier New" pitchFamily="49" charset="0"/>
              </a:rPr>
              <a:t>S.E. of regression   0.012787    </a:t>
            </a:r>
            <a:r>
              <a:rPr lang="en-US" sz="1600" b="1" dirty="0" err="1">
                <a:latin typeface="Courier New" pitchFamily="49" charset="0"/>
              </a:rPr>
              <a:t>Akaike</a:t>
            </a:r>
            <a:r>
              <a:rPr lang="en-US" sz="1600" b="1" dirty="0">
                <a:latin typeface="Courier New" pitchFamily="49" charset="0"/>
              </a:rPr>
              <a:t> info criter-5.815054          </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0.006704    Schwarz criterion -5.693405          </a:t>
            </a:r>
          </a:p>
          <a:p>
            <a:r>
              <a:rPr lang="en-US" sz="1600" b="1" dirty="0">
                <a:latin typeface="Courier New" pitchFamily="49" charset="0"/>
              </a:rPr>
              <a:t>Log likelihood       130.9312    Durbin-Watson stat 1.526946          </a:t>
            </a:r>
          </a:p>
          <a:p>
            <a:r>
              <a:rPr lang="en-US" sz="1600" b="1" dirty="0">
                <a:latin typeface="Courier New" pitchFamily="49" charset="0"/>
              </a:rPr>
              <a:t>============================================================</a:t>
            </a:r>
            <a:endParaRPr lang="en-GB" sz="1600" b="1" dirty="0">
              <a:latin typeface="Courier New" pitchFamily="49"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a:spLocks noChangeArrowheads="1"/>
          </p:cNvSpPr>
          <p:nvPr/>
        </p:nvSpPr>
        <p:spPr bwMode="auto">
          <a:xfrm>
            <a:off x="0" y="3722924"/>
            <a:ext cx="9144000" cy="594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529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latin typeface="Arial" charset="0"/>
              </a:rPr>
              <a:t>3</a:t>
            </a:r>
            <a:endParaRPr lang="en-US" sz="1000">
              <a:solidFill>
                <a:srgbClr val="3366FF"/>
              </a:solidFill>
              <a:latin typeface="Arial" charset="0"/>
            </a:endParaRPr>
          </a:p>
        </p:txBody>
      </p:sp>
      <p:sp>
        <p:nvSpPr>
          <p:cNvPr id="5530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We will briefly consider three of them: detrending the variables in a relationship, differencing the variables in a relationship, and constructing error correction models.</a:t>
            </a:r>
            <a:r>
              <a:rPr lang="en-US" sz="1500">
                <a:latin typeface="Arial" charset="0"/>
              </a:rPr>
              <a:t> </a:t>
            </a:r>
            <a:endParaRPr lang="en-GB" sz="1500">
              <a:latin typeface="Arial"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4" name="Rectangle 23"/>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6" name="Rectangle 25"/>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3"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34"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35"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36"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55457"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55458"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55459"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55460"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55461"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55462"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4"/>
            <a:ext cx="9144000" cy="45475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1"/>
          <p:cNvSpPr>
            <a:spLocks noChangeArrowheads="1"/>
          </p:cNvSpPr>
          <p:nvPr/>
        </p:nvSpPr>
        <p:spPr bwMode="auto">
          <a:xfrm>
            <a:off x="319088" y="864000"/>
            <a:ext cx="3427412" cy="252412"/>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6"/>
          <p:cNvSpPr txBox="1">
            <a:spLocks noChangeArrowheads="1"/>
          </p:cNvSpPr>
          <p:nvPr/>
        </p:nvSpPr>
        <p:spPr bwMode="auto">
          <a:xfrm>
            <a:off x="301625" y="576000"/>
            <a:ext cx="8532813" cy="45577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a:latin typeface="Courier New" pitchFamily="49" charset="0"/>
              </a:rPr>
              <a:t>============================================================</a:t>
            </a:r>
          </a:p>
          <a:p>
            <a:r>
              <a:rPr lang="en-US" sz="1600" b="1" dirty="0">
                <a:latin typeface="Courier New" pitchFamily="49" charset="0"/>
              </a:rPr>
              <a:t>Dependent Variable: DLGFOOD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ZFOOD(-1)      -0.148063   0.105268  -1.406533   0.1671          </a:t>
            </a:r>
          </a:p>
          <a:p>
            <a:r>
              <a:rPr lang="en-US" sz="1600" b="1" dirty="0">
                <a:latin typeface="Courier New" pitchFamily="49" charset="0"/>
              </a:rPr>
              <a:t>      DLGDPI         0.493715   0.050948   9.690642   0.0000          </a:t>
            </a:r>
          </a:p>
          <a:p>
            <a:r>
              <a:rPr lang="en-US" sz="1600" b="1" dirty="0">
                <a:latin typeface="Courier New" pitchFamily="49" charset="0"/>
              </a:rPr>
              <a:t>     DLPRFOOD       -0.353901   0.115387  -3.067086   0.0038          </a:t>
            </a:r>
          </a:p>
          <a:p>
            <a:r>
              <a:rPr lang="en-US" sz="1600" b="1" dirty="0">
                <a:latin typeface="Courier New" pitchFamily="49" charset="0"/>
              </a:rPr>
              <a:t>============================================================</a:t>
            </a:r>
          </a:p>
          <a:p>
            <a:r>
              <a:rPr lang="en-US" sz="1600" b="1" dirty="0">
                <a:latin typeface="Courier New" pitchFamily="49" charset="0"/>
              </a:rPr>
              <a:t>R-squared            0.343031    Mean dependent </a:t>
            </a:r>
            <a:r>
              <a:rPr lang="en-US" sz="1600" b="1" dirty="0" err="1">
                <a:latin typeface="Courier New" pitchFamily="49" charset="0"/>
              </a:rPr>
              <a:t>var</a:t>
            </a:r>
            <a:r>
              <a:rPr lang="en-US" sz="1600" b="1" dirty="0">
                <a:latin typeface="Courier New" pitchFamily="49" charset="0"/>
              </a:rPr>
              <a:t> 0.018243          </a:t>
            </a:r>
          </a:p>
          <a:p>
            <a:r>
              <a:rPr lang="en-US" sz="1600" b="1" dirty="0">
                <a:latin typeface="Courier New" pitchFamily="49" charset="0"/>
              </a:rPr>
              <a:t>Adjusted R-squared   0.310984    S.D. dependent </a:t>
            </a:r>
            <a:r>
              <a:rPr lang="en-US" sz="1600" b="1" dirty="0" err="1">
                <a:latin typeface="Courier New" pitchFamily="49" charset="0"/>
              </a:rPr>
              <a:t>var</a:t>
            </a:r>
            <a:r>
              <a:rPr lang="en-US" sz="1600" b="1" dirty="0">
                <a:latin typeface="Courier New" pitchFamily="49" charset="0"/>
              </a:rPr>
              <a:t> 0.015405          </a:t>
            </a:r>
          </a:p>
          <a:p>
            <a:r>
              <a:rPr lang="en-US" sz="1600" b="1" dirty="0">
                <a:latin typeface="Courier New" pitchFamily="49" charset="0"/>
              </a:rPr>
              <a:t>S.E. of regression   0.012787    </a:t>
            </a:r>
            <a:r>
              <a:rPr lang="en-US" sz="1600" b="1" dirty="0" err="1">
                <a:latin typeface="Courier New" pitchFamily="49" charset="0"/>
              </a:rPr>
              <a:t>Akaike</a:t>
            </a:r>
            <a:r>
              <a:rPr lang="en-US" sz="1600" b="1" dirty="0">
                <a:latin typeface="Courier New" pitchFamily="49" charset="0"/>
              </a:rPr>
              <a:t> info criter-5.815054          </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0.006704    Schwarz criterion -5.693405          </a:t>
            </a:r>
          </a:p>
          <a:p>
            <a:r>
              <a:rPr lang="en-US" sz="1600" b="1" dirty="0">
                <a:latin typeface="Courier New" pitchFamily="49" charset="0"/>
              </a:rPr>
              <a:t>Log likelihood       130.9312    Durbin-Watson stat 1.526946          </a:t>
            </a:r>
          </a:p>
          <a:p>
            <a:r>
              <a:rPr lang="en-US" sz="1600" b="1" dirty="0">
                <a:latin typeface="Courier New" pitchFamily="49" charset="0"/>
              </a:rPr>
              <a:t>============================================================</a:t>
            </a:r>
            <a:endParaRPr lang="en-GB" sz="1600" b="1" dirty="0">
              <a:latin typeface="Courier New" pitchFamily="49" charset="0"/>
            </a:endParaRPr>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710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39</a:t>
            </a:r>
            <a:endParaRPr lang="en-US" sz="1000" dirty="0">
              <a:solidFill>
                <a:srgbClr val="3366FF"/>
              </a:solidFill>
              <a:latin typeface="Arial" charset="0"/>
            </a:endParaRPr>
          </a:p>
        </p:txBody>
      </p:sp>
      <p:sp>
        <p:nvSpPr>
          <p:cNvPr id="4711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In the output, </a:t>
            </a:r>
            <a:r>
              <a:rPr lang="en-GB" sz="1500" b="1" i="1">
                <a:latin typeface="Arial" charset="0"/>
              </a:rPr>
              <a:t>DLGFOOD</a:t>
            </a:r>
            <a:r>
              <a:rPr lang="en-GB" sz="1500" b="1">
                <a:latin typeface="Arial" charset="0"/>
              </a:rPr>
              <a:t>, </a:t>
            </a:r>
            <a:r>
              <a:rPr lang="en-GB" sz="1500" b="1" i="1">
                <a:latin typeface="Arial" charset="0"/>
              </a:rPr>
              <a:t>DLGDPI</a:t>
            </a:r>
            <a:r>
              <a:rPr lang="en-GB" sz="1500" b="1">
                <a:latin typeface="Arial" charset="0"/>
              </a:rPr>
              <a:t>, and </a:t>
            </a:r>
            <a:r>
              <a:rPr lang="en-GB" sz="1500" b="1" i="1">
                <a:latin typeface="Arial" charset="0"/>
              </a:rPr>
              <a:t>DLPRFOOD</a:t>
            </a:r>
            <a:r>
              <a:rPr lang="en-GB" sz="1500" b="1">
                <a:latin typeface="Arial" charset="0"/>
              </a:rPr>
              <a:t> are the differences in the logarithms of expenditure on food, disposable personal income, and the relative price of food, respectively.</a:t>
            </a:r>
            <a:endParaRPr lang="en-GB"/>
          </a:p>
        </p:txBody>
      </p:sp>
      <p:sp>
        <p:nvSpPr>
          <p:cNvPr id="17" name="Rectangle 32"/>
          <p:cNvSpPr>
            <a:spLocks noChangeArrowheads="1"/>
          </p:cNvSpPr>
          <p:nvPr/>
        </p:nvSpPr>
        <p:spPr bwMode="auto">
          <a:xfrm>
            <a:off x="1057275" y="1067924"/>
            <a:ext cx="7181850" cy="98947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graphicFrame>
        <p:nvGraphicFramePr>
          <p:cNvPr id="2" name="Object 1"/>
          <p:cNvGraphicFramePr>
            <a:graphicFrameLocks noChangeAspect="1"/>
          </p:cNvGraphicFramePr>
          <p:nvPr>
            <p:extLst>
              <p:ext uri="{D42A27DB-BD31-4B8C-83A1-F6EECF244321}">
                <p14:modId xmlns:p14="http://schemas.microsoft.com/office/powerpoint/2010/main" val="2232833228"/>
              </p:ext>
            </p:extLst>
          </p:nvPr>
        </p:nvGraphicFramePr>
        <p:xfrm>
          <a:off x="1163850" y="1119600"/>
          <a:ext cx="6967537" cy="882650"/>
        </p:xfrm>
        <a:graphic>
          <a:graphicData uri="http://schemas.openxmlformats.org/presentationml/2006/ole">
            <mc:AlternateContent xmlns:mc="http://schemas.openxmlformats.org/markup-compatibility/2006">
              <mc:Choice xmlns:v="urn:schemas-microsoft-com:vml" Requires="v">
                <p:oleObj spid="_x0000_s47136" name="Equation" r:id="rId3" imgW="6959600" imgH="876300" progId="Equation.DSMT4">
                  <p:embed/>
                </p:oleObj>
              </mc:Choice>
              <mc:Fallback>
                <p:oleObj name="Equation" r:id="rId3" imgW="6959600" imgH="8763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3850" y="1119600"/>
                        <a:ext cx="69675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222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40</a:t>
            </a:r>
            <a:endParaRPr lang="en-US" sz="1000" dirty="0">
              <a:solidFill>
                <a:srgbClr val="3366FF"/>
              </a:solidFill>
              <a:latin typeface="Arial" charset="0"/>
            </a:endParaRPr>
          </a:p>
        </p:txBody>
      </p:sp>
      <p:sp>
        <p:nvSpPr>
          <p:cNvPr id="5223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latin typeface="Arial" charset="0"/>
              </a:rPr>
              <a:t>ZFOOD</a:t>
            </a:r>
            <a:r>
              <a:rPr lang="en-GB" sz="1500" b="1">
                <a:latin typeface="Arial" charset="0"/>
              </a:rPr>
              <a:t>(</a:t>
            </a:r>
            <a:r>
              <a:rPr lang="en-GB" sz="1500" b="1">
                <a:latin typeface="Arial" charset="0"/>
                <a:cs typeface="Arial" charset="0"/>
              </a:rPr>
              <a:t>–1), the lagged residual from the cointegrating regression,</a:t>
            </a:r>
            <a:r>
              <a:rPr lang="en-GB" sz="1500" b="1">
                <a:latin typeface="Arial" charset="0"/>
              </a:rPr>
              <a:t> is the cointegrating term.</a:t>
            </a:r>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4" name="Rectangle 5"/>
          <p:cNvSpPr>
            <a:spLocks noChangeArrowheads="1"/>
          </p:cNvSpPr>
          <p:nvPr/>
        </p:nvSpPr>
        <p:spPr bwMode="auto">
          <a:xfrm>
            <a:off x="0" y="548374"/>
            <a:ext cx="9144000" cy="45475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1"/>
          <p:cNvSpPr>
            <a:spLocks noChangeArrowheads="1"/>
          </p:cNvSpPr>
          <p:nvPr/>
        </p:nvSpPr>
        <p:spPr bwMode="auto">
          <a:xfrm>
            <a:off x="319088" y="864000"/>
            <a:ext cx="3427412" cy="252412"/>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6"/>
          <p:cNvSpPr txBox="1">
            <a:spLocks noChangeArrowheads="1"/>
          </p:cNvSpPr>
          <p:nvPr/>
        </p:nvSpPr>
        <p:spPr bwMode="auto">
          <a:xfrm>
            <a:off x="301625" y="576000"/>
            <a:ext cx="8532813" cy="45577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a:latin typeface="Courier New" pitchFamily="49" charset="0"/>
              </a:rPr>
              <a:t>============================================================</a:t>
            </a:r>
          </a:p>
          <a:p>
            <a:r>
              <a:rPr lang="en-US" sz="1600" b="1" dirty="0">
                <a:latin typeface="Courier New" pitchFamily="49" charset="0"/>
              </a:rPr>
              <a:t>Dependent Variable: DLGFOOD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ZFOOD(-1)      -0.148063   0.105268  -1.406533   0.1671          </a:t>
            </a:r>
          </a:p>
          <a:p>
            <a:r>
              <a:rPr lang="en-US" sz="1600" b="1" dirty="0">
                <a:latin typeface="Courier New" pitchFamily="49" charset="0"/>
              </a:rPr>
              <a:t>      DLGDPI         0.493715   0.050948   9.690642   0.0000          </a:t>
            </a:r>
          </a:p>
          <a:p>
            <a:r>
              <a:rPr lang="en-US" sz="1600" b="1" dirty="0">
                <a:latin typeface="Courier New" pitchFamily="49" charset="0"/>
              </a:rPr>
              <a:t>     DLPRFOOD       -0.353901   0.115387  -3.067086   0.0038          </a:t>
            </a:r>
          </a:p>
          <a:p>
            <a:r>
              <a:rPr lang="en-US" sz="1600" b="1" dirty="0">
                <a:latin typeface="Courier New" pitchFamily="49" charset="0"/>
              </a:rPr>
              <a:t>============================================================</a:t>
            </a:r>
          </a:p>
          <a:p>
            <a:r>
              <a:rPr lang="en-US" sz="1600" b="1" dirty="0">
                <a:latin typeface="Courier New" pitchFamily="49" charset="0"/>
              </a:rPr>
              <a:t>R-squared            0.343031    Mean dependent </a:t>
            </a:r>
            <a:r>
              <a:rPr lang="en-US" sz="1600" b="1" dirty="0" err="1">
                <a:latin typeface="Courier New" pitchFamily="49" charset="0"/>
              </a:rPr>
              <a:t>var</a:t>
            </a:r>
            <a:r>
              <a:rPr lang="en-US" sz="1600" b="1" dirty="0">
                <a:latin typeface="Courier New" pitchFamily="49" charset="0"/>
              </a:rPr>
              <a:t> 0.018243          </a:t>
            </a:r>
          </a:p>
          <a:p>
            <a:r>
              <a:rPr lang="en-US" sz="1600" b="1" dirty="0">
                <a:latin typeface="Courier New" pitchFamily="49" charset="0"/>
              </a:rPr>
              <a:t>Adjusted R-squared   0.310984    S.D. dependent </a:t>
            </a:r>
            <a:r>
              <a:rPr lang="en-US" sz="1600" b="1" dirty="0" err="1">
                <a:latin typeface="Courier New" pitchFamily="49" charset="0"/>
              </a:rPr>
              <a:t>var</a:t>
            </a:r>
            <a:r>
              <a:rPr lang="en-US" sz="1600" b="1" dirty="0">
                <a:latin typeface="Courier New" pitchFamily="49" charset="0"/>
              </a:rPr>
              <a:t> 0.015405          </a:t>
            </a:r>
          </a:p>
          <a:p>
            <a:r>
              <a:rPr lang="en-US" sz="1600" b="1" dirty="0">
                <a:latin typeface="Courier New" pitchFamily="49" charset="0"/>
              </a:rPr>
              <a:t>S.E. of regression   0.012787    </a:t>
            </a:r>
            <a:r>
              <a:rPr lang="en-US" sz="1600" b="1" dirty="0" err="1">
                <a:latin typeface="Courier New" pitchFamily="49" charset="0"/>
              </a:rPr>
              <a:t>Akaike</a:t>
            </a:r>
            <a:r>
              <a:rPr lang="en-US" sz="1600" b="1" dirty="0">
                <a:latin typeface="Courier New" pitchFamily="49" charset="0"/>
              </a:rPr>
              <a:t> info criter-5.815054          </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0.006704    Schwarz criterion -5.693405          </a:t>
            </a:r>
          </a:p>
          <a:p>
            <a:r>
              <a:rPr lang="en-US" sz="1600" b="1" dirty="0">
                <a:latin typeface="Courier New" pitchFamily="49" charset="0"/>
              </a:rPr>
              <a:t>Log likelihood       130.9312    Durbin-Watson stat 1.526946          </a:t>
            </a:r>
          </a:p>
          <a:p>
            <a:r>
              <a:rPr lang="en-US" sz="1600" b="1" dirty="0">
                <a:latin typeface="Courier New" pitchFamily="49" charset="0"/>
              </a:rPr>
              <a:t>============================================================</a:t>
            </a:r>
            <a:endParaRPr lang="en-GB" sz="1600" b="1" dirty="0">
              <a:latin typeface="Courier New" pitchFamily="49" charset="0"/>
            </a:endParaRPr>
          </a:p>
        </p:txBody>
      </p:sp>
      <p:sp>
        <p:nvSpPr>
          <p:cNvPr id="19" name="Rectangle 32"/>
          <p:cNvSpPr>
            <a:spLocks noChangeArrowheads="1"/>
          </p:cNvSpPr>
          <p:nvPr/>
        </p:nvSpPr>
        <p:spPr bwMode="auto">
          <a:xfrm>
            <a:off x="1057275" y="1067924"/>
            <a:ext cx="7181850" cy="98947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990178270"/>
              </p:ext>
            </p:extLst>
          </p:nvPr>
        </p:nvGraphicFramePr>
        <p:xfrm>
          <a:off x="1163850" y="1119600"/>
          <a:ext cx="6967537" cy="882650"/>
        </p:xfrm>
        <a:graphic>
          <a:graphicData uri="http://schemas.openxmlformats.org/presentationml/2006/ole">
            <mc:AlternateContent xmlns:mc="http://schemas.openxmlformats.org/markup-compatibility/2006">
              <mc:Choice xmlns:v="urn:schemas-microsoft-com:vml" Requires="v">
                <p:oleObj spid="_x0000_s52252" name="Equation" r:id="rId3" imgW="6959600" imgH="876300" progId="Equation.DSMT4">
                  <p:embed/>
                </p:oleObj>
              </mc:Choice>
              <mc:Fallback>
                <p:oleObj name="Equation" r:id="rId3" imgW="6959600" imgH="876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3850" y="1119600"/>
                        <a:ext cx="69675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48374"/>
            <a:ext cx="9144000" cy="45475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9164" name="Rectangle 12"/>
          <p:cNvSpPr>
            <a:spLocks noChangeArrowheads="1"/>
          </p:cNvSpPr>
          <p:nvPr/>
        </p:nvSpPr>
        <p:spPr bwMode="auto">
          <a:xfrm>
            <a:off x="2805113" y="3054075"/>
            <a:ext cx="1179512" cy="2460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165" name="Rectangle 13"/>
          <p:cNvSpPr>
            <a:spLocks noChangeArrowheads="1"/>
          </p:cNvSpPr>
          <p:nvPr/>
        </p:nvSpPr>
        <p:spPr bwMode="auto">
          <a:xfrm>
            <a:off x="319088" y="3054075"/>
            <a:ext cx="2209800" cy="2460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167" name="Rectangle 15"/>
          <p:cNvSpPr>
            <a:spLocks noChangeArrowheads="1"/>
          </p:cNvSpPr>
          <p:nvPr/>
        </p:nvSpPr>
        <p:spPr bwMode="auto">
          <a:xfrm>
            <a:off x="2805113" y="2805675"/>
            <a:ext cx="1179512" cy="2460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166" name="Rectangle 14"/>
          <p:cNvSpPr>
            <a:spLocks noChangeArrowheads="1"/>
          </p:cNvSpPr>
          <p:nvPr/>
        </p:nvSpPr>
        <p:spPr bwMode="auto">
          <a:xfrm>
            <a:off x="319088" y="2805675"/>
            <a:ext cx="2209800" cy="2460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15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41</a:t>
            </a:r>
            <a:endParaRPr lang="en-US" sz="1000" dirty="0">
              <a:solidFill>
                <a:srgbClr val="3366FF"/>
              </a:solidFill>
              <a:latin typeface="Arial" charset="0"/>
            </a:endParaRPr>
          </a:p>
        </p:txBody>
      </p:sp>
      <p:sp>
        <p:nvSpPr>
          <p:cNvPr id="4916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coefficient of </a:t>
            </a:r>
            <a:r>
              <a:rPr lang="en-GB" sz="1500" b="1" i="1">
                <a:latin typeface="Arial" charset="0"/>
              </a:rPr>
              <a:t>DLGDPI</a:t>
            </a:r>
            <a:r>
              <a:rPr lang="en-GB" sz="1500" b="1">
                <a:latin typeface="Arial" charset="0"/>
              </a:rPr>
              <a:t> and </a:t>
            </a:r>
            <a:r>
              <a:rPr lang="en-GB" sz="1500" b="1" i="1">
                <a:latin typeface="Arial" charset="0"/>
              </a:rPr>
              <a:t>DLPRFOOD</a:t>
            </a:r>
            <a:r>
              <a:rPr lang="en-GB" sz="1500" b="1">
                <a:latin typeface="Arial" charset="0"/>
              </a:rPr>
              <a:t> provide estimates of the short-run income and price elasticities, respectively.  As might be expected, they are both quite low.</a:t>
            </a:r>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9" name="Rectangle 11"/>
          <p:cNvSpPr>
            <a:spLocks noChangeArrowheads="1"/>
          </p:cNvSpPr>
          <p:nvPr/>
        </p:nvSpPr>
        <p:spPr bwMode="auto">
          <a:xfrm>
            <a:off x="319088" y="864000"/>
            <a:ext cx="3427412" cy="252412"/>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6"/>
          <p:cNvSpPr txBox="1">
            <a:spLocks noChangeArrowheads="1"/>
          </p:cNvSpPr>
          <p:nvPr/>
        </p:nvSpPr>
        <p:spPr bwMode="auto">
          <a:xfrm>
            <a:off x="301625" y="576000"/>
            <a:ext cx="8532813" cy="45577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a:latin typeface="Courier New" pitchFamily="49" charset="0"/>
              </a:rPr>
              <a:t>============================================================</a:t>
            </a:r>
          </a:p>
          <a:p>
            <a:r>
              <a:rPr lang="en-US" sz="1600" b="1" dirty="0">
                <a:latin typeface="Courier New" pitchFamily="49" charset="0"/>
              </a:rPr>
              <a:t>Dependent Variable: DLGFOOD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ZFOOD(-1)      -0.148063   0.105268  -1.406533   0.1671          </a:t>
            </a:r>
          </a:p>
          <a:p>
            <a:r>
              <a:rPr lang="en-US" sz="1600" b="1" dirty="0">
                <a:latin typeface="Courier New" pitchFamily="49" charset="0"/>
              </a:rPr>
              <a:t>      DLGDPI         0.493715   0.050948   9.690642   0.0000          </a:t>
            </a:r>
          </a:p>
          <a:p>
            <a:r>
              <a:rPr lang="en-US" sz="1600" b="1" dirty="0">
                <a:latin typeface="Courier New" pitchFamily="49" charset="0"/>
              </a:rPr>
              <a:t>     DLPRFOOD       -0.353901   0.115387  -3.067086   0.0038          </a:t>
            </a:r>
          </a:p>
          <a:p>
            <a:r>
              <a:rPr lang="en-US" sz="1600" b="1" dirty="0">
                <a:latin typeface="Courier New" pitchFamily="49" charset="0"/>
              </a:rPr>
              <a:t>============================================================</a:t>
            </a:r>
          </a:p>
          <a:p>
            <a:r>
              <a:rPr lang="en-US" sz="1600" b="1" dirty="0">
                <a:latin typeface="Courier New" pitchFamily="49" charset="0"/>
              </a:rPr>
              <a:t>R-squared            0.343031    Mean dependent </a:t>
            </a:r>
            <a:r>
              <a:rPr lang="en-US" sz="1600" b="1" dirty="0" err="1">
                <a:latin typeface="Courier New" pitchFamily="49" charset="0"/>
              </a:rPr>
              <a:t>var</a:t>
            </a:r>
            <a:r>
              <a:rPr lang="en-US" sz="1600" b="1" dirty="0">
                <a:latin typeface="Courier New" pitchFamily="49" charset="0"/>
              </a:rPr>
              <a:t> 0.018243          </a:t>
            </a:r>
          </a:p>
          <a:p>
            <a:r>
              <a:rPr lang="en-US" sz="1600" b="1" dirty="0">
                <a:latin typeface="Courier New" pitchFamily="49" charset="0"/>
              </a:rPr>
              <a:t>Adjusted R-squared   0.310984    S.D. dependent </a:t>
            </a:r>
            <a:r>
              <a:rPr lang="en-US" sz="1600" b="1" dirty="0" err="1">
                <a:latin typeface="Courier New" pitchFamily="49" charset="0"/>
              </a:rPr>
              <a:t>var</a:t>
            </a:r>
            <a:r>
              <a:rPr lang="en-US" sz="1600" b="1" dirty="0">
                <a:latin typeface="Courier New" pitchFamily="49" charset="0"/>
              </a:rPr>
              <a:t> 0.015405          </a:t>
            </a:r>
          </a:p>
          <a:p>
            <a:r>
              <a:rPr lang="en-US" sz="1600" b="1" dirty="0">
                <a:latin typeface="Courier New" pitchFamily="49" charset="0"/>
              </a:rPr>
              <a:t>S.E. of regression   0.012787    </a:t>
            </a:r>
            <a:r>
              <a:rPr lang="en-US" sz="1600" b="1" dirty="0" err="1">
                <a:latin typeface="Courier New" pitchFamily="49" charset="0"/>
              </a:rPr>
              <a:t>Akaike</a:t>
            </a:r>
            <a:r>
              <a:rPr lang="en-US" sz="1600" b="1" dirty="0">
                <a:latin typeface="Courier New" pitchFamily="49" charset="0"/>
              </a:rPr>
              <a:t> info criter-5.815054          </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0.006704    Schwarz criterion -5.693405          </a:t>
            </a:r>
          </a:p>
          <a:p>
            <a:r>
              <a:rPr lang="en-US" sz="1600" b="1" dirty="0">
                <a:latin typeface="Courier New" pitchFamily="49" charset="0"/>
              </a:rPr>
              <a:t>Log likelihood       130.9312    Durbin-Watson stat 1.526946          </a:t>
            </a:r>
          </a:p>
          <a:p>
            <a:r>
              <a:rPr lang="en-US" sz="1600" b="1" dirty="0">
                <a:latin typeface="Courier New" pitchFamily="49" charset="0"/>
              </a:rPr>
              <a:t>============================================================</a:t>
            </a:r>
            <a:endParaRPr lang="en-GB" sz="1600" b="1" dirty="0">
              <a:latin typeface="Courier New" pitchFamily="49" charset="0"/>
            </a:endParaRPr>
          </a:p>
        </p:txBody>
      </p:sp>
      <p:sp>
        <p:nvSpPr>
          <p:cNvPr id="23" name="Rectangle 32"/>
          <p:cNvSpPr>
            <a:spLocks noChangeArrowheads="1"/>
          </p:cNvSpPr>
          <p:nvPr/>
        </p:nvSpPr>
        <p:spPr bwMode="auto">
          <a:xfrm>
            <a:off x="1057275" y="1067924"/>
            <a:ext cx="7181850" cy="98947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990178270"/>
              </p:ext>
            </p:extLst>
          </p:nvPr>
        </p:nvGraphicFramePr>
        <p:xfrm>
          <a:off x="1163850" y="1119600"/>
          <a:ext cx="6967537" cy="882650"/>
        </p:xfrm>
        <a:graphic>
          <a:graphicData uri="http://schemas.openxmlformats.org/presentationml/2006/ole">
            <mc:AlternateContent xmlns:mc="http://schemas.openxmlformats.org/markup-compatibility/2006">
              <mc:Choice xmlns:v="urn:schemas-microsoft-com:vml" Requires="v">
                <p:oleObj spid="_x0000_s73749" name="Equation" r:id="rId3" imgW="6959600" imgH="876300" progId="Equation.DSMT4">
                  <p:embed/>
                </p:oleObj>
              </mc:Choice>
              <mc:Fallback>
                <p:oleObj name="Equation" r:id="rId3" imgW="6959600" imgH="876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3850" y="1119600"/>
                        <a:ext cx="69675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48374"/>
            <a:ext cx="9144000" cy="45475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1211" name="Rectangle 11"/>
          <p:cNvSpPr>
            <a:spLocks noChangeArrowheads="1"/>
          </p:cNvSpPr>
          <p:nvPr/>
        </p:nvSpPr>
        <p:spPr bwMode="auto">
          <a:xfrm>
            <a:off x="250825" y="2568075"/>
            <a:ext cx="2209800" cy="2460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212" name="Rectangle 12"/>
          <p:cNvSpPr>
            <a:spLocks noChangeArrowheads="1"/>
          </p:cNvSpPr>
          <p:nvPr/>
        </p:nvSpPr>
        <p:spPr bwMode="auto">
          <a:xfrm>
            <a:off x="2805113" y="2568075"/>
            <a:ext cx="1179512" cy="2524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20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latin typeface="Arial" charset="0"/>
              </a:rPr>
              <a:t>42</a:t>
            </a:r>
            <a:endParaRPr lang="en-US" sz="1000" dirty="0">
              <a:solidFill>
                <a:srgbClr val="3366FF"/>
              </a:solidFill>
              <a:latin typeface="Arial" charset="0"/>
            </a:endParaRPr>
          </a:p>
        </p:txBody>
      </p:sp>
      <p:sp>
        <p:nvSpPr>
          <p:cNvPr id="512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The coefficient of the cointegrating term indicates that about 15 percent of the disequilibrium divergence tends to be eliminated in one year.</a:t>
            </a:r>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17" name="Rectangle 11"/>
          <p:cNvSpPr>
            <a:spLocks noChangeArrowheads="1"/>
          </p:cNvSpPr>
          <p:nvPr/>
        </p:nvSpPr>
        <p:spPr bwMode="auto">
          <a:xfrm>
            <a:off x="319088" y="864000"/>
            <a:ext cx="3427412" cy="252412"/>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6"/>
          <p:cNvSpPr txBox="1">
            <a:spLocks noChangeArrowheads="1"/>
          </p:cNvSpPr>
          <p:nvPr/>
        </p:nvSpPr>
        <p:spPr bwMode="auto">
          <a:xfrm>
            <a:off x="301625" y="576000"/>
            <a:ext cx="8532813" cy="45577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a:latin typeface="Courier New" pitchFamily="49" charset="0"/>
              </a:rPr>
              <a:t>============================================================</a:t>
            </a:r>
          </a:p>
          <a:p>
            <a:r>
              <a:rPr lang="en-US" sz="1600" b="1" dirty="0">
                <a:latin typeface="Courier New" pitchFamily="49" charset="0"/>
              </a:rPr>
              <a:t>Dependent Variable: DLGFOOD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ZFOOD(-1)      -0.148063   0.105268  -1.406533   0.1671          </a:t>
            </a:r>
          </a:p>
          <a:p>
            <a:r>
              <a:rPr lang="en-US" sz="1600" b="1" dirty="0">
                <a:latin typeface="Courier New" pitchFamily="49" charset="0"/>
              </a:rPr>
              <a:t>      DLGDPI         0.493715   0.050948   9.690642   0.0000          </a:t>
            </a:r>
          </a:p>
          <a:p>
            <a:r>
              <a:rPr lang="en-US" sz="1600" b="1" dirty="0">
                <a:latin typeface="Courier New" pitchFamily="49" charset="0"/>
              </a:rPr>
              <a:t>     DLPRFOOD       -0.353901   0.115387  -3.067086   0.0038          </a:t>
            </a:r>
          </a:p>
          <a:p>
            <a:r>
              <a:rPr lang="en-US" sz="1600" b="1" dirty="0">
                <a:latin typeface="Courier New" pitchFamily="49" charset="0"/>
              </a:rPr>
              <a:t>============================================================</a:t>
            </a:r>
          </a:p>
          <a:p>
            <a:r>
              <a:rPr lang="en-US" sz="1600" b="1" dirty="0">
                <a:latin typeface="Courier New" pitchFamily="49" charset="0"/>
              </a:rPr>
              <a:t>R-squared            0.343031    Mean dependent </a:t>
            </a:r>
            <a:r>
              <a:rPr lang="en-US" sz="1600" b="1" dirty="0" err="1">
                <a:latin typeface="Courier New" pitchFamily="49" charset="0"/>
              </a:rPr>
              <a:t>var</a:t>
            </a:r>
            <a:r>
              <a:rPr lang="en-US" sz="1600" b="1" dirty="0">
                <a:latin typeface="Courier New" pitchFamily="49" charset="0"/>
              </a:rPr>
              <a:t> 0.018243          </a:t>
            </a:r>
          </a:p>
          <a:p>
            <a:r>
              <a:rPr lang="en-US" sz="1600" b="1" dirty="0">
                <a:latin typeface="Courier New" pitchFamily="49" charset="0"/>
              </a:rPr>
              <a:t>Adjusted R-squared   0.310984    S.D. dependent </a:t>
            </a:r>
            <a:r>
              <a:rPr lang="en-US" sz="1600" b="1" dirty="0" err="1">
                <a:latin typeface="Courier New" pitchFamily="49" charset="0"/>
              </a:rPr>
              <a:t>var</a:t>
            </a:r>
            <a:r>
              <a:rPr lang="en-US" sz="1600" b="1" dirty="0">
                <a:latin typeface="Courier New" pitchFamily="49" charset="0"/>
              </a:rPr>
              <a:t> 0.015405          </a:t>
            </a:r>
          </a:p>
          <a:p>
            <a:r>
              <a:rPr lang="en-US" sz="1600" b="1" dirty="0">
                <a:latin typeface="Courier New" pitchFamily="49" charset="0"/>
              </a:rPr>
              <a:t>S.E. of regression   0.012787    </a:t>
            </a:r>
            <a:r>
              <a:rPr lang="en-US" sz="1600" b="1" dirty="0" err="1">
                <a:latin typeface="Courier New" pitchFamily="49" charset="0"/>
              </a:rPr>
              <a:t>Akaike</a:t>
            </a:r>
            <a:r>
              <a:rPr lang="en-US" sz="1600" b="1" dirty="0">
                <a:latin typeface="Courier New" pitchFamily="49" charset="0"/>
              </a:rPr>
              <a:t> info criter-5.815054          </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0.006704    Schwarz criterion -5.693405          </a:t>
            </a:r>
          </a:p>
          <a:p>
            <a:r>
              <a:rPr lang="en-US" sz="1600" b="1" dirty="0">
                <a:latin typeface="Courier New" pitchFamily="49" charset="0"/>
              </a:rPr>
              <a:t>Log likelihood       130.9312    Durbin-Watson stat 1.526946          </a:t>
            </a:r>
          </a:p>
          <a:p>
            <a:r>
              <a:rPr lang="en-US" sz="1600" b="1" dirty="0">
                <a:latin typeface="Courier New" pitchFamily="49" charset="0"/>
              </a:rPr>
              <a:t>============================================================</a:t>
            </a:r>
            <a:endParaRPr lang="en-GB" sz="1600" b="1" dirty="0">
              <a:latin typeface="Courier New" pitchFamily="49" charset="0"/>
            </a:endParaRPr>
          </a:p>
        </p:txBody>
      </p:sp>
      <p:sp>
        <p:nvSpPr>
          <p:cNvPr id="21" name="Rectangle 32"/>
          <p:cNvSpPr>
            <a:spLocks noChangeArrowheads="1"/>
          </p:cNvSpPr>
          <p:nvPr/>
        </p:nvSpPr>
        <p:spPr bwMode="auto">
          <a:xfrm>
            <a:off x="1057275" y="1067924"/>
            <a:ext cx="7181850" cy="98947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990178270"/>
              </p:ext>
            </p:extLst>
          </p:nvPr>
        </p:nvGraphicFramePr>
        <p:xfrm>
          <a:off x="1163850" y="1119600"/>
          <a:ext cx="6967537" cy="882650"/>
        </p:xfrm>
        <a:graphic>
          <a:graphicData uri="http://schemas.openxmlformats.org/presentationml/2006/ole">
            <mc:AlternateContent xmlns:mc="http://schemas.openxmlformats.org/markup-compatibility/2006">
              <mc:Choice xmlns:v="urn:schemas-microsoft-com:vml" Requires="v">
                <p:oleObj spid="_x0000_s72725" name="Equation" r:id="rId3" imgW="6959600" imgH="876300" progId="Equation.DSMT4">
                  <p:embed/>
                </p:oleObj>
              </mc:Choice>
              <mc:Fallback>
                <p:oleObj name="Equation" r:id="rId3" imgW="6959600" imgH="876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3850" y="1119600"/>
                        <a:ext cx="69675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663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latin typeface="Arial" charset="0"/>
            </a:endParaRPr>
          </a:p>
          <a:p>
            <a:pPr>
              <a:lnSpc>
                <a:spcPct val="120000"/>
              </a:lnSpc>
            </a:pPr>
            <a:r>
              <a:rPr lang="en-GB" sz="1400" b="1" dirty="0">
                <a:solidFill>
                  <a:schemeClr val="bg1"/>
                </a:solidFill>
                <a:latin typeface="Arial" charset="0"/>
              </a:rPr>
              <a:t>Copyright Christopher Dougherty </a:t>
            </a:r>
            <a:r>
              <a:rPr lang="en-GB" sz="1400" b="1" dirty="0" smtClean="0">
                <a:solidFill>
                  <a:schemeClr val="bg1"/>
                </a:solidFill>
                <a:latin typeface="Arial" charset="0"/>
              </a:rPr>
              <a:t>2016.</a:t>
            </a:r>
            <a:r>
              <a:rPr lang="en-GB" sz="1200" b="1" dirty="0" smtClean="0">
                <a:solidFill>
                  <a:schemeClr val="bg1"/>
                </a:solidFill>
                <a:latin typeface="Arial" charset="0"/>
              </a:rPr>
              <a:t> </a:t>
            </a:r>
            <a:endParaRPr lang="en-GB" sz="1200" b="1" dirty="0">
              <a:solidFill>
                <a:schemeClr val="bg1"/>
              </a:solidFill>
              <a:latin typeface="Arial" charset="0"/>
            </a:endParaRPr>
          </a:p>
          <a:p>
            <a:pPr>
              <a:lnSpc>
                <a:spcPct val="120000"/>
              </a:lnSpc>
            </a:pPr>
            <a:endParaRPr lang="en-GB" sz="1200" b="1" dirty="0">
              <a:solidFill>
                <a:schemeClr val="bg1"/>
              </a:solidFill>
              <a:latin typeface="Arial" charset="0"/>
            </a:endParaRPr>
          </a:p>
          <a:p>
            <a:pPr>
              <a:lnSpc>
                <a:spcPct val="120000"/>
              </a:lnSpc>
            </a:pPr>
            <a:r>
              <a:rPr lang="en-GB" sz="1200" b="1" dirty="0">
                <a:solidFill>
                  <a:schemeClr val="bg1"/>
                </a:solidFill>
                <a:latin typeface="Arial" charset="0"/>
              </a:rPr>
              <a:t>These slideshows may be downloaded by anyone, anywhere for personal use.</a:t>
            </a:r>
          </a:p>
          <a:p>
            <a:pPr>
              <a:lnSpc>
                <a:spcPct val="120000"/>
              </a:lnSpc>
            </a:pPr>
            <a:r>
              <a:rPr lang="en-GB" sz="1200" b="1" dirty="0">
                <a:solidFill>
                  <a:schemeClr val="bg1"/>
                </a:solidFill>
                <a:latin typeface="Arial" charset="0"/>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latin typeface="Arial" charset="0"/>
            </a:endParaRPr>
          </a:p>
          <a:p>
            <a:pPr>
              <a:lnSpc>
                <a:spcPct val="120000"/>
              </a:lnSpc>
            </a:pPr>
            <a:r>
              <a:rPr lang="en-GB" sz="1200" b="1" dirty="0">
                <a:solidFill>
                  <a:schemeClr val="bg1"/>
                </a:solidFill>
                <a:latin typeface="Arial" charset="0"/>
              </a:rPr>
              <a:t>The content of this slideshow comes from Section </a:t>
            </a:r>
            <a:r>
              <a:rPr lang="en-GB" sz="1200" b="1" dirty="0" smtClean="0">
                <a:solidFill>
                  <a:schemeClr val="bg1"/>
                </a:solidFill>
                <a:latin typeface="Arial" charset="0"/>
              </a:rPr>
              <a:t>13.7 </a:t>
            </a:r>
            <a:r>
              <a:rPr lang="en-GB" sz="1200" b="1" dirty="0">
                <a:solidFill>
                  <a:schemeClr val="bg1"/>
                </a:solidFill>
                <a:latin typeface="Arial" charset="0"/>
              </a:rPr>
              <a:t>of C. Dougherty, </a:t>
            </a:r>
            <a:r>
              <a:rPr lang="en-GB" sz="1200" b="1" i="1" dirty="0">
                <a:solidFill>
                  <a:schemeClr val="bg1"/>
                </a:solidFill>
                <a:latin typeface="Arial" charset="0"/>
              </a:rPr>
              <a:t>Introduction to Econometrics</a:t>
            </a:r>
            <a:r>
              <a:rPr lang="en-GB" sz="1200" b="1" dirty="0">
                <a:solidFill>
                  <a:schemeClr val="bg1"/>
                </a:solidFill>
                <a:latin typeface="Arial" charset="0"/>
              </a:rPr>
              <a:t>, </a:t>
            </a:r>
            <a:r>
              <a:rPr lang="en-GB" sz="1200" b="1" dirty="0" smtClean="0">
                <a:solidFill>
                  <a:schemeClr val="bg1"/>
                </a:solidFill>
                <a:latin typeface="Arial" charset="0"/>
              </a:rPr>
              <a:t>fifth </a:t>
            </a:r>
            <a:r>
              <a:rPr lang="en-GB" sz="1200" b="1" dirty="0">
                <a:solidFill>
                  <a:schemeClr val="bg1"/>
                </a:solidFill>
                <a:latin typeface="Arial" charset="0"/>
              </a:rPr>
              <a:t>edition </a:t>
            </a:r>
            <a:r>
              <a:rPr lang="en-GB" sz="1200" b="1" dirty="0" smtClean="0">
                <a:solidFill>
                  <a:schemeClr val="bg1"/>
                </a:solidFill>
                <a:latin typeface="Arial" charset="0"/>
              </a:rPr>
              <a:t>2016, </a:t>
            </a:r>
            <a:r>
              <a:rPr lang="en-GB" sz="1200" b="1" dirty="0">
                <a:solidFill>
                  <a:schemeClr val="bg1"/>
                </a:solidFill>
                <a:latin typeface="Arial" charset="0"/>
              </a:rPr>
              <a:t>Oxford University Press.</a:t>
            </a:r>
          </a:p>
          <a:p>
            <a:pPr>
              <a:lnSpc>
                <a:spcPct val="120000"/>
              </a:lnSpc>
            </a:pPr>
            <a:r>
              <a:rPr lang="en-GB" sz="1200" b="1" dirty="0">
                <a:solidFill>
                  <a:schemeClr val="bg1"/>
                </a:solidFill>
                <a:latin typeface="Arial" charset="0"/>
              </a:rPr>
              <a:t>Additional (free) resources for both students and instructors may be downloaded from the OUP Online Resource Centre</a:t>
            </a:r>
          </a:p>
          <a:p>
            <a:pPr>
              <a:lnSpc>
                <a:spcPct val="120000"/>
              </a:lnSpc>
            </a:pPr>
            <a:r>
              <a:rPr lang="en-GB" sz="1200" b="1" dirty="0">
                <a:solidFill>
                  <a:schemeClr val="bg1"/>
                </a:solidFill>
                <a:latin typeface="Arial" pitchFamily="34" charset="0"/>
                <a:cs typeface="Arial" pitchFamily="34" charset="0"/>
                <a:hlinkClick r:id="rId2"/>
              </a:rPr>
              <a:t>http://www.oxfordtextbooks.co.uk/orc/dougherty5e</a:t>
            </a:r>
            <a:r>
              <a:rPr lang="en-GB" sz="1200" b="1" dirty="0" smtClean="0">
                <a:solidFill>
                  <a:schemeClr val="bg1"/>
                </a:solidFill>
                <a:latin typeface="Arial" pitchFamily="34" charset="0"/>
                <a:cs typeface="Arial" pitchFamily="34" charset="0"/>
              </a:rPr>
              <a:t>.</a:t>
            </a:r>
            <a:endParaRPr lang="en-GB" sz="1200" b="1" dirty="0">
              <a:solidFill>
                <a:schemeClr val="bg1"/>
              </a:solidFill>
              <a:latin typeface="Arial" pitchFamily="34" charset="0"/>
              <a:cs typeface="Arial" pitchFamily="34" charset="0"/>
            </a:endParaRPr>
          </a:p>
          <a:p>
            <a:pPr>
              <a:lnSpc>
                <a:spcPct val="120000"/>
              </a:lnSpc>
            </a:pPr>
            <a:endParaRPr lang="en-GB" sz="1200" b="1" dirty="0">
              <a:solidFill>
                <a:schemeClr val="bg1"/>
              </a:solidFill>
              <a:latin typeface="Arial" charset="0"/>
            </a:endParaRPr>
          </a:p>
          <a:p>
            <a:pPr>
              <a:lnSpc>
                <a:spcPct val="120000"/>
              </a:lnSpc>
            </a:pPr>
            <a:r>
              <a:rPr lang="en-GB" sz="1200" b="1" dirty="0">
                <a:solidFill>
                  <a:schemeClr val="bg1"/>
                </a:solidFill>
                <a:latin typeface="Arial" charset="0"/>
              </a:rPr>
              <a:t>Individuals studying econometrics on their own </a:t>
            </a:r>
            <a:r>
              <a:rPr lang="en-GB" sz="1200" b="1" dirty="0" smtClean="0">
                <a:solidFill>
                  <a:schemeClr val="bg1"/>
                </a:solidFill>
                <a:latin typeface="Arial" charset="0"/>
              </a:rPr>
              <a:t>who </a:t>
            </a:r>
            <a:r>
              <a:rPr lang="en-GB" sz="1200" b="1" dirty="0">
                <a:solidFill>
                  <a:schemeClr val="bg1"/>
                </a:solidFill>
                <a:latin typeface="Arial" charset="0"/>
              </a:rPr>
              <a:t>feel that they might benefit from participation in a formal course should consider the London School of Economics summer school course</a:t>
            </a:r>
          </a:p>
          <a:p>
            <a:pPr>
              <a:lnSpc>
                <a:spcPct val="120000"/>
              </a:lnSpc>
            </a:pPr>
            <a:r>
              <a:rPr lang="en-GB" sz="1200" b="1" dirty="0">
                <a:solidFill>
                  <a:schemeClr val="bg1"/>
                </a:solidFill>
                <a:latin typeface="Arial" charset="0"/>
              </a:rPr>
              <a:t>EC212 Introduction to Econometrics </a:t>
            </a:r>
            <a:r>
              <a:rPr lang="en-GB" sz="1200" b="1" dirty="0">
                <a:solidFill>
                  <a:schemeClr val="bg1"/>
                </a:solidFill>
                <a:latin typeface="Arial" charset="0"/>
                <a:hlinkClick r:id="rId3"/>
              </a:rPr>
              <a:t>http://www2.lse.ac.uk/study/summerSchools/summerSchool/Home.aspx</a:t>
            </a:r>
            <a:endParaRPr lang="en-GB" sz="1200" b="1" dirty="0">
              <a:solidFill>
                <a:schemeClr val="bg1"/>
              </a:solidFill>
              <a:latin typeface="Arial" charset="0"/>
            </a:endParaRPr>
          </a:p>
          <a:p>
            <a:pPr>
              <a:lnSpc>
                <a:spcPct val="120000"/>
              </a:lnSpc>
            </a:pPr>
            <a:r>
              <a:rPr lang="en-GB" sz="1200" b="1" dirty="0">
                <a:solidFill>
                  <a:schemeClr val="bg1"/>
                </a:solidFill>
                <a:latin typeface="Arial" charset="0"/>
              </a:rPr>
              <a:t>or the University of London International Programmes distance learning course</a:t>
            </a:r>
          </a:p>
          <a:p>
            <a:pPr>
              <a:lnSpc>
                <a:spcPct val="120000"/>
              </a:lnSpc>
            </a:pPr>
            <a:r>
              <a:rPr lang="en-GB" sz="1200" b="1" dirty="0">
                <a:solidFill>
                  <a:schemeClr val="bg1"/>
                </a:solidFill>
                <a:latin typeface="Arial" charset="0"/>
              </a:rPr>
              <a:t>20 Elements of Econometrics</a:t>
            </a:r>
          </a:p>
          <a:p>
            <a:pPr>
              <a:lnSpc>
                <a:spcPct val="120000"/>
              </a:lnSpc>
            </a:pPr>
            <a:r>
              <a:rPr lang="en-GB" sz="1200" b="1" dirty="0">
                <a:solidFill>
                  <a:schemeClr val="bg1"/>
                </a:solidFill>
                <a:latin typeface="Arial" charset="0"/>
                <a:hlinkClick r:id="rId4"/>
              </a:rPr>
              <a:t>www.londoninternational.ac.uk/lse</a:t>
            </a:r>
            <a:r>
              <a:rPr lang="en-GB" sz="1200" b="1" dirty="0">
                <a:solidFill>
                  <a:schemeClr val="bg1"/>
                </a:solidFill>
                <a:latin typeface="Arial" charset="0"/>
              </a:rPr>
              <a:t>.</a:t>
            </a:r>
            <a:r>
              <a:rPr lang="en-US" sz="1200" dirty="0">
                <a:solidFill>
                  <a:schemeClr val="bg1"/>
                </a:solidFill>
                <a:latin typeface="Arial" charset="0"/>
              </a:rPr>
              <a:t> </a:t>
            </a:r>
            <a:endParaRPr lang="en-GB" sz="1200" dirty="0">
              <a:solidFill>
                <a:schemeClr val="bg1"/>
              </a:solidFill>
              <a:latin typeface="Arial" charset="0"/>
            </a:endParaRPr>
          </a:p>
        </p:txBody>
      </p:sp>
      <p:sp>
        <p:nvSpPr>
          <p:cNvPr id="26635" name="Text Box 11"/>
          <p:cNvSpPr txBox="1">
            <a:spLocks noChangeArrowheads="1"/>
          </p:cNvSpPr>
          <p:nvPr/>
        </p:nvSpPr>
        <p:spPr bwMode="auto">
          <a:xfrm>
            <a:off x="8220075" y="6553200"/>
            <a:ext cx="847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latin typeface="Arial" charset="0"/>
              </a:rPr>
              <a:t>2016.05.27</a:t>
            </a:r>
            <a:endParaRPr lang="en-US" sz="1000" dirty="0">
              <a:solidFill>
                <a:srgbClr val="3366FF"/>
              </a:solidFill>
              <a:latin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a:spLocks noChangeArrowheads="1"/>
          </p:cNvSpPr>
          <p:nvPr/>
        </p:nvSpPr>
        <p:spPr bwMode="auto">
          <a:xfrm>
            <a:off x="0" y="3722924"/>
            <a:ext cx="9144000" cy="594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632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latin typeface="Arial" charset="0"/>
              </a:rPr>
              <a:t>4</a:t>
            </a:r>
            <a:endParaRPr lang="en-US" sz="1000">
              <a:solidFill>
                <a:srgbClr val="3366FF"/>
              </a:solidFill>
              <a:latin typeface="Arial" charset="0"/>
            </a:endParaRPr>
          </a:p>
        </p:txBody>
      </p:sp>
      <p:sp>
        <p:nvSpPr>
          <p:cNvPr id="5632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latin typeface="Arial" charset="0"/>
              </a:rPr>
              <a:t>As noted in Section 13.2, for models where the variables possess deterministic trends, the fitting of spurious relationships can be avoided by detrending the variables before use.  This was a common procedure in early econometric analysis with time series data.  </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4" name="Rectangle 23"/>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6" name="Rectangle 25"/>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4"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35"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36"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37"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56481"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56482"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56483"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56484"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56485"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56486"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734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latin typeface="Arial" charset="0"/>
              </a:rPr>
              <a:t>5</a:t>
            </a:r>
            <a:endParaRPr lang="en-US" sz="1000">
              <a:solidFill>
                <a:srgbClr val="3366FF"/>
              </a:solidFill>
              <a:latin typeface="Arial" charset="0"/>
            </a:endParaRPr>
          </a:p>
        </p:txBody>
      </p:sp>
      <p:sp>
        <p:nvSpPr>
          <p:cNvPr id="5735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latin typeface="Arial" charset="0"/>
              </a:rPr>
              <a:t>Alternatively, and equivalently, one may include a time trend as a </a:t>
            </a:r>
            <a:r>
              <a:rPr lang="en-GB" sz="1500" b="1" dirty="0" err="1">
                <a:latin typeface="Arial" charset="0"/>
              </a:rPr>
              <a:t>regressor</a:t>
            </a:r>
            <a:r>
              <a:rPr lang="en-GB" sz="1500" b="1" dirty="0">
                <a:latin typeface="Arial" charset="0"/>
              </a:rPr>
              <a:t> in the model.  </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5" name="Rectangle 24"/>
          <p:cNvSpPr>
            <a:spLocks noChangeArrowheads="1"/>
          </p:cNvSpPr>
          <p:nvPr/>
        </p:nvSpPr>
        <p:spPr bwMode="auto">
          <a:xfrm>
            <a:off x="0" y="3722924"/>
            <a:ext cx="9144000" cy="1036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6" name="Rectangle 25"/>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6"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37"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38"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39"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57531"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57532"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57533"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57534"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57535"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57536"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 Box 29"/>
          <p:cNvSpPr txBox="1">
            <a:spLocks noChangeArrowheads="1"/>
          </p:cNvSpPr>
          <p:nvPr/>
        </p:nvSpPr>
        <p:spPr bwMode="auto">
          <a:xfrm>
            <a:off x="1550988" y="4308475"/>
            <a:ext cx="170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Equivalently,</a:t>
            </a:r>
            <a:endParaRPr lang="en-US" sz="1800" b="1">
              <a:latin typeface="Arial" charset="0"/>
            </a:endParaRPr>
          </a:p>
        </p:txBody>
      </p:sp>
      <p:graphicFrame>
        <p:nvGraphicFramePr>
          <p:cNvPr id="42" name="Object 41"/>
          <p:cNvGraphicFramePr>
            <a:graphicFrameLocks noChangeAspect="1"/>
          </p:cNvGraphicFramePr>
          <p:nvPr>
            <p:extLst>
              <p:ext uri="{D42A27DB-BD31-4B8C-83A1-F6EECF244321}">
                <p14:modId xmlns:p14="http://schemas.microsoft.com/office/powerpoint/2010/main" val="1570044386"/>
              </p:ext>
            </p:extLst>
          </p:nvPr>
        </p:nvGraphicFramePr>
        <p:xfrm>
          <a:off x="3587750" y="4257675"/>
          <a:ext cx="2527300" cy="431800"/>
        </p:xfrm>
        <a:graphic>
          <a:graphicData uri="http://schemas.openxmlformats.org/presentationml/2006/ole">
            <mc:AlternateContent xmlns:mc="http://schemas.openxmlformats.org/markup-compatibility/2006">
              <mc:Choice xmlns:v="urn:schemas-microsoft-com:vml" Requires="v">
                <p:oleObj spid="_x0000_s57537" name="Equation" r:id="rId15" imgW="2527200" imgH="431640" progId="Equation.DSMT4">
                  <p:embed/>
                </p:oleObj>
              </mc:Choice>
              <mc:Fallback>
                <p:oleObj name="Equation" r:id="rId15" imgW="2527200" imgH="431640" progId="Equation.DSMT4">
                  <p:embed/>
                  <p:pic>
                    <p:nvPicPr>
                      <p:cNvPr id="0" name=""/>
                      <p:cNvPicPr>
                        <a:picLocks noChangeAspect="1" noChangeArrowheads="1"/>
                      </p:cNvPicPr>
                      <p:nvPr/>
                    </p:nvPicPr>
                    <p:blipFill>
                      <a:blip r:embed="rId16"/>
                      <a:srcRect/>
                      <a:stretch>
                        <a:fillRect/>
                      </a:stretch>
                    </p:blipFill>
                    <p:spPr bwMode="auto">
                      <a:xfrm>
                        <a:off x="3587750" y="4257675"/>
                        <a:ext cx="2527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837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latin typeface="Arial" charset="0"/>
              </a:rPr>
              <a:t>6</a:t>
            </a:r>
            <a:endParaRPr lang="en-US" sz="1000">
              <a:solidFill>
                <a:srgbClr val="3366FF"/>
              </a:solidFill>
              <a:latin typeface="Arial" charset="0"/>
            </a:endParaRPr>
          </a:p>
        </p:txBody>
      </p:sp>
      <p:sp>
        <p:nvSpPr>
          <p:cNvPr id="5837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latin typeface="Arial" charset="0"/>
              </a:rPr>
              <a:t>By virtue of the Frisch–Waugh–Lovell theorem, the coefficients obtained with such a specification are exactly the same as those obtained with a regression using </a:t>
            </a:r>
            <a:r>
              <a:rPr lang="en-GB" sz="1500" b="1" dirty="0" err="1" smtClean="0">
                <a:latin typeface="Arial" charset="0"/>
              </a:rPr>
              <a:t>detrended</a:t>
            </a:r>
            <a:r>
              <a:rPr lang="en-GB" sz="1500" b="1" dirty="0" smtClean="0">
                <a:latin typeface="Arial" charset="0"/>
              </a:rPr>
              <a:t> versions of the variables.</a:t>
            </a:r>
            <a:endParaRPr lang="en-GB" sz="1500" b="1" dirty="0">
              <a:latin typeface="Arial"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5" name="Rectangle 24"/>
          <p:cNvSpPr>
            <a:spLocks noChangeArrowheads="1"/>
          </p:cNvSpPr>
          <p:nvPr/>
        </p:nvSpPr>
        <p:spPr bwMode="auto">
          <a:xfrm>
            <a:off x="0" y="3722924"/>
            <a:ext cx="9144000" cy="1036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6" name="Rectangle 25"/>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6"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37"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38"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39"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58556"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58557"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58558"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58559"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58560"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58561"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 Box 29"/>
          <p:cNvSpPr txBox="1">
            <a:spLocks noChangeArrowheads="1"/>
          </p:cNvSpPr>
          <p:nvPr/>
        </p:nvSpPr>
        <p:spPr bwMode="auto">
          <a:xfrm>
            <a:off x="1550988" y="4308475"/>
            <a:ext cx="170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Equivalently,</a:t>
            </a:r>
            <a:endParaRPr lang="en-US" sz="1800" b="1">
              <a:latin typeface="Arial" charset="0"/>
            </a:endParaRPr>
          </a:p>
        </p:txBody>
      </p:sp>
      <p:graphicFrame>
        <p:nvGraphicFramePr>
          <p:cNvPr id="42" name="Object 41"/>
          <p:cNvGraphicFramePr>
            <a:graphicFrameLocks noChangeAspect="1"/>
          </p:cNvGraphicFramePr>
          <p:nvPr>
            <p:extLst>
              <p:ext uri="{D42A27DB-BD31-4B8C-83A1-F6EECF244321}">
                <p14:modId xmlns:p14="http://schemas.microsoft.com/office/powerpoint/2010/main" val="1570044386"/>
              </p:ext>
            </p:extLst>
          </p:nvPr>
        </p:nvGraphicFramePr>
        <p:xfrm>
          <a:off x="3587750" y="4257675"/>
          <a:ext cx="2527300" cy="431800"/>
        </p:xfrm>
        <a:graphic>
          <a:graphicData uri="http://schemas.openxmlformats.org/presentationml/2006/ole">
            <mc:AlternateContent xmlns:mc="http://schemas.openxmlformats.org/markup-compatibility/2006">
              <mc:Choice xmlns:v="urn:schemas-microsoft-com:vml" Requires="v">
                <p:oleObj spid="_x0000_s58562" name="Equation" r:id="rId15" imgW="2527200" imgH="431640" progId="Equation.DSMT4">
                  <p:embed/>
                </p:oleObj>
              </mc:Choice>
              <mc:Fallback>
                <p:oleObj name="Equation" r:id="rId15" imgW="2527200" imgH="431640" progId="Equation.DSMT4">
                  <p:embed/>
                  <p:pic>
                    <p:nvPicPr>
                      <p:cNvPr id="0" name=""/>
                      <p:cNvPicPr>
                        <a:picLocks noChangeAspect="1" noChangeArrowheads="1"/>
                      </p:cNvPicPr>
                      <p:nvPr/>
                    </p:nvPicPr>
                    <p:blipFill>
                      <a:blip r:embed="rId16"/>
                      <a:srcRect/>
                      <a:stretch>
                        <a:fillRect/>
                      </a:stretch>
                    </p:blipFill>
                    <p:spPr bwMode="auto">
                      <a:xfrm>
                        <a:off x="3587750" y="4257675"/>
                        <a:ext cx="2527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837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7</a:t>
            </a:r>
            <a:endParaRPr lang="en-US" sz="1000" dirty="0">
              <a:solidFill>
                <a:srgbClr val="3366FF"/>
              </a:solidFill>
              <a:latin typeface="Arial" charset="0"/>
            </a:endParaRPr>
          </a:p>
        </p:txBody>
      </p:sp>
      <p:sp>
        <p:nvSpPr>
          <p:cNvPr id="5837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latin typeface="Arial" charset="0"/>
              </a:rPr>
              <a:t>However </a:t>
            </a:r>
            <a:r>
              <a:rPr lang="en-GB" sz="1500" b="1" dirty="0">
                <a:latin typeface="Arial" charset="0"/>
              </a:rPr>
              <a:t>there are potential problems with this approach.</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5" name="Rectangle 24"/>
          <p:cNvSpPr>
            <a:spLocks noChangeArrowheads="1"/>
          </p:cNvSpPr>
          <p:nvPr/>
        </p:nvSpPr>
        <p:spPr bwMode="auto">
          <a:xfrm>
            <a:off x="0" y="3722924"/>
            <a:ext cx="9144000" cy="1036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6" name="Rectangle 25"/>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6"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37"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38"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39"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98418"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98419"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98420"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98421"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98422"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98423"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 Box 29"/>
          <p:cNvSpPr txBox="1">
            <a:spLocks noChangeArrowheads="1"/>
          </p:cNvSpPr>
          <p:nvPr/>
        </p:nvSpPr>
        <p:spPr bwMode="auto">
          <a:xfrm>
            <a:off x="1550988" y="4308475"/>
            <a:ext cx="170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Equivalently,</a:t>
            </a:r>
            <a:endParaRPr lang="en-US" sz="1800" b="1">
              <a:latin typeface="Arial" charset="0"/>
            </a:endParaRPr>
          </a:p>
        </p:txBody>
      </p:sp>
      <p:graphicFrame>
        <p:nvGraphicFramePr>
          <p:cNvPr id="42" name="Object 41"/>
          <p:cNvGraphicFramePr>
            <a:graphicFrameLocks noChangeAspect="1"/>
          </p:cNvGraphicFramePr>
          <p:nvPr>
            <p:extLst>
              <p:ext uri="{D42A27DB-BD31-4B8C-83A1-F6EECF244321}">
                <p14:modId xmlns:p14="http://schemas.microsoft.com/office/powerpoint/2010/main" val="1570044386"/>
              </p:ext>
            </p:extLst>
          </p:nvPr>
        </p:nvGraphicFramePr>
        <p:xfrm>
          <a:off x="3587750" y="4257675"/>
          <a:ext cx="2527300" cy="431800"/>
        </p:xfrm>
        <a:graphic>
          <a:graphicData uri="http://schemas.openxmlformats.org/presentationml/2006/ole">
            <mc:AlternateContent xmlns:mc="http://schemas.openxmlformats.org/markup-compatibility/2006">
              <mc:Choice xmlns:v="urn:schemas-microsoft-com:vml" Requires="v">
                <p:oleObj spid="_x0000_s98424" name="Equation" r:id="rId15" imgW="2527200" imgH="431640" progId="Equation.DSMT4">
                  <p:embed/>
                </p:oleObj>
              </mc:Choice>
              <mc:Fallback>
                <p:oleObj name="Equation" r:id="rId15" imgW="2527200" imgH="431640" progId="Equation.DSMT4">
                  <p:embed/>
                  <p:pic>
                    <p:nvPicPr>
                      <p:cNvPr id="0" name=""/>
                      <p:cNvPicPr>
                        <a:picLocks noChangeAspect="1" noChangeArrowheads="1"/>
                      </p:cNvPicPr>
                      <p:nvPr/>
                    </p:nvPicPr>
                    <p:blipFill>
                      <a:blip r:embed="rId16"/>
                      <a:srcRect/>
                      <a:stretch>
                        <a:fillRect/>
                      </a:stretch>
                    </p:blipFill>
                    <p:spPr bwMode="auto">
                      <a:xfrm>
                        <a:off x="3587750" y="4257675"/>
                        <a:ext cx="2527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129633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939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latin typeface="Arial" charset="0"/>
              </a:rPr>
              <a:t>8</a:t>
            </a:r>
            <a:endParaRPr lang="en-US" sz="1000" dirty="0">
              <a:solidFill>
                <a:srgbClr val="3366FF"/>
              </a:solidFill>
              <a:latin typeface="Arial" charset="0"/>
            </a:endParaRPr>
          </a:p>
        </p:txBody>
      </p:sp>
      <p:sp>
        <p:nvSpPr>
          <p:cNvPr id="5939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latin typeface="Arial" charset="0"/>
              </a:rPr>
              <a:t>Most importantly, if the variables are difference-stationary rather than trend-stationary, and there is evidence that</a:t>
            </a:r>
            <a:r>
              <a:rPr lang="en-GB" sz="1500">
                <a:latin typeface="Arial" charset="0"/>
              </a:rPr>
              <a:t> </a:t>
            </a:r>
            <a:r>
              <a:rPr lang="en-GB" sz="1500" b="1">
                <a:latin typeface="Arial" charset="0"/>
              </a:rPr>
              <a:t>this is the case for many macroeconomic variables, the detrending procedure is inappropriate and likely to give rise to misleading results.</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latin typeface="Arial" charset="0"/>
              </a:rPr>
              <a:t>FITTING MODELS WITH NONSTATIONARY TIME SERIES</a:t>
            </a:r>
            <a:endParaRPr lang="en-GB" sz="1600" dirty="0"/>
          </a:p>
        </p:txBody>
      </p:sp>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3" name="Text Box 47"/>
          <p:cNvSpPr txBox="1">
            <a:spLocks noChangeArrowheads="1"/>
          </p:cNvSpPr>
          <p:nvPr/>
        </p:nvSpPr>
        <p:spPr bwMode="auto">
          <a:xfrm>
            <a:off x="301625" y="561601"/>
            <a:ext cx="8532813" cy="371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Detrending</a:t>
            </a:r>
            <a:endParaRPr lang="en-GB" sz="1800" b="1" i="1" dirty="0"/>
          </a:p>
        </p:txBody>
      </p:sp>
      <p:sp>
        <p:nvSpPr>
          <p:cNvPr id="25" name="Rectangle 24"/>
          <p:cNvSpPr>
            <a:spLocks noChangeArrowheads="1"/>
          </p:cNvSpPr>
          <p:nvPr/>
        </p:nvSpPr>
        <p:spPr bwMode="auto">
          <a:xfrm>
            <a:off x="0" y="3722924"/>
            <a:ext cx="9144000" cy="10368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6" name="Rectangle 25"/>
          <p:cNvSpPr>
            <a:spLocks noChangeArrowheads="1"/>
          </p:cNvSpPr>
          <p:nvPr/>
        </p:nvSpPr>
        <p:spPr bwMode="auto">
          <a:xfrm>
            <a:off x="0" y="2689425"/>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1656000"/>
            <a:ext cx="9144000" cy="9252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8" name="Rectangle 27"/>
          <p:cNvSpPr>
            <a:spLocks noChangeArrowheads="1"/>
          </p:cNvSpPr>
          <p:nvPr/>
        </p:nvSpPr>
        <p:spPr bwMode="auto">
          <a:xfrm>
            <a:off x="0" y="1080000"/>
            <a:ext cx="9144000" cy="46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6" name="Text Box 24"/>
          <p:cNvSpPr txBox="1">
            <a:spLocks noChangeArrowheads="1"/>
          </p:cNvSpPr>
          <p:nvPr/>
        </p:nvSpPr>
        <p:spPr bwMode="auto">
          <a:xfrm>
            <a:off x="1550988" y="11303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Model</a:t>
            </a:r>
            <a:endParaRPr lang="en-US" sz="1800" b="1">
              <a:latin typeface="Arial" charset="0"/>
            </a:endParaRPr>
          </a:p>
        </p:txBody>
      </p:sp>
      <p:sp>
        <p:nvSpPr>
          <p:cNvPr id="37" name="Text Box 25"/>
          <p:cNvSpPr txBox="1">
            <a:spLocks noChangeArrowheads="1"/>
          </p:cNvSpPr>
          <p:nvPr/>
        </p:nvSpPr>
        <p:spPr bwMode="auto">
          <a:xfrm>
            <a:off x="1550988" y="17272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sp>
        <p:nvSpPr>
          <p:cNvPr id="38" name="Text Box 26"/>
          <p:cNvSpPr txBox="1">
            <a:spLocks noChangeArrowheads="1"/>
          </p:cNvSpPr>
          <p:nvPr/>
        </p:nvSpPr>
        <p:spPr bwMode="auto">
          <a:xfrm>
            <a:off x="1550988" y="2768600"/>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Define</a:t>
            </a:r>
            <a:endParaRPr lang="en-US" sz="1800" b="1">
              <a:latin typeface="Arial" charset="0"/>
            </a:endParaRPr>
          </a:p>
        </p:txBody>
      </p:sp>
      <p:sp>
        <p:nvSpPr>
          <p:cNvPr id="39" name="Text Box 27"/>
          <p:cNvSpPr txBox="1">
            <a:spLocks noChangeArrowheads="1"/>
          </p:cNvSpPr>
          <p:nvPr/>
        </p:nvSpPr>
        <p:spPr bwMode="auto">
          <a:xfrm>
            <a:off x="1550988" y="3857625"/>
            <a:ext cx="97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Fit</a:t>
            </a:r>
            <a:endParaRPr lang="en-US" sz="1800" b="1">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537455717"/>
              </p:ext>
            </p:extLst>
          </p:nvPr>
        </p:nvGraphicFramePr>
        <p:xfrm>
          <a:off x="3484563" y="3128963"/>
          <a:ext cx="1676400" cy="430212"/>
        </p:xfrm>
        <a:graphic>
          <a:graphicData uri="http://schemas.openxmlformats.org/presentationml/2006/ole">
            <mc:AlternateContent xmlns:mc="http://schemas.openxmlformats.org/markup-compatibility/2006">
              <mc:Choice xmlns:v="urn:schemas-microsoft-com:vml" Requires="v">
                <p:oleObj spid="_x0000_s59580" name="Equation" r:id="rId3" imgW="1676400" imgH="431800" progId="Equation.3">
                  <p:embed/>
                </p:oleObj>
              </mc:Choice>
              <mc:Fallback>
                <p:oleObj name="Equation" r:id="rId3" imgW="16764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128963"/>
                        <a:ext cx="16764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57231073"/>
              </p:ext>
            </p:extLst>
          </p:nvPr>
        </p:nvGraphicFramePr>
        <p:xfrm>
          <a:off x="3587750" y="1130300"/>
          <a:ext cx="2374900" cy="381000"/>
        </p:xfrm>
        <a:graphic>
          <a:graphicData uri="http://schemas.openxmlformats.org/presentationml/2006/ole">
            <mc:AlternateContent xmlns:mc="http://schemas.openxmlformats.org/markup-compatibility/2006">
              <mc:Choice xmlns:v="urn:schemas-microsoft-com:vml" Requires="v">
                <p:oleObj spid="_x0000_s59581" name="Equation" r:id="rId5" imgW="2374900" imgH="381000" progId="Equation.3">
                  <p:embed/>
                </p:oleObj>
              </mc:Choice>
              <mc:Fallback>
                <p:oleObj name="Equation" r:id="rId5" imgW="2374900" imgH="3810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11303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8918565"/>
              </p:ext>
            </p:extLst>
          </p:nvPr>
        </p:nvGraphicFramePr>
        <p:xfrm>
          <a:off x="3586163" y="2720975"/>
          <a:ext cx="1371600" cy="430213"/>
        </p:xfrm>
        <a:graphic>
          <a:graphicData uri="http://schemas.openxmlformats.org/presentationml/2006/ole">
            <mc:AlternateContent xmlns:mc="http://schemas.openxmlformats.org/markup-compatibility/2006">
              <mc:Choice xmlns:v="urn:schemas-microsoft-com:vml" Requires="v">
                <p:oleObj spid="_x0000_s59582" name="Equation" r:id="rId7" imgW="1371600" imgH="431800" progId="Equation.3">
                  <p:embed/>
                </p:oleObj>
              </mc:Choice>
              <mc:Fallback>
                <p:oleObj name="Equation" r:id="rId7" imgW="1371600" imgH="4318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6163" y="2720975"/>
                        <a:ext cx="1371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9732661"/>
              </p:ext>
            </p:extLst>
          </p:nvPr>
        </p:nvGraphicFramePr>
        <p:xfrm>
          <a:off x="3586163" y="1679575"/>
          <a:ext cx="1587500" cy="430213"/>
        </p:xfrm>
        <a:graphic>
          <a:graphicData uri="http://schemas.openxmlformats.org/presentationml/2006/ole">
            <mc:AlternateContent xmlns:mc="http://schemas.openxmlformats.org/markup-compatibility/2006">
              <mc:Choice xmlns:v="urn:schemas-microsoft-com:vml" Requires="v">
                <p:oleObj spid="_x0000_s59583" name="Equation" r:id="rId9" imgW="1587500" imgH="431800" progId="Equation.DSMT4">
                  <p:embed/>
                </p:oleObj>
              </mc:Choice>
              <mc:Fallback>
                <p:oleObj name="Equation" r:id="rId9" imgW="1587500" imgH="4318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6163" y="1679575"/>
                        <a:ext cx="15875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15125631"/>
              </p:ext>
            </p:extLst>
          </p:nvPr>
        </p:nvGraphicFramePr>
        <p:xfrm>
          <a:off x="3487738" y="2108200"/>
          <a:ext cx="1625600" cy="430213"/>
        </p:xfrm>
        <a:graphic>
          <a:graphicData uri="http://schemas.openxmlformats.org/presentationml/2006/ole">
            <mc:AlternateContent xmlns:mc="http://schemas.openxmlformats.org/markup-compatibility/2006">
              <mc:Choice xmlns:v="urn:schemas-microsoft-com:vml" Requires="v">
                <p:oleObj spid="_x0000_s59584" name="Equation" r:id="rId11" imgW="1625600" imgH="431800" progId="Equation.DSMT4">
                  <p:embed/>
                </p:oleObj>
              </mc:Choice>
              <mc:Fallback>
                <p:oleObj name="Equation" r:id="rId11" imgW="1625600" imgH="4318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7738" y="2108200"/>
                        <a:ext cx="1625600"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20984399"/>
              </p:ext>
            </p:extLst>
          </p:nvPr>
        </p:nvGraphicFramePr>
        <p:xfrm>
          <a:off x="3586163" y="3756025"/>
          <a:ext cx="1816100" cy="482600"/>
        </p:xfrm>
        <a:graphic>
          <a:graphicData uri="http://schemas.openxmlformats.org/presentationml/2006/ole">
            <mc:AlternateContent xmlns:mc="http://schemas.openxmlformats.org/markup-compatibility/2006">
              <mc:Choice xmlns:v="urn:schemas-microsoft-com:vml" Requires="v">
                <p:oleObj spid="_x0000_s59585" name="Equation" r:id="rId13" imgW="1816100" imgH="482600" progId="Equation.DSMT4">
                  <p:embed/>
                </p:oleObj>
              </mc:Choice>
              <mc:Fallback>
                <p:oleObj name="Equation" r:id="rId13" imgW="1816100" imgH="482600" progId="Equation.DSMT4">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6163" y="3756025"/>
                        <a:ext cx="18161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 Box 29"/>
          <p:cNvSpPr txBox="1">
            <a:spLocks noChangeArrowheads="1"/>
          </p:cNvSpPr>
          <p:nvPr/>
        </p:nvSpPr>
        <p:spPr bwMode="auto">
          <a:xfrm>
            <a:off x="1550988" y="4308475"/>
            <a:ext cx="1708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latin typeface="Arial" charset="0"/>
              </a:rPr>
              <a:t>Equivalently,</a:t>
            </a:r>
            <a:endParaRPr lang="en-US" sz="1800" b="1">
              <a:latin typeface="Arial" charset="0"/>
            </a:endParaRPr>
          </a:p>
        </p:txBody>
      </p:sp>
      <p:graphicFrame>
        <p:nvGraphicFramePr>
          <p:cNvPr id="42" name="Object 41"/>
          <p:cNvGraphicFramePr>
            <a:graphicFrameLocks noChangeAspect="1"/>
          </p:cNvGraphicFramePr>
          <p:nvPr>
            <p:extLst>
              <p:ext uri="{D42A27DB-BD31-4B8C-83A1-F6EECF244321}">
                <p14:modId xmlns:p14="http://schemas.microsoft.com/office/powerpoint/2010/main" val="1570044386"/>
              </p:ext>
            </p:extLst>
          </p:nvPr>
        </p:nvGraphicFramePr>
        <p:xfrm>
          <a:off x="3587750" y="4257675"/>
          <a:ext cx="2527300" cy="431800"/>
        </p:xfrm>
        <a:graphic>
          <a:graphicData uri="http://schemas.openxmlformats.org/presentationml/2006/ole">
            <mc:AlternateContent xmlns:mc="http://schemas.openxmlformats.org/markup-compatibility/2006">
              <mc:Choice xmlns:v="urn:schemas-microsoft-com:vml" Requires="v">
                <p:oleObj spid="_x0000_s59586" name="Equation" r:id="rId15" imgW="2527200" imgH="431640" progId="Equation.DSMT4">
                  <p:embed/>
                </p:oleObj>
              </mc:Choice>
              <mc:Fallback>
                <p:oleObj name="Equation" r:id="rId15" imgW="2527200" imgH="431640" progId="Equation.DSMT4">
                  <p:embed/>
                  <p:pic>
                    <p:nvPicPr>
                      <p:cNvPr id="0" name=""/>
                      <p:cNvPicPr>
                        <a:picLocks noChangeAspect="1" noChangeArrowheads="1"/>
                      </p:cNvPicPr>
                      <p:nvPr/>
                    </p:nvPicPr>
                    <p:blipFill>
                      <a:blip r:embed="rId16"/>
                      <a:srcRect/>
                      <a:stretch>
                        <a:fillRect/>
                      </a:stretch>
                    </p:blipFill>
                    <p:spPr bwMode="auto">
                      <a:xfrm>
                        <a:off x="3587750" y="4257675"/>
                        <a:ext cx="2527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9D1B743-9A3D-4B9F-A17B-EAE6643E31A7}"/>
</file>

<file path=customXml/itemProps2.xml><?xml version="1.0" encoding="utf-8"?>
<ds:datastoreItem xmlns:ds="http://schemas.openxmlformats.org/officeDocument/2006/customXml" ds:itemID="{DCAE58EA-CBC7-4D03-BF14-01D2DD5EF80A}"/>
</file>

<file path=customXml/itemProps3.xml><?xml version="1.0" encoding="utf-8"?>
<ds:datastoreItem xmlns:ds="http://schemas.openxmlformats.org/officeDocument/2006/customXml" ds:itemID="{E77037E0-0E55-4EFE-A2F6-67392C5FC2FF}"/>
</file>

<file path=docProps/app.xml><?xml version="1.0" encoding="utf-8"?>
<Properties xmlns="http://schemas.openxmlformats.org/officeDocument/2006/extended-properties" xmlns:vt="http://schemas.openxmlformats.org/officeDocument/2006/docPropsVTypes">
  <TotalTime>1401</TotalTime>
  <Words>2612</Words>
  <Application>Microsoft Office PowerPoint</Application>
  <PresentationFormat>On-screen Show (4:3)</PresentationFormat>
  <Paragraphs>412</Paragraphs>
  <Slides>44</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46"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55</cp:revision>
  <dcterms:created xsi:type="dcterms:W3CDTF">2001-12-19T10:26:34Z</dcterms:created>
  <dcterms:modified xsi:type="dcterms:W3CDTF">2016-06-01T09:55:50Z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