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5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1"/>
  </p:notesMasterIdLst>
  <p:sldIdLst>
    <p:sldId id="543" r:id="rId2"/>
    <p:sldId id="515" r:id="rId3"/>
    <p:sldId id="542" r:id="rId4"/>
    <p:sldId id="541" r:id="rId5"/>
    <p:sldId id="540" r:id="rId6"/>
    <p:sldId id="539" r:id="rId7"/>
    <p:sldId id="538" r:id="rId8"/>
    <p:sldId id="516" r:id="rId9"/>
    <p:sldId id="517" r:id="rId10"/>
    <p:sldId id="519" r:id="rId11"/>
    <p:sldId id="520" r:id="rId12"/>
    <p:sldId id="521" r:id="rId13"/>
    <p:sldId id="522" r:id="rId14"/>
    <p:sldId id="523" r:id="rId15"/>
    <p:sldId id="524" r:id="rId16"/>
    <p:sldId id="525" r:id="rId17"/>
    <p:sldId id="526" r:id="rId18"/>
    <p:sldId id="527" r:id="rId19"/>
    <p:sldId id="528" r:id="rId20"/>
    <p:sldId id="529" r:id="rId21"/>
    <p:sldId id="530" r:id="rId22"/>
    <p:sldId id="531" r:id="rId23"/>
    <p:sldId id="534" r:id="rId24"/>
    <p:sldId id="535" r:id="rId25"/>
    <p:sldId id="536" r:id="rId26"/>
    <p:sldId id="532" r:id="rId27"/>
    <p:sldId id="537" r:id="rId28"/>
    <p:sldId id="533" r:id="rId29"/>
    <p:sldId id="284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969696"/>
    <a:srgbClr val="3366FF"/>
    <a:srgbClr val="FFFF00"/>
    <a:srgbClr val="00FF00"/>
    <a:srgbClr val="FF0000"/>
    <a:srgbClr val="66FFFF"/>
    <a:srgbClr val="0000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7" autoAdjust="0"/>
    <p:restoredTop sz="99748" autoAdjust="0"/>
  </p:normalViewPr>
  <p:slideViewPr>
    <p:cSldViewPr snapToGrid="0" showGuides="1">
      <p:cViewPr>
        <p:scale>
          <a:sx n="100" d="100"/>
          <a:sy n="100" d="100"/>
        </p:scale>
        <p:origin x="-2238" y="-456"/>
      </p:cViewPr>
      <p:guideLst>
        <p:guide orient="horz" pos="36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notesViewPr>
    <p:cSldViewPr snapToGrid="0" showGuides="1">
      <p:cViewPr varScale="1">
        <p:scale>
          <a:sx n="29" d="100"/>
          <a:sy n="29" d="100"/>
        </p:scale>
        <p:origin x="-1181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wmf"/><Relationship Id="rId1" Type="http://schemas.openxmlformats.org/officeDocument/2006/relationships/image" Target="../media/image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wmf"/><Relationship Id="rId1" Type="http://schemas.openxmlformats.org/officeDocument/2006/relationships/image" Target="../media/image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BFDF3B-D17F-4B5B-9BAB-8E38F7D6D21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985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0E5BC-82E9-47A7-ABE1-623095C2B7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11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6F2C4-943F-4B20-A50D-8111E3E322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3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3E99C-0D24-45A6-91ED-CA8B752F58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3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12869-304F-4512-A9B5-55E7976AEE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2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F8ACC-4277-48CD-9273-A5E14B1C7B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80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D3355-2505-4A37-9599-C87BCEC912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2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E41CE-BCDD-43ED-9689-2D0999B822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6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44E81-BF81-4817-8104-E3A9FF50F5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3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1534D5-600B-40B8-80FE-E2E183F849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51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2EE7F-5306-4F8C-81C6-E79967D521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65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DB6F2-9985-4199-9B34-902F6FFEE5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33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805F3701-78C2-45D3-BBFD-68621B233E2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3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2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14.wmf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3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7.wmf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7.wmf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13: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Nonstationary Time Series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67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0" y="4150799"/>
            <a:ext cx="9144000" cy="1402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6423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16424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By contrast, an MA(</a:t>
            </a:r>
            <a:r>
              <a:rPr lang="en-GB" sz="1500" b="1" i="1"/>
              <a:t>q</a:t>
            </a:r>
            <a:r>
              <a:rPr lang="en-GB" sz="1500" b="1"/>
              <a:t>) process has nonzero weights for only the first </a:t>
            </a:r>
            <a:r>
              <a:rPr lang="en-GB" sz="1500" b="1" i="1"/>
              <a:t>q</a:t>
            </a:r>
            <a:r>
              <a:rPr lang="en-GB" sz="1500" b="1"/>
              <a:t> lags and zero weights thereafter.  In particular, the first autocorrelation coefficient for the MA(1) process </a:t>
            </a:r>
          </a:p>
          <a:p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e</a:t>
            </a:r>
            <a:r>
              <a:rPr lang="en-GB" sz="1500" b="1" i="1" baseline="-25000"/>
              <a:t>t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a</a:t>
            </a:r>
            <a:r>
              <a:rPr lang="en-GB" sz="1500" b="1" baseline="-25000"/>
              <a:t>2</a:t>
            </a:r>
            <a:r>
              <a:rPr lang="en-GB" sz="1500" b="1" i="1">
                <a:latin typeface="Symbol" pitchFamily="18" charset="2"/>
              </a:rPr>
              <a:t>e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 is as shown and all subsequent autocorrelation coefficients are zero.</a:t>
            </a:r>
            <a:r>
              <a:rPr lang="en-US" sz="1500"/>
              <a:t> </a:t>
            </a:r>
            <a:endParaRPr lang="en-GB" sz="1500"/>
          </a:p>
        </p:txBody>
      </p:sp>
      <p:graphicFrame>
        <p:nvGraphicFramePr>
          <p:cNvPr id="316436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33345"/>
              </p:ext>
            </p:extLst>
          </p:nvPr>
        </p:nvGraphicFramePr>
        <p:xfrm>
          <a:off x="1733550" y="4256250"/>
          <a:ext cx="1955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03" name="Equation" r:id="rId3" imgW="1955520" imgH="380880" progId="Equation.3">
                  <p:embed/>
                </p:oleObj>
              </mc:Choice>
              <mc:Fallback>
                <p:oleObj name="Equation" r:id="rId3" imgW="1955520" imgH="3808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550" y="4256250"/>
                        <a:ext cx="1955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7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348665"/>
              </p:ext>
            </p:extLst>
          </p:nvPr>
        </p:nvGraphicFramePr>
        <p:xfrm>
          <a:off x="1789113" y="4638675"/>
          <a:ext cx="14287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04" name="Equation" r:id="rId5" imgW="1422360" imgH="787320" progId="Equation.3">
                  <p:embed/>
                </p:oleObj>
              </mc:Choice>
              <mc:Fallback>
                <p:oleObj name="Equation" r:id="rId5" imgW="1422360" imgH="78732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9113" y="4638675"/>
                        <a:ext cx="142875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2356350"/>
            <a:ext cx="9144000" cy="1072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181635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93184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05" name="Equation" r:id="rId7" imgW="7823160" imgH="419040" progId="Equation.3">
                  <p:embed/>
                </p:oleObj>
              </mc:Choice>
              <mc:Fallback>
                <p:oleObj name="Equation" r:id="rId7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01625" y="184308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6705600" y="26241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for</a:t>
            </a:r>
            <a:r>
              <a:rPr lang="en-US" sz="2000" b="1" dirty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k</a:t>
            </a:r>
            <a:r>
              <a:rPr lang="en-US" sz="2400" b="1" dirty="0">
                <a:latin typeface="Times New Roman" pitchFamily="18" charset="0"/>
              </a:rPr>
              <a:t> = 1, ...</a:t>
            </a:r>
          </a:p>
        </p:txBody>
      </p:sp>
      <p:graphicFrame>
        <p:nvGraphicFramePr>
          <p:cNvPr id="2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889239"/>
              </p:ext>
            </p:extLst>
          </p:nvPr>
        </p:nvGraphicFramePr>
        <p:xfrm>
          <a:off x="1752600" y="2481263"/>
          <a:ext cx="473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06" name="Equation" r:id="rId9" imgW="4736880" imgH="838080" progId="Equation.3">
                  <p:embed/>
                </p:oleObj>
              </mc:Choice>
              <mc:Fallback>
                <p:oleObj name="Equation" r:id="rId9" imgW="473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481263"/>
                        <a:ext cx="473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0" y="36108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301625" y="3629025"/>
            <a:ext cx="510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 of an </a:t>
            </a:r>
            <a:r>
              <a:rPr lang="en-US" sz="1800" b="1" dirty="0" smtClean="0"/>
              <a:t>MA(1</a:t>
            </a:r>
            <a:r>
              <a:rPr lang="en-US" sz="1800" b="1" dirty="0"/>
              <a:t>)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7442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1744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3174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In the case of nonstationary processes, the theoretical autocorrelation coefficients are not defined but one may be able to obtain an expression for </a:t>
            </a:r>
            <a:r>
              <a:rPr lang="en-GB" sz="1500" b="1" i="1"/>
              <a:t>E</a:t>
            </a:r>
            <a:r>
              <a:rPr lang="en-GB" sz="1500" b="1"/>
              <a:t>(</a:t>
            </a:r>
            <a:r>
              <a:rPr lang="en-GB" sz="1500" b="1" i="1"/>
              <a:t>r</a:t>
            </a:r>
            <a:r>
              <a:rPr lang="en-GB" sz="1500" b="1" i="1" baseline="-25000"/>
              <a:t>k</a:t>
            </a:r>
            <a:r>
              <a:rPr lang="en-GB" sz="1500" b="1"/>
              <a:t>), the expected value of the sample autocorrelation coefficients.</a:t>
            </a:r>
            <a:endParaRPr lang="en-GB" sz="1500"/>
          </a:p>
        </p:txBody>
      </p:sp>
      <p:pic>
        <p:nvPicPr>
          <p:cNvPr id="317453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32"/>
          <p:cNvSpPr>
            <a:spLocks noChangeArrowheads="1"/>
          </p:cNvSpPr>
          <p:nvPr/>
        </p:nvSpPr>
        <p:spPr bwMode="auto">
          <a:xfrm>
            <a:off x="5638799" y="1085849"/>
            <a:ext cx="1924051" cy="4762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1745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850482"/>
              </p:ext>
            </p:extLst>
          </p:nvPr>
        </p:nvGraphicFramePr>
        <p:xfrm>
          <a:off x="5727700" y="1143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4" name="Equation" r:id="rId4" imgW="1739880" imgH="380880" progId="Equation.3">
                  <p:embed/>
                </p:oleObj>
              </mc:Choice>
              <mc:Fallback>
                <p:oleObj name="Equation" r:id="rId4" imgW="1739880" imgH="3808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700" y="1143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2524125" y="5114924"/>
            <a:ext cx="4076699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2552700" y="5130800"/>
            <a:ext cx="4076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err="1"/>
              <a:t>Correlogram</a:t>
            </a:r>
            <a:r>
              <a:rPr lang="en-US" sz="1600" b="1" dirty="0"/>
              <a:t> of </a:t>
            </a:r>
            <a:r>
              <a:rPr lang="en-US" sz="1600" b="1" dirty="0" smtClean="0"/>
              <a:t>a random walk (</a:t>
            </a:r>
            <a:r>
              <a:rPr lang="en-US" sz="1600" b="1" i="1" dirty="0" smtClean="0"/>
              <a:t>T</a:t>
            </a:r>
            <a:r>
              <a:rPr lang="en-US" sz="1600" b="1" dirty="0" smtClean="0"/>
              <a:t> = 200)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8467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31847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For long time series, these coefficients decline slowly.  For example, in the case of a random walk, the correlogram for a series with 200 observations is as shown in the figure.</a:t>
            </a:r>
            <a:r>
              <a:rPr lang="en-GB" sz="1500"/>
              <a:t>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5638799" y="1085849"/>
            <a:ext cx="1924051" cy="4762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956024"/>
              </p:ext>
            </p:extLst>
          </p:nvPr>
        </p:nvGraphicFramePr>
        <p:xfrm>
          <a:off x="5727700" y="1143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91" name="Equation" r:id="rId4" imgW="1739880" imgH="380880" progId="Equation.3">
                  <p:embed/>
                </p:oleObj>
              </mc:Choice>
              <mc:Fallback>
                <p:oleObj name="Equation" r:id="rId4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700" y="1143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2524125" y="5114924"/>
            <a:ext cx="4076699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552700" y="5130800"/>
            <a:ext cx="4076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err="1"/>
              <a:t>Correlogram</a:t>
            </a:r>
            <a:r>
              <a:rPr lang="en-US" sz="1600" b="1" dirty="0"/>
              <a:t> of </a:t>
            </a:r>
            <a:r>
              <a:rPr lang="en-US" sz="1600" b="1" dirty="0" smtClean="0"/>
              <a:t>a random walk (</a:t>
            </a:r>
            <a:r>
              <a:rPr lang="en-US" sz="1600" b="1" i="1" dirty="0" smtClean="0"/>
              <a:t>T</a:t>
            </a:r>
            <a:r>
              <a:rPr lang="en-US" sz="1600" b="1" dirty="0" smtClean="0"/>
              <a:t> = 200)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9491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19493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31949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Time series analysts exploit this fact in a two-stage procedure for identifying the orders of a series believed to be of the ARIMA(</a:t>
            </a:r>
            <a:r>
              <a:rPr lang="en-GB" sz="1500" b="1" i="1"/>
              <a:t>p</a:t>
            </a:r>
            <a:r>
              <a:rPr lang="en-GB" sz="1500" b="1"/>
              <a:t>, </a:t>
            </a:r>
            <a:r>
              <a:rPr lang="en-GB" sz="1500" b="1" i="1"/>
              <a:t>d</a:t>
            </a:r>
            <a:r>
              <a:rPr lang="en-GB" sz="1500" b="1"/>
              <a:t>, </a:t>
            </a:r>
            <a:r>
              <a:rPr lang="en-GB" sz="1500" b="1" i="1"/>
              <a:t>q</a:t>
            </a:r>
            <a:r>
              <a:rPr lang="en-GB" sz="1500" b="1"/>
              <a:t>) type.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20981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15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0515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051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In the first stage, if the correlogram exhibits slowly declining coefficients, the series is differenced </a:t>
            </a:r>
            <a:r>
              <a:rPr lang="en-GB" sz="1500" b="1" i="1"/>
              <a:t>d</a:t>
            </a:r>
            <a:r>
              <a:rPr lang="en-GB" sz="1500" b="1"/>
              <a:t> times until the series exhibits a stationary pattern.  Usually one differencing is sufficient, and seldom more than two.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20981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39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1539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1541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32154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second stage is to inspect the correlogram of the differenced series and its partial correlogram, a related tool, to determine appropriate values for </a:t>
            </a:r>
            <a:r>
              <a:rPr lang="en-GB" sz="1500" b="1" i="1"/>
              <a:t>p</a:t>
            </a:r>
            <a:r>
              <a:rPr lang="en-GB" sz="1500" b="1"/>
              <a:t> and </a:t>
            </a:r>
            <a:r>
              <a:rPr lang="en-GB" sz="1500" b="1" i="1"/>
              <a:t>q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20981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63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2563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2565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32256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This is not an exact science.  It requires judgment, a reading of the tea-leaves, and different analysts can come up with different values.  However, when that happens, alternative models are likely to imply similar forecasts, and that is what matters.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20981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88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3587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3589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32359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Time series analysis is a pragmatic approach to forecasting.  As Box, a leading exponent, once said, “All models are wrong, but some are useful.”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20981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11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4611" name="Text Box 3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32461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In any case, the complexity of the task is limited by the fact that in practice most series are adequately represented by a process with the sum of </a:t>
            </a:r>
            <a:r>
              <a:rPr lang="en-GB" sz="1500" b="1" i="1"/>
              <a:t>p</a:t>
            </a:r>
            <a:r>
              <a:rPr lang="en-GB" sz="1500" b="1"/>
              <a:t> and </a:t>
            </a:r>
            <a:r>
              <a:rPr lang="en-GB" sz="1500" b="1" i="1"/>
              <a:t>q</a:t>
            </a:r>
            <a:r>
              <a:rPr lang="en-GB" sz="1500" b="1"/>
              <a:t> no greater than 2.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520981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36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7682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There are, however, two problems with using correlograms to identify nonstationarity.  One is that a correlogram similar to that for a random walk, shown in the figure, could result from a stationary AR(1) process with a high value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5638799" y="1085849"/>
            <a:ext cx="1924051" cy="4762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956024"/>
              </p:ext>
            </p:extLst>
          </p:nvPr>
        </p:nvGraphicFramePr>
        <p:xfrm>
          <a:off x="5727700" y="1143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9" name="Equation" r:id="rId4" imgW="1739880" imgH="380880" progId="Equation.3">
                  <p:embed/>
                </p:oleObj>
              </mc:Choice>
              <mc:Fallback>
                <p:oleObj name="Equation" r:id="rId4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700" y="1143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32"/>
          <p:cNvSpPr>
            <a:spLocks noChangeArrowheads="1"/>
          </p:cNvSpPr>
          <p:nvPr/>
        </p:nvSpPr>
        <p:spPr bwMode="auto">
          <a:xfrm>
            <a:off x="2524125" y="5114924"/>
            <a:ext cx="4076699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552700" y="5130800"/>
            <a:ext cx="4076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err="1"/>
              <a:t>Correlogram</a:t>
            </a:r>
            <a:r>
              <a:rPr lang="en-US" sz="1600" b="1" dirty="0"/>
              <a:t> of </a:t>
            </a:r>
            <a:r>
              <a:rPr lang="en-US" sz="1600" b="1" dirty="0" smtClean="0"/>
              <a:t>a random walk (</a:t>
            </a:r>
            <a:r>
              <a:rPr lang="en-US" sz="1600" b="1" i="1" dirty="0" smtClean="0"/>
              <a:t>T</a:t>
            </a:r>
            <a:r>
              <a:rPr lang="en-US" sz="1600" b="1" dirty="0" smtClean="0"/>
              <a:t> = 200)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23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232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12343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Section 11.7 outlines the time series analysis approach to representing a time series as a </a:t>
            </a:r>
            <a:r>
              <a:rPr lang="en-GB" sz="1500" b="1" dirty="0" err="1"/>
              <a:t>univariate</a:t>
            </a:r>
            <a:r>
              <a:rPr lang="en-GB" sz="1500" b="1" dirty="0"/>
              <a:t> ARMA(</a:t>
            </a:r>
            <a:r>
              <a:rPr lang="en-GB" sz="1500" b="1" i="1" dirty="0"/>
              <a:t>p</a:t>
            </a:r>
            <a:r>
              <a:rPr lang="en-GB" sz="1500" b="1" dirty="0"/>
              <a:t>, </a:t>
            </a:r>
            <a:r>
              <a:rPr lang="en-GB" sz="1500" b="1" i="1" dirty="0"/>
              <a:t>q</a:t>
            </a:r>
            <a:r>
              <a:rPr lang="en-GB" sz="1500" b="1" dirty="0"/>
              <a:t>) process, such as that shown above, for appropriate choice of </a:t>
            </a:r>
            <a:r>
              <a:rPr lang="en-GB" sz="1500" b="1" i="1" dirty="0"/>
              <a:t>p</a:t>
            </a:r>
            <a:r>
              <a:rPr lang="en-GB" sz="1500" b="1" dirty="0"/>
              <a:t> and </a:t>
            </a:r>
            <a:r>
              <a:rPr lang="en-GB" sz="1500" b="1" i="1" dirty="0"/>
              <a:t>q</a:t>
            </a:r>
            <a:r>
              <a:rPr lang="en-GB" sz="1500" b="1" dirty="0"/>
              <a:t>.</a:t>
            </a:r>
            <a:endParaRPr lang="en-GB" sz="1500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253449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60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870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other is that the coefficients of a nonstationary process may decline quite rapidly if the series is not long.  This is illustrated in the figure, which shows the expected values of </a:t>
            </a:r>
            <a:r>
              <a:rPr lang="en-GB" sz="1500" b="1" i="1"/>
              <a:t>rk</a:t>
            </a:r>
            <a:r>
              <a:rPr lang="en-GB" sz="1500" b="1"/>
              <a:t> for a random walk when the series has only 50 observations.</a:t>
            </a:r>
            <a:r>
              <a:rPr lang="en-US" sz="1500"/>
              <a:t> </a:t>
            </a:r>
            <a:endParaRPr lang="en-GB" sz="1500"/>
          </a:p>
        </p:txBody>
      </p:sp>
      <p:pic>
        <p:nvPicPr>
          <p:cNvPr id="32871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32"/>
          <p:cNvSpPr>
            <a:spLocks noChangeArrowheads="1"/>
          </p:cNvSpPr>
          <p:nvPr/>
        </p:nvSpPr>
        <p:spPr bwMode="auto">
          <a:xfrm>
            <a:off x="5638799" y="1085849"/>
            <a:ext cx="1924051" cy="4762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310503"/>
              </p:ext>
            </p:extLst>
          </p:nvPr>
        </p:nvGraphicFramePr>
        <p:xfrm>
          <a:off x="5727700" y="1143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31" name="Equation" r:id="rId4" imgW="1739880" imgH="380880" progId="Equation.3">
                  <p:embed/>
                </p:oleObj>
              </mc:Choice>
              <mc:Fallback>
                <p:oleObj name="Equation" r:id="rId4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700" y="1143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552700" y="5114924"/>
            <a:ext cx="3971925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581275" y="5130800"/>
            <a:ext cx="3962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err="1"/>
              <a:t>Correlogram</a:t>
            </a:r>
            <a:r>
              <a:rPr lang="en-US" sz="1600" b="1" dirty="0"/>
              <a:t> of </a:t>
            </a:r>
            <a:r>
              <a:rPr lang="en-US" sz="1600" b="1" dirty="0" smtClean="0"/>
              <a:t>a random walk (</a:t>
            </a:r>
            <a:r>
              <a:rPr lang="en-US" sz="1600" b="1" i="1" dirty="0" smtClean="0"/>
              <a:t>T</a:t>
            </a:r>
            <a:r>
              <a:rPr lang="en-US" sz="1600" b="1" dirty="0" smtClean="0"/>
              <a:t> = 50)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9730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2973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20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297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We will now look at an example.  The figure showss the data for the logarithm of </a:t>
            </a:r>
            <a:r>
              <a:rPr lang="en-GB" sz="1500" b="1" i="1"/>
              <a:t>DPI</a:t>
            </a:r>
            <a:r>
              <a:rPr lang="en-GB" sz="1500" b="1"/>
              <a:t> for 1959–2003.</a:t>
            </a:r>
            <a:endParaRPr lang="en-GB" sz="1500"/>
          </a:p>
        </p:txBody>
      </p:sp>
      <p:pic>
        <p:nvPicPr>
          <p:cNvPr id="32973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4114800" y="5114924"/>
            <a:ext cx="904875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143375" y="5130800"/>
            <a:ext cx="8953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 dirty="0" smtClean="0"/>
              <a:t>LGDPI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0754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30756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21</a:t>
            </a:r>
            <a:endParaRPr lang="en-US" sz="1000">
              <a:solidFill>
                <a:srgbClr val="3366FF"/>
              </a:solidFill>
            </a:endParaRPr>
          </a:p>
        </p:txBody>
      </p:sp>
      <p:pic>
        <p:nvPicPr>
          <p:cNvPr id="33075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51750" cy="460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0759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This figure presents the sample correlogram.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2990851" y="5114924"/>
            <a:ext cx="3143250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9425" y="5130800"/>
            <a:ext cx="31527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Sample </a:t>
            </a:r>
            <a:r>
              <a:rPr lang="en-US" sz="1600" b="1" dirty="0" err="1" smtClean="0"/>
              <a:t>correlogram</a:t>
            </a:r>
            <a:r>
              <a:rPr lang="en-US" sz="1600" b="1" dirty="0" smtClean="0"/>
              <a:t> </a:t>
            </a:r>
            <a:r>
              <a:rPr lang="en-US" sz="1600" b="1" dirty="0"/>
              <a:t>of </a:t>
            </a:r>
            <a:r>
              <a:rPr lang="en-US" sz="1600" b="1" i="1" dirty="0" smtClean="0"/>
              <a:t>LGDPI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382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3382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383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At first sight, the falling autocorrelation coefficients suggest a stationary AR(1) process with a high value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51750" cy="460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2990851" y="5114924"/>
            <a:ext cx="3143250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9425" y="5130800"/>
            <a:ext cx="31527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Sample </a:t>
            </a:r>
            <a:r>
              <a:rPr lang="en-US" sz="1600" b="1" dirty="0" err="1" smtClean="0"/>
              <a:t>correlogram</a:t>
            </a:r>
            <a:r>
              <a:rPr lang="en-US" sz="1600" b="1" dirty="0" smtClean="0"/>
              <a:t> </a:t>
            </a:r>
            <a:r>
              <a:rPr lang="en-US" sz="1600" b="1" dirty="0"/>
              <a:t>of </a:t>
            </a:r>
            <a:r>
              <a:rPr lang="en-US" sz="1600" b="1" i="1" dirty="0" smtClean="0"/>
              <a:t>LGDPI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32"/>
          <p:cNvSpPr>
            <a:spLocks noChangeArrowheads="1"/>
          </p:cNvSpPr>
          <p:nvPr/>
        </p:nvSpPr>
        <p:spPr bwMode="auto">
          <a:xfrm>
            <a:off x="2990851" y="5114924"/>
            <a:ext cx="3143250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3019425" y="5130800"/>
            <a:ext cx="31527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Sample </a:t>
            </a:r>
            <a:r>
              <a:rPr lang="en-US" sz="1600" b="1" dirty="0" err="1" smtClean="0"/>
              <a:t>correlogram</a:t>
            </a:r>
            <a:r>
              <a:rPr lang="en-US" sz="1600" b="1" dirty="0" smtClean="0"/>
              <a:t> </a:t>
            </a:r>
            <a:r>
              <a:rPr lang="en-US" sz="1600" b="1" dirty="0"/>
              <a:t>of </a:t>
            </a:r>
            <a:r>
              <a:rPr lang="en-US" sz="1600" b="1" i="1" dirty="0" smtClean="0"/>
              <a:t>LGDPI</a:t>
            </a:r>
            <a:endParaRPr lang="en-US" sz="1600" b="1" dirty="0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485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485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Although the theoretical correlogram for such a process, shown inset, looks a little different in that the coefficients decline exponentially to zero without becoming negative, a sample correlogram would have negative values similar to those in the figure.</a:t>
            </a:r>
            <a:endParaRPr lang="en-GB" sz="150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51750" cy="460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24"/>
          <p:cNvSpPr/>
          <p:nvPr/>
        </p:nvSpPr>
        <p:spPr bwMode="auto">
          <a:xfrm>
            <a:off x="4141575" y="574575"/>
            <a:ext cx="4888125" cy="28639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32"/>
          <p:cNvSpPr>
            <a:spLocks noChangeArrowheads="1"/>
          </p:cNvSpPr>
          <p:nvPr/>
        </p:nvSpPr>
        <p:spPr bwMode="auto">
          <a:xfrm>
            <a:off x="6324601" y="771524"/>
            <a:ext cx="2352674" cy="10477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606263"/>
              </p:ext>
            </p:extLst>
          </p:nvPr>
        </p:nvGraphicFramePr>
        <p:xfrm>
          <a:off x="6496050" y="1285875"/>
          <a:ext cx="1866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97" name="Equation" r:id="rId4" imgW="1866600" imgH="419040" progId="Equation.3">
                  <p:embed/>
                </p:oleObj>
              </mc:Choice>
              <mc:Fallback>
                <p:oleObj name="Equation" r:id="rId4" imgW="1866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6050" y="1285875"/>
                        <a:ext cx="1866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384912"/>
              </p:ext>
            </p:extLst>
          </p:nvPr>
        </p:nvGraphicFramePr>
        <p:xfrm>
          <a:off x="6470650" y="879475"/>
          <a:ext cx="204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98" name="Equation" r:id="rId6" imgW="2044440" imgH="380880" progId="Equation.3">
                  <p:embed/>
                </p:oleObj>
              </mc:Choice>
              <mc:Fallback>
                <p:oleObj name="Equation" r:id="rId6" imgW="2044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0650" y="879475"/>
                        <a:ext cx="204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48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560388"/>
            <a:ext cx="4657725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5591175" y="3362323"/>
            <a:ext cx="2428876" cy="24765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334859" name="Text Box 11"/>
          <p:cNvSpPr txBox="1">
            <a:spLocks noChangeArrowheads="1"/>
          </p:cNvSpPr>
          <p:nvPr/>
        </p:nvSpPr>
        <p:spPr bwMode="auto">
          <a:xfrm>
            <a:off x="5600700" y="3355975"/>
            <a:ext cx="24638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b="1" dirty="0" err="1"/>
              <a:t>Correlogram</a:t>
            </a:r>
            <a:r>
              <a:rPr lang="en-US" sz="1100" b="1" dirty="0"/>
              <a:t> of an AR(1)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51750" cy="460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5876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587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However, the correlogram of </a:t>
            </a:r>
            <a:r>
              <a:rPr lang="en-GB" sz="1500" b="1" i="1"/>
              <a:t>LGDPI</a:t>
            </a:r>
            <a:r>
              <a:rPr lang="en-GB" sz="1500" b="1"/>
              <a:t> is also very similar to that for the finite nonstationary process shown inset.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141575" y="574575"/>
            <a:ext cx="4888125" cy="28639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5591175" y="3362323"/>
            <a:ext cx="2762250" cy="24765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600700" y="3355975"/>
            <a:ext cx="2781300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b="1" dirty="0" err="1"/>
              <a:t>Correlogram</a:t>
            </a:r>
            <a:r>
              <a:rPr lang="en-US" sz="1100" b="1" dirty="0"/>
              <a:t> of </a:t>
            </a:r>
            <a:r>
              <a:rPr lang="en-US" sz="1100" b="1" dirty="0" smtClean="0"/>
              <a:t>a random walk (</a:t>
            </a:r>
            <a:r>
              <a:rPr lang="en-US" sz="1100" b="1" i="1" dirty="0" smtClean="0"/>
              <a:t>T</a:t>
            </a:r>
            <a:r>
              <a:rPr lang="en-US" sz="1100" b="1" dirty="0" smtClean="0"/>
              <a:t> = 50)</a:t>
            </a:r>
            <a:endParaRPr lang="en-US" sz="1100" b="1" dirty="0"/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800" y="561600"/>
            <a:ext cx="4606137" cy="2802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32"/>
          <p:cNvSpPr>
            <a:spLocks noChangeArrowheads="1"/>
          </p:cNvSpPr>
          <p:nvPr/>
        </p:nvSpPr>
        <p:spPr bwMode="auto">
          <a:xfrm>
            <a:off x="2990851" y="5114924"/>
            <a:ext cx="3143250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3019425" y="5130800"/>
            <a:ext cx="31527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Sample </a:t>
            </a:r>
            <a:r>
              <a:rPr lang="en-US" sz="1600" b="1" dirty="0" err="1" smtClean="0"/>
              <a:t>correlogram</a:t>
            </a:r>
            <a:r>
              <a:rPr lang="en-US" sz="1600" b="1" dirty="0" smtClean="0"/>
              <a:t> </a:t>
            </a:r>
            <a:r>
              <a:rPr lang="en-US" sz="1600" b="1" dirty="0"/>
              <a:t>of </a:t>
            </a:r>
            <a:r>
              <a:rPr lang="en-US" sz="1600" b="1" i="1" dirty="0" smtClean="0"/>
              <a:t>LGDPI</a:t>
            </a:r>
            <a:endParaRPr lang="en-US" sz="1600" b="1" dirty="0"/>
          </a:p>
        </p:txBody>
      </p:sp>
      <p:sp>
        <p:nvSpPr>
          <p:cNvPr id="25" name="Rectangle 32"/>
          <p:cNvSpPr>
            <a:spLocks noChangeArrowheads="1"/>
          </p:cNvSpPr>
          <p:nvPr/>
        </p:nvSpPr>
        <p:spPr bwMode="auto">
          <a:xfrm>
            <a:off x="6324601" y="771525"/>
            <a:ext cx="2352674" cy="58102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627341"/>
              </p:ext>
            </p:extLst>
          </p:nvPr>
        </p:nvGraphicFramePr>
        <p:xfrm>
          <a:off x="6469200" y="8784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47" name="Equation" r:id="rId5" imgW="1739880" imgH="380880" progId="Equation.3">
                  <p:embed/>
                </p:oleObj>
              </mc:Choice>
              <mc:Fallback>
                <p:oleObj name="Equation" r:id="rId5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9200" y="8784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1778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b="1" i="1"/>
          </a:p>
          <a:p>
            <a:endParaRPr lang="en-US" b="1" i="1"/>
          </a:p>
          <a:p>
            <a:pPr algn="ctr"/>
            <a:endParaRPr lang="en-US" b="1" i="1"/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This figure shows the differenced series, which appears to be stationary around a mean annual growth rate of between 2 and 3 percent.</a:t>
            </a:r>
            <a:endParaRPr lang="en-GB" sz="1500"/>
          </a:p>
        </p:txBody>
      </p:sp>
      <p:pic>
        <p:nvPicPr>
          <p:cNvPr id="33178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3248025" y="5114924"/>
            <a:ext cx="2638425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276600" y="5130800"/>
            <a:ext cx="271462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First difference of </a:t>
            </a:r>
            <a:r>
              <a:rPr lang="en-US" sz="1600" b="1" i="1" dirty="0" smtClean="0"/>
              <a:t>LGDPI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690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69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Possibly there might be a downward trend, and equally possibly there might be a discontinuity in the series at 1972, with a step down in the mean growth rate after the first oil shock, but these hypotheses will not be investigated here.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3248025" y="5114924"/>
            <a:ext cx="2638425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276600" y="5130800"/>
            <a:ext cx="271462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First difference of </a:t>
            </a:r>
            <a:r>
              <a:rPr lang="en-US" sz="1600" b="1" i="1" dirty="0" smtClean="0"/>
              <a:t>LGDPI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280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28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This f</a:t>
            </a:r>
            <a:r>
              <a:rPr lang="en-GB" b="1"/>
              <a:t>igure shows the corresponding correlogram, whose low, erratic autocorrelation coefficients provide support for the hypothesis that the differenced series is stationary.</a:t>
            </a:r>
            <a:r>
              <a:rPr lang="en-US"/>
              <a:t> </a:t>
            </a:r>
            <a:endParaRPr lang="en-GB"/>
          </a:p>
          <a:p>
            <a:endParaRPr lang="en-GB" sz="1500"/>
          </a:p>
        </p:txBody>
      </p:sp>
      <p:pic>
        <p:nvPicPr>
          <p:cNvPr id="33280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" y="6372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2085976" y="5114924"/>
            <a:ext cx="4886324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114549" y="5130800"/>
            <a:ext cx="488632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/>
              <a:t>Sample </a:t>
            </a:r>
            <a:r>
              <a:rPr lang="en-US" sz="1600" b="1" dirty="0" err="1" smtClean="0"/>
              <a:t>correlogram</a:t>
            </a:r>
            <a:r>
              <a:rPr lang="en-US" sz="1600" b="1" dirty="0" smtClean="0"/>
              <a:t> of first difference of </a:t>
            </a:r>
            <a:r>
              <a:rPr lang="en-US" sz="1600" b="1" i="1" dirty="0" smtClean="0"/>
              <a:t>LGDPI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13.3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</a:t>
            </a:r>
            <a:r>
              <a:rPr lang="en-GB" sz="1200" b="1">
                <a:solidFill>
                  <a:schemeClr val="bg1"/>
                </a:solidFill>
                <a:hlinkClick r:id="rId2"/>
              </a:rPr>
              <a:t>://</a:t>
            </a:r>
            <a:r>
              <a:rPr lang="en-GB" sz="1200" b="1" smtClean="0">
                <a:solidFill>
                  <a:schemeClr val="bg1"/>
                </a:solidFill>
                <a:hlinkClick r:id="rId2"/>
              </a:rPr>
              <a:t>www.oxfordtextbooks.co.uk/orc/dougherty5e</a:t>
            </a:r>
            <a:r>
              <a:rPr lang="en-GB" sz="1200" b="1" smtClean="0">
                <a:solidFill>
                  <a:schemeClr val="bg1"/>
                </a:solidFill>
              </a:rPr>
              <a:t>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20075" y="6553200"/>
            <a:ext cx="847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2016.05.24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202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42026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Much earlier than conventional econometricians, time series analysts recognized the importance of nonstationarity and the need for eliminating it by differencing.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253449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43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6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4100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With the need-for-differencing aspect in mind, the ARMA(</a:t>
            </a:r>
            <a:r>
              <a:rPr lang="en-GB" sz="1500" b="1" i="1"/>
              <a:t>p</a:t>
            </a:r>
            <a:r>
              <a:rPr lang="en-GB" sz="1500" b="1"/>
              <a:t>, </a:t>
            </a:r>
            <a:r>
              <a:rPr lang="en-GB" sz="1500" b="1" i="1"/>
              <a:t>q</a:t>
            </a:r>
            <a:r>
              <a:rPr lang="en-GB" sz="1500" b="1"/>
              <a:t>) model was generalized to the ARIMA(</a:t>
            </a:r>
            <a:r>
              <a:rPr lang="en-GB" sz="1500" b="1" i="1"/>
              <a:t>p</a:t>
            </a:r>
            <a:r>
              <a:rPr lang="en-GB" sz="1500" b="1"/>
              <a:t>, </a:t>
            </a:r>
            <a:r>
              <a:rPr lang="en-GB" sz="1500" b="1" i="1"/>
              <a:t>d</a:t>
            </a:r>
            <a:r>
              <a:rPr lang="en-GB" sz="1500" b="1"/>
              <a:t>, </a:t>
            </a:r>
            <a:r>
              <a:rPr lang="en-GB" sz="1500" b="1" i="1"/>
              <a:t>q</a:t>
            </a:r>
            <a:r>
              <a:rPr lang="en-GB" sz="1500" b="1"/>
              <a:t>) model where </a:t>
            </a:r>
            <a:r>
              <a:rPr lang="en-GB" sz="1500" b="1" i="1"/>
              <a:t>d</a:t>
            </a:r>
            <a:r>
              <a:rPr lang="en-GB" sz="1500" b="1"/>
              <a:t> is the number of times the series has to be differenced to render it stationary.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755546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19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997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997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key tool for determining </a:t>
            </a:r>
            <a:r>
              <a:rPr lang="en-GB" sz="1500" b="1" i="1"/>
              <a:t>d</a:t>
            </a:r>
            <a:r>
              <a:rPr lang="en-GB" sz="1500" b="1"/>
              <a:t>, and subsequently </a:t>
            </a:r>
            <a:r>
              <a:rPr lang="en-GB" sz="1500" b="1" i="1"/>
              <a:t>p</a:t>
            </a:r>
            <a:r>
              <a:rPr lang="en-GB" sz="1500" b="1"/>
              <a:t> and </a:t>
            </a:r>
            <a:r>
              <a:rPr lang="en-GB" sz="1500" b="1" i="1"/>
              <a:t>q</a:t>
            </a:r>
            <a:r>
              <a:rPr lang="en-GB" sz="1500" b="1"/>
              <a:t>, was the correlogram.</a:t>
            </a:r>
            <a:endParaRPr lang="en-GB" sz="150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2356350"/>
            <a:ext cx="9144000" cy="1072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181635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755546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15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01625" y="184308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705600" y="26241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for</a:t>
            </a:r>
            <a:r>
              <a:rPr lang="en-US" sz="2000" b="1" dirty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k</a:t>
            </a:r>
            <a:r>
              <a:rPr lang="en-US" sz="2400" b="1" dirty="0">
                <a:latin typeface="Times New Roman" pitchFamily="18" charset="0"/>
              </a:rPr>
              <a:t> = 1, ...</a:t>
            </a:r>
          </a:p>
        </p:txBody>
      </p:sp>
      <p:graphicFrame>
        <p:nvGraphicFramePr>
          <p:cNvPr id="2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448283"/>
              </p:ext>
            </p:extLst>
          </p:nvPr>
        </p:nvGraphicFramePr>
        <p:xfrm>
          <a:off x="1752600" y="2481263"/>
          <a:ext cx="473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16" name="Equation" r:id="rId5" imgW="4736880" imgH="838080" progId="Equation.3">
                  <p:embed/>
                </p:oleObj>
              </mc:Choice>
              <mc:Fallback>
                <p:oleObj name="Equation" r:id="rId5" imgW="473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481263"/>
                        <a:ext cx="473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894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8953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autocorrelation function of a series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t</a:t>
            </a:r>
            <a:r>
              <a:rPr lang="en-GB" sz="1500" b="1" dirty="0"/>
              <a:t> gives the theoretical correlation between the value of a series at time </a:t>
            </a:r>
            <a:r>
              <a:rPr lang="en-GB" sz="1500" b="1" i="1" dirty="0"/>
              <a:t>t</a:t>
            </a:r>
            <a:r>
              <a:rPr lang="en-GB" sz="1500" b="1" dirty="0"/>
              <a:t> and its value at time </a:t>
            </a:r>
            <a:r>
              <a:rPr lang="en-GB" sz="1500" b="1" i="1" dirty="0"/>
              <a:t>t</a:t>
            </a:r>
            <a:r>
              <a:rPr lang="en-GB" sz="1500" b="1" dirty="0"/>
              <a:t> +</a:t>
            </a:r>
            <a:r>
              <a:rPr lang="en-GB" sz="1500" b="1" i="1" dirty="0"/>
              <a:t>k</a:t>
            </a:r>
            <a:r>
              <a:rPr lang="en-GB" sz="1500" b="1" dirty="0"/>
              <a:t>, for values of </a:t>
            </a:r>
            <a:r>
              <a:rPr lang="en-GB" sz="1500" b="1" i="1" dirty="0"/>
              <a:t>k</a:t>
            </a:r>
            <a:r>
              <a:rPr lang="en-GB" sz="1500" b="1" dirty="0"/>
              <a:t> from 1 to (typically) about 20, being defined as the series shown above, for </a:t>
            </a:r>
            <a:r>
              <a:rPr lang="en-GB" sz="1500" b="1" i="1" dirty="0"/>
              <a:t>k</a:t>
            </a:r>
            <a:r>
              <a:rPr lang="en-GB" sz="1500" b="1" dirty="0"/>
              <a:t> = 1, … </a:t>
            </a:r>
            <a:endParaRPr lang="en-GB" sz="1500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2356350"/>
            <a:ext cx="9144000" cy="1072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181635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633098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88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01625" y="184308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705600" y="26241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for</a:t>
            </a:r>
            <a:r>
              <a:rPr lang="en-US" sz="2000" b="1" dirty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k</a:t>
            </a:r>
            <a:r>
              <a:rPr lang="en-US" sz="2400" b="1" dirty="0">
                <a:latin typeface="Times New Roman" pitchFamily="18" charset="0"/>
              </a:rPr>
              <a:t> = 1, ...</a:t>
            </a:r>
          </a:p>
        </p:txBody>
      </p:sp>
      <p:graphicFrame>
        <p:nvGraphicFramePr>
          <p:cNvPr id="2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867785"/>
              </p:ext>
            </p:extLst>
          </p:nvPr>
        </p:nvGraphicFramePr>
        <p:xfrm>
          <a:off x="1752600" y="2481263"/>
          <a:ext cx="473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89" name="Equation" r:id="rId5" imgW="4736880" imgH="838080" progId="Equation.3">
                  <p:embed/>
                </p:oleObj>
              </mc:Choice>
              <mc:Fallback>
                <p:oleObj name="Equation" r:id="rId5" imgW="473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481263"/>
                        <a:ext cx="473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0" y="4150800"/>
            <a:ext cx="9144000" cy="109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0" y="2356350"/>
            <a:ext cx="9144000" cy="1072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0" y="1080001"/>
            <a:ext cx="9144000" cy="558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6108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181635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792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3792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For example, the autocorrelation function for an AR(1) process 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e</a:t>
            </a:r>
            <a:r>
              <a:rPr lang="en-GB" sz="1500" b="1" i="1" baseline="-25000"/>
              <a:t>t</a:t>
            </a:r>
            <a:r>
              <a:rPr lang="en-GB" sz="1500" b="1"/>
              <a:t> is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/>
              <a:t>k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 baseline="30000"/>
              <a:t>k</a:t>
            </a:r>
            <a:r>
              <a:rPr lang="en-GB" sz="1500" b="1"/>
              <a:t>,</a:t>
            </a:r>
          </a:p>
          <a:p>
            <a:r>
              <a:rPr lang="en-GB" sz="1500" b="1"/>
              <a:t>the coefficients decreasing exponentially with the lag provided that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&lt; 1 and the process is stationary.</a:t>
            </a:r>
          </a:p>
        </p:txBody>
      </p:sp>
      <p:graphicFrame>
        <p:nvGraphicFramePr>
          <p:cNvPr id="3379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488990"/>
              </p:ext>
            </p:extLst>
          </p:nvPr>
        </p:nvGraphicFramePr>
        <p:xfrm>
          <a:off x="644525" y="1160463"/>
          <a:ext cx="78168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0" name="Equation" r:id="rId3" imgW="7823160" imgH="419040" progId="Equation.3">
                  <p:embed/>
                </p:oleObj>
              </mc:Choice>
              <mc:Fallback>
                <p:oleObj name="Equation" r:id="rId3" imgW="782316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1160463"/>
                        <a:ext cx="78168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27" name="Text Box 7"/>
          <p:cNvSpPr txBox="1">
            <a:spLocks noChangeArrowheads="1"/>
          </p:cNvSpPr>
          <p:nvPr/>
        </p:nvSpPr>
        <p:spPr bwMode="auto">
          <a:xfrm>
            <a:off x="301625" y="184308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</a:t>
            </a:r>
          </a:p>
        </p:txBody>
      </p:sp>
      <p:sp>
        <p:nvSpPr>
          <p:cNvPr id="337928" name="Text Box 8"/>
          <p:cNvSpPr txBox="1">
            <a:spLocks noChangeArrowheads="1"/>
          </p:cNvSpPr>
          <p:nvPr/>
        </p:nvSpPr>
        <p:spPr bwMode="auto">
          <a:xfrm>
            <a:off x="6705600" y="26241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for</a:t>
            </a:r>
            <a:r>
              <a:rPr lang="en-US" sz="2000" b="1" dirty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k</a:t>
            </a:r>
            <a:r>
              <a:rPr lang="en-US" sz="2400" b="1" dirty="0">
                <a:latin typeface="Times New Roman" pitchFamily="18" charset="0"/>
              </a:rPr>
              <a:t> = 1, ...</a:t>
            </a:r>
          </a:p>
        </p:txBody>
      </p:sp>
      <p:sp>
        <p:nvSpPr>
          <p:cNvPr id="337930" name="Text Box 10"/>
          <p:cNvSpPr txBox="1">
            <a:spLocks noChangeArrowheads="1"/>
          </p:cNvSpPr>
          <p:nvPr/>
        </p:nvSpPr>
        <p:spPr bwMode="auto">
          <a:xfrm>
            <a:off x="301625" y="3629025"/>
            <a:ext cx="510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Autocorrelation function of an AR(1) process</a:t>
            </a:r>
          </a:p>
        </p:txBody>
      </p:sp>
      <p:graphicFrame>
        <p:nvGraphicFramePr>
          <p:cNvPr id="3379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963974"/>
              </p:ext>
            </p:extLst>
          </p:nvPr>
        </p:nvGraphicFramePr>
        <p:xfrm>
          <a:off x="1731600" y="4257675"/>
          <a:ext cx="204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1" name="Equation" r:id="rId5" imgW="2044440" imgH="380880" progId="Equation.3">
                  <p:embed/>
                </p:oleObj>
              </mc:Choice>
              <mc:Fallback>
                <p:oleObj name="Equation" r:id="rId5" imgW="2044440" imgH="3808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600" y="4257675"/>
                        <a:ext cx="204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400878"/>
              </p:ext>
            </p:extLst>
          </p:nvPr>
        </p:nvGraphicFramePr>
        <p:xfrm>
          <a:off x="1746250" y="4686300"/>
          <a:ext cx="1028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2" name="Equation" r:id="rId7" imgW="1028520" imgH="419040" progId="Equation.3">
                  <p:embed/>
                </p:oleObj>
              </mc:Choice>
              <mc:Fallback>
                <p:oleObj name="Equation" r:id="rId7" imgW="1028520" imgH="419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250" y="4686300"/>
                        <a:ext cx="1028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3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818425"/>
              </p:ext>
            </p:extLst>
          </p:nvPr>
        </p:nvGraphicFramePr>
        <p:xfrm>
          <a:off x="1752600" y="2481263"/>
          <a:ext cx="473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3" name="Equation" r:id="rId9" imgW="4736880" imgH="838080" progId="Equation.3">
                  <p:embed/>
                </p:oleObj>
              </mc:Choice>
              <mc:Fallback>
                <p:oleObj name="Equation" r:id="rId9" imgW="4736880" imgH="8380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481263"/>
                        <a:ext cx="473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srgbClr val="000000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01625" y="566738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ARIMA(</a:t>
            </a:r>
            <a:r>
              <a:rPr lang="en-US" sz="1800" b="1" i="1" dirty="0" smtClean="0"/>
              <a:t>p</a:t>
            </a:r>
            <a:r>
              <a:rPr lang="en-US" sz="1800" b="1" dirty="0" smtClean="0"/>
              <a:t>, </a:t>
            </a:r>
            <a:r>
              <a:rPr lang="en-US" sz="1800" b="1" i="1" dirty="0" smtClean="0"/>
              <a:t>q</a:t>
            </a:r>
            <a:r>
              <a:rPr lang="en-US" sz="1800" b="1" dirty="0" smtClean="0"/>
              <a:t>) process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334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The </a:t>
            </a:r>
            <a:r>
              <a:rPr lang="en-GB" sz="1500" b="1" dirty="0" err="1" smtClean="0"/>
              <a:t>correlogram</a:t>
            </a:r>
            <a:r>
              <a:rPr lang="en-GB" sz="1500" b="1" dirty="0" smtClean="0"/>
              <a:t> is the graphical representation of the autocorrelation function.</a:t>
            </a:r>
            <a:r>
              <a:rPr lang="en-US" sz="1500" dirty="0" smtClean="0"/>
              <a:t>  </a:t>
            </a:r>
            <a:r>
              <a:rPr lang="en-GB" sz="1500" b="1" dirty="0" smtClean="0"/>
              <a:t>The </a:t>
            </a:r>
            <a:r>
              <a:rPr lang="en-GB" sz="1500" b="1" dirty="0"/>
              <a:t>figure shows the </a:t>
            </a:r>
            <a:r>
              <a:rPr lang="en-GB" sz="1500" b="1" dirty="0" err="1"/>
              <a:t>correlogram</a:t>
            </a:r>
            <a:r>
              <a:rPr lang="en-GB" sz="1500" b="1" dirty="0"/>
              <a:t> for </a:t>
            </a:r>
            <a:r>
              <a:rPr lang="en-GB" sz="1500" b="1" dirty="0" smtClean="0"/>
              <a:t>an AR(1) </a:t>
            </a:r>
            <a:r>
              <a:rPr lang="en-GB" sz="1500" b="1" dirty="0"/>
              <a:t>process with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= 0.8.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636589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2362200" y="800099"/>
            <a:ext cx="6572249" cy="153352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2460625" y="881063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</a:t>
            </a: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7327900" y="1493838"/>
            <a:ext cx="1739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for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i="1">
                <a:latin typeface="Times New Roman" pitchFamily="18" charset="0"/>
              </a:rPr>
              <a:t>k</a:t>
            </a:r>
            <a:r>
              <a:rPr lang="en-US" sz="2400" b="1">
                <a:latin typeface="Times New Roman" pitchFamily="18" charset="0"/>
              </a:rPr>
              <a:t> = 1, ...</a:t>
            </a:r>
          </a:p>
        </p:txBody>
      </p:sp>
      <p:graphicFrame>
        <p:nvGraphicFramePr>
          <p:cNvPr id="2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897584"/>
              </p:ext>
            </p:extLst>
          </p:nvPr>
        </p:nvGraphicFramePr>
        <p:xfrm>
          <a:off x="2540000" y="1349375"/>
          <a:ext cx="473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11" name="Equation" r:id="rId4" imgW="4736880" imgH="838080" progId="Equation.3">
                  <p:embed/>
                </p:oleObj>
              </mc:Choice>
              <mc:Fallback>
                <p:oleObj name="Equation" r:id="rId4" imgW="473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1349375"/>
                        <a:ext cx="473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2857501" y="5114924"/>
            <a:ext cx="3457574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2886075" y="5130800"/>
            <a:ext cx="34480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err="1"/>
              <a:t>Correlogram</a:t>
            </a:r>
            <a:r>
              <a:rPr lang="en-US" sz="1600" b="1" dirty="0"/>
              <a:t> of an AR(1) process</a:t>
            </a: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5124451" y="2724149"/>
            <a:ext cx="2352674" cy="10477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768273"/>
              </p:ext>
            </p:extLst>
          </p:nvPr>
        </p:nvGraphicFramePr>
        <p:xfrm>
          <a:off x="5295900" y="3238500"/>
          <a:ext cx="1866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12" name="Equation" r:id="rId6" imgW="1866600" imgH="419040" progId="Equation.3">
                  <p:embed/>
                </p:oleObj>
              </mc:Choice>
              <mc:Fallback>
                <p:oleObj name="Equation" r:id="rId6" imgW="1866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5900" y="3238500"/>
                        <a:ext cx="1866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672696"/>
              </p:ext>
            </p:extLst>
          </p:nvPr>
        </p:nvGraphicFramePr>
        <p:xfrm>
          <a:off x="5270500" y="2832100"/>
          <a:ext cx="204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13" name="Equation" r:id="rId8" imgW="2044440" imgH="380880" progId="Equation.3">
                  <p:embed/>
                </p:oleObj>
              </mc:Choice>
              <mc:Fallback>
                <p:oleObj name="Equation" r:id="rId8" imgW="2044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00" y="2832100"/>
                        <a:ext cx="204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4375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31437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Higher-order stationary AR(</a:t>
            </a:r>
            <a:r>
              <a:rPr lang="en-GB" sz="1500" b="1" i="1"/>
              <a:t>p</a:t>
            </a:r>
            <a:r>
              <a:rPr lang="en-GB" sz="1500" b="1"/>
              <a:t>) processes may exhibit a more complex mixture of damped sine waves and damped exponentials, but they retain the feature that the weights eventually decline to zero.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GRAPHICAL TECHNIQUES FOR DETECTING NONSTATIONARITY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84000" y="650775"/>
            <a:ext cx="7776000" cy="4559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636589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32"/>
          <p:cNvSpPr>
            <a:spLocks noChangeArrowheads="1"/>
          </p:cNvSpPr>
          <p:nvPr/>
        </p:nvSpPr>
        <p:spPr bwMode="auto">
          <a:xfrm>
            <a:off x="2362200" y="800099"/>
            <a:ext cx="6572249" cy="1533526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2460625" y="881063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Autocorrelation function</a:t>
            </a: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7327900" y="1493838"/>
            <a:ext cx="1739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for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400" b="1" i="1">
                <a:latin typeface="Times New Roman" pitchFamily="18" charset="0"/>
              </a:rPr>
              <a:t>k</a:t>
            </a:r>
            <a:r>
              <a:rPr lang="en-US" sz="2400" b="1">
                <a:latin typeface="Times New Roman" pitchFamily="18" charset="0"/>
              </a:rPr>
              <a:t> = 1, ...</a:t>
            </a:r>
          </a:p>
        </p:txBody>
      </p:sp>
      <p:graphicFrame>
        <p:nvGraphicFramePr>
          <p:cNvPr id="25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996150"/>
              </p:ext>
            </p:extLst>
          </p:nvPr>
        </p:nvGraphicFramePr>
        <p:xfrm>
          <a:off x="2540000" y="1349375"/>
          <a:ext cx="4737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32" name="Equation" r:id="rId4" imgW="4736880" imgH="838080" progId="Equation.3">
                  <p:embed/>
                </p:oleObj>
              </mc:Choice>
              <mc:Fallback>
                <p:oleObj name="Equation" r:id="rId4" imgW="473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1349375"/>
                        <a:ext cx="4737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2857501" y="5114924"/>
            <a:ext cx="3457574" cy="39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2886075" y="5130800"/>
            <a:ext cx="34480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err="1"/>
              <a:t>Correlogram</a:t>
            </a:r>
            <a:r>
              <a:rPr lang="en-US" sz="1600" b="1" dirty="0"/>
              <a:t> of an AR(1) process</a:t>
            </a: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5124451" y="2724149"/>
            <a:ext cx="2352674" cy="10477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161272"/>
              </p:ext>
            </p:extLst>
          </p:nvPr>
        </p:nvGraphicFramePr>
        <p:xfrm>
          <a:off x="5295900" y="3238500"/>
          <a:ext cx="1866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33" name="Equation" r:id="rId6" imgW="1866600" imgH="419040" progId="Equation.3">
                  <p:embed/>
                </p:oleObj>
              </mc:Choice>
              <mc:Fallback>
                <p:oleObj name="Equation" r:id="rId6" imgW="1866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5900" y="3238500"/>
                        <a:ext cx="1866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662126"/>
              </p:ext>
            </p:extLst>
          </p:nvPr>
        </p:nvGraphicFramePr>
        <p:xfrm>
          <a:off x="5270500" y="2832100"/>
          <a:ext cx="204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34" name="Equation" r:id="rId8" imgW="2044440" imgH="380880" progId="Equation.3">
                  <p:embed/>
                </p:oleObj>
              </mc:Choice>
              <mc:Fallback>
                <p:oleObj name="Equation" r:id="rId8" imgW="2044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00" y="2832100"/>
                        <a:ext cx="204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CD971FA-35AC-4253-B222-257182643D20}"/>
</file>

<file path=customXml/itemProps2.xml><?xml version="1.0" encoding="utf-8"?>
<ds:datastoreItem xmlns:ds="http://schemas.openxmlformats.org/officeDocument/2006/customXml" ds:itemID="{60ACCEF8-A17E-4D2F-95A6-7F5E7591F27C}"/>
</file>

<file path=customXml/itemProps3.xml><?xml version="1.0" encoding="utf-8"?>
<ds:datastoreItem xmlns:ds="http://schemas.openxmlformats.org/officeDocument/2006/customXml" ds:itemID="{527A8AB2-0E28-40E3-9E43-C691592B979A}"/>
</file>

<file path=docProps/app.xml><?xml version="1.0" encoding="utf-8"?>
<Properties xmlns="http://schemas.openxmlformats.org/officeDocument/2006/extended-properties" xmlns:vt="http://schemas.openxmlformats.org/officeDocument/2006/docPropsVTypes">
  <TotalTime>4624</TotalTime>
  <Words>1481</Words>
  <Application>Microsoft Office PowerPoint</Application>
  <PresentationFormat>On-screen Show (4:3)</PresentationFormat>
  <Paragraphs>162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108</cp:revision>
  <dcterms:created xsi:type="dcterms:W3CDTF">1998-05-09T13:24:56Z</dcterms:created>
  <dcterms:modified xsi:type="dcterms:W3CDTF">2016-06-01T09:53:59Z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