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6" r:id="rId2"/>
    <p:sldId id="311" r:id="rId3"/>
    <p:sldId id="286" r:id="rId4"/>
    <p:sldId id="285" r:id="rId5"/>
    <p:sldId id="296" r:id="rId6"/>
    <p:sldId id="297" r:id="rId7"/>
    <p:sldId id="290" r:id="rId8"/>
    <p:sldId id="299" r:id="rId9"/>
    <p:sldId id="300" r:id="rId10"/>
    <p:sldId id="298" r:id="rId11"/>
    <p:sldId id="301" r:id="rId12"/>
    <p:sldId id="361" r:id="rId13"/>
    <p:sldId id="362" r:id="rId14"/>
    <p:sldId id="363" r:id="rId15"/>
    <p:sldId id="364" r:id="rId16"/>
    <p:sldId id="365" r:id="rId17"/>
    <p:sldId id="366" r:id="rId18"/>
    <p:sldId id="367" r:id="rId19"/>
    <p:sldId id="368" r:id="rId20"/>
    <p:sldId id="369" r:id="rId21"/>
    <p:sldId id="370" r:id="rId22"/>
    <p:sldId id="371" r:id="rId23"/>
    <p:sldId id="372" r:id="rId24"/>
    <p:sldId id="373" r:id="rId25"/>
    <p:sldId id="374" r:id="rId26"/>
    <p:sldId id="375" r:id="rId27"/>
    <p:sldId id="284" r:id="rId28"/>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99" autoAdjust="0"/>
    <p:restoredTop sz="98487" autoAdjust="0"/>
  </p:normalViewPr>
  <p:slideViewPr>
    <p:cSldViewPr snapToGrid="0" showGuides="1">
      <p:cViewPr>
        <p:scale>
          <a:sx n="100" d="100"/>
          <a:sy n="100" d="100"/>
        </p:scale>
        <p:origin x="-2328"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911B7C-9AE2-4FA2-A7D0-D5D01D37B842}" type="slidenum">
              <a:rPr lang="en-US"/>
              <a:pPr/>
              <a:t>‹#›</a:t>
            </a:fld>
            <a:endParaRPr lang="en-US"/>
          </a:p>
        </p:txBody>
      </p:sp>
    </p:spTree>
    <p:extLst>
      <p:ext uri="{BB962C8B-B14F-4D97-AF65-F5344CB8AC3E}">
        <p14:creationId xmlns:p14="http://schemas.microsoft.com/office/powerpoint/2010/main" val="1765665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CB4B67-6661-4400-83D4-956F238BB16D}" type="slidenum">
              <a:rPr lang="en-US"/>
              <a:pPr/>
              <a:t>‹#›</a:t>
            </a:fld>
            <a:endParaRPr lang="en-US"/>
          </a:p>
        </p:txBody>
      </p:sp>
    </p:spTree>
    <p:extLst>
      <p:ext uri="{BB962C8B-B14F-4D97-AF65-F5344CB8AC3E}">
        <p14:creationId xmlns:p14="http://schemas.microsoft.com/office/powerpoint/2010/main" val="115837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067371F-9B89-4E31-B93E-6D74971DF451}" type="slidenum">
              <a:rPr lang="en-US"/>
              <a:pPr/>
              <a:t>‹#›</a:t>
            </a:fld>
            <a:endParaRPr lang="en-US"/>
          </a:p>
        </p:txBody>
      </p:sp>
    </p:spTree>
    <p:extLst>
      <p:ext uri="{BB962C8B-B14F-4D97-AF65-F5344CB8AC3E}">
        <p14:creationId xmlns:p14="http://schemas.microsoft.com/office/powerpoint/2010/main" val="1394895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B6275C8-4CC5-47E4-B1D6-8B0687BAEB30}" type="slidenum">
              <a:rPr lang="en-US"/>
              <a:pPr/>
              <a:t>‹#›</a:t>
            </a:fld>
            <a:endParaRPr lang="en-US"/>
          </a:p>
        </p:txBody>
      </p:sp>
    </p:spTree>
    <p:extLst>
      <p:ext uri="{BB962C8B-B14F-4D97-AF65-F5344CB8AC3E}">
        <p14:creationId xmlns:p14="http://schemas.microsoft.com/office/powerpoint/2010/main" val="935604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53B1CD2-D656-4ADE-8E49-CFA5444B11EC}" type="slidenum">
              <a:rPr lang="en-US"/>
              <a:pPr/>
              <a:t>‹#›</a:t>
            </a:fld>
            <a:endParaRPr lang="en-US"/>
          </a:p>
        </p:txBody>
      </p:sp>
    </p:spTree>
    <p:extLst>
      <p:ext uri="{BB962C8B-B14F-4D97-AF65-F5344CB8AC3E}">
        <p14:creationId xmlns:p14="http://schemas.microsoft.com/office/powerpoint/2010/main" val="4078839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B83DAB4-40D1-4C37-9E56-69F8493FFE09}" type="slidenum">
              <a:rPr lang="en-US"/>
              <a:pPr/>
              <a:t>‹#›</a:t>
            </a:fld>
            <a:endParaRPr lang="en-US"/>
          </a:p>
        </p:txBody>
      </p:sp>
    </p:spTree>
    <p:extLst>
      <p:ext uri="{BB962C8B-B14F-4D97-AF65-F5344CB8AC3E}">
        <p14:creationId xmlns:p14="http://schemas.microsoft.com/office/powerpoint/2010/main" val="2506602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1C311B8-1537-44F8-A379-E165B9EE7A30}" type="slidenum">
              <a:rPr lang="en-US"/>
              <a:pPr/>
              <a:t>‹#›</a:t>
            </a:fld>
            <a:endParaRPr lang="en-US"/>
          </a:p>
        </p:txBody>
      </p:sp>
    </p:spTree>
    <p:extLst>
      <p:ext uri="{BB962C8B-B14F-4D97-AF65-F5344CB8AC3E}">
        <p14:creationId xmlns:p14="http://schemas.microsoft.com/office/powerpoint/2010/main" val="2620003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5421E50-97EA-4A87-A6A7-BF13552B794D}" type="slidenum">
              <a:rPr lang="en-US"/>
              <a:pPr/>
              <a:t>‹#›</a:t>
            </a:fld>
            <a:endParaRPr lang="en-US"/>
          </a:p>
        </p:txBody>
      </p:sp>
    </p:spTree>
    <p:extLst>
      <p:ext uri="{BB962C8B-B14F-4D97-AF65-F5344CB8AC3E}">
        <p14:creationId xmlns:p14="http://schemas.microsoft.com/office/powerpoint/2010/main" val="921222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2F23492-7012-4BB1-89FE-CD2FDCACB02C}" type="slidenum">
              <a:rPr lang="en-US"/>
              <a:pPr/>
              <a:t>‹#›</a:t>
            </a:fld>
            <a:endParaRPr lang="en-US"/>
          </a:p>
        </p:txBody>
      </p:sp>
    </p:spTree>
    <p:extLst>
      <p:ext uri="{BB962C8B-B14F-4D97-AF65-F5344CB8AC3E}">
        <p14:creationId xmlns:p14="http://schemas.microsoft.com/office/powerpoint/2010/main" val="2737630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18BF629-BEFD-4FC4-9B08-439A56EB1ACF}" type="slidenum">
              <a:rPr lang="en-US"/>
              <a:pPr/>
              <a:t>‹#›</a:t>
            </a:fld>
            <a:endParaRPr lang="en-US"/>
          </a:p>
        </p:txBody>
      </p:sp>
    </p:spTree>
    <p:extLst>
      <p:ext uri="{BB962C8B-B14F-4D97-AF65-F5344CB8AC3E}">
        <p14:creationId xmlns:p14="http://schemas.microsoft.com/office/powerpoint/2010/main" val="1659121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4A73A2F-2CD1-40D9-A8FF-F7211BBFEBAD}" type="slidenum">
              <a:rPr lang="en-US"/>
              <a:pPr/>
              <a:t>‹#›</a:t>
            </a:fld>
            <a:endParaRPr lang="en-US"/>
          </a:p>
        </p:txBody>
      </p:sp>
    </p:spTree>
    <p:extLst>
      <p:ext uri="{BB962C8B-B14F-4D97-AF65-F5344CB8AC3E}">
        <p14:creationId xmlns:p14="http://schemas.microsoft.com/office/powerpoint/2010/main" val="2240276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CA424505-C006-407A-8735-C0B1B42E67C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9</a:t>
            </a:r>
            <a:endParaRPr lang="en-US" sz="1000" b="0" dirty="0">
              <a:solidFill>
                <a:srgbClr val="3366FF"/>
              </a:solidFill>
            </a:endParaRPr>
          </a:p>
        </p:txBody>
      </p:sp>
      <p:sp>
        <p:nvSpPr>
          <p:cNvPr id="1228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Unfortunately, they also depend on the actual data for the explanatory variables in the sample, and thus vary from sample to sample.</a:t>
            </a:r>
            <a:endParaRPr lang="en-GB" sz="1500">
              <a:latin typeface="Times New Roman" pitchFamily="18" charset="0"/>
            </a:endParaRPr>
          </a:p>
        </p:txBody>
      </p:sp>
      <p:sp>
        <p:nvSpPr>
          <p:cNvPr id="125996" name="Rectangle 44"/>
          <p:cNvSpPr>
            <a:spLocks noChangeArrowheads="1"/>
          </p:cNvSpPr>
          <p:nvPr/>
        </p:nvSpPr>
        <p:spPr bwMode="auto">
          <a:xfrm>
            <a:off x="30480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97" name="Line 45"/>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98" name="Rectangle 46"/>
          <p:cNvSpPr>
            <a:spLocks noChangeArrowheads="1"/>
          </p:cNvSpPr>
          <p:nvPr/>
        </p:nvSpPr>
        <p:spPr bwMode="auto">
          <a:xfrm>
            <a:off x="54102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99" name="Line 47"/>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00" name="Line 48"/>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01" name="Line 49"/>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08" name="Text Box 56"/>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26009" name="Text Box 57"/>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26010" name="Text Box 58"/>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26011" name="Group 59"/>
          <p:cNvGrpSpPr>
            <a:grpSpLocks/>
          </p:cNvGrpSpPr>
          <p:nvPr/>
        </p:nvGrpSpPr>
        <p:grpSpPr bwMode="auto">
          <a:xfrm>
            <a:off x="3325813" y="2438400"/>
            <a:ext cx="55562" cy="457200"/>
            <a:chOff x="2095" y="1200"/>
            <a:chExt cx="35" cy="288"/>
          </a:xfrm>
        </p:grpSpPr>
        <p:sp>
          <p:nvSpPr>
            <p:cNvPr id="126012" name="Line 60"/>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3" name="Freeform 61"/>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26014" name="Group 62"/>
          <p:cNvGrpSpPr>
            <a:grpSpLocks/>
          </p:cNvGrpSpPr>
          <p:nvPr/>
        </p:nvGrpSpPr>
        <p:grpSpPr bwMode="auto">
          <a:xfrm>
            <a:off x="5757863" y="2438400"/>
            <a:ext cx="55562" cy="457200"/>
            <a:chOff x="2095" y="1200"/>
            <a:chExt cx="35" cy="288"/>
          </a:xfrm>
        </p:grpSpPr>
        <p:sp>
          <p:nvSpPr>
            <p:cNvPr id="126015" name="Line 63"/>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6" name="Freeform 64"/>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26017" name="Line 65"/>
          <p:cNvSpPr>
            <a:spLocks noChangeShapeType="1"/>
          </p:cNvSpPr>
          <p:nvPr/>
        </p:nvSpPr>
        <p:spPr bwMode="auto">
          <a:xfrm flipV="1">
            <a:off x="3048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8" name="Line 66"/>
          <p:cNvSpPr>
            <a:spLocks noChangeShapeType="1"/>
          </p:cNvSpPr>
          <p:nvPr/>
        </p:nvSpPr>
        <p:spPr bwMode="auto">
          <a:xfrm flipV="1">
            <a:off x="37290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19" name="Line 67"/>
          <p:cNvSpPr>
            <a:spLocks noChangeShapeType="1"/>
          </p:cNvSpPr>
          <p:nvPr/>
        </p:nvSpPr>
        <p:spPr bwMode="auto">
          <a:xfrm flipV="1">
            <a:off x="54102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020" name="Line 68"/>
          <p:cNvSpPr>
            <a:spLocks noChangeShapeType="1"/>
          </p:cNvSpPr>
          <p:nvPr/>
        </p:nvSpPr>
        <p:spPr bwMode="auto">
          <a:xfrm flipV="1">
            <a:off x="6096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44"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5"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6" name="Text Box 16"/>
          <p:cNvSpPr txBox="1">
            <a:spLocks noChangeArrowheads="1"/>
          </p:cNvSpPr>
          <p:nvPr/>
        </p:nvSpPr>
        <p:spPr bwMode="auto">
          <a:xfrm>
            <a:off x="2833688"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47" name="Text Box 17"/>
          <p:cNvSpPr txBox="1">
            <a:spLocks noChangeArrowheads="1"/>
          </p:cNvSpPr>
          <p:nvPr/>
        </p:nvSpPr>
        <p:spPr bwMode="auto">
          <a:xfrm>
            <a:off x="3581401"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48"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49"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10</a:t>
            </a:r>
            <a:endParaRPr lang="en-US" sz="1000" b="0" dirty="0">
              <a:solidFill>
                <a:srgbClr val="3366FF"/>
              </a:solidFill>
            </a:endParaRPr>
          </a:p>
        </p:txBody>
      </p:sp>
      <p:sp>
        <p:nvSpPr>
          <p:cNvPr id="1259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However Durbin and Watson determined upper and lower bounds, </a:t>
            </a:r>
            <a:r>
              <a:rPr lang="en-GB" sz="1500" i="1"/>
              <a:t>d</a:t>
            </a:r>
            <a:r>
              <a:rPr lang="en-GB" sz="1500" i="1" baseline="-25000"/>
              <a:t>U</a:t>
            </a:r>
            <a:r>
              <a:rPr lang="en-GB" sz="1500"/>
              <a:t> and </a:t>
            </a:r>
            <a:r>
              <a:rPr lang="en-GB" sz="1500" i="1"/>
              <a:t>d</a:t>
            </a:r>
            <a:r>
              <a:rPr lang="en-GB" sz="1500" i="1" baseline="-25000"/>
              <a:t>L</a:t>
            </a:r>
            <a:r>
              <a:rPr lang="en-GB" sz="1500"/>
              <a:t>, for the critical values, and these are presented in standard tables.</a:t>
            </a:r>
            <a:endParaRPr lang="en-GB" sz="1500">
              <a:latin typeface="Times New Roman" pitchFamily="18" charset="0"/>
            </a:endParaRPr>
          </a:p>
        </p:txBody>
      </p:sp>
      <p:sp>
        <p:nvSpPr>
          <p:cNvPr id="125961" name="Rectangle 9"/>
          <p:cNvSpPr>
            <a:spLocks noChangeArrowheads="1"/>
          </p:cNvSpPr>
          <p:nvPr/>
        </p:nvSpPr>
        <p:spPr bwMode="auto">
          <a:xfrm>
            <a:off x="30480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62" name="Line 10"/>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63" name="Rectangle 11"/>
          <p:cNvSpPr>
            <a:spLocks noChangeArrowheads="1"/>
          </p:cNvSpPr>
          <p:nvPr/>
        </p:nvSpPr>
        <p:spPr bwMode="auto">
          <a:xfrm>
            <a:off x="54102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64" name="Line 12"/>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65" name="Line 13"/>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66" name="Line 14"/>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73" name="Text Box 21"/>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25974" name="Text Box 22"/>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25975" name="Text Box 23"/>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25976" name="Group 24"/>
          <p:cNvGrpSpPr>
            <a:grpSpLocks/>
          </p:cNvGrpSpPr>
          <p:nvPr/>
        </p:nvGrpSpPr>
        <p:grpSpPr bwMode="auto">
          <a:xfrm>
            <a:off x="3325813" y="2438400"/>
            <a:ext cx="55562" cy="457200"/>
            <a:chOff x="2095" y="1200"/>
            <a:chExt cx="35" cy="288"/>
          </a:xfrm>
        </p:grpSpPr>
        <p:sp>
          <p:nvSpPr>
            <p:cNvPr id="125977" name="Line 25"/>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78" name="Freeform 26"/>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25979" name="Group 27"/>
          <p:cNvGrpSpPr>
            <a:grpSpLocks/>
          </p:cNvGrpSpPr>
          <p:nvPr/>
        </p:nvGrpSpPr>
        <p:grpSpPr bwMode="auto">
          <a:xfrm>
            <a:off x="5757863" y="2438400"/>
            <a:ext cx="55562" cy="457200"/>
            <a:chOff x="2095" y="1200"/>
            <a:chExt cx="35" cy="288"/>
          </a:xfrm>
        </p:grpSpPr>
        <p:sp>
          <p:nvSpPr>
            <p:cNvPr id="125980" name="Line 28"/>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81" name="Freeform 29"/>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25982" name="Line 30"/>
          <p:cNvSpPr>
            <a:spLocks noChangeShapeType="1"/>
          </p:cNvSpPr>
          <p:nvPr/>
        </p:nvSpPr>
        <p:spPr bwMode="auto">
          <a:xfrm flipV="1">
            <a:off x="3048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83" name="Line 31"/>
          <p:cNvSpPr>
            <a:spLocks noChangeShapeType="1"/>
          </p:cNvSpPr>
          <p:nvPr/>
        </p:nvSpPr>
        <p:spPr bwMode="auto">
          <a:xfrm flipV="1">
            <a:off x="37290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84" name="Line 32"/>
          <p:cNvSpPr>
            <a:spLocks noChangeShapeType="1"/>
          </p:cNvSpPr>
          <p:nvPr/>
        </p:nvSpPr>
        <p:spPr bwMode="auto">
          <a:xfrm flipV="1">
            <a:off x="54102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85" name="Line 33"/>
          <p:cNvSpPr>
            <a:spLocks noChangeShapeType="1"/>
          </p:cNvSpPr>
          <p:nvPr/>
        </p:nvSpPr>
        <p:spPr bwMode="auto">
          <a:xfrm flipV="1">
            <a:off x="6096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2"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4" name="Rectangle 43"/>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5"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6"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47"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8"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9" name="Text Box 16"/>
          <p:cNvSpPr txBox="1">
            <a:spLocks noChangeArrowheads="1"/>
          </p:cNvSpPr>
          <p:nvPr/>
        </p:nvSpPr>
        <p:spPr bwMode="auto">
          <a:xfrm>
            <a:off x="2833688"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0" name="Text Box 17"/>
          <p:cNvSpPr txBox="1">
            <a:spLocks noChangeArrowheads="1"/>
          </p:cNvSpPr>
          <p:nvPr/>
        </p:nvSpPr>
        <p:spPr bwMode="auto">
          <a:xfrm>
            <a:off x="3581401"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1"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52"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41"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251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11</a:t>
            </a:r>
            <a:endParaRPr lang="en-US" sz="1000" b="0" dirty="0">
              <a:solidFill>
                <a:srgbClr val="3366FF"/>
              </a:solidFill>
            </a:endParaRPr>
          </a:p>
        </p:txBody>
      </p:sp>
      <p:sp>
        <p:nvSpPr>
          <p:cNvPr id="192520" name="Rectangle 8"/>
          <p:cNvSpPr>
            <a:spLocks noChangeArrowheads="1"/>
          </p:cNvSpPr>
          <p:nvPr/>
        </p:nvSpPr>
        <p:spPr bwMode="auto">
          <a:xfrm>
            <a:off x="30480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21" name="Line 9"/>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22" name="Rectangle 10"/>
          <p:cNvSpPr>
            <a:spLocks noChangeArrowheads="1"/>
          </p:cNvSpPr>
          <p:nvPr/>
        </p:nvSpPr>
        <p:spPr bwMode="auto">
          <a:xfrm>
            <a:off x="54102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23" name="Line 11"/>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24" name="Line 12"/>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25" name="Line 13"/>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32" name="Text Box 20"/>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2533" name="Text Box 21"/>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2534" name="Text Box 22"/>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92535" name="Group 23"/>
          <p:cNvGrpSpPr>
            <a:grpSpLocks/>
          </p:cNvGrpSpPr>
          <p:nvPr/>
        </p:nvGrpSpPr>
        <p:grpSpPr bwMode="auto">
          <a:xfrm>
            <a:off x="3325813" y="2438400"/>
            <a:ext cx="55562" cy="457200"/>
            <a:chOff x="2095" y="1200"/>
            <a:chExt cx="35" cy="288"/>
          </a:xfrm>
        </p:grpSpPr>
        <p:sp>
          <p:nvSpPr>
            <p:cNvPr id="192536" name="Line 24"/>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37" name="Freeform 25"/>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92538" name="Group 26"/>
          <p:cNvGrpSpPr>
            <a:grpSpLocks/>
          </p:cNvGrpSpPr>
          <p:nvPr/>
        </p:nvGrpSpPr>
        <p:grpSpPr bwMode="auto">
          <a:xfrm>
            <a:off x="5757863" y="2438400"/>
            <a:ext cx="55562" cy="457200"/>
            <a:chOff x="2095" y="1200"/>
            <a:chExt cx="35" cy="288"/>
          </a:xfrm>
        </p:grpSpPr>
        <p:sp>
          <p:nvSpPr>
            <p:cNvPr id="192539" name="Line 27"/>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40" name="Freeform 28"/>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92541" name="Line 29"/>
          <p:cNvSpPr>
            <a:spLocks noChangeShapeType="1"/>
          </p:cNvSpPr>
          <p:nvPr/>
        </p:nvSpPr>
        <p:spPr bwMode="auto">
          <a:xfrm flipV="1">
            <a:off x="3048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42" name="Line 30"/>
          <p:cNvSpPr>
            <a:spLocks noChangeShapeType="1"/>
          </p:cNvSpPr>
          <p:nvPr/>
        </p:nvSpPr>
        <p:spPr bwMode="auto">
          <a:xfrm flipV="1">
            <a:off x="37290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43" name="Line 31"/>
          <p:cNvSpPr>
            <a:spLocks noChangeShapeType="1"/>
          </p:cNvSpPr>
          <p:nvPr/>
        </p:nvSpPr>
        <p:spPr bwMode="auto">
          <a:xfrm flipV="1">
            <a:off x="54102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44" name="Line 32"/>
          <p:cNvSpPr>
            <a:spLocks noChangeShapeType="1"/>
          </p:cNvSpPr>
          <p:nvPr/>
        </p:nvSpPr>
        <p:spPr bwMode="auto">
          <a:xfrm flipV="1">
            <a:off x="6096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2549" name="Text Box 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a:t>
            </a:r>
            <a:r>
              <a:rPr lang="en-GB" sz="1500" i="1"/>
              <a:t>d</a:t>
            </a:r>
            <a:r>
              <a:rPr lang="en-GB" sz="1500"/>
              <a:t> is less than </a:t>
            </a:r>
            <a:r>
              <a:rPr lang="en-GB" sz="1500" i="1"/>
              <a:t>d</a:t>
            </a:r>
            <a:r>
              <a:rPr lang="en-GB" sz="1500" i="1" baseline="-25000"/>
              <a:t>L</a:t>
            </a:r>
            <a:r>
              <a:rPr lang="en-GB" sz="1500"/>
              <a:t>, it must also be less than the critical value of </a:t>
            </a:r>
            <a:r>
              <a:rPr lang="en-GB" sz="1500" i="1"/>
              <a:t>d</a:t>
            </a:r>
            <a:r>
              <a:rPr lang="en-GB" sz="1500"/>
              <a:t> for positive autocorrelation, and so we would reject the null hypothesis and conclude that there is positive autocorrelation.</a:t>
            </a:r>
            <a:endParaRPr lang="en-GB" sz="1500">
              <a:latin typeface="Times New Roman" pitchFamily="18" charset="0"/>
            </a:endParaRPr>
          </a:p>
        </p:txBody>
      </p:sp>
      <p:sp>
        <p:nvSpPr>
          <p:cNvPr id="192550" name="Oval 38"/>
          <p:cNvSpPr>
            <a:spLocks noChangeAspect="1" noChangeArrowheads="1"/>
          </p:cNvSpPr>
          <p:nvPr/>
        </p:nvSpPr>
        <p:spPr bwMode="auto">
          <a:xfrm>
            <a:off x="22098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3"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4"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5" name="Rectangle 44"/>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6"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7"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48"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9"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50" name="Text Box 16"/>
          <p:cNvSpPr txBox="1">
            <a:spLocks noChangeArrowheads="1"/>
          </p:cNvSpPr>
          <p:nvPr/>
        </p:nvSpPr>
        <p:spPr bwMode="auto">
          <a:xfrm>
            <a:off x="2833688"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1" name="Text Box 17"/>
          <p:cNvSpPr txBox="1">
            <a:spLocks noChangeArrowheads="1"/>
          </p:cNvSpPr>
          <p:nvPr/>
        </p:nvSpPr>
        <p:spPr bwMode="auto">
          <a:xfrm>
            <a:off x="3581401"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2"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53"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42"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353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12</a:t>
            </a:r>
            <a:endParaRPr lang="en-US" sz="1000" b="0" dirty="0">
              <a:solidFill>
                <a:srgbClr val="3366FF"/>
              </a:solidFill>
            </a:endParaRPr>
          </a:p>
        </p:txBody>
      </p:sp>
      <p:sp>
        <p:nvSpPr>
          <p:cNvPr id="193543" name="Rectangle 7"/>
          <p:cNvSpPr>
            <a:spLocks noChangeArrowheads="1"/>
          </p:cNvSpPr>
          <p:nvPr/>
        </p:nvSpPr>
        <p:spPr bwMode="auto">
          <a:xfrm>
            <a:off x="30480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44" name="Line 8"/>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45" name="Rectangle 9"/>
          <p:cNvSpPr>
            <a:spLocks noChangeArrowheads="1"/>
          </p:cNvSpPr>
          <p:nvPr/>
        </p:nvSpPr>
        <p:spPr bwMode="auto">
          <a:xfrm>
            <a:off x="5410200"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46" name="Line 10"/>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47" name="Line 11"/>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48" name="Line 12"/>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55" name="Text Box 19"/>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3556" name="Text Box 20"/>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3557" name="Text Box 21"/>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93558" name="Group 22"/>
          <p:cNvGrpSpPr>
            <a:grpSpLocks/>
          </p:cNvGrpSpPr>
          <p:nvPr/>
        </p:nvGrpSpPr>
        <p:grpSpPr bwMode="auto">
          <a:xfrm>
            <a:off x="3325813" y="2438400"/>
            <a:ext cx="55562" cy="457200"/>
            <a:chOff x="2095" y="1200"/>
            <a:chExt cx="35" cy="288"/>
          </a:xfrm>
        </p:grpSpPr>
        <p:sp>
          <p:nvSpPr>
            <p:cNvPr id="193559" name="Line 23"/>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60" name="Freeform 24"/>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93561" name="Group 25"/>
          <p:cNvGrpSpPr>
            <a:grpSpLocks/>
          </p:cNvGrpSpPr>
          <p:nvPr/>
        </p:nvGrpSpPr>
        <p:grpSpPr bwMode="auto">
          <a:xfrm>
            <a:off x="5757863" y="2438400"/>
            <a:ext cx="55562" cy="457200"/>
            <a:chOff x="2095" y="1200"/>
            <a:chExt cx="35" cy="288"/>
          </a:xfrm>
        </p:grpSpPr>
        <p:sp>
          <p:nvSpPr>
            <p:cNvPr id="193562" name="Line 26"/>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63" name="Freeform 27"/>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93564" name="Line 28"/>
          <p:cNvSpPr>
            <a:spLocks noChangeShapeType="1"/>
          </p:cNvSpPr>
          <p:nvPr/>
        </p:nvSpPr>
        <p:spPr bwMode="auto">
          <a:xfrm flipV="1">
            <a:off x="3048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65" name="Line 29"/>
          <p:cNvSpPr>
            <a:spLocks noChangeShapeType="1"/>
          </p:cNvSpPr>
          <p:nvPr/>
        </p:nvSpPr>
        <p:spPr bwMode="auto">
          <a:xfrm flipV="1">
            <a:off x="37290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66" name="Line 30"/>
          <p:cNvSpPr>
            <a:spLocks noChangeShapeType="1"/>
          </p:cNvSpPr>
          <p:nvPr/>
        </p:nvSpPr>
        <p:spPr bwMode="auto">
          <a:xfrm flipV="1">
            <a:off x="54102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67" name="Line 31"/>
          <p:cNvSpPr>
            <a:spLocks noChangeShapeType="1"/>
          </p:cNvSpPr>
          <p:nvPr/>
        </p:nvSpPr>
        <p:spPr bwMode="auto">
          <a:xfrm flipV="1">
            <a:off x="60960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3574" name="Text Box 3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a:t>
            </a:r>
            <a:r>
              <a:rPr lang="en-GB" sz="1500" i="1"/>
              <a:t>d</a:t>
            </a:r>
            <a:r>
              <a:rPr lang="en-GB" sz="1500"/>
              <a:t> is above than </a:t>
            </a:r>
            <a:r>
              <a:rPr lang="en-GB" sz="1500" i="1"/>
              <a:t>d</a:t>
            </a:r>
            <a:r>
              <a:rPr lang="en-GB" sz="1500" i="1" baseline="-25000"/>
              <a:t>U</a:t>
            </a:r>
            <a:r>
              <a:rPr lang="en-GB" sz="1500"/>
              <a:t>, it must also be above the critical value of </a:t>
            </a:r>
            <a:r>
              <a:rPr lang="en-GB" sz="1500" i="1"/>
              <a:t>d</a:t>
            </a:r>
            <a:r>
              <a:rPr lang="en-GB" sz="1500"/>
              <a:t>, and so we would not reject the null hypothesis.  (Of course, if it were above 2, we should consider testing for negative autocorrelation instead.)</a:t>
            </a:r>
            <a:endParaRPr lang="en-GB" sz="1500">
              <a:latin typeface="Times New Roman" pitchFamily="18" charset="0"/>
            </a:endParaRPr>
          </a:p>
        </p:txBody>
      </p:sp>
      <p:sp>
        <p:nvSpPr>
          <p:cNvPr id="193575" name="Oval 39"/>
          <p:cNvSpPr>
            <a:spLocks noChangeAspect="1" noChangeArrowheads="1"/>
          </p:cNvSpPr>
          <p:nvPr/>
        </p:nvSpPr>
        <p:spPr bwMode="auto">
          <a:xfrm>
            <a:off x="41148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3"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4"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5" name="Rectangle 44"/>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6"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7"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4</a:t>
            </a:r>
            <a:endParaRPr lang="en-US" sz="2400" b="0" dirty="0">
              <a:latin typeface="Times New Roman" pitchFamily="18" charset="0"/>
            </a:endParaRPr>
          </a:p>
        </p:txBody>
      </p:sp>
      <p:sp>
        <p:nvSpPr>
          <p:cNvPr id="48"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9"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50" name="Text Box 16"/>
          <p:cNvSpPr txBox="1">
            <a:spLocks noChangeArrowheads="1"/>
          </p:cNvSpPr>
          <p:nvPr/>
        </p:nvSpPr>
        <p:spPr bwMode="auto">
          <a:xfrm>
            <a:off x="2833688"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1" name="Text Box 17"/>
          <p:cNvSpPr txBox="1">
            <a:spLocks noChangeArrowheads="1"/>
          </p:cNvSpPr>
          <p:nvPr/>
        </p:nvSpPr>
        <p:spPr bwMode="auto">
          <a:xfrm>
            <a:off x="3581401"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2"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53"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42"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13</a:t>
            </a:r>
            <a:endParaRPr lang="en-US" sz="1000" b="0" dirty="0">
              <a:solidFill>
                <a:srgbClr val="3366FF"/>
              </a:solidFill>
            </a:endParaRPr>
          </a:p>
        </p:txBody>
      </p:sp>
      <p:sp>
        <p:nvSpPr>
          <p:cNvPr id="194567" name="Rectangle 7"/>
          <p:cNvSpPr>
            <a:spLocks noChangeArrowheads="1"/>
          </p:cNvSpPr>
          <p:nvPr/>
        </p:nvSpPr>
        <p:spPr bwMode="auto">
          <a:xfrm>
            <a:off x="3048001"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68" name="Line 8"/>
          <p:cNvSpPr>
            <a:spLocks noChangeShapeType="1"/>
          </p:cNvSpPr>
          <p:nvPr/>
        </p:nvSpPr>
        <p:spPr bwMode="auto">
          <a:xfrm flipV="1">
            <a:off x="7769226"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69" name="Rectangle 9"/>
          <p:cNvSpPr>
            <a:spLocks noChangeArrowheads="1"/>
          </p:cNvSpPr>
          <p:nvPr/>
        </p:nvSpPr>
        <p:spPr bwMode="auto">
          <a:xfrm>
            <a:off x="5410201" y="1981200"/>
            <a:ext cx="68580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70" name="Line 10"/>
          <p:cNvSpPr>
            <a:spLocks noChangeShapeType="1"/>
          </p:cNvSpPr>
          <p:nvPr/>
        </p:nvSpPr>
        <p:spPr bwMode="auto">
          <a:xfrm>
            <a:off x="1370013" y="2895600"/>
            <a:ext cx="639921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71" name="Line 11"/>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72" name="Line 12"/>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73"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194575"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194576" name="Text Box 16"/>
          <p:cNvSpPr txBox="1">
            <a:spLocks noChangeArrowheads="1"/>
          </p:cNvSpPr>
          <p:nvPr/>
        </p:nvSpPr>
        <p:spPr bwMode="auto">
          <a:xfrm>
            <a:off x="2833688"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194577" name="Text Box 17"/>
          <p:cNvSpPr txBox="1">
            <a:spLocks noChangeArrowheads="1"/>
          </p:cNvSpPr>
          <p:nvPr/>
        </p:nvSpPr>
        <p:spPr bwMode="auto">
          <a:xfrm>
            <a:off x="3581401"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194578"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194579" name="Text Box 19"/>
          <p:cNvSpPr txBox="1">
            <a:spLocks noChangeArrowheads="1"/>
          </p:cNvSpPr>
          <p:nvPr/>
        </p:nvSpPr>
        <p:spPr bwMode="auto">
          <a:xfrm>
            <a:off x="1295401"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4580" name="Text Box 20"/>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4581" name="Text Box 21"/>
          <p:cNvSpPr txBox="1">
            <a:spLocks noChangeArrowheads="1"/>
          </p:cNvSpPr>
          <p:nvPr/>
        </p:nvSpPr>
        <p:spPr bwMode="auto">
          <a:xfrm>
            <a:off x="3629026"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94582" name="Group 22"/>
          <p:cNvGrpSpPr>
            <a:grpSpLocks/>
          </p:cNvGrpSpPr>
          <p:nvPr/>
        </p:nvGrpSpPr>
        <p:grpSpPr bwMode="auto">
          <a:xfrm>
            <a:off x="3325813" y="2438400"/>
            <a:ext cx="55563" cy="457200"/>
            <a:chOff x="2095" y="1200"/>
            <a:chExt cx="35" cy="288"/>
          </a:xfrm>
        </p:grpSpPr>
        <p:sp>
          <p:nvSpPr>
            <p:cNvPr id="194583" name="Line 23"/>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84" name="Freeform 24"/>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94585" name="Group 25"/>
          <p:cNvGrpSpPr>
            <a:grpSpLocks/>
          </p:cNvGrpSpPr>
          <p:nvPr/>
        </p:nvGrpSpPr>
        <p:grpSpPr bwMode="auto">
          <a:xfrm>
            <a:off x="5757863" y="2438400"/>
            <a:ext cx="55563" cy="457200"/>
            <a:chOff x="2095" y="1200"/>
            <a:chExt cx="35" cy="288"/>
          </a:xfrm>
        </p:grpSpPr>
        <p:sp>
          <p:nvSpPr>
            <p:cNvPr id="194586" name="Line 26"/>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87" name="Freeform 27"/>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94588" name="Line 28"/>
          <p:cNvSpPr>
            <a:spLocks noChangeShapeType="1"/>
          </p:cNvSpPr>
          <p:nvPr/>
        </p:nvSpPr>
        <p:spPr bwMode="auto">
          <a:xfrm flipV="1">
            <a:off x="3048001"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89" name="Line 29"/>
          <p:cNvSpPr>
            <a:spLocks noChangeShapeType="1"/>
          </p:cNvSpPr>
          <p:nvPr/>
        </p:nvSpPr>
        <p:spPr bwMode="auto">
          <a:xfrm flipV="1">
            <a:off x="37290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90" name="Line 30"/>
          <p:cNvSpPr>
            <a:spLocks noChangeShapeType="1"/>
          </p:cNvSpPr>
          <p:nvPr/>
        </p:nvSpPr>
        <p:spPr bwMode="auto">
          <a:xfrm flipV="1">
            <a:off x="5410201"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91" name="Line 31"/>
          <p:cNvSpPr>
            <a:spLocks noChangeShapeType="1"/>
          </p:cNvSpPr>
          <p:nvPr/>
        </p:nvSpPr>
        <p:spPr bwMode="auto">
          <a:xfrm flipV="1">
            <a:off x="6096001"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4592"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194598" name="Text Box 3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a:t>
            </a:r>
            <a:r>
              <a:rPr lang="en-GB" sz="1500" i="1"/>
              <a:t>d</a:t>
            </a:r>
            <a:r>
              <a:rPr lang="en-GB" sz="1500"/>
              <a:t> lies between </a:t>
            </a:r>
            <a:r>
              <a:rPr lang="en-GB" sz="1500" i="1"/>
              <a:t>d</a:t>
            </a:r>
            <a:r>
              <a:rPr lang="en-GB" sz="1500" i="1" baseline="-25000"/>
              <a:t>L</a:t>
            </a:r>
            <a:r>
              <a:rPr lang="en-GB" sz="1500"/>
              <a:t> and </a:t>
            </a:r>
            <a:r>
              <a:rPr lang="en-GB" sz="1500" i="1"/>
              <a:t>d</a:t>
            </a:r>
            <a:r>
              <a:rPr lang="en-GB" sz="1500" i="1" baseline="-25000"/>
              <a:t>U</a:t>
            </a:r>
            <a:r>
              <a:rPr lang="en-GB" sz="1500"/>
              <a:t>, we cannot tell whether it is above or below the critical value and so the test is indeterminate.</a:t>
            </a:r>
          </a:p>
        </p:txBody>
      </p:sp>
      <p:sp>
        <p:nvSpPr>
          <p:cNvPr id="194599" name="Oval 39"/>
          <p:cNvSpPr>
            <a:spLocks noChangeAspect="1" noChangeArrowheads="1"/>
          </p:cNvSpPr>
          <p:nvPr/>
        </p:nvSpPr>
        <p:spPr bwMode="auto">
          <a:xfrm>
            <a:off x="34290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5"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6" name="Rectangle 45"/>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7"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8"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42"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558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14</a:t>
            </a:r>
            <a:endParaRPr lang="en-US" sz="1000" b="0" dirty="0">
              <a:solidFill>
                <a:srgbClr val="3366FF"/>
              </a:solidFill>
            </a:endParaRPr>
          </a:p>
        </p:txBody>
      </p:sp>
      <p:sp>
        <p:nvSpPr>
          <p:cNvPr id="195622" name="Text Box 3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Here are </a:t>
            </a:r>
            <a:r>
              <a:rPr lang="en-GB" sz="1500" i="1"/>
              <a:t>d</a:t>
            </a:r>
            <a:r>
              <a:rPr lang="en-GB" sz="1500" i="1" baseline="-25000"/>
              <a:t>L</a:t>
            </a:r>
            <a:r>
              <a:rPr lang="en-GB" sz="1500"/>
              <a:t> and </a:t>
            </a:r>
            <a:r>
              <a:rPr lang="en-GB" sz="1500" i="1"/>
              <a:t>d</a:t>
            </a:r>
            <a:r>
              <a:rPr lang="en-GB" sz="1500" i="1" baseline="-25000"/>
              <a:t>U</a:t>
            </a:r>
            <a:r>
              <a:rPr lang="en-GB" sz="1500"/>
              <a:t> for 45 observations and two explanatory variables, at the 5% significance level.</a:t>
            </a:r>
            <a:endParaRPr lang="en-GB" sz="1500">
              <a:latin typeface="Times New Roman" pitchFamily="18" charset="0"/>
            </a:endParaRPr>
          </a:p>
        </p:txBody>
      </p:sp>
      <p:sp>
        <p:nvSpPr>
          <p:cNvPr id="195628" name="Rectangle 44"/>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29" name="Line 45"/>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30" name="Rectangle 46"/>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31" name="Line 47"/>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32" name="Line 48"/>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33" name="Line 49"/>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39" name="Text Box 55"/>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5640" name="Text Box 56"/>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5641" name="Text Box 57"/>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195642" name="Line 58"/>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43" name="Line 59"/>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44" name="Line 60"/>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45" name="Line 61"/>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8"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39" name="Rectangle 38"/>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0"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9"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50"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51"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52"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53"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2</a:t>
            </a:r>
            <a:endParaRPr lang="en-US" sz="2400" b="0" dirty="0">
              <a:latin typeface="Times New Roman" pitchFamily="18" charset="0"/>
            </a:endParaRPr>
          </a:p>
        </p:txBody>
      </p:sp>
      <p:sp>
        <p:nvSpPr>
          <p:cNvPr id="54"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55"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6"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36"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66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15</a:t>
            </a:r>
            <a:endParaRPr lang="en-US" sz="1000" b="0" dirty="0">
              <a:solidFill>
                <a:srgbClr val="3366FF"/>
              </a:solidFill>
            </a:endParaRPr>
          </a:p>
        </p:txBody>
      </p:sp>
      <p:sp>
        <p:nvSpPr>
          <p:cNvPr id="196622" name="Rectangle 14"/>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23" name="Line 15"/>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24" name="Rectangle 16"/>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25" name="Line 17"/>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26" name="Line 18"/>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27" name="Line 19"/>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33" name="Text Box 25"/>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6634" name="Text Box 26"/>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6635" name="Text Box 27"/>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196636" name="Line 28"/>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37" name="Line 29"/>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38" name="Line 30"/>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39" name="Line 31"/>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6640" name="Text Box 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There are similar bounds for the critical value in the case of negative autocorrelation.  They are not given in the standard tables because negative autocorrelation is uncommon, but it is easy to calculate them because are they are located symmetrically to the right of 2.</a:t>
            </a:r>
            <a:endParaRPr lang="en-GB" sz="1500">
              <a:latin typeface="Times New Roman" pitchFamily="18" charset="0"/>
            </a:endParaRP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44"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45"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46"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7"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48"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49"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0" name="Text Box 31"/>
          <p:cNvSpPr txBox="1">
            <a:spLocks noChangeArrowheads="1"/>
          </p:cNvSpPr>
          <p:nvPr/>
        </p:nvSpPr>
        <p:spPr bwMode="auto">
          <a:xfrm>
            <a:off x="48768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2.38</a:t>
            </a:r>
            <a:endParaRPr lang="en-US"/>
          </a:p>
        </p:txBody>
      </p:sp>
      <p:sp>
        <p:nvSpPr>
          <p:cNvPr id="51" name="Text Box 32"/>
          <p:cNvSpPr txBox="1">
            <a:spLocks noChangeArrowheads="1"/>
          </p:cNvSpPr>
          <p:nvPr/>
        </p:nvSpPr>
        <p:spPr bwMode="auto">
          <a:xfrm>
            <a:off x="53340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2.57</a:t>
            </a:r>
            <a:endParaRPr lang="en-US" dirty="0"/>
          </a:p>
        </p:txBody>
      </p:sp>
      <p:sp>
        <p:nvSpPr>
          <p:cNvPr id="52"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4" name="Rectangle 5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763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16</a:t>
            </a:r>
            <a:endParaRPr lang="en-US" sz="1000" b="0" dirty="0">
              <a:solidFill>
                <a:srgbClr val="3366FF"/>
              </a:solidFill>
            </a:endParaRPr>
          </a:p>
        </p:txBody>
      </p:sp>
      <p:sp>
        <p:nvSpPr>
          <p:cNvPr id="197645" name="Rectangle 13"/>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46" name="Line 14"/>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47" name="Rectangle 15"/>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48" name="Line 1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49" name="Line 1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50" name="Line 1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56" name="Text Box 24"/>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7657" name="Text Box 25"/>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7658" name="Text Box 26"/>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197659" name="Line 27"/>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60" name="Line 28"/>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61" name="Line 29"/>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62" name="Line 30"/>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7666"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So if </a:t>
            </a:r>
            <a:r>
              <a:rPr lang="en-GB" sz="1500" i="1"/>
              <a:t>d</a:t>
            </a:r>
            <a:r>
              <a:rPr lang="en-GB" sz="1500"/>
              <a:t> &lt; 1.43, we reject the null hypothesis and conclude that there is positive autocorrelation.</a:t>
            </a:r>
            <a:endParaRPr lang="en-GB" sz="1500">
              <a:latin typeface="Times New Roman" pitchFamily="18" charset="0"/>
            </a:endParaRPr>
          </a:p>
        </p:txBody>
      </p:sp>
      <p:sp>
        <p:nvSpPr>
          <p:cNvPr id="197667" name="Oval 35"/>
          <p:cNvSpPr>
            <a:spLocks noChangeAspect="1" noChangeArrowheads="1"/>
          </p:cNvSpPr>
          <p:nvPr/>
        </p:nvSpPr>
        <p:spPr bwMode="auto">
          <a:xfrm>
            <a:off x="22098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1"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2" name="Rectangle 41"/>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3"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4"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45"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46"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47"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8"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49"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0"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1" name="Text Box 31"/>
          <p:cNvSpPr txBox="1">
            <a:spLocks noChangeArrowheads="1"/>
          </p:cNvSpPr>
          <p:nvPr/>
        </p:nvSpPr>
        <p:spPr bwMode="auto">
          <a:xfrm>
            <a:off x="48768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2.38</a:t>
            </a:r>
            <a:endParaRPr lang="en-US"/>
          </a:p>
        </p:txBody>
      </p:sp>
      <p:sp>
        <p:nvSpPr>
          <p:cNvPr id="52" name="Text Box 32"/>
          <p:cNvSpPr txBox="1">
            <a:spLocks noChangeArrowheads="1"/>
          </p:cNvSpPr>
          <p:nvPr/>
        </p:nvSpPr>
        <p:spPr bwMode="auto">
          <a:xfrm>
            <a:off x="53340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2.57</a:t>
            </a:r>
            <a:endParaRPr lang="en-US" dirty="0"/>
          </a:p>
        </p:txBody>
      </p:sp>
      <p:sp>
        <p:nvSpPr>
          <p:cNvPr id="53"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9"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86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17</a:t>
            </a:r>
            <a:endParaRPr lang="en-US" sz="1000" b="0" dirty="0">
              <a:solidFill>
                <a:srgbClr val="3366FF"/>
              </a:solidFill>
            </a:endParaRPr>
          </a:p>
        </p:txBody>
      </p:sp>
      <p:sp>
        <p:nvSpPr>
          <p:cNvPr id="198669" name="Rectangle 13"/>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70" name="Line 14"/>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71" name="Rectangle 15"/>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72" name="Line 1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73" name="Line 1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74" name="Line 1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80" name="Text Box 24"/>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8681" name="Text Box 25"/>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8682" name="Text Box 26"/>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198683" name="Line 27"/>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84" name="Line 28"/>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85" name="Line 29"/>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86" name="Line 30"/>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90" name="Oval 34"/>
          <p:cNvSpPr>
            <a:spLocks noChangeAspect="1" noChangeArrowheads="1"/>
          </p:cNvSpPr>
          <p:nvPr/>
        </p:nvSpPr>
        <p:spPr bwMode="auto">
          <a:xfrm>
            <a:off x="37465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8691"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1.43 &lt; </a:t>
            </a:r>
            <a:r>
              <a:rPr lang="en-GB" sz="1500" i="1"/>
              <a:t>d</a:t>
            </a:r>
            <a:r>
              <a:rPr lang="en-GB" sz="1500"/>
              <a:t> &lt; 1.62, the test is indeterminate and we do not come to any conclusion.</a:t>
            </a:r>
            <a:endParaRPr lang="en-GB" sz="1500">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1"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2" name="Rectangle 41"/>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3"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4"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45"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46"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47"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8"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49"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0"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1" name="Text Box 31"/>
          <p:cNvSpPr txBox="1">
            <a:spLocks noChangeArrowheads="1"/>
          </p:cNvSpPr>
          <p:nvPr/>
        </p:nvSpPr>
        <p:spPr bwMode="auto">
          <a:xfrm>
            <a:off x="48768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2.38</a:t>
            </a:r>
            <a:endParaRPr lang="en-US"/>
          </a:p>
        </p:txBody>
      </p:sp>
      <p:sp>
        <p:nvSpPr>
          <p:cNvPr id="52" name="Text Box 32"/>
          <p:cNvSpPr txBox="1">
            <a:spLocks noChangeArrowheads="1"/>
          </p:cNvSpPr>
          <p:nvPr/>
        </p:nvSpPr>
        <p:spPr bwMode="auto">
          <a:xfrm>
            <a:off x="53340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2.57</a:t>
            </a:r>
            <a:endParaRPr lang="en-US" dirty="0"/>
          </a:p>
        </p:txBody>
      </p:sp>
      <p:sp>
        <p:nvSpPr>
          <p:cNvPr id="53"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9"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96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18</a:t>
            </a:r>
            <a:endParaRPr lang="en-US" sz="1000" b="0" dirty="0">
              <a:solidFill>
                <a:srgbClr val="3366FF"/>
              </a:solidFill>
            </a:endParaRPr>
          </a:p>
        </p:txBody>
      </p:sp>
      <p:sp>
        <p:nvSpPr>
          <p:cNvPr id="199693" name="Rectangle 13"/>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694" name="Line 14"/>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695" name="Rectangle 15"/>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696" name="Line 1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697" name="Line 1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698" name="Line 1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704" name="Text Box 24"/>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99705" name="Text Box 25"/>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99706" name="Text Box 26"/>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199707" name="Line 27"/>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708" name="Line 28"/>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709" name="Line 29"/>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710" name="Line 30"/>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713" name="Oval 33"/>
          <p:cNvSpPr>
            <a:spLocks noChangeAspect="1" noChangeArrowheads="1"/>
          </p:cNvSpPr>
          <p:nvPr/>
        </p:nvSpPr>
        <p:spPr bwMode="auto">
          <a:xfrm>
            <a:off x="46863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9715"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1.62 &lt; </a:t>
            </a:r>
            <a:r>
              <a:rPr lang="en-GB" sz="1500" i="1"/>
              <a:t>d</a:t>
            </a:r>
            <a:r>
              <a:rPr lang="en-GB" sz="1500"/>
              <a:t> &lt; 2.38, we do not reject the null hypothesis of no autocorrelation.</a:t>
            </a:r>
            <a:endParaRPr lang="en-GB" sz="1500">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1"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2" name="Rectangle 41"/>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3"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4"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45"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46"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47"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8"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49"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0"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1" name="Text Box 31"/>
          <p:cNvSpPr txBox="1">
            <a:spLocks noChangeArrowheads="1"/>
          </p:cNvSpPr>
          <p:nvPr/>
        </p:nvSpPr>
        <p:spPr bwMode="auto">
          <a:xfrm>
            <a:off x="48768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2.38</a:t>
            </a:r>
            <a:endParaRPr lang="en-US"/>
          </a:p>
        </p:txBody>
      </p:sp>
      <p:sp>
        <p:nvSpPr>
          <p:cNvPr id="52" name="Text Box 32"/>
          <p:cNvSpPr txBox="1">
            <a:spLocks noChangeArrowheads="1"/>
          </p:cNvSpPr>
          <p:nvPr/>
        </p:nvSpPr>
        <p:spPr bwMode="auto">
          <a:xfrm>
            <a:off x="53340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2.57</a:t>
            </a:r>
            <a:endParaRPr lang="en-US" dirty="0"/>
          </a:p>
        </p:txBody>
      </p:sp>
      <p:sp>
        <p:nvSpPr>
          <p:cNvPr id="53"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9"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1079998"/>
            <a:ext cx="9144000" cy="18537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a:t>
            </a:r>
            <a:endParaRPr lang="en-US" sz="1000" b="0" dirty="0">
              <a:solidFill>
                <a:srgbClr val="3366FF"/>
              </a:solidFill>
            </a:endParaRPr>
          </a:p>
        </p:txBody>
      </p:sp>
      <p:sp>
        <p:nvSpPr>
          <p:cNvPr id="1361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The first major test to be developed and popularised for the detection of autocorrelation was the Durbin–Watson test for AR(1) autocorrelation based on the Durbin–Watson </a:t>
            </a:r>
            <a:r>
              <a:rPr lang="en-US" sz="1500" i="1"/>
              <a:t>d</a:t>
            </a:r>
            <a:r>
              <a:rPr lang="en-US" sz="1500"/>
              <a:t> statistic calculated from the residuals using the expression shown. </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
        <p:nvSpPr>
          <p:cNvPr id="13" name="Rectangle 12"/>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4"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graphicFrame>
        <p:nvGraphicFramePr>
          <p:cNvPr id="2" name="Object 1"/>
          <p:cNvGraphicFramePr>
            <a:graphicFrameLocks noChangeAspect="1"/>
          </p:cNvGraphicFramePr>
          <p:nvPr>
            <p:extLst>
              <p:ext uri="{D42A27DB-BD31-4B8C-83A1-F6EECF244321}">
                <p14:modId xmlns:p14="http://schemas.microsoft.com/office/powerpoint/2010/main" val="2375970480"/>
              </p:ext>
            </p:extLst>
          </p:nvPr>
        </p:nvGraphicFramePr>
        <p:xfrm>
          <a:off x="3476625" y="1192213"/>
          <a:ext cx="2286000" cy="1625600"/>
        </p:xfrm>
        <a:graphic>
          <a:graphicData uri="http://schemas.openxmlformats.org/presentationml/2006/ole">
            <mc:AlternateContent xmlns:mc="http://schemas.openxmlformats.org/markup-compatibility/2006">
              <mc:Choice xmlns:v="urn:schemas-microsoft-com:vml" Requires="v">
                <p:oleObj spid="_x0000_s136246" name="Equation" r:id="rId3" imgW="2286000" imgH="1625400" progId="Equation.DSMT4">
                  <p:embed/>
                </p:oleObj>
              </mc:Choice>
              <mc:Fallback>
                <p:oleObj name="Equation" r:id="rId3" imgW="2286000" imgH="1625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5" y="1192213"/>
                        <a:ext cx="22860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07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19</a:t>
            </a:r>
            <a:endParaRPr lang="en-US" sz="1000" b="0" dirty="0">
              <a:solidFill>
                <a:srgbClr val="3366FF"/>
              </a:solidFill>
            </a:endParaRPr>
          </a:p>
        </p:txBody>
      </p:sp>
      <p:sp>
        <p:nvSpPr>
          <p:cNvPr id="200717" name="Rectangle 13"/>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18" name="Line 14"/>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19" name="Rectangle 15"/>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20" name="Line 1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21" name="Line 1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22" name="Line 1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28" name="Text Box 24"/>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0729" name="Text Box 25"/>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0730" name="Text Box 26"/>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0731" name="Line 27"/>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32" name="Line 28"/>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33" name="Line 29"/>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34" name="Line 30"/>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37" name="Oval 33"/>
          <p:cNvSpPr>
            <a:spLocks noChangeAspect="1" noChangeArrowheads="1"/>
          </p:cNvSpPr>
          <p:nvPr/>
        </p:nvSpPr>
        <p:spPr bwMode="auto">
          <a:xfrm>
            <a:off x="53086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0739"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2.38 &lt; </a:t>
            </a:r>
            <a:r>
              <a:rPr lang="en-GB" sz="1500" i="1"/>
              <a:t>d</a:t>
            </a:r>
            <a:r>
              <a:rPr lang="en-GB" sz="1500"/>
              <a:t> &lt; 2.57, we do not come to any conclusion.</a:t>
            </a:r>
            <a:endParaRPr lang="en-GB" sz="1500">
              <a:latin typeface="Times New Roman" pitchFamily="18" charset="0"/>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0"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1"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2" name="Rectangle 41"/>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3"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4"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45"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46"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47"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8"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49"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50"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1" name="Text Box 31"/>
          <p:cNvSpPr txBox="1">
            <a:spLocks noChangeArrowheads="1"/>
          </p:cNvSpPr>
          <p:nvPr/>
        </p:nvSpPr>
        <p:spPr bwMode="auto">
          <a:xfrm>
            <a:off x="48768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2.38</a:t>
            </a:r>
            <a:endParaRPr lang="en-US"/>
          </a:p>
        </p:txBody>
      </p:sp>
      <p:sp>
        <p:nvSpPr>
          <p:cNvPr id="52" name="Text Box 32"/>
          <p:cNvSpPr txBox="1">
            <a:spLocks noChangeArrowheads="1"/>
          </p:cNvSpPr>
          <p:nvPr/>
        </p:nvSpPr>
        <p:spPr bwMode="auto">
          <a:xfrm>
            <a:off x="53340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2.57</a:t>
            </a:r>
            <a:endParaRPr lang="en-US" dirty="0"/>
          </a:p>
        </p:txBody>
      </p:sp>
      <p:sp>
        <p:nvSpPr>
          <p:cNvPr id="53"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9"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4" name="Rectangle 4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17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20</a:t>
            </a:r>
            <a:endParaRPr lang="en-US" sz="1000" b="0" dirty="0">
              <a:solidFill>
                <a:srgbClr val="3366FF"/>
              </a:solidFill>
            </a:endParaRPr>
          </a:p>
        </p:txBody>
      </p:sp>
      <p:sp>
        <p:nvSpPr>
          <p:cNvPr id="201737" name="Text Box 9"/>
          <p:cNvSpPr txBox="1">
            <a:spLocks noChangeArrowheads="1"/>
          </p:cNvSpPr>
          <p:nvPr/>
        </p:nvSpPr>
        <p:spPr bwMode="auto">
          <a:xfrm>
            <a:off x="32004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1.43</a:t>
            </a:r>
            <a:endParaRPr lang="en-US" dirty="0"/>
          </a:p>
        </p:txBody>
      </p:sp>
      <p:sp>
        <p:nvSpPr>
          <p:cNvPr id="201738" name="Text Box 10"/>
          <p:cNvSpPr txBox="1">
            <a:spLocks noChangeArrowheads="1"/>
          </p:cNvSpPr>
          <p:nvPr/>
        </p:nvSpPr>
        <p:spPr bwMode="auto">
          <a:xfrm>
            <a:off x="36576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1.62</a:t>
            </a:r>
            <a:endParaRPr lang="en-US"/>
          </a:p>
        </p:txBody>
      </p:sp>
      <p:sp>
        <p:nvSpPr>
          <p:cNvPr id="201739" name="Text Box 11"/>
          <p:cNvSpPr txBox="1">
            <a:spLocks noChangeArrowheads="1"/>
          </p:cNvSpPr>
          <p:nvPr/>
        </p:nvSpPr>
        <p:spPr bwMode="auto">
          <a:xfrm>
            <a:off x="2771775" y="3391200"/>
            <a:ext cx="19446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5% level)</a:t>
            </a:r>
            <a:endParaRPr lang="en-US" sz="1200" dirty="0"/>
          </a:p>
        </p:txBody>
      </p:sp>
      <p:sp>
        <p:nvSpPr>
          <p:cNvPr id="201741" name="Rectangle 13"/>
          <p:cNvSpPr>
            <a:spLocks noChangeArrowheads="1"/>
          </p:cNvSpPr>
          <p:nvPr/>
        </p:nvSpPr>
        <p:spPr bwMode="auto">
          <a:xfrm>
            <a:off x="3527425"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42" name="Line 14"/>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43" name="Rectangle 15"/>
          <p:cNvSpPr>
            <a:spLocks noChangeArrowheads="1"/>
          </p:cNvSpPr>
          <p:nvPr/>
        </p:nvSpPr>
        <p:spPr bwMode="auto">
          <a:xfrm>
            <a:off x="5227638" y="1981200"/>
            <a:ext cx="38417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44" name="Line 1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45" name="Line 1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46" name="Line 1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47" name="Text Box 19"/>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201748"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201749" name="Text Box 21"/>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201750" name="Text Box 22"/>
          <p:cNvSpPr txBox="1">
            <a:spLocks noChangeArrowheads="1"/>
          </p:cNvSpPr>
          <p:nvPr/>
        </p:nvSpPr>
        <p:spPr bwMode="auto">
          <a:xfrm>
            <a:off x="3316288" y="287655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201751" name="Text Box 23"/>
          <p:cNvSpPr txBox="1">
            <a:spLocks noChangeArrowheads="1"/>
          </p:cNvSpPr>
          <p:nvPr/>
        </p:nvSpPr>
        <p:spPr bwMode="auto">
          <a:xfrm>
            <a:off x="3757613" y="2876550"/>
            <a:ext cx="433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201752" name="Text Box 24"/>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1753" name="Text Box 25"/>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1754" name="Text Box 26"/>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1755" name="Line 27"/>
          <p:cNvSpPr>
            <a:spLocks noChangeShapeType="1"/>
          </p:cNvSpPr>
          <p:nvPr/>
        </p:nvSpPr>
        <p:spPr bwMode="auto">
          <a:xfrm flipV="1">
            <a:off x="352742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56" name="Line 28"/>
          <p:cNvSpPr>
            <a:spLocks noChangeShapeType="1"/>
          </p:cNvSpPr>
          <p:nvPr/>
        </p:nvSpPr>
        <p:spPr bwMode="auto">
          <a:xfrm flipV="1">
            <a:off x="3911600"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57" name="Line 29"/>
          <p:cNvSpPr>
            <a:spLocks noChangeShapeType="1"/>
          </p:cNvSpPr>
          <p:nvPr/>
        </p:nvSpPr>
        <p:spPr bwMode="auto">
          <a:xfrm flipV="1">
            <a:off x="52276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58" name="Line 30"/>
          <p:cNvSpPr>
            <a:spLocks noChangeShapeType="1"/>
          </p:cNvSpPr>
          <p:nvPr/>
        </p:nvSpPr>
        <p:spPr bwMode="auto">
          <a:xfrm flipV="1">
            <a:off x="5611813"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59" name="Text Box 31"/>
          <p:cNvSpPr txBox="1">
            <a:spLocks noChangeArrowheads="1"/>
          </p:cNvSpPr>
          <p:nvPr/>
        </p:nvSpPr>
        <p:spPr bwMode="auto">
          <a:xfrm>
            <a:off x="48768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2.38</a:t>
            </a:r>
            <a:endParaRPr lang="en-US"/>
          </a:p>
        </p:txBody>
      </p:sp>
      <p:sp>
        <p:nvSpPr>
          <p:cNvPr id="201760" name="Text Box 32"/>
          <p:cNvSpPr txBox="1">
            <a:spLocks noChangeArrowheads="1"/>
          </p:cNvSpPr>
          <p:nvPr/>
        </p:nvSpPr>
        <p:spPr bwMode="auto">
          <a:xfrm>
            <a:off x="5334000" y="316800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2.57</a:t>
            </a:r>
            <a:endParaRPr lang="en-US" dirty="0"/>
          </a:p>
        </p:txBody>
      </p:sp>
      <p:sp>
        <p:nvSpPr>
          <p:cNvPr id="201761" name="Oval 33"/>
          <p:cNvSpPr>
            <a:spLocks noChangeAspect="1" noChangeArrowheads="1"/>
          </p:cNvSpPr>
          <p:nvPr/>
        </p:nvSpPr>
        <p:spPr bwMode="auto">
          <a:xfrm>
            <a:off x="5880100" y="2836863"/>
            <a:ext cx="109538" cy="109537"/>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1763"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a:t>
            </a:r>
            <a:r>
              <a:rPr lang="en-GB" sz="1500" i="1"/>
              <a:t>d</a:t>
            </a:r>
            <a:r>
              <a:rPr lang="en-GB" sz="1500"/>
              <a:t> &gt; 2.57, we conclude that there is significant negative autocorrelation.</a:t>
            </a:r>
            <a:endParaRPr lang="en-GB" sz="1500">
              <a:latin typeface="Times New Roman" pitchFamily="18" charset="0"/>
            </a:endParaRP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275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21</a:t>
            </a:r>
            <a:endParaRPr lang="en-US" sz="1000" b="0" dirty="0">
              <a:solidFill>
                <a:srgbClr val="3366FF"/>
              </a:solidFill>
            </a:endParaRPr>
          </a:p>
        </p:txBody>
      </p:sp>
      <p:sp>
        <p:nvSpPr>
          <p:cNvPr id="202766" name="Line 14"/>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69" name="Line 1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70" name="Line 1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76" name="Text Box 24"/>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2777" name="Text Box 25"/>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2778" name="Text Box 26"/>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2787"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Here are the bounds for the critical values for the 1% test, again with 45 observations and two explanatory variables.</a:t>
            </a:r>
            <a:endParaRPr lang="en-GB" sz="1500">
              <a:latin typeface="Times New Roman" pitchFamily="18" charset="0"/>
            </a:endParaRPr>
          </a:p>
        </p:txBody>
      </p:sp>
      <p:sp>
        <p:nvSpPr>
          <p:cNvPr id="202788" name="Rectangle 36"/>
          <p:cNvSpPr>
            <a:spLocks noChangeArrowheads="1"/>
          </p:cNvSpPr>
          <p:nvPr/>
        </p:nvSpPr>
        <p:spPr bwMode="auto">
          <a:xfrm>
            <a:off x="3208338" y="1981200"/>
            <a:ext cx="37465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89" name="Rectangle 37"/>
          <p:cNvSpPr>
            <a:spLocks noChangeArrowheads="1"/>
          </p:cNvSpPr>
          <p:nvPr/>
        </p:nvSpPr>
        <p:spPr bwMode="auto">
          <a:xfrm>
            <a:off x="5565775" y="1981200"/>
            <a:ext cx="36512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90" name="Line 3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93" name="Line 41"/>
          <p:cNvSpPr>
            <a:spLocks noChangeShapeType="1"/>
          </p:cNvSpPr>
          <p:nvPr/>
        </p:nvSpPr>
        <p:spPr bwMode="auto">
          <a:xfrm flipV="1">
            <a:off x="32083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94" name="Line 42"/>
          <p:cNvSpPr>
            <a:spLocks noChangeShapeType="1"/>
          </p:cNvSpPr>
          <p:nvPr/>
        </p:nvSpPr>
        <p:spPr bwMode="auto">
          <a:xfrm flipV="1">
            <a:off x="35829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95" name="Line 43"/>
          <p:cNvSpPr>
            <a:spLocks noChangeShapeType="1"/>
          </p:cNvSpPr>
          <p:nvPr/>
        </p:nvSpPr>
        <p:spPr bwMode="auto">
          <a:xfrm flipV="1">
            <a:off x="556577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96" name="Line 44"/>
          <p:cNvSpPr>
            <a:spLocks noChangeShapeType="1"/>
          </p:cNvSpPr>
          <p:nvPr/>
        </p:nvSpPr>
        <p:spPr bwMode="auto">
          <a:xfrm flipV="1">
            <a:off x="59324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2768" name="Line 1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12"/>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4" name="Text Box 14"/>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dirty="0"/>
              <a:t>0</a:t>
            </a:r>
            <a:endParaRPr lang="en-US" sz="1600" b="0" dirty="0"/>
          </a:p>
        </p:txBody>
      </p:sp>
      <p:sp>
        <p:nvSpPr>
          <p:cNvPr id="45" name="Text Box 21"/>
          <p:cNvSpPr txBox="1">
            <a:spLocks noChangeArrowheads="1"/>
          </p:cNvSpPr>
          <p:nvPr/>
        </p:nvSpPr>
        <p:spPr bwMode="auto">
          <a:xfrm>
            <a:off x="2971800"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46" name="Text Box 22"/>
          <p:cNvSpPr txBox="1">
            <a:spLocks noChangeArrowheads="1"/>
          </p:cNvSpPr>
          <p:nvPr/>
        </p:nvSpPr>
        <p:spPr bwMode="auto">
          <a:xfrm>
            <a:off x="3352800"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47" name="Text Box 27"/>
          <p:cNvSpPr txBox="1">
            <a:spLocks noChangeArrowheads="1"/>
          </p:cNvSpPr>
          <p:nvPr/>
        </p:nvSpPr>
        <p:spPr bwMode="auto">
          <a:xfrm>
            <a:off x="28956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1.24</a:t>
            </a:r>
            <a:endParaRPr lang="en-US" dirty="0"/>
          </a:p>
        </p:txBody>
      </p:sp>
      <p:sp>
        <p:nvSpPr>
          <p:cNvPr id="48" name="Text Box 28"/>
          <p:cNvSpPr txBox="1">
            <a:spLocks noChangeArrowheads="1"/>
          </p:cNvSpPr>
          <p:nvPr/>
        </p:nvSpPr>
        <p:spPr bwMode="auto">
          <a:xfrm>
            <a:off x="3352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1.42</a:t>
            </a:r>
            <a:endParaRPr lang="en-US"/>
          </a:p>
        </p:txBody>
      </p:sp>
      <p:sp>
        <p:nvSpPr>
          <p:cNvPr id="49" name="Text Box 29"/>
          <p:cNvSpPr txBox="1">
            <a:spLocks noChangeArrowheads="1"/>
          </p:cNvSpPr>
          <p:nvPr/>
        </p:nvSpPr>
        <p:spPr bwMode="auto">
          <a:xfrm>
            <a:off x="5257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2.58</a:t>
            </a:r>
            <a:endParaRPr lang="en-US"/>
          </a:p>
        </p:txBody>
      </p:sp>
      <p:sp>
        <p:nvSpPr>
          <p:cNvPr id="50" name="Text Box 30"/>
          <p:cNvSpPr txBox="1">
            <a:spLocks noChangeArrowheads="1"/>
          </p:cNvSpPr>
          <p:nvPr/>
        </p:nvSpPr>
        <p:spPr bwMode="auto">
          <a:xfrm>
            <a:off x="57150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2.76</a:t>
            </a:r>
            <a:endParaRPr lang="en-US" dirty="0"/>
          </a:p>
        </p:txBody>
      </p:sp>
      <p:sp>
        <p:nvSpPr>
          <p:cNvPr id="51" name="Text Box 31"/>
          <p:cNvSpPr txBox="1">
            <a:spLocks noChangeArrowheads="1"/>
          </p:cNvSpPr>
          <p:nvPr/>
        </p:nvSpPr>
        <p:spPr bwMode="auto">
          <a:xfrm>
            <a:off x="2411413" y="3389313"/>
            <a:ext cx="1944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1% level)</a:t>
            </a:r>
            <a:endParaRPr lang="en-US" sz="1200" dirty="0"/>
          </a:p>
        </p:txBody>
      </p:sp>
      <p:sp>
        <p:nvSpPr>
          <p:cNvPr id="52" name="Text Box 13"/>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37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22</a:t>
            </a:r>
            <a:endParaRPr lang="en-US" sz="1000" b="0" dirty="0">
              <a:solidFill>
                <a:srgbClr val="3366FF"/>
              </a:solidFill>
            </a:endParaRPr>
          </a:p>
        </p:txBody>
      </p:sp>
      <p:sp>
        <p:nvSpPr>
          <p:cNvPr id="203785" name="Line 9"/>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786" name="Line 10"/>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787" name="Line 11"/>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791" name="Text Box 15"/>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3792" name="Text Box 16"/>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3793" name="Text Box 17"/>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3795" name="Rectangle 19"/>
          <p:cNvSpPr>
            <a:spLocks noChangeArrowheads="1"/>
          </p:cNvSpPr>
          <p:nvPr/>
        </p:nvSpPr>
        <p:spPr bwMode="auto">
          <a:xfrm>
            <a:off x="3208338" y="1981200"/>
            <a:ext cx="37465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796" name="Rectangle 20"/>
          <p:cNvSpPr>
            <a:spLocks noChangeArrowheads="1"/>
          </p:cNvSpPr>
          <p:nvPr/>
        </p:nvSpPr>
        <p:spPr bwMode="auto">
          <a:xfrm>
            <a:off x="5565775" y="1981200"/>
            <a:ext cx="36512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797" name="Line 21"/>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800" name="Line 24"/>
          <p:cNvSpPr>
            <a:spLocks noChangeShapeType="1"/>
          </p:cNvSpPr>
          <p:nvPr/>
        </p:nvSpPr>
        <p:spPr bwMode="auto">
          <a:xfrm flipV="1">
            <a:off x="32083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801" name="Line 25"/>
          <p:cNvSpPr>
            <a:spLocks noChangeShapeType="1"/>
          </p:cNvSpPr>
          <p:nvPr/>
        </p:nvSpPr>
        <p:spPr bwMode="auto">
          <a:xfrm flipV="1">
            <a:off x="35829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802" name="Line 26"/>
          <p:cNvSpPr>
            <a:spLocks noChangeShapeType="1"/>
          </p:cNvSpPr>
          <p:nvPr/>
        </p:nvSpPr>
        <p:spPr bwMode="auto">
          <a:xfrm flipV="1">
            <a:off x="556577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803" name="Line 27"/>
          <p:cNvSpPr>
            <a:spLocks noChangeShapeType="1"/>
          </p:cNvSpPr>
          <p:nvPr/>
        </p:nvSpPr>
        <p:spPr bwMode="auto">
          <a:xfrm flipV="1">
            <a:off x="59324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809" name="Line 33"/>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3810"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The Durbin-Watson test is valid only when all the explanatory variables are deterministic.  This is in practice a serious limitation since usually interactions and dynamics in a system of equations cause Assumption C.7 part (2) to be violated.</a:t>
            </a:r>
            <a:endParaRPr lang="en-GB" sz="1500"/>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12"/>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4" name="Text Box 14"/>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5" name="Text Box 21"/>
          <p:cNvSpPr txBox="1">
            <a:spLocks noChangeArrowheads="1"/>
          </p:cNvSpPr>
          <p:nvPr/>
        </p:nvSpPr>
        <p:spPr bwMode="auto">
          <a:xfrm>
            <a:off x="2971800"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46" name="Text Box 22"/>
          <p:cNvSpPr txBox="1">
            <a:spLocks noChangeArrowheads="1"/>
          </p:cNvSpPr>
          <p:nvPr/>
        </p:nvSpPr>
        <p:spPr bwMode="auto">
          <a:xfrm>
            <a:off x="3352800"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2" name="Text Box 13"/>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54" name="Text Box 27"/>
          <p:cNvSpPr txBox="1">
            <a:spLocks noChangeArrowheads="1"/>
          </p:cNvSpPr>
          <p:nvPr/>
        </p:nvSpPr>
        <p:spPr bwMode="auto">
          <a:xfrm>
            <a:off x="28956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1.24</a:t>
            </a:r>
            <a:endParaRPr lang="en-US" dirty="0"/>
          </a:p>
        </p:txBody>
      </p:sp>
      <p:sp>
        <p:nvSpPr>
          <p:cNvPr id="55" name="Text Box 28"/>
          <p:cNvSpPr txBox="1">
            <a:spLocks noChangeArrowheads="1"/>
          </p:cNvSpPr>
          <p:nvPr/>
        </p:nvSpPr>
        <p:spPr bwMode="auto">
          <a:xfrm>
            <a:off x="3352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1.42</a:t>
            </a:r>
            <a:endParaRPr lang="en-US"/>
          </a:p>
        </p:txBody>
      </p:sp>
      <p:sp>
        <p:nvSpPr>
          <p:cNvPr id="56" name="Text Box 29"/>
          <p:cNvSpPr txBox="1">
            <a:spLocks noChangeArrowheads="1"/>
          </p:cNvSpPr>
          <p:nvPr/>
        </p:nvSpPr>
        <p:spPr bwMode="auto">
          <a:xfrm>
            <a:off x="5257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2.58</a:t>
            </a:r>
            <a:endParaRPr lang="en-US"/>
          </a:p>
        </p:txBody>
      </p:sp>
      <p:sp>
        <p:nvSpPr>
          <p:cNvPr id="57" name="Text Box 30"/>
          <p:cNvSpPr txBox="1">
            <a:spLocks noChangeArrowheads="1"/>
          </p:cNvSpPr>
          <p:nvPr/>
        </p:nvSpPr>
        <p:spPr bwMode="auto">
          <a:xfrm>
            <a:off x="57150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2.76</a:t>
            </a:r>
            <a:endParaRPr lang="en-US"/>
          </a:p>
        </p:txBody>
      </p:sp>
      <p:sp>
        <p:nvSpPr>
          <p:cNvPr id="58" name="Text Box 31"/>
          <p:cNvSpPr txBox="1">
            <a:spLocks noChangeArrowheads="1"/>
          </p:cNvSpPr>
          <p:nvPr/>
        </p:nvSpPr>
        <p:spPr bwMode="auto">
          <a:xfrm>
            <a:off x="2411413" y="3389313"/>
            <a:ext cx="1944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1% level)</a:t>
            </a:r>
            <a:endParaRPr lang="en-US" sz="1200" dirty="0"/>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23</a:t>
            </a:r>
            <a:endParaRPr lang="en-US" sz="1000" b="0" dirty="0">
              <a:solidFill>
                <a:srgbClr val="3366FF"/>
              </a:solidFill>
            </a:endParaRPr>
          </a:p>
        </p:txBody>
      </p:sp>
      <p:sp>
        <p:nvSpPr>
          <p:cNvPr id="204809" name="Line 9"/>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10" name="Line 10"/>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11" name="Line 11"/>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15" name="Text Box 15"/>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4816" name="Text Box 16"/>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4817" name="Text Box 17"/>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4818" name="Rectangle 18"/>
          <p:cNvSpPr>
            <a:spLocks noChangeArrowheads="1"/>
          </p:cNvSpPr>
          <p:nvPr/>
        </p:nvSpPr>
        <p:spPr bwMode="auto">
          <a:xfrm>
            <a:off x="3208338" y="1981200"/>
            <a:ext cx="37465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19" name="Rectangle 19"/>
          <p:cNvSpPr>
            <a:spLocks noChangeArrowheads="1"/>
          </p:cNvSpPr>
          <p:nvPr/>
        </p:nvSpPr>
        <p:spPr bwMode="auto">
          <a:xfrm>
            <a:off x="5565775" y="1981200"/>
            <a:ext cx="36512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20" name="Line 20"/>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23" name="Line 23"/>
          <p:cNvSpPr>
            <a:spLocks noChangeShapeType="1"/>
          </p:cNvSpPr>
          <p:nvPr/>
        </p:nvSpPr>
        <p:spPr bwMode="auto">
          <a:xfrm flipV="1">
            <a:off x="32083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24" name="Line 24"/>
          <p:cNvSpPr>
            <a:spLocks noChangeShapeType="1"/>
          </p:cNvSpPr>
          <p:nvPr/>
        </p:nvSpPr>
        <p:spPr bwMode="auto">
          <a:xfrm flipV="1">
            <a:off x="35829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25" name="Line 25"/>
          <p:cNvSpPr>
            <a:spLocks noChangeShapeType="1"/>
          </p:cNvSpPr>
          <p:nvPr/>
        </p:nvSpPr>
        <p:spPr bwMode="auto">
          <a:xfrm flipV="1">
            <a:off x="556577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26" name="Line 26"/>
          <p:cNvSpPr>
            <a:spLocks noChangeShapeType="1"/>
          </p:cNvSpPr>
          <p:nvPr/>
        </p:nvSpPr>
        <p:spPr bwMode="auto">
          <a:xfrm flipV="1">
            <a:off x="59324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32" name="Line 32"/>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4834"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In particular, if the lagged dependent variable is used as a regressor, the statistic is biased towards 2 and therefore will tend to under-reject the null hypothesis.  It is also restricted to testing for AR(1) autocorrelation.</a:t>
            </a:r>
            <a:endParaRPr lang="en-GB" sz="1500"/>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12"/>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4" name="Text Box 14"/>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5" name="Text Box 21"/>
          <p:cNvSpPr txBox="1">
            <a:spLocks noChangeArrowheads="1"/>
          </p:cNvSpPr>
          <p:nvPr/>
        </p:nvSpPr>
        <p:spPr bwMode="auto">
          <a:xfrm>
            <a:off x="2971800"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46" name="Text Box 22"/>
          <p:cNvSpPr txBox="1">
            <a:spLocks noChangeArrowheads="1"/>
          </p:cNvSpPr>
          <p:nvPr/>
        </p:nvSpPr>
        <p:spPr bwMode="auto">
          <a:xfrm>
            <a:off x="3352800"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2" name="Text Box 13"/>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54" name="Text Box 27"/>
          <p:cNvSpPr txBox="1">
            <a:spLocks noChangeArrowheads="1"/>
          </p:cNvSpPr>
          <p:nvPr/>
        </p:nvSpPr>
        <p:spPr bwMode="auto">
          <a:xfrm>
            <a:off x="28956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1.24</a:t>
            </a:r>
            <a:endParaRPr lang="en-US" dirty="0"/>
          </a:p>
        </p:txBody>
      </p:sp>
      <p:sp>
        <p:nvSpPr>
          <p:cNvPr id="55" name="Text Box 28"/>
          <p:cNvSpPr txBox="1">
            <a:spLocks noChangeArrowheads="1"/>
          </p:cNvSpPr>
          <p:nvPr/>
        </p:nvSpPr>
        <p:spPr bwMode="auto">
          <a:xfrm>
            <a:off x="3352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1.42</a:t>
            </a:r>
            <a:endParaRPr lang="en-US"/>
          </a:p>
        </p:txBody>
      </p:sp>
      <p:sp>
        <p:nvSpPr>
          <p:cNvPr id="56" name="Text Box 29"/>
          <p:cNvSpPr txBox="1">
            <a:spLocks noChangeArrowheads="1"/>
          </p:cNvSpPr>
          <p:nvPr/>
        </p:nvSpPr>
        <p:spPr bwMode="auto">
          <a:xfrm>
            <a:off x="5257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2.58</a:t>
            </a:r>
            <a:endParaRPr lang="en-US"/>
          </a:p>
        </p:txBody>
      </p:sp>
      <p:sp>
        <p:nvSpPr>
          <p:cNvPr id="57" name="Text Box 30"/>
          <p:cNvSpPr txBox="1">
            <a:spLocks noChangeArrowheads="1"/>
          </p:cNvSpPr>
          <p:nvPr/>
        </p:nvSpPr>
        <p:spPr bwMode="auto">
          <a:xfrm>
            <a:off x="57150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2.76</a:t>
            </a:r>
            <a:endParaRPr lang="en-US"/>
          </a:p>
        </p:txBody>
      </p:sp>
      <p:sp>
        <p:nvSpPr>
          <p:cNvPr id="58" name="Text Box 31"/>
          <p:cNvSpPr txBox="1">
            <a:spLocks noChangeArrowheads="1"/>
          </p:cNvSpPr>
          <p:nvPr/>
        </p:nvSpPr>
        <p:spPr bwMode="auto">
          <a:xfrm>
            <a:off x="2411413" y="3389313"/>
            <a:ext cx="1944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1% level)</a:t>
            </a:r>
            <a:endParaRPr lang="en-US" sz="1200" dirty="0"/>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24</a:t>
            </a:r>
            <a:endParaRPr lang="en-US" sz="1000" b="0" dirty="0">
              <a:solidFill>
                <a:srgbClr val="3366FF"/>
              </a:solidFill>
            </a:endParaRPr>
          </a:p>
        </p:txBody>
      </p:sp>
      <p:sp>
        <p:nvSpPr>
          <p:cNvPr id="205833" name="Line 9"/>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34" name="Line 10"/>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35" name="Line 11"/>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39" name="Text Box 15"/>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5840" name="Text Box 16"/>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5841" name="Text Box 17"/>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5842" name="Rectangle 18"/>
          <p:cNvSpPr>
            <a:spLocks noChangeArrowheads="1"/>
          </p:cNvSpPr>
          <p:nvPr/>
        </p:nvSpPr>
        <p:spPr bwMode="auto">
          <a:xfrm>
            <a:off x="3208338" y="1981200"/>
            <a:ext cx="37465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43" name="Rectangle 19"/>
          <p:cNvSpPr>
            <a:spLocks noChangeArrowheads="1"/>
          </p:cNvSpPr>
          <p:nvPr/>
        </p:nvSpPr>
        <p:spPr bwMode="auto">
          <a:xfrm>
            <a:off x="5565775" y="1981200"/>
            <a:ext cx="36512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44" name="Line 20"/>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47" name="Line 23"/>
          <p:cNvSpPr>
            <a:spLocks noChangeShapeType="1"/>
          </p:cNvSpPr>
          <p:nvPr/>
        </p:nvSpPr>
        <p:spPr bwMode="auto">
          <a:xfrm flipV="1">
            <a:off x="32083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48" name="Line 24"/>
          <p:cNvSpPr>
            <a:spLocks noChangeShapeType="1"/>
          </p:cNvSpPr>
          <p:nvPr/>
        </p:nvSpPr>
        <p:spPr bwMode="auto">
          <a:xfrm flipV="1">
            <a:off x="35829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49" name="Line 25"/>
          <p:cNvSpPr>
            <a:spLocks noChangeShapeType="1"/>
          </p:cNvSpPr>
          <p:nvPr/>
        </p:nvSpPr>
        <p:spPr bwMode="auto">
          <a:xfrm flipV="1">
            <a:off x="556577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50" name="Line 26"/>
          <p:cNvSpPr>
            <a:spLocks noChangeShapeType="1"/>
          </p:cNvSpPr>
          <p:nvPr/>
        </p:nvSpPr>
        <p:spPr bwMode="auto">
          <a:xfrm flipV="1">
            <a:off x="59324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56" name="Line 32"/>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5858"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Despite these shortcomings, it remains a popular test and some major applications produce the </a:t>
            </a:r>
            <a:r>
              <a:rPr lang="en-US" sz="1500" i="1"/>
              <a:t>d</a:t>
            </a:r>
            <a:r>
              <a:rPr lang="en-US" sz="1500"/>
              <a:t> statistic automatically as part of the standard regression output.</a:t>
            </a:r>
            <a:endParaRPr lang="en-GB" sz="1500"/>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0"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41" name="Rectangle 4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2"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12"/>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44" name="Text Box 14"/>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5" name="Text Box 21"/>
          <p:cNvSpPr txBox="1">
            <a:spLocks noChangeArrowheads="1"/>
          </p:cNvSpPr>
          <p:nvPr/>
        </p:nvSpPr>
        <p:spPr bwMode="auto">
          <a:xfrm>
            <a:off x="2971800"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46" name="Text Box 22"/>
          <p:cNvSpPr txBox="1">
            <a:spLocks noChangeArrowheads="1"/>
          </p:cNvSpPr>
          <p:nvPr/>
        </p:nvSpPr>
        <p:spPr bwMode="auto">
          <a:xfrm>
            <a:off x="3352800"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52" name="Text Box 13"/>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54" name="Text Box 27"/>
          <p:cNvSpPr txBox="1">
            <a:spLocks noChangeArrowheads="1"/>
          </p:cNvSpPr>
          <p:nvPr/>
        </p:nvSpPr>
        <p:spPr bwMode="auto">
          <a:xfrm>
            <a:off x="28956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1.24</a:t>
            </a:r>
            <a:endParaRPr lang="en-US" dirty="0"/>
          </a:p>
        </p:txBody>
      </p:sp>
      <p:sp>
        <p:nvSpPr>
          <p:cNvPr id="55" name="Text Box 28"/>
          <p:cNvSpPr txBox="1">
            <a:spLocks noChangeArrowheads="1"/>
          </p:cNvSpPr>
          <p:nvPr/>
        </p:nvSpPr>
        <p:spPr bwMode="auto">
          <a:xfrm>
            <a:off x="3352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1.42</a:t>
            </a:r>
            <a:endParaRPr lang="en-US"/>
          </a:p>
        </p:txBody>
      </p:sp>
      <p:sp>
        <p:nvSpPr>
          <p:cNvPr id="56" name="Text Box 29"/>
          <p:cNvSpPr txBox="1">
            <a:spLocks noChangeArrowheads="1"/>
          </p:cNvSpPr>
          <p:nvPr/>
        </p:nvSpPr>
        <p:spPr bwMode="auto">
          <a:xfrm>
            <a:off x="5257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2.58</a:t>
            </a:r>
            <a:endParaRPr lang="en-US"/>
          </a:p>
        </p:txBody>
      </p:sp>
      <p:sp>
        <p:nvSpPr>
          <p:cNvPr id="57" name="Text Box 30"/>
          <p:cNvSpPr txBox="1">
            <a:spLocks noChangeArrowheads="1"/>
          </p:cNvSpPr>
          <p:nvPr/>
        </p:nvSpPr>
        <p:spPr bwMode="auto">
          <a:xfrm>
            <a:off x="57150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2.76</a:t>
            </a:r>
            <a:endParaRPr lang="en-US"/>
          </a:p>
        </p:txBody>
      </p:sp>
      <p:sp>
        <p:nvSpPr>
          <p:cNvPr id="58" name="Text Box 31"/>
          <p:cNvSpPr txBox="1">
            <a:spLocks noChangeArrowheads="1"/>
          </p:cNvSpPr>
          <p:nvPr/>
        </p:nvSpPr>
        <p:spPr bwMode="auto">
          <a:xfrm>
            <a:off x="2411413" y="3389313"/>
            <a:ext cx="1944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1% level)</a:t>
            </a:r>
            <a:endParaRPr lang="en-US" sz="1200" dirty="0"/>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1"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685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25</a:t>
            </a:r>
            <a:endParaRPr lang="en-US" sz="1000" b="0" dirty="0">
              <a:solidFill>
                <a:srgbClr val="3366FF"/>
              </a:solidFill>
            </a:endParaRPr>
          </a:p>
        </p:txBody>
      </p:sp>
      <p:sp>
        <p:nvSpPr>
          <p:cNvPr id="206855"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206857" name="Line 9"/>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58" name="Line 10"/>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59" name="Line 11"/>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60" name="Text Box 12"/>
          <p:cNvSpPr txBox="1">
            <a:spLocks noChangeArrowheads="1"/>
          </p:cNvSpPr>
          <p:nvPr/>
        </p:nvSpPr>
        <p:spPr bwMode="auto">
          <a:xfrm>
            <a:off x="44323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206861" name="Text Box 13"/>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206862" name="Text Box 14"/>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206863" name="Text Box 15"/>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206864" name="Text Box 16"/>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206865" name="Text Box 17"/>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06866" name="Rectangle 18"/>
          <p:cNvSpPr>
            <a:spLocks noChangeArrowheads="1"/>
          </p:cNvSpPr>
          <p:nvPr/>
        </p:nvSpPr>
        <p:spPr bwMode="auto">
          <a:xfrm>
            <a:off x="3208338" y="1981200"/>
            <a:ext cx="374650"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67" name="Rectangle 19"/>
          <p:cNvSpPr>
            <a:spLocks noChangeArrowheads="1"/>
          </p:cNvSpPr>
          <p:nvPr/>
        </p:nvSpPr>
        <p:spPr bwMode="auto">
          <a:xfrm>
            <a:off x="5565775" y="1981200"/>
            <a:ext cx="365125" cy="914400"/>
          </a:xfrm>
          <a:prstGeom prst="rect">
            <a:avLst/>
          </a:prstGeom>
          <a:solidFill>
            <a:srgbClr val="DDDDDD"/>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68" name="Line 20"/>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69" name="Text Box 21"/>
          <p:cNvSpPr txBox="1">
            <a:spLocks noChangeArrowheads="1"/>
          </p:cNvSpPr>
          <p:nvPr/>
        </p:nvSpPr>
        <p:spPr bwMode="auto">
          <a:xfrm>
            <a:off x="2971800" y="287655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L</a:t>
            </a:r>
            <a:endParaRPr lang="en-US" sz="2400" b="0" i="1">
              <a:latin typeface="Times New Roman" pitchFamily="18" charset="0"/>
            </a:endParaRPr>
          </a:p>
        </p:txBody>
      </p:sp>
      <p:sp>
        <p:nvSpPr>
          <p:cNvPr id="206870" name="Text Box 22"/>
          <p:cNvSpPr txBox="1">
            <a:spLocks noChangeArrowheads="1"/>
          </p:cNvSpPr>
          <p:nvPr/>
        </p:nvSpPr>
        <p:spPr bwMode="auto">
          <a:xfrm>
            <a:off x="3352800" y="2876550"/>
            <a:ext cx="433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i="1" baseline="-25000"/>
              <a:t>U</a:t>
            </a:r>
            <a:endParaRPr lang="en-US" sz="2400" b="0" i="1">
              <a:latin typeface="Times New Roman" pitchFamily="18" charset="0"/>
            </a:endParaRPr>
          </a:p>
        </p:txBody>
      </p:sp>
      <p:sp>
        <p:nvSpPr>
          <p:cNvPr id="206871" name="Line 23"/>
          <p:cNvSpPr>
            <a:spLocks noChangeShapeType="1"/>
          </p:cNvSpPr>
          <p:nvPr/>
        </p:nvSpPr>
        <p:spPr bwMode="auto">
          <a:xfrm flipV="1">
            <a:off x="320833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72" name="Line 24"/>
          <p:cNvSpPr>
            <a:spLocks noChangeShapeType="1"/>
          </p:cNvSpPr>
          <p:nvPr/>
        </p:nvSpPr>
        <p:spPr bwMode="auto">
          <a:xfrm flipV="1">
            <a:off x="35829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73" name="Line 25"/>
          <p:cNvSpPr>
            <a:spLocks noChangeShapeType="1"/>
          </p:cNvSpPr>
          <p:nvPr/>
        </p:nvSpPr>
        <p:spPr bwMode="auto">
          <a:xfrm flipV="1">
            <a:off x="5565775"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74" name="Line 26"/>
          <p:cNvSpPr>
            <a:spLocks noChangeShapeType="1"/>
          </p:cNvSpPr>
          <p:nvPr/>
        </p:nvSpPr>
        <p:spPr bwMode="auto">
          <a:xfrm flipV="1">
            <a:off x="5932488" y="1981200"/>
            <a:ext cx="0" cy="914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80" name="Line 32"/>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6882"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It does have the appeal of the test statistic being part of standard regression output.  Further, it is appropriate for finite samples, subject to the zone of indeterminacy and the deterministic regressor requirement. </a:t>
            </a:r>
            <a:endParaRPr lang="en-GB" sz="1500"/>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9" name="Rectangle 38"/>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40"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43" name="Text Box 27"/>
          <p:cNvSpPr txBox="1">
            <a:spLocks noChangeArrowheads="1"/>
          </p:cNvSpPr>
          <p:nvPr/>
        </p:nvSpPr>
        <p:spPr bwMode="auto">
          <a:xfrm>
            <a:off x="28956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1.24</a:t>
            </a:r>
            <a:endParaRPr lang="en-US" dirty="0"/>
          </a:p>
        </p:txBody>
      </p:sp>
      <p:sp>
        <p:nvSpPr>
          <p:cNvPr id="44" name="Text Box 28"/>
          <p:cNvSpPr txBox="1">
            <a:spLocks noChangeArrowheads="1"/>
          </p:cNvSpPr>
          <p:nvPr/>
        </p:nvSpPr>
        <p:spPr bwMode="auto">
          <a:xfrm>
            <a:off x="3352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1.42</a:t>
            </a:r>
            <a:endParaRPr lang="en-US"/>
          </a:p>
        </p:txBody>
      </p:sp>
      <p:sp>
        <p:nvSpPr>
          <p:cNvPr id="45" name="Text Box 29"/>
          <p:cNvSpPr txBox="1">
            <a:spLocks noChangeArrowheads="1"/>
          </p:cNvSpPr>
          <p:nvPr/>
        </p:nvSpPr>
        <p:spPr bwMode="auto">
          <a:xfrm>
            <a:off x="52578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2.58</a:t>
            </a:r>
            <a:endParaRPr lang="en-US"/>
          </a:p>
        </p:txBody>
      </p:sp>
      <p:sp>
        <p:nvSpPr>
          <p:cNvPr id="46" name="Text Box 30"/>
          <p:cNvSpPr txBox="1">
            <a:spLocks noChangeArrowheads="1"/>
          </p:cNvSpPr>
          <p:nvPr/>
        </p:nvSpPr>
        <p:spPr bwMode="auto">
          <a:xfrm>
            <a:off x="5715000" y="3168650"/>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2.76</a:t>
            </a:r>
            <a:endParaRPr lang="en-US"/>
          </a:p>
        </p:txBody>
      </p:sp>
      <p:sp>
        <p:nvSpPr>
          <p:cNvPr id="47" name="Text Box 31"/>
          <p:cNvSpPr txBox="1">
            <a:spLocks noChangeArrowheads="1"/>
          </p:cNvSpPr>
          <p:nvPr/>
        </p:nvSpPr>
        <p:spPr bwMode="auto">
          <a:xfrm>
            <a:off x="2411413" y="3389313"/>
            <a:ext cx="1944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dirty="0"/>
              <a:t>(</a:t>
            </a:r>
            <a:r>
              <a:rPr lang="en-GB" sz="1200" i="1" dirty="0"/>
              <a:t>n </a:t>
            </a:r>
            <a:r>
              <a:rPr lang="en-GB" sz="1200" dirty="0"/>
              <a:t>= 45, </a:t>
            </a:r>
            <a:r>
              <a:rPr lang="en-GB" sz="1200" i="1" dirty="0"/>
              <a:t>k </a:t>
            </a:r>
            <a:r>
              <a:rPr lang="en-GB" sz="1200" dirty="0"/>
              <a:t>= 3, 1% level)</a:t>
            </a:r>
            <a:endParaRPr lang="en-US" sz="1200" dirty="0"/>
          </a:p>
        </p:txBody>
      </p:sp>
      <p:sp>
        <p:nvSpPr>
          <p:cNvPr id="38"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12.2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a:solidFill>
                  <a:schemeClr val="bg1"/>
                </a:solidFill>
                <a:hlinkClick r:id="rId2"/>
              </a:rPr>
              <a:t>http://www.oxfordtextbooks.co.uk/orc/dougherty5e/</a:t>
            </a:r>
            <a:r>
              <a:rPr lang="en-GB" sz="1200" smtClean="0">
                <a:solidFill>
                  <a:schemeClr val="bg1"/>
                </a:solidFill>
              </a:rPr>
              <a:t>.</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a:solidFill>
                  <a:schemeClr val="bg1"/>
                </a:solidFill>
              </a:rPr>
              <a:t>20 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31757" name="Text Box 13"/>
          <p:cNvSpPr txBox="1">
            <a:spLocks noChangeArrowheads="1"/>
          </p:cNvSpPr>
          <p:nvPr/>
        </p:nvSpPr>
        <p:spPr bwMode="auto">
          <a:xfrm>
            <a:off x="8216900" y="6553200"/>
            <a:ext cx="876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2016.05.22</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5"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2</a:t>
            </a:r>
            <a:endParaRPr lang="en-US" sz="1000" b="0" dirty="0">
              <a:solidFill>
                <a:srgbClr val="3366FF"/>
              </a:solidFill>
            </a:endParaRPr>
          </a:p>
        </p:txBody>
      </p:sp>
      <p:sp>
        <p:nvSpPr>
          <p:cNvPr id="110597" name="Text Box 102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It can be shown that in large samples </a:t>
            </a:r>
            <a:r>
              <a:rPr lang="en-GB" sz="1500" i="1"/>
              <a:t>d</a:t>
            </a:r>
            <a:r>
              <a:rPr lang="en-GB" sz="1500"/>
              <a:t> tends to 2 </a:t>
            </a:r>
            <a:r>
              <a:rPr lang="en-GB" sz="1500">
                <a:cs typeface="Arial" charset="0"/>
              </a:rPr>
              <a:t>–</a:t>
            </a:r>
            <a:r>
              <a:rPr lang="en-GB" sz="1500"/>
              <a:t> 2</a:t>
            </a:r>
            <a:r>
              <a:rPr lang="en-GB" sz="1500" i="1">
                <a:latin typeface="Symbol" pitchFamily="18" charset="2"/>
              </a:rPr>
              <a:t>r</a:t>
            </a:r>
            <a:r>
              <a:rPr lang="en-GB" sz="1500"/>
              <a:t>, where </a:t>
            </a:r>
            <a:r>
              <a:rPr lang="en-GB" sz="1500" i="1">
                <a:latin typeface="Symbol" pitchFamily="18" charset="2"/>
              </a:rPr>
              <a:t>r</a:t>
            </a:r>
            <a:r>
              <a:rPr lang="en-GB" sz="1500"/>
              <a:t> is the parameter in the AR(1) relationship </a:t>
            </a:r>
            <a:r>
              <a:rPr lang="en-GB" sz="1500" i="1"/>
              <a:t>u</a:t>
            </a:r>
            <a:r>
              <a:rPr lang="en-GB" sz="1500" i="1" baseline="-25000"/>
              <a:t>t</a:t>
            </a:r>
            <a:r>
              <a:rPr lang="en-GB" sz="1500"/>
              <a:t> = </a:t>
            </a:r>
            <a:r>
              <a:rPr lang="en-GB" sz="1500" i="1">
                <a:latin typeface="Symbol" pitchFamily="18" charset="2"/>
              </a:rPr>
              <a:t>r</a:t>
            </a:r>
            <a:r>
              <a:rPr lang="en-GB" sz="1500" i="1"/>
              <a:t>u</a:t>
            </a:r>
            <a:r>
              <a:rPr lang="en-GB" sz="1500" i="1" baseline="-25000"/>
              <a:t>t</a:t>
            </a:r>
            <a:r>
              <a:rPr lang="en-GB" sz="1500" baseline="-25000">
                <a:cs typeface="Arial" charset="0"/>
              </a:rPr>
              <a:t>–</a:t>
            </a:r>
            <a:r>
              <a:rPr lang="en-GB" sz="1500" baseline="-25000"/>
              <a:t>1</a:t>
            </a:r>
            <a:r>
              <a:rPr lang="en-GB" sz="1500"/>
              <a:t> + </a:t>
            </a:r>
            <a:r>
              <a:rPr lang="en-GB" sz="1500" i="1">
                <a:latin typeface="Symbol" pitchFamily="18" charset="2"/>
              </a:rPr>
              <a:t>e</a:t>
            </a:r>
            <a:r>
              <a:rPr lang="en-GB" sz="1500" i="1" baseline="-25000"/>
              <a:t>t</a:t>
            </a:r>
            <a:r>
              <a:rPr lang="en-GB" sz="1500" i="1"/>
              <a:t>.</a:t>
            </a:r>
            <a:r>
              <a:rPr lang="en-GB" sz="1500"/>
              <a:t> </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6"/>
          <p:cNvSpPr>
            <a:spLocks noChangeArrowheads="1"/>
          </p:cNvSpPr>
          <p:nvPr/>
        </p:nvSpPr>
        <p:spPr bwMode="auto">
          <a:xfrm>
            <a:off x="0" y="3849825"/>
            <a:ext cx="9144000" cy="55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Text Box 7"/>
          <p:cNvSpPr txBox="1">
            <a:spLocks noChangeArrowheads="1"/>
          </p:cNvSpPr>
          <p:nvPr/>
        </p:nvSpPr>
        <p:spPr bwMode="auto">
          <a:xfrm>
            <a:off x="301625" y="3856039"/>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p:txBody>
      </p:sp>
      <p:sp>
        <p:nvSpPr>
          <p:cNvPr id="16" name="Rectangle 15"/>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7"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18" name="Rectangle 16"/>
          <p:cNvSpPr>
            <a:spLocks noChangeArrowheads="1"/>
          </p:cNvSpPr>
          <p:nvPr/>
        </p:nvSpPr>
        <p:spPr bwMode="auto">
          <a:xfrm>
            <a:off x="0" y="1079998"/>
            <a:ext cx="9144000" cy="18537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75970480"/>
              </p:ext>
            </p:extLst>
          </p:nvPr>
        </p:nvGraphicFramePr>
        <p:xfrm>
          <a:off x="3476625" y="1192213"/>
          <a:ext cx="2286000" cy="1625600"/>
        </p:xfrm>
        <a:graphic>
          <a:graphicData uri="http://schemas.openxmlformats.org/presentationml/2006/ole">
            <mc:AlternateContent xmlns:mc="http://schemas.openxmlformats.org/markup-compatibility/2006">
              <mc:Choice xmlns:v="urn:schemas-microsoft-com:vml" Requires="v">
                <p:oleObj spid="_x0000_s110662" name="Equation" r:id="rId3" imgW="2286000" imgH="1625400" progId="Equation.DSMT4">
                  <p:embed/>
                </p:oleObj>
              </mc:Choice>
              <mc:Fallback>
                <p:oleObj name="Equation" r:id="rId3" imgW="2286000" imgH="1625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5" y="1192213"/>
                        <a:ext cx="22860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95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3</a:t>
            </a:r>
            <a:endParaRPr lang="en-US" sz="1000" b="0" dirty="0">
              <a:solidFill>
                <a:srgbClr val="3366FF"/>
              </a:solidFill>
            </a:endParaRPr>
          </a:p>
        </p:txBody>
      </p:sp>
      <p:sp>
        <p:nvSpPr>
          <p:cNvPr id="10957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there is no autocorrelation, </a:t>
            </a:r>
            <a:r>
              <a:rPr lang="en-GB" sz="1500" i="1">
                <a:latin typeface="Symbol" pitchFamily="18" charset="2"/>
              </a:rPr>
              <a:t>r</a:t>
            </a:r>
            <a:r>
              <a:rPr lang="en-GB" sz="1500"/>
              <a:t> is 0 and </a:t>
            </a:r>
            <a:r>
              <a:rPr lang="en-GB" sz="1500" i="1"/>
              <a:t>d</a:t>
            </a:r>
            <a:r>
              <a:rPr lang="en-GB" sz="1500"/>
              <a:t> should be distributed randomly around 2.</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6"/>
          <p:cNvSpPr>
            <a:spLocks noChangeArrowheads="1"/>
          </p:cNvSpPr>
          <p:nvPr/>
        </p:nvSpPr>
        <p:spPr bwMode="auto">
          <a:xfrm>
            <a:off x="0" y="3849824"/>
            <a:ext cx="9144000" cy="91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Text Box 7"/>
          <p:cNvSpPr txBox="1">
            <a:spLocks noChangeArrowheads="1"/>
          </p:cNvSpPr>
          <p:nvPr/>
        </p:nvSpPr>
        <p:spPr bwMode="auto">
          <a:xfrm>
            <a:off x="301625" y="3856038"/>
            <a:ext cx="8532813" cy="839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2</a:t>
            </a:r>
            <a:endParaRPr lang="en-GB" dirty="0">
              <a:latin typeface="Arial" charset="0"/>
            </a:endParaRPr>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8"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19" name="Rectangle 16"/>
          <p:cNvSpPr>
            <a:spLocks noChangeArrowheads="1"/>
          </p:cNvSpPr>
          <p:nvPr/>
        </p:nvSpPr>
        <p:spPr bwMode="auto">
          <a:xfrm>
            <a:off x="0" y="1079998"/>
            <a:ext cx="9144000" cy="18537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75970480"/>
              </p:ext>
            </p:extLst>
          </p:nvPr>
        </p:nvGraphicFramePr>
        <p:xfrm>
          <a:off x="3476625" y="1192213"/>
          <a:ext cx="2286000" cy="1625600"/>
        </p:xfrm>
        <a:graphic>
          <a:graphicData uri="http://schemas.openxmlformats.org/presentationml/2006/ole">
            <mc:AlternateContent xmlns:mc="http://schemas.openxmlformats.org/markup-compatibility/2006">
              <mc:Choice xmlns:v="urn:schemas-microsoft-com:vml" Requires="v">
                <p:oleObj spid="_x0000_s120918" name="Equation" r:id="rId3" imgW="2286000" imgH="1625400" progId="Equation.DSMT4">
                  <p:embed/>
                </p:oleObj>
              </mc:Choice>
              <mc:Fallback>
                <p:oleObj name="Equation" r:id="rId3" imgW="2286000" imgH="1625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5" y="1192213"/>
                        <a:ext cx="22860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08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4</a:t>
            </a:r>
            <a:endParaRPr lang="en-US" sz="1000" b="0" dirty="0">
              <a:solidFill>
                <a:srgbClr val="3366FF"/>
              </a:solidFill>
            </a:endParaRPr>
          </a:p>
        </p:txBody>
      </p:sp>
      <p:sp>
        <p:nvSpPr>
          <p:cNvPr id="12083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If there is severe positive autocorrelation, </a:t>
            </a:r>
            <a:r>
              <a:rPr lang="en-GB" sz="1500" i="1">
                <a:latin typeface="Symbol" pitchFamily="18" charset="2"/>
              </a:rPr>
              <a:t>r</a:t>
            </a:r>
            <a:r>
              <a:rPr lang="en-GB" sz="1500"/>
              <a:t> will be near 1 and </a:t>
            </a:r>
            <a:r>
              <a:rPr lang="en-GB" sz="1500" i="1"/>
              <a:t>d</a:t>
            </a:r>
            <a:r>
              <a:rPr lang="en-GB" sz="1500"/>
              <a:t> will be near 0.</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6"/>
          <p:cNvSpPr>
            <a:spLocks noChangeArrowheads="1"/>
          </p:cNvSpPr>
          <p:nvPr/>
        </p:nvSpPr>
        <p:spPr bwMode="auto">
          <a:xfrm>
            <a:off x="0" y="3849824"/>
            <a:ext cx="9144000" cy="127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0</a:t>
            </a:r>
            <a:endParaRPr lang="en-GB" dirty="0">
              <a:latin typeface="Arial" charset="0"/>
            </a:endParaRPr>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9"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20" name="Rectangle 16"/>
          <p:cNvSpPr>
            <a:spLocks noChangeArrowheads="1"/>
          </p:cNvSpPr>
          <p:nvPr/>
        </p:nvSpPr>
        <p:spPr bwMode="auto">
          <a:xfrm>
            <a:off x="0" y="1079998"/>
            <a:ext cx="9144000" cy="18537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75970480"/>
              </p:ext>
            </p:extLst>
          </p:nvPr>
        </p:nvGraphicFramePr>
        <p:xfrm>
          <a:off x="3476625" y="1192213"/>
          <a:ext cx="2286000" cy="1625600"/>
        </p:xfrm>
        <a:graphic>
          <a:graphicData uri="http://schemas.openxmlformats.org/presentationml/2006/ole">
            <mc:AlternateContent xmlns:mc="http://schemas.openxmlformats.org/markup-compatibility/2006">
              <mc:Choice xmlns:v="urn:schemas-microsoft-com:vml" Requires="v">
                <p:oleObj spid="_x0000_s140375" name="Equation" r:id="rId3" imgW="2286000" imgH="1625400" progId="Equation.DSMT4">
                  <p:embed/>
                </p:oleObj>
              </mc:Choice>
              <mc:Fallback>
                <p:oleObj name="Equation" r:id="rId3" imgW="2286000" imgH="1625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5" y="1192213"/>
                        <a:ext cx="22860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59"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5</a:t>
            </a:r>
            <a:endParaRPr lang="en-US" sz="1000" b="0" dirty="0">
              <a:solidFill>
                <a:srgbClr val="3366FF"/>
              </a:solidFill>
            </a:endParaRPr>
          </a:p>
        </p:txBody>
      </p:sp>
      <p:sp>
        <p:nvSpPr>
          <p:cNvPr id="121861" name="Text Box 102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Likewise, if there is severe positive autocorrelation, </a:t>
            </a:r>
            <a:r>
              <a:rPr lang="en-GB" sz="1500" i="1">
                <a:latin typeface="Symbol" pitchFamily="18" charset="2"/>
              </a:rPr>
              <a:t>r</a:t>
            </a:r>
            <a:r>
              <a:rPr lang="en-GB" sz="1500"/>
              <a:t> will be near </a:t>
            </a:r>
            <a:r>
              <a:rPr lang="en-GB" sz="1500">
                <a:cs typeface="Arial" charset="0"/>
              </a:rPr>
              <a:t>–</a:t>
            </a:r>
            <a:r>
              <a:rPr lang="en-GB" sz="1500"/>
              <a:t>1 and </a:t>
            </a:r>
            <a:r>
              <a:rPr lang="en-GB" sz="1500" i="1"/>
              <a:t>d</a:t>
            </a:r>
            <a:r>
              <a:rPr lang="en-GB" sz="1500"/>
              <a:t> will be near 4.</a:t>
            </a:r>
            <a:endParaRPr lang="en-GB" sz="1500">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6"/>
          <p:cNvSpPr>
            <a:spLocks noChangeArrowheads="1"/>
          </p:cNvSpPr>
          <p:nvPr/>
        </p:nvSpPr>
        <p:spPr bwMode="auto">
          <a:xfrm>
            <a:off x="0" y="3849824"/>
            <a:ext cx="9144000" cy="164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9"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20" name="Rectangle 16"/>
          <p:cNvSpPr>
            <a:spLocks noChangeArrowheads="1"/>
          </p:cNvSpPr>
          <p:nvPr/>
        </p:nvSpPr>
        <p:spPr bwMode="auto">
          <a:xfrm>
            <a:off x="0" y="1079998"/>
            <a:ext cx="9144000" cy="18537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75970480"/>
              </p:ext>
            </p:extLst>
          </p:nvPr>
        </p:nvGraphicFramePr>
        <p:xfrm>
          <a:off x="3476625" y="1192213"/>
          <a:ext cx="2286000" cy="1625600"/>
        </p:xfrm>
        <a:graphic>
          <a:graphicData uri="http://schemas.openxmlformats.org/presentationml/2006/ole">
            <mc:AlternateContent xmlns:mc="http://schemas.openxmlformats.org/markup-compatibility/2006">
              <mc:Choice xmlns:v="urn:schemas-microsoft-com:vml" Requires="v">
                <p:oleObj spid="_x0000_s121965" name="Equation" r:id="rId3" imgW="2286000" imgH="1625400" progId="Equation.DSMT4">
                  <p:embed/>
                </p:oleObj>
              </mc:Choice>
              <mc:Fallback>
                <p:oleObj name="Equation" r:id="rId3" imgW="2286000" imgH="1625400" progId="Equation.DSMT4">
                  <p:embed/>
                  <p:pic>
                    <p:nvPicPr>
                      <p:cNvPr id="0" name="Object 9"/>
                      <p:cNvPicPr>
                        <a:picLocks noChangeAspect="1" noChangeArrowheads="1"/>
                      </p:cNvPicPr>
                      <p:nvPr/>
                    </p:nvPicPr>
                    <p:blipFill>
                      <a:blip r:embed="rId4"/>
                      <a:srcRect/>
                      <a:stretch>
                        <a:fillRect/>
                      </a:stretch>
                    </p:blipFill>
                    <p:spPr bwMode="auto">
                      <a:xfrm>
                        <a:off x="3476625" y="1192213"/>
                        <a:ext cx="22860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469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6</a:t>
            </a:r>
            <a:endParaRPr lang="en-US" sz="1000" b="0" dirty="0">
              <a:solidFill>
                <a:srgbClr val="3366FF"/>
              </a:solidFill>
            </a:endParaRPr>
          </a:p>
        </p:txBody>
      </p:sp>
      <p:sp>
        <p:nvSpPr>
          <p:cNvPr id="1146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Thus </a:t>
            </a:r>
            <a:r>
              <a:rPr lang="en-GB" sz="1500" i="1"/>
              <a:t>d</a:t>
            </a:r>
            <a:r>
              <a:rPr lang="en-GB" sz="1500"/>
              <a:t> behaves as illustrated graphically above.</a:t>
            </a:r>
            <a:endParaRPr lang="en-GB" sz="1500">
              <a:latin typeface="Times New Roman" pitchFamily="18" charset="0"/>
            </a:endParaRPr>
          </a:p>
        </p:txBody>
      </p:sp>
      <p:sp>
        <p:nvSpPr>
          <p:cNvPr id="139273" name="Line 9"/>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4" name="Line 10"/>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5" name="Line 11"/>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76" name="Line 12"/>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81" name="Text Box 17"/>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39282" name="Text Box 18"/>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39283" name="Text Box 19"/>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27" name="Rectangle 2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8"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29"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0"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31"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24"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7</a:t>
            </a:r>
            <a:endParaRPr lang="en-US" sz="1000" b="0" dirty="0">
              <a:solidFill>
                <a:srgbClr val="3366FF"/>
              </a:solidFill>
            </a:endParaRPr>
          </a:p>
        </p:txBody>
      </p:sp>
      <p:sp>
        <p:nvSpPr>
          <p:cNvPr id="1239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To perform the Durbin</a:t>
            </a:r>
            <a:r>
              <a:rPr lang="en-GB" sz="1500">
                <a:cs typeface="Arial" charset="0"/>
              </a:rPr>
              <a:t>–</a:t>
            </a:r>
            <a:r>
              <a:rPr lang="en-GB" sz="1500"/>
              <a:t>Watson test, we define critical values of </a:t>
            </a:r>
            <a:r>
              <a:rPr lang="en-GB" sz="1500" i="1"/>
              <a:t>d</a:t>
            </a:r>
            <a:r>
              <a:rPr lang="en-GB" sz="1500"/>
              <a:t>.  The null hypothesis is </a:t>
            </a:r>
            <a:r>
              <a:rPr lang="en-GB" sz="1500" i="1"/>
              <a:t>H</a:t>
            </a:r>
            <a:r>
              <a:rPr lang="en-GB" sz="1500" baseline="-25000"/>
              <a:t>0</a:t>
            </a:r>
            <a:r>
              <a:rPr lang="en-GB" sz="1500"/>
              <a:t>: </a:t>
            </a:r>
            <a:r>
              <a:rPr lang="en-GB" sz="1500" i="1">
                <a:latin typeface="Symbol" pitchFamily="18" charset="2"/>
              </a:rPr>
              <a:t>r</a:t>
            </a:r>
            <a:r>
              <a:rPr lang="en-GB" sz="1500"/>
              <a:t> = 0 (no autocorrelation).  If </a:t>
            </a:r>
            <a:r>
              <a:rPr lang="en-GB" sz="1500" i="1"/>
              <a:t>d</a:t>
            </a:r>
            <a:r>
              <a:rPr lang="en-GB" sz="1500"/>
              <a:t> lies between these values, we do not reject the null hypothesis.</a:t>
            </a:r>
          </a:p>
        </p:txBody>
      </p:sp>
      <p:sp>
        <p:nvSpPr>
          <p:cNvPr id="123939" name="Line 35"/>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40" name="Line 36"/>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41" name="Line 37"/>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42" name="Line 38"/>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47" name="Text Box 43"/>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23948" name="Text Box 44"/>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23949" name="Text Box 45"/>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23950" name="Group 46"/>
          <p:cNvGrpSpPr>
            <a:grpSpLocks/>
          </p:cNvGrpSpPr>
          <p:nvPr/>
        </p:nvGrpSpPr>
        <p:grpSpPr bwMode="auto">
          <a:xfrm>
            <a:off x="3325813" y="2438400"/>
            <a:ext cx="55562" cy="457200"/>
            <a:chOff x="2095" y="1200"/>
            <a:chExt cx="35" cy="288"/>
          </a:xfrm>
        </p:grpSpPr>
        <p:sp>
          <p:nvSpPr>
            <p:cNvPr id="123951" name="Line 47"/>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52" name="Freeform 48"/>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23953" name="Group 49"/>
          <p:cNvGrpSpPr>
            <a:grpSpLocks/>
          </p:cNvGrpSpPr>
          <p:nvPr/>
        </p:nvGrpSpPr>
        <p:grpSpPr bwMode="auto">
          <a:xfrm>
            <a:off x="5757863" y="2438400"/>
            <a:ext cx="55562" cy="457200"/>
            <a:chOff x="2095" y="1200"/>
            <a:chExt cx="35" cy="288"/>
          </a:xfrm>
        </p:grpSpPr>
        <p:sp>
          <p:nvSpPr>
            <p:cNvPr id="123954" name="Line 50"/>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55" name="Freeform 51"/>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35" name="Rectangle 34"/>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36"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37"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8"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39"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0"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41"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32"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809624" y="1080000"/>
            <a:ext cx="7524000" cy="26352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1" name="Text Box 10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a:solidFill>
                  <a:srgbClr val="3366FF"/>
                </a:solidFill>
              </a:rPr>
              <a:t>8</a:t>
            </a:r>
            <a:endParaRPr lang="en-US" sz="1000" b="0" dirty="0">
              <a:solidFill>
                <a:srgbClr val="3366FF"/>
              </a:solidFill>
            </a:endParaRPr>
          </a:p>
        </p:txBody>
      </p:sp>
      <p:sp>
        <p:nvSpPr>
          <p:cNvPr id="124933"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critical values, at any significance level, depend on the number of observations in the sample and the number of explanatory variables.</a:t>
            </a:r>
          </a:p>
        </p:txBody>
      </p:sp>
      <p:sp>
        <p:nvSpPr>
          <p:cNvPr id="124964" name="Line 1060"/>
          <p:cNvSpPr>
            <a:spLocks noChangeShapeType="1"/>
          </p:cNvSpPr>
          <p:nvPr/>
        </p:nvSpPr>
        <p:spPr bwMode="auto">
          <a:xfrm flipV="1">
            <a:off x="7769225"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6" name="Line 1062"/>
          <p:cNvSpPr>
            <a:spLocks noChangeShapeType="1"/>
          </p:cNvSpPr>
          <p:nvPr/>
        </p:nvSpPr>
        <p:spPr bwMode="auto">
          <a:xfrm>
            <a:off x="1370013" y="2895600"/>
            <a:ext cx="63992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7" name="Line 1063"/>
          <p:cNvSpPr>
            <a:spLocks noChangeShapeType="1"/>
          </p:cNvSpPr>
          <p:nvPr/>
        </p:nvSpPr>
        <p:spPr bwMode="auto">
          <a:xfrm flipV="1">
            <a:off x="13700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68" name="Line 1064"/>
          <p:cNvSpPr>
            <a:spLocks noChangeShapeType="1"/>
          </p:cNvSpPr>
          <p:nvPr/>
        </p:nvSpPr>
        <p:spPr bwMode="auto">
          <a:xfrm flipV="1">
            <a:off x="4570413" y="1981200"/>
            <a:ext cx="0" cy="9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3" name="Text Box 1069"/>
          <p:cNvSpPr txBox="1">
            <a:spLocks noChangeArrowheads="1"/>
          </p:cNvSpPr>
          <p:nvPr/>
        </p:nvSpPr>
        <p:spPr bwMode="auto">
          <a:xfrm>
            <a:off x="1295400"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positive</a:t>
            </a:r>
          </a:p>
          <a:p>
            <a:pPr algn="ctr"/>
            <a:r>
              <a:rPr lang="en-US" sz="1800"/>
              <a:t>autocorrelation</a:t>
            </a:r>
          </a:p>
        </p:txBody>
      </p:sp>
      <p:sp>
        <p:nvSpPr>
          <p:cNvPr id="124974" name="Text Box 1070"/>
          <p:cNvSpPr txBox="1">
            <a:spLocks noChangeArrowheads="1"/>
          </p:cNvSpPr>
          <p:nvPr/>
        </p:nvSpPr>
        <p:spPr bwMode="auto">
          <a:xfrm>
            <a:off x="6005513"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negative</a:t>
            </a:r>
          </a:p>
          <a:p>
            <a:pPr algn="ctr"/>
            <a:r>
              <a:rPr lang="en-US" sz="1800"/>
              <a:t>autocorrelation</a:t>
            </a:r>
          </a:p>
        </p:txBody>
      </p:sp>
      <p:sp>
        <p:nvSpPr>
          <p:cNvPr id="124975" name="Text Box 1071"/>
          <p:cNvSpPr txBox="1">
            <a:spLocks noChangeArrowheads="1"/>
          </p:cNvSpPr>
          <p:nvPr/>
        </p:nvSpPr>
        <p:spPr bwMode="auto">
          <a:xfrm>
            <a:off x="3629025" y="1219200"/>
            <a:ext cx="1905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800"/>
              <a:t>no</a:t>
            </a:r>
          </a:p>
          <a:p>
            <a:pPr algn="ctr"/>
            <a:r>
              <a:rPr lang="en-US" sz="1800"/>
              <a:t>autocorrelation</a:t>
            </a:r>
          </a:p>
        </p:txBody>
      </p:sp>
      <p:grpSp>
        <p:nvGrpSpPr>
          <p:cNvPr id="124976" name="Group 1072"/>
          <p:cNvGrpSpPr>
            <a:grpSpLocks/>
          </p:cNvGrpSpPr>
          <p:nvPr/>
        </p:nvGrpSpPr>
        <p:grpSpPr bwMode="auto">
          <a:xfrm>
            <a:off x="3325813" y="2438400"/>
            <a:ext cx="55562" cy="457200"/>
            <a:chOff x="2095" y="1200"/>
            <a:chExt cx="35" cy="288"/>
          </a:xfrm>
        </p:grpSpPr>
        <p:sp>
          <p:nvSpPr>
            <p:cNvPr id="124977" name="Line 1073"/>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78" name="Freeform 1074"/>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24979" name="Group 1075"/>
          <p:cNvGrpSpPr>
            <a:grpSpLocks/>
          </p:cNvGrpSpPr>
          <p:nvPr/>
        </p:nvGrpSpPr>
        <p:grpSpPr bwMode="auto">
          <a:xfrm>
            <a:off x="5757863" y="2438400"/>
            <a:ext cx="55562" cy="457200"/>
            <a:chOff x="2095" y="1200"/>
            <a:chExt cx="35" cy="288"/>
          </a:xfrm>
        </p:grpSpPr>
        <p:sp>
          <p:nvSpPr>
            <p:cNvPr id="124980" name="Line 1076"/>
            <p:cNvSpPr>
              <a:spLocks noChangeShapeType="1"/>
            </p:cNvSpPr>
            <p:nvPr/>
          </p:nvSpPr>
          <p:spPr bwMode="auto">
            <a:xfrm>
              <a:off x="2112" y="1200"/>
              <a:ext cx="0" cy="288"/>
            </a:xfrm>
            <a:prstGeom prst="line">
              <a:avLst/>
            </a:prstGeom>
            <a:noFill/>
            <a:ln w="9525">
              <a:solidFill>
                <a:schemeClr val="tx1"/>
              </a:solidFill>
              <a:round/>
              <a:headEnd/>
              <a:tailEnd type="non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81" name="Freeform 1077"/>
            <p:cNvSpPr>
              <a:spLocks noChangeAspect="1"/>
            </p:cNvSpPr>
            <p:nvPr/>
          </p:nvSpPr>
          <p:spPr bwMode="auto">
            <a:xfrm flipV="1">
              <a:off x="2095" y="1428"/>
              <a:ext cx="35" cy="46"/>
            </a:xfrm>
            <a:custGeom>
              <a:avLst/>
              <a:gdLst>
                <a:gd name="T0" fmla="*/ 144 w 288"/>
                <a:gd name="T1" fmla="*/ 0 h 288"/>
                <a:gd name="T2" fmla="*/ 288 w 288"/>
                <a:gd name="T3" fmla="*/ 288 h 288"/>
                <a:gd name="T4" fmla="*/ 0 w 288"/>
                <a:gd name="T5" fmla="*/ 288 h 288"/>
                <a:gd name="T6" fmla="*/ 144 w 288"/>
                <a:gd name="T7" fmla="*/ 0 h 288"/>
              </a:gdLst>
              <a:ahLst/>
              <a:cxnLst>
                <a:cxn ang="0">
                  <a:pos x="T0" y="T1"/>
                </a:cxn>
                <a:cxn ang="0">
                  <a:pos x="T2" y="T3"/>
                </a:cxn>
                <a:cxn ang="0">
                  <a:pos x="T4" y="T5"/>
                </a:cxn>
                <a:cxn ang="0">
                  <a:pos x="T6" y="T7"/>
                </a:cxn>
              </a:cxnLst>
              <a:rect l="0" t="0" r="r" b="b"/>
              <a:pathLst>
                <a:path w="288" h="288">
                  <a:moveTo>
                    <a:pt x="144" y="0"/>
                  </a:moveTo>
                  <a:lnTo>
                    <a:pt x="288" y="288"/>
                  </a:lnTo>
                  <a:lnTo>
                    <a:pt x="0" y="288"/>
                  </a:lnTo>
                  <a:lnTo>
                    <a:pt x="144" y="0"/>
                  </a:lnTo>
                  <a:close/>
                </a:path>
              </a:pathLst>
            </a:cu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Rectangle 16"/>
          <p:cNvSpPr>
            <a:spLocks noChangeArrowheads="1"/>
          </p:cNvSpPr>
          <p:nvPr/>
        </p:nvSpPr>
        <p:spPr bwMode="auto">
          <a:xfrm>
            <a:off x="0" y="3849824"/>
            <a:ext cx="9144000" cy="1655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Text Box 7"/>
          <p:cNvSpPr txBox="1">
            <a:spLocks noChangeArrowheads="1"/>
          </p:cNvSpPr>
          <p:nvPr/>
        </p:nvSpPr>
        <p:spPr bwMode="auto">
          <a:xfrm>
            <a:off x="301625" y="3856038"/>
            <a:ext cx="8532813" cy="1582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pPr>
              <a:tabLst>
                <a:tab pos="4865688" algn="r"/>
                <a:tab pos="5200650" algn="l"/>
              </a:tabLst>
            </a:pPr>
            <a:r>
              <a:rPr lang="en-US" sz="1800" dirty="0">
                <a:latin typeface="Arial" charset="0"/>
              </a:rPr>
              <a:t>	In large </a:t>
            </a:r>
            <a:r>
              <a:rPr lang="en-US" sz="1800" dirty="0" smtClean="0">
                <a:latin typeface="Arial" charset="0"/>
              </a:rPr>
              <a:t>samples	</a:t>
            </a:r>
            <a:r>
              <a:rPr lang="en-US" i="1" dirty="0">
                <a:latin typeface="+mn-lt"/>
              </a:rPr>
              <a:t>d</a:t>
            </a:r>
            <a:r>
              <a:rPr lang="en-US" dirty="0">
                <a:latin typeface="+mn-lt"/>
              </a:rPr>
              <a:t> </a:t>
            </a:r>
            <a:r>
              <a:rPr lang="en-US" dirty="0" smtClean="0">
                <a:latin typeface="+mn-lt"/>
              </a:rPr>
              <a:t>→ 2 – 2</a:t>
            </a:r>
            <a:r>
              <a:rPr lang="en-US" i="1" dirty="0" smtClean="0">
                <a:latin typeface="Symbol" pitchFamily="18" charset="2"/>
              </a:rPr>
              <a:t>r</a:t>
            </a:r>
            <a:endParaRPr lang="en-GB" i="1" dirty="0">
              <a:latin typeface="Symbol" pitchFamily="18" charset="2"/>
            </a:endParaRPr>
          </a:p>
          <a:p>
            <a:pPr>
              <a:tabLst>
                <a:tab pos="4865688" algn="r"/>
                <a:tab pos="5200650" algn="l"/>
              </a:tabLst>
            </a:pPr>
            <a:r>
              <a:rPr lang="en-GB" sz="1800" dirty="0">
                <a:latin typeface="Arial" charset="0"/>
              </a:rPr>
              <a:t>	No </a:t>
            </a:r>
            <a:r>
              <a:rPr lang="en-GB" sz="1800" dirty="0" smtClean="0">
                <a:latin typeface="Arial" charset="0"/>
              </a:rPr>
              <a:t>autocorrelation</a:t>
            </a:r>
            <a:r>
              <a:rPr lang="en-US" dirty="0">
                <a:latin typeface="Arial" charset="0"/>
              </a:rPr>
              <a:t>	</a:t>
            </a:r>
            <a:r>
              <a:rPr lang="en-US" i="1" dirty="0"/>
              <a:t>d</a:t>
            </a:r>
            <a:r>
              <a:rPr lang="en-US" dirty="0"/>
              <a:t> → 2</a:t>
            </a:r>
            <a:endParaRPr lang="en-GB" dirty="0">
              <a:latin typeface="Arial" charset="0"/>
            </a:endParaRPr>
          </a:p>
          <a:p>
            <a:pPr>
              <a:tabLst>
                <a:tab pos="4865688" algn="r"/>
                <a:tab pos="5200650" algn="l"/>
              </a:tabLst>
            </a:pPr>
            <a:r>
              <a:rPr lang="en-GB" sz="1800" dirty="0">
                <a:latin typeface="Arial" charset="0"/>
              </a:rPr>
              <a:t>	Severe positive </a:t>
            </a:r>
            <a:r>
              <a:rPr lang="en-GB" sz="1800" dirty="0" smtClean="0">
                <a:latin typeface="Arial" charset="0"/>
              </a:rPr>
              <a:t>autocorrelation</a:t>
            </a:r>
            <a:r>
              <a:rPr lang="en-US" dirty="0">
                <a:latin typeface="Arial" charset="0"/>
              </a:rPr>
              <a:t>	</a:t>
            </a:r>
            <a:r>
              <a:rPr lang="en-US" i="1" dirty="0"/>
              <a:t>d</a:t>
            </a:r>
            <a:r>
              <a:rPr lang="en-US" dirty="0"/>
              <a:t> → 0</a:t>
            </a:r>
            <a:endParaRPr lang="en-GB" dirty="0">
              <a:latin typeface="Arial" charset="0"/>
            </a:endParaRPr>
          </a:p>
          <a:p>
            <a:pPr>
              <a:tabLst>
                <a:tab pos="4865688" algn="r"/>
                <a:tab pos="5200650" algn="l"/>
              </a:tabLst>
            </a:pPr>
            <a:r>
              <a:rPr lang="en-GB" sz="1800" dirty="0">
                <a:latin typeface="Arial" charset="0"/>
              </a:rPr>
              <a:t>	Severe negative </a:t>
            </a:r>
            <a:r>
              <a:rPr lang="en-GB" sz="1800" dirty="0" smtClean="0">
                <a:latin typeface="Arial" charset="0"/>
              </a:rPr>
              <a:t>autocorrelation</a:t>
            </a:r>
            <a:r>
              <a:rPr lang="en-US" dirty="0">
                <a:latin typeface="Arial" charset="0"/>
              </a:rPr>
              <a:t>	</a:t>
            </a:r>
            <a:r>
              <a:rPr lang="en-US" i="1" dirty="0"/>
              <a:t>d</a:t>
            </a:r>
            <a:r>
              <a:rPr lang="en-US" dirty="0"/>
              <a:t> → </a:t>
            </a:r>
            <a:r>
              <a:rPr lang="en-US" dirty="0" smtClean="0"/>
              <a:t>4</a:t>
            </a:r>
            <a:endParaRPr lang="en-US" dirty="0">
              <a:latin typeface="Arial" charset="0"/>
            </a:endParaRPr>
          </a:p>
        </p:txBody>
      </p:sp>
      <p:sp>
        <p:nvSpPr>
          <p:cNvPr id="35" name="Rectangle 34"/>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36" name="Text Box 8"/>
          <p:cNvSpPr txBox="1">
            <a:spLocks noChangeArrowheads="1"/>
          </p:cNvSpPr>
          <p:nvPr/>
        </p:nvSpPr>
        <p:spPr bwMode="auto">
          <a:xfrm>
            <a:off x="301625" y="558000"/>
            <a:ext cx="2517775" cy="4016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Durbin</a:t>
            </a:r>
            <a:r>
              <a:rPr lang="en-GB" sz="1800" dirty="0" smtClean="0">
                <a:latin typeface="Arial" charset="0"/>
                <a:cs typeface="Arial" charset="0"/>
              </a:rPr>
              <a:t>–Watson </a:t>
            </a:r>
            <a:r>
              <a:rPr lang="en-GB" sz="1800" dirty="0">
                <a:latin typeface="Arial" charset="0"/>
                <a:cs typeface="Arial" charset="0"/>
              </a:rPr>
              <a:t>test</a:t>
            </a:r>
          </a:p>
        </p:txBody>
      </p:sp>
      <p:sp>
        <p:nvSpPr>
          <p:cNvPr id="37" name="Text Box 20"/>
          <p:cNvSpPr txBox="1">
            <a:spLocks noChangeArrowheads="1"/>
          </p:cNvSpPr>
          <p:nvPr/>
        </p:nvSpPr>
        <p:spPr bwMode="auto">
          <a:xfrm>
            <a:off x="7632700"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4</a:t>
            </a:r>
            <a:endParaRPr lang="en-US" sz="2400" b="0">
              <a:latin typeface="Times New Roman" pitchFamily="18" charset="0"/>
            </a:endParaRPr>
          </a:p>
        </p:txBody>
      </p:sp>
      <p:sp>
        <p:nvSpPr>
          <p:cNvPr id="38" name="Text Box 13"/>
          <p:cNvSpPr txBox="1">
            <a:spLocks noChangeArrowheads="1"/>
          </p:cNvSpPr>
          <p:nvPr/>
        </p:nvSpPr>
        <p:spPr bwMode="auto">
          <a:xfrm>
            <a:off x="4432301"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2</a:t>
            </a:r>
            <a:endParaRPr lang="en-US" sz="2400" b="0">
              <a:latin typeface="Times New Roman" pitchFamily="18" charset="0"/>
            </a:endParaRPr>
          </a:p>
        </p:txBody>
      </p:sp>
      <p:sp>
        <p:nvSpPr>
          <p:cNvPr id="39" name="Text Box 15"/>
          <p:cNvSpPr txBox="1">
            <a:spLocks noChangeArrowheads="1"/>
          </p:cNvSpPr>
          <p:nvPr/>
        </p:nvSpPr>
        <p:spPr bwMode="auto">
          <a:xfrm>
            <a:off x="1214438" y="287655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t>0</a:t>
            </a:r>
            <a:endParaRPr lang="en-US" sz="1600" b="0"/>
          </a:p>
        </p:txBody>
      </p:sp>
      <p:sp>
        <p:nvSpPr>
          <p:cNvPr id="42" name="Text Box 18"/>
          <p:cNvSpPr txBox="1">
            <a:spLocks noChangeArrowheads="1"/>
          </p:cNvSpPr>
          <p:nvPr/>
        </p:nvSpPr>
        <p:spPr bwMode="auto">
          <a:xfrm>
            <a:off x="315277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dirty="0" err="1"/>
              <a:t>d</a:t>
            </a:r>
            <a:r>
              <a:rPr lang="en-US" sz="1800" baseline="-25000" dirty="0" err="1"/>
              <a:t>crit</a:t>
            </a:r>
            <a:endParaRPr lang="en-US" sz="2400" b="0" i="1" dirty="0">
              <a:latin typeface="Times New Roman" pitchFamily="18" charset="0"/>
            </a:endParaRPr>
          </a:p>
        </p:txBody>
      </p:sp>
      <p:sp>
        <p:nvSpPr>
          <p:cNvPr id="43" name="Text Box 32"/>
          <p:cNvSpPr txBox="1">
            <a:spLocks noChangeArrowheads="1"/>
          </p:cNvSpPr>
          <p:nvPr/>
        </p:nvSpPr>
        <p:spPr bwMode="auto">
          <a:xfrm>
            <a:off x="5584826" y="2876550"/>
            <a:ext cx="560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i="1"/>
              <a:t>d</a:t>
            </a:r>
            <a:r>
              <a:rPr lang="en-US" sz="1800" baseline="-25000"/>
              <a:t>crit</a:t>
            </a:r>
            <a:endParaRPr lang="en-US" sz="2400" b="0" i="1">
              <a:latin typeface="Times New Roman" pitchFamily="18" charset="0"/>
            </a:endParaRPr>
          </a:p>
        </p:txBody>
      </p:sp>
      <p:sp>
        <p:nvSpPr>
          <p:cNvPr id="32" name="Text Box 13"/>
          <p:cNvSpPr txBox="1">
            <a:spLocks noChangeArrowheads="1"/>
          </p:cNvSpPr>
          <p:nvPr/>
        </p:nvSpPr>
        <p:spPr bwMode="auto">
          <a:xfrm>
            <a:off x="234000" y="25200"/>
            <a:ext cx="867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II: DURBIN–WATSON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94E2757-3FD0-4B8D-8E09-17C4726CE845}"/>
</file>

<file path=customXml/itemProps2.xml><?xml version="1.0" encoding="utf-8"?>
<ds:datastoreItem xmlns:ds="http://schemas.openxmlformats.org/officeDocument/2006/customXml" ds:itemID="{4C8DF48F-A3FA-40A1-86B3-DC6A582BB450}"/>
</file>

<file path=customXml/itemProps3.xml><?xml version="1.0" encoding="utf-8"?>
<ds:datastoreItem xmlns:ds="http://schemas.openxmlformats.org/officeDocument/2006/customXml" ds:itemID="{5D53B78D-C152-4C56-8C16-70FC93A21FEF}"/>
</file>

<file path=docProps/app.xml><?xml version="1.0" encoding="utf-8"?>
<Properties xmlns="http://schemas.openxmlformats.org/officeDocument/2006/extended-properties" xmlns:vt="http://schemas.openxmlformats.org/officeDocument/2006/docPropsVTypes">
  <TotalTime>4459</TotalTime>
  <Words>1549</Words>
  <Application>Microsoft Office PowerPoint</Application>
  <PresentationFormat>On-screen Show (4:3)</PresentationFormat>
  <Paragraphs>498</Paragraphs>
  <Slides>27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140</cp:revision>
  <dcterms:created xsi:type="dcterms:W3CDTF">1998-05-09T13:24:56Z</dcterms:created>
  <dcterms:modified xsi:type="dcterms:W3CDTF">2016-05-26T11:31:21Z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