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3.xml" ContentType="application/vnd.openxmlformats-officedocument.presentationml.slide+xml"/>
  <Override PartName="/ppt/slides/slide2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1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Override PartName="/ppt/slides/slide17.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94" r:id="rId2"/>
    <p:sldId id="271" r:id="rId3"/>
    <p:sldId id="353" r:id="rId4"/>
    <p:sldId id="393" r:id="rId5"/>
    <p:sldId id="354" r:id="rId6"/>
    <p:sldId id="314" r:id="rId7"/>
    <p:sldId id="355" r:id="rId8"/>
    <p:sldId id="356" r:id="rId9"/>
    <p:sldId id="357" r:id="rId10"/>
    <p:sldId id="318" r:id="rId11"/>
    <p:sldId id="319" r:id="rId12"/>
    <p:sldId id="320" r:id="rId13"/>
    <p:sldId id="358" r:id="rId14"/>
    <p:sldId id="321" r:id="rId15"/>
    <p:sldId id="323" r:id="rId16"/>
    <p:sldId id="324" r:id="rId17"/>
    <p:sldId id="325" r:id="rId18"/>
    <p:sldId id="359" r:id="rId19"/>
    <p:sldId id="326" r:id="rId20"/>
    <p:sldId id="327" r:id="rId21"/>
    <p:sldId id="360" r:id="rId22"/>
    <p:sldId id="328" r:id="rId23"/>
    <p:sldId id="329" r:id="rId24"/>
    <p:sldId id="284" r:id="rId25"/>
  </p:sldIdLst>
  <p:sldSz cx="9144000" cy="6858000" type="screen4x3"/>
  <p:notesSz cx="6858000" cy="9144000"/>
  <p:defaultTextStyle>
    <a:defPPr>
      <a:defRPr lang="en-US"/>
    </a:defPPr>
    <a:lvl1pPr algn="l" rtl="0" eaLnBrk="0" fontAlgn="base" hangingPunct="0">
      <a:spcBef>
        <a:spcPct val="0"/>
      </a:spcBef>
      <a:spcAft>
        <a:spcPct val="0"/>
      </a:spcAft>
      <a:defRPr sz="1400" b="1" kern="1200">
        <a:solidFill>
          <a:schemeClr val="tx1"/>
        </a:solidFill>
        <a:latin typeface="Arial" charset="0"/>
        <a:ea typeface="+mn-ea"/>
        <a:cs typeface="+mn-cs"/>
      </a:defRPr>
    </a:lvl1pPr>
    <a:lvl2pPr marL="457200" algn="l" rtl="0" eaLnBrk="0" fontAlgn="base" hangingPunct="0">
      <a:spcBef>
        <a:spcPct val="0"/>
      </a:spcBef>
      <a:spcAft>
        <a:spcPct val="0"/>
      </a:spcAft>
      <a:defRPr sz="1400" b="1" kern="1200">
        <a:solidFill>
          <a:schemeClr val="tx1"/>
        </a:solidFill>
        <a:latin typeface="Arial" charset="0"/>
        <a:ea typeface="+mn-ea"/>
        <a:cs typeface="+mn-cs"/>
      </a:defRPr>
    </a:lvl2pPr>
    <a:lvl3pPr marL="914400" algn="l" rtl="0" eaLnBrk="0" fontAlgn="base" hangingPunct="0">
      <a:spcBef>
        <a:spcPct val="0"/>
      </a:spcBef>
      <a:spcAft>
        <a:spcPct val="0"/>
      </a:spcAft>
      <a:defRPr sz="1400" b="1" kern="1200">
        <a:solidFill>
          <a:schemeClr val="tx1"/>
        </a:solidFill>
        <a:latin typeface="Arial" charset="0"/>
        <a:ea typeface="+mn-ea"/>
        <a:cs typeface="+mn-cs"/>
      </a:defRPr>
    </a:lvl3pPr>
    <a:lvl4pPr marL="1371600" algn="l" rtl="0" eaLnBrk="0" fontAlgn="base" hangingPunct="0">
      <a:spcBef>
        <a:spcPct val="0"/>
      </a:spcBef>
      <a:spcAft>
        <a:spcPct val="0"/>
      </a:spcAft>
      <a:defRPr sz="1400" b="1" kern="1200">
        <a:solidFill>
          <a:schemeClr val="tx1"/>
        </a:solidFill>
        <a:latin typeface="Arial" charset="0"/>
        <a:ea typeface="+mn-ea"/>
        <a:cs typeface="+mn-cs"/>
      </a:defRPr>
    </a:lvl4pPr>
    <a:lvl5pPr marL="1828800" algn="l" rtl="0" eaLnBrk="0" fontAlgn="base" hangingPunct="0">
      <a:spcBef>
        <a:spcPct val="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3366FF"/>
    <a:srgbClr val="FFFF00"/>
    <a:srgbClr val="00FF00"/>
    <a:srgbClr val="FF0000"/>
    <a:srgbClr val="000000"/>
    <a:srgbClr val="66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99" autoAdjust="0"/>
    <p:restoredTop sz="98487" autoAdjust="0"/>
  </p:normalViewPr>
  <p:slideViewPr>
    <p:cSldViewPr snapToGrid="0" showGuides="1">
      <p:cViewPr>
        <p:scale>
          <a:sx n="100" d="100"/>
          <a:sy n="100" d="100"/>
        </p:scale>
        <p:origin x="-2328" y="-42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15.wmf"/><Relationship Id="rId1" Type="http://schemas.openxmlformats.org/officeDocument/2006/relationships/image" Target="../media/image14.wmf"/><Relationship Id="rId4" Type="http://schemas.openxmlformats.org/officeDocument/2006/relationships/image" Target="../media/image13.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4.wmf"/><Relationship Id="rId4" Type="http://schemas.openxmlformats.org/officeDocument/2006/relationships/image" Target="../media/image5.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4.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4.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4.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6.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4"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4" Type="http://schemas.openxmlformats.org/officeDocument/2006/relationships/image" Target="../media/image1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6" Type="http://schemas.openxmlformats.org/officeDocument/2006/relationships/image" Target="../media/image13.wmf"/><Relationship Id="rId5" Type="http://schemas.openxmlformats.org/officeDocument/2006/relationships/image" Target="../media/image5.wmf"/><Relationship Id="rId4" Type="http://schemas.openxmlformats.org/officeDocument/2006/relationships/image" Target="../media/image1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4" Type="http://schemas.openxmlformats.org/officeDocument/2006/relationships/image" Target="../media/image1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D911B7C-9AE2-4FA2-A7D0-D5D01D37B842}" type="slidenum">
              <a:rPr lang="en-US"/>
              <a:pPr/>
              <a:t>‹#›</a:t>
            </a:fld>
            <a:endParaRPr lang="en-US"/>
          </a:p>
        </p:txBody>
      </p:sp>
    </p:spTree>
    <p:extLst>
      <p:ext uri="{BB962C8B-B14F-4D97-AF65-F5344CB8AC3E}">
        <p14:creationId xmlns:p14="http://schemas.microsoft.com/office/powerpoint/2010/main" val="17656655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6CB4B67-6661-4400-83D4-956F238BB16D}" type="slidenum">
              <a:rPr lang="en-US"/>
              <a:pPr/>
              <a:t>‹#›</a:t>
            </a:fld>
            <a:endParaRPr lang="en-US"/>
          </a:p>
        </p:txBody>
      </p:sp>
    </p:spTree>
    <p:extLst>
      <p:ext uri="{BB962C8B-B14F-4D97-AF65-F5344CB8AC3E}">
        <p14:creationId xmlns:p14="http://schemas.microsoft.com/office/powerpoint/2010/main" val="1158374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067371F-9B89-4E31-B93E-6D74971DF451}" type="slidenum">
              <a:rPr lang="en-US"/>
              <a:pPr/>
              <a:t>‹#›</a:t>
            </a:fld>
            <a:endParaRPr lang="en-US"/>
          </a:p>
        </p:txBody>
      </p:sp>
    </p:spTree>
    <p:extLst>
      <p:ext uri="{BB962C8B-B14F-4D97-AF65-F5344CB8AC3E}">
        <p14:creationId xmlns:p14="http://schemas.microsoft.com/office/powerpoint/2010/main" val="1394895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B6275C8-4CC5-47E4-B1D6-8B0687BAEB30}" type="slidenum">
              <a:rPr lang="en-US"/>
              <a:pPr/>
              <a:t>‹#›</a:t>
            </a:fld>
            <a:endParaRPr lang="en-US"/>
          </a:p>
        </p:txBody>
      </p:sp>
    </p:spTree>
    <p:extLst>
      <p:ext uri="{BB962C8B-B14F-4D97-AF65-F5344CB8AC3E}">
        <p14:creationId xmlns:p14="http://schemas.microsoft.com/office/powerpoint/2010/main" val="935604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53B1CD2-D656-4ADE-8E49-CFA5444B11EC}" type="slidenum">
              <a:rPr lang="en-US"/>
              <a:pPr/>
              <a:t>‹#›</a:t>
            </a:fld>
            <a:endParaRPr lang="en-US"/>
          </a:p>
        </p:txBody>
      </p:sp>
    </p:spTree>
    <p:extLst>
      <p:ext uri="{BB962C8B-B14F-4D97-AF65-F5344CB8AC3E}">
        <p14:creationId xmlns:p14="http://schemas.microsoft.com/office/powerpoint/2010/main" val="4078839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B83DAB4-40D1-4C37-9E56-69F8493FFE09}" type="slidenum">
              <a:rPr lang="en-US"/>
              <a:pPr/>
              <a:t>‹#›</a:t>
            </a:fld>
            <a:endParaRPr lang="en-US"/>
          </a:p>
        </p:txBody>
      </p:sp>
    </p:spTree>
    <p:extLst>
      <p:ext uri="{BB962C8B-B14F-4D97-AF65-F5344CB8AC3E}">
        <p14:creationId xmlns:p14="http://schemas.microsoft.com/office/powerpoint/2010/main" val="2506602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1C311B8-1537-44F8-A379-E165B9EE7A30}" type="slidenum">
              <a:rPr lang="en-US"/>
              <a:pPr/>
              <a:t>‹#›</a:t>
            </a:fld>
            <a:endParaRPr lang="en-US"/>
          </a:p>
        </p:txBody>
      </p:sp>
    </p:spTree>
    <p:extLst>
      <p:ext uri="{BB962C8B-B14F-4D97-AF65-F5344CB8AC3E}">
        <p14:creationId xmlns:p14="http://schemas.microsoft.com/office/powerpoint/2010/main" val="2620003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5421E50-97EA-4A87-A6A7-BF13552B794D}" type="slidenum">
              <a:rPr lang="en-US"/>
              <a:pPr/>
              <a:t>‹#›</a:t>
            </a:fld>
            <a:endParaRPr lang="en-US"/>
          </a:p>
        </p:txBody>
      </p:sp>
    </p:spTree>
    <p:extLst>
      <p:ext uri="{BB962C8B-B14F-4D97-AF65-F5344CB8AC3E}">
        <p14:creationId xmlns:p14="http://schemas.microsoft.com/office/powerpoint/2010/main" val="921222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2F23492-7012-4BB1-89FE-CD2FDCACB02C}" type="slidenum">
              <a:rPr lang="en-US"/>
              <a:pPr/>
              <a:t>‹#›</a:t>
            </a:fld>
            <a:endParaRPr lang="en-US"/>
          </a:p>
        </p:txBody>
      </p:sp>
    </p:spTree>
    <p:extLst>
      <p:ext uri="{BB962C8B-B14F-4D97-AF65-F5344CB8AC3E}">
        <p14:creationId xmlns:p14="http://schemas.microsoft.com/office/powerpoint/2010/main" val="2737630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18BF629-BEFD-4FC4-9B08-439A56EB1ACF}" type="slidenum">
              <a:rPr lang="en-US"/>
              <a:pPr/>
              <a:t>‹#›</a:t>
            </a:fld>
            <a:endParaRPr lang="en-US"/>
          </a:p>
        </p:txBody>
      </p:sp>
    </p:spTree>
    <p:extLst>
      <p:ext uri="{BB962C8B-B14F-4D97-AF65-F5344CB8AC3E}">
        <p14:creationId xmlns:p14="http://schemas.microsoft.com/office/powerpoint/2010/main" val="1659121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4A73A2F-2CD1-40D9-A8FF-F7211BBFEBAD}" type="slidenum">
              <a:rPr lang="en-US"/>
              <a:pPr/>
              <a:t>‹#›</a:t>
            </a:fld>
            <a:endParaRPr lang="en-US"/>
          </a:p>
        </p:txBody>
      </p:sp>
    </p:spTree>
    <p:extLst>
      <p:ext uri="{BB962C8B-B14F-4D97-AF65-F5344CB8AC3E}">
        <p14:creationId xmlns:p14="http://schemas.microsoft.com/office/powerpoint/2010/main" val="22402761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b="0">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b="0">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b="0">
                <a:latin typeface="+mn-lt"/>
              </a:defRPr>
            </a:lvl1pPr>
          </a:lstStyle>
          <a:p>
            <a:fld id="{CA424505-C006-407A-8735-C0B1B42E67C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14.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5.wmf"/><Relationship Id="rId5" Type="http://schemas.openxmlformats.org/officeDocument/2006/relationships/oleObject" Target="../embeddings/oleObject32.bin"/><Relationship Id="rId4" Type="http://schemas.openxmlformats.org/officeDocument/2006/relationships/image" Target="../media/image14.wmf"/></Relationships>
</file>

<file path=ppt/slides/_rels/slide12.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33.bin"/><Relationship Id="rId7"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5.wmf"/><Relationship Id="rId5" Type="http://schemas.openxmlformats.org/officeDocument/2006/relationships/oleObject" Target="../embeddings/oleObject34.bin"/><Relationship Id="rId10" Type="http://schemas.openxmlformats.org/officeDocument/2006/relationships/image" Target="../media/image13.wmf"/><Relationship Id="rId4" Type="http://schemas.openxmlformats.org/officeDocument/2006/relationships/image" Target="../media/image14.wmf"/><Relationship Id="rId9" Type="http://schemas.openxmlformats.org/officeDocument/2006/relationships/oleObject" Target="../embeddings/oleObject36.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5.wmf"/><Relationship Id="rId5" Type="http://schemas.openxmlformats.org/officeDocument/2006/relationships/oleObject" Target="../embeddings/oleObject38.bin"/><Relationship Id="rId4" Type="http://schemas.openxmlformats.org/officeDocument/2006/relationships/image" Target="../media/image14.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5.wmf"/><Relationship Id="rId5" Type="http://schemas.openxmlformats.org/officeDocument/2006/relationships/oleObject" Target="../embeddings/oleObject40.bin"/><Relationship Id="rId4" Type="http://schemas.openxmlformats.org/officeDocument/2006/relationships/image" Target="../media/image14.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5.wmf"/><Relationship Id="rId5" Type="http://schemas.openxmlformats.org/officeDocument/2006/relationships/oleObject" Target="../embeddings/oleObject42.bin"/><Relationship Id="rId4" Type="http://schemas.openxmlformats.org/officeDocument/2006/relationships/image" Target="../media/image14.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5.wmf"/><Relationship Id="rId5" Type="http://schemas.openxmlformats.org/officeDocument/2006/relationships/oleObject" Target="../embeddings/oleObject44.bin"/><Relationship Id="rId4" Type="http://schemas.openxmlformats.org/officeDocument/2006/relationships/image" Target="../media/image14.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5.wmf"/><Relationship Id="rId5" Type="http://schemas.openxmlformats.org/officeDocument/2006/relationships/oleObject" Target="../embeddings/oleObject46.bin"/><Relationship Id="rId4" Type="http://schemas.openxmlformats.org/officeDocument/2006/relationships/image" Target="../media/image14.wmf"/></Relationships>
</file>

<file path=ppt/slides/_rels/slide18.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47.bin"/><Relationship Id="rId7"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6.wmf"/><Relationship Id="rId5" Type="http://schemas.openxmlformats.org/officeDocument/2006/relationships/oleObject" Target="../embeddings/oleObject48.bin"/><Relationship Id="rId10" Type="http://schemas.openxmlformats.org/officeDocument/2006/relationships/image" Target="../media/image5.wmf"/><Relationship Id="rId4" Type="http://schemas.openxmlformats.org/officeDocument/2006/relationships/image" Target="../media/image14.wmf"/><Relationship Id="rId9" Type="http://schemas.openxmlformats.org/officeDocument/2006/relationships/oleObject" Target="../embeddings/oleObject50.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8.wmf"/><Relationship Id="rId5" Type="http://schemas.openxmlformats.org/officeDocument/2006/relationships/oleObject" Target="../embeddings/oleObject52.bin"/><Relationship Id="rId4" Type="http://schemas.openxmlformats.org/officeDocument/2006/relationships/image" Target="../media/image14.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18.wmf"/><Relationship Id="rId5" Type="http://schemas.openxmlformats.org/officeDocument/2006/relationships/oleObject" Target="../embeddings/oleObject54.bin"/><Relationship Id="rId4" Type="http://schemas.openxmlformats.org/officeDocument/2006/relationships/image" Target="../media/image14.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8.wmf"/><Relationship Id="rId5" Type="http://schemas.openxmlformats.org/officeDocument/2006/relationships/oleObject" Target="../embeddings/oleObject56.bin"/><Relationship Id="rId4" Type="http://schemas.openxmlformats.org/officeDocument/2006/relationships/image" Target="../media/image14.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8.wmf"/><Relationship Id="rId5" Type="http://schemas.openxmlformats.org/officeDocument/2006/relationships/oleObject" Target="../embeddings/oleObject58.bin"/><Relationship Id="rId4" Type="http://schemas.openxmlformats.org/officeDocument/2006/relationships/image" Target="../media/image14.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8.wmf"/><Relationship Id="rId5" Type="http://schemas.openxmlformats.org/officeDocument/2006/relationships/oleObject" Target="../embeddings/oleObject60.bin"/><Relationship Id="rId4" Type="http://schemas.openxmlformats.org/officeDocument/2006/relationships/image" Target="../media/image14.wmf"/></Relationships>
</file>

<file path=ppt/slides/_rels/slide24.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6.bin"/><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0.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image" Target="../media/image11.wmf"/><Relationship Id="rId7"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3.bin"/><Relationship Id="rId11" Type="http://schemas.openxmlformats.org/officeDocument/2006/relationships/image" Target="../media/image10.wmf"/><Relationship Id="rId5" Type="http://schemas.openxmlformats.org/officeDocument/2006/relationships/image" Target="../media/image7.wmf"/><Relationship Id="rId10" Type="http://schemas.openxmlformats.org/officeDocument/2006/relationships/oleObject" Target="../embeddings/oleObject15.bin"/><Relationship Id="rId4" Type="http://schemas.openxmlformats.org/officeDocument/2006/relationships/oleObject" Target="../embeddings/oleObject12.bin"/><Relationship Id="rId9" Type="http://schemas.openxmlformats.org/officeDocument/2006/relationships/image" Target="../media/image9.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image" Target="../media/image11.wmf"/><Relationship Id="rId7"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7.bin"/><Relationship Id="rId11" Type="http://schemas.openxmlformats.org/officeDocument/2006/relationships/image" Target="../media/image12.wmf"/><Relationship Id="rId5" Type="http://schemas.openxmlformats.org/officeDocument/2006/relationships/image" Target="../media/image7.wmf"/><Relationship Id="rId10" Type="http://schemas.openxmlformats.org/officeDocument/2006/relationships/oleObject" Target="../embeddings/oleObject19.bin"/><Relationship Id="rId4" Type="http://schemas.openxmlformats.org/officeDocument/2006/relationships/oleObject" Target="../embeddings/oleObject16.bin"/><Relationship Id="rId9" Type="http://schemas.openxmlformats.org/officeDocument/2006/relationships/image" Target="../media/image9.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2.bin"/><Relationship Id="rId13" Type="http://schemas.openxmlformats.org/officeDocument/2006/relationships/image" Target="../media/image5.wmf"/><Relationship Id="rId3" Type="http://schemas.openxmlformats.org/officeDocument/2006/relationships/image" Target="../media/image11.wmf"/><Relationship Id="rId7" Type="http://schemas.openxmlformats.org/officeDocument/2006/relationships/image" Target="../media/image8.wmf"/><Relationship Id="rId12"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21.bin"/><Relationship Id="rId11" Type="http://schemas.openxmlformats.org/officeDocument/2006/relationships/image" Target="../media/image12.wmf"/><Relationship Id="rId5" Type="http://schemas.openxmlformats.org/officeDocument/2006/relationships/image" Target="../media/image7.wmf"/><Relationship Id="rId15" Type="http://schemas.openxmlformats.org/officeDocument/2006/relationships/image" Target="../media/image13.wmf"/><Relationship Id="rId10" Type="http://schemas.openxmlformats.org/officeDocument/2006/relationships/oleObject" Target="../embeddings/oleObject23.bin"/><Relationship Id="rId4" Type="http://schemas.openxmlformats.org/officeDocument/2006/relationships/oleObject" Target="../embeddings/oleObject20.bin"/><Relationship Id="rId9" Type="http://schemas.openxmlformats.org/officeDocument/2006/relationships/image" Target="../media/image9.wmf"/><Relationship Id="rId14" Type="http://schemas.openxmlformats.org/officeDocument/2006/relationships/oleObject" Target="../embeddings/oleObject25.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image" Target="../media/image11.wmf"/><Relationship Id="rId7"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27.bin"/><Relationship Id="rId11" Type="http://schemas.openxmlformats.org/officeDocument/2006/relationships/image" Target="../media/image12.wmf"/><Relationship Id="rId5" Type="http://schemas.openxmlformats.org/officeDocument/2006/relationships/image" Target="../media/image7.wmf"/><Relationship Id="rId10" Type="http://schemas.openxmlformats.org/officeDocument/2006/relationships/oleObject" Target="../embeddings/oleObject29.bin"/><Relationship Id="rId4" Type="http://schemas.openxmlformats.org/officeDocument/2006/relationships/oleObject" Target="../embeddings/oleObject26.bin"/><Relationship Id="rId9" Type="http://schemas.openxmlformats.org/officeDocument/2006/relationships/image" Target="../media/image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12: </a:t>
            </a:r>
            <a:r>
              <a:rPr lang="en-GB" dirty="0">
                <a:solidFill>
                  <a:schemeClr val="bg1"/>
                </a:solidFill>
                <a:latin typeface="Arial" pitchFamily="34" charset="0"/>
                <a:cs typeface="Arial" pitchFamily="34" charset="0"/>
              </a:rPr>
              <a:t>Autocorrelation </a:t>
            </a: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021362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9</a:t>
            </a:r>
            <a:endParaRPr lang="en-US" sz="1000" b="0" dirty="0">
              <a:solidFill>
                <a:srgbClr val="3366FF"/>
              </a:solidFill>
            </a:endParaRPr>
          </a:p>
        </p:txBody>
      </p:sp>
      <p:sp>
        <p:nvSpPr>
          <p:cNvPr id="1474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The simple estimator of the autocorrelation coefficient depends on Assumption C.7 part (2) being satisfied when the original model (the model for </a:t>
            </a:r>
            <a:r>
              <a:rPr lang="en-US" sz="1500" i="1"/>
              <a:t>Y</a:t>
            </a:r>
            <a:r>
              <a:rPr lang="en-US" sz="1500" i="1" baseline="-25000"/>
              <a:t>t</a:t>
            </a:r>
            <a:r>
              <a:rPr lang="en-US" sz="1500"/>
              <a:t>) is fitted.  Generally, one might expect this not to be the case.</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Rectangle 14"/>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10"/>
          <p:cNvGraphicFramePr>
            <a:graphicFrameLocks noChangeAspect="1"/>
          </p:cNvGraphicFramePr>
          <p:nvPr>
            <p:extLst>
              <p:ext uri="{D42A27DB-BD31-4B8C-83A1-F6EECF244321}">
                <p14:modId xmlns:p14="http://schemas.microsoft.com/office/powerpoint/2010/main" val="1543732707"/>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47501"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9"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8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10</a:t>
            </a:r>
            <a:endParaRPr lang="en-US" sz="1000" b="0" dirty="0">
              <a:solidFill>
                <a:srgbClr val="3366FF"/>
              </a:solidFill>
            </a:endParaRPr>
          </a:p>
        </p:txBody>
      </p:sp>
      <p:sp>
        <p:nvSpPr>
          <p:cNvPr id="14848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If the original model contains a lagged dependent variable as a regressor, or violates Assumption C.7 part (2) in any other way, the estimates of the parameters will be inconsistent if the disturbance term is subject to autocorrelation.</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13"/>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10"/>
          <p:cNvGraphicFramePr>
            <a:graphicFrameLocks noChangeAspect="1"/>
          </p:cNvGraphicFramePr>
          <p:nvPr>
            <p:extLst>
              <p:ext uri="{D42A27DB-BD31-4B8C-83A1-F6EECF244321}">
                <p14:modId xmlns:p14="http://schemas.microsoft.com/office/powerpoint/2010/main" val="1543732707"/>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48556"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9"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522400965"/>
              </p:ext>
            </p:extLst>
          </p:nvPr>
        </p:nvGraphicFramePr>
        <p:xfrm>
          <a:off x="2981325" y="2235200"/>
          <a:ext cx="3117850" cy="838200"/>
        </p:xfrm>
        <a:graphic>
          <a:graphicData uri="http://schemas.openxmlformats.org/presentationml/2006/ole">
            <mc:AlternateContent xmlns:mc="http://schemas.openxmlformats.org/markup-compatibility/2006">
              <mc:Choice xmlns:v="urn:schemas-microsoft-com:vml" Requires="v">
                <p:oleObj spid="_x0000_s148557" name="Equation" r:id="rId5" imgW="3124080" imgH="838080" progId="Equation.DSMT4">
                  <p:embed/>
                </p:oleObj>
              </mc:Choice>
              <mc:Fallback>
                <p:oleObj name="Equation" r:id="rId5" imgW="3124080" imgH="83808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1325" y="2235200"/>
                        <a:ext cx="31178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0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11</a:t>
            </a:r>
            <a:endParaRPr lang="en-US" sz="1000" b="0" dirty="0">
              <a:solidFill>
                <a:srgbClr val="3366FF"/>
              </a:solidFill>
            </a:endParaRPr>
          </a:p>
        </p:txBody>
      </p:sp>
      <p:sp>
        <p:nvSpPr>
          <p:cNvPr id="14950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As a repercussion, a simple regression </a:t>
            </a:r>
            <a:r>
              <a:rPr lang="en-US" sz="1500" dirty="0" smtClean="0"/>
              <a:t>of      </a:t>
            </a:r>
            <a:r>
              <a:rPr lang="en-US" sz="1500" dirty="0"/>
              <a:t>on </a:t>
            </a:r>
            <a:r>
              <a:rPr lang="en-US" sz="1500" dirty="0" smtClean="0"/>
              <a:t>       </a:t>
            </a:r>
            <a:r>
              <a:rPr lang="en-US" sz="1500" dirty="0"/>
              <a:t>will produce an inconsistent estimate of </a:t>
            </a:r>
            <a:r>
              <a:rPr lang="en-US" sz="1500" i="1" dirty="0">
                <a:latin typeface="Symbol" pitchFamily="18" charset="2"/>
              </a:rPr>
              <a:t>r</a:t>
            </a:r>
            <a:r>
              <a:rPr lang="en-US" sz="1500" dirty="0"/>
              <a:t>.  The solution is to include all of the explanatory variables in the original model in the residuals </a:t>
            </a:r>
            <a:r>
              <a:rPr lang="en-US" sz="1500" dirty="0" err="1"/>
              <a:t>autoregression</a:t>
            </a:r>
            <a:r>
              <a:rPr lang="en-US" sz="1500" dirty="0"/>
              <a:t>.</a:t>
            </a:r>
            <a:endParaRPr lang="en-GB" sz="1500"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10"/>
          <p:cNvGraphicFramePr>
            <a:graphicFrameLocks noChangeAspect="1"/>
          </p:cNvGraphicFramePr>
          <p:nvPr>
            <p:extLst>
              <p:ext uri="{D42A27DB-BD31-4B8C-83A1-F6EECF244321}">
                <p14:modId xmlns:p14="http://schemas.microsoft.com/office/powerpoint/2010/main" val="1543732707"/>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49587"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8"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522400965"/>
              </p:ext>
            </p:extLst>
          </p:nvPr>
        </p:nvGraphicFramePr>
        <p:xfrm>
          <a:off x="2981325" y="2235200"/>
          <a:ext cx="3117850" cy="838200"/>
        </p:xfrm>
        <a:graphic>
          <a:graphicData uri="http://schemas.openxmlformats.org/presentationml/2006/ole">
            <mc:AlternateContent xmlns:mc="http://schemas.openxmlformats.org/markup-compatibility/2006">
              <mc:Choice xmlns:v="urn:schemas-microsoft-com:vml" Requires="v">
                <p:oleObj spid="_x0000_s149588" name="Equation" r:id="rId5" imgW="3124080" imgH="838080" progId="Equation.DSMT4">
                  <p:embed/>
                </p:oleObj>
              </mc:Choice>
              <mc:Fallback>
                <p:oleObj name="Equation" r:id="rId5" imgW="3124080" imgH="83808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1325" y="2235200"/>
                        <a:ext cx="31178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224536829"/>
              </p:ext>
            </p:extLst>
          </p:nvPr>
        </p:nvGraphicFramePr>
        <p:xfrm>
          <a:off x="4811713" y="5886450"/>
          <a:ext cx="296862" cy="247650"/>
        </p:xfrm>
        <a:graphic>
          <a:graphicData uri="http://schemas.openxmlformats.org/presentationml/2006/ole">
            <mc:AlternateContent xmlns:mc="http://schemas.openxmlformats.org/markup-compatibility/2006">
              <mc:Choice xmlns:v="urn:schemas-microsoft-com:vml" Requires="v">
                <p:oleObj spid="_x0000_s149589" name="Equation" r:id="rId7" imgW="457200" imgH="381000" progId="Equation.DSMT4">
                  <p:embed/>
                </p:oleObj>
              </mc:Choice>
              <mc:Fallback>
                <p:oleObj name="Equation" r:id="rId7" imgW="457200" imgH="38100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11713" y="5886450"/>
                        <a:ext cx="2968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229848484"/>
              </p:ext>
            </p:extLst>
          </p:nvPr>
        </p:nvGraphicFramePr>
        <p:xfrm>
          <a:off x="4254500" y="5886450"/>
          <a:ext cx="173038" cy="247650"/>
        </p:xfrm>
        <a:graphic>
          <a:graphicData uri="http://schemas.openxmlformats.org/presentationml/2006/ole">
            <mc:AlternateContent xmlns:mc="http://schemas.openxmlformats.org/markup-compatibility/2006">
              <mc:Choice xmlns:v="urn:schemas-microsoft-com:vml" Requires="v">
                <p:oleObj spid="_x0000_s149590" name="Equation" r:id="rId9" imgW="266400" imgH="380880" progId="Equation.DSMT4">
                  <p:embed/>
                </p:oleObj>
              </mc:Choice>
              <mc:Fallback>
                <p:oleObj name="Equation" r:id="rId9" imgW="266400" imgH="38088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54500" y="5886450"/>
                        <a:ext cx="17303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944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12</a:t>
            </a:r>
            <a:endParaRPr lang="en-US" sz="1000" b="0" dirty="0">
              <a:solidFill>
                <a:srgbClr val="3366FF"/>
              </a:solidFill>
            </a:endParaRPr>
          </a:p>
        </p:txBody>
      </p:sp>
      <p:sp>
        <p:nvSpPr>
          <p:cNvPr id="18944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If the original model is the first equation where, say, one of the </a:t>
            </a:r>
            <a:r>
              <a:rPr lang="en-US" sz="1500" i="1"/>
              <a:t>X</a:t>
            </a:r>
            <a:r>
              <a:rPr lang="en-US" sz="1500"/>
              <a:t> variables is </a:t>
            </a:r>
            <a:r>
              <a:rPr lang="en-US" sz="1500" i="1"/>
              <a:t>Y</a:t>
            </a:r>
            <a:r>
              <a:rPr lang="en-US" sz="1500" i="1" baseline="-25000"/>
              <a:t>t</a:t>
            </a:r>
            <a:r>
              <a:rPr lang="en-US" sz="1500" baseline="-25000">
                <a:cs typeface="Arial" charset="0"/>
              </a:rPr>
              <a:t>–1</a:t>
            </a:r>
            <a:r>
              <a:rPr lang="en-US" sz="1500"/>
              <a:t>, then the residuals regression would be the second equation.</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10"/>
          <p:cNvGraphicFramePr>
            <a:graphicFrameLocks noChangeAspect="1"/>
          </p:cNvGraphicFramePr>
          <p:nvPr>
            <p:extLst>
              <p:ext uri="{D42A27DB-BD31-4B8C-83A1-F6EECF244321}">
                <p14:modId xmlns:p14="http://schemas.microsoft.com/office/powerpoint/2010/main" val="1543732707"/>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89512"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8"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522400965"/>
              </p:ext>
            </p:extLst>
          </p:nvPr>
        </p:nvGraphicFramePr>
        <p:xfrm>
          <a:off x="2981325" y="2235200"/>
          <a:ext cx="3117850" cy="838200"/>
        </p:xfrm>
        <a:graphic>
          <a:graphicData uri="http://schemas.openxmlformats.org/presentationml/2006/ole">
            <mc:AlternateContent xmlns:mc="http://schemas.openxmlformats.org/markup-compatibility/2006">
              <mc:Choice xmlns:v="urn:schemas-microsoft-com:vml" Requires="v">
                <p:oleObj spid="_x0000_s189513" name="Equation" r:id="rId5" imgW="3124080" imgH="838080" progId="Equation.DSMT4">
                  <p:embed/>
                </p:oleObj>
              </mc:Choice>
              <mc:Fallback>
                <p:oleObj name="Equation" r:id="rId5" imgW="3124080" imgH="83808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1325" y="2235200"/>
                        <a:ext cx="31178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3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13</a:t>
            </a:r>
            <a:endParaRPr lang="en-US" sz="1000" b="0" dirty="0">
              <a:solidFill>
                <a:srgbClr val="3366FF"/>
              </a:solidFill>
            </a:endParaRPr>
          </a:p>
        </p:txBody>
      </p:sp>
      <p:sp>
        <p:nvSpPr>
          <p:cNvPr id="1505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The idea is that, by including the </a:t>
            </a:r>
            <a:r>
              <a:rPr lang="en-US" sz="1500" i="1"/>
              <a:t>X</a:t>
            </a:r>
            <a:r>
              <a:rPr lang="en-US" sz="1500"/>
              <a:t> variables, one is controlling for the effects of any endogeneity on the residuals.</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10"/>
          <p:cNvGraphicFramePr>
            <a:graphicFrameLocks noChangeAspect="1"/>
          </p:cNvGraphicFramePr>
          <p:nvPr>
            <p:extLst>
              <p:ext uri="{D42A27DB-BD31-4B8C-83A1-F6EECF244321}">
                <p14:modId xmlns:p14="http://schemas.microsoft.com/office/powerpoint/2010/main" val="1543732707"/>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50601"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8"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522400965"/>
              </p:ext>
            </p:extLst>
          </p:nvPr>
        </p:nvGraphicFramePr>
        <p:xfrm>
          <a:off x="2981325" y="2235200"/>
          <a:ext cx="3117850" cy="838200"/>
        </p:xfrm>
        <a:graphic>
          <a:graphicData uri="http://schemas.openxmlformats.org/presentationml/2006/ole">
            <mc:AlternateContent xmlns:mc="http://schemas.openxmlformats.org/markup-compatibility/2006">
              <mc:Choice xmlns:v="urn:schemas-microsoft-com:vml" Requires="v">
                <p:oleObj spid="_x0000_s150602" name="Equation" r:id="rId5" imgW="3124080" imgH="838080" progId="Equation.DSMT4">
                  <p:embed/>
                </p:oleObj>
              </mc:Choice>
              <mc:Fallback>
                <p:oleObj name="Equation" r:id="rId5" imgW="3124080" imgH="83808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1325" y="2235200"/>
                        <a:ext cx="31178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7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14</a:t>
            </a:r>
            <a:endParaRPr lang="en-US" sz="1000" b="0" dirty="0">
              <a:solidFill>
                <a:srgbClr val="3366FF"/>
              </a:solidFill>
            </a:endParaRPr>
          </a:p>
        </p:txBody>
      </p:sp>
      <p:sp>
        <p:nvSpPr>
          <p:cNvPr id="1525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The underlying theory is complex and relates to maximum-likelihood estimation, as does the test statistic.  The test is known as the Breusch–Godfrey test.</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Rectangle 14"/>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10"/>
          <p:cNvGraphicFramePr>
            <a:graphicFrameLocks noChangeAspect="1"/>
          </p:cNvGraphicFramePr>
          <p:nvPr>
            <p:extLst>
              <p:ext uri="{D42A27DB-BD31-4B8C-83A1-F6EECF244321}">
                <p14:modId xmlns:p14="http://schemas.microsoft.com/office/powerpoint/2010/main" val="4183096311"/>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52649"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8"/>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20"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522400965"/>
              </p:ext>
            </p:extLst>
          </p:nvPr>
        </p:nvGraphicFramePr>
        <p:xfrm>
          <a:off x="2981325" y="2235200"/>
          <a:ext cx="3117850" cy="838200"/>
        </p:xfrm>
        <a:graphic>
          <a:graphicData uri="http://schemas.openxmlformats.org/presentationml/2006/ole">
            <mc:AlternateContent xmlns:mc="http://schemas.openxmlformats.org/markup-compatibility/2006">
              <mc:Choice xmlns:v="urn:schemas-microsoft-com:vml" Requires="v">
                <p:oleObj spid="_x0000_s152650" name="Equation" r:id="rId5" imgW="3124080" imgH="838080" progId="Equation.DSMT4">
                  <p:embed/>
                </p:oleObj>
              </mc:Choice>
              <mc:Fallback>
                <p:oleObj name="Equation" r:id="rId5" imgW="3124080" imgH="83808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1325" y="2235200"/>
                        <a:ext cx="31178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15</a:t>
            </a:r>
            <a:endParaRPr lang="en-US" sz="1000" b="0" dirty="0">
              <a:solidFill>
                <a:srgbClr val="3366FF"/>
              </a:solidFill>
            </a:endParaRPr>
          </a:p>
        </p:txBody>
      </p:sp>
      <p:sp>
        <p:nvSpPr>
          <p:cNvPr id="1536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Several asymptotically-equivalent versions of the test have been proposed.  The most popular involves the computation of the </a:t>
            </a:r>
            <a:r>
              <a:rPr lang="en-US" sz="1500" dirty="0" err="1"/>
              <a:t>lagrange</a:t>
            </a:r>
            <a:r>
              <a:rPr lang="en-US" sz="1500" dirty="0"/>
              <a:t> multiplier statistic </a:t>
            </a:r>
            <a:r>
              <a:rPr lang="en-US" sz="1500" i="1" dirty="0"/>
              <a:t>nR</a:t>
            </a:r>
            <a:r>
              <a:rPr lang="en-US" sz="1500" baseline="30000" dirty="0"/>
              <a:t>2</a:t>
            </a:r>
            <a:r>
              <a:rPr lang="en-US" sz="1500" dirty="0"/>
              <a:t> when the residuals regression is fitted, </a:t>
            </a:r>
            <a:r>
              <a:rPr lang="en-US" sz="1500" i="1" dirty="0"/>
              <a:t>n</a:t>
            </a:r>
            <a:r>
              <a:rPr lang="en-US" sz="1500" dirty="0"/>
              <a:t> being the actual number of observations in the regression.</a:t>
            </a:r>
            <a:endParaRPr lang="en-GB" sz="15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16"/>
          <p:cNvSpPr>
            <a:spLocks noChangeArrowheads="1"/>
          </p:cNvSpPr>
          <p:nvPr/>
        </p:nvSpPr>
        <p:spPr bwMode="auto">
          <a:xfrm>
            <a:off x="0" y="3268800"/>
            <a:ext cx="9144000" cy="81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Text Box 9"/>
          <p:cNvSpPr txBox="1">
            <a:spLocks noChangeArrowheads="1"/>
          </p:cNvSpPr>
          <p:nvPr/>
        </p:nvSpPr>
        <p:spPr bwMode="auto">
          <a:xfrm>
            <a:off x="2376000" y="3330000"/>
            <a:ext cx="4927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Test statistic: </a:t>
            </a:r>
            <a:r>
              <a:rPr lang="en-GB" sz="1800" i="1" dirty="0"/>
              <a:t>nR</a:t>
            </a:r>
            <a:r>
              <a:rPr lang="en-GB" sz="1800" baseline="30000" dirty="0"/>
              <a:t>2</a:t>
            </a:r>
            <a:r>
              <a:rPr lang="en-GB" sz="1800" dirty="0"/>
              <a:t>, distributed as </a:t>
            </a:r>
            <a:r>
              <a:rPr lang="en-GB" sz="1800" i="1" dirty="0">
                <a:latin typeface="Symbol" pitchFamily="18" charset="2"/>
              </a:rPr>
              <a:t>c</a:t>
            </a:r>
            <a:r>
              <a:rPr lang="en-GB" sz="1800" baseline="30000" dirty="0"/>
              <a:t>2</a:t>
            </a:r>
            <a:r>
              <a:rPr lang="en-GB" sz="1800" dirty="0"/>
              <a:t>(1) when testing for first-order autocorrelation</a:t>
            </a:r>
            <a:endParaRPr lang="en-US" sz="1800" dirty="0"/>
          </a:p>
        </p:txBody>
      </p:sp>
      <p:sp>
        <p:nvSpPr>
          <p:cNvPr id="16" name="Rectangle 15"/>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10"/>
          <p:cNvGraphicFramePr>
            <a:graphicFrameLocks noChangeAspect="1"/>
          </p:cNvGraphicFramePr>
          <p:nvPr>
            <p:extLst>
              <p:ext uri="{D42A27DB-BD31-4B8C-83A1-F6EECF244321}">
                <p14:modId xmlns:p14="http://schemas.microsoft.com/office/powerpoint/2010/main" val="4183096311"/>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53674"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9"/>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21"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18"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522400965"/>
              </p:ext>
            </p:extLst>
          </p:nvPr>
        </p:nvGraphicFramePr>
        <p:xfrm>
          <a:off x="2981325" y="2235200"/>
          <a:ext cx="3117850" cy="838200"/>
        </p:xfrm>
        <a:graphic>
          <a:graphicData uri="http://schemas.openxmlformats.org/presentationml/2006/ole">
            <mc:AlternateContent xmlns:mc="http://schemas.openxmlformats.org/markup-compatibility/2006">
              <mc:Choice xmlns:v="urn:schemas-microsoft-com:vml" Requires="v">
                <p:oleObj spid="_x0000_s153675" name="Equation" r:id="rId5" imgW="3124080" imgH="838080" progId="Equation.DSMT4">
                  <p:embed/>
                </p:oleObj>
              </mc:Choice>
              <mc:Fallback>
                <p:oleObj name="Equation" r:id="rId5" imgW="3124080" imgH="83808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1325" y="2235200"/>
                        <a:ext cx="31178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6"/>
          <p:cNvSpPr>
            <a:spLocks noChangeArrowheads="1"/>
          </p:cNvSpPr>
          <p:nvPr/>
        </p:nvSpPr>
        <p:spPr bwMode="auto">
          <a:xfrm>
            <a:off x="0" y="3268800"/>
            <a:ext cx="9144000" cy="81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16</a:t>
            </a:r>
            <a:endParaRPr lang="en-US" sz="1000" b="0" dirty="0">
              <a:solidFill>
                <a:srgbClr val="3366FF"/>
              </a:solidFill>
            </a:endParaRPr>
          </a:p>
        </p:txBody>
      </p:sp>
      <p:sp>
        <p:nvSpPr>
          <p:cNvPr id="15462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Asymptotically, under the null hypothesis of no autocorrelation, </a:t>
            </a:r>
            <a:r>
              <a:rPr lang="en-US" sz="1500" i="1"/>
              <a:t>nR</a:t>
            </a:r>
            <a:r>
              <a:rPr lang="en-US" sz="1500" baseline="30000"/>
              <a:t>2</a:t>
            </a:r>
            <a:r>
              <a:rPr lang="en-US" sz="1500"/>
              <a:t> is distributed as a chi-squared statistic with one degree of freedom. </a:t>
            </a:r>
            <a:endParaRPr lang="en-GB" sz="1500"/>
          </a:p>
        </p:txBody>
      </p:sp>
      <p:sp>
        <p:nvSpPr>
          <p:cNvPr id="154633" name="Text Box 9"/>
          <p:cNvSpPr txBox="1">
            <a:spLocks noChangeArrowheads="1"/>
          </p:cNvSpPr>
          <p:nvPr/>
        </p:nvSpPr>
        <p:spPr bwMode="auto">
          <a:xfrm>
            <a:off x="2376000" y="3330000"/>
            <a:ext cx="4927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Test statistic: </a:t>
            </a:r>
            <a:r>
              <a:rPr lang="en-GB" sz="1800" i="1" dirty="0"/>
              <a:t>nR</a:t>
            </a:r>
            <a:r>
              <a:rPr lang="en-GB" sz="1800" baseline="30000" dirty="0"/>
              <a:t>2</a:t>
            </a:r>
            <a:r>
              <a:rPr lang="en-GB" sz="1800" dirty="0"/>
              <a:t>, distributed as </a:t>
            </a:r>
            <a:r>
              <a:rPr lang="en-GB" sz="1800" i="1" dirty="0">
                <a:latin typeface="Symbol" pitchFamily="18" charset="2"/>
              </a:rPr>
              <a:t>c</a:t>
            </a:r>
            <a:r>
              <a:rPr lang="en-GB" sz="1800" baseline="30000" dirty="0"/>
              <a:t>2</a:t>
            </a:r>
            <a:r>
              <a:rPr lang="en-GB" sz="1800" dirty="0"/>
              <a:t>(1) when testing for first-order autocorrelation</a:t>
            </a:r>
            <a:endParaRPr lang="en-US" sz="18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13"/>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10"/>
          <p:cNvGraphicFramePr>
            <a:graphicFrameLocks noChangeAspect="1"/>
          </p:cNvGraphicFramePr>
          <p:nvPr>
            <p:extLst>
              <p:ext uri="{D42A27DB-BD31-4B8C-83A1-F6EECF244321}">
                <p14:modId xmlns:p14="http://schemas.microsoft.com/office/powerpoint/2010/main" val="596166093"/>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54698"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9"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522400965"/>
              </p:ext>
            </p:extLst>
          </p:nvPr>
        </p:nvGraphicFramePr>
        <p:xfrm>
          <a:off x="2981325" y="2235200"/>
          <a:ext cx="3117850" cy="838200"/>
        </p:xfrm>
        <a:graphic>
          <a:graphicData uri="http://schemas.openxmlformats.org/presentationml/2006/ole">
            <mc:AlternateContent xmlns:mc="http://schemas.openxmlformats.org/markup-compatibility/2006">
              <mc:Choice xmlns:v="urn:schemas-microsoft-com:vml" Requires="v">
                <p:oleObj spid="_x0000_s154699" name="Equation" r:id="rId5" imgW="3124080" imgH="838080" progId="Equation.DSMT4">
                  <p:embed/>
                </p:oleObj>
              </mc:Choice>
              <mc:Fallback>
                <p:oleObj name="Equation" r:id="rId5" imgW="3124080" imgH="83808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1325" y="2235200"/>
                        <a:ext cx="31178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6"/>
          <p:cNvSpPr>
            <a:spLocks noChangeArrowheads="1"/>
          </p:cNvSpPr>
          <p:nvPr/>
        </p:nvSpPr>
        <p:spPr bwMode="auto">
          <a:xfrm>
            <a:off x="0" y="3268800"/>
            <a:ext cx="9144000" cy="504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046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17</a:t>
            </a:r>
            <a:endParaRPr lang="en-US" sz="1000" b="0" dirty="0">
              <a:solidFill>
                <a:srgbClr val="3366FF"/>
              </a:solidFill>
            </a:endParaRPr>
          </a:p>
        </p:txBody>
      </p:sp>
      <p:sp>
        <p:nvSpPr>
          <p:cNvPr id="19046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A simple </a:t>
            </a:r>
            <a:r>
              <a:rPr lang="en-US" sz="1500" i="1" dirty="0"/>
              <a:t>t</a:t>
            </a:r>
            <a:r>
              <a:rPr lang="en-US" sz="1500" dirty="0"/>
              <a:t> test on the coefficient of </a:t>
            </a:r>
            <a:r>
              <a:rPr lang="en-US" sz="1500" dirty="0" smtClean="0"/>
              <a:t>       </a:t>
            </a:r>
            <a:r>
              <a:rPr lang="en-US" sz="1500" dirty="0"/>
              <a:t>has also been proposed, again with asymptotic validity. </a:t>
            </a:r>
            <a:endParaRPr lang="en-GB" sz="1500" dirty="0"/>
          </a:p>
        </p:txBody>
      </p:sp>
      <p:sp>
        <p:nvSpPr>
          <p:cNvPr id="190472" name="Text Box 8"/>
          <p:cNvSpPr txBox="1">
            <a:spLocks noChangeArrowheads="1"/>
          </p:cNvSpPr>
          <p:nvPr/>
        </p:nvSpPr>
        <p:spPr bwMode="auto">
          <a:xfrm>
            <a:off x="2376000" y="3330000"/>
            <a:ext cx="5422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Alternatively, simple </a:t>
            </a:r>
            <a:r>
              <a:rPr lang="en-GB" sz="1800" i="1" dirty="0"/>
              <a:t>t</a:t>
            </a:r>
            <a:r>
              <a:rPr lang="en-GB" sz="1800" dirty="0"/>
              <a:t> test on coefficient </a:t>
            </a:r>
            <a:r>
              <a:rPr lang="en-GB" sz="1800" dirty="0" smtClean="0"/>
              <a:t>of</a:t>
            </a:r>
            <a:endParaRPr lang="en-GB" sz="1800" baseline="-25000" dirty="0">
              <a:cs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13"/>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10"/>
          <p:cNvGraphicFramePr>
            <a:graphicFrameLocks noChangeAspect="1"/>
          </p:cNvGraphicFramePr>
          <p:nvPr>
            <p:extLst>
              <p:ext uri="{D42A27DB-BD31-4B8C-83A1-F6EECF244321}">
                <p14:modId xmlns:p14="http://schemas.microsoft.com/office/powerpoint/2010/main" val="2052265659"/>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90559"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9"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522400965"/>
              </p:ext>
            </p:extLst>
          </p:nvPr>
        </p:nvGraphicFramePr>
        <p:xfrm>
          <a:off x="2981325" y="2235200"/>
          <a:ext cx="3117850" cy="838200"/>
        </p:xfrm>
        <a:graphic>
          <a:graphicData uri="http://schemas.openxmlformats.org/presentationml/2006/ole">
            <mc:AlternateContent xmlns:mc="http://schemas.openxmlformats.org/markup-compatibility/2006">
              <mc:Choice xmlns:v="urn:schemas-microsoft-com:vml" Requires="v">
                <p:oleObj spid="_x0000_s190560" name="Equation" r:id="rId5" imgW="3124080" imgH="838080" progId="Equation.DSMT4">
                  <p:embed/>
                </p:oleObj>
              </mc:Choice>
              <mc:Fallback>
                <p:oleObj name="Equation" r:id="rId5" imgW="3124080" imgH="838080" progId="Equation.DSMT4">
                  <p:embed/>
                  <p:pic>
                    <p:nvPicPr>
                      <p:cNvPr id="0" name="Object 7"/>
                      <p:cNvPicPr>
                        <a:picLocks noChangeAspect="1" noChangeArrowheads="1"/>
                      </p:cNvPicPr>
                      <p:nvPr/>
                    </p:nvPicPr>
                    <p:blipFill>
                      <a:blip r:embed="rId6"/>
                      <a:srcRect/>
                      <a:stretch>
                        <a:fillRect/>
                      </a:stretch>
                    </p:blipFill>
                    <p:spPr bwMode="auto">
                      <a:xfrm>
                        <a:off x="2981325" y="2235200"/>
                        <a:ext cx="31178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192088652"/>
              </p:ext>
            </p:extLst>
          </p:nvPr>
        </p:nvGraphicFramePr>
        <p:xfrm>
          <a:off x="7159625" y="3387725"/>
          <a:ext cx="365760" cy="304704"/>
        </p:xfrm>
        <a:graphic>
          <a:graphicData uri="http://schemas.openxmlformats.org/presentationml/2006/ole">
            <mc:AlternateContent xmlns:mc="http://schemas.openxmlformats.org/markup-compatibility/2006">
              <mc:Choice xmlns:v="urn:schemas-microsoft-com:vml" Requires="v">
                <p:oleObj spid="_x0000_s190561" name="Equation" r:id="rId7" imgW="457200" imgH="380880" progId="Equation.DSMT4">
                  <p:embed/>
                </p:oleObj>
              </mc:Choice>
              <mc:Fallback>
                <p:oleObj name="Equation" r:id="rId7" imgW="457200" imgH="380880" progId="Equation.DSMT4">
                  <p:embed/>
                  <p:pic>
                    <p:nvPicPr>
                      <p:cNvPr id="0" name="Object 1"/>
                      <p:cNvPicPr>
                        <a:picLocks noChangeAspect="1" noChangeArrowheads="1"/>
                      </p:cNvPicPr>
                      <p:nvPr/>
                    </p:nvPicPr>
                    <p:blipFill>
                      <a:blip r:embed="rId8"/>
                      <a:srcRect/>
                      <a:stretch>
                        <a:fillRect/>
                      </a:stretch>
                    </p:blipFill>
                    <p:spPr bwMode="auto">
                      <a:xfrm>
                        <a:off x="7159625" y="3387725"/>
                        <a:ext cx="365760" cy="30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760573082"/>
              </p:ext>
            </p:extLst>
          </p:nvPr>
        </p:nvGraphicFramePr>
        <p:xfrm>
          <a:off x="3640138" y="5886450"/>
          <a:ext cx="296862" cy="247650"/>
        </p:xfrm>
        <a:graphic>
          <a:graphicData uri="http://schemas.openxmlformats.org/presentationml/2006/ole">
            <mc:AlternateContent xmlns:mc="http://schemas.openxmlformats.org/markup-compatibility/2006">
              <mc:Choice xmlns:v="urn:schemas-microsoft-com:vml" Requires="v">
                <p:oleObj spid="_x0000_s190562" name="Equation" r:id="rId9" imgW="457200" imgH="381000" progId="Equation.DSMT4">
                  <p:embed/>
                </p:oleObj>
              </mc:Choice>
              <mc:Fallback>
                <p:oleObj name="Equation" r:id="rId9" imgW="457200" imgH="381000"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40138" y="5886450"/>
                        <a:ext cx="2968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565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18</a:t>
            </a:r>
            <a:endParaRPr lang="en-US" sz="1000" b="0" dirty="0">
              <a:solidFill>
                <a:srgbClr val="3366FF"/>
              </a:solidFill>
            </a:endParaRPr>
          </a:p>
        </p:txBody>
      </p:sp>
      <p:sp>
        <p:nvSpPr>
          <p:cNvPr id="15565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The procedure can be extended to test for higher order autocorrelation.  If AR(</a:t>
            </a:r>
            <a:r>
              <a:rPr lang="en-US" sz="1500" i="1"/>
              <a:t>q</a:t>
            </a:r>
            <a:r>
              <a:rPr lang="en-US" sz="1500"/>
              <a:t>) autocorrelation is suspected, the residuals regression includes </a:t>
            </a:r>
            <a:r>
              <a:rPr lang="en-US" sz="1500" i="1"/>
              <a:t>q</a:t>
            </a:r>
            <a:r>
              <a:rPr lang="en-US" sz="1500"/>
              <a:t> lagged residuals.</a:t>
            </a:r>
            <a:endParaRPr lang="en-GB" sz="150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5"/>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10"/>
          <p:cNvGraphicFramePr>
            <a:graphicFrameLocks noChangeAspect="1"/>
          </p:cNvGraphicFramePr>
          <p:nvPr>
            <p:extLst>
              <p:ext uri="{D42A27DB-BD31-4B8C-83A1-F6EECF244321}">
                <p14:modId xmlns:p14="http://schemas.microsoft.com/office/powerpoint/2010/main" val="162937674"/>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55741"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ectangle 20"/>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22"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172801416"/>
              </p:ext>
            </p:extLst>
          </p:nvPr>
        </p:nvGraphicFramePr>
        <p:xfrm>
          <a:off x="2977200" y="2217600"/>
          <a:ext cx="3613150" cy="850900"/>
        </p:xfrm>
        <a:graphic>
          <a:graphicData uri="http://schemas.openxmlformats.org/presentationml/2006/ole">
            <mc:AlternateContent xmlns:mc="http://schemas.openxmlformats.org/markup-compatibility/2006">
              <mc:Choice xmlns:v="urn:schemas-microsoft-com:vml" Requires="v">
                <p:oleObj spid="_x0000_s155742" name="Equation" r:id="rId5" imgW="3606800" imgH="850900" progId="Equation.DSMT4">
                  <p:embed/>
                </p:oleObj>
              </mc:Choice>
              <mc:Fallback>
                <p:oleObj name="Equation" r:id="rId5" imgW="3606800" imgH="85090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7200" y="2217600"/>
                        <a:ext cx="36131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41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a:t>
            </a:r>
          </a:p>
        </p:txBody>
      </p:sp>
      <p:sp>
        <p:nvSpPr>
          <p:cNvPr id="174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sp>
        <p:nvSpPr>
          <p:cNvPr id="1742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We will initially confine the discussion of the tests for autocorrelation to its most common form, the AR(1) process.  If the disturbance term follows the AR(1) process, it is reasonable to hypothesize that, as an approximation, the residuals will conform to a similar process.</a:t>
            </a:r>
            <a:endParaRPr lang="en-GB" sz="1500" dirty="0"/>
          </a:p>
        </p:txBody>
      </p:sp>
      <p:sp>
        <p:nvSpPr>
          <p:cNvPr id="14"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6" name="Rectangle 16"/>
          <p:cNvSpPr>
            <a:spLocks noChangeArrowheads="1"/>
          </p:cNvSpPr>
          <p:nvPr/>
        </p:nvSpPr>
        <p:spPr bwMode="auto">
          <a:xfrm>
            <a:off x="0" y="1692000"/>
            <a:ext cx="9144000" cy="5559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108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1945866455"/>
              </p:ext>
            </p:extLst>
          </p:nvPr>
        </p:nvGraphicFramePr>
        <p:xfrm>
          <a:off x="3689350" y="1137600"/>
          <a:ext cx="1765300" cy="374650"/>
        </p:xfrm>
        <a:graphic>
          <a:graphicData uri="http://schemas.openxmlformats.org/presentationml/2006/ole">
            <mc:AlternateContent xmlns:mc="http://schemas.openxmlformats.org/markup-compatibility/2006">
              <mc:Choice xmlns:v="urn:schemas-microsoft-com:vml" Requires="v">
                <p:oleObj spid="_x0000_s17506" name="Equation" r:id="rId3" imgW="1765080" imgH="380880" progId="Equation.3">
                  <p:embed/>
                </p:oleObj>
              </mc:Choice>
              <mc:Fallback>
                <p:oleObj name="Equation" r:id="rId3" imgW="1765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9350" y="1137600"/>
                        <a:ext cx="1765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Text Box 10"/>
          <p:cNvSpPr txBox="1">
            <a:spLocks noChangeArrowheads="1"/>
          </p:cNvSpPr>
          <p:nvPr/>
        </p:nvSpPr>
        <p:spPr bwMode="auto">
          <a:xfrm>
            <a:off x="5143500" y="1774825"/>
            <a:ext cx="101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a:t>error</a:t>
            </a:r>
            <a:endParaRPr lang="en-US" sz="1800"/>
          </a:p>
        </p:txBody>
      </p:sp>
      <p:sp>
        <p:nvSpPr>
          <p:cNvPr id="21" name="Text Box 2"/>
          <p:cNvSpPr txBox="1">
            <a:spLocks noChangeArrowheads="1"/>
          </p:cNvSpPr>
          <p:nvPr/>
        </p:nvSpPr>
        <p:spPr bwMode="auto">
          <a:xfrm>
            <a:off x="301625" y="558000"/>
            <a:ext cx="451802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Simple </a:t>
            </a:r>
            <a:r>
              <a:rPr lang="en-GB" sz="1800" dirty="0" err="1">
                <a:latin typeface="Arial" charset="0"/>
              </a:rPr>
              <a:t>autoregression</a:t>
            </a:r>
            <a:r>
              <a:rPr lang="en-GB" sz="1800" dirty="0">
                <a:latin typeface="Arial" charset="0"/>
              </a:rPr>
              <a:t> of the residuals</a:t>
            </a:r>
            <a:endParaRPr lang="en-US" sz="1800"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46757765"/>
              </p:ext>
            </p:extLst>
          </p:nvPr>
        </p:nvGraphicFramePr>
        <p:xfrm>
          <a:off x="3700463" y="1779588"/>
          <a:ext cx="1498600" cy="374650"/>
        </p:xfrm>
        <a:graphic>
          <a:graphicData uri="http://schemas.openxmlformats.org/presentationml/2006/ole">
            <mc:AlternateContent xmlns:mc="http://schemas.openxmlformats.org/markup-compatibility/2006">
              <mc:Choice xmlns:v="urn:schemas-microsoft-com:vml" Requires="v">
                <p:oleObj spid="_x0000_s17507" name="Equation" r:id="rId5" imgW="1498320" imgH="380880" progId="Equation.DSMT4">
                  <p:embed/>
                </p:oleObj>
              </mc:Choice>
              <mc:Fallback>
                <p:oleObj name="Equation" r:id="rId5" imgW="1498320" imgH="380880" progId="Equation.DSMT4">
                  <p:embed/>
                  <p:pic>
                    <p:nvPicPr>
                      <p:cNvPr id="0" name="Object 9"/>
                      <p:cNvPicPr>
                        <a:picLocks noChangeAspect="1" noChangeArrowheads="1"/>
                      </p:cNvPicPr>
                      <p:nvPr/>
                    </p:nvPicPr>
                    <p:blipFill>
                      <a:blip r:embed="rId6"/>
                      <a:srcRect/>
                      <a:stretch>
                        <a:fillRect/>
                      </a:stretch>
                    </p:blipFill>
                    <p:spPr bwMode="auto">
                      <a:xfrm>
                        <a:off x="3700463" y="1779588"/>
                        <a:ext cx="14986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7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19</a:t>
            </a:r>
            <a:endParaRPr lang="en-US" sz="1000" b="0" dirty="0">
              <a:solidFill>
                <a:srgbClr val="3366FF"/>
              </a:solidFill>
            </a:endParaRPr>
          </a:p>
        </p:txBody>
      </p:sp>
      <p:sp>
        <p:nvSpPr>
          <p:cNvPr id="15667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For the lagrange multiplier version of the test, the test statistic remains </a:t>
            </a:r>
            <a:r>
              <a:rPr lang="en-US" sz="1500" i="1"/>
              <a:t>nR</a:t>
            </a:r>
            <a:r>
              <a:rPr lang="en-US" sz="1500" baseline="30000"/>
              <a:t>2</a:t>
            </a:r>
            <a:r>
              <a:rPr lang="en-US" sz="1500"/>
              <a:t> (with </a:t>
            </a:r>
            <a:r>
              <a:rPr lang="en-US" sz="1500" i="1"/>
              <a:t>n</a:t>
            </a:r>
            <a:r>
              <a:rPr lang="en-US" sz="1500"/>
              <a:t> smaller than before, the inclusion of the additional lagged residuals leading to a further loss of initial observations).</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Rectangle 16"/>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10"/>
          <p:cNvGraphicFramePr>
            <a:graphicFrameLocks noChangeAspect="1"/>
          </p:cNvGraphicFramePr>
          <p:nvPr>
            <p:extLst>
              <p:ext uri="{D42A27DB-BD31-4B8C-83A1-F6EECF244321}">
                <p14:modId xmlns:p14="http://schemas.microsoft.com/office/powerpoint/2010/main" val="1163977290"/>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56761"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23"/>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25"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26" name="Rectangle 25"/>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3268800"/>
            <a:ext cx="9144000" cy="504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Text Box 10"/>
          <p:cNvSpPr txBox="1">
            <a:spLocks noChangeArrowheads="1"/>
          </p:cNvSpPr>
          <p:nvPr/>
        </p:nvSpPr>
        <p:spPr bwMode="auto">
          <a:xfrm>
            <a:off x="2374900" y="3330000"/>
            <a:ext cx="439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Test statistic: </a:t>
            </a:r>
            <a:r>
              <a:rPr lang="en-GB" sz="1800" i="1" dirty="0"/>
              <a:t>nR</a:t>
            </a:r>
            <a:r>
              <a:rPr lang="en-GB" sz="1800" baseline="30000" dirty="0"/>
              <a:t>2</a:t>
            </a:r>
            <a:r>
              <a:rPr lang="en-GB" sz="1800" dirty="0"/>
              <a:t>, distributed as </a:t>
            </a:r>
            <a:r>
              <a:rPr lang="en-GB" sz="1800" i="1" dirty="0">
                <a:latin typeface="Symbol" pitchFamily="18" charset="2"/>
              </a:rPr>
              <a:t>c</a:t>
            </a:r>
            <a:r>
              <a:rPr lang="en-GB" sz="1800" baseline="30000" dirty="0"/>
              <a:t>2</a:t>
            </a:r>
            <a:r>
              <a:rPr lang="en-GB" sz="1800" dirty="0"/>
              <a:t>(</a:t>
            </a:r>
            <a:r>
              <a:rPr lang="en-GB" sz="1800" i="1" dirty="0"/>
              <a:t>q</a:t>
            </a:r>
            <a:r>
              <a:rPr lang="en-GB" sz="1800" dirty="0"/>
              <a:t>)</a:t>
            </a:r>
            <a:endParaRPr lang="en-US" sz="1800" dirty="0"/>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172801416"/>
              </p:ext>
            </p:extLst>
          </p:nvPr>
        </p:nvGraphicFramePr>
        <p:xfrm>
          <a:off x="2976563" y="2217738"/>
          <a:ext cx="3613150" cy="850900"/>
        </p:xfrm>
        <a:graphic>
          <a:graphicData uri="http://schemas.openxmlformats.org/presentationml/2006/ole">
            <mc:AlternateContent xmlns:mc="http://schemas.openxmlformats.org/markup-compatibility/2006">
              <mc:Choice xmlns:v="urn:schemas-microsoft-com:vml" Requires="v">
                <p:oleObj spid="_x0000_s156762" name="Equation" r:id="rId5" imgW="3606800" imgH="850900" progId="Equation.DSMT4">
                  <p:embed/>
                </p:oleObj>
              </mc:Choice>
              <mc:Fallback>
                <p:oleObj name="Equation" r:id="rId5" imgW="3606800" imgH="8509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6563" y="2217738"/>
                        <a:ext cx="36131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149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20</a:t>
            </a:r>
            <a:endParaRPr lang="en-US" sz="1000" b="0" dirty="0">
              <a:solidFill>
                <a:srgbClr val="3366FF"/>
              </a:solidFill>
            </a:endParaRPr>
          </a:p>
        </p:txBody>
      </p:sp>
      <p:sp>
        <p:nvSpPr>
          <p:cNvPr id="19149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Under the null hypothesis of no autocorrelation, </a:t>
            </a:r>
            <a:r>
              <a:rPr lang="en-US" sz="1500" i="1"/>
              <a:t>nR</a:t>
            </a:r>
            <a:r>
              <a:rPr lang="en-US" sz="1500" baseline="30000"/>
              <a:t>2</a:t>
            </a:r>
            <a:r>
              <a:rPr lang="en-US" sz="1500"/>
              <a:t> has a chi-squared distribution with </a:t>
            </a:r>
            <a:r>
              <a:rPr lang="en-US" sz="1500" i="1"/>
              <a:t>q</a:t>
            </a:r>
            <a:r>
              <a:rPr lang="en-US" sz="1500"/>
              <a:t> degrees of freedom.</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Rectangle 16"/>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10"/>
          <p:cNvGraphicFramePr>
            <a:graphicFrameLocks noChangeAspect="1"/>
          </p:cNvGraphicFramePr>
          <p:nvPr>
            <p:extLst>
              <p:ext uri="{D42A27DB-BD31-4B8C-83A1-F6EECF244321}">
                <p14:modId xmlns:p14="http://schemas.microsoft.com/office/powerpoint/2010/main" val="1037358374"/>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91578"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Rectangle 21"/>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23"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25" name="Rectangle 24"/>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3268800"/>
            <a:ext cx="9144000" cy="504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Text Box 10"/>
          <p:cNvSpPr txBox="1">
            <a:spLocks noChangeArrowheads="1"/>
          </p:cNvSpPr>
          <p:nvPr/>
        </p:nvSpPr>
        <p:spPr bwMode="auto">
          <a:xfrm>
            <a:off x="2374900" y="3330000"/>
            <a:ext cx="439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Test statistic: </a:t>
            </a:r>
            <a:r>
              <a:rPr lang="en-GB" sz="1800" i="1" dirty="0"/>
              <a:t>nR</a:t>
            </a:r>
            <a:r>
              <a:rPr lang="en-GB" sz="1800" baseline="30000" dirty="0"/>
              <a:t>2</a:t>
            </a:r>
            <a:r>
              <a:rPr lang="en-GB" sz="1800" dirty="0"/>
              <a:t>, distributed as </a:t>
            </a:r>
            <a:r>
              <a:rPr lang="en-GB" sz="1800" i="1" dirty="0">
                <a:latin typeface="Symbol" pitchFamily="18" charset="2"/>
              </a:rPr>
              <a:t>c</a:t>
            </a:r>
            <a:r>
              <a:rPr lang="en-GB" sz="1800" baseline="30000" dirty="0"/>
              <a:t>2</a:t>
            </a:r>
            <a:r>
              <a:rPr lang="en-GB" sz="1800" dirty="0"/>
              <a:t>(</a:t>
            </a:r>
            <a:r>
              <a:rPr lang="en-GB" sz="1800" i="1" dirty="0"/>
              <a:t>q</a:t>
            </a:r>
            <a:r>
              <a:rPr lang="en-GB" sz="1800" dirty="0"/>
              <a:t>)</a:t>
            </a:r>
            <a:endParaRPr lang="en-US" sz="1800" dirty="0"/>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172801416"/>
              </p:ext>
            </p:extLst>
          </p:nvPr>
        </p:nvGraphicFramePr>
        <p:xfrm>
          <a:off x="2976563" y="2217738"/>
          <a:ext cx="3613150" cy="850900"/>
        </p:xfrm>
        <a:graphic>
          <a:graphicData uri="http://schemas.openxmlformats.org/presentationml/2006/ole">
            <mc:AlternateContent xmlns:mc="http://schemas.openxmlformats.org/markup-compatibility/2006">
              <mc:Choice xmlns:v="urn:schemas-microsoft-com:vml" Requires="v">
                <p:oleObj spid="_x0000_s191579" name="Equation" r:id="rId5" imgW="3606800" imgH="850900" progId="Equation.DSMT4">
                  <p:embed/>
                </p:oleObj>
              </mc:Choice>
              <mc:Fallback>
                <p:oleObj name="Equation" r:id="rId5" imgW="3606800" imgH="8509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6563" y="2217738"/>
                        <a:ext cx="36131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769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21</a:t>
            </a:r>
            <a:endParaRPr lang="en-US" sz="1000" b="0" dirty="0">
              <a:solidFill>
                <a:srgbClr val="3366FF"/>
              </a:solidFill>
            </a:endParaRPr>
          </a:p>
        </p:txBody>
      </p:sp>
      <p:sp>
        <p:nvSpPr>
          <p:cNvPr id="15770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The </a:t>
            </a:r>
            <a:r>
              <a:rPr lang="en-US" sz="1500" i="1"/>
              <a:t>t</a:t>
            </a:r>
            <a:r>
              <a:rPr lang="en-US" sz="1500"/>
              <a:t> test version becomes an </a:t>
            </a:r>
            <a:r>
              <a:rPr lang="en-US" sz="1500" i="1"/>
              <a:t>F</a:t>
            </a:r>
            <a:r>
              <a:rPr lang="en-US" sz="1500"/>
              <a:t> test comparing </a:t>
            </a:r>
            <a:r>
              <a:rPr lang="en-US" sz="1500" i="1"/>
              <a:t>RSS</a:t>
            </a:r>
            <a:r>
              <a:rPr lang="en-US" sz="1500"/>
              <a:t> for the residuals regression with </a:t>
            </a:r>
            <a:r>
              <a:rPr lang="en-US" sz="1500" i="1"/>
              <a:t>RSS</a:t>
            </a:r>
            <a:r>
              <a:rPr lang="en-US" sz="1500"/>
              <a:t> for the same specification without the residual terms.  </a:t>
            </a:r>
            <a:r>
              <a:rPr lang="en-US"/>
              <a:t>Again, the test is valid only asymptotically.  </a:t>
            </a:r>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Rectangle 16"/>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10"/>
          <p:cNvGraphicFramePr>
            <a:graphicFrameLocks noChangeAspect="1"/>
          </p:cNvGraphicFramePr>
          <p:nvPr>
            <p:extLst>
              <p:ext uri="{D42A27DB-BD31-4B8C-83A1-F6EECF244321}">
                <p14:modId xmlns:p14="http://schemas.microsoft.com/office/powerpoint/2010/main" val="399955533"/>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57787" name="Equation" r:id="rId3" imgW="2831760" imgH="838080" progId="Equation.3">
                  <p:embed/>
                </p:oleObj>
              </mc:Choice>
              <mc:Fallback>
                <p:oleObj name="Equation" r:id="rId3" imgW="283176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22"/>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24"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20" name="Rectangle 19"/>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3268800"/>
            <a:ext cx="9144000" cy="81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7707" name="Text Box 11"/>
          <p:cNvSpPr txBox="1">
            <a:spLocks noChangeArrowheads="1"/>
          </p:cNvSpPr>
          <p:nvPr/>
        </p:nvSpPr>
        <p:spPr bwMode="auto">
          <a:xfrm>
            <a:off x="2376000" y="3330000"/>
            <a:ext cx="54229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Alternatively, </a:t>
            </a:r>
            <a:r>
              <a:rPr lang="en-GB" sz="1800" i="1" dirty="0"/>
              <a:t>F</a:t>
            </a:r>
            <a:r>
              <a:rPr lang="en-GB" sz="1800" dirty="0"/>
              <a:t> test on the lagged residuals </a:t>
            </a:r>
          </a:p>
          <a:p>
            <a:r>
              <a:rPr lang="en-GB" sz="1800" i="1" dirty="0"/>
              <a:t>H</a:t>
            </a:r>
            <a:r>
              <a:rPr lang="en-GB" sz="1800" baseline="-25000" dirty="0"/>
              <a:t>0</a:t>
            </a:r>
            <a:r>
              <a:rPr lang="en-GB" sz="1800" dirty="0"/>
              <a:t>: </a:t>
            </a:r>
            <a:r>
              <a:rPr lang="en-GB" sz="1800" i="1" dirty="0">
                <a:latin typeface="Symbol" pitchFamily="18" charset="2"/>
              </a:rPr>
              <a:t>r</a:t>
            </a:r>
            <a:r>
              <a:rPr lang="en-GB" sz="1800" baseline="-25000" dirty="0"/>
              <a:t>1</a:t>
            </a:r>
            <a:r>
              <a:rPr lang="en-GB" sz="1800" dirty="0"/>
              <a:t> = ... = </a:t>
            </a:r>
            <a:r>
              <a:rPr lang="en-GB" sz="1800" i="1" dirty="0" err="1">
                <a:latin typeface="Symbol" pitchFamily="18" charset="2"/>
              </a:rPr>
              <a:t>r</a:t>
            </a:r>
            <a:r>
              <a:rPr lang="en-GB" sz="1800" i="1" baseline="-25000" dirty="0" err="1"/>
              <a:t>q</a:t>
            </a:r>
            <a:r>
              <a:rPr lang="en-GB" sz="1800" dirty="0"/>
              <a:t> = 0, </a:t>
            </a:r>
            <a:r>
              <a:rPr lang="en-GB" sz="1800" i="1" dirty="0"/>
              <a:t>H</a:t>
            </a:r>
            <a:r>
              <a:rPr lang="en-GB" sz="1800" baseline="-25000" dirty="0"/>
              <a:t>1</a:t>
            </a:r>
            <a:r>
              <a:rPr lang="en-GB" sz="1800" dirty="0"/>
              <a:t>: not </a:t>
            </a:r>
            <a:r>
              <a:rPr lang="en-GB" sz="1800" i="1" dirty="0"/>
              <a:t>H</a:t>
            </a:r>
            <a:r>
              <a:rPr lang="en-GB" sz="1800" baseline="-25000" dirty="0"/>
              <a:t>0</a:t>
            </a:r>
            <a:endParaRPr lang="en-GB" sz="1800" baseline="-25000" dirty="0">
              <a:cs typeface="Arial" charset="0"/>
            </a:endParaRPr>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172801416"/>
              </p:ext>
            </p:extLst>
          </p:nvPr>
        </p:nvGraphicFramePr>
        <p:xfrm>
          <a:off x="2976563" y="2217738"/>
          <a:ext cx="3613150" cy="850900"/>
        </p:xfrm>
        <a:graphic>
          <a:graphicData uri="http://schemas.openxmlformats.org/presentationml/2006/ole">
            <mc:AlternateContent xmlns:mc="http://schemas.openxmlformats.org/markup-compatibility/2006">
              <mc:Choice xmlns:v="urn:schemas-microsoft-com:vml" Requires="v">
                <p:oleObj spid="_x0000_s157788" name="Equation" r:id="rId5" imgW="3606800" imgH="850900" progId="Equation.DSMT4">
                  <p:embed/>
                </p:oleObj>
              </mc:Choice>
              <mc:Fallback>
                <p:oleObj name="Equation" r:id="rId5" imgW="3606800" imgH="8509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6563" y="2217738"/>
                        <a:ext cx="36131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6"/>
          <p:cNvSpPr>
            <a:spLocks noChangeArrowheads="1"/>
          </p:cNvSpPr>
          <p:nvPr/>
        </p:nvSpPr>
        <p:spPr bwMode="auto">
          <a:xfrm>
            <a:off x="0" y="1079999"/>
            <a:ext cx="9144000" cy="986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2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22</a:t>
            </a:r>
            <a:endParaRPr lang="en-US" sz="1000" b="0" dirty="0">
              <a:solidFill>
                <a:srgbClr val="3366FF"/>
              </a:solidFill>
            </a:endParaRPr>
          </a:p>
        </p:txBody>
      </p:sp>
      <p:sp>
        <p:nvSpPr>
          <p:cNvPr id="15872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The lagrange multiplier version of the test has been shown to be asymptotically valid for the case of MA(</a:t>
            </a:r>
            <a:r>
              <a:rPr lang="en-US" sz="1500" i="1"/>
              <a:t>q</a:t>
            </a:r>
            <a:r>
              <a:rPr lang="en-US" sz="1500"/>
              <a:t>) moving average autocorrelation.  </a:t>
            </a:r>
            <a:endParaRPr lang="en-GB" sz="1500"/>
          </a:p>
        </p:txBody>
      </p:sp>
      <p:graphicFrame>
        <p:nvGraphicFramePr>
          <p:cNvPr id="158730" name="Object 10"/>
          <p:cNvGraphicFramePr>
            <a:graphicFrameLocks noChangeAspect="1"/>
          </p:cNvGraphicFramePr>
          <p:nvPr>
            <p:extLst>
              <p:ext uri="{D42A27DB-BD31-4B8C-83A1-F6EECF244321}">
                <p14:modId xmlns:p14="http://schemas.microsoft.com/office/powerpoint/2010/main" val="1415270487"/>
              </p:ext>
            </p:extLst>
          </p:nvPr>
        </p:nvGraphicFramePr>
        <p:xfrm>
          <a:off x="2984500" y="1138238"/>
          <a:ext cx="2832100" cy="838200"/>
        </p:xfrm>
        <a:graphic>
          <a:graphicData uri="http://schemas.openxmlformats.org/presentationml/2006/ole">
            <mc:AlternateContent xmlns:mc="http://schemas.openxmlformats.org/markup-compatibility/2006">
              <mc:Choice xmlns:v="urn:schemas-microsoft-com:vml" Requires="v">
                <p:oleObj spid="_x0000_s158821" name="Equation" r:id="rId3" imgW="2831760" imgH="838080" progId="Equation.3">
                  <p:embed/>
                </p:oleObj>
              </mc:Choice>
              <mc:Fallback>
                <p:oleObj name="Equation" r:id="rId3" imgW="2831760" imgH="83808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500" y="113823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8" name="Text Box 5"/>
          <p:cNvSpPr txBox="1">
            <a:spLocks noChangeArrowheads="1"/>
          </p:cNvSpPr>
          <p:nvPr/>
        </p:nvSpPr>
        <p:spPr bwMode="auto">
          <a:xfrm>
            <a:off x="301625" y="558000"/>
            <a:ext cx="2727325"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err="1" smtClean="0">
                <a:latin typeface="Arial" charset="0"/>
              </a:rPr>
              <a:t>Breusch</a:t>
            </a:r>
            <a:r>
              <a:rPr lang="en-GB" sz="1800" dirty="0" smtClean="0">
                <a:latin typeface="Arial" charset="0"/>
                <a:cs typeface="Arial" charset="0"/>
              </a:rPr>
              <a:t>–Godfrey </a:t>
            </a:r>
            <a:r>
              <a:rPr lang="en-GB" sz="1800" dirty="0">
                <a:latin typeface="Arial" charset="0"/>
                <a:cs typeface="Arial" charset="0"/>
              </a:rPr>
              <a:t>test</a:t>
            </a:r>
          </a:p>
        </p:txBody>
      </p:sp>
      <p:sp>
        <p:nvSpPr>
          <p:cNvPr id="23" name="Rectangle 22"/>
          <p:cNvSpPr>
            <a:spLocks noChangeArrowheads="1"/>
          </p:cNvSpPr>
          <p:nvPr/>
        </p:nvSpPr>
        <p:spPr bwMode="auto">
          <a:xfrm>
            <a:off x="0" y="2174399"/>
            <a:ext cx="9144000" cy="9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3268800"/>
            <a:ext cx="9144000" cy="81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8731" name="Text Box 11"/>
          <p:cNvSpPr txBox="1">
            <a:spLocks noChangeArrowheads="1"/>
          </p:cNvSpPr>
          <p:nvPr/>
        </p:nvSpPr>
        <p:spPr bwMode="auto">
          <a:xfrm>
            <a:off x="2374900" y="3330000"/>
            <a:ext cx="4394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Test statistic: </a:t>
            </a:r>
            <a:r>
              <a:rPr lang="en-GB" sz="1800" i="1" dirty="0"/>
              <a:t>nR</a:t>
            </a:r>
            <a:r>
              <a:rPr lang="en-GB" sz="1800" baseline="30000" dirty="0"/>
              <a:t>2</a:t>
            </a:r>
            <a:r>
              <a:rPr lang="en-GB" sz="1800" dirty="0"/>
              <a:t>, distributed as </a:t>
            </a:r>
            <a:r>
              <a:rPr lang="en-GB" sz="1800" i="1" dirty="0">
                <a:latin typeface="Symbol" pitchFamily="18" charset="2"/>
              </a:rPr>
              <a:t>c</a:t>
            </a:r>
            <a:r>
              <a:rPr lang="en-GB" sz="1800" baseline="30000" dirty="0"/>
              <a:t>2</a:t>
            </a:r>
            <a:r>
              <a:rPr lang="en-GB" sz="1800" dirty="0"/>
              <a:t>(</a:t>
            </a:r>
            <a:r>
              <a:rPr lang="en-GB" sz="1800" i="1" dirty="0"/>
              <a:t>q</a:t>
            </a:r>
            <a:r>
              <a:rPr lang="en-GB" sz="1800" dirty="0"/>
              <a:t>),</a:t>
            </a:r>
          </a:p>
          <a:p>
            <a:r>
              <a:rPr lang="en-GB" sz="1800" dirty="0"/>
              <a:t>valid also for MA(</a:t>
            </a:r>
            <a:r>
              <a:rPr lang="en-GB" sz="1800" i="1" dirty="0"/>
              <a:t>q</a:t>
            </a:r>
            <a:r>
              <a:rPr lang="en-GB" sz="1800" dirty="0"/>
              <a:t>) autocorrelation</a:t>
            </a:r>
            <a:endParaRPr lang="en-US" sz="1800" dirty="0"/>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172801416"/>
              </p:ext>
            </p:extLst>
          </p:nvPr>
        </p:nvGraphicFramePr>
        <p:xfrm>
          <a:off x="2976563" y="2217738"/>
          <a:ext cx="3613150" cy="850900"/>
        </p:xfrm>
        <a:graphic>
          <a:graphicData uri="http://schemas.openxmlformats.org/presentationml/2006/ole">
            <mc:AlternateContent xmlns:mc="http://schemas.openxmlformats.org/markup-compatibility/2006">
              <mc:Choice xmlns:v="urn:schemas-microsoft-com:vml" Requires="v">
                <p:oleObj spid="_x0000_s158822" name="Equation" r:id="rId5" imgW="3606800" imgH="850900" progId="Equation.DSMT4">
                  <p:embed/>
                </p:oleObj>
              </mc:Choice>
              <mc:Fallback>
                <p:oleObj name="Equation" r:id="rId5" imgW="3606800" imgH="8509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6563" y="2217738"/>
                        <a:ext cx="36131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6" name="Text Box 12"/>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dirty="0">
              <a:solidFill>
                <a:schemeClr val="bg1"/>
              </a:solidFill>
            </a:endParaRPr>
          </a:p>
          <a:p>
            <a:pPr>
              <a:lnSpc>
                <a:spcPct val="120000"/>
              </a:lnSpc>
            </a:pPr>
            <a:r>
              <a:rPr lang="en-GB" dirty="0">
                <a:solidFill>
                  <a:schemeClr val="bg1"/>
                </a:solidFill>
              </a:rPr>
              <a:t>Copyright Christopher Dougherty </a:t>
            </a:r>
            <a:r>
              <a:rPr lang="en-GB" dirty="0" smtClean="0">
                <a:solidFill>
                  <a:schemeClr val="bg1"/>
                </a:solidFill>
              </a:rPr>
              <a:t>2016.</a:t>
            </a:r>
            <a:r>
              <a:rPr lang="en-GB" sz="1200" dirty="0" smtClean="0">
                <a:solidFill>
                  <a:schemeClr val="bg1"/>
                </a:solidFill>
              </a:rPr>
              <a:t> </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These slideshows may be downloaded by anyone, anywhere for personal use.</a:t>
            </a:r>
          </a:p>
          <a:p>
            <a:pPr>
              <a:lnSpc>
                <a:spcPct val="120000"/>
              </a:lnSpc>
            </a:pPr>
            <a:r>
              <a:rPr lang="en-GB" sz="1200"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dirty="0">
              <a:solidFill>
                <a:schemeClr val="bg1"/>
              </a:solidFill>
            </a:endParaRPr>
          </a:p>
          <a:p>
            <a:pPr>
              <a:lnSpc>
                <a:spcPct val="120000"/>
              </a:lnSpc>
            </a:pPr>
            <a:r>
              <a:rPr lang="en-GB" sz="1200" dirty="0">
                <a:solidFill>
                  <a:schemeClr val="bg1"/>
                </a:solidFill>
              </a:rPr>
              <a:t>The content of this slideshow comes from Section 12.2 of C. Dougherty, </a:t>
            </a:r>
            <a:r>
              <a:rPr lang="en-GB" sz="1200" i="1" dirty="0">
                <a:solidFill>
                  <a:schemeClr val="bg1"/>
                </a:solidFill>
              </a:rPr>
              <a:t>Introduction to Econometrics</a:t>
            </a:r>
            <a:r>
              <a:rPr lang="en-GB" sz="1200" dirty="0">
                <a:solidFill>
                  <a:schemeClr val="bg1"/>
                </a:solidFill>
              </a:rPr>
              <a:t>, </a:t>
            </a:r>
            <a:r>
              <a:rPr lang="en-GB" sz="1200" dirty="0" smtClean="0">
                <a:solidFill>
                  <a:schemeClr val="bg1"/>
                </a:solidFill>
              </a:rPr>
              <a:t>fifth </a:t>
            </a:r>
            <a:r>
              <a:rPr lang="en-GB" sz="1200" dirty="0">
                <a:solidFill>
                  <a:schemeClr val="bg1"/>
                </a:solidFill>
              </a:rPr>
              <a:t>edition </a:t>
            </a:r>
            <a:r>
              <a:rPr lang="en-GB" sz="1200" dirty="0" smtClean="0">
                <a:solidFill>
                  <a:schemeClr val="bg1"/>
                </a:solidFill>
              </a:rPr>
              <a:t>2016, </a:t>
            </a:r>
            <a:r>
              <a:rPr lang="en-GB" sz="1200" dirty="0">
                <a:solidFill>
                  <a:schemeClr val="bg1"/>
                </a:solidFill>
              </a:rPr>
              <a:t>Oxford University Press.</a:t>
            </a:r>
          </a:p>
          <a:p>
            <a:pPr>
              <a:lnSpc>
                <a:spcPct val="120000"/>
              </a:lnSpc>
            </a:pPr>
            <a:r>
              <a:rPr lang="en-GB" sz="1200" dirty="0">
                <a:solidFill>
                  <a:schemeClr val="bg1"/>
                </a:solidFill>
              </a:rPr>
              <a:t>Additional (free) resources for both students and instructors may be downloaded from the OUP Online Resource Centre</a:t>
            </a:r>
          </a:p>
          <a:p>
            <a:pPr>
              <a:lnSpc>
                <a:spcPct val="120000"/>
              </a:lnSpc>
            </a:pPr>
            <a:r>
              <a:rPr lang="en-GB" sz="1200">
                <a:solidFill>
                  <a:schemeClr val="bg1"/>
                </a:solidFill>
                <a:hlinkClick r:id="rId2"/>
              </a:rPr>
              <a:t>http://www.oxfordtextbooks.co.uk/orc/dougherty5e/</a:t>
            </a:r>
            <a:r>
              <a:rPr lang="en-GB" sz="1200" smtClean="0">
                <a:solidFill>
                  <a:schemeClr val="bg1"/>
                </a:solidFill>
              </a:rPr>
              <a:t>.</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Individuals studying econometrics on their own </a:t>
            </a:r>
            <a:r>
              <a:rPr lang="en-GB" sz="1200" dirty="0" smtClean="0">
                <a:solidFill>
                  <a:schemeClr val="bg1"/>
                </a:solidFill>
              </a:rPr>
              <a:t>who </a:t>
            </a:r>
            <a:r>
              <a:rPr lang="en-GB" sz="1200" dirty="0">
                <a:solidFill>
                  <a:schemeClr val="bg1"/>
                </a:solidFill>
              </a:rPr>
              <a:t>feel that they might benefit from participation in a formal course should consider the London School of Economics summer school course</a:t>
            </a:r>
          </a:p>
          <a:p>
            <a:pPr>
              <a:lnSpc>
                <a:spcPct val="120000"/>
              </a:lnSpc>
            </a:pPr>
            <a:r>
              <a:rPr lang="en-GB" sz="1200" dirty="0">
                <a:solidFill>
                  <a:schemeClr val="bg1"/>
                </a:solidFill>
              </a:rPr>
              <a:t>EC212 Introduction to Econometrics </a:t>
            </a:r>
            <a:r>
              <a:rPr lang="en-GB" sz="1200" dirty="0">
                <a:solidFill>
                  <a:schemeClr val="bg1"/>
                </a:solidFill>
                <a:hlinkClick r:id="rId3"/>
              </a:rPr>
              <a:t>http://www2.lse.ac.uk/study/summerSchools/summerSchool/Home.aspx</a:t>
            </a:r>
            <a:endParaRPr lang="en-GB" sz="1200" dirty="0">
              <a:solidFill>
                <a:schemeClr val="bg1"/>
              </a:solidFill>
            </a:endParaRPr>
          </a:p>
          <a:p>
            <a:pPr>
              <a:lnSpc>
                <a:spcPct val="120000"/>
              </a:lnSpc>
            </a:pPr>
            <a:r>
              <a:rPr lang="en-GB" sz="1200" dirty="0">
                <a:solidFill>
                  <a:schemeClr val="bg1"/>
                </a:solidFill>
              </a:rPr>
              <a:t>or the University of London International Programmes distance learning course</a:t>
            </a:r>
          </a:p>
          <a:p>
            <a:pPr>
              <a:lnSpc>
                <a:spcPct val="120000"/>
              </a:lnSpc>
            </a:pPr>
            <a:r>
              <a:rPr lang="en-GB" sz="1200" dirty="0">
                <a:solidFill>
                  <a:schemeClr val="bg1"/>
                </a:solidFill>
              </a:rPr>
              <a:t>20 Elements of Econometrics</a:t>
            </a:r>
          </a:p>
          <a:p>
            <a:pPr>
              <a:lnSpc>
                <a:spcPct val="120000"/>
              </a:lnSpc>
            </a:pPr>
            <a:r>
              <a:rPr lang="en-GB" sz="1200" dirty="0">
                <a:solidFill>
                  <a:schemeClr val="bg1"/>
                </a:solidFill>
                <a:hlinkClick r:id="rId4"/>
              </a:rPr>
              <a:t>www.londoninternational.ac.uk/lse</a:t>
            </a:r>
            <a:r>
              <a:rPr lang="en-GB" sz="1200" dirty="0">
                <a:solidFill>
                  <a:schemeClr val="bg1"/>
                </a:solidFill>
              </a:rPr>
              <a:t>.</a:t>
            </a:r>
            <a:r>
              <a:rPr lang="en-US" sz="1200" b="0" dirty="0">
                <a:solidFill>
                  <a:schemeClr val="bg1"/>
                </a:solidFill>
              </a:rPr>
              <a:t> </a:t>
            </a:r>
            <a:endParaRPr lang="en-GB" sz="1200" b="0" dirty="0">
              <a:solidFill>
                <a:schemeClr val="bg1"/>
              </a:solidFill>
            </a:endParaRPr>
          </a:p>
        </p:txBody>
      </p:sp>
      <p:sp>
        <p:nvSpPr>
          <p:cNvPr id="31757" name="Text Box 13"/>
          <p:cNvSpPr txBox="1">
            <a:spLocks noChangeArrowheads="1"/>
          </p:cNvSpPr>
          <p:nvPr/>
        </p:nvSpPr>
        <p:spPr bwMode="auto">
          <a:xfrm>
            <a:off x="8216900" y="6553200"/>
            <a:ext cx="8763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2016.05.22</a:t>
            </a:r>
            <a:endParaRPr lang="en-US" sz="1000" b="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43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2</a:t>
            </a:r>
            <a:endParaRPr lang="en-US" sz="1000" b="0">
              <a:solidFill>
                <a:srgbClr val="3366FF"/>
              </a:solidFill>
            </a:endParaRPr>
          </a:p>
        </p:txBody>
      </p:sp>
      <p:sp>
        <p:nvSpPr>
          <p:cNvPr id="18432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After all, provided that the conditions for the consistency of the OLS estimators are satisfied, as the sample size becomes large, the </a:t>
            </a:r>
            <a:r>
              <a:rPr lang="en-US" sz="1500" dirty="0" smtClean="0"/>
              <a:t>OLS estimators </a:t>
            </a:r>
            <a:r>
              <a:rPr lang="en-US" sz="1500" dirty="0"/>
              <a:t>will </a:t>
            </a:r>
            <a:r>
              <a:rPr lang="en-US" sz="1500" dirty="0" smtClean="0"/>
              <a:t>converge on </a:t>
            </a:r>
            <a:r>
              <a:rPr lang="en-US" sz="1500" dirty="0"/>
              <a:t>their true </a:t>
            </a:r>
            <a:r>
              <a:rPr lang="en-US" sz="1500" dirty="0" smtClean="0"/>
              <a:t>values.</a:t>
            </a:r>
            <a:endParaRPr lang="en-GB" sz="15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7" name="Rectangle 16"/>
          <p:cNvSpPr>
            <a:spLocks noChangeArrowheads="1"/>
          </p:cNvSpPr>
          <p:nvPr/>
        </p:nvSpPr>
        <p:spPr bwMode="auto">
          <a:xfrm>
            <a:off x="0" y="108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1945866455"/>
              </p:ext>
            </p:extLst>
          </p:nvPr>
        </p:nvGraphicFramePr>
        <p:xfrm>
          <a:off x="3689350" y="1137600"/>
          <a:ext cx="1765300" cy="374650"/>
        </p:xfrm>
        <a:graphic>
          <a:graphicData uri="http://schemas.openxmlformats.org/presentationml/2006/ole">
            <mc:AlternateContent xmlns:mc="http://schemas.openxmlformats.org/markup-compatibility/2006">
              <mc:Choice xmlns:v="urn:schemas-microsoft-com:vml" Requires="v">
                <p:oleObj spid="_x0000_s184397" name="Equation" r:id="rId3" imgW="1765080" imgH="380880" progId="Equation.3">
                  <p:embed/>
                </p:oleObj>
              </mc:Choice>
              <mc:Fallback>
                <p:oleObj name="Equation" r:id="rId3" imgW="1765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9350" y="1137600"/>
                        <a:ext cx="1765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Text Box 2"/>
          <p:cNvSpPr txBox="1">
            <a:spLocks noChangeArrowheads="1"/>
          </p:cNvSpPr>
          <p:nvPr/>
        </p:nvSpPr>
        <p:spPr bwMode="auto">
          <a:xfrm>
            <a:off x="301625" y="558000"/>
            <a:ext cx="451802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Simple </a:t>
            </a:r>
            <a:r>
              <a:rPr lang="en-GB" sz="1800" dirty="0" err="1">
                <a:latin typeface="Arial" charset="0"/>
              </a:rPr>
              <a:t>autoregression</a:t>
            </a:r>
            <a:r>
              <a:rPr lang="en-GB" sz="1800" dirty="0">
                <a:latin typeface="Arial" charset="0"/>
              </a:rPr>
              <a:t> of the residuals</a:t>
            </a:r>
            <a:endParaRPr lang="en-US" sz="1800" dirty="0">
              <a:latin typeface="Arial" charset="0"/>
            </a:endParaRPr>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sp>
        <p:nvSpPr>
          <p:cNvPr id="22" name="Rectangle 16"/>
          <p:cNvSpPr>
            <a:spLocks noChangeArrowheads="1"/>
          </p:cNvSpPr>
          <p:nvPr/>
        </p:nvSpPr>
        <p:spPr bwMode="auto">
          <a:xfrm>
            <a:off x="0" y="1692000"/>
            <a:ext cx="9144000" cy="5559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Text Box 10"/>
          <p:cNvSpPr txBox="1">
            <a:spLocks noChangeArrowheads="1"/>
          </p:cNvSpPr>
          <p:nvPr/>
        </p:nvSpPr>
        <p:spPr bwMode="auto">
          <a:xfrm>
            <a:off x="5143500" y="1774825"/>
            <a:ext cx="101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a:t>error</a:t>
            </a:r>
            <a:endParaRPr lang="en-US" sz="1800"/>
          </a:p>
        </p:txBody>
      </p:sp>
      <p:graphicFrame>
        <p:nvGraphicFramePr>
          <p:cNvPr id="24" name="Object 23"/>
          <p:cNvGraphicFramePr>
            <a:graphicFrameLocks noChangeAspect="1"/>
          </p:cNvGraphicFramePr>
          <p:nvPr>
            <p:extLst>
              <p:ext uri="{D42A27DB-BD31-4B8C-83A1-F6EECF244321}">
                <p14:modId xmlns:p14="http://schemas.microsoft.com/office/powerpoint/2010/main" val="296885657"/>
              </p:ext>
            </p:extLst>
          </p:nvPr>
        </p:nvGraphicFramePr>
        <p:xfrm>
          <a:off x="3700463" y="1779588"/>
          <a:ext cx="1498600" cy="374650"/>
        </p:xfrm>
        <a:graphic>
          <a:graphicData uri="http://schemas.openxmlformats.org/presentationml/2006/ole">
            <mc:AlternateContent xmlns:mc="http://schemas.openxmlformats.org/markup-compatibility/2006">
              <mc:Choice xmlns:v="urn:schemas-microsoft-com:vml" Requires="v">
                <p:oleObj spid="_x0000_s184398" name="Equation" r:id="rId5" imgW="1498320" imgH="380880" progId="Equation.DSMT4">
                  <p:embed/>
                </p:oleObj>
              </mc:Choice>
              <mc:Fallback>
                <p:oleObj name="Equation" r:id="rId5" imgW="1498320" imgH="380880" progId="Equation.DSMT4">
                  <p:embed/>
                  <p:pic>
                    <p:nvPicPr>
                      <p:cNvPr id="0" name=""/>
                      <p:cNvPicPr>
                        <a:picLocks noChangeAspect="1" noChangeArrowheads="1"/>
                      </p:cNvPicPr>
                      <p:nvPr/>
                    </p:nvPicPr>
                    <p:blipFill>
                      <a:blip r:embed="rId6"/>
                      <a:srcRect/>
                      <a:stretch>
                        <a:fillRect/>
                      </a:stretch>
                    </p:blipFill>
                    <p:spPr bwMode="auto">
                      <a:xfrm>
                        <a:off x="3700463" y="1779588"/>
                        <a:ext cx="14986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43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3</a:t>
            </a:r>
            <a:endParaRPr lang="en-US" sz="1000" b="0" dirty="0">
              <a:solidFill>
                <a:srgbClr val="3366FF"/>
              </a:solidFill>
            </a:endParaRPr>
          </a:p>
        </p:txBody>
      </p:sp>
      <p:sp>
        <p:nvSpPr>
          <p:cNvPr id="9"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smtClean="0"/>
              <a:t>If </a:t>
            </a:r>
            <a:r>
              <a:rPr lang="en-US" sz="1500" dirty="0"/>
              <a:t>the </a:t>
            </a:r>
            <a:r>
              <a:rPr lang="en-US" sz="1500" dirty="0" smtClean="0"/>
              <a:t>OLS estimators </a:t>
            </a:r>
            <a:r>
              <a:rPr lang="en-US" sz="1500" dirty="0"/>
              <a:t>will </a:t>
            </a:r>
            <a:r>
              <a:rPr lang="en-US" sz="1500" dirty="0" smtClean="0"/>
              <a:t>converge on </a:t>
            </a:r>
            <a:r>
              <a:rPr lang="en-US" sz="1500" dirty="0"/>
              <a:t>their true values, the location of the regression line will converge on the true relationship, and the residuals will coincide with the values of the disturbance term.</a:t>
            </a:r>
            <a:endParaRPr lang="en-GB" sz="1500"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6" name="Rectangle 16"/>
          <p:cNvSpPr>
            <a:spLocks noChangeArrowheads="1"/>
          </p:cNvSpPr>
          <p:nvPr/>
        </p:nvSpPr>
        <p:spPr bwMode="auto">
          <a:xfrm>
            <a:off x="0" y="108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1945866455"/>
              </p:ext>
            </p:extLst>
          </p:nvPr>
        </p:nvGraphicFramePr>
        <p:xfrm>
          <a:off x="3689350" y="1137600"/>
          <a:ext cx="1765300" cy="374650"/>
        </p:xfrm>
        <a:graphic>
          <a:graphicData uri="http://schemas.openxmlformats.org/presentationml/2006/ole">
            <mc:AlternateContent xmlns:mc="http://schemas.openxmlformats.org/markup-compatibility/2006">
              <mc:Choice xmlns:v="urn:schemas-microsoft-com:vml" Requires="v">
                <p:oleObj spid="_x0000_s225348" name="Equation" r:id="rId3" imgW="1765080" imgH="380880" progId="Equation.3">
                  <p:embed/>
                </p:oleObj>
              </mc:Choice>
              <mc:Fallback>
                <p:oleObj name="Equation" r:id="rId3" imgW="17650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9350" y="1137600"/>
                        <a:ext cx="1765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Text Box 2"/>
          <p:cNvSpPr txBox="1">
            <a:spLocks noChangeArrowheads="1"/>
          </p:cNvSpPr>
          <p:nvPr/>
        </p:nvSpPr>
        <p:spPr bwMode="auto">
          <a:xfrm>
            <a:off x="301625" y="558000"/>
            <a:ext cx="451802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Simple </a:t>
            </a:r>
            <a:r>
              <a:rPr lang="en-GB" sz="1800" dirty="0" err="1">
                <a:latin typeface="Arial" charset="0"/>
              </a:rPr>
              <a:t>autoregression</a:t>
            </a:r>
            <a:r>
              <a:rPr lang="en-GB" sz="1800" dirty="0">
                <a:latin typeface="Arial" charset="0"/>
              </a:rPr>
              <a:t> of the residuals</a:t>
            </a:r>
            <a:endParaRPr lang="en-US" sz="1800" dirty="0">
              <a:latin typeface="Arial" charset="0"/>
            </a:endParaRPr>
          </a:p>
        </p:txBody>
      </p:sp>
      <p:sp>
        <p:nvSpPr>
          <p:cNvPr id="1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sp>
        <p:nvSpPr>
          <p:cNvPr id="21" name="Rectangle 16"/>
          <p:cNvSpPr>
            <a:spLocks noChangeArrowheads="1"/>
          </p:cNvSpPr>
          <p:nvPr/>
        </p:nvSpPr>
        <p:spPr bwMode="auto">
          <a:xfrm>
            <a:off x="0" y="1692000"/>
            <a:ext cx="9144000" cy="5559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Text Box 10"/>
          <p:cNvSpPr txBox="1">
            <a:spLocks noChangeArrowheads="1"/>
          </p:cNvSpPr>
          <p:nvPr/>
        </p:nvSpPr>
        <p:spPr bwMode="auto">
          <a:xfrm>
            <a:off x="5143500" y="1774825"/>
            <a:ext cx="101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a:t>error</a:t>
            </a:r>
            <a:endParaRPr lang="en-US" sz="1800"/>
          </a:p>
        </p:txBody>
      </p:sp>
      <p:graphicFrame>
        <p:nvGraphicFramePr>
          <p:cNvPr id="23" name="Object 22"/>
          <p:cNvGraphicFramePr>
            <a:graphicFrameLocks noChangeAspect="1"/>
          </p:cNvGraphicFramePr>
          <p:nvPr>
            <p:extLst>
              <p:ext uri="{D42A27DB-BD31-4B8C-83A1-F6EECF244321}">
                <p14:modId xmlns:p14="http://schemas.microsoft.com/office/powerpoint/2010/main" val="296885657"/>
              </p:ext>
            </p:extLst>
          </p:nvPr>
        </p:nvGraphicFramePr>
        <p:xfrm>
          <a:off x="3700463" y="1779588"/>
          <a:ext cx="1498600" cy="374650"/>
        </p:xfrm>
        <a:graphic>
          <a:graphicData uri="http://schemas.openxmlformats.org/presentationml/2006/ole">
            <mc:AlternateContent xmlns:mc="http://schemas.openxmlformats.org/markup-compatibility/2006">
              <mc:Choice xmlns:v="urn:schemas-microsoft-com:vml" Requires="v">
                <p:oleObj spid="_x0000_s225349" name="Equation" r:id="rId5" imgW="1498320" imgH="380880" progId="Equation.DSMT4">
                  <p:embed/>
                </p:oleObj>
              </mc:Choice>
              <mc:Fallback>
                <p:oleObj name="Equation" r:id="rId5" imgW="1498320" imgH="380880" progId="Equation.DSMT4">
                  <p:embed/>
                  <p:pic>
                    <p:nvPicPr>
                      <p:cNvPr id="0" name=""/>
                      <p:cNvPicPr>
                        <a:picLocks noChangeAspect="1" noChangeArrowheads="1"/>
                      </p:cNvPicPr>
                      <p:nvPr/>
                    </p:nvPicPr>
                    <p:blipFill>
                      <a:blip r:embed="rId6"/>
                      <a:srcRect/>
                      <a:stretch>
                        <a:fillRect/>
                      </a:stretch>
                    </p:blipFill>
                    <p:spPr bwMode="auto">
                      <a:xfrm>
                        <a:off x="3700463" y="1779588"/>
                        <a:ext cx="14986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917216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a:spLocks noChangeArrowheads="1"/>
          </p:cNvSpPr>
          <p:nvPr/>
        </p:nvSpPr>
        <p:spPr bwMode="auto">
          <a:xfrm>
            <a:off x="0" y="10800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53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4</a:t>
            </a:r>
            <a:endParaRPr lang="en-US" sz="1000" b="0" dirty="0">
              <a:solidFill>
                <a:srgbClr val="3366FF"/>
              </a:solidFill>
            </a:endParaRPr>
          </a:p>
        </p:txBody>
      </p:sp>
      <p:graphicFrame>
        <p:nvGraphicFramePr>
          <p:cNvPr id="185350" name="Object 6"/>
          <p:cNvGraphicFramePr>
            <a:graphicFrameLocks noChangeAspect="1"/>
          </p:cNvGraphicFramePr>
          <p:nvPr>
            <p:extLst>
              <p:ext uri="{D42A27DB-BD31-4B8C-83A1-F6EECF244321}">
                <p14:modId xmlns:p14="http://schemas.microsoft.com/office/powerpoint/2010/main" val="576620024"/>
              </p:ext>
            </p:extLst>
          </p:nvPr>
        </p:nvGraphicFramePr>
        <p:xfrm>
          <a:off x="3689350" y="1137600"/>
          <a:ext cx="1765300" cy="374650"/>
        </p:xfrm>
        <a:graphic>
          <a:graphicData uri="http://schemas.openxmlformats.org/presentationml/2006/ole">
            <mc:AlternateContent xmlns:mc="http://schemas.openxmlformats.org/markup-compatibility/2006">
              <mc:Choice xmlns:v="urn:schemas-microsoft-com:vml" Requires="v">
                <p:oleObj spid="_x0000_s185444" name="Equation" r:id="rId3" imgW="1765080" imgH="380880" progId="Equation.3">
                  <p:embed/>
                </p:oleObj>
              </mc:Choice>
              <mc:Fallback>
                <p:oleObj name="Equation" r:id="rId3" imgW="1765080" imgH="38088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9350" y="1137600"/>
                        <a:ext cx="1765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535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Hence a regression of </a:t>
            </a:r>
            <a:r>
              <a:rPr lang="en-US" sz="1500" dirty="0" smtClean="0"/>
              <a:t>     </a:t>
            </a:r>
            <a:r>
              <a:rPr lang="en-US" sz="1500" dirty="0"/>
              <a:t>on </a:t>
            </a:r>
            <a:r>
              <a:rPr lang="en-US" sz="1500" dirty="0" smtClean="0"/>
              <a:t>       </a:t>
            </a:r>
            <a:r>
              <a:rPr lang="en-US" sz="1500" dirty="0"/>
              <a:t>is sufficient, at least in large samples.  Of course, there is the issue that, in this regression, </a:t>
            </a:r>
            <a:r>
              <a:rPr lang="en-US" sz="1500" dirty="0" smtClean="0"/>
              <a:t>      is </a:t>
            </a:r>
            <a:r>
              <a:rPr lang="en-US" sz="1500" dirty="0"/>
              <a:t>a lagged dependent variable, but that does not matter in large samples.</a:t>
            </a:r>
            <a:endParaRPr lang="en-GB" sz="15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20" name="Text Box 2"/>
          <p:cNvSpPr txBox="1">
            <a:spLocks noChangeArrowheads="1"/>
          </p:cNvSpPr>
          <p:nvPr/>
        </p:nvSpPr>
        <p:spPr bwMode="auto">
          <a:xfrm>
            <a:off x="301625" y="558000"/>
            <a:ext cx="451802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Simple </a:t>
            </a:r>
            <a:r>
              <a:rPr lang="en-GB" sz="1800" dirty="0" err="1">
                <a:latin typeface="Arial" charset="0"/>
              </a:rPr>
              <a:t>autoregression</a:t>
            </a:r>
            <a:r>
              <a:rPr lang="en-GB" sz="1800" dirty="0">
                <a:latin typeface="Arial" charset="0"/>
              </a:rPr>
              <a:t> of the residuals</a:t>
            </a:r>
            <a:endParaRPr lang="en-US" sz="1800" dirty="0">
              <a:latin typeface="Arial" charset="0"/>
            </a:endParaRPr>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sp>
        <p:nvSpPr>
          <p:cNvPr id="16" name="Rectangle 16"/>
          <p:cNvSpPr>
            <a:spLocks noChangeArrowheads="1"/>
          </p:cNvSpPr>
          <p:nvPr/>
        </p:nvSpPr>
        <p:spPr bwMode="auto">
          <a:xfrm>
            <a:off x="0" y="1692000"/>
            <a:ext cx="9144000" cy="5559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Text Box 10"/>
          <p:cNvSpPr txBox="1">
            <a:spLocks noChangeArrowheads="1"/>
          </p:cNvSpPr>
          <p:nvPr/>
        </p:nvSpPr>
        <p:spPr bwMode="auto">
          <a:xfrm>
            <a:off x="5143500" y="1774825"/>
            <a:ext cx="101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a:t>error</a:t>
            </a:r>
            <a:endParaRPr lang="en-US" sz="1800"/>
          </a:p>
        </p:txBody>
      </p:sp>
      <p:graphicFrame>
        <p:nvGraphicFramePr>
          <p:cNvPr id="21" name="Object 20"/>
          <p:cNvGraphicFramePr>
            <a:graphicFrameLocks noChangeAspect="1"/>
          </p:cNvGraphicFramePr>
          <p:nvPr>
            <p:extLst>
              <p:ext uri="{D42A27DB-BD31-4B8C-83A1-F6EECF244321}">
                <p14:modId xmlns:p14="http://schemas.microsoft.com/office/powerpoint/2010/main" val="296885657"/>
              </p:ext>
            </p:extLst>
          </p:nvPr>
        </p:nvGraphicFramePr>
        <p:xfrm>
          <a:off x="3700463" y="1779588"/>
          <a:ext cx="1498600" cy="374650"/>
        </p:xfrm>
        <a:graphic>
          <a:graphicData uri="http://schemas.openxmlformats.org/presentationml/2006/ole">
            <mc:AlternateContent xmlns:mc="http://schemas.openxmlformats.org/markup-compatibility/2006">
              <mc:Choice xmlns:v="urn:schemas-microsoft-com:vml" Requires="v">
                <p:oleObj spid="_x0000_s185445" name="Equation" r:id="rId5" imgW="1498320" imgH="380880" progId="Equation.DSMT4">
                  <p:embed/>
                </p:oleObj>
              </mc:Choice>
              <mc:Fallback>
                <p:oleObj name="Equation" r:id="rId5" imgW="1498320" imgH="380880" progId="Equation.DSMT4">
                  <p:embed/>
                  <p:pic>
                    <p:nvPicPr>
                      <p:cNvPr id="0" name=""/>
                      <p:cNvPicPr>
                        <a:picLocks noChangeAspect="1" noChangeArrowheads="1"/>
                      </p:cNvPicPr>
                      <p:nvPr/>
                    </p:nvPicPr>
                    <p:blipFill>
                      <a:blip r:embed="rId6"/>
                      <a:srcRect/>
                      <a:stretch>
                        <a:fillRect/>
                      </a:stretch>
                    </p:blipFill>
                    <p:spPr bwMode="auto">
                      <a:xfrm>
                        <a:off x="3700463" y="1779588"/>
                        <a:ext cx="14986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820469211"/>
              </p:ext>
            </p:extLst>
          </p:nvPr>
        </p:nvGraphicFramePr>
        <p:xfrm>
          <a:off x="3411538" y="6120000"/>
          <a:ext cx="297180" cy="247572"/>
        </p:xfrm>
        <a:graphic>
          <a:graphicData uri="http://schemas.openxmlformats.org/presentationml/2006/ole">
            <mc:AlternateContent xmlns:mc="http://schemas.openxmlformats.org/markup-compatibility/2006">
              <mc:Choice xmlns:v="urn:schemas-microsoft-com:vml" Requires="v">
                <p:oleObj spid="_x0000_s185446" name="Equation" r:id="rId7" imgW="457200" imgH="380880" progId="Equation.DSMT4">
                  <p:embed/>
                </p:oleObj>
              </mc:Choice>
              <mc:Fallback>
                <p:oleObj name="Equation" r:id="rId7" imgW="457200" imgH="380880" progId="Equation.DSMT4">
                  <p:embed/>
                  <p:pic>
                    <p:nvPicPr>
                      <p:cNvPr id="0" name="Object 20"/>
                      <p:cNvPicPr>
                        <a:picLocks noChangeAspect="1" noChangeArrowheads="1"/>
                      </p:cNvPicPr>
                      <p:nvPr/>
                    </p:nvPicPr>
                    <p:blipFill>
                      <a:blip r:embed="rId8"/>
                      <a:srcRect/>
                      <a:stretch>
                        <a:fillRect/>
                      </a:stretch>
                    </p:blipFill>
                    <p:spPr bwMode="auto">
                      <a:xfrm>
                        <a:off x="3411538" y="6120000"/>
                        <a:ext cx="297180" cy="247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37292290"/>
              </p:ext>
            </p:extLst>
          </p:nvPr>
        </p:nvGraphicFramePr>
        <p:xfrm>
          <a:off x="3021013" y="5886000"/>
          <a:ext cx="296862" cy="247650"/>
        </p:xfrm>
        <a:graphic>
          <a:graphicData uri="http://schemas.openxmlformats.org/presentationml/2006/ole">
            <mc:AlternateContent xmlns:mc="http://schemas.openxmlformats.org/markup-compatibility/2006">
              <mc:Choice xmlns:v="urn:schemas-microsoft-com:vml" Requires="v">
                <p:oleObj spid="_x0000_s185447" name="Equation" r:id="rId9" imgW="457200" imgH="380880" progId="Equation.DSMT4">
                  <p:embed/>
                </p:oleObj>
              </mc:Choice>
              <mc:Fallback>
                <p:oleObj name="Equation" r:id="rId9" imgW="457200" imgH="38088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21013" y="5886000"/>
                        <a:ext cx="2968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658057261"/>
              </p:ext>
            </p:extLst>
          </p:nvPr>
        </p:nvGraphicFramePr>
        <p:xfrm>
          <a:off x="2454275" y="5886000"/>
          <a:ext cx="173038" cy="247650"/>
        </p:xfrm>
        <a:graphic>
          <a:graphicData uri="http://schemas.openxmlformats.org/presentationml/2006/ole">
            <mc:AlternateContent xmlns:mc="http://schemas.openxmlformats.org/markup-compatibility/2006">
              <mc:Choice xmlns:v="urn:schemas-microsoft-com:vml" Requires="v">
                <p:oleObj spid="_x0000_s185448" name="Equation" r:id="rId11" imgW="266400" imgH="380880" progId="Equation.DSMT4">
                  <p:embed/>
                </p:oleObj>
              </mc:Choice>
              <mc:Fallback>
                <p:oleObj name="Equation" r:id="rId11" imgW="266400" imgH="380880" progId="Equation.DSMT4">
                  <p:embed/>
                  <p:pic>
                    <p:nvPicPr>
                      <p:cNvPr id="0" name="Object 1"/>
                      <p:cNvPicPr>
                        <a:picLocks noChangeAspect="1" noChangeArrowheads="1"/>
                      </p:cNvPicPr>
                      <p:nvPr/>
                    </p:nvPicPr>
                    <p:blipFill>
                      <a:blip r:embed="rId12"/>
                      <a:srcRect/>
                      <a:stretch>
                        <a:fillRect/>
                      </a:stretch>
                    </p:blipFill>
                    <p:spPr bwMode="auto">
                      <a:xfrm>
                        <a:off x="2454275" y="5886000"/>
                        <a:ext cx="17303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3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5</a:t>
            </a:r>
            <a:endParaRPr lang="en-US" sz="1000" b="0" dirty="0">
              <a:solidFill>
                <a:srgbClr val="3366FF"/>
              </a:solidFill>
            </a:endParaRPr>
          </a:p>
        </p:txBody>
      </p:sp>
      <p:sp>
        <p:nvSpPr>
          <p:cNvPr id="1433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This is illustrated with the simulation shown in the figure.  The true model is as shown, with </a:t>
            </a:r>
            <a:r>
              <a:rPr lang="en-US" sz="1500" i="1"/>
              <a:t>u</a:t>
            </a:r>
            <a:r>
              <a:rPr lang="en-US" sz="1500" i="1" baseline="-25000"/>
              <a:t>t</a:t>
            </a:r>
            <a:r>
              <a:rPr lang="en-US" sz="1500"/>
              <a:t> being generated as an AR (1) process with </a:t>
            </a:r>
            <a:r>
              <a:rPr lang="en-US" sz="1500" i="1">
                <a:latin typeface="Symbol" pitchFamily="18" charset="2"/>
              </a:rPr>
              <a:t>r</a:t>
            </a:r>
            <a:r>
              <a:rPr lang="en-US" sz="1500"/>
              <a:t> = 0.7.</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6"/>
          <p:cNvSpPr/>
          <p:nvPr/>
        </p:nvSpPr>
        <p:spPr bwMode="auto">
          <a:xfrm>
            <a:off x="648000" y="1114426"/>
            <a:ext cx="7848000" cy="4461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8"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4388" y="1025526"/>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8"/>
          <p:cNvSpPr>
            <a:spLocks noChangeArrowheads="1"/>
          </p:cNvSpPr>
          <p:nvPr/>
        </p:nvSpPr>
        <p:spPr bwMode="auto">
          <a:xfrm>
            <a:off x="812800" y="1616075"/>
            <a:ext cx="2692400" cy="1663700"/>
          </a:xfrm>
          <a:prstGeom prst="rect">
            <a:avLst/>
          </a:prstGeom>
          <a:solidFill>
            <a:srgbClr val="F8F8FA"/>
          </a:solidFill>
          <a:ln>
            <a:noFill/>
          </a:ln>
          <a:effectLst>
            <a:innerShdw blurRad="95250">
              <a:srgbClr val="003366"/>
            </a:innerShdw>
          </a:effectLst>
        </p:spPr>
        <p:txBody>
          <a:bodyPr wrap="none" anchor="ctr"/>
          <a:lstStyle/>
          <a:p>
            <a:endParaRPr lang="en-GB"/>
          </a:p>
        </p:txBody>
      </p:sp>
      <p:graphicFrame>
        <p:nvGraphicFramePr>
          <p:cNvPr id="20" name="Object 9"/>
          <p:cNvGraphicFramePr>
            <a:graphicFrameLocks noChangeAspect="1"/>
          </p:cNvGraphicFramePr>
          <p:nvPr>
            <p:extLst>
              <p:ext uri="{D42A27DB-BD31-4B8C-83A1-F6EECF244321}">
                <p14:modId xmlns:p14="http://schemas.microsoft.com/office/powerpoint/2010/main" val="4124373215"/>
              </p:ext>
            </p:extLst>
          </p:nvPr>
        </p:nvGraphicFramePr>
        <p:xfrm>
          <a:off x="1055688" y="2249488"/>
          <a:ext cx="1968500" cy="374650"/>
        </p:xfrm>
        <a:graphic>
          <a:graphicData uri="http://schemas.openxmlformats.org/presentationml/2006/ole">
            <mc:AlternateContent xmlns:mc="http://schemas.openxmlformats.org/markup-compatibility/2006">
              <mc:Choice xmlns:v="urn:schemas-microsoft-com:vml" Requires="v">
                <p:oleObj spid="_x0000_s143520" name="Equation" r:id="rId4" imgW="1968480" imgH="380880" progId="Equation.3">
                  <p:embed/>
                </p:oleObj>
              </mc:Choice>
              <mc:Fallback>
                <p:oleObj name="Equation" r:id="rId4" imgW="19684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5688" y="2249488"/>
                        <a:ext cx="1968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11"/>
          <p:cNvGraphicFramePr>
            <a:graphicFrameLocks noChangeAspect="1"/>
          </p:cNvGraphicFramePr>
          <p:nvPr>
            <p:extLst>
              <p:ext uri="{D42A27DB-BD31-4B8C-83A1-F6EECF244321}">
                <p14:modId xmlns:p14="http://schemas.microsoft.com/office/powerpoint/2010/main" val="525888492"/>
              </p:ext>
            </p:extLst>
          </p:nvPr>
        </p:nvGraphicFramePr>
        <p:xfrm>
          <a:off x="1066800" y="1724025"/>
          <a:ext cx="2184400" cy="374650"/>
        </p:xfrm>
        <a:graphic>
          <a:graphicData uri="http://schemas.openxmlformats.org/presentationml/2006/ole">
            <mc:AlternateContent xmlns:mc="http://schemas.openxmlformats.org/markup-compatibility/2006">
              <mc:Choice xmlns:v="urn:schemas-microsoft-com:vml" Requires="v">
                <p:oleObj spid="_x0000_s143521" name="Equation" r:id="rId6" imgW="2184120" imgH="380880" progId="Equation.3">
                  <p:embed/>
                </p:oleObj>
              </mc:Choice>
              <mc:Fallback>
                <p:oleObj name="Equation" r:id="rId6" imgW="218412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 y="1724025"/>
                        <a:ext cx="2184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15"/>
          <p:cNvGraphicFramePr>
            <a:graphicFrameLocks noChangeAspect="1"/>
          </p:cNvGraphicFramePr>
          <p:nvPr>
            <p:extLst>
              <p:ext uri="{D42A27DB-BD31-4B8C-83A1-F6EECF244321}">
                <p14:modId xmlns:p14="http://schemas.microsoft.com/office/powerpoint/2010/main" val="4171470330"/>
              </p:ext>
            </p:extLst>
          </p:nvPr>
        </p:nvGraphicFramePr>
        <p:xfrm>
          <a:off x="7743825" y="5191125"/>
          <a:ext cx="193675" cy="274638"/>
        </p:xfrm>
        <a:graphic>
          <a:graphicData uri="http://schemas.openxmlformats.org/presentationml/2006/ole">
            <mc:AlternateContent xmlns:mc="http://schemas.openxmlformats.org/markup-compatibility/2006">
              <mc:Choice xmlns:v="urn:schemas-microsoft-com:vml" Requires="v">
                <p:oleObj spid="_x0000_s143522" name="Equation" r:id="rId8" imgW="241200" imgH="342720" progId="Equation.3">
                  <p:embed/>
                </p:oleObj>
              </mc:Choice>
              <mc:Fallback>
                <p:oleObj name="Equation" r:id="rId8" imgW="241200" imgH="34272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43825" y="5191125"/>
                        <a:ext cx="193675"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31" name="Text Box 2"/>
          <p:cNvSpPr txBox="1">
            <a:spLocks noChangeArrowheads="1"/>
          </p:cNvSpPr>
          <p:nvPr/>
        </p:nvSpPr>
        <p:spPr bwMode="auto">
          <a:xfrm>
            <a:off x="301625" y="558000"/>
            <a:ext cx="451802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Simple </a:t>
            </a:r>
            <a:r>
              <a:rPr lang="en-GB" sz="1800" dirty="0" err="1">
                <a:latin typeface="Arial" charset="0"/>
              </a:rPr>
              <a:t>autoregression</a:t>
            </a:r>
            <a:r>
              <a:rPr lang="en-GB" sz="1800" dirty="0">
                <a:latin typeface="Arial" charset="0"/>
              </a:rPr>
              <a:t> of the residuals</a:t>
            </a:r>
            <a:endParaRPr lang="en-US" sz="1800" dirty="0">
              <a:latin typeface="Arial" charset="0"/>
            </a:endParaRPr>
          </a:p>
        </p:txBody>
      </p:sp>
      <p:sp>
        <p:nvSpPr>
          <p:cNvPr id="2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548845122"/>
              </p:ext>
            </p:extLst>
          </p:nvPr>
        </p:nvGraphicFramePr>
        <p:xfrm>
          <a:off x="1057275" y="2751138"/>
          <a:ext cx="1231900" cy="374650"/>
        </p:xfrm>
        <a:graphic>
          <a:graphicData uri="http://schemas.openxmlformats.org/presentationml/2006/ole">
            <mc:AlternateContent xmlns:mc="http://schemas.openxmlformats.org/markup-compatibility/2006">
              <mc:Choice xmlns:v="urn:schemas-microsoft-com:vml" Requires="v">
                <p:oleObj spid="_x0000_s143523" name="Equation" r:id="rId10" imgW="1231560" imgH="380880" progId="Equation.DSMT4">
                  <p:embed/>
                </p:oleObj>
              </mc:Choice>
              <mc:Fallback>
                <p:oleObj name="Equation" r:id="rId10" imgW="1231560" imgH="380880" progId="Equation.DSMT4">
                  <p:embed/>
                  <p:pic>
                    <p:nvPicPr>
                      <p:cNvPr id="0" name="Object 10"/>
                      <p:cNvPicPr>
                        <a:picLocks noChangeAspect="1" noChangeArrowheads="1"/>
                      </p:cNvPicPr>
                      <p:nvPr/>
                    </p:nvPicPr>
                    <p:blipFill>
                      <a:blip r:embed="rId11"/>
                      <a:srcRect/>
                      <a:stretch>
                        <a:fillRect/>
                      </a:stretch>
                    </p:blipFill>
                    <p:spPr bwMode="auto">
                      <a:xfrm>
                        <a:off x="1057275" y="2751138"/>
                        <a:ext cx="1231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637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6</a:t>
            </a:r>
            <a:endParaRPr lang="en-US" sz="1000" b="0" dirty="0">
              <a:solidFill>
                <a:srgbClr val="3366FF"/>
              </a:solidFill>
            </a:endParaRPr>
          </a:p>
        </p:txBody>
      </p:sp>
      <p:sp>
        <p:nvSpPr>
          <p:cNvPr id="18637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The values of the parameters in the model for </a:t>
            </a:r>
            <a:r>
              <a:rPr lang="en-US" sz="1500" i="1"/>
              <a:t>Y</a:t>
            </a:r>
            <a:r>
              <a:rPr lang="en-US" sz="1500" i="1" baseline="-25000"/>
              <a:t>t</a:t>
            </a:r>
            <a:r>
              <a:rPr lang="en-US" sz="1500"/>
              <a:t> make no difference to the distributions of the estimator of </a:t>
            </a:r>
            <a:r>
              <a:rPr lang="en-US" sz="1500" i="1">
                <a:latin typeface="Symbol" pitchFamily="18" charset="2"/>
              </a:rPr>
              <a:t>r</a:t>
            </a:r>
            <a:r>
              <a:rPr lang="en-US" sz="1500"/>
              <a:t>.</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6"/>
          <p:cNvSpPr/>
          <p:nvPr/>
        </p:nvSpPr>
        <p:spPr bwMode="auto">
          <a:xfrm>
            <a:off x="648000" y="1114426"/>
            <a:ext cx="7848000" cy="4461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8"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4388" y="1025526"/>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8"/>
          <p:cNvSpPr>
            <a:spLocks noChangeArrowheads="1"/>
          </p:cNvSpPr>
          <p:nvPr/>
        </p:nvSpPr>
        <p:spPr bwMode="auto">
          <a:xfrm>
            <a:off x="812800" y="1616075"/>
            <a:ext cx="2692400" cy="1663700"/>
          </a:xfrm>
          <a:prstGeom prst="rect">
            <a:avLst/>
          </a:prstGeom>
          <a:solidFill>
            <a:srgbClr val="F8F8FA"/>
          </a:solidFill>
          <a:ln>
            <a:noFill/>
          </a:ln>
          <a:effectLst>
            <a:innerShdw blurRad="95250">
              <a:srgbClr val="003366"/>
            </a:innerShdw>
          </a:effectLst>
        </p:spPr>
        <p:txBody>
          <a:bodyPr wrap="none" anchor="ctr"/>
          <a:lstStyle/>
          <a:p>
            <a:endParaRPr lang="en-GB"/>
          </a:p>
        </p:txBody>
      </p:sp>
      <p:graphicFrame>
        <p:nvGraphicFramePr>
          <p:cNvPr id="20" name="Object 9"/>
          <p:cNvGraphicFramePr>
            <a:graphicFrameLocks noChangeAspect="1"/>
          </p:cNvGraphicFramePr>
          <p:nvPr>
            <p:extLst>
              <p:ext uri="{D42A27DB-BD31-4B8C-83A1-F6EECF244321}">
                <p14:modId xmlns:p14="http://schemas.microsoft.com/office/powerpoint/2010/main" val="4124373215"/>
              </p:ext>
            </p:extLst>
          </p:nvPr>
        </p:nvGraphicFramePr>
        <p:xfrm>
          <a:off x="1055688" y="2249488"/>
          <a:ext cx="1968500" cy="374650"/>
        </p:xfrm>
        <a:graphic>
          <a:graphicData uri="http://schemas.openxmlformats.org/presentationml/2006/ole">
            <mc:AlternateContent xmlns:mc="http://schemas.openxmlformats.org/markup-compatibility/2006">
              <mc:Choice xmlns:v="urn:schemas-microsoft-com:vml" Requires="v">
                <p:oleObj spid="_x0000_s186516" name="Equation" r:id="rId4" imgW="1968480" imgH="380880" progId="Equation.3">
                  <p:embed/>
                </p:oleObj>
              </mc:Choice>
              <mc:Fallback>
                <p:oleObj name="Equation" r:id="rId4" imgW="19684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5688" y="2249488"/>
                        <a:ext cx="1968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11"/>
          <p:cNvGraphicFramePr>
            <a:graphicFrameLocks noChangeAspect="1"/>
          </p:cNvGraphicFramePr>
          <p:nvPr>
            <p:extLst>
              <p:ext uri="{D42A27DB-BD31-4B8C-83A1-F6EECF244321}">
                <p14:modId xmlns:p14="http://schemas.microsoft.com/office/powerpoint/2010/main" val="525888492"/>
              </p:ext>
            </p:extLst>
          </p:nvPr>
        </p:nvGraphicFramePr>
        <p:xfrm>
          <a:off x="1066800" y="1724025"/>
          <a:ext cx="2184400" cy="374650"/>
        </p:xfrm>
        <a:graphic>
          <a:graphicData uri="http://schemas.openxmlformats.org/presentationml/2006/ole">
            <mc:AlternateContent xmlns:mc="http://schemas.openxmlformats.org/markup-compatibility/2006">
              <mc:Choice xmlns:v="urn:schemas-microsoft-com:vml" Requires="v">
                <p:oleObj spid="_x0000_s186517" name="Equation" r:id="rId6" imgW="2184120" imgH="380880" progId="Equation.3">
                  <p:embed/>
                </p:oleObj>
              </mc:Choice>
              <mc:Fallback>
                <p:oleObj name="Equation" r:id="rId6" imgW="218412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 y="1724025"/>
                        <a:ext cx="2184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30" name="Text Box 2"/>
          <p:cNvSpPr txBox="1">
            <a:spLocks noChangeArrowheads="1"/>
          </p:cNvSpPr>
          <p:nvPr/>
        </p:nvSpPr>
        <p:spPr bwMode="auto">
          <a:xfrm>
            <a:off x="301625" y="558000"/>
            <a:ext cx="451802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Simple </a:t>
            </a:r>
            <a:r>
              <a:rPr lang="en-GB" sz="1800" dirty="0" err="1">
                <a:latin typeface="Arial" charset="0"/>
              </a:rPr>
              <a:t>autoregression</a:t>
            </a:r>
            <a:r>
              <a:rPr lang="en-GB" sz="1800" dirty="0">
                <a:latin typeface="Arial" charset="0"/>
              </a:rPr>
              <a:t> of the residuals</a:t>
            </a:r>
            <a:endParaRPr lang="en-US" sz="1800" dirty="0">
              <a:latin typeface="Arial" charset="0"/>
            </a:endParaRPr>
          </a:p>
        </p:txBody>
      </p:sp>
      <p:sp>
        <p:nvSpPr>
          <p:cNvPr id="2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171470330"/>
              </p:ext>
            </p:extLst>
          </p:nvPr>
        </p:nvGraphicFramePr>
        <p:xfrm>
          <a:off x="7743825" y="5191125"/>
          <a:ext cx="193675" cy="274638"/>
        </p:xfrm>
        <a:graphic>
          <a:graphicData uri="http://schemas.openxmlformats.org/presentationml/2006/ole">
            <mc:AlternateContent xmlns:mc="http://schemas.openxmlformats.org/markup-compatibility/2006">
              <mc:Choice xmlns:v="urn:schemas-microsoft-com:vml" Requires="v">
                <p:oleObj spid="_x0000_s186518" name="Equation" r:id="rId8" imgW="241195" imgH="342751" progId="Equation.3">
                  <p:embed/>
                </p:oleObj>
              </mc:Choice>
              <mc:Fallback>
                <p:oleObj name="Equation" r:id="rId8" imgW="241195" imgH="342751" progId="Equation.3">
                  <p:embed/>
                  <p:pic>
                    <p:nvPicPr>
                      <p:cNvPr id="0"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43825" y="5191125"/>
                        <a:ext cx="193675"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48845122"/>
              </p:ext>
            </p:extLst>
          </p:nvPr>
        </p:nvGraphicFramePr>
        <p:xfrm>
          <a:off x="1057275" y="2751138"/>
          <a:ext cx="1231900" cy="374650"/>
        </p:xfrm>
        <a:graphic>
          <a:graphicData uri="http://schemas.openxmlformats.org/presentationml/2006/ole">
            <mc:AlternateContent xmlns:mc="http://schemas.openxmlformats.org/markup-compatibility/2006">
              <mc:Choice xmlns:v="urn:schemas-microsoft-com:vml" Requires="v">
                <p:oleObj spid="_x0000_s186519" name="Equation" r:id="rId10" imgW="1231560" imgH="380880" progId="Equation.DSMT4">
                  <p:embed/>
                </p:oleObj>
              </mc:Choice>
              <mc:Fallback>
                <p:oleObj name="Equation" r:id="rId10" imgW="1231560" imgH="380880" progId="Equation.DSMT4">
                  <p:embed/>
                  <p:pic>
                    <p:nvPicPr>
                      <p:cNvPr id="0" name="Object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57275" y="2751138"/>
                        <a:ext cx="1231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739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7</a:t>
            </a:r>
            <a:endParaRPr lang="en-US" sz="1000" b="0" dirty="0">
              <a:solidFill>
                <a:srgbClr val="3366FF"/>
              </a:solidFill>
            </a:endParaRPr>
          </a:p>
        </p:txBody>
      </p:sp>
      <p:sp>
        <p:nvSpPr>
          <p:cNvPr id="18740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As can be seen, when </a:t>
            </a:r>
            <a:r>
              <a:rPr lang="en-US" sz="1500" dirty="0" smtClean="0"/>
              <a:t>     </a:t>
            </a:r>
            <a:r>
              <a:rPr lang="en-US" sz="1500" dirty="0"/>
              <a:t>is regressed on </a:t>
            </a:r>
            <a:r>
              <a:rPr lang="en-US" sz="1500" dirty="0" smtClean="0"/>
              <a:t>      , </a:t>
            </a:r>
            <a:r>
              <a:rPr lang="en-US" sz="1500" dirty="0"/>
              <a:t>the distribution of the estimator of </a:t>
            </a:r>
            <a:r>
              <a:rPr lang="en-US" sz="1500" i="1" dirty="0">
                <a:latin typeface="Symbol" pitchFamily="18" charset="2"/>
              </a:rPr>
              <a:t>r</a:t>
            </a:r>
            <a:r>
              <a:rPr lang="en-US" sz="1500" dirty="0"/>
              <a:t> is left skewed and heavily biased downwards for </a:t>
            </a:r>
            <a:r>
              <a:rPr lang="en-US" sz="1500" i="1" dirty="0"/>
              <a:t>T</a:t>
            </a:r>
            <a:r>
              <a:rPr lang="en-US" sz="1500" dirty="0"/>
              <a:t> = 25.  The mean of the distribution is 0.47.</a:t>
            </a:r>
            <a:endParaRPr lang="en-GB" sz="1500" dirty="0"/>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Rectangle 17"/>
          <p:cNvSpPr/>
          <p:nvPr/>
        </p:nvSpPr>
        <p:spPr bwMode="auto">
          <a:xfrm>
            <a:off x="648000" y="1114426"/>
            <a:ext cx="7848000" cy="4461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4388" y="1025526"/>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8"/>
          <p:cNvSpPr>
            <a:spLocks noChangeArrowheads="1"/>
          </p:cNvSpPr>
          <p:nvPr/>
        </p:nvSpPr>
        <p:spPr bwMode="auto">
          <a:xfrm>
            <a:off x="812800" y="1616075"/>
            <a:ext cx="2692400" cy="1663700"/>
          </a:xfrm>
          <a:prstGeom prst="rect">
            <a:avLst/>
          </a:prstGeom>
          <a:solidFill>
            <a:srgbClr val="F8F8FA"/>
          </a:solidFill>
          <a:ln>
            <a:noFill/>
          </a:ln>
          <a:effectLst>
            <a:innerShdw blurRad="95250">
              <a:srgbClr val="003366"/>
            </a:innerShdw>
          </a:effectLst>
        </p:spPr>
        <p:txBody>
          <a:bodyPr wrap="none" anchor="ctr"/>
          <a:lstStyle/>
          <a:p>
            <a:endParaRPr lang="en-GB"/>
          </a:p>
        </p:txBody>
      </p:sp>
      <p:graphicFrame>
        <p:nvGraphicFramePr>
          <p:cNvPr id="21" name="Object 9"/>
          <p:cNvGraphicFramePr>
            <a:graphicFrameLocks noChangeAspect="1"/>
          </p:cNvGraphicFramePr>
          <p:nvPr>
            <p:extLst>
              <p:ext uri="{D42A27DB-BD31-4B8C-83A1-F6EECF244321}">
                <p14:modId xmlns:p14="http://schemas.microsoft.com/office/powerpoint/2010/main" val="4124373215"/>
              </p:ext>
            </p:extLst>
          </p:nvPr>
        </p:nvGraphicFramePr>
        <p:xfrm>
          <a:off x="1055688" y="2249488"/>
          <a:ext cx="1968500" cy="374650"/>
        </p:xfrm>
        <a:graphic>
          <a:graphicData uri="http://schemas.openxmlformats.org/presentationml/2006/ole">
            <mc:AlternateContent xmlns:mc="http://schemas.openxmlformats.org/markup-compatibility/2006">
              <mc:Choice xmlns:v="urn:schemas-microsoft-com:vml" Requires="v">
                <p:oleObj spid="_x0000_s187559" name="Equation" r:id="rId4" imgW="1968480" imgH="380880" progId="Equation.3">
                  <p:embed/>
                </p:oleObj>
              </mc:Choice>
              <mc:Fallback>
                <p:oleObj name="Equation" r:id="rId4" imgW="196848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5688" y="2249488"/>
                        <a:ext cx="1968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11"/>
          <p:cNvGraphicFramePr>
            <a:graphicFrameLocks noChangeAspect="1"/>
          </p:cNvGraphicFramePr>
          <p:nvPr>
            <p:extLst>
              <p:ext uri="{D42A27DB-BD31-4B8C-83A1-F6EECF244321}">
                <p14:modId xmlns:p14="http://schemas.microsoft.com/office/powerpoint/2010/main" val="525888492"/>
              </p:ext>
            </p:extLst>
          </p:nvPr>
        </p:nvGraphicFramePr>
        <p:xfrm>
          <a:off x="1066800" y="1724025"/>
          <a:ext cx="2184400" cy="374650"/>
        </p:xfrm>
        <a:graphic>
          <a:graphicData uri="http://schemas.openxmlformats.org/presentationml/2006/ole">
            <mc:AlternateContent xmlns:mc="http://schemas.openxmlformats.org/markup-compatibility/2006">
              <mc:Choice xmlns:v="urn:schemas-microsoft-com:vml" Requires="v">
                <p:oleObj spid="_x0000_s187560" name="Equation" r:id="rId6" imgW="2184120" imgH="380880" progId="Equation.3">
                  <p:embed/>
                </p:oleObj>
              </mc:Choice>
              <mc:Fallback>
                <p:oleObj name="Equation" r:id="rId6" imgW="218412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 y="1724025"/>
                        <a:ext cx="2184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27" name="Rectangle 5"/>
          <p:cNvSpPr>
            <a:spLocks noChangeArrowheads="1"/>
          </p:cNvSpPr>
          <p:nvPr/>
        </p:nvSpPr>
        <p:spPr bwMode="auto">
          <a:xfrm>
            <a:off x="6782400" y="2630100"/>
            <a:ext cx="1321200" cy="1508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8" name="Rectangle 27"/>
          <p:cNvSpPr/>
          <p:nvPr/>
        </p:nvSpPr>
        <p:spPr>
          <a:xfrm>
            <a:off x="6825600" y="2674800"/>
            <a:ext cx="1234800" cy="270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 Box 7"/>
          <p:cNvSpPr txBox="1">
            <a:spLocks noChangeArrowheads="1"/>
          </p:cNvSpPr>
          <p:nvPr/>
        </p:nvSpPr>
        <p:spPr bwMode="auto">
          <a:xfrm>
            <a:off x="6781800" y="2590800"/>
            <a:ext cx="1228725" cy="1572326"/>
          </a:xfrm>
          <a:prstGeom prst="rect">
            <a:avLst/>
          </a:prstGeom>
          <a:noFill/>
          <a:ln>
            <a:noFill/>
          </a:ln>
          <a:effectLst/>
        </p:spPr>
        <p:txBody>
          <a:bodyPr wrap="square" lIns="126000" tIns="108000" rIns="90000" bIns="108000">
            <a:spAutoFit/>
          </a:bodyPr>
          <a:lstStyle>
            <a:lvl1pPr>
              <a:tabLst>
                <a:tab pos="355600" algn="r"/>
                <a:tab pos="622300" algn="dec"/>
              </a:tabLst>
              <a:defRPr sz="2400">
                <a:solidFill>
                  <a:schemeClr val="tx1"/>
                </a:solidFill>
                <a:latin typeface="Times New Roman" pitchFamily="18" charset="0"/>
              </a:defRPr>
            </a:lvl1pPr>
            <a:lvl2pPr>
              <a:tabLst>
                <a:tab pos="355600" algn="r"/>
                <a:tab pos="622300" algn="dec"/>
              </a:tabLst>
              <a:defRPr sz="2400">
                <a:solidFill>
                  <a:schemeClr val="tx1"/>
                </a:solidFill>
                <a:latin typeface="Times New Roman" pitchFamily="18" charset="0"/>
              </a:defRPr>
            </a:lvl2pPr>
            <a:lvl3pPr>
              <a:tabLst>
                <a:tab pos="355600" algn="r"/>
                <a:tab pos="622300" algn="dec"/>
              </a:tabLst>
              <a:defRPr sz="2400">
                <a:solidFill>
                  <a:schemeClr val="tx1"/>
                </a:solidFill>
                <a:latin typeface="Times New Roman" pitchFamily="18" charset="0"/>
              </a:defRPr>
            </a:lvl3pPr>
            <a:lvl4pPr>
              <a:tabLst>
                <a:tab pos="355600" algn="r"/>
                <a:tab pos="622300" algn="dec"/>
              </a:tabLst>
              <a:defRPr sz="2400">
                <a:solidFill>
                  <a:schemeClr val="tx1"/>
                </a:solidFill>
                <a:latin typeface="Times New Roman" pitchFamily="18" charset="0"/>
              </a:defRPr>
            </a:lvl4pPr>
            <a:lvl5pPr>
              <a:tabLst>
                <a:tab pos="355600" algn="r"/>
                <a:tab pos="622300" algn="dec"/>
              </a:tabLst>
              <a:defRPr sz="2400">
                <a:solidFill>
                  <a:schemeClr val="tx1"/>
                </a:solidFill>
                <a:latin typeface="Times New Roman" pitchFamily="18" charset="0"/>
              </a:defRPr>
            </a:lvl5pPr>
            <a:lvl6pPr eaLnBrk="0" fontAlgn="base" hangingPunct="0">
              <a:spcBef>
                <a:spcPct val="0"/>
              </a:spcBef>
              <a:spcAft>
                <a:spcPct val="0"/>
              </a:spcAft>
              <a:tabLst>
                <a:tab pos="355600" algn="r"/>
                <a:tab pos="622300" algn="dec"/>
              </a:tabLst>
              <a:defRPr sz="2400">
                <a:solidFill>
                  <a:schemeClr val="tx1"/>
                </a:solidFill>
                <a:latin typeface="Times New Roman" pitchFamily="18" charset="0"/>
              </a:defRPr>
            </a:lvl6pPr>
            <a:lvl7pPr eaLnBrk="0" fontAlgn="base" hangingPunct="0">
              <a:spcBef>
                <a:spcPct val="0"/>
              </a:spcBef>
              <a:spcAft>
                <a:spcPct val="0"/>
              </a:spcAft>
              <a:tabLst>
                <a:tab pos="355600" algn="r"/>
                <a:tab pos="622300" algn="dec"/>
              </a:tabLst>
              <a:defRPr sz="2400">
                <a:solidFill>
                  <a:schemeClr val="tx1"/>
                </a:solidFill>
                <a:latin typeface="Times New Roman" pitchFamily="18" charset="0"/>
              </a:defRPr>
            </a:lvl7pPr>
            <a:lvl8pPr eaLnBrk="0" fontAlgn="base" hangingPunct="0">
              <a:spcBef>
                <a:spcPct val="0"/>
              </a:spcBef>
              <a:spcAft>
                <a:spcPct val="0"/>
              </a:spcAft>
              <a:tabLst>
                <a:tab pos="355600" algn="r"/>
                <a:tab pos="622300" algn="dec"/>
              </a:tabLst>
              <a:defRPr sz="2400">
                <a:solidFill>
                  <a:schemeClr val="tx1"/>
                </a:solidFill>
                <a:latin typeface="Times New Roman" pitchFamily="18" charset="0"/>
              </a:defRPr>
            </a:lvl8pPr>
            <a:lvl9pPr eaLnBrk="0" fontAlgn="base" hangingPunct="0">
              <a:spcBef>
                <a:spcPct val="0"/>
              </a:spcBef>
              <a:spcAft>
                <a:spcPct val="0"/>
              </a:spcAft>
              <a:tabLst>
                <a:tab pos="355600" algn="r"/>
                <a:tab pos="622300" algn="dec"/>
              </a:tabLst>
              <a:defRPr sz="2400">
                <a:solidFill>
                  <a:schemeClr val="tx1"/>
                </a:solidFill>
                <a:latin typeface="Times New Roman" pitchFamily="18" charset="0"/>
              </a:defRPr>
            </a:lvl9pPr>
          </a:lstStyle>
          <a:p>
            <a:pPr>
              <a:spcBef>
                <a:spcPct val="50000"/>
              </a:spcBef>
            </a:pPr>
            <a:r>
              <a:rPr lang="en-GB" sz="1400" i="1" dirty="0">
                <a:latin typeface="Arial" charset="0"/>
              </a:rPr>
              <a:t> T</a:t>
            </a:r>
            <a:r>
              <a:rPr lang="en-GB" sz="1400" dirty="0">
                <a:latin typeface="Arial" charset="0"/>
              </a:rPr>
              <a:t>      mean</a:t>
            </a:r>
          </a:p>
          <a:p>
            <a:pPr>
              <a:spcBef>
                <a:spcPts val="900"/>
              </a:spcBef>
            </a:pPr>
            <a:r>
              <a:rPr lang="en-GB" sz="1400" dirty="0">
                <a:latin typeface="Arial" charset="0"/>
              </a:rPr>
              <a:t>	25	0.47</a:t>
            </a:r>
          </a:p>
          <a:p>
            <a:pPr>
              <a:spcBef>
                <a:spcPct val="25000"/>
              </a:spcBef>
            </a:pPr>
            <a:r>
              <a:rPr lang="en-GB" sz="1400" dirty="0">
                <a:latin typeface="Arial" charset="0"/>
              </a:rPr>
              <a:t>	50	0.59</a:t>
            </a:r>
          </a:p>
          <a:p>
            <a:pPr>
              <a:spcBef>
                <a:spcPct val="25000"/>
              </a:spcBef>
            </a:pPr>
            <a:r>
              <a:rPr lang="en-GB" sz="1400" dirty="0">
                <a:latin typeface="Arial" charset="0"/>
              </a:rPr>
              <a:t>	100	0.65</a:t>
            </a:r>
          </a:p>
          <a:p>
            <a:pPr>
              <a:spcBef>
                <a:spcPct val="25000"/>
              </a:spcBef>
            </a:pPr>
            <a:r>
              <a:rPr lang="en-GB" sz="1400" dirty="0">
                <a:latin typeface="Arial" charset="0"/>
              </a:rPr>
              <a:t>	200	0.68</a:t>
            </a:r>
            <a:endParaRPr lang="en-US" sz="1400" dirty="0">
              <a:latin typeface="Arial" charset="0"/>
            </a:endParaRPr>
          </a:p>
        </p:txBody>
      </p:sp>
      <p:sp>
        <p:nvSpPr>
          <p:cNvPr id="30" name="Line 6"/>
          <p:cNvSpPr>
            <a:spLocks noChangeShapeType="1"/>
          </p:cNvSpPr>
          <p:nvPr/>
        </p:nvSpPr>
        <p:spPr bwMode="auto">
          <a:xfrm>
            <a:off x="6793200" y="2943525"/>
            <a:ext cx="12996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1" name="Text Box 2"/>
          <p:cNvSpPr txBox="1">
            <a:spLocks noChangeArrowheads="1"/>
          </p:cNvSpPr>
          <p:nvPr/>
        </p:nvSpPr>
        <p:spPr bwMode="auto">
          <a:xfrm>
            <a:off x="301625" y="558000"/>
            <a:ext cx="451802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Simple </a:t>
            </a:r>
            <a:r>
              <a:rPr lang="en-GB" sz="1800" dirty="0" err="1">
                <a:latin typeface="Arial" charset="0"/>
              </a:rPr>
              <a:t>autoregression</a:t>
            </a:r>
            <a:r>
              <a:rPr lang="en-GB" sz="1800" dirty="0">
                <a:latin typeface="Arial" charset="0"/>
              </a:rPr>
              <a:t> of the residuals</a:t>
            </a:r>
            <a:endParaRPr lang="en-US" sz="1800" dirty="0">
              <a:latin typeface="Arial" charset="0"/>
            </a:endParaRPr>
          </a:p>
        </p:txBody>
      </p:sp>
      <p:sp>
        <p:nvSpPr>
          <p:cNvPr id="2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171470330"/>
              </p:ext>
            </p:extLst>
          </p:nvPr>
        </p:nvGraphicFramePr>
        <p:xfrm>
          <a:off x="7743825" y="5191125"/>
          <a:ext cx="193675" cy="274638"/>
        </p:xfrm>
        <a:graphic>
          <a:graphicData uri="http://schemas.openxmlformats.org/presentationml/2006/ole">
            <mc:AlternateContent xmlns:mc="http://schemas.openxmlformats.org/markup-compatibility/2006">
              <mc:Choice xmlns:v="urn:schemas-microsoft-com:vml" Requires="v">
                <p:oleObj spid="_x0000_s187561" name="Equation" r:id="rId8" imgW="241195" imgH="342751" progId="Equation.3">
                  <p:embed/>
                </p:oleObj>
              </mc:Choice>
              <mc:Fallback>
                <p:oleObj name="Equation" r:id="rId8" imgW="241195" imgH="342751" progId="Equation.3">
                  <p:embed/>
                  <p:pic>
                    <p:nvPicPr>
                      <p:cNvPr id="0"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43825" y="5191125"/>
                        <a:ext cx="193675"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48845122"/>
              </p:ext>
            </p:extLst>
          </p:nvPr>
        </p:nvGraphicFramePr>
        <p:xfrm>
          <a:off x="1057275" y="2751138"/>
          <a:ext cx="1231900" cy="374650"/>
        </p:xfrm>
        <a:graphic>
          <a:graphicData uri="http://schemas.openxmlformats.org/presentationml/2006/ole">
            <mc:AlternateContent xmlns:mc="http://schemas.openxmlformats.org/markup-compatibility/2006">
              <mc:Choice xmlns:v="urn:schemas-microsoft-com:vml" Requires="v">
                <p:oleObj spid="_x0000_s187562" name="Equation" r:id="rId10" imgW="1231560" imgH="380880" progId="Equation.DSMT4">
                  <p:embed/>
                </p:oleObj>
              </mc:Choice>
              <mc:Fallback>
                <p:oleObj name="Equation" r:id="rId10" imgW="1231560" imgH="380880" progId="Equation.DSMT4">
                  <p:embed/>
                  <p:pic>
                    <p:nvPicPr>
                      <p:cNvPr id="0" name="Object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57275" y="2751138"/>
                        <a:ext cx="1231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063016832"/>
              </p:ext>
            </p:extLst>
          </p:nvPr>
        </p:nvGraphicFramePr>
        <p:xfrm>
          <a:off x="4164013" y="5886450"/>
          <a:ext cx="296862" cy="247650"/>
        </p:xfrm>
        <a:graphic>
          <a:graphicData uri="http://schemas.openxmlformats.org/presentationml/2006/ole">
            <mc:AlternateContent xmlns:mc="http://schemas.openxmlformats.org/markup-compatibility/2006">
              <mc:Choice xmlns:v="urn:schemas-microsoft-com:vml" Requires="v">
                <p:oleObj spid="_x0000_s187563" name="Equation" r:id="rId12" imgW="457200" imgH="381000" progId="Equation.DSMT4">
                  <p:embed/>
                </p:oleObj>
              </mc:Choice>
              <mc:Fallback>
                <p:oleObj name="Equation" r:id="rId12" imgW="457200" imgH="381000" progId="Equation.DSMT4">
                  <p:embed/>
                  <p:pic>
                    <p:nvPicPr>
                      <p:cNvPr id="0" name="Object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64013" y="5886450"/>
                        <a:ext cx="2968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658057261"/>
              </p:ext>
            </p:extLst>
          </p:nvPr>
        </p:nvGraphicFramePr>
        <p:xfrm>
          <a:off x="2454275" y="5886450"/>
          <a:ext cx="173038" cy="247650"/>
        </p:xfrm>
        <a:graphic>
          <a:graphicData uri="http://schemas.openxmlformats.org/presentationml/2006/ole">
            <mc:AlternateContent xmlns:mc="http://schemas.openxmlformats.org/markup-compatibility/2006">
              <mc:Choice xmlns:v="urn:schemas-microsoft-com:vml" Requires="v">
                <p:oleObj spid="_x0000_s187564" name="Equation" r:id="rId14" imgW="266400" imgH="380880" progId="Equation.DSMT4">
                  <p:embed/>
                </p:oleObj>
              </mc:Choice>
              <mc:Fallback>
                <p:oleObj name="Equation" r:id="rId14" imgW="266400" imgH="380880" progId="Equation.DSMT4">
                  <p:embed/>
                  <p:pic>
                    <p:nvPicPr>
                      <p:cNvPr id="0" name="Object 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54275" y="5886450"/>
                        <a:ext cx="17303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648000" y="1114426"/>
            <a:ext cx="7848000" cy="4461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pic>
        <p:nvPicPr>
          <p:cNvPr id="188429"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4388" y="1025526"/>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841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8</a:t>
            </a:r>
            <a:endParaRPr lang="en-US" sz="1000" b="0" dirty="0">
              <a:solidFill>
                <a:srgbClr val="3366FF"/>
              </a:solidFill>
            </a:endParaRPr>
          </a:p>
        </p:txBody>
      </p:sp>
      <p:sp>
        <p:nvSpPr>
          <p:cNvPr id="188424" name="Rectangle 8"/>
          <p:cNvSpPr>
            <a:spLocks noChangeArrowheads="1"/>
          </p:cNvSpPr>
          <p:nvPr/>
        </p:nvSpPr>
        <p:spPr bwMode="auto">
          <a:xfrm>
            <a:off x="812800" y="1616075"/>
            <a:ext cx="2692400" cy="1663700"/>
          </a:xfrm>
          <a:prstGeom prst="rect">
            <a:avLst/>
          </a:prstGeom>
          <a:solidFill>
            <a:srgbClr val="F8F8FA"/>
          </a:solidFill>
          <a:ln>
            <a:noFill/>
          </a:ln>
          <a:effectLst>
            <a:innerShdw blurRad="95250">
              <a:srgbClr val="003366"/>
            </a:innerShdw>
          </a:effectLst>
        </p:spPr>
        <p:txBody>
          <a:bodyPr wrap="none" anchor="ctr"/>
          <a:lstStyle/>
          <a:p>
            <a:endParaRPr lang="en-GB"/>
          </a:p>
        </p:txBody>
      </p:sp>
      <p:graphicFrame>
        <p:nvGraphicFramePr>
          <p:cNvPr id="188425" name="Object 9"/>
          <p:cNvGraphicFramePr>
            <a:graphicFrameLocks noChangeAspect="1"/>
          </p:cNvGraphicFramePr>
          <p:nvPr>
            <p:extLst>
              <p:ext uri="{D42A27DB-BD31-4B8C-83A1-F6EECF244321}">
                <p14:modId xmlns:p14="http://schemas.microsoft.com/office/powerpoint/2010/main" val="566934897"/>
              </p:ext>
            </p:extLst>
          </p:nvPr>
        </p:nvGraphicFramePr>
        <p:xfrm>
          <a:off x="1055688" y="2249488"/>
          <a:ext cx="1968500" cy="374650"/>
        </p:xfrm>
        <a:graphic>
          <a:graphicData uri="http://schemas.openxmlformats.org/presentationml/2006/ole">
            <mc:AlternateContent xmlns:mc="http://schemas.openxmlformats.org/markup-compatibility/2006">
              <mc:Choice xmlns:v="urn:schemas-microsoft-com:vml" Requires="v">
                <p:oleObj spid="_x0000_s188574" name="Equation" r:id="rId4" imgW="1968480" imgH="380880" progId="Equation.3">
                  <p:embed/>
                </p:oleObj>
              </mc:Choice>
              <mc:Fallback>
                <p:oleObj name="Equation" r:id="rId4" imgW="1968480" imgH="380880" progId="Equation.3">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5688" y="2249488"/>
                        <a:ext cx="19685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8427" name="Object 11"/>
          <p:cNvGraphicFramePr>
            <a:graphicFrameLocks noChangeAspect="1"/>
          </p:cNvGraphicFramePr>
          <p:nvPr>
            <p:extLst>
              <p:ext uri="{D42A27DB-BD31-4B8C-83A1-F6EECF244321}">
                <p14:modId xmlns:p14="http://schemas.microsoft.com/office/powerpoint/2010/main" val="1020811870"/>
              </p:ext>
            </p:extLst>
          </p:nvPr>
        </p:nvGraphicFramePr>
        <p:xfrm>
          <a:off x="1066800" y="1724025"/>
          <a:ext cx="2184400" cy="374650"/>
        </p:xfrm>
        <a:graphic>
          <a:graphicData uri="http://schemas.openxmlformats.org/presentationml/2006/ole">
            <mc:AlternateContent xmlns:mc="http://schemas.openxmlformats.org/markup-compatibility/2006">
              <mc:Choice xmlns:v="urn:schemas-microsoft-com:vml" Requires="v">
                <p:oleObj spid="_x0000_s188575" name="Equation" r:id="rId6" imgW="2184120" imgH="380880" progId="Equation.3">
                  <p:embed/>
                </p:oleObj>
              </mc:Choice>
              <mc:Fallback>
                <p:oleObj name="Equation" r:id="rId6" imgW="2184120" imgH="380880" progId="Equation.3">
                  <p:embed/>
                  <p:pic>
                    <p:nvPicPr>
                      <p:cNvPr id="0" name="Object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 y="1724025"/>
                        <a:ext cx="2184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8428" name="Text Box 12"/>
          <p:cNvSpPr txBox="1">
            <a:spLocks noChangeArrowheads="1"/>
          </p:cNvSpPr>
          <p:nvPr/>
        </p:nvSpPr>
        <p:spPr bwMode="auto">
          <a:xfrm>
            <a:off x="301625" y="5835650"/>
            <a:ext cx="865187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However, as the sample size increases, the downwards bias diminishes and it is clear that </a:t>
            </a:r>
            <a:r>
              <a:rPr lang="en-US" sz="1500" dirty="0" smtClean="0"/>
              <a:t>the distribution of the estimator </a:t>
            </a:r>
            <a:r>
              <a:rPr lang="en-US" sz="1500" dirty="0"/>
              <a:t>is converging on 0.7 as the sample becomes large.  </a:t>
            </a:r>
            <a:r>
              <a:rPr lang="en-US" sz="1500" dirty="0" smtClean="0"/>
              <a:t>Inference in </a:t>
            </a:r>
            <a:r>
              <a:rPr lang="en-US" sz="1500" dirty="0"/>
              <a:t>finite samples will be approximate, given the autoregressive nature of the regression.  </a:t>
            </a:r>
            <a:endParaRPr lang="en-GB" sz="1500" dirty="0"/>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Rectangle 16"/>
          <p:cNvSpPr>
            <a:spLocks noChangeArrowheads="1"/>
          </p:cNvSpPr>
          <p:nvPr/>
        </p:nvSpPr>
        <p:spPr bwMode="auto">
          <a:xfrm>
            <a:off x="0" y="540000"/>
            <a:ext cx="9144000" cy="43200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21" name="Text Box 2"/>
          <p:cNvSpPr txBox="1">
            <a:spLocks noChangeArrowheads="1"/>
          </p:cNvSpPr>
          <p:nvPr/>
        </p:nvSpPr>
        <p:spPr bwMode="auto">
          <a:xfrm>
            <a:off x="301625" y="558000"/>
            <a:ext cx="451802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865688" algn="r"/>
              </a:tabLst>
              <a:defRPr sz="2400">
                <a:solidFill>
                  <a:schemeClr val="tx1"/>
                </a:solidFill>
                <a:latin typeface="Times New Roman" pitchFamily="18" charset="0"/>
              </a:defRPr>
            </a:lvl1pPr>
            <a:lvl2pPr>
              <a:tabLst>
                <a:tab pos="4865688" algn="r"/>
              </a:tabLst>
              <a:defRPr sz="2400">
                <a:solidFill>
                  <a:schemeClr val="tx1"/>
                </a:solidFill>
                <a:latin typeface="Times New Roman" pitchFamily="18" charset="0"/>
              </a:defRPr>
            </a:lvl2pPr>
            <a:lvl3pPr>
              <a:tabLst>
                <a:tab pos="4865688" algn="r"/>
              </a:tabLst>
              <a:defRPr sz="2400">
                <a:solidFill>
                  <a:schemeClr val="tx1"/>
                </a:solidFill>
                <a:latin typeface="Times New Roman" pitchFamily="18" charset="0"/>
              </a:defRPr>
            </a:lvl3pPr>
            <a:lvl4pPr>
              <a:tabLst>
                <a:tab pos="4865688" algn="r"/>
              </a:tabLst>
              <a:defRPr sz="2400">
                <a:solidFill>
                  <a:schemeClr val="tx1"/>
                </a:solidFill>
                <a:latin typeface="Times New Roman" pitchFamily="18" charset="0"/>
              </a:defRPr>
            </a:lvl4pPr>
            <a:lvl5pPr>
              <a:tabLst>
                <a:tab pos="4865688" algn="r"/>
              </a:tabLst>
              <a:defRPr sz="2400">
                <a:solidFill>
                  <a:schemeClr val="tx1"/>
                </a:solidFill>
                <a:latin typeface="Times New Roman" pitchFamily="18" charset="0"/>
              </a:defRPr>
            </a:lvl5pPr>
            <a:lvl6pPr eaLnBrk="0" fontAlgn="base" hangingPunct="0">
              <a:spcBef>
                <a:spcPct val="0"/>
              </a:spcBef>
              <a:spcAft>
                <a:spcPct val="0"/>
              </a:spcAft>
              <a:tabLst>
                <a:tab pos="4865688" algn="r"/>
              </a:tabLst>
              <a:defRPr sz="2400">
                <a:solidFill>
                  <a:schemeClr val="tx1"/>
                </a:solidFill>
                <a:latin typeface="Times New Roman" pitchFamily="18" charset="0"/>
              </a:defRPr>
            </a:lvl6pPr>
            <a:lvl7pPr eaLnBrk="0" fontAlgn="base" hangingPunct="0">
              <a:spcBef>
                <a:spcPct val="0"/>
              </a:spcBef>
              <a:spcAft>
                <a:spcPct val="0"/>
              </a:spcAft>
              <a:tabLst>
                <a:tab pos="4865688" algn="r"/>
              </a:tabLst>
              <a:defRPr sz="2400">
                <a:solidFill>
                  <a:schemeClr val="tx1"/>
                </a:solidFill>
                <a:latin typeface="Times New Roman" pitchFamily="18" charset="0"/>
              </a:defRPr>
            </a:lvl7pPr>
            <a:lvl8pPr eaLnBrk="0" fontAlgn="base" hangingPunct="0">
              <a:spcBef>
                <a:spcPct val="0"/>
              </a:spcBef>
              <a:spcAft>
                <a:spcPct val="0"/>
              </a:spcAft>
              <a:tabLst>
                <a:tab pos="4865688" algn="r"/>
              </a:tabLst>
              <a:defRPr sz="2400">
                <a:solidFill>
                  <a:schemeClr val="tx1"/>
                </a:solidFill>
                <a:latin typeface="Times New Roman" pitchFamily="18" charset="0"/>
              </a:defRPr>
            </a:lvl8pPr>
            <a:lvl9pPr eaLnBrk="0" fontAlgn="base" hangingPunct="0">
              <a:spcBef>
                <a:spcPct val="0"/>
              </a:spcBef>
              <a:spcAft>
                <a:spcPct val="0"/>
              </a:spcAft>
              <a:tabLst>
                <a:tab pos="4865688" algn="r"/>
              </a:tabLst>
              <a:defRPr sz="2400">
                <a:solidFill>
                  <a:schemeClr val="tx1"/>
                </a:solidFill>
                <a:latin typeface="Times New Roman" pitchFamily="18" charset="0"/>
              </a:defRPr>
            </a:lvl9pPr>
          </a:lstStyle>
          <a:p>
            <a:r>
              <a:rPr lang="en-GB" sz="1800" dirty="0" smtClean="0">
                <a:latin typeface="Arial" charset="0"/>
              </a:rPr>
              <a:t>Simple </a:t>
            </a:r>
            <a:r>
              <a:rPr lang="en-GB" sz="1800" dirty="0" err="1">
                <a:latin typeface="Arial" charset="0"/>
              </a:rPr>
              <a:t>autoregression</a:t>
            </a:r>
            <a:r>
              <a:rPr lang="en-GB" sz="1800" dirty="0">
                <a:latin typeface="Arial" charset="0"/>
              </a:rPr>
              <a:t> of the residuals</a:t>
            </a:r>
            <a:endParaRPr lang="en-US" sz="1800" dirty="0">
              <a:latin typeface="Arial" charset="0"/>
            </a:endParaRPr>
          </a:p>
        </p:txBody>
      </p:sp>
      <p:sp>
        <p:nvSpPr>
          <p:cNvPr id="23" name="Rectangle 5"/>
          <p:cNvSpPr>
            <a:spLocks noChangeArrowheads="1"/>
          </p:cNvSpPr>
          <p:nvPr/>
        </p:nvSpPr>
        <p:spPr bwMode="auto">
          <a:xfrm>
            <a:off x="6782400" y="2630100"/>
            <a:ext cx="1321200" cy="1508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5" name="Rectangle 24"/>
          <p:cNvSpPr/>
          <p:nvPr/>
        </p:nvSpPr>
        <p:spPr>
          <a:xfrm>
            <a:off x="6825600" y="2674800"/>
            <a:ext cx="1234800" cy="270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8423" name="Text Box 7"/>
          <p:cNvSpPr txBox="1">
            <a:spLocks noChangeArrowheads="1"/>
          </p:cNvSpPr>
          <p:nvPr/>
        </p:nvSpPr>
        <p:spPr bwMode="auto">
          <a:xfrm>
            <a:off x="6781800" y="2590800"/>
            <a:ext cx="1228725" cy="1572326"/>
          </a:xfrm>
          <a:prstGeom prst="rect">
            <a:avLst/>
          </a:prstGeom>
          <a:noFill/>
          <a:ln>
            <a:noFill/>
          </a:ln>
          <a:effectLst/>
        </p:spPr>
        <p:txBody>
          <a:bodyPr wrap="square" lIns="126000" tIns="108000" rIns="90000" bIns="108000">
            <a:spAutoFit/>
          </a:bodyPr>
          <a:lstStyle>
            <a:lvl1pPr>
              <a:tabLst>
                <a:tab pos="355600" algn="r"/>
                <a:tab pos="622300" algn="dec"/>
              </a:tabLst>
              <a:defRPr sz="2400">
                <a:solidFill>
                  <a:schemeClr val="tx1"/>
                </a:solidFill>
                <a:latin typeface="Times New Roman" pitchFamily="18" charset="0"/>
              </a:defRPr>
            </a:lvl1pPr>
            <a:lvl2pPr>
              <a:tabLst>
                <a:tab pos="355600" algn="r"/>
                <a:tab pos="622300" algn="dec"/>
              </a:tabLst>
              <a:defRPr sz="2400">
                <a:solidFill>
                  <a:schemeClr val="tx1"/>
                </a:solidFill>
                <a:latin typeface="Times New Roman" pitchFamily="18" charset="0"/>
              </a:defRPr>
            </a:lvl2pPr>
            <a:lvl3pPr>
              <a:tabLst>
                <a:tab pos="355600" algn="r"/>
                <a:tab pos="622300" algn="dec"/>
              </a:tabLst>
              <a:defRPr sz="2400">
                <a:solidFill>
                  <a:schemeClr val="tx1"/>
                </a:solidFill>
                <a:latin typeface="Times New Roman" pitchFamily="18" charset="0"/>
              </a:defRPr>
            </a:lvl3pPr>
            <a:lvl4pPr>
              <a:tabLst>
                <a:tab pos="355600" algn="r"/>
                <a:tab pos="622300" algn="dec"/>
              </a:tabLst>
              <a:defRPr sz="2400">
                <a:solidFill>
                  <a:schemeClr val="tx1"/>
                </a:solidFill>
                <a:latin typeface="Times New Roman" pitchFamily="18" charset="0"/>
              </a:defRPr>
            </a:lvl4pPr>
            <a:lvl5pPr>
              <a:tabLst>
                <a:tab pos="355600" algn="r"/>
                <a:tab pos="622300" algn="dec"/>
              </a:tabLst>
              <a:defRPr sz="2400">
                <a:solidFill>
                  <a:schemeClr val="tx1"/>
                </a:solidFill>
                <a:latin typeface="Times New Roman" pitchFamily="18" charset="0"/>
              </a:defRPr>
            </a:lvl5pPr>
            <a:lvl6pPr eaLnBrk="0" fontAlgn="base" hangingPunct="0">
              <a:spcBef>
                <a:spcPct val="0"/>
              </a:spcBef>
              <a:spcAft>
                <a:spcPct val="0"/>
              </a:spcAft>
              <a:tabLst>
                <a:tab pos="355600" algn="r"/>
                <a:tab pos="622300" algn="dec"/>
              </a:tabLst>
              <a:defRPr sz="2400">
                <a:solidFill>
                  <a:schemeClr val="tx1"/>
                </a:solidFill>
                <a:latin typeface="Times New Roman" pitchFamily="18" charset="0"/>
              </a:defRPr>
            </a:lvl6pPr>
            <a:lvl7pPr eaLnBrk="0" fontAlgn="base" hangingPunct="0">
              <a:spcBef>
                <a:spcPct val="0"/>
              </a:spcBef>
              <a:spcAft>
                <a:spcPct val="0"/>
              </a:spcAft>
              <a:tabLst>
                <a:tab pos="355600" algn="r"/>
                <a:tab pos="622300" algn="dec"/>
              </a:tabLst>
              <a:defRPr sz="2400">
                <a:solidFill>
                  <a:schemeClr val="tx1"/>
                </a:solidFill>
                <a:latin typeface="Times New Roman" pitchFamily="18" charset="0"/>
              </a:defRPr>
            </a:lvl7pPr>
            <a:lvl8pPr eaLnBrk="0" fontAlgn="base" hangingPunct="0">
              <a:spcBef>
                <a:spcPct val="0"/>
              </a:spcBef>
              <a:spcAft>
                <a:spcPct val="0"/>
              </a:spcAft>
              <a:tabLst>
                <a:tab pos="355600" algn="r"/>
                <a:tab pos="622300" algn="dec"/>
              </a:tabLst>
              <a:defRPr sz="2400">
                <a:solidFill>
                  <a:schemeClr val="tx1"/>
                </a:solidFill>
                <a:latin typeface="Times New Roman" pitchFamily="18" charset="0"/>
              </a:defRPr>
            </a:lvl8pPr>
            <a:lvl9pPr eaLnBrk="0" fontAlgn="base" hangingPunct="0">
              <a:spcBef>
                <a:spcPct val="0"/>
              </a:spcBef>
              <a:spcAft>
                <a:spcPct val="0"/>
              </a:spcAft>
              <a:tabLst>
                <a:tab pos="355600" algn="r"/>
                <a:tab pos="622300" algn="dec"/>
              </a:tabLst>
              <a:defRPr sz="2400">
                <a:solidFill>
                  <a:schemeClr val="tx1"/>
                </a:solidFill>
                <a:latin typeface="Times New Roman" pitchFamily="18" charset="0"/>
              </a:defRPr>
            </a:lvl9pPr>
          </a:lstStyle>
          <a:p>
            <a:pPr>
              <a:spcBef>
                <a:spcPct val="50000"/>
              </a:spcBef>
            </a:pPr>
            <a:r>
              <a:rPr lang="en-GB" sz="1400" i="1" dirty="0">
                <a:latin typeface="Arial" charset="0"/>
              </a:rPr>
              <a:t> T</a:t>
            </a:r>
            <a:r>
              <a:rPr lang="en-GB" sz="1400" dirty="0">
                <a:latin typeface="Arial" charset="0"/>
              </a:rPr>
              <a:t>      mean</a:t>
            </a:r>
          </a:p>
          <a:p>
            <a:pPr>
              <a:spcBef>
                <a:spcPts val="900"/>
              </a:spcBef>
            </a:pPr>
            <a:r>
              <a:rPr lang="en-GB" sz="1400" dirty="0">
                <a:latin typeface="Arial" charset="0"/>
              </a:rPr>
              <a:t>	25	0.47</a:t>
            </a:r>
          </a:p>
          <a:p>
            <a:pPr>
              <a:spcBef>
                <a:spcPct val="25000"/>
              </a:spcBef>
            </a:pPr>
            <a:r>
              <a:rPr lang="en-GB" sz="1400" dirty="0">
                <a:latin typeface="Arial" charset="0"/>
              </a:rPr>
              <a:t>	50	0.59</a:t>
            </a:r>
          </a:p>
          <a:p>
            <a:pPr>
              <a:spcBef>
                <a:spcPct val="25000"/>
              </a:spcBef>
            </a:pPr>
            <a:r>
              <a:rPr lang="en-GB" sz="1400" dirty="0">
                <a:latin typeface="Arial" charset="0"/>
              </a:rPr>
              <a:t>	100	0.65</a:t>
            </a:r>
          </a:p>
          <a:p>
            <a:pPr>
              <a:spcBef>
                <a:spcPct val="25000"/>
              </a:spcBef>
            </a:pPr>
            <a:r>
              <a:rPr lang="en-GB" sz="1400" dirty="0">
                <a:latin typeface="Arial" charset="0"/>
              </a:rPr>
              <a:t>	200	0.68</a:t>
            </a:r>
            <a:endParaRPr lang="en-US" sz="1400" dirty="0">
              <a:latin typeface="Arial" charset="0"/>
            </a:endParaRPr>
          </a:p>
        </p:txBody>
      </p:sp>
      <p:sp>
        <p:nvSpPr>
          <p:cNvPr id="24" name="Line 6"/>
          <p:cNvSpPr>
            <a:spLocks noChangeShapeType="1"/>
          </p:cNvSpPr>
          <p:nvPr/>
        </p:nvSpPr>
        <p:spPr bwMode="auto">
          <a:xfrm>
            <a:off x="6793200" y="2943525"/>
            <a:ext cx="12996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a:t>TESTS FOR </a:t>
            </a:r>
            <a:r>
              <a:rPr lang="en-GB" sz="1800" dirty="0" smtClean="0"/>
              <a:t>AUTOCORRELATION I: BREUSCH–GODFREY TEST</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171470330"/>
              </p:ext>
            </p:extLst>
          </p:nvPr>
        </p:nvGraphicFramePr>
        <p:xfrm>
          <a:off x="7743825" y="5191125"/>
          <a:ext cx="193675" cy="274638"/>
        </p:xfrm>
        <a:graphic>
          <a:graphicData uri="http://schemas.openxmlformats.org/presentationml/2006/ole">
            <mc:AlternateContent xmlns:mc="http://schemas.openxmlformats.org/markup-compatibility/2006">
              <mc:Choice xmlns:v="urn:schemas-microsoft-com:vml" Requires="v">
                <p:oleObj spid="_x0000_s188576" name="Equation" r:id="rId8" imgW="241195" imgH="342751" progId="Equation.3">
                  <p:embed/>
                </p:oleObj>
              </mc:Choice>
              <mc:Fallback>
                <p:oleObj name="Equation" r:id="rId8" imgW="241195" imgH="342751" progId="Equation.3">
                  <p:embed/>
                  <p:pic>
                    <p:nvPicPr>
                      <p:cNvPr id="0"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43825" y="5191125"/>
                        <a:ext cx="193675"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48845122"/>
              </p:ext>
            </p:extLst>
          </p:nvPr>
        </p:nvGraphicFramePr>
        <p:xfrm>
          <a:off x="1057275" y="2751138"/>
          <a:ext cx="1231900" cy="374650"/>
        </p:xfrm>
        <a:graphic>
          <a:graphicData uri="http://schemas.openxmlformats.org/presentationml/2006/ole">
            <mc:AlternateContent xmlns:mc="http://schemas.openxmlformats.org/markup-compatibility/2006">
              <mc:Choice xmlns:v="urn:schemas-microsoft-com:vml" Requires="v">
                <p:oleObj spid="_x0000_s188577" name="Equation" r:id="rId10" imgW="1231560" imgH="380880" progId="Equation.DSMT4">
                  <p:embed/>
                </p:oleObj>
              </mc:Choice>
              <mc:Fallback>
                <p:oleObj name="Equation" r:id="rId10" imgW="1231560" imgH="380880" progId="Equation.DSMT4">
                  <p:embed/>
                  <p:pic>
                    <p:nvPicPr>
                      <p:cNvPr id="0" name="Object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57275" y="2751138"/>
                        <a:ext cx="1231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4F2FC06-3B43-4D20-B7A4-C41BB11948BC}"/>
</file>

<file path=customXml/itemProps2.xml><?xml version="1.0" encoding="utf-8"?>
<ds:datastoreItem xmlns:ds="http://schemas.openxmlformats.org/officeDocument/2006/customXml" ds:itemID="{DC2CC753-8FF0-4638-9A16-844AEE6AE378}"/>
</file>

<file path=customXml/itemProps3.xml><?xml version="1.0" encoding="utf-8"?>
<ds:datastoreItem xmlns:ds="http://schemas.openxmlformats.org/officeDocument/2006/customXml" ds:itemID="{AD0E18EA-4492-44CD-B78E-759E09B09DF0}"/>
</file>

<file path=docProps/app.xml><?xml version="1.0" encoding="utf-8"?>
<Properties xmlns="http://schemas.openxmlformats.org/officeDocument/2006/extended-properties" xmlns:vt="http://schemas.openxmlformats.org/officeDocument/2006/docPropsVTypes">
  <TotalTime>4546</TotalTime>
  <Words>1255</Words>
  <Application>Microsoft Office PowerPoint</Application>
  <PresentationFormat>On-screen Show (4:3)</PresentationFormat>
  <Paragraphs>133</Paragraphs>
  <Slides>24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6"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140</cp:revision>
  <dcterms:created xsi:type="dcterms:W3CDTF">1998-05-09T13:24:56Z</dcterms:created>
  <dcterms:modified xsi:type="dcterms:W3CDTF">2016-05-26T11:31:10Z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