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404" r:id="rId2"/>
    <p:sldId id="314" r:id="rId3"/>
    <p:sldId id="393" r:id="rId4"/>
    <p:sldId id="394" r:id="rId5"/>
    <p:sldId id="395" r:id="rId6"/>
    <p:sldId id="396" r:id="rId7"/>
    <p:sldId id="398" r:id="rId8"/>
    <p:sldId id="403" r:id="rId9"/>
    <p:sldId id="399" r:id="rId10"/>
    <p:sldId id="400" r:id="rId11"/>
    <p:sldId id="401" r:id="rId12"/>
    <p:sldId id="402" r:id="rId13"/>
    <p:sldId id="284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3366FF"/>
    <a:srgbClr val="FFFF00"/>
    <a:srgbClr val="00FF00"/>
    <a:srgbClr val="FF0000"/>
    <a:srgbClr val="000000"/>
    <a:srgbClr val="66FFFF"/>
    <a:srgbClr val="DDDDDD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05" autoAdjust="0"/>
    <p:restoredTop sz="98487" autoAdjust="0"/>
  </p:normalViewPr>
  <p:slideViewPr>
    <p:cSldViewPr snapToGrid="0" showGuides="1">
      <p:cViewPr>
        <p:scale>
          <a:sx n="100" d="100"/>
          <a:sy n="100" d="100"/>
        </p:scale>
        <p:origin x="-2292" y="-426"/>
      </p:cViewPr>
      <p:guideLst>
        <p:guide orient="horz" pos="367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C852DA-D8CF-4433-A085-CDCFE17E64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956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A3949-4B44-4231-B301-581E97B9C2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85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8A7C7-A50A-4DE4-B89D-657AEDA9EF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732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D30593-64B1-4FBD-A3E9-3A06E95A13E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1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105CF0-A0AE-4922-AD84-1A8B0565C6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71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14FBBB-A55C-419E-9E26-ED0BC6AF8D2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170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205F5-B198-4BF3-B4C6-8E7A1F34FD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54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31486-1E32-41CD-8FB7-C80FB23D1F1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160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90B98B-5D68-4C67-9001-91886B7F9E3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482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5D8F07-E3D3-40DD-9684-ACAC2C419CD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453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298C9-C3D0-420E-B7D3-4F8AD2128EB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07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E3988DBF-1461-4FB4-A355-F2F5D409EEA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12: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Autocorrelation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576" y="6462711"/>
            <a:ext cx="5090321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2136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432000" y="714376"/>
            <a:ext cx="8280000" cy="291464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88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9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48837" name="Text Box 5"/>
          <p:cNvSpPr txBox="1">
            <a:spLocks noChangeArrowheads="1"/>
          </p:cNvSpPr>
          <p:nvPr/>
        </p:nvSpPr>
        <p:spPr bwMode="auto">
          <a:xfrm>
            <a:off x="1333500" y="1081088"/>
            <a:ext cx="6477000" cy="7413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228600" bIns="2286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General model with lagged variables</a:t>
            </a:r>
          </a:p>
        </p:txBody>
      </p:sp>
      <p:sp>
        <p:nvSpPr>
          <p:cNvPr id="248838" name="Text Box 6"/>
          <p:cNvSpPr txBox="1">
            <a:spLocks noChangeArrowheads="1"/>
          </p:cNvSpPr>
          <p:nvPr/>
        </p:nvSpPr>
        <p:spPr bwMode="auto">
          <a:xfrm>
            <a:off x="1371600" y="2559050"/>
            <a:ext cx="1447800" cy="650875"/>
          </a:xfrm>
          <a:prstGeom prst="rect">
            <a:avLst/>
          </a:prstGeom>
          <a:solidFill>
            <a:srgbClr val="DDDDDD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Static model</a:t>
            </a:r>
          </a:p>
        </p:txBody>
      </p:sp>
      <p:sp>
        <p:nvSpPr>
          <p:cNvPr id="248839" name="Text Box 7"/>
          <p:cNvSpPr txBox="1">
            <a:spLocks noChangeArrowheads="1"/>
          </p:cNvSpPr>
          <p:nvPr/>
        </p:nvSpPr>
        <p:spPr bwMode="auto">
          <a:xfrm>
            <a:off x="3848100" y="2559050"/>
            <a:ext cx="1447800" cy="650875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AR(1) model</a:t>
            </a:r>
          </a:p>
        </p:txBody>
      </p:sp>
      <p:sp>
        <p:nvSpPr>
          <p:cNvPr id="248840" name="Text Box 8"/>
          <p:cNvSpPr txBox="1">
            <a:spLocks noChangeArrowheads="1"/>
          </p:cNvSpPr>
          <p:nvPr/>
        </p:nvSpPr>
        <p:spPr bwMode="auto">
          <a:xfrm>
            <a:off x="5867400" y="2559050"/>
            <a:ext cx="23622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Model with lagged dependent variable</a:t>
            </a:r>
          </a:p>
        </p:txBody>
      </p:sp>
      <p:cxnSp>
        <p:nvCxnSpPr>
          <p:cNvPr id="248841" name="AutoShape 9"/>
          <p:cNvCxnSpPr>
            <a:cxnSpLocks noChangeShapeType="1"/>
            <a:stCxn id="248837" idx="2"/>
            <a:endCxn id="248838" idx="0"/>
          </p:cNvCxnSpPr>
          <p:nvPr/>
        </p:nvCxnSpPr>
        <p:spPr bwMode="auto">
          <a:xfrm rot="5400000">
            <a:off x="2965450" y="952500"/>
            <a:ext cx="736600" cy="2476500"/>
          </a:xfrm>
          <a:prstGeom prst="bentConnector3">
            <a:avLst>
              <a:gd name="adj1" fmla="val 4978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42" name="AutoShape 10"/>
          <p:cNvCxnSpPr>
            <a:cxnSpLocks noChangeShapeType="1"/>
            <a:stCxn id="248837" idx="2"/>
            <a:endCxn id="248840" idx="0"/>
          </p:cNvCxnSpPr>
          <p:nvPr/>
        </p:nvCxnSpPr>
        <p:spPr bwMode="auto">
          <a:xfrm rot="16200000" flipH="1">
            <a:off x="5441950" y="952500"/>
            <a:ext cx="736600" cy="24765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8843" name="AutoShape 11"/>
          <p:cNvCxnSpPr>
            <a:cxnSpLocks noChangeShapeType="1"/>
            <a:stCxn id="248837" idx="2"/>
            <a:endCxn id="248839" idx="0"/>
          </p:cNvCxnSpPr>
          <p:nvPr/>
        </p:nvCxnSpPr>
        <p:spPr bwMode="auto">
          <a:xfrm rot="5400000">
            <a:off x="4203700" y="2190750"/>
            <a:ext cx="7366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8845" name="Text Box 13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switched to an AR(1) specification.</a:t>
            </a:r>
            <a:endParaRPr lang="en-GB" sz="1500" b="1">
              <a:latin typeface="Times New Roman" pitchFamily="18" charset="0"/>
            </a:endParaRPr>
          </a:p>
        </p:txBody>
      </p:sp>
      <p:cxnSp>
        <p:nvCxnSpPr>
          <p:cNvPr id="248846" name="AutoShape 14"/>
          <p:cNvCxnSpPr>
            <a:cxnSpLocks noChangeShapeType="1"/>
            <a:stCxn id="248838" idx="3"/>
            <a:endCxn id="248839" idx="1"/>
          </p:cNvCxnSpPr>
          <p:nvPr/>
        </p:nvCxnSpPr>
        <p:spPr bwMode="auto">
          <a:xfrm>
            <a:off x="2819400" y="2884488"/>
            <a:ext cx="1028700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DYNAMIC MODEL SPECIFICATION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432000" y="714376"/>
            <a:ext cx="8280000" cy="291464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985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10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49861" name="Text Box 5"/>
          <p:cNvSpPr txBox="1">
            <a:spLocks noChangeArrowheads="1"/>
          </p:cNvSpPr>
          <p:nvPr/>
        </p:nvSpPr>
        <p:spPr bwMode="auto">
          <a:xfrm>
            <a:off x="1333500" y="1081088"/>
            <a:ext cx="6477000" cy="741362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228600" bIns="2286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General model with lagged variables</a:t>
            </a:r>
          </a:p>
        </p:txBody>
      </p:sp>
      <p:sp>
        <p:nvSpPr>
          <p:cNvPr id="249862" name="Text Box 6"/>
          <p:cNvSpPr txBox="1">
            <a:spLocks noChangeArrowheads="1"/>
          </p:cNvSpPr>
          <p:nvPr/>
        </p:nvSpPr>
        <p:spPr bwMode="auto">
          <a:xfrm>
            <a:off x="1371600" y="2559050"/>
            <a:ext cx="1447800" cy="650875"/>
          </a:xfrm>
          <a:prstGeom prst="rect">
            <a:avLst/>
          </a:prstGeom>
          <a:solidFill>
            <a:srgbClr val="DDDDDD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Static model</a:t>
            </a:r>
          </a:p>
        </p:txBody>
      </p:sp>
      <p:sp>
        <p:nvSpPr>
          <p:cNvPr id="249863" name="Text Box 7"/>
          <p:cNvSpPr txBox="1">
            <a:spLocks noChangeArrowheads="1"/>
          </p:cNvSpPr>
          <p:nvPr/>
        </p:nvSpPr>
        <p:spPr bwMode="auto">
          <a:xfrm>
            <a:off x="3848100" y="2559050"/>
            <a:ext cx="1447800" cy="650875"/>
          </a:xfrm>
          <a:prstGeom prst="rect">
            <a:avLst/>
          </a:prstGeom>
          <a:solidFill>
            <a:srgbClr val="DDDDDD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AR(1) model</a:t>
            </a:r>
          </a:p>
        </p:txBody>
      </p:sp>
      <p:sp>
        <p:nvSpPr>
          <p:cNvPr id="249864" name="Text Box 8"/>
          <p:cNvSpPr txBox="1">
            <a:spLocks noChangeArrowheads="1"/>
          </p:cNvSpPr>
          <p:nvPr/>
        </p:nvSpPr>
        <p:spPr bwMode="auto">
          <a:xfrm>
            <a:off x="5867400" y="2559050"/>
            <a:ext cx="23622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Model with lagged dependent variable</a:t>
            </a:r>
          </a:p>
        </p:txBody>
      </p:sp>
      <p:cxnSp>
        <p:nvCxnSpPr>
          <p:cNvPr id="249865" name="AutoShape 9"/>
          <p:cNvCxnSpPr>
            <a:cxnSpLocks noChangeShapeType="1"/>
            <a:stCxn id="249861" idx="2"/>
            <a:endCxn id="249862" idx="0"/>
          </p:cNvCxnSpPr>
          <p:nvPr/>
        </p:nvCxnSpPr>
        <p:spPr bwMode="auto">
          <a:xfrm rot="5400000">
            <a:off x="2965450" y="952500"/>
            <a:ext cx="736600" cy="2476500"/>
          </a:xfrm>
          <a:prstGeom prst="bentConnector3">
            <a:avLst>
              <a:gd name="adj1" fmla="val 4978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9866" name="AutoShape 10"/>
          <p:cNvCxnSpPr>
            <a:cxnSpLocks noChangeShapeType="1"/>
            <a:stCxn id="249861" idx="2"/>
            <a:endCxn id="249864" idx="0"/>
          </p:cNvCxnSpPr>
          <p:nvPr/>
        </p:nvCxnSpPr>
        <p:spPr bwMode="auto">
          <a:xfrm rot="16200000" flipH="1">
            <a:off x="5441950" y="952500"/>
            <a:ext cx="736600" cy="24765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9869" name="AutoShape 13"/>
          <p:cNvCxnSpPr>
            <a:cxnSpLocks noChangeShapeType="1"/>
            <a:stCxn id="249862" idx="3"/>
            <a:endCxn id="249863" idx="1"/>
          </p:cNvCxnSpPr>
          <p:nvPr/>
        </p:nvCxnSpPr>
        <p:spPr bwMode="auto">
          <a:xfrm>
            <a:off x="2819400" y="2884488"/>
            <a:ext cx="1028700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9870" name="Text Box 14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turned to the more general model when the common factor test revealed that the AR(1) specification was inadequate.</a:t>
            </a:r>
            <a:endParaRPr lang="en-GB" sz="1500" b="1">
              <a:latin typeface="Times New Roman" pitchFamily="18" charset="0"/>
            </a:endParaRPr>
          </a:p>
        </p:txBody>
      </p:sp>
      <p:cxnSp>
        <p:nvCxnSpPr>
          <p:cNvPr id="249873" name="AutoShape 17"/>
          <p:cNvCxnSpPr>
            <a:cxnSpLocks noChangeShapeType="1"/>
            <a:stCxn id="249863" idx="0"/>
            <a:endCxn id="249861" idx="2"/>
          </p:cNvCxnSpPr>
          <p:nvPr/>
        </p:nvCxnSpPr>
        <p:spPr bwMode="auto">
          <a:xfrm flipV="1">
            <a:off x="4572000" y="1822450"/>
            <a:ext cx="0" cy="73660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DYNAMIC MODEL SPECIFICATION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432000" y="714376"/>
            <a:ext cx="8280000" cy="291464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0882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GB" sz="1800">
              <a:latin typeface="Arial" charset="0"/>
            </a:endParaRPr>
          </a:p>
        </p:txBody>
      </p:sp>
      <p:sp>
        <p:nvSpPr>
          <p:cNvPr id="25088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11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50885" name="Text Box 5"/>
          <p:cNvSpPr txBox="1">
            <a:spLocks noChangeArrowheads="1"/>
          </p:cNvSpPr>
          <p:nvPr/>
        </p:nvSpPr>
        <p:spPr bwMode="auto">
          <a:xfrm>
            <a:off x="1333500" y="1081088"/>
            <a:ext cx="6477000" cy="741362"/>
          </a:xfrm>
          <a:prstGeom prst="rect">
            <a:avLst/>
          </a:prstGeom>
          <a:solidFill>
            <a:srgbClr val="DDDDDD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228600" bIns="2286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General model with lagged variables</a:t>
            </a:r>
          </a:p>
        </p:txBody>
      </p:sp>
      <p:sp>
        <p:nvSpPr>
          <p:cNvPr id="250886" name="Text Box 6"/>
          <p:cNvSpPr txBox="1">
            <a:spLocks noChangeArrowheads="1"/>
          </p:cNvSpPr>
          <p:nvPr/>
        </p:nvSpPr>
        <p:spPr bwMode="auto">
          <a:xfrm>
            <a:off x="1371600" y="2559050"/>
            <a:ext cx="1447800" cy="650875"/>
          </a:xfrm>
          <a:prstGeom prst="rect">
            <a:avLst/>
          </a:prstGeom>
          <a:solidFill>
            <a:srgbClr val="DDDDDD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Static model</a:t>
            </a:r>
          </a:p>
        </p:txBody>
      </p:sp>
      <p:sp>
        <p:nvSpPr>
          <p:cNvPr id="250887" name="Text Box 7"/>
          <p:cNvSpPr txBox="1">
            <a:spLocks noChangeArrowheads="1"/>
          </p:cNvSpPr>
          <p:nvPr/>
        </p:nvSpPr>
        <p:spPr bwMode="auto">
          <a:xfrm>
            <a:off x="3848100" y="2559050"/>
            <a:ext cx="1447800" cy="650875"/>
          </a:xfrm>
          <a:prstGeom prst="rect">
            <a:avLst/>
          </a:prstGeom>
          <a:solidFill>
            <a:srgbClr val="DDDDDD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AR(1) model</a:t>
            </a:r>
          </a:p>
        </p:txBody>
      </p:sp>
      <p:sp>
        <p:nvSpPr>
          <p:cNvPr id="250888" name="Text Box 8"/>
          <p:cNvSpPr txBox="1">
            <a:spLocks noChangeArrowheads="1"/>
          </p:cNvSpPr>
          <p:nvPr/>
        </p:nvSpPr>
        <p:spPr bwMode="auto">
          <a:xfrm>
            <a:off x="5867400" y="2559050"/>
            <a:ext cx="2362200" cy="650875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Model with lagged dependent variable</a:t>
            </a:r>
          </a:p>
        </p:txBody>
      </p:sp>
      <p:cxnSp>
        <p:nvCxnSpPr>
          <p:cNvPr id="250889" name="AutoShape 9"/>
          <p:cNvCxnSpPr>
            <a:cxnSpLocks noChangeShapeType="1"/>
            <a:stCxn id="250885" idx="2"/>
            <a:endCxn id="250886" idx="0"/>
          </p:cNvCxnSpPr>
          <p:nvPr/>
        </p:nvCxnSpPr>
        <p:spPr bwMode="auto">
          <a:xfrm rot="5400000">
            <a:off x="2965450" y="952500"/>
            <a:ext cx="736600" cy="2476500"/>
          </a:xfrm>
          <a:prstGeom prst="bentConnector3">
            <a:avLst>
              <a:gd name="adj1" fmla="val 4978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0890" name="AutoShape 10"/>
          <p:cNvCxnSpPr>
            <a:cxnSpLocks noChangeShapeType="1"/>
            <a:stCxn id="250885" idx="2"/>
            <a:endCxn id="250888" idx="0"/>
          </p:cNvCxnSpPr>
          <p:nvPr/>
        </p:nvCxnSpPr>
        <p:spPr bwMode="auto">
          <a:xfrm rot="16200000" flipH="1">
            <a:off x="5441950" y="952500"/>
            <a:ext cx="736600" cy="24765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0891" name="AutoShape 11"/>
          <p:cNvCxnSpPr>
            <a:cxnSpLocks noChangeShapeType="1"/>
            <a:stCxn id="250886" idx="3"/>
            <a:endCxn id="250887" idx="1"/>
          </p:cNvCxnSpPr>
          <p:nvPr/>
        </p:nvCxnSpPr>
        <p:spPr bwMode="auto">
          <a:xfrm>
            <a:off x="2819400" y="2884488"/>
            <a:ext cx="1028700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0893" name="AutoShape 13"/>
          <p:cNvCxnSpPr>
            <a:cxnSpLocks noChangeShapeType="1"/>
            <a:stCxn id="250887" idx="0"/>
            <a:endCxn id="250885" idx="2"/>
          </p:cNvCxnSpPr>
          <p:nvPr/>
        </p:nvCxnSpPr>
        <p:spPr bwMode="auto">
          <a:xfrm flipV="1">
            <a:off x="4572000" y="1822450"/>
            <a:ext cx="0" cy="73660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0894" name="Text Box 14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Finally we ended up with a model with a lagged dependent variable, perhaps a little lucky to do so.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DYNAMIC MODEL SPECIFICATION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12.5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20 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8229601" y="6553200"/>
            <a:ext cx="8382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2016.05.23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974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59760" name="Text Box 16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Methodologically, in developing a regression specification that survives the tests to which it is subjected, we have followed what is described as a specific-to-general procedure for model selection, and it is open to serious criticism.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59761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DYNAMIC MODEL SPECIFICATION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432000" y="714376"/>
            <a:ext cx="8280000" cy="291464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333500" y="1081088"/>
            <a:ext cx="6477000" cy="7413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tIns="228600" bIns="2286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General model with lagged variables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371600" y="2559050"/>
            <a:ext cx="14478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Static model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3848100" y="2559050"/>
            <a:ext cx="14478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AR(1) model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5867400" y="2559050"/>
            <a:ext cx="23622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Model with lagged dependent variable</a:t>
            </a:r>
          </a:p>
        </p:txBody>
      </p:sp>
      <p:cxnSp>
        <p:nvCxnSpPr>
          <p:cNvPr id="23" name="AutoShape 9"/>
          <p:cNvCxnSpPr>
            <a:cxnSpLocks noChangeShapeType="1"/>
            <a:stCxn id="19" idx="2"/>
            <a:endCxn id="20" idx="0"/>
          </p:cNvCxnSpPr>
          <p:nvPr/>
        </p:nvCxnSpPr>
        <p:spPr bwMode="auto">
          <a:xfrm rot="5400000">
            <a:off x="2965450" y="952500"/>
            <a:ext cx="736600" cy="2476500"/>
          </a:xfrm>
          <a:prstGeom prst="bentConnector3">
            <a:avLst>
              <a:gd name="adj1" fmla="val 4978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AutoShape 10"/>
          <p:cNvCxnSpPr>
            <a:cxnSpLocks noChangeShapeType="1"/>
            <a:stCxn id="19" idx="2"/>
            <a:endCxn id="22" idx="0"/>
          </p:cNvCxnSpPr>
          <p:nvPr/>
        </p:nvCxnSpPr>
        <p:spPr bwMode="auto">
          <a:xfrm rot="16200000" flipH="1">
            <a:off x="5441950" y="952500"/>
            <a:ext cx="736600" cy="24765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AutoShape 11"/>
          <p:cNvCxnSpPr>
            <a:cxnSpLocks noChangeShapeType="1"/>
            <a:stCxn id="19" idx="2"/>
            <a:endCxn id="21" idx="0"/>
          </p:cNvCxnSpPr>
          <p:nvPr/>
        </p:nvCxnSpPr>
        <p:spPr bwMode="auto">
          <a:xfrm rot="5400000">
            <a:off x="4203700" y="2190750"/>
            <a:ext cx="7366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166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41677" name="Text Box 13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b="1"/>
              <a:t>If you start with a poorly specified model, in our case the static model, the various diagnostic test statistics are likely to be invalidated.  </a:t>
            </a:r>
            <a:r>
              <a:rPr lang="en-GB" sz="1500" b="1"/>
              <a:t>Thus there is a risk that the model may survive the tests and appear to be satisfactory, even though it is misspecified.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DYNAMIC MODEL SPECIFICATION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432000" y="714376"/>
            <a:ext cx="8280000" cy="291464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333500" y="1081088"/>
            <a:ext cx="6477000" cy="7413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tIns="228600" bIns="2286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General model with lagged variables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371600" y="2559050"/>
            <a:ext cx="14478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Static model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3848100" y="2559050"/>
            <a:ext cx="14478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AR(1) model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5867400" y="2559050"/>
            <a:ext cx="23622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Model with lagged dependent variable</a:t>
            </a:r>
          </a:p>
        </p:txBody>
      </p:sp>
      <p:cxnSp>
        <p:nvCxnSpPr>
          <p:cNvPr id="23" name="AutoShape 9"/>
          <p:cNvCxnSpPr>
            <a:cxnSpLocks noChangeShapeType="1"/>
            <a:stCxn id="19" idx="2"/>
            <a:endCxn id="20" idx="0"/>
          </p:cNvCxnSpPr>
          <p:nvPr/>
        </p:nvCxnSpPr>
        <p:spPr bwMode="auto">
          <a:xfrm rot="5400000">
            <a:off x="2965450" y="952500"/>
            <a:ext cx="736600" cy="2476500"/>
          </a:xfrm>
          <a:prstGeom prst="bentConnector3">
            <a:avLst>
              <a:gd name="adj1" fmla="val 4978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AutoShape 10"/>
          <p:cNvCxnSpPr>
            <a:cxnSpLocks noChangeShapeType="1"/>
            <a:stCxn id="19" idx="2"/>
            <a:endCxn id="22" idx="0"/>
          </p:cNvCxnSpPr>
          <p:nvPr/>
        </p:nvCxnSpPr>
        <p:spPr bwMode="auto">
          <a:xfrm rot="16200000" flipH="1">
            <a:off x="5441950" y="952500"/>
            <a:ext cx="736600" cy="24765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AutoShape 11"/>
          <p:cNvCxnSpPr>
            <a:cxnSpLocks noChangeShapeType="1"/>
            <a:stCxn id="19" idx="2"/>
            <a:endCxn id="21" idx="0"/>
          </p:cNvCxnSpPr>
          <p:nvPr/>
        </p:nvCxnSpPr>
        <p:spPr bwMode="auto">
          <a:xfrm rot="5400000">
            <a:off x="4203700" y="2190750"/>
            <a:ext cx="7366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269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42701" name="Text Box 13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To avoid this danger, you should in principle adopt a general-to-specific approach.  You should start with a model that is sufficiently general to avoid potential problems of underspecification, and then see if you can legitimately simplify it.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DYNAMIC MODEL SPECIFICATION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432000" y="714376"/>
            <a:ext cx="8280000" cy="291464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333500" y="1081088"/>
            <a:ext cx="6477000" cy="7413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tIns="228600" bIns="2286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General model with lagged variables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371600" y="2559050"/>
            <a:ext cx="14478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Static model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3848100" y="2559050"/>
            <a:ext cx="14478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AR(1) model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5867400" y="2559050"/>
            <a:ext cx="23622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Model with lagged dependent variable</a:t>
            </a:r>
          </a:p>
        </p:txBody>
      </p:sp>
      <p:cxnSp>
        <p:nvCxnSpPr>
          <p:cNvPr id="23" name="AutoShape 9"/>
          <p:cNvCxnSpPr>
            <a:cxnSpLocks noChangeShapeType="1"/>
            <a:stCxn id="19" idx="2"/>
            <a:endCxn id="20" idx="0"/>
          </p:cNvCxnSpPr>
          <p:nvPr/>
        </p:nvCxnSpPr>
        <p:spPr bwMode="auto">
          <a:xfrm rot="5400000">
            <a:off x="2965450" y="952500"/>
            <a:ext cx="736600" cy="2476500"/>
          </a:xfrm>
          <a:prstGeom prst="bentConnector3">
            <a:avLst>
              <a:gd name="adj1" fmla="val 4978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AutoShape 10"/>
          <p:cNvCxnSpPr>
            <a:cxnSpLocks noChangeShapeType="1"/>
            <a:stCxn id="19" idx="2"/>
            <a:endCxn id="22" idx="0"/>
          </p:cNvCxnSpPr>
          <p:nvPr/>
        </p:nvCxnSpPr>
        <p:spPr bwMode="auto">
          <a:xfrm rot="16200000" flipH="1">
            <a:off x="5441950" y="952500"/>
            <a:ext cx="736600" cy="24765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AutoShape 11"/>
          <p:cNvCxnSpPr>
            <a:cxnSpLocks noChangeShapeType="1"/>
            <a:stCxn id="19" idx="2"/>
            <a:endCxn id="21" idx="0"/>
          </p:cNvCxnSpPr>
          <p:nvPr/>
        </p:nvCxnSpPr>
        <p:spPr bwMode="auto">
          <a:xfrm rot="5400000">
            <a:off x="4203700" y="2190750"/>
            <a:ext cx="7366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4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43725" name="Text Box 13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In our case, the starting point should be the model with all the lagged variables. 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DYNAMIC MODEL SPECIFICATION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3882123"/>
            <a:ext cx="9144000" cy="785127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9"/>
          <p:cNvSpPr/>
          <p:nvPr/>
        </p:nvSpPr>
        <p:spPr bwMode="auto">
          <a:xfrm>
            <a:off x="432000" y="714376"/>
            <a:ext cx="8280000" cy="291464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333500" y="1081088"/>
            <a:ext cx="6477000" cy="741362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tIns="228600" bIns="2286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General model with lagged variables</a:t>
            </a: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371600" y="2559050"/>
            <a:ext cx="14478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Static model</a:t>
            </a: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3848100" y="2559050"/>
            <a:ext cx="14478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AR(1) model</a:t>
            </a: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5867400" y="2559050"/>
            <a:ext cx="23622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Model with lagged dependent variable</a:t>
            </a:r>
          </a:p>
        </p:txBody>
      </p:sp>
      <p:cxnSp>
        <p:nvCxnSpPr>
          <p:cNvPr id="25" name="AutoShape 9"/>
          <p:cNvCxnSpPr>
            <a:cxnSpLocks noChangeShapeType="1"/>
            <a:stCxn id="21" idx="2"/>
            <a:endCxn id="22" idx="0"/>
          </p:cNvCxnSpPr>
          <p:nvPr/>
        </p:nvCxnSpPr>
        <p:spPr bwMode="auto">
          <a:xfrm rot="5400000">
            <a:off x="2965450" y="952500"/>
            <a:ext cx="736600" cy="2476500"/>
          </a:xfrm>
          <a:prstGeom prst="bentConnector3">
            <a:avLst>
              <a:gd name="adj1" fmla="val 4978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AutoShape 10"/>
          <p:cNvCxnSpPr>
            <a:cxnSpLocks noChangeShapeType="1"/>
            <a:stCxn id="21" idx="2"/>
            <a:endCxn id="24" idx="0"/>
          </p:cNvCxnSpPr>
          <p:nvPr/>
        </p:nvCxnSpPr>
        <p:spPr bwMode="auto">
          <a:xfrm rot="16200000" flipH="1">
            <a:off x="5441950" y="952500"/>
            <a:ext cx="736600" cy="24765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AutoShape 11"/>
          <p:cNvCxnSpPr>
            <a:cxnSpLocks noChangeShapeType="1"/>
            <a:stCxn id="21" idx="2"/>
            <a:endCxn id="23" idx="0"/>
          </p:cNvCxnSpPr>
          <p:nvPr/>
        </p:nvCxnSpPr>
        <p:spPr bwMode="auto">
          <a:xfrm rot="5400000">
            <a:off x="4203700" y="2190750"/>
            <a:ext cx="7366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2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3132534"/>
              </p:ext>
            </p:extLst>
          </p:nvPr>
        </p:nvGraphicFramePr>
        <p:xfrm>
          <a:off x="1154113" y="4095750"/>
          <a:ext cx="67706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40" name="Equation" r:id="rId3" imgW="6769080" imgH="380880" progId="Equation.3">
                  <p:embed/>
                </p:oleObj>
              </mc:Choice>
              <mc:Fallback>
                <p:oleObj name="Equation" r:id="rId3" imgW="67690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4113" y="4095750"/>
                        <a:ext cx="6770687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0" y="4773600"/>
            <a:ext cx="9144000" cy="62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473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5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44750" name="Text Box 14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Having fitted it, we might be able to simplify it to the static model, if the lagged variables individually and as a group do not have significant explanatory power.</a:t>
            </a:r>
            <a:endParaRPr lang="en-GB" sz="1500" b="1">
              <a:latin typeface="Times New Roman" pitchFamily="18" charset="0"/>
            </a:endParaRPr>
          </a:p>
        </p:txBody>
      </p:sp>
      <p:graphicFrame>
        <p:nvGraphicFramePr>
          <p:cNvPr id="24475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532390"/>
              </p:ext>
            </p:extLst>
          </p:nvPr>
        </p:nvGraphicFramePr>
        <p:xfrm>
          <a:off x="3594100" y="4905375"/>
          <a:ext cx="1968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77" name="Equation" r:id="rId3" imgW="1968480" imgH="380880" progId="Equation.3">
                  <p:embed/>
                </p:oleObj>
              </mc:Choice>
              <mc:Fallback>
                <p:oleObj name="Equation" r:id="rId3" imgW="1968480" imgH="3808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4100" y="4905375"/>
                        <a:ext cx="1968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DYNAMIC MODEL SPECIFICATION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3882123"/>
            <a:ext cx="9144000" cy="785127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Rectangle 20"/>
          <p:cNvSpPr/>
          <p:nvPr/>
        </p:nvSpPr>
        <p:spPr bwMode="auto">
          <a:xfrm>
            <a:off x="432000" y="714376"/>
            <a:ext cx="8280000" cy="291464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333500" y="1081088"/>
            <a:ext cx="6477000" cy="741362"/>
          </a:xfrm>
          <a:prstGeom prst="rect">
            <a:avLst/>
          </a:prstGeom>
          <a:solidFill>
            <a:srgbClr val="DDDDDD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228600" bIns="2286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General model with lagged variables</a:t>
            </a: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371600" y="2559050"/>
            <a:ext cx="1447800" cy="650875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Static model</a:t>
            </a: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3848100" y="2559050"/>
            <a:ext cx="14478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AR(1) model</a:t>
            </a: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5867400" y="2559050"/>
            <a:ext cx="23622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Model with lagged dependent variable</a:t>
            </a:r>
          </a:p>
        </p:txBody>
      </p:sp>
      <p:cxnSp>
        <p:nvCxnSpPr>
          <p:cNvPr id="26" name="AutoShape 9"/>
          <p:cNvCxnSpPr>
            <a:cxnSpLocks noChangeShapeType="1"/>
            <a:stCxn id="22" idx="2"/>
            <a:endCxn id="23" idx="0"/>
          </p:cNvCxnSpPr>
          <p:nvPr/>
        </p:nvCxnSpPr>
        <p:spPr bwMode="auto">
          <a:xfrm rot="5400000">
            <a:off x="2965450" y="952500"/>
            <a:ext cx="736600" cy="2476500"/>
          </a:xfrm>
          <a:prstGeom prst="bentConnector3">
            <a:avLst>
              <a:gd name="adj1" fmla="val 4978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AutoShape 10"/>
          <p:cNvCxnSpPr>
            <a:cxnSpLocks noChangeShapeType="1"/>
            <a:stCxn id="22" idx="2"/>
            <a:endCxn id="25" idx="0"/>
          </p:cNvCxnSpPr>
          <p:nvPr/>
        </p:nvCxnSpPr>
        <p:spPr bwMode="auto">
          <a:xfrm rot="16200000" flipH="1">
            <a:off x="5441950" y="952500"/>
            <a:ext cx="736600" cy="24765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AutoShape 11"/>
          <p:cNvCxnSpPr>
            <a:cxnSpLocks noChangeShapeType="1"/>
            <a:stCxn id="22" idx="2"/>
            <a:endCxn id="24" idx="0"/>
          </p:cNvCxnSpPr>
          <p:nvPr/>
        </p:nvCxnSpPr>
        <p:spPr bwMode="auto">
          <a:xfrm rot="5400000">
            <a:off x="4203700" y="2190750"/>
            <a:ext cx="7366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29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6273458"/>
              </p:ext>
            </p:extLst>
          </p:nvPr>
        </p:nvGraphicFramePr>
        <p:xfrm>
          <a:off x="1154113" y="4095750"/>
          <a:ext cx="67706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78" name="Equation" r:id="rId5" imgW="6769080" imgH="380880" progId="Equation.3">
                  <p:embed/>
                </p:oleObj>
              </mc:Choice>
              <mc:Fallback>
                <p:oleObj name="Equation" r:id="rId5" imgW="67690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4113" y="4095750"/>
                        <a:ext cx="6770687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4773600"/>
            <a:ext cx="9144000" cy="62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3882123"/>
            <a:ext cx="9144000" cy="785127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9"/>
          <p:cNvSpPr/>
          <p:nvPr/>
        </p:nvSpPr>
        <p:spPr bwMode="auto">
          <a:xfrm>
            <a:off x="432000" y="714376"/>
            <a:ext cx="8280000" cy="291464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678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46789" name="Text Box 5"/>
          <p:cNvSpPr txBox="1">
            <a:spLocks noChangeArrowheads="1"/>
          </p:cNvSpPr>
          <p:nvPr/>
        </p:nvSpPr>
        <p:spPr bwMode="auto">
          <a:xfrm>
            <a:off x="1333500" y="1081088"/>
            <a:ext cx="6477000" cy="741362"/>
          </a:xfrm>
          <a:prstGeom prst="rect">
            <a:avLst/>
          </a:prstGeom>
          <a:solidFill>
            <a:srgbClr val="DDDDDD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228600" bIns="2286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General model with lagged variables</a:t>
            </a:r>
          </a:p>
        </p:txBody>
      </p:sp>
      <p:sp>
        <p:nvSpPr>
          <p:cNvPr id="246790" name="Text Box 6"/>
          <p:cNvSpPr txBox="1">
            <a:spLocks noChangeArrowheads="1"/>
          </p:cNvSpPr>
          <p:nvPr/>
        </p:nvSpPr>
        <p:spPr bwMode="auto">
          <a:xfrm>
            <a:off x="1371600" y="2559050"/>
            <a:ext cx="14478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Static model</a:t>
            </a:r>
          </a:p>
        </p:txBody>
      </p:sp>
      <p:sp>
        <p:nvSpPr>
          <p:cNvPr id="246791" name="Text Box 7"/>
          <p:cNvSpPr txBox="1">
            <a:spLocks noChangeArrowheads="1"/>
          </p:cNvSpPr>
          <p:nvPr/>
        </p:nvSpPr>
        <p:spPr bwMode="auto">
          <a:xfrm>
            <a:off x="3848100" y="2559050"/>
            <a:ext cx="1447800" cy="650875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AR(1) model</a:t>
            </a:r>
          </a:p>
        </p:txBody>
      </p:sp>
      <p:sp>
        <p:nvSpPr>
          <p:cNvPr id="246792" name="Text Box 8"/>
          <p:cNvSpPr txBox="1">
            <a:spLocks noChangeArrowheads="1"/>
          </p:cNvSpPr>
          <p:nvPr/>
        </p:nvSpPr>
        <p:spPr bwMode="auto">
          <a:xfrm>
            <a:off x="5867400" y="2559050"/>
            <a:ext cx="23622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Model with lagged dependent variable</a:t>
            </a:r>
          </a:p>
        </p:txBody>
      </p:sp>
      <p:cxnSp>
        <p:nvCxnSpPr>
          <p:cNvPr id="246793" name="AutoShape 9"/>
          <p:cNvCxnSpPr>
            <a:cxnSpLocks noChangeShapeType="1"/>
            <a:stCxn id="246789" idx="2"/>
            <a:endCxn id="246790" idx="0"/>
          </p:cNvCxnSpPr>
          <p:nvPr/>
        </p:nvCxnSpPr>
        <p:spPr bwMode="auto">
          <a:xfrm rot="5400000">
            <a:off x="2965450" y="952500"/>
            <a:ext cx="736600" cy="2476500"/>
          </a:xfrm>
          <a:prstGeom prst="bentConnector3">
            <a:avLst>
              <a:gd name="adj1" fmla="val 4978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6794" name="AutoShape 10"/>
          <p:cNvCxnSpPr>
            <a:cxnSpLocks noChangeShapeType="1"/>
            <a:stCxn id="246789" idx="2"/>
            <a:endCxn id="246792" idx="0"/>
          </p:cNvCxnSpPr>
          <p:nvPr/>
        </p:nvCxnSpPr>
        <p:spPr bwMode="auto">
          <a:xfrm rot="16200000" flipH="1">
            <a:off x="5441950" y="952500"/>
            <a:ext cx="736600" cy="24765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6795" name="AutoShape 11"/>
          <p:cNvCxnSpPr>
            <a:cxnSpLocks noChangeShapeType="1"/>
            <a:stCxn id="246789" idx="2"/>
            <a:endCxn id="246791" idx="0"/>
          </p:cNvCxnSpPr>
          <p:nvPr/>
        </p:nvCxnSpPr>
        <p:spPr bwMode="auto">
          <a:xfrm rot="5400000">
            <a:off x="4203700" y="2190750"/>
            <a:ext cx="7366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24679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5192330"/>
              </p:ext>
            </p:extLst>
          </p:nvPr>
        </p:nvGraphicFramePr>
        <p:xfrm>
          <a:off x="1154113" y="4095750"/>
          <a:ext cx="67706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40" name="Equation" r:id="rId3" imgW="6769080" imgH="380880" progId="Equation.3">
                  <p:embed/>
                </p:oleObj>
              </mc:Choice>
              <mc:Fallback>
                <p:oleObj name="Equation" r:id="rId3" imgW="6769080" imgH="3808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4113" y="4095750"/>
                        <a:ext cx="6770687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DYNAMIC MODEL SPECIFICATION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If the lagged variables do have significant explanatory power, we could perform a common factor test and see if we could simplify the model to an AR(1) specification.</a:t>
            </a:r>
            <a:endParaRPr lang="en-GB" sz="1500" b="1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852169"/>
              </p:ext>
            </p:extLst>
          </p:nvPr>
        </p:nvGraphicFramePr>
        <p:xfrm>
          <a:off x="2844800" y="4905375"/>
          <a:ext cx="1346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41" name="Equation" r:id="rId5" imgW="1346200" imgH="381000" progId="Equation.3">
                  <p:embed/>
                </p:oleObj>
              </mc:Choice>
              <mc:Fallback>
                <p:oleObj name="Equation" r:id="rId5" imgW="1346200" imgH="3810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4800" y="4905375"/>
                        <a:ext cx="1346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371737"/>
              </p:ext>
            </p:extLst>
          </p:nvPr>
        </p:nvGraphicFramePr>
        <p:xfrm>
          <a:off x="4984750" y="4905375"/>
          <a:ext cx="1333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42" name="Equation" r:id="rId7" imgW="1333500" imgH="381000" progId="Equation.3">
                  <p:embed/>
                </p:oleObj>
              </mc:Choice>
              <mc:Fallback>
                <p:oleObj name="Equation" r:id="rId7" imgW="1333500" imgH="3810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50" y="4905375"/>
                        <a:ext cx="1333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4773600"/>
            <a:ext cx="9144000" cy="62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3882123"/>
            <a:ext cx="9144000" cy="785127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9"/>
          <p:cNvSpPr/>
          <p:nvPr/>
        </p:nvSpPr>
        <p:spPr bwMode="auto">
          <a:xfrm>
            <a:off x="432000" y="714376"/>
            <a:ext cx="8280000" cy="291464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678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7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46789" name="Text Box 5"/>
          <p:cNvSpPr txBox="1">
            <a:spLocks noChangeArrowheads="1"/>
          </p:cNvSpPr>
          <p:nvPr/>
        </p:nvSpPr>
        <p:spPr bwMode="auto">
          <a:xfrm>
            <a:off x="1333500" y="1081088"/>
            <a:ext cx="6477000" cy="741362"/>
          </a:xfrm>
          <a:prstGeom prst="rect">
            <a:avLst/>
          </a:prstGeom>
          <a:solidFill>
            <a:srgbClr val="DDDDDD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228600" bIns="2286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General model with lagged variables</a:t>
            </a:r>
          </a:p>
        </p:txBody>
      </p:sp>
      <p:sp>
        <p:nvSpPr>
          <p:cNvPr id="246790" name="Text Box 6"/>
          <p:cNvSpPr txBox="1">
            <a:spLocks noChangeArrowheads="1"/>
          </p:cNvSpPr>
          <p:nvPr/>
        </p:nvSpPr>
        <p:spPr bwMode="auto">
          <a:xfrm>
            <a:off x="1371600" y="2559050"/>
            <a:ext cx="14478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Static model</a:t>
            </a:r>
          </a:p>
        </p:txBody>
      </p:sp>
      <p:sp>
        <p:nvSpPr>
          <p:cNvPr id="246791" name="Text Box 7"/>
          <p:cNvSpPr txBox="1">
            <a:spLocks noChangeArrowheads="1"/>
          </p:cNvSpPr>
          <p:nvPr/>
        </p:nvSpPr>
        <p:spPr bwMode="auto">
          <a:xfrm>
            <a:off x="3848100" y="2559050"/>
            <a:ext cx="14478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AR(1) model</a:t>
            </a:r>
          </a:p>
        </p:txBody>
      </p:sp>
      <p:sp>
        <p:nvSpPr>
          <p:cNvPr id="246792" name="Text Box 8"/>
          <p:cNvSpPr txBox="1">
            <a:spLocks noChangeArrowheads="1"/>
          </p:cNvSpPr>
          <p:nvPr/>
        </p:nvSpPr>
        <p:spPr bwMode="auto">
          <a:xfrm>
            <a:off x="5867400" y="2559050"/>
            <a:ext cx="2362200" cy="650875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Model with lagged dependent variable</a:t>
            </a:r>
          </a:p>
        </p:txBody>
      </p:sp>
      <p:cxnSp>
        <p:nvCxnSpPr>
          <p:cNvPr id="246793" name="AutoShape 9"/>
          <p:cNvCxnSpPr>
            <a:cxnSpLocks noChangeShapeType="1"/>
            <a:stCxn id="246789" idx="2"/>
            <a:endCxn id="246790" idx="0"/>
          </p:cNvCxnSpPr>
          <p:nvPr/>
        </p:nvCxnSpPr>
        <p:spPr bwMode="auto">
          <a:xfrm rot="5400000">
            <a:off x="2965450" y="952500"/>
            <a:ext cx="736600" cy="2476500"/>
          </a:xfrm>
          <a:prstGeom prst="bentConnector3">
            <a:avLst>
              <a:gd name="adj1" fmla="val 4978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6794" name="AutoShape 10"/>
          <p:cNvCxnSpPr>
            <a:cxnSpLocks noChangeShapeType="1"/>
            <a:stCxn id="246789" idx="2"/>
            <a:endCxn id="246792" idx="0"/>
          </p:cNvCxnSpPr>
          <p:nvPr/>
        </p:nvCxnSpPr>
        <p:spPr bwMode="auto">
          <a:xfrm rot="16200000" flipH="1">
            <a:off x="5441950" y="952500"/>
            <a:ext cx="736600" cy="24765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6795" name="AutoShape 11"/>
          <p:cNvCxnSpPr>
            <a:cxnSpLocks noChangeShapeType="1"/>
            <a:stCxn id="246789" idx="2"/>
            <a:endCxn id="246791" idx="0"/>
          </p:cNvCxnSpPr>
          <p:nvPr/>
        </p:nvCxnSpPr>
        <p:spPr bwMode="auto">
          <a:xfrm rot="5400000">
            <a:off x="4203700" y="2190750"/>
            <a:ext cx="7366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24679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68556"/>
              </p:ext>
            </p:extLst>
          </p:nvPr>
        </p:nvGraphicFramePr>
        <p:xfrm>
          <a:off x="1154113" y="4095750"/>
          <a:ext cx="67706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924" name="Equation" r:id="rId3" imgW="6769080" imgH="380880" progId="Equation.3">
                  <p:embed/>
                </p:oleObj>
              </mc:Choice>
              <mc:Fallback>
                <p:oleObj name="Equation" r:id="rId3" imgW="67690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4113" y="4095750"/>
                        <a:ext cx="6770687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6800" name="Text Box 16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Sometimes we may find that a model with a lagged dependent variable is an adequate dynamic specification, if the other lagged variables lack significant explanatory power.</a:t>
            </a:r>
            <a:endParaRPr lang="en-GB" sz="1500" b="1">
              <a:latin typeface="Times New Roman" pitchFamily="18" charset="0"/>
            </a:endParaRPr>
          </a:p>
        </p:txBody>
      </p:sp>
      <p:graphicFrame>
        <p:nvGraphicFramePr>
          <p:cNvPr id="246801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104907"/>
              </p:ext>
            </p:extLst>
          </p:nvPr>
        </p:nvGraphicFramePr>
        <p:xfrm>
          <a:off x="3886200" y="4905375"/>
          <a:ext cx="1384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925" name="Equation" r:id="rId5" imgW="1384200" imgH="380880" progId="Equation.3">
                  <p:embed/>
                </p:oleObj>
              </mc:Choice>
              <mc:Fallback>
                <p:oleObj name="Equation" r:id="rId5" imgW="13842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4905375"/>
                        <a:ext cx="1384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DYNAMIC MODEL SPECIFICATION</a:t>
            </a:r>
            <a:endParaRPr lang="en-GB" sz="16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66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781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8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247823" name="Text Box 15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In the case of the housing regression, we have done exactly the opposite.  We started with a crude static model.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DYNAMIC MODEL SPECIFICATION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432000" y="714376"/>
            <a:ext cx="8280000" cy="291464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333500" y="1081088"/>
            <a:ext cx="6477000" cy="7413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tIns="228600" bIns="2286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General model with lagged variables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371600" y="2559050"/>
            <a:ext cx="1447800" cy="650875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Static model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3848100" y="2559050"/>
            <a:ext cx="14478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AR(1) model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5867400" y="2559050"/>
            <a:ext cx="2362200" cy="650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800" b="1"/>
              <a:t>Model with lagged dependent variable</a:t>
            </a:r>
          </a:p>
        </p:txBody>
      </p:sp>
      <p:cxnSp>
        <p:nvCxnSpPr>
          <p:cNvPr id="23" name="AutoShape 9"/>
          <p:cNvCxnSpPr>
            <a:cxnSpLocks noChangeShapeType="1"/>
            <a:stCxn id="19" idx="2"/>
            <a:endCxn id="20" idx="0"/>
          </p:cNvCxnSpPr>
          <p:nvPr/>
        </p:nvCxnSpPr>
        <p:spPr bwMode="auto">
          <a:xfrm rot="5400000">
            <a:off x="2965450" y="952500"/>
            <a:ext cx="736600" cy="2476500"/>
          </a:xfrm>
          <a:prstGeom prst="bentConnector3">
            <a:avLst>
              <a:gd name="adj1" fmla="val 4978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AutoShape 10"/>
          <p:cNvCxnSpPr>
            <a:cxnSpLocks noChangeShapeType="1"/>
            <a:stCxn id="19" idx="2"/>
            <a:endCxn id="22" idx="0"/>
          </p:cNvCxnSpPr>
          <p:nvPr/>
        </p:nvCxnSpPr>
        <p:spPr bwMode="auto">
          <a:xfrm rot="16200000" flipH="1">
            <a:off x="5441950" y="952500"/>
            <a:ext cx="736600" cy="24765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AutoShape 11"/>
          <p:cNvCxnSpPr>
            <a:cxnSpLocks noChangeShapeType="1"/>
            <a:stCxn id="19" idx="2"/>
            <a:endCxn id="21" idx="0"/>
          </p:cNvCxnSpPr>
          <p:nvPr/>
        </p:nvCxnSpPr>
        <p:spPr bwMode="auto">
          <a:xfrm rot="5400000">
            <a:off x="4203700" y="2190750"/>
            <a:ext cx="7366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A944148-CE0D-409A-BAAF-4149C13A41ED}"/>
</file>

<file path=customXml/itemProps2.xml><?xml version="1.0" encoding="utf-8"?>
<ds:datastoreItem xmlns:ds="http://schemas.openxmlformats.org/officeDocument/2006/customXml" ds:itemID="{39100A66-CE9D-4D86-B66F-4787E4C02C9A}"/>
</file>

<file path=customXml/itemProps3.xml><?xml version="1.0" encoding="utf-8"?>
<ds:datastoreItem xmlns:ds="http://schemas.openxmlformats.org/officeDocument/2006/customXml" ds:itemID="{7FA351A6-D0D0-4B12-A0DA-C14911457659}"/>
</file>

<file path=docProps/app.xml><?xml version="1.0" encoding="utf-8"?>
<Properties xmlns="http://schemas.openxmlformats.org/officeDocument/2006/extended-properties" xmlns:vt="http://schemas.openxmlformats.org/officeDocument/2006/docPropsVTypes">
  <TotalTime>4072</TotalTime>
  <Words>702</Words>
  <Application>Microsoft Office PowerPoint</Application>
  <PresentationFormat>On-screen Show (4:3)</PresentationFormat>
  <Paragraphs>99</Paragraphs>
  <Slides>13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105</cp:revision>
  <dcterms:created xsi:type="dcterms:W3CDTF">1998-05-09T13:24:56Z</dcterms:created>
  <dcterms:modified xsi:type="dcterms:W3CDTF">2016-05-26T11:32:38Z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