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5" r:id="rId2"/>
    <p:sldId id="362" r:id="rId3"/>
    <p:sldId id="363" r:id="rId4"/>
    <p:sldId id="364" r:id="rId5"/>
    <p:sldId id="366" r:id="rId6"/>
    <p:sldId id="373" r:id="rId7"/>
    <p:sldId id="372" r:id="rId8"/>
    <p:sldId id="371" r:id="rId9"/>
    <p:sldId id="370" r:id="rId10"/>
    <p:sldId id="343" r:id="rId11"/>
    <p:sldId id="367" r:id="rId12"/>
    <p:sldId id="368" r:id="rId13"/>
    <p:sldId id="345" r:id="rId14"/>
    <p:sldId id="346" r:id="rId15"/>
    <p:sldId id="347" r:id="rId16"/>
    <p:sldId id="348" r:id="rId17"/>
    <p:sldId id="349" r:id="rId18"/>
    <p:sldId id="350" r:id="rId19"/>
    <p:sldId id="351" r:id="rId20"/>
    <p:sldId id="352" r:id="rId21"/>
    <p:sldId id="353" r:id="rId22"/>
    <p:sldId id="358" r:id="rId23"/>
    <p:sldId id="354" r:id="rId24"/>
    <p:sldId id="355" r:id="rId25"/>
    <p:sldId id="356" r:id="rId26"/>
    <p:sldId id="357" r:id="rId27"/>
    <p:sldId id="361" r:id="rId28"/>
    <p:sldId id="315" r:id="rId29"/>
    <p:sldId id="369" r:id="rId30"/>
    <p:sldId id="284" r:id="rId3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40" autoAdjust="0"/>
    <p:restoredTop sz="97856" autoAdjust="0"/>
  </p:normalViewPr>
  <p:slideViewPr>
    <p:cSldViewPr snapToGrid="0" showGuides="1">
      <p:cViewPr>
        <p:scale>
          <a:sx n="100" d="100"/>
          <a:sy n="100" d="100"/>
        </p:scale>
        <p:origin x="-2214" y="-408"/>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6.wmf"/><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4.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4.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C75BBFD-85FC-46D5-8F93-30AFE17299C0}" type="slidenum">
              <a:rPr lang="en-US"/>
              <a:pPr/>
              <a:t>‹#›</a:t>
            </a:fld>
            <a:endParaRPr lang="en-US"/>
          </a:p>
        </p:txBody>
      </p:sp>
    </p:spTree>
    <p:extLst>
      <p:ext uri="{BB962C8B-B14F-4D97-AF65-F5344CB8AC3E}">
        <p14:creationId xmlns:p14="http://schemas.microsoft.com/office/powerpoint/2010/main" val="1537739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1C37BC9-BF10-46C9-8202-05512564F465}" type="slidenum">
              <a:rPr lang="en-US"/>
              <a:pPr/>
              <a:t>‹#›</a:t>
            </a:fld>
            <a:endParaRPr lang="en-US"/>
          </a:p>
        </p:txBody>
      </p:sp>
    </p:spTree>
    <p:extLst>
      <p:ext uri="{BB962C8B-B14F-4D97-AF65-F5344CB8AC3E}">
        <p14:creationId xmlns:p14="http://schemas.microsoft.com/office/powerpoint/2010/main" val="3544932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32ED481-3D88-4E00-AF07-F34FD19AD41B}" type="slidenum">
              <a:rPr lang="en-US"/>
              <a:pPr/>
              <a:t>‹#›</a:t>
            </a:fld>
            <a:endParaRPr lang="en-US"/>
          </a:p>
        </p:txBody>
      </p:sp>
    </p:spTree>
    <p:extLst>
      <p:ext uri="{BB962C8B-B14F-4D97-AF65-F5344CB8AC3E}">
        <p14:creationId xmlns:p14="http://schemas.microsoft.com/office/powerpoint/2010/main" val="1281899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FB6849D-AD8F-4EE2-AA0A-03BB6EBB7B61}" type="slidenum">
              <a:rPr lang="en-US"/>
              <a:pPr/>
              <a:t>‹#›</a:t>
            </a:fld>
            <a:endParaRPr lang="en-US"/>
          </a:p>
        </p:txBody>
      </p:sp>
    </p:spTree>
    <p:extLst>
      <p:ext uri="{BB962C8B-B14F-4D97-AF65-F5344CB8AC3E}">
        <p14:creationId xmlns:p14="http://schemas.microsoft.com/office/powerpoint/2010/main" val="2875408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98A19F5-BE1E-48D8-A7DF-D455B9A3DC67}" type="slidenum">
              <a:rPr lang="en-US"/>
              <a:pPr/>
              <a:t>‹#›</a:t>
            </a:fld>
            <a:endParaRPr lang="en-US"/>
          </a:p>
        </p:txBody>
      </p:sp>
    </p:spTree>
    <p:extLst>
      <p:ext uri="{BB962C8B-B14F-4D97-AF65-F5344CB8AC3E}">
        <p14:creationId xmlns:p14="http://schemas.microsoft.com/office/powerpoint/2010/main" val="3900877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64C10A5-C01F-4103-B93C-F93FD32F6AAC}" type="slidenum">
              <a:rPr lang="en-US"/>
              <a:pPr/>
              <a:t>‹#›</a:t>
            </a:fld>
            <a:endParaRPr lang="en-US"/>
          </a:p>
        </p:txBody>
      </p:sp>
    </p:spTree>
    <p:extLst>
      <p:ext uri="{BB962C8B-B14F-4D97-AF65-F5344CB8AC3E}">
        <p14:creationId xmlns:p14="http://schemas.microsoft.com/office/powerpoint/2010/main" val="931934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E1E0AB8-AEFB-4FEF-8B44-FE668FC00F17}" type="slidenum">
              <a:rPr lang="en-US"/>
              <a:pPr/>
              <a:t>‹#›</a:t>
            </a:fld>
            <a:endParaRPr lang="en-US"/>
          </a:p>
        </p:txBody>
      </p:sp>
    </p:spTree>
    <p:extLst>
      <p:ext uri="{BB962C8B-B14F-4D97-AF65-F5344CB8AC3E}">
        <p14:creationId xmlns:p14="http://schemas.microsoft.com/office/powerpoint/2010/main" val="3142819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7B3E7A9-18A0-4229-B039-243A2663E74C}" type="slidenum">
              <a:rPr lang="en-US"/>
              <a:pPr/>
              <a:t>‹#›</a:t>
            </a:fld>
            <a:endParaRPr lang="en-US"/>
          </a:p>
        </p:txBody>
      </p:sp>
    </p:spTree>
    <p:extLst>
      <p:ext uri="{BB962C8B-B14F-4D97-AF65-F5344CB8AC3E}">
        <p14:creationId xmlns:p14="http://schemas.microsoft.com/office/powerpoint/2010/main" val="1469218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8765491-1F42-4510-A0F0-B8FF93C2FB18}" type="slidenum">
              <a:rPr lang="en-US"/>
              <a:pPr/>
              <a:t>‹#›</a:t>
            </a:fld>
            <a:endParaRPr lang="en-US"/>
          </a:p>
        </p:txBody>
      </p:sp>
    </p:spTree>
    <p:extLst>
      <p:ext uri="{BB962C8B-B14F-4D97-AF65-F5344CB8AC3E}">
        <p14:creationId xmlns:p14="http://schemas.microsoft.com/office/powerpoint/2010/main" val="1708541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0380FCB-6FCD-49BB-8119-847945302D49}" type="slidenum">
              <a:rPr lang="en-US"/>
              <a:pPr/>
              <a:t>‹#›</a:t>
            </a:fld>
            <a:endParaRPr lang="en-US"/>
          </a:p>
        </p:txBody>
      </p:sp>
    </p:spTree>
    <p:extLst>
      <p:ext uri="{BB962C8B-B14F-4D97-AF65-F5344CB8AC3E}">
        <p14:creationId xmlns:p14="http://schemas.microsoft.com/office/powerpoint/2010/main" val="2558553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2C20823-F15D-4230-B569-1BB744A480A5}" type="slidenum">
              <a:rPr lang="en-US"/>
              <a:pPr/>
              <a:t>‹#›</a:t>
            </a:fld>
            <a:endParaRPr lang="en-US"/>
          </a:p>
        </p:txBody>
      </p:sp>
    </p:spTree>
    <p:extLst>
      <p:ext uri="{BB962C8B-B14F-4D97-AF65-F5344CB8AC3E}">
        <p14:creationId xmlns:p14="http://schemas.microsoft.com/office/powerpoint/2010/main" val="110978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4FF84226-6E03-4D27-9318-7F1CF2E2C10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5" Type="http://schemas.openxmlformats.org/officeDocument/2006/relationships/oleObject" Target="../embeddings/oleObject20.bin"/><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wmf"/><Relationship Id="rId5" Type="http://schemas.openxmlformats.org/officeDocument/2006/relationships/oleObject" Target="../embeddings/oleObject22.bin"/><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9.wmf"/><Relationship Id="rId5" Type="http://schemas.openxmlformats.org/officeDocument/2006/relationships/oleObject" Target="../embeddings/oleObject24.bin"/><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1.wmf"/><Relationship Id="rId5" Type="http://schemas.openxmlformats.org/officeDocument/2006/relationships/oleObject" Target="../embeddings/oleObject26.bin"/><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3.wmf"/><Relationship Id="rId5" Type="http://schemas.openxmlformats.org/officeDocument/2006/relationships/oleObject" Target="../embeddings/oleObject28.bin"/><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5.wmf"/><Relationship Id="rId5" Type="http://schemas.openxmlformats.org/officeDocument/2006/relationships/oleObject" Target="../embeddings/oleObject30.bin"/><Relationship Id="rId4" Type="http://schemas.openxmlformats.org/officeDocument/2006/relationships/image" Target="../media/image14.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7.wmf"/><Relationship Id="rId5" Type="http://schemas.openxmlformats.org/officeDocument/2006/relationships/oleObject" Target="../embeddings/oleObject32.bin"/><Relationship Id="rId4"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9.wmf"/><Relationship Id="rId5" Type="http://schemas.openxmlformats.org/officeDocument/2006/relationships/oleObject" Target="../embeddings/oleObject34.bin"/><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1.wmf"/><Relationship Id="rId5" Type="http://schemas.openxmlformats.org/officeDocument/2006/relationships/oleObject" Target="../embeddings/oleObject36.bin"/><Relationship Id="rId4" Type="http://schemas.openxmlformats.org/officeDocument/2006/relationships/image" Target="../media/image20.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3.wmf"/><Relationship Id="rId5" Type="http://schemas.openxmlformats.org/officeDocument/2006/relationships/oleObject" Target="../embeddings/oleObject38.bin"/><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5.wmf"/><Relationship Id="rId5" Type="http://schemas.openxmlformats.org/officeDocument/2006/relationships/oleObject" Target="../embeddings/oleObject40.bin"/><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7.wmf"/><Relationship Id="rId5" Type="http://schemas.openxmlformats.org/officeDocument/2006/relationships/oleObject" Target="../embeddings/oleObject42.bin"/><Relationship Id="rId4" Type="http://schemas.openxmlformats.org/officeDocument/2006/relationships/image" Target="../media/image26.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9.wmf"/><Relationship Id="rId5" Type="http://schemas.openxmlformats.org/officeDocument/2006/relationships/oleObject" Target="../embeddings/oleObject44.bin"/><Relationship Id="rId4" Type="http://schemas.openxmlformats.org/officeDocument/2006/relationships/image" Target="../media/image28.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9.wmf"/><Relationship Id="rId5" Type="http://schemas.openxmlformats.org/officeDocument/2006/relationships/oleObject" Target="../embeddings/oleObject46.bin"/><Relationship Id="rId4" Type="http://schemas.openxmlformats.org/officeDocument/2006/relationships/image" Target="../media/image8.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1.wmf"/><Relationship Id="rId5" Type="http://schemas.openxmlformats.org/officeDocument/2006/relationships/oleObject" Target="../embeddings/oleObject48.bin"/><Relationship Id="rId4" Type="http://schemas.openxmlformats.org/officeDocument/2006/relationships/image" Target="../media/image30.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3.wmf"/><Relationship Id="rId5" Type="http://schemas.openxmlformats.org/officeDocument/2006/relationships/oleObject" Target="../embeddings/oleObject50.bin"/><Relationship Id="rId4" Type="http://schemas.openxmlformats.org/officeDocument/2006/relationships/image" Target="../media/image32.e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35.wmf"/><Relationship Id="rId5" Type="http://schemas.openxmlformats.org/officeDocument/2006/relationships/oleObject" Target="../embeddings/oleObject52.bin"/><Relationship Id="rId4" Type="http://schemas.openxmlformats.org/officeDocument/2006/relationships/image" Target="../media/image34.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36.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36.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3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5.wmf"/><Relationship Id="rId5" Type="http://schemas.openxmlformats.org/officeDocument/2006/relationships/oleObject" Target="../embeddings/oleObject5.bin"/><Relationship Id="rId4" Type="http://schemas.openxmlformats.org/officeDocument/2006/relationships/image" Target="../media/image4.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wmf"/><Relationship Id="rId5" Type="http://schemas.openxmlformats.org/officeDocument/2006/relationships/oleObject" Target="../embeddings/oleObject7.bin"/><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6.wmf"/><Relationship Id="rId5" Type="http://schemas.openxmlformats.org/officeDocument/2006/relationships/oleObject" Target="../embeddings/oleObject9.bin"/><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wmf"/><Relationship Id="rId5" Type="http://schemas.openxmlformats.org/officeDocument/2006/relationships/oleObject" Target="../embeddings/oleObject12.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wmf"/><Relationship Id="rId5" Type="http://schemas.openxmlformats.org/officeDocument/2006/relationships/oleObject" Target="../embeddings/oleObject16.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1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12: </a:t>
            </a:r>
            <a:r>
              <a:rPr lang="en-GB" dirty="0">
                <a:solidFill>
                  <a:schemeClr val="bg1"/>
                </a:solidFill>
                <a:latin typeface="Arial" pitchFamily="34" charset="0"/>
                <a:cs typeface="Arial" pitchFamily="34" charset="0"/>
              </a:rPr>
              <a:t>Autocorrelation </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190119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60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106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look at examples of the patterns that are generated when the disturbance term is subject to AR(1) autocorrelation.  The object is to provide some bench-mark images to help you assess plots of residuals in time series regressions.</a:t>
            </a:r>
            <a:endParaRPr lang="en-GB" sz="1500" b="1">
              <a:latin typeface="Times New Roman" pitchFamily="18" charset="0"/>
            </a:endParaRPr>
          </a:p>
        </p:txBody>
      </p:sp>
      <p:graphicFrame>
        <p:nvGraphicFramePr>
          <p:cNvPr id="110605" name="Object 13"/>
          <p:cNvGraphicFramePr>
            <a:graphicFrameLocks noChangeAspect="1"/>
          </p:cNvGraphicFramePr>
          <p:nvPr>
            <p:extLst>
              <p:ext uri="{D42A27DB-BD31-4B8C-83A1-F6EECF244321}">
                <p14:modId xmlns:p14="http://schemas.microsoft.com/office/powerpoint/2010/main" val="2670287632"/>
              </p:ext>
            </p:extLst>
          </p:nvPr>
        </p:nvGraphicFramePr>
        <p:xfrm>
          <a:off x="779464" y="773114"/>
          <a:ext cx="7444921" cy="4579813"/>
        </p:xfrm>
        <a:graphic>
          <a:graphicData uri="http://schemas.openxmlformats.org/presentationml/2006/ole">
            <mc:AlternateContent xmlns:mc="http://schemas.openxmlformats.org/markup-compatibility/2006">
              <mc:Choice xmlns:v="urn:schemas-microsoft-com:vml" Requires="v">
                <p:oleObj spid="_x0000_s110641" name="Worksheet" r:id="rId3" imgW="9306151" imgH="5724766" progId="Excel.Sheet.8">
                  <p:embed/>
                </p:oleObj>
              </mc:Choice>
              <mc:Fallback>
                <p:oleObj name="Worksheet" r:id="rId3" imgW="9306151" imgH="5724766" progId="Excel.Sheet.8">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464" y="773114"/>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3" name="Rectangle 12"/>
          <p:cNvSpPr/>
          <p:nvPr/>
        </p:nvSpPr>
        <p:spPr bwMode="auto">
          <a:xfrm>
            <a:off x="3484800" y="601200"/>
            <a:ext cx="200025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2852822827"/>
              </p:ext>
            </p:extLst>
          </p:nvPr>
        </p:nvGraphicFramePr>
        <p:xfrm>
          <a:off x="3625200" y="647700"/>
          <a:ext cx="1739900" cy="381000"/>
        </p:xfrm>
        <a:graphic>
          <a:graphicData uri="http://schemas.openxmlformats.org/presentationml/2006/ole">
            <mc:AlternateContent xmlns:mc="http://schemas.openxmlformats.org/markup-compatibility/2006">
              <mc:Choice xmlns:v="urn:schemas-microsoft-com:vml" Requires="v">
                <p:oleObj spid="_x0000_s110642"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77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3517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use 50 independent values of </a:t>
            </a:r>
            <a:r>
              <a:rPr lang="en-GB" sz="1500" b="1" i="1" dirty="0">
                <a:latin typeface="Symbol" pitchFamily="18" charset="2"/>
              </a:rPr>
              <a:t>e</a:t>
            </a:r>
            <a:r>
              <a:rPr lang="en-GB" sz="1500" b="1" dirty="0"/>
              <a:t>, taken from a normal distribution with 0 mean, and generate series for </a:t>
            </a:r>
            <a:r>
              <a:rPr lang="en-GB" sz="1500" b="1" i="1" dirty="0"/>
              <a:t>u</a:t>
            </a:r>
            <a:r>
              <a:rPr lang="en-GB" sz="1500" b="1" dirty="0"/>
              <a:t> using different values of </a:t>
            </a:r>
            <a:r>
              <a:rPr lang="en-GB" sz="1500" b="1" i="1" dirty="0">
                <a:latin typeface="Symbol" pitchFamily="18" charset="2"/>
              </a:rPr>
              <a:t>r</a:t>
            </a:r>
            <a:r>
              <a:rPr lang="en-GB" sz="1500" b="1" dirty="0"/>
              <a:t>.</a:t>
            </a:r>
            <a:endParaRPr lang="en-GB" sz="1500" b="1" dirty="0">
              <a:latin typeface="Times New Roman" pitchFamily="18" charset="0"/>
            </a:endParaRPr>
          </a:p>
        </p:txBody>
      </p:sp>
      <p:graphicFrame>
        <p:nvGraphicFramePr>
          <p:cNvPr id="135174" name="Object 6"/>
          <p:cNvGraphicFramePr>
            <a:graphicFrameLocks noChangeAspect="1"/>
          </p:cNvGraphicFramePr>
          <p:nvPr>
            <p:extLst>
              <p:ext uri="{D42A27DB-BD31-4B8C-83A1-F6EECF244321}">
                <p14:modId xmlns:p14="http://schemas.microsoft.com/office/powerpoint/2010/main" val="2712002630"/>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35206"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4800" y="601200"/>
            <a:ext cx="200025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1038555867"/>
              </p:ext>
            </p:extLst>
          </p:nvPr>
        </p:nvGraphicFramePr>
        <p:xfrm>
          <a:off x="3625200" y="647700"/>
          <a:ext cx="1739900" cy="381000"/>
        </p:xfrm>
        <a:graphic>
          <a:graphicData uri="http://schemas.openxmlformats.org/presentationml/2006/ole">
            <mc:AlternateContent xmlns:mc="http://schemas.openxmlformats.org/markup-compatibility/2006">
              <mc:Choice xmlns:v="urn:schemas-microsoft-com:vml" Requires="v">
                <p:oleObj spid="_x0000_s135207" name="Equation" r:id="rId5" imgW="1739880" imgH="380880" progId="Equation.3">
                  <p:embed/>
                </p:oleObj>
              </mc:Choice>
              <mc:Fallback>
                <p:oleObj name="Equation" r:id="rId5" imgW="173988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7700"/>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3619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have started with </a:t>
            </a:r>
            <a:r>
              <a:rPr lang="en-GB" sz="1500" b="1" i="1">
                <a:latin typeface="Symbol" pitchFamily="18" charset="2"/>
              </a:rPr>
              <a:t>r</a:t>
            </a:r>
            <a:r>
              <a:rPr lang="en-GB" sz="1500" b="1"/>
              <a:t> equal to 0, so there is no autocorrelation.  We will increase </a:t>
            </a:r>
            <a:r>
              <a:rPr lang="en-GB" sz="1500" b="1" i="1">
                <a:latin typeface="Symbol" pitchFamily="18" charset="2"/>
              </a:rPr>
              <a:t>r</a:t>
            </a:r>
            <a:r>
              <a:rPr lang="en-GB" sz="1500" b="1"/>
              <a:t> progressively in steps of 0.1.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4" name="Object 6"/>
          <p:cNvGraphicFramePr>
            <a:graphicFrameLocks noChangeAspect="1"/>
          </p:cNvGraphicFramePr>
          <p:nvPr>
            <p:extLst>
              <p:ext uri="{D42A27DB-BD31-4B8C-83A1-F6EECF244321}">
                <p14:modId xmlns:p14="http://schemas.microsoft.com/office/powerpoint/2010/main" val="1956741244"/>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36234"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Rectangle 14"/>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6199" name="Object 7"/>
          <p:cNvGraphicFramePr>
            <a:graphicFrameLocks noChangeAspect="1"/>
          </p:cNvGraphicFramePr>
          <p:nvPr>
            <p:extLst>
              <p:ext uri="{D42A27DB-BD31-4B8C-83A1-F6EECF244321}">
                <p14:modId xmlns:p14="http://schemas.microsoft.com/office/powerpoint/2010/main" val="3641497987"/>
              </p:ext>
            </p:extLst>
          </p:nvPr>
        </p:nvGraphicFramePr>
        <p:xfrm>
          <a:off x="3624600" y="647700"/>
          <a:ext cx="1943100" cy="381000"/>
        </p:xfrm>
        <a:graphic>
          <a:graphicData uri="http://schemas.openxmlformats.org/presentationml/2006/ole">
            <mc:AlternateContent xmlns:mc="http://schemas.openxmlformats.org/markup-compatibility/2006">
              <mc:Choice xmlns:v="urn:schemas-microsoft-com:vml" Requires="v">
                <p:oleObj spid="_x0000_s136235" name="Equation" r:id="rId5" imgW="1942920" imgH="380880" progId="Equation.3">
                  <p:embed/>
                </p:oleObj>
              </mc:Choice>
              <mc:Fallback>
                <p:oleObj name="Equation" r:id="rId5" imgW="194292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4600" y="6477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264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0.1)</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graphicFrame>
        <p:nvGraphicFramePr>
          <p:cNvPr id="112647" name="Object 7"/>
          <p:cNvGraphicFramePr>
            <a:graphicFrameLocks noChangeAspect="1"/>
          </p:cNvGraphicFramePr>
          <p:nvPr>
            <p:extLst>
              <p:ext uri="{D42A27DB-BD31-4B8C-83A1-F6EECF244321}">
                <p14:modId xmlns:p14="http://schemas.microsoft.com/office/powerpoint/2010/main" val="2131085244"/>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2683"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2648" name="Object 8"/>
          <p:cNvGraphicFramePr>
            <a:graphicFrameLocks noChangeAspect="1"/>
          </p:cNvGraphicFramePr>
          <p:nvPr>
            <p:extLst>
              <p:ext uri="{D42A27DB-BD31-4B8C-83A1-F6EECF244321}">
                <p14:modId xmlns:p14="http://schemas.microsoft.com/office/powerpoint/2010/main" val="1856294275"/>
              </p:ext>
            </p:extLst>
          </p:nvPr>
        </p:nvGraphicFramePr>
        <p:xfrm>
          <a:off x="3625200" y="648000"/>
          <a:ext cx="1930400" cy="381000"/>
        </p:xfrm>
        <a:graphic>
          <a:graphicData uri="http://schemas.openxmlformats.org/presentationml/2006/ole">
            <mc:AlternateContent xmlns:mc="http://schemas.openxmlformats.org/markup-compatibility/2006">
              <mc:Choice xmlns:v="urn:schemas-microsoft-com:vml" Requires="v">
                <p:oleObj spid="_x0000_s112684" name="Equation" r:id="rId5" imgW="1930320" imgH="380880" progId="Equation.3">
                  <p:embed/>
                </p:oleObj>
              </mc:Choice>
              <mc:Fallback>
                <p:oleObj name="Equation" r:id="rId5" imgW="1930320" imgH="3808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30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graphicFrame>
        <p:nvGraphicFramePr>
          <p:cNvPr id="113671" name="Object 7"/>
          <p:cNvGraphicFramePr>
            <a:graphicFrameLocks noChangeAspect="1"/>
          </p:cNvGraphicFramePr>
          <p:nvPr>
            <p:extLst>
              <p:ext uri="{D42A27DB-BD31-4B8C-83A1-F6EECF244321}">
                <p14:modId xmlns:p14="http://schemas.microsoft.com/office/powerpoint/2010/main" val="1213314185"/>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3707"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0.2)</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3672" name="Object 8"/>
          <p:cNvGraphicFramePr>
            <a:graphicFrameLocks noChangeAspect="1"/>
          </p:cNvGraphicFramePr>
          <p:nvPr>
            <p:extLst>
              <p:ext uri="{D42A27DB-BD31-4B8C-83A1-F6EECF244321}">
                <p14:modId xmlns:p14="http://schemas.microsoft.com/office/powerpoint/2010/main" val="4071237703"/>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3708" name="Equation" r:id="rId5" imgW="1942920" imgH="380880" progId="Equation.3">
                  <p:embed/>
                </p:oleObj>
              </mc:Choice>
              <mc:Fallback>
                <p:oleObj name="Equation" r:id="rId5" imgW="1942920" imgH="3808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14693"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With </a:t>
            </a:r>
            <a:r>
              <a:rPr lang="en-GB" sz="1500" b="1" i="1" dirty="0">
                <a:latin typeface="Symbol" pitchFamily="18" charset="2"/>
              </a:rPr>
              <a:t>r</a:t>
            </a:r>
            <a:r>
              <a:rPr lang="en-GB" sz="1500" b="1" dirty="0"/>
              <a:t> equal to 0.3, a pattern of positive autocorrelation is beginning to be apparent.</a:t>
            </a:r>
            <a:endParaRPr lang="en-GB" sz="1500" b="1" dirty="0">
              <a:latin typeface="Times New Roman" pitchFamily="18" charset="0"/>
            </a:endParaRPr>
          </a:p>
        </p:txBody>
      </p:sp>
      <p:graphicFrame>
        <p:nvGraphicFramePr>
          <p:cNvPr id="114696" name="Object 8"/>
          <p:cNvGraphicFramePr>
            <a:graphicFrameLocks noChangeAspect="1"/>
          </p:cNvGraphicFramePr>
          <p:nvPr>
            <p:extLst>
              <p:ext uri="{D42A27DB-BD31-4B8C-83A1-F6EECF244321}">
                <p14:modId xmlns:p14="http://schemas.microsoft.com/office/powerpoint/2010/main" val="273142887"/>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4731"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4694" name="Object 6"/>
          <p:cNvGraphicFramePr>
            <a:graphicFrameLocks noChangeAspect="1"/>
          </p:cNvGraphicFramePr>
          <p:nvPr>
            <p:extLst>
              <p:ext uri="{D42A27DB-BD31-4B8C-83A1-F6EECF244321}">
                <p14:modId xmlns:p14="http://schemas.microsoft.com/office/powerpoint/2010/main" val="679692358"/>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4732"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graphicFrame>
        <p:nvGraphicFramePr>
          <p:cNvPr id="115720" name="Object 8"/>
          <p:cNvGraphicFramePr>
            <a:graphicFrameLocks noChangeAspect="1"/>
          </p:cNvGraphicFramePr>
          <p:nvPr>
            <p:extLst>
              <p:ext uri="{D42A27DB-BD31-4B8C-83A1-F6EECF244321}">
                <p14:modId xmlns:p14="http://schemas.microsoft.com/office/powerpoint/2010/main" val="1501646719"/>
              </p:ext>
            </p:extLst>
          </p:nvPr>
        </p:nvGraphicFramePr>
        <p:xfrm>
          <a:off x="781201" y="774001"/>
          <a:ext cx="7444921" cy="4579813"/>
        </p:xfrm>
        <a:graphic>
          <a:graphicData uri="http://schemas.openxmlformats.org/presentationml/2006/ole">
            <mc:AlternateContent xmlns:mc="http://schemas.openxmlformats.org/markup-compatibility/2006">
              <mc:Choice xmlns:v="urn:schemas-microsoft-com:vml" Requires="v">
                <p:oleObj spid="_x0000_s115755"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1" y="774001"/>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0.4)</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5718" name="Object 6"/>
          <p:cNvGraphicFramePr>
            <a:graphicFrameLocks noChangeAspect="1"/>
          </p:cNvGraphicFramePr>
          <p:nvPr>
            <p:extLst>
              <p:ext uri="{D42A27DB-BD31-4B8C-83A1-F6EECF244321}">
                <p14:modId xmlns:p14="http://schemas.microsoft.com/office/powerpoint/2010/main" val="264345689"/>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5756"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4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graphicFrame>
        <p:nvGraphicFramePr>
          <p:cNvPr id="116746" name="Object 10"/>
          <p:cNvGraphicFramePr>
            <a:graphicFrameLocks noChangeAspect="1"/>
          </p:cNvGraphicFramePr>
          <p:nvPr>
            <p:extLst>
              <p:ext uri="{D42A27DB-BD31-4B8C-83A1-F6EECF244321}">
                <p14:modId xmlns:p14="http://schemas.microsoft.com/office/powerpoint/2010/main" val="1080439193"/>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6781" name="Worksheet" r:id="rId3" imgW="9306151" imgH="5724766" progId="Excel.Sheet.8">
                  <p:embed/>
                </p:oleObj>
              </mc:Choice>
              <mc:Fallback>
                <p:oleObj name="Worksheet" r:id="rId3" imgW="9306151" imgH="5724766" progId="Excel.Shee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0.5)</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6742" name="Object 6"/>
          <p:cNvGraphicFramePr>
            <a:graphicFrameLocks noChangeAspect="1"/>
          </p:cNvGraphicFramePr>
          <p:nvPr>
            <p:extLst>
              <p:ext uri="{D42A27DB-BD31-4B8C-83A1-F6EECF244321}">
                <p14:modId xmlns:p14="http://schemas.microsoft.com/office/powerpoint/2010/main" val="431901294"/>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6782"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17765"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a:t>
            </a:r>
            <a:r>
              <a:rPr lang="en-GB" sz="1500" b="1" i="1">
                <a:latin typeface="Symbol" pitchFamily="18" charset="2"/>
              </a:rPr>
              <a:t>r</a:t>
            </a:r>
            <a:r>
              <a:rPr lang="en-GB" sz="1500" b="1"/>
              <a:t> equal to 0.6, it is obvious that </a:t>
            </a:r>
            <a:r>
              <a:rPr lang="en-GB" sz="1500" b="1" i="1"/>
              <a:t>u</a:t>
            </a:r>
            <a:r>
              <a:rPr lang="en-GB" sz="1500" b="1"/>
              <a:t> is subject to positive autocorrelation.  Positive values tend to be followed by positive ones and negative values by negative ones.</a:t>
            </a:r>
            <a:endParaRPr lang="en-GB" sz="1500" b="1">
              <a:latin typeface="Times New Roman" pitchFamily="18" charset="0"/>
            </a:endParaRPr>
          </a:p>
        </p:txBody>
      </p:sp>
      <p:graphicFrame>
        <p:nvGraphicFramePr>
          <p:cNvPr id="117768" name="Object 8"/>
          <p:cNvGraphicFramePr>
            <a:graphicFrameLocks noChangeAspect="1"/>
          </p:cNvGraphicFramePr>
          <p:nvPr>
            <p:extLst>
              <p:ext uri="{D42A27DB-BD31-4B8C-83A1-F6EECF244321}">
                <p14:modId xmlns:p14="http://schemas.microsoft.com/office/powerpoint/2010/main" val="1886364934"/>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7803"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7766" name="Object 6"/>
          <p:cNvGraphicFramePr>
            <a:graphicFrameLocks noChangeAspect="1"/>
          </p:cNvGraphicFramePr>
          <p:nvPr>
            <p:extLst>
              <p:ext uri="{D42A27DB-BD31-4B8C-83A1-F6EECF244321}">
                <p14:modId xmlns:p14="http://schemas.microsoft.com/office/powerpoint/2010/main" val="2803805025"/>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7804"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8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graphicFrame>
        <p:nvGraphicFramePr>
          <p:cNvPr id="118793" name="Object 9"/>
          <p:cNvGraphicFramePr>
            <a:graphicFrameLocks noChangeAspect="1"/>
          </p:cNvGraphicFramePr>
          <p:nvPr>
            <p:extLst>
              <p:ext uri="{D42A27DB-BD31-4B8C-83A1-F6EECF244321}">
                <p14:modId xmlns:p14="http://schemas.microsoft.com/office/powerpoint/2010/main" val="3107876521"/>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8828" name="Worksheet" r:id="rId3" imgW="9306151" imgH="5724766" progId="Excel.Sheet.8">
                  <p:embed/>
                </p:oleObj>
              </mc:Choice>
              <mc:Fallback>
                <p:oleObj name="Worksheet" r:id="rId3" imgW="9306151" imgH="5724766" progId="Excel.Sheet.8">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0.7)</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8791" name="Object 7"/>
          <p:cNvGraphicFramePr>
            <a:graphicFrameLocks noChangeAspect="1"/>
          </p:cNvGraphicFramePr>
          <p:nvPr>
            <p:extLst>
              <p:ext uri="{D42A27DB-BD31-4B8C-83A1-F6EECF244321}">
                <p14:modId xmlns:p14="http://schemas.microsoft.com/office/powerpoint/2010/main" val="2445621150"/>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8829" name="Equation" r:id="rId5" imgW="1942920" imgH="380880" progId="Equation.3">
                  <p:embed/>
                </p:oleObj>
              </mc:Choice>
              <mc:Fallback>
                <p:oleObj name="Equation" r:id="rId5" imgW="1942920" imgH="3808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19125"/>
            <a:ext cx="8280000" cy="4905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005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300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30078" name="Text Box 3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C.5 states that the values of the disturbance term in the observations in the sample are generated independently of each other.</a:t>
            </a:r>
            <a:endParaRPr lang="en-GB" sz="1500" b="1">
              <a:latin typeface="Times New Roman" pitchFamily="18" charset="0"/>
            </a:endParaRPr>
          </a:p>
        </p:txBody>
      </p:sp>
      <p:graphicFrame>
        <p:nvGraphicFramePr>
          <p:cNvPr id="130079" name="Object 31"/>
          <p:cNvGraphicFramePr>
            <a:graphicFrameLocks noChangeAspect="1"/>
          </p:cNvGraphicFramePr>
          <p:nvPr>
            <p:extLst>
              <p:ext uri="{D42A27DB-BD31-4B8C-83A1-F6EECF244321}">
                <p14:modId xmlns:p14="http://schemas.microsoft.com/office/powerpoint/2010/main" val="2508204353"/>
              </p:ext>
            </p:extLst>
          </p:nvPr>
        </p:nvGraphicFramePr>
        <p:xfrm>
          <a:off x="874714" y="754064"/>
          <a:ext cx="7444921" cy="4579813"/>
        </p:xfrm>
        <a:graphic>
          <a:graphicData uri="http://schemas.openxmlformats.org/presentationml/2006/ole">
            <mc:AlternateContent xmlns:mc="http://schemas.openxmlformats.org/markup-compatibility/2006">
              <mc:Choice xmlns:v="urn:schemas-microsoft-com:vml" Requires="v">
                <p:oleObj spid="_x0000_s130102" name="Worksheet" r:id="rId3" imgW="9306151" imgH="5724766" progId="Excel.Sheet.8">
                  <p:embed/>
                </p:oleObj>
              </mc:Choice>
              <mc:Fallback>
                <p:oleObj name="Worksheet" r:id="rId3" imgW="9306151" imgH="5724766" progId="Excel.Sheet.8">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714" y="754064"/>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0084" name="Text Box 36"/>
          <p:cNvSpPr txBox="1">
            <a:spLocks noChangeArrowheads="1"/>
          </p:cNvSpPr>
          <p:nvPr/>
        </p:nvSpPr>
        <p:spPr bwMode="auto">
          <a:xfrm>
            <a:off x="638175" y="8096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Y</a:t>
            </a:r>
          </a:p>
        </p:txBody>
      </p:sp>
      <p:sp>
        <p:nvSpPr>
          <p:cNvPr id="130085" name="Text Box 37"/>
          <p:cNvSpPr txBox="1">
            <a:spLocks noChangeArrowheads="1"/>
          </p:cNvSpPr>
          <p:nvPr/>
        </p:nvSpPr>
        <p:spPr bwMode="auto">
          <a:xfrm>
            <a:off x="7886700" y="5072063"/>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X</a:t>
            </a:r>
          </a:p>
        </p:txBody>
      </p:sp>
      <p:sp>
        <p:nvSpPr>
          <p:cNvPr id="15" name="Text Box 13"/>
          <p:cNvSpPr txBox="1">
            <a:spLocks noChangeArrowheads="1"/>
          </p:cNvSpPr>
          <p:nvPr/>
        </p:nvSpPr>
        <p:spPr bwMode="auto">
          <a:xfrm rot="20375734">
            <a:off x="6470650" y="1187450"/>
            <a:ext cx="14636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t>Y</a:t>
            </a:r>
            <a:r>
              <a:rPr lang="en-US" sz="1800" b="1"/>
              <a:t> = </a:t>
            </a:r>
            <a:r>
              <a:rPr lang="en-US" sz="1800" b="1" i="1">
                <a:latin typeface="Symbol" pitchFamily="18" charset="2"/>
              </a:rPr>
              <a:t>b</a:t>
            </a:r>
            <a:r>
              <a:rPr lang="en-US" sz="1800" b="1" baseline="-25000"/>
              <a:t>1</a:t>
            </a:r>
            <a:r>
              <a:rPr lang="en-US" sz="1800" b="1"/>
              <a:t> + </a:t>
            </a:r>
            <a:r>
              <a:rPr lang="en-US" sz="1800" b="1" i="1">
                <a:latin typeface="Symbol" pitchFamily="18" charset="2"/>
              </a:rPr>
              <a:t>b</a:t>
            </a:r>
            <a:r>
              <a:rPr lang="en-US" sz="1800" b="1" baseline="-25000"/>
              <a:t>2</a:t>
            </a:r>
            <a:r>
              <a:rPr lang="en-US" sz="1800" b="1" i="1"/>
              <a:t>X</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graphicFrame>
        <p:nvGraphicFramePr>
          <p:cNvPr id="119816" name="Object 8"/>
          <p:cNvGraphicFramePr>
            <a:graphicFrameLocks noChangeAspect="1"/>
          </p:cNvGraphicFramePr>
          <p:nvPr>
            <p:extLst>
              <p:ext uri="{D42A27DB-BD31-4B8C-83A1-F6EECF244321}">
                <p14:modId xmlns:p14="http://schemas.microsoft.com/office/powerpoint/2010/main" val="3088888634"/>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19851"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t>
            </a:r>
            <a:r>
              <a:rPr lang="en-GB" sz="1500" b="1" i="1" dirty="0" smtClean="0">
                <a:latin typeface="Symbol" pitchFamily="18" charset="2"/>
              </a:rPr>
              <a:t>r</a:t>
            </a:r>
            <a:r>
              <a:rPr lang="en-GB" sz="1500" b="1" dirty="0" smtClean="0"/>
              <a:t> = 0.8)</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9814" name="Object 6"/>
          <p:cNvGraphicFramePr>
            <a:graphicFrameLocks noChangeAspect="1"/>
          </p:cNvGraphicFramePr>
          <p:nvPr>
            <p:extLst>
              <p:ext uri="{D42A27DB-BD31-4B8C-83A1-F6EECF244321}">
                <p14:modId xmlns:p14="http://schemas.microsoft.com/office/powerpoint/2010/main" val="634351808"/>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19852"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2083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a:t>
            </a:r>
            <a:r>
              <a:rPr lang="en-GB" sz="1500" b="1" i="1">
                <a:latin typeface="Symbol" pitchFamily="18" charset="2"/>
              </a:rPr>
              <a:t>r</a:t>
            </a:r>
            <a:r>
              <a:rPr lang="en-GB" sz="1500" b="1"/>
              <a:t> equal to 0.9, the sequences of values with the same sign have become long and the tendency to return to 0 has become weak.</a:t>
            </a:r>
            <a:endParaRPr lang="en-GB" sz="1500" b="1">
              <a:latin typeface="Times New Roman" pitchFamily="18" charset="0"/>
            </a:endParaRPr>
          </a:p>
        </p:txBody>
      </p:sp>
      <p:graphicFrame>
        <p:nvGraphicFramePr>
          <p:cNvPr id="120840" name="Object 8"/>
          <p:cNvGraphicFramePr>
            <a:graphicFrameLocks noChangeAspect="1"/>
          </p:cNvGraphicFramePr>
          <p:nvPr>
            <p:extLst>
              <p:ext uri="{D42A27DB-BD31-4B8C-83A1-F6EECF244321}">
                <p14:modId xmlns:p14="http://schemas.microsoft.com/office/powerpoint/2010/main" val="1187911620"/>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20875"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0838" name="Object 6"/>
          <p:cNvGraphicFramePr>
            <a:graphicFrameLocks noChangeAspect="1"/>
          </p:cNvGraphicFramePr>
          <p:nvPr>
            <p:extLst>
              <p:ext uri="{D42A27DB-BD31-4B8C-83A1-F6EECF244321}">
                <p14:modId xmlns:p14="http://schemas.microsoft.com/office/powerpoint/2010/main" val="2416753172"/>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20876" name="Equation" r:id="rId5" imgW="1942920" imgH="380880" progId="Equation.3">
                  <p:embed/>
                </p:oleObj>
              </mc:Choice>
              <mc:Fallback>
                <p:oleObj name="Equation" r:id="rId5" imgW="194292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2595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process is now approaching what is known as a random walk, where </a:t>
            </a:r>
            <a:r>
              <a:rPr lang="en-GB" sz="1500" b="1" i="1">
                <a:latin typeface="Symbol" pitchFamily="18" charset="2"/>
              </a:rPr>
              <a:t>r</a:t>
            </a:r>
            <a:r>
              <a:rPr lang="en-GB" sz="1500" b="1"/>
              <a:t> is equal to 1 and the process becomes nonstationary.  The terms ‘random walk’ and ‘nonstationary’ will be defined in the next chapter.  For the time being we will assume | </a:t>
            </a:r>
            <a:r>
              <a:rPr lang="en-GB" sz="1500" b="1" i="1">
                <a:latin typeface="Symbol" pitchFamily="18" charset="2"/>
              </a:rPr>
              <a:t>r</a:t>
            </a:r>
            <a:r>
              <a:rPr lang="en-GB" sz="1500" b="1"/>
              <a:t> | &lt; 1.</a:t>
            </a:r>
            <a:endParaRPr lang="en-GB" sz="1500" b="1">
              <a:latin typeface="Times New Roman" pitchFamily="18" charset="0"/>
            </a:endParaRPr>
          </a:p>
        </p:txBody>
      </p:sp>
      <p:graphicFrame>
        <p:nvGraphicFramePr>
          <p:cNvPr id="125961" name="Object 9"/>
          <p:cNvGraphicFramePr>
            <a:graphicFrameLocks noChangeAspect="1"/>
          </p:cNvGraphicFramePr>
          <p:nvPr>
            <p:extLst>
              <p:ext uri="{D42A27DB-BD31-4B8C-83A1-F6EECF244321}">
                <p14:modId xmlns:p14="http://schemas.microsoft.com/office/powerpoint/2010/main" val="80936321"/>
              </p:ext>
            </p:extLst>
          </p:nvPr>
        </p:nvGraphicFramePr>
        <p:xfrm>
          <a:off x="781201" y="774001"/>
          <a:ext cx="7444921" cy="4579813"/>
        </p:xfrm>
        <a:graphic>
          <a:graphicData uri="http://schemas.openxmlformats.org/presentationml/2006/ole">
            <mc:AlternateContent xmlns:mc="http://schemas.openxmlformats.org/markup-compatibility/2006">
              <mc:Choice xmlns:v="urn:schemas-microsoft-com:vml" Requires="v">
                <p:oleObj spid="_x0000_s125996" name="Worksheet" r:id="rId3" imgW="9306151" imgH="5724766" progId="Excel.Sheet.8">
                  <p:embed/>
                </p:oleObj>
              </mc:Choice>
              <mc:Fallback>
                <p:oleObj name="Worksheet" r:id="rId3" imgW="9306151" imgH="5724766" progId="Excel.Sheet.8">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1" y="774001"/>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3241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5958" name="Object 6"/>
          <p:cNvGraphicFramePr>
            <a:graphicFrameLocks noChangeAspect="1"/>
          </p:cNvGraphicFramePr>
          <p:nvPr>
            <p:extLst>
              <p:ext uri="{D42A27DB-BD31-4B8C-83A1-F6EECF244321}">
                <p14:modId xmlns:p14="http://schemas.microsoft.com/office/powerpoint/2010/main" val="173410206"/>
              </p:ext>
            </p:extLst>
          </p:nvPr>
        </p:nvGraphicFramePr>
        <p:xfrm>
          <a:off x="3625200" y="648000"/>
          <a:ext cx="2095500" cy="381000"/>
        </p:xfrm>
        <a:graphic>
          <a:graphicData uri="http://schemas.openxmlformats.org/presentationml/2006/ole">
            <mc:AlternateContent xmlns:mc="http://schemas.openxmlformats.org/markup-compatibility/2006">
              <mc:Choice xmlns:v="urn:schemas-microsoft-com:vml" Requires="v">
                <p:oleObj spid="_x0000_s125997" name="Equation" r:id="rId5" imgW="2095200" imgH="380880" progId="Equation.3">
                  <p:embed/>
                </p:oleObj>
              </mc:Choice>
              <mc:Fallback>
                <p:oleObj name="Equation" r:id="rId5" imgW="209520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2095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218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Next we will look at negative autocorrelation, starting with the same set of 50 independently distributed values of </a:t>
            </a:r>
            <a:r>
              <a:rPr lang="en-GB" sz="1500" b="1" i="1" dirty="0">
                <a:latin typeface="Symbol" pitchFamily="18" charset="2"/>
              </a:rPr>
              <a:t>e</a:t>
            </a:r>
            <a:r>
              <a:rPr lang="en-GB" sz="1500" b="1" i="1" baseline="-25000" dirty="0"/>
              <a:t>t</a:t>
            </a:r>
            <a:r>
              <a:rPr lang="en-GB" sz="1500" b="1" dirty="0"/>
              <a:t>.</a:t>
            </a:r>
            <a:endParaRPr lang="en-GB" sz="1500" b="1" dirty="0">
              <a:latin typeface="Times New Roman" pitchFamily="18" charset="0"/>
            </a:endParaRPr>
          </a:p>
        </p:txBody>
      </p:sp>
      <p:graphicFrame>
        <p:nvGraphicFramePr>
          <p:cNvPr id="121863" name="Object 7"/>
          <p:cNvGraphicFramePr>
            <a:graphicFrameLocks noChangeAspect="1"/>
          </p:cNvGraphicFramePr>
          <p:nvPr>
            <p:extLst>
              <p:ext uri="{D42A27DB-BD31-4B8C-83A1-F6EECF244321}">
                <p14:modId xmlns:p14="http://schemas.microsoft.com/office/powerpoint/2010/main" val="3070418662"/>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21897"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1816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1864" name="Object 8"/>
          <p:cNvGraphicFramePr>
            <a:graphicFrameLocks noChangeAspect="1"/>
          </p:cNvGraphicFramePr>
          <p:nvPr>
            <p:extLst>
              <p:ext uri="{D42A27DB-BD31-4B8C-83A1-F6EECF244321}">
                <p14:modId xmlns:p14="http://schemas.microsoft.com/office/powerpoint/2010/main" val="2139446036"/>
              </p:ext>
            </p:extLst>
          </p:nvPr>
        </p:nvGraphicFramePr>
        <p:xfrm>
          <a:off x="3625200" y="648000"/>
          <a:ext cx="1943100" cy="381000"/>
        </p:xfrm>
        <a:graphic>
          <a:graphicData uri="http://schemas.openxmlformats.org/presentationml/2006/ole">
            <mc:AlternateContent xmlns:mc="http://schemas.openxmlformats.org/markup-compatibility/2006">
              <mc:Choice xmlns:v="urn:schemas-microsoft-com:vml" Requires="v">
                <p:oleObj spid="_x0000_s121898" name="Equation" r:id="rId5" imgW="1942920" imgH="380880" progId="Equation.3">
                  <p:embed/>
                </p:oleObj>
              </mc:Choice>
              <mc:Fallback>
                <p:oleObj name="Equation" r:id="rId5" imgW="1942920" imgH="3808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194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228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take larger steps this time.</a:t>
            </a:r>
            <a:endParaRPr lang="en-GB" sz="1500" b="1">
              <a:latin typeface="Times New Roman" pitchFamily="18" charset="0"/>
            </a:endParaRPr>
          </a:p>
        </p:txBody>
      </p:sp>
      <p:graphicFrame>
        <p:nvGraphicFramePr>
          <p:cNvPr id="122888" name="Object 8"/>
          <p:cNvGraphicFramePr>
            <a:graphicFrameLocks noChangeAspect="1"/>
          </p:cNvGraphicFramePr>
          <p:nvPr>
            <p:extLst>
              <p:ext uri="{D42A27DB-BD31-4B8C-83A1-F6EECF244321}">
                <p14:modId xmlns:p14="http://schemas.microsoft.com/office/powerpoint/2010/main" val="1663375219"/>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22921"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3"/>
          <p:cNvSpPr/>
          <p:nvPr/>
        </p:nvSpPr>
        <p:spPr bwMode="auto">
          <a:xfrm>
            <a:off x="3486150" y="601200"/>
            <a:ext cx="23544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2886" name="Object 6"/>
          <p:cNvGraphicFramePr>
            <a:graphicFrameLocks noChangeAspect="1"/>
          </p:cNvGraphicFramePr>
          <p:nvPr>
            <p:extLst>
              <p:ext uri="{D42A27DB-BD31-4B8C-83A1-F6EECF244321}">
                <p14:modId xmlns:p14="http://schemas.microsoft.com/office/powerpoint/2010/main" val="1132673892"/>
              </p:ext>
            </p:extLst>
          </p:nvPr>
        </p:nvGraphicFramePr>
        <p:xfrm>
          <a:off x="3625200" y="648000"/>
          <a:ext cx="2108200" cy="381000"/>
        </p:xfrm>
        <a:graphic>
          <a:graphicData uri="http://schemas.openxmlformats.org/presentationml/2006/ole">
            <mc:AlternateContent xmlns:mc="http://schemas.openxmlformats.org/markup-compatibility/2006">
              <mc:Choice xmlns:v="urn:schemas-microsoft-com:vml" Requires="v">
                <p:oleObj spid="_x0000_s122922" name="Equation" r:id="rId5" imgW="2108160" imgH="380880" progId="Equation.3">
                  <p:embed/>
                </p:oleObj>
              </mc:Choice>
              <mc:Fallback>
                <p:oleObj name="Equation" r:id="rId5" imgW="210816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2108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23909"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a:t>
            </a:r>
            <a:r>
              <a:rPr lang="en-GB" sz="1500" b="1" i="1">
                <a:latin typeface="Symbol" pitchFamily="18" charset="2"/>
              </a:rPr>
              <a:t>r</a:t>
            </a:r>
            <a:r>
              <a:rPr lang="en-GB" sz="1500" b="1"/>
              <a:t> equal to </a:t>
            </a:r>
            <a:r>
              <a:rPr lang="en-GB" sz="1500" b="1">
                <a:cs typeface="Arial" charset="0"/>
              </a:rPr>
              <a:t>–</a:t>
            </a:r>
            <a:r>
              <a:rPr lang="en-GB" sz="1500" b="1"/>
              <a:t>0.6, you can see that positive values tend to be followed by negative ones, and vice versa, more frequently than you would expect as a matter of chance.</a:t>
            </a:r>
            <a:endParaRPr lang="en-GB" sz="1500" b="1">
              <a:latin typeface="Times New Roman" pitchFamily="18" charset="0"/>
            </a:endParaRPr>
          </a:p>
        </p:txBody>
      </p:sp>
      <p:graphicFrame>
        <p:nvGraphicFramePr>
          <p:cNvPr id="123912" name="Object 8"/>
          <p:cNvGraphicFramePr>
            <a:graphicFrameLocks noChangeAspect="1"/>
          </p:cNvGraphicFramePr>
          <p:nvPr>
            <p:extLst>
              <p:ext uri="{D42A27DB-BD31-4B8C-83A1-F6EECF244321}">
                <p14:modId xmlns:p14="http://schemas.microsoft.com/office/powerpoint/2010/main" val="4176063758"/>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23945"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5" name="Rectangle 14"/>
          <p:cNvSpPr/>
          <p:nvPr/>
        </p:nvSpPr>
        <p:spPr bwMode="auto">
          <a:xfrm>
            <a:off x="3486150" y="601200"/>
            <a:ext cx="23544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3910" name="Object 6"/>
          <p:cNvGraphicFramePr>
            <a:graphicFrameLocks noChangeAspect="1"/>
          </p:cNvGraphicFramePr>
          <p:nvPr>
            <p:extLst>
              <p:ext uri="{D42A27DB-BD31-4B8C-83A1-F6EECF244321}">
                <p14:modId xmlns:p14="http://schemas.microsoft.com/office/powerpoint/2010/main" val="2631302787"/>
              </p:ext>
            </p:extLst>
          </p:nvPr>
        </p:nvGraphicFramePr>
        <p:xfrm>
          <a:off x="3625200" y="648000"/>
          <a:ext cx="2108200" cy="381000"/>
        </p:xfrm>
        <a:graphic>
          <a:graphicData uri="http://schemas.openxmlformats.org/presentationml/2006/ole">
            <mc:AlternateContent xmlns:mc="http://schemas.openxmlformats.org/markup-compatibility/2006">
              <mc:Choice xmlns:v="urn:schemas-microsoft-com:vml" Requires="v">
                <p:oleObj spid="_x0000_s123946" name="Equation" r:id="rId5" imgW="2108160" imgH="380880" progId="Equation.3">
                  <p:embed/>
                </p:oleObj>
              </mc:Choice>
              <mc:Fallback>
                <p:oleObj name="Equation" r:id="rId5" imgW="210816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2108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714375"/>
            <a:ext cx="8280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24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the pattern of negative autocorrelation is very obvious.</a:t>
            </a:r>
            <a:endParaRPr lang="en-GB" sz="1500" b="1">
              <a:latin typeface="Times New Roman" pitchFamily="18" charset="0"/>
            </a:endParaRPr>
          </a:p>
        </p:txBody>
      </p:sp>
      <p:graphicFrame>
        <p:nvGraphicFramePr>
          <p:cNvPr id="124936" name="Object 8"/>
          <p:cNvGraphicFramePr>
            <a:graphicFrameLocks noChangeAspect="1"/>
          </p:cNvGraphicFramePr>
          <p:nvPr>
            <p:extLst>
              <p:ext uri="{D42A27DB-BD31-4B8C-83A1-F6EECF244321}">
                <p14:modId xmlns:p14="http://schemas.microsoft.com/office/powerpoint/2010/main" val="2638107223"/>
              </p:ext>
            </p:extLst>
          </p:nvPr>
        </p:nvGraphicFramePr>
        <p:xfrm>
          <a:off x="781200" y="774000"/>
          <a:ext cx="7444921" cy="4579813"/>
        </p:xfrm>
        <a:graphic>
          <a:graphicData uri="http://schemas.openxmlformats.org/presentationml/2006/ole">
            <mc:AlternateContent xmlns:mc="http://schemas.openxmlformats.org/markup-compatibility/2006">
              <mc:Choice xmlns:v="urn:schemas-microsoft-com:vml" Requires="v">
                <p:oleObj spid="_x0000_s124969"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0" y="774000"/>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5" name="Rectangle 14"/>
          <p:cNvSpPr/>
          <p:nvPr/>
        </p:nvSpPr>
        <p:spPr bwMode="auto">
          <a:xfrm>
            <a:off x="3486150" y="601200"/>
            <a:ext cx="2354400" cy="4788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4934" name="Object 6"/>
          <p:cNvGraphicFramePr>
            <a:graphicFrameLocks noChangeAspect="1"/>
          </p:cNvGraphicFramePr>
          <p:nvPr>
            <p:extLst>
              <p:ext uri="{D42A27DB-BD31-4B8C-83A1-F6EECF244321}">
                <p14:modId xmlns:p14="http://schemas.microsoft.com/office/powerpoint/2010/main" val="1715477276"/>
              </p:ext>
            </p:extLst>
          </p:nvPr>
        </p:nvGraphicFramePr>
        <p:xfrm>
          <a:off x="3625200" y="648000"/>
          <a:ext cx="2108200" cy="381000"/>
        </p:xfrm>
        <a:graphic>
          <a:graphicData uri="http://schemas.openxmlformats.org/presentationml/2006/ole">
            <mc:AlternateContent xmlns:mc="http://schemas.openxmlformats.org/markup-compatibility/2006">
              <mc:Choice xmlns:v="urn:schemas-microsoft-com:vml" Requires="v">
                <p:oleObj spid="_x0000_s124970" name="Equation" r:id="rId5" imgW="2108160" imgH="380880" progId="Equation.3">
                  <p:embed/>
                </p:oleObj>
              </mc:Choice>
              <mc:Fallback>
                <p:oleObj name="Equation" r:id="rId5" imgW="2108160" imgH="3808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5200" y="648000"/>
                        <a:ext cx="2108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39999"/>
            <a:ext cx="9144000" cy="475590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30" name="Rectangle 6"/>
          <p:cNvSpPr>
            <a:spLocks noChangeArrowheads="1"/>
          </p:cNvSpPr>
          <p:nvPr/>
        </p:nvSpPr>
        <p:spPr bwMode="auto">
          <a:xfrm>
            <a:off x="320400" y="835200"/>
            <a:ext cx="3344863"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26" name="Text Box 2"/>
          <p:cNvSpPr txBox="1">
            <a:spLocks noChangeArrowheads="1"/>
          </p:cNvSpPr>
          <p:nvPr/>
        </p:nvSpPr>
        <p:spPr bwMode="auto">
          <a:xfrm>
            <a:off x="301625" y="540000"/>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2902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290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Next, we will look at a plot of the residuals of the logarithmic regression of expenditure on housing services on income and relative price.</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864000" y="714375"/>
            <a:ext cx="7416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19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819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the plot of the residuals of course, not the disturbance term.  But if the disturbance term is subject to autocorrelation, then the residuals will be subject to a similar pattern of autocorrelation.</a:t>
            </a:r>
            <a:endParaRPr lang="en-GB" sz="1500" b="1">
              <a:latin typeface="Times New Roman" pitchFamily="18" charset="0"/>
            </a:endParaRPr>
          </a:p>
        </p:txBody>
      </p:sp>
      <p:graphicFrame>
        <p:nvGraphicFramePr>
          <p:cNvPr id="81930" name="Object 10"/>
          <p:cNvGraphicFramePr>
            <a:graphicFrameLocks noChangeAspect="1"/>
          </p:cNvGraphicFramePr>
          <p:nvPr>
            <p:extLst>
              <p:ext uri="{D42A27DB-BD31-4B8C-83A1-F6EECF244321}">
                <p14:modId xmlns:p14="http://schemas.microsoft.com/office/powerpoint/2010/main" val="264989419"/>
              </p:ext>
            </p:extLst>
          </p:nvPr>
        </p:nvGraphicFramePr>
        <p:xfrm>
          <a:off x="1009950" y="815976"/>
          <a:ext cx="6935047" cy="4509089"/>
        </p:xfrm>
        <a:graphic>
          <a:graphicData uri="http://schemas.openxmlformats.org/presentationml/2006/ole">
            <mc:AlternateContent xmlns:mc="http://schemas.openxmlformats.org/markup-compatibility/2006">
              <mc:Choice xmlns:v="urn:schemas-microsoft-com:vml" Requires="v">
                <p:oleObj spid="_x0000_s81945" name="Chart" r:id="rId3" imgW="7705608" imgH="5010099" progId="Excel.Chart.8">
                  <p:embed/>
                </p:oleObj>
              </mc:Choice>
              <mc:Fallback>
                <p:oleObj name="Chart" r:id="rId3" imgW="7705608" imgH="5010099" progId="Excel.Char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950" y="815976"/>
                        <a:ext cx="6935047" cy="450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2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372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You can see that there is strong evidence of positive autocorrelation.  Comparing the graph with the randomly generated patterns, one would say that </a:t>
            </a:r>
            <a:r>
              <a:rPr lang="en-GB" sz="1500" b="1" i="1" dirty="0">
                <a:latin typeface="Symbol" pitchFamily="18" charset="2"/>
              </a:rPr>
              <a:t>r</a:t>
            </a:r>
            <a:r>
              <a:rPr lang="en-GB" sz="1500" b="1" dirty="0"/>
              <a:t> is about 0.7 or 0.8. </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8" name="Rectangle 7"/>
          <p:cNvSpPr/>
          <p:nvPr/>
        </p:nvSpPr>
        <p:spPr bwMode="auto">
          <a:xfrm>
            <a:off x="864000" y="714375"/>
            <a:ext cx="7416000" cy="47244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2" name="Object 10"/>
          <p:cNvGraphicFramePr>
            <a:graphicFrameLocks noChangeAspect="1"/>
          </p:cNvGraphicFramePr>
          <p:nvPr>
            <p:extLst>
              <p:ext uri="{D42A27DB-BD31-4B8C-83A1-F6EECF244321}">
                <p14:modId xmlns:p14="http://schemas.microsoft.com/office/powerpoint/2010/main" val="1520455544"/>
              </p:ext>
            </p:extLst>
          </p:nvPr>
        </p:nvGraphicFramePr>
        <p:xfrm>
          <a:off x="1009950" y="815976"/>
          <a:ext cx="6935047" cy="4509089"/>
        </p:xfrm>
        <a:graphic>
          <a:graphicData uri="http://schemas.openxmlformats.org/presentationml/2006/ole">
            <mc:AlternateContent xmlns:mc="http://schemas.openxmlformats.org/markup-compatibility/2006">
              <mc:Choice xmlns:v="urn:schemas-microsoft-com:vml" Requires="v">
                <p:oleObj spid="_x0000_s137238"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950" y="815976"/>
                        <a:ext cx="6935047" cy="450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310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graph above, it is clear that this assumption is not valid.  Positive values tend to be followed by positive ones, and negative values by negative ones.  Successive values tend to have the same sign.  This is described as positive autocorrelation.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5" name="Rectangle 14"/>
          <p:cNvSpPr/>
          <p:nvPr/>
        </p:nvSpPr>
        <p:spPr bwMode="auto">
          <a:xfrm>
            <a:off x="432000" y="619125"/>
            <a:ext cx="8280000" cy="4905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6" name="Object 31"/>
          <p:cNvGraphicFramePr>
            <a:graphicFrameLocks noChangeAspect="1"/>
          </p:cNvGraphicFramePr>
          <p:nvPr>
            <p:extLst>
              <p:ext uri="{D42A27DB-BD31-4B8C-83A1-F6EECF244321}">
                <p14:modId xmlns:p14="http://schemas.microsoft.com/office/powerpoint/2010/main" val="1999861846"/>
              </p:ext>
            </p:extLst>
          </p:nvPr>
        </p:nvGraphicFramePr>
        <p:xfrm>
          <a:off x="874714" y="754064"/>
          <a:ext cx="7444921" cy="4579813"/>
        </p:xfrm>
        <a:graphic>
          <a:graphicData uri="http://schemas.openxmlformats.org/presentationml/2006/ole">
            <mc:AlternateContent xmlns:mc="http://schemas.openxmlformats.org/markup-compatibility/2006">
              <mc:Choice xmlns:v="urn:schemas-microsoft-com:vml" Requires="v">
                <p:oleObj spid="_x0000_s131104"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714" y="754064"/>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 Box 36"/>
          <p:cNvSpPr txBox="1">
            <a:spLocks noChangeArrowheads="1"/>
          </p:cNvSpPr>
          <p:nvPr/>
        </p:nvSpPr>
        <p:spPr bwMode="auto">
          <a:xfrm>
            <a:off x="638175" y="8096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Y</a:t>
            </a:r>
          </a:p>
        </p:txBody>
      </p:sp>
      <p:sp>
        <p:nvSpPr>
          <p:cNvPr id="19" name="Text Box 37"/>
          <p:cNvSpPr txBox="1">
            <a:spLocks noChangeArrowheads="1"/>
          </p:cNvSpPr>
          <p:nvPr/>
        </p:nvSpPr>
        <p:spPr bwMode="auto">
          <a:xfrm>
            <a:off x="7886700" y="5072063"/>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X</a:t>
            </a:r>
          </a:p>
        </p:txBody>
      </p:sp>
      <p:sp>
        <p:nvSpPr>
          <p:cNvPr id="21" name="Text Box 13"/>
          <p:cNvSpPr txBox="1">
            <a:spLocks noChangeArrowheads="1"/>
          </p:cNvSpPr>
          <p:nvPr/>
        </p:nvSpPr>
        <p:spPr bwMode="auto">
          <a:xfrm rot="20375734">
            <a:off x="6470650" y="1187450"/>
            <a:ext cx="14636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t>Y</a:t>
            </a:r>
            <a:r>
              <a:rPr lang="en-US" sz="1800" b="1"/>
              <a:t> = </a:t>
            </a:r>
            <a:r>
              <a:rPr lang="en-US" sz="1800" b="1" i="1">
                <a:latin typeface="Symbol" pitchFamily="18" charset="2"/>
              </a:rPr>
              <a:t>b</a:t>
            </a:r>
            <a:r>
              <a:rPr lang="en-US" sz="1800" b="1" baseline="-25000"/>
              <a:t>1</a:t>
            </a:r>
            <a:r>
              <a:rPr lang="en-US" sz="1800" b="1"/>
              <a:t> + </a:t>
            </a:r>
            <a:r>
              <a:rPr lang="en-US" sz="1800" b="1" i="1">
                <a:latin typeface="Symbol" pitchFamily="18" charset="2"/>
              </a:rPr>
              <a:t>b</a:t>
            </a:r>
            <a:r>
              <a:rPr lang="en-US" sz="1800" b="1" baseline="-25000"/>
              <a:t>2</a:t>
            </a:r>
            <a:r>
              <a:rPr lang="en-US" sz="1800" b="1" i="1"/>
              <a:t>X</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12.1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2" name="Text Box 8"/>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32000" y="619125"/>
            <a:ext cx="8280000" cy="49053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321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graph, positive values tend to be followed by negative ones, and negative values by positive ones.  This is an example of negative autocorrelation.</a:t>
            </a:r>
            <a:endParaRPr lang="en-GB" sz="1500" b="1">
              <a:latin typeface="Times New Roman" pitchFamily="18" charset="0"/>
            </a:endParaRPr>
          </a:p>
        </p:txBody>
      </p:sp>
      <p:graphicFrame>
        <p:nvGraphicFramePr>
          <p:cNvPr id="132106" name="Object 10"/>
          <p:cNvGraphicFramePr>
            <a:graphicFrameLocks noChangeAspect="1"/>
          </p:cNvGraphicFramePr>
          <p:nvPr>
            <p:extLst>
              <p:ext uri="{D42A27DB-BD31-4B8C-83A1-F6EECF244321}">
                <p14:modId xmlns:p14="http://schemas.microsoft.com/office/powerpoint/2010/main" val="2660686391"/>
              </p:ext>
            </p:extLst>
          </p:nvPr>
        </p:nvGraphicFramePr>
        <p:xfrm>
          <a:off x="874714" y="754064"/>
          <a:ext cx="7444921" cy="4579813"/>
        </p:xfrm>
        <a:graphic>
          <a:graphicData uri="http://schemas.openxmlformats.org/presentationml/2006/ole">
            <mc:AlternateContent xmlns:mc="http://schemas.openxmlformats.org/markup-compatibility/2006">
              <mc:Choice xmlns:v="urn:schemas-microsoft-com:vml" Requires="v">
                <p:oleObj spid="_x0000_s132128" name="Worksheet" r:id="rId3" imgW="9306151" imgH="5724766" progId="Excel.Sheet.8">
                  <p:embed/>
                </p:oleObj>
              </mc:Choice>
              <mc:Fallback>
                <p:oleObj name="Worksheet" r:id="rId3" imgW="9306151" imgH="5724766" progId="Excel.Shee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714" y="754064"/>
                        <a:ext cx="7444921" cy="4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09" name="Text Box 13"/>
          <p:cNvSpPr txBox="1">
            <a:spLocks noChangeArrowheads="1"/>
          </p:cNvSpPr>
          <p:nvPr/>
        </p:nvSpPr>
        <p:spPr bwMode="auto">
          <a:xfrm rot="-1224266">
            <a:off x="6470650" y="1187450"/>
            <a:ext cx="14636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t>Y</a:t>
            </a:r>
            <a:r>
              <a:rPr lang="en-US" sz="1800" b="1"/>
              <a:t> = </a:t>
            </a:r>
            <a:r>
              <a:rPr lang="en-US" sz="1800" b="1" i="1">
                <a:latin typeface="Symbol" pitchFamily="18" charset="2"/>
              </a:rPr>
              <a:t>b</a:t>
            </a:r>
            <a:r>
              <a:rPr lang="en-US" sz="1800" b="1" baseline="-25000"/>
              <a:t>1</a:t>
            </a:r>
            <a:r>
              <a:rPr lang="en-US" sz="1800" b="1"/>
              <a:t> + </a:t>
            </a:r>
            <a:r>
              <a:rPr lang="en-US" sz="1800" b="1" i="1">
                <a:latin typeface="Symbol" pitchFamily="18" charset="2"/>
              </a:rPr>
              <a:t>b</a:t>
            </a:r>
            <a:r>
              <a:rPr lang="en-US" sz="1800" b="1" baseline="-25000"/>
              <a:t>2</a:t>
            </a:r>
            <a:r>
              <a:rPr lang="en-US" sz="1800" b="1" i="1"/>
              <a:t>X</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5" name="Text Box 36"/>
          <p:cNvSpPr txBox="1">
            <a:spLocks noChangeArrowheads="1"/>
          </p:cNvSpPr>
          <p:nvPr/>
        </p:nvSpPr>
        <p:spPr bwMode="auto">
          <a:xfrm>
            <a:off x="638175" y="8096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Y</a:t>
            </a:r>
          </a:p>
        </p:txBody>
      </p:sp>
      <p:sp>
        <p:nvSpPr>
          <p:cNvPr id="16" name="Text Box 37"/>
          <p:cNvSpPr txBox="1">
            <a:spLocks noChangeArrowheads="1"/>
          </p:cNvSpPr>
          <p:nvPr/>
        </p:nvSpPr>
        <p:spPr bwMode="auto">
          <a:xfrm>
            <a:off x="7886700" y="5072063"/>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t>X</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52"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415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 particularly common type of autocorrelation, at least as an approximation, is first-order autoregressive autocorrelation, usually denoted AR(1) autocorrelation.</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3" name="Rectangle 16"/>
          <p:cNvSpPr>
            <a:spLocks noChangeArrowheads="1"/>
          </p:cNvSpPr>
          <p:nvPr/>
        </p:nvSpPr>
        <p:spPr bwMode="auto">
          <a:xfrm>
            <a:off x="0" y="1259998"/>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4"/>
          <p:cNvGraphicFramePr>
            <a:graphicFrameLocks noChangeAspect="1"/>
          </p:cNvGraphicFramePr>
          <p:nvPr>
            <p:extLst>
              <p:ext uri="{D42A27DB-BD31-4B8C-83A1-F6EECF244321}">
                <p14:modId xmlns:p14="http://schemas.microsoft.com/office/powerpoint/2010/main" val="326149927"/>
              </p:ext>
            </p:extLst>
          </p:nvPr>
        </p:nvGraphicFramePr>
        <p:xfrm>
          <a:off x="2762250" y="1744663"/>
          <a:ext cx="1739900" cy="381000"/>
        </p:xfrm>
        <a:graphic>
          <a:graphicData uri="http://schemas.openxmlformats.org/presentationml/2006/ole">
            <mc:AlternateContent xmlns:mc="http://schemas.openxmlformats.org/markup-compatibility/2006">
              <mc:Choice xmlns:v="urn:schemas-microsoft-com:vml" Requires="v">
                <p:oleObj spid="_x0000_s134191"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1744663"/>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9"/>
          <p:cNvGraphicFramePr>
            <a:graphicFrameLocks noChangeAspect="1"/>
          </p:cNvGraphicFramePr>
          <p:nvPr>
            <p:extLst>
              <p:ext uri="{D42A27DB-BD31-4B8C-83A1-F6EECF244321}">
                <p14:modId xmlns:p14="http://schemas.microsoft.com/office/powerpoint/2010/main" val="2094733466"/>
              </p:ext>
            </p:extLst>
          </p:nvPr>
        </p:nvGraphicFramePr>
        <p:xfrm>
          <a:off x="2779200" y="657225"/>
          <a:ext cx="2374900" cy="381000"/>
        </p:xfrm>
        <a:graphic>
          <a:graphicData uri="http://schemas.openxmlformats.org/presentationml/2006/ole">
            <mc:AlternateContent xmlns:mc="http://schemas.openxmlformats.org/markup-compatibility/2006">
              <mc:Choice xmlns:v="urn:schemas-microsoft-com:vml" Requires="v">
                <p:oleObj spid="_x0000_s134192"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9200" y="657225"/>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2"/>
          <p:cNvSpPr txBox="1">
            <a:spLocks noChangeArrowheads="1"/>
          </p:cNvSpPr>
          <p:nvPr/>
        </p:nvSpPr>
        <p:spPr bwMode="auto">
          <a:xfrm>
            <a:off x="301625" y="1360488"/>
            <a:ext cx="5565775"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First-order </a:t>
            </a:r>
            <a:r>
              <a:rPr lang="en-US" sz="1800" b="1" dirty="0">
                <a:latin typeface="Arial" charset="0"/>
              </a:rPr>
              <a:t>autoregressive autocorrelation: AR(1</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4131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ts val="60"/>
              </a:spcBef>
            </a:pPr>
            <a:r>
              <a:rPr lang="en-GB" sz="1500" b="1" dirty="0"/>
              <a:t>It is autoregressive, because </a:t>
            </a:r>
            <a:r>
              <a:rPr lang="en-GB" sz="1500" b="1" i="1" dirty="0" err="1"/>
              <a:t>u</a:t>
            </a:r>
            <a:r>
              <a:rPr lang="en-GB" sz="1500" b="1" i="1" baseline="-25000" dirty="0" err="1"/>
              <a:t>t</a:t>
            </a:r>
            <a:r>
              <a:rPr lang="en-GB" sz="1500" b="1" dirty="0"/>
              <a:t> depends on lagged values of itself, and first-order, </a:t>
            </a:r>
            <a:r>
              <a:rPr lang="en-GB" sz="1500" b="1" dirty="0" smtClean="0"/>
              <a:t>because it </a:t>
            </a:r>
            <a:r>
              <a:rPr lang="en-GB" sz="1500" b="1" dirty="0"/>
              <a:t>depends only on its previous value.  </a:t>
            </a:r>
            <a:r>
              <a:rPr lang="en-GB" sz="1500" b="1" i="1" dirty="0" err="1"/>
              <a:t>u</a:t>
            </a:r>
            <a:r>
              <a:rPr lang="en-GB" sz="1500" b="1" i="1" baseline="-25000" dirty="0" err="1"/>
              <a:t>t</a:t>
            </a:r>
            <a:r>
              <a:rPr lang="en-GB" sz="1500" b="1" dirty="0"/>
              <a:t> also depends on </a:t>
            </a:r>
            <a:r>
              <a:rPr lang="en-GB" sz="1500" b="1" i="1" dirty="0">
                <a:latin typeface="Symbol" pitchFamily="18" charset="2"/>
              </a:rPr>
              <a:t>e</a:t>
            </a:r>
            <a:r>
              <a:rPr lang="en-GB" sz="1500" b="1" i="1" baseline="-25000" dirty="0"/>
              <a:t>t</a:t>
            </a:r>
            <a:r>
              <a:rPr lang="en-GB" sz="1500" b="1" dirty="0"/>
              <a:t>, an injection of fresh randomness at time </a:t>
            </a:r>
            <a:r>
              <a:rPr lang="en-GB" sz="1500" b="1" i="1" dirty="0"/>
              <a:t>t</a:t>
            </a:r>
            <a:r>
              <a:rPr lang="en-GB" sz="1500" b="1" dirty="0"/>
              <a:t>, often described as the innovation at time </a:t>
            </a:r>
            <a:r>
              <a:rPr lang="en-GB" sz="1500" b="1" i="1" dirty="0"/>
              <a:t>t</a:t>
            </a:r>
            <a:r>
              <a:rPr lang="en-GB" sz="1500" b="1" dirty="0"/>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14" name="Rectangle 16"/>
          <p:cNvSpPr>
            <a:spLocks noChangeArrowheads="1"/>
          </p:cNvSpPr>
          <p:nvPr/>
        </p:nvSpPr>
        <p:spPr bwMode="auto">
          <a:xfrm>
            <a:off x="0" y="1259998"/>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4"/>
          <p:cNvGraphicFramePr>
            <a:graphicFrameLocks noChangeAspect="1"/>
          </p:cNvGraphicFramePr>
          <p:nvPr>
            <p:extLst>
              <p:ext uri="{D42A27DB-BD31-4B8C-83A1-F6EECF244321}">
                <p14:modId xmlns:p14="http://schemas.microsoft.com/office/powerpoint/2010/main" val="326149927"/>
              </p:ext>
            </p:extLst>
          </p:nvPr>
        </p:nvGraphicFramePr>
        <p:xfrm>
          <a:off x="2762250" y="1744663"/>
          <a:ext cx="1739900" cy="381000"/>
        </p:xfrm>
        <a:graphic>
          <a:graphicData uri="http://schemas.openxmlformats.org/presentationml/2006/ole">
            <mc:AlternateContent xmlns:mc="http://schemas.openxmlformats.org/markup-compatibility/2006">
              <mc:Choice xmlns:v="urn:schemas-microsoft-com:vml" Requires="v">
                <p:oleObj spid="_x0000_s141352"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1744663"/>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9"/>
          <p:cNvGraphicFramePr>
            <a:graphicFrameLocks noChangeAspect="1"/>
          </p:cNvGraphicFramePr>
          <p:nvPr>
            <p:extLst>
              <p:ext uri="{D42A27DB-BD31-4B8C-83A1-F6EECF244321}">
                <p14:modId xmlns:p14="http://schemas.microsoft.com/office/powerpoint/2010/main" val="2094733466"/>
              </p:ext>
            </p:extLst>
          </p:nvPr>
        </p:nvGraphicFramePr>
        <p:xfrm>
          <a:off x="2779200" y="657225"/>
          <a:ext cx="2374900" cy="381000"/>
        </p:xfrm>
        <a:graphic>
          <a:graphicData uri="http://schemas.openxmlformats.org/presentationml/2006/ole">
            <mc:AlternateContent xmlns:mc="http://schemas.openxmlformats.org/markup-compatibility/2006">
              <mc:Choice xmlns:v="urn:schemas-microsoft-com:vml" Requires="v">
                <p:oleObj spid="_x0000_s141353"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9200" y="657225"/>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 Box 2"/>
          <p:cNvSpPr txBox="1">
            <a:spLocks noChangeArrowheads="1"/>
          </p:cNvSpPr>
          <p:nvPr/>
        </p:nvSpPr>
        <p:spPr bwMode="auto">
          <a:xfrm>
            <a:off x="301625" y="1360488"/>
            <a:ext cx="5565775"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First-order </a:t>
            </a:r>
            <a:r>
              <a:rPr lang="en-US" sz="1800" b="1" dirty="0">
                <a:latin typeface="Arial" charset="0"/>
              </a:rPr>
              <a:t>autoregressive autocorrelation: AR(1</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4029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a more complex example of autoregressive autocorrelation.  It is described as fifth-order, and so denoted AR(5), because it depends on lagged values of </a:t>
            </a:r>
            <a:r>
              <a:rPr lang="en-GB" sz="1500" b="1" i="1" dirty="0" err="1"/>
              <a:t>u</a:t>
            </a:r>
            <a:r>
              <a:rPr lang="en-GB" sz="1500" b="1" i="1" baseline="-25000" dirty="0" err="1"/>
              <a:t>t</a:t>
            </a:r>
            <a:r>
              <a:rPr lang="en-GB" sz="1500" b="1" dirty="0"/>
              <a:t> up to the fifth lag.</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27" name="Rectangle 16"/>
          <p:cNvSpPr>
            <a:spLocks noChangeArrowheads="1"/>
          </p:cNvSpPr>
          <p:nvPr/>
        </p:nvSpPr>
        <p:spPr bwMode="auto">
          <a:xfrm>
            <a:off x="0" y="2374423"/>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259998"/>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4"/>
          <p:cNvGraphicFramePr>
            <a:graphicFrameLocks noChangeAspect="1"/>
          </p:cNvGraphicFramePr>
          <p:nvPr>
            <p:extLst>
              <p:ext uri="{D42A27DB-BD31-4B8C-83A1-F6EECF244321}">
                <p14:modId xmlns:p14="http://schemas.microsoft.com/office/powerpoint/2010/main" val="1083880586"/>
              </p:ext>
            </p:extLst>
          </p:nvPr>
        </p:nvGraphicFramePr>
        <p:xfrm>
          <a:off x="2762250" y="1744663"/>
          <a:ext cx="1739900" cy="381000"/>
        </p:xfrm>
        <a:graphic>
          <a:graphicData uri="http://schemas.openxmlformats.org/presentationml/2006/ole">
            <mc:AlternateContent xmlns:mc="http://schemas.openxmlformats.org/markup-compatibility/2006">
              <mc:Choice xmlns:v="urn:schemas-microsoft-com:vml" Requires="v">
                <p:oleObj spid="_x0000_s140345"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1744663"/>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5"/>
          <p:cNvGraphicFramePr>
            <a:graphicFrameLocks noChangeAspect="1"/>
          </p:cNvGraphicFramePr>
          <p:nvPr>
            <p:extLst>
              <p:ext uri="{D42A27DB-BD31-4B8C-83A1-F6EECF244321}">
                <p14:modId xmlns:p14="http://schemas.microsoft.com/office/powerpoint/2010/main" val="202396255"/>
              </p:ext>
            </p:extLst>
          </p:nvPr>
        </p:nvGraphicFramePr>
        <p:xfrm>
          <a:off x="2762250" y="2860675"/>
          <a:ext cx="6032500" cy="381000"/>
        </p:xfrm>
        <a:graphic>
          <a:graphicData uri="http://schemas.openxmlformats.org/presentationml/2006/ole">
            <mc:AlternateContent xmlns:mc="http://schemas.openxmlformats.org/markup-compatibility/2006">
              <mc:Choice xmlns:v="urn:schemas-microsoft-com:vml" Requires="v">
                <p:oleObj spid="_x0000_s140346" name="Equation" r:id="rId5" imgW="6032160" imgH="380880" progId="Equation.3">
                  <p:embed/>
                </p:oleObj>
              </mc:Choice>
              <mc:Fallback>
                <p:oleObj name="Equation" r:id="rId5" imgW="6032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2250" y="2860675"/>
                        <a:ext cx="6032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224970389"/>
              </p:ext>
            </p:extLst>
          </p:nvPr>
        </p:nvGraphicFramePr>
        <p:xfrm>
          <a:off x="2779200" y="657225"/>
          <a:ext cx="2374900" cy="381000"/>
        </p:xfrm>
        <a:graphic>
          <a:graphicData uri="http://schemas.openxmlformats.org/presentationml/2006/ole">
            <mc:AlternateContent xmlns:mc="http://schemas.openxmlformats.org/markup-compatibility/2006">
              <mc:Choice xmlns:v="urn:schemas-microsoft-com:vml" Requires="v">
                <p:oleObj spid="_x0000_s140347"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9200" y="657225"/>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2"/>
          <p:cNvSpPr txBox="1">
            <a:spLocks noChangeArrowheads="1"/>
          </p:cNvSpPr>
          <p:nvPr/>
        </p:nvSpPr>
        <p:spPr bwMode="auto">
          <a:xfrm>
            <a:off x="301625" y="1360488"/>
            <a:ext cx="5565775"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First-order </a:t>
            </a:r>
            <a:r>
              <a:rPr lang="en-US" sz="1800" b="1" dirty="0">
                <a:latin typeface="Arial" charset="0"/>
              </a:rPr>
              <a:t>autoregressive autocorrelation: AR(1</a:t>
            </a:r>
            <a:r>
              <a:rPr lang="en-US" sz="1800" b="1" dirty="0" smtClean="0">
                <a:latin typeface="Arial" charset="0"/>
              </a:rPr>
              <a:t>)</a:t>
            </a:r>
            <a:endParaRPr lang="en-US" sz="1800" b="1" dirty="0">
              <a:latin typeface="Arial" charset="0"/>
            </a:endParaRPr>
          </a:p>
        </p:txBody>
      </p:sp>
      <p:sp>
        <p:nvSpPr>
          <p:cNvPr id="36" name="Text Box 2"/>
          <p:cNvSpPr txBox="1">
            <a:spLocks noChangeArrowheads="1"/>
          </p:cNvSpPr>
          <p:nvPr/>
        </p:nvSpPr>
        <p:spPr bwMode="auto">
          <a:xfrm>
            <a:off x="301625" y="2474913"/>
            <a:ext cx="56610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Fifth-order </a:t>
            </a:r>
            <a:r>
              <a:rPr lang="en-US" sz="1800" b="1" dirty="0">
                <a:latin typeface="Arial" charset="0"/>
              </a:rPr>
              <a:t>autoregressive autocorrelation: AR(5</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7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92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other main type of autocorrelation is moving average autocorrelation, where the disturbance term is a linear combination of the current innovation and a finite number of previous ones.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
        <p:nvSpPr>
          <p:cNvPr id="28" name="Rectangle 16"/>
          <p:cNvSpPr>
            <a:spLocks noChangeArrowheads="1"/>
          </p:cNvSpPr>
          <p:nvPr/>
        </p:nvSpPr>
        <p:spPr bwMode="auto">
          <a:xfrm>
            <a:off x="0" y="3492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2374423"/>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259998"/>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4"/>
          <p:cNvGraphicFramePr>
            <a:graphicFrameLocks noChangeAspect="1"/>
          </p:cNvGraphicFramePr>
          <p:nvPr>
            <p:extLst>
              <p:ext uri="{D42A27DB-BD31-4B8C-83A1-F6EECF244321}">
                <p14:modId xmlns:p14="http://schemas.microsoft.com/office/powerpoint/2010/main" val="1083880586"/>
              </p:ext>
            </p:extLst>
          </p:nvPr>
        </p:nvGraphicFramePr>
        <p:xfrm>
          <a:off x="2762250" y="1744663"/>
          <a:ext cx="1739900" cy="381000"/>
        </p:xfrm>
        <a:graphic>
          <a:graphicData uri="http://schemas.openxmlformats.org/presentationml/2006/ole">
            <mc:AlternateContent xmlns:mc="http://schemas.openxmlformats.org/markup-compatibility/2006">
              <mc:Choice xmlns:v="urn:schemas-microsoft-com:vml" Requires="v">
                <p:oleObj spid="_x0000_s139338" name="Equation" r:id="rId3" imgW="1739880" imgH="380880" progId="Equation.3">
                  <p:embed/>
                </p:oleObj>
              </mc:Choice>
              <mc:Fallback>
                <p:oleObj name="Equation" r:id="rId3" imgW="17398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1744663"/>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202396255"/>
              </p:ext>
            </p:extLst>
          </p:nvPr>
        </p:nvGraphicFramePr>
        <p:xfrm>
          <a:off x="2762250" y="2860675"/>
          <a:ext cx="6032500" cy="381000"/>
        </p:xfrm>
        <a:graphic>
          <a:graphicData uri="http://schemas.openxmlformats.org/presentationml/2006/ole">
            <mc:AlternateContent xmlns:mc="http://schemas.openxmlformats.org/markup-compatibility/2006">
              <mc:Choice xmlns:v="urn:schemas-microsoft-com:vml" Requires="v">
                <p:oleObj spid="_x0000_s139339" name="Equation" r:id="rId5" imgW="6032160" imgH="380880" progId="Equation.3">
                  <p:embed/>
                </p:oleObj>
              </mc:Choice>
              <mc:Fallback>
                <p:oleObj name="Equation" r:id="rId5" imgW="6032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2250" y="2860675"/>
                        <a:ext cx="6032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264525306"/>
              </p:ext>
            </p:extLst>
          </p:nvPr>
        </p:nvGraphicFramePr>
        <p:xfrm>
          <a:off x="2768400" y="3978000"/>
          <a:ext cx="4064000" cy="381000"/>
        </p:xfrm>
        <a:graphic>
          <a:graphicData uri="http://schemas.openxmlformats.org/presentationml/2006/ole">
            <mc:AlternateContent xmlns:mc="http://schemas.openxmlformats.org/markup-compatibility/2006">
              <mc:Choice xmlns:v="urn:schemas-microsoft-com:vml" Requires="v">
                <p:oleObj spid="_x0000_s139340" name="Equation" r:id="rId7" imgW="4063680" imgH="380880" progId="Equation.3">
                  <p:embed/>
                </p:oleObj>
              </mc:Choice>
              <mc:Fallback>
                <p:oleObj name="Equation" r:id="rId7" imgW="406368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68400" y="397800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9"/>
          <p:cNvGraphicFramePr>
            <a:graphicFrameLocks noChangeAspect="1"/>
          </p:cNvGraphicFramePr>
          <p:nvPr>
            <p:extLst>
              <p:ext uri="{D42A27DB-BD31-4B8C-83A1-F6EECF244321}">
                <p14:modId xmlns:p14="http://schemas.microsoft.com/office/powerpoint/2010/main" val="224970389"/>
              </p:ext>
            </p:extLst>
          </p:nvPr>
        </p:nvGraphicFramePr>
        <p:xfrm>
          <a:off x="2779200" y="657225"/>
          <a:ext cx="2374900" cy="381000"/>
        </p:xfrm>
        <a:graphic>
          <a:graphicData uri="http://schemas.openxmlformats.org/presentationml/2006/ole">
            <mc:AlternateContent xmlns:mc="http://schemas.openxmlformats.org/markup-compatibility/2006">
              <mc:Choice xmlns:v="urn:schemas-microsoft-com:vml" Requires="v">
                <p:oleObj spid="_x0000_s139341" name="Equation" r:id="rId9" imgW="2374560" imgH="380880" progId="Equation.3">
                  <p:embed/>
                </p:oleObj>
              </mc:Choice>
              <mc:Fallback>
                <p:oleObj name="Equation" r:id="rId9" imgW="237456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9200" y="657225"/>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2"/>
          <p:cNvSpPr txBox="1">
            <a:spLocks noChangeArrowheads="1"/>
          </p:cNvSpPr>
          <p:nvPr/>
        </p:nvSpPr>
        <p:spPr bwMode="auto">
          <a:xfrm>
            <a:off x="301626" y="3592800"/>
            <a:ext cx="5842000"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Third-order </a:t>
            </a:r>
            <a:r>
              <a:rPr lang="en-US" sz="1800" b="1" dirty="0">
                <a:latin typeface="Arial" charset="0"/>
              </a:rPr>
              <a:t>moving average autocorrelation: MA(3</a:t>
            </a:r>
            <a:r>
              <a:rPr lang="en-US" sz="1800" b="1" dirty="0" smtClean="0">
                <a:latin typeface="Arial" charset="0"/>
              </a:rPr>
              <a:t>)</a:t>
            </a:r>
            <a:endParaRPr lang="en-US" sz="1800" b="1" dirty="0">
              <a:latin typeface="Arial" charset="0"/>
            </a:endParaRPr>
          </a:p>
        </p:txBody>
      </p:sp>
      <p:sp>
        <p:nvSpPr>
          <p:cNvPr id="37" name="Text Box 2"/>
          <p:cNvSpPr txBox="1">
            <a:spLocks noChangeArrowheads="1"/>
          </p:cNvSpPr>
          <p:nvPr/>
        </p:nvSpPr>
        <p:spPr bwMode="auto">
          <a:xfrm>
            <a:off x="301625" y="1360488"/>
            <a:ext cx="5565775"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First-order </a:t>
            </a:r>
            <a:r>
              <a:rPr lang="en-US" sz="1800" b="1" dirty="0">
                <a:latin typeface="Arial" charset="0"/>
              </a:rPr>
              <a:t>autoregressive autocorrelation: AR(1</a:t>
            </a:r>
            <a:r>
              <a:rPr lang="en-US" sz="1800" b="1" dirty="0" smtClean="0">
                <a:latin typeface="Arial" charset="0"/>
              </a:rPr>
              <a:t>)</a:t>
            </a:r>
            <a:endParaRPr lang="en-US" sz="1800" b="1" dirty="0">
              <a:latin typeface="Arial" charset="0"/>
            </a:endParaRPr>
          </a:p>
        </p:txBody>
      </p:sp>
      <p:sp>
        <p:nvSpPr>
          <p:cNvPr id="38" name="Text Box 2"/>
          <p:cNvSpPr txBox="1">
            <a:spLocks noChangeArrowheads="1"/>
          </p:cNvSpPr>
          <p:nvPr/>
        </p:nvSpPr>
        <p:spPr bwMode="auto">
          <a:xfrm>
            <a:off x="301625" y="2474913"/>
            <a:ext cx="56610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Fifth-order </a:t>
            </a:r>
            <a:r>
              <a:rPr lang="en-US" sz="1800" b="1" dirty="0">
                <a:latin typeface="Arial" charset="0"/>
              </a:rPr>
              <a:t>autoregressive autocorrelation: AR(5</a:t>
            </a:r>
            <a:r>
              <a:rPr lang="en-US" sz="1800" b="1" dirty="0" smtClean="0">
                <a:latin typeface="Arial" charset="0"/>
              </a:rPr>
              <a:t>)</a:t>
            </a:r>
            <a:endParaRPr lang="en-US" sz="1800" b="1" dirty="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3492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374423"/>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259998"/>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38244" name="Object 4"/>
          <p:cNvGraphicFramePr>
            <a:graphicFrameLocks noChangeAspect="1"/>
          </p:cNvGraphicFramePr>
          <p:nvPr>
            <p:extLst>
              <p:ext uri="{D42A27DB-BD31-4B8C-83A1-F6EECF244321}">
                <p14:modId xmlns:p14="http://schemas.microsoft.com/office/powerpoint/2010/main" val="3452059588"/>
              </p:ext>
            </p:extLst>
          </p:nvPr>
        </p:nvGraphicFramePr>
        <p:xfrm>
          <a:off x="2762250" y="1744663"/>
          <a:ext cx="1739900" cy="381000"/>
        </p:xfrm>
        <a:graphic>
          <a:graphicData uri="http://schemas.openxmlformats.org/presentationml/2006/ole">
            <mc:AlternateContent xmlns:mc="http://schemas.openxmlformats.org/markup-compatibility/2006">
              <mc:Choice xmlns:v="urn:schemas-microsoft-com:vml" Requires="v">
                <p:oleObj spid="_x0000_s138318" name="Equation" r:id="rId3" imgW="1739880" imgH="380880" progId="Equation.3">
                  <p:embed/>
                </p:oleObj>
              </mc:Choice>
              <mc:Fallback>
                <p:oleObj name="Equation" r:id="rId3" imgW="173988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1744663"/>
                        <a:ext cx="1739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5" name="Object 5"/>
          <p:cNvGraphicFramePr>
            <a:graphicFrameLocks noChangeAspect="1"/>
          </p:cNvGraphicFramePr>
          <p:nvPr>
            <p:extLst>
              <p:ext uri="{D42A27DB-BD31-4B8C-83A1-F6EECF244321}">
                <p14:modId xmlns:p14="http://schemas.microsoft.com/office/powerpoint/2010/main" val="1584685721"/>
              </p:ext>
            </p:extLst>
          </p:nvPr>
        </p:nvGraphicFramePr>
        <p:xfrm>
          <a:off x="2762250" y="2860675"/>
          <a:ext cx="6032500" cy="381000"/>
        </p:xfrm>
        <a:graphic>
          <a:graphicData uri="http://schemas.openxmlformats.org/presentationml/2006/ole">
            <mc:AlternateContent xmlns:mc="http://schemas.openxmlformats.org/markup-compatibility/2006">
              <mc:Choice xmlns:v="urn:schemas-microsoft-com:vml" Requires="v">
                <p:oleObj spid="_x0000_s138319" name="Equation" r:id="rId5" imgW="6032160" imgH="380880" progId="Equation.3">
                  <p:embed/>
                </p:oleObj>
              </mc:Choice>
              <mc:Fallback>
                <p:oleObj name="Equation" r:id="rId5" imgW="6032160" imgH="380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2250" y="2860675"/>
                        <a:ext cx="60325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46" name="Object 6"/>
          <p:cNvGraphicFramePr>
            <a:graphicFrameLocks noChangeAspect="1"/>
          </p:cNvGraphicFramePr>
          <p:nvPr>
            <p:extLst>
              <p:ext uri="{D42A27DB-BD31-4B8C-83A1-F6EECF244321}">
                <p14:modId xmlns:p14="http://schemas.microsoft.com/office/powerpoint/2010/main" val="2535966153"/>
              </p:ext>
            </p:extLst>
          </p:nvPr>
        </p:nvGraphicFramePr>
        <p:xfrm>
          <a:off x="2768400" y="3978000"/>
          <a:ext cx="4064000" cy="381000"/>
        </p:xfrm>
        <a:graphic>
          <a:graphicData uri="http://schemas.openxmlformats.org/presentationml/2006/ole">
            <mc:AlternateContent xmlns:mc="http://schemas.openxmlformats.org/markup-compatibility/2006">
              <mc:Choice xmlns:v="urn:schemas-microsoft-com:vml" Requires="v">
                <p:oleObj spid="_x0000_s138320" name="Equation" r:id="rId7" imgW="4063680" imgH="380880" progId="Equation.3">
                  <p:embed/>
                </p:oleObj>
              </mc:Choice>
              <mc:Fallback>
                <p:oleObj name="Equation" r:id="rId7" imgW="4063680" imgH="38088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68400" y="397800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824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824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example is described as third-order moving average autocorrelation, denoted MA(3), because it depends on the three previous innovations as well as the current one.</a:t>
            </a:r>
          </a:p>
        </p:txBody>
      </p:sp>
      <p:graphicFrame>
        <p:nvGraphicFramePr>
          <p:cNvPr id="138249" name="Object 9"/>
          <p:cNvGraphicFramePr>
            <a:graphicFrameLocks noChangeAspect="1"/>
          </p:cNvGraphicFramePr>
          <p:nvPr>
            <p:extLst>
              <p:ext uri="{D42A27DB-BD31-4B8C-83A1-F6EECF244321}">
                <p14:modId xmlns:p14="http://schemas.microsoft.com/office/powerpoint/2010/main" val="1790252265"/>
              </p:ext>
            </p:extLst>
          </p:nvPr>
        </p:nvGraphicFramePr>
        <p:xfrm>
          <a:off x="2779200" y="657225"/>
          <a:ext cx="2374900" cy="381000"/>
        </p:xfrm>
        <a:graphic>
          <a:graphicData uri="http://schemas.openxmlformats.org/presentationml/2006/ole">
            <mc:AlternateContent xmlns:mc="http://schemas.openxmlformats.org/markup-compatibility/2006">
              <mc:Choice xmlns:v="urn:schemas-microsoft-com:vml" Requires="v">
                <p:oleObj spid="_x0000_s138321" name="Equation" r:id="rId9" imgW="2374560" imgH="380880" progId="Equation.3">
                  <p:embed/>
                </p:oleObj>
              </mc:Choice>
              <mc:Fallback>
                <p:oleObj name="Equation" r:id="rId9" imgW="2374560" imgH="38088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9200" y="657225"/>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2"/>
          <p:cNvSpPr txBox="1">
            <a:spLocks noChangeArrowheads="1"/>
          </p:cNvSpPr>
          <p:nvPr/>
        </p:nvSpPr>
        <p:spPr bwMode="auto">
          <a:xfrm>
            <a:off x="301626" y="3592800"/>
            <a:ext cx="5842000"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Third-order </a:t>
            </a:r>
            <a:r>
              <a:rPr lang="en-US" sz="1800" b="1" dirty="0">
                <a:latin typeface="Arial" charset="0"/>
              </a:rPr>
              <a:t>moving average autocorrelation: MA(3</a:t>
            </a:r>
            <a:r>
              <a:rPr lang="en-US" sz="1800" b="1" dirty="0" smtClean="0">
                <a:latin typeface="Arial" charset="0"/>
              </a:rPr>
              <a:t>)</a:t>
            </a:r>
            <a:endParaRPr lang="en-US" sz="1800" b="1" dirty="0">
              <a:latin typeface="Arial" charset="0"/>
            </a:endParaRPr>
          </a:p>
        </p:txBody>
      </p:sp>
      <p:sp>
        <p:nvSpPr>
          <p:cNvPr id="13" name="Text Box 2"/>
          <p:cNvSpPr txBox="1">
            <a:spLocks noChangeArrowheads="1"/>
          </p:cNvSpPr>
          <p:nvPr/>
        </p:nvSpPr>
        <p:spPr bwMode="auto">
          <a:xfrm>
            <a:off x="301625" y="1360488"/>
            <a:ext cx="5565775" cy="4397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First-order </a:t>
            </a:r>
            <a:r>
              <a:rPr lang="en-US" sz="1800" b="1" dirty="0">
                <a:latin typeface="Arial" charset="0"/>
              </a:rPr>
              <a:t>autoregressive autocorrelation: AR(1</a:t>
            </a:r>
            <a:r>
              <a:rPr lang="en-US" sz="1800" b="1" dirty="0" smtClean="0">
                <a:latin typeface="Arial" charset="0"/>
              </a:rPr>
              <a:t>)</a:t>
            </a:r>
            <a:endParaRPr lang="en-US" sz="1800" b="1" dirty="0">
              <a:latin typeface="Arial" charset="0"/>
            </a:endParaRPr>
          </a:p>
        </p:txBody>
      </p:sp>
      <p:sp>
        <p:nvSpPr>
          <p:cNvPr id="14" name="Text Box 2"/>
          <p:cNvSpPr txBox="1">
            <a:spLocks noChangeArrowheads="1"/>
          </p:cNvSpPr>
          <p:nvPr/>
        </p:nvSpPr>
        <p:spPr bwMode="auto">
          <a:xfrm>
            <a:off x="301625" y="2474913"/>
            <a:ext cx="5661025"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800" b="1" dirty="0" smtClean="0">
                <a:latin typeface="Arial" charset="0"/>
              </a:rPr>
              <a:t>Fifth-order </a:t>
            </a:r>
            <a:r>
              <a:rPr lang="en-US" sz="1800" b="1" dirty="0">
                <a:latin typeface="Arial" charset="0"/>
              </a:rPr>
              <a:t>autoregressive autocorrelation: AR(5</a:t>
            </a:r>
            <a:r>
              <a:rPr lang="en-US" sz="1800" b="1" dirty="0" smtClean="0">
                <a:latin typeface="Arial" charset="0"/>
              </a:rPr>
              <a:t>)</a:t>
            </a:r>
            <a:endParaRPr lang="en-US" sz="1800" b="1" dirty="0">
              <a:latin typeface="Arial"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AUTOCORRELATION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21A21A-F226-42FB-B93C-240D547610F9}"/>
</file>

<file path=customXml/itemProps2.xml><?xml version="1.0" encoding="utf-8"?>
<ds:datastoreItem xmlns:ds="http://schemas.openxmlformats.org/officeDocument/2006/customXml" ds:itemID="{4835DFEF-CB87-4631-94F4-E70BB614CC9F}"/>
</file>

<file path=customXml/itemProps3.xml><?xml version="1.0" encoding="utf-8"?>
<ds:datastoreItem xmlns:ds="http://schemas.openxmlformats.org/officeDocument/2006/customXml" ds:itemID="{1746D59E-727B-4FB2-824B-AB146EB968EB}"/>
</file>

<file path=docProps/app.xml><?xml version="1.0" encoding="utf-8"?>
<Properties xmlns="http://schemas.openxmlformats.org/officeDocument/2006/extended-properties" xmlns:vt="http://schemas.openxmlformats.org/officeDocument/2006/docPropsVTypes">
  <TotalTime>2774</TotalTime>
  <Words>1111</Words>
  <Application>Microsoft Office PowerPoint</Application>
  <PresentationFormat>On-screen Show (4:3)</PresentationFormat>
  <Paragraphs>144</Paragraphs>
  <Slides>30</Slides>
  <Notes>0</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30</vt:i4>
      </vt:variant>
    </vt:vector>
  </HeadingPairs>
  <TitlesOfParts>
    <vt:vector size="34" baseType="lpstr">
      <vt:lpstr>Default Design</vt:lpstr>
      <vt:lpstr>Worksheet</vt:lpstr>
      <vt:lpstr>Equation</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79</cp:revision>
  <dcterms:created xsi:type="dcterms:W3CDTF">1998-05-09T13:24:56Z</dcterms:created>
  <dcterms:modified xsi:type="dcterms:W3CDTF">2016-05-26T11:30:44Z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