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5.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6.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4.xml" ContentType="application/vnd.openxmlformats-officedocument.presentationml.slide+xml"/>
  <Override PartName="/ppt/slides/slide19.xml" ContentType="application/vnd.openxmlformats-officedocument.presentationml.slide+xml"/>
  <Override PartName="/ppt/slides/slide26.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5.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27.xml" ContentType="application/vnd.openxmlformats-officedocument.presentationml.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Layouts/slideLayout4.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85" r:id="rId2"/>
    <p:sldId id="372" r:id="rId3"/>
    <p:sldId id="382" r:id="rId4"/>
    <p:sldId id="381" r:id="rId5"/>
    <p:sldId id="380" r:id="rId6"/>
    <p:sldId id="379" r:id="rId7"/>
    <p:sldId id="378" r:id="rId8"/>
    <p:sldId id="377" r:id="rId9"/>
    <p:sldId id="376" r:id="rId10"/>
    <p:sldId id="375" r:id="rId11"/>
    <p:sldId id="374" r:id="rId12"/>
    <p:sldId id="373" r:id="rId13"/>
    <p:sldId id="383" r:id="rId14"/>
    <p:sldId id="384" r:id="rId15"/>
    <p:sldId id="352" r:id="rId16"/>
    <p:sldId id="353" r:id="rId17"/>
    <p:sldId id="354" r:id="rId18"/>
    <p:sldId id="355" r:id="rId19"/>
    <p:sldId id="356" r:id="rId20"/>
    <p:sldId id="357" r:id="rId21"/>
    <p:sldId id="358" r:id="rId22"/>
    <p:sldId id="359" r:id="rId23"/>
    <p:sldId id="371" r:id="rId24"/>
    <p:sldId id="360" r:id="rId25"/>
    <p:sldId id="314" r:id="rId26"/>
    <p:sldId id="369" r:id="rId27"/>
    <p:sldId id="336" r:id="rId28"/>
    <p:sldId id="366" r:id="rId29"/>
    <p:sldId id="367" r:id="rId30"/>
    <p:sldId id="370" r:id="rId31"/>
    <p:sldId id="284" r:id="rId32"/>
  </p:sldIdLst>
  <p:sldSz cx="9144000" cy="6858000" type="screen4x3"/>
  <p:notesSz cx="6858000" cy="9144000"/>
  <p:defaultTextStyle>
    <a:defPPr>
      <a:defRPr lang="en-US"/>
    </a:defPPr>
    <a:lvl1pPr algn="l" rtl="0" eaLnBrk="0" fontAlgn="base" hangingPunct="0">
      <a:spcBef>
        <a:spcPct val="0"/>
      </a:spcBef>
      <a:spcAft>
        <a:spcPct val="0"/>
      </a:spcAft>
      <a:defRPr sz="1400" b="1" kern="1200">
        <a:solidFill>
          <a:schemeClr val="tx1"/>
        </a:solidFill>
        <a:latin typeface="Arial" charset="0"/>
        <a:ea typeface="+mn-ea"/>
        <a:cs typeface="+mn-cs"/>
      </a:defRPr>
    </a:lvl1pPr>
    <a:lvl2pPr marL="457200" algn="l" rtl="0" eaLnBrk="0" fontAlgn="base" hangingPunct="0">
      <a:spcBef>
        <a:spcPct val="0"/>
      </a:spcBef>
      <a:spcAft>
        <a:spcPct val="0"/>
      </a:spcAft>
      <a:defRPr sz="1400" b="1" kern="1200">
        <a:solidFill>
          <a:schemeClr val="tx1"/>
        </a:solidFill>
        <a:latin typeface="Arial" charset="0"/>
        <a:ea typeface="+mn-ea"/>
        <a:cs typeface="+mn-cs"/>
      </a:defRPr>
    </a:lvl2pPr>
    <a:lvl3pPr marL="914400" algn="l" rtl="0" eaLnBrk="0" fontAlgn="base" hangingPunct="0">
      <a:spcBef>
        <a:spcPct val="0"/>
      </a:spcBef>
      <a:spcAft>
        <a:spcPct val="0"/>
      </a:spcAft>
      <a:defRPr sz="1400" b="1" kern="1200">
        <a:solidFill>
          <a:schemeClr val="tx1"/>
        </a:solidFill>
        <a:latin typeface="Arial" charset="0"/>
        <a:ea typeface="+mn-ea"/>
        <a:cs typeface="+mn-cs"/>
      </a:defRPr>
    </a:lvl3pPr>
    <a:lvl4pPr marL="1371600" algn="l" rtl="0" eaLnBrk="0" fontAlgn="base" hangingPunct="0">
      <a:spcBef>
        <a:spcPct val="0"/>
      </a:spcBef>
      <a:spcAft>
        <a:spcPct val="0"/>
      </a:spcAft>
      <a:defRPr sz="1400" b="1" kern="1200">
        <a:solidFill>
          <a:schemeClr val="tx1"/>
        </a:solidFill>
        <a:latin typeface="Arial" charset="0"/>
        <a:ea typeface="+mn-ea"/>
        <a:cs typeface="+mn-cs"/>
      </a:defRPr>
    </a:lvl4pPr>
    <a:lvl5pPr marL="1828800" algn="l" rtl="0" eaLnBrk="0" fontAlgn="base" hangingPunct="0">
      <a:spcBef>
        <a:spcPct val="0"/>
      </a:spcBef>
      <a:spcAft>
        <a:spcPct val="0"/>
      </a:spcAft>
      <a:defRPr sz="1400" b="1" kern="1200">
        <a:solidFill>
          <a:schemeClr val="tx1"/>
        </a:solidFill>
        <a:latin typeface="Arial" charset="0"/>
        <a:ea typeface="+mn-ea"/>
        <a:cs typeface="+mn-cs"/>
      </a:defRPr>
    </a:lvl5pPr>
    <a:lvl6pPr marL="2286000" algn="l" defTabSz="914400" rtl="0" eaLnBrk="1" latinLnBrk="0" hangingPunct="1">
      <a:defRPr sz="1400" b="1" kern="1200">
        <a:solidFill>
          <a:schemeClr val="tx1"/>
        </a:solidFill>
        <a:latin typeface="Arial" charset="0"/>
        <a:ea typeface="+mn-ea"/>
        <a:cs typeface="+mn-cs"/>
      </a:defRPr>
    </a:lvl6pPr>
    <a:lvl7pPr marL="2743200" algn="l" defTabSz="914400" rtl="0" eaLnBrk="1" latinLnBrk="0" hangingPunct="1">
      <a:defRPr sz="1400" b="1" kern="1200">
        <a:solidFill>
          <a:schemeClr val="tx1"/>
        </a:solidFill>
        <a:latin typeface="Arial" charset="0"/>
        <a:ea typeface="+mn-ea"/>
        <a:cs typeface="+mn-cs"/>
      </a:defRPr>
    </a:lvl7pPr>
    <a:lvl8pPr marL="3200400" algn="l" defTabSz="914400" rtl="0" eaLnBrk="1" latinLnBrk="0" hangingPunct="1">
      <a:defRPr sz="1400" b="1" kern="1200">
        <a:solidFill>
          <a:schemeClr val="tx1"/>
        </a:solidFill>
        <a:latin typeface="Arial" charset="0"/>
        <a:ea typeface="+mn-ea"/>
        <a:cs typeface="+mn-cs"/>
      </a:defRPr>
    </a:lvl8pPr>
    <a:lvl9pPr marL="3657600" algn="l" defTabSz="914400" rtl="0" eaLnBrk="1" latinLnBrk="0" hangingPunct="1">
      <a:defRPr sz="1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F8F8FA"/>
    <a:srgbClr val="003366"/>
    <a:srgbClr val="F8F5FA"/>
    <a:srgbClr val="3366FF"/>
    <a:srgbClr val="FFFF00"/>
    <a:srgbClr val="00FF00"/>
    <a:srgbClr val="FF0000"/>
    <a:srgbClr val="000000"/>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69" autoAdjust="0"/>
    <p:restoredTop sz="99243" autoAdjust="0"/>
  </p:normalViewPr>
  <p:slideViewPr>
    <p:cSldViewPr snapToGrid="0" showGuides="1">
      <p:cViewPr>
        <p:scale>
          <a:sx n="100" d="100"/>
          <a:sy n="100" d="100"/>
        </p:scale>
        <p:origin x="-2238" y="-444"/>
      </p:cViewPr>
      <p:guideLst>
        <p:guide orient="horz" pos="367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8.wmf"/><Relationship Id="rId7"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10.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image" Target="../media/image8.wmf"/><Relationship Id="rId7" Type="http://schemas.openxmlformats.org/officeDocument/2006/relationships/image" Target="../media/image6.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5.wmf"/><Relationship Id="rId5" Type="http://schemas.openxmlformats.org/officeDocument/2006/relationships/image" Target="../media/image10.wmf"/><Relationship Id="rId4" Type="http://schemas.openxmlformats.org/officeDocument/2006/relationships/image" Target="../media/image11.wmf"/><Relationship Id="rId9" Type="http://schemas.openxmlformats.org/officeDocument/2006/relationships/image" Target="../media/image9.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8.wmf"/><Relationship Id="rId7" Type="http://schemas.openxmlformats.org/officeDocument/2006/relationships/image" Target="../media/image5.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10.wmf"/><Relationship Id="rId5" Type="http://schemas.openxmlformats.org/officeDocument/2006/relationships/image" Target="../media/image11.wmf"/><Relationship Id="rId4" Type="http://schemas.openxmlformats.org/officeDocument/2006/relationships/image" Target="../media/image9.wmf"/><Relationship Id="rId9" Type="http://schemas.openxmlformats.org/officeDocument/2006/relationships/image" Target="../media/image4.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11.wmf"/><Relationship Id="rId7"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8.wmf"/><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10.wmf"/><Relationship Id="rId9" Type="http://schemas.openxmlformats.org/officeDocument/2006/relationships/image" Target="../media/image2.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5.wmf"/><Relationship Id="rId4"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4.wmf"/><Relationship Id="rId4"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6.wmf"/><Relationship Id="rId1" Type="http://schemas.openxmlformats.org/officeDocument/2006/relationships/image" Target="../media/image5.wmf"/><Relationship Id="rId5" Type="http://schemas.openxmlformats.org/officeDocument/2006/relationships/image" Target="../media/image3.wmf"/><Relationship Id="rId4"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5" Type="http://schemas.openxmlformats.org/officeDocument/2006/relationships/image" Target="../media/image3.wmf"/><Relationship Id="rId4"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7.wmf"/><Relationship Id="rId6" Type="http://schemas.openxmlformats.org/officeDocument/2006/relationships/image" Target="../media/image3.wmf"/><Relationship Id="rId5" Type="http://schemas.openxmlformats.org/officeDocument/2006/relationships/image" Target="../media/image2.wmf"/><Relationship Id="rId4" Type="http://schemas.openxmlformats.org/officeDocument/2006/relationships/image" Target="../media/image4.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3.wmf"/><Relationship Id="rId1" Type="http://schemas.openxmlformats.org/officeDocument/2006/relationships/image" Target="../media/image8.wmf"/><Relationship Id="rId6" Type="http://schemas.openxmlformats.org/officeDocument/2006/relationships/image" Target="../media/image2.wmf"/><Relationship Id="rId5" Type="http://schemas.openxmlformats.org/officeDocument/2006/relationships/image" Target="../media/image4.wmf"/><Relationship Id="rId4" Type="http://schemas.openxmlformats.org/officeDocument/2006/relationships/image" Target="../media/image6.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8.wmf"/><Relationship Id="rId7" Type="http://schemas.openxmlformats.org/officeDocument/2006/relationships/image" Target="../media/image9.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4.wmf"/><Relationship Id="rId5" Type="http://schemas.openxmlformats.org/officeDocument/2006/relationships/image" Target="../media/image6.wmf"/><Relationship Id="rId4"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8B22758-7742-4EE1-996A-2A6650B878E0}" type="slidenum">
              <a:rPr lang="en-US"/>
              <a:pPr/>
              <a:t>‹#›</a:t>
            </a:fld>
            <a:endParaRPr lang="en-US"/>
          </a:p>
        </p:txBody>
      </p:sp>
    </p:spTree>
    <p:extLst>
      <p:ext uri="{BB962C8B-B14F-4D97-AF65-F5344CB8AC3E}">
        <p14:creationId xmlns:p14="http://schemas.microsoft.com/office/powerpoint/2010/main" val="37335522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4E46228-0512-4DF4-886D-CAE8C693B3E3}" type="slidenum">
              <a:rPr lang="en-US"/>
              <a:pPr/>
              <a:t>‹#›</a:t>
            </a:fld>
            <a:endParaRPr lang="en-US"/>
          </a:p>
        </p:txBody>
      </p:sp>
    </p:spTree>
    <p:extLst>
      <p:ext uri="{BB962C8B-B14F-4D97-AF65-F5344CB8AC3E}">
        <p14:creationId xmlns:p14="http://schemas.microsoft.com/office/powerpoint/2010/main" val="27185956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933BB87-39FB-4810-B5A8-A68917D57AFC}" type="slidenum">
              <a:rPr lang="en-US"/>
              <a:pPr/>
              <a:t>‹#›</a:t>
            </a:fld>
            <a:endParaRPr lang="en-US"/>
          </a:p>
        </p:txBody>
      </p:sp>
    </p:spTree>
    <p:extLst>
      <p:ext uri="{BB962C8B-B14F-4D97-AF65-F5344CB8AC3E}">
        <p14:creationId xmlns:p14="http://schemas.microsoft.com/office/powerpoint/2010/main" val="1538441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A2CA573-9786-489D-AB28-E9AFD6DDBF71}" type="slidenum">
              <a:rPr lang="en-US"/>
              <a:pPr/>
              <a:t>‹#›</a:t>
            </a:fld>
            <a:endParaRPr lang="en-US"/>
          </a:p>
        </p:txBody>
      </p:sp>
    </p:spTree>
    <p:extLst>
      <p:ext uri="{BB962C8B-B14F-4D97-AF65-F5344CB8AC3E}">
        <p14:creationId xmlns:p14="http://schemas.microsoft.com/office/powerpoint/2010/main" val="30968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41AD8C8-9D7D-4A43-8DC9-C0B781E84F4E}" type="slidenum">
              <a:rPr lang="en-US"/>
              <a:pPr/>
              <a:t>‹#›</a:t>
            </a:fld>
            <a:endParaRPr lang="en-US"/>
          </a:p>
        </p:txBody>
      </p:sp>
    </p:spTree>
    <p:extLst>
      <p:ext uri="{BB962C8B-B14F-4D97-AF65-F5344CB8AC3E}">
        <p14:creationId xmlns:p14="http://schemas.microsoft.com/office/powerpoint/2010/main" val="3830775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3606736-92BC-40F4-BDBC-D280B4B64F1F}" type="slidenum">
              <a:rPr lang="en-US"/>
              <a:pPr/>
              <a:t>‹#›</a:t>
            </a:fld>
            <a:endParaRPr lang="en-US"/>
          </a:p>
        </p:txBody>
      </p:sp>
    </p:spTree>
    <p:extLst>
      <p:ext uri="{BB962C8B-B14F-4D97-AF65-F5344CB8AC3E}">
        <p14:creationId xmlns:p14="http://schemas.microsoft.com/office/powerpoint/2010/main" val="1503705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1C401A9F-714B-4FD7-9758-D873963ED8A6}" type="slidenum">
              <a:rPr lang="en-US"/>
              <a:pPr/>
              <a:t>‹#›</a:t>
            </a:fld>
            <a:endParaRPr lang="en-US"/>
          </a:p>
        </p:txBody>
      </p:sp>
    </p:spTree>
    <p:extLst>
      <p:ext uri="{BB962C8B-B14F-4D97-AF65-F5344CB8AC3E}">
        <p14:creationId xmlns:p14="http://schemas.microsoft.com/office/powerpoint/2010/main" val="2565469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531AEC37-D5E8-450F-9763-5208820F8EA5}" type="slidenum">
              <a:rPr lang="en-US"/>
              <a:pPr/>
              <a:t>‹#›</a:t>
            </a:fld>
            <a:endParaRPr lang="en-US"/>
          </a:p>
        </p:txBody>
      </p:sp>
    </p:spTree>
    <p:extLst>
      <p:ext uri="{BB962C8B-B14F-4D97-AF65-F5344CB8AC3E}">
        <p14:creationId xmlns:p14="http://schemas.microsoft.com/office/powerpoint/2010/main" val="1213582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F965FBBB-EC0F-4F59-A128-5565D34C5CC4}" type="slidenum">
              <a:rPr lang="en-US"/>
              <a:pPr/>
              <a:t>‹#›</a:t>
            </a:fld>
            <a:endParaRPr lang="en-US"/>
          </a:p>
        </p:txBody>
      </p:sp>
    </p:spTree>
    <p:extLst>
      <p:ext uri="{BB962C8B-B14F-4D97-AF65-F5344CB8AC3E}">
        <p14:creationId xmlns:p14="http://schemas.microsoft.com/office/powerpoint/2010/main" val="2282303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2BDC2B3-F817-4F47-AC06-0AC602E47FBC}" type="slidenum">
              <a:rPr lang="en-US"/>
              <a:pPr/>
              <a:t>‹#›</a:t>
            </a:fld>
            <a:endParaRPr lang="en-US"/>
          </a:p>
        </p:txBody>
      </p:sp>
    </p:spTree>
    <p:extLst>
      <p:ext uri="{BB962C8B-B14F-4D97-AF65-F5344CB8AC3E}">
        <p14:creationId xmlns:p14="http://schemas.microsoft.com/office/powerpoint/2010/main" val="520961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BF9D923-9C1E-44A9-A5A1-3C761D85C9ED}" type="slidenum">
              <a:rPr lang="en-US"/>
              <a:pPr/>
              <a:t>‹#›</a:t>
            </a:fld>
            <a:endParaRPr lang="en-US"/>
          </a:p>
        </p:txBody>
      </p:sp>
    </p:spTree>
    <p:extLst>
      <p:ext uri="{BB962C8B-B14F-4D97-AF65-F5344CB8AC3E}">
        <p14:creationId xmlns:p14="http://schemas.microsoft.com/office/powerpoint/2010/main" val="23802589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b="0">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b="0">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b="0">
                <a:latin typeface="+mn-lt"/>
              </a:defRPr>
            </a:lvl1pPr>
          </a:lstStyle>
          <a:p>
            <a:fld id="{88EF3648-9D9D-4A17-BA32-EE40193E129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image" Target="../media/image6.wmf"/><Relationship Id="rId3" Type="http://schemas.openxmlformats.org/officeDocument/2006/relationships/oleObject" Target="../embeddings/oleObject38.bin"/><Relationship Id="rId7" Type="http://schemas.openxmlformats.org/officeDocument/2006/relationships/oleObject" Target="../embeddings/oleObject40.bin"/><Relationship Id="rId12" Type="http://schemas.openxmlformats.org/officeDocument/2006/relationships/oleObject" Target="../embeddings/oleObject43.bin"/><Relationship Id="rId17" Type="http://schemas.openxmlformats.org/officeDocument/2006/relationships/image" Target="../media/image9.wmf"/><Relationship Id="rId2" Type="http://schemas.openxmlformats.org/officeDocument/2006/relationships/slideLayout" Target="../slideLayouts/slideLayout7.xml"/><Relationship Id="rId16" Type="http://schemas.openxmlformats.org/officeDocument/2006/relationships/oleObject" Target="../embeddings/oleObject45.bin"/><Relationship Id="rId1" Type="http://schemas.openxmlformats.org/officeDocument/2006/relationships/vmlDrawing" Target="../drawings/vmlDrawing9.vml"/><Relationship Id="rId6" Type="http://schemas.openxmlformats.org/officeDocument/2006/relationships/image" Target="../media/image3.wmf"/><Relationship Id="rId11" Type="http://schemas.openxmlformats.org/officeDocument/2006/relationships/image" Target="../media/image5.wmf"/><Relationship Id="rId5" Type="http://schemas.openxmlformats.org/officeDocument/2006/relationships/oleObject" Target="../embeddings/oleObject39.bin"/><Relationship Id="rId15" Type="http://schemas.openxmlformats.org/officeDocument/2006/relationships/image" Target="../media/image4.wmf"/><Relationship Id="rId10" Type="http://schemas.openxmlformats.org/officeDocument/2006/relationships/oleObject" Target="../embeddings/oleObject42.bin"/><Relationship Id="rId4" Type="http://schemas.openxmlformats.org/officeDocument/2006/relationships/image" Target="../media/image2.wmf"/><Relationship Id="rId9" Type="http://schemas.openxmlformats.org/officeDocument/2006/relationships/oleObject" Target="../embeddings/oleObject41.bin"/><Relationship Id="rId14" Type="http://schemas.openxmlformats.org/officeDocument/2006/relationships/oleObject" Target="../embeddings/oleObject44.bin"/></Relationships>
</file>

<file path=ppt/slides/_rels/slide11.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image" Target="../media/image5.wmf"/><Relationship Id="rId18" Type="http://schemas.openxmlformats.org/officeDocument/2006/relationships/oleObject" Target="../embeddings/oleObject54.bin"/><Relationship Id="rId3" Type="http://schemas.openxmlformats.org/officeDocument/2006/relationships/oleObject" Target="../embeddings/oleObject46.bin"/><Relationship Id="rId7" Type="http://schemas.openxmlformats.org/officeDocument/2006/relationships/oleObject" Target="../embeddings/oleObject48.bin"/><Relationship Id="rId12" Type="http://schemas.openxmlformats.org/officeDocument/2006/relationships/oleObject" Target="../embeddings/oleObject51.bin"/><Relationship Id="rId17" Type="http://schemas.openxmlformats.org/officeDocument/2006/relationships/image" Target="../media/image4.wmf"/><Relationship Id="rId2" Type="http://schemas.openxmlformats.org/officeDocument/2006/relationships/slideLayout" Target="../slideLayouts/slideLayout7.xml"/><Relationship Id="rId16" Type="http://schemas.openxmlformats.org/officeDocument/2006/relationships/oleObject" Target="../embeddings/oleObject53.bin"/><Relationship Id="rId1" Type="http://schemas.openxmlformats.org/officeDocument/2006/relationships/vmlDrawing" Target="../drawings/vmlDrawing10.vml"/><Relationship Id="rId6" Type="http://schemas.openxmlformats.org/officeDocument/2006/relationships/image" Target="../media/image3.wmf"/><Relationship Id="rId11" Type="http://schemas.openxmlformats.org/officeDocument/2006/relationships/image" Target="../media/image10.wmf"/><Relationship Id="rId5" Type="http://schemas.openxmlformats.org/officeDocument/2006/relationships/oleObject" Target="../embeddings/oleObject47.bin"/><Relationship Id="rId15" Type="http://schemas.openxmlformats.org/officeDocument/2006/relationships/image" Target="../media/image6.wmf"/><Relationship Id="rId10" Type="http://schemas.openxmlformats.org/officeDocument/2006/relationships/oleObject" Target="../embeddings/oleObject50.bin"/><Relationship Id="rId19" Type="http://schemas.openxmlformats.org/officeDocument/2006/relationships/image" Target="../media/image9.wmf"/><Relationship Id="rId4" Type="http://schemas.openxmlformats.org/officeDocument/2006/relationships/image" Target="../media/image2.wmf"/><Relationship Id="rId9" Type="http://schemas.openxmlformats.org/officeDocument/2006/relationships/oleObject" Target="../embeddings/oleObject49.bin"/><Relationship Id="rId14" Type="http://schemas.openxmlformats.org/officeDocument/2006/relationships/oleObject" Target="../embeddings/oleObject52.bin"/></Relationships>
</file>

<file path=ppt/slides/_rels/slide12.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image" Target="../media/image10.wmf"/><Relationship Id="rId18" Type="http://schemas.openxmlformats.org/officeDocument/2006/relationships/oleObject" Target="../embeddings/oleObject63.bin"/><Relationship Id="rId3" Type="http://schemas.openxmlformats.org/officeDocument/2006/relationships/oleObject" Target="../embeddings/oleObject55.bin"/><Relationship Id="rId21" Type="http://schemas.openxmlformats.org/officeDocument/2006/relationships/image" Target="../media/image9.wmf"/><Relationship Id="rId7" Type="http://schemas.openxmlformats.org/officeDocument/2006/relationships/oleObject" Target="../embeddings/oleObject57.bin"/><Relationship Id="rId12" Type="http://schemas.openxmlformats.org/officeDocument/2006/relationships/oleObject" Target="../embeddings/oleObject60.bin"/><Relationship Id="rId17" Type="http://schemas.openxmlformats.org/officeDocument/2006/relationships/image" Target="../media/image6.wmf"/><Relationship Id="rId2" Type="http://schemas.openxmlformats.org/officeDocument/2006/relationships/slideLayout" Target="../slideLayouts/slideLayout7.xml"/><Relationship Id="rId16" Type="http://schemas.openxmlformats.org/officeDocument/2006/relationships/oleObject" Target="../embeddings/oleObject62.bin"/><Relationship Id="rId20" Type="http://schemas.openxmlformats.org/officeDocument/2006/relationships/oleObject" Target="../embeddings/oleObject64.bin"/><Relationship Id="rId1" Type="http://schemas.openxmlformats.org/officeDocument/2006/relationships/vmlDrawing" Target="../drawings/vmlDrawing11.vml"/><Relationship Id="rId6" Type="http://schemas.openxmlformats.org/officeDocument/2006/relationships/image" Target="../media/image3.wmf"/><Relationship Id="rId11" Type="http://schemas.openxmlformats.org/officeDocument/2006/relationships/image" Target="../media/image11.wmf"/><Relationship Id="rId5" Type="http://schemas.openxmlformats.org/officeDocument/2006/relationships/oleObject" Target="../embeddings/oleObject56.bin"/><Relationship Id="rId15" Type="http://schemas.openxmlformats.org/officeDocument/2006/relationships/image" Target="../media/image5.wmf"/><Relationship Id="rId10" Type="http://schemas.openxmlformats.org/officeDocument/2006/relationships/oleObject" Target="../embeddings/oleObject59.bin"/><Relationship Id="rId19"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58.bin"/><Relationship Id="rId14" Type="http://schemas.openxmlformats.org/officeDocument/2006/relationships/oleObject" Target="../embeddings/oleObject61.bin"/></Relationships>
</file>

<file path=ppt/slides/_rels/slide13.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image" Target="../media/image11.wmf"/><Relationship Id="rId18" Type="http://schemas.openxmlformats.org/officeDocument/2006/relationships/oleObject" Target="../embeddings/oleObject73.bin"/><Relationship Id="rId3" Type="http://schemas.openxmlformats.org/officeDocument/2006/relationships/oleObject" Target="../embeddings/oleObject65.bin"/><Relationship Id="rId21" Type="http://schemas.openxmlformats.org/officeDocument/2006/relationships/image" Target="../media/image4.wmf"/><Relationship Id="rId7" Type="http://schemas.openxmlformats.org/officeDocument/2006/relationships/oleObject" Target="../embeddings/oleObject67.bin"/><Relationship Id="rId12" Type="http://schemas.openxmlformats.org/officeDocument/2006/relationships/oleObject" Target="../embeddings/oleObject70.bin"/><Relationship Id="rId17" Type="http://schemas.openxmlformats.org/officeDocument/2006/relationships/image" Target="../media/image5.wmf"/><Relationship Id="rId2" Type="http://schemas.openxmlformats.org/officeDocument/2006/relationships/slideLayout" Target="../slideLayouts/slideLayout7.xml"/><Relationship Id="rId16" Type="http://schemas.openxmlformats.org/officeDocument/2006/relationships/oleObject" Target="../embeddings/oleObject72.bin"/><Relationship Id="rId20" Type="http://schemas.openxmlformats.org/officeDocument/2006/relationships/oleObject" Target="../embeddings/oleObject74.bin"/><Relationship Id="rId1" Type="http://schemas.openxmlformats.org/officeDocument/2006/relationships/vmlDrawing" Target="../drawings/vmlDrawing12.vml"/><Relationship Id="rId6" Type="http://schemas.openxmlformats.org/officeDocument/2006/relationships/image" Target="../media/image3.wmf"/><Relationship Id="rId11" Type="http://schemas.openxmlformats.org/officeDocument/2006/relationships/oleObject" Target="../embeddings/oleObject69.bin"/><Relationship Id="rId5" Type="http://schemas.openxmlformats.org/officeDocument/2006/relationships/oleObject" Target="../embeddings/oleObject66.bin"/><Relationship Id="rId15" Type="http://schemas.openxmlformats.org/officeDocument/2006/relationships/image" Target="../media/image10.wmf"/><Relationship Id="rId10" Type="http://schemas.openxmlformats.org/officeDocument/2006/relationships/image" Target="../media/image9.wmf"/><Relationship Id="rId19"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68.bin"/><Relationship Id="rId14" Type="http://schemas.openxmlformats.org/officeDocument/2006/relationships/oleObject" Target="../embeddings/oleObject71.bin"/></Relationships>
</file>

<file path=ppt/slides/_rels/slide14.x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oleObject" Target="../embeddings/oleObject80.bin"/><Relationship Id="rId18" Type="http://schemas.openxmlformats.org/officeDocument/2006/relationships/image" Target="../media/image9.wmf"/><Relationship Id="rId3" Type="http://schemas.openxmlformats.org/officeDocument/2006/relationships/oleObject" Target="../embeddings/oleObject75.bin"/><Relationship Id="rId21" Type="http://schemas.openxmlformats.org/officeDocument/2006/relationships/oleObject" Target="../embeddings/oleObject84.bin"/><Relationship Id="rId7" Type="http://schemas.openxmlformats.org/officeDocument/2006/relationships/oleObject" Target="../embeddings/oleObject77.bin"/><Relationship Id="rId12" Type="http://schemas.openxmlformats.org/officeDocument/2006/relationships/image" Target="../media/image5.wmf"/><Relationship Id="rId17" Type="http://schemas.openxmlformats.org/officeDocument/2006/relationships/oleObject" Target="../embeddings/oleObject82.bin"/><Relationship Id="rId2" Type="http://schemas.openxmlformats.org/officeDocument/2006/relationships/slideLayout" Target="../slideLayouts/slideLayout7.xml"/><Relationship Id="rId16" Type="http://schemas.openxmlformats.org/officeDocument/2006/relationships/image" Target="../media/image4.wmf"/><Relationship Id="rId20" Type="http://schemas.openxmlformats.org/officeDocument/2006/relationships/image" Target="../media/image2.wmf"/><Relationship Id="rId1" Type="http://schemas.openxmlformats.org/officeDocument/2006/relationships/vmlDrawing" Target="../drawings/vmlDrawing13.vml"/><Relationship Id="rId6" Type="http://schemas.openxmlformats.org/officeDocument/2006/relationships/image" Target="../media/image3.wmf"/><Relationship Id="rId11" Type="http://schemas.openxmlformats.org/officeDocument/2006/relationships/oleObject" Target="../embeddings/oleObject79.bin"/><Relationship Id="rId5" Type="http://schemas.openxmlformats.org/officeDocument/2006/relationships/oleObject" Target="../embeddings/oleObject76.bin"/><Relationship Id="rId15" Type="http://schemas.openxmlformats.org/officeDocument/2006/relationships/oleObject" Target="../embeddings/oleObject81.bin"/><Relationship Id="rId10" Type="http://schemas.openxmlformats.org/officeDocument/2006/relationships/image" Target="../media/image10.wmf"/><Relationship Id="rId19" Type="http://schemas.openxmlformats.org/officeDocument/2006/relationships/oleObject" Target="../embeddings/oleObject83.bin"/><Relationship Id="rId4" Type="http://schemas.openxmlformats.org/officeDocument/2006/relationships/image" Target="../media/image8.wmf"/><Relationship Id="rId9" Type="http://schemas.openxmlformats.org/officeDocument/2006/relationships/oleObject" Target="../embeddings/oleObject78.bin"/><Relationship Id="rId14" Type="http://schemas.openxmlformats.org/officeDocument/2006/relationships/image" Target="../media/image6.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85.bin"/><Relationship Id="rId2" Type="http://schemas.openxmlformats.org/officeDocument/2006/relationships/slideLayout" Target="../slideLayouts/slideLayout7.xml"/><Relationship Id="rId1" Type="http://schemas.openxmlformats.org/officeDocument/2006/relationships/vmlDrawing" Target="../drawings/vmlDrawing14.vml"/><Relationship Id="rId4" Type="http://schemas.openxmlformats.org/officeDocument/2006/relationships/image" Target="../media/image12.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86.bin"/><Relationship Id="rId2" Type="http://schemas.openxmlformats.org/officeDocument/2006/relationships/slideLayout" Target="../slideLayouts/slideLayout7.xml"/><Relationship Id="rId1" Type="http://schemas.openxmlformats.org/officeDocument/2006/relationships/vmlDrawing" Target="../drawings/vmlDrawing15.vml"/><Relationship Id="rId4" Type="http://schemas.openxmlformats.org/officeDocument/2006/relationships/image" Target="../media/image13.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87.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13.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88.bin"/><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image" Target="../media/image13.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89.bin"/><Relationship Id="rId2" Type="http://schemas.openxmlformats.org/officeDocument/2006/relationships/slideLayout" Target="../slideLayouts/slideLayout7.xml"/><Relationship Id="rId1" Type="http://schemas.openxmlformats.org/officeDocument/2006/relationships/vmlDrawing" Target="../drawings/vmlDrawing18.vml"/><Relationship Id="rId4" Type="http://schemas.openxmlformats.org/officeDocument/2006/relationships/image" Target="../media/image13.w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90.bin"/><Relationship Id="rId2" Type="http://schemas.openxmlformats.org/officeDocument/2006/relationships/slideLayout" Target="../slideLayouts/slideLayout7.xml"/><Relationship Id="rId1" Type="http://schemas.openxmlformats.org/officeDocument/2006/relationships/vmlDrawing" Target="../drawings/vmlDrawing19.vml"/><Relationship Id="rId4" Type="http://schemas.openxmlformats.org/officeDocument/2006/relationships/image" Target="../media/image13.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91.bin"/><Relationship Id="rId2" Type="http://schemas.openxmlformats.org/officeDocument/2006/relationships/slideLayout" Target="../slideLayouts/slideLayout7.xml"/><Relationship Id="rId1" Type="http://schemas.openxmlformats.org/officeDocument/2006/relationships/vmlDrawing" Target="../drawings/vmlDrawing20.vml"/><Relationship Id="rId4" Type="http://schemas.openxmlformats.org/officeDocument/2006/relationships/image" Target="../media/image13.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92.bin"/><Relationship Id="rId2" Type="http://schemas.openxmlformats.org/officeDocument/2006/relationships/slideLayout" Target="../slideLayouts/slideLayout7.xml"/><Relationship Id="rId1" Type="http://schemas.openxmlformats.org/officeDocument/2006/relationships/vmlDrawing" Target="../drawings/vmlDrawing21.vml"/><Relationship Id="rId4" Type="http://schemas.openxmlformats.org/officeDocument/2006/relationships/image" Target="../media/image13.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93.bin"/><Relationship Id="rId2" Type="http://schemas.openxmlformats.org/officeDocument/2006/relationships/slideLayout" Target="../slideLayouts/slideLayout7.xml"/><Relationship Id="rId1" Type="http://schemas.openxmlformats.org/officeDocument/2006/relationships/vmlDrawing" Target="../drawings/vmlDrawing22.vml"/><Relationship Id="rId4" Type="http://schemas.openxmlformats.org/officeDocument/2006/relationships/image" Target="../media/image13.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94.bin"/><Relationship Id="rId2" Type="http://schemas.openxmlformats.org/officeDocument/2006/relationships/slideLayout" Target="../slideLayouts/slideLayout7.xml"/><Relationship Id="rId1" Type="http://schemas.openxmlformats.org/officeDocument/2006/relationships/vmlDrawing" Target="../drawings/vmlDrawing23.vml"/><Relationship Id="rId4" Type="http://schemas.openxmlformats.org/officeDocument/2006/relationships/image" Target="../media/image13.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95.bin"/><Relationship Id="rId2" Type="http://schemas.openxmlformats.org/officeDocument/2006/relationships/slideLayout" Target="../slideLayouts/slideLayout7.xml"/><Relationship Id="rId1" Type="http://schemas.openxmlformats.org/officeDocument/2006/relationships/vmlDrawing" Target="../drawings/vmlDrawing24.vml"/><Relationship Id="rId4" Type="http://schemas.openxmlformats.org/officeDocument/2006/relationships/image" Target="../media/image13.w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96.bin"/><Relationship Id="rId2" Type="http://schemas.openxmlformats.org/officeDocument/2006/relationships/slideLayout" Target="../slideLayouts/slideLayout7.xml"/><Relationship Id="rId1" Type="http://schemas.openxmlformats.org/officeDocument/2006/relationships/vmlDrawing" Target="../drawings/vmlDrawing25.vml"/><Relationship Id="rId4" Type="http://schemas.openxmlformats.org/officeDocument/2006/relationships/image" Target="../media/image13.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97.bin"/><Relationship Id="rId2" Type="http://schemas.openxmlformats.org/officeDocument/2006/relationships/slideLayout" Target="../slideLayouts/slideLayout7.xml"/><Relationship Id="rId1" Type="http://schemas.openxmlformats.org/officeDocument/2006/relationships/vmlDrawing" Target="../drawings/vmlDrawing26.vml"/><Relationship Id="rId4" Type="http://schemas.openxmlformats.org/officeDocument/2006/relationships/image" Target="../media/image13.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98.bin"/><Relationship Id="rId2" Type="http://schemas.openxmlformats.org/officeDocument/2006/relationships/slideLayout" Target="../slideLayouts/slideLayout7.xml"/><Relationship Id="rId1" Type="http://schemas.openxmlformats.org/officeDocument/2006/relationships/vmlDrawing" Target="../drawings/vmlDrawing27.vml"/><Relationship Id="rId4" Type="http://schemas.openxmlformats.org/officeDocument/2006/relationships/image" Target="../media/image13.w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99.bin"/><Relationship Id="rId2" Type="http://schemas.openxmlformats.org/officeDocument/2006/relationships/slideLayout" Target="../slideLayouts/slideLayout7.xml"/><Relationship Id="rId1" Type="http://schemas.openxmlformats.org/officeDocument/2006/relationships/vmlDrawing" Target="../drawings/vmlDrawing28.vml"/><Relationship Id="rId4" Type="http://schemas.openxmlformats.org/officeDocument/2006/relationships/image" Target="../media/image13.wmf"/></Relationships>
</file>

<file path=ppt/slides/_rels/slide3.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2.wmf"/><Relationship Id="rId5" Type="http://schemas.openxmlformats.org/officeDocument/2006/relationships/oleObject" Target="../embeddings/oleObject4.bin"/><Relationship Id="rId4" Type="http://schemas.openxmlformats.org/officeDocument/2006/relationships/image" Target="../media/image4.wmf"/></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00.bin"/><Relationship Id="rId2" Type="http://schemas.openxmlformats.org/officeDocument/2006/relationships/slideLayout" Target="../slideLayouts/slideLayout7.xml"/><Relationship Id="rId1" Type="http://schemas.openxmlformats.org/officeDocument/2006/relationships/vmlDrawing" Target="../drawings/vmlDrawing29.vml"/><Relationship Id="rId4" Type="http://schemas.openxmlformats.org/officeDocument/2006/relationships/image" Target="../media/image13.wmf"/></Relationships>
</file>

<file path=ppt/slides/_rels/slide31.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4.wmf"/><Relationship Id="rId5" Type="http://schemas.openxmlformats.org/officeDocument/2006/relationships/oleObject" Target="../embeddings/oleObject7.bin"/><Relationship Id="rId10" Type="http://schemas.openxmlformats.org/officeDocument/2006/relationships/image" Target="../media/image3.wmf"/><Relationship Id="rId4" Type="http://schemas.openxmlformats.org/officeDocument/2006/relationships/image" Target="../media/image5.wmf"/><Relationship Id="rId9" Type="http://schemas.openxmlformats.org/officeDocument/2006/relationships/oleObject" Target="../embeddings/oleObject9.bin"/></Relationships>
</file>

<file path=ppt/slides/_rels/slide5.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10.bin"/><Relationship Id="rId7" Type="http://schemas.openxmlformats.org/officeDocument/2006/relationships/oleObject" Target="../embeddings/oleObject12.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11" Type="http://schemas.openxmlformats.org/officeDocument/2006/relationships/oleObject" Target="../embeddings/oleObject14.bin"/><Relationship Id="rId5" Type="http://schemas.openxmlformats.org/officeDocument/2006/relationships/oleObject" Target="../embeddings/oleObject11.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13.bin"/></Relationships>
</file>

<file path=ppt/slides/_rels/slide6.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5.bin"/><Relationship Id="rId7" Type="http://schemas.openxmlformats.org/officeDocument/2006/relationships/oleObject" Target="../embeddings/oleObject17.bin"/><Relationship Id="rId12"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6.wmf"/><Relationship Id="rId11" Type="http://schemas.openxmlformats.org/officeDocument/2006/relationships/oleObject" Target="../embeddings/oleObject19.bin"/><Relationship Id="rId5" Type="http://schemas.openxmlformats.org/officeDocument/2006/relationships/oleObject" Target="../embeddings/oleObject16.bin"/><Relationship Id="rId10" Type="http://schemas.openxmlformats.org/officeDocument/2006/relationships/image" Target="../media/image2.wmf"/><Relationship Id="rId4" Type="http://schemas.openxmlformats.org/officeDocument/2006/relationships/image" Target="../media/image5.wmf"/><Relationship Id="rId9" Type="http://schemas.openxmlformats.org/officeDocument/2006/relationships/oleObject" Target="../embeddings/oleObject18.bin"/></Relationships>
</file>

<file path=ppt/slides/_rels/slide7.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20.bin"/><Relationship Id="rId7" Type="http://schemas.openxmlformats.org/officeDocument/2006/relationships/oleObject" Target="../embeddings/oleObject22.bin"/><Relationship Id="rId12"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5.wmf"/><Relationship Id="rId11" Type="http://schemas.openxmlformats.org/officeDocument/2006/relationships/oleObject" Target="../embeddings/oleObject24.bin"/><Relationship Id="rId5" Type="http://schemas.openxmlformats.org/officeDocument/2006/relationships/oleObject" Target="../embeddings/oleObject21.bin"/><Relationship Id="rId10" Type="http://schemas.openxmlformats.org/officeDocument/2006/relationships/image" Target="../media/image2.wmf"/><Relationship Id="rId4" Type="http://schemas.openxmlformats.org/officeDocument/2006/relationships/image" Target="../media/image4.wmf"/><Relationship Id="rId9" Type="http://schemas.openxmlformats.org/officeDocument/2006/relationships/oleObject" Target="../embeddings/oleObject23.bin"/></Relationships>
</file>

<file path=ppt/slides/_rels/slide8.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30.bin"/><Relationship Id="rId3" Type="http://schemas.openxmlformats.org/officeDocument/2006/relationships/oleObject" Target="../embeddings/oleObject25.bin"/><Relationship Id="rId7" Type="http://schemas.openxmlformats.org/officeDocument/2006/relationships/oleObject" Target="../embeddings/oleObject27.bin"/><Relationship Id="rId12" Type="http://schemas.openxmlformats.org/officeDocument/2006/relationships/image" Target="../media/image2.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5.wmf"/><Relationship Id="rId11" Type="http://schemas.openxmlformats.org/officeDocument/2006/relationships/oleObject" Target="../embeddings/oleObject29.bin"/><Relationship Id="rId5" Type="http://schemas.openxmlformats.org/officeDocument/2006/relationships/oleObject" Target="../embeddings/oleObject26.bin"/><Relationship Id="rId10" Type="http://schemas.openxmlformats.org/officeDocument/2006/relationships/image" Target="../media/image4.wmf"/><Relationship Id="rId4" Type="http://schemas.openxmlformats.org/officeDocument/2006/relationships/image" Target="../media/image7.wmf"/><Relationship Id="rId9" Type="http://schemas.openxmlformats.org/officeDocument/2006/relationships/oleObject" Target="../embeddings/oleObject28.bin"/><Relationship Id="rId14" Type="http://schemas.openxmlformats.org/officeDocument/2006/relationships/image" Target="../media/image3.wmf"/></Relationships>
</file>

<file path=ppt/slides/_rels/slide9.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36.bin"/><Relationship Id="rId3" Type="http://schemas.openxmlformats.org/officeDocument/2006/relationships/oleObject" Target="../embeddings/oleObject31.bin"/><Relationship Id="rId7" Type="http://schemas.openxmlformats.org/officeDocument/2006/relationships/oleObject" Target="../embeddings/oleObject33.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3.wmf"/><Relationship Id="rId11" Type="http://schemas.openxmlformats.org/officeDocument/2006/relationships/oleObject" Target="../embeddings/oleObject35.bin"/><Relationship Id="rId5" Type="http://schemas.openxmlformats.org/officeDocument/2006/relationships/oleObject" Target="../embeddings/oleObject32.bin"/><Relationship Id="rId15" Type="http://schemas.openxmlformats.org/officeDocument/2006/relationships/oleObject" Target="../embeddings/oleObject37.bin"/><Relationship Id="rId10" Type="http://schemas.openxmlformats.org/officeDocument/2006/relationships/image" Target="../media/image6.wmf"/><Relationship Id="rId4" Type="http://schemas.openxmlformats.org/officeDocument/2006/relationships/image" Target="../media/image8.wmf"/><Relationship Id="rId9" Type="http://schemas.openxmlformats.org/officeDocument/2006/relationships/oleObject" Target="../embeddings/oleObject34.bin"/><Relationship Id="rId14" Type="http://schemas.openxmlformats.org/officeDocument/2006/relationships/image" Target="../media/image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12: </a:t>
            </a:r>
            <a:r>
              <a:rPr lang="en-GB" dirty="0">
                <a:solidFill>
                  <a:schemeClr val="bg1"/>
                </a:solidFill>
                <a:latin typeface="Arial" pitchFamily="34" charset="0"/>
                <a:cs typeface="Arial" pitchFamily="34" charset="0"/>
              </a:rPr>
              <a:t>Autocorrelation </a:t>
            </a: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0213629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5665" name="Text Box 1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9</a:t>
            </a:r>
          </a:p>
        </p:txBody>
      </p:sp>
      <p:sp>
        <p:nvSpPr>
          <p:cNvPr id="155666" name="Text Box 1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procedure is the same.  Write the model a second time, lagged one time period, and multiply through by </a:t>
            </a:r>
            <a:r>
              <a:rPr lang="en-GB" sz="1500" i="1">
                <a:latin typeface="Symbol" pitchFamily="18" charset="2"/>
              </a:rPr>
              <a:t>r</a:t>
            </a:r>
            <a:r>
              <a:rPr lang="en-GB" sz="1500"/>
              <a:t>.</a:t>
            </a:r>
            <a:endParaRPr lang="en-GB" sz="1500">
              <a:latin typeface="Times New Roman" pitchFamily="18"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sp>
        <p:nvSpPr>
          <p:cNvPr id="42" name="Rectangle 16"/>
          <p:cNvSpPr>
            <a:spLocks noChangeArrowheads="1"/>
          </p:cNvSpPr>
          <p:nvPr/>
        </p:nvSpPr>
        <p:spPr bwMode="auto">
          <a:xfrm>
            <a:off x="0" y="3744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3" name="Rectangle 16"/>
          <p:cNvSpPr>
            <a:spLocks noChangeArrowheads="1"/>
          </p:cNvSpPr>
          <p:nvPr/>
        </p:nvSpPr>
        <p:spPr bwMode="auto">
          <a:xfrm>
            <a:off x="0" y="3132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4" name="Rectangle 16"/>
          <p:cNvSpPr>
            <a:spLocks noChangeArrowheads="1"/>
          </p:cNvSpPr>
          <p:nvPr/>
        </p:nvSpPr>
        <p:spPr bwMode="auto">
          <a:xfrm>
            <a:off x="0" y="2376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5" name="Rectangle 16"/>
          <p:cNvSpPr>
            <a:spLocks noChangeArrowheads="1"/>
          </p:cNvSpPr>
          <p:nvPr/>
        </p:nvSpPr>
        <p:spPr bwMode="auto">
          <a:xfrm>
            <a:off x="0" y="1764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6" name="Rectangle 16"/>
          <p:cNvSpPr>
            <a:spLocks noChangeArrowheads="1"/>
          </p:cNvSpPr>
          <p:nvPr/>
        </p:nvSpPr>
        <p:spPr bwMode="auto">
          <a:xfrm>
            <a:off x="0" y="1152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7" name="Rectangle 16"/>
          <p:cNvSpPr>
            <a:spLocks noChangeArrowheads="1"/>
          </p:cNvSpPr>
          <p:nvPr/>
        </p:nvSpPr>
        <p:spPr bwMode="auto">
          <a:xfrm>
            <a:off x="0" y="540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8" name="Object 10"/>
          <p:cNvGraphicFramePr>
            <a:graphicFrameLocks noChangeAspect="1"/>
          </p:cNvGraphicFramePr>
          <p:nvPr>
            <p:extLst>
              <p:ext uri="{D42A27DB-BD31-4B8C-83A1-F6EECF244321}">
                <p14:modId xmlns:p14="http://schemas.microsoft.com/office/powerpoint/2010/main" val="2919077858"/>
              </p:ext>
            </p:extLst>
          </p:nvPr>
        </p:nvGraphicFramePr>
        <p:xfrm>
          <a:off x="1792800" y="612000"/>
          <a:ext cx="2374900" cy="381000"/>
        </p:xfrm>
        <a:graphic>
          <a:graphicData uri="http://schemas.openxmlformats.org/presentationml/2006/ole">
            <mc:AlternateContent xmlns:mc="http://schemas.openxmlformats.org/markup-compatibility/2006">
              <mc:Choice xmlns:v="urn:schemas-microsoft-com:vml" Requires="v">
                <p:oleObj spid="_x0000_s155856"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2800" y="612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11"/>
          <p:cNvGraphicFramePr>
            <a:graphicFrameLocks noChangeAspect="1"/>
          </p:cNvGraphicFramePr>
          <p:nvPr>
            <p:extLst>
              <p:ext uri="{D42A27DB-BD31-4B8C-83A1-F6EECF244321}">
                <p14:modId xmlns:p14="http://schemas.microsoft.com/office/powerpoint/2010/main" val="4208517988"/>
              </p:ext>
            </p:extLst>
          </p:nvPr>
        </p:nvGraphicFramePr>
        <p:xfrm>
          <a:off x="5605200" y="612000"/>
          <a:ext cx="1739900" cy="381000"/>
        </p:xfrm>
        <a:graphic>
          <a:graphicData uri="http://schemas.openxmlformats.org/presentationml/2006/ole">
            <mc:AlternateContent xmlns:mc="http://schemas.openxmlformats.org/markup-compatibility/2006">
              <mc:Choice xmlns:v="urn:schemas-microsoft-com:vml" Requires="v">
                <p:oleObj spid="_x0000_s155857" name="Equation" r:id="rId5" imgW="1739880" imgH="380880" progId="Equation.3">
                  <p:embed/>
                </p:oleObj>
              </mc:Choice>
              <mc:Fallback>
                <p:oleObj name="Equation" r:id="rId5" imgW="17398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5200" y="612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 name="Object 17"/>
          <p:cNvGraphicFramePr>
            <a:graphicFrameLocks noChangeAspect="1"/>
          </p:cNvGraphicFramePr>
          <p:nvPr>
            <p:extLst>
              <p:ext uri="{D42A27DB-BD31-4B8C-83A1-F6EECF244321}">
                <p14:modId xmlns:p14="http://schemas.microsoft.com/office/powerpoint/2010/main" val="1124292478"/>
              </p:ext>
            </p:extLst>
          </p:nvPr>
        </p:nvGraphicFramePr>
        <p:xfrm>
          <a:off x="1019175" y="3204000"/>
          <a:ext cx="3517900" cy="381000"/>
        </p:xfrm>
        <a:graphic>
          <a:graphicData uri="http://schemas.openxmlformats.org/presentationml/2006/ole">
            <mc:AlternateContent xmlns:mc="http://schemas.openxmlformats.org/markup-compatibility/2006">
              <mc:Choice xmlns:v="urn:schemas-microsoft-com:vml" Requires="v">
                <p:oleObj spid="_x0000_s155858" name="Equation" r:id="rId7" imgW="3517560" imgH="380880" progId="Equation.3">
                  <p:embed/>
                </p:oleObj>
              </mc:Choice>
              <mc:Fallback>
                <p:oleObj name="Equation" r:id="rId7" imgW="35175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9175" y="3204000"/>
                        <a:ext cx="3517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5" name="Object 22"/>
          <p:cNvGraphicFramePr>
            <a:graphicFrameLocks noChangeAspect="1"/>
          </p:cNvGraphicFramePr>
          <p:nvPr>
            <p:extLst>
              <p:ext uri="{D42A27DB-BD31-4B8C-83A1-F6EECF244321}">
                <p14:modId xmlns:p14="http://schemas.microsoft.com/office/powerpoint/2010/main" val="280961573"/>
              </p:ext>
            </p:extLst>
          </p:nvPr>
        </p:nvGraphicFramePr>
        <p:xfrm>
          <a:off x="5603875" y="3204000"/>
          <a:ext cx="1739900" cy="381000"/>
        </p:xfrm>
        <a:graphic>
          <a:graphicData uri="http://schemas.openxmlformats.org/presentationml/2006/ole">
            <mc:AlternateContent xmlns:mc="http://schemas.openxmlformats.org/markup-compatibility/2006">
              <mc:Choice xmlns:v="urn:schemas-microsoft-com:vml" Requires="v">
                <p:oleObj spid="_x0000_s155859" name="Equation" r:id="rId9" imgW="1739880" imgH="380880" progId="Equation.3">
                  <p:embed/>
                </p:oleObj>
              </mc:Choice>
              <mc:Fallback>
                <p:oleObj name="Equation" r:id="rId9" imgW="17398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3875" y="3204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037194526"/>
              </p:ext>
            </p:extLst>
          </p:nvPr>
        </p:nvGraphicFramePr>
        <p:xfrm>
          <a:off x="868363" y="1836738"/>
          <a:ext cx="6288087" cy="381000"/>
        </p:xfrm>
        <a:graphic>
          <a:graphicData uri="http://schemas.openxmlformats.org/presentationml/2006/ole">
            <mc:AlternateContent xmlns:mc="http://schemas.openxmlformats.org/markup-compatibility/2006">
              <mc:Choice xmlns:v="urn:schemas-microsoft-com:vml" Requires="v">
                <p:oleObj spid="_x0000_s155860" name="Equation" r:id="rId10" imgW="6286500" imgH="381000" progId="Equation.3">
                  <p:embed/>
                </p:oleObj>
              </mc:Choice>
              <mc:Fallback>
                <p:oleObj name="Equation" r:id="rId10" imgW="6286500" imgH="381000" progId="Equation.3">
                  <p:embed/>
                  <p:pic>
                    <p:nvPicPr>
                      <p:cNvPr id="0" name="Object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68363" y="1836738"/>
                        <a:ext cx="62880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249775277"/>
              </p:ext>
            </p:extLst>
          </p:nvPr>
        </p:nvGraphicFramePr>
        <p:xfrm>
          <a:off x="1792288" y="2447925"/>
          <a:ext cx="5384800" cy="381000"/>
        </p:xfrm>
        <a:graphic>
          <a:graphicData uri="http://schemas.openxmlformats.org/presentationml/2006/ole">
            <mc:AlternateContent xmlns:mc="http://schemas.openxmlformats.org/markup-compatibility/2006">
              <mc:Choice xmlns:v="urn:schemas-microsoft-com:vml" Requires="v">
                <p:oleObj spid="_x0000_s155861" name="Equation" r:id="rId12" imgW="5384800" imgH="381000" progId="Equation.3">
                  <p:embed/>
                </p:oleObj>
              </mc:Choice>
              <mc:Fallback>
                <p:oleObj name="Equation" r:id="rId12" imgW="5384800" imgH="381000" progId="Equation.3">
                  <p:embed/>
                  <p:pic>
                    <p:nvPicPr>
                      <p:cNvPr id="0" name="Object 3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92288" y="2447925"/>
                        <a:ext cx="5384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736799388"/>
              </p:ext>
            </p:extLst>
          </p:nvPr>
        </p:nvGraphicFramePr>
        <p:xfrm>
          <a:off x="1393825" y="1223963"/>
          <a:ext cx="3670300" cy="381000"/>
        </p:xfrm>
        <a:graphic>
          <a:graphicData uri="http://schemas.openxmlformats.org/presentationml/2006/ole">
            <mc:AlternateContent xmlns:mc="http://schemas.openxmlformats.org/markup-compatibility/2006">
              <mc:Choice xmlns:v="urn:schemas-microsoft-com:vml" Requires="v">
                <p:oleObj spid="_x0000_s155862" name="Equation" r:id="rId14" imgW="3670300" imgH="381000" progId="Equation.3">
                  <p:embed/>
                </p:oleObj>
              </mc:Choice>
              <mc:Fallback>
                <p:oleObj name="Equation" r:id="rId14" imgW="3670300" imgH="381000" progId="Equation.3">
                  <p:embed/>
                  <p:pic>
                    <p:nvPicPr>
                      <p:cNvPr id="0" name="Object 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393825" y="1223963"/>
                        <a:ext cx="3670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617306941"/>
              </p:ext>
            </p:extLst>
          </p:nvPr>
        </p:nvGraphicFramePr>
        <p:xfrm>
          <a:off x="622300" y="3816350"/>
          <a:ext cx="5156200" cy="381000"/>
        </p:xfrm>
        <a:graphic>
          <a:graphicData uri="http://schemas.openxmlformats.org/presentationml/2006/ole">
            <mc:AlternateContent xmlns:mc="http://schemas.openxmlformats.org/markup-compatibility/2006">
              <mc:Choice xmlns:v="urn:schemas-microsoft-com:vml" Requires="v">
                <p:oleObj spid="_x0000_s155863" name="Equation" r:id="rId16" imgW="5156200" imgH="381000" progId="Equation.3">
                  <p:embed/>
                </p:oleObj>
              </mc:Choice>
              <mc:Fallback>
                <p:oleObj name="Equation" r:id="rId16" imgW="5156200" imgH="381000" progId="Equation.3">
                  <p:embed/>
                  <p:pic>
                    <p:nvPicPr>
                      <p:cNvPr id="0" name="Object 1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22300" y="3816350"/>
                        <a:ext cx="5156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4642" name="Text Box 1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10</a:t>
            </a:r>
          </a:p>
        </p:txBody>
      </p:sp>
      <p:sp>
        <p:nvSpPr>
          <p:cNvPr id="154643"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Subtract the second equation from the first.</a:t>
            </a:r>
            <a:endParaRPr lang="en-GB" sz="1500">
              <a:latin typeface="Times New Roman" pitchFamily="18" charset="0"/>
            </a:endParaRP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sp>
        <p:nvSpPr>
          <p:cNvPr id="21" name="Rectangle 16"/>
          <p:cNvSpPr>
            <a:spLocks noChangeArrowheads="1"/>
          </p:cNvSpPr>
          <p:nvPr/>
        </p:nvSpPr>
        <p:spPr bwMode="auto">
          <a:xfrm>
            <a:off x="0" y="3744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3132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6" name="Rectangle 16"/>
          <p:cNvSpPr>
            <a:spLocks noChangeArrowheads="1"/>
          </p:cNvSpPr>
          <p:nvPr/>
        </p:nvSpPr>
        <p:spPr bwMode="auto">
          <a:xfrm>
            <a:off x="0" y="4356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16"/>
          <p:cNvSpPr>
            <a:spLocks noChangeArrowheads="1"/>
          </p:cNvSpPr>
          <p:nvPr/>
        </p:nvSpPr>
        <p:spPr bwMode="auto">
          <a:xfrm>
            <a:off x="0" y="2376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16"/>
          <p:cNvSpPr>
            <a:spLocks noChangeArrowheads="1"/>
          </p:cNvSpPr>
          <p:nvPr/>
        </p:nvSpPr>
        <p:spPr bwMode="auto">
          <a:xfrm>
            <a:off x="0" y="1764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1152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16"/>
          <p:cNvSpPr>
            <a:spLocks noChangeArrowheads="1"/>
          </p:cNvSpPr>
          <p:nvPr/>
        </p:nvSpPr>
        <p:spPr bwMode="auto">
          <a:xfrm>
            <a:off x="0" y="540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1" name="Object 10"/>
          <p:cNvGraphicFramePr>
            <a:graphicFrameLocks noChangeAspect="1"/>
          </p:cNvGraphicFramePr>
          <p:nvPr>
            <p:extLst>
              <p:ext uri="{D42A27DB-BD31-4B8C-83A1-F6EECF244321}">
                <p14:modId xmlns:p14="http://schemas.microsoft.com/office/powerpoint/2010/main" val="1642706314"/>
              </p:ext>
            </p:extLst>
          </p:nvPr>
        </p:nvGraphicFramePr>
        <p:xfrm>
          <a:off x="1792800" y="612000"/>
          <a:ext cx="2374900" cy="381000"/>
        </p:xfrm>
        <a:graphic>
          <a:graphicData uri="http://schemas.openxmlformats.org/presentationml/2006/ole">
            <mc:AlternateContent xmlns:mc="http://schemas.openxmlformats.org/markup-compatibility/2006">
              <mc:Choice xmlns:v="urn:schemas-microsoft-com:vml" Requires="v">
                <p:oleObj spid="_x0000_s154857"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2800" y="612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11"/>
          <p:cNvGraphicFramePr>
            <a:graphicFrameLocks noChangeAspect="1"/>
          </p:cNvGraphicFramePr>
          <p:nvPr>
            <p:extLst>
              <p:ext uri="{D42A27DB-BD31-4B8C-83A1-F6EECF244321}">
                <p14:modId xmlns:p14="http://schemas.microsoft.com/office/powerpoint/2010/main" val="2928206736"/>
              </p:ext>
            </p:extLst>
          </p:nvPr>
        </p:nvGraphicFramePr>
        <p:xfrm>
          <a:off x="5605200" y="612000"/>
          <a:ext cx="1739900" cy="381000"/>
        </p:xfrm>
        <a:graphic>
          <a:graphicData uri="http://schemas.openxmlformats.org/presentationml/2006/ole">
            <mc:AlternateContent xmlns:mc="http://schemas.openxmlformats.org/markup-compatibility/2006">
              <mc:Choice xmlns:v="urn:schemas-microsoft-com:vml" Requires="v">
                <p:oleObj spid="_x0000_s154858" name="Equation" r:id="rId5" imgW="1739880" imgH="380880" progId="Equation.3">
                  <p:embed/>
                </p:oleObj>
              </mc:Choice>
              <mc:Fallback>
                <p:oleObj name="Equation" r:id="rId5" imgW="17398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5200" y="612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17"/>
          <p:cNvGraphicFramePr>
            <a:graphicFrameLocks noChangeAspect="1"/>
          </p:cNvGraphicFramePr>
          <p:nvPr>
            <p:extLst>
              <p:ext uri="{D42A27DB-BD31-4B8C-83A1-F6EECF244321}">
                <p14:modId xmlns:p14="http://schemas.microsoft.com/office/powerpoint/2010/main" val="693325063"/>
              </p:ext>
            </p:extLst>
          </p:nvPr>
        </p:nvGraphicFramePr>
        <p:xfrm>
          <a:off x="1019175" y="3204000"/>
          <a:ext cx="3517900" cy="381000"/>
        </p:xfrm>
        <a:graphic>
          <a:graphicData uri="http://schemas.openxmlformats.org/presentationml/2006/ole">
            <mc:AlternateContent xmlns:mc="http://schemas.openxmlformats.org/markup-compatibility/2006">
              <mc:Choice xmlns:v="urn:schemas-microsoft-com:vml" Requires="v">
                <p:oleObj spid="_x0000_s154859" name="Equation" r:id="rId7" imgW="3517560" imgH="380880" progId="Equation.3">
                  <p:embed/>
                </p:oleObj>
              </mc:Choice>
              <mc:Fallback>
                <p:oleObj name="Equation" r:id="rId7" imgW="35175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9175" y="3204000"/>
                        <a:ext cx="3517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22"/>
          <p:cNvGraphicFramePr>
            <a:graphicFrameLocks noChangeAspect="1"/>
          </p:cNvGraphicFramePr>
          <p:nvPr>
            <p:extLst>
              <p:ext uri="{D42A27DB-BD31-4B8C-83A1-F6EECF244321}">
                <p14:modId xmlns:p14="http://schemas.microsoft.com/office/powerpoint/2010/main" val="3062489752"/>
              </p:ext>
            </p:extLst>
          </p:nvPr>
        </p:nvGraphicFramePr>
        <p:xfrm>
          <a:off x="5603875" y="3204000"/>
          <a:ext cx="1739900" cy="381000"/>
        </p:xfrm>
        <a:graphic>
          <a:graphicData uri="http://schemas.openxmlformats.org/presentationml/2006/ole">
            <mc:AlternateContent xmlns:mc="http://schemas.openxmlformats.org/markup-compatibility/2006">
              <mc:Choice xmlns:v="urn:schemas-microsoft-com:vml" Requires="v">
                <p:oleObj spid="_x0000_s154860" name="Equation" r:id="rId9" imgW="1739880" imgH="380880" progId="Equation.3">
                  <p:embed/>
                </p:oleObj>
              </mc:Choice>
              <mc:Fallback>
                <p:oleObj name="Equation" r:id="rId9" imgW="17398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3875" y="3204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729454909"/>
              </p:ext>
            </p:extLst>
          </p:nvPr>
        </p:nvGraphicFramePr>
        <p:xfrm>
          <a:off x="90488" y="4427538"/>
          <a:ext cx="8916987" cy="381000"/>
        </p:xfrm>
        <a:graphic>
          <a:graphicData uri="http://schemas.openxmlformats.org/presentationml/2006/ole">
            <mc:AlternateContent xmlns:mc="http://schemas.openxmlformats.org/markup-compatibility/2006">
              <mc:Choice xmlns:v="urn:schemas-microsoft-com:vml" Requires="v">
                <p:oleObj spid="_x0000_s154861" name="Equation" r:id="rId10" imgW="8915400" imgH="381000" progId="Equation.3">
                  <p:embed/>
                </p:oleObj>
              </mc:Choice>
              <mc:Fallback>
                <p:oleObj name="Equation" r:id="rId10" imgW="8915400" imgH="381000" progId="Equation.3">
                  <p:embed/>
                  <p:pic>
                    <p:nvPicPr>
                      <p:cNvPr id="0" name="Object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0488" y="4427538"/>
                        <a:ext cx="89169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037194526"/>
              </p:ext>
            </p:extLst>
          </p:nvPr>
        </p:nvGraphicFramePr>
        <p:xfrm>
          <a:off x="868363" y="1836738"/>
          <a:ext cx="6288087" cy="381000"/>
        </p:xfrm>
        <a:graphic>
          <a:graphicData uri="http://schemas.openxmlformats.org/presentationml/2006/ole">
            <mc:AlternateContent xmlns:mc="http://schemas.openxmlformats.org/markup-compatibility/2006">
              <mc:Choice xmlns:v="urn:schemas-microsoft-com:vml" Requires="v">
                <p:oleObj spid="_x0000_s154862" name="Equation" r:id="rId12" imgW="6286500" imgH="381000" progId="Equation.3">
                  <p:embed/>
                </p:oleObj>
              </mc:Choice>
              <mc:Fallback>
                <p:oleObj name="Equation" r:id="rId12" imgW="6286500" imgH="381000" progId="Equation.3">
                  <p:embed/>
                  <p:pic>
                    <p:nvPicPr>
                      <p:cNvPr id="0" name="Object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68363" y="1836738"/>
                        <a:ext cx="62880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249775277"/>
              </p:ext>
            </p:extLst>
          </p:nvPr>
        </p:nvGraphicFramePr>
        <p:xfrm>
          <a:off x="1792288" y="2447925"/>
          <a:ext cx="5384800" cy="381000"/>
        </p:xfrm>
        <a:graphic>
          <a:graphicData uri="http://schemas.openxmlformats.org/presentationml/2006/ole">
            <mc:AlternateContent xmlns:mc="http://schemas.openxmlformats.org/markup-compatibility/2006">
              <mc:Choice xmlns:v="urn:schemas-microsoft-com:vml" Requires="v">
                <p:oleObj spid="_x0000_s154863" name="Equation" r:id="rId14" imgW="5384800" imgH="381000" progId="Equation.3">
                  <p:embed/>
                </p:oleObj>
              </mc:Choice>
              <mc:Fallback>
                <p:oleObj name="Equation" r:id="rId14" imgW="5384800" imgH="381000" progId="Equation.3">
                  <p:embed/>
                  <p:pic>
                    <p:nvPicPr>
                      <p:cNvPr id="0" name="Object 3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792288" y="2447925"/>
                        <a:ext cx="5384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736799388"/>
              </p:ext>
            </p:extLst>
          </p:nvPr>
        </p:nvGraphicFramePr>
        <p:xfrm>
          <a:off x="1393825" y="1223963"/>
          <a:ext cx="3670300" cy="381000"/>
        </p:xfrm>
        <a:graphic>
          <a:graphicData uri="http://schemas.openxmlformats.org/presentationml/2006/ole">
            <mc:AlternateContent xmlns:mc="http://schemas.openxmlformats.org/markup-compatibility/2006">
              <mc:Choice xmlns:v="urn:schemas-microsoft-com:vml" Requires="v">
                <p:oleObj spid="_x0000_s154864" name="Equation" r:id="rId16" imgW="3670300" imgH="381000" progId="Equation.3">
                  <p:embed/>
                </p:oleObj>
              </mc:Choice>
              <mc:Fallback>
                <p:oleObj name="Equation" r:id="rId16" imgW="3670300" imgH="381000" progId="Equation.3">
                  <p:embed/>
                  <p:pic>
                    <p:nvPicPr>
                      <p:cNvPr id="0" name="Object 1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393825" y="1223963"/>
                        <a:ext cx="3670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617306941"/>
              </p:ext>
            </p:extLst>
          </p:nvPr>
        </p:nvGraphicFramePr>
        <p:xfrm>
          <a:off x="622300" y="3816350"/>
          <a:ext cx="5156200" cy="381000"/>
        </p:xfrm>
        <a:graphic>
          <a:graphicData uri="http://schemas.openxmlformats.org/presentationml/2006/ole">
            <mc:AlternateContent xmlns:mc="http://schemas.openxmlformats.org/markup-compatibility/2006">
              <mc:Choice xmlns:v="urn:schemas-microsoft-com:vml" Requires="v">
                <p:oleObj spid="_x0000_s154865" name="Equation" r:id="rId18" imgW="5156200" imgH="381000" progId="Equation.3">
                  <p:embed/>
                </p:oleObj>
              </mc:Choice>
              <mc:Fallback>
                <p:oleObj name="Equation" r:id="rId18" imgW="5156200" imgH="381000" progId="Equation.3">
                  <p:embed/>
                  <p:pic>
                    <p:nvPicPr>
                      <p:cNvPr id="0" name="Object 1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22300" y="3816350"/>
                        <a:ext cx="5156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16"/>
          <p:cNvSpPr>
            <a:spLocks noChangeArrowheads="1"/>
          </p:cNvSpPr>
          <p:nvPr/>
        </p:nvSpPr>
        <p:spPr bwMode="auto">
          <a:xfrm>
            <a:off x="0" y="3744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0" name="Rectangle 16"/>
          <p:cNvSpPr>
            <a:spLocks noChangeArrowheads="1"/>
          </p:cNvSpPr>
          <p:nvPr/>
        </p:nvSpPr>
        <p:spPr bwMode="auto">
          <a:xfrm>
            <a:off x="0" y="3132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1" name="Rectangle 16"/>
          <p:cNvSpPr>
            <a:spLocks noChangeArrowheads="1"/>
          </p:cNvSpPr>
          <p:nvPr/>
        </p:nvSpPr>
        <p:spPr bwMode="auto">
          <a:xfrm>
            <a:off x="0" y="4968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2" name="Rectangle 16"/>
          <p:cNvSpPr>
            <a:spLocks noChangeArrowheads="1"/>
          </p:cNvSpPr>
          <p:nvPr/>
        </p:nvSpPr>
        <p:spPr bwMode="auto">
          <a:xfrm>
            <a:off x="0" y="4356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3" name="Rectangle 16"/>
          <p:cNvSpPr>
            <a:spLocks noChangeArrowheads="1"/>
          </p:cNvSpPr>
          <p:nvPr/>
        </p:nvSpPr>
        <p:spPr bwMode="auto">
          <a:xfrm>
            <a:off x="0" y="2376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4" name="Rectangle 16"/>
          <p:cNvSpPr>
            <a:spLocks noChangeArrowheads="1"/>
          </p:cNvSpPr>
          <p:nvPr/>
        </p:nvSpPr>
        <p:spPr bwMode="auto">
          <a:xfrm>
            <a:off x="0" y="1764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5" name="Rectangle 16"/>
          <p:cNvSpPr>
            <a:spLocks noChangeArrowheads="1"/>
          </p:cNvSpPr>
          <p:nvPr/>
        </p:nvSpPr>
        <p:spPr bwMode="auto">
          <a:xfrm>
            <a:off x="0" y="1152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6" name="Rectangle 16"/>
          <p:cNvSpPr>
            <a:spLocks noChangeArrowheads="1"/>
          </p:cNvSpPr>
          <p:nvPr/>
        </p:nvSpPr>
        <p:spPr bwMode="auto">
          <a:xfrm>
            <a:off x="0" y="540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60" name="Object 10"/>
          <p:cNvGraphicFramePr>
            <a:graphicFrameLocks noChangeAspect="1"/>
          </p:cNvGraphicFramePr>
          <p:nvPr>
            <p:extLst>
              <p:ext uri="{D42A27DB-BD31-4B8C-83A1-F6EECF244321}">
                <p14:modId xmlns:p14="http://schemas.microsoft.com/office/powerpoint/2010/main" val="1609351270"/>
              </p:ext>
            </p:extLst>
          </p:nvPr>
        </p:nvGraphicFramePr>
        <p:xfrm>
          <a:off x="1792800" y="612000"/>
          <a:ext cx="2374900" cy="381000"/>
        </p:xfrm>
        <a:graphic>
          <a:graphicData uri="http://schemas.openxmlformats.org/presentationml/2006/ole">
            <mc:AlternateContent xmlns:mc="http://schemas.openxmlformats.org/markup-compatibility/2006">
              <mc:Choice xmlns:v="urn:schemas-microsoft-com:vml" Requires="v">
                <p:oleObj spid="_x0000_s153870"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2800" y="612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 name="Object 11"/>
          <p:cNvGraphicFramePr>
            <a:graphicFrameLocks noChangeAspect="1"/>
          </p:cNvGraphicFramePr>
          <p:nvPr>
            <p:extLst>
              <p:ext uri="{D42A27DB-BD31-4B8C-83A1-F6EECF244321}">
                <p14:modId xmlns:p14="http://schemas.microsoft.com/office/powerpoint/2010/main" val="4225641859"/>
              </p:ext>
            </p:extLst>
          </p:nvPr>
        </p:nvGraphicFramePr>
        <p:xfrm>
          <a:off x="5605200" y="612000"/>
          <a:ext cx="1739900" cy="381000"/>
        </p:xfrm>
        <a:graphic>
          <a:graphicData uri="http://schemas.openxmlformats.org/presentationml/2006/ole">
            <mc:AlternateContent xmlns:mc="http://schemas.openxmlformats.org/markup-compatibility/2006">
              <mc:Choice xmlns:v="urn:schemas-microsoft-com:vml" Requires="v">
                <p:oleObj spid="_x0000_s153871" name="Equation" r:id="rId5" imgW="1739880" imgH="380880" progId="Equation.3">
                  <p:embed/>
                </p:oleObj>
              </mc:Choice>
              <mc:Fallback>
                <p:oleObj name="Equation" r:id="rId5" imgW="17398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5200" y="612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5" name="Object 17"/>
          <p:cNvGraphicFramePr>
            <a:graphicFrameLocks noChangeAspect="1"/>
          </p:cNvGraphicFramePr>
          <p:nvPr>
            <p:extLst>
              <p:ext uri="{D42A27DB-BD31-4B8C-83A1-F6EECF244321}">
                <p14:modId xmlns:p14="http://schemas.microsoft.com/office/powerpoint/2010/main" val="2741001174"/>
              </p:ext>
            </p:extLst>
          </p:nvPr>
        </p:nvGraphicFramePr>
        <p:xfrm>
          <a:off x="1019175" y="3204000"/>
          <a:ext cx="3517900" cy="381000"/>
        </p:xfrm>
        <a:graphic>
          <a:graphicData uri="http://schemas.openxmlformats.org/presentationml/2006/ole">
            <mc:AlternateContent xmlns:mc="http://schemas.openxmlformats.org/markup-compatibility/2006">
              <mc:Choice xmlns:v="urn:schemas-microsoft-com:vml" Requires="v">
                <p:oleObj spid="_x0000_s153872" name="Equation" r:id="rId7" imgW="3517560" imgH="380880" progId="Equation.3">
                  <p:embed/>
                </p:oleObj>
              </mc:Choice>
              <mc:Fallback>
                <p:oleObj name="Equation" r:id="rId7" imgW="35175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9175" y="3204000"/>
                        <a:ext cx="3517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3606" name="Rectangle 6"/>
          <p:cNvSpPr>
            <a:spLocks noChangeArrowheads="1"/>
          </p:cNvSpPr>
          <p:nvPr/>
        </p:nvSpPr>
        <p:spPr bwMode="auto">
          <a:xfrm>
            <a:off x="7797600" y="4388400"/>
            <a:ext cx="1260000"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3605" name="Rectangle 5"/>
          <p:cNvSpPr>
            <a:spLocks noChangeArrowheads="1"/>
          </p:cNvSpPr>
          <p:nvPr/>
        </p:nvSpPr>
        <p:spPr bwMode="auto">
          <a:xfrm>
            <a:off x="8745675" y="5000400"/>
            <a:ext cx="291600"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3602" name="Rectangle 2"/>
          <p:cNvSpPr>
            <a:spLocks noChangeArrowheads="1"/>
          </p:cNvSpPr>
          <p:nvPr/>
        </p:nvSpPr>
        <p:spPr bwMode="auto">
          <a:xfrm>
            <a:off x="5551488" y="3164400"/>
            <a:ext cx="1836000"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69" name="Object 22"/>
          <p:cNvGraphicFramePr>
            <a:graphicFrameLocks noChangeAspect="1"/>
          </p:cNvGraphicFramePr>
          <p:nvPr>
            <p:extLst>
              <p:ext uri="{D42A27DB-BD31-4B8C-83A1-F6EECF244321}">
                <p14:modId xmlns:p14="http://schemas.microsoft.com/office/powerpoint/2010/main" val="3895247177"/>
              </p:ext>
            </p:extLst>
          </p:nvPr>
        </p:nvGraphicFramePr>
        <p:xfrm>
          <a:off x="5603875" y="3204000"/>
          <a:ext cx="1739900" cy="381000"/>
        </p:xfrm>
        <a:graphic>
          <a:graphicData uri="http://schemas.openxmlformats.org/presentationml/2006/ole">
            <mc:AlternateContent xmlns:mc="http://schemas.openxmlformats.org/markup-compatibility/2006">
              <mc:Choice xmlns:v="urn:schemas-microsoft-com:vml" Requires="v">
                <p:oleObj spid="_x0000_s153873" name="Equation" r:id="rId9" imgW="1739880" imgH="380880" progId="Equation.3">
                  <p:embed/>
                </p:oleObj>
              </mc:Choice>
              <mc:Fallback>
                <p:oleObj name="Equation" r:id="rId9" imgW="17398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3875" y="3204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3615" name="Text Box 1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11</a:t>
            </a:r>
          </a:p>
        </p:txBody>
      </p:sp>
      <p:sp>
        <p:nvSpPr>
          <p:cNvPr id="153616"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Again, we obtain a model that is free from autocorrelation.</a:t>
            </a:r>
            <a:endParaRPr lang="en-GB" sz="1500">
              <a:latin typeface="Times New Roman" pitchFamily="18" charset="0"/>
            </a:endParaRPr>
          </a:p>
        </p:txBody>
      </p:sp>
      <p:sp>
        <p:nvSpPr>
          <p:cNvPr id="2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7"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48989659"/>
              </p:ext>
            </p:extLst>
          </p:nvPr>
        </p:nvGraphicFramePr>
        <p:xfrm>
          <a:off x="1019175" y="5040313"/>
          <a:ext cx="8002588" cy="381000"/>
        </p:xfrm>
        <a:graphic>
          <a:graphicData uri="http://schemas.openxmlformats.org/presentationml/2006/ole">
            <mc:AlternateContent xmlns:mc="http://schemas.openxmlformats.org/markup-compatibility/2006">
              <mc:Choice xmlns:v="urn:schemas-microsoft-com:vml" Requires="v">
                <p:oleObj spid="_x0000_s153874" name="Equation" r:id="rId10" imgW="8001000" imgH="381000" progId="Equation.3">
                  <p:embed/>
                </p:oleObj>
              </mc:Choice>
              <mc:Fallback>
                <p:oleObj name="Equation" r:id="rId10" imgW="8001000" imgH="381000" progId="Equation.3">
                  <p:embed/>
                  <p:pic>
                    <p:nvPicPr>
                      <p:cNvPr id="0" name="Object 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19175" y="5040313"/>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29454909"/>
              </p:ext>
            </p:extLst>
          </p:nvPr>
        </p:nvGraphicFramePr>
        <p:xfrm>
          <a:off x="90488" y="4427538"/>
          <a:ext cx="8916987" cy="381000"/>
        </p:xfrm>
        <a:graphic>
          <a:graphicData uri="http://schemas.openxmlformats.org/presentationml/2006/ole">
            <mc:AlternateContent xmlns:mc="http://schemas.openxmlformats.org/markup-compatibility/2006">
              <mc:Choice xmlns:v="urn:schemas-microsoft-com:vml" Requires="v">
                <p:oleObj spid="_x0000_s153875" name="Equation" r:id="rId12" imgW="8915400" imgH="381000" progId="Equation.3">
                  <p:embed/>
                </p:oleObj>
              </mc:Choice>
              <mc:Fallback>
                <p:oleObj name="Equation" r:id="rId12" imgW="8915400" imgH="381000" progId="Equation.3">
                  <p:embed/>
                  <p:pic>
                    <p:nvPicPr>
                      <p:cNvPr id="0" name="Object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0488" y="4427538"/>
                        <a:ext cx="89169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037194526"/>
              </p:ext>
            </p:extLst>
          </p:nvPr>
        </p:nvGraphicFramePr>
        <p:xfrm>
          <a:off x="868363" y="1836738"/>
          <a:ext cx="6288087" cy="381000"/>
        </p:xfrm>
        <a:graphic>
          <a:graphicData uri="http://schemas.openxmlformats.org/presentationml/2006/ole">
            <mc:AlternateContent xmlns:mc="http://schemas.openxmlformats.org/markup-compatibility/2006">
              <mc:Choice xmlns:v="urn:schemas-microsoft-com:vml" Requires="v">
                <p:oleObj spid="_x0000_s153876" name="Equation" r:id="rId14" imgW="6286500" imgH="381000" progId="Equation.3">
                  <p:embed/>
                </p:oleObj>
              </mc:Choice>
              <mc:Fallback>
                <p:oleObj name="Equation" r:id="rId14" imgW="6286500" imgH="381000" progId="Equation.3">
                  <p:embed/>
                  <p:pic>
                    <p:nvPicPr>
                      <p:cNvPr id="0" name="Object 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68363" y="1836738"/>
                        <a:ext cx="62880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249775277"/>
              </p:ext>
            </p:extLst>
          </p:nvPr>
        </p:nvGraphicFramePr>
        <p:xfrm>
          <a:off x="1792288" y="2447925"/>
          <a:ext cx="5384800" cy="381000"/>
        </p:xfrm>
        <a:graphic>
          <a:graphicData uri="http://schemas.openxmlformats.org/presentationml/2006/ole">
            <mc:AlternateContent xmlns:mc="http://schemas.openxmlformats.org/markup-compatibility/2006">
              <mc:Choice xmlns:v="urn:schemas-microsoft-com:vml" Requires="v">
                <p:oleObj spid="_x0000_s153877" name="Equation" r:id="rId16" imgW="5384800" imgH="381000" progId="Equation.3">
                  <p:embed/>
                </p:oleObj>
              </mc:Choice>
              <mc:Fallback>
                <p:oleObj name="Equation" r:id="rId16" imgW="5384800" imgH="381000" progId="Equation.3">
                  <p:embed/>
                  <p:pic>
                    <p:nvPicPr>
                      <p:cNvPr id="0" name="Object 3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792288" y="2447925"/>
                        <a:ext cx="5384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736799388"/>
              </p:ext>
            </p:extLst>
          </p:nvPr>
        </p:nvGraphicFramePr>
        <p:xfrm>
          <a:off x="1393825" y="1223963"/>
          <a:ext cx="3670300" cy="381000"/>
        </p:xfrm>
        <a:graphic>
          <a:graphicData uri="http://schemas.openxmlformats.org/presentationml/2006/ole">
            <mc:AlternateContent xmlns:mc="http://schemas.openxmlformats.org/markup-compatibility/2006">
              <mc:Choice xmlns:v="urn:schemas-microsoft-com:vml" Requires="v">
                <p:oleObj spid="_x0000_s153878" name="Equation" r:id="rId18" imgW="3670300" imgH="381000" progId="Equation.3">
                  <p:embed/>
                </p:oleObj>
              </mc:Choice>
              <mc:Fallback>
                <p:oleObj name="Equation" r:id="rId18" imgW="3670300" imgH="381000" progId="Equation.3">
                  <p:embed/>
                  <p:pic>
                    <p:nvPicPr>
                      <p:cNvPr id="0" name="Object 1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393825" y="1223963"/>
                        <a:ext cx="3670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617306941"/>
              </p:ext>
            </p:extLst>
          </p:nvPr>
        </p:nvGraphicFramePr>
        <p:xfrm>
          <a:off x="622300" y="3816350"/>
          <a:ext cx="5156200" cy="381000"/>
        </p:xfrm>
        <a:graphic>
          <a:graphicData uri="http://schemas.openxmlformats.org/presentationml/2006/ole">
            <mc:AlternateContent xmlns:mc="http://schemas.openxmlformats.org/markup-compatibility/2006">
              <mc:Choice xmlns:v="urn:schemas-microsoft-com:vml" Requires="v">
                <p:oleObj spid="_x0000_s153879" name="Equation" r:id="rId20" imgW="5156200" imgH="381000" progId="Equation.3">
                  <p:embed/>
                </p:oleObj>
              </mc:Choice>
              <mc:Fallback>
                <p:oleObj name="Equation" r:id="rId20" imgW="5156200" imgH="381000" progId="Equation.3">
                  <p:embed/>
                  <p:pic>
                    <p:nvPicPr>
                      <p:cNvPr id="0" name="Object 18"/>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22300" y="3816350"/>
                        <a:ext cx="5156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16"/>
          <p:cNvSpPr>
            <a:spLocks noChangeArrowheads="1"/>
          </p:cNvSpPr>
          <p:nvPr/>
        </p:nvSpPr>
        <p:spPr bwMode="auto">
          <a:xfrm>
            <a:off x="0" y="3744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7" name="Rectangle 16"/>
          <p:cNvSpPr>
            <a:spLocks noChangeArrowheads="1"/>
          </p:cNvSpPr>
          <p:nvPr/>
        </p:nvSpPr>
        <p:spPr bwMode="auto">
          <a:xfrm>
            <a:off x="0" y="3132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0" name="Rectangle 16"/>
          <p:cNvSpPr>
            <a:spLocks noChangeArrowheads="1"/>
          </p:cNvSpPr>
          <p:nvPr/>
        </p:nvSpPr>
        <p:spPr bwMode="auto">
          <a:xfrm>
            <a:off x="0" y="4968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9" name="Rectangle 16"/>
          <p:cNvSpPr>
            <a:spLocks noChangeArrowheads="1"/>
          </p:cNvSpPr>
          <p:nvPr/>
        </p:nvSpPr>
        <p:spPr bwMode="auto">
          <a:xfrm>
            <a:off x="0" y="4356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4" name="Rectangle 16"/>
          <p:cNvSpPr>
            <a:spLocks noChangeArrowheads="1"/>
          </p:cNvSpPr>
          <p:nvPr/>
        </p:nvSpPr>
        <p:spPr bwMode="auto">
          <a:xfrm>
            <a:off x="0" y="2376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3" name="Rectangle 16"/>
          <p:cNvSpPr>
            <a:spLocks noChangeArrowheads="1"/>
          </p:cNvSpPr>
          <p:nvPr/>
        </p:nvSpPr>
        <p:spPr bwMode="auto">
          <a:xfrm>
            <a:off x="0" y="1764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16"/>
          <p:cNvSpPr>
            <a:spLocks noChangeArrowheads="1"/>
          </p:cNvSpPr>
          <p:nvPr/>
        </p:nvSpPr>
        <p:spPr bwMode="auto">
          <a:xfrm>
            <a:off x="0" y="1152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540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3867" name="Rectangle 27"/>
          <p:cNvSpPr>
            <a:spLocks noChangeArrowheads="1"/>
          </p:cNvSpPr>
          <p:nvPr/>
        </p:nvSpPr>
        <p:spPr bwMode="auto">
          <a:xfrm>
            <a:off x="3933825" y="5014800"/>
            <a:ext cx="320675"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3866" name="Rectangle 26"/>
          <p:cNvSpPr>
            <a:spLocks noChangeArrowheads="1"/>
          </p:cNvSpPr>
          <p:nvPr/>
        </p:nvSpPr>
        <p:spPr bwMode="auto">
          <a:xfrm>
            <a:off x="4970463" y="5014800"/>
            <a:ext cx="547687"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3865" name="Rectangle 25"/>
          <p:cNvSpPr>
            <a:spLocks noChangeArrowheads="1"/>
          </p:cNvSpPr>
          <p:nvPr/>
        </p:nvSpPr>
        <p:spPr bwMode="auto">
          <a:xfrm>
            <a:off x="3005138" y="5014800"/>
            <a:ext cx="246062"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63850" name="Object 10"/>
          <p:cNvGraphicFramePr>
            <a:graphicFrameLocks noChangeAspect="1"/>
          </p:cNvGraphicFramePr>
          <p:nvPr>
            <p:extLst>
              <p:ext uri="{D42A27DB-BD31-4B8C-83A1-F6EECF244321}">
                <p14:modId xmlns:p14="http://schemas.microsoft.com/office/powerpoint/2010/main" val="1942456168"/>
              </p:ext>
            </p:extLst>
          </p:nvPr>
        </p:nvGraphicFramePr>
        <p:xfrm>
          <a:off x="1792800" y="612000"/>
          <a:ext cx="2374900" cy="381000"/>
        </p:xfrm>
        <a:graphic>
          <a:graphicData uri="http://schemas.openxmlformats.org/presentationml/2006/ole">
            <mc:AlternateContent xmlns:mc="http://schemas.openxmlformats.org/markup-compatibility/2006">
              <mc:Choice xmlns:v="urn:schemas-microsoft-com:vml" Requires="v">
                <p:oleObj spid="_x0000_s164157" name="Equation" r:id="rId3" imgW="2374560" imgH="380880" progId="Equation.3">
                  <p:embed/>
                </p:oleObj>
              </mc:Choice>
              <mc:Fallback>
                <p:oleObj name="Equation" r:id="rId3" imgW="2374560" imgH="38088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2800" y="612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851" name="Object 11"/>
          <p:cNvGraphicFramePr>
            <a:graphicFrameLocks noChangeAspect="1"/>
          </p:cNvGraphicFramePr>
          <p:nvPr>
            <p:extLst>
              <p:ext uri="{D42A27DB-BD31-4B8C-83A1-F6EECF244321}">
                <p14:modId xmlns:p14="http://schemas.microsoft.com/office/powerpoint/2010/main" val="3641540988"/>
              </p:ext>
            </p:extLst>
          </p:nvPr>
        </p:nvGraphicFramePr>
        <p:xfrm>
          <a:off x="5605200" y="612000"/>
          <a:ext cx="1739900" cy="381000"/>
        </p:xfrm>
        <a:graphic>
          <a:graphicData uri="http://schemas.openxmlformats.org/presentationml/2006/ole">
            <mc:AlternateContent xmlns:mc="http://schemas.openxmlformats.org/markup-compatibility/2006">
              <mc:Choice xmlns:v="urn:schemas-microsoft-com:vml" Requires="v">
                <p:oleObj spid="_x0000_s164158" name="Equation" r:id="rId5" imgW="1739880" imgH="380880" progId="Equation.3">
                  <p:embed/>
                </p:oleObj>
              </mc:Choice>
              <mc:Fallback>
                <p:oleObj name="Equation" r:id="rId5" imgW="1739880" imgH="380880"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5200" y="612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857" name="Object 17"/>
          <p:cNvGraphicFramePr>
            <a:graphicFrameLocks noChangeAspect="1"/>
          </p:cNvGraphicFramePr>
          <p:nvPr>
            <p:extLst>
              <p:ext uri="{D42A27DB-BD31-4B8C-83A1-F6EECF244321}">
                <p14:modId xmlns:p14="http://schemas.microsoft.com/office/powerpoint/2010/main" val="2693335579"/>
              </p:ext>
            </p:extLst>
          </p:nvPr>
        </p:nvGraphicFramePr>
        <p:xfrm>
          <a:off x="1019175" y="3204000"/>
          <a:ext cx="3517900" cy="381000"/>
        </p:xfrm>
        <a:graphic>
          <a:graphicData uri="http://schemas.openxmlformats.org/presentationml/2006/ole">
            <mc:AlternateContent xmlns:mc="http://schemas.openxmlformats.org/markup-compatibility/2006">
              <mc:Choice xmlns:v="urn:schemas-microsoft-com:vml" Requires="v">
                <p:oleObj spid="_x0000_s164159" name="Equation" r:id="rId7" imgW="3517560" imgH="380880" progId="Equation.3">
                  <p:embed/>
                </p:oleObj>
              </mc:Choice>
              <mc:Fallback>
                <p:oleObj name="Equation" r:id="rId7" imgW="3517560" imgH="380880" progId="Equation.3">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9175" y="3204000"/>
                        <a:ext cx="3517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858" name="Object 18"/>
          <p:cNvGraphicFramePr>
            <a:graphicFrameLocks noChangeAspect="1"/>
          </p:cNvGraphicFramePr>
          <p:nvPr>
            <p:extLst>
              <p:ext uri="{D42A27DB-BD31-4B8C-83A1-F6EECF244321}">
                <p14:modId xmlns:p14="http://schemas.microsoft.com/office/powerpoint/2010/main" val="3617306941"/>
              </p:ext>
            </p:extLst>
          </p:nvPr>
        </p:nvGraphicFramePr>
        <p:xfrm>
          <a:off x="622800" y="3816000"/>
          <a:ext cx="5156200" cy="381000"/>
        </p:xfrm>
        <a:graphic>
          <a:graphicData uri="http://schemas.openxmlformats.org/presentationml/2006/ole">
            <mc:AlternateContent xmlns:mc="http://schemas.openxmlformats.org/markup-compatibility/2006">
              <mc:Choice xmlns:v="urn:schemas-microsoft-com:vml" Requires="v">
                <p:oleObj spid="_x0000_s164160" name="Equation" r:id="rId9" imgW="5155920" imgH="380880" progId="Equation.3">
                  <p:embed/>
                </p:oleObj>
              </mc:Choice>
              <mc:Fallback>
                <p:oleObj name="Equation" r:id="rId9" imgW="5155920" imgH="380880" progId="Equation.3">
                  <p:embed/>
                  <p:pic>
                    <p:nvPicPr>
                      <p:cNvPr id="0"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2800" y="3816000"/>
                        <a:ext cx="5156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862" name="Object 22"/>
          <p:cNvGraphicFramePr>
            <a:graphicFrameLocks noChangeAspect="1"/>
          </p:cNvGraphicFramePr>
          <p:nvPr>
            <p:extLst>
              <p:ext uri="{D42A27DB-BD31-4B8C-83A1-F6EECF244321}">
                <p14:modId xmlns:p14="http://schemas.microsoft.com/office/powerpoint/2010/main" val="2806680205"/>
              </p:ext>
            </p:extLst>
          </p:nvPr>
        </p:nvGraphicFramePr>
        <p:xfrm>
          <a:off x="5603875" y="3204000"/>
          <a:ext cx="1739900" cy="381000"/>
        </p:xfrm>
        <a:graphic>
          <a:graphicData uri="http://schemas.openxmlformats.org/presentationml/2006/ole">
            <mc:AlternateContent xmlns:mc="http://schemas.openxmlformats.org/markup-compatibility/2006">
              <mc:Choice xmlns:v="urn:schemas-microsoft-com:vml" Requires="v">
                <p:oleObj spid="_x0000_s164161" name="Equation" r:id="rId11" imgW="1739880" imgH="380880" progId="Equation.3">
                  <p:embed/>
                </p:oleObj>
              </mc:Choice>
              <mc:Fallback>
                <p:oleObj name="Equation" r:id="rId11" imgW="1739880" imgH="380880" progId="Equation.3">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3875" y="3204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3863" name="Text Box 2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12</a:t>
            </a:r>
          </a:p>
        </p:txBody>
      </p:sp>
      <p:sp>
        <p:nvSpPr>
          <p:cNvPr id="163864" name="Text Box 2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Now there are two restrictions.  One involves the coefficients of </a:t>
            </a:r>
            <a:r>
              <a:rPr lang="en-GB" sz="1500" i="1"/>
              <a:t>Y</a:t>
            </a:r>
            <a:r>
              <a:rPr lang="en-GB" sz="1500" i="1" baseline="-25000"/>
              <a:t>t</a:t>
            </a:r>
            <a:r>
              <a:rPr lang="en-GB" sz="1500" baseline="-25000">
                <a:cs typeface="Arial" charset="0"/>
              </a:rPr>
              <a:t>–</a:t>
            </a:r>
            <a:r>
              <a:rPr lang="en-GB" sz="1500" baseline="-25000"/>
              <a:t>1</a:t>
            </a:r>
            <a:r>
              <a:rPr lang="en-GB" sz="1500"/>
              <a:t>, </a:t>
            </a:r>
            <a:r>
              <a:rPr lang="en-GB" sz="1500" i="1"/>
              <a:t>X</a:t>
            </a:r>
            <a:r>
              <a:rPr lang="en-GB" sz="1500" baseline="-25000"/>
              <a:t>2</a:t>
            </a:r>
            <a:r>
              <a:rPr lang="en-GB" sz="1500" i="1" baseline="-25000"/>
              <a:t>t</a:t>
            </a:r>
            <a:r>
              <a:rPr lang="en-GB" sz="1500"/>
              <a:t>, and </a:t>
            </a:r>
            <a:r>
              <a:rPr lang="en-GB" sz="1500" i="1"/>
              <a:t>X</a:t>
            </a:r>
            <a:r>
              <a:rPr lang="en-GB" sz="1500" baseline="-25000"/>
              <a:t>2</a:t>
            </a:r>
            <a:r>
              <a:rPr lang="en-GB" sz="1500" i="1" baseline="-25000"/>
              <a:t>t</a:t>
            </a:r>
            <a:r>
              <a:rPr lang="en-GB" sz="1500" baseline="-25000">
                <a:cs typeface="Arial" charset="0"/>
              </a:rPr>
              <a:t>–</a:t>
            </a:r>
            <a:r>
              <a:rPr lang="en-GB" sz="1500" baseline="-25000"/>
              <a:t>1</a:t>
            </a:r>
            <a:r>
              <a:rPr lang="en-GB" sz="1500"/>
              <a:t>.</a:t>
            </a:r>
            <a:endParaRPr lang="en-GB" sz="1500">
              <a:latin typeface="Times New Roman" pitchFamily="18" charset="0"/>
            </a:endParaRPr>
          </a:p>
        </p:txBody>
      </p:sp>
      <p:sp>
        <p:nvSpPr>
          <p:cNvPr id="2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8"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48989659"/>
              </p:ext>
            </p:extLst>
          </p:nvPr>
        </p:nvGraphicFramePr>
        <p:xfrm>
          <a:off x="1019175" y="5040313"/>
          <a:ext cx="8002588" cy="381000"/>
        </p:xfrm>
        <a:graphic>
          <a:graphicData uri="http://schemas.openxmlformats.org/presentationml/2006/ole">
            <mc:AlternateContent xmlns:mc="http://schemas.openxmlformats.org/markup-compatibility/2006">
              <mc:Choice xmlns:v="urn:schemas-microsoft-com:vml" Requires="v">
                <p:oleObj spid="_x0000_s164162" name="Equation" r:id="rId12" imgW="8001000" imgH="381000" progId="Equation.3">
                  <p:embed/>
                </p:oleObj>
              </mc:Choice>
              <mc:Fallback>
                <p:oleObj name="Equation" r:id="rId12" imgW="8001000" imgH="381000" progId="Equation.3">
                  <p:embed/>
                  <p:pic>
                    <p:nvPicPr>
                      <p:cNvPr id="0" name="Object 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19175" y="5040313"/>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29454909"/>
              </p:ext>
            </p:extLst>
          </p:nvPr>
        </p:nvGraphicFramePr>
        <p:xfrm>
          <a:off x="90488" y="4427538"/>
          <a:ext cx="8916987" cy="381000"/>
        </p:xfrm>
        <a:graphic>
          <a:graphicData uri="http://schemas.openxmlformats.org/presentationml/2006/ole">
            <mc:AlternateContent xmlns:mc="http://schemas.openxmlformats.org/markup-compatibility/2006">
              <mc:Choice xmlns:v="urn:schemas-microsoft-com:vml" Requires="v">
                <p:oleObj spid="_x0000_s164163" name="Equation" r:id="rId14" imgW="8915400" imgH="381000" progId="Equation.3">
                  <p:embed/>
                </p:oleObj>
              </mc:Choice>
              <mc:Fallback>
                <p:oleObj name="Equation" r:id="rId14" imgW="8915400" imgH="381000" progId="Equation.3">
                  <p:embed/>
                  <p:pic>
                    <p:nvPicPr>
                      <p:cNvPr id="0" name="Object 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0488" y="4427538"/>
                        <a:ext cx="89169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037194526"/>
              </p:ext>
            </p:extLst>
          </p:nvPr>
        </p:nvGraphicFramePr>
        <p:xfrm>
          <a:off x="868363" y="1836000"/>
          <a:ext cx="6288087" cy="381000"/>
        </p:xfrm>
        <a:graphic>
          <a:graphicData uri="http://schemas.openxmlformats.org/presentationml/2006/ole">
            <mc:AlternateContent xmlns:mc="http://schemas.openxmlformats.org/markup-compatibility/2006">
              <mc:Choice xmlns:v="urn:schemas-microsoft-com:vml" Requires="v">
                <p:oleObj spid="_x0000_s164164" name="Equation" r:id="rId16" imgW="6286320" imgH="380880" progId="Equation.3">
                  <p:embed/>
                </p:oleObj>
              </mc:Choice>
              <mc:Fallback>
                <p:oleObj name="Equation" r:id="rId16" imgW="6286320" imgH="380880" progId="Equation.3">
                  <p:embed/>
                  <p:pic>
                    <p:nvPicPr>
                      <p:cNvPr id="0" name="Object 1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68363" y="1836000"/>
                        <a:ext cx="62880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249775277"/>
              </p:ext>
            </p:extLst>
          </p:nvPr>
        </p:nvGraphicFramePr>
        <p:xfrm>
          <a:off x="1792288" y="2447925"/>
          <a:ext cx="5384800" cy="381000"/>
        </p:xfrm>
        <a:graphic>
          <a:graphicData uri="http://schemas.openxmlformats.org/presentationml/2006/ole">
            <mc:AlternateContent xmlns:mc="http://schemas.openxmlformats.org/markup-compatibility/2006">
              <mc:Choice xmlns:v="urn:schemas-microsoft-com:vml" Requires="v">
                <p:oleObj spid="_x0000_s164165" name="Equation" r:id="rId18" imgW="5384800" imgH="381000" progId="Equation.3">
                  <p:embed/>
                </p:oleObj>
              </mc:Choice>
              <mc:Fallback>
                <p:oleObj name="Equation" r:id="rId18" imgW="5384800" imgH="381000" progId="Equation.3">
                  <p:embed/>
                  <p:pic>
                    <p:nvPicPr>
                      <p:cNvPr id="0" name="Object 3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792288" y="2447925"/>
                        <a:ext cx="5384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736799388"/>
              </p:ext>
            </p:extLst>
          </p:nvPr>
        </p:nvGraphicFramePr>
        <p:xfrm>
          <a:off x="1393825" y="1223963"/>
          <a:ext cx="3670300" cy="381000"/>
        </p:xfrm>
        <a:graphic>
          <a:graphicData uri="http://schemas.openxmlformats.org/presentationml/2006/ole">
            <mc:AlternateContent xmlns:mc="http://schemas.openxmlformats.org/markup-compatibility/2006">
              <mc:Choice xmlns:v="urn:schemas-microsoft-com:vml" Requires="v">
                <p:oleObj spid="_x0000_s164166" name="Equation" r:id="rId20" imgW="3670300" imgH="381000" progId="Equation.3">
                  <p:embed/>
                </p:oleObj>
              </mc:Choice>
              <mc:Fallback>
                <p:oleObj name="Equation" r:id="rId20" imgW="3670300" imgH="381000" progId="Equation.3">
                  <p:embed/>
                  <p:pic>
                    <p:nvPicPr>
                      <p:cNvPr id="0" name="Object 1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393825" y="1223963"/>
                        <a:ext cx="3670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4890" name="Text Box 2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13</a:t>
            </a:r>
          </a:p>
        </p:txBody>
      </p:sp>
      <p:sp>
        <p:nvSpPr>
          <p:cNvPr id="164891" name="Text Box 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other involves the coefficients of </a:t>
            </a:r>
            <a:r>
              <a:rPr lang="en-GB" sz="1500" i="1"/>
              <a:t>Y</a:t>
            </a:r>
            <a:r>
              <a:rPr lang="en-GB" sz="1500" i="1" baseline="-25000"/>
              <a:t>t</a:t>
            </a:r>
            <a:r>
              <a:rPr lang="en-GB" sz="1500" baseline="-25000">
                <a:cs typeface="Arial" charset="0"/>
              </a:rPr>
              <a:t>–</a:t>
            </a:r>
            <a:r>
              <a:rPr lang="en-GB" sz="1500" baseline="-25000"/>
              <a:t>1</a:t>
            </a:r>
            <a:r>
              <a:rPr lang="en-GB" sz="1500"/>
              <a:t>, </a:t>
            </a:r>
            <a:r>
              <a:rPr lang="en-GB" sz="1500" i="1"/>
              <a:t>X</a:t>
            </a:r>
            <a:r>
              <a:rPr lang="en-GB" sz="1500" baseline="-25000"/>
              <a:t>3</a:t>
            </a:r>
            <a:r>
              <a:rPr lang="en-GB" sz="1500" i="1" baseline="-25000"/>
              <a:t>t</a:t>
            </a:r>
            <a:r>
              <a:rPr lang="en-GB" sz="1500"/>
              <a:t>, and </a:t>
            </a:r>
            <a:r>
              <a:rPr lang="en-GB" sz="1500" i="1"/>
              <a:t>X</a:t>
            </a:r>
            <a:r>
              <a:rPr lang="en-GB" sz="1500" baseline="-25000"/>
              <a:t>3</a:t>
            </a:r>
            <a:r>
              <a:rPr lang="en-GB" sz="1500" i="1" baseline="-25000"/>
              <a:t>t</a:t>
            </a:r>
            <a:r>
              <a:rPr lang="en-GB" sz="1500" baseline="-25000">
                <a:cs typeface="Arial" charset="0"/>
              </a:rPr>
              <a:t>–</a:t>
            </a:r>
            <a:r>
              <a:rPr lang="en-GB" sz="1500" baseline="-25000"/>
              <a:t>1</a:t>
            </a:r>
            <a:r>
              <a:rPr lang="en-GB" sz="1500"/>
              <a:t>.</a:t>
            </a:r>
          </a:p>
        </p:txBody>
      </p:sp>
      <p:sp>
        <p:nvSpPr>
          <p:cNvPr id="2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8"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sp>
        <p:nvSpPr>
          <p:cNvPr id="50" name="Rectangle 16"/>
          <p:cNvSpPr>
            <a:spLocks noChangeArrowheads="1"/>
          </p:cNvSpPr>
          <p:nvPr/>
        </p:nvSpPr>
        <p:spPr bwMode="auto">
          <a:xfrm>
            <a:off x="0" y="3744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1" name="Rectangle 16"/>
          <p:cNvSpPr>
            <a:spLocks noChangeArrowheads="1"/>
          </p:cNvSpPr>
          <p:nvPr/>
        </p:nvSpPr>
        <p:spPr bwMode="auto">
          <a:xfrm>
            <a:off x="0" y="3132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2" name="Rectangle 16"/>
          <p:cNvSpPr>
            <a:spLocks noChangeArrowheads="1"/>
          </p:cNvSpPr>
          <p:nvPr/>
        </p:nvSpPr>
        <p:spPr bwMode="auto">
          <a:xfrm>
            <a:off x="0" y="4968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3" name="Rectangle 16"/>
          <p:cNvSpPr>
            <a:spLocks noChangeArrowheads="1"/>
          </p:cNvSpPr>
          <p:nvPr/>
        </p:nvSpPr>
        <p:spPr bwMode="auto">
          <a:xfrm>
            <a:off x="0" y="4356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4" name="Rectangle 16"/>
          <p:cNvSpPr>
            <a:spLocks noChangeArrowheads="1"/>
          </p:cNvSpPr>
          <p:nvPr/>
        </p:nvSpPr>
        <p:spPr bwMode="auto">
          <a:xfrm>
            <a:off x="0" y="2376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5" name="Rectangle 16"/>
          <p:cNvSpPr>
            <a:spLocks noChangeArrowheads="1"/>
          </p:cNvSpPr>
          <p:nvPr/>
        </p:nvSpPr>
        <p:spPr bwMode="auto">
          <a:xfrm>
            <a:off x="0" y="1764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6" name="Rectangle 16"/>
          <p:cNvSpPr>
            <a:spLocks noChangeArrowheads="1"/>
          </p:cNvSpPr>
          <p:nvPr/>
        </p:nvSpPr>
        <p:spPr bwMode="auto">
          <a:xfrm>
            <a:off x="0" y="1152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8" name="Rectangle 27"/>
          <p:cNvSpPr>
            <a:spLocks noChangeArrowheads="1"/>
          </p:cNvSpPr>
          <p:nvPr/>
        </p:nvSpPr>
        <p:spPr bwMode="auto">
          <a:xfrm>
            <a:off x="6361200" y="5014800"/>
            <a:ext cx="320675"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Rectangle 26"/>
          <p:cNvSpPr>
            <a:spLocks noChangeArrowheads="1"/>
          </p:cNvSpPr>
          <p:nvPr/>
        </p:nvSpPr>
        <p:spPr bwMode="auto">
          <a:xfrm>
            <a:off x="7398000" y="5014800"/>
            <a:ext cx="547687"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Rectangle 25"/>
          <p:cNvSpPr>
            <a:spLocks noChangeArrowheads="1"/>
          </p:cNvSpPr>
          <p:nvPr/>
        </p:nvSpPr>
        <p:spPr bwMode="auto">
          <a:xfrm>
            <a:off x="3005138" y="5014800"/>
            <a:ext cx="246062"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66" name="Object 17"/>
          <p:cNvGraphicFramePr>
            <a:graphicFrameLocks noChangeAspect="1"/>
          </p:cNvGraphicFramePr>
          <p:nvPr>
            <p:extLst>
              <p:ext uri="{D42A27DB-BD31-4B8C-83A1-F6EECF244321}">
                <p14:modId xmlns:p14="http://schemas.microsoft.com/office/powerpoint/2010/main" val="1217687308"/>
              </p:ext>
            </p:extLst>
          </p:nvPr>
        </p:nvGraphicFramePr>
        <p:xfrm>
          <a:off x="1019175" y="3204000"/>
          <a:ext cx="3517900" cy="381000"/>
        </p:xfrm>
        <a:graphic>
          <a:graphicData uri="http://schemas.openxmlformats.org/presentationml/2006/ole">
            <mc:AlternateContent xmlns:mc="http://schemas.openxmlformats.org/markup-compatibility/2006">
              <mc:Choice xmlns:v="urn:schemas-microsoft-com:vml" Requires="v">
                <p:oleObj spid="_x0000_s165181" name="Equation" r:id="rId3" imgW="3517560" imgH="380880" progId="Equation.3">
                  <p:embed/>
                </p:oleObj>
              </mc:Choice>
              <mc:Fallback>
                <p:oleObj name="Equation" r:id="rId3" imgW="3517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9175" y="3204000"/>
                        <a:ext cx="3517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0" name="Object 22"/>
          <p:cNvGraphicFramePr>
            <a:graphicFrameLocks noChangeAspect="1"/>
          </p:cNvGraphicFramePr>
          <p:nvPr>
            <p:extLst>
              <p:ext uri="{D42A27DB-BD31-4B8C-83A1-F6EECF244321}">
                <p14:modId xmlns:p14="http://schemas.microsoft.com/office/powerpoint/2010/main" val="2468363347"/>
              </p:ext>
            </p:extLst>
          </p:nvPr>
        </p:nvGraphicFramePr>
        <p:xfrm>
          <a:off x="5603875" y="3204000"/>
          <a:ext cx="1739900" cy="381000"/>
        </p:xfrm>
        <a:graphic>
          <a:graphicData uri="http://schemas.openxmlformats.org/presentationml/2006/ole">
            <mc:AlternateContent xmlns:mc="http://schemas.openxmlformats.org/markup-compatibility/2006">
              <mc:Choice xmlns:v="urn:schemas-microsoft-com:vml" Requires="v">
                <p:oleObj spid="_x0000_s165182" name="Equation" r:id="rId5" imgW="1739880" imgH="380880" progId="Equation.3">
                  <p:embed/>
                </p:oleObj>
              </mc:Choice>
              <mc:Fallback>
                <p:oleObj name="Equation" r:id="rId5" imgW="17398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3875" y="3204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48989659"/>
              </p:ext>
            </p:extLst>
          </p:nvPr>
        </p:nvGraphicFramePr>
        <p:xfrm>
          <a:off x="1019175" y="5040000"/>
          <a:ext cx="8002588" cy="381000"/>
        </p:xfrm>
        <a:graphic>
          <a:graphicData uri="http://schemas.openxmlformats.org/presentationml/2006/ole">
            <mc:AlternateContent xmlns:mc="http://schemas.openxmlformats.org/markup-compatibility/2006">
              <mc:Choice xmlns:v="urn:schemas-microsoft-com:vml" Requires="v">
                <p:oleObj spid="_x0000_s165183" name="Equation" r:id="rId7" imgW="8001000" imgH="380880" progId="Equation.3">
                  <p:embed/>
                </p:oleObj>
              </mc:Choice>
              <mc:Fallback>
                <p:oleObj name="Equation" r:id="rId7" imgW="8001000" imgH="380880" progId="Equation.3">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9175" y="5040000"/>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729454909"/>
              </p:ext>
            </p:extLst>
          </p:nvPr>
        </p:nvGraphicFramePr>
        <p:xfrm>
          <a:off x="90488" y="4428000"/>
          <a:ext cx="8916987" cy="381000"/>
        </p:xfrm>
        <a:graphic>
          <a:graphicData uri="http://schemas.openxmlformats.org/presentationml/2006/ole">
            <mc:AlternateContent xmlns:mc="http://schemas.openxmlformats.org/markup-compatibility/2006">
              <mc:Choice xmlns:v="urn:schemas-microsoft-com:vml" Requires="v">
                <p:oleObj spid="_x0000_s165184" name="Equation" r:id="rId9" imgW="8915400" imgH="380880" progId="Equation.3">
                  <p:embed/>
                </p:oleObj>
              </mc:Choice>
              <mc:Fallback>
                <p:oleObj name="Equation" r:id="rId9" imgW="8915400" imgH="380880" progId="Equation.3">
                  <p:embed/>
                  <p:pic>
                    <p:nvPicPr>
                      <p:cNvPr id="0" name="Object 1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0488" y="4428000"/>
                        <a:ext cx="89169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037194526"/>
              </p:ext>
            </p:extLst>
          </p:nvPr>
        </p:nvGraphicFramePr>
        <p:xfrm>
          <a:off x="868363" y="1836738"/>
          <a:ext cx="6288087" cy="381000"/>
        </p:xfrm>
        <a:graphic>
          <a:graphicData uri="http://schemas.openxmlformats.org/presentationml/2006/ole">
            <mc:AlternateContent xmlns:mc="http://schemas.openxmlformats.org/markup-compatibility/2006">
              <mc:Choice xmlns:v="urn:schemas-microsoft-com:vml" Requires="v">
                <p:oleObj spid="_x0000_s165185" name="Equation" r:id="rId11" imgW="6286500" imgH="381000" progId="Equation.3">
                  <p:embed/>
                </p:oleObj>
              </mc:Choice>
              <mc:Fallback>
                <p:oleObj name="Equation" r:id="rId11" imgW="6286500" imgH="381000" progId="Equation.3">
                  <p:embed/>
                  <p:pic>
                    <p:nvPicPr>
                      <p:cNvPr id="0" name="Object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68363" y="1836738"/>
                        <a:ext cx="62880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249775277"/>
              </p:ext>
            </p:extLst>
          </p:nvPr>
        </p:nvGraphicFramePr>
        <p:xfrm>
          <a:off x="1792288" y="2447925"/>
          <a:ext cx="5384800" cy="381000"/>
        </p:xfrm>
        <a:graphic>
          <a:graphicData uri="http://schemas.openxmlformats.org/presentationml/2006/ole">
            <mc:AlternateContent xmlns:mc="http://schemas.openxmlformats.org/markup-compatibility/2006">
              <mc:Choice xmlns:v="urn:schemas-microsoft-com:vml" Requires="v">
                <p:oleObj spid="_x0000_s165186" name="Equation" r:id="rId13" imgW="5384800" imgH="381000" progId="Equation.3">
                  <p:embed/>
                </p:oleObj>
              </mc:Choice>
              <mc:Fallback>
                <p:oleObj name="Equation" r:id="rId13" imgW="5384800" imgH="381000" progId="Equation.3">
                  <p:embed/>
                  <p:pic>
                    <p:nvPicPr>
                      <p:cNvPr id="0" name="Object 3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92288" y="2447925"/>
                        <a:ext cx="5384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736799388"/>
              </p:ext>
            </p:extLst>
          </p:nvPr>
        </p:nvGraphicFramePr>
        <p:xfrm>
          <a:off x="1393825" y="1223963"/>
          <a:ext cx="3670300" cy="381000"/>
        </p:xfrm>
        <a:graphic>
          <a:graphicData uri="http://schemas.openxmlformats.org/presentationml/2006/ole">
            <mc:AlternateContent xmlns:mc="http://schemas.openxmlformats.org/markup-compatibility/2006">
              <mc:Choice xmlns:v="urn:schemas-microsoft-com:vml" Requires="v">
                <p:oleObj spid="_x0000_s165187" name="Equation" r:id="rId15" imgW="3670300" imgH="381000" progId="Equation.3">
                  <p:embed/>
                </p:oleObj>
              </mc:Choice>
              <mc:Fallback>
                <p:oleObj name="Equation" r:id="rId15" imgW="3670300" imgH="381000" progId="Equation.3">
                  <p:embed/>
                  <p:pic>
                    <p:nvPicPr>
                      <p:cNvPr id="0" name="Object 1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93825" y="1223963"/>
                        <a:ext cx="3670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617306941"/>
              </p:ext>
            </p:extLst>
          </p:nvPr>
        </p:nvGraphicFramePr>
        <p:xfrm>
          <a:off x="622300" y="3816350"/>
          <a:ext cx="5156200" cy="381000"/>
        </p:xfrm>
        <a:graphic>
          <a:graphicData uri="http://schemas.openxmlformats.org/presentationml/2006/ole">
            <mc:AlternateContent xmlns:mc="http://schemas.openxmlformats.org/markup-compatibility/2006">
              <mc:Choice xmlns:v="urn:schemas-microsoft-com:vml" Requires="v">
                <p:oleObj spid="_x0000_s165188" name="Equation" r:id="rId17" imgW="5156200" imgH="381000" progId="Equation.3">
                  <p:embed/>
                </p:oleObj>
              </mc:Choice>
              <mc:Fallback>
                <p:oleObj name="Equation" r:id="rId17" imgW="5156200" imgH="381000" progId="Equation.3">
                  <p:embed/>
                  <p:pic>
                    <p:nvPicPr>
                      <p:cNvPr id="0" name="Object 1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22300" y="3816350"/>
                        <a:ext cx="5156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16"/>
          <p:cNvSpPr>
            <a:spLocks noChangeArrowheads="1"/>
          </p:cNvSpPr>
          <p:nvPr/>
        </p:nvSpPr>
        <p:spPr bwMode="auto">
          <a:xfrm>
            <a:off x="0" y="540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0" name="Object 10"/>
          <p:cNvGraphicFramePr>
            <a:graphicFrameLocks noChangeAspect="1"/>
          </p:cNvGraphicFramePr>
          <p:nvPr>
            <p:extLst>
              <p:ext uri="{D42A27DB-BD31-4B8C-83A1-F6EECF244321}">
                <p14:modId xmlns:p14="http://schemas.microsoft.com/office/powerpoint/2010/main" val="4225641256"/>
              </p:ext>
            </p:extLst>
          </p:nvPr>
        </p:nvGraphicFramePr>
        <p:xfrm>
          <a:off x="1792800" y="612000"/>
          <a:ext cx="2374900" cy="381000"/>
        </p:xfrm>
        <a:graphic>
          <a:graphicData uri="http://schemas.openxmlformats.org/presentationml/2006/ole">
            <mc:AlternateContent xmlns:mc="http://schemas.openxmlformats.org/markup-compatibility/2006">
              <mc:Choice xmlns:v="urn:schemas-microsoft-com:vml" Requires="v">
                <p:oleObj spid="_x0000_s165189" name="Equation" r:id="rId19" imgW="2374560" imgH="380880" progId="Equation.3">
                  <p:embed/>
                </p:oleObj>
              </mc:Choice>
              <mc:Fallback>
                <p:oleObj name="Equation" r:id="rId19" imgW="2374560" imgH="38088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792800" y="612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11"/>
          <p:cNvGraphicFramePr>
            <a:graphicFrameLocks noChangeAspect="1"/>
          </p:cNvGraphicFramePr>
          <p:nvPr>
            <p:extLst>
              <p:ext uri="{D42A27DB-BD31-4B8C-83A1-F6EECF244321}">
                <p14:modId xmlns:p14="http://schemas.microsoft.com/office/powerpoint/2010/main" val="479132839"/>
              </p:ext>
            </p:extLst>
          </p:nvPr>
        </p:nvGraphicFramePr>
        <p:xfrm>
          <a:off x="5605200" y="612000"/>
          <a:ext cx="1739900" cy="381000"/>
        </p:xfrm>
        <a:graphic>
          <a:graphicData uri="http://schemas.openxmlformats.org/presentationml/2006/ole">
            <mc:AlternateContent xmlns:mc="http://schemas.openxmlformats.org/markup-compatibility/2006">
              <mc:Choice xmlns:v="urn:schemas-microsoft-com:vml" Requires="v">
                <p:oleObj spid="_x0000_s165190" name="Equation" r:id="rId21" imgW="1739880" imgH="380880" progId="Equation.3">
                  <p:embed/>
                </p:oleObj>
              </mc:Choice>
              <mc:Fallback>
                <p:oleObj name="Equation" r:id="rId21" imgW="17398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5200" y="612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1152000"/>
            <a:ext cx="9144000" cy="4410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1081" name="Rectangle 9"/>
          <p:cNvSpPr>
            <a:spLocks noChangeArrowheads="1"/>
          </p:cNvSpPr>
          <p:nvPr/>
        </p:nvSpPr>
        <p:spPr bwMode="auto">
          <a:xfrm>
            <a:off x="319088" y="14076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1075" name="Text Box 3"/>
          <p:cNvSpPr txBox="1">
            <a:spLocks noChangeArrowheads="1"/>
          </p:cNvSpPr>
          <p:nvPr/>
        </p:nvSpPr>
        <p:spPr bwMode="auto">
          <a:xfrm>
            <a:off x="301625" y="1152000"/>
            <a:ext cx="8532813" cy="42225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3000"/>
              </a:lnSpc>
              <a:spcBef>
                <a:spcPct val="75000"/>
              </a:spcBef>
            </a:pPr>
            <a:r>
              <a:rPr lang="en-US" sz="1600" dirty="0" smtClean="0">
                <a:latin typeface="Courier New" pitchFamily="49" charset="0"/>
              </a:rPr>
              <a:t>============================================================</a:t>
            </a:r>
            <a:endParaRPr lang="en-US" sz="1600" dirty="0">
              <a:latin typeface="Courier New" pitchFamily="49" charset="0"/>
            </a:endParaRPr>
          </a:p>
          <a:p>
            <a:pPr>
              <a:lnSpc>
                <a:spcPct val="93000"/>
              </a:lnSpc>
            </a:pPr>
            <a:r>
              <a:rPr lang="en-US" sz="1600" dirty="0">
                <a:latin typeface="Courier New" pitchFamily="49" charset="0"/>
              </a:rPr>
              <a:t>Dependent Variable: LGHOUS                                  </a:t>
            </a:r>
          </a:p>
          <a:p>
            <a:pPr>
              <a:lnSpc>
                <a:spcPct val="93000"/>
              </a:lnSpc>
            </a:pPr>
            <a:r>
              <a:rPr lang="en-US" sz="1600" dirty="0">
                <a:latin typeface="Courier New" pitchFamily="49" charset="0"/>
              </a:rPr>
              <a:t>Method: Least Squares            Sample(adjusted): 1960 2003</a:t>
            </a:r>
          </a:p>
          <a:p>
            <a:pPr>
              <a:lnSpc>
                <a:spcPct val="93000"/>
              </a:lnSpc>
            </a:pPr>
            <a:r>
              <a:rPr lang="en-US" sz="1600" dirty="0">
                <a:latin typeface="Courier New" pitchFamily="49" charset="0"/>
              </a:rPr>
              <a:t>LGHOUS=C(1)*(1-C(2))+C(2)*LGHOUS(-1)+C(3)*LGDPI-C(2)*C(3)</a:t>
            </a:r>
          </a:p>
          <a:p>
            <a:pPr>
              <a:lnSpc>
                <a:spcPct val="93000"/>
              </a:lnSpc>
            </a:pPr>
            <a:r>
              <a:rPr lang="en-US" sz="1600" dirty="0">
                <a:latin typeface="Courier New" pitchFamily="49" charset="0"/>
              </a:rPr>
              <a:t>        *LGDPI(-1)+C(4)*LGPRHOUS-C(2)*C(4)*LGPRHOUS(-1)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Coefficient Std. Error t-Statistic  Prob.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C(1)          0.154815   0.354989   0.436111   0.6651</a:t>
            </a:r>
          </a:p>
          <a:p>
            <a:pPr>
              <a:lnSpc>
                <a:spcPct val="93000"/>
              </a:lnSpc>
            </a:pPr>
            <a:r>
              <a:rPr lang="en-US" sz="1600" dirty="0">
                <a:latin typeface="Courier New" pitchFamily="49" charset="0"/>
              </a:rPr>
              <a:t>       C(2)          0.719102   0.115689   6.215836   0.0000</a:t>
            </a:r>
          </a:p>
          <a:p>
            <a:pPr>
              <a:lnSpc>
                <a:spcPct val="93000"/>
              </a:lnSpc>
            </a:pPr>
            <a:r>
              <a:rPr lang="en-US" sz="1600" dirty="0">
                <a:latin typeface="Courier New" pitchFamily="49" charset="0"/>
              </a:rPr>
              <a:t>       C(3)          1.011295   0.021830   46.32641   0.0000</a:t>
            </a:r>
          </a:p>
          <a:p>
            <a:pPr>
              <a:lnSpc>
                <a:spcPct val="93000"/>
              </a:lnSpc>
            </a:pPr>
            <a:r>
              <a:rPr lang="en-US" sz="1600" dirty="0">
                <a:latin typeface="Courier New" pitchFamily="49" charset="0"/>
              </a:rPr>
              <a:t>       C(4)         -0.478070   0.091594  -5.219436   0.0000</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R-squared            0.999205    Mean dependent </a:t>
            </a:r>
            <a:r>
              <a:rPr lang="en-US" sz="1600" dirty="0" err="1">
                <a:latin typeface="Courier New" pitchFamily="49" charset="0"/>
              </a:rPr>
              <a:t>var</a:t>
            </a:r>
            <a:r>
              <a:rPr lang="en-US" sz="1600" dirty="0">
                <a:latin typeface="Courier New" pitchFamily="49" charset="0"/>
              </a:rPr>
              <a:t> 6.379059</a:t>
            </a:r>
          </a:p>
          <a:p>
            <a:pPr>
              <a:lnSpc>
                <a:spcPct val="93000"/>
              </a:lnSpc>
            </a:pPr>
            <a:r>
              <a:rPr lang="en-US" sz="1600" dirty="0">
                <a:latin typeface="Courier New" pitchFamily="49" charset="0"/>
              </a:rPr>
              <a:t>Adjusted R-squared   0.999145    S.D. dependent </a:t>
            </a:r>
            <a:r>
              <a:rPr lang="en-US" sz="1600" dirty="0" err="1">
                <a:latin typeface="Courier New" pitchFamily="49" charset="0"/>
              </a:rPr>
              <a:t>var</a:t>
            </a:r>
            <a:r>
              <a:rPr lang="en-US" sz="1600" dirty="0">
                <a:latin typeface="Courier New" pitchFamily="49" charset="0"/>
              </a:rPr>
              <a:t> 0.421861</a:t>
            </a:r>
          </a:p>
          <a:p>
            <a:pPr>
              <a:lnSpc>
                <a:spcPct val="93000"/>
              </a:lnSpc>
            </a:pPr>
            <a:r>
              <a:rPr lang="en-US" sz="1600" dirty="0">
                <a:latin typeface="Courier New" pitchFamily="49" charset="0"/>
              </a:rPr>
              <a:t>S.E. of regression   0.012333    </a:t>
            </a:r>
            <a:r>
              <a:rPr lang="en-US" sz="1600" dirty="0" err="1">
                <a:latin typeface="Courier New" pitchFamily="49" charset="0"/>
              </a:rPr>
              <a:t>Akaike</a:t>
            </a:r>
            <a:r>
              <a:rPr lang="en-US" sz="1600" dirty="0">
                <a:latin typeface="Courier New" pitchFamily="49" charset="0"/>
              </a:rPr>
              <a:t> info criter-5.866567</a:t>
            </a:r>
          </a:p>
          <a:p>
            <a:pPr>
              <a:lnSpc>
                <a:spcPct val="93000"/>
              </a:lnSpc>
            </a:pPr>
            <a:r>
              <a:rPr lang="en-US" sz="1600" dirty="0">
                <a:latin typeface="Courier New" pitchFamily="49" charset="0"/>
              </a:rPr>
              <a:t>Sum squared </a:t>
            </a:r>
            <a:r>
              <a:rPr lang="en-US" sz="1600" dirty="0" err="1">
                <a:latin typeface="Courier New" pitchFamily="49" charset="0"/>
              </a:rPr>
              <a:t>resid</a:t>
            </a:r>
            <a:r>
              <a:rPr lang="en-US" sz="1600" dirty="0">
                <a:latin typeface="Courier New" pitchFamily="49" charset="0"/>
              </a:rPr>
              <a:t>    0.006084    Schwarz criterion -5.704368</a:t>
            </a:r>
          </a:p>
          <a:p>
            <a:pPr>
              <a:lnSpc>
                <a:spcPct val="93000"/>
              </a:lnSpc>
            </a:pPr>
            <a:r>
              <a:rPr lang="en-US" sz="1600" dirty="0">
                <a:latin typeface="Courier New" pitchFamily="49" charset="0"/>
              </a:rPr>
              <a:t>Log likelihood       133.0645    Durbin-Watson stat 1.901081</a:t>
            </a:r>
          </a:p>
          <a:p>
            <a:pPr>
              <a:lnSpc>
                <a:spcPct val="93000"/>
              </a:lnSpc>
            </a:pPr>
            <a:r>
              <a:rPr lang="en-US" sz="1600" dirty="0">
                <a:latin typeface="Courier New" pitchFamily="49" charset="0"/>
              </a:rPr>
              <a:t>============================================================</a:t>
            </a:r>
          </a:p>
        </p:txBody>
      </p:sp>
      <p:sp>
        <p:nvSpPr>
          <p:cNvPr id="13107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14</a:t>
            </a:r>
          </a:p>
        </p:txBody>
      </p:sp>
      <p:sp>
        <p:nvSpPr>
          <p:cNvPr id="13107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Here is the output for a logarithmic regression of expenditure on housing services on income and price, assuming an AR(1) process, using EViews.</a:t>
            </a:r>
            <a:endParaRPr lang="en-GB" sz="1500">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sp>
        <p:nvSpPr>
          <p:cNvPr id="16" name="Rectangle 16"/>
          <p:cNvSpPr>
            <a:spLocks noChangeArrowheads="1"/>
          </p:cNvSpPr>
          <p:nvPr/>
        </p:nvSpPr>
        <p:spPr bwMode="auto">
          <a:xfrm>
            <a:off x="0" y="54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0" name="Object 20"/>
          <p:cNvGraphicFramePr>
            <a:graphicFrameLocks noChangeAspect="1"/>
          </p:cNvGraphicFramePr>
          <p:nvPr>
            <p:extLst>
              <p:ext uri="{D42A27DB-BD31-4B8C-83A1-F6EECF244321}">
                <p14:modId xmlns:p14="http://schemas.microsoft.com/office/powerpoint/2010/main" val="855353470"/>
              </p:ext>
            </p:extLst>
          </p:nvPr>
        </p:nvGraphicFramePr>
        <p:xfrm>
          <a:off x="558800" y="612000"/>
          <a:ext cx="8002588" cy="381000"/>
        </p:xfrm>
        <a:graphic>
          <a:graphicData uri="http://schemas.openxmlformats.org/presentationml/2006/ole">
            <mc:AlternateContent xmlns:mc="http://schemas.openxmlformats.org/markup-compatibility/2006">
              <mc:Choice xmlns:v="urn:schemas-microsoft-com:vml" Requires="v">
                <p:oleObj spid="_x0000_s131108" name="Equation" r:id="rId3" imgW="8001000" imgH="380880" progId="Equation.3">
                  <p:embed/>
                </p:oleObj>
              </mc:Choice>
              <mc:Fallback>
                <p:oleObj name="Equation" r:id="rId3" imgW="8001000" imgH="380880" progId="Equation.3">
                  <p:embed/>
                  <p:pic>
                    <p:nvPicPr>
                      <p:cNvPr id="0" name=""/>
                      <p:cNvPicPr>
                        <a:picLocks noChangeAspect="1" noChangeArrowheads="1"/>
                      </p:cNvPicPr>
                      <p:nvPr/>
                    </p:nvPicPr>
                    <p:blipFill>
                      <a:blip r:embed="rId4"/>
                      <a:srcRect/>
                      <a:stretch>
                        <a:fillRect/>
                      </a:stretch>
                    </p:blipFill>
                    <p:spPr bwMode="auto">
                      <a:xfrm>
                        <a:off x="558800" y="612000"/>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210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15</a:t>
            </a:r>
          </a:p>
        </p:txBody>
      </p:sp>
      <p:sp>
        <p:nvSpPr>
          <p:cNvPr id="13210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EViews allows two ways of specifying a regression equation.  One is to list the variables, starting with the dependent variable, continuing with C for the intercept, and finishing with a list of the explanatory variables.  This is fine for linear regressions.</a:t>
            </a:r>
            <a:endParaRPr lang="en-GB" sz="1500">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sp>
        <p:nvSpPr>
          <p:cNvPr id="14" name="Rectangle 5"/>
          <p:cNvSpPr>
            <a:spLocks noChangeArrowheads="1"/>
          </p:cNvSpPr>
          <p:nvPr/>
        </p:nvSpPr>
        <p:spPr bwMode="auto">
          <a:xfrm>
            <a:off x="0" y="1152000"/>
            <a:ext cx="9144000" cy="4410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9"/>
          <p:cNvSpPr>
            <a:spLocks noChangeArrowheads="1"/>
          </p:cNvSpPr>
          <p:nvPr/>
        </p:nvSpPr>
        <p:spPr bwMode="auto">
          <a:xfrm>
            <a:off x="319088" y="14076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3"/>
          <p:cNvSpPr txBox="1">
            <a:spLocks noChangeArrowheads="1"/>
          </p:cNvSpPr>
          <p:nvPr/>
        </p:nvSpPr>
        <p:spPr bwMode="auto">
          <a:xfrm>
            <a:off x="301625" y="1152000"/>
            <a:ext cx="8532813" cy="42225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3000"/>
              </a:lnSpc>
              <a:spcBef>
                <a:spcPct val="75000"/>
              </a:spcBef>
            </a:pPr>
            <a:r>
              <a:rPr lang="en-US" sz="1600" dirty="0" smtClean="0">
                <a:latin typeface="Courier New" pitchFamily="49" charset="0"/>
              </a:rPr>
              <a:t>============================================================</a:t>
            </a:r>
            <a:endParaRPr lang="en-US" sz="1600" dirty="0">
              <a:latin typeface="Courier New" pitchFamily="49" charset="0"/>
            </a:endParaRPr>
          </a:p>
          <a:p>
            <a:pPr>
              <a:lnSpc>
                <a:spcPct val="93000"/>
              </a:lnSpc>
            </a:pPr>
            <a:r>
              <a:rPr lang="en-US" sz="1600" dirty="0">
                <a:latin typeface="Courier New" pitchFamily="49" charset="0"/>
              </a:rPr>
              <a:t>Dependent Variable: LGHOUS                                  </a:t>
            </a:r>
          </a:p>
          <a:p>
            <a:pPr>
              <a:lnSpc>
                <a:spcPct val="93000"/>
              </a:lnSpc>
            </a:pPr>
            <a:r>
              <a:rPr lang="en-US" sz="1600" dirty="0">
                <a:latin typeface="Courier New" pitchFamily="49" charset="0"/>
              </a:rPr>
              <a:t>Method: Least Squares            Sample(adjusted): 1960 2003</a:t>
            </a:r>
          </a:p>
          <a:p>
            <a:pPr>
              <a:lnSpc>
                <a:spcPct val="93000"/>
              </a:lnSpc>
            </a:pPr>
            <a:r>
              <a:rPr lang="en-US" sz="1600" dirty="0">
                <a:latin typeface="Courier New" pitchFamily="49" charset="0"/>
              </a:rPr>
              <a:t>LGHOUS=C(1)*(1-C(2))+C(2)*LGHOUS(-1)+C(3)*LGDPI-C(2)*C(3)</a:t>
            </a:r>
          </a:p>
          <a:p>
            <a:pPr>
              <a:lnSpc>
                <a:spcPct val="93000"/>
              </a:lnSpc>
            </a:pPr>
            <a:r>
              <a:rPr lang="en-US" sz="1600" dirty="0">
                <a:latin typeface="Courier New" pitchFamily="49" charset="0"/>
              </a:rPr>
              <a:t>        *LGDPI(-1)+C(4)*LGPRHOUS-C(2)*C(4)*LGPRHOUS(-1)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Coefficient Std. Error t-Statistic  Prob.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C(1)          0.154815   0.354989   0.436111   0.6651</a:t>
            </a:r>
          </a:p>
          <a:p>
            <a:pPr>
              <a:lnSpc>
                <a:spcPct val="93000"/>
              </a:lnSpc>
            </a:pPr>
            <a:r>
              <a:rPr lang="en-US" sz="1600" dirty="0">
                <a:latin typeface="Courier New" pitchFamily="49" charset="0"/>
              </a:rPr>
              <a:t>       C(2)          0.719102   0.115689   6.215836   0.0000</a:t>
            </a:r>
          </a:p>
          <a:p>
            <a:pPr>
              <a:lnSpc>
                <a:spcPct val="93000"/>
              </a:lnSpc>
            </a:pPr>
            <a:r>
              <a:rPr lang="en-US" sz="1600" dirty="0">
                <a:latin typeface="Courier New" pitchFamily="49" charset="0"/>
              </a:rPr>
              <a:t>       C(3)          1.011295   0.021830   46.32641   0.0000</a:t>
            </a:r>
          </a:p>
          <a:p>
            <a:pPr>
              <a:lnSpc>
                <a:spcPct val="93000"/>
              </a:lnSpc>
            </a:pPr>
            <a:r>
              <a:rPr lang="en-US" sz="1600" dirty="0">
                <a:latin typeface="Courier New" pitchFamily="49" charset="0"/>
              </a:rPr>
              <a:t>       C(4)         -0.478070   0.091594  -5.219436   0.0000</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R-squared            0.999205    Mean dependent </a:t>
            </a:r>
            <a:r>
              <a:rPr lang="en-US" sz="1600" dirty="0" err="1">
                <a:latin typeface="Courier New" pitchFamily="49" charset="0"/>
              </a:rPr>
              <a:t>var</a:t>
            </a:r>
            <a:r>
              <a:rPr lang="en-US" sz="1600" dirty="0">
                <a:latin typeface="Courier New" pitchFamily="49" charset="0"/>
              </a:rPr>
              <a:t> 6.379059</a:t>
            </a:r>
          </a:p>
          <a:p>
            <a:pPr>
              <a:lnSpc>
                <a:spcPct val="93000"/>
              </a:lnSpc>
            </a:pPr>
            <a:r>
              <a:rPr lang="en-US" sz="1600" dirty="0">
                <a:latin typeface="Courier New" pitchFamily="49" charset="0"/>
              </a:rPr>
              <a:t>Adjusted R-squared   0.999145    S.D. dependent </a:t>
            </a:r>
            <a:r>
              <a:rPr lang="en-US" sz="1600" dirty="0" err="1">
                <a:latin typeface="Courier New" pitchFamily="49" charset="0"/>
              </a:rPr>
              <a:t>var</a:t>
            </a:r>
            <a:r>
              <a:rPr lang="en-US" sz="1600" dirty="0">
                <a:latin typeface="Courier New" pitchFamily="49" charset="0"/>
              </a:rPr>
              <a:t> 0.421861</a:t>
            </a:r>
          </a:p>
          <a:p>
            <a:pPr>
              <a:lnSpc>
                <a:spcPct val="93000"/>
              </a:lnSpc>
            </a:pPr>
            <a:r>
              <a:rPr lang="en-US" sz="1600" dirty="0">
                <a:latin typeface="Courier New" pitchFamily="49" charset="0"/>
              </a:rPr>
              <a:t>S.E. of regression   0.012333    </a:t>
            </a:r>
            <a:r>
              <a:rPr lang="en-US" sz="1600" dirty="0" err="1">
                <a:latin typeface="Courier New" pitchFamily="49" charset="0"/>
              </a:rPr>
              <a:t>Akaike</a:t>
            </a:r>
            <a:r>
              <a:rPr lang="en-US" sz="1600" dirty="0">
                <a:latin typeface="Courier New" pitchFamily="49" charset="0"/>
              </a:rPr>
              <a:t> info criter-5.866567</a:t>
            </a:r>
          </a:p>
          <a:p>
            <a:pPr>
              <a:lnSpc>
                <a:spcPct val="93000"/>
              </a:lnSpc>
            </a:pPr>
            <a:r>
              <a:rPr lang="en-US" sz="1600" dirty="0">
                <a:latin typeface="Courier New" pitchFamily="49" charset="0"/>
              </a:rPr>
              <a:t>Sum squared </a:t>
            </a:r>
            <a:r>
              <a:rPr lang="en-US" sz="1600" dirty="0" err="1">
                <a:latin typeface="Courier New" pitchFamily="49" charset="0"/>
              </a:rPr>
              <a:t>resid</a:t>
            </a:r>
            <a:r>
              <a:rPr lang="en-US" sz="1600" dirty="0">
                <a:latin typeface="Courier New" pitchFamily="49" charset="0"/>
              </a:rPr>
              <a:t>    0.006084    Schwarz criterion -5.704368</a:t>
            </a:r>
          </a:p>
          <a:p>
            <a:pPr>
              <a:lnSpc>
                <a:spcPct val="93000"/>
              </a:lnSpc>
            </a:pPr>
            <a:r>
              <a:rPr lang="en-US" sz="1600" dirty="0">
                <a:latin typeface="Courier New" pitchFamily="49" charset="0"/>
              </a:rPr>
              <a:t>Log likelihood       133.0645    Durbin-Watson stat 1.901081</a:t>
            </a:r>
          </a:p>
          <a:p>
            <a:pPr>
              <a:lnSpc>
                <a:spcPct val="93000"/>
              </a:lnSpc>
            </a:pPr>
            <a:r>
              <a:rPr lang="en-US" sz="1600" dirty="0">
                <a:latin typeface="Courier New" pitchFamily="49" charset="0"/>
              </a:rPr>
              <a:t>============================================================</a:t>
            </a:r>
          </a:p>
        </p:txBody>
      </p:sp>
      <p:sp>
        <p:nvSpPr>
          <p:cNvPr id="17" name="Rectangle 16"/>
          <p:cNvSpPr>
            <a:spLocks noChangeArrowheads="1"/>
          </p:cNvSpPr>
          <p:nvPr/>
        </p:nvSpPr>
        <p:spPr bwMode="auto">
          <a:xfrm>
            <a:off x="0" y="54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855353470"/>
              </p:ext>
            </p:extLst>
          </p:nvPr>
        </p:nvGraphicFramePr>
        <p:xfrm>
          <a:off x="558800" y="612775"/>
          <a:ext cx="8002588" cy="381000"/>
        </p:xfrm>
        <a:graphic>
          <a:graphicData uri="http://schemas.openxmlformats.org/presentationml/2006/ole">
            <mc:AlternateContent xmlns:mc="http://schemas.openxmlformats.org/markup-compatibility/2006">
              <mc:Choice xmlns:v="urn:schemas-microsoft-com:vml" Requires="v">
                <p:oleObj spid="_x0000_s132131" name="Equation" r:id="rId3" imgW="8001000" imgH="380880" progId="Equation.3">
                  <p:embed/>
                </p:oleObj>
              </mc:Choice>
              <mc:Fallback>
                <p:oleObj name="Equation" r:id="rId3" imgW="8001000" imgH="38088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612775"/>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3125"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16</a:t>
            </a:r>
          </a:p>
        </p:txBody>
      </p:sp>
      <p:sp>
        <p:nvSpPr>
          <p:cNvPr id="13312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other method is to write the model as an equation, referring to the parameters as C(1), C(2), etc.  This is what you should do when fitting a nonlinear model, such as the present one.   </a:t>
            </a:r>
            <a:endParaRPr lang="en-GB" sz="1500">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sp>
        <p:nvSpPr>
          <p:cNvPr id="14" name="Rectangle 5"/>
          <p:cNvSpPr>
            <a:spLocks noChangeArrowheads="1"/>
          </p:cNvSpPr>
          <p:nvPr/>
        </p:nvSpPr>
        <p:spPr bwMode="auto">
          <a:xfrm>
            <a:off x="0" y="1152000"/>
            <a:ext cx="9144000" cy="4410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9"/>
          <p:cNvSpPr>
            <a:spLocks noChangeArrowheads="1"/>
          </p:cNvSpPr>
          <p:nvPr/>
        </p:nvSpPr>
        <p:spPr bwMode="auto">
          <a:xfrm>
            <a:off x="319088" y="14076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3"/>
          <p:cNvSpPr txBox="1">
            <a:spLocks noChangeArrowheads="1"/>
          </p:cNvSpPr>
          <p:nvPr/>
        </p:nvSpPr>
        <p:spPr bwMode="auto">
          <a:xfrm>
            <a:off x="301625" y="1152000"/>
            <a:ext cx="8532813" cy="42225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3000"/>
              </a:lnSpc>
              <a:spcBef>
                <a:spcPct val="75000"/>
              </a:spcBef>
            </a:pPr>
            <a:r>
              <a:rPr lang="en-US" sz="1600" dirty="0" smtClean="0">
                <a:latin typeface="Courier New" pitchFamily="49" charset="0"/>
              </a:rPr>
              <a:t>============================================================</a:t>
            </a:r>
            <a:endParaRPr lang="en-US" sz="1600" dirty="0">
              <a:latin typeface="Courier New" pitchFamily="49" charset="0"/>
            </a:endParaRPr>
          </a:p>
          <a:p>
            <a:pPr>
              <a:lnSpc>
                <a:spcPct val="93000"/>
              </a:lnSpc>
            </a:pPr>
            <a:r>
              <a:rPr lang="en-US" sz="1600" dirty="0">
                <a:latin typeface="Courier New" pitchFamily="49" charset="0"/>
              </a:rPr>
              <a:t>Dependent Variable: LGHOUS                                  </a:t>
            </a:r>
          </a:p>
          <a:p>
            <a:pPr>
              <a:lnSpc>
                <a:spcPct val="93000"/>
              </a:lnSpc>
            </a:pPr>
            <a:r>
              <a:rPr lang="en-US" sz="1600" dirty="0">
                <a:latin typeface="Courier New" pitchFamily="49" charset="0"/>
              </a:rPr>
              <a:t>Method: Least Squares            Sample(adjusted): 1960 2003</a:t>
            </a:r>
          </a:p>
          <a:p>
            <a:pPr>
              <a:lnSpc>
                <a:spcPct val="93000"/>
              </a:lnSpc>
            </a:pPr>
            <a:r>
              <a:rPr lang="en-US" sz="1600" dirty="0">
                <a:latin typeface="Courier New" pitchFamily="49" charset="0"/>
              </a:rPr>
              <a:t>LGHOUS=C(1)*(1-C(2))+C(2)*LGHOUS(-1)+C(3)*LGDPI-C(2)*C(3)</a:t>
            </a:r>
          </a:p>
          <a:p>
            <a:pPr>
              <a:lnSpc>
                <a:spcPct val="93000"/>
              </a:lnSpc>
            </a:pPr>
            <a:r>
              <a:rPr lang="en-US" sz="1600" dirty="0">
                <a:latin typeface="Courier New" pitchFamily="49" charset="0"/>
              </a:rPr>
              <a:t>        *LGDPI(-1)+C(4)*LGPRHOUS-C(2)*C(4)*LGPRHOUS(-1)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Coefficient Std. Error t-Statistic  Prob.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C(1)          0.154815   0.354989   0.436111   0.6651</a:t>
            </a:r>
          </a:p>
          <a:p>
            <a:pPr>
              <a:lnSpc>
                <a:spcPct val="93000"/>
              </a:lnSpc>
            </a:pPr>
            <a:r>
              <a:rPr lang="en-US" sz="1600" dirty="0">
                <a:latin typeface="Courier New" pitchFamily="49" charset="0"/>
              </a:rPr>
              <a:t>       C(2)          0.719102   0.115689   6.215836   0.0000</a:t>
            </a:r>
          </a:p>
          <a:p>
            <a:pPr>
              <a:lnSpc>
                <a:spcPct val="93000"/>
              </a:lnSpc>
            </a:pPr>
            <a:r>
              <a:rPr lang="en-US" sz="1600" dirty="0">
                <a:latin typeface="Courier New" pitchFamily="49" charset="0"/>
              </a:rPr>
              <a:t>       C(3)          1.011295   0.021830   46.32641   0.0000</a:t>
            </a:r>
          </a:p>
          <a:p>
            <a:pPr>
              <a:lnSpc>
                <a:spcPct val="93000"/>
              </a:lnSpc>
            </a:pPr>
            <a:r>
              <a:rPr lang="en-US" sz="1600" dirty="0">
                <a:latin typeface="Courier New" pitchFamily="49" charset="0"/>
              </a:rPr>
              <a:t>       C(4)         -0.478070   0.091594  -5.219436   0.0000</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R-squared            0.999205    Mean dependent </a:t>
            </a:r>
            <a:r>
              <a:rPr lang="en-US" sz="1600" dirty="0" err="1">
                <a:latin typeface="Courier New" pitchFamily="49" charset="0"/>
              </a:rPr>
              <a:t>var</a:t>
            </a:r>
            <a:r>
              <a:rPr lang="en-US" sz="1600" dirty="0">
                <a:latin typeface="Courier New" pitchFamily="49" charset="0"/>
              </a:rPr>
              <a:t> 6.379059</a:t>
            </a:r>
          </a:p>
          <a:p>
            <a:pPr>
              <a:lnSpc>
                <a:spcPct val="93000"/>
              </a:lnSpc>
            </a:pPr>
            <a:r>
              <a:rPr lang="en-US" sz="1600" dirty="0">
                <a:latin typeface="Courier New" pitchFamily="49" charset="0"/>
              </a:rPr>
              <a:t>Adjusted R-squared   0.999145    S.D. dependent </a:t>
            </a:r>
            <a:r>
              <a:rPr lang="en-US" sz="1600" dirty="0" err="1">
                <a:latin typeface="Courier New" pitchFamily="49" charset="0"/>
              </a:rPr>
              <a:t>var</a:t>
            </a:r>
            <a:r>
              <a:rPr lang="en-US" sz="1600" dirty="0">
                <a:latin typeface="Courier New" pitchFamily="49" charset="0"/>
              </a:rPr>
              <a:t> 0.421861</a:t>
            </a:r>
          </a:p>
          <a:p>
            <a:pPr>
              <a:lnSpc>
                <a:spcPct val="93000"/>
              </a:lnSpc>
            </a:pPr>
            <a:r>
              <a:rPr lang="en-US" sz="1600" dirty="0">
                <a:latin typeface="Courier New" pitchFamily="49" charset="0"/>
              </a:rPr>
              <a:t>S.E. of regression   0.012333    </a:t>
            </a:r>
            <a:r>
              <a:rPr lang="en-US" sz="1600" dirty="0" err="1">
                <a:latin typeface="Courier New" pitchFamily="49" charset="0"/>
              </a:rPr>
              <a:t>Akaike</a:t>
            </a:r>
            <a:r>
              <a:rPr lang="en-US" sz="1600" dirty="0">
                <a:latin typeface="Courier New" pitchFamily="49" charset="0"/>
              </a:rPr>
              <a:t> info criter-5.866567</a:t>
            </a:r>
          </a:p>
          <a:p>
            <a:pPr>
              <a:lnSpc>
                <a:spcPct val="93000"/>
              </a:lnSpc>
            </a:pPr>
            <a:r>
              <a:rPr lang="en-US" sz="1600" dirty="0">
                <a:latin typeface="Courier New" pitchFamily="49" charset="0"/>
              </a:rPr>
              <a:t>Sum squared </a:t>
            </a:r>
            <a:r>
              <a:rPr lang="en-US" sz="1600" dirty="0" err="1">
                <a:latin typeface="Courier New" pitchFamily="49" charset="0"/>
              </a:rPr>
              <a:t>resid</a:t>
            </a:r>
            <a:r>
              <a:rPr lang="en-US" sz="1600" dirty="0">
                <a:latin typeface="Courier New" pitchFamily="49" charset="0"/>
              </a:rPr>
              <a:t>    0.006084    Schwarz criterion -5.704368</a:t>
            </a:r>
          </a:p>
          <a:p>
            <a:pPr>
              <a:lnSpc>
                <a:spcPct val="93000"/>
              </a:lnSpc>
            </a:pPr>
            <a:r>
              <a:rPr lang="en-US" sz="1600" dirty="0">
                <a:latin typeface="Courier New" pitchFamily="49" charset="0"/>
              </a:rPr>
              <a:t>Log likelihood       133.0645    Durbin-Watson stat 1.901081</a:t>
            </a:r>
          </a:p>
          <a:p>
            <a:pPr>
              <a:lnSpc>
                <a:spcPct val="93000"/>
              </a:lnSpc>
            </a:pPr>
            <a:r>
              <a:rPr lang="en-US" sz="1600" dirty="0">
                <a:latin typeface="Courier New" pitchFamily="49" charset="0"/>
              </a:rPr>
              <a:t>============================================================</a:t>
            </a:r>
          </a:p>
        </p:txBody>
      </p:sp>
      <p:sp>
        <p:nvSpPr>
          <p:cNvPr id="17" name="Rectangle 16"/>
          <p:cNvSpPr>
            <a:spLocks noChangeArrowheads="1"/>
          </p:cNvSpPr>
          <p:nvPr/>
        </p:nvSpPr>
        <p:spPr bwMode="auto">
          <a:xfrm>
            <a:off x="0" y="54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855353470"/>
              </p:ext>
            </p:extLst>
          </p:nvPr>
        </p:nvGraphicFramePr>
        <p:xfrm>
          <a:off x="558800" y="612775"/>
          <a:ext cx="8002588" cy="381000"/>
        </p:xfrm>
        <a:graphic>
          <a:graphicData uri="http://schemas.openxmlformats.org/presentationml/2006/ole">
            <mc:AlternateContent xmlns:mc="http://schemas.openxmlformats.org/markup-compatibility/2006">
              <mc:Choice xmlns:v="urn:schemas-microsoft-com:vml" Requires="v">
                <p:oleObj spid="_x0000_s133158" name="Equation" r:id="rId3" imgW="8001000" imgH="380880" progId="Equation.3">
                  <p:embed/>
                </p:oleObj>
              </mc:Choice>
              <mc:Fallback>
                <p:oleObj name="Equation" r:id="rId3" imgW="8001000" imgH="38088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612775"/>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1152000"/>
            <a:ext cx="9144000" cy="4410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9"/>
          <p:cNvSpPr>
            <a:spLocks noChangeArrowheads="1"/>
          </p:cNvSpPr>
          <p:nvPr/>
        </p:nvSpPr>
        <p:spPr bwMode="auto">
          <a:xfrm>
            <a:off x="319088" y="14076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4153" name="Rectangle 9"/>
          <p:cNvSpPr>
            <a:spLocks noChangeArrowheads="1"/>
          </p:cNvSpPr>
          <p:nvPr/>
        </p:nvSpPr>
        <p:spPr bwMode="auto">
          <a:xfrm>
            <a:off x="1209675" y="1871663"/>
            <a:ext cx="503238"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4152" name="Rectangle 8"/>
          <p:cNvSpPr>
            <a:spLocks noChangeArrowheads="1"/>
          </p:cNvSpPr>
          <p:nvPr/>
        </p:nvSpPr>
        <p:spPr bwMode="auto">
          <a:xfrm>
            <a:off x="1177925" y="3001963"/>
            <a:ext cx="282416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3"/>
          <p:cNvSpPr txBox="1">
            <a:spLocks noChangeArrowheads="1"/>
          </p:cNvSpPr>
          <p:nvPr/>
        </p:nvSpPr>
        <p:spPr bwMode="auto">
          <a:xfrm>
            <a:off x="301625" y="1152000"/>
            <a:ext cx="8532813" cy="42225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3000"/>
              </a:lnSpc>
              <a:spcBef>
                <a:spcPct val="75000"/>
              </a:spcBef>
            </a:pPr>
            <a:r>
              <a:rPr lang="en-US" sz="1600" dirty="0" smtClean="0">
                <a:latin typeface="Courier New" pitchFamily="49" charset="0"/>
              </a:rPr>
              <a:t>============================================================</a:t>
            </a:r>
            <a:endParaRPr lang="en-US" sz="1600" dirty="0">
              <a:latin typeface="Courier New" pitchFamily="49" charset="0"/>
            </a:endParaRPr>
          </a:p>
          <a:p>
            <a:pPr>
              <a:lnSpc>
                <a:spcPct val="93000"/>
              </a:lnSpc>
            </a:pPr>
            <a:r>
              <a:rPr lang="en-US" sz="1600" dirty="0">
                <a:latin typeface="Courier New" pitchFamily="49" charset="0"/>
              </a:rPr>
              <a:t>Dependent Variable: LGHOUS                                  </a:t>
            </a:r>
          </a:p>
          <a:p>
            <a:pPr>
              <a:lnSpc>
                <a:spcPct val="93000"/>
              </a:lnSpc>
            </a:pPr>
            <a:r>
              <a:rPr lang="en-US" sz="1600" dirty="0">
                <a:latin typeface="Courier New" pitchFamily="49" charset="0"/>
              </a:rPr>
              <a:t>Method: Least Squares            Sample(adjusted): 1960 2003</a:t>
            </a:r>
          </a:p>
          <a:p>
            <a:pPr>
              <a:lnSpc>
                <a:spcPct val="93000"/>
              </a:lnSpc>
            </a:pPr>
            <a:r>
              <a:rPr lang="en-US" sz="1600" dirty="0">
                <a:latin typeface="Courier New" pitchFamily="49" charset="0"/>
              </a:rPr>
              <a:t>LGHOUS=C(1)*(1-C(2))+C(2)*LGHOUS(-1)+C(3)*LGDPI-C(2)*C(3)</a:t>
            </a:r>
          </a:p>
          <a:p>
            <a:pPr>
              <a:lnSpc>
                <a:spcPct val="93000"/>
              </a:lnSpc>
            </a:pPr>
            <a:r>
              <a:rPr lang="en-US" sz="1600" dirty="0">
                <a:latin typeface="Courier New" pitchFamily="49" charset="0"/>
              </a:rPr>
              <a:t>        *LGDPI(-1)+C(4)*LGPRHOUS-C(2)*C(4)*LGPRHOUS(-1)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Coefficient Std. Error t-Statistic  Prob.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C(1)          0.154815   0.354989   0.436111   0.6651</a:t>
            </a:r>
          </a:p>
          <a:p>
            <a:pPr>
              <a:lnSpc>
                <a:spcPct val="93000"/>
              </a:lnSpc>
            </a:pPr>
            <a:r>
              <a:rPr lang="en-US" sz="1600" dirty="0">
                <a:latin typeface="Courier New" pitchFamily="49" charset="0"/>
              </a:rPr>
              <a:t>       C(2)          0.719102   0.115689   6.215836   0.0000</a:t>
            </a:r>
          </a:p>
          <a:p>
            <a:pPr>
              <a:lnSpc>
                <a:spcPct val="93000"/>
              </a:lnSpc>
            </a:pPr>
            <a:r>
              <a:rPr lang="en-US" sz="1600" dirty="0">
                <a:latin typeface="Courier New" pitchFamily="49" charset="0"/>
              </a:rPr>
              <a:t>       C(3)          1.011295   0.021830   46.32641   0.0000</a:t>
            </a:r>
          </a:p>
          <a:p>
            <a:pPr>
              <a:lnSpc>
                <a:spcPct val="93000"/>
              </a:lnSpc>
            </a:pPr>
            <a:r>
              <a:rPr lang="en-US" sz="1600" dirty="0">
                <a:latin typeface="Courier New" pitchFamily="49" charset="0"/>
              </a:rPr>
              <a:t>       C(4)         -0.478070   0.091594  -5.219436   0.0000</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R-squared            0.999205    Mean dependent </a:t>
            </a:r>
            <a:r>
              <a:rPr lang="en-US" sz="1600" dirty="0" err="1">
                <a:latin typeface="Courier New" pitchFamily="49" charset="0"/>
              </a:rPr>
              <a:t>var</a:t>
            </a:r>
            <a:r>
              <a:rPr lang="en-US" sz="1600" dirty="0">
                <a:latin typeface="Courier New" pitchFamily="49" charset="0"/>
              </a:rPr>
              <a:t> 6.379059</a:t>
            </a:r>
          </a:p>
          <a:p>
            <a:pPr>
              <a:lnSpc>
                <a:spcPct val="93000"/>
              </a:lnSpc>
            </a:pPr>
            <a:r>
              <a:rPr lang="en-US" sz="1600" dirty="0">
                <a:latin typeface="Courier New" pitchFamily="49" charset="0"/>
              </a:rPr>
              <a:t>Adjusted R-squared   0.999145    S.D. dependent </a:t>
            </a:r>
            <a:r>
              <a:rPr lang="en-US" sz="1600" dirty="0" err="1">
                <a:latin typeface="Courier New" pitchFamily="49" charset="0"/>
              </a:rPr>
              <a:t>var</a:t>
            </a:r>
            <a:r>
              <a:rPr lang="en-US" sz="1600" dirty="0">
                <a:latin typeface="Courier New" pitchFamily="49" charset="0"/>
              </a:rPr>
              <a:t> 0.421861</a:t>
            </a:r>
          </a:p>
          <a:p>
            <a:pPr>
              <a:lnSpc>
                <a:spcPct val="93000"/>
              </a:lnSpc>
            </a:pPr>
            <a:r>
              <a:rPr lang="en-US" sz="1600" dirty="0">
                <a:latin typeface="Courier New" pitchFamily="49" charset="0"/>
              </a:rPr>
              <a:t>S.E. of regression   0.012333    </a:t>
            </a:r>
            <a:r>
              <a:rPr lang="en-US" sz="1600" dirty="0" err="1">
                <a:latin typeface="Courier New" pitchFamily="49" charset="0"/>
              </a:rPr>
              <a:t>Akaike</a:t>
            </a:r>
            <a:r>
              <a:rPr lang="en-US" sz="1600" dirty="0">
                <a:latin typeface="Courier New" pitchFamily="49" charset="0"/>
              </a:rPr>
              <a:t> info criter-5.866567</a:t>
            </a:r>
          </a:p>
          <a:p>
            <a:pPr>
              <a:lnSpc>
                <a:spcPct val="93000"/>
              </a:lnSpc>
            </a:pPr>
            <a:r>
              <a:rPr lang="en-US" sz="1600" dirty="0">
                <a:latin typeface="Courier New" pitchFamily="49" charset="0"/>
              </a:rPr>
              <a:t>Sum squared </a:t>
            </a:r>
            <a:r>
              <a:rPr lang="en-US" sz="1600" dirty="0" err="1">
                <a:latin typeface="Courier New" pitchFamily="49" charset="0"/>
              </a:rPr>
              <a:t>resid</a:t>
            </a:r>
            <a:r>
              <a:rPr lang="en-US" sz="1600" dirty="0">
                <a:latin typeface="Courier New" pitchFamily="49" charset="0"/>
              </a:rPr>
              <a:t>    0.006084    Schwarz criterion -5.704368</a:t>
            </a:r>
          </a:p>
          <a:p>
            <a:pPr>
              <a:lnSpc>
                <a:spcPct val="93000"/>
              </a:lnSpc>
            </a:pPr>
            <a:r>
              <a:rPr lang="en-US" sz="1600" dirty="0">
                <a:latin typeface="Courier New" pitchFamily="49" charset="0"/>
              </a:rPr>
              <a:t>Log likelihood       133.0645    Durbin-Watson stat 1.901081</a:t>
            </a:r>
          </a:p>
          <a:p>
            <a:pPr>
              <a:lnSpc>
                <a:spcPct val="93000"/>
              </a:lnSpc>
            </a:pPr>
            <a:r>
              <a:rPr lang="en-US" sz="1600" dirty="0">
                <a:latin typeface="Courier New" pitchFamily="49" charset="0"/>
              </a:rPr>
              <a:t>============================================================</a:t>
            </a:r>
          </a:p>
        </p:txBody>
      </p:sp>
      <p:sp>
        <p:nvSpPr>
          <p:cNvPr id="20" name="Rectangle 19"/>
          <p:cNvSpPr>
            <a:spLocks noChangeArrowheads="1"/>
          </p:cNvSpPr>
          <p:nvPr/>
        </p:nvSpPr>
        <p:spPr bwMode="auto">
          <a:xfrm>
            <a:off x="0" y="54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4154" name="Rectangle 10"/>
          <p:cNvSpPr>
            <a:spLocks noChangeArrowheads="1"/>
          </p:cNvSpPr>
          <p:nvPr/>
        </p:nvSpPr>
        <p:spPr bwMode="auto">
          <a:xfrm>
            <a:off x="1131888" y="572400"/>
            <a:ext cx="320675"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414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17</a:t>
            </a:r>
          </a:p>
        </p:txBody>
      </p:sp>
      <p:sp>
        <p:nvSpPr>
          <p:cNvPr id="134151" name="Text Box 7"/>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Here </a:t>
            </a:r>
            <a:r>
              <a:rPr lang="en-GB" sz="1500" i="1">
                <a:latin typeface="Symbol" pitchFamily="18" charset="2"/>
              </a:rPr>
              <a:t>b</a:t>
            </a:r>
            <a:r>
              <a:rPr lang="en-GB" sz="1500" baseline="-25000"/>
              <a:t>1</a:t>
            </a:r>
            <a:r>
              <a:rPr lang="en-GB" sz="1500"/>
              <a:t> has been denoted C(1).</a:t>
            </a:r>
            <a:endParaRPr lang="en-GB" sz="1500">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855353470"/>
              </p:ext>
            </p:extLst>
          </p:nvPr>
        </p:nvGraphicFramePr>
        <p:xfrm>
          <a:off x="558800" y="612775"/>
          <a:ext cx="8002588" cy="381000"/>
        </p:xfrm>
        <a:graphic>
          <a:graphicData uri="http://schemas.openxmlformats.org/presentationml/2006/ole">
            <mc:AlternateContent xmlns:mc="http://schemas.openxmlformats.org/markup-compatibility/2006">
              <mc:Choice xmlns:v="urn:schemas-microsoft-com:vml" Requires="v">
                <p:oleObj spid="_x0000_s134186" name="Equation" r:id="rId3" imgW="8001000" imgH="380880" progId="Equation.3">
                  <p:embed/>
                </p:oleObj>
              </mc:Choice>
              <mc:Fallback>
                <p:oleObj name="Equation" r:id="rId3" imgW="8001000" imgH="38088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612775"/>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1152000"/>
            <a:ext cx="9144000" cy="4410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0" name="Rectangle 9"/>
          <p:cNvSpPr>
            <a:spLocks noChangeArrowheads="1"/>
          </p:cNvSpPr>
          <p:nvPr/>
        </p:nvSpPr>
        <p:spPr bwMode="auto">
          <a:xfrm>
            <a:off x="319088" y="14076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182" name="Rectangle 14"/>
          <p:cNvSpPr>
            <a:spLocks noChangeArrowheads="1"/>
          </p:cNvSpPr>
          <p:nvPr/>
        </p:nvSpPr>
        <p:spPr bwMode="auto">
          <a:xfrm>
            <a:off x="2943225" y="1872000"/>
            <a:ext cx="503238"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179" name="Rectangle 11"/>
          <p:cNvSpPr>
            <a:spLocks noChangeArrowheads="1"/>
          </p:cNvSpPr>
          <p:nvPr/>
        </p:nvSpPr>
        <p:spPr bwMode="auto">
          <a:xfrm>
            <a:off x="2209800" y="1872000"/>
            <a:ext cx="503238"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180" name="Rectangle 12"/>
          <p:cNvSpPr>
            <a:spLocks noChangeArrowheads="1"/>
          </p:cNvSpPr>
          <p:nvPr/>
        </p:nvSpPr>
        <p:spPr bwMode="auto">
          <a:xfrm>
            <a:off x="1177925" y="3229200"/>
            <a:ext cx="282416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3"/>
          <p:cNvSpPr txBox="1">
            <a:spLocks noChangeArrowheads="1"/>
          </p:cNvSpPr>
          <p:nvPr/>
        </p:nvSpPr>
        <p:spPr bwMode="auto">
          <a:xfrm>
            <a:off x="301625" y="1152000"/>
            <a:ext cx="8532813" cy="42225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3000"/>
              </a:lnSpc>
              <a:spcBef>
                <a:spcPct val="75000"/>
              </a:spcBef>
            </a:pPr>
            <a:r>
              <a:rPr lang="en-US" sz="1600" dirty="0" smtClean="0">
                <a:latin typeface="Courier New" pitchFamily="49" charset="0"/>
              </a:rPr>
              <a:t>============================================================</a:t>
            </a:r>
            <a:endParaRPr lang="en-US" sz="1600" dirty="0">
              <a:latin typeface="Courier New" pitchFamily="49" charset="0"/>
            </a:endParaRPr>
          </a:p>
          <a:p>
            <a:pPr>
              <a:lnSpc>
                <a:spcPct val="93000"/>
              </a:lnSpc>
            </a:pPr>
            <a:r>
              <a:rPr lang="en-US" sz="1600" dirty="0">
                <a:latin typeface="Courier New" pitchFamily="49" charset="0"/>
              </a:rPr>
              <a:t>Dependent Variable: LGHOUS                                  </a:t>
            </a:r>
          </a:p>
          <a:p>
            <a:pPr>
              <a:lnSpc>
                <a:spcPct val="93000"/>
              </a:lnSpc>
            </a:pPr>
            <a:r>
              <a:rPr lang="en-US" sz="1600" dirty="0">
                <a:latin typeface="Courier New" pitchFamily="49" charset="0"/>
              </a:rPr>
              <a:t>Method: Least Squares            Sample(adjusted): 1960 2003</a:t>
            </a:r>
          </a:p>
          <a:p>
            <a:pPr>
              <a:lnSpc>
                <a:spcPct val="93000"/>
              </a:lnSpc>
            </a:pPr>
            <a:r>
              <a:rPr lang="en-US" sz="1600" dirty="0">
                <a:latin typeface="Courier New" pitchFamily="49" charset="0"/>
              </a:rPr>
              <a:t>LGHOUS=C(1)*(1-C(2))+C(2)*LGHOUS(-1)+C(3)*LGDPI-C(2)*C(3)</a:t>
            </a:r>
          </a:p>
          <a:p>
            <a:pPr>
              <a:lnSpc>
                <a:spcPct val="93000"/>
              </a:lnSpc>
            </a:pPr>
            <a:r>
              <a:rPr lang="en-US" sz="1600" dirty="0">
                <a:latin typeface="Courier New" pitchFamily="49" charset="0"/>
              </a:rPr>
              <a:t>        *LGDPI(-1)+C(4)*LGPRHOUS-C(2)*C(4)*LGPRHOUS(-1)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Coefficient Std. Error t-Statistic  Prob.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C(1)          0.154815   0.354989   0.436111   0.6651</a:t>
            </a:r>
          </a:p>
          <a:p>
            <a:pPr>
              <a:lnSpc>
                <a:spcPct val="93000"/>
              </a:lnSpc>
            </a:pPr>
            <a:r>
              <a:rPr lang="en-US" sz="1600" dirty="0">
                <a:latin typeface="Courier New" pitchFamily="49" charset="0"/>
              </a:rPr>
              <a:t>       C(2)          0.719102   0.115689   6.215836   0.0000</a:t>
            </a:r>
          </a:p>
          <a:p>
            <a:pPr>
              <a:lnSpc>
                <a:spcPct val="93000"/>
              </a:lnSpc>
            </a:pPr>
            <a:r>
              <a:rPr lang="en-US" sz="1600" dirty="0">
                <a:latin typeface="Courier New" pitchFamily="49" charset="0"/>
              </a:rPr>
              <a:t>       C(3)          1.011295   0.021830   46.32641   0.0000</a:t>
            </a:r>
          </a:p>
          <a:p>
            <a:pPr>
              <a:lnSpc>
                <a:spcPct val="93000"/>
              </a:lnSpc>
            </a:pPr>
            <a:r>
              <a:rPr lang="en-US" sz="1600" dirty="0">
                <a:latin typeface="Courier New" pitchFamily="49" charset="0"/>
              </a:rPr>
              <a:t>       C(4)         -0.478070   0.091594  -5.219436   0.0000</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R-squared            0.999205    Mean dependent </a:t>
            </a:r>
            <a:r>
              <a:rPr lang="en-US" sz="1600" dirty="0" err="1">
                <a:latin typeface="Courier New" pitchFamily="49" charset="0"/>
              </a:rPr>
              <a:t>var</a:t>
            </a:r>
            <a:r>
              <a:rPr lang="en-US" sz="1600" dirty="0">
                <a:latin typeface="Courier New" pitchFamily="49" charset="0"/>
              </a:rPr>
              <a:t> 6.379059</a:t>
            </a:r>
          </a:p>
          <a:p>
            <a:pPr>
              <a:lnSpc>
                <a:spcPct val="93000"/>
              </a:lnSpc>
            </a:pPr>
            <a:r>
              <a:rPr lang="en-US" sz="1600" dirty="0">
                <a:latin typeface="Courier New" pitchFamily="49" charset="0"/>
              </a:rPr>
              <a:t>Adjusted R-squared   0.999145    S.D. dependent </a:t>
            </a:r>
            <a:r>
              <a:rPr lang="en-US" sz="1600" dirty="0" err="1">
                <a:latin typeface="Courier New" pitchFamily="49" charset="0"/>
              </a:rPr>
              <a:t>var</a:t>
            </a:r>
            <a:r>
              <a:rPr lang="en-US" sz="1600" dirty="0">
                <a:latin typeface="Courier New" pitchFamily="49" charset="0"/>
              </a:rPr>
              <a:t> 0.421861</a:t>
            </a:r>
          </a:p>
          <a:p>
            <a:pPr>
              <a:lnSpc>
                <a:spcPct val="93000"/>
              </a:lnSpc>
            </a:pPr>
            <a:r>
              <a:rPr lang="en-US" sz="1600" dirty="0">
                <a:latin typeface="Courier New" pitchFamily="49" charset="0"/>
              </a:rPr>
              <a:t>S.E. of regression   0.012333    </a:t>
            </a:r>
            <a:r>
              <a:rPr lang="en-US" sz="1600" dirty="0" err="1">
                <a:latin typeface="Courier New" pitchFamily="49" charset="0"/>
              </a:rPr>
              <a:t>Akaike</a:t>
            </a:r>
            <a:r>
              <a:rPr lang="en-US" sz="1600" dirty="0">
                <a:latin typeface="Courier New" pitchFamily="49" charset="0"/>
              </a:rPr>
              <a:t> info criter-5.866567</a:t>
            </a:r>
          </a:p>
          <a:p>
            <a:pPr>
              <a:lnSpc>
                <a:spcPct val="93000"/>
              </a:lnSpc>
            </a:pPr>
            <a:r>
              <a:rPr lang="en-US" sz="1600" dirty="0">
                <a:latin typeface="Courier New" pitchFamily="49" charset="0"/>
              </a:rPr>
              <a:t>Sum squared </a:t>
            </a:r>
            <a:r>
              <a:rPr lang="en-US" sz="1600" dirty="0" err="1">
                <a:latin typeface="Courier New" pitchFamily="49" charset="0"/>
              </a:rPr>
              <a:t>resid</a:t>
            </a:r>
            <a:r>
              <a:rPr lang="en-US" sz="1600" dirty="0">
                <a:latin typeface="Courier New" pitchFamily="49" charset="0"/>
              </a:rPr>
              <a:t>    0.006084    Schwarz criterion -5.704368</a:t>
            </a:r>
          </a:p>
          <a:p>
            <a:pPr>
              <a:lnSpc>
                <a:spcPct val="93000"/>
              </a:lnSpc>
            </a:pPr>
            <a:r>
              <a:rPr lang="en-US" sz="1600" dirty="0">
                <a:latin typeface="Courier New" pitchFamily="49" charset="0"/>
              </a:rPr>
              <a:t>Log likelihood       133.0645    Durbin-Watson stat 1.901081</a:t>
            </a:r>
          </a:p>
          <a:p>
            <a:pPr>
              <a:lnSpc>
                <a:spcPct val="93000"/>
              </a:lnSpc>
            </a:pPr>
            <a:r>
              <a:rPr lang="en-US" sz="1600" dirty="0">
                <a:latin typeface="Courier New" pitchFamily="49" charset="0"/>
              </a:rPr>
              <a:t>============================================================</a:t>
            </a:r>
          </a:p>
        </p:txBody>
      </p:sp>
      <p:sp>
        <p:nvSpPr>
          <p:cNvPr id="22" name="Rectangle 21"/>
          <p:cNvSpPr>
            <a:spLocks noChangeArrowheads="1"/>
          </p:cNvSpPr>
          <p:nvPr/>
        </p:nvSpPr>
        <p:spPr bwMode="auto">
          <a:xfrm>
            <a:off x="0" y="54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5183" name="Rectangle 15"/>
          <p:cNvSpPr>
            <a:spLocks noChangeArrowheads="1"/>
          </p:cNvSpPr>
          <p:nvPr/>
        </p:nvSpPr>
        <p:spPr bwMode="auto">
          <a:xfrm>
            <a:off x="1933574" y="572399"/>
            <a:ext cx="255600"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181" name="Rectangle 13"/>
          <p:cNvSpPr>
            <a:spLocks noChangeArrowheads="1"/>
          </p:cNvSpPr>
          <p:nvPr/>
        </p:nvSpPr>
        <p:spPr bwMode="auto">
          <a:xfrm>
            <a:off x="2528888" y="572400"/>
            <a:ext cx="255600"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5176"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18</a:t>
            </a:r>
          </a:p>
        </p:txBody>
      </p:sp>
      <p:sp>
        <p:nvSpPr>
          <p:cNvPr id="135178" name="Text Box 10"/>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i="1">
                <a:latin typeface="Symbol" pitchFamily="18" charset="2"/>
              </a:rPr>
              <a:t>r</a:t>
            </a:r>
            <a:r>
              <a:rPr lang="en-GB" sz="1500"/>
              <a:t>, the coefficient of the lagged dependent variable, has been denoted C(2).  It is also a component of the intercept in this model.  The estimate of </a:t>
            </a:r>
            <a:r>
              <a:rPr lang="en-GB" sz="1500" i="1">
                <a:latin typeface="Symbol" pitchFamily="18" charset="2"/>
              </a:rPr>
              <a:t>r</a:t>
            </a:r>
            <a:r>
              <a:rPr lang="en-GB" sz="1500"/>
              <a:t>, 0.72, is quite high.</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855353470"/>
              </p:ext>
            </p:extLst>
          </p:nvPr>
        </p:nvGraphicFramePr>
        <p:xfrm>
          <a:off x="558800" y="612775"/>
          <a:ext cx="8002588" cy="381000"/>
        </p:xfrm>
        <a:graphic>
          <a:graphicData uri="http://schemas.openxmlformats.org/presentationml/2006/ole">
            <mc:AlternateContent xmlns:mc="http://schemas.openxmlformats.org/markup-compatibility/2006">
              <mc:Choice xmlns:v="urn:schemas-microsoft-com:vml" Requires="v">
                <p:oleObj spid="_x0000_s135221" name="Equation" r:id="rId3" imgW="8001000" imgH="380880" progId="Equation.3">
                  <p:embed/>
                </p:oleObj>
              </mc:Choice>
              <mc:Fallback>
                <p:oleObj name="Equation" r:id="rId3" imgW="8001000" imgH="38088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612775"/>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2585"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sp>
        <p:nvSpPr>
          <p:cNvPr id="152623" name="Text Box 4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a:t>
            </a:r>
          </a:p>
        </p:txBody>
      </p:sp>
      <p:sp>
        <p:nvSpPr>
          <p:cNvPr id="152624" name="Text Box 4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This sequence shows how AR(1) autocorrelation can be eliminated from a regression model.  The AR(1) process is the equation at the top right.  We will start with the simple regression model, top left.</a:t>
            </a:r>
            <a:endParaRPr lang="en-GB" sz="1500">
              <a:latin typeface="Times New Roman" pitchFamily="18" charset="0"/>
            </a:endParaRPr>
          </a:p>
        </p:txBody>
      </p:sp>
      <p:sp>
        <p:nvSpPr>
          <p:cNvPr id="10" name="Rectangle 16"/>
          <p:cNvSpPr>
            <a:spLocks noChangeArrowheads="1"/>
          </p:cNvSpPr>
          <p:nvPr/>
        </p:nvSpPr>
        <p:spPr bwMode="auto">
          <a:xfrm>
            <a:off x="0" y="540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1" name="Object 10"/>
          <p:cNvGraphicFramePr>
            <a:graphicFrameLocks noChangeAspect="1"/>
          </p:cNvGraphicFramePr>
          <p:nvPr>
            <p:extLst>
              <p:ext uri="{D42A27DB-BD31-4B8C-83A1-F6EECF244321}">
                <p14:modId xmlns:p14="http://schemas.microsoft.com/office/powerpoint/2010/main" val="4225641256"/>
              </p:ext>
            </p:extLst>
          </p:nvPr>
        </p:nvGraphicFramePr>
        <p:xfrm>
          <a:off x="1792800" y="612000"/>
          <a:ext cx="2374900" cy="381000"/>
        </p:xfrm>
        <a:graphic>
          <a:graphicData uri="http://schemas.openxmlformats.org/presentationml/2006/ole">
            <mc:AlternateContent xmlns:mc="http://schemas.openxmlformats.org/markup-compatibility/2006">
              <mc:Choice xmlns:v="urn:schemas-microsoft-com:vml" Requires="v">
                <p:oleObj spid="_x0000_s152665"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2800" y="612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11"/>
          <p:cNvGraphicFramePr>
            <a:graphicFrameLocks noChangeAspect="1"/>
          </p:cNvGraphicFramePr>
          <p:nvPr>
            <p:extLst>
              <p:ext uri="{D42A27DB-BD31-4B8C-83A1-F6EECF244321}">
                <p14:modId xmlns:p14="http://schemas.microsoft.com/office/powerpoint/2010/main" val="479132839"/>
              </p:ext>
            </p:extLst>
          </p:nvPr>
        </p:nvGraphicFramePr>
        <p:xfrm>
          <a:off x="5605200" y="612000"/>
          <a:ext cx="1739900" cy="381000"/>
        </p:xfrm>
        <a:graphic>
          <a:graphicData uri="http://schemas.openxmlformats.org/presentationml/2006/ole">
            <mc:AlternateContent xmlns:mc="http://schemas.openxmlformats.org/markup-compatibility/2006">
              <mc:Choice xmlns:v="urn:schemas-microsoft-com:vml" Requires="v">
                <p:oleObj spid="_x0000_s152666" name="Equation" r:id="rId5" imgW="1739880" imgH="380880" progId="Equation.3">
                  <p:embed/>
                </p:oleObj>
              </mc:Choice>
              <mc:Fallback>
                <p:oleObj name="Equation" r:id="rId5" imgW="17398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5200" y="612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1152000"/>
            <a:ext cx="9144000" cy="4410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9"/>
          <p:cNvSpPr>
            <a:spLocks noChangeArrowheads="1"/>
          </p:cNvSpPr>
          <p:nvPr/>
        </p:nvSpPr>
        <p:spPr bwMode="auto">
          <a:xfrm>
            <a:off x="319088" y="14076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02" name="Rectangle 10"/>
          <p:cNvSpPr>
            <a:spLocks noChangeArrowheads="1"/>
          </p:cNvSpPr>
          <p:nvPr/>
        </p:nvSpPr>
        <p:spPr bwMode="auto">
          <a:xfrm>
            <a:off x="4889500" y="1872000"/>
            <a:ext cx="503238"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01" name="Rectangle 9"/>
          <p:cNvSpPr>
            <a:spLocks noChangeArrowheads="1"/>
          </p:cNvSpPr>
          <p:nvPr/>
        </p:nvSpPr>
        <p:spPr bwMode="auto">
          <a:xfrm>
            <a:off x="1177925" y="3456000"/>
            <a:ext cx="282416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3"/>
          <p:cNvSpPr txBox="1">
            <a:spLocks noChangeArrowheads="1"/>
          </p:cNvSpPr>
          <p:nvPr/>
        </p:nvSpPr>
        <p:spPr bwMode="auto">
          <a:xfrm>
            <a:off x="301625" y="1152000"/>
            <a:ext cx="8532813" cy="42225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3000"/>
              </a:lnSpc>
              <a:spcBef>
                <a:spcPct val="75000"/>
              </a:spcBef>
            </a:pPr>
            <a:r>
              <a:rPr lang="en-US" sz="1600" dirty="0" smtClean="0">
                <a:latin typeface="Courier New" pitchFamily="49" charset="0"/>
              </a:rPr>
              <a:t>============================================================</a:t>
            </a:r>
            <a:endParaRPr lang="en-US" sz="1600" dirty="0">
              <a:latin typeface="Courier New" pitchFamily="49" charset="0"/>
            </a:endParaRPr>
          </a:p>
          <a:p>
            <a:pPr>
              <a:lnSpc>
                <a:spcPct val="93000"/>
              </a:lnSpc>
            </a:pPr>
            <a:r>
              <a:rPr lang="en-US" sz="1600" dirty="0">
                <a:latin typeface="Courier New" pitchFamily="49" charset="0"/>
              </a:rPr>
              <a:t>Dependent Variable: LGHOUS                                  </a:t>
            </a:r>
          </a:p>
          <a:p>
            <a:pPr>
              <a:lnSpc>
                <a:spcPct val="93000"/>
              </a:lnSpc>
            </a:pPr>
            <a:r>
              <a:rPr lang="en-US" sz="1600" dirty="0">
                <a:latin typeface="Courier New" pitchFamily="49" charset="0"/>
              </a:rPr>
              <a:t>Method: Least Squares            Sample(adjusted): 1960 2003</a:t>
            </a:r>
          </a:p>
          <a:p>
            <a:pPr>
              <a:lnSpc>
                <a:spcPct val="93000"/>
              </a:lnSpc>
            </a:pPr>
            <a:r>
              <a:rPr lang="en-US" sz="1600" dirty="0">
                <a:latin typeface="Courier New" pitchFamily="49" charset="0"/>
              </a:rPr>
              <a:t>LGHOUS=C(1)*(1-C(2))+C(2)*LGHOUS(-1)+C(3)*LGDPI-C(2)*C(3)</a:t>
            </a:r>
          </a:p>
          <a:p>
            <a:pPr>
              <a:lnSpc>
                <a:spcPct val="93000"/>
              </a:lnSpc>
            </a:pPr>
            <a:r>
              <a:rPr lang="en-US" sz="1600" dirty="0">
                <a:latin typeface="Courier New" pitchFamily="49" charset="0"/>
              </a:rPr>
              <a:t>        *LGDPI(-1)+C(4)*LGPRHOUS-C(2)*C(4)*LGPRHOUS(-1)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Coefficient Std. Error t-Statistic  Prob.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C(1)          0.154815   0.354989   0.436111   0.6651</a:t>
            </a:r>
          </a:p>
          <a:p>
            <a:pPr>
              <a:lnSpc>
                <a:spcPct val="93000"/>
              </a:lnSpc>
            </a:pPr>
            <a:r>
              <a:rPr lang="en-US" sz="1600" dirty="0">
                <a:latin typeface="Courier New" pitchFamily="49" charset="0"/>
              </a:rPr>
              <a:t>       C(2)          0.719102   0.115689   6.215836   0.0000</a:t>
            </a:r>
          </a:p>
          <a:p>
            <a:pPr>
              <a:lnSpc>
                <a:spcPct val="93000"/>
              </a:lnSpc>
            </a:pPr>
            <a:r>
              <a:rPr lang="en-US" sz="1600" dirty="0">
                <a:latin typeface="Courier New" pitchFamily="49" charset="0"/>
              </a:rPr>
              <a:t>       C(3)          1.011295   0.021830   46.32641   0.0000</a:t>
            </a:r>
          </a:p>
          <a:p>
            <a:pPr>
              <a:lnSpc>
                <a:spcPct val="93000"/>
              </a:lnSpc>
            </a:pPr>
            <a:r>
              <a:rPr lang="en-US" sz="1600" dirty="0">
                <a:latin typeface="Courier New" pitchFamily="49" charset="0"/>
              </a:rPr>
              <a:t>       C(4)         -0.478070   0.091594  -5.219436   0.0000</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R-squared            0.999205    Mean dependent </a:t>
            </a:r>
            <a:r>
              <a:rPr lang="en-US" sz="1600" dirty="0" err="1">
                <a:latin typeface="Courier New" pitchFamily="49" charset="0"/>
              </a:rPr>
              <a:t>var</a:t>
            </a:r>
            <a:r>
              <a:rPr lang="en-US" sz="1600" dirty="0">
                <a:latin typeface="Courier New" pitchFamily="49" charset="0"/>
              </a:rPr>
              <a:t> 6.379059</a:t>
            </a:r>
          </a:p>
          <a:p>
            <a:pPr>
              <a:lnSpc>
                <a:spcPct val="93000"/>
              </a:lnSpc>
            </a:pPr>
            <a:r>
              <a:rPr lang="en-US" sz="1600" dirty="0">
                <a:latin typeface="Courier New" pitchFamily="49" charset="0"/>
              </a:rPr>
              <a:t>Adjusted R-squared   0.999145    S.D. dependent </a:t>
            </a:r>
            <a:r>
              <a:rPr lang="en-US" sz="1600" dirty="0" err="1">
                <a:latin typeface="Courier New" pitchFamily="49" charset="0"/>
              </a:rPr>
              <a:t>var</a:t>
            </a:r>
            <a:r>
              <a:rPr lang="en-US" sz="1600" dirty="0">
                <a:latin typeface="Courier New" pitchFamily="49" charset="0"/>
              </a:rPr>
              <a:t> 0.421861</a:t>
            </a:r>
          </a:p>
          <a:p>
            <a:pPr>
              <a:lnSpc>
                <a:spcPct val="93000"/>
              </a:lnSpc>
            </a:pPr>
            <a:r>
              <a:rPr lang="en-US" sz="1600" dirty="0">
                <a:latin typeface="Courier New" pitchFamily="49" charset="0"/>
              </a:rPr>
              <a:t>S.E. of regression   0.012333    </a:t>
            </a:r>
            <a:r>
              <a:rPr lang="en-US" sz="1600" dirty="0" err="1">
                <a:latin typeface="Courier New" pitchFamily="49" charset="0"/>
              </a:rPr>
              <a:t>Akaike</a:t>
            </a:r>
            <a:r>
              <a:rPr lang="en-US" sz="1600" dirty="0">
                <a:latin typeface="Courier New" pitchFamily="49" charset="0"/>
              </a:rPr>
              <a:t> info criter-5.866567</a:t>
            </a:r>
          </a:p>
          <a:p>
            <a:pPr>
              <a:lnSpc>
                <a:spcPct val="93000"/>
              </a:lnSpc>
            </a:pPr>
            <a:r>
              <a:rPr lang="en-US" sz="1600" dirty="0">
                <a:latin typeface="Courier New" pitchFamily="49" charset="0"/>
              </a:rPr>
              <a:t>Sum squared </a:t>
            </a:r>
            <a:r>
              <a:rPr lang="en-US" sz="1600" dirty="0" err="1">
                <a:latin typeface="Courier New" pitchFamily="49" charset="0"/>
              </a:rPr>
              <a:t>resid</a:t>
            </a:r>
            <a:r>
              <a:rPr lang="en-US" sz="1600" dirty="0">
                <a:latin typeface="Courier New" pitchFamily="49" charset="0"/>
              </a:rPr>
              <a:t>    0.006084    Schwarz criterion -5.704368</a:t>
            </a:r>
          </a:p>
          <a:p>
            <a:pPr>
              <a:lnSpc>
                <a:spcPct val="93000"/>
              </a:lnSpc>
            </a:pPr>
            <a:r>
              <a:rPr lang="en-US" sz="1600" dirty="0">
                <a:latin typeface="Courier New" pitchFamily="49" charset="0"/>
              </a:rPr>
              <a:t>Log likelihood       133.0645    Durbin-Watson stat 1.901081</a:t>
            </a:r>
          </a:p>
          <a:p>
            <a:pPr>
              <a:lnSpc>
                <a:spcPct val="93000"/>
              </a:lnSpc>
            </a:pPr>
            <a:r>
              <a:rPr lang="en-US" sz="1600" dirty="0">
                <a:latin typeface="Courier New" pitchFamily="49" charset="0"/>
              </a:rPr>
              <a:t>============================================================</a:t>
            </a:r>
          </a:p>
        </p:txBody>
      </p:sp>
      <p:sp>
        <p:nvSpPr>
          <p:cNvPr id="20" name="Rectangle 19"/>
          <p:cNvSpPr>
            <a:spLocks noChangeArrowheads="1"/>
          </p:cNvSpPr>
          <p:nvPr/>
        </p:nvSpPr>
        <p:spPr bwMode="auto">
          <a:xfrm>
            <a:off x="0" y="54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6203" name="Rectangle 11"/>
          <p:cNvSpPr>
            <a:spLocks noChangeArrowheads="1"/>
          </p:cNvSpPr>
          <p:nvPr/>
        </p:nvSpPr>
        <p:spPr bwMode="auto">
          <a:xfrm>
            <a:off x="3462338" y="572400"/>
            <a:ext cx="328612"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619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19</a:t>
            </a:r>
          </a:p>
        </p:txBody>
      </p:sp>
      <p:sp>
        <p:nvSpPr>
          <p:cNvPr id="136199" name="Text Box 7"/>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i="1">
                <a:latin typeface="Symbol" pitchFamily="18" charset="2"/>
              </a:rPr>
              <a:t>b</a:t>
            </a:r>
            <a:r>
              <a:rPr lang="en-GB" sz="1500" baseline="-25000"/>
              <a:t>2</a:t>
            </a:r>
            <a:r>
              <a:rPr lang="en-GB" sz="1500"/>
              <a:t>, the coefficient of income, has been denoted C(3).  The estimate is close to the OLS estimate, 1.03.</a:t>
            </a:r>
            <a:endParaRPr lang="en-GB" sz="1500">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855353470"/>
              </p:ext>
            </p:extLst>
          </p:nvPr>
        </p:nvGraphicFramePr>
        <p:xfrm>
          <a:off x="558800" y="612775"/>
          <a:ext cx="8002588" cy="381000"/>
        </p:xfrm>
        <a:graphic>
          <a:graphicData uri="http://schemas.openxmlformats.org/presentationml/2006/ole">
            <mc:AlternateContent xmlns:mc="http://schemas.openxmlformats.org/markup-compatibility/2006">
              <mc:Choice xmlns:v="urn:schemas-microsoft-com:vml" Requires="v">
                <p:oleObj spid="_x0000_s136236" name="Equation" r:id="rId3" imgW="8001000" imgH="380880" progId="Equation.3">
                  <p:embed/>
                </p:oleObj>
              </mc:Choice>
              <mc:Fallback>
                <p:oleObj name="Equation" r:id="rId3" imgW="8001000" imgH="38088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612775"/>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1152000"/>
            <a:ext cx="9144000" cy="4410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9"/>
          <p:cNvSpPr>
            <a:spLocks noChangeArrowheads="1"/>
          </p:cNvSpPr>
          <p:nvPr/>
        </p:nvSpPr>
        <p:spPr bwMode="auto">
          <a:xfrm>
            <a:off x="319088" y="14076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229" name="Rectangle 13"/>
          <p:cNvSpPr>
            <a:spLocks noChangeArrowheads="1"/>
          </p:cNvSpPr>
          <p:nvPr/>
        </p:nvSpPr>
        <p:spPr bwMode="auto">
          <a:xfrm>
            <a:off x="6234113" y="1872000"/>
            <a:ext cx="1106487"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12"/>
          <p:cNvSpPr>
            <a:spLocks noChangeArrowheads="1"/>
          </p:cNvSpPr>
          <p:nvPr/>
        </p:nvSpPr>
        <p:spPr bwMode="auto">
          <a:xfrm>
            <a:off x="1177925" y="3229200"/>
            <a:ext cx="282416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9"/>
          <p:cNvSpPr>
            <a:spLocks noChangeArrowheads="1"/>
          </p:cNvSpPr>
          <p:nvPr/>
        </p:nvSpPr>
        <p:spPr bwMode="auto">
          <a:xfrm>
            <a:off x="1177925" y="3456000"/>
            <a:ext cx="282416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3"/>
          <p:cNvSpPr txBox="1">
            <a:spLocks noChangeArrowheads="1"/>
          </p:cNvSpPr>
          <p:nvPr/>
        </p:nvSpPr>
        <p:spPr bwMode="auto">
          <a:xfrm>
            <a:off x="301625" y="1152000"/>
            <a:ext cx="8532813" cy="42225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3000"/>
              </a:lnSpc>
              <a:spcBef>
                <a:spcPct val="75000"/>
              </a:spcBef>
            </a:pPr>
            <a:r>
              <a:rPr lang="en-US" sz="1600" dirty="0" smtClean="0">
                <a:latin typeface="Courier New" pitchFamily="49" charset="0"/>
              </a:rPr>
              <a:t>============================================================</a:t>
            </a:r>
            <a:endParaRPr lang="en-US" sz="1600" dirty="0">
              <a:latin typeface="Courier New" pitchFamily="49" charset="0"/>
            </a:endParaRPr>
          </a:p>
          <a:p>
            <a:pPr>
              <a:lnSpc>
                <a:spcPct val="93000"/>
              </a:lnSpc>
            </a:pPr>
            <a:r>
              <a:rPr lang="en-US" sz="1600" dirty="0">
                <a:latin typeface="Courier New" pitchFamily="49" charset="0"/>
              </a:rPr>
              <a:t>Dependent Variable: LGHOUS                                  </a:t>
            </a:r>
          </a:p>
          <a:p>
            <a:pPr>
              <a:lnSpc>
                <a:spcPct val="93000"/>
              </a:lnSpc>
            </a:pPr>
            <a:r>
              <a:rPr lang="en-US" sz="1600" dirty="0">
                <a:latin typeface="Courier New" pitchFamily="49" charset="0"/>
              </a:rPr>
              <a:t>Method: Least Squares            Sample(adjusted): 1960 2003</a:t>
            </a:r>
          </a:p>
          <a:p>
            <a:pPr>
              <a:lnSpc>
                <a:spcPct val="93000"/>
              </a:lnSpc>
            </a:pPr>
            <a:r>
              <a:rPr lang="en-US" sz="1600" dirty="0">
                <a:latin typeface="Courier New" pitchFamily="49" charset="0"/>
              </a:rPr>
              <a:t>LGHOUS=C(1)*(1-C(2))+C(2)*LGHOUS(-1)+C(3)*LGDPI-C(2)*C(3)</a:t>
            </a:r>
          </a:p>
          <a:p>
            <a:pPr>
              <a:lnSpc>
                <a:spcPct val="93000"/>
              </a:lnSpc>
            </a:pPr>
            <a:r>
              <a:rPr lang="en-US" sz="1600" dirty="0">
                <a:latin typeface="Courier New" pitchFamily="49" charset="0"/>
              </a:rPr>
              <a:t>        *LGDPI(-1)+C(4)*LGPRHOUS-C(2)*C(4)*LGPRHOUS(-1)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Coefficient Std. Error t-Statistic  Prob.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C(1)          0.154815   0.354989   0.436111   0.6651</a:t>
            </a:r>
          </a:p>
          <a:p>
            <a:pPr>
              <a:lnSpc>
                <a:spcPct val="93000"/>
              </a:lnSpc>
            </a:pPr>
            <a:r>
              <a:rPr lang="en-US" sz="1600" dirty="0">
                <a:latin typeface="Courier New" pitchFamily="49" charset="0"/>
              </a:rPr>
              <a:t>       C(2)          0.719102   0.115689   6.215836   0.0000</a:t>
            </a:r>
          </a:p>
          <a:p>
            <a:pPr>
              <a:lnSpc>
                <a:spcPct val="93000"/>
              </a:lnSpc>
            </a:pPr>
            <a:r>
              <a:rPr lang="en-US" sz="1600" dirty="0">
                <a:latin typeface="Courier New" pitchFamily="49" charset="0"/>
              </a:rPr>
              <a:t>       C(3)          1.011295   0.021830   46.32641   0.0000</a:t>
            </a:r>
          </a:p>
          <a:p>
            <a:pPr>
              <a:lnSpc>
                <a:spcPct val="93000"/>
              </a:lnSpc>
            </a:pPr>
            <a:r>
              <a:rPr lang="en-US" sz="1600" dirty="0">
                <a:latin typeface="Courier New" pitchFamily="49" charset="0"/>
              </a:rPr>
              <a:t>       C(4)         -0.478070   0.091594  -5.219436   0.0000</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R-squared            0.999205    Mean dependent </a:t>
            </a:r>
            <a:r>
              <a:rPr lang="en-US" sz="1600" dirty="0" err="1">
                <a:latin typeface="Courier New" pitchFamily="49" charset="0"/>
              </a:rPr>
              <a:t>var</a:t>
            </a:r>
            <a:r>
              <a:rPr lang="en-US" sz="1600" dirty="0">
                <a:latin typeface="Courier New" pitchFamily="49" charset="0"/>
              </a:rPr>
              <a:t> 6.379059</a:t>
            </a:r>
          </a:p>
          <a:p>
            <a:pPr>
              <a:lnSpc>
                <a:spcPct val="93000"/>
              </a:lnSpc>
            </a:pPr>
            <a:r>
              <a:rPr lang="en-US" sz="1600" dirty="0">
                <a:latin typeface="Courier New" pitchFamily="49" charset="0"/>
              </a:rPr>
              <a:t>Adjusted R-squared   0.999145    S.D. dependent </a:t>
            </a:r>
            <a:r>
              <a:rPr lang="en-US" sz="1600" dirty="0" err="1">
                <a:latin typeface="Courier New" pitchFamily="49" charset="0"/>
              </a:rPr>
              <a:t>var</a:t>
            </a:r>
            <a:r>
              <a:rPr lang="en-US" sz="1600" dirty="0">
                <a:latin typeface="Courier New" pitchFamily="49" charset="0"/>
              </a:rPr>
              <a:t> 0.421861</a:t>
            </a:r>
          </a:p>
          <a:p>
            <a:pPr>
              <a:lnSpc>
                <a:spcPct val="93000"/>
              </a:lnSpc>
            </a:pPr>
            <a:r>
              <a:rPr lang="en-US" sz="1600" dirty="0">
                <a:latin typeface="Courier New" pitchFamily="49" charset="0"/>
              </a:rPr>
              <a:t>S.E. of regression   0.012333    </a:t>
            </a:r>
            <a:r>
              <a:rPr lang="en-US" sz="1600" dirty="0" err="1">
                <a:latin typeface="Courier New" pitchFamily="49" charset="0"/>
              </a:rPr>
              <a:t>Akaike</a:t>
            </a:r>
            <a:r>
              <a:rPr lang="en-US" sz="1600" dirty="0">
                <a:latin typeface="Courier New" pitchFamily="49" charset="0"/>
              </a:rPr>
              <a:t> info criter-5.866567</a:t>
            </a:r>
          </a:p>
          <a:p>
            <a:pPr>
              <a:lnSpc>
                <a:spcPct val="93000"/>
              </a:lnSpc>
            </a:pPr>
            <a:r>
              <a:rPr lang="en-US" sz="1600" dirty="0">
                <a:latin typeface="Courier New" pitchFamily="49" charset="0"/>
              </a:rPr>
              <a:t>Sum squared </a:t>
            </a:r>
            <a:r>
              <a:rPr lang="en-US" sz="1600" dirty="0" err="1">
                <a:latin typeface="Courier New" pitchFamily="49" charset="0"/>
              </a:rPr>
              <a:t>resid</a:t>
            </a:r>
            <a:r>
              <a:rPr lang="en-US" sz="1600" dirty="0">
                <a:latin typeface="Courier New" pitchFamily="49" charset="0"/>
              </a:rPr>
              <a:t>    0.006084    Schwarz criterion -5.704368</a:t>
            </a:r>
          </a:p>
          <a:p>
            <a:pPr>
              <a:lnSpc>
                <a:spcPct val="93000"/>
              </a:lnSpc>
            </a:pPr>
            <a:r>
              <a:rPr lang="en-US" sz="1600" dirty="0">
                <a:latin typeface="Courier New" pitchFamily="49" charset="0"/>
              </a:rPr>
              <a:t>Log likelihood       133.0645    Durbin-Watson stat 1.901081</a:t>
            </a:r>
          </a:p>
          <a:p>
            <a:pPr>
              <a:lnSpc>
                <a:spcPct val="93000"/>
              </a:lnSpc>
            </a:pPr>
            <a:r>
              <a:rPr lang="en-US" sz="1600" dirty="0">
                <a:latin typeface="Courier New" pitchFamily="49" charset="0"/>
              </a:rPr>
              <a:t>============================================================</a:t>
            </a:r>
          </a:p>
        </p:txBody>
      </p:sp>
      <p:sp>
        <p:nvSpPr>
          <p:cNvPr id="21" name="Rectangle 20"/>
          <p:cNvSpPr>
            <a:spLocks noChangeArrowheads="1"/>
          </p:cNvSpPr>
          <p:nvPr/>
        </p:nvSpPr>
        <p:spPr bwMode="auto">
          <a:xfrm>
            <a:off x="0" y="54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7230" name="Rectangle 14"/>
          <p:cNvSpPr>
            <a:spLocks noChangeArrowheads="1"/>
          </p:cNvSpPr>
          <p:nvPr/>
        </p:nvSpPr>
        <p:spPr bwMode="auto">
          <a:xfrm>
            <a:off x="4495800" y="572400"/>
            <a:ext cx="566738"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722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20</a:t>
            </a:r>
          </a:p>
        </p:txBody>
      </p:sp>
      <p:sp>
        <p:nvSpPr>
          <p:cNvPr id="13722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coefficient of lagged income must then be specified as </a:t>
            </a:r>
            <a:r>
              <a:rPr lang="en-GB" sz="1500">
                <a:cs typeface="Arial" charset="0"/>
              </a:rPr>
              <a:t>–</a:t>
            </a:r>
            <a:r>
              <a:rPr lang="en-GB" sz="1500"/>
              <a:t>C(2)*C(3).</a:t>
            </a:r>
            <a:endParaRPr lang="en-GB" sz="1500">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855353470"/>
              </p:ext>
            </p:extLst>
          </p:nvPr>
        </p:nvGraphicFramePr>
        <p:xfrm>
          <a:off x="558800" y="612775"/>
          <a:ext cx="8002588" cy="381000"/>
        </p:xfrm>
        <a:graphic>
          <a:graphicData uri="http://schemas.openxmlformats.org/presentationml/2006/ole">
            <mc:AlternateContent xmlns:mc="http://schemas.openxmlformats.org/markup-compatibility/2006">
              <mc:Choice xmlns:v="urn:schemas-microsoft-com:vml" Requires="v">
                <p:oleObj spid="_x0000_s137258" name="Equation" r:id="rId3" imgW="8001000" imgH="380880" progId="Equation.3">
                  <p:embed/>
                </p:oleObj>
              </mc:Choice>
              <mc:Fallback>
                <p:oleObj name="Equation" r:id="rId3" imgW="8001000" imgH="38088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612775"/>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1152000"/>
            <a:ext cx="9144000" cy="4410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9"/>
          <p:cNvSpPr>
            <a:spLocks noChangeArrowheads="1"/>
          </p:cNvSpPr>
          <p:nvPr/>
        </p:nvSpPr>
        <p:spPr bwMode="auto">
          <a:xfrm>
            <a:off x="319088" y="14076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8248" name="Rectangle 8"/>
          <p:cNvSpPr>
            <a:spLocks noChangeArrowheads="1"/>
          </p:cNvSpPr>
          <p:nvPr/>
        </p:nvSpPr>
        <p:spPr bwMode="auto">
          <a:xfrm>
            <a:off x="1177925" y="3676650"/>
            <a:ext cx="282416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8249" name="Rectangle 9"/>
          <p:cNvSpPr>
            <a:spLocks noChangeArrowheads="1"/>
          </p:cNvSpPr>
          <p:nvPr/>
        </p:nvSpPr>
        <p:spPr bwMode="auto">
          <a:xfrm>
            <a:off x="2695575" y="2100263"/>
            <a:ext cx="49371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3"/>
          <p:cNvSpPr txBox="1">
            <a:spLocks noChangeArrowheads="1"/>
          </p:cNvSpPr>
          <p:nvPr/>
        </p:nvSpPr>
        <p:spPr bwMode="auto">
          <a:xfrm>
            <a:off x="301625" y="1152000"/>
            <a:ext cx="8532813" cy="42225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3000"/>
              </a:lnSpc>
              <a:spcBef>
                <a:spcPct val="75000"/>
              </a:spcBef>
            </a:pPr>
            <a:r>
              <a:rPr lang="en-US" sz="1600" dirty="0" smtClean="0">
                <a:latin typeface="Courier New" pitchFamily="49" charset="0"/>
              </a:rPr>
              <a:t>============================================================</a:t>
            </a:r>
            <a:endParaRPr lang="en-US" sz="1600" dirty="0">
              <a:latin typeface="Courier New" pitchFamily="49" charset="0"/>
            </a:endParaRPr>
          </a:p>
          <a:p>
            <a:pPr>
              <a:lnSpc>
                <a:spcPct val="93000"/>
              </a:lnSpc>
            </a:pPr>
            <a:r>
              <a:rPr lang="en-US" sz="1600" dirty="0">
                <a:latin typeface="Courier New" pitchFamily="49" charset="0"/>
              </a:rPr>
              <a:t>Dependent Variable: LGHOUS                                  </a:t>
            </a:r>
          </a:p>
          <a:p>
            <a:pPr>
              <a:lnSpc>
                <a:spcPct val="93000"/>
              </a:lnSpc>
            </a:pPr>
            <a:r>
              <a:rPr lang="en-US" sz="1600" dirty="0">
                <a:latin typeface="Courier New" pitchFamily="49" charset="0"/>
              </a:rPr>
              <a:t>Method: Least Squares            Sample(adjusted): 1960 2003</a:t>
            </a:r>
          </a:p>
          <a:p>
            <a:pPr>
              <a:lnSpc>
                <a:spcPct val="93000"/>
              </a:lnSpc>
            </a:pPr>
            <a:r>
              <a:rPr lang="en-US" sz="1600" dirty="0">
                <a:latin typeface="Courier New" pitchFamily="49" charset="0"/>
              </a:rPr>
              <a:t>LGHOUS=C(1)*(1-C(2))+C(2)*LGHOUS(-1)+C(3)*LGDPI-C(2)*C(3)</a:t>
            </a:r>
          </a:p>
          <a:p>
            <a:pPr>
              <a:lnSpc>
                <a:spcPct val="93000"/>
              </a:lnSpc>
            </a:pPr>
            <a:r>
              <a:rPr lang="en-US" sz="1600" dirty="0">
                <a:latin typeface="Courier New" pitchFamily="49" charset="0"/>
              </a:rPr>
              <a:t>        *LGDPI(-1)+C(4)*LGPRHOUS-C(2)*C(4)*LGPRHOUS(-1)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Coefficient Std. Error t-Statistic  Prob.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C(1)          0.154815   0.354989   0.436111   0.6651</a:t>
            </a:r>
          </a:p>
          <a:p>
            <a:pPr>
              <a:lnSpc>
                <a:spcPct val="93000"/>
              </a:lnSpc>
            </a:pPr>
            <a:r>
              <a:rPr lang="en-US" sz="1600" dirty="0">
                <a:latin typeface="Courier New" pitchFamily="49" charset="0"/>
              </a:rPr>
              <a:t>       C(2)          0.719102   0.115689   6.215836   0.0000</a:t>
            </a:r>
          </a:p>
          <a:p>
            <a:pPr>
              <a:lnSpc>
                <a:spcPct val="93000"/>
              </a:lnSpc>
            </a:pPr>
            <a:r>
              <a:rPr lang="en-US" sz="1600" dirty="0">
                <a:latin typeface="Courier New" pitchFamily="49" charset="0"/>
              </a:rPr>
              <a:t>       C(3)          1.011295   0.021830   46.32641   0.0000</a:t>
            </a:r>
          </a:p>
          <a:p>
            <a:pPr>
              <a:lnSpc>
                <a:spcPct val="93000"/>
              </a:lnSpc>
            </a:pPr>
            <a:r>
              <a:rPr lang="en-US" sz="1600" dirty="0">
                <a:latin typeface="Courier New" pitchFamily="49" charset="0"/>
              </a:rPr>
              <a:t>       C(4)         -0.478070   0.091594  -5.219436   0.0000</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R-squared            0.999205    Mean dependent </a:t>
            </a:r>
            <a:r>
              <a:rPr lang="en-US" sz="1600" dirty="0" err="1">
                <a:latin typeface="Courier New" pitchFamily="49" charset="0"/>
              </a:rPr>
              <a:t>var</a:t>
            </a:r>
            <a:r>
              <a:rPr lang="en-US" sz="1600" dirty="0">
                <a:latin typeface="Courier New" pitchFamily="49" charset="0"/>
              </a:rPr>
              <a:t> 6.379059</a:t>
            </a:r>
          </a:p>
          <a:p>
            <a:pPr>
              <a:lnSpc>
                <a:spcPct val="93000"/>
              </a:lnSpc>
            </a:pPr>
            <a:r>
              <a:rPr lang="en-US" sz="1600" dirty="0">
                <a:latin typeface="Courier New" pitchFamily="49" charset="0"/>
              </a:rPr>
              <a:t>Adjusted R-squared   0.999145    S.D. dependent </a:t>
            </a:r>
            <a:r>
              <a:rPr lang="en-US" sz="1600" dirty="0" err="1">
                <a:latin typeface="Courier New" pitchFamily="49" charset="0"/>
              </a:rPr>
              <a:t>var</a:t>
            </a:r>
            <a:r>
              <a:rPr lang="en-US" sz="1600" dirty="0">
                <a:latin typeface="Courier New" pitchFamily="49" charset="0"/>
              </a:rPr>
              <a:t> 0.421861</a:t>
            </a:r>
          </a:p>
          <a:p>
            <a:pPr>
              <a:lnSpc>
                <a:spcPct val="93000"/>
              </a:lnSpc>
            </a:pPr>
            <a:r>
              <a:rPr lang="en-US" sz="1600" dirty="0">
                <a:latin typeface="Courier New" pitchFamily="49" charset="0"/>
              </a:rPr>
              <a:t>S.E. of regression   0.012333    </a:t>
            </a:r>
            <a:r>
              <a:rPr lang="en-US" sz="1600" dirty="0" err="1">
                <a:latin typeface="Courier New" pitchFamily="49" charset="0"/>
              </a:rPr>
              <a:t>Akaike</a:t>
            </a:r>
            <a:r>
              <a:rPr lang="en-US" sz="1600" dirty="0">
                <a:latin typeface="Courier New" pitchFamily="49" charset="0"/>
              </a:rPr>
              <a:t> info criter-5.866567</a:t>
            </a:r>
          </a:p>
          <a:p>
            <a:pPr>
              <a:lnSpc>
                <a:spcPct val="93000"/>
              </a:lnSpc>
            </a:pPr>
            <a:r>
              <a:rPr lang="en-US" sz="1600" dirty="0">
                <a:latin typeface="Courier New" pitchFamily="49" charset="0"/>
              </a:rPr>
              <a:t>Sum squared </a:t>
            </a:r>
            <a:r>
              <a:rPr lang="en-US" sz="1600" dirty="0" err="1">
                <a:latin typeface="Courier New" pitchFamily="49" charset="0"/>
              </a:rPr>
              <a:t>resid</a:t>
            </a:r>
            <a:r>
              <a:rPr lang="en-US" sz="1600" dirty="0">
                <a:latin typeface="Courier New" pitchFamily="49" charset="0"/>
              </a:rPr>
              <a:t>    0.006084    Schwarz criterion -5.704368</a:t>
            </a:r>
          </a:p>
          <a:p>
            <a:pPr>
              <a:lnSpc>
                <a:spcPct val="93000"/>
              </a:lnSpc>
            </a:pPr>
            <a:r>
              <a:rPr lang="en-US" sz="1600" dirty="0">
                <a:latin typeface="Courier New" pitchFamily="49" charset="0"/>
              </a:rPr>
              <a:t>Log likelihood       133.0645    Durbin-Watson stat 1.901081</a:t>
            </a:r>
          </a:p>
          <a:p>
            <a:pPr>
              <a:lnSpc>
                <a:spcPct val="93000"/>
              </a:lnSpc>
            </a:pPr>
            <a:r>
              <a:rPr lang="en-US" sz="1600" dirty="0">
                <a:latin typeface="Courier New" pitchFamily="49" charset="0"/>
              </a:rPr>
              <a:t>============================================================</a:t>
            </a:r>
          </a:p>
        </p:txBody>
      </p:sp>
      <p:sp>
        <p:nvSpPr>
          <p:cNvPr id="20" name="Rectangle 19"/>
          <p:cNvSpPr>
            <a:spLocks noChangeArrowheads="1"/>
          </p:cNvSpPr>
          <p:nvPr/>
        </p:nvSpPr>
        <p:spPr bwMode="auto">
          <a:xfrm>
            <a:off x="0" y="54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8250" name="Rectangle 10"/>
          <p:cNvSpPr>
            <a:spLocks noChangeArrowheads="1"/>
          </p:cNvSpPr>
          <p:nvPr/>
        </p:nvSpPr>
        <p:spPr bwMode="auto">
          <a:xfrm>
            <a:off x="5880100" y="572400"/>
            <a:ext cx="328613"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8245"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21</a:t>
            </a:r>
          </a:p>
        </p:txBody>
      </p:sp>
      <p:sp>
        <p:nvSpPr>
          <p:cNvPr id="138247" name="Text Box 7"/>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i="1" dirty="0">
                <a:latin typeface="Symbol" pitchFamily="18" charset="2"/>
              </a:rPr>
              <a:t>b</a:t>
            </a:r>
            <a:r>
              <a:rPr lang="en-GB" sz="1500" baseline="-25000" dirty="0">
                <a:latin typeface="Times New Roman" pitchFamily="18" charset="0"/>
              </a:rPr>
              <a:t>3</a:t>
            </a:r>
            <a:r>
              <a:rPr lang="en-GB" sz="1500" dirty="0"/>
              <a:t>, the coefficient of price, has been denoted C(4).  The estimate is the same as the OLS estimate, </a:t>
            </a:r>
            <a:r>
              <a:rPr lang="en-GB" sz="1500" dirty="0">
                <a:cs typeface="Arial" charset="0"/>
              </a:rPr>
              <a:t>–0.48, at least to two decimal places.  (This is </a:t>
            </a:r>
            <a:r>
              <a:rPr lang="en-GB" sz="1500" dirty="0" smtClean="0">
                <a:cs typeface="Arial" charset="0"/>
              </a:rPr>
              <a:t>a </a:t>
            </a:r>
            <a:r>
              <a:rPr lang="en-GB" sz="1500" dirty="0">
                <a:cs typeface="Arial" charset="0"/>
              </a:rPr>
              <a:t>coincidence.)</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855353470"/>
              </p:ext>
            </p:extLst>
          </p:nvPr>
        </p:nvGraphicFramePr>
        <p:xfrm>
          <a:off x="558800" y="612775"/>
          <a:ext cx="8002588" cy="381000"/>
        </p:xfrm>
        <a:graphic>
          <a:graphicData uri="http://schemas.openxmlformats.org/presentationml/2006/ole">
            <mc:AlternateContent xmlns:mc="http://schemas.openxmlformats.org/markup-compatibility/2006">
              <mc:Choice xmlns:v="urn:schemas-microsoft-com:vml" Requires="v">
                <p:oleObj spid="_x0000_s138279" name="Equation" r:id="rId3" imgW="8001000" imgH="380880" progId="Equation.3">
                  <p:embed/>
                </p:oleObj>
              </mc:Choice>
              <mc:Fallback>
                <p:oleObj name="Equation" r:id="rId3" imgW="8001000" imgH="38088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612775"/>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1152000"/>
            <a:ext cx="9144000" cy="4410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9"/>
          <p:cNvSpPr>
            <a:spLocks noChangeArrowheads="1"/>
          </p:cNvSpPr>
          <p:nvPr/>
        </p:nvSpPr>
        <p:spPr bwMode="auto">
          <a:xfrm>
            <a:off x="319088" y="14076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1564" name="Rectangle 12"/>
          <p:cNvSpPr>
            <a:spLocks noChangeArrowheads="1"/>
          </p:cNvSpPr>
          <p:nvPr/>
        </p:nvSpPr>
        <p:spPr bwMode="auto">
          <a:xfrm>
            <a:off x="4395788" y="2098800"/>
            <a:ext cx="1114425" cy="2460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8"/>
          <p:cNvSpPr>
            <a:spLocks noChangeArrowheads="1"/>
          </p:cNvSpPr>
          <p:nvPr/>
        </p:nvSpPr>
        <p:spPr bwMode="auto">
          <a:xfrm>
            <a:off x="1177925" y="3676650"/>
            <a:ext cx="282416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12"/>
          <p:cNvSpPr>
            <a:spLocks noChangeArrowheads="1"/>
          </p:cNvSpPr>
          <p:nvPr/>
        </p:nvSpPr>
        <p:spPr bwMode="auto">
          <a:xfrm>
            <a:off x="1177925" y="3229200"/>
            <a:ext cx="282416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3"/>
          <p:cNvSpPr txBox="1">
            <a:spLocks noChangeArrowheads="1"/>
          </p:cNvSpPr>
          <p:nvPr/>
        </p:nvSpPr>
        <p:spPr bwMode="auto">
          <a:xfrm>
            <a:off x="301625" y="1152000"/>
            <a:ext cx="8532813" cy="42225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3000"/>
              </a:lnSpc>
              <a:spcBef>
                <a:spcPct val="75000"/>
              </a:spcBef>
            </a:pPr>
            <a:r>
              <a:rPr lang="en-US" sz="1600" dirty="0" smtClean="0">
                <a:latin typeface="Courier New" pitchFamily="49" charset="0"/>
              </a:rPr>
              <a:t>============================================================</a:t>
            </a:r>
            <a:endParaRPr lang="en-US" sz="1600" dirty="0">
              <a:latin typeface="Courier New" pitchFamily="49" charset="0"/>
            </a:endParaRPr>
          </a:p>
          <a:p>
            <a:pPr>
              <a:lnSpc>
                <a:spcPct val="93000"/>
              </a:lnSpc>
            </a:pPr>
            <a:r>
              <a:rPr lang="en-US" sz="1600" dirty="0">
                <a:latin typeface="Courier New" pitchFamily="49" charset="0"/>
              </a:rPr>
              <a:t>Dependent Variable: LGHOUS                                  </a:t>
            </a:r>
          </a:p>
          <a:p>
            <a:pPr>
              <a:lnSpc>
                <a:spcPct val="93000"/>
              </a:lnSpc>
            </a:pPr>
            <a:r>
              <a:rPr lang="en-US" sz="1600" dirty="0">
                <a:latin typeface="Courier New" pitchFamily="49" charset="0"/>
              </a:rPr>
              <a:t>Method: Least Squares            Sample(adjusted): 1960 2003</a:t>
            </a:r>
          </a:p>
          <a:p>
            <a:pPr>
              <a:lnSpc>
                <a:spcPct val="93000"/>
              </a:lnSpc>
            </a:pPr>
            <a:r>
              <a:rPr lang="en-US" sz="1600" dirty="0">
                <a:latin typeface="Courier New" pitchFamily="49" charset="0"/>
              </a:rPr>
              <a:t>LGHOUS=C(1)*(1-C(2))+C(2)*LGHOUS(-1)+C(3)*LGDPI-C(2)*C(3)</a:t>
            </a:r>
          </a:p>
          <a:p>
            <a:pPr>
              <a:lnSpc>
                <a:spcPct val="93000"/>
              </a:lnSpc>
            </a:pPr>
            <a:r>
              <a:rPr lang="en-US" sz="1600" dirty="0">
                <a:latin typeface="Courier New" pitchFamily="49" charset="0"/>
              </a:rPr>
              <a:t>        *LGDPI(-1)+C(4)*LGPRHOUS-C(2)*C(4)*LGPRHOUS(-1)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Coefficient Std. Error t-Statistic  Prob.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C(1)          0.154815   0.354989   0.436111   0.6651</a:t>
            </a:r>
          </a:p>
          <a:p>
            <a:pPr>
              <a:lnSpc>
                <a:spcPct val="93000"/>
              </a:lnSpc>
            </a:pPr>
            <a:r>
              <a:rPr lang="en-US" sz="1600" dirty="0">
                <a:latin typeface="Courier New" pitchFamily="49" charset="0"/>
              </a:rPr>
              <a:t>       C(2)          0.719102   0.115689   6.215836   0.0000</a:t>
            </a:r>
          </a:p>
          <a:p>
            <a:pPr>
              <a:lnSpc>
                <a:spcPct val="93000"/>
              </a:lnSpc>
            </a:pPr>
            <a:r>
              <a:rPr lang="en-US" sz="1600" dirty="0">
                <a:latin typeface="Courier New" pitchFamily="49" charset="0"/>
              </a:rPr>
              <a:t>       C(3)          1.011295   0.021830   46.32641   0.0000</a:t>
            </a:r>
          </a:p>
          <a:p>
            <a:pPr>
              <a:lnSpc>
                <a:spcPct val="93000"/>
              </a:lnSpc>
            </a:pPr>
            <a:r>
              <a:rPr lang="en-US" sz="1600" dirty="0">
                <a:latin typeface="Courier New" pitchFamily="49" charset="0"/>
              </a:rPr>
              <a:t>       C(4)         -0.478070   0.091594  -5.219436   0.0000</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R-squared            0.999205    Mean dependent </a:t>
            </a:r>
            <a:r>
              <a:rPr lang="en-US" sz="1600" dirty="0" err="1">
                <a:latin typeface="Courier New" pitchFamily="49" charset="0"/>
              </a:rPr>
              <a:t>var</a:t>
            </a:r>
            <a:r>
              <a:rPr lang="en-US" sz="1600" dirty="0">
                <a:latin typeface="Courier New" pitchFamily="49" charset="0"/>
              </a:rPr>
              <a:t> 6.379059</a:t>
            </a:r>
          </a:p>
          <a:p>
            <a:pPr>
              <a:lnSpc>
                <a:spcPct val="93000"/>
              </a:lnSpc>
            </a:pPr>
            <a:r>
              <a:rPr lang="en-US" sz="1600" dirty="0">
                <a:latin typeface="Courier New" pitchFamily="49" charset="0"/>
              </a:rPr>
              <a:t>Adjusted R-squared   0.999145    S.D. dependent </a:t>
            </a:r>
            <a:r>
              <a:rPr lang="en-US" sz="1600" dirty="0" err="1">
                <a:latin typeface="Courier New" pitchFamily="49" charset="0"/>
              </a:rPr>
              <a:t>var</a:t>
            </a:r>
            <a:r>
              <a:rPr lang="en-US" sz="1600" dirty="0">
                <a:latin typeface="Courier New" pitchFamily="49" charset="0"/>
              </a:rPr>
              <a:t> 0.421861</a:t>
            </a:r>
          </a:p>
          <a:p>
            <a:pPr>
              <a:lnSpc>
                <a:spcPct val="93000"/>
              </a:lnSpc>
            </a:pPr>
            <a:r>
              <a:rPr lang="en-US" sz="1600" dirty="0">
                <a:latin typeface="Courier New" pitchFamily="49" charset="0"/>
              </a:rPr>
              <a:t>S.E. of regression   0.012333    </a:t>
            </a:r>
            <a:r>
              <a:rPr lang="en-US" sz="1600" dirty="0" err="1">
                <a:latin typeface="Courier New" pitchFamily="49" charset="0"/>
              </a:rPr>
              <a:t>Akaike</a:t>
            </a:r>
            <a:r>
              <a:rPr lang="en-US" sz="1600" dirty="0">
                <a:latin typeface="Courier New" pitchFamily="49" charset="0"/>
              </a:rPr>
              <a:t> info criter-5.866567</a:t>
            </a:r>
          </a:p>
          <a:p>
            <a:pPr>
              <a:lnSpc>
                <a:spcPct val="93000"/>
              </a:lnSpc>
            </a:pPr>
            <a:r>
              <a:rPr lang="en-US" sz="1600" dirty="0">
                <a:latin typeface="Courier New" pitchFamily="49" charset="0"/>
              </a:rPr>
              <a:t>Sum squared </a:t>
            </a:r>
            <a:r>
              <a:rPr lang="en-US" sz="1600" dirty="0" err="1">
                <a:latin typeface="Courier New" pitchFamily="49" charset="0"/>
              </a:rPr>
              <a:t>resid</a:t>
            </a:r>
            <a:r>
              <a:rPr lang="en-US" sz="1600" dirty="0">
                <a:latin typeface="Courier New" pitchFamily="49" charset="0"/>
              </a:rPr>
              <a:t>    0.006084    Schwarz criterion -5.704368</a:t>
            </a:r>
          </a:p>
          <a:p>
            <a:pPr>
              <a:lnSpc>
                <a:spcPct val="93000"/>
              </a:lnSpc>
            </a:pPr>
            <a:r>
              <a:rPr lang="en-US" sz="1600" dirty="0">
                <a:latin typeface="Courier New" pitchFamily="49" charset="0"/>
              </a:rPr>
              <a:t>Log likelihood       133.0645    Durbin-Watson stat 1.901081</a:t>
            </a:r>
          </a:p>
          <a:p>
            <a:pPr>
              <a:lnSpc>
                <a:spcPct val="93000"/>
              </a:lnSpc>
            </a:pPr>
            <a:r>
              <a:rPr lang="en-US" sz="1600" dirty="0">
                <a:latin typeface="Courier New" pitchFamily="49" charset="0"/>
              </a:rPr>
              <a:t>============================================================</a:t>
            </a:r>
          </a:p>
        </p:txBody>
      </p:sp>
      <p:sp>
        <p:nvSpPr>
          <p:cNvPr id="21" name="Rectangle 20"/>
          <p:cNvSpPr>
            <a:spLocks noChangeArrowheads="1"/>
          </p:cNvSpPr>
          <p:nvPr/>
        </p:nvSpPr>
        <p:spPr bwMode="auto">
          <a:xfrm>
            <a:off x="0" y="54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1565" name="Rectangle 13"/>
          <p:cNvSpPr>
            <a:spLocks noChangeArrowheads="1"/>
          </p:cNvSpPr>
          <p:nvPr/>
        </p:nvSpPr>
        <p:spPr bwMode="auto">
          <a:xfrm>
            <a:off x="6926263" y="572400"/>
            <a:ext cx="557212"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1560"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22</a:t>
            </a:r>
          </a:p>
        </p:txBody>
      </p:sp>
      <p:sp>
        <p:nvSpPr>
          <p:cNvPr id="151562" name="Text Box 10"/>
          <p:cNvSpPr txBox="1">
            <a:spLocks noChangeArrowheads="1"/>
          </p:cNvSpPr>
          <p:nvPr/>
        </p:nvSpPr>
        <p:spPr bwMode="auto">
          <a:xfrm>
            <a:off x="301625" y="583247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coefficient of lagged price must then be specified as </a:t>
            </a:r>
            <a:r>
              <a:rPr lang="en-GB" sz="1500">
                <a:cs typeface="Arial" charset="0"/>
              </a:rPr>
              <a:t>–</a:t>
            </a:r>
            <a:r>
              <a:rPr lang="en-GB" sz="1500"/>
              <a:t>C(2)*C(4).</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855353470"/>
              </p:ext>
            </p:extLst>
          </p:nvPr>
        </p:nvGraphicFramePr>
        <p:xfrm>
          <a:off x="558800" y="612775"/>
          <a:ext cx="8002588" cy="381000"/>
        </p:xfrm>
        <a:graphic>
          <a:graphicData uri="http://schemas.openxmlformats.org/presentationml/2006/ole">
            <mc:AlternateContent xmlns:mc="http://schemas.openxmlformats.org/markup-compatibility/2006">
              <mc:Choice xmlns:v="urn:schemas-microsoft-com:vml" Requires="v">
                <p:oleObj spid="_x0000_s151594" name="Equation" r:id="rId3" imgW="8001000" imgH="380880" progId="Equation.3">
                  <p:embed/>
                </p:oleObj>
              </mc:Choice>
              <mc:Fallback>
                <p:oleObj name="Equation" r:id="rId3" imgW="8001000" imgH="38088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612775"/>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1152000"/>
            <a:ext cx="9144000" cy="4410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9276" name="Rectangle 12"/>
          <p:cNvSpPr>
            <a:spLocks noChangeArrowheads="1"/>
          </p:cNvSpPr>
          <p:nvPr/>
        </p:nvSpPr>
        <p:spPr bwMode="auto">
          <a:xfrm>
            <a:off x="338138" y="1871663"/>
            <a:ext cx="7038975"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9"/>
          <p:cNvSpPr>
            <a:spLocks noChangeArrowheads="1"/>
          </p:cNvSpPr>
          <p:nvPr/>
        </p:nvSpPr>
        <p:spPr bwMode="auto">
          <a:xfrm>
            <a:off x="319088" y="14076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Text Box 3"/>
          <p:cNvSpPr txBox="1">
            <a:spLocks noChangeArrowheads="1"/>
          </p:cNvSpPr>
          <p:nvPr/>
        </p:nvSpPr>
        <p:spPr bwMode="auto">
          <a:xfrm>
            <a:off x="301625" y="1152000"/>
            <a:ext cx="8532813" cy="42225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3000"/>
              </a:lnSpc>
              <a:spcBef>
                <a:spcPct val="75000"/>
              </a:spcBef>
            </a:pPr>
            <a:r>
              <a:rPr lang="en-US" sz="1600" dirty="0" smtClean="0">
                <a:latin typeface="Courier New" pitchFamily="49" charset="0"/>
              </a:rPr>
              <a:t>============================================================</a:t>
            </a:r>
            <a:endParaRPr lang="en-US" sz="1600" dirty="0">
              <a:latin typeface="Courier New" pitchFamily="49" charset="0"/>
            </a:endParaRPr>
          </a:p>
          <a:p>
            <a:pPr>
              <a:lnSpc>
                <a:spcPct val="93000"/>
              </a:lnSpc>
            </a:pPr>
            <a:r>
              <a:rPr lang="en-US" sz="1600" dirty="0">
                <a:latin typeface="Courier New" pitchFamily="49" charset="0"/>
              </a:rPr>
              <a:t>Dependent Variable: LGHOUS                                  </a:t>
            </a:r>
          </a:p>
          <a:p>
            <a:pPr>
              <a:lnSpc>
                <a:spcPct val="93000"/>
              </a:lnSpc>
            </a:pPr>
            <a:r>
              <a:rPr lang="en-US" sz="1600" dirty="0">
                <a:latin typeface="Courier New" pitchFamily="49" charset="0"/>
              </a:rPr>
              <a:t>Method: Least Squares            Sample(adjusted): 1960 2003</a:t>
            </a:r>
          </a:p>
          <a:p>
            <a:pPr>
              <a:lnSpc>
                <a:spcPct val="93000"/>
              </a:lnSpc>
            </a:pPr>
            <a:r>
              <a:rPr lang="en-US" sz="1600" dirty="0">
                <a:latin typeface="Courier New" pitchFamily="49" charset="0"/>
              </a:rPr>
              <a:t>LGHOUS=C(1)*(1-C(2))+C(2)*LGHOUS(-1)+C(3)*LGDPI-C(2)*C(3)</a:t>
            </a:r>
          </a:p>
          <a:p>
            <a:pPr>
              <a:lnSpc>
                <a:spcPct val="93000"/>
              </a:lnSpc>
            </a:pPr>
            <a:r>
              <a:rPr lang="en-US" sz="1600" dirty="0">
                <a:latin typeface="Courier New" pitchFamily="49" charset="0"/>
              </a:rPr>
              <a:t>        *LGDPI(-1)+C(4)*LGPRHOUS-C(2)*C(4)*LGPRHOUS(-1)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Coefficient Std. Error t-Statistic  Prob.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C(1)          0.154815   0.354989   0.436111   0.6651</a:t>
            </a:r>
          </a:p>
          <a:p>
            <a:pPr>
              <a:lnSpc>
                <a:spcPct val="93000"/>
              </a:lnSpc>
            </a:pPr>
            <a:r>
              <a:rPr lang="en-US" sz="1600" dirty="0">
                <a:latin typeface="Courier New" pitchFamily="49" charset="0"/>
              </a:rPr>
              <a:t>       C(2)          0.719102   0.115689   6.215836   0.0000</a:t>
            </a:r>
          </a:p>
          <a:p>
            <a:pPr>
              <a:lnSpc>
                <a:spcPct val="93000"/>
              </a:lnSpc>
            </a:pPr>
            <a:r>
              <a:rPr lang="en-US" sz="1600" dirty="0">
                <a:latin typeface="Courier New" pitchFamily="49" charset="0"/>
              </a:rPr>
              <a:t>       C(3)          1.011295   0.021830   46.32641   0.0000</a:t>
            </a:r>
          </a:p>
          <a:p>
            <a:pPr>
              <a:lnSpc>
                <a:spcPct val="93000"/>
              </a:lnSpc>
            </a:pPr>
            <a:r>
              <a:rPr lang="en-US" sz="1600" dirty="0">
                <a:latin typeface="Courier New" pitchFamily="49" charset="0"/>
              </a:rPr>
              <a:t>       C(4)         -0.478070   0.091594  -5.219436   0.0000</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R-squared            0.999205    Mean dependent </a:t>
            </a:r>
            <a:r>
              <a:rPr lang="en-US" sz="1600" dirty="0" err="1">
                <a:latin typeface="Courier New" pitchFamily="49" charset="0"/>
              </a:rPr>
              <a:t>var</a:t>
            </a:r>
            <a:r>
              <a:rPr lang="en-US" sz="1600" dirty="0">
                <a:latin typeface="Courier New" pitchFamily="49" charset="0"/>
              </a:rPr>
              <a:t> 6.379059</a:t>
            </a:r>
          </a:p>
          <a:p>
            <a:pPr>
              <a:lnSpc>
                <a:spcPct val="93000"/>
              </a:lnSpc>
            </a:pPr>
            <a:r>
              <a:rPr lang="en-US" sz="1600" dirty="0">
                <a:latin typeface="Courier New" pitchFamily="49" charset="0"/>
              </a:rPr>
              <a:t>Adjusted R-squared   0.999145    S.D. dependent </a:t>
            </a:r>
            <a:r>
              <a:rPr lang="en-US" sz="1600" dirty="0" err="1">
                <a:latin typeface="Courier New" pitchFamily="49" charset="0"/>
              </a:rPr>
              <a:t>var</a:t>
            </a:r>
            <a:r>
              <a:rPr lang="en-US" sz="1600" dirty="0">
                <a:latin typeface="Courier New" pitchFamily="49" charset="0"/>
              </a:rPr>
              <a:t> 0.421861</a:t>
            </a:r>
          </a:p>
          <a:p>
            <a:pPr>
              <a:lnSpc>
                <a:spcPct val="93000"/>
              </a:lnSpc>
            </a:pPr>
            <a:r>
              <a:rPr lang="en-US" sz="1600" dirty="0">
                <a:latin typeface="Courier New" pitchFamily="49" charset="0"/>
              </a:rPr>
              <a:t>S.E. of regression   0.012333    </a:t>
            </a:r>
            <a:r>
              <a:rPr lang="en-US" sz="1600" dirty="0" err="1">
                <a:latin typeface="Courier New" pitchFamily="49" charset="0"/>
              </a:rPr>
              <a:t>Akaike</a:t>
            </a:r>
            <a:r>
              <a:rPr lang="en-US" sz="1600" dirty="0">
                <a:latin typeface="Courier New" pitchFamily="49" charset="0"/>
              </a:rPr>
              <a:t> info criter-5.866567</a:t>
            </a:r>
          </a:p>
          <a:p>
            <a:pPr>
              <a:lnSpc>
                <a:spcPct val="93000"/>
              </a:lnSpc>
            </a:pPr>
            <a:r>
              <a:rPr lang="en-US" sz="1600" dirty="0">
                <a:latin typeface="Courier New" pitchFamily="49" charset="0"/>
              </a:rPr>
              <a:t>Sum squared </a:t>
            </a:r>
            <a:r>
              <a:rPr lang="en-US" sz="1600" dirty="0" err="1">
                <a:latin typeface="Courier New" pitchFamily="49" charset="0"/>
              </a:rPr>
              <a:t>resid</a:t>
            </a:r>
            <a:r>
              <a:rPr lang="en-US" sz="1600" dirty="0">
                <a:latin typeface="Courier New" pitchFamily="49" charset="0"/>
              </a:rPr>
              <a:t>    0.006084    Schwarz criterion -5.704368</a:t>
            </a:r>
          </a:p>
          <a:p>
            <a:pPr>
              <a:lnSpc>
                <a:spcPct val="93000"/>
              </a:lnSpc>
            </a:pPr>
            <a:r>
              <a:rPr lang="en-US" sz="1600" dirty="0">
                <a:latin typeface="Courier New" pitchFamily="49" charset="0"/>
              </a:rPr>
              <a:t>Log likelihood       133.0645    Durbin-Watson stat 1.901081</a:t>
            </a:r>
          </a:p>
          <a:p>
            <a:pPr>
              <a:lnSpc>
                <a:spcPct val="93000"/>
              </a:lnSpc>
            </a:pPr>
            <a:r>
              <a:rPr lang="en-US" sz="1600" dirty="0">
                <a:latin typeface="Courier New" pitchFamily="49" charset="0"/>
              </a:rPr>
              <a:t>============================================================</a:t>
            </a:r>
          </a:p>
        </p:txBody>
      </p:sp>
      <p:sp>
        <p:nvSpPr>
          <p:cNvPr id="18" name="Rectangle 17"/>
          <p:cNvSpPr>
            <a:spLocks noChangeArrowheads="1"/>
          </p:cNvSpPr>
          <p:nvPr/>
        </p:nvSpPr>
        <p:spPr bwMode="auto">
          <a:xfrm>
            <a:off x="0" y="54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926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23</a:t>
            </a:r>
          </a:p>
        </p:txBody>
      </p:sp>
      <p:sp>
        <p:nvSpPr>
          <p:cNvPr id="13927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only problem with this method of fitting the AR(1) model is that specifying the model in equation form is a tedious task and it is easy to make mistakes.</a:t>
            </a:r>
            <a:endParaRPr lang="en-GB" sz="1500">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855353470"/>
              </p:ext>
            </p:extLst>
          </p:nvPr>
        </p:nvGraphicFramePr>
        <p:xfrm>
          <a:off x="558800" y="612775"/>
          <a:ext cx="8002588" cy="381000"/>
        </p:xfrm>
        <a:graphic>
          <a:graphicData uri="http://schemas.openxmlformats.org/presentationml/2006/ole">
            <mc:AlternateContent xmlns:mc="http://schemas.openxmlformats.org/markup-compatibility/2006">
              <mc:Choice xmlns:v="urn:schemas-microsoft-com:vml" Requires="v">
                <p:oleObj spid="_x0000_s139305" name="Equation" r:id="rId3" imgW="8001000" imgH="380880" progId="Equation.3">
                  <p:embed/>
                </p:oleObj>
              </mc:Choice>
              <mc:Fallback>
                <p:oleObj name="Equation" r:id="rId3" imgW="8001000" imgH="38088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612775"/>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1151999"/>
            <a:ext cx="9144000" cy="46868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0909" name="Rectangle 13"/>
          <p:cNvSpPr>
            <a:spLocks noChangeArrowheads="1"/>
          </p:cNvSpPr>
          <p:nvPr/>
        </p:nvSpPr>
        <p:spPr bwMode="auto">
          <a:xfrm>
            <a:off x="1177925" y="3676650"/>
            <a:ext cx="695325"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sp>
        <p:nvSpPr>
          <p:cNvPr id="16" name="Rectangle 15"/>
          <p:cNvSpPr>
            <a:spLocks noChangeArrowheads="1"/>
          </p:cNvSpPr>
          <p:nvPr/>
        </p:nvSpPr>
        <p:spPr bwMode="auto">
          <a:xfrm>
            <a:off x="0" y="54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9"/>
          <p:cNvSpPr>
            <a:spLocks noChangeArrowheads="1"/>
          </p:cNvSpPr>
          <p:nvPr/>
        </p:nvSpPr>
        <p:spPr bwMode="auto">
          <a:xfrm>
            <a:off x="319088" y="14076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0898" name="Text Box 2"/>
          <p:cNvSpPr txBox="1">
            <a:spLocks noChangeArrowheads="1"/>
          </p:cNvSpPr>
          <p:nvPr/>
        </p:nvSpPr>
        <p:spPr bwMode="auto">
          <a:xfrm>
            <a:off x="301625" y="1152000"/>
            <a:ext cx="8532813" cy="4439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3000"/>
              </a:lnSpc>
              <a:spcBef>
                <a:spcPct val="75000"/>
              </a:spcBef>
            </a:pPr>
            <a:r>
              <a:rPr lang="en-US" sz="1600" dirty="0" smtClean="0">
                <a:latin typeface="Courier New" pitchFamily="49" charset="0"/>
              </a:rPr>
              <a:t>============================================================</a:t>
            </a:r>
            <a:endParaRPr lang="en-US" sz="1600" dirty="0">
              <a:latin typeface="Courier New" pitchFamily="49" charset="0"/>
            </a:endParaRPr>
          </a:p>
          <a:p>
            <a:pPr>
              <a:lnSpc>
                <a:spcPct val="93000"/>
              </a:lnSpc>
            </a:pPr>
            <a:r>
              <a:rPr lang="en-US" sz="1600" dirty="0">
                <a:latin typeface="Courier New" pitchFamily="49" charset="0"/>
              </a:rPr>
              <a:t>Dependent Variable: LGHOUS                                  </a:t>
            </a:r>
          </a:p>
          <a:p>
            <a:pPr>
              <a:lnSpc>
                <a:spcPct val="93000"/>
              </a:lnSpc>
            </a:pPr>
            <a:r>
              <a:rPr lang="en-US" sz="1600" dirty="0">
                <a:latin typeface="Courier New" pitchFamily="49" charset="0"/>
              </a:rPr>
              <a:t>Method: Least Squares            Sample(adjusted): 1960 2003</a:t>
            </a:r>
          </a:p>
          <a:p>
            <a:pPr>
              <a:lnSpc>
                <a:spcPct val="93000"/>
              </a:lnSpc>
            </a:pPr>
            <a:r>
              <a:rPr lang="en-US" sz="1600" dirty="0">
                <a:latin typeface="Courier New" pitchFamily="49" charset="0"/>
              </a:rPr>
              <a:t>Included observations: 44 after adjusting endpoints         </a:t>
            </a:r>
          </a:p>
          <a:p>
            <a:pPr>
              <a:lnSpc>
                <a:spcPct val="93000"/>
              </a:lnSpc>
            </a:pPr>
            <a:r>
              <a:rPr lang="en-US" sz="1600" dirty="0">
                <a:latin typeface="Courier New" pitchFamily="49" charset="0"/>
              </a:rPr>
              <a:t>Convergence achieved after 21 iterations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Variable      Coefficient Std. Error t-Statistic  Prob.</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           0.154815   0.354989   0.436111   0.6651</a:t>
            </a:r>
          </a:p>
          <a:p>
            <a:pPr>
              <a:lnSpc>
                <a:spcPct val="93000"/>
              </a:lnSpc>
            </a:pPr>
            <a:r>
              <a:rPr lang="en-US" sz="1600" dirty="0">
                <a:latin typeface="Courier New" pitchFamily="49" charset="0"/>
              </a:rPr>
              <a:t>       LGDPI         1.011295   0.021830   46.32642   0.0000</a:t>
            </a:r>
          </a:p>
          <a:p>
            <a:pPr>
              <a:lnSpc>
                <a:spcPct val="93000"/>
              </a:lnSpc>
            </a:pPr>
            <a:r>
              <a:rPr lang="en-US" sz="1600" dirty="0">
                <a:latin typeface="Courier New" pitchFamily="49" charset="0"/>
              </a:rPr>
              <a:t>     LGPRHOUS       -0.478070   0.091594  -5.219437   0.0000</a:t>
            </a:r>
          </a:p>
          <a:p>
            <a:pPr>
              <a:lnSpc>
                <a:spcPct val="93000"/>
              </a:lnSpc>
            </a:pPr>
            <a:r>
              <a:rPr lang="en-US" sz="1600" dirty="0">
                <a:latin typeface="Courier New" pitchFamily="49" charset="0"/>
              </a:rPr>
              <a:t>       AR(1)         0.719102   0.115689   6.215836   0.0000</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R-squared            0.999205    Mean dependent </a:t>
            </a:r>
            <a:r>
              <a:rPr lang="en-US" sz="1600" dirty="0" err="1">
                <a:latin typeface="Courier New" pitchFamily="49" charset="0"/>
              </a:rPr>
              <a:t>var</a:t>
            </a:r>
            <a:r>
              <a:rPr lang="en-US" sz="1600" dirty="0">
                <a:latin typeface="Courier New" pitchFamily="49" charset="0"/>
              </a:rPr>
              <a:t> 6.379059</a:t>
            </a:r>
          </a:p>
          <a:p>
            <a:pPr>
              <a:lnSpc>
                <a:spcPct val="93000"/>
              </a:lnSpc>
            </a:pPr>
            <a:r>
              <a:rPr lang="en-US" sz="1600" dirty="0">
                <a:latin typeface="Courier New" pitchFamily="49" charset="0"/>
              </a:rPr>
              <a:t>Adjusted R-squared   0.999145    S.D. dependent </a:t>
            </a:r>
            <a:r>
              <a:rPr lang="en-US" sz="1600" dirty="0" err="1">
                <a:latin typeface="Courier New" pitchFamily="49" charset="0"/>
              </a:rPr>
              <a:t>var</a:t>
            </a:r>
            <a:r>
              <a:rPr lang="en-US" sz="1600" dirty="0">
                <a:latin typeface="Courier New" pitchFamily="49" charset="0"/>
              </a:rPr>
              <a:t> 0.421861</a:t>
            </a:r>
          </a:p>
          <a:p>
            <a:pPr>
              <a:lnSpc>
                <a:spcPct val="93000"/>
              </a:lnSpc>
            </a:pPr>
            <a:r>
              <a:rPr lang="en-US" sz="1600" dirty="0">
                <a:latin typeface="Courier New" pitchFamily="49" charset="0"/>
              </a:rPr>
              <a:t>S.E. of regression   0.012333    </a:t>
            </a:r>
            <a:r>
              <a:rPr lang="en-US" sz="1600" dirty="0" err="1">
                <a:latin typeface="Courier New" pitchFamily="49" charset="0"/>
              </a:rPr>
              <a:t>Akaike</a:t>
            </a:r>
            <a:r>
              <a:rPr lang="en-US" sz="1600" dirty="0">
                <a:latin typeface="Courier New" pitchFamily="49" charset="0"/>
              </a:rPr>
              <a:t> info criter-5.866567</a:t>
            </a:r>
          </a:p>
          <a:p>
            <a:pPr>
              <a:lnSpc>
                <a:spcPct val="93000"/>
              </a:lnSpc>
            </a:pPr>
            <a:r>
              <a:rPr lang="en-US" sz="1600" dirty="0">
                <a:latin typeface="Courier New" pitchFamily="49" charset="0"/>
              </a:rPr>
              <a:t>Sum squared </a:t>
            </a:r>
            <a:r>
              <a:rPr lang="en-US" sz="1600" dirty="0" err="1">
                <a:latin typeface="Courier New" pitchFamily="49" charset="0"/>
              </a:rPr>
              <a:t>resid</a:t>
            </a:r>
            <a:r>
              <a:rPr lang="en-US" sz="1600" dirty="0">
                <a:latin typeface="Courier New" pitchFamily="49" charset="0"/>
              </a:rPr>
              <a:t>    0.006084    Schwarz criterion -5.704368</a:t>
            </a:r>
          </a:p>
          <a:p>
            <a:pPr>
              <a:lnSpc>
                <a:spcPct val="93000"/>
              </a:lnSpc>
            </a:pPr>
            <a:r>
              <a:rPr lang="en-US" sz="1600" dirty="0">
                <a:latin typeface="Courier New" pitchFamily="49" charset="0"/>
              </a:rPr>
              <a:t>Log likelihood       133.0645    F-statistic        16757.24</a:t>
            </a:r>
          </a:p>
          <a:p>
            <a:pPr>
              <a:lnSpc>
                <a:spcPct val="93000"/>
              </a:lnSpc>
            </a:pPr>
            <a:r>
              <a:rPr lang="en-US" sz="1600" dirty="0">
                <a:latin typeface="Courier New" pitchFamily="49" charset="0"/>
              </a:rPr>
              <a:t>Durbin-Watson stat   1.901081    </a:t>
            </a:r>
            <a:r>
              <a:rPr lang="en-US" sz="1600" dirty="0" err="1">
                <a:latin typeface="Courier New" pitchFamily="49" charset="0"/>
              </a:rPr>
              <a:t>Prob</a:t>
            </a:r>
            <a:r>
              <a:rPr lang="en-US" sz="1600" dirty="0">
                <a:latin typeface="Courier New" pitchFamily="49" charset="0"/>
              </a:rPr>
              <a:t>(F-statistic)  0.000000</a:t>
            </a:r>
          </a:p>
          <a:p>
            <a:pPr>
              <a:lnSpc>
                <a:spcPct val="93000"/>
              </a:lnSpc>
            </a:pPr>
            <a:r>
              <a:rPr lang="en-US" sz="1600" dirty="0">
                <a:latin typeface="Courier New" pitchFamily="49" charset="0"/>
              </a:rPr>
              <a:t>============================================================</a:t>
            </a:r>
          </a:p>
        </p:txBody>
      </p:sp>
      <p:sp>
        <p:nvSpPr>
          <p:cNvPr id="80908" name="Text Box 12"/>
          <p:cNvSpPr txBox="1">
            <a:spLocks noChangeArrowheads="1"/>
          </p:cNvSpPr>
          <p:nvPr/>
        </p:nvSpPr>
        <p:spPr bwMode="auto">
          <a:xfrm>
            <a:off x="301625" y="5835600"/>
            <a:ext cx="8532813" cy="8953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Since the AR(1) specification is a common one, most serious regression applications provide some short-cut for specifying it easily.  In the case of </a:t>
            </a:r>
            <a:r>
              <a:rPr lang="en-GB" sz="1500" dirty="0" err="1"/>
              <a:t>EViews</a:t>
            </a:r>
            <a:r>
              <a:rPr lang="en-GB" sz="1500" dirty="0"/>
              <a:t>, AR(1) estimation is invoked by adding AR(1) to the list of explanatory variables. </a:t>
            </a:r>
            <a:endParaRPr lang="en-GB" sz="15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855353470"/>
              </p:ext>
            </p:extLst>
          </p:nvPr>
        </p:nvGraphicFramePr>
        <p:xfrm>
          <a:off x="558800" y="612775"/>
          <a:ext cx="8002588" cy="381000"/>
        </p:xfrm>
        <a:graphic>
          <a:graphicData uri="http://schemas.openxmlformats.org/presentationml/2006/ole">
            <mc:AlternateContent xmlns:mc="http://schemas.openxmlformats.org/markup-compatibility/2006">
              <mc:Choice xmlns:v="urn:schemas-microsoft-com:vml" Requires="v">
                <p:oleObj spid="_x0000_s80937" name="Equation" r:id="rId3" imgW="8001000" imgH="380880" progId="Equation.3">
                  <p:embed/>
                </p:oleObj>
              </mc:Choice>
              <mc:Fallback>
                <p:oleObj name="Equation" r:id="rId3" imgW="8001000" imgH="38088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612775"/>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1151999"/>
            <a:ext cx="9144000" cy="46868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7"/>
          <p:cNvSpPr>
            <a:spLocks noChangeArrowheads="1"/>
          </p:cNvSpPr>
          <p:nvPr/>
        </p:nvSpPr>
        <p:spPr bwMode="auto">
          <a:xfrm>
            <a:off x="0" y="54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9517" name="Rectangle 13"/>
          <p:cNvSpPr>
            <a:spLocks noChangeArrowheads="1"/>
          </p:cNvSpPr>
          <p:nvPr/>
        </p:nvSpPr>
        <p:spPr bwMode="auto">
          <a:xfrm>
            <a:off x="1122363" y="572400"/>
            <a:ext cx="320675"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9506" name="Rectangle 2"/>
          <p:cNvSpPr>
            <a:spLocks noChangeArrowheads="1"/>
          </p:cNvSpPr>
          <p:nvPr/>
        </p:nvSpPr>
        <p:spPr bwMode="auto">
          <a:xfrm>
            <a:off x="1031875" y="2774950"/>
            <a:ext cx="298926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9507" name="Rectangle 3"/>
          <p:cNvSpPr>
            <a:spLocks noChangeArrowheads="1"/>
          </p:cNvSpPr>
          <p:nvPr/>
        </p:nvSpPr>
        <p:spPr bwMode="auto">
          <a:xfrm>
            <a:off x="1015200" y="4587875"/>
            <a:ext cx="3006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9"/>
          <p:cNvSpPr>
            <a:spLocks noChangeArrowheads="1"/>
          </p:cNvSpPr>
          <p:nvPr/>
        </p:nvSpPr>
        <p:spPr bwMode="auto">
          <a:xfrm>
            <a:off x="319088" y="14076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9"/>
          <p:cNvSpPr>
            <a:spLocks noChangeArrowheads="1"/>
          </p:cNvSpPr>
          <p:nvPr/>
        </p:nvSpPr>
        <p:spPr bwMode="auto">
          <a:xfrm>
            <a:off x="1209675" y="1645200"/>
            <a:ext cx="503238"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9511" name="Text Box 7"/>
          <p:cNvSpPr txBox="1">
            <a:spLocks noChangeArrowheads="1"/>
          </p:cNvSpPr>
          <p:nvPr/>
        </p:nvSpPr>
        <p:spPr bwMode="auto">
          <a:xfrm>
            <a:off x="301625" y="1152000"/>
            <a:ext cx="8532813" cy="46011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3000"/>
              </a:lnSpc>
              <a:spcBef>
                <a:spcPct val="75000"/>
              </a:spcBef>
            </a:pPr>
            <a:r>
              <a:rPr lang="en-GB" sz="1600" dirty="0" smtClean="0">
                <a:latin typeface="Courier New" pitchFamily="49" charset="0"/>
              </a:rPr>
              <a:t>=============================================================</a:t>
            </a:r>
            <a:endParaRPr lang="en-GB" sz="1600" dirty="0">
              <a:latin typeface="Courier New" pitchFamily="49" charset="0"/>
            </a:endParaRPr>
          </a:p>
          <a:p>
            <a:pPr>
              <a:lnSpc>
                <a:spcPct val="93000"/>
              </a:lnSpc>
            </a:pPr>
            <a:r>
              <a:rPr lang="en-GB" sz="1600" dirty="0">
                <a:latin typeface="Courier New" pitchFamily="49" charset="0"/>
              </a:rPr>
              <a:t>Dependent Variable: LGHOUS                         </a:t>
            </a:r>
          </a:p>
          <a:p>
            <a:pPr>
              <a:lnSpc>
                <a:spcPct val="93000"/>
              </a:lnSpc>
            </a:pPr>
            <a:r>
              <a:rPr lang="en-GB" sz="1600" dirty="0">
                <a:latin typeface="Courier New" pitchFamily="49" charset="0"/>
              </a:rPr>
              <a:t>LGHOUS=C(1)*(1-C(2))+C(2)*LGHOUS(-1)+C(3)*LGDPI-C(2)*C(3) </a:t>
            </a:r>
          </a:p>
          <a:p>
            <a:pPr>
              <a:lnSpc>
                <a:spcPct val="93000"/>
              </a:lnSpc>
            </a:pPr>
            <a:r>
              <a:rPr lang="en-GB" sz="1600" dirty="0">
                <a:latin typeface="Courier New" pitchFamily="49" charset="0"/>
              </a:rPr>
              <a:t>        *LGDPI(-1)+C(4)*LGPRHOUS-C(2)*C(4)*LGPRHOUS(-1)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Coefficient Std. Error t-Statistic  Prob.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C(1)          0.154815   0.354989   0.436111   0.6651</a:t>
            </a:r>
          </a:p>
          <a:p>
            <a:pPr>
              <a:lnSpc>
                <a:spcPct val="93000"/>
              </a:lnSpc>
            </a:pPr>
            <a:r>
              <a:rPr lang="en-US" sz="1600" dirty="0">
                <a:latin typeface="Courier New" pitchFamily="49" charset="0"/>
              </a:rPr>
              <a:t>       C(2)          0.719102   0.115689   6.215836   0.0000</a:t>
            </a:r>
          </a:p>
          <a:p>
            <a:pPr>
              <a:lnSpc>
                <a:spcPct val="93000"/>
              </a:lnSpc>
            </a:pPr>
            <a:r>
              <a:rPr lang="en-US" sz="1600" dirty="0">
                <a:latin typeface="Courier New" pitchFamily="49" charset="0"/>
              </a:rPr>
              <a:t>       C(3)          1.011295   0.021830   46.32641   0.0000</a:t>
            </a:r>
          </a:p>
          <a:p>
            <a:pPr>
              <a:lnSpc>
                <a:spcPct val="93000"/>
              </a:lnSpc>
            </a:pPr>
            <a:r>
              <a:rPr lang="en-US" sz="1600" dirty="0">
                <a:latin typeface="Courier New" pitchFamily="49" charset="0"/>
              </a:rPr>
              <a:t>       C(4)         -0.478070   0.091594  -5.219436   0.0000</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Variable      Coefficient Std. Error t-Statistic  Prob.</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           0.154815   0.354989   0.436111   0.6651</a:t>
            </a:r>
          </a:p>
          <a:p>
            <a:pPr>
              <a:lnSpc>
                <a:spcPct val="93000"/>
              </a:lnSpc>
            </a:pPr>
            <a:r>
              <a:rPr lang="en-US" sz="1600" dirty="0">
                <a:latin typeface="Courier New" pitchFamily="49" charset="0"/>
              </a:rPr>
              <a:t>       LGDPI         1.011295   0.021830   46.32642   0.0000</a:t>
            </a:r>
          </a:p>
          <a:p>
            <a:pPr>
              <a:lnSpc>
                <a:spcPct val="93000"/>
              </a:lnSpc>
            </a:pPr>
            <a:r>
              <a:rPr lang="en-US" sz="1600" dirty="0">
                <a:latin typeface="Courier New" pitchFamily="49" charset="0"/>
              </a:rPr>
              <a:t>     LGPRHOUS       -0.478070   0.091594  -5.219437   0.0000</a:t>
            </a:r>
          </a:p>
          <a:p>
            <a:pPr>
              <a:lnSpc>
                <a:spcPct val="93000"/>
              </a:lnSpc>
            </a:pPr>
            <a:r>
              <a:rPr lang="en-US" sz="1600" dirty="0">
                <a:latin typeface="Courier New" pitchFamily="49" charset="0"/>
              </a:rPr>
              <a:t>       AR(1)         0.719102   0.115689   6.215836   0.0000</a:t>
            </a:r>
          </a:p>
          <a:p>
            <a:pPr>
              <a:lnSpc>
                <a:spcPct val="93000"/>
              </a:lnSpc>
            </a:pPr>
            <a:r>
              <a:rPr lang="en-US" sz="1600" dirty="0">
                <a:latin typeface="Courier New" pitchFamily="49" charset="0"/>
              </a:rPr>
              <a:t>============================================================</a:t>
            </a:r>
          </a:p>
        </p:txBody>
      </p:sp>
      <p:sp>
        <p:nvSpPr>
          <p:cNvPr id="149513"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25</a:t>
            </a:r>
          </a:p>
        </p:txBody>
      </p:sp>
      <p:sp>
        <p:nvSpPr>
          <p:cNvPr id="149515" name="Text Box 11"/>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constant is an estimate of </a:t>
            </a:r>
            <a:r>
              <a:rPr lang="en-GB" sz="1500" i="1">
                <a:latin typeface="Symbol" pitchFamily="18" charset="2"/>
              </a:rPr>
              <a:t>b</a:t>
            </a:r>
            <a:r>
              <a:rPr lang="en-GB" sz="1500" baseline="-25000"/>
              <a:t>1</a:t>
            </a:r>
            <a:r>
              <a:rPr lang="en-GB" sz="1500"/>
              <a:t>.</a:t>
            </a:r>
            <a:endParaRPr lang="en-GB" sz="1500">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855353470"/>
              </p:ext>
            </p:extLst>
          </p:nvPr>
        </p:nvGraphicFramePr>
        <p:xfrm>
          <a:off x="558800" y="612775"/>
          <a:ext cx="8002588" cy="381000"/>
        </p:xfrm>
        <a:graphic>
          <a:graphicData uri="http://schemas.openxmlformats.org/presentationml/2006/ole">
            <mc:AlternateContent xmlns:mc="http://schemas.openxmlformats.org/markup-compatibility/2006">
              <mc:Choice xmlns:v="urn:schemas-microsoft-com:vml" Requires="v">
                <p:oleObj spid="_x0000_s149545" name="Equation" r:id="rId3" imgW="8001000" imgH="380880" progId="Equation.3">
                  <p:embed/>
                </p:oleObj>
              </mc:Choice>
              <mc:Fallback>
                <p:oleObj name="Equation" r:id="rId3" imgW="8001000" imgH="38088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612775"/>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1151999"/>
            <a:ext cx="9144000" cy="46868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a:spLocks noChangeArrowheads="1"/>
          </p:cNvSpPr>
          <p:nvPr/>
        </p:nvSpPr>
        <p:spPr bwMode="auto">
          <a:xfrm>
            <a:off x="0" y="54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4702" name="Rectangle 14"/>
          <p:cNvSpPr>
            <a:spLocks noChangeArrowheads="1"/>
          </p:cNvSpPr>
          <p:nvPr/>
        </p:nvSpPr>
        <p:spPr bwMode="auto">
          <a:xfrm>
            <a:off x="3452813" y="572400"/>
            <a:ext cx="328612"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698" name="Rectangle 10"/>
          <p:cNvSpPr>
            <a:spLocks noChangeArrowheads="1"/>
          </p:cNvSpPr>
          <p:nvPr/>
        </p:nvSpPr>
        <p:spPr bwMode="auto">
          <a:xfrm>
            <a:off x="4889500" y="1644650"/>
            <a:ext cx="503238"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12"/>
          <p:cNvSpPr>
            <a:spLocks noChangeArrowheads="1"/>
          </p:cNvSpPr>
          <p:nvPr/>
        </p:nvSpPr>
        <p:spPr bwMode="auto">
          <a:xfrm>
            <a:off x="1177925" y="3229200"/>
            <a:ext cx="282416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697" name="Rectangle 9"/>
          <p:cNvSpPr>
            <a:spLocks noChangeArrowheads="1"/>
          </p:cNvSpPr>
          <p:nvPr/>
        </p:nvSpPr>
        <p:spPr bwMode="auto">
          <a:xfrm>
            <a:off x="1015200" y="4813200"/>
            <a:ext cx="3006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9"/>
          <p:cNvSpPr>
            <a:spLocks noChangeArrowheads="1"/>
          </p:cNvSpPr>
          <p:nvPr/>
        </p:nvSpPr>
        <p:spPr bwMode="auto">
          <a:xfrm>
            <a:off x="319088" y="14076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7"/>
          <p:cNvSpPr txBox="1">
            <a:spLocks noChangeArrowheads="1"/>
          </p:cNvSpPr>
          <p:nvPr/>
        </p:nvSpPr>
        <p:spPr bwMode="auto">
          <a:xfrm>
            <a:off x="301625" y="1152000"/>
            <a:ext cx="8532813" cy="46011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3000"/>
              </a:lnSpc>
              <a:spcBef>
                <a:spcPct val="75000"/>
              </a:spcBef>
            </a:pPr>
            <a:r>
              <a:rPr lang="en-GB" sz="1600" dirty="0" smtClean="0">
                <a:latin typeface="Courier New" pitchFamily="49" charset="0"/>
              </a:rPr>
              <a:t>=============================================================</a:t>
            </a:r>
            <a:endParaRPr lang="en-GB" sz="1600" dirty="0">
              <a:latin typeface="Courier New" pitchFamily="49" charset="0"/>
            </a:endParaRPr>
          </a:p>
          <a:p>
            <a:pPr>
              <a:lnSpc>
                <a:spcPct val="93000"/>
              </a:lnSpc>
            </a:pPr>
            <a:r>
              <a:rPr lang="en-GB" sz="1600" dirty="0">
                <a:latin typeface="Courier New" pitchFamily="49" charset="0"/>
              </a:rPr>
              <a:t>Dependent Variable: LGHOUS                         </a:t>
            </a:r>
          </a:p>
          <a:p>
            <a:pPr>
              <a:lnSpc>
                <a:spcPct val="93000"/>
              </a:lnSpc>
            </a:pPr>
            <a:r>
              <a:rPr lang="en-GB" sz="1600" dirty="0">
                <a:latin typeface="Courier New" pitchFamily="49" charset="0"/>
              </a:rPr>
              <a:t>LGHOUS=C(1)*(1-C(2))+C(2)*LGHOUS(-1)+C(3)*LGDPI-C(2)*C(3) </a:t>
            </a:r>
          </a:p>
          <a:p>
            <a:pPr>
              <a:lnSpc>
                <a:spcPct val="93000"/>
              </a:lnSpc>
            </a:pPr>
            <a:r>
              <a:rPr lang="en-GB" sz="1600" dirty="0">
                <a:latin typeface="Courier New" pitchFamily="49" charset="0"/>
              </a:rPr>
              <a:t>        *LGDPI(-1)+C(4)*LGPRHOUS-C(2)*C(4)*LGPRHOUS(-1)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Coefficient Std. Error t-Statistic  Prob.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C(1)          0.154815   0.354989   0.436111   0.6651</a:t>
            </a:r>
          </a:p>
          <a:p>
            <a:pPr>
              <a:lnSpc>
                <a:spcPct val="93000"/>
              </a:lnSpc>
            </a:pPr>
            <a:r>
              <a:rPr lang="en-US" sz="1600" dirty="0">
                <a:latin typeface="Courier New" pitchFamily="49" charset="0"/>
              </a:rPr>
              <a:t>       C(2)          0.719102   0.115689   6.215836   0.0000</a:t>
            </a:r>
          </a:p>
          <a:p>
            <a:pPr>
              <a:lnSpc>
                <a:spcPct val="93000"/>
              </a:lnSpc>
            </a:pPr>
            <a:r>
              <a:rPr lang="en-US" sz="1600" dirty="0">
                <a:latin typeface="Courier New" pitchFamily="49" charset="0"/>
              </a:rPr>
              <a:t>       C(3)          1.011295   0.021830   46.32641   0.0000</a:t>
            </a:r>
          </a:p>
          <a:p>
            <a:pPr>
              <a:lnSpc>
                <a:spcPct val="93000"/>
              </a:lnSpc>
            </a:pPr>
            <a:r>
              <a:rPr lang="en-US" sz="1600" dirty="0">
                <a:latin typeface="Courier New" pitchFamily="49" charset="0"/>
              </a:rPr>
              <a:t>       C(4)         -0.478070   0.091594  -5.219436   0.0000</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Variable      Coefficient Std. Error t-Statistic  Prob.</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           0.154815   0.354989   0.436111   0.6651</a:t>
            </a:r>
          </a:p>
          <a:p>
            <a:pPr>
              <a:lnSpc>
                <a:spcPct val="93000"/>
              </a:lnSpc>
            </a:pPr>
            <a:r>
              <a:rPr lang="en-US" sz="1600" dirty="0">
                <a:latin typeface="Courier New" pitchFamily="49" charset="0"/>
              </a:rPr>
              <a:t>       LGDPI         1.011295   0.021830   46.32642   0.0000</a:t>
            </a:r>
          </a:p>
          <a:p>
            <a:pPr>
              <a:lnSpc>
                <a:spcPct val="93000"/>
              </a:lnSpc>
            </a:pPr>
            <a:r>
              <a:rPr lang="en-US" sz="1600" dirty="0">
                <a:latin typeface="Courier New" pitchFamily="49" charset="0"/>
              </a:rPr>
              <a:t>     LGPRHOUS       -0.478070   0.091594  -5.219437   0.0000</a:t>
            </a:r>
          </a:p>
          <a:p>
            <a:pPr>
              <a:lnSpc>
                <a:spcPct val="93000"/>
              </a:lnSpc>
            </a:pPr>
            <a:r>
              <a:rPr lang="en-US" sz="1600" dirty="0">
                <a:latin typeface="Courier New" pitchFamily="49" charset="0"/>
              </a:rPr>
              <a:t>       AR(1)         0.719102   0.115689   6.215836   0.0000</a:t>
            </a:r>
          </a:p>
          <a:p>
            <a:pPr>
              <a:lnSpc>
                <a:spcPct val="93000"/>
              </a:lnSpc>
            </a:pPr>
            <a:r>
              <a:rPr lang="en-US" sz="1600" dirty="0">
                <a:latin typeface="Courier New" pitchFamily="49" charset="0"/>
              </a:rPr>
              <a:t>============================================================</a:t>
            </a:r>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469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26</a:t>
            </a:r>
          </a:p>
        </p:txBody>
      </p:sp>
      <p:sp>
        <p:nvSpPr>
          <p:cNvPr id="114699"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income coefficient is the estimate of the elasticity with respect to current income..</a:t>
            </a:r>
            <a:endParaRPr lang="en-GB" sz="1500">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855353470"/>
              </p:ext>
            </p:extLst>
          </p:nvPr>
        </p:nvGraphicFramePr>
        <p:xfrm>
          <a:off x="558800" y="612775"/>
          <a:ext cx="8002588" cy="381000"/>
        </p:xfrm>
        <a:graphic>
          <a:graphicData uri="http://schemas.openxmlformats.org/presentationml/2006/ole">
            <mc:AlternateContent xmlns:mc="http://schemas.openxmlformats.org/markup-compatibility/2006">
              <mc:Choice xmlns:v="urn:schemas-microsoft-com:vml" Requires="v">
                <p:oleObj spid="_x0000_s114729" name="Equation" r:id="rId3" imgW="8001000" imgH="380880" progId="Equation.3">
                  <p:embed/>
                </p:oleObj>
              </mc:Choice>
              <mc:Fallback>
                <p:oleObj name="Equation" r:id="rId3" imgW="8001000" imgH="38088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612775"/>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1151999"/>
            <a:ext cx="9144000" cy="46868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a:spLocks noChangeArrowheads="1"/>
          </p:cNvSpPr>
          <p:nvPr/>
        </p:nvSpPr>
        <p:spPr bwMode="auto">
          <a:xfrm>
            <a:off x="0" y="54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5425" name="Rectangle 17"/>
          <p:cNvSpPr>
            <a:spLocks noChangeArrowheads="1"/>
          </p:cNvSpPr>
          <p:nvPr/>
        </p:nvSpPr>
        <p:spPr bwMode="auto">
          <a:xfrm>
            <a:off x="5880100" y="572400"/>
            <a:ext cx="328613"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5420" name="Rectangle 12"/>
          <p:cNvSpPr>
            <a:spLocks noChangeArrowheads="1"/>
          </p:cNvSpPr>
          <p:nvPr/>
        </p:nvSpPr>
        <p:spPr bwMode="auto">
          <a:xfrm>
            <a:off x="2695575" y="1872000"/>
            <a:ext cx="49371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5422" name="Rectangle 14"/>
          <p:cNvSpPr>
            <a:spLocks noChangeArrowheads="1"/>
          </p:cNvSpPr>
          <p:nvPr/>
        </p:nvSpPr>
        <p:spPr bwMode="auto">
          <a:xfrm>
            <a:off x="1031875" y="3457575"/>
            <a:ext cx="298926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9"/>
          <p:cNvSpPr>
            <a:spLocks noChangeArrowheads="1"/>
          </p:cNvSpPr>
          <p:nvPr/>
        </p:nvSpPr>
        <p:spPr bwMode="auto">
          <a:xfrm>
            <a:off x="319088" y="14076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5421" name="Rectangle 13"/>
          <p:cNvSpPr>
            <a:spLocks noChangeArrowheads="1"/>
          </p:cNvSpPr>
          <p:nvPr/>
        </p:nvSpPr>
        <p:spPr bwMode="auto">
          <a:xfrm>
            <a:off x="1015200" y="5040000"/>
            <a:ext cx="3006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7"/>
          <p:cNvSpPr txBox="1">
            <a:spLocks noChangeArrowheads="1"/>
          </p:cNvSpPr>
          <p:nvPr/>
        </p:nvSpPr>
        <p:spPr bwMode="auto">
          <a:xfrm>
            <a:off x="301625" y="1152000"/>
            <a:ext cx="8532813" cy="46011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3000"/>
              </a:lnSpc>
              <a:spcBef>
                <a:spcPct val="75000"/>
              </a:spcBef>
            </a:pPr>
            <a:r>
              <a:rPr lang="en-GB" sz="1600" dirty="0" smtClean="0">
                <a:latin typeface="Courier New" pitchFamily="49" charset="0"/>
              </a:rPr>
              <a:t>=============================================================</a:t>
            </a:r>
            <a:endParaRPr lang="en-GB" sz="1600" dirty="0">
              <a:latin typeface="Courier New" pitchFamily="49" charset="0"/>
            </a:endParaRPr>
          </a:p>
          <a:p>
            <a:pPr>
              <a:lnSpc>
                <a:spcPct val="93000"/>
              </a:lnSpc>
            </a:pPr>
            <a:r>
              <a:rPr lang="en-GB" sz="1600" dirty="0">
                <a:latin typeface="Courier New" pitchFamily="49" charset="0"/>
              </a:rPr>
              <a:t>Dependent Variable: LGHOUS                         </a:t>
            </a:r>
          </a:p>
          <a:p>
            <a:pPr>
              <a:lnSpc>
                <a:spcPct val="93000"/>
              </a:lnSpc>
            </a:pPr>
            <a:r>
              <a:rPr lang="en-GB" sz="1600" dirty="0">
                <a:latin typeface="Courier New" pitchFamily="49" charset="0"/>
              </a:rPr>
              <a:t>LGHOUS=C(1)*(1-C(2))+C(2)*LGHOUS(-1)+C(3)*LGDPI-C(2)*C(3) </a:t>
            </a:r>
          </a:p>
          <a:p>
            <a:pPr>
              <a:lnSpc>
                <a:spcPct val="93000"/>
              </a:lnSpc>
            </a:pPr>
            <a:r>
              <a:rPr lang="en-GB" sz="1600" dirty="0">
                <a:latin typeface="Courier New" pitchFamily="49" charset="0"/>
              </a:rPr>
              <a:t>        *LGDPI(-1)+C(4)*LGPRHOUS-C(2)*C(4)*LGPRHOUS(-1)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Coefficient Std. Error t-Statistic  Prob.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C(1)          0.154815   0.354989   0.436111   0.6651</a:t>
            </a:r>
          </a:p>
          <a:p>
            <a:pPr>
              <a:lnSpc>
                <a:spcPct val="93000"/>
              </a:lnSpc>
            </a:pPr>
            <a:r>
              <a:rPr lang="en-US" sz="1600" dirty="0">
                <a:latin typeface="Courier New" pitchFamily="49" charset="0"/>
              </a:rPr>
              <a:t>       C(2)          0.719102   0.115689   6.215836   0.0000</a:t>
            </a:r>
          </a:p>
          <a:p>
            <a:pPr>
              <a:lnSpc>
                <a:spcPct val="93000"/>
              </a:lnSpc>
            </a:pPr>
            <a:r>
              <a:rPr lang="en-US" sz="1600" dirty="0">
                <a:latin typeface="Courier New" pitchFamily="49" charset="0"/>
              </a:rPr>
              <a:t>       C(3)          1.011295   0.021830   46.32641   0.0000</a:t>
            </a:r>
          </a:p>
          <a:p>
            <a:pPr>
              <a:lnSpc>
                <a:spcPct val="93000"/>
              </a:lnSpc>
            </a:pPr>
            <a:r>
              <a:rPr lang="en-US" sz="1600" dirty="0">
                <a:latin typeface="Courier New" pitchFamily="49" charset="0"/>
              </a:rPr>
              <a:t>       C(4)         -0.478070   0.091594  -5.219436   0.0000</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Variable      Coefficient Std. Error t-Statistic  Prob.</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           0.154815   0.354989   0.436111   0.6651</a:t>
            </a:r>
          </a:p>
          <a:p>
            <a:pPr>
              <a:lnSpc>
                <a:spcPct val="93000"/>
              </a:lnSpc>
            </a:pPr>
            <a:r>
              <a:rPr lang="en-US" sz="1600" dirty="0">
                <a:latin typeface="Courier New" pitchFamily="49" charset="0"/>
              </a:rPr>
              <a:t>       LGDPI         1.011295   0.021830   46.32642   0.0000</a:t>
            </a:r>
          </a:p>
          <a:p>
            <a:pPr>
              <a:lnSpc>
                <a:spcPct val="93000"/>
              </a:lnSpc>
            </a:pPr>
            <a:r>
              <a:rPr lang="en-US" sz="1600" dirty="0">
                <a:latin typeface="Courier New" pitchFamily="49" charset="0"/>
              </a:rPr>
              <a:t>     LGPRHOUS       -0.478070   0.091594  -5.219437   0.0000</a:t>
            </a:r>
          </a:p>
          <a:p>
            <a:pPr>
              <a:lnSpc>
                <a:spcPct val="93000"/>
              </a:lnSpc>
            </a:pPr>
            <a:r>
              <a:rPr lang="en-US" sz="1600" dirty="0">
                <a:latin typeface="Courier New" pitchFamily="49" charset="0"/>
              </a:rPr>
              <a:t>       AR(1)         0.719102   0.115689   6.215836   0.0000</a:t>
            </a:r>
          </a:p>
          <a:p>
            <a:pPr>
              <a:lnSpc>
                <a:spcPct val="93000"/>
              </a:lnSpc>
            </a:pPr>
            <a:r>
              <a:rPr lang="en-US" sz="1600" dirty="0">
                <a:latin typeface="Courier New" pitchFamily="49" charset="0"/>
              </a:rPr>
              <a:t>============================================================</a:t>
            </a:r>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5417"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27</a:t>
            </a:r>
          </a:p>
        </p:txBody>
      </p:sp>
      <p:sp>
        <p:nvSpPr>
          <p:cNvPr id="145419"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price coefficient is the estimate of the elasticity with respect to current price.</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855353470"/>
              </p:ext>
            </p:extLst>
          </p:nvPr>
        </p:nvGraphicFramePr>
        <p:xfrm>
          <a:off x="558800" y="612775"/>
          <a:ext cx="8002588" cy="381000"/>
        </p:xfrm>
        <a:graphic>
          <a:graphicData uri="http://schemas.openxmlformats.org/presentationml/2006/ole">
            <mc:AlternateContent xmlns:mc="http://schemas.openxmlformats.org/markup-compatibility/2006">
              <mc:Choice xmlns:v="urn:schemas-microsoft-com:vml" Requires="v">
                <p:oleObj spid="_x0000_s145451" name="Equation" r:id="rId3" imgW="8001000" imgH="380880" progId="Equation.3">
                  <p:embed/>
                </p:oleObj>
              </mc:Choice>
              <mc:Fallback>
                <p:oleObj name="Equation" r:id="rId3" imgW="8001000" imgH="38088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612775"/>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1151999"/>
            <a:ext cx="9144000" cy="46868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a:spLocks noChangeArrowheads="1"/>
          </p:cNvSpPr>
          <p:nvPr/>
        </p:nvSpPr>
        <p:spPr bwMode="auto">
          <a:xfrm>
            <a:off x="0" y="54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6449" name="Rectangle 17"/>
          <p:cNvSpPr>
            <a:spLocks noChangeArrowheads="1"/>
          </p:cNvSpPr>
          <p:nvPr/>
        </p:nvSpPr>
        <p:spPr bwMode="auto">
          <a:xfrm>
            <a:off x="2538413" y="572400"/>
            <a:ext cx="246062"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6444" name="Rectangle 12"/>
          <p:cNvSpPr>
            <a:spLocks noChangeArrowheads="1"/>
          </p:cNvSpPr>
          <p:nvPr/>
        </p:nvSpPr>
        <p:spPr bwMode="auto">
          <a:xfrm>
            <a:off x="2933700" y="1645200"/>
            <a:ext cx="503238"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6445" name="Rectangle 13"/>
          <p:cNvSpPr>
            <a:spLocks noChangeArrowheads="1"/>
          </p:cNvSpPr>
          <p:nvPr/>
        </p:nvSpPr>
        <p:spPr bwMode="auto">
          <a:xfrm>
            <a:off x="1015200" y="5272088"/>
            <a:ext cx="3006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8"/>
          <p:cNvSpPr>
            <a:spLocks noChangeArrowheads="1"/>
          </p:cNvSpPr>
          <p:nvPr/>
        </p:nvSpPr>
        <p:spPr bwMode="auto">
          <a:xfrm>
            <a:off x="1177925" y="3001963"/>
            <a:ext cx="2824163"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Rectangle 9"/>
          <p:cNvSpPr>
            <a:spLocks noChangeArrowheads="1"/>
          </p:cNvSpPr>
          <p:nvPr/>
        </p:nvSpPr>
        <p:spPr bwMode="auto">
          <a:xfrm>
            <a:off x="319088" y="14076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7"/>
          <p:cNvSpPr txBox="1">
            <a:spLocks noChangeArrowheads="1"/>
          </p:cNvSpPr>
          <p:nvPr/>
        </p:nvSpPr>
        <p:spPr bwMode="auto">
          <a:xfrm>
            <a:off x="301625" y="1152000"/>
            <a:ext cx="8532813" cy="46011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3000"/>
              </a:lnSpc>
              <a:spcBef>
                <a:spcPct val="75000"/>
              </a:spcBef>
            </a:pPr>
            <a:r>
              <a:rPr lang="en-GB" sz="1600" dirty="0" smtClean="0">
                <a:latin typeface="Courier New" pitchFamily="49" charset="0"/>
              </a:rPr>
              <a:t>=============================================================</a:t>
            </a:r>
            <a:endParaRPr lang="en-GB" sz="1600" dirty="0">
              <a:latin typeface="Courier New" pitchFamily="49" charset="0"/>
            </a:endParaRPr>
          </a:p>
          <a:p>
            <a:pPr>
              <a:lnSpc>
                <a:spcPct val="93000"/>
              </a:lnSpc>
            </a:pPr>
            <a:r>
              <a:rPr lang="en-GB" sz="1600" dirty="0">
                <a:latin typeface="Courier New" pitchFamily="49" charset="0"/>
              </a:rPr>
              <a:t>Dependent Variable: LGHOUS                         </a:t>
            </a:r>
          </a:p>
          <a:p>
            <a:pPr>
              <a:lnSpc>
                <a:spcPct val="93000"/>
              </a:lnSpc>
            </a:pPr>
            <a:r>
              <a:rPr lang="en-GB" sz="1600" dirty="0">
                <a:latin typeface="Courier New" pitchFamily="49" charset="0"/>
              </a:rPr>
              <a:t>LGHOUS=C(1)*(1-C(2))+C(2)*LGHOUS(-1)+C(3)*LGDPI-C(2)*C(3) </a:t>
            </a:r>
          </a:p>
          <a:p>
            <a:pPr>
              <a:lnSpc>
                <a:spcPct val="93000"/>
              </a:lnSpc>
            </a:pPr>
            <a:r>
              <a:rPr lang="en-GB" sz="1600" dirty="0">
                <a:latin typeface="Courier New" pitchFamily="49" charset="0"/>
              </a:rPr>
              <a:t>        *LGDPI(-1)+C(4)*LGPRHOUS-C(2)*C(4)*LGPRHOUS(-1)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Coefficient Std. Error t-Statistic  Prob.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C(1)          0.154815   0.354989   0.436111   0.6651</a:t>
            </a:r>
          </a:p>
          <a:p>
            <a:pPr>
              <a:lnSpc>
                <a:spcPct val="93000"/>
              </a:lnSpc>
            </a:pPr>
            <a:r>
              <a:rPr lang="en-US" sz="1600" dirty="0">
                <a:latin typeface="Courier New" pitchFamily="49" charset="0"/>
              </a:rPr>
              <a:t>       C(2)          0.719102   0.115689   6.215836   0.0000</a:t>
            </a:r>
          </a:p>
          <a:p>
            <a:pPr>
              <a:lnSpc>
                <a:spcPct val="93000"/>
              </a:lnSpc>
            </a:pPr>
            <a:r>
              <a:rPr lang="en-US" sz="1600" dirty="0">
                <a:latin typeface="Courier New" pitchFamily="49" charset="0"/>
              </a:rPr>
              <a:t>       C(3)          1.011295   0.021830   46.32641   0.0000</a:t>
            </a:r>
          </a:p>
          <a:p>
            <a:pPr>
              <a:lnSpc>
                <a:spcPct val="93000"/>
              </a:lnSpc>
            </a:pPr>
            <a:r>
              <a:rPr lang="en-US" sz="1600" dirty="0">
                <a:latin typeface="Courier New" pitchFamily="49" charset="0"/>
              </a:rPr>
              <a:t>       C(4)         -0.478070   0.091594  -5.219436   0.0000</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Variable      Coefficient Std. Error t-Statistic  Prob.</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           0.154815   0.354989   0.436111   0.6651</a:t>
            </a:r>
          </a:p>
          <a:p>
            <a:pPr>
              <a:lnSpc>
                <a:spcPct val="93000"/>
              </a:lnSpc>
            </a:pPr>
            <a:r>
              <a:rPr lang="en-US" sz="1600" dirty="0">
                <a:latin typeface="Courier New" pitchFamily="49" charset="0"/>
              </a:rPr>
              <a:t>       LGDPI         1.011295   0.021830   46.32642   0.0000</a:t>
            </a:r>
          </a:p>
          <a:p>
            <a:pPr>
              <a:lnSpc>
                <a:spcPct val="93000"/>
              </a:lnSpc>
            </a:pPr>
            <a:r>
              <a:rPr lang="en-US" sz="1600" dirty="0">
                <a:latin typeface="Courier New" pitchFamily="49" charset="0"/>
              </a:rPr>
              <a:t>     LGPRHOUS       -0.478070   0.091594  -5.219437   0.0000</a:t>
            </a:r>
          </a:p>
          <a:p>
            <a:pPr>
              <a:lnSpc>
                <a:spcPct val="93000"/>
              </a:lnSpc>
            </a:pPr>
            <a:r>
              <a:rPr lang="en-US" sz="1600" dirty="0">
                <a:latin typeface="Courier New" pitchFamily="49" charset="0"/>
              </a:rPr>
              <a:t>       AR(1)         0.719102   0.115689   6.215836   0.0000</a:t>
            </a:r>
          </a:p>
          <a:p>
            <a:pPr>
              <a:lnSpc>
                <a:spcPct val="93000"/>
              </a:lnSpc>
            </a:pPr>
            <a:r>
              <a:rPr lang="en-US" sz="1600" dirty="0">
                <a:latin typeface="Courier New" pitchFamily="49" charset="0"/>
              </a:rPr>
              <a:t>============================================================</a:t>
            </a:r>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6441"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28</a:t>
            </a:r>
          </a:p>
        </p:txBody>
      </p:sp>
      <p:sp>
        <p:nvSpPr>
          <p:cNvPr id="146443" name="Text Box 11"/>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coefficient of AR(1) is an estimate of </a:t>
            </a:r>
            <a:r>
              <a:rPr lang="en-GB" sz="1500" i="1">
                <a:latin typeface="Symbol" pitchFamily="18" charset="2"/>
              </a:rPr>
              <a:t>r</a:t>
            </a:r>
            <a:r>
              <a:rPr lang="en-GB" sz="1500"/>
              <a:t>.</a:t>
            </a:r>
            <a:endParaRPr lang="en-GB" sz="1500">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855353470"/>
              </p:ext>
            </p:extLst>
          </p:nvPr>
        </p:nvGraphicFramePr>
        <p:xfrm>
          <a:off x="558800" y="612775"/>
          <a:ext cx="8002588" cy="381000"/>
        </p:xfrm>
        <a:graphic>
          <a:graphicData uri="http://schemas.openxmlformats.org/presentationml/2006/ole">
            <mc:AlternateContent xmlns:mc="http://schemas.openxmlformats.org/markup-compatibility/2006">
              <mc:Choice xmlns:v="urn:schemas-microsoft-com:vml" Requires="v">
                <p:oleObj spid="_x0000_s146476" name="Equation" r:id="rId3" imgW="8001000" imgH="380880" progId="Equation.3">
                  <p:embed/>
                </p:oleObj>
              </mc:Choice>
              <mc:Fallback>
                <p:oleObj name="Equation" r:id="rId3" imgW="8001000" imgH="38088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612775"/>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2825"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2</a:t>
            </a:r>
          </a:p>
        </p:txBody>
      </p:sp>
      <p:sp>
        <p:nvSpPr>
          <p:cNvPr id="16282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If the regression model is valid at time </a:t>
            </a:r>
            <a:r>
              <a:rPr lang="en-GB" sz="1500" i="1" dirty="0"/>
              <a:t>t</a:t>
            </a:r>
            <a:r>
              <a:rPr lang="en-GB" sz="1500" dirty="0"/>
              <a:t>, it is also valid at time </a:t>
            </a:r>
            <a:r>
              <a:rPr lang="en-GB" sz="1500" i="1" dirty="0" smtClean="0"/>
              <a:t>t</a:t>
            </a:r>
            <a:r>
              <a:rPr lang="en-GB" sz="1500" dirty="0" smtClean="0"/>
              <a:t> </a:t>
            </a:r>
            <a:r>
              <a:rPr lang="en-GB" sz="1500" dirty="0" smtClean="0">
                <a:cs typeface="Arial" charset="0"/>
              </a:rPr>
              <a:t>– </a:t>
            </a:r>
            <a:r>
              <a:rPr lang="en-GB" sz="1500" dirty="0" smtClean="0"/>
              <a:t>1</a:t>
            </a:r>
            <a:r>
              <a:rPr lang="en-GB" sz="1500" dirty="0"/>
              <a:t>.  For reasons that will become obvious in a moment, we have multiplied through the second equation by </a:t>
            </a:r>
            <a:r>
              <a:rPr lang="en-GB" sz="1500" i="1" dirty="0" smtClean="0">
                <a:latin typeface="Symbol" pitchFamily="18" charset="2"/>
              </a:rPr>
              <a:t>r</a:t>
            </a:r>
            <a:r>
              <a:rPr lang="en-GB" sz="1500" dirty="0" smtClean="0"/>
              <a:t>.</a:t>
            </a:r>
            <a:endParaRPr lang="en-GB" sz="1500" dirty="0">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sp>
        <p:nvSpPr>
          <p:cNvPr id="12" name="Rectangle 11"/>
          <p:cNvSpPr>
            <a:spLocks noChangeArrowheads="1"/>
          </p:cNvSpPr>
          <p:nvPr/>
        </p:nvSpPr>
        <p:spPr bwMode="auto">
          <a:xfrm>
            <a:off x="0" y="1152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3887048645"/>
              </p:ext>
            </p:extLst>
          </p:nvPr>
        </p:nvGraphicFramePr>
        <p:xfrm>
          <a:off x="1393825" y="1223963"/>
          <a:ext cx="3670300" cy="381000"/>
        </p:xfrm>
        <a:graphic>
          <a:graphicData uri="http://schemas.openxmlformats.org/presentationml/2006/ole">
            <mc:AlternateContent xmlns:mc="http://schemas.openxmlformats.org/markup-compatibility/2006">
              <mc:Choice xmlns:v="urn:schemas-microsoft-com:vml" Requires="v">
                <p:oleObj spid="_x0000_s162887" name="Equation" r:id="rId3" imgW="3670300" imgH="381000" progId="Equation.3">
                  <p:embed/>
                </p:oleObj>
              </mc:Choice>
              <mc:Fallback>
                <p:oleObj name="Equation" r:id="rId3" imgW="36703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3825" y="1223963"/>
                        <a:ext cx="3670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Rectangle 16"/>
          <p:cNvSpPr>
            <a:spLocks noChangeArrowheads="1"/>
          </p:cNvSpPr>
          <p:nvPr/>
        </p:nvSpPr>
        <p:spPr bwMode="auto">
          <a:xfrm>
            <a:off x="0" y="540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10"/>
          <p:cNvGraphicFramePr>
            <a:graphicFrameLocks noChangeAspect="1"/>
          </p:cNvGraphicFramePr>
          <p:nvPr>
            <p:extLst>
              <p:ext uri="{D42A27DB-BD31-4B8C-83A1-F6EECF244321}">
                <p14:modId xmlns:p14="http://schemas.microsoft.com/office/powerpoint/2010/main" val="4225641256"/>
              </p:ext>
            </p:extLst>
          </p:nvPr>
        </p:nvGraphicFramePr>
        <p:xfrm>
          <a:off x="1792800" y="612000"/>
          <a:ext cx="2374900" cy="381000"/>
        </p:xfrm>
        <a:graphic>
          <a:graphicData uri="http://schemas.openxmlformats.org/presentationml/2006/ole">
            <mc:AlternateContent xmlns:mc="http://schemas.openxmlformats.org/markup-compatibility/2006">
              <mc:Choice xmlns:v="urn:schemas-microsoft-com:vml" Requires="v">
                <p:oleObj spid="_x0000_s162888" name="Equation" r:id="rId5" imgW="2374560" imgH="380880" progId="Equation.3">
                  <p:embed/>
                </p:oleObj>
              </mc:Choice>
              <mc:Fallback>
                <p:oleObj name="Equation" r:id="rId5" imgW="23745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2800" y="612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11"/>
          <p:cNvGraphicFramePr>
            <a:graphicFrameLocks noChangeAspect="1"/>
          </p:cNvGraphicFramePr>
          <p:nvPr>
            <p:extLst>
              <p:ext uri="{D42A27DB-BD31-4B8C-83A1-F6EECF244321}">
                <p14:modId xmlns:p14="http://schemas.microsoft.com/office/powerpoint/2010/main" val="479132839"/>
              </p:ext>
            </p:extLst>
          </p:nvPr>
        </p:nvGraphicFramePr>
        <p:xfrm>
          <a:off x="5605200" y="612000"/>
          <a:ext cx="1739900" cy="381000"/>
        </p:xfrm>
        <a:graphic>
          <a:graphicData uri="http://schemas.openxmlformats.org/presentationml/2006/ole">
            <mc:AlternateContent xmlns:mc="http://schemas.openxmlformats.org/markup-compatibility/2006">
              <mc:Choice xmlns:v="urn:schemas-microsoft-com:vml" Requires="v">
                <p:oleObj spid="_x0000_s162889" name="Equation" r:id="rId7" imgW="1739880" imgH="380880" progId="Equation.3">
                  <p:embed/>
                </p:oleObj>
              </mc:Choice>
              <mc:Fallback>
                <p:oleObj name="Equation" r:id="rId7" imgW="173988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05200" y="612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1151999"/>
            <a:ext cx="9144000" cy="46868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16"/>
          <p:cNvSpPr>
            <a:spLocks noChangeArrowheads="1"/>
          </p:cNvSpPr>
          <p:nvPr/>
        </p:nvSpPr>
        <p:spPr bwMode="auto">
          <a:xfrm>
            <a:off x="0" y="54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9"/>
          <p:cNvSpPr>
            <a:spLocks noChangeArrowheads="1"/>
          </p:cNvSpPr>
          <p:nvPr/>
        </p:nvSpPr>
        <p:spPr bwMode="auto">
          <a:xfrm>
            <a:off x="319088" y="14076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0542" name="Rectangle 14"/>
          <p:cNvSpPr>
            <a:spLocks noChangeArrowheads="1"/>
          </p:cNvSpPr>
          <p:nvPr/>
        </p:nvSpPr>
        <p:spPr bwMode="auto">
          <a:xfrm>
            <a:off x="5621338" y="1871663"/>
            <a:ext cx="147161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0541" name="Rectangle 13"/>
          <p:cNvSpPr>
            <a:spLocks noChangeArrowheads="1"/>
          </p:cNvSpPr>
          <p:nvPr/>
        </p:nvSpPr>
        <p:spPr bwMode="auto">
          <a:xfrm>
            <a:off x="1471613" y="1871663"/>
            <a:ext cx="1103312"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7"/>
          <p:cNvSpPr txBox="1">
            <a:spLocks noChangeArrowheads="1"/>
          </p:cNvSpPr>
          <p:nvPr/>
        </p:nvSpPr>
        <p:spPr bwMode="auto">
          <a:xfrm>
            <a:off x="301625" y="1152000"/>
            <a:ext cx="8532813" cy="46011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pPr>
              <a:lnSpc>
                <a:spcPct val="93000"/>
              </a:lnSpc>
              <a:spcBef>
                <a:spcPct val="75000"/>
              </a:spcBef>
            </a:pPr>
            <a:r>
              <a:rPr lang="en-GB" sz="1600" dirty="0" smtClean="0">
                <a:latin typeface="Courier New" pitchFamily="49" charset="0"/>
              </a:rPr>
              <a:t>=============================================================</a:t>
            </a:r>
            <a:endParaRPr lang="en-GB" sz="1600" dirty="0">
              <a:latin typeface="Courier New" pitchFamily="49" charset="0"/>
            </a:endParaRPr>
          </a:p>
          <a:p>
            <a:pPr>
              <a:lnSpc>
                <a:spcPct val="93000"/>
              </a:lnSpc>
            </a:pPr>
            <a:r>
              <a:rPr lang="en-GB" sz="1600" dirty="0">
                <a:latin typeface="Courier New" pitchFamily="49" charset="0"/>
              </a:rPr>
              <a:t>Dependent Variable: LGHOUS                         </a:t>
            </a:r>
          </a:p>
          <a:p>
            <a:pPr>
              <a:lnSpc>
                <a:spcPct val="93000"/>
              </a:lnSpc>
            </a:pPr>
            <a:r>
              <a:rPr lang="en-GB" sz="1600" dirty="0">
                <a:latin typeface="Courier New" pitchFamily="49" charset="0"/>
              </a:rPr>
              <a:t>LGHOUS=C(1)*(1-C(2))+C(2)*LGHOUS(-1)+C(3)*LGDPI-C(2)*C(3) </a:t>
            </a:r>
          </a:p>
          <a:p>
            <a:pPr>
              <a:lnSpc>
                <a:spcPct val="93000"/>
              </a:lnSpc>
            </a:pPr>
            <a:r>
              <a:rPr lang="en-GB" sz="1600" dirty="0">
                <a:latin typeface="Courier New" pitchFamily="49" charset="0"/>
              </a:rPr>
              <a:t>        *LGDPI(-1)+C(4)*LGPRHOUS-C(2)*C(4)*LGPRHOUS(-1)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Coefficient Std. Error t-Statistic  Prob.  </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C(1)          0.154815   0.354989   0.436111   0.6651</a:t>
            </a:r>
          </a:p>
          <a:p>
            <a:pPr>
              <a:lnSpc>
                <a:spcPct val="93000"/>
              </a:lnSpc>
            </a:pPr>
            <a:r>
              <a:rPr lang="en-US" sz="1600" dirty="0">
                <a:latin typeface="Courier New" pitchFamily="49" charset="0"/>
              </a:rPr>
              <a:t>       C(2)          0.719102   0.115689   6.215836   0.0000</a:t>
            </a:r>
          </a:p>
          <a:p>
            <a:pPr>
              <a:lnSpc>
                <a:spcPct val="93000"/>
              </a:lnSpc>
            </a:pPr>
            <a:r>
              <a:rPr lang="en-US" sz="1600" dirty="0">
                <a:latin typeface="Courier New" pitchFamily="49" charset="0"/>
              </a:rPr>
              <a:t>       C(3)          1.011295   0.021830   46.32641   0.0000</a:t>
            </a:r>
          </a:p>
          <a:p>
            <a:pPr>
              <a:lnSpc>
                <a:spcPct val="93000"/>
              </a:lnSpc>
            </a:pPr>
            <a:r>
              <a:rPr lang="en-US" sz="1600" dirty="0">
                <a:latin typeface="Courier New" pitchFamily="49" charset="0"/>
              </a:rPr>
              <a:t>       C(4)         -0.478070   0.091594  -5.219436   0.0000</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Variable      Coefficient Std. Error t-Statistic  Prob.</a:t>
            </a:r>
          </a:p>
          <a:p>
            <a:pPr>
              <a:lnSpc>
                <a:spcPct val="93000"/>
              </a:lnSpc>
            </a:pPr>
            <a:r>
              <a:rPr lang="en-US" sz="1600" dirty="0">
                <a:latin typeface="Courier New" pitchFamily="49" charset="0"/>
              </a:rPr>
              <a:t>============================================================</a:t>
            </a:r>
          </a:p>
          <a:p>
            <a:pPr>
              <a:lnSpc>
                <a:spcPct val="93000"/>
              </a:lnSpc>
            </a:pPr>
            <a:r>
              <a:rPr lang="en-US" sz="1600" dirty="0">
                <a:latin typeface="Courier New" pitchFamily="49" charset="0"/>
              </a:rPr>
              <a:t>         C           0.154815   0.354989   0.436111   0.6651</a:t>
            </a:r>
          </a:p>
          <a:p>
            <a:pPr>
              <a:lnSpc>
                <a:spcPct val="93000"/>
              </a:lnSpc>
            </a:pPr>
            <a:r>
              <a:rPr lang="en-US" sz="1600" dirty="0">
                <a:latin typeface="Courier New" pitchFamily="49" charset="0"/>
              </a:rPr>
              <a:t>       LGDPI         1.011295   0.021830   46.32642   0.0000</a:t>
            </a:r>
          </a:p>
          <a:p>
            <a:pPr>
              <a:lnSpc>
                <a:spcPct val="93000"/>
              </a:lnSpc>
            </a:pPr>
            <a:r>
              <a:rPr lang="en-US" sz="1600" dirty="0">
                <a:latin typeface="Courier New" pitchFamily="49" charset="0"/>
              </a:rPr>
              <a:t>     LGPRHOUS       -0.478070   0.091594  -5.219437   0.0000</a:t>
            </a:r>
          </a:p>
          <a:p>
            <a:pPr>
              <a:lnSpc>
                <a:spcPct val="93000"/>
              </a:lnSpc>
            </a:pPr>
            <a:r>
              <a:rPr lang="en-US" sz="1600" dirty="0">
                <a:latin typeface="Courier New" pitchFamily="49" charset="0"/>
              </a:rPr>
              <a:t>       AR(1)         0.719102   0.115689   6.215836   0.0000</a:t>
            </a:r>
          </a:p>
          <a:p>
            <a:pPr>
              <a:lnSpc>
                <a:spcPct val="93000"/>
              </a:lnSpc>
            </a:pPr>
            <a:r>
              <a:rPr lang="en-US" sz="1600" dirty="0">
                <a:latin typeface="Courier New" pitchFamily="49" charset="0"/>
              </a:rPr>
              <a:t>============================================================</a:t>
            </a:r>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0537"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29</a:t>
            </a:r>
          </a:p>
        </p:txBody>
      </p:sp>
      <p:sp>
        <p:nvSpPr>
          <p:cNvPr id="150539"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coefficients of lagged income and lagged price are not reported because they are implicit in the estimates of </a:t>
            </a:r>
            <a:r>
              <a:rPr lang="en-GB" sz="1500" i="1">
                <a:latin typeface="Symbol" pitchFamily="18" charset="2"/>
              </a:rPr>
              <a:t>r</a:t>
            </a:r>
            <a:r>
              <a:rPr lang="en-GB" sz="1500"/>
              <a:t>, </a:t>
            </a:r>
            <a:r>
              <a:rPr lang="en-GB" sz="1500" i="1">
                <a:latin typeface="Symbol" pitchFamily="18" charset="2"/>
              </a:rPr>
              <a:t>b</a:t>
            </a:r>
            <a:r>
              <a:rPr lang="en-GB" sz="1500" baseline="-25000"/>
              <a:t>2</a:t>
            </a:r>
            <a:r>
              <a:rPr lang="en-GB" sz="1500"/>
              <a:t>, and </a:t>
            </a:r>
            <a:r>
              <a:rPr lang="en-GB" sz="1500" i="1">
                <a:latin typeface="Symbol" pitchFamily="18" charset="2"/>
              </a:rPr>
              <a:t>b</a:t>
            </a:r>
            <a:r>
              <a:rPr lang="en-GB" sz="1500" baseline="-25000"/>
              <a:t>3</a:t>
            </a:r>
            <a:r>
              <a:rPr lang="en-GB" sz="1500"/>
              <a:t>.</a:t>
            </a:r>
            <a:endParaRPr lang="en-GB" sz="1500">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855353470"/>
              </p:ext>
            </p:extLst>
          </p:nvPr>
        </p:nvGraphicFramePr>
        <p:xfrm>
          <a:off x="558800" y="612775"/>
          <a:ext cx="8002588" cy="381000"/>
        </p:xfrm>
        <a:graphic>
          <a:graphicData uri="http://schemas.openxmlformats.org/presentationml/2006/ole">
            <mc:AlternateContent xmlns:mc="http://schemas.openxmlformats.org/markup-compatibility/2006">
              <mc:Choice xmlns:v="urn:schemas-microsoft-com:vml" Requires="v">
                <p:oleObj spid="_x0000_s150567" name="Equation" r:id="rId3" imgW="8001000" imgH="380880" progId="Equation.3">
                  <p:embed/>
                </p:oleObj>
              </mc:Choice>
              <mc:Fallback>
                <p:oleObj name="Equation" r:id="rId3" imgW="8001000" imgH="38088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612775"/>
                        <a:ext cx="80025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2" name="Text Box 8"/>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dirty="0">
              <a:solidFill>
                <a:schemeClr val="bg1"/>
              </a:solidFill>
            </a:endParaRPr>
          </a:p>
          <a:p>
            <a:pPr>
              <a:lnSpc>
                <a:spcPct val="120000"/>
              </a:lnSpc>
            </a:pPr>
            <a:r>
              <a:rPr lang="en-GB" dirty="0">
                <a:solidFill>
                  <a:schemeClr val="bg1"/>
                </a:solidFill>
              </a:rPr>
              <a:t>Copyright Christopher Dougherty </a:t>
            </a:r>
            <a:r>
              <a:rPr lang="en-GB" dirty="0" smtClean="0">
                <a:solidFill>
                  <a:schemeClr val="bg1"/>
                </a:solidFill>
              </a:rPr>
              <a:t>2016.</a:t>
            </a:r>
            <a:r>
              <a:rPr lang="en-GB" sz="1200" dirty="0" smtClean="0">
                <a:solidFill>
                  <a:schemeClr val="bg1"/>
                </a:solidFill>
              </a:rPr>
              <a:t> </a:t>
            </a:r>
            <a:endParaRPr lang="en-GB" sz="1200" dirty="0">
              <a:solidFill>
                <a:schemeClr val="bg1"/>
              </a:solidFill>
            </a:endParaRPr>
          </a:p>
          <a:p>
            <a:pPr>
              <a:lnSpc>
                <a:spcPct val="120000"/>
              </a:lnSpc>
            </a:pPr>
            <a:endParaRPr lang="en-GB" sz="1200" dirty="0">
              <a:solidFill>
                <a:schemeClr val="bg1"/>
              </a:solidFill>
            </a:endParaRPr>
          </a:p>
          <a:p>
            <a:pPr>
              <a:lnSpc>
                <a:spcPct val="120000"/>
              </a:lnSpc>
            </a:pPr>
            <a:r>
              <a:rPr lang="en-GB" sz="1200" dirty="0">
                <a:solidFill>
                  <a:schemeClr val="bg1"/>
                </a:solidFill>
              </a:rPr>
              <a:t>These slideshows may be downloaded by anyone, anywhere for personal use.</a:t>
            </a:r>
          </a:p>
          <a:p>
            <a:pPr>
              <a:lnSpc>
                <a:spcPct val="120000"/>
              </a:lnSpc>
            </a:pPr>
            <a:r>
              <a:rPr lang="en-GB" sz="1200"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dirty="0">
              <a:solidFill>
                <a:schemeClr val="bg1"/>
              </a:solidFill>
            </a:endParaRPr>
          </a:p>
          <a:p>
            <a:pPr>
              <a:lnSpc>
                <a:spcPct val="120000"/>
              </a:lnSpc>
            </a:pPr>
            <a:r>
              <a:rPr lang="en-GB" sz="1200" dirty="0">
                <a:solidFill>
                  <a:schemeClr val="bg1"/>
                </a:solidFill>
              </a:rPr>
              <a:t>The content of this slideshow comes from Section 12.3 of C. Dougherty, </a:t>
            </a:r>
            <a:r>
              <a:rPr lang="en-GB" sz="1200" i="1" dirty="0">
                <a:solidFill>
                  <a:schemeClr val="bg1"/>
                </a:solidFill>
              </a:rPr>
              <a:t>Introduction to Econometrics</a:t>
            </a:r>
            <a:r>
              <a:rPr lang="en-GB" sz="1200" dirty="0">
                <a:solidFill>
                  <a:schemeClr val="bg1"/>
                </a:solidFill>
              </a:rPr>
              <a:t>, </a:t>
            </a:r>
            <a:r>
              <a:rPr lang="en-GB" sz="1200" dirty="0" smtClean="0">
                <a:solidFill>
                  <a:schemeClr val="bg1"/>
                </a:solidFill>
              </a:rPr>
              <a:t>fifth </a:t>
            </a:r>
            <a:r>
              <a:rPr lang="en-GB" sz="1200" dirty="0">
                <a:solidFill>
                  <a:schemeClr val="bg1"/>
                </a:solidFill>
              </a:rPr>
              <a:t>edition </a:t>
            </a:r>
            <a:r>
              <a:rPr lang="en-GB" sz="1200" dirty="0" smtClean="0">
                <a:solidFill>
                  <a:schemeClr val="bg1"/>
                </a:solidFill>
              </a:rPr>
              <a:t>2016, </a:t>
            </a:r>
            <a:r>
              <a:rPr lang="en-GB" sz="1200" dirty="0">
                <a:solidFill>
                  <a:schemeClr val="bg1"/>
                </a:solidFill>
              </a:rPr>
              <a:t>Oxford University Press.</a:t>
            </a:r>
          </a:p>
          <a:p>
            <a:pPr>
              <a:lnSpc>
                <a:spcPct val="120000"/>
              </a:lnSpc>
            </a:pPr>
            <a:r>
              <a:rPr lang="en-GB" sz="1200" dirty="0">
                <a:solidFill>
                  <a:schemeClr val="bg1"/>
                </a:solidFill>
              </a:rPr>
              <a:t>Additional (free) resources for both students and instructors may be downloaded from the OUP Online Resource Centre</a:t>
            </a:r>
          </a:p>
          <a:p>
            <a:pPr>
              <a:lnSpc>
                <a:spcPct val="120000"/>
              </a:lnSpc>
            </a:pPr>
            <a:r>
              <a:rPr lang="en-GB" sz="1200">
                <a:solidFill>
                  <a:schemeClr val="bg1"/>
                </a:solidFill>
                <a:hlinkClick r:id="rId2"/>
              </a:rPr>
              <a:t>http://www.oxfordtextbooks.co.uk/orc/dougherty5e/</a:t>
            </a:r>
            <a:r>
              <a:rPr lang="en-GB" sz="1200" smtClean="0">
                <a:solidFill>
                  <a:schemeClr val="bg1"/>
                </a:solidFill>
              </a:rPr>
              <a:t>.</a:t>
            </a:r>
            <a:endParaRPr lang="en-GB" sz="1200" dirty="0">
              <a:solidFill>
                <a:schemeClr val="bg1"/>
              </a:solidFill>
            </a:endParaRPr>
          </a:p>
          <a:p>
            <a:pPr>
              <a:lnSpc>
                <a:spcPct val="120000"/>
              </a:lnSpc>
            </a:pPr>
            <a:endParaRPr lang="en-GB" sz="1200" dirty="0">
              <a:solidFill>
                <a:schemeClr val="bg1"/>
              </a:solidFill>
            </a:endParaRPr>
          </a:p>
          <a:p>
            <a:pPr>
              <a:lnSpc>
                <a:spcPct val="120000"/>
              </a:lnSpc>
            </a:pPr>
            <a:r>
              <a:rPr lang="en-GB" sz="1200" dirty="0">
                <a:solidFill>
                  <a:schemeClr val="bg1"/>
                </a:solidFill>
              </a:rPr>
              <a:t>Individuals studying econometrics on their own </a:t>
            </a:r>
            <a:r>
              <a:rPr lang="en-GB" sz="1200" dirty="0" smtClean="0">
                <a:solidFill>
                  <a:schemeClr val="bg1"/>
                </a:solidFill>
              </a:rPr>
              <a:t>who </a:t>
            </a:r>
            <a:r>
              <a:rPr lang="en-GB" sz="1200" dirty="0">
                <a:solidFill>
                  <a:schemeClr val="bg1"/>
                </a:solidFill>
              </a:rPr>
              <a:t>feel that they might benefit from participation in a formal course should consider the London School of Economics summer school course</a:t>
            </a:r>
          </a:p>
          <a:p>
            <a:pPr>
              <a:lnSpc>
                <a:spcPct val="120000"/>
              </a:lnSpc>
            </a:pPr>
            <a:r>
              <a:rPr lang="en-GB" sz="1200" dirty="0">
                <a:solidFill>
                  <a:schemeClr val="bg1"/>
                </a:solidFill>
              </a:rPr>
              <a:t>EC212 Introduction to Econometrics </a:t>
            </a:r>
            <a:r>
              <a:rPr lang="en-GB" sz="1200" dirty="0">
                <a:solidFill>
                  <a:schemeClr val="bg1"/>
                </a:solidFill>
                <a:hlinkClick r:id="rId3"/>
              </a:rPr>
              <a:t>http://www2.lse.ac.uk/study/summerSchools/summerSchool/Home.aspx</a:t>
            </a:r>
            <a:endParaRPr lang="en-GB" sz="1200" dirty="0">
              <a:solidFill>
                <a:schemeClr val="bg1"/>
              </a:solidFill>
            </a:endParaRPr>
          </a:p>
          <a:p>
            <a:pPr>
              <a:lnSpc>
                <a:spcPct val="120000"/>
              </a:lnSpc>
            </a:pPr>
            <a:r>
              <a:rPr lang="en-GB" sz="1200" dirty="0">
                <a:solidFill>
                  <a:schemeClr val="bg1"/>
                </a:solidFill>
              </a:rPr>
              <a:t>or the University of London International Programmes distance learning course</a:t>
            </a:r>
          </a:p>
          <a:p>
            <a:pPr>
              <a:lnSpc>
                <a:spcPct val="120000"/>
              </a:lnSpc>
            </a:pPr>
            <a:r>
              <a:rPr lang="en-GB" sz="1200" dirty="0">
                <a:solidFill>
                  <a:schemeClr val="bg1"/>
                </a:solidFill>
              </a:rPr>
              <a:t>20 Elements of Econometrics</a:t>
            </a:r>
          </a:p>
          <a:p>
            <a:pPr>
              <a:lnSpc>
                <a:spcPct val="120000"/>
              </a:lnSpc>
            </a:pPr>
            <a:r>
              <a:rPr lang="en-GB" sz="1200" dirty="0">
                <a:solidFill>
                  <a:schemeClr val="bg1"/>
                </a:solidFill>
                <a:hlinkClick r:id="rId4"/>
              </a:rPr>
              <a:t>www.londoninternational.ac.uk/lse</a:t>
            </a:r>
            <a:r>
              <a:rPr lang="en-GB" sz="1200" dirty="0">
                <a:solidFill>
                  <a:schemeClr val="bg1"/>
                </a:solidFill>
              </a:rPr>
              <a:t>.</a:t>
            </a:r>
            <a:r>
              <a:rPr lang="en-US" sz="1200" b="0" dirty="0">
                <a:solidFill>
                  <a:schemeClr val="bg1"/>
                </a:solidFill>
              </a:rPr>
              <a:t> </a:t>
            </a:r>
            <a:endParaRPr lang="en-GB" sz="1200" b="0" dirty="0">
              <a:solidFill>
                <a:schemeClr val="bg1"/>
              </a:solidFill>
            </a:endParaRPr>
          </a:p>
        </p:txBody>
      </p:sp>
      <p:sp>
        <p:nvSpPr>
          <p:cNvPr id="31753" name="Text Box 9"/>
          <p:cNvSpPr txBox="1">
            <a:spLocks noChangeArrowheads="1"/>
          </p:cNvSpPr>
          <p:nvPr/>
        </p:nvSpPr>
        <p:spPr bwMode="auto">
          <a:xfrm>
            <a:off x="8239125" y="6553200"/>
            <a:ext cx="8286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b="0" dirty="0" smtClean="0">
                <a:solidFill>
                  <a:srgbClr val="3366FF"/>
                </a:solidFill>
              </a:rPr>
              <a:t>2016.05.22</a:t>
            </a:r>
            <a:endParaRPr lang="en-US" sz="1000" b="0" dirty="0">
              <a:solidFill>
                <a:srgbClr val="33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1802"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3</a:t>
            </a:r>
          </a:p>
        </p:txBody>
      </p:sp>
      <p:sp>
        <p:nvSpPr>
          <p:cNvPr id="161803"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We now subtract the second equation from the first.</a:t>
            </a:r>
            <a:endParaRPr lang="en-GB" sz="1500">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sp>
        <p:nvSpPr>
          <p:cNvPr id="13" name="Rectangle 16"/>
          <p:cNvSpPr>
            <a:spLocks noChangeArrowheads="1"/>
          </p:cNvSpPr>
          <p:nvPr/>
        </p:nvSpPr>
        <p:spPr bwMode="auto">
          <a:xfrm>
            <a:off x="0" y="1764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1152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22"/>
          <p:cNvGraphicFramePr>
            <a:graphicFrameLocks noChangeAspect="1"/>
          </p:cNvGraphicFramePr>
          <p:nvPr>
            <p:extLst>
              <p:ext uri="{D42A27DB-BD31-4B8C-83A1-F6EECF244321}">
                <p14:modId xmlns:p14="http://schemas.microsoft.com/office/powerpoint/2010/main" val="737048012"/>
              </p:ext>
            </p:extLst>
          </p:nvPr>
        </p:nvGraphicFramePr>
        <p:xfrm>
          <a:off x="868363" y="1836738"/>
          <a:ext cx="6288087" cy="381000"/>
        </p:xfrm>
        <a:graphic>
          <a:graphicData uri="http://schemas.openxmlformats.org/presentationml/2006/ole">
            <mc:AlternateContent xmlns:mc="http://schemas.openxmlformats.org/markup-compatibility/2006">
              <mc:Choice xmlns:v="urn:schemas-microsoft-com:vml" Requires="v">
                <p:oleObj spid="_x0000_s161888" name="Equation" r:id="rId3" imgW="6286500" imgH="381000" progId="Equation.3">
                  <p:embed/>
                </p:oleObj>
              </mc:Choice>
              <mc:Fallback>
                <p:oleObj name="Equation" r:id="rId3" imgW="62865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363" y="1836738"/>
                        <a:ext cx="62880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2660853031"/>
              </p:ext>
            </p:extLst>
          </p:nvPr>
        </p:nvGraphicFramePr>
        <p:xfrm>
          <a:off x="1393825" y="1223963"/>
          <a:ext cx="3670300" cy="381000"/>
        </p:xfrm>
        <a:graphic>
          <a:graphicData uri="http://schemas.openxmlformats.org/presentationml/2006/ole">
            <mc:AlternateContent xmlns:mc="http://schemas.openxmlformats.org/markup-compatibility/2006">
              <mc:Choice xmlns:v="urn:schemas-microsoft-com:vml" Requires="v">
                <p:oleObj spid="_x0000_s161889" name="Equation" r:id="rId5" imgW="3670300" imgH="381000" progId="Equation.3">
                  <p:embed/>
                </p:oleObj>
              </mc:Choice>
              <mc:Fallback>
                <p:oleObj name="Equation" r:id="rId5" imgW="36703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3825" y="1223963"/>
                        <a:ext cx="3670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Rectangle 16"/>
          <p:cNvSpPr>
            <a:spLocks noChangeArrowheads="1"/>
          </p:cNvSpPr>
          <p:nvPr/>
        </p:nvSpPr>
        <p:spPr bwMode="auto">
          <a:xfrm>
            <a:off x="0" y="540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2" name="Object 10"/>
          <p:cNvGraphicFramePr>
            <a:graphicFrameLocks noChangeAspect="1"/>
          </p:cNvGraphicFramePr>
          <p:nvPr>
            <p:extLst>
              <p:ext uri="{D42A27DB-BD31-4B8C-83A1-F6EECF244321}">
                <p14:modId xmlns:p14="http://schemas.microsoft.com/office/powerpoint/2010/main" val="4225641256"/>
              </p:ext>
            </p:extLst>
          </p:nvPr>
        </p:nvGraphicFramePr>
        <p:xfrm>
          <a:off x="1792800" y="612000"/>
          <a:ext cx="2374900" cy="381000"/>
        </p:xfrm>
        <a:graphic>
          <a:graphicData uri="http://schemas.openxmlformats.org/presentationml/2006/ole">
            <mc:AlternateContent xmlns:mc="http://schemas.openxmlformats.org/markup-compatibility/2006">
              <mc:Choice xmlns:v="urn:schemas-microsoft-com:vml" Requires="v">
                <p:oleObj spid="_x0000_s161890" name="Equation" r:id="rId7" imgW="2374560" imgH="380880" progId="Equation.3">
                  <p:embed/>
                </p:oleObj>
              </mc:Choice>
              <mc:Fallback>
                <p:oleObj name="Equation" r:id="rId7" imgW="23745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92800" y="612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11"/>
          <p:cNvGraphicFramePr>
            <a:graphicFrameLocks noChangeAspect="1"/>
          </p:cNvGraphicFramePr>
          <p:nvPr>
            <p:extLst>
              <p:ext uri="{D42A27DB-BD31-4B8C-83A1-F6EECF244321}">
                <p14:modId xmlns:p14="http://schemas.microsoft.com/office/powerpoint/2010/main" val="479132839"/>
              </p:ext>
            </p:extLst>
          </p:nvPr>
        </p:nvGraphicFramePr>
        <p:xfrm>
          <a:off x="5605200" y="612000"/>
          <a:ext cx="1739900" cy="381000"/>
        </p:xfrm>
        <a:graphic>
          <a:graphicData uri="http://schemas.openxmlformats.org/presentationml/2006/ole">
            <mc:AlternateContent xmlns:mc="http://schemas.openxmlformats.org/markup-compatibility/2006">
              <mc:Choice xmlns:v="urn:schemas-microsoft-com:vml" Requires="v">
                <p:oleObj spid="_x0000_s161891" name="Equation" r:id="rId9" imgW="1739880" imgH="380880" progId="Equation.3">
                  <p:embed/>
                </p:oleObj>
              </mc:Choice>
              <mc:Fallback>
                <p:oleObj name="Equation" r:id="rId9" imgW="173988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05200" y="612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0" y="2376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1764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1152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540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10"/>
          <p:cNvGraphicFramePr>
            <a:graphicFrameLocks noChangeAspect="1"/>
          </p:cNvGraphicFramePr>
          <p:nvPr>
            <p:extLst>
              <p:ext uri="{D42A27DB-BD31-4B8C-83A1-F6EECF244321}">
                <p14:modId xmlns:p14="http://schemas.microsoft.com/office/powerpoint/2010/main" val="1806406799"/>
              </p:ext>
            </p:extLst>
          </p:nvPr>
        </p:nvGraphicFramePr>
        <p:xfrm>
          <a:off x="1792800" y="612000"/>
          <a:ext cx="2374900" cy="381000"/>
        </p:xfrm>
        <a:graphic>
          <a:graphicData uri="http://schemas.openxmlformats.org/presentationml/2006/ole">
            <mc:AlternateContent xmlns:mc="http://schemas.openxmlformats.org/markup-compatibility/2006">
              <mc:Choice xmlns:v="urn:schemas-microsoft-com:vml" Requires="v">
                <p:oleObj spid="_x0000_s160888"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2800" y="612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0773" name="Rectangle 5"/>
          <p:cNvSpPr>
            <a:spLocks noChangeArrowheads="1"/>
          </p:cNvSpPr>
          <p:nvPr/>
        </p:nvSpPr>
        <p:spPr bwMode="auto">
          <a:xfrm>
            <a:off x="5553075" y="572400"/>
            <a:ext cx="1836000"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7" name="Object 11"/>
          <p:cNvGraphicFramePr>
            <a:graphicFrameLocks noChangeAspect="1"/>
          </p:cNvGraphicFramePr>
          <p:nvPr>
            <p:extLst>
              <p:ext uri="{D42A27DB-BD31-4B8C-83A1-F6EECF244321}">
                <p14:modId xmlns:p14="http://schemas.microsoft.com/office/powerpoint/2010/main" val="2732727736"/>
              </p:ext>
            </p:extLst>
          </p:nvPr>
        </p:nvGraphicFramePr>
        <p:xfrm>
          <a:off x="5605200" y="612000"/>
          <a:ext cx="1739900" cy="381000"/>
        </p:xfrm>
        <a:graphic>
          <a:graphicData uri="http://schemas.openxmlformats.org/presentationml/2006/ole">
            <mc:AlternateContent xmlns:mc="http://schemas.openxmlformats.org/markup-compatibility/2006">
              <mc:Choice xmlns:v="urn:schemas-microsoft-com:vml" Requires="v">
                <p:oleObj spid="_x0000_s160889" name="Equation" r:id="rId5" imgW="1739880" imgH="380880" progId="Equation.3">
                  <p:embed/>
                </p:oleObj>
              </mc:Choice>
              <mc:Fallback>
                <p:oleObj name="Equation" r:id="rId5" imgW="17398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5200" y="612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0771" name="Rectangle 3"/>
          <p:cNvSpPr>
            <a:spLocks noChangeArrowheads="1"/>
          </p:cNvSpPr>
          <p:nvPr/>
        </p:nvSpPr>
        <p:spPr bwMode="auto">
          <a:xfrm>
            <a:off x="5943600" y="1796400"/>
            <a:ext cx="1260000"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8" name="Object 27"/>
          <p:cNvGraphicFramePr>
            <a:graphicFrameLocks noChangeAspect="1"/>
          </p:cNvGraphicFramePr>
          <p:nvPr>
            <p:extLst>
              <p:ext uri="{D42A27DB-BD31-4B8C-83A1-F6EECF244321}">
                <p14:modId xmlns:p14="http://schemas.microsoft.com/office/powerpoint/2010/main" val="2855912115"/>
              </p:ext>
            </p:extLst>
          </p:nvPr>
        </p:nvGraphicFramePr>
        <p:xfrm>
          <a:off x="868363" y="1836738"/>
          <a:ext cx="6288087" cy="381000"/>
        </p:xfrm>
        <a:graphic>
          <a:graphicData uri="http://schemas.openxmlformats.org/presentationml/2006/ole">
            <mc:AlternateContent xmlns:mc="http://schemas.openxmlformats.org/markup-compatibility/2006">
              <mc:Choice xmlns:v="urn:schemas-microsoft-com:vml" Requires="v">
                <p:oleObj spid="_x0000_s160890" name="Equation" r:id="rId7" imgW="6286500" imgH="381000" progId="Equation.3">
                  <p:embed/>
                </p:oleObj>
              </mc:Choice>
              <mc:Fallback>
                <p:oleObj name="Equation" r:id="rId7" imgW="62865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8363" y="1836738"/>
                        <a:ext cx="62880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0770" name="Rectangle 2"/>
          <p:cNvSpPr>
            <a:spLocks noChangeArrowheads="1"/>
          </p:cNvSpPr>
          <p:nvPr/>
        </p:nvSpPr>
        <p:spPr bwMode="auto">
          <a:xfrm>
            <a:off x="6905625" y="2408399"/>
            <a:ext cx="274638"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9" name="Object 28"/>
          <p:cNvGraphicFramePr>
            <a:graphicFrameLocks noChangeAspect="1"/>
          </p:cNvGraphicFramePr>
          <p:nvPr>
            <p:extLst>
              <p:ext uri="{D42A27DB-BD31-4B8C-83A1-F6EECF244321}">
                <p14:modId xmlns:p14="http://schemas.microsoft.com/office/powerpoint/2010/main" val="3952361915"/>
              </p:ext>
            </p:extLst>
          </p:nvPr>
        </p:nvGraphicFramePr>
        <p:xfrm>
          <a:off x="1792288" y="2447925"/>
          <a:ext cx="5384800" cy="381000"/>
        </p:xfrm>
        <a:graphic>
          <a:graphicData uri="http://schemas.openxmlformats.org/presentationml/2006/ole">
            <mc:AlternateContent xmlns:mc="http://schemas.openxmlformats.org/markup-compatibility/2006">
              <mc:Choice xmlns:v="urn:schemas-microsoft-com:vml" Requires="v">
                <p:oleObj spid="_x0000_s160891" name="Equation" r:id="rId9" imgW="5384800" imgH="381000" progId="Equation.3">
                  <p:embed/>
                </p:oleObj>
              </mc:Choice>
              <mc:Fallback>
                <p:oleObj name="Equation" r:id="rId9" imgW="53848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92288" y="2447925"/>
                        <a:ext cx="5384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2739054528"/>
              </p:ext>
            </p:extLst>
          </p:nvPr>
        </p:nvGraphicFramePr>
        <p:xfrm>
          <a:off x="1393825" y="1223963"/>
          <a:ext cx="3670300" cy="381000"/>
        </p:xfrm>
        <a:graphic>
          <a:graphicData uri="http://schemas.openxmlformats.org/presentationml/2006/ole">
            <mc:AlternateContent xmlns:mc="http://schemas.openxmlformats.org/markup-compatibility/2006">
              <mc:Choice xmlns:v="urn:schemas-microsoft-com:vml" Requires="v">
                <p:oleObj spid="_x0000_s160892" name="Equation" r:id="rId11" imgW="3670300" imgH="381000" progId="Equation.3">
                  <p:embed/>
                </p:oleObj>
              </mc:Choice>
              <mc:Fallback>
                <p:oleObj name="Equation" r:id="rId11" imgW="3670300" imgH="381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93825" y="1223963"/>
                        <a:ext cx="3670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0781" name="Text Box 1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4</a:t>
            </a:r>
          </a:p>
        </p:txBody>
      </p:sp>
      <p:sp>
        <p:nvSpPr>
          <p:cNvPr id="160782" name="Text Box 1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disturbance term now reduces to </a:t>
            </a:r>
            <a:r>
              <a:rPr lang="en-GB" sz="1500" i="1">
                <a:latin typeface="Symbol" pitchFamily="18" charset="2"/>
              </a:rPr>
              <a:t>e</a:t>
            </a:r>
            <a:r>
              <a:rPr lang="en-GB" sz="1500" i="1" baseline="-25000"/>
              <a:t>t</a:t>
            </a:r>
            <a:r>
              <a:rPr lang="en-GB" sz="1500"/>
              <a:t>, the innovation at time </a:t>
            </a:r>
            <a:r>
              <a:rPr lang="en-GB" sz="1500" i="1"/>
              <a:t>t</a:t>
            </a:r>
            <a:r>
              <a:rPr lang="en-GB" sz="1500"/>
              <a:t> in the AR(1) process.  By assumption, this is independently distributed, so the problem of autocorrelation has been eliminated. </a:t>
            </a:r>
            <a:endParaRPr lang="en-GB" sz="1500">
              <a:latin typeface="Times New Roman" pitchFamily="18" charset="0"/>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9758" name="Text Box 1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5</a:t>
            </a:r>
          </a:p>
        </p:txBody>
      </p:sp>
      <p:sp>
        <p:nvSpPr>
          <p:cNvPr id="159759"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There is one minor problem.  The revised specification involves a nonlinear restriction.  The coefficient of </a:t>
            </a:r>
            <a:r>
              <a:rPr lang="en-GB" sz="1500" i="1"/>
              <a:t>X</a:t>
            </a:r>
            <a:r>
              <a:rPr lang="en-GB" sz="1500" i="1" baseline="-25000"/>
              <a:t>t</a:t>
            </a:r>
            <a:r>
              <a:rPr lang="en-GB" sz="1500" baseline="-25000">
                <a:cs typeface="Arial" charset="0"/>
              </a:rPr>
              <a:t>–</a:t>
            </a:r>
            <a:r>
              <a:rPr lang="en-GB" sz="1500" baseline="-25000"/>
              <a:t>1</a:t>
            </a:r>
            <a:r>
              <a:rPr lang="en-GB" sz="1500"/>
              <a:t> is minus the product of the coefficients of </a:t>
            </a:r>
            <a:r>
              <a:rPr lang="en-GB" sz="1500" i="1"/>
              <a:t>X</a:t>
            </a:r>
            <a:r>
              <a:rPr lang="en-GB" sz="1500" i="1" baseline="-25000"/>
              <a:t>t</a:t>
            </a:r>
            <a:r>
              <a:rPr lang="en-GB" sz="1500"/>
              <a:t> and </a:t>
            </a:r>
            <a:r>
              <a:rPr lang="en-GB" sz="1500" i="1"/>
              <a:t>Y</a:t>
            </a:r>
            <a:r>
              <a:rPr lang="en-GB" sz="1500" i="1" baseline="-25000"/>
              <a:t>t</a:t>
            </a:r>
            <a:r>
              <a:rPr lang="en-GB" sz="1500" baseline="-25000">
                <a:cs typeface="Arial" charset="0"/>
              </a:rPr>
              <a:t>–</a:t>
            </a:r>
            <a:r>
              <a:rPr lang="en-GB" sz="1500" baseline="-25000"/>
              <a:t>1</a:t>
            </a:r>
            <a:r>
              <a:rPr lang="en-GB" sz="1500"/>
              <a:t>.</a:t>
            </a:r>
            <a:endParaRPr lang="en-GB" sz="1500">
              <a:latin typeface="Times New Roman" pitchFamily="18" charset="0"/>
            </a:endParaRP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sp>
        <p:nvSpPr>
          <p:cNvPr id="17" name="Rectangle 16"/>
          <p:cNvSpPr>
            <a:spLocks noChangeArrowheads="1"/>
          </p:cNvSpPr>
          <p:nvPr/>
        </p:nvSpPr>
        <p:spPr bwMode="auto">
          <a:xfrm>
            <a:off x="0" y="2376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2"/>
          <p:cNvSpPr>
            <a:spLocks noChangeArrowheads="1"/>
          </p:cNvSpPr>
          <p:nvPr/>
        </p:nvSpPr>
        <p:spPr bwMode="auto">
          <a:xfrm>
            <a:off x="5626100" y="2406649"/>
            <a:ext cx="557213"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3"/>
          <p:cNvSpPr>
            <a:spLocks noChangeArrowheads="1"/>
          </p:cNvSpPr>
          <p:nvPr/>
        </p:nvSpPr>
        <p:spPr bwMode="auto">
          <a:xfrm>
            <a:off x="4686300" y="2406649"/>
            <a:ext cx="338138"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4"/>
          <p:cNvSpPr>
            <a:spLocks noChangeArrowheads="1"/>
          </p:cNvSpPr>
          <p:nvPr/>
        </p:nvSpPr>
        <p:spPr bwMode="auto">
          <a:xfrm>
            <a:off x="3771900" y="2406649"/>
            <a:ext cx="255588"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16"/>
          <p:cNvSpPr>
            <a:spLocks noChangeArrowheads="1"/>
          </p:cNvSpPr>
          <p:nvPr/>
        </p:nvSpPr>
        <p:spPr bwMode="auto">
          <a:xfrm>
            <a:off x="0" y="1764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1152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0" name="Object 29"/>
          <p:cNvGraphicFramePr>
            <a:graphicFrameLocks noChangeAspect="1"/>
          </p:cNvGraphicFramePr>
          <p:nvPr>
            <p:extLst>
              <p:ext uri="{D42A27DB-BD31-4B8C-83A1-F6EECF244321}">
                <p14:modId xmlns:p14="http://schemas.microsoft.com/office/powerpoint/2010/main" val="2918304841"/>
              </p:ext>
            </p:extLst>
          </p:nvPr>
        </p:nvGraphicFramePr>
        <p:xfrm>
          <a:off x="868363" y="1836738"/>
          <a:ext cx="6288087" cy="381000"/>
        </p:xfrm>
        <a:graphic>
          <a:graphicData uri="http://schemas.openxmlformats.org/presentationml/2006/ole">
            <mc:AlternateContent xmlns:mc="http://schemas.openxmlformats.org/markup-compatibility/2006">
              <mc:Choice xmlns:v="urn:schemas-microsoft-com:vml" Requires="v">
                <p:oleObj spid="_x0000_s159867" name="Equation" r:id="rId3" imgW="6286500" imgH="381000" progId="Equation.3">
                  <p:embed/>
                </p:oleObj>
              </mc:Choice>
              <mc:Fallback>
                <p:oleObj name="Equation" r:id="rId3" imgW="62865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363" y="1836738"/>
                        <a:ext cx="62880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249775277"/>
              </p:ext>
            </p:extLst>
          </p:nvPr>
        </p:nvGraphicFramePr>
        <p:xfrm>
          <a:off x="1792288" y="2447925"/>
          <a:ext cx="5384800" cy="381000"/>
        </p:xfrm>
        <a:graphic>
          <a:graphicData uri="http://schemas.openxmlformats.org/presentationml/2006/ole">
            <mc:AlternateContent xmlns:mc="http://schemas.openxmlformats.org/markup-compatibility/2006">
              <mc:Choice xmlns:v="urn:schemas-microsoft-com:vml" Requires="v">
                <p:oleObj spid="_x0000_s159868" name="Equation" r:id="rId5" imgW="5384800" imgH="381000" progId="Equation.3">
                  <p:embed/>
                </p:oleObj>
              </mc:Choice>
              <mc:Fallback>
                <p:oleObj name="Equation" r:id="rId5" imgW="5384800" imgH="381000" progId="Equation.3">
                  <p:embed/>
                  <p:pic>
                    <p:nvPicPr>
                      <p:cNvPr id="0" name="Object 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2288" y="2447925"/>
                        <a:ext cx="5384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736799388"/>
              </p:ext>
            </p:extLst>
          </p:nvPr>
        </p:nvGraphicFramePr>
        <p:xfrm>
          <a:off x="1393825" y="1223963"/>
          <a:ext cx="3670300" cy="381000"/>
        </p:xfrm>
        <a:graphic>
          <a:graphicData uri="http://schemas.openxmlformats.org/presentationml/2006/ole">
            <mc:AlternateContent xmlns:mc="http://schemas.openxmlformats.org/markup-compatibility/2006">
              <mc:Choice xmlns:v="urn:schemas-microsoft-com:vml" Requires="v">
                <p:oleObj spid="_x0000_s159869" name="Equation" r:id="rId7" imgW="3670300" imgH="381000" progId="Equation.3">
                  <p:embed/>
                </p:oleObj>
              </mc:Choice>
              <mc:Fallback>
                <p:oleObj name="Equation" r:id="rId7" imgW="3670300" imgH="38100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93825" y="1223963"/>
                        <a:ext cx="3670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16"/>
          <p:cNvSpPr>
            <a:spLocks noChangeArrowheads="1"/>
          </p:cNvSpPr>
          <p:nvPr/>
        </p:nvSpPr>
        <p:spPr bwMode="auto">
          <a:xfrm>
            <a:off x="0" y="540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1" name="Object 10"/>
          <p:cNvGraphicFramePr>
            <a:graphicFrameLocks noChangeAspect="1"/>
          </p:cNvGraphicFramePr>
          <p:nvPr>
            <p:extLst>
              <p:ext uri="{D42A27DB-BD31-4B8C-83A1-F6EECF244321}">
                <p14:modId xmlns:p14="http://schemas.microsoft.com/office/powerpoint/2010/main" val="4225641256"/>
              </p:ext>
            </p:extLst>
          </p:nvPr>
        </p:nvGraphicFramePr>
        <p:xfrm>
          <a:off x="1792800" y="612000"/>
          <a:ext cx="2374900" cy="381000"/>
        </p:xfrm>
        <a:graphic>
          <a:graphicData uri="http://schemas.openxmlformats.org/presentationml/2006/ole">
            <mc:AlternateContent xmlns:mc="http://schemas.openxmlformats.org/markup-compatibility/2006">
              <mc:Choice xmlns:v="urn:schemas-microsoft-com:vml" Requires="v">
                <p:oleObj spid="_x0000_s159870" name="Equation" r:id="rId9" imgW="2374560" imgH="380880" progId="Equation.3">
                  <p:embed/>
                </p:oleObj>
              </mc:Choice>
              <mc:Fallback>
                <p:oleObj name="Equation" r:id="rId9" imgW="2374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92800" y="612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11"/>
          <p:cNvGraphicFramePr>
            <a:graphicFrameLocks noChangeAspect="1"/>
          </p:cNvGraphicFramePr>
          <p:nvPr>
            <p:extLst>
              <p:ext uri="{D42A27DB-BD31-4B8C-83A1-F6EECF244321}">
                <p14:modId xmlns:p14="http://schemas.microsoft.com/office/powerpoint/2010/main" val="479132839"/>
              </p:ext>
            </p:extLst>
          </p:nvPr>
        </p:nvGraphicFramePr>
        <p:xfrm>
          <a:off x="5605200" y="612000"/>
          <a:ext cx="1739900" cy="381000"/>
        </p:xfrm>
        <a:graphic>
          <a:graphicData uri="http://schemas.openxmlformats.org/presentationml/2006/ole">
            <mc:AlternateContent xmlns:mc="http://schemas.openxmlformats.org/markup-compatibility/2006">
              <mc:Choice xmlns:v="urn:schemas-microsoft-com:vml" Requires="v">
                <p:oleObj spid="_x0000_s159871" name="Equation" r:id="rId11" imgW="1739880" imgH="380880" progId="Equation.3">
                  <p:embed/>
                </p:oleObj>
              </mc:Choice>
              <mc:Fallback>
                <p:oleObj name="Equation" r:id="rId11" imgW="173988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05200" y="612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8735" name="Text Box 1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6</a:t>
            </a:r>
          </a:p>
        </p:txBody>
      </p:sp>
      <p:sp>
        <p:nvSpPr>
          <p:cNvPr id="158736"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This means that we should not try to fit the equation using ordinary least squares.  OLS would not take account of the restriction and so we would end up with conflicting estimates of the parameters.</a:t>
            </a:r>
            <a:endParaRPr lang="en-GB" sz="1500">
              <a:latin typeface="Times New Roman" pitchFamily="18" charset="0"/>
            </a:endParaRP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sp>
        <p:nvSpPr>
          <p:cNvPr id="18" name="Rectangle 16"/>
          <p:cNvSpPr>
            <a:spLocks noChangeArrowheads="1"/>
          </p:cNvSpPr>
          <p:nvPr/>
        </p:nvSpPr>
        <p:spPr bwMode="auto">
          <a:xfrm>
            <a:off x="0" y="2376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2"/>
          <p:cNvSpPr>
            <a:spLocks noChangeArrowheads="1"/>
          </p:cNvSpPr>
          <p:nvPr/>
        </p:nvSpPr>
        <p:spPr bwMode="auto">
          <a:xfrm>
            <a:off x="5626100" y="2406649"/>
            <a:ext cx="557213"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3"/>
          <p:cNvSpPr>
            <a:spLocks noChangeArrowheads="1"/>
          </p:cNvSpPr>
          <p:nvPr/>
        </p:nvSpPr>
        <p:spPr bwMode="auto">
          <a:xfrm>
            <a:off x="4686300" y="2406649"/>
            <a:ext cx="338138"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4"/>
          <p:cNvSpPr>
            <a:spLocks noChangeArrowheads="1"/>
          </p:cNvSpPr>
          <p:nvPr/>
        </p:nvSpPr>
        <p:spPr bwMode="auto">
          <a:xfrm>
            <a:off x="3771900" y="2406649"/>
            <a:ext cx="255588"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Rectangle 16"/>
          <p:cNvSpPr>
            <a:spLocks noChangeArrowheads="1"/>
          </p:cNvSpPr>
          <p:nvPr/>
        </p:nvSpPr>
        <p:spPr bwMode="auto">
          <a:xfrm>
            <a:off x="0" y="1764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0" y="1152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0" name="Object 12"/>
          <p:cNvGraphicFramePr>
            <a:graphicFrameLocks noChangeAspect="1"/>
          </p:cNvGraphicFramePr>
          <p:nvPr>
            <p:extLst>
              <p:ext uri="{D42A27DB-BD31-4B8C-83A1-F6EECF244321}">
                <p14:modId xmlns:p14="http://schemas.microsoft.com/office/powerpoint/2010/main" val="2736799388"/>
              </p:ext>
            </p:extLst>
          </p:nvPr>
        </p:nvGraphicFramePr>
        <p:xfrm>
          <a:off x="1393200" y="1224000"/>
          <a:ext cx="3670300" cy="381000"/>
        </p:xfrm>
        <a:graphic>
          <a:graphicData uri="http://schemas.openxmlformats.org/presentationml/2006/ole">
            <mc:AlternateContent xmlns:mc="http://schemas.openxmlformats.org/markup-compatibility/2006">
              <mc:Choice xmlns:v="urn:schemas-microsoft-com:vml" Requires="v">
                <p:oleObj spid="_x0000_s158855" name="Equation" r:id="rId3" imgW="3670200" imgH="380880" progId="Equation.3">
                  <p:embed/>
                </p:oleObj>
              </mc:Choice>
              <mc:Fallback>
                <p:oleObj name="Equation" r:id="rId3" imgW="36702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3200" y="1224000"/>
                        <a:ext cx="3670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2918304841"/>
              </p:ext>
            </p:extLst>
          </p:nvPr>
        </p:nvGraphicFramePr>
        <p:xfrm>
          <a:off x="868363" y="1836738"/>
          <a:ext cx="6288087" cy="381000"/>
        </p:xfrm>
        <a:graphic>
          <a:graphicData uri="http://schemas.openxmlformats.org/presentationml/2006/ole">
            <mc:AlternateContent xmlns:mc="http://schemas.openxmlformats.org/markup-compatibility/2006">
              <mc:Choice xmlns:v="urn:schemas-microsoft-com:vml" Requires="v">
                <p:oleObj spid="_x0000_s158856" name="Equation" r:id="rId5" imgW="6286500" imgH="381000" progId="Equation.3">
                  <p:embed/>
                </p:oleObj>
              </mc:Choice>
              <mc:Fallback>
                <p:oleObj name="Equation" r:id="rId5" imgW="62865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8363" y="1836738"/>
                        <a:ext cx="62880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2249775277"/>
              </p:ext>
            </p:extLst>
          </p:nvPr>
        </p:nvGraphicFramePr>
        <p:xfrm>
          <a:off x="1792800" y="2447925"/>
          <a:ext cx="5384800" cy="381000"/>
        </p:xfrm>
        <a:graphic>
          <a:graphicData uri="http://schemas.openxmlformats.org/presentationml/2006/ole">
            <mc:AlternateContent xmlns:mc="http://schemas.openxmlformats.org/markup-compatibility/2006">
              <mc:Choice xmlns:v="urn:schemas-microsoft-com:vml" Requires="v">
                <p:oleObj spid="_x0000_s158857" name="Equation" r:id="rId7" imgW="5384520" imgH="380880" progId="Equation.3">
                  <p:embed/>
                </p:oleObj>
              </mc:Choice>
              <mc:Fallback>
                <p:oleObj name="Equation" r:id="rId7" imgW="538452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92800" y="2447925"/>
                        <a:ext cx="5384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16"/>
          <p:cNvSpPr>
            <a:spLocks noChangeArrowheads="1"/>
          </p:cNvSpPr>
          <p:nvPr/>
        </p:nvSpPr>
        <p:spPr bwMode="auto">
          <a:xfrm>
            <a:off x="0" y="540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4" name="Object 10"/>
          <p:cNvGraphicFramePr>
            <a:graphicFrameLocks noChangeAspect="1"/>
          </p:cNvGraphicFramePr>
          <p:nvPr>
            <p:extLst>
              <p:ext uri="{D42A27DB-BD31-4B8C-83A1-F6EECF244321}">
                <p14:modId xmlns:p14="http://schemas.microsoft.com/office/powerpoint/2010/main" val="4225641256"/>
              </p:ext>
            </p:extLst>
          </p:nvPr>
        </p:nvGraphicFramePr>
        <p:xfrm>
          <a:off x="1792800" y="612000"/>
          <a:ext cx="2374900" cy="381000"/>
        </p:xfrm>
        <a:graphic>
          <a:graphicData uri="http://schemas.openxmlformats.org/presentationml/2006/ole">
            <mc:AlternateContent xmlns:mc="http://schemas.openxmlformats.org/markup-compatibility/2006">
              <mc:Choice xmlns:v="urn:schemas-microsoft-com:vml" Requires="v">
                <p:oleObj spid="_x0000_s158858" name="Equation" r:id="rId9" imgW="2374560" imgH="380880" progId="Equation.3">
                  <p:embed/>
                </p:oleObj>
              </mc:Choice>
              <mc:Fallback>
                <p:oleObj name="Equation" r:id="rId9" imgW="2374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92800" y="612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11"/>
          <p:cNvGraphicFramePr>
            <a:graphicFrameLocks noChangeAspect="1"/>
          </p:cNvGraphicFramePr>
          <p:nvPr>
            <p:extLst>
              <p:ext uri="{D42A27DB-BD31-4B8C-83A1-F6EECF244321}">
                <p14:modId xmlns:p14="http://schemas.microsoft.com/office/powerpoint/2010/main" val="479132839"/>
              </p:ext>
            </p:extLst>
          </p:nvPr>
        </p:nvGraphicFramePr>
        <p:xfrm>
          <a:off x="5605200" y="612000"/>
          <a:ext cx="1739900" cy="381000"/>
        </p:xfrm>
        <a:graphic>
          <a:graphicData uri="http://schemas.openxmlformats.org/presentationml/2006/ole">
            <mc:AlternateContent xmlns:mc="http://schemas.openxmlformats.org/markup-compatibility/2006">
              <mc:Choice xmlns:v="urn:schemas-microsoft-com:vml" Requires="v">
                <p:oleObj spid="_x0000_s158859" name="Equation" r:id="rId11" imgW="1739880" imgH="380880" progId="Equation.3">
                  <p:embed/>
                </p:oleObj>
              </mc:Choice>
              <mc:Fallback>
                <p:oleObj name="Equation" r:id="rId11" imgW="173988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05200" y="612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16"/>
          <p:cNvSpPr>
            <a:spLocks noChangeArrowheads="1"/>
          </p:cNvSpPr>
          <p:nvPr/>
        </p:nvSpPr>
        <p:spPr bwMode="auto">
          <a:xfrm>
            <a:off x="0" y="3132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16"/>
          <p:cNvSpPr>
            <a:spLocks noChangeArrowheads="1"/>
          </p:cNvSpPr>
          <p:nvPr/>
        </p:nvSpPr>
        <p:spPr bwMode="auto">
          <a:xfrm>
            <a:off x="0" y="2376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7698" name="Rectangle 2"/>
          <p:cNvSpPr>
            <a:spLocks noChangeArrowheads="1"/>
          </p:cNvSpPr>
          <p:nvPr/>
        </p:nvSpPr>
        <p:spPr bwMode="auto">
          <a:xfrm>
            <a:off x="5626100" y="2406649"/>
            <a:ext cx="557213"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7699" name="Rectangle 3"/>
          <p:cNvSpPr>
            <a:spLocks noChangeArrowheads="1"/>
          </p:cNvSpPr>
          <p:nvPr/>
        </p:nvSpPr>
        <p:spPr bwMode="auto">
          <a:xfrm>
            <a:off x="4686300" y="2406649"/>
            <a:ext cx="338138"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7700" name="Rectangle 4"/>
          <p:cNvSpPr>
            <a:spLocks noChangeArrowheads="1"/>
          </p:cNvSpPr>
          <p:nvPr/>
        </p:nvSpPr>
        <p:spPr bwMode="auto">
          <a:xfrm>
            <a:off x="3771900" y="2406649"/>
            <a:ext cx="255588"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7710" name="Text Box 1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7</a:t>
            </a:r>
          </a:p>
        </p:txBody>
      </p:sp>
      <p:sp>
        <p:nvSpPr>
          <p:cNvPr id="157711"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For example, we might obtain the equation shown.  From it we could deduce estimates of 0.5 for </a:t>
            </a:r>
            <a:r>
              <a:rPr lang="en-GB" sz="1500" i="1">
                <a:latin typeface="Symbol" pitchFamily="18" charset="2"/>
              </a:rPr>
              <a:t>r</a:t>
            </a:r>
            <a:r>
              <a:rPr lang="en-GB" sz="1500"/>
              <a:t> and 0.8 for </a:t>
            </a:r>
            <a:r>
              <a:rPr lang="en-GB" sz="1500" i="1">
                <a:latin typeface="Symbol" pitchFamily="18" charset="2"/>
              </a:rPr>
              <a:t>b</a:t>
            </a:r>
            <a:r>
              <a:rPr lang="en-GB" sz="1500" baseline="-25000"/>
              <a:t>2</a:t>
            </a:r>
            <a:r>
              <a:rPr lang="en-GB" sz="1500"/>
              <a:t>.  But these numbers would be incompatible with the estimate of 0.6 for </a:t>
            </a:r>
            <a:r>
              <a:rPr lang="en-GB" sz="1500" i="1">
                <a:latin typeface="Symbol" pitchFamily="18" charset="2"/>
              </a:rPr>
              <a:t>b</a:t>
            </a:r>
            <a:r>
              <a:rPr lang="en-GB" sz="1500" baseline="-25000"/>
              <a:t>2</a:t>
            </a:r>
            <a:r>
              <a:rPr lang="en-GB" sz="1500" i="1">
                <a:latin typeface="Symbol" pitchFamily="18" charset="2"/>
              </a:rPr>
              <a:t>r</a:t>
            </a:r>
            <a:r>
              <a:rPr lang="en-GB" sz="1500"/>
              <a:t>.</a:t>
            </a:r>
          </a:p>
        </p:txBody>
      </p:sp>
      <p:graphicFrame>
        <p:nvGraphicFramePr>
          <p:cNvPr id="157712" name="Object 16"/>
          <p:cNvGraphicFramePr>
            <a:graphicFrameLocks noChangeAspect="1"/>
          </p:cNvGraphicFramePr>
          <p:nvPr>
            <p:extLst>
              <p:ext uri="{D42A27DB-BD31-4B8C-83A1-F6EECF244321}">
                <p14:modId xmlns:p14="http://schemas.microsoft.com/office/powerpoint/2010/main" val="3213761129"/>
              </p:ext>
            </p:extLst>
          </p:nvPr>
        </p:nvGraphicFramePr>
        <p:xfrm>
          <a:off x="1797050" y="3160800"/>
          <a:ext cx="4318000" cy="430212"/>
        </p:xfrm>
        <a:graphic>
          <a:graphicData uri="http://schemas.openxmlformats.org/presentationml/2006/ole">
            <mc:AlternateContent xmlns:mc="http://schemas.openxmlformats.org/markup-compatibility/2006">
              <mc:Choice xmlns:v="urn:schemas-microsoft-com:vml" Requires="v">
                <p:oleObj spid="_x0000_s157855" name="Equation" r:id="rId3" imgW="4317840" imgH="431640" progId="Equation.3">
                  <p:embed/>
                </p:oleObj>
              </mc:Choice>
              <mc:Fallback>
                <p:oleObj name="Equation" r:id="rId3" imgW="4317840" imgH="431640" progId="Equation.3">
                  <p:embed/>
                  <p:pic>
                    <p:nvPicPr>
                      <p:cNvPr id="0" name="Object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7050" y="3160800"/>
                        <a:ext cx="43180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sp>
        <p:nvSpPr>
          <p:cNvPr id="18" name="Rectangle 16"/>
          <p:cNvSpPr>
            <a:spLocks noChangeArrowheads="1"/>
          </p:cNvSpPr>
          <p:nvPr/>
        </p:nvSpPr>
        <p:spPr bwMode="auto">
          <a:xfrm>
            <a:off x="0" y="1764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1152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037194526"/>
              </p:ext>
            </p:extLst>
          </p:nvPr>
        </p:nvGraphicFramePr>
        <p:xfrm>
          <a:off x="868363" y="1836738"/>
          <a:ext cx="6288087" cy="381000"/>
        </p:xfrm>
        <a:graphic>
          <a:graphicData uri="http://schemas.openxmlformats.org/presentationml/2006/ole">
            <mc:AlternateContent xmlns:mc="http://schemas.openxmlformats.org/markup-compatibility/2006">
              <mc:Choice xmlns:v="urn:schemas-microsoft-com:vml" Requires="v">
                <p:oleObj spid="_x0000_s157856" name="Equation" r:id="rId5" imgW="6286500" imgH="381000" progId="Equation.3">
                  <p:embed/>
                </p:oleObj>
              </mc:Choice>
              <mc:Fallback>
                <p:oleObj name="Equation" r:id="rId5" imgW="6286500" imgH="3810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8363" y="1836738"/>
                        <a:ext cx="62880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249775277"/>
              </p:ext>
            </p:extLst>
          </p:nvPr>
        </p:nvGraphicFramePr>
        <p:xfrm>
          <a:off x="1792288" y="2447925"/>
          <a:ext cx="5384800" cy="381000"/>
        </p:xfrm>
        <a:graphic>
          <a:graphicData uri="http://schemas.openxmlformats.org/presentationml/2006/ole">
            <mc:AlternateContent xmlns:mc="http://schemas.openxmlformats.org/markup-compatibility/2006">
              <mc:Choice xmlns:v="urn:schemas-microsoft-com:vml" Requires="v">
                <p:oleObj spid="_x0000_s157857" name="Equation" r:id="rId7" imgW="5384800" imgH="381000" progId="Equation.3">
                  <p:embed/>
                </p:oleObj>
              </mc:Choice>
              <mc:Fallback>
                <p:oleObj name="Equation" r:id="rId7" imgW="5384800" imgH="381000" progId="Equation.3">
                  <p:embed/>
                  <p:pic>
                    <p:nvPicPr>
                      <p:cNvPr id="0" name="Object 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92288" y="2447925"/>
                        <a:ext cx="5384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736799388"/>
              </p:ext>
            </p:extLst>
          </p:nvPr>
        </p:nvGraphicFramePr>
        <p:xfrm>
          <a:off x="1393825" y="1223963"/>
          <a:ext cx="3670300" cy="381000"/>
        </p:xfrm>
        <a:graphic>
          <a:graphicData uri="http://schemas.openxmlformats.org/presentationml/2006/ole">
            <mc:AlternateContent xmlns:mc="http://schemas.openxmlformats.org/markup-compatibility/2006">
              <mc:Choice xmlns:v="urn:schemas-microsoft-com:vml" Requires="v">
                <p:oleObj spid="_x0000_s157858" name="Equation" r:id="rId9" imgW="3670300" imgH="381000" progId="Equation.3">
                  <p:embed/>
                </p:oleObj>
              </mc:Choice>
              <mc:Fallback>
                <p:oleObj name="Equation" r:id="rId9" imgW="3670300" imgH="381000" progId="Equation.3">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93825" y="1223963"/>
                        <a:ext cx="3670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16"/>
          <p:cNvSpPr>
            <a:spLocks noChangeArrowheads="1"/>
          </p:cNvSpPr>
          <p:nvPr/>
        </p:nvSpPr>
        <p:spPr bwMode="auto">
          <a:xfrm>
            <a:off x="0" y="540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7" name="Object 10"/>
          <p:cNvGraphicFramePr>
            <a:graphicFrameLocks noChangeAspect="1"/>
          </p:cNvGraphicFramePr>
          <p:nvPr>
            <p:extLst>
              <p:ext uri="{D42A27DB-BD31-4B8C-83A1-F6EECF244321}">
                <p14:modId xmlns:p14="http://schemas.microsoft.com/office/powerpoint/2010/main" val="4225641256"/>
              </p:ext>
            </p:extLst>
          </p:nvPr>
        </p:nvGraphicFramePr>
        <p:xfrm>
          <a:off x="1792800" y="612000"/>
          <a:ext cx="2374900" cy="381000"/>
        </p:xfrm>
        <a:graphic>
          <a:graphicData uri="http://schemas.openxmlformats.org/presentationml/2006/ole">
            <mc:AlternateContent xmlns:mc="http://schemas.openxmlformats.org/markup-compatibility/2006">
              <mc:Choice xmlns:v="urn:schemas-microsoft-com:vml" Requires="v">
                <p:oleObj spid="_x0000_s157859" name="Equation" r:id="rId11" imgW="2374560" imgH="380880" progId="Equation.3">
                  <p:embed/>
                </p:oleObj>
              </mc:Choice>
              <mc:Fallback>
                <p:oleObj name="Equation" r:id="rId11" imgW="237456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92800" y="612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11"/>
          <p:cNvGraphicFramePr>
            <a:graphicFrameLocks noChangeAspect="1"/>
          </p:cNvGraphicFramePr>
          <p:nvPr>
            <p:extLst>
              <p:ext uri="{D42A27DB-BD31-4B8C-83A1-F6EECF244321}">
                <p14:modId xmlns:p14="http://schemas.microsoft.com/office/powerpoint/2010/main" val="479132839"/>
              </p:ext>
            </p:extLst>
          </p:nvPr>
        </p:nvGraphicFramePr>
        <p:xfrm>
          <a:off x="5605200" y="612000"/>
          <a:ext cx="1739900" cy="381000"/>
        </p:xfrm>
        <a:graphic>
          <a:graphicData uri="http://schemas.openxmlformats.org/presentationml/2006/ole">
            <mc:AlternateContent xmlns:mc="http://schemas.openxmlformats.org/markup-compatibility/2006">
              <mc:Choice xmlns:v="urn:schemas-microsoft-com:vml" Requires="v">
                <p:oleObj spid="_x0000_s157860" name="Equation" r:id="rId13" imgW="1739880" imgH="380880" progId="Equation.3">
                  <p:embed/>
                </p:oleObj>
              </mc:Choice>
              <mc:Fallback>
                <p:oleObj name="Equation" r:id="rId13" imgW="1739880" imgH="3808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605200" y="612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6688" name="Text Box 1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8</a:t>
            </a:r>
          </a:p>
        </p:txBody>
      </p:sp>
      <p:sp>
        <p:nvSpPr>
          <p:cNvPr id="156689"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We therefore need to use a nonlinear estimation technique.  Before doing this, we will extend the model to multiple regression with two explanatory variables.</a:t>
            </a:r>
            <a:endParaRPr lang="en-GB" sz="1500">
              <a:latin typeface="Times New Roman" pitchFamily="18"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9"/>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ELIMINATING AR(1) AUTOCORRELATION</a:t>
            </a:r>
            <a:endParaRPr lang="en-GB" sz="1600" b="0" dirty="0">
              <a:latin typeface="Times New Roman" pitchFamily="18" charset="0"/>
            </a:endParaRPr>
          </a:p>
        </p:txBody>
      </p:sp>
      <p:sp>
        <p:nvSpPr>
          <p:cNvPr id="23" name="Rectangle 16"/>
          <p:cNvSpPr>
            <a:spLocks noChangeArrowheads="1"/>
          </p:cNvSpPr>
          <p:nvPr/>
        </p:nvSpPr>
        <p:spPr bwMode="auto">
          <a:xfrm>
            <a:off x="0" y="3132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16"/>
          <p:cNvSpPr>
            <a:spLocks noChangeArrowheads="1"/>
          </p:cNvSpPr>
          <p:nvPr/>
        </p:nvSpPr>
        <p:spPr bwMode="auto">
          <a:xfrm>
            <a:off x="0" y="2376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1764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0" y="1152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3" name="Object 17"/>
          <p:cNvGraphicFramePr>
            <a:graphicFrameLocks noChangeAspect="1"/>
          </p:cNvGraphicFramePr>
          <p:nvPr>
            <p:extLst>
              <p:ext uri="{D42A27DB-BD31-4B8C-83A1-F6EECF244321}">
                <p14:modId xmlns:p14="http://schemas.microsoft.com/office/powerpoint/2010/main" val="1124292478"/>
              </p:ext>
            </p:extLst>
          </p:nvPr>
        </p:nvGraphicFramePr>
        <p:xfrm>
          <a:off x="1019175" y="3204000"/>
          <a:ext cx="3517900" cy="381000"/>
        </p:xfrm>
        <a:graphic>
          <a:graphicData uri="http://schemas.openxmlformats.org/presentationml/2006/ole">
            <mc:AlternateContent xmlns:mc="http://schemas.openxmlformats.org/markup-compatibility/2006">
              <mc:Choice xmlns:v="urn:schemas-microsoft-com:vml" Requires="v">
                <p:oleObj spid="_x0000_s156855" name="Equation" r:id="rId3" imgW="3517560" imgH="380880" progId="Equation.3">
                  <p:embed/>
                </p:oleObj>
              </mc:Choice>
              <mc:Fallback>
                <p:oleObj name="Equation" r:id="rId3" imgW="3517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9175" y="3204000"/>
                        <a:ext cx="3517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22"/>
          <p:cNvGraphicFramePr>
            <a:graphicFrameLocks noChangeAspect="1"/>
          </p:cNvGraphicFramePr>
          <p:nvPr>
            <p:extLst>
              <p:ext uri="{D42A27DB-BD31-4B8C-83A1-F6EECF244321}">
                <p14:modId xmlns:p14="http://schemas.microsoft.com/office/powerpoint/2010/main" val="280961573"/>
              </p:ext>
            </p:extLst>
          </p:nvPr>
        </p:nvGraphicFramePr>
        <p:xfrm>
          <a:off x="5603875" y="3204000"/>
          <a:ext cx="1739900" cy="381000"/>
        </p:xfrm>
        <a:graphic>
          <a:graphicData uri="http://schemas.openxmlformats.org/presentationml/2006/ole">
            <mc:AlternateContent xmlns:mc="http://schemas.openxmlformats.org/markup-compatibility/2006">
              <mc:Choice xmlns:v="urn:schemas-microsoft-com:vml" Requires="v">
                <p:oleObj spid="_x0000_s156856" name="Equation" r:id="rId5" imgW="1739880" imgH="380880" progId="Equation.3">
                  <p:embed/>
                </p:oleObj>
              </mc:Choice>
              <mc:Fallback>
                <p:oleObj name="Equation" r:id="rId5" imgW="17398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3875" y="3204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037194526"/>
              </p:ext>
            </p:extLst>
          </p:nvPr>
        </p:nvGraphicFramePr>
        <p:xfrm>
          <a:off x="868363" y="1836738"/>
          <a:ext cx="6288087" cy="381000"/>
        </p:xfrm>
        <a:graphic>
          <a:graphicData uri="http://schemas.openxmlformats.org/presentationml/2006/ole">
            <mc:AlternateContent xmlns:mc="http://schemas.openxmlformats.org/markup-compatibility/2006">
              <mc:Choice xmlns:v="urn:schemas-microsoft-com:vml" Requires="v">
                <p:oleObj spid="_x0000_s156857" name="Equation" r:id="rId7" imgW="6286500" imgH="381000" progId="Equation.3">
                  <p:embed/>
                </p:oleObj>
              </mc:Choice>
              <mc:Fallback>
                <p:oleObj name="Equation" r:id="rId7" imgW="6286500" imgH="3810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8363" y="1836738"/>
                        <a:ext cx="62880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249775277"/>
              </p:ext>
            </p:extLst>
          </p:nvPr>
        </p:nvGraphicFramePr>
        <p:xfrm>
          <a:off x="1792288" y="2447925"/>
          <a:ext cx="5384800" cy="381000"/>
        </p:xfrm>
        <a:graphic>
          <a:graphicData uri="http://schemas.openxmlformats.org/presentationml/2006/ole">
            <mc:AlternateContent xmlns:mc="http://schemas.openxmlformats.org/markup-compatibility/2006">
              <mc:Choice xmlns:v="urn:schemas-microsoft-com:vml" Requires="v">
                <p:oleObj spid="_x0000_s156858" name="Equation" r:id="rId9" imgW="5384800" imgH="381000" progId="Equation.3">
                  <p:embed/>
                </p:oleObj>
              </mc:Choice>
              <mc:Fallback>
                <p:oleObj name="Equation" r:id="rId9" imgW="5384800" imgH="381000" progId="Equation.3">
                  <p:embed/>
                  <p:pic>
                    <p:nvPicPr>
                      <p:cNvPr id="0" name="Object 3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92288" y="2447925"/>
                        <a:ext cx="5384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736799388"/>
              </p:ext>
            </p:extLst>
          </p:nvPr>
        </p:nvGraphicFramePr>
        <p:xfrm>
          <a:off x="1393825" y="1223963"/>
          <a:ext cx="3670300" cy="381000"/>
        </p:xfrm>
        <a:graphic>
          <a:graphicData uri="http://schemas.openxmlformats.org/presentationml/2006/ole">
            <mc:AlternateContent xmlns:mc="http://schemas.openxmlformats.org/markup-compatibility/2006">
              <mc:Choice xmlns:v="urn:schemas-microsoft-com:vml" Requires="v">
                <p:oleObj spid="_x0000_s156859" name="Equation" r:id="rId11" imgW="3670300" imgH="381000" progId="Equation.3">
                  <p:embed/>
                </p:oleObj>
              </mc:Choice>
              <mc:Fallback>
                <p:oleObj name="Equation" r:id="rId11" imgW="3670300" imgH="381000" progId="Equation.3">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93825" y="1223963"/>
                        <a:ext cx="3670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16"/>
          <p:cNvSpPr>
            <a:spLocks noChangeArrowheads="1"/>
          </p:cNvSpPr>
          <p:nvPr/>
        </p:nvSpPr>
        <p:spPr bwMode="auto">
          <a:xfrm>
            <a:off x="0" y="5400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1" name="Object 10"/>
          <p:cNvGraphicFramePr>
            <a:graphicFrameLocks noChangeAspect="1"/>
          </p:cNvGraphicFramePr>
          <p:nvPr>
            <p:extLst>
              <p:ext uri="{D42A27DB-BD31-4B8C-83A1-F6EECF244321}">
                <p14:modId xmlns:p14="http://schemas.microsoft.com/office/powerpoint/2010/main" val="4225641256"/>
              </p:ext>
            </p:extLst>
          </p:nvPr>
        </p:nvGraphicFramePr>
        <p:xfrm>
          <a:off x="1792800" y="612000"/>
          <a:ext cx="2374900" cy="381000"/>
        </p:xfrm>
        <a:graphic>
          <a:graphicData uri="http://schemas.openxmlformats.org/presentationml/2006/ole">
            <mc:AlternateContent xmlns:mc="http://schemas.openxmlformats.org/markup-compatibility/2006">
              <mc:Choice xmlns:v="urn:schemas-microsoft-com:vml" Requires="v">
                <p:oleObj spid="_x0000_s156860" name="Equation" r:id="rId13" imgW="2374560" imgH="380880" progId="Equation.3">
                  <p:embed/>
                </p:oleObj>
              </mc:Choice>
              <mc:Fallback>
                <p:oleObj name="Equation" r:id="rId13" imgW="2374560" imgH="3808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92800" y="6120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11"/>
          <p:cNvGraphicFramePr>
            <a:graphicFrameLocks noChangeAspect="1"/>
          </p:cNvGraphicFramePr>
          <p:nvPr>
            <p:extLst>
              <p:ext uri="{D42A27DB-BD31-4B8C-83A1-F6EECF244321}">
                <p14:modId xmlns:p14="http://schemas.microsoft.com/office/powerpoint/2010/main" val="479132839"/>
              </p:ext>
            </p:extLst>
          </p:nvPr>
        </p:nvGraphicFramePr>
        <p:xfrm>
          <a:off x="5605200" y="612000"/>
          <a:ext cx="1739900" cy="381000"/>
        </p:xfrm>
        <a:graphic>
          <a:graphicData uri="http://schemas.openxmlformats.org/presentationml/2006/ole">
            <mc:AlternateContent xmlns:mc="http://schemas.openxmlformats.org/markup-compatibility/2006">
              <mc:Choice xmlns:v="urn:schemas-microsoft-com:vml" Requires="v">
                <p:oleObj spid="_x0000_s156861" name="Equation" r:id="rId15" imgW="1739880" imgH="380880" progId="Equation.3">
                  <p:embed/>
                </p:oleObj>
              </mc:Choice>
              <mc:Fallback>
                <p:oleObj name="Equation" r:id="rId15" imgW="17398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5200" y="6120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3FCB363-6648-4574-812A-52C3C4073FC3}"/>
</file>

<file path=customXml/itemProps2.xml><?xml version="1.0" encoding="utf-8"?>
<ds:datastoreItem xmlns:ds="http://schemas.openxmlformats.org/officeDocument/2006/customXml" ds:itemID="{8959E9DD-9899-4B46-B190-624709935106}"/>
</file>

<file path=customXml/itemProps3.xml><?xml version="1.0" encoding="utf-8"?>
<ds:datastoreItem xmlns:ds="http://schemas.openxmlformats.org/officeDocument/2006/customXml" ds:itemID="{15ADCE64-D083-445B-8B49-5B294227F265}"/>
</file>

<file path=docProps/app.xml><?xml version="1.0" encoding="utf-8"?>
<Properties xmlns="http://schemas.openxmlformats.org/officeDocument/2006/extended-properties" xmlns:vt="http://schemas.openxmlformats.org/officeDocument/2006/docPropsVTypes">
  <TotalTime>3807</TotalTime>
  <Words>2981</Words>
  <Application>Microsoft Office PowerPoint</Application>
  <PresentationFormat>On-screen Show (4:3)</PresentationFormat>
  <Paragraphs>418</Paragraphs>
  <Slides>31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33"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101</cp:revision>
  <dcterms:created xsi:type="dcterms:W3CDTF">1998-05-09T13:24:56Z</dcterms:created>
  <dcterms:modified xsi:type="dcterms:W3CDTF">2016-05-26T11:31:43Z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