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3" r:id="rId2"/>
    <p:sldId id="291" r:id="rId3"/>
    <p:sldId id="343" r:id="rId4"/>
    <p:sldId id="344" r:id="rId5"/>
    <p:sldId id="292" r:id="rId6"/>
    <p:sldId id="301" r:id="rId7"/>
    <p:sldId id="345" r:id="rId8"/>
    <p:sldId id="295" r:id="rId9"/>
    <p:sldId id="346" r:id="rId10"/>
    <p:sldId id="347" r:id="rId11"/>
    <p:sldId id="348" r:id="rId12"/>
    <p:sldId id="349" r:id="rId13"/>
    <p:sldId id="350" r:id="rId14"/>
    <p:sldId id="352" r:id="rId15"/>
    <p:sldId id="351" r:id="rId16"/>
    <p:sldId id="297" r:id="rId17"/>
    <p:sldId id="353" r:id="rId18"/>
    <p:sldId id="354" r:id="rId19"/>
    <p:sldId id="355" r:id="rId20"/>
    <p:sldId id="356" r:id="rId21"/>
    <p:sldId id="298" r:id="rId22"/>
    <p:sldId id="357" r:id="rId23"/>
    <p:sldId id="359" r:id="rId24"/>
    <p:sldId id="341" r:id="rId25"/>
    <p:sldId id="362" r:id="rId26"/>
    <p:sldId id="361" r:id="rId27"/>
    <p:sldId id="284" r:id="rId2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8F8F8"/>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04" autoAdjust="0"/>
    <p:restoredTop sz="98991" autoAdjust="0"/>
  </p:normalViewPr>
  <p:slideViewPr>
    <p:cSldViewPr snapToGrid="0" showGuides="1">
      <p:cViewPr>
        <p:scale>
          <a:sx n="100" d="100"/>
          <a:sy n="100" d="100"/>
        </p:scale>
        <p:origin x="-2226" y="-438"/>
      </p:cViewPr>
      <p:guideLst>
        <p:guide orient="horz" pos="3678"/>
        <p:guide pos="2904"/>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00001FE-DE14-4AFF-AD68-856603E83881}" type="slidenum">
              <a:rPr lang="en-US"/>
              <a:pPr>
                <a:defRPr/>
              </a:pPr>
              <a:t>‹#›</a:t>
            </a:fld>
            <a:endParaRPr lang="en-US"/>
          </a:p>
        </p:txBody>
      </p:sp>
    </p:spTree>
    <p:extLst>
      <p:ext uri="{BB962C8B-B14F-4D97-AF65-F5344CB8AC3E}">
        <p14:creationId xmlns:p14="http://schemas.microsoft.com/office/powerpoint/2010/main" val="2568070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2DDF30-AF53-4B37-846F-0064CE5F881A}" type="slidenum">
              <a:rPr lang="en-US"/>
              <a:pPr>
                <a:defRPr/>
              </a:pPr>
              <a:t>‹#›</a:t>
            </a:fld>
            <a:endParaRPr lang="en-US"/>
          </a:p>
        </p:txBody>
      </p:sp>
    </p:spTree>
    <p:extLst>
      <p:ext uri="{BB962C8B-B14F-4D97-AF65-F5344CB8AC3E}">
        <p14:creationId xmlns:p14="http://schemas.microsoft.com/office/powerpoint/2010/main" val="3096684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85AD244-A51F-4494-ABC5-A501CBB8F972}" type="slidenum">
              <a:rPr lang="en-US"/>
              <a:pPr>
                <a:defRPr/>
              </a:pPr>
              <a:t>‹#›</a:t>
            </a:fld>
            <a:endParaRPr lang="en-US"/>
          </a:p>
        </p:txBody>
      </p:sp>
    </p:spTree>
    <p:extLst>
      <p:ext uri="{BB962C8B-B14F-4D97-AF65-F5344CB8AC3E}">
        <p14:creationId xmlns:p14="http://schemas.microsoft.com/office/powerpoint/2010/main" val="2079251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676282C-6E69-4285-B60D-AAD5934D7993}" type="slidenum">
              <a:rPr lang="en-US"/>
              <a:pPr>
                <a:defRPr/>
              </a:pPr>
              <a:t>‹#›</a:t>
            </a:fld>
            <a:endParaRPr lang="en-US"/>
          </a:p>
        </p:txBody>
      </p:sp>
    </p:spTree>
    <p:extLst>
      <p:ext uri="{BB962C8B-B14F-4D97-AF65-F5344CB8AC3E}">
        <p14:creationId xmlns:p14="http://schemas.microsoft.com/office/powerpoint/2010/main" val="85223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D00141-F6D9-4158-AB30-C8CB4049BBF5}" type="slidenum">
              <a:rPr lang="en-US"/>
              <a:pPr>
                <a:defRPr/>
              </a:pPr>
              <a:t>‹#›</a:t>
            </a:fld>
            <a:endParaRPr lang="en-US"/>
          </a:p>
        </p:txBody>
      </p:sp>
    </p:spTree>
    <p:extLst>
      <p:ext uri="{BB962C8B-B14F-4D97-AF65-F5344CB8AC3E}">
        <p14:creationId xmlns:p14="http://schemas.microsoft.com/office/powerpoint/2010/main" val="3635053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DD5D39-4D83-4147-BEAF-CE36305A3BBE}" type="slidenum">
              <a:rPr lang="en-US"/>
              <a:pPr>
                <a:defRPr/>
              </a:pPr>
              <a:t>‹#›</a:t>
            </a:fld>
            <a:endParaRPr lang="en-US"/>
          </a:p>
        </p:txBody>
      </p:sp>
    </p:spTree>
    <p:extLst>
      <p:ext uri="{BB962C8B-B14F-4D97-AF65-F5344CB8AC3E}">
        <p14:creationId xmlns:p14="http://schemas.microsoft.com/office/powerpoint/2010/main" val="2729313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DFD3C1A-BEC3-4BCA-9A83-C75E53C35AFB}" type="slidenum">
              <a:rPr lang="en-US"/>
              <a:pPr>
                <a:defRPr/>
              </a:pPr>
              <a:t>‹#›</a:t>
            </a:fld>
            <a:endParaRPr lang="en-US"/>
          </a:p>
        </p:txBody>
      </p:sp>
    </p:spTree>
    <p:extLst>
      <p:ext uri="{BB962C8B-B14F-4D97-AF65-F5344CB8AC3E}">
        <p14:creationId xmlns:p14="http://schemas.microsoft.com/office/powerpoint/2010/main" val="2736940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D509389-A9BD-4C47-88AE-BFF209F3E73E}" type="slidenum">
              <a:rPr lang="en-US"/>
              <a:pPr>
                <a:defRPr/>
              </a:pPr>
              <a:t>‹#›</a:t>
            </a:fld>
            <a:endParaRPr lang="en-US"/>
          </a:p>
        </p:txBody>
      </p:sp>
    </p:spTree>
    <p:extLst>
      <p:ext uri="{BB962C8B-B14F-4D97-AF65-F5344CB8AC3E}">
        <p14:creationId xmlns:p14="http://schemas.microsoft.com/office/powerpoint/2010/main" val="31155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C463B76-A528-4C4A-851F-4136CFB43C32}" type="slidenum">
              <a:rPr lang="en-US"/>
              <a:pPr>
                <a:defRPr/>
              </a:pPr>
              <a:t>‹#›</a:t>
            </a:fld>
            <a:endParaRPr lang="en-US"/>
          </a:p>
        </p:txBody>
      </p:sp>
    </p:spTree>
    <p:extLst>
      <p:ext uri="{BB962C8B-B14F-4D97-AF65-F5344CB8AC3E}">
        <p14:creationId xmlns:p14="http://schemas.microsoft.com/office/powerpoint/2010/main" val="838755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ADA83D9-1069-4FA7-AB0E-8D93E9340AB2}" type="slidenum">
              <a:rPr lang="en-US"/>
              <a:pPr>
                <a:defRPr/>
              </a:pPr>
              <a:t>‹#›</a:t>
            </a:fld>
            <a:endParaRPr lang="en-US"/>
          </a:p>
        </p:txBody>
      </p:sp>
    </p:spTree>
    <p:extLst>
      <p:ext uri="{BB962C8B-B14F-4D97-AF65-F5344CB8AC3E}">
        <p14:creationId xmlns:p14="http://schemas.microsoft.com/office/powerpoint/2010/main" val="349796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8AD458E-9C3B-4A7F-89DE-5836A2638B4C}" type="slidenum">
              <a:rPr lang="en-US"/>
              <a:pPr>
                <a:defRPr/>
              </a:pPr>
              <a:t>‹#›</a:t>
            </a:fld>
            <a:endParaRPr lang="en-US"/>
          </a:p>
        </p:txBody>
      </p:sp>
    </p:spTree>
    <p:extLst>
      <p:ext uri="{BB962C8B-B14F-4D97-AF65-F5344CB8AC3E}">
        <p14:creationId xmlns:p14="http://schemas.microsoft.com/office/powerpoint/2010/main" val="3072965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1389DC-D23A-4309-9AE7-3FC02F583FA1}" type="slidenum">
              <a:rPr lang="en-US"/>
              <a:pPr>
                <a:defRPr/>
              </a:pPr>
              <a:t>‹#›</a:t>
            </a:fld>
            <a:endParaRPr lang="en-US"/>
          </a:p>
        </p:txBody>
      </p:sp>
    </p:spTree>
    <p:extLst>
      <p:ext uri="{BB962C8B-B14F-4D97-AF65-F5344CB8AC3E}">
        <p14:creationId xmlns:p14="http://schemas.microsoft.com/office/powerpoint/2010/main" val="2438387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C1F6168B-1C63-435A-B113-477D12F6B7B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7.v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24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9</a:t>
            </a:r>
            <a:endParaRPr lang="en-US" sz="1000">
              <a:solidFill>
                <a:srgbClr val="3366FF"/>
              </a:solidFill>
            </a:endParaRPr>
          </a:p>
        </p:txBody>
      </p:sp>
      <p:sp>
        <p:nvSpPr>
          <p:cNvPr id="1024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As a consequence, the fitted value of housing expenditure would also have fallen in 1974.  In actual fact it rose a little because the real price of housing fell relatively sharply in 1974.</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6"/>
          <p:cNvGraphicFramePr>
            <a:graphicFrameLocks noChangeAspect="1"/>
          </p:cNvGraphicFramePr>
          <p:nvPr>
            <p:extLst>
              <p:ext uri="{D42A27DB-BD31-4B8C-83A1-F6EECF244321}">
                <p14:modId xmlns:p14="http://schemas.microsoft.com/office/powerpoint/2010/main" val="2520565686"/>
              </p:ext>
            </p:extLst>
          </p:nvPr>
        </p:nvGraphicFramePr>
        <p:xfrm>
          <a:off x="673200" y="770400"/>
          <a:ext cx="7861538" cy="4559190"/>
        </p:xfrm>
        <a:graphic>
          <a:graphicData uri="http://schemas.openxmlformats.org/presentationml/2006/ole">
            <mc:AlternateContent xmlns:mc="http://schemas.openxmlformats.org/markup-compatibility/2006">
              <mc:Choice xmlns:v="urn:schemas-microsoft-com:vml" Requires="v">
                <p:oleObj spid="_x0000_s10263"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26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10</a:t>
            </a:r>
            <a:endParaRPr lang="en-US" sz="1000">
              <a:solidFill>
                <a:srgbClr val="3366FF"/>
              </a:solidFill>
            </a:endParaRPr>
          </a:p>
        </p:txBody>
      </p:sp>
      <p:sp>
        <p:nvSpPr>
          <p:cNvPr id="11272"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the actual value of housing maintained its previous trend in those two years, responding not at all to the short-run variations in the growth of income.  This accounts for the gap that opened up in 1973, and the large negative residual in that year.</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6"/>
          <p:cNvGraphicFramePr>
            <a:graphicFrameLocks noChangeAspect="1"/>
          </p:cNvGraphicFramePr>
          <p:nvPr>
            <p:extLst>
              <p:ext uri="{D42A27DB-BD31-4B8C-83A1-F6EECF244321}">
                <p14:modId xmlns:p14="http://schemas.microsoft.com/office/powerpoint/2010/main" val="2520565686"/>
              </p:ext>
            </p:extLst>
          </p:nvPr>
        </p:nvGraphicFramePr>
        <p:xfrm>
          <a:off x="673200" y="770400"/>
          <a:ext cx="7861538" cy="4559190"/>
        </p:xfrm>
        <a:graphic>
          <a:graphicData uri="http://schemas.openxmlformats.org/presentationml/2006/ole">
            <mc:AlternateContent xmlns:mc="http://schemas.openxmlformats.org/markup-compatibility/2006">
              <mc:Choice xmlns:v="urn:schemas-microsoft-com:vml" Requires="v">
                <p:oleObj spid="_x0000_s11288"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8"/>
          <p:cNvSpPr>
            <a:spLocks noChangeArrowheads="1"/>
          </p:cNvSpPr>
          <p:nvPr/>
        </p:nvSpPr>
        <p:spPr bwMode="auto">
          <a:xfrm>
            <a:off x="4486275" y="1038225"/>
            <a:ext cx="866775" cy="3571200"/>
          </a:xfrm>
          <a:prstGeom prst="rect">
            <a:avLst/>
          </a:prstGeom>
          <a:solidFill>
            <a:srgbClr val="DDDDD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9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11</a:t>
            </a:r>
            <a:endParaRPr lang="en-US" sz="1000">
              <a:solidFill>
                <a:srgbClr val="3366FF"/>
              </a:solidFill>
            </a:endParaRPr>
          </a:p>
        </p:txBody>
      </p:sp>
      <p:sp>
        <p:nvSpPr>
          <p:cNvPr id="1229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There was a similar large negative residual in 1984.  We will enlarge this part of the diagram.</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pic>
        <p:nvPicPr>
          <p:cNvPr id="16"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200" y="822675"/>
            <a:ext cx="7363720"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3316" name="Object 26"/>
          <p:cNvGraphicFramePr>
            <a:graphicFrameLocks noGrp="1" noChangeAspect="1"/>
          </p:cNvGraphicFramePr>
          <p:nvPr>
            <p:ph/>
            <p:extLst>
              <p:ext uri="{D42A27DB-BD31-4B8C-83A1-F6EECF244321}">
                <p14:modId xmlns:p14="http://schemas.microsoft.com/office/powerpoint/2010/main" val="1557122489"/>
              </p:ext>
            </p:extLst>
          </p:nvPr>
        </p:nvGraphicFramePr>
        <p:xfrm>
          <a:off x="606525" y="770400"/>
          <a:ext cx="7861538" cy="4559190"/>
        </p:xfrm>
        <a:graphic>
          <a:graphicData uri="http://schemas.openxmlformats.org/presentationml/2006/ole">
            <mc:AlternateContent xmlns:mc="http://schemas.openxmlformats.org/markup-compatibility/2006">
              <mc:Choice xmlns:v="urn:schemas-microsoft-com:vml" Requires="v">
                <p:oleObj spid="_x0000_s13335" name="Chart" r:id="rId3" imgW="8639053" imgH="5010099" progId="Excel.Chart.8">
                  <p:embed/>
                </p:oleObj>
              </mc:Choice>
              <mc:Fallback>
                <p:oleObj name="Chart" r:id="rId3" imgW="8639053" imgH="5010099" progId="Excel.Chart.8">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25"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7" name="Text Box 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12</a:t>
            </a:r>
            <a:endParaRPr lang="en-US" sz="1000">
              <a:solidFill>
                <a:srgbClr val="3366FF"/>
              </a:solidFill>
            </a:endParaRPr>
          </a:p>
        </p:txBody>
      </p:sp>
      <p:sp>
        <p:nvSpPr>
          <p:cNvPr id="13319"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Income grew unusually rapidly in 1984.  As a consequence, the fitted value of housing also grew rapidly.  However the actual value of housing grew at much the same rate as previously.  Hence the negative residual.</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4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13</a:t>
            </a:r>
            <a:endParaRPr lang="en-US" sz="1000">
              <a:solidFill>
                <a:srgbClr val="3366FF"/>
              </a:solidFill>
            </a:endParaRPr>
          </a:p>
        </p:txBody>
      </p:sp>
      <p:sp>
        <p:nvSpPr>
          <p:cNvPr id="143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the years immediately after 1984, income grew at a slower rate.  Accordingly the fitted value of housing grew at a slower rate.  But the actual value of housing grew at much the same rate as before, turning the negative residual in 1984 into a large positive one in 1987.</a:t>
            </a: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1" name="Rectangle 10"/>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2" name="Object 26"/>
          <p:cNvGraphicFramePr>
            <a:graphicFrameLocks noGrp="1" noChangeAspect="1"/>
          </p:cNvGraphicFramePr>
          <p:nvPr>
            <p:ph/>
            <p:extLst>
              <p:ext uri="{D42A27DB-BD31-4B8C-83A1-F6EECF244321}">
                <p14:modId xmlns:p14="http://schemas.microsoft.com/office/powerpoint/2010/main" val="3777725126"/>
              </p:ext>
            </p:extLst>
          </p:nvPr>
        </p:nvGraphicFramePr>
        <p:xfrm>
          <a:off x="606525" y="770400"/>
          <a:ext cx="7861538" cy="4559190"/>
        </p:xfrm>
        <a:graphic>
          <a:graphicData uri="http://schemas.openxmlformats.org/presentationml/2006/ole">
            <mc:AlternateContent xmlns:mc="http://schemas.openxmlformats.org/markup-compatibility/2006">
              <mc:Choice xmlns:v="urn:schemas-microsoft-com:vml" Requires="v">
                <p:oleObj spid="_x0000_s14358"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25"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14</a:t>
            </a:r>
            <a:endParaRPr lang="en-US" sz="1000">
              <a:solidFill>
                <a:srgbClr val="3366FF"/>
              </a:solidFill>
            </a:endParaRPr>
          </a:p>
        </p:txBody>
      </p:sp>
      <p:sp>
        <p:nvSpPr>
          <p:cNvPr id="1536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Finally, we shall take a closer look at the series of positive residuals from 1960 to 1965.</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3" name="Rectangle 12"/>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8"/>
          <p:cNvSpPr>
            <a:spLocks noChangeArrowheads="1"/>
          </p:cNvSpPr>
          <p:nvPr/>
        </p:nvSpPr>
        <p:spPr bwMode="auto">
          <a:xfrm>
            <a:off x="1228725" y="1038225"/>
            <a:ext cx="1143000" cy="3571200"/>
          </a:xfrm>
          <a:prstGeom prst="rect">
            <a:avLst/>
          </a:prstGeom>
          <a:solidFill>
            <a:srgbClr val="DDDDD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16"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200" y="822675"/>
            <a:ext cx="7363720"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15</a:t>
            </a:r>
          </a:p>
        </p:txBody>
      </p:sp>
      <p:sp>
        <p:nvSpPr>
          <p:cNvPr id="1639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the first part of this subperiod, income was growing relatively slowly.  Towards the end, it started to accelerate.  The fitted values followed suit. </a:t>
            </a:r>
            <a:endParaRPr lang="en-GB" sz="1500" b="1">
              <a:latin typeface="Times New Roman" pitchFamily="18" charset="0"/>
            </a:endParaRPr>
          </a:p>
        </p:txBody>
      </p:sp>
      <p:graphicFrame>
        <p:nvGraphicFramePr>
          <p:cNvPr id="16392" name="Object 10"/>
          <p:cNvGraphicFramePr>
            <a:graphicFrameLocks noChangeAspect="1"/>
          </p:cNvGraphicFramePr>
          <p:nvPr>
            <p:extLst>
              <p:ext uri="{D42A27DB-BD31-4B8C-83A1-F6EECF244321}">
                <p14:modId xmlns:p14="http://schemas.microsoft.com/office/powerpoint/2010/main" val="3105706682"/>
              </p:ext>
            </p:extLst>
          </p:nvPr>
        </p:nvGraphicFramePr>
        <p:xfrm>
          <a:off x="640800" y="770400"/>
          <a:ext cx="7861538" cy="4559190"/>
        </p:xfrm>
        <a:graphic>
          <a:graphicData uri="http://schemas.openxmlformats.org/presentationml/2006/ole">
            <mc:AlternateContent xmlns:mc="http://schemas.openxmlformats.org/markup-compatibility/2006">
              <mc:Choice xmlns:v="urn:schemas-microsoft-com:vml" Requires="v">
                <p:oleObj spid="_x0000_s16407" name="Chart" r:id="rId3" imgW="8639053" imgH="5010099" progId="Excel.Chart.8">
                  <p:embed/>
                </p:oleObj>
              </mc:Choice>
              <mc:Fallback>
                <p:oleObj name="Chart" r:id="rId3" imgW="8639053" imgH="5010099" progId="Excel.Char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1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16</a:t>
            </a:r>
          </a:p>
        </p:txBody>
      </p:sp>
      <p:sp>
        <p:nvSpPr>
          <p:cNvPr id="17416"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the actual values maintained a constant trend.  Because it was unresponsive to the variations in the growth rate of income, a gap opened up in the middle, giving rise to the positive residuals.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0"/>
          <p:cNvGraphicFramePr>
            <a:graphicFrameLocks noChangeAspect="1"/>
          </p:cNvGraphicFramePr>
          <p:nvPr>
            <p:extLst>
              <p:ext uri="{D42A27DB-BD31-4B8C-83A1-F6EECF244321}">
                <p14:modId xmlns:p14="http://schemas.microsoft.com/office/powerpoint/2010/main" val="2483597667"/>
              </p:ext>
            </p:extLst>
          </p:nvPr>
        </p:nvGraphicFramePr>
        <p:xfrm>
          <a:off x="640800" y="770400"/>
          <a:ext cx="7861538" cy="4559190"/>
        </p:xfrm>
        <a:graphic>
          <a:graphicData uri="http://schemas.openxmlformats.org/presentationml/2006/ole">
            <mc:AlternateContent xmlns:mc="http://schemas.openxmlformats.org/markup-compatibility/2006">
              <mc:Choice xmlns:v="urn:schemas-microsoft-com:vml" Requires="v">
                <p:oleObj spid="_x0000_s17431"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17</a:t>
            </a:r>
          </a:p>
        </p:txBody>
      </p:sp>
      <p:sp>
        <p:nvSpPr>
          <p:cNvPr id="18440"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this case, as in the previous two, the residuals are not being caused by autocorrelation.  If that were the case, the actual values should be relatively volatile, compared with the trend of the fitted values.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0"/>
          <p:cNvGraphicFramePr>
            <a:graphicFrameLocks noChangeAspect="1"/>
          </p:cNvGraphicFramePr>
          <p:nvPr>
            <p:extLst>
              <p:ext uri="{D42A27DB-BD31-4B8C-83A1-F6EECF244321}">
                <p14:modId xmlns:p14="http://schemas.microsoft.com/office/powerpoint/2010/main" val="2483597667"/>
              </p:ext>
            </p:extLst>
          </p:nvPr>
        </p:nvGraphicFramePr>
        <p:xfrm>
          <a:off x="640800" y="770400"/>
          <a:ext cx="7861538" cy="4559190"/>
        </p:xfrm>
        <a:graphic>
          <a:graphicData uri="http://schemas.openxmlformats.org/presentationml/2006/ole">
            <mc:AlternateContent xmlns:mc="http://schemas.openxmlformats.org/markup-compatibility/2006">
              <mc:Choice xmlns:v="urn:schemas-microsoft-com:vml" Requires="v">
                <p:oleObj spid="_x0000_s18455"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6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18</a:t>
            </a:r>
          </a:p>
        </p:txBody>
      </p:sp>
      <p:sp>
        <p:nvSpPr>
          <p:cNvPr id="1946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What we see here is exactly the opposite.  The actual values have a very stable trend, while the fitted values respond, as they must, to short-run variations in the growth of income.  The pattern we see in the residuals is caused by the nonresponse of the actual values.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0"/>
          <p:cNvGraphicFramePr>
            <a:graphicFrameLocks noChangeAspect="1"/>
          </p:cNvGraphicFramePr>
          <p:nvPr>
            <p:extLst>
              <p:ext uri="{D42A27DB-BD31-4B8C-83A1-F6EECF244321}">
                <p14:modId xmlns:p14="http://schemas.microsoft.com/office/powerpoint/2010/main" val="2483597667"/>
              </p:ext>
            </p:extLst>
          </p:nvPr>
        </p:nvGraphicFramePr>
        <p:xfrm>
          <a:off x="640800" y="770400"/>
          <a:ext cx="7861538" cy="4559190"/>
        </p:xfrm>
        <a:graphic>
          <a:graphicData uri="http://schemas.openxmlformats.org/presentationml/2006/ole">
            <mc:AlternateContent xmlns:mc="http://schemas.openxmlformats.org/markup-compatibility/2006">
              <mc:Choice xmlns:v="urn:schemas-microsoft-com:vml" Requires="v">
                <p:oleObj spid="_x0000_s19479"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39998"/>
            <a:ext cx="9144000" cy="47559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53" name="Rectangle 40"/>
          <p:cNvSpPr>
            <a:spLocks noChangeArrowheads="1"/>
          </p:cNvSpPr>
          <p:nvPr/>
        </p:nvSpPr>
        <p:spPr bwMode="auto">
          <a:xfrm>
            <a:off x="319088" y="8388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4" name="Text Box 3"/>
          <p:cNvSpPr txBox="1">
            <a:spLocks noChangeArrowheads="1"/>
          </p:cNvSpPr>
          <p:nvPr/>
        </p:nvSpPr>
        <p:spPr bwMode="auto">
          <a:xfrm>
            <a:off x="301625" y="540000"/>
            <a:ext cx="8532813" cy="4706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2055"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a:t>
            </a:r>
          </a:p>
        </p:txBody>
      </p:sp>
      <p:sp>
        <p:nvSpPr>
          <p:cNvPr id="205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2057"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sequence gives an example of how a direct examination of plots of the residuals and the data for the variables in a regression model may lead to an improvement in the specification of the regression model.</a:t>
            </a:r>
            <a:endParaRPr lang="en-GB" sz="1500" b="1">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19</a:t>
            </a:r>
          </a:p>
        </p:txBody>
      </p:sp>
      <p:sp>
        <p:nvSpPr>
          <p:cNvPr id="2048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One way to model the inertia in the growth rate of the actual values is to add a lagged dependent variable to the regression model.</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0"/>
          <p:cNvGraphicFramePr>
            <a:graphicFrameLocks noChangeAspect="1"/>
          </p:cNvGraphicFramePr>
          <p:nvPr>
            <p:extLst>
              <p:ext uri="{D42A27DB-BD31-4B8C-83A1-F6EECF244321}">
                <p14:modId xmlns:p14="http://schemas.microsoft.com/office/powerpoint/2010/main" val="2483597667"/>
              </p:ext>
            </p:extLst>
          </p:nvPr>
        </p:nvGraphicFramePr>
        <p:xfrm>
          <a:off x="640800" y="770400"/>
          <a:ext cx="7861538" cy="4559190"/>
        </p:xfrm>
        <a:graphic>
          <a:graphicData uri="http://schemas.openxmlformats.org/presentationml/2006/ole">
            <mc:AlternateContent xmlns:mc="http://schemas.openxmlformats.org/markup-compatibility/2006">
              <mc:Choice xmlns:v="urn:schemas-microsoft-com:vml" Requires="v">
                <p:oleObj spid="_x0000_s20503"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7"/>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40"/>
          <p:cNvSpPr>
            <a:spLocks noChangeArrowheads="1"/>
          </p:cNvSpPr>
          <p:nvPr/>
        </p:nvSpPr>
        <p:spPr bwMode="auto">
          <a:xfrm>
            <a:off x="319088" y="8388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10" name="Rectangle 13"/>
          <p:cNvSpPr>
            <a:spLocks noChangeArrowheads="1"/>
          </p:cNvSpPr>
          <p:nvPr/>
        </p:nvSpPr>
        <p:spPr bwMode="auto">
          <a:xfrm>
            <a:off x="319088" y="3271838"/>
            <a:ext cx="36612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512"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20</a:t>
            </a:r>
            <a:endParaRPr lang="en-US" sz="1000">
              <a:solidFill>
                <a:srgbClr val="3366FF"/>
              </a:solidFill>
            </a:endParaRPr>
          </a:p>
        </p:txBody>
      </p:sp>
      <p:sp>
        <p:nvSpPr>
          <p:cNvPr id="21514"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are now hypothesizing that current expenditure on housing services depends on previous expenditure as well as income and price.  </a:t>
            </a:r>
            <a:r>
              <a:rPr lang="en-GB" b="1"/>
              <a:t>Here is the regression with the lagged dependent variable added to the model.</a:t>
            </a:r>
          </a:p>
          <a:p>
            <a:pPr>
              <a:spcBef>
                <a:spcPct val="50000"/>
              </a:spcBef>
            </a:pP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21511" name="Text Box 2"/>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r>
              <a:rPr lang="en-GB" b="1" dirty="0">
                <a:latin typeface="Courier New" pitchFamily="49"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39997"/>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40"/>
          <p:cNvSpPr>
            <a:spLocks noChangeArrowheads="1"/>
          </p:cNvSpPr>
          <p:nvPr/>
        </p:nvSpPr>
        <p:spPr bwMode="auto">
          <a:xfrm>
            <a:off x="319088" y="8388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3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21</a:t>
            </a:r>
            <a:endParaRPr lang="en-US" sz="1000">
              <a:solidFill>
                <a:srgbClr val="3366FF"/>
              </a:solidFill>
            </a:endParaRPr>
          </a:p>
        </p:txBody>
      </p:sp>
      <p:sp>
        <p:nvSpPr>
          <p:cNvPr id="22537"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should check for any evidence of autocorrelation.  The Breusch–Godfrey test statistic is 0.20, not remotely significant, so we do not reject the null hypothesis of no autocorrelation.</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22534" name="Text Box 4"/>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r>
              <a:rPr lang="en-GB" b="1" dirty="0">
                <a:latin typeface="Courier New" pitchFamily="49" charset="0"/>
              </a:rPr>
              <a:t>=========</a:t>
            </a:r>
          </a:p>
        </p:txBody>
      </p:sp>
      <p:sp>
        <p:nvSpPr>
          <p:cNvPr id="19" name="Rectangle 5"/>
          <p:cNvSpPr>
            <a:spLocks noChangeArrowheads="1"/>
          </p:cNvSpPr>
          <p:nvPr/>
        </p:nvSpPr>
        <p:spPr bwMode="auto">
          <a:xfrm>
            <a:off x="4514850" y="476249"/>
            <a:ext cx="3724275"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0" name="Text Box 10"/>
          <p:cNvSpPr txBox="1">
            <a:spLocks noChangeArrowheads="1"/>
          </p:cNvSpPr>
          <p:nvPr/>
        </p:nvSpPr>
        <p:spPr bwMode="auto">
          <a:xfrm>
            <a:off x="4575175" y="527050"/>
            <a:ext cx="3816350" cy="709613"/>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statistic: </a:t>
            </a:r>
            <a:r>
              <a:rPr lang="en-GB" sz="1800" b="1" dirty="0" smtClean="0">
                <a:cs typeface="Arial" charset="0"/>
              </a:rPr>
              <a:t>0.20</a:t>
            </a:r>
            <a:endParaRPr lang="en-GB" sz="1800" b="1" dirty="0">
              <a:cs typeface="Arial" charset="0"/>
            </a:endParaRP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5</a:t>
            </a:r>
            <a:r>
              <a:rPr lang="en-GB" sz="1800" b="1" baseline="-25000" dirty="0" smtClean="0">
                <a:cs typeface="Arial" charset="0"/>
              </a:rPr>
              <a:t>%</a:t>
            </a:r>
            <a:r>
              <a:rPr lang="en-GB" sz="1800" b="1" dirty="0" smtClean="0">
                <a:cs typeface="Arial" charset="0"/>
              </a:rPr>
              <a:t> = 3.84 </a:t>
            </a:r>
            <a:endParaRPr lang="en-GB" sz="1800" b="1" dirty="0">
              <a:cs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39997"/>
            <a:ext cx="9144000" cy="49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58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24585"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new equation indicates that current expenditure on housing services is determined only partly by current income and price.  Previous expenditure is clearly very important as well.</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9" name="Rectangle 40"/>
          <p:cNvSpPr>
            <a:spLocks noChangeArrowheads="1"/>
          </p:cNvSpPr>
          <p:nvPr/>
        </p:nvSpPr>
        <p:spPr bwMode="auto">
          <a:xfrm>
            <a:off x="319088" y="8388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582" name="Text Box 4"/>
          <p:cNvSpPr txBox="1">
            <a:spLocks noChangeArrowheads="1"/>
          </p:cNvSpPr>
          <p:nvPr/>
        </p:nvSpPr>
        <p:spPr bwMode="auto">
          <a:xfrm>
            <a:off x="301625" y="540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endParaRPr lang="en-GB" b="1" dirty="0">
              <a:latin typeface="Courier New" pitchFamily="49"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3002400"/>
            <a:ext cx="9144000" cy="25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5"/>
          <p:cNvSpPr>
            <a:spLocks noChangeArrowheads="1"/>
          </p:cNvSpPr>
          <p:nvPr/>
        </p:nvSpPr>
        <p:spPr bwMode="auto">
          <a:xfrm>
            <a:off x="0" y="539996"/>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8" name="Rectangle 6"/>
          <p:cNvSpPr>
            <a:spLocks noChangeArrowheads="1"/>
          </p:cNvSpPr>
          <p:nvPr/>
        </p:nvSpPr>
        <p:spPr bwMode="auto">
          <a:xfrm>
            <a:off x="320400" y="2401888"/>
            <a:ext cx="366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0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25611" name="Text Box 5"/>
          <p:cNvSpPr txBox="1">
            <a:spLocks noChangeArrowheads="1"/>
          </p:cNvSpPr>
          <p:nvPr/>
        </p:nvSpPr>
        <p:spPr bwMode="auto">
          <a:xfrm>
            <a:off x="301625" y="5835650"/>
            <a:ext cx="859313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t>We now have an explanation for the </a:t>
            </a:r>
            <a:r>
              <a:rPr lang="en-GB" sz="1500" b="1" dirty="0"/>
              <a:t>apparent autocorrelation exhibited by the residuals in the plot, </a:t>
            </a:r>
            <a:r>
              <a:rPr lang="en-GB" sz="1500" b="1" dirty="0" smtClean="0"/>
              <a:t>the </a:t>
            </a:r>
            <a:r>
              <a:rPr lang="en-GB" sz="1500" b="1" dirty="0"/>
              <a:t>resulting high value of the </a:t>
            </a:r>
            <a:r>
              <a:rPr lang="en-GB" sz="1500" b="1" dirty="0" err="1"/>
              <a:t>Breusch</a:t>
            </a:r>
            <a:r>
              <a:rPr lang="en-GB" sz="1500" b="1" dirty="0"/>
              <a:t>–Godfrey statistic, and the low value of </a:t>
            </a:r>
            <a:r>
              <a:rPr lang="en-GB" sz="1500" b="1" dirty="0" smtClean="0"/>
              <a:t>the Durbin‒Watson </a:t>
            </a:r>
            <a:r>
              <a:rPr lang="en-GB" sz="1500" b="1" i="1" dirty="0"/>
              <a:t>d</a:t>
            </a:r>
            <a:r>
              <a:rPr lang="en-GB" sz="1500" b="1" dirty="0"/>
              <a:t> statistic, in the original </a:t>
            </a:r>
            <a:r>
              <a:rPr lang="en-GB" sz="1500" b="1" dirty="0" smtClean="0"/>
              <a:t>regression.</a:t>
            </a:r>
            <a:endParaRPr lang="en-GB" sz="1500" b="1" dirty="0"/>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7" name="Rectangle 40"/>
          <p:cNvSpPr>
            <a:spLocks noChangeArrowheads="1"/>
          </p:cNvSpPr>
          <p:nvPr/>
        </p:nvSpPr>
        <p:spPr bwMode="auto">
          <a:xfrm>
            <a:off x="319088" y="8100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616" name="Text Box 2"/>
          <p:cNvSpPr txBox="1">
            <a:spLocks noChangeArrowheads="1"/>
          </p:cNvSpPr>
          <p:nvPr/>
        </p:nvSpPr>
        <p:spPr bwMode="auto">
          <a:xfrm>
            <a:off x="301625" y="540001"/>
            <a:ext cx="8532813" cy="2736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0.005625   0.167903   0.033501   0.9734</a:t>
            </a:r>
          </a:p>
          <a:p>
            <a:pPr>
              <a:lnSpc>
                <a:spcPct val="82000"/>
              </a:lnSpc>
            </a:pPr>
            <a:r>
              <a:rPr lang="en-US" sz="1600" b="1" dirty="0">
                <a:latin typeface="Courier New" pitchFamily="49" charset="0"/>
              </a:rPr>
              <a:t>       LGDPI         1.031918   0.006649   155.1976   0.0000</a:t>
            </a:r>
          </a:p>
          <a:p>
            <a:pPr>
              <a:lnSpc>
                <a:spcPct val="82000"/>
              </a:lnSpc>
            </a:pPr>
            <a:r>
              <a:rPr lang="en-US" sz="1600" b="1" dirty="0">
                <a:latin typeface="Courier New" pitchFamily="49" charset="0"/>
              </a:rPr>
              <a:t>     LGPRHOUS       -0.483421   0.041780  -11.57056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smtClean="0">
                <a:latin typeface="Courier New" pitchFamily="49" charset="0"/>
              </a:rPr>
              <a:t>============================================================</a:t>
            </a:r>
            <a:endParaRPr lang="en-US" sz="1600" b="1" dirty="0">
              <a:latin typeface="Courier New" pitchFamily="49" charset="0"/>
            </a:endParaRPr>
          </a:p>
        </p:txBody>
      </p:sp>
      <p:sp>
        <p:nvSpPr>
          <p:cNvPr id="26" name="Rectangle 40"/>
          <p:cNvSpPr>
            <a:spLocks noChangeArrowheads="1"/>
          </p:cNvSpPr>
          <p:nvPr/>
        </p:nvSpPr>
        <p:spPr bwMode="auto">
          <a:xfrm>
            <a:off x="319088" y="32724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3046413"/>
            <a:ext cx="8532813" cy="25161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82000"/>
              </a:lnSpc>
            </a:pPr>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0.073957   0.062915   1.175499   0.2467</a:t>
            </a:r>
          </a:p>
          <a:p>
            <a:pPr>
              <a:lnSpc>
                <a:spcPct val="82000"/>
              </a:lnSpc>
            </a:pPr>
            <a:r>
              <a:rPr lang="en-US" sz="1600" b="1" dirty="0">
                <a:latin typeface="Courier New" pitchFamily="49" charset="0"/>
              </a:rPr>
              <a:t>       LGDPI         0.282935   0.046912   6.031246   0.0000</a:t>
            </a:r>
          </a:p>
          <a:p>
            <a:pPr>
              <a:lnSpc>
                <a:spcPct val="82000"/>
              </a:lnSpc>
            </a:pPr>
            <a:r>
              <a:rPr lang="en-US" sz="1600" b="1" dirty="0">
                <a:latin typeface="Courier New" pitchFamily="49" charset="0"/>
              </a:rPr>
              <a:t>     LGPRHOUS       -0.116949   0.027383  -4.270880   0.0001</a:t>
            </a:r>
          </a:p>
          <a:p>
            <a:pPr>
              <a:lnSpc>
                <a:spcPct val="82000"/>
              </a:lnSpc>
            </a:pPr>
            <a:r>
              <a:rPr lang="en-US" sz="1600" b="1" dirty="0">
                <a:latin typeface="Courier New" pitchFamily="49" charset="0"/>
              </a:rPr>
              <a:t>    LGHOUS(-1)       0.707242   0.044405   15.92699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a:latin typeface="Courier New" pitchFamily="49" charset="0"/>
              </a:rPr>
              <a:t>============================================================</a:t>
            </a:r>
          </a:p>
        </p:txBody>
      </p:sp>
      <p:sp>
        <p:nvSpPr>
          <p:cNvPr id="15" name="Rectangle 5"/>
          <p:cNvSpPr>
            <a:spLocks noChangeArrowheads="1"/>
          </p:cNvSpPr>
          <p:nvPr/>
        </p:nvSpPr>
        <p:spPr bwMode="auto">
          <a:xfrm>
            <a:off x="4514850" y="476249"/>
            <a:ext cx="3867150"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16" name="Text Box 10"/>
          <p:cNvSpPr txBox="1">
            <a:spLocks noChangeArrowheads="1"/>
          </p:cNvSpPr>
          <p:nvPr/>
        </p:nvSpPr>
        <p:spPr bwMode="auto">
          <a:xfrm>
            <a:off x="4575175" y="527050"/>
            <a:ext cx="3816350" cy="709613"/>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statistic: 20.02</a:t>
            </a: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0.1</a:t>
            </a:r>
            <a:r>
              <a:rPr lang="en-GB" sz="1800" b="1" baseline="-25000" dirty="0" smtClean="0">
                <a:cs typeface="Arial" charset="0"/>
              </a:rPr>
              <a:t>%</a:t>
            </a:r>
            <a:r>
              <a:rPr lang="en-GB" sz="1800" b="1" dirty="0" smtClean="0">
                <a:cs typeface="Arial" charset="0"/>
              </a:rPr>
              <a:t> = </a:t>
            </a:r>
            <a:r>
              <a:rPr lang="en-GB" sz="1800" b="1" dirty="0">
                <a:cs typeface="Arial" charset="0"/>
              </a:rPr>
              <a:t>10.83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3002400"/>
            <a:ext cx="9144000" cy="25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5"/>
          <p:cNvSpPr>
            <a:spLocks noChangeArrowheads="1"/>
          </p:cNvSpPr>
          <p:nvPr/>
        </p:nvSpPr>
        <p:spPr bwMode="auto">
          <a:xfrm>
            <a:off x="0" y="539996"/>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0" name="Rectangle 40"/>
          <p:cNvSpPr>
            <a:spLocks noChangeArrowheads="1"/>
          </p:cNvSpPr>
          <p:nvPr/>
        </p:nvSpPr>
        <p:spPr bwMode="auto">
          <a:xfrm>
            <a:off x="319088" y="8100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40"/>
          <p:cNvSpPr>
            <a:spLocks noChangeArrowheads="1"/>
          </p:cNvSpPr>
          <p:nvPr/>
        </p:nvSpPr>
        <p:spPr bwMode="auto">
          <a:xfrm>
            <a:off x="319088" y="32724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24</a:t>
            </a:r>
          </a:p>
        </p:txBody>
      </p:sp>
      <p:sp>
        <p:nvSpPr>
          <p:cNvPr id="25611" name="Text Box 5"/>
          <p:cNvSpPr txBox="1">
            <a:spLocks noChangeArrowheads="1"/>
          </p:cNvSpPr>
          <p:nvPr/>
        </p:nvSpPr>
        <p:spPr bwMode="auto">
          <a:xfrm>
            <a:off x="301625" y="5835650"/>
            <a:ext cx="859313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t>They were </a:t>
            </a:r>
            <a:r>
              <a:rPr lang="en-GB" sz="1500" b="1" dirty="0"/>
              <a:t>attributable to the omission of an important variable, rather than to the disturbance term being subject to an AR(1) process.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23" name="Rectangle 6"/>
          <p:cNvSpPr>
            <a:spLocks noChangeArrowheads="1"/>
          </p:cNvSpPr>
          <p:nvPr/>
        </p:nvSpPr>
        <p:spPr bwMode="auto">
          <a:xfrm>
            <a:off x="338137" y="2401888"/>
            <a:ext cx="3671887"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2"/>
          <p:cNvSpPr txBox="1">
            <a:spLocks noChangeArrowheads="1"/>
          </p:cNvSpPr>
          <p:nvPr/>
        </p:nvSpPr>
        <p:spPr bwMode="auto">
          <a:xfrm>
            <a:off x="301625" y="540001"/>
            <a:ext cx="8532813" cy="2736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0.005625   0.167903   0.033501   0.9734</a:t>
            </a:r>
          </a:p>
          <a:p>
            <a:pPr>
              <a:lnSpc>
                <a:spcPct val="82000"/>
              </a:lnSpc>
            </a:pPr>
            <a:r>
              <a:rPr lang="en-US" sz="1600" b="1" dirty="0">
                <a:latin typeface="Courier New" pitchFamily="49" charset="0"/>
              </a:rPr>
              <a:t>       LGDPI         1.031918   0.006649   155.1976   0.0000</a:t>
            </a:r>
          </a:p>
          <a:p>
            <a:pPr>
              <a:lnSpc>
                <a:spcPct val="82000"/>
              </a:lnSpc>
            </a:pPr>
            <a:r>
              <a:rPr lang="en-US" sz="1600" b="1" dirty="0">
                <a:latin typeface="Courier New" pitchFamily="49" charset="0"/>
              </a:rPr>
              <a:t>     LGPRHOUS       -0.483421   0.041780  -11.57056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smtClean="0">
                <a:latin typeface="Courier New" pitchFamily="49" charset="0"/>
              </a:rPr>
              <a:t>============================================================</a:t>
            </a:r>
            <a:endParaRPr lang="en-US" sz="1600" b="1" dirty="0">
              <a:latin typeface="Courier New" pitchFamily="49" charset="0"/>
            </a:endParaRPr>
          </a:p>
        </p:txBody>
      </p:sp>
      <p:sp>
        <p:nvSpPr>
          <p:cNvPr id="27" name="Text Box 2"/>
          <p:cNvSpPr txBox="1">
            <a:spLocks noChangeArrowheads="1"/>
          </p:cNvSpPr>
          <p:nvPr/>
        </p:nvSpPr>
        <p:spPr bwMode="auto">
          <a:xfrm>
            <a:off x="301625" y="3046413"/>
            <a:ext cx="8532813" cy="25161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82000"/>
              </a:lnSpc>
            </a:pPr>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0.073957   0.062915   1.175499   0.2467</a:t>
            </a:r>
          </a:p>
          <a:p>
            <a:pPr>
              <a:lnSpc>
                <a:spcPct val="82000"/>
              </a:lnSpc>
            </a:pPr>
            <a:r>
              <a:rPr lang="en-US" sz="1600" b="1" dirty="0">
                <a:latin typeface="Courier New" pitchFamily="49" charset="0"/>
              </a:rPr>
              <a:t>       LGDPI         0.282935   0.046912   6.031246   0.0000</a:t>
            </a:r>
          </a:p>
          <a:p>
            <a:pPr>
              <a:lnSpc>
                <a:spcPct val="82000"/>
              </a:lnSpc>
            </a:pPr>
            <a:r>
              <a:rPr lang="en-US" sz="1600" b="1" dirty="0">
                <a:latin typeface="Courier New" pitchFamily="49" charset="0"/>
              </a:rPr>
              <a:t>     LGPRHOUS       -0.116949   0.027383  -4.270880   0.0001</a:t>
            </a:r>
          </a:p>
          <a:p>
            <a:pPr>
              <a:lnSpc>
                <a:spcPct val="82000"/>
              </a:lnSpc>
            </a:pPr>
            <a:r>
              <a:rPr lang="en-US" sz="1600" b="1" dirty="0">
                <a:latin typeface="Courier New" pitchFamily="49" charset="0"/>
              </a:rPr>
              <a:t>    LGHOUS(-1)       0.707242   0.044405   15.92699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a:latin typeface="Courier New" pitchFamily="49" charset="0"/>
              </a:rPr>
              <a:t>============================================================</a:t>
            </a:r>
          </a:p>
        </p:txBody>
      </p:sp>
      <p:sp>
        <p:nvSpPr>
          <p:cNvPr id="28" name="Rectangle 5"/>
          <p:cNvSpPr>
            <a:spLocks noChangeArrowheads="1"/>
          </p:cNvSpPr>
          <p:nvPr/>
        </p:nvSpPr>
        <p:spPr bwMode="auto">
          <a:xfrm>
            <a:off x="4514850" y="476249"/>
            <a:ext cx="3867150"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29" name="Text Box 10"/>
          <p:cNvSpPr txBox="1">
            <a:spLocks noChangeArrowheads="1"/>
          </p:cNvSpPr>
          <p:nvPr/>
        </p:nvSpPr>
        <p:spPr bwMode="auto">
          <a:xfrm>
            <a:off x="4575175" y="527050"/>
            <a:ext cx="3816350" cy="709613"/>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statistic: 20.02</a:t>
            </a: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0.1</a:t>
            </a:r>
            <a:r>
              <a:rPr lang="en-GB" sz="1800" b="1" baseline="-25000" dirty="0" smtClean="0">
                <a:cs typeface="Arial" charset="0"/>
              </a:rPr>
              <a:t>%</a:t>
            </a:r>
            <a:r>
              <a:rPr lang="en-GB" sz="1800" b="1" dirty="0" smtClean="0">
                <a:cs typeface="Arial" charset="0"/>
              </a:rPr>
              <a:t> = </a:t>
            </a:r>
            <a:r>
              <a:rPr lang="en-GB" sz="1800" b="1" dirty="0">
                <a:cs typeface="Arial" charset="0"/>
              </a:rPr>
              <a:t>10.83 </a:t>
            </a:r>
          </a:p>
        </p:txBody>
      </p:sp>
    </p:spTree>
    <p:extLst>
      <p:ext uri="{BB962C8B-B14F-4D97-AF65-F5344CB8AC3E}">
        <p14:creationId xmlns:p14="http://schemas.microsoft.com/office/powerpoint/2010/main" val="42703112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3002400"/>
            <a:ext cx="9144000" cy="25868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9"/>
          <p:cNvSpPr>
            <a:spLocks noChangeArrowheads="1"/>
          </p:cNvSpPr>
          <p:nvPr/>
        </p:nvSpPr>
        <p:spPr bwMode="auto">
          <a:xfrm>
            <a:off x="320400" y="4259263"/>
            <a:ext cx="3661200" cy="42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5"/>
          <p:cNvSpPr>
            <a:spLocks noChangeArrowheads="1"/>
          </p:cNvSpPr>
          <p:nvPr/>
        </p:nvSpPr>
        <p:spPr bwMode="auto">
          <a:xfrm>
            <a:off x="0" y="539996"/>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40"/>
          <p:cNvSpPr>
            <a:spLocks noChangeArrowheads="1"/>
          </p:cNvSpPr>
          <p:nvPr/>
        </p:nvSpPr>
        <p:spPr bwMode="auto">
          <a:xfrm>
            <a:off x="319088" y="8100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40"/>
          <p:cNvSpPr>
            <a:spLocks noChangeArrowheads="1"/>
          </p:cNvSpPr>
          <p:nvPr/>
        </p:nvSpPr>
        <p:spPr bwMode="auto">
          <a:xfrm>
            <a:off x="319088" y="3272400"/>
            <a:ext cx="3308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632"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25</a:t>
            </a:r>
          </a:p>
        </p:txBody>
      </p:sp>
      <p:sp>
        <p:nvSpPr>
          <p:cNvPr id="2663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Note that the income and price elasticities are much lower than in the original regression.  We have already seen the reason for this in the sequence that discussed the dynamics inherent in a partial adjustment model.</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26640" name="Rectangle 9"/>
          <p:cNvSpPr>
            <a:spLocks noChangeArrowheads="1"/>
          </p:cNvSpPr>
          <p:nvPr/>
        </p:nvSpPr>
        <p:spPr bwMode="auto">
          <a:xfrm>
            <a:off x="320400" y="1801813"/>
            <a:ext cx="3661200" cy="42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40001"/>
            <a:ext cx="8532813" cy="2736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0.005625   0.167903   0.033501   0.9734</a:t>
            </a:r>
          </a:p>
          <a:p>
            <a:pPr>
              <a:lnSpc>
                <a:spcPct val="82000"/>
              </a:lnSpc>
            </a:pPr>
            <a:r>
              <a:rPr lang="en-US" sz="1600" b="1" dirty="0">
                <a:latin typeface="Courier New" pitchFamily="49" charset="0"/>
              </a:rPr>
              <a:t>       LGDPI         1.031918   0.006649   155.1976   0.0000</a:t>
            </a:r>
          </a:p>
          <a:p>
            <a:pPr>
              <a:lnSpc>
                <a:spcPct val="82000"/>
              </a:lnSpc>
            </a:pPr>
            <a:r>
              <a:rPr lang="en-US" sz="1600" b="1" dirty="0">
                <a:latin typeface="Courier New" pitchFamily="49" charset="0"/>
              </a:rPr>
              <a:t>     LGPRHOUS       -0.483421   0.041780  -11.57056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smtClean="0">
                <a:latin typeface="Courier New" pitchFamily="49" charset="0"/>
              </a:rPr>
              <a:t>============================================================</a:t>
            </a:r>
            <a:endParaRPr lang="en-US" sz="1600" b="1" dirty="0">
              <a:latin typeface="Courier New" pitchFamily="49" charset="0"/>
            </a:endParaRPr>
          </a:p>
        </p:txBody>
      </p:sp>
      <p:sp>
        <p:nvSpPr>
          <p:cNvPr id="18" name="Text Box 2"/>
          <p:cNvSpPr txBox="1">
            <a:spLocks noChangeArrowheads="1"/>
          </p:cNvSpPr>
          <p:nvPr/>
        </p:nvSpPr>
        <p:spPr bwMode="auto">
          <a:xfrm>
            <a:off x="301625" y="3046413"/>
            <a:ext cx="8532813" cy="25161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pPr>
              <a:lnSpc>
                <a:spcPct val="82000"/>
              </a:lnSpc>
            </a:pPr>
            <a:r>
              <a:rPr lang="en-US" sz="1600" b="1" dirty="0" smtClean="0">
                <a:latin typeface="Courier New" pitchFamily="49" charset="0"/>
              </a:rPr>
              <a:t>============================================================</a:t>
            </a:r>
            <a:endParaRPr lang="en-US" sz="1600" b="1" dirty="0">
              <a:latin typeface="Courier New" pitchFamily="49" charset="0"/>
            </a:endParaRPr>
          </a:p>
          <a:p>
            <a:pPr>
              <a:lnSpc>
                <a:spcPct val="82000"/>
              </a:lnSpc>
            </a:pPr>
            <a:r>
              <a:rPr lang="en-US" sz="1600" b="1" dirty="0">
                <a:latin typeface="Courier New" pitchFamily="49" charset="0"/>
              </a:rPr>
              <a:t>Dependent Variable: LGHOUS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Variable      Coefficient Std. Error t-Statistic  Prob.  </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         C           0.073957   0.062915   1.175499   0.2467</a:t>
            </a:r>
          </a:p>
          <a:p>
            <a:pPr>
              <a:lnSpc>
                <a:spcPct val="82000"/>
              </a:lnSpc>
            </a:pPr>
            <a:r>
              <a:rPr lang="en-US" sz="1600" b="1" dirty="0">
                <a:latin typeface="Courier New" pitchFamily="49" charset="0"/>
              </a:rPr>
              <a:t>       LGDPI         0.282935   0.046912   6.031246   0.0000</a:t>
            </a:r>
          </a:p>
          <a:p>
            <a:pPr>
              <a:lnSpc>
                <a:spcPct val="82000"/>
              </a:lnSpc>
            </a:pPr>
            <a:r>
              <a:rPr lang="en-US" sz="1600" b="1" dirty="0">
                <a:latin typeface="Courier New" pitchFamily="49" charset="0"/>
              </a:rPr>
              <a:t>     LGPRHOUS       -0.116949   0.027383  -4.270880   0.0001</a:t>
            </a:r>
          </a:p>
          <a:p>
            <a:pPr>
              <a:lnSpc>
                <a:spcPct val="82000"/>
              </a:lnSpc>
            </a:pPr>
            <a:r>
              <a:rPr lang="en-US" sz="1600" b="1" dirty="0">
                <a:latin typeface="Courier New" pitchFamily="49" charset="0"/>
              </a:rPr>
              <a:t>    LGHOUS(-1)       0.707242   0.044405   15.92699   0.0000</a:t>
            </a:r>
          </a:p>
          <a:p>
            <a:pPr>
              <a:lnSpc>
                <a:spcPct val="82000"/>
              </a:lnSpc>
            </a:pPr>
            <a:r>
              <a:rPr lang="en-US" sz="1600" b="1" dirty="0">
                <a:latin typeface="Courier New" pitchFamily="49" charset="0"/>
              </a:rPr>
              <a:t>============================================================</a:t>
            </a:r>
          </a:p>
          <a:p>
            <a:pPr>
              <a:lnSpc>
                <a:spcPct val="82000"/>
              </a:lnSpc>
            </a:pPr>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pPr>
              <a:lnSpc>
                <a:spcPct val="82000"/>
              </a:lnSpc>
            </a:pPr>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650"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EC2020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27651" name="Text Box 12"/>
          <p:cNvSpPr txBox="1">
            <a:spLocks noChangeArrowheads="1"/>
          </p:cNvSpPr>
          <p:nvPr/>
        </p:nvSpPr>
        <p:spPr bwMode="auto">
          <a:xfrm>
            <a:off x="8243888" y="6553200"/>
            <a:ext cx="8239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39998"/>
            <a:ext cx="9144000" cy="47559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40"/>
          <p:cNvSpPr>
            <a:spLocks noChangeArrowheads="1"/>
          </p:cNvSpPr>
          <p:nvPr/>
        </p:nvSpPr>
        <p:spPr bwMode="auto">
          <a:xfrm>
            <a:off x="319088" y="8388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77" name="Rectangle 8"/>
          <p:cNvSpPr>
            <a:spLocks noChangeArrowheads="1"/>
          </p:cNvSpPr>
          <p:nvPr/>
        </p:nvSpPr>
        <p:spPr bwMode="auto">
          <a:xfrm>
            <a:off x="320400" y="2781300"/>
            <a:ext cx="3664800" cy="46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3"/>
          <p:cNvSpPr txBox="1">
            <a:spLocks noChangeArrowheads="1"/>
          </p:cNvSpPr>
          <p:nvPr/>
        </p:nvSpPr>
        <p:spPr bwMode="auto">
          <a:xfrm>
            <a:off x="301625" y="540000"/>
            <a:ext cx="8532813" cy="4706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0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a:t>
            </a:r>
            <a:endParaRPr lang="en-US" sz="1000">
              <a:solidFill>
                <a:srgbClr val="3366FF"/>
              </a:solidFill>
            </a:endParaRPr>
          </a:p>
        </p:txBody>
      </p:sp>
      <p:sp>
        <p:nvSpPr>
          <p:cNvPr id="3082"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regression output is that for a logarithmic regression of aggregate  expenditure on housing services on income and relative price for the United States for the period 1959</a:t>
            </a:r>
            <a:r>
              <a:rPr lang="en-GB" sz="1500" b="1">
                <a:cs typeface="Arial" charset="0"/>
              </a:rPr>
              <a:t>–</a:t>
            </a:r>
            <a:r>
              <a:rPr lang="en-GB" sz="1500" b="1"/>
              <a:t>2003.  The income and price elasticities seem plausible.</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39998"/>
            <a:ext cx="9144000" cy="47559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40"/>
          <p:cNvSpPr>
            <a:spLocks noChangeArrowheads="1"/>
          </p:cNvSpPr>
          <p:nvPr/>
        </p:nvSpPr>
        <p:spPr bwMode="auto">
          <a:xfrm>
            <a:off x="319088" y="8388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01" name="Rectangle 8"/>
          <p:cNvSpPr>
            <a:spLocks noChangeArrowheads="1"/>
          </p:cNvSpPr>
          <p:nvPr/>
        </p:nvSpPr>
        <p:spPr bwMode="auto">
          <a:xfrm>
            <a:off x="319088" y="4726800"/>
            <a:ext cx="36639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3"/>
          <p:cNvSpPr txBox="1">
            <a:spLocks noChangeArrowheads="1"/>
          </p:cNvSpPr>
          <p:nvPr/>
        </p:nvSpPr>
        <p:spPr bwMode="auto">
          <a:xfrm>
            <a:off x="301625" y="540000"/>
            <a:ext cx="8532813" cy="4706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104"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3</a:t>
            </a:r>
            <a:endParaRPr lang="en-US" sz="1000">
              <a:solidFill>
                <a:srgbClr val="3366FF"/>
              </a:solidFill>
            </a:endParaRPr>
          </a:p>
        </p:txBody>
      </p:sp>
      <p:sp>
        <p:nvSpPr>
          <p:cNvPr id="4106"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the Breusch</a:t>
            </a:r>
            <a:r>
              <a:rPr lang="en-GB" sz="1500" b="1">
                <a:cs typeface="Arial" charset="0"/>
              </a:rPr>
              <a:t>–Godfrey and </a:t>
            </a:r>
            <a:r>
              <a:rPr lang="en-GB" sz="1500" b="1"/>
              <a:t>Durbin</a:t>
            </a:r>
            <a:r>
              <a:rPr lang="en-GB" sz="1500" b="1">
                <a:cs typeface="Arial" charset="0"/>
              </a:rPr>
              <a:t>–</a:t>
            </a:r>
            <a:r>
              <a:rPr lang="en-GB" sz="1500" b="1"/>
              <a:t>Watson statistics both indicate autocorrelation at a high significance level.</a:t>
            </a:r>
            <a:endParaRPr lang="en-GB" sz="1500" b="1">
              <a:latin typeface="Times New Roman" pitchFamily="18" charset="0"/>
            </a:endParaRPr>
          </a:p>
        </p:txBody>
      </p:sp>
      <p:sp>
        <p:nvSpPr>
          <p:cNvPr id="23" name="Rectangle 5"/>
          <p:cNvSpPr>
            <a:spLocks noChangeArrowheads="1"/>
          </p:cNvSpPr>
          <p:nvPr/>
        </p:nvSpPr>
        <p:spPr bwMode="auto">
          <a:xfrm>
            <a:off x="4514850" y="476249"/>
            <a:ext cx="3867150" cy="857251"/>
          </a:xfrm>
          <a:prstGeom prst="rect">
            <a:avLst/>
          </a:prstGeom>
          <a:solidFill>
            <a:srgbClr val="F8F8FA"/>
          </a:solidFill>
          <a:ln>
            <a:noFill/>
          </a:ln>
          <a:effectLst>
            <a:innerShdw blurRad="95250">
              <a:srgbClr val="003366"/>
            </a:innerShdw>
          </a:effectLst>
        </p:spPr>
        <p:txBody>
          <a:bodyPr/>
          <a:lstStyle/>
          <a:p>
            <a:pPr>
              <a:defRPr/>
            </a:pPr>
            <a:endParaRPr lang="en-GB"/>
          </a:p>
        </p:txBody>
      </p:sp>
      <p:sp>
        <p:nvSpPr>
          <p:cNvPr id="4107" name="Text Box 10"/>
          <p:cNvSpPr txBox="1">
            <a:spLocks noChangeArrowheads="1"/>
          </p:cNvSpPr>
          <p:nvPr/>
        </p:nvSpPr>
        <p:spPr bwMode="auto">
          <a:xfrm>
            <a:off x="4575175" y="527050"/>
            <a:ext cx="3816350" cy="709613"/>
          </a:xfrm>
          <a:prstGeom prst="rect">
            <a:avLst/>
          </a:prstGeom>
          <a:noFill/>
          <a:ln>
            <a:noFill/>
          </a:ln>
          <a:effec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eaLnBrk="1" hangingPunct="1">
              <a:spcBef>
                <a:spcPct val="25000"/>
              </a:spcBef>
            </a:pPr>
            <a:r>
              <a:rPr lang="en-GB" sz="1800" b="1" dirty="0" err="1"/>
              <a:t>Breusch</a:t>
            </a:r>
            <a:r>
              <a:rPr lang="en-GB" sz="1800" b="1" dirty="0">
                <a:cs typeface="Arial" charset="0"/>
              </a:rPr>
              <a:t>–Godfrey statistic: 20.02</a:t>
            </a:r>
          </a:p>
          <a:p>
            <a:pPr eaLnBrk="1" hangingPunct="1">
              <a:spcBef>
                <a:spcPct val="25000"/>
              </a:spcBef>
            </a:pPr>
            <a:r>
              <a:rPr lang="en-GB" sz="1800" b="1" i="1" dirty="0" smtClean="0">
                <a:latin typeface="Symbol" pitchFamily="18" charset="2"/>
                <a:cs typeface="Arial" charset="0"/>
              </a:rPr>
              <a:t>c</a:t>
            </a:r>
            <a:r>
              <a:rPr lang="en-GB" sz="1800" b="1" baseline="30000" dirty="0" smtClean="0">
                <a:cs typeface="Arial" charset="0"/>
              </a:rPr>
              <a:t>2</a:t>
            </a:r>
            <a:r>
              <a:rPr lang="en-GB" sz="1800" b="1" dirty="0" smtClean="0">
                <a:cs typeface="Arial" charset="0"/>
              </a:rPr>
              <a:t>(1)</a:t>
            </a:r>
            <a:r>
              <a:rPr lang="en-GB" sz="1800" b="1" baseline="-25000" dirty="0" err="1" smtClean="0">
                <a:cs typeface="Arial" charset="0"/>
              </a:rPr>
              <a:t>crit</a:t>
            </a:r>
            <a:r>
              <a:rPr lang="en-GB" sz="1800" b="1" baseline="-25000" dirty="0" smtClean="0">
                <a:cs typeface="Arial" charset="0"/>
              </a:rPr>
              <a:t>, </a:t>
            </a:r>
            <a:r>
              <a:rPr lang="en-GB" sz="1800" b="1" baseline="-25000" dirty="0">
                <a:cs typeface="Arial" charset="0"/>
              </a:rPr>
              <a:t>0.1</a:t>
            </a:r>
            <a:r>
              <a:rPr lang="en-GB" sz="1800" b="1" baseline="-25000" dirty="0" smtClean="0">
                <a:cs typeface="Arial" charset="0"/>
              </a:rPr>
              <a:t>%</a:t>
            </a:r>
            <a:r>
              <a:rPr lang="en-GB" sz="1800" b="1" dirty="0" smtClean="0">
                <a:cs typeface="Arial" charset="0"/>
              </a:rPr>
              <a:t> = </a:t>
            </a:r>
            <a:r>
              <a:rPr lang="en-GB" sz="1800" b="1" dirty="0">
                <a:cs typeface="Arial" charset="0"/>
              </a:rPr>
              <a:t>10.83 </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12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4</a:t>
            </a:r>
          </a:p>
        </p:txBody>
      </p:sp>
      <p:sp>
        <p:nvSpPr>
          <p:cNvPr id="512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residuals exhibit a classic pattern of strong positive autocorrelation.</a:t>
            </a:r>
            <a:endParaRPr lang="en-GB" sz="1500" b="1">
              <a:latin typeface="Times New Roman" pitchFamily="18" charset="0"/>
            </a:endParaRPr>
          </a:p>
        </p:txBody>
      </p:sp>
      <p:graphicFrame>
        <p:nvGraphicFramePr>
          <p:cNvPr id="5128" name="Object 12"/>
          <p:cNvGraphicFramePr>
            <a:graphicFrameLocks noChangeAspect="1"/>
          </p:cNvGraphicFramePr>
          <p:nvPr>
            <p:extLst>
              <p:ext uri="{D42A27DB-BD31-4B8C-83A1-F6EECF244321}">
                <p14:modId xmlns:p14="http://schemas.microsoft.com/office/powerpoint/2010/main" val="2638410682"/>
              </p:ext>
            </p:extLst>
          </p:nvPr>
        </p:nvGraphicFramePr>
        <p:xfrm>
          <a:off x="539752" y="769942"/>
          <a:ext cx="7947929" cy="4609291"/>
        </p:xfrm>
        <a:graphic>
          <a:graphicData uri="http://schemas.openxmlformats.org/presentationml/2006/ole">
            <mc:AlternateContent xmlns:mc="http://schemas.openxmlformats.org/markup-compatibility/2006">
              <mc:Choice xmlns:v="urn:schemas-microsoft-com:vml" Requires="v">
                <p:oleObj spid="_x0000_s5143" name="Chart" r:id="rId3" imgW="8639053" imgH="5010099" progId="Excel.Chart.8">
                  <p:embed/>
                </p:oleObj>
              </mc:Choice>
              <mc:Fallback>
                <p:oleObj name="Chart" r:id="rId3" imgW="8639053" imgH="5010099" progId="Excel.Chart.8">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2" y="769942"/>
                        <a:ext cx="7947929" cy="4609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48" name="Text Box 1026"/>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a:solidFill>
                  <a:schemeClr val="tx1"/>
                </a:solidFill>
                <a:latin typeface="Arial" charset="0"/>
              </a:defRPr>
            </a:lvl1pPr>
            <a:lvl2pPr marL="742950" indent="-285750">
              <a:tabLst>
                <a:tab pos="946150" algn="l"/>
              </a:tabLst>
              <a:defRPr sz="1400">
                <a:solidFill>
                  <a:schemeClr val="tx1"/>
                </a:solidFill>
                <a:latin typeface="Arial" charset="0"/>
              </a:defRPr>
            </a:lvl2pPr>
            <a:lvl3pPr marL="1143000" indent="-228600">
              <a:tabLst>
                <a:tab pos="946150" algn="l"/>
              </a:tabLst>
              <a:defRPr sz="1400">
                <a:solidFill>
                  <a:schemeClr val="tx1"/>
                </a:solidFill>
                <a:latin typeface="Arial" charset="0"/>
              </a:defRPr>
            </a:lvl3pPr>
            <a:lvl4pPr marL="1600200" indent="-228600">
              <a:tabLst>
                <a:tab pos="946150" algn="l"/>
              </a:tabLst>
              <a:defRPr sz="1400">
                <a:solidFill>
                  <a:schemeClr val="tx1"/>
                </a:solidFill>
                <a:latin typeface="Arial" charset="0"/>
              </a:defRPr>
            </a:lvl4pPr>
            <a:lvl5pPr marL="2057400" indent="-228600">
              <a:tabLst>
                <a:tab pos="946150" algn="l"/>
              </a:tabLst>
              <a:defRPr sz="1400">
                <a:solidFill>
                  <a:schemeClr val="tx1"/>
                </a:solidFill>
                <a:latin typeface="Arial" charset="0"/>
              </a:defRPr>
            </a:lvl5pPr>
            <a:lvl6pPr marL="2514600" indent="-228600" eaLnBrk="0" fontAlgn="base" hangingPunct="0">
              <a:spcBef>
                <a:spcPct val="0"/>
              </a:spcBef>
              <a:spcAft>
                <a:spcPct val="0"/>
              </a:spcAft>
              <a:tabLst>
                <a:tab pos="946150" algn="l"/>
              </a:tabLst>
              <a:defRPr sz="1400">
                <a:solidFill>
                  <a:schemeClr val="tx1"/>
                </a:solidFill>
                <a:latin typeface="Arial" charset="0"/>
              </a:defRPr>
            </a:lvl6pPr>
            <a:lvl7pPr marL="2971800" indent="-228600" eaLnBrk="0" fontAlgn="base" hangingPunct="0">
              <a:spcBef>
                <a:spcPct val="0"/>
              </a:spcBef>
              <a:spcAft>
                <a:spcPct val="0"/>
              </a:spcAft>
              <a:tabLst>
                <a:tab pos="946150" algn="l"/>
              </a:tabLst>
              <a:defRPr sz="1400">
                <a:solidFill>
                  <a:schemeClr val="tx1"/>
                </a:solidFill>
                <a:latin typeface="Arial" charset="0"/>
              </a:defRPr>
            </a:lvl7pPr>
            <a:lvl8pPr marL="3429000" indent="-228600" eaLnBrk="0" fontAlgn="base" hangingPunct="0">
              <a:spcBef>
                <a:spcPct val="0"/>
              </a:spcBef>
              <a:spcAft>
                <a:spcPct val="0"/>
              </a:spcAft>
              <a:tabLst>
                <a:tab pos="946150" algn="l"/>
              </a:tabLst>
              <a:defRPr sz="1400">
                <a:solidFill>
                  <a:schemeClr val="tx1"/>
                </a:solidFill>
                <a:latin typeface="Arial" charset="0"/>
              </a:defRPr>
            </a:lvl8pPr>
            <a:lvl9pPr marL="3886200" indent="-228600" eaLnBrk="0" fontAlgn="base" hangingPunct="0">
              <a:spcBef>
                <a:spcPct val="0"/>
              </a:spcBef>
              <a:spcAft>
                <a:spcPct val="0"/>
              </a:spcAft>
              <a:tabLst>
                <a:tab pos="946150" algn="l"/>
              </a:tabLst>
              <a:defRPr sz="1400">
                <a:solidFill>
                  <a:schemeClr val="tx1"/>
                </a:solidFill>
                <a:latin typeface="Arial" charset="0"/>
              </a:defRPr>
            </a:lvl9pPr>
          </a:lstStyle>
          <a:p>
            <a:endParaRPr lang="en-GB" sz="1800"/>
          </a:p>
        </p:txBody>
      </p:sp>
      <p:sp>
        <p:nvSpPr>
          <p:cNvPr id="6149"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5</a:t>
            </a:r>
          </a:p>
        </p:txBody>
      </p:sp>
      <p:sp>
        <p:nvSpPr>
          <p:cNvPr id="6151"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actual and fitted values of the dependent variable and the series for income and price have been added to the diagram.  The price series was very flat and so had little influence on the fitted values.  It will be ignored in the discussion that follows.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pic>
        <p:nvPicPr>
          <p:cNvPr id="6162"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200" y="822675"/>
            <a:ext cx="7363720"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7172" name="Rectangle 8"/>
          <p:cNvSpPr>
            <a:spLocks noChangeArrowheads="1"/>
          </p:cNvSpPr>
          <p:nvPr/>
        </p:nvSpPr>
        <p:spPr bwMode="auto">
          <a:xfrm>
            <a:off x="2924175" y="1036800"/>
            <a:ext cx="723900" cy="3571875"/>
          </a:xfrm>
          <a:prstGeom prst="rect">
            <a:avLst/>
          </a:prstGeom>
          <a:solidFill>
            <a:srgbClr val="DDDDD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174"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6</a:t>
            </a:r>
            <a:endParaRPr lang="en-US" sz="1000">
              <a:solidFill>
                <a:srgbClr val="3366FF"/>
              </a:solidFill>
            </a:endParaRPr>
          </a:p>
        </p:txBody>
      </p:sp>
      <p:sp>
        <p:nvSpPr>
          <p:cNvPr id="717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There was a very large negative residual in 1973.  We will enlarge this part of the diagram and take a closer look.</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pic>
        <p:nvPicPr>
          <p:cNvPr id="15"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200" y="822675"/>
            <a:ext cx="7363720"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197"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7</a:t>
            </a:r>
          </a:p>
        </p:txBody>
      </p:sp>
      <p:sp>
        <p:nvSpPr>
          <p:cNvPr id="8199"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1973, income (right scale) grew unusually rapidly.  The fitted value of housing expenditure (left scale, with actual value) accordingly rose above its trend.</a:t>
            </a:r>
          </a:p>
        </p:txBody>
      </p:sp>
      <p:graphicFrame>
        <p:nvGraphicFramePr>
          <p:cNvPr id="8200" name="Object 16"/>
          <p:cNvGraphicFramePr>
            <a:graphicFrameLocks noChangeAspect="1"/>
          </p:cNvGraphicFramePr>
          <p:nvPr>
            <p:extLst>
              <p:ext uri="{D42A27DB-BD31-4B8C-83A1-F6EECF244321}">
                <p14:modId xmlns:p14="http://schemas.microsoft.com/office/powerpoint/2010/main" val="2996781074"/>
              </p:ext>
            </p:extLst>
          </p:nvPr>
        </p:nvGraphicFramePr>
        <p:xfrm>
          <a:off x="673200" y="770400"/>
          <a:ext cx="7861538" cy="4559190"/>
        </p:xfrm>
        <a:graphic>
          <a:graphicData uri="http://schemas.openxmlformats.org/presentationml/2006/ole">
            <mc:AlternateContent xmlns:mc="http://schemas.openxmlformats.org/markup-compatibility/2006">
              <mc:Choice xmlns:v="urn:schemas-microsoft-com:vml" Requires="v">
                <p:oleObj spid="_x0000_s8216" name="Chart" r:id="rId3" imgW="8639053" imgH="5010099" progId="Excel.Chart.8">
                  <p:embed/>
                </p:oleObj>
              </mc:Choice>
              <mc:Fallback>
                <p:oleObj name="Chart" r:id="rId3" imgW="8639053" imgH="5010099" progId="Excel.Chart.8">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22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8</a:t>
            </a:r>
            <a:endParaRPr lang="en-US" sz="1000">
              <a:solidFill>
                <a:srgbClr val="3366FF"/>
              </a:solidFill>
            </a:endParaRPr>
          </a:p>
        </p:txBody>
      </p:sp>
      <p:sp>
        <p:nvSpPr>
          <p:cNvPr id="922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This boom was stopped in its tracks by the first oil shock.  Income actually declined in 1974, the only fall in the entire sample period.</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HOUSING DYNAMICS</a:t>
            </a:r>
            <a:endParaRPr lang="en-GB" sz="1600" dirty="0">
              <a:latin typeface="Times New Roman" pitchFamily="18" charset="0"/>
            </a:endParaRPr>
          </a:p>
        </p:txBody>
      </p:sp>
      <p:sp>
        <p:nvSpPr>
          <p:cNvPr id="12" name="Rectangle 11"/>
          <p:cNvSpPr/>
          <p:nvPr/>
        </p:nvSpPr>
        <p:spPr bwMode="auto">
          <a:xfrm>
            <a:off x="432000" y="714375"/>
            <a:ext cx="8280000" cy="47280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3" name="Object 16"/>
          <p:cNvGraphicFramePr>
            <a:graphicFrameLocks noChangeAspect="1"/>
          </p:cNvGraphicFramePr>
          <p:nvPr>
            <p:extLst>
              <p:ext uri="{D42A27DB-BD31-4B8C-83A1-F6EECF244321}">
                <p14:modId xmlns:p14="http://schemas.microsoft.com/office/powerpoint/2010/main" val="2520565686"/>
              </p:ext>
            </p:extLst>
          </p:nvPr>
        </p:nvGraphicFramePr>
        <p:xfrm>
          <a:off x="673200" y="770400"/>
          <a:ext cx="7861538" cy="4559190"/>
        </p:xfrm>
        <a:graphic>
          <a:graphicData uri="http://schemas.openxmlformats.org/presentationml/2006/ole">
            <mc:AlternateContent xmlns:mc="http://schemas.openxmlformats.org/markup-compatibility/2006">
              <mc:Choice xmlns:v="urn:schemas-microsoft-com:vml" Requires="v">
                <p:oleObj spid="_x0000_s9239" name="Chart" r:id="rId3" imgW="8639053" imgH="5010099" progId="Excel.Chart.8">
                  <p:embed/>
                </p:oleObj>
              </mc:Choice>
              <mc:Fallback>
                <p:oleObj name="Chart" r:id="rId3" imgW="8639053"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00" y="770400"/>
                        <a:ext cx="7861538" cy="455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057E6C7-7BA6-4C3A-AD6E-0561652CC336}"/>
</file>

<file path=customXml/itemProps2.xml><?xml version="1.0" encoding="utf-8"?>
<ds:datastoreItem xmlns:ds="http://schemas.openxmlformats.org/officeDocument/2006/customXml" ds:itemID="{F62359FF-2C85-47D7-A71F-B31B23B3FC69}"/>
</file>

<file path=customXml/itemProps3.xml><?xml version="1.0" encoding="utf-8"?>
<ds:datastoreItem xmlns:ds="http://schemas.openxmlformats.org/officeDocument/2006/customXml" ds:itemID="{EAF5AC26-C823-4A3D-986B-5177322C828C}"/>
</file>

<file path=docProps/app.xml><?xml version="1.0" encoding="utf-8"?>
<Properties xmlns="http://schemas.openxmlformats.org/officeDocument/2006/extended-properties" xmlns:vt="http://schemas.openxmlformats.org/officeDocument/2006/docPropsVTypes">
  <TotalTime>4571</TotalTime>
  <Words>2015</Words>
  <Application>Microsoft Office PowerPoint</Application>
  <PresentationFormat>On-screen Show (4:3)</PresentationFormat>
  <Paragraphs>291</Paragraphs>
  <Slides>27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Default Design</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126</cp:revision>
  <dcterms:created xsi:type="dcterms:W3CDTF">1998-05-09T13:24:56Z</dcterms:created>
  <dcterms:modified xsi:type="dcterms:W3CDTF">2016-05-26T11:32:17Z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