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0.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2.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0.xml" ContentType="application/vnd.openxmlformats-officedocument.presentationml.slide+xml"/>
  <Override PartName="/ppt/slides/slide16.xml" ContentType="application/vnd.openxmlformats-officedocument.presentationml.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13" r:id="rId2"/>
    <p:sldId id="377" r:id="rId3"/>
    <p:sldId id="378" r:id="rId4"/>
    <p:sldId id="379" r:id="rId5"/>
    <p:sldId id="411" r:id="rId6"/>
    <p:sldId id="380" r:id="rId7"/>
    <p:sldId id="349" r:id="rId8"/>
    <p:sldId id="386" r:id="rId9"/>
    <p:sldId id="387" r:id="rId10"/>
    <p:sldId id="385" r:id="rId11"/>
    <p:sldId id="388" r:id="rId12"/>
    <p:sldId id="384" r:id="rId13"/>
    <p:sldId id="389" r:id="rId14"/>
    <p:sldId id="390" r:id="rId15"/>
    <p:sldId id="412" r:id="rId16"/>
    <p:sldId id="383" r:id="rId17"/>
    <p:sldId id="382" r:id="rId18"/>
    <p:sldId id="381" r:id="rId19"/>
    <p:sldId id="391" r:id="rId20"/>
    <p:sldId id="284" r:id="rId21"/>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3366FF"/>
    <a:srgbClr val="FFFF00"/>
    <a:srgbClr val="00FF00"/>
    <a:srgbClr val="FF0000"/>
    <a:srgbClr val="000000"/>
    <a:srgbClr val="66FFFF"/>
    <a:srgbClr val="000099"/>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812" autoAdjust="0"/>
    <p:restoredTop sz="98108" autoAdjust="0"/>
  </p:normalViewPr>
  <p:slideViewPr>
    <p:cSldViewPr snapToGrid="0" showGuides="1">
      <p:cViewPr>
        <p:scale>
          <a:sx n="100" d="100"/>
          <a:sy n="100" d="100"/>
        </p:scale>
        <p:origin x="-2250" y="-414"/>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openxmlformats.org/officeDocument/2006/relationships/customXml" Target="../customXml/item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4" Type="http://schemas.openxmlformats.org/officeDocument/2006/relationships/image" Target="../media/image11.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5" Type="http://schemas.openxmlformats.org/officeDocument/2006/relationships/image" Target="../media/image12.wmf"/><Relationship Id="rId4" Type="http://schemas.openxmlformats.org/officeDocument/2006/relationships/image" Target="../media/image11.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5" Type="http://schemas.openxmlformats.org/officeDocument/2006/relationships/image" Target="../media/image12.wmf"/><Relationship Id="rId4" Type="http://schemas.openxmlformats.org/officeDocument/2006/relationships/image" Target="../media/image11.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5" Type="http://schemas.openxmlformats.org/officeDocument/2006/relationships/image" Target="../media/image12.wmf"/><Relationship Id="rId4" Type="http://schemas.openxmlformats.org/officeDocument/2006/relationships/image" Target="../media/image11.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5" Type="http://schemas.openxmlformats.org/officeDocument/2006/relationships/image" Target="../media/image12.wmf"/><Relationship Id="rId4" Type="http://schemas.openxmlformats.org/officeDocument/2006/relationships/image" Target="../media/image11.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6" Type="http://schemas.openxmlformats.org/officeDocument/2006/relationships/image" Target="../media/image13.wmf"/><Relationship Id="rId5" Type="http://schemas.openxmlformats.org/officeDocument/2006/relationships/image" Target="../media/image12.wmf"/><Relationship Id="rId4" Type="http://schemas.openxmlformats.org/officeDocument/2006/relationships/image" Target="../media/image11.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12.wmf"/><Relationship Id="rId2" Type="http://schemas.openxmlformats.org/officeDocument/2006/relationships/image" Target="../media/image14.wmf"/><Relationship Id="rId1" Type="http://schemas.openxmlformats.org/officeDocument/2006/relationships/image" Target="../media/image13.wmf"/><Relationship Id="rId6" Type="http://schemas.openxmlformats.org/officeDocument/2006/relationships/image" Target="../media/image11.wmf"/><Relationship Id="rId5" Type="http://schemas.openxmlformats.org/officeDocument/2006/relationships/image" Target="../media/image8.wmf"/><Relationship Id="rId4" Type="http://schemas.openxmlformats.org/officeDocument/2006/relationships/image" Target="../media/image7.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12.wmf"/><Relationship Id="rId2" Type="http://schemas.openxmlformats.org/officeDocument/2006/relationships/image" Target="../media/image14.wmf"/><Relationship Id="rId1" Type="http://schemas.openxmlformats.org/officeDocument/2006/relationships/image" Target="../media/image13.wmf"/><Relationship Id="rId6" Type="http://schemas.openxmlformats.org/officeDocument/2006/relationships/image" Target="../media/image11.wmf"/><Relationship Id="rId5" Type="http://schemas.openxmlformats.org/officeDocument/2006/relationships/image" Target="../media/image8.wmf"/><Relationship Id="rId4" Type="http://schemas.openxmlformats.org/officeDocument/2006/relationships/image" Target="../media/image7.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12.wmf"/><Relationship Id="rId2" Type="http://schemas.openxmlformats.org/officeDocument/2006/relationships/image" Target="../media/image14.wmf"/><Relationship Id="rId1" Type="http://schemas.openxmlformats.org/officeDocument/2006/relationships/image" Target="../media/image13.wmf"/><Relationship Id="rId6" Type="http://schemas.openxmlformats.org/officeDocument/2006/relationships/image" Target="../media/image11.wmf"/><Relationship Id="rId5" Type="http://schemas.openxmlformats.org/officeDocument/2006/relationships/image" Target="../media/image8.wmf"/><Relationship Id="rId4"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4" Type="http://schemas.openxmlformats.org/officeDocument/2006/relationships/image" Target="../media/image9.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4" Type="http://schemas.openxmlformats.org/officeDocument/2006/relationships/image" Target="../media/image9.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4" Type="http://schemas.openxmlformats.org/officeDocument/2006/relationships/image" Target="../media/image9.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5" Type="http://schemas.openxmlformats.org/officeDocument/2006/relationships/image" Target="../media/image10.wmf"/><Relationship Id="rId4" Type="http://schemas.openxmlformats.org/officeDocument/2006/relationships/image" Target="../media/image9.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0D50825-D182-46EB-9F89-C58C8B7BC864}" type="slidenum">
              <a:rPr lang="en-US"/>
              <a:pPr/>
              <a:t>‹#›</a:t>
            </a:fld>
            <a:endParaRPr lang="en-US"/>
          </a:p>
        </p:txBody>
      </p:sp>
    </p:spTree>
    <p:extLst>
      <p:ext uri="{BB962C8B-B14F-4D97-AF65-F5344CB8AC3E}">
        <p14:creationId xmlns:p14="http://schemas.microsoft.com/office/powerpoint/2010/main" val="38935148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295E7EE-CE4E-4594-ABA2-B6CDAF8ADFF9}" type="slidenum">
              <a:rPr lang="en-US"/>
              <a:pPr/>
              <a:t>‹#›</a:t>
            </a:fld>
            <a:endParaRPr lang="en-US"/>
          </a:p>
        </p:txBody>
      </p:sp>
    </p:spTree>
    <p:extLst>
      <p:ext uri="{BB962C8B-B14F-4D97-AF65-F5344CB8AC3E}">
        <p14:creationId xmlns:p14="http://schemas.microsoft.com/office/powerpoint/2010/main" val="690111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C87D476-6C4B-4B74-824E-159E959956B8}" type="slidenum">
              <a:rPr lang="en-US"/>
              <a:pPr/>
              <a:t>‹#›</a:t>
            </a:fld>
            <a:endParaRPr lang="en-US"/>
          </a:p>
        </p:txBody>
      </p:sp>
    </p:spTree>
    <p:extLst>
      <p:ext uri="{BB962C8B-B14F-4D97-AF65-F5344CB8AC3E}">
        <p14:creationId xmlns:p14="http://schemas.microsoft.com/office/powerpoint/2010/main" val="5364196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B947876-0619-4541-BE04-9B030F1E6D68}" type="slidenum">
              <a:rPr lang="en-US"/>
              <a:pPr/>
              <a:t>‹#›</a:t>
            </a:fld>
            <a:endParaRPr lang="en-US"/>
          </a:p>
        </p:txBody>
      </p:sp>
    </p:spTree>
    <p:extLst>
      <p:ext uri="{BB962C8B-B14F-4D97-AF65-F5344CB8AC3E}">
        <p14:creationId xmlns:p14="http://schemas.microsoft.com/office/powerpoint/2010/main" val="2963552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CA412CE-AA7A-459D-8416-A69B66EE5874}" type="slidenum">
              <a:rPr lang="en-US"/>
              <a:pPr/>
              <a:t>‹#›</a:t>
            </a:fld>
            <a:endParaRPr lang="en-US"/>
          </a:p>
        </p:txBody>
      </p:sp>
    </p:spTree>
    <p:extLst>
      <p:ext uri="{BB962C8B-B14F-4D97-AF65-F5344CB8AC3E}">
        <p14:creationId xmlns:p14="http://schemas.microsoft.com/office/powerpoint/2010/main" val="870131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263DB83-3934-4689-A8ED-AADE731D0845}" type="slidenum">
              <a:rPr lang="en-US"/>
              <a:pPr/>
              <a:t>‹#›</a:t>
            </a:fld>
            <a:endParaRPr lang="en-US"/>
          </a:p>
        </p:txBody>
      </p:sp>
    </p:spTree>
    <p:extLst>
      <p:ext uri="{BB962C8B-B14F-4D97-AF65-F5344CB8AC3E}">
        <p14:creationId xmlns:p14="http://schemas.microsoft.com/office/powerpoint/2010/main" val="3019169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D3E8DB02-C57A-400A-A665-D91774E14097}" type="slidenum">
              <a:rPr lang="en-US"/>
              <a:pPr/>
              <a:t>‹#›</a:t>
            </a:fld>
            <a:endParaRPr lang="en-US"/>
          </a:p>
        </p:txBody>
      </p:sp>
    </p:spTree>
    <p:extLst>
      <p:ext uri="{BB962C8B-B14F-4D97-AF65-F5344CB8AC3E}">
        <p14:creationId xmlns:p14="http://schemas.microsoft.com/office/powerpoint/2010/main" val="1671131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1663B6F0-462C-4980-8EA4-11B980A1B756}" type="slidenum">
              <a:rPr lang="en-US"/>
              <a:pPr/>
              <a:t>‹#›</a:t>
            </a:fld>
            <a:endParaRPr lang="en-US"/>
          </a:p>
        </p:txBody>
      </p:sp>
    </p:spTree>
    <p:extLst>
      <p:ext uri="{BB962C8B-B14F-4D97-AF65-F5344CB8AC3E}">
        <p14:creationId xmlns:p14="http://schemas.microsoft.com/office/powerpoint/2010/main" val="7203549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CDD817F6-E88B-4909-B9E1-2DE52144085E}" type="slidenum">
              <a:rPr lang="en-US"/>
              <a:pPr/>
              <a:t>‹#›</a:t>
            </a:fld>
            <a:endParaRPr lang="en-US"/>
          </a:p>
        </p:txBody>
      </p:sp>
    </p:spTree>
    <p:extLst>
      <p:ext uri="{BB962C8B-B14F-4D97-AF65-F5344CB8AC3E}">
        <p14:creationId xmlns:p14="http://schemas.microsoft.com/office/powerpoint/2010/main" val="33520675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94BEDD4-1992-4EFB-9B18-A3576552CD1E}" type="slidenum">
              <a:rPr lang="en-US"/>
              <a:pPr/>
              <a:t>‹#›</a:t>
            </a:fld>
            <a:endParaRPr lang="en-US"/>
          </a:p>
        </p:txBody>
      </p:sp>
    </p:spTree>
    <p:extLst>
      <p:ext uri="{BB962C8B-B14F-4D97-AF65-F5344CB8AC3E}">
        <p14:creationId xmlns:p14="http://schemas.microsoft.com/office/powerpoint/2010/main" val="60659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3529B58-2B76-4858-874A-0000958F6F71}" type="slidenum">
              <a:rPr lang="en-US"/>
              <a:pPr/>
              <a:t>‹#›</a:t>
            </a:fld>
            <a:endParaRPr lang="en-US"/>
          </a:p>
        </p:txBody>
      </p:sp>
    </p:spTree>
    <p:extLst>
      <p:ext uri="{BB962C8B-B14F-4D97-AF65-F5344CB8AC3E}">
        <p14:creationId xmlns:p14="http://schemas.microsoft.com/office/powerpoint/2010/main" val="23307738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7713E7EE-AFF3-4A15-B9AF-CA532E86F28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33.bin"/><Relationship Id="rId7" Type="http://schemas.openxmlformats.org/officeDocument/2006/relationships/oleObject" Target="../embeddings/oleObject35.bin"/><Relationship Id="rId12" Type="http://schemas.openxmlformats.org/officeDocument/2006/relationships/image" Target="../media/image10.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7.wmf"/><Relationship Id="rId11" Type="http://schemas.openxmlformats.org/officeDocument/2006/relationships/oleObject" Target="../embeddings/oleObject37.bin"/><Relationship Id="rId5" Type="http://schemas.openxmlformats.org/officeDocument/2006/relationships/oleObject" Target="../embeddings/oleObject34.bin"/><Relationship Id="rId10" Type="http://schemas.openxmlformats.org/officeDocument/2006/relationships/image" Target="../media/image9.wmf"/><Relationship Id="rId4" Type="http://schemas.openxmlformats.org/officeDocument/2006/relationships/image" Target="../media/image6.wmf"/><Relationship Id="rId9" Type="http://schemas.openxmlformats.org/officeDocument/2006/relationships/oleObject" Target="../embeddings/oleObject36.bin"/></Relationships>
</file>

<file path=ppt/slides/_rels/slide11.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38.bin"/><Relationship Id="rId7" Type="http://schemas.openxmlformats.org/officeDocument/2006/relationships/oleObject" Target="../embeddings/oleObject40.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7.wmf"/><Relationship Id="rId5" Type="http://schemas.openxmlformats.org/officeDocument/2006/relationships/oleObject" Target="../embeddings/oleObject39.bin"/><Relationship Id="rId10" Type="http://schemas.openxmlformats.org/officeDocument/2006/relationships/image" Target="../media/image11.wmf"/><Relationship Id="rId4" Type="http://schemas.openxmlformats.org/officeDocument/2006/relationships/image" Target="../media/image6.wmf"/><Relationship Id="rId9" Type="http://schemas.openxmlformats.org/officeDocument/2006/relationships/oleObject" Target="../embeddings/oleObject41.bin"/></Relationships>
</file>

<file path=ppt/slides/_rels/slide12.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42.bin"/><Relationship Id="rId7" Type="http://schemas.openxmlformats.org/officeDocument/2006/relationships/oleObject" Target="../embeddings/oleObject44.bin"/><Relationship Id="rId12" Type="http://schemas.openxmlformats.org/officeDocument/2006/relationships/image" Target="../media/image12.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7.wmf"/><Relationship Id="rId11" Type="http://schemas.openxmlformats.org/officeDocument/2006/relationships/oleObject" Target="../embeddings/oleObject46.bin"/><Relationship Id="rId5" Type="http://schemas.openxmlformats.org/officeDocument/2006/relationships/oleObject" Target="../embeddings/oleObject43.bin"/><Relationship Id="rId10" Type="http://schemas.openxmlformats.org/officeDocument/2006/relationships/image" Target="../media/image11.wmf"/><Relationship Id="rId4" Type="http://schemas.openxmlformats.org/officeDocument/2006/relationships/image" Target="../media/image6.wmf"/><Relationship Id="rId9" Type="http://schemas.openxmlformats.org/officeDocument/2006/relationships/oleObject" Target="../embeddings/oleObject45.bin"/></Relationships>
</file>

<file path=ppt/slides/_rels/slide13.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47.bin"/><Relationship Id="rId7" Type="http://schemas.openxmlformats.org/officeDocument/2006/relationships/oleObject" Target="../embeddings/oleObject49.bin"/><Relationship Id="rId12" Type="http://schemas.openxmlformats.org/officeDocument/2006/relationships/image" Target="../media/image12.wmf"/><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7.wmf"/><Relationship Id="rId11" Type="http://schemas.openxmlformats.org/officeDocument/2006/relationships/oleObject" Target="../embeddings/oleObject51.bin"/><Relationship Id="rId5" Type="http://schemas.openxmlformats.org/officeDocument/2006/relationships/oleObject" Target="../embeddings/oleObject48.bin"/><Relationship Id="rId10" Type="http://schemas.openxmlformats.org/officeDocument/2006/relationships/image" Target="../media/image11.wmf"/><Relationship Id="rId4" Type="http://schemas.openxmlformats.org/officeDocument/2006/relationships/image" Target="../media/image6.wmf"/><Relationship Id="rId9" Type="http://schemas.openxmlformats.org/officeDocument/2006/relationships/oleObject" Target="../embeddings/oleObject50.bin"/></Relationships>
</file>

<file path=ppt/slides/_rels/slide14.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52.bin"/><Relationship Id="rId7" Type="http://schemas.openxmlformats.org/officeDocument/2006/relationships/oleObject" Target="../embeddings/oleObject54.bin"/><Relationship Id="rId12" Type="http://schemas.openxmlformats.org/officeDocument/2006/relationships/image" Target="../media/image12.wmf"/><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7.wmf"/><Relationship Id="rId11" Type="http://schemas.openxmlformats.org/officeDocument/2006/relationships/oleObject" Target="../embeddings/oleObject56.bin"/><Relationship Id="rId5" Type="http://schemas.openxmlformats.org/officeDocument/2006/relationships/oleObject" Target="../embeddings/oleObject53.bin"/><Relationship Id="rId10" Type="http://schemas.openxmlformats.org/officeDocument/2006/relationships/image" Target="../media/image11.wmf"/><Relationship Id="rId4" Type="http://schemas.openxmlformats.org/officeDocument/2006/relationships/image" Target="../media/image6.wmf"/><Relationship Id="rId9" Type="http://schemas.openxmlformats.org/officeDocument/2006/relationships/oleObject" Target="../embeddings/oleObject55.bin"/></Relationships>
</file>

<file path=ppt/slides/_rels/slide15.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57.bin"/><Relationship Id="rId7" Type="http://schemas.openxmlformats.org/officeDocument/2006/relationships/oleObject" Target="../embeddings/oleObject59.bin"/><Relationship Id="rId12" Type="http://schemas.openxmlformats.org/officeDocument/2006/relationships/image" Target="../media/image12.wmf"/><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7.wmf"/><Relationship Id="rId11" Type="http://schemas.openxmlformats.org/officeDocument/2006/relationships/oleObject" Target="../embeddings/oleObject61.bin"/><Relationship Id="rId5" Type="http://schemas.openxmlformats.org/officeDocument/2006/relationships/oleObject" Target="../embeddings/oleObject58.bin"/><Relationship Id="rId10" Type="http://schemas.openxmlformats.org/officeDocument/2006/relationships/image" Target="../media/image11.wmf"/><Relationship Id="rId4" Type="http://schemas.openxmlformats.org/officeDocument/2006/relationships/image" Target="../media/image6.wmf"/><Relationship Id="rId9" Type="http://schemas.openxmlformats.org/officeDocument/2006/relationships/oleObject" Target="../embeddings/oleObject60.bin"/></Relationships>
</file>

<file path=ppt/slides/_rels/slide16.xml.rels><?xml version="1.0" encoding="UTF-8" standalone="yes"?>
<Relationships xmlns="http://schemas.openxmlformats.org/package/2006/relationships"><Relationship Id="rId8" Type="http://schemas.openxmlformats.org/officeDocument/2006/relationships/image" Target="../media/image8.wmf"/><Relationship Id="rId13" Type="http://schemas.openxmlformats.org/officeDocument/2006/relationships/oleObject" Target="../embeddings/oleObject67.bin"/><Relationship Id="rId3" Type="http://schemas.openxmlformats.org/officeDocument/2006/relationships/oleObject" Target="../embeddings/oleObject62.bin"/><Relationship Id="rId7" Type="http://schemas.openxmlformats.org/officeDocument/2006/relationships/oleObject" Target="../embeddings/oleObject64.bin"/><Relationship Id="rId12" Type="http://schemas.openxmlformats.org/officeDocument/2006/relationships/image" Target="../media/image12.wmf"/><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7.wmf"/><Relationship Id="rId11" Type="http://schemas.openxmlformats.org/officeDocument/2006/relationships/oleObject" Target="../embeddings/oleObject66.bin"/><Relationship Id="rId5" Type="http://schemas.openxmlformats.org/officeDocument/2006/relationships/oleObject" Target="../embeddings/oleObject63.bin"/><Relationship Id="rId10" Type="http://schemas.openxmlformats.org/officeDocument/2006/relationships/image" Target="../media/image11.wmf"/><Relationship Id="rId4" Type="http://schemas.openxmlformats.org/officeDocument/2006/relationships/image" Target="../media/image6.wmf"/><Relationship Id="rId9" Type="http://schemas.openxmlformats.org/officeDocument/2006/relationships/oleObject" Target="../embeddings/oleObject65.bin"/><Relationship Id="rId14" Type="http://schemas.openxmlformats.org/officeDocument/2006/relationships/image" Target="../media/image13.wmf"/></Relationships>
</file>

<file path=ppt/slides/_rels/slide17.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73.bin"/><Relationship Id="rId3" Type="http://schemas.openxmlformats.org/officeDocument/2006/relationships/oleObject" Target="../embeddings/oleObject68.bin"/><Relationship Id="rId7" Type="http://schemas.openxmlformats.org/officeDocument/2006/relationships/oleObject" Target="../embeddings/oleObject70.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12.wmf"/><Relationship Id="rId1" Type="http://schemas.openxmlformats.org/officeDocument/2006/relationships/vmlDrawing" Target="../drawings/vmlDrawing16.vml"/><Relationship Id="rId6" Type="http://schemas.openxmlformats.org/officeDocument/2006/relationships/image" Target="../media/image14.wmf"/><Relationship Id="rId11" Type="http://schemas.openxmlformats.org/officeDocument/2006/relationships/oleObject" Target="../embeddings/oleObject72.bin"/><Relationship Id="rId5" Type="http://schemas.openxmlformats.org/officeDocument/2006/relationships/oleObject" Target="../embeddings/oleObject69.bin"/><Relationship Id="rId15" Type="http://schemas.openxmlformats.org/officeDocument/2006/relationships/oleObject" Target="../embeddings/oleObject74.bin"/><Relationship Id="rId10" Type="http://schemas.openxmlformats.org/officeDocument/2006/relationships/image" Target="../media/image7.wmf"/><Relationship Id="rId4" Type="http://schemas.openxmlformats.org/officeDocument/2006/relationships/image" Target="../media/image13.wmf"/><Relationship Id="rId9" Type="http://schemas.openxmlformats.org/officeDocument/2006/relationships/oleObject" Target="../embeddings/oleObject71.bin"/><Relationship Id="rId14" Type="http://schemas.openxmlformats.org/officeDocument/2006/relationships/image" Target="../media/image11.wmf"/></Relationships>
</file>

<file path=ppt/slides/_rels/slide18.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80.bin"/><Relationship Id="rId3" Type="http://schemas.openxmlformats.org/officeDocument/2006/relationships/oleObject" Target="../embeddings/oleObject75.bin"/><Relationship Id="rId7" Type="http://schemas.openxmlformats.org/officeDocument/2006/relationships/oleObject" Target="../embeddings/oleObject77.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12.wmf"/><Relationship Id="rId1" Type="http://schemas.openxmlformats.org/officeDocument/2006/relationships/vmlDrawing" Target="../drawings/vmlDrawing17.vml"/><Relationship Id="rId6" Type="http://schemas.openxmlformats.org/officeDocument/2006/relationships/image" Target="../media/image14.wmf"/><Relationship Id="rId11" Type="http://schemas.openxmlformats.org/officeDocument/2006/relationships/oleObject" Target="../embeddings/oleObject79.bin"/><Relationship Id="rId5" Type="http://schemas.openxmlformats.org/officeDocument/2006/relationships/oleObject" Target="../embeddings/oleObject76.bin"/><Relationship Id="rId15" Type="http://schemas.openxmlformats.org/officeDocument/2006/relationships/oleObject" Target="../embeddings/oleObject81.bin"/><Relationship Id="rId10" Type="http://schemas.openxmlformats.org/officeDocument/2006/relationships/image" Target="../media/image7.wmf"/><Relationship Id="rId4" Type="http://schemas.openxmlformats.org/officeDocument/2006/relationships/image" Target="../media/image13.wmf"/><Relationship Id="rId9" Type="http://schemas.openxmlformats.org/officeDocument/2006/relationships/oleObject" Target="../embeddings/oleObject78.bin"/><Relationship Id="rId14" Type="http://schemas.openxmlformats.org/officeDocument/2006/relationships/image" Target="../media/image11.wmf"/></Relationships>
</file>

<file path=ppt/slides/_rels/slide19.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87.bin"/><Relationship Id="rId3" Type="http://schemas.openxmlformats.org/officeDocument/2006/relationships/oleObject" Target="../embeddings/oleObject82.bin"/><Relationship Id="rId7" Type="http://schemas.openxmlformats.org/officeDocument/2006/relationships/oleObject" Target="../embeddings/oleObject84.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12.wmf"/><Relationship Id="rId1" Type="http://schemas.openxmlformats.org/officeDocument/2006/relationships/vmlDrawing" Target="../drawings/vmlDrawing18.vml"/><Relationship Id="rId6" Type="http://schemas.openxmlformats.org/officeDocument/2006/relationships/image" Target="../media/image14.wmf"/><Relationship Id="rId11" Type="http://schemas.openxmlformats.org/officeDocument/2006/relationships/oleObject" Target="../embeddings/oleObject86.bin"/><Relationship Id="rId5" Type="http://schemas.openxmlformats.org/officeDocument/2006/relationships/oleObject" Target="../embeddings/oleObject83.bin"/><Relationship Id="rId15" Type="http://schemas.openxmlformats.org/officeDocument/2006/relationships/oleObject" Target="../embeddings/oleObject88.bin"/><Relationship Id="rId10" Type="http://schemas.openxmlformats.org/officeDocument/2006/relationships/image" Target="../media/image7.wmf"/><Relationship Id="rId4" Type="http://schemas.openxmlformats.org/officeDocument/2006/relationships/image" Target="../media/image13.wmf"/><Relationship Id="rId9" Type="http://schemas.openxmlformats.org/officeDocument/2006/relationships/oleObject" Target="../embeddings/oleObject85.bin"/><Relationship Id="rId14" Type="http://schemas.openxmlformats.org/officeDocument/2006/relationships/image" Target="../media/image11.wmf"/></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4.bin"/></Relationships>
</file>

<file path=ppt/slides/_rels/slide20.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6.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8.bin"/></Relationships>
</file>

<file path=ppt/slides/_rels/slide4.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10.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2.bin"/></Relationships>
</file>

<file path=ppt/slides/_rels/slide5.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3.bin"/><Relationship Id="rId7"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14.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6.bin"/></Relationships>
</file>

<file path=ppt/slides/_rels/slide6.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7.bin"/><Relationship Id="rId7"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wmf"/><Relationship Id="rId5" Type="http://schemas.openxmlformats.org/officeDocument/2006/relationships/oleObject" Target="../embeddings/oleObject18.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20.bin"/></Relationships>
</file>

<file path=ppt/slides/_rels/slide7.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21.bin"/><Relationship Id="rId7"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7.wmf"/><Relationship Id="rId5" Type="http://schemas.openxmlformats.org/officeDocument/2006/relationships/oleObject" Target="../embeddings/oleObject22.bin"/><Relationship Id="rId10" Type="http://schemas.openxmlformats.org/officeDocument/2006/relationships/image" Target="../media/image9.wmf"/><Relationship Id="rId4" Type="http://schemas.openxmlformats.org/officeDocument/2006/relationships/image" Target="../media/image6.wmf"/><Relationship Id="rId9" Type="http://schemas.openxmlformats.org/officeDocument/2006/relationships/oleObject" Target="../embeddings/oleObject24.bin"/></Relationships>
</file>

<file path=ppt/slides/_rels/slide8.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25.bin"/><Relationship Id="rId7"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7.wmf"/><Relationship Id="rId5" Type="http://schemas.openxmlformats.org/officeDocument/2006/relationships/oleObject" Target="../embeddings/oleObject26.bin"/><Relationship Id="rId10" Type="http://schemas.openxmlformats.org/officeDocument/2006/relationships/image" Target="../media/image9.wmf"/><Relationship Id="rId4" Type="http://schemas.openxmlformats.org/officeDocument/2006/relationships/image" Target="../media/image6.wmf"/><Relationship Id="rId9" Type="http://schemas.openxmlformats.org/officeDocument/2006/relationships/oleObject" Target="../embeddings/oleObject28.bin"/></Relationships>
</file>

<file path=ppt/slides/_rels/slide9.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29.bin"/><Relationship Id="rId7"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7.wmf"/><Relationship Id="rId5" Type="http://schemas.openxmlformats.org/officeDocument/2006/relationships/oleObject" Target="../embeddings/oleObject30.bin"/><Relationship Id="rId10" Type="http://schemas.openxmlformats.org/officeDocument/2006/relationships/image" Target="../media/image9.wmf"/><Relationship Id="rId4" Type="http://schemas.openxmlformats.org/officeDocument/2006/relationships/image" Target="../media/image6.wmf"/><Relationship Id="rId9" Type="http://schemas.openxmlformats.org/officeDocument/2006/relationships/oleObject" Target="../embeddings/oleObject3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12: </a:t>
            </a:r>
            <a:r>
              <a:rPr lang="en-GB" dirty="0">
                <a:solidFill>
                  <a:schemeClr val="bg1"/>
                </a:solidFill>
                <a:latin typeface="Arial" pitchFamily="34" charset="0"/>
                <a:cs typeface="Arial" pitchFamily="34" charset="0"/>
              </a:rPr>
              <a:t>Autocorrelation </a:t>
            </a: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0213629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360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other version of the regression model expresses </a:t>
            </a:r>
            <a:r>
              <a:rPr lang="en-GB" sz="1500" b="1" i="1"/>
              <a:t>Y</a:t>
            </a:r>
            <a:r>
              <a:rPr lang="en-GB" sz="1500" b="1"/>
              <a:t> as a function of </a:t>
            </a:r>
            <a:r>
              <a:rPr lang="en-GB" sz="1500" b="1" i="1"/>
              <a:t>X</a:t>
            </a:r>
            <a:r>
              <a:rPr lang="en-GB" sz="1500" b="1"/>
              <a:t> and lagged </a:t>
            </a:r>
            <a:r>
              <a:rPr lang="en-GB" sz="1500" b="1" i="1"/>
              <a:t>Y</a:t>
            </a:r>
            <a:r>
              <a:rPr lang="en-GB" sz="1500" b="1"/>
              <a:t>.  The disturbance term is a compound of </a:t>
            </a:r>
            <a:r>
              <a:rPr lang="en-GB" sz="1500" b="1" i="1"/>
              <a:t>u</a:t>
            </a:r>
            <a:r>
              <a:rPr lang="en-GB" sz="1500" b="1" i="1" baseline="-25000"/>
              <a:t>t</a:t>
            </a:r>
            <a:r>
              <a:rPr lang="en-GB" sz="1500" b="1"/>
              <a:t> and </a:t>
            </a:r>
            <a:r>
              <a:rPr lang="en-GB" sz="1500" b="1" i="1"/>
              <a:t>u</a:t>
            </a:r>
            <a:r>
              <a:rPr lang="en-GB" sz="1500" b="1" i="1" baseline="-25000"/>
              <a:t>t</a:t>
            </a:r>
            <a:r>
              <a:rPr lang="en-GB" sz="1500" b="1" baseline="-25000">
                <a:cs typeface="Arial" charset="0"/>
              </a:rPr>
              <a:t>–</a:t>
            </a:r>
            <a:r>
              <a:rPr lang="en-GB" sz="1500" b="1" baseline="-25000"/>
              <a:t>1</a:t>
            </a:r>
            <a:r>
              <a:rPr lang="en-GB" sz="1500" b="1"/>
              <a:t>.</a:t>
            </a:r>
          </a:p>
        </p:txBody>
      </p:sp>
      <p:sp>
        <p:nvSpPr>
          <p:cNvPr id="153609"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9</a:t>
            </a:r>
            <a:endParaRPr lang="en-US" sz="1000">
              <a:solidFill>
                <a:srgbClr val="3366FF"/>
              </a:solidFill>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7"/>
          <p:cNvSpPr txBox="1">
            <a:spLocks noChangeArrowheads="1"/>
          </p:cNvSpPr>
          <p:nvPr/>
        </p:nvSpPr>
        <p:spPr bwMode="auto">
          <a:xfrm>
            <a:off x="74613" y="25200"/>
            <a:ext cx="8961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 PARTIAL ADJUSTMENT, AND ADAPTIVE EXPECTATIONS</a:t>
            </a:r>
            <a:endParaRPr lang="en-GB" sz="1600" dirty="0">
              <a:latin typeface="Times New Roman" pitchFamily="18" charset="0"/>
            </a:endParaRPr>
          </a:p>
        </p:txBody>
      </p:sp>
      <p:sp>
        <p:nvSpPr>
          <p:cNvPr id="16"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4"/>
          <p:cNvGraphicFramePr>
            <a:graphicFrameLocks noChangeAspect="1"/>
          </p:cNvGraphicFramePr>
          <p:nvPr>
            <p:extLst>
              <p:ext uri="{D42A27DB-BD31-4B8C-83A1-F6EECF244321}">
                <p14:modId xmlns:p14="http://schemas.microsoft.com/office/powerpoint/2010/main" val="130954038"/>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153673"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 name="Object 5"/>
          <p:cNvGraphicFramePr>
            <a:graphicFrameLocks noChangeAspect="1"/>
          </p:cNvGraphicFramePr>
          <p:nvPr>
            <p:extLst>
              <p:ext uri="{D42A27DB-BD31-4B8C-83A1-F6EECF244321}">
                <p14:modId xmlns:p14="http://schemas.microsoft.com/office/powerpoint/2010/main" val="2041807529"/>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153674"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 name="Object 6"/>
          <p:cNvGraphicFramePr>
            <a:graphicFrameLocks noChangeAspect="1"/>
          </p:cNvGraphicFramePr>
          <p:nvPr>
            <p:extLst>
              <p:ext uri="{D42A27DB-BD31-4B8C-83A1-F6EECF244321}">
                <p14:modId xmlns:p14="http://schemas.microsoft.com/office/powerpoint/2010/main" val="2604173738"/>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153675"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 name="Rectangle 19"/>
          <p:cNvSpPr>
            <a:spLocks noChangeArrowheads="1"/>
          </p:cNvSpPr>
          <p:nvPr/>
        </p:nvSpPr>
        <p:spPr bwMode="auto">
          <a:xfrm>
            <a:off x="0" y="1735949"/>
            <a:ext cx="9144000" cy="115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1" name="Object 12"/>
          <p:cNvGraphicFramePr>
            <a:graphicFrameLocks noChangeAspect="1"/>
          </p:cNvGraphicFramePr>
          <p:nvPr>
            <p:extLst>
              <p:ext uri="{D42A27DB-BD31-4B8C-83A1-F6EECF244321}">
                <p14:modId xmlns:p14="http://schemas.microsoft.com/office/powerpoint/2010/main" val="1226122353"/>
              </p:ext>
            </p:extLst>
          </p:nvPr>
        </p:nvGraphicFramePr>
        <p:xfrm>
          <a:off x="728663" y="1784350"/>
          <a:ext cx="6591300" cy="977900"/>
        </p:xfrm>
        <a:graphic>
          <a:graphicData uri="http://schemas.openxmlformats.org/presentationml/2006/ole">
            <mc:AlternateContent xmlns:mc="http://schemas.openxmlformats.org/markup-compatibility/2006">
              <mc:Choice xmlns:v="urn:schemas-microsoft-com:vml" Requires="v">
                <p:oleObj spid="_x0000_s153676" name="Equation" r:id="rId9" imgW="6591240" imgH="977760" progId="Equation.3">
                  <p:embed/>
                </p:oleObj>
              </mc:Choice>
              <mc:Fallback>
                <p:oleObj name="Equation" r:id="rId9" imgW="6591240" imgH="977760" progId="Equation.3">
                  <p:embed/>
                  <p:pic>
                    <p:nvPicPr>
                      <p:cNvPr id="0" name=""/>
                      <p:cNvPicPr>
                        <a:picLocks noChangeAspect="1" noChangeArrowheads="1"/>
                      </p:cNvPicPr>
                      <p:nvPr/>
                    </p:nvPicPr>
                    <p:blipFill>
                      <a:blip r:embed="rId10"/>
                      <a:srcRect/>
                      <a:stretch>
                        <a:fillRect/>
                      </a:stretch>
                    </p:blipFill>
                    <p:spPr bwMode="auto">
                      <a:xfrm>
                        <a:off x="728663" y="1784350"/>
                        <a:ext cx="6591300"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 name="Rectangle 16"/>
          <p:cNvSpPr>
            <a:spLocks noChangeArrowheads="1"/>
          </p:cNvSpPr>
          <p:nvPr/>
        </p:nvSpPr>
        <p:spPr bwMode="auto">
          <a:xfrm>
            <a:off x="0" y="2995200"/>
            <a:ext cx="9144000" cy="169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523316636"/>
              </p:ext>
            </p:extLst>
          </p:nvPr>
        </p:nvGraphicFramePr>
        <p:xfrm>
          <a:off x="730250" y="3121200"/>
          <a:ext cx="5729288" cy="1473200"/>
        </p:xfrm>
        <a:graphic>
          <a:graphicData uri="http://schemas.openxmlformats.org/presentationml/2006/ole">
            <mc:AlternateContent xmlns:mc="http://schemas.openxmlformats.org/markup-compatibility/2006">
              <mc:Choice xmlns:v="urn:schemas-microsoft-com:vml" Requires="v">
                <p:oleObj spid="_x0000_s153677" name="Equation" r:id="rId11" imgW="5727700" imgH="1473200" progId="Equation.3">
                  <p:embed/>
                </p:oleObj>
              </mc:Choice>
              <mc:Fallback>
                <p:oleObj name="Equation" r:id="rId11" imgW="5727700" imgH="14732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0250" y="3121200"/>
                        <a:ext cx="5729288" cy="147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6679" name="Text Box 103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Thus if the disturbance term in the original model satisfies the regression model assumptions, the disturbance term in the regression model will be subject to MA(1) autocorrelation (first-order moving average autocorrelation).</a:t>
            </a:r>
          </a:p>
        </p:txBody>
      </p:sp>
      <p:sp>
        <p:nvSpPr>
          <p:cNvPr id="156681" name="Text Box 103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10</a:t>
            </a:r>
            <a:endParaRPr lang="en-US" sz="1000">
              <a:solidFill>
                <a:srgbClr val="3366FF"/>
              </a:solidFill>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7"/>
          <p:cNvSpPr txBox="1">
            <a:spLocks noChangeArrowheads="1"/>
          </p:cNvSpPr>
          <p:nvPr/>
        </p:nvSpPr>
        <p:spPr bwMode="auto">
          <a:xfrm>
            <a:off x="74613" y="25200"/>
            <a:ext cx="8961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 PARTIAL ADJUSTMENT, AND ADAPTIVE EXPECTATIONS</a:t>
            </a:r>
            <a:endParaRPr lang="en-GB" sz="1600" dirty="0">
              <a:latin typeface="Times New Roman" pitchFamily="18" charset="0"/>
            </a:endParaRPr>
          </a:p>
        </p:txBody>
      </p:sp>
      <p:sp>
        <p:nvSpPr>
          <p:cNvPr id="14"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5" name="Object 4"/>
          <p:cNvGraphicFramePr>
            <a:graphicFrameLocks noChangeAspect="1"/>
          </p:cNvGraphicFramePr>
          <p:nvPr>
            <p:extLst>
              <p:ext uri="{D42A27DB-BD31-4B8C-83A1-F6EECF244321}">
                <p14:modId xmlns:p14="http://schemas.microsoft.com/office/powerpoint/2010/main" val="2142786388"/>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156741"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 name="Object 5"/>
          <p:cNvGraphicFramePr>
            <a:graphicFrameLocks noChangeAspect="1"/>
          </p:cNvGraphicFramePr>
          <p:nvPr>
            <p:extLst>
              <p:ext uri="{D42A27DB-BD31-4B8C-83A1-F6EECF244321}">
                <p14:modId xmlns:p14="http://schemas.microsoft.com/office/powerpoint/2010/main" val="2236184440"/>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156742"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 name="Object 6"/>
          <p:cNvGraphicFramePr>
            <a:graphicFrameLocks noChangeAspect="1"/>
          </p:cNvGraphicFramePr>
          <p:nvPr>
            <p:extLst>
              <p:ext uri="{D42A27DB-BD31-4B8C-83A1-F6EECF244321}">
                <p14:modId xmlns:p14="http://schemas.microsoft.com/office/powerpoint/2010/main" val="1974057266"/>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156743"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 name="Rectangle 16"/>
          <p:cNvSpPr>
            <a:spLocks noChangeArrowheads="1"/>
          </p:cNvSpPr>
          <p:nvPr/>
        </p:nvSpPr>
        <p:spPr bwMode="auto">
          <a:xfrm>
            <a:off x="0" y="1735200"/>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1218839367"/>
              </p:ext>
            </p:extLst>
          </p:nvPr>
        </p:nvGraphicFramePr>
        <p:xfrm>
          <a:off x="730800" y="1839600"/>
          <a:ext cx="4929188" cy="381000"/>
        </p:xfrm>
        <a:graphic>
          <a:graphicData uri="http://schemas.openxmlformats.org/presentationml/2006/ole">
            <mc:AlternateContent xmlns:mc="http://schemas.openxmlformats.org/markup-compatibility/2006">
              <mc:Choice xmlns:v="urn:schemas-microsoft-com:vml" Requires="v">
                <p:oleObj spid="_x0000_s156744" name="Equation" r:id="rId9" imgW="4927320" imgH="380880" progId="Equation.3">
                  <p:embed/>
                </p:oleObj>
              </mc:Choice>
              <mc:Fallback>
                <p:oleObj name="Equation" r:id="rId9" imgW="4927320" imgH="380880" progId="Equation.3">
                  <p:embed/>
                  <p:pic>
                    <p:nvPicPr>
                      <p:cNvPr id="0" name=""/>
                      <p:cNvPicPr>
                        <a:picLocks noChangeAspect="1" noChangeArrowheads="1"/>
                      </p:cNvPicPr>
                      <p:nvPr/>
                    </p:nvPicPr>
                    <p:blipFill>
                      <a:blip r:embed="rId10"/>
                      <a:srcRect/>
                      <a:stretch>
                        <a:fillRect/>
                      </a:stretch>
                    </p:blipFill>
                    <p:spPr bwMode="auto">
                      <a:xfrm>
                        <a:off x="730800" y="1839600"/>
                        <a:ext cx="4929188"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4"/>
          <p:cNvGraphicFramePr>
            <a:graphicFrameLocks noChangeAspect="1"/>
          </p:cNvGraphicFramePr>
          <p:nvPr>
            <p:extLst>
              <p:ext uri="{D42A27DB-BD31-4B8C-83A1-F6EECF244321}">
                <p14:modId xmlns:p14="http://schemas.microsoft.com/office/powerpoint/2010/main" val="2017124756"/>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184390"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 name="Object 5"/>
          <p:cNvGraphicFramePr>
            <a:graphicFrameLocks noChangeAspect="1"/>
          </p:cNvGraphicFramePr>
          <p:nvPr>
            <p:extLst>
              <p:ext uri="{D42A27DB-BD31-4B8C-83A1-F6EECF244321}">
                <p14:modId xmlns:p14="http://schemas.microsoft.com/office/powerpoint/2010/main" val="528996991"/>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184391"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 name="Object 6"/>
          <p:cNvGraphicFramePr>
            <a:graphicFrameLocks noChangeAspect="1"/>
          </p:cNvGraphicFramePr>
          <p:nvPr>
            <p:extLst>
              <p:ext uri="{D42A27DB-BD31-4B8C-83A1-F6EECF244321}">
                <p14:modId xmlns:p14="http://schemas.microsoft.com/office/powerpoint/2010/main" val="871900678"/>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184392"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258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you compare the composite disturbance terms for observations </a:t>
            </a:r>
            <a:r>
              <a:rPr lang="en-GB" sz="1500" b="1" i="1"/>
              <a:t>t</a:t>
            </a:r>
            <a:r>
              <a:rPr lang="en-GB" sz="1500" b="1"/>
              <a:t> and </a:t>
            </a:r>
            <a:r>
              <a:rPr lang="en-GB" sz="1500" b="1" i="1"/>
              <a:t>t </a:t>
            </a:r>
            <a:r>
              <a:rPr lang="en-GB" sz="1500" b="1">
                <a:cs typeface="Arial" charset="0"/>
              </a:rPr>
              <a:t>– </a:t>
            </a:r>
            <a:r>
              <a:rPr lang="en-GB" sz="1500" b="1"/>
              <a:t>1, you will see that they have a component </a:t>
            </a:r>
            <a:r>
              <a:rPr lang="en-GB" sz="1500" b="1" i="1"/>
              <a:t>u</a:t>
            </a:r>
            <a:r>
              <a:rPr lang="en-GB" sz="1500" b="1" i="1" baseline="-25000"/>
              <a:t>t</a:t>
            </a:r>
            <a:r>
              <a:rPr lang="en-GB" sz="1500" b="1" baseline="-25000">
                <a:cs typeface="Arial" charset="0"/>
              </a:rPr>
              <a:t>–</a:t>
            </a:r>
            <a:r>
              <a:rPr lang="en-GB" sz="1500" b="1" baseline="-25000"/>
              <a:t>1</a:t>
            </a:r>
            <a:r>
              <a:rPr lang="en-GB" sz="1500" b="1"/>
              <a:t> in common.</a:t>
            </a:r>
          </a:p>
        </p:txBody>
      </p:sp>
      <p:sp>
        <p:nvSpPr>
          <p:cNvPr id="152589" name="Text Box 1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11</a:t>
            </a:r>
            <a:endParaRPr lang="en-US" sz="100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7"/>
          <p:cNvSpPr txBox="1">
            <a:spLocks noChangeArrowheads="1"/>
          </p:cNvSpPr>
          <p:nvPr/>
        </p:nvSpPr>
        <p:spPr bwMode="auto">
          <a:xfrm>
            <a:off x="74613" y="25200"/>
            <a:ext cx="8961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 PARTIAL ADJUSTMENT, AND ADAPTIVE EXPECTATIONS</a:t>
            </a:r>
            <a:endParaRPr lang="en-GB" sz="1600" dirty="0">
              <a:latin typeface="Times New Roman" pitchFamily="18" charset="0"/>
            </a:endParaRPr>
          </a:p>
        </p:txBody>
      </p:sp>
      <p:sp>
        <p:nvSpPr>
          <p:cNvPr id="30" name="Rectangle 16"/>
          <p:cNvSpPr>
            <a:spLocks noChangeArrowheads="1"/>
          </p:cNvSpPr>
          <p:nvPr/>
        </p:nvSpPr>
        <p:spPr bwMode="auto">
          <a:xfrm>
            <a:off x="0" y="2427975"/>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16"/>
          <p:cNvSpPr>
            <a:spLocks noChangeArrowheads="1"/>
          </p:cNvSpPr>
          <p:nvPr/>
        </p:nvSpPr>
        <p:spPr bwMode="auto">
          <a:xfrm>
            <a:off x="0" y="1735200"/>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20"/>
          <p:cNvSpPr>
            <a:spLocks noChangeArrowheads="1"/>
          </p:cNvSpPr>
          <p:nvPr/>
        </p:nvSpPr>
        <p:spPr bwMode="auto">
          <a:xfrm>
            <a:off x="5230813" y="1830388"/>
            <a:ext cx="457200"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4" name="Object 33"/>
          <p:cNvGraphicFramePr>
            <a:graphicFrameLocks noChangeAspect="1"/>
          </p:cNvGraphicFramePr>
          <p:nvPr>
            <p:extLst>
              <p:ext uri="{D42A27DB-BD31-4B8C-83A1-F6EECF244321}">
                <p14:modId xmlns:p14="http://schemas.microsoft.com/office/powerpoint/2010/main" val="3567279370"/>
              </p:ext>
            </p:extLst>
          </p:nvPr>
        </p:nvGraphicFramePr>
        <p:xfrm>
          <a:off x="730800" y="1839600"/>
          <a:ext cx="4929188" cy="381000"/>
        </p:xfrm>
        <a:graphic>
          <a:graphicData uri="http://schemas.openxmlformats.org/presentationml/2006/ole">
            <mc:AlternateContent xmlns:mc="http://schemas.openxmlformats.org/markup-compatibility/2006">
              <mc:Choice xmlns:v="urn:schemas-microsoft-com:vml" Requires="v">
                <p:oleObj spid="_x0000_s184393" name="Equation" r:id="rId9" imgW="4927320" imgH="380880" progId="Equation.3">
                  <p:embed/>
                </p:oleObj>
              </mc:Choice>
              <mc:Fallback>
                <p:oleObj name="Equation" r:id="rId9" imgW="4927320" imgH="380880" progId="Equation.3">
                  <p:embed/>
                  <p:pic>
                    <p:nvPicPr>
                      <p:cNvPr id="0" name=""/>
                      <p:cNvPicPr>
                        <a:picLocks noChangeAspect="1" noChangeArrowheads="1"/>
                      </p:cNvPicPr>
                      <p:nvPr/>
                    </p:nvPicPr>
                    <p:blipFill>
                      <a:blip r:embed="rId10"/>
                      <a:srcRect/>
                      <a:stretch>
                        <a:fillRect/>
                      </a:stretch>
                    </p:blipFill>
                    <p:spPr bwMode="auto">
                      <a:xfrm>
                        <a:off x="730800" y="1839600"/>
                        <a:ext cx="4929188"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5" name="Rectangle 22"/>
          <p:cNvSpPr>
            <a:spLocks noChangeArrowheads="1"/>
          </p:cNvSpPr>
          <p:nvPr/>
        </p:nvSpPr>
        <p:spPr bwMode="auto">
          <a:xfrm>
            <a:off x="4065588" y="2525713"/>
            <a:ext cx="457200"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7" name="Object 23"/>
          <p:cNvGraphicFramePr>
            <a:graphicFrameLocks noChangeAspect="1"/>
          </p:cNvGraphicFramePr>
          <p:nvPr>
            <p:extLst>
              <p:ext uri="{D42A27DB-BD31-4B8C-83A1-F6EECF244321}">
                <p14:modId xmlns:p14="http://schemas.microsoft.com/office/powerpoint/2010/main" val="3738956598"/>
              </p:ext>
            </p:extLst>
          </p:nvPr>
        </p:nvGraphicFramePr>
        <p:xfrm>
          <a:off x="547200" y="2533650"/>
          <a:ext cx="5511800" cy="381000"/>
        </p:xfrm>
        <a:graphic>
          <a:graphicData uri="http://schemas.openxmlformats.org/presentationml/2006/ole">
            <mc:AlternateContent xmlns:mc="http://schemas.openxmlformats.org/markup-compatibility/2006">
              <mc:Choice xmlns:v="urn:schemas-microsoft-com:vml" Requires="v">
                <p:oleObj spid="_x0000_s184394" name="Equation" r:id="rId11" imgW="5511600" imgH="380880" progId="Equation.3">
                  <p:embed/>
                </p:oleObj>
              </mc:Choice>
              <mc:Fallback>
                <p:oleObj name="Equation" r:id="rId11" imgW="5511600" imgH="380880" progId="Equation.3">
                  <p:embed/>
                  <p:pic>
                    <p:nvPicPr>
                      <p:cNvPr id="0" name=""/>
                      <p:cNvPicPr>
                        <a:picLocks noChangeAspect="1" noChangeArrowheads="1"/>
                      </p:cNvPicPr>
                      <p:nvPr/>
                    </p:nvPicPr>
                    <p:blipFill>
                      <a:blip r:embed="rId12"/>
                      <a:srcRect/>
                      <a:stretch>
                        <a:fillRect/>
                      </a:stretch>
                    </p:blipFill>
                    <p:spPr bwMode="auto">
                      <a:xfrm>
                        <a:off x="547200" y="2533650"/>
                        <a:ext cx="5511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7707"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combination of moving-average autocorrelation and the presence of the lagged dependent variable in the regression model causes a violation of Assumption C.7.</a:t>
            </a:r>
          </a:p>
        </p:txBody>
      </p:sp>
      <p:sp>
        <p:nvSpPr>
          <p:cNvPr id="157709" name="Text Box 1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12</a:t>
            </a:r>
            <a:endParaRPr lang="en-US" sz="1000">
              <a:solidFill>
                <a:srgbClr val="3366FF"/>
              </a:solidFill>
            </a:endParaRP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7"/>
          <p:cNvSpPr txBox="1">
            <a:spLocks noChangeArrowheads="1"/>
          </p:cNvSpPr>
          <p:nvPr/>
        </p:nvSpPr>
        <p:spPr bwMode="auto">
          <a:xfrm>
            <a:off x="74613" y="25200"/>
            <a:ext cx="8961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 PARTIAL ADJUSTMENT, AND ADAPTIVE EXPECTATIONS</a:t>
            </a:r>
            <a:endParaRPr lang="en-GB" sz="1600" dirty="0">
              <a:latin typeface="Times New Roman" pitchFamily="18" charset="0"/>
            </a:endParaRPr>
          </a:p>
        </p:txBody>
      </p:sp>
      <p:sp>
        <p:nvSpPr>
          <p:cNvPr id="20" name="Rectangle 19"/>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1" name="Object 4"/>
          <p:cNvGraphicFramePr>
            <a:graphicFrameLocks noChangeAspect="1"/>
          </p:cNvGraphicFramePr>
          <p:nvPr>
            <p:extLst>
              <p:ext uri="{D42A27DB-BD31-4B8C-83A1-F6EECF244321}">
                <p14:modId xmlns:p14="http://schemas.microsoft.com/office/powerpoint/2010/main" val="4196191086"/>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157785"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 name="Object 5"/>
          <p:cNvGraphicFramePr>
            <a:graphicFrameLocks noChangeAspect="1"/>
          </p:cNvGraphicFramePr>
          <p:nvPr>
            <p:extLst>
              <p:ext uri="{D42A27DB-BD31-4B8C-83A1-F6EECF244321}">
                <p14:modId xmlns:p14="http://schemas.microsoft.com/office/powerpoint/2010/main" val="3779437575"/>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157786"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 name="Object 6"/>
          <p:cNvGraphicFramePr>
            <a:graphicFrameLocks noChangeAspect="1"/>
          </p:cNvGraphicFramePr>
          <p:nvPr>
            <p:extLst>
              <p:ext uri="{D42A27DB-BD31-4B8C-83A1-F6EECF244321}">
                <p14:modId xmlns:p14="http://schemas.microsoft.com/office/powerpoint/2010/main" val="1333449697"/>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157787"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 name="Rectangle 16"/>
          <p:cNvSpPr>
            <a:spLocks noChangeArrowheads="1"/>
          </p:cNvSpPr>
          <p:nvPr/>
        </p:nvSpPr>
        <p:spPr bwMode="auto">
          <a:xfrm>
            <a:off x="0" y="2427975"/>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16"/>
          <p:cNvSpPr>
            <a:spLocks noChangeArrowheads="1"/>
          </p:cNvSpPr>
          <p:nvPr/>
        </p:nvSpPr>
        <p:spPr bwMode="auto">
          <a:xfrm>
            <a:off x="0" y="1735200"/>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20"/>
          <p:cNvSpPr>
            <a:spLocks noChangeArrowheads="1"/>
          </p:cNvSpPr>
          <p:nvPr/>
        </p:nvSpPr>
        <p:spPr bwMode="auto">
          <a:xfrm>
            <a:off x="5230813" y="1830388"/>
            <a:ext cx="457200"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 name="Rectangle 26"/>
          <p:cNvSpPr>
            <a:spLocks noChangeArrowheads="1"/>
          </p:cNvSpPr>
          <p:nvPr/>
        </p:nvSpPr>
        <p:spPr bwMode="auto">
          <a:xfrm>
            <a:off x="3144838" y="1829325"/>
            <a:ext cx="457200"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4" name="Object 33"/>
          <p:cNvGraphicFramePr>
            <a:graphicFrameLocks noChangeAspect="1"/>
          </p:cNvGraphicFramePr>
          <p:nvPr>
            <p:extLst>
              <p:ext uri="{D42A27DB-BD31-4B8C-83A1-F6EECF244321}">
                <p14:modId xmlns:p14="http://schemas.microsoft.com/office/powerpoint/2010/main" val="3567279370"/>
              </p:ext>
            </p:extLst>
          </p:nvPr>
        </p:nvGraphicFramePr>
        <p:xfrm>
          <a:off x="730800" y="1839600"/>
          <a:ext cx="4929188" cy="381000"/>
        </p:xfrm>
        <a:graphic>
          <a:graphicData uri="http://schemas.openxmlformats.org/presentationml/2006/ole">
            <mc:AlternateContent xmlns:mc="http://schemas.openxmlformats.org/markup-compatibility/2006">
              <mc:Choice xmlns:v="urn:schemas-microsoft-com:vml" Requires="v">
                <p:oleObj spid="_x0000_s157788" name="Equation" r:id="rId9" imgW="4927320" imgH="380880" progId="Equation.3">
                  <p:embed/>
                </p:oleObj>
              </mc:Choice>
              <mc:Fallback>
                <p:oleObj name="Equation" r:id="rId9" imgW="4927320" imgH="380880" progId="Equation.3">
                  <p:embed/>
                  <p:pic>
                    <p:nvPicPr>
                      <p:cNvPr id="0" name=""/>
                      <p:cNvPicPr>
                        <a:picLocks noChangeAspect="1" noChangeArrowheads="1"/>
                      </p:cNvPicPr>
                      <p:nvPr/>
                    </p:nvPicPr>
                    <p:blipFill>
                      <a:blip r:embed="rId10"/>
                      <a:srcRect/>
                      <a:stretch>
                        <a:fillRect/>
                      </a:stretch>
                    </p:blipFill>
                    <p:spPr bwMode="auto">
                      <a:xfrm>
                        <a:off x="730800" y="1839600"/>
                        <a:ext cx="4929188"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5" name="Rectangle 22"/>
          <p:cNvSpPr>
            <a:spLocks noChangeArrowheads="1"/>
          </p:cNvSpPr>
          <p:nvPr/>
        </p:nvSpPr>
        <p:spPr bwMode="auto">
          <a:xfrm>
            <a:off x="4065588" y="2525713"/>
            <a:ext cx="457200"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Rectangle 22"/>
          <p:cNvSpPr>
            <a:spLocks noChangeArrowheads="1"/>
          </p:cNvSpPr>
          <p:nvPr/>
        </p:nvSpPr>
        <p:spPr bwMode="auto">
          <a:xfrm>
            <a:off x="531813" y="2525175"/>
            <a:ext cx="466725"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7" name="Object 23"/>
          <p:cNvGraphicFramePr>
            <a:graphicFrameLocks noChangeAspect="1"/>
          </p:cNvGraphicFramePr>
          <p:nvPr>
            <p:extLst>
              <p:ext uri="{D42A27DB-BD31-4B8C-83A1-F6EECF244321}">
                <p14:modId xmlns:p14="http://schemas.microsoft.com/office/powerpoint/2010/main" val="3738956598"/>
              </p:ext>
            </p:extLst>
          </p:nvPr>
        </p:nvGraphicFramePr>
        <p:xfrm>
          <a:off x="547200" y="2533650"/>
          <a:ext cx="5511800" cy="381000"/>
        </p:xfrm>
        <a:graphic>
          <a:graphicData uri="http://schemas.openxmlformats.org/presentationml/2006/ole">
            <mc:AlternateContent xmlns:mc="http://schemas.openxmlformats.org/markup-compatibility/2006">
              <mc:Choice xmlns:v="urn:schemas-microsoft-com:vml" Requires="v">
                <p:oleObj spid="_x0000_s157789" name="Equation" r:id="rId11" imgW="5511600" imgH="380880" progId="Equation.3">
                  <p:embed/>
                </p:oleObj>
              </mc:Choice>
              <mc:Fallback>
                <p:oleObj name="Equation" r:id="rId11" imgW="5511600" imgH="380880" progId="Equation.3">
                  <p:embed/>
                  <p:pic>
                    <p:nvPicPr>
                      <p:cNvPr id="0" name=""/>
                      <p:cNvPicPr>
                        <a:picLocks noChangeAspect="1" noChangeArrowheads="1"/>
                      </p:cNvPicPr>
                      <p:nvPr/>
                    </p:nvPicPr>
                    <p:blipFill>
                      <a:blip r:embed="rId12"/>
                      <a:srcRect/>
                      <a:stretch>
                        <a:fillRect/>
                      </a:stretch>
                    </p:blipFill>
                    <p:spPr bwMode="auto">
                      <a:xfrm>
                        <a:off x="547200" y="2533650"/>
                        <a:ext cx="5511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8731"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a:t>u</a:t>
            </a:r>
            <a:r>
              <a:rPr lang="en-GB" sz="1500" b="1" i="1" baseline="-25000"/>
              <a:t>t</a:t>
            </a:r>
            <a:r>
              <a:rPr lang="en-GB" sz="1500" b="1" baseline="-25000">
                <a:cs typeface="Arial" charset="0"/>
              </a:rPr>
              <a:t>–</a:t>
            </a:r>
            <a:r>
              <a:rPr lang="en-GB" sz="1500" b="1" baseline="-25000"/>
              <a:t>1</a:t>
            </a:r>
            <a:r>
              <a:rPr lang="en-GB" sz="1500" b="1"/>
              <a:t> is a component of both </a:t>
            </a:r>
            <a:r>
              <a:rPr lang="en-GB" sz="1500" b="1" i="1"/>
              <a:t>Y</a:t>
            </a:r>
            <a:r>
              <a:rPr lang="en-GB" sz="1500" b="1" i="1" baseline="-25000"/>
              <a:t>t</a:t>
            </a:r>
            <a:r>
              <a:rPr lang="en-GB" sz="1500" b="1" baseline="-25000">
                <a:cs typeface="Arial" charset="0"/>
              </a:rPr>
              <a:t>–</a:t>
            </a:r>
            <a:r>
              <a:rPr lang="en-GB" sz="1500" b="1" baseline="-25000"/>
              <a:t>1</a:t>
            </a:r>
            <a:r>
              <a:rPr lang="en-GB" sz="1500" b="1"/>
              <a:t> and the composite disturbance term.</a:t>
            </a:r>
          </a:p>
        </p:txBody>
      </p:sp>
      <p:sp>
        <p:nvSpPr>
          <p:cNvPr id="158732" name="Text Box 1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13</a:t>
            </a:r>
            <a:endParaRPr lang="en-US" sz="1000">
              <a:solidFill>
                <a:srgbClr val="3366FF"/>
              </a:solidFill>
            </a:endParaRP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7"/>
          <p:cNvSpPr txBox="1">
            <a:spLocks noChangeArrowheads="1"/>
          </p:cNvSpPr>
          <p:nvPr/>
        </p:nvSpPr>
        <p:spPr bwMode="auto">
          <a:xfrm>
            <a:off x="74613" y="25200"/>
            <a:ext cx="8961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 PARTIAL ADJUSTMENT, AND ADAPTIVE EXPECTATIONS</a:t>
            </a:r>
            <a:endParaRPr lang="en-GB" sz="1600" dirty="0">
              <a:latin typeface="Times New Roman" pitchFamily="18" charset="0"/>
            </a:endParaRPr>
          </a:p>
        </p:txBody>
      </p:sp>
      <p:sp>
        <p:nvSpPr>
          <p:cNvPr id="20" name="Rectangle 19"/>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1" name="Object 4"/>
          <p:cNvGraphicFramePr>
            <a:graphicFrameLocks noChangeAspect="1"/>
          </p:cNvGraphicFramePr>
          <p:nvPr>
            <p:extLst>
              <p:ext uri="{D42A27DB-BD31-4B8C-83A1-F6EECF244321}">
                <p14:modId xmlns:p14="http://schemas.microsoft.com/office/powerpoint/2010/main" val="457987679"/>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185404"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 name="Object 5"/>
          <p:cNvGraphicFramePr>
            <a:graphicFrameLocks noChangeAspect="1"/>
          </p:cNvGraphicFramePr>
          <p:nvPr>
            <p:extLst>
              <p:ext uri="{D42A27DB-BD31-4B8C-83A1-F6EECF244321}">
                <p14:modId xmlns:p14="http://schemas.microsoft.com/office/powerpoint/2010/main" val="547352532"/>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185405"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 name="Object 6"/>
          <p:cNvGraphicFramePr>
            <a:graphicFrameLocks noChangeAspect="1"/>
          </p:cNvGraphicFramePr>
          <p:nvPr>
            <p:extLst>
              <p:ext uri="{D42A27DB-BD31-4B8C-83A1-F6EECF244321}">
                <p14:modId xmlns:p14="http://schemas.microsoft.com/office/powerpoint/2010/main" val="3383601003"/>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185406"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1" name="Rectangle 16"/>
          <p:cNvSpPr>
            <a:spLocks noChangeArrowheads="1"/>
          </p:cNvSpPr>
          <p:nvPr/>
        </p:nvSpPr>
        <p:spPr bwMode="auto">
          <a:xfrm>
            <a:off x="0" y="2427975"/>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16"/>
          <p:cNvSpPr>
            <a:spLocks noChangeArrowheads="1"/>
          </p:cNvSpPr>
          <p:nvPr/>
        </p:nvSpPr>
        <p:spPr bwMode="auto">
          <a:xfrm>
            <a:off x="0" y="1735200"/>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3" name="Rectangle 20"/>
          <p:cNvSpPr>
            <a:spLocks noChangeArrowheads="1"/>
          </p:cNvSpPr>
          <p:nvPr/>
        </p:nvSpPr>
        <p:spPr bwMode="auto">
          <a:xfrm>
            <a:off x="5230813" y="1830388"/>
            <a:ext cx="457200"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Rectangle 26"/>
          <p:cNvSpPr>
            <a:spLocks noChangeArrowheads="1"/>
          </p:cNvSpPr>
          <p:nvPr/>
        </p:nvSpPr>
        <p:spPr bwMode="auto">
          <a:xfrm>
            <a:off x="3144838" y="1829325"/>
            <a:ext cx="457200"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5" name="Object 34"/>
          <p:cNvGraphicFramePr>
            <a:graphicFrameLocks noChangeAspect="1"/>
          </p:cNvGraphicFramePr>
          <p:nvPr>
            <p:extLst>
              <p:ext uri="{D42A27DB-BD31-4B8C-83A1-F6EECF244321}">
                <p14:modId xmlns:p14="http://schemas.microsoft.com/office/powerpoint/2010/main" val="3567279370"/>
              </p:ext>
            </p:extLst>
          </p:nvPr>
        </p:nvGraphicFramePr>
        <p:xfrm>
          <a:off x="730800" y="1839600"/>
          <a:ext cx="4929188" cy="381000"/>
        </p:xfrm>
        <a:graphic>
          <a:graphicData uri="http://schemas.openxmlformats.org/presentationml/2006/ole">
            <mc:AlternateContent xmlns:mc="http://schemas.openxmlformats.org/markup-compatibility/2006">
              <mc:Choice xmlns:v="urn:schemas-microsoft-com:vml" Requires="v">
                <p:oleObj spid="_x0000_s185407" name="Equation" r:id="rId9" imgW="4927320" imgH="380880" progId="Equation.3">
                  <p:embed/>
                </p:oleObj>
              </mc:Choice>
              <mc:Fallback>
                <p:oleObj name="Equation" r:id="rId9" imgW="4927320" imgH="380880" progId="Equation.3">
                  <p:embed/>
                  <p:pic>
                    <p:nvPicPr>
                      <p:cNvPr id="0" name=""/>
                      <p:cNvPicPr>
                        <a:picLocks noChangeAspect="1" noChangeArrowheads="1"/>
                      </p:cNvPicPr>
                      <p:nvPr/>
                    </p:nvPicPr>
                    <p:blipFill>
                      <a:blip r:embed="rId10"/>
                      <a:srcRect/>
                      <a:stretch>
                        <a:fillRect/>
                      </a:stretch>
                    </p:blipFill>
                    <p:spPr bwMode="auto">
                      <a:xfrm>
                        <a:off x="730800" y="1839600"/>
                        <a:ext cx="4929188"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6" name="Rectangle 22"/>
          <p:cNvSpPr>
            <a:spLocks noChangeArrowheads="1"/>
          </p:cNvSpPr>
          <p:nvPr/>
        </p:nvSpPr>
        <p:spPr bwMode="auto">
          <a:xfrm>
            <a:off x="4065588" y="2525713"/>
            <a:ext cx="457200"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Rectangle 22"/>
          <p:cNvSpPr>
            <a:spLocks noChangeArrowheads="1"/>
          </p:cNvSpPr>
          <p:nvPr/>
        </p:nvSpPr>
        <p:spPr bwMode="auto">
          <a:xfrm>
            <a:off x="531813" y="2525175"/>
            <a:ext cx="466725"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8" name="Object 23"/>
          <p:cNvGraphicFramePr>
            <a:graphicFrameLocks noChangeAspect="1"/>
          </p:cNvGraphicFramePr>
          <p:nvPr>
            <p:extLst>
              <p:ext uri="{D42A27DB-BD31-4B8C-83A1-F6EECF244321}">
                <p14:modId xmlns:p14="http://schemas.microsoft.com/office/powerpoint/2010/main" val="3738956598"/>
              </p:ext>
            </p:extLst>
          </p:nvPr>
        </p:nvGraphicFramePr>
        <p:xfrm>
          <a:off x="547200" y="2533650"/>
          <a:ext cx="5511800" cy="381000"/>
        </p:xfrm>
        <a:graphic>
          <a:graphicData uri="http://schemas.openxmlformats.org/presentationml/2006/ole">
            <mc:AlternateContent xmlns:mc="http://schemas.openxmlformats.org/markup-compatibility/2006">
              <mc:Choice xmlns:v="urn:schemas-microsoft-com:vml" Requires="v">
                <p:oleObj spid="_x0000_s185408" name="Equation" r:id="rId11" imgW="5511600" imgH="380880" progId="Equation.3">
                  <p:embed/>
                </p:oleObj>
              </mc:Choice>
              <mc:Fallback>
                <p:oleObj name="Equation" r:id="rId11" imgW="5511600" imgH="380880" progId="Equation.3">
                  <p:embed/>
                  <p:pic>
                    <p:nvPicPr>
                      <p:cNvPr id="0" name=""/>
                      <p:cNvPicPr>
                        <a:picLocks noChangeAspect="1" noChangeArrowheads="1"/>
                      </p:cNvPicPr>
                      <p:nvPr/>
                    </p:nvPicPr>
                    <p:blipFill>
                      <a:blip r:embed="rId12"/>
                      <a:srcRect/>
                      <a:stretch>
                        <a:fillRect/>
                      </a:stretch>
                    </p:blipFill>
                    <p:spPr bwMode="auto">
                      <a:xfrm>
                        <a:off x="547200" y="2533650"/>
                        <a:ext cx="5511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125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Since the current value of the disturbance term is not distributed independently of the current value of one of the explanatory variables, OLS estimates will be biased and inconsistent.  Under these conditions, the other regression model should be used instead.</a:t>
            </a:r>
          </a:p>
        </p:txBody>
      </p:sp>
      <p:sp>
        <p:nvSpPr>
          <p:cNvPr id="181255"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14</a:t>
            </a:r>
            <a:endParaRPr lang="en-US" sz="1000">
              <a:solidFill>
                <a:srgbClr val="3366FF"/>
              </a:solidFill>
            </a:endParaRP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7"/>
          <p:cNvSpPr txBox="1">
            <a:spLocks noChangeArrowheads="1"/>
          </p:cNvSpPr>
          <p:nvPr/>
        </p:nvSpPr>
        <p:spPr bwMode="auto">
          <a:xfrm>
            <a:off x="74613" y="25200"/>
            <a:ext cx="8961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 PARTIAL ADJUSTMENT, AND ADAPTIVE EXPECTATIONS</a:t>
            </a:r>
            <a:endParaRPr lang="en-GB" sz="1600" dirty="0">
              <a:latin typeface="Times New Roman" pitchFamily="18" charset="0"/>
            </a:endParaRPr>
          </a:p>
        </p:txBody>
      </p:sp>
      <p:sp>
        <p:nvSpPr>
          <p:cNvPr id="19" name="Rectangle 16"/>
          <p:cNvSpPr>
            <a:spLocks noChangeArrowheads="1"/>
          </p:cNvSpPr>
          <p:nvPr/>
        </p:nvSpPr>
        <p:spPr bwMode="auto">
          <a:xfrm>
            <a:off x="0" y="2427975"/>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9"/>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1" name="Object 4"/>
          <p:cNvGraphicFramePr>
            <a:graphicFrameLocks noChangeAspect="1"/>
          </p:cNvGraphicFramePr>
          <p:nvPr>
            <p:extLst>
              <p:ext uri="{D42A27DB-BD31-4B8C-83A1-F6EECF244321}">
                <p14:modId xmlns:p14="http://schemas.microsoft.com/office/powerpoint/2010/main" val="457987679"/>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181328"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 name="Object 5"/>
          <p:cNvGraphicFramePr>
            <a:graphicFrameLocks noChangeAspect="1"/>
          </p:cNvGraphicFramePr>
          <p:nvPr>
            <p:extLst>
              <p:ext uri="{D42A27DB-BD31-4B8C-83A1-F6EECF244321}">
                <p14:modId xmlns:p14="http://schemas.microsoft.com/office/powerpoint/2010/main" val="547352532"/>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181329"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 name="Object 6"/>
          <p:cNvGraphicFramePr>
            <a:graphicFrameLocks noChangeAspect="1"/>
          </p:cNvGraphicFramePr>
          <p:nvPr>
            <p:extLst>
              <p:ext uri="{D42A27DB-BD31-4B8C-83A1-F6EECF244321}">
                <p14:modId xmlns:p14="http://schemas.microsoft.com/office/powerpoint/2010/main" val="3383601003"/>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181330"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 name="Rectangle 16"/>
          <p:cNvSpPr>
            <a:spLocks noChangeArrowheads="1"/>
          </p:cNvSpPr>
          <p:nvPr/>
        </p:nvSpPr>
        <p:spPr bwMode="auto">
          <a:xfrm>
            <a:off x="0" y="1735200"/>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20"/>
          <p:cNvSpPr>
            <a:spLocks noChangeArrowheads="1"/>
          </p:cNvSpPr>
          <p:nvPr/>
        </p:nvSpPr>
        <p:spPr bwMode="auto">
          <a:xfrm>
            <a:off x="5230813" y="1830388"/>
            <a:ext cx="457200"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26"/>
          <p:cNvSpPr>
            <a:spLocks noChangeArrowheads="1"/>
          </p:cNvSpPr>
          <p:nvPr/>
        </p:nvSpPr>
        <p:spPr bwMode="auto">
          <a:xfrm>
            <a:off x="3144838" y="1829325"/>
            <a:ext cx="457200"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1176232428"/>
              </p:ext>
            </p:extLst>
          </p:nvPr>
        </p:nvGraphicFramePr>
        <p:xfrm>
          <a:off x="730800" y="1839600"/>
          <a:ext cx="4929188" cy="381000"/>
        </p:xfrm>
        <a:graphic>
          <a:graphicData uri="http://schemas.openxmlformats.org/presentationml/2006/ole">
            <mc:AlternateContent xmlns:mc="http://schemas.openxmlformats.org/markup-compatibility/2006">
              <mc:Choice xmlns:v="urn:schemas-microsoft-com:vml" Requires="v">
                <p:oleObj spid="_x0000_s181331" name="Equation" r:id="rId9" imgW="4927320" imgH="380880" progId="Equation.3">
                  <p:embed/>
                </p:oleObj>
              </mc:Choice>
              <mc:Fallback>
                <p:oleObj name="Equation" r:id="rId9" imgW="4927320" imgH="380880" progId="Equation.3">
                  <p:embed/>
                  <p:pic>
                    <p:nvPicPr>
                      <p:cNvPr id="0" name=""/>
                      <p:cNvPicPr>
                        <a:picLocks noChangeAspect="1" noChangeArrowheads="1"/>
                      </p:cNvPicPr>
                      <p:nvPr/>
                    </p:nvPicPr>
                    <p:blipFill>
                      <a:blip r:embed="rId10"/>
                      <a:srcRect/>
                      <a:stretch>
                        <a:fillRect/>
                      </a:stretch>
                    </p:blipFill>
                    <p:spPr bwMode="auto">
                      <a:xfrm>
                        <a:off x="730800" y="1839600"/>
                        <a:ext cx="4929188"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8" name="Rectangle 22"/>
          <p:cNvSpPr>
            <a:spLocks noChangeArrowheads="1"/>
          </p:cNvSpPr>
          <p:nvPr/>
        </p:nvSpPr>
        <p:spPr bwMode="auto">
          <a:xfrm>
            <a:off x="4065588" y="2525713"/>
            <a:ext cx="457200"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22"/>
          <p:cNvSpPr>
            <a:spLocks noChangeArrowheads="1"/>
          </p:cNvSpPr>
          <p:nvPr/>
        </p:nvSpPr>
        <p:spPr bwMode="auto">
          <a:xfrm>
            <a:off x="531813" y="2525175"/>
            <a:ext cx="466725"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0" name="Object 23"/>
          <p:cNvGraphicFramePr>
            <a:graphicFrameLocks noChangeAspect="1"/>
          </p:cNvGraphicFramePr>
          <p:nvPr>
            <p:extLst>
              <p:ext uri="{D42A27DB-BD31-4B8C-83A1-F6EECF244321}">
                <p14:modId xmlns:p14="http://schemas.microsoft.com/office/powerpoint/2010/main" val="1468713350"/>
              </p:ext>
            </p:extLst>
          </p:nvPr>
        </p:nvGraphicFramePr>
        <p:xfrm>
          <a:off x="547200" y="2533650"/>
          <a:ext cx="5511800" cy="381000"/>
        </p:xfrm>
        <a:graphic>
          <a:graphicData uri="http://schemas.openxmlformats.org/presentationml/2006/ole">
            <mc:AlternateContent xmlns:mc="http://schemas.openxmlformats.org/markup-compatibility/2006">
              <mc:Choice xmlns:v="urn:schemas-microsoft-com:vml" Requires="v">
                <p:oleObj spid="_x0000_s181332" name="Equation" r:id="rId11" imgW="5511600" imgH="380880" progId="Equation.3">
                  <p:embed/>
                </p:oleObj>
              </mc:Choice>
              <mc:Fallback>
                <p:oleObj name="Equation" r:id="rId11" imgW="5511600" imgH="380880" progId="Equation.3">
                  <p:embed/>
                  <p:pic>
                    <p:nvPicPr>
                      <p:cNvPr id="0" name=""/>
                      <p:cNvPicPr>
                        <a:picLocks noChangeAspect="1" noChangeArrowheads="1"/>
                      </p:cNvPicPr>
                      <p:nvPr/>
                    </p:nvPicPr>
                    <p:blipFill>
                      <a:blip r:embed="rId12"/>
                      <a:srcRect/>
                      <a:stretch>
                        <a:fillRect/>
                      </a:stretch>
                    </p:blipFill>
                    <p:spPr bwMode="auto">
                      <a:xfrm>
                        <a:off x="547200" y="2533650"/>
                        <a:ext cx="5511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156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suppose that the disturbance term in the original model were subject to AR(1) autocorrelation.</a:t>
            </a:r>
          </a:p>
        </p:txBody>
      </p:sp>
      <p:sp>
        <p:nvSpPr>
          <p:cNvPr id="151565" name="Text Box 1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15</a:t>
            </a:r>
            <a:endParaRPr lang="en-US" sz="100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7"/>
          <p:cNvSpPr txBox="1">
            <a:spLocks noChangeArrowheads="1"/>
          </p:cNvSpPr>
          <p:nvPr/>
        </p:nvSpPr>
        <p:spPr bwMode="auto">
          <a:xfrm>
            <a:off x="74613" y="25200"/>
            <a:ext cx="8961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 PARTIAL ADJUSTMENT, AND ADAPTIVE EXPECTATIONS</a:t>
            </a:r>
            <a:endParaRPr lang="en-GB" sz="1600" dirty="0">
              <a:latin typeface="Times New Roman" pitchFamily="18" charset="0"/>
            </a:endParaRPr>
          </a:p>
        </p:txBody>
      </p:sp>
      <p:sp>
        <p:nvSpPr>
          <p:cNvPr id="17"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4"/>
          <p:cNvGraphicFramePr>
            <a:graphicFrameLocks noChangeAspect="1"/>
          </p:cNvGraphicFramePr>
          <p:nvPr>
            <p:extLst>
              <p:ext uri="{D42A27DB-BD31-4B8C-83A1-F6EECF244321}">
                <p14:modId xmlns:p14="http://schemas.microsoft.com/office/powerpoint/2010/main" val="457987679"/>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186440"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 name="Object 5"/>
          <p:cNvGraphicFramePr>
            <a:graphicFrameLocks noChangeAspect="1"/>
          </p:cNvGraphicFramePr>
          <p:nvPr>
            <p:extLst>
              <p:ext uri="{D42A27DB-BD31-4B8C-83A1-F6EECF244321}">
                <p14:modId xmlns:p14="http://schemas.microsoft.com/office/powerpoint/2010/main" val="547352532"/>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186441"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 name="Object 6"/>
          <p:cNvGraphicFramePr>
            <a:graphicFrameLocks noChangeAspect="1"/>
          </p:cNvGraphicFramePr>
          <p:nvPr>
            <p:extLst>
              <p:ext uri="{D42A27DB-BD31-4B8C-83A1-F6EECF244321}">
                <p14:modId xmlns:p14="http://schemas.microsoft.com/office/powerpoint/2010/main" val="3383601003"/>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186442"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8" name="Rectangle 16"/>
          <p:cNvSpPr>
            <a:spLocks noChangeArrowheads="1"/>
          </p:cNvSpPr>
          <p:nvPr/>
        </p:nvSpPr>
        <p:spPr bwMode="auto">
          <a:xfrm>
            <a:off x="0" y="2427975"/>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16"/>
          <p:cNvSpPr>
            <a:spLocks noChangeArrowheads="1"/>
          </p:cNvSpPr>
          <p:nvPr/>
        </p:nvSpPr>
        <p:spPr bwMode="auto">
          <a:xfrm>
            <a:off x="0" y="1735200"/>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2" name="Object 31"/>
          <p:cNvGraphicFramePr>
            <a:graphicFrameLocks noChangeAspect="1"/>
          </p:cNvGraphicFramePr>
          <p:nvPr>
            <p:extLst>
              <p:ext uri="{D42A27DB-BD31-4B8C-83A1-F6EECF244321}">
                <p14:modId xmlns:p14="http://schemas.microsoft.com/office/powerpoint/2010/main" val="512388853"/>
              </p:ext>
            </p:extLst>
          </p:nvPr>
        </p:nvGraphicFramePr>
        <p:xfrm>
          <a:off x="730800" y="1839600"/>
          <a:ext cx="4929188" cy="381000"/>
        </p:xfrm>
        <a:graphic>
          <a:graphicData uri="http://schemas.openxmlformats.org/presentationml/2006/ole">
            <mc:AlternateContent xmlns:mc="http://schemas.openxmlformats.org/markup-compatibility/2006">
              <mc:Choice xmlns:v="urn:schemas-microsoft-com:vml" Requires="v">
                <p:oleObj spid="_x0000_s186443" name="Equation" r:id="rId9" imgW="4927320" imgH="380880" progId="Equation.3">
                  <p:embed/>
                </p:oleObj>
              </mc:Choice>
              <mc:Fallback>
                <p:oleObj name="Equation" r:id="rId9" imgW="4927320" imgH="380880" progId="Equation.3">
                  <p:embed/>
                  <p:pic>
                    <p:nvPicPr>
                      <p:cNvPr id="0" name=""/>
                      <p:cNvPicPr>
                        <a:picLocks noChangeAspect="1" noChangeArrowheads="1"/>
                      </p:cNvPicPr>
                      <p:nvPr/>
                    </p:nvPicPr>
                    <p:blipFill>
                      <a:blip r:embed="rId10"/>
                      <a:srcRect/>
                      <a:stretch>
                        <a:fillRect/>
                      </a:stretch>
                    </p:blipFill>
                    <p:spPr bwMode="auto">
                      <a:xfrm>
                        <a:off x="730800" y="1839600"/>
                        <a:ext cx="4929188"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5" name="Object 23"/>
          <p:cNvGraphicFramePr>
            <a:graphicFrameLocks noChangeAspect="1"/>
          </p:cNvGraphicFramePr>
          <p:nvPr>
            <p:extLst>
              <p:ext uri="{D42A27DB-BD31-4B8C-83A1-F6EECF244321}">
                <p14:modId xmlns:p14="http://schemas.microsoft.com/office/powerpoint/2010/main" val="1231255892"/>
              </p:ext>
            </p:extLst>
          </p:nvPr>
        </p:nvGraphicFramePr>
        <p:xfrm>
          <a:off x="547200" y="2533650"/>
          <a:ext cx="5511800" cy="381000"/>
        </p:xfrm>
        <a:graphic>
          <a:graphicData uri="http://schemas.openxmlformats.org/presentationml/2006/ole">
            <mc:AlternateContent xmlns:mc="http://schemas.openxmlformats.org/markup-compatibility/2006">
              <mc:Choice xmlns:v="urn:schemas-microsoft-com:vml" Requires="v">
                <p:oleObj spid="_x0000_s186444" name="Equation" r:id="rId11" imgW="5511600" imgH="380880" progId="Equation.3">
                  <p:embed/>
                </p:oleObj>
              </mc:Choice>
              <mc:Fallback>
                <p:oleObj name="Equation" r:id="rId11" imgW="5511600" imgH="380880" progId="Equation.3">
                  <p:embed/>
                  <p:pic>
                    <p:nvPicPr>
                      <p:cNvPr id="0" name=""/>
                      <p:cNvPicPr>
                        <a:picLocks noChangeAspect="1" noChangeArrowheads="1"/>
                      </p:cNvPicPr>
                      <p:nvPr/>
                    </p:nvPicPr>
                    <p:blipFill>
                      <a:blip r:embed="rId12"/>
                      <a:srcRect/>
                      <a:stretch>
                        <a:fillRect/>
                      </a:stretch>
                    </p:blipFill>
                    <p:spPr bwMode="auto">
                      <a:xfrm>
                        <a:off x="547200" y="2533650"/>
                        <a:ext cx="5511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 name="Rectangle 15"/>
          <p:cNvSpPr>
            <a:spLocks noChangeArrowheads="1"/>
          </p:cNvSpPr>
          <p:nvPr/>
        </p:nvSpPr>
        <p:spPr bwMode="auto">
          <a:xfrm>
            <a:off x="0" y="3123298"/>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1" name="Object 6"/>
          <p:cNvGraphicFramePr>
            <a:graphicFrameLocks noChangeAspect="1"/>
          </p:cNvGraphicFramePr>
          <p:nvPr>
            <p:extLst>
              <p:ext uri="{D42A27DB-BD31-4B8C-83A1-F6EECF244321}">
                <p14:modId xmlns:p14="http://schemas.microsoft.com/office/powerpoint/2010/main" val="2457575649"/>
              </p:ext>
            </p:extLst>
          </p:nvPr>
        </p:nvGraphicFramePr>
        <p:xfrm>
          <a:off x="2991600" y="3228975"/>
          <a:ext cx="1739900" cy="381000"/>
        </p:xfrm>
        <a:graphic>
          <a:graphicData uri="http://schemas.openxmlformats.org/presentationml/2006/ole">
            <mc:AlternateContent xmlns:mc="http://schemas.openxmlformats.org/markup-compatibility/2006">
              <mc:Choice xmlns:v="urn:schemas-microsoft-com:vml" Requires="v">
                <p:oleObj spid="_x0000_s186445" name="Equation" r:id="rId13" imgW="1739880" imgH="380880" progId="Equation.3">
                  <p:embed/>
                </p:oleObj>
              </mc:Choice>
              <mc:Fallback>
                <p:oleObj name="Equation" r:id="rId13" imgW="1739880" imgH="3808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991600" y="3228975"/>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0538"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Then the composite disturbance term at time </a:t>
            </a:r>
            <a:r>
              <a:rPr lang="en-GB" sz="1500" b="1" i="1"/>
              <a:t>t</a:t>
            </a:r>
            <a:r>
              <a:rPr lang="en-GB" sz="1500" b="1"/>
              <a:t> will be as shown.</a:t>
            </a:r>
          </a:p>
        </p:txBody>
      </p:sp>
      <p:sp>
        <p:nvSpPr>
          <p:cNvPr id="150540" name="Text Box 1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16</a:t>
            </a:r>
            <a:endParaRPr lang="en-US" sz="1000">
              <a:solidFill>
                <a:srgbClr val="3366FF"/>
              </a:solidFill>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7"/>
          <p:cNvSpPr txBox="1">
            <a:spLocks noChangeArrowheads="1"/>
          </p:cNvSpPr>
          <p:nvPr/>
        </p:nvSpPr>
        <p:spPr bwMode="auto">
          <a:xfrm>
            <a:off x="74613" y="25200"/>
            <a:ext cx="8961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 PARTIAL ADJUSTMENT, AND ADAPTIVE EXPECTATIONS</a:t>
            </a:r>
            <a:endParaRPr lang="en-GB" sz="1600" dirty="0">
              <a:latin typeface="Times New Roman" pitchFamily="18" charset="0"/>
            </a:endParaRPr>
          </a:p>
        </p:txBody>
      </p:sp>
      <p:sp>
        <p:nvSpPr>
          <p:cNvPr id="18" name="Rectangle 17"/>
          <p:cNvSpPr>
            <a:spLocks noChangeArrowheads="1"/>
          </p:cNvSpPr>
          <p:nvPr/>
        </p:nvSpPr>
        <p:spPr bwMode="auto">
          <a:xfrm>
            <a:off x="0" y="3823199"/>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8"/>
          <p:cNvSpPr>
            <a:spLocks noChangeArrowheads="1"/>
          </p:cNvSpPr>
          <p:nvPr/>
        </p:nvSpPr>
        <p:spPr bwMode="auto">
          <a:xfrm>
            <a:off x="0" y="3123298"/>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0" name="Object 6"/>
          <p:cNvGraphicFramePr>
            <a:graphicFrameLocks noChangeAspect="1"/>
          </p:cNvGraphicFramePr>
          <p:nvPr>
            <p:extLst>
              <p:ext uri="{D42A27DB-BD31-4B8C-83A1-F6EECF244321}">
                <p14:modId xmlns:p14="http://schemas.microsoft.com/office/powerpoint/2010/main" val="512199759"/>
              </p:ext>
            </p:extLst>
          </p:nvPr>
        </p:nvGraphicFramePr>
        <p:xfrm>
          <a:off x="2991600" y="3228975"/>
          <a:ext cx="1739900" cy="381000"/>
        </p:xfrm>
        <a:graphic>
          <a:graphicData uri="http://schemas.openxmlformats.org/presentationml/2006/ole">
            <mc:AlternateContent xmlns:mc="http://schemas.openxmlformats.org/markup-compatibility/2006">
              <mc:Choice xmlns:v="urn:schemas-microsoft-com:vml" Requires="v">
                <p:oleObj spid="_x0000_s150619" name="Equation" r:id="rId3" imgW="1739880" imgH="380880" progId="Equation.3">
                  <p:embed/>
                </p:oleObj>
              </mc:Choice>
              <mc:Fallback>
                <p:oleObj name="Equation" r:id="rId3" imgW="17398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1600" y="3228975"/>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7"/>
          <p:cNvGraphicFramePr>
            <a:graphicFrameLocks noChangeAspect="1"/>
          </p:cNvGraphicFramePr>
          <p:nvPr>
            <p:extLst>
              <p:ext uri="{D42A27DB-BD31-4B8C-83A1-F6EECF244321}">
                <p14:modId xmlns:p14="http://schemas.microsoft.com/office/powerpoint/2010/main" val="346949634"/>
              </p:ext>
            </p:extLst>
          </p:nvPr>
        </p:nvGraphicFramePr>
        <p:xfrm>
          <a:off x="1454150" y="3956050"/>
          <a:ext cx="4800600" cy="850900"/>
        </p:xfrm>
        <a:graphic>
          <a:graphicData uri="http://schemas.openxmlformats.org/presentationml/2006/ole">
            <mc:AlternateContent xmlns:mc="http://schemas.openxmlformats.org/markup-compatibility/2006">
              <mc:Choice xmlns:v="urn:schemas-microsoft-com:vml" Requires="v">
                <p:oleObj spid="_x0000_s150620" name="Equation" r:id="rId5" imgW="4800600" imgH="850680" progId="Equation.3">
                  <p:embed/>
                </p:oleObj>
              </mc:Choice>
              <mc:Fallback>
                <p:oleObj name="Equation" r:id="rId5" imgW="4800600" imgH="850680" progId="Equation.3">
                  <p:embed/>
                  <p:pic>
                    <p:nvPicPr>
                      <p:cNvPr id="0" name=""/>
                      <p:cNvPicPr>
                        <a:picLocks noChangeAspect="1" noChangeArrowheads="1"/>
                      </p:cNvPicPr>
                      <p:nvPr/>
                    </p:nvPicPr>
                    <p:blipFill>
                      <a:blip r:embed="rId6"/>
                      <a:srcRect/>
                      <a:stretch>
                        <a:fillRect/>
                      </a:stretch>
                    </p:blipFill>
                    <p:spPr bwMode="auto">
                      <a:xfrm>
                        <a:off x="1454150" y="3956050"/>
                        <a:ext cx="4800600" cy="850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Rectangle 21"/>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4"/>
          <p:cNvGraphicFramePr>
            <a:graphicFrameLocks noChangeAspect="1"/>
          </p:cNvGraphicFramePr>
          <p:nvPr>
            <p:extLst>
              <p:ext uri="{D42A27DB-BD31-4B8C-83A1-F6EECF244321}">
                <p14:modId xmlns:p14="http://schemas.microsoft.com/office/powerpoint/2010/main" val="331984202"/>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150621" name="Equation" r:id="rId7" imgW="2501640" imgH="419040" progId="Equation.3">
                  <p:embed/>
                </p:oleObj>
              </mc:Choice>
              <mc:Fallback>
                <p:oleObj name="Equation" r:id="rId7" imgW="250164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 name="Object 5"/>
          <p:cNvGraphicFramePr>
            <a:graphicFrameLocks noChangeAspect="1"/>
          </p:cNvGraphicFramePr>
          <p:nvPr>
            <p:extLst>
              <p:ext uri="{D42A27DB-BD31-4B8C-83A1-F6EECF244321}">
                <p14:modId xmlns:p14="http://schemas.microsoft.com/office/powerpoint/2010/main" val="3732870299"/>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150622" name="Equation" r:id="rId9" imgW="2997000" imgH="419040" progId="Equation.3">
                  <p:embed/>
                </p:oleObj>
              </mc:Choice>
              <mc:Fallback>
                <p:oleObj name="Equation" r:id="rId9" imgW="299700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 name="Object 6"/>
          <p:cNvGraphicFramePr>
            <a:graphicFrameLocks noChangeAspect="1"/>
          </p:cNvGraphicFramePr>
          <p:nvPr>
            <p:extLst>
              <p:ext uri="{D42A27DB-BD31-4B8C-83A1-F6EECF244321}">
                <p14:modId xmlns:p14="http://schemas.microsoft.com/office/powerpoint/2010/main" val="3134677979"/>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150623" name="Equation" r:id="rId11" imgW="2869920" imgH="419040" progId="Equation.3">
                  <p:embed/>
                </p:oleObj>
              </mc:Choice>
              <mc:Fallback>
                <p:oleObj name="Equation" r:id="rId11" imgW="286992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 name="Rectangle 16"/>
          <p:cNvSpPr>
            <a:spLocks noChangeArrowheads="1"/>
          </p:cNvSpPr>
          <p:nvPr/>
        </p:nvSpPr>
        <p:spPr bwMode="auto">
          <a:xfrm>
            <a:off x="0" y="2427975"/>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16"/>
          <p:cNvSpPr>
            <a:spLocks noChangeArrowheads="1"/>
          </p:cNvSpPr>
          <p:nvPr/>
        </p:nvSpPr>
        <p:spPr bwMode="auto">
          <a:xfrm>
            <a:off x="0" y="1735200"/>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8" name="Object 27"/>
          <p:cNvGraphicFramePr>
            <a:graphicFrameLocks noChangeAspect="1"/>
          </p:cNvGraphicFramePr>
          <p:nvPr>
            <p:extLst>
              <p:ext uri="{D42A27DB-BD31-4B8C-83A1-F6EECF244321}">
                <p14:modId xmlns:p14="http://schemas.microsoft.com/office/powerpoint/2010/main" val="1190735460"/>
              </p:ext>
            </p:extLst>
          </p:nvPr>
        </p:nvGraphicFramePr>
        <p:xfrm>
          <a:off x="730800" y="1839600"/>
          <a:ext cx="4929188" cy="381000"/>
        </p:xfrm>
        <a:graphic>
          <a:graphicData uri="http://schemas.openxmlformats.org/presentationml/2006/ole">
            <mc:AlternateContent xmlns:mc="http://schemas.openxmlformats.org/markup-compatibility/2006">
              <mc:Choice xmlns:v="urn:schemas-microsoft-com:vml" Requires="v">
                <p:oleObj spid="_x0000_s150624" name="Equation" r:id="rId13" imgW="4927320" imgH="380880" progId="Equation.3">
                  <p:embed/>
                </p:oleObj>
              </mc:Choice>
              <mc:Fallback>
                <p:oleObj name="Equation" r:id="rId13" imgW="4927320" imgH="380880" progId="Equation.3">
                  <p:embed/>
                  <p:pic>
                    <p:nvPicPr>
                      <p:cNvPr id="0" name=""/>
                      <p:cNvPicPr>
                        <a:picLocks noChangeAspect="1" noChangeArrowheads="1"/>
                      </p:cNvPicPr>
                      <p:nvPr/>
                    </p:nvPicPr>
                    <p:blipFill>
                      <a:blip r:embed="rId14"/>
                      <a:srcRect/>
                      <a:stretch>
                        <a:fillRect/>
                      </a:stretch>
                    </p:blipFill>
                    <p:spPr bwMode="auto">
                      <a:xfrm>
                        <a:off x="730800" y="1839600"/>
                        <a:ext cx="4929188"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9" name="Object 23"/>
          <p:cNvGraphicFramePr>
            <a:graphicFrameLocks noChangeAspect="1"/>
          </p:cNvGraphicFramePr>
          <p:nvPr>
            <p:extLst>
              <p:ext uri="{D42A27DB-BD31-4B8C-83A1-F6EECF244321}">
                <p14:modId xmlns:p14="http://schemas.microsoft.com/office/powerpoint/2010/main" val="4219199769"/>
              </p:ext>
            </p:extLst>
          </p:nvPr>
        </p:nvGraphicFramePr>
        <p:xfrm>
          <a:off x="547200" y="2533650"/>
          <a:ext cx="5511800" cy="381000"/>
        </p:xfrm>
        <a:graphic>
          <a:graphicData uri="http://schemas.openxmlformats.org/presentationml/2006/ole">
            <mc:AlternateContent xmlns:mc="http://schemas.openxmlformats.org/markup-compatibility/2006">
              <mc:Choice xmlns:v="urn:schemas-microsoft-com:vml" Requires="v">
                <p:oleObj spid="_x0000_s150625" name="Equation" r:id="rId15" imgW="5511600" imgH="380880" progId="Equation.3">
                  <p:embed/>
                </p:oleObj>
              </mc:Choice>
              <mc:Fallback>
                <p:oleObj name="Equation" r:id="rId15" imgW="5511600" imgH="380880" progId="Equation.3">
                  <p:embed/>
                  <p:pic>
                    <p:nvPicPr>
                      <p:cNvPr id="0" name=""/>
                      <p:cNvPicPr>
                        <a:picLocks noChangeAspect="1" noChangeArrowheads="1"/>
                      </p:cNvPicPr>
                      <p:nvPr/>
                    </p:nvPicPr>
                    <p:blipFill>
                      <a:blip r:embed="rId16"/>
                      <a:srcRect/>
                      <a:stretch>
                        <a:fillRect/>
                      </a:stretch>
                    </p:blipFill>
                    <p:spPr bwMode="auto">
                      <a:xfrm>
                        <a:off x="547200" y="2533650"/>
                        <a:ext cx="5511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0539" name="Rectangle 11"/>
          <p:cNvSpPr>
            <a:spLocks noChangeArrowheads="1"/>
          </p:cNvSpPr>
          <p:nvPr/>
        </p:nvSpPr>
        <p:spPr bwMode="auto">
          <a:xfrm>
            <a:off x="3038475" y="4435200"/>
            <a:ext cx="2819400" cy="685800"/>
          </a:xfrm>
          <a:prstGeom prst="rect">
            <a:avLst/>
          </a:prstGeom>
          <a:solidFill>
            <a:srgbClr val="969696"/>
          </a:solidFill>
          <a:ln>
            <a:noFill/>
          </a:ln>
          <a:effectLst/>
          <a:extLst/>
        </p:spPr>
        <p:txBody>
          <a:bodyPr wrap="none" anchor="ctr"/>
          <a:lstStyle/>
          <a:p>
            <a:endParaRPr lang="en-GB"/>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9514"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It is thus a composite of the innovation in the AR(1) process at time </a:t>
            </a:r>
            <a:r>
              <a:rPr lang="en-GB" sz="1500" b="1" i="1"/>
              <a:t>t</a:t>
            </a:r>
            <a:r>
              <a:rPr lang="en-GB" sz="1500" b="1"/>
              <a:t> and </a:t>
            </a:r>
            <a:r>
              <a:rPr lang="en-GB" sz="1500" b="1" i="1"/>
              <a:t>u</a:t>
            </a:r>
            <a:r>
              <a:rPr lang="en-GB" sz="1500" b="1" i="1" baseline="-25000"/>
              <a:t>t</a:t>
            </a:r>
            <a:r>
              <a:rPr lang="en-GB" sz="1500" b="1" baseline="-25000">
                <a:cs typeface="Arial" charset="0"/>
              </a:rPr>
              <a:t>–</a:t>
            </a:r>
            <a:r>
              <a:rPr lang="en-GB" sz="1500" b="1" baseline="-25000"/>
              <a:t>1</a:t>
            </a:r>
            <a:r>
              <a:rPr lang="en-GB" sz="1500" b="1"/>
              <a:t>.  Now, under reasonable assumptions, both </a:t>
            </a:r>
            <a:r>
              <a:rPr lang="en-GB" sz="1500" b="1" i="1">
                <a:latin typeface="Symbol" pitchFamily="18" charset="2"/>
              </a:rPr>
              <a:t>r</a:t>
            </a:r>
            <a:r>
              <a:rPr lang="en-GB" sz="1500" b="1"/>
              <a:t> and </a:t>
            </a:r>
            <a:r>
              <a:rPr lang="en-GB" sz="1500" b="1" i="1">
                <a:latin typeface="Symbol" pitchFamily="18" charset="2"/>
              </a:rPr>
              <a:t>l</a:t>
            </a:r>
            <a:r>
              <a:rPr lang="en-GB" sz="1500" b="1"/>
              <a:t> should lie between 0 and 1.  Hence it is possible that the coefficient of </a:t>
            </a:r>
            <a:r>
              <a:rPr lang="en-GB" sz="1500" b="1" i="1"/>
              <a:t>u</a:t>
            </a:r>
            <a:r>
              <a:rPr lang="en-GB" sz="1500" b="1" i="1" baseline="-25000"/>
              <a:t>t</a:t>
            </a:r>
            <a:r>
              <a:rPr lang="en-GB" sz="1500" b="1" baseline="-25000">
                <a:cs typeface="Arial" charset="0"/>
              </a:rPr>
              <a:t>–</a:t>
            </a:r>
            <a:r>
              <a:rPr lang="en-GB" sz="1500" b="1" baseline="-25000"/>
              <a:t>1</a:t>
            </a:r>
            <a:r>
              <a:rPr lang="en-GB" sz="1500" b="1"/>
              <a:t> may be small enough for the autocorrelation to be negligible.</a:t>
            </a:r>
          </a:p>
        </p:txBody>
      </p:sp>
      <p:sp>
        <p:nvSpPr>
          <p:cNvPr id="149517" name="Text Box 1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17</a:t>
            </a:r>
            <a:endParaRPr lang="en-US" sz="100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7"/>
          <p:cNvSpPr txBox="1">
            <a:spLocks noChangeArrowheads="1"/>
          </p:cNvSpPr>
          <p:nvPr/>
        </p:nvSpPr>
        <p:spPr bwMode="auto">
          <a:xfrm>
            <a:off x="74613" y="25200"/>
            <a:ext cx="8961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 PARTIAL ADJUSTMENT, AND ADAPTIVE EXPECTATIONS</a:t>
            </a:r>
            <a:endParaRPr lang="en-GB" sz="1600" dirty="0">
              <a:latin typeface="Times New Roman" pitchFamily="18" charset="0"/>
            </a:endParaRPr>
          </a:p>
        </p:txBody>
      </p:sp>
      <p:sp>
        <p:nvSpPr>
          <p:cNvPr id="17" name="Rectangle 16"/>
          <p:cNvSpPr>
            <a:spLocks noChangeArrowheads="1"/>
          </p:cNvSpPr>
          <p:nvPr/>
        </p:nvSpPr>
        <p:spPr bwMode="auto">
          <a:xfrm>
            <a:off x="0" y="3823200"/>
            <a:ext cx="9144000" cy="10917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7"/>
          <p:cNvSpPr>
            <a:spLocks noChangeArrowheads="1"/>
          </p:cNvSpPr>
          <p:nvPr/>
        </p:nvSpPr>
        <p:spPr bwMode="auto">
          <a:xfrm>
            <a:off x="0" y="3123298"/>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6"/>
          <p:cNvGraphicFramePr>
            <a:graphicFrameLocks noChangeAspect="1"/>
          </p:cNvGraphicFramePr>
          <p:nvPr>
            <p:extLst>
              <p:ext uri="{D42A27DB-BD31-4B8C-83A1-F6EECF244321}">
                <p14:modId xmlns:p14="http://schemas.microsoft.com/office/powerpoint/2010/main" val="512199759"/>
              </p:ext>
            </p:extLst>
          </p:nvPr>
        </p:nvGraphicFramePr>
        <p:xfrm>
          <a:off x="2991600" y="3228975"/>
          <a:ext cx="1739900" cy="381000"/>
        </p:xfrm>
        <a:graphic>
          <a:graphicData uri="http://schemas.openxmlformats.org/presentationml/2006/ole">
            <mc:AlternateContent xmlns:mc="http://schemas.openxmlformats.org/markup-compatibility/2006">
              <mc:Choice xmlns:v="urn:schemas-microsoft-com:vml" Requires="v">
                <p:oleObj spid="_x0000_s149596" name="Equation" r:id="rId3" imgW="1739880" imgH="380880" progId="Equation.3">
                  <p:embed/>
                </p:oleObj>
              </mc:Choice>
              <mc:Fallback>
                <p:oleObj name="Equation" r:id="rId3" imgW="17398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1600" y="3228975"/>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7"/>
          <p:cNvGraphicFramePr>
            <a:graphicFrameLocks noChangeAspect="1"/>
          </p:cNvGraphicFramePr>
          <p:nvPr>
            <p:extLst>
              <p:ext uri="{D42A27DB-BD31-4B8C-83A1-F6EECF244321}">
                <p14:modId xmlns:p14="http://schemas.microsoft.com/office/powerpoint/2010/main" val="346949634"/>
              </p:ext>
            </p:extLst>
          </p:nvPr>
        </p:nvGraphicFramePr>
        <p:xfrm>
          <a:off x="1454150" y="3956050"/>
          <a:ext cx="4800600" cy="850900"/>
        </p:xfrm>
        <a:graphic>
          <a:graphicData uri="http://schemas.openxmlformats.org/presentationml/2006/ole">
            <mc:AlternateContent xmlns:mc="http://schemas.openxmlformats.org/markup-compatibility/2006">
              <mc:Choice xmlns:v="urn:schemas-microsoft-com:vml" Requires="v">
                <p:oleObj spid="_x0000_s149597" name="Equation" r:id="rId5" imgW="4800600" imgH="850680" progId="Equation.3">
                  <p:embed/>
                </p:oleObj>
              </mc:Choice>
              <mc:Fallback>
                <p:oleObj name="Equation" r:id="rId5" imgW="4800600" imgH="850680" progId="Equation.3">
                  <p:embed/>
                  <p:pic>
                    <p:nvPicPr>
                      <p:cNvPr id="0" name=""/>
                      <p:cNvPicPr>
                        <a:picLocks noChangeAspect="1" noChangeArrowheads="1"/>
                      </p:cNvPicPr>
                      <p:nvPr/>
                    </p:nvPicPr>
                    <p:blipFill>
                      <a:blip r:embed="rId6"/>
                      <a:srcRect/>
                      <a:stretch>
                        <a:fillRect/>
                      </a:stretch>
                    </p:blipFill>
                    <p:spPr bwMode="auto">
                      <a:xfrm>
                        <a:off x="1454150" y="3956050"/>
                        <a:ext cx="4800600" cy="850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20"/>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2" name="Object 4"/>
          <p:cNvGraphicFramePr>
            <a:graphicFrameLocks noChangeAspect="1"/>
          </p:cNvGraphicFramePr>
          <p:nvPr>
            <p:extLst>
              <p:ext uri="{D42A27DB-BD31-4B8C-83A1-F6EECF244321}">
                <p14:modId xmlns:p14="http://schemas.microsoft.com/office/powerpoint/2010/main" val="331984202"/>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149598" name="Equation" r:id="rId7" imgW="2501640" imgH="419040" progId="Equation.3">
                  <p:embed/>
                </p:oleObj>
              </mc:Choice>
              <mc:Fallback>
                <p:oleObj name="Equation" r:id="rId7" imgW="250164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 name="Object 5"/>
          <p:cNvGraphicFramePr>
            <a:graphicFrameLocks noChangeAspect="1"/>
          </p:cNvGraphicFramePr>
          <p:nvPr>
            <p:extLst>
              <p:ext uri="{D42A27DB-BD31-4B8C-83A1-F6EECF244321}">
                <p14:modId xmlns:p14="http://schemas.microsoft.com/office/powerpoint/2010/main" val="3732870299"/>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149599" name="Equation" r:id="rId9" imgW="2997000" imgH="419040" progId="Equation.3">
                  <p:embed/>
                </p:oleObj>
              </mc:Choice>
              <mc:Fallback>
                <p:oleObj name="Equation" r:id="rId9" imgW="299700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 name="Object 6"/>
          <p:cNvGraphicFramePr>
            <a:graphicFrameLocks noChangeAspect="1"/>
          </p:cNvGraphicFramePr>
          <p:nvPr>
            <p:extLst>
              <p:ext uri="{D42A27DB-BD31-4B8C-83A1-F6EECF244321}">
                <p14:modId xmlns:p14="http://schemas.microsoft.com/office/powerpoint/2010/main" val="3134677979"/>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149600" name="Equation" r:id="rId11" imgW="2869920" imgH="419040" progId="Equation.3">
                  <p:embed/>
                </p:oleObj>
              </mc:Choice>
              <mc:Fallback>
                <p:oleObj name="Equation" r:id="rId11" imgW="286992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 name="Rectangle 16"/>
          <p:cNvSpPr>
            <a:spLocks noChangeArrowheads="1"/>
          </p:cNvSpPr>
          <p:nvPr/>
        </p:nvSpPr>
        <p:spPr bwMode="auto">
          <a:xfrm>
            <a:off x="0" y="2427975"/>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16"/>
          <p:cNvSpPr>
            <a:spLocks noChangeArrowheads="1"/>
          </p:cNvSpPr>
          <p:nvPr/>
        </p:nvSpPr>
        <p:spPr bwMode="auto">
          <a:xfrm>
            <a:off x="0" y="1735200"/>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1190735460"/>
              </p:ext>
            </p:extLst>
          </p:nvPr>
        </p:nvGraphicFramePr>
        <p:xfrm>
          <a:off x="730800" y="1839600"/>
          <a:ext cx="4929188" cy="381000"/>
        </p:xfrm>
        <a:graphic>
          <a:graphicData uri="http://schemas.openxmlformats.org/presentationml/2006/ole">
            <mc:AlternateContent xmlns:mc="http://schemas.openxmlformats.org/markup-compatibility/2006">
              <mc:Choice xmlns:v="urn:schemas-microsoft-com:vml" Requires="v">
                <p:oleObj spid="_x0000_s149601" name="Equation" r:id="rId13" imgW="4927320" imgH="380880" progId="Equation.3">
                  <p:embed/>
                </p:oleObj>
              </mc:Choice>
              <mc:Fallback>
                <p:oleObj name="Equation" r:id="rId13" imgW="4927320" imgH="380880" progId="Equation.3">
                  <p:embed/>
                  <p:pic>
                    <p:nvPicPr>
                      <p:cNvPr id="0" name=""/>
                      <p:cNvPicPr>
                        <a:picLocks noChangeAspect="1" noChangeArrowheads="1"/>
                      </p:cNvPicPr>
                      <p:nvPr/>
                    </p:nvPicPr>
                    <p:blipFill>
                      <a:blip r:embed="rId14"/>
                      <a:srcRect/>
                      <a:stretch>
                        <a:fillRect/>
                      </a:stretch>
                    </p:blipFill>
                    <p:spPr bwMode="auto">
                      <a:xfrm>
                        <a:off x="730800" y="1839600"/>
                        <a:ext cx="4929188"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 name="Object 23"/>
          <p:cNvGraphicFramePr>
            <a:graphicFrameLocks noChangeAspect="1"/>
          </p:cNvGraphicFramePr>
          <p:nvPr>
            <p:extLst>
              <p:ext uri="{D42A27DB-BD31-4B8C-83A1-F6EECF244321}">
                <p14:modId xmlns:p14="http://schemas.microsoft.com/office/powerpoint/2010/main" val="4219199769"/>
              </p:ext>
            </p:extLst>
          </p:nvPr>
        </p:nvGraphicFramePr>
        <p:xfrm>
          <a:off x="547200" y="2533650"/>
          <a:ext cx="5511800" cy="381000"/>
        </p:xfrm>
        <a:graphic>
          <a:graphicData uri="http://schemas.openxmlformats.org/presentationml/2006/ole">
            <mc:AlternateContent xmlns:mc="http://schemas.openxmlformats.org/markup-compatibility/2006">
              <mc:Choice xmlns:v="urn:schemas-microsoft-com:vml" Requires="v">
                <p:oleObj spid="_x0000_s149602" name="Equation" r:id="rId15" imgW="5511600" imgH="380880" progId="Equation.3">
                  <p:embed/>
                </p:oleObj>
              </mc:Choice>
              <mc:Fallback>
                <p:oleObj name="Equation" r:id="rId15" imgW="5511600" imgH="380880" progId="Equation.3">
                  <p:embed/>
                  <p:pic>
                    <p:nvPicPr>
                      <p:cNvPr id="0" name=""/>
                      <p:cNvPicPr>
                        <a:picLocks noChangeAspect="1" noChangeArrowheads="1"/>
                      </p:cNvPicPr>
                      <p:nvPr/>
                    </p:nvPicPr>
                    <p:blipFill>
                      <a:blip r:embed="rId16"/>
                      <a:srcRect/>
                      <a:stretch>
                        <a:fillRect/>
                      </a:stretch>
                    </p:blipFill>
                    <p:spPr bwMode="auto">
                      <a:xfrm>
                        <a:off x="547200" y="2533650"/>
                        <a:ext cx="5511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a:spLocks noChangeArrowheads="1"/>
          </p:cNvSpPr>
          <p:nvPr/>
        </p:nvSpPr>
        <p:spPr bwMode="auto">
          <a:xfrm>
            <a:off x="0" y="3823200"/>
            <a:ext cx="9144000" cy="10917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28"/>
          <p:cNvSpPr>
            <a:spLocks noChangeArrowheads="1"/>
          </p:cNvSpPr>
          <p:nvPr/>
        </p:nvSpPr>
        <p:spPr bwMode="auto">
          <a:xfrm>
            <a:off x="0" y="3123298"/>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159750" name="Object 6"/>
          <p:cNvGraphicFramePr>
            <a:graphicFrameLocks noChangeAspect="1"/>
          </p:cNvGraphicFramePr>
          <p:nvPr>
            <p:extLst>
              <p:ext uri="{D42A27DB-BD31-4B8C-83A1-F6EECF244321}">
                <p14:modId xmlns:p14="http://schemas.microsoft.com/office/powerpoint/2010/main" val="1375166837"/>
              </p:ext>
            </p:extLst>
          </p:nvPr>
        </p:nvGraphicFramePr>
        <p:xfrm>
          <a:off x="2991600" y="3228975"/>
          <a:ext cx="1739900" cy="381000"/>
        </p:xfrm>
        <a:graphic>
          <a:graphicData uri="http://schemas.openxmlformats.org/presentationml/2006/ole">
            <mc:AlternateContent xmlns:mc="http://schemas.openxmlformats.org/markup-compatibility/2006">
              <mc:Choice xmlns:v="urn:schemas-microsoft-com:vml" Requires="v">
                <p:oleObj spid="_x0000_s159850" name="Equation" r:id="rId3" imgW="1739880" imgH="380880" progId="Equation.3">
                  <p:embed/>
                </p:oleObj>
              </mc:Choice>
              <mc:Fallback>
                <p:oleObj name="Equation" r:id="rId3" imgW="1739880" imgH="38088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1600" y="3228975"/>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9751" name="Object 7"/>
          <p:cNvGraphicFramePr>
            <a:graphicFrameLocks noChangeAspect="1"/>
          </p:cNvGraphicFramePr>
          <p:nvPr>
            <p:extLst>
              <p:ext uri="{D42A27DB-BD31-4B8C-83A1-F6EECF244321}">
                <p14:modId xmlns:p14="http://schemas.microsoft.com/office/powerpoint/2010/main" val="373451896"/>
              </p:ext>
            </p:extLst>
          </p:nvPr>
        </p:nvGraphicFramePr>
        <p:xfrm>
          <a:off x="1454150" y="3956050"/>
          <a:ext cx="4800600" cy="850900"/>
        </p:xfrm>
        <a:graphic>
          <a:graphicData uri="http://schemas.openxmlformats.org/presentationml/2006/ole">
            <mc:AlternateContent xmlns:mc="http://schemas.openxmlformats.org/markup-compatibility/2006">
              <mc:Choice xmlns:v="urn:schemas-microsoft-com:vml" Requires="v">
                <p:oleObj spid="_x0000_s159851" name="Equation" r:id="rId5" imgW="4800600" imgH="850680" progId="Equation.3">
                  <p:embed/>
                </p:oleObj>
              </mc:Choice>
              <mc:Fallback>
                <p:oleObj name="Equation" r:id="rId5" imgW="4800600" imgH="850680" progId="Equation.3">
                  <p:embed/>
                  <p:pic>
                    <p:nvPicPr>
                      <p:cNvPr id="0" name="Object 7"/>
                      <p:cNvPicPr>
                        <a:picLocks noChangeAspect="1" noChangeArrowheads="1"/>
                      </p:cNvPicPr>
                      <p:nvPr/>
                    </p:nvPicPr>
                    <p:blipFill>
                      <a:blip r:embed="rId6"/>
                      <a:srcRect/>
                      <a:stretch>
                        <a:fillRect/>
                      </a:stretch>
                    </p:blipFill>
                    <p:spPr bwMode="auto">
                      <a:xfrm>
                        <a:off x="1454150" y="3956050"/>
                        <a:ext cx="4800600" cy="850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975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If that is the case, OLS could be used to fit the regression model after all.  You should, of course, perform a </a:t>
            </a:r>
            <a:r>
              <a:rPr lang="en-GB" sz="1500" b="1" dirty="0" err="1"/>
              <a:t>Breusch</a:t>
            </a:r>
            <a:r>
              <a:rPr lang="en-GB" sz="1500" b="1" dirty="0">
                <a:cs typeface="Arial" charset="0"/>
              </a:rPr>
              <a:t>–Godfrey </a:t>
            </a:r>
            <a:r>
              <a:rPr lang="en-GB" sz="1500" b="1" dirty="0" smtClean="0"/>
              <a:t>test </a:t>
            </a:r>
            <a:r>
              <a:rPr lang="en-GB" sz="1500" b="1" dirty="0"/>
              <a:t>to check that there is no (significant) autocorrelation.</a:t>
            </a:r>
          </a:p>
        </p:txBody>
      </p:sp>
      <p:sp>
        <p:nvSpPr>
          <p:cNvPr id="159755" name="Text Box 11"/>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18</a:t>
            </a:r>
            <a:endParaRPr lang="en-US" sz="100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7"/>
          <p:cNvSpPr txBox="1">
            <a:spLocks noChangeArrowheads="1"/>
          </p:cNvSpPr>
          <p:nvPr/>
        </p:nvSpPr>
        <p:spPr bwMode="auto">
          <a:xfrm>
            <a:off x="74613" y="25200"/>
            <a:ext cx="8961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 PARTIAL ADJUSTMENT, AND ADAPTIVE EXPECTATIONS</a:t>
            </a:r>
            <a:endParaRPr lang="en-GB" sz="1600" dirty="0">
              <a:latin typeface="Times New Roman" pitchFamily="18" charset="0"/>
            </a:endParaRPr>
          </a:p>
        </p:txBody>
      </p:sp>
      <p:sp>
        <p:nvSpPr>
          <p:cNvPr id="18" name="Rectangle 17"/>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4"/>
          <p:cNvGraphicFramePr>
            <a:graphicFrameLocks noChangeAspect="1"/>
          </p:cNvGraphicFramePr>
          <p:nvPr>
            <p:extLst>
              <p:ext uri="{D42A27DB-BD31-4B8C-83A1-F6EECF244321}">
                <p14:modId xmlns:p14="http://schemas.microsoft.com/office/powerpoint/2010/main" val="457987679"/>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159852" name="Equation" r:id="rId7" imgW="2501640" imgH="419040" progId="Equation.3">
                  <p:embed/>
                </p:oleObj>
              </mc:Choice>
              <mc:Fallback>
                <p:oleObj name="Equation" r:id="rId7" imgW="250164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 name="Object 5"/>
          <p:cNvGraphicFramePr>
            <a:graphicFrameLocks noChangeAspect="1"/>
          </p:cNvGraphicFramePr>
          <p:nvPr>
            <p:extLst>
              <p:ext uri="{D42A27DB-BD31-4B8C-83A1-F6EECF244321}">
                <p14:modId xmlns:p14="http://schemas.microsoft.com/office/powerpoint/2010/main" val="547352532"/>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159853" name="Equation" r:id="rId9" imgW="2997000" imgH="419040" progId="Equation.3">
                  <p:embed/>
                </p:oleObj>
              </mc:Choice>
              <mc:Fallback>
                <p:oleObj name="Equation" r:id="rId9" imgW="299700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 name="Object 6"/>
          <p:cNvGraphicFramePr>
            <a:graphicFrameLocks noChangeAspect="1"/>
          </p:cNvGraphicFramePr>
          <p:nvPr>
            <p:extLst>
              <p:ext uri="{D42A27DB-BD31-4B8C-83A1-F6EECF244321}">
                <p14:modId xmlns:p14="http://schemas.microsoft.com/office/powerpoint/2010/main" val="3383601003"/>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159854" name="Equation" r:id="rId11" imgW="2869920" imgH="419040" progId="Equation.3">
                  <p:embed/>
                </p:oleObj>
              </mc:Choice>
              <mc:Fallback>
                <p:oleObj name="Equation" r:id="rId11" imgW="286992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1" name="Rectangle 16"/>
          <p:cNvSpPr>
            <a:spLocks noChangeArrowheads="1"/>
          </p:cNvSpPr>
          <p:nvPr/>
        </p:nvSpPr>
        <p:spPr bwMode="auto">
          <a:xfrm>
            <a:off x="0" y="2427975"/>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16"/>
          <p:cNvSpPr>
            <a:spLocks noChangeArrowheads="1"/>
          </p:cNvSpPr>
          <p:nvPr/>
        </p:nvSpPr>
        <p:spPr bwMode="auto">
          <a:xfrm>
            <a:off x="0" y="1735200"/>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3" name="Object 32"/>
          <p:cNvGraphicFramePr>
            <a:graphicFrameLocks noChangeAspect="1"/>
          </p:cNvGraphicFramePr>
          <p:nvPr>
            <p:extLst>
              <p:ext uri="{D42A27DB-BD31-4B8C-83A1-F6EECF244321}">
                <p14:modId xmlns:p14="http://schemas.microsoft.com/office/powerpoint/2010/main" val="489325672"/>
              </p:ext>
            </p:extLst>
          </p:nvPr>
        </p:nvGraphicFramePr>
        <p:xfrm>
          <a:off x="730800" y="1839600"/>
          <a:ext cx="4929188" cy="381000"/>
        </p:xfrm>
        <a:graphic>
          <a:graphicData uri="http://schemas.openxmlformats.org/presentationml/2006/ole">
            <mc:AlternateContent xmlns:mc="http://schemas.openxmlformats.org/markup-compatibility/2006">
              <mc:Choice xmlns:v="urn:schemas-microsoft-com:vml" Requires="v">
                <p:oleObj spid="_x0000_s159855" name="Equation" r:id="rId13" imgW="4927320" imgH="380880" progId="Equation.3">
                  <p:embed/>
                </p:oleObj>
              </mc:Choice>
              <mc:Fallback>
                <p:oleObj name="Equation" r:id="rId13" imgW="4927320" imgH="380880" progId="Equation.3">
                  <p:embed/>
                  <p:pic>
                    <p:nvPicPr>
                      <p:cNvPr id="0" name=""/>
                      <p:cNvPicPr>
                        <a:picLocks noChangeAspect="1" noChangeArrowheads="1"/>
                      </p:cNvPicPr>
                      <p:nvPr/>
                    </p:nvPicPr>
                    <p:blipFill>
                      <a:blip r:embed="rId14"/>
                      <a:srcRect/>
                      <a:stretch>
                        <a:fillRect/>
                      </a:stretch>
                    </p:blipFill>
                    <p:spPr bwMode="auto">
                      <a:xfrm>
                        <a:off x="730800" y="1839600"/>
                        <a:ext cx="4929188"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 name="Object 23"/>
          <p:cNvGraphicFramePr>
            <a:graphicFrameLocks noChangeAspect="1"/>
          </p:cNvGraphicFramePr>
          <p:nvPr>
            <p:extLst>
              <p:ext uri="{D42A27DB-BD31-4B8C-83A1-F6EECF244321}">
                <p14:modId xmlns:p14="http://schemas.microsoft.com/office/powerpoint/2010/main" val="1087123356"/>
              </p:ext>
            </p:extLst>
          </p:nvPr>
        </p:nvGraphicFramePr>
        <p:xfrm>
          <a:off x="547200" y="2533650"/>
          <a:ext cx="5511800" cy="381000"/>
        </p:xfrm>
        <a:graphic>
          <a:graphicData uri="http://schemas.openxmlformats.org/presentationml/2006/ole">
            <mc:AlternateContent xmlns:mc="http://schemas.openxmlformats.org/markup-compatibility/2006">
              <mc:Choice xmlns:v="urn:schemas-microsoft-com:vml" Requires="v">
                <p:oleObj spid="_x0000_s159856" name="Equation" r:id="rId15" imgW="5511600" imgH="380880" progId="Equation.3">
                  <p:embed/>
                </p:oleObj>
              </mc:Choice>
              <mc:Fallback>
                <p:oleObj name="Equation" r:id="rId15" imgW="5511600" imgH="380880" progId="Equation.3">
                  <p:embed/>
                  <p:pic>
                    <p:nvPicPr>
                      <p:cNvPr id="0" name=""/>
                      <p:cNvPicPr>
                        <a:picLocks noChangeAspect="1" noChangeArrowheads="1"/>
                      </p:cNvPicPr>
                      <p:nvPr/>
                    </p:nvPicPr>
                    <p:blipFill>
                      <a:blip r:embed="rId16"/>
                      <a:srcRect/>
                      <a:stretch>
                        <a:fillRect/>
                      </a:stretch>
                    </p:blipFill>
                    <p:spPr bwMode="auto">
                      <a:xfrm>
                        <a:off x="547200" y="2533650"/>
                        <a:ext cx="5511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5414"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a:t>
            </a:r>
            <a:endParaRPr lang="en-US" sz="1000">
              <a:solidFill>
                <a:srgbClr val="3366FF"/>
              </a:solidFill>
            </a:endParaRPr>
          </a:p>
        </p:txBody>
      </p:sp>
      <p:sp>
        <p:nvSpPr>
          <p:cNvPr id="145415" name="Text Box 7"/>
          <p:cNvSpPr txBox="1">
            <a:spLocks noChangeArrowheads="1"/>
          </p:cNvSpPr>
          <p:nvPr/>
        </p:nvSpPr>
        <p:spPr bwMode="auto">
          <a:xfrm>
            <a:off x="74613" y="25200"/>
            <a:ext cx="8961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 PARTIAL ADJUSTMENT, AND ADAPTIVE EXPECTATIONS</a:t>
            </a:r>
            <a:endParaRPr lang="en-GB" sz="1600" dirty="0">
              <a:latin typeface="Times New Roman" pitchFamily="18" charset="0"/>
            </a:endParaRPr>
          </a:p>
        </p:txBody>
      </p:sp>
      <p:sp>
        <p:nvSpPr>
          <p:cNvPr id="14541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sequence looks at the implications of autocorrelation for the partial adjustment and adaptive expectations models.</a:t>
            </a:r>
          </a:p>
        </p:txBody>
      </p:sp>
      <p:sp>
        <p:nvSpPr>
          <p:cNvPr id="14" name="Rectangle 16"/>
          <p:cNvSpPr>
            <a:spLocks noChangeArrowheads="1"/>
          </p:cNvSpPr>
          <p:nvPr/>
        </p:nvSpPr>
        <p:spPr bwMode="auto">
          <a:xfrm>
            <a:off x="0" y="539999"/>
            <a:ext cx="9144000" cy="1090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5" name="Object 7"/>
          <p:cNvGraphicFramePr>
            <a:graphicFrameLocks noChangeAspect="1"/>
          </p:cNvGraphicFramePr>
          <p:nvPr>
            <p:extLst>
              <p:ext uri="{D42A27DB-BD31-4B8C-83A1-F6EECF244321}">
                <p14:modId xmlns:p14="http://schemas.microsoft.com/office/powerpoint/2010/main" val="3514943286"/>
              </p:ext>
            </p:extLst>
          </p:nvPr>
        </p:nvGraphicFramePr>
        <p:xfrm>
          <a:off x="5226050" y="608013"/>
          <a:ext cx="2755900" cy="419100"/>
        </p:xfrm>
        <a:graphic>
          <a:graphicData uri="http://schemas.openxmlformats.org/presentationml/2006/ole">
            <mc:AlternateContent xmlns:mc="http://schemas.openxmlformats.org/markup-compatibility/2006">
              <mc:Choice xmlns:v="urn:schemas-microsoft-com:vml" Requires="v">
                <p:oleObj spid="_x0000_s145471" name="Equation" r:id="rId3" imgW="2755800" imgH="419040" progId="Equation.3">
                  <p:embed/>
                </p:oleObj>
              </mc:Choice>
              <mc:Fallback>
                <p:oleObj name="Equation" r:id="rId3" imgW="2755800" imgH="419040" progId="Equation.3">
                  <p:embed/>
                  <p:pic>
                    <p:nvPicPr>
                      <p:cNvPr id="0" name=""/>
                      <p:cNvPicPr>
                        <a:picLocks noChangeAspect="1" noChangeArrowheads="1"/>
                      </p:cNvPicPr>
                      <p:nvPr/>
                    </p:nvPicPr>
                    <p:blipFill>
                      <a:blip r:embed="rId4"/>
                      <a:srcRect/>
                      <a:stretch>
                        <a:fillRect/>
                      </a:stretch>
                    </p:blipFill>
                    <p:spPr bwMode="auto">
                      <a:xfrm>
                        <a:off x="5226050" y="608013"/>
                        <a:ext cx="2755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 name="Object 9"/>
          <p:cNvGraphicFramePr>
            <a:graphicFrameLocks noChangeAspect="1"/>
          </p:cNvGraphicFramePr>
          <p:nvPr>
            <p:extLst>
              <p:ext uri="{D42A27DB-BD31-4B8C-83A1-F6EECF244321}">
                <p14:modId xmlns:p14="http://schemas.microsoft.com/office/powerpoint/2010/main" val="655879691"/>
              </p:ext>
            </p:extLst>
          </p:nvPr>
        </p:nvGraphicFramePr>
        <p:xfrm>
          <a:off x="5947200" y="1101725"/>
          <a:ext cx="2628900" cy="419100"/>
        </p:xfrm>
        <a:graphic>
          <a:graphicData uri="http://schemas.openxmlformats.org/presentationml/2006/ole">
            <mc:AlternateContent xmlns:mc="http://schemas.openxmlformats.org/markup-compatibility/2006">
              <mc:Choice xmlns:v="urn:schemas-microsoft-com:vml" Requires="v">
                <p:oleObj spid="_x0000_s145472" name="Equation" r:id="rId5" imgW="2628720" imgH="419040" progId="Equation.3">
                  <p:embed/>
                </p:oleObj>
              </mc:Choice>
              <mc:Fallback>
                <p:oleObj name="Equation" r:id="rId5" imgW="2628720" imgH="419040" progId="Equation.3">
                  <p:embed/>
                  <p:pic>
                    <p:nvPicPr>
                      <p:cNvPr id="0" name=""/>
                      <p:cNvPicPr>
                        <a:picLocks noChangeAspect="1" noChangeArrowheads="1"/>
                      </p:cNvPicPr>
                      <p:nvPr/>
                    </p:nvPicPr>
                    <p:blipFill>
                      <a:blip r:embed="rId6"/>
                      <a:srcRect/>
                      <a:stretch>
                        <a:fillRect/>
                      </a:stretch>
                    </p:blipFill>
                    <p:spPr bwMode="auto">
                      <a:xfrm>
                        <a:off x="5947200" y="1101725"/>
                        <a:ext cx="2628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 name="Object 15"/>
          <p:cNvGraphicFramePr>
            <a:graphicFrameLocks noChangeAspect="1"/>
          </p:cNvGraphicFramePr>
          <p:nvPr>
            <p:extLst>
              <p:ext uri="{D42A27DB-BD31-4B8C-83A1-F6EECF244321}">
                <p14:modId xmlns:p14="http://schemas.microsoft.com/office/powerpoint/2010/main" val="3769685280"/>
              </p:ext>
            </p:extLst>
          </p:nvPr>
        </p:nvGraphicFramePr>
        <p:xfrm>
          <a:off x="1454150" y="606425"/>
          <a:ext cx="2374900" cy="419100"/>
        </p:xfrm>
        <a:graphic>
          <a:graphicData uri="http://schemas.openxmlformats.org/presentationml/2006/ole">
            <mc:AlternateContent xmlns:mc="http://schemas.openxmlformats.org/markup-compatibility/2006">
              <mc:Choice xmlns:v="urn:schemas-microsoft-com:vml" Requires="v">
                <p:oleObj spid="_x0000_s145473" name="Equation" r:id="rId7" imgW="2374560" imgH="419040" progId="Equation.3">
                  <p:embed/>
                </p:oleObj>
              </mc:Choice>
              <mc:Fallback>
                <p:oleObj name="Equation" r:id="rId7" imgW="237456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54150" y="606425"/>
                        <a:ext cx="2374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 name="Rectangle 16"/>
          <p:cNvSpPr>
            <a:spLocks noChangeArrowheads="1"/>
          </p:cNvSpPr>
          <p:nvPr/>
        </p:nvSpPr>
        <p:spPr bwMode="auto">
          <a:xfrm>
            <a:off x="0" y="1738800"/>
            <a:ext cx="9144000" cy="169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17"/>
          <p:cNvGraphicFramePr>
            <a:graphicFrameLocks noChangeAspect="1"/>
          </p:cNvGraphicFramePr>
          <p:nvPr>
            <p:extLst>
              <p:ext uri="{D42A27DB-BD31-4B8C-83A1-F6EECF244321}">
                <p14:modId xmlns:p14="http://schemas.microsoft.com/office/powerpoint/2010/main" val="233748447"/>
              </p:ext>
            </p:extLst>
          </p:nvPr>
        </p:nvGraphicFramePr>
        <p:xfrm>
          <a:off x="1530350" y="1854200"/>
          <a:ext cx="4356100" cy="1473200"/>
        </p:xfrm>
        <a:graphic>
          <a:graphicData uri="http://schemas.openxmlformats.org/presentationml/2006/ole">
            <mc:AlternateContent xmlns:mc="http://schemas.openxmlformats.org/markup-compatibility/2006">
              <mc:Choice xmlns:v="urn:schemas-microsoft-com:vml" Requires="v">
                <p:oleObj spid="_x0000_s145474" name="Equation" r:id="rId9" imgW="4356000" imgH="1473120" progId="Equation.3">
                  <p:embed/>
                </p:oleObj>
              </mc:Choice>
              <mc:Fallback>
                <p:oleObj name="Equation" r:id="rId9" imgW="4356000" imgH="147312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30350" y="1854200"/>
                        <a:ext cx="4356100" cy="147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2" name="Text Box 8"/>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12.3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3" name="Text Box 9"/>
          <p:cNvSpPr txBox="1">
            <a:spLocks noChangeArrowheads="1"/>
          </p:cNvSpPr>
          <p:nvPr/>
        </p:nvSpPr>
        <p:spPr bwMode="auto">
          <a:xfrm>
            <a:off x="8239125" y="6553200"/>
            <a:ext cx="8286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2016.05.23</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643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a:t>
            </a:r>
            <a:endParaRPr lang="en-US" sz="1000">
              <a:solidFill>
                <a:srgbClr val="3366FF"/>
              </a:solidFill>
            </a:endParaRPr>
          </a:p>
        </p:txBody>
      </p:sp>
      <p:sp>
        <p:nvSpPr>
          <p:cNvPr id="14643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partial adjustment model, the disturbance term in the fitted model is the same as that in the target relationship, except that it has been multiplied by a constant, </a:t>
            </a:r>
            <a:r>
              <a:rPr lang="en-GB" sz="1500" b="1" i="1">
                <a:latin typeface="Symbol" pitchFamily="18" charset="2"/>
              </a:rPr>
              <a:t>l</a:t>
            </a:r>
            <a:r>
              <a:rPr lang="en-GB" sz="1500" b="1"/>
              <a:t>. </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7"/>
          <p:cNvSpPr txBox="1">
            <a:spLocks noChangeArrowheads="1"/>
          </p:cNvSpPr>
          <p:nvPr/>
        </p:nvSpPr>
        <p:spPr bwMode="auto">
          <a:xfrm>
            <a:off x="74613" y="25200"/>
            <a:ext cx="8961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 PARTIAL ADJUSTMENT, AND ADAPTIVE EXPECTATIONS</a:t>
            </a:r>
            <a:endParaRPr lang="en-GB" sz="1600" dirty="0">
              <a:latin typeface="Times New Roman" pitchFamily="18" charset="0"/>
            </a:endParaRPr>
          </a:p>
        </p:txBody>
      </p:sp>
      <p:sp>
        <p:nvSpPr>
          <p:cNvPr id="15" name="Rectangle 16"/>
          <p:cNvSpPr>
            <a:spLocks noChangeArrowheads="1"/>
          </p:cNvSpPr>
          <p:nvPr/>
        </p:nvSpPr>
        <p:spPr bwMode="auto">
          <a:xfrm>
            <a:off x="0" y="539999"/>
            <a:ext cx="9144000" cy="1090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6" name="Object 7"/>
          <p:cNvGraphicFramePr>
            <a:graphicFrameLocks noChangeAspect="1"/>
          </p:cNvGraphicFramePr>
          <p:nvPr>
            <p:extLst>
              <p:ext uri="{D42A27DB-BD31-4B8C-83A1-F6EECF244321}">
                <p14:modId xmlns:p14="http://schemas.microsoft.com/office/powerpoint/2010/main" val="3918513076"/>
              </p:ext>
            </p:extLst>
          </p:nvPr>
        </p:nvGraphicFramePr>
        <p:xfrm>
          <a:off x="5226050" y="608013"/>
          <a:ext cx="2755900" cy="419100"/>
        </p:xfrm>
        <a:graphic>
          <a:graphicData uri="http://schemas.openxmlformats.org/presentationml/2006/ole">
            <mc:AlternateContent xmlns:mc="http://schemas.openxmlformats.org/markup-compatibility/2006">
              <mc:Choice xmlns:v="urn:schemas-microsoft-com:vml" Requires="v">
                <p:oleObj spid="_x0000_s182316" name="Equation" r:id="rId3" imgW="2755800" imgH="419040" progId="Equation.3">
                  <p:embed/>
                </p:oleObj>
              </mc:Choice>
              <mc:Fallback>
                <p:oleObj name="Equation" r:id="rId3" imgW="2755800" imgH="419040" progId="Equation.3">
                  <p:embed/>
                  <p:pic>
                    <p:nvPicPr>
                      <p:cNvPr id="0" name=""/>
                      <p:cNvPicPr>
                        <a:picLocks noChangeAspect="1" noChangeArrowheads="1"/>
                      </p:cNvPicPr>
                      <p:nvPr/>
                    </p:nvPicPr>
                    <p:blipFill>
                      <a:blip r:embed="rId4"/>
                      <a:srcRect/>
                      <a:stretch>
                        <a:fillRect/>
                      </a:stretch>
                    </p:blipFill>
                    <p:spPr bwMode="auto">
                      <a:xfrm>
                        <a:off x="5226050" y="608013"/>
                        <a:ext cx="2755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 name="Object 9"/>
          <p:cNvGraphicFramePr>
            <a:graphicFrameLocks noChangeAspect="1"/>
          </p:cNvGraphicFramePr>
          <p:nvPr>
            <p:extLst>
              <p:ext uri="{D42A27DB-BD31-4B8C-83A1-F6EECF244321}">
                <p14:modId xmlns:p14="http://schemas.microsoft.com/office/powerpoint/2010/main" val="1142838573"/>
              </p:ext>
            </p:extLst>
          </p:nvPr>
        </p:nvGraphicFramePr>
        <p:xfrm>
          <a:off x="5947200" y="1101725"/>
          <a:ext cx="2628900" cy="419100"/>
        </p:xfrm>
        <a:graphic>
          <a:graphicData uri="http://schemas.openxmlformats.org/presentationml/2006/ole">
            <mc:AlternateContent xmlns:mc="http://schemas.openxmlformats.org/markup-compatibility/2006">
              <mc:Choice xmlns:v="urn:schemas-microsoft-com:vml" Requires="v">
                <p:oleObj spid="_x0000_s182317" name="Equation" r:id="rId5" imgW="2628720" imgH="419040" progId="Equation.3">
                  <p:embed/>
                </p:oleObj>
              </mc:Choice>
              <mc:Fallback>
                <p:oleObj name="Equation" r:id="rId5" imgW="2628720" imgH="419040" progId="Equation.3">
                  <p:embed/>
                  <p:pic>
                    <p:nvPicPr>
                      <p:cNvPr id="0" name=""/>
                      <p:cNvPicPr>
                        <a:picLocks noChangeAspect="1" noChangeArrowheads="1"/>
                      </p:cNvPicPr>
                      <p:nvPr/>
                    </p:nvPicPr>
                    <p:blipFill>
                      <a:blip r:embed="rId6"/>
                      <a:srcRect/>
                      <a:stretch>
                        <a:fillRect/>
                      </a:stretch>
                    </p:blipFill>
                    <p:spPr bwMode="auto">
                      <a:xfrm>
                        <a:off x="5947200" y="1101725"/>
                        <a:ext cx="2628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 name="Object 15"/>
          <p:cNvGraphicFramePr>
            <a:graphicFrameLocks noChangeAspect="1"/>
          </p:cNvGraphicFramePr>
          <p:nvPr>
            <p:extLst>
              <p:ext uri="{D42A27DB-BD31-4B8C-83A1-F6EECF244321}">
                <p14:modId xmlns:p14="http://schemas.microsoft.com/office/powerpoint/2010/main" val="17995560"/>
              </p:ext>
            </p:extLst>
          </p:nvPr>
        </p:nvGraphicFramePr>
        <p:xfrm>
          <a:off x="1454150" y="606425"/>
          <a:ext cx="2374900" cy="419100"/>
        </p:xfrm>
        <a:graphic>
          <a:graphicData uri="http://schemas.openxmlformats.org/presentationml/2006/ole">
            <mc:AlternateContent xmlns:mc="http://schemas.openxmlformats.org/markup-compatibility/2006">
              <mc:Choice xmlns:v="urn:schemas-microsoft-com:vml" Requires="v">
                <p:oleObj spid="_x0000_s182318" name="Equation" r:id="rId7" imgW="2374560" imgH="419040" progId="Equation.3">
                  <p:embed/>
                </p:oleObj>
              </mc:Choice>
              <mc:Fallback>
                <p:oleObj name="Equation" r:id="rId7" imgW="237456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54150" y="606425"/>
                        <a:ext cx="2374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 name="Rectangle 16"/>
          <p:cNvSpPr>
            <a:spLocks noChangeArrowheads="1"/>
          </p:cNvSpPr>
          <p:nvPr/>
        </p:nvSpPr>
        <p:spPr bwMode="auto">
          <a:xfrm>
            <a:off x="0" y="1738800"/>
            <a:ext cx="9144000" cy="169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0" name="Object 17"/>
          <p:cNvGraphicFramePr>
            <a:graphicFrameLocks noChangeAspect="1"/>
          </p:cNvGraphicFramePr>
          <p:nvPr>
            <p:extLst>
              <p:ext uri="{D42A27DB-BD31-4B8C-83A1-F6EECF244321}">
                <p14:modId xmlns:p14="http://schemas.microsoft.com/office/powerpoint/2010/main" val="3503482486"/>
              </p:ext>
            </p:extLst>
          </p:nvPr>
        </p:nvGraphicFramePr>
        <p:xfrm>
          <a:off x="1530350" y="1854200"/>
          <a:ext cx="4356100" cy="1473200"/>
        </p:xfrm>
        <a:graphic>
          <a:graphicData uri="http://schemas.openxmlformats.org/presentationml/2006/ole">
            <mc:AlternateContent xmlns:mc="http://schemas.openxmlformats.org/markup-compatibility/2006">
              <mc:Choice xmlns:v="urn:schemas-microsoft-com:vml" Requires="v">
                <p:oleObj spid="_x0000_s182319" name="Equation" r:id="rId9" imgW="4356000" imgH="1473120" progId="Equation.3">
                  <p:embed/>
                </p:oleObj>
              </mc:Choice>
              <mc:Fallback>
                <p:oleObj name="Equation" r:id="rId9" imgW="4356000" imgH="147312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30350" y="1854200"/>
                        <a:ext cx="4356100" cy="147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745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14746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Thus, if the regression model assumptions are valid in the target relationship, they will also be valid in the fitted relationship.</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7"/>
          <p:cNvSpPr txBox="1">
            <a:spLocks noChangeArrowheads="1"/>
          </p:cNvSpPr>
          <p:nvPr/>
        </p:nvSpPr>
        <p:spPr bwMode="auto">
          <a:xfrm>
            <a:off x="74613" y="25200"/>
            <a:ext cx="8961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 PARTIAL ADJUSTMENT, AND ADAPTIVE EXPECTATIONS</a:t>
            </a:r>
            <a:endParaRPr lang="en-GB" sz="1600" dirty="0">
              <a:latin typeface="Times New Roman" pitchFamily="18" charset="0"/>
            </a:endParaRPr>
          </a:p>
        </p:txBody>
      </p:sp>
      <p:sp>
        <p:nvSpPr>
          <p:cNvPr id="16" name="Rectangle 16"/>
          <p:cNvSpPr>
            <a:spLocks noChangeArrowheads="1"/>
          </p:cNvSpPr>
          <p:nvPr/>
        </p:nvSpPr>
        <p:spPr bwMode="auto">
          <a:xfrm>
            <a:off x="0" y="539999"/>
            <a:ext cx="9144000" cy="1090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7"/>
          <p:cNvGraphicFramePr>
            <a:graphicFrameLocks noChangeAspect="1"/>
          </p:cNvGraphicFramePr>
          <p:nvPr>
            <p:extLst>
              <p:ext uri="{D42A27DB-BD31-4B8C-83A1-F6EECF244321}">
                <p14:modId xmlns:p14="http://schemas.microsoft.com/office/powerpoint/2010/main" val="3918513076"/>
              </p:ext>
            </p:extLst>
          </p:nvPr>
        </p:nvGraphicFramePr>
        <p:xfrm>
          <a:off x="5226050" y="608013"/>
          <a:ext cx="2755900" cy="419100"/>
        </p:xfrm>
        <a:graphic>
          <a:graphicData uri="http://schemas.openxmlformats.org/presentationml/2006/ole">
            <mc:AlternateContent xmlns:mc="http://schemas.openxmlformats.org/markup-compatibility/2006">
              <mc:Choice xmlns:v="urn:schemas-microsoft-com:vml" Requires="v">
                <p:oleObj spid="_x0000_s183341" name="Equation" r:id="rId3" imgW="2755800" imgH="419040" progId="Equation.3">
                  <p:embed/>
                </p:oleObj>
              </mc:Choice>
              <mc:Fallback>
                <p:oleObj name="Equation" r:id="rId3" imgW="2755800" imgH="419040" progId="Equation.3">
                  <p:embed/>
                  <p:pic>
                    <p:nvPicPr>
                      <p:cNvPr id="0" name=""/>
                      <p:cNvPicPr>
                        <a:picLocks noChangeAspect="1" noChangeArrowheads="1"/>
                      </p:cNvPicPr>
                      <p:nvPr/>
                    </p:nvPicPr>
                    <p:blipFill>
                      <a:blip r:embed="rId4"/>
                      <a:srcRect/>
                      <a:stretch>
                        <a:fillRect/>
                      </a:stretch>
                    </p:blipFill>
                    <p:spPr bwMode="auto">
                      <a:xfrm>
                        <a:off x="5226050" y="608013"/>
                        <a:ext cx="2755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 name="Object 9"/>
          <p:cNvGraphicFramePr>
            <a:graphicFrameLocks noChangeAspect="1"/>
          </p:cNvGraphicFramePr>
          <p:nvPr>
            <p:extLst>
              <p:ext uri="{D42A27DB-BD31-4B8C-83A1-F6EECF244321}">
                <p14:modId xmlns:p14="http://schemas.microsoft.com/office/powerpoint/2010/main" val="1142838573"/>
              </p:ext>
            </p:extLst>
          </p:nvPr>
        </p:nvGraphicFramePr>
        <p:xfrm>
          <a:off x="5947200" y="1101725"/>
          <a:ext cx="2628900" cy="419100"/>
        </p:xfrm>
        <a:graphic>
          <a:graphicData uri="http://schemas.openxmlformats.org/presentationml/2006/ole">
            <mc:AlternateContent xmlns:mc="http://schemas.openxmlformats.org/markup-compatibility/2006">
              <mc:Choice xmlns:v="urn:schemas-microsoft-com:vml" Requires="v">
                <p:oleObj spid="_x0000_s183342" name="Equation" r:id="rId5" imgW="2628720" imgH="419040" progId="Equation.3">
                  <p:embed/>
                </p:oleObj>
              </mc:Choice>
              <mc:Fallback>
                <p:oleObj name="Equation" r:id="rId5" imgW="2628720" imgH="419040" progId="Equation.3">
                  <p:embed/>
                  <p:pic>
                    <p:nvPicPr>
                      <p:cNvPr id="0" name=""/>
                      <p:cNvPicPr>
                        <a:picLocks noChangeAspect="1" noChangeArrowheads="1"/>
                      </p:cNvPicPr>
                      <p:nvPr/>
                    </p:nvPicPr>
                    <p:blipFill>
                      <a:blip r:embed="rId6"/>
                      <a:srcRect/>
                      <a:stretch>
                        <a:fillRect/>
                      </a:stretch>
                    </p:blipFill>
                    <p:spPr bwMode="auto">
                      <a:xfrm>
                        <a:off x="5947200" y="1101725"/>
                        <a:ext cx="2628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 name="Object 15"/>
          <p:cNvGraphicFramePr>
            <a:graphicFrameLocks noChangeAspect="1"/>
          </p:cNvGraphicFramePr>
          <p:nvPr>
            <p:extLst>
              <p:ext uri="{D42A27DB-BD31-4B8C-83A1-F6EECF244321}">
                <p14:modId xmlns:p14="http://schemas.microsoft.com/office/powerpoint/2010/main" val="17995560"/>
              </p:ext>
            </p:extLst>
          </p:nvPr>
        </p:nvGraphicFramePr>
        <p:xfrm>
          <a:off x="1454150" y="606425"/>
          <a:ext cx="2374900" cy="419100"/>
        </p:xfrm>
        <a:graphic>
          <a:graphicData uri="http://schemas.openxmlformats.org/presentationml/2006/ole">
            <mc:AlternateContent xmlns:mc="http://schemas.openxmlformats.org/markup-compatibility/2006">
              <mc:Choice xmlns:v="urn:schemas-microsoft-com:vml" Requires="v">
                <p:oleObj spid="_x0000_s183343" name="Equation" r:id="rId7" imgW="2374560" imgH="419040" progId="Equation.3">
                  <p:embed/>
                </p:oleObj>
              </mc:Choice>
              <mc:Fallback>
                <p:oleObj name="Equation" r:id="rId7" imgW="237456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54150" y="606425"/>
                        <a:ext cx="2374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 name="Rectangle 16"/>
          <p:cNvSpPr>
            <a:spLocks noChangeArrowheads="1"/>
          </p:cNvSpPr>
          <p:nvPr/>
        </p:nvSpPr>
        <p:spPr bwMode="auto">
          <a:xfrm>
            <a:off x="0" y="1738800"/>
            <a:ext cx="9144000" cy="169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1" name="Object 17"/>
          <p:cNvGraphicFramePr>
            <a:graphicFrameLocks noChangeAspect="1"/>
          </p:cNvGraphicFramePr>
          <p:nvPr>
            <p:extLst>
              <p:ext uri="{D42A27DB-BD31-4B8C-83A1-F6EECF244321}">
                <p14:modId xmlns:p14="http://schemas.microsoft.com/office/powerpoint/2010/main" val="3503482486"/>
              </p:ext>
            </p:extLst>
          </p:nvPr>
        </p:nvGraphicFramePr>
        <p:xfrm>
          <a:off x="1530350" y="1854200"/>
          <a:ext cx="4356100" cy="1473200"/>
        </p:xfrm>
        <a:graphic>
          <a:graphicData uri="http://schemas.openxmlformats.org/presentationml/2006/ole">
            <mc:AlternateContent xmlns:mc="http://schemas.openxmlformats.org/markup-compatibility/2006">
              <mc:Choice xmlns:v="urn:schemas-microsoft-com:vml" Requires="v">
                <p:oleObj spid="_x0000_s183344" name="Equation" r:id="rId9" imgW="4356000" imgH="1473120" progId="Equation.3">
                  <p:embed/>
                </p:oleObj>
              </mc:Choice>
              <mc:Fallback>
                <p:oleObj name="Equation" r:id="rId9" imgW="4356000" imgH="147312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30350" y="1854200"/>
                        <a:ext cx="4356100" cy="147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022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a:t>
            </a:r>
            <a:endParaRPr lang="en-US" sz="1000">
              <a:solidFill>
                <a:srgbClr val="3366FF"/>
              </a:solidFill>
            </a:endParaRPr>
          </a:p>
        </p:txBody>
      </p:sp>
      <p:sp>
        <p:nvSpPr>
          <p:cNvPr id="18022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only problem is the finite sample bias caused by using the lagged dependent variable as an explanatory variable, and this is usually disregarded in practice anyway.</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7"/>
          <p:cNvSpPr txBox="1">
            <a:spLocks noChangeArrowheads="1"/>
          </p:cNvSpPr>
          <p:nvPr/>
        </p:nvSpPr>
        <p:spPr bwMode="auto">
          <a:xfrm>
            <a:off x="74613" y="25200"/>
            <a:ext cx="8961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 PARTIAL ADJUSTMENT, AND ADAPTIVE EXPECTATIONS</a:t>
            </a:r>
            <a:endParaRPr lang="en-GB" sz="1600" dirty="0">
              <a:latin typeface="Times New Roman" pitchFamily="18" charset="0"/>
            </a:endParaRPr>
          </a:p>
        </p:txBody>
      </p:sp>
      <p:sp>
        <p:nvSpPr>
          <p:cNvPr id="16" name="Rectangle 16"/>
          <p:cNvSpPr>
            <a:spLocks noChangeArrowheads="1"/>
          </p:cNvSpPr>
          <p:nvPr/>
        </p:nvSpPr>
        <p:spPr bwMode="auto">
          <a:xfrm>
            <a:off x="0" y="539999"/>
            <a:ext cx="9144000" cy="1090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7"/>
          <p:cNvGraphicFramePr>
            <a:graphicFrameLocks noChangeAspect="1"/>
          </p:cNvGraphicFramePr>
          <p:nvPr>
            <p:extLst>
              <p:ext uri="{D42A27DB-BD31-4B8C-83A1-F6EECF244321}">
                <p14:modId xmlns:p14="http://schemas.microsoft.com/office/powerpoint/2010/main" val="3918513076"/>
              </p:ext>
            </p:extLst>
          </p:nvPr>
        </p:nvGraphicFramePr>
        <p:xfrm>
          <a:off x="5226050" y="608013"/>
          <a:ext cx="2755900" cy="419100"/>
        </p:xfrm>
        <a:graphic>
          <a:graphicData uri="http://schemas.openxmlformats.org/presentationml/2006/ole">
            <mc:AlternateContent xmlns:mc="http://schemas.openxmlformats.org/markup-compatibility/2006">
              <mc:Choice xmlns:v="urn:schemas-microsoft-com:vml" Requires="v">
                <p:oleObj spid="_x0000_s180280" name="Equation" r:id="rId3" imgW="2755800" imgH="419040" progId="Equation.3">
                  <p:embed/>
                </p:oleObj>
              </mc:Choice>
              <mc:Fallback>
                <p:oleObj name="Equation" r:id="rId3" imgW="2755800" imgH="419040" progId="Equation.3">
                  <p:embed/>
                  <p:pic>
                    <p:nvPicPr>
                      <p:cNvPr id="0" name=""/>
                      <p:cNvPicPr>
                        <a:picLocks noChangeAspect="1" noChangeArrowheads="1"/>
                      </p:cNvPicPr>
                      <p:nvPr/>
                    </p:nvPicPr>
                    <p:blipFill>
                      <a:blip r:embed="rId4"/>
                      <a:srcRect/>
                      <a:stretch>
                        <a:fillRect/>
                      </a:stretch>
                    </p:blipFill>
                    <p:spPr bwMode="auto">
                      <a:xfrm>
                        <a:off x="5226050" y="608013"/>
                        <a:ext cx="2755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 name="Object 9"/>
          <p:cNvGraphicFramePr>
            <a:graphicFrameLocks noChangeAspect="1"/>
          </p:cNvGraphicFramePr>
          <p:nvPr>
            <p:extLst>
              <p:ext uri="{D42A27DB-BD31-4B8C-83A1-F6EECF244321}">
                <p14:modId xmlns:p14="http://schemas.microsoft.com/office/powerpoint/2010/main" val="1142838573"/>
              </p:ext>
            </p:extLst>
          </p:nvPr>
        </p:nvGraphicFramePr>
        <p:xfrm>
          <a:off x="5947200" y="1101725"/>
          <a:ext cx="2628900" cy="419100"/>
        </p:xfrm>
        <a:graphic>
          <a:graphicData uri="http://schemas.openxmlformats.org/presentationml/2006/ole">
            <mc:AlternateContent xmlns:mc="http://schemas.openxmlformats.org/markup-compatibility/2006">
              <mc:Choice xmlns:v="urn:schemas-microsoft-com:vml" Requires="v">
                <p:oleObj spid="_x0000_s180281" name="Equation" r:id="rId5" imgW="2628720" imgH="419040" progId="Equation.3">
                  <p:embed/>
                </p:oleObj>
              </mc:Choice>
              <mc:Fallback>
                <p:oleObj name="Equation" r:id="rId5" imgW="2628720" imgH="419040" progId="Equation.3">
                  <p:embed/>
                  <p:pic>
                    <p:nvPicPr>
                      <p:cNvPr id="0" name=""/>
                      <p:cNvPicPr>
                        <a:picLocks noChangeAspect="1" noChangeArrowheads="1"/>
                      </p:cNvPicPr>
                      <p:nvPr/>
                    </p:nvPicPr>
                    <p:blipFill>
                      <a:blip r:embed="rId6"/>
                      <a:srcRect/>
                      <a:stretch>
                        <a:fillRect/>
                      </a:stretch>
                    </p:blipFill>
                    <p:spPr bwMode="auto">
                      <a:xfrm>
                        <a:off x="5947200" y="1101725"/>
                        <a:ext cx="2628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 name="Object 15"/>
          <p:cNvGraphicFramePr>
            <a:graphicFrameLocks noChangeAspect="1"/>
          </p:cNvGraphicFramePr>
          <p:nvPr>
            <p:extLst>
              <p:ext uri="{D42A27DB-BD31-4B8C-83A1-F6EECF244321}">
                <p14:modId xmlns:p14="http://schemas.microsoft.com/office/powerpoint/2010/main" val="17995560"/>
              </p:ext>
            </p:extLst>
          </p:nvPr>
        </p:nvGraphicFramePr>
        <p:xfrm>
          <a:off x="1454150" y="606425"/>
          <a:ext cx="2374900" cy="419100"/>
        </p:xfrm>
        <a:graphic>
          <a:graphicData uri="http://schemas.openxmlformats.org/presentationml/2006/ole">
            <mc:AlternateContent xmlns:mc="http://schemas.openxmlformats.org/markup-compatibility/2006">
              <mc:Choice xmlns:v="urn:schemas-microsoft-com:vml" Requires="v">
                <p:oleObj spid="_x0000_s180282" name="Equation" r:id="rId7" imgW="2374560" imgH="419040" progId="Equation.3">
                  <p:embed/>
                </p:oleObj>
              </mc:Choice>
              <mc:Fallback>
                <p:oleObj name="Equation" r:id="rId7" imgW="237456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54150" y="606425"/>
                        <a:ext cx="2374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 name="Rectangle 16"/>
          <p:cNvSpPr>
            <a:spLocks noChangeArrowheads="1"/>
          </p:cNvSpPr>
          <p:nvPr/>
        </p:nvSpPr>
        <p:spPr bwMode="auto">
          <a:xfrm>
            <a:off x="0" y="1738800"/>
            <a:ext cx="9144000" cy="169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1" name="Object 17"/>
          <p:cNvGraphicFramePr>
            <a:graphicFrameLocks noChangeAspect="1"/>
          </p:cNvGraphicFramePr>
          <p:nvPr>
            <p:extLst>
              <p:ext uri="{D42A27DB-BD31-4B8C-83A1-F6EECF244321}">
                <p14:modId xmlns:p14="http://schemas.microsoft.com/office/powerpoint/2010/main" val="3503482486"/>
              </p:ext>
            </p:extLst>
          </p:nvPr>
        </p:nvGraphicFramePr>
        <p:xfrm>
          <a:off x="1530350" y="1854200"/>
          <a:ext cx="4356100" cy="1473200"/>
        </p:xfrm>
        <a:graphic>
          <a:graphicData uri="http://schemas.openxmlformats.org/presentationml/2006/ole">
            <mc:AlternateContent xmlns:mc="http://schemas.openxmlformats.org/markup-compatibility/2006">
              <mc:Choice xmlns:v="urn:schemas-microsoft-com:vml" Requires="v">
                <p:oleObj spid="_x0000_s180283" name="Equation" r:id="rId9" imgW="4356000" imgH="1473120" progId="Equation.3">
                  <p:embed/>
                </p:oleObj>
              </mc:Choice>
              <mc:Fallback>
                <p:oleObj name="Equation" r:id="rId9" imgW="4356000" imgH="147312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30350" y="1854200"/>
                        <a:ext cx="4356100" cy="147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848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5</a:t>
            </a:r>
            <a:endParaRPr lang="en-US" sz="1000">
              <a:solidFill>
                <a:srgbClr val="3366FF"/>
              </a:solidFill>
            </a:endParaRPr>
          </a:p>
        </p:txBody>
      </p:sp>
      <p:sp>
        <p:nvSpPr>
          <p:cNvPr id="14848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Of course, if the disturbance term in the target relationship is autocorrelated, it will be autocorrelated in the fitted relationship.  OLS would yield inconsistent estimates and you should use an AR(1) estimation method instead.</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7"/>
          <p:cNvSpPr txBox="1">
            <a:spLocks noChangeArrowheads="1"/>
          </p:cNvSpPr>
          <p:nvPr/>
        </p:nvSpPr>
        <p:spPr bwMode="auto">
          <a:xfrm>
            <a:off x="74613" y="25200"/>
            <a:ext cx="8961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 PARTIAL ADJUSTMENT, AND ADAPTIVE EXPECTATIONS</a:t>
            </a:r>
            <a:endParaRPr lang="en-GB" sz="1600" dirty="0">
              <a:latin typeface="Times New Roman" pitchFamily="18" charset="0"/>
            </a:endParaRPr>
          </a:p>
        </p:txBody>
      </p:sp>
      <p:sp>
        <p:nvSpPr>
          <p:cNvPr id="15" name="Rectangle 16"/>
          <p:cNvSpPr>
            <a:spLocks noChangeArrowheads="1"/>
          </p:cNvSpPr>
          <p:nvPr/>
        </p:nvSpPr>
        <p:spPr bwMode="auto">
          <a:xfrm>
            <a:off x="0" y="539999"/>
            <a:ext cx="9144000" cy="1090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6" name="Object 7"/>
          <p:cNvGraphicFramePr>
            <a:graphicFrameLocks noChangeAspect="1"/>
          </p:cNvGraphicFramePr>
          <p:nvPr>
            <p:extLst>
              <p:ext uri="{D42A27DB-BD31-4B8C-83A1-F6EECF244321}">
                <p14:modId xmlns:p14="http://schemas.microsoft.com/office/powerpoint/2010/main" val="3918513076"/>
              </p:ext>
            </p:extLst>
          </p:nvPr>
        </p:nvGraphicFramePr>
        <p:xfrm>
          <a:off x="5226050" y="608013"/>
          <a:ext cx="2755900" cy="419100"/>
        </p:xfrm>
        <a:graphic>
          <a:graphicData uri="http://schemas.openxmlformats.org/presentationml/2006/ole">
            <mc:AlternateContent xmlns:mc="http://schemas.openxmlformats.org/markup-compatibility/2006">
              <mc:Choice xmlns:v="urn:schemas-microsoft-com:vml" Requires="v">
                <p:oleObj spid="_x0000_s148537" name="Equation" r:id="rId3" imgW="2755800" imgH="419040" progId="Equation.3">
                  <p:embed/>
                </p:oleObj>
              </mc:Choice>
              <mc:Fallback>
                <p:oleObj name="Equation" r:id="rId3" imgW="2755800" imgH="419040" progId="Equation.3">
                  <p:embed/>
                  <p:pic>
                    <p:nvPicPr>
                      <p:cNvPr id="0" name=""/>
                      <p:cNvPicPr>
                        <a:picLocks noChangeAspect="1" noChangeArrowheads="1"/>
                      </p:cNvPicPr>
                      <p:nvPr/>
                    </p:nvPicPr>
                    <p:blipFill>
                      <a:blip r:embed="rId4"/>
                      <a:srcRect/>
                      <a:stretch>
                        <a:fillRect/>
                      </a:stretch>
                    </p:blipFill>
                    <p:spPr bwMode="auto">
                      <a:xfrm>
                        <a:off x="5226050" y="608013"/>
                        <a:ext cx="2755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 name="Object 9"/>
          <p:cNvGraphicFramePr>
            <a:graphicFrameLocks noChangeAspect="1"/>
          </p:cNvGraphicFramePr>
          <p:nvPr>
            <p:extLst>
              <p:ext uri="{D42A27DB-BD31-4B8C-83A1-F6EECF244321}">
                <p14:modId xmlns:p14="http://schemas.microsoft.com/office/powerpoint/2010/main" val="1142838573"/>
              </p:ext>
            </p:extLst>
          </p:nvPr>
        </p:nvGraphicFramePr>
        <p:xfrm>
          <a:off x="5947200" y="1101725"/>
          <a:ext cx="2628900" cy="419100"/>
        </p:xfrm>
        <a:graphic>
          <a:graphicData uri="http://schemas.openxmlformats.org/presentationml/2006/ole">
            <mc:AlternateContent xmlns:mc="http://schemas.openxmlformats.org/markup-compatibility/2006">
              <mc:Choice xmlns:v="urn:schemas-microsoft-com:vml" Requires="v">
                <p:oleObj spid="_x0000_s148538" name="Equation" r:id="rId5" imgW="2628720" imgH="419040" progId="Equation.3">
                  <p:embed/>
                </p:oleObj>
              </mc:Choice>
              <mc:Fallback>
                <p:oleObj name="Equation" r:id="rId5" imgW="2628720" imgH="419040" progId="Equation.3">
                  <p:embed/>
                  <p:pic>
                    <p:nvPicPr>
                      <p:cNvPr id="0" name=""/>
                      <p:cNvPicPr>
                        <a:picLocks noChangeAspect="1" noChangeArrowheads="1"/>
                      </p:cNvPicPr>
                      <p:nvPr/>
                    </p:nvPicPr>
                    <p:blipFill>
                      <a:blip r:embed="rId6"/>
                      <a:srcRect/>
                      <a:stretch>
                        <a:fillRect/>
                      </a:stretch>
                    </p:blipFill>
                    <p:spPr bwMode="auto">
                      <a:xfrm>
                        <a:off x="5947200" y="1101725"/>
                        <a:ext cx="2628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 name="Object 15"/>
          <p:cNvGraphicFramePr>
            <a:graphicFrameLocks noChangeAspect="1"/>
          </p:cNvGraphicFramePr>
          <p:nvPr>
            <p:extLst>
              <p:ext uri="{D42A27DB-BD31-4B8C-83A1-F6EECF244321}">
                <p14:modId xmlns:p14="http://schemas.microsoft.com/office/powerpoint/2010/main" val="17995560"/>
              </p:ext>
            </p:extLst>
          </p:nvPr>
        </p:nvGraphicFramePr>
        <p:xfrm>
          <a:off x="1454150" y="606425"/>
          <a:ext cx="2374900" cy="419100"/>
        </p:xfrm>
        <a:graphic>
          <a:graphicData uri="http://schemas.openxmlformats.org/presentationml/2006/ole">
            <mc:AlternateContent xmlns:mc="http://schemas.openxmlformats.org/markup-compatibility/2006">
              <mc:Choice xmlns:v="urn:schemas-microsoft-com:vml" Requires="v">
                <p:oleObj spid="_x0000_s148539" name="Equation" r:id="rId7" imgW="2374560" imgH="419040" progId="Equation.3">
                  <p:embed/>
                </p:oleObj>
              </mc:Choice>
              <mc:Fallback>
                <p:oleObj name="Equation" r:id="rId7" imgW="237456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54150" y="606425"/>
                        <a:ext cx="2374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 name="Rectangle 16"/>
          <p:cNvSpPr>
            <a:spLocks noChangeArrowheads="1"/>
          </p:cNvSpPr>
          <p:nvPr/>
        </p:nvSpPr>
        <p:spPr bwMode="auto">
          <a:xfrm>
            <a:off x="0" y="1738800"/>
            <a:ext cx="9144000" cy="169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0" name="Object 17"/>
          <p:cNvGraphicFramePr>
            <a:graphicFrameLocks noChangeAspect="1"/>
          </p:cNvGraphicFramePr>
          <p:nvPr>
            <p:extLst>
              <p:ext uri="{D42A27DB-BD31-4B8C-83A1-F6EECF244321}">
                <p14:modId xmlns:p14="http://schemas.microsoft.com/office/powerpoint/2010/main" val="3503482486"/>
              </p:ext>
            </p:extLst>
          </p:nvPr>
        </p:nvGraphicFramePr>
        <p:xfrm>
          <a:off x="1530350" y="1854200"/>
          <a:ext cx="4356100" cy="1473200"/>
        </p:xfrm>
        <a:graphic>
          <a:graphicData uri="http://schemas.openxmlformats.org/presentationml/2006/ole">
            <mc:AlternateContent xmlns:mc="http://schemas.openxmlformats.org/markup-compatibility/2006">
              <mc:Choice xmlns:v="urn:schemas-microsoft-com:vml" Requires="v">
                <p:oleObj spid="_x0000_s148540" name="Equation" r:id="rId9" imgW="4356000" imgH="1473120" progId="Equation.3">
                  <p:embed/>
                </p:oleObj>
              </mc:Choice>
              <mc:Fallback>
                <p:oleObj name="Equation" r:id="rId9" imgW="4356000" imgH="147312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30350" y="1854200"/>
                        <a:ext cx="4356100" cy="147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674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case of the adaptive expectations model, we derived two alternative regression models.  One model expresses </a:t>
            </a:r>
            <a:r>
              <a:rPr lang="en-GB" sz="1500" b="1" i="1"/>
              <a:t>Y</a:t>
            </a:r>
            <a:r>
              <a:rPr lang="en-GB" sz="1500" b="1"/>
              <a:t> as a function of current and lagged values of </a:t>
            </a:r>
            <a:r>
              <a:rPr lang="en-GB" sz="1500" b="1" i="1"/>
              <a:t>X</a:t>
            </a:r>
            <a:r>
              <a:rPr lang="en-GB" sz="1500" b="1"/>
              <a:t>, enough lags being taken to render negligible the coefficient of the unobservable variable </a:t>
            </a:r>
            <a:r>
              <a:rPr lang="en-GB" sz="1500" b="1" i="1"/>
              <a:t>X</a:t>
            </a:r>
            <a:r>
              <a:rPr lang="en-GB" sz="1500" b="1" i="1" baseline="30000"/>
              <a:t>e</a:t>
            </a:r>
            <a:r>
              <a:rPr lang="en-GB" sz="1500" b="1" i="1" baseline="-25000"/>
              <a:t>t</a:t>
            </a:r>
            <a:r>
              <a:rPr lang="en-GB" sz="1500" b="1" baseline="-25000">
                <a:cs typeface="Arial" charset="0"/>
              </a:rPr>
              <a:t>–</a:t>
            </a:r>
            <a:r>
              <a:rPr lang="en-GB" sz="1500" b="1" i="1" baseline="-25000"/>
              <a:t>s</a:t>
            </a:r>
            <a:r>
              <a:rPr lang="en-GB" sz="1500" b="1" baseline="-25000"/>
              <a:t>+1</a:t>
            </a:r>
            <a:r>
              <a:rPr lang="en-GB" sz="1500" b="1"/>
              <a:t>.</a:t>
            </a:r>
          </a:p>
        </p:txBody>
      </p:sp>
      <p:sp>
        <p:nvSpPr>
          <p:cNvPr id="116748" name="Text Box 1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6</a:t>
            </a:r>
            <a:endParaRPr lang="en-US" sz="100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7"/>
          <p:cNvSpPr txBox="1">
            <a:spLocks noChangeArrowheads="1"/>
          </p:cNvSpPr>
          <p:nvPr/>
        </p:nvSpPr>
        <p:spPr bwMode="auto">
          <a:xfrm>
            <a:off x="74613" y="25200"/>
            <a:ext cx="8961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 PARTIAL ADJUSTMENT, AND ADAPTIVE EXPECTATIONS</a:t>
            </a:r>
            <a:endParaRPr lang="en-GB" sz="1600" dirty="0">
              <a:latin typeface="Times New Roman" pitchFamily="18" charset="0"/>
            </a:endParaRPr>
          </a:p>
        </p:txBody>
      </p:sp>
      <p:sp>
        <p:nvSpPr>
          <p:cNvPr id="13"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4" name="Object 4"/>
          <p:cNvGraphicFramePr>
            <a:graphicFrameLocks noChangeAspect="1"/>
          </p:cNvGraphicFramePr>
          <p:nvPr>
            <p:extLst>
              <p:ext uri="{D42A27DB-BD31-4B8C-83A1-F6EECF244321}">
                <p14:modId xmlns:p14="http://schemas.microsoft.com/office/powerpoint/2010/main" val="636901872"/>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116794"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 name="Object 5"/>
          <p:cNvGraphicFramePr>
            <a:graphicFrameLocks noChangeAspect="1"/>
          </p:cNvGraphicFramePr>
          <p:nvPr>
            <p:extLst>
              <p:ext uri="{D42A27DB-BD31-4B8C-83A1-F6EECF244321}">
                <p14:modId xmlns:p14="http://schemas.microsoft.com/office/powerpoint/2010/main" val="335769544"/>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116795"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 name="Object 6"/>
          <p:cNvGraphicFramePr>
            <a:graphicFrameLocks noChangeAspect="1"/>
          </p:cNvGraphicFramePr>
          <p:nvPr>
            <p:extLst>
              <p:ext uri="{D42A27DB-BD31-4B8C-83A1-F6EECF244321}">
                <p14:modId xmlns:p14="http://schemas.microsoft.com/office/powerpoint/2010/main" val="2738962708"/>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116796"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 name="Rectangle 16"/>
          <p:cNvSpPr>
            <a:spLocks noChangeArrowheads="1"/>
          </p:cNvSpPr>
          <p:nvPr/>
        </p:nvSpPr>
        <p:spPr bwMode="auto">
          <a:xfrm>
            <a:off x="0" y="1735949"/>
            <a:ext cx="9144000" cy="115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12"/>
          <p:cNvGraphicFramePr>
            <a:graphicFrameLocks noChangeAspect="1"/>
          </p:cNvGraphicFramePr>
          <p:nvPr>
            <p:extLst>
              <p:ext uri="{D42A27DB-BD31-4B8C-83A1-F6EECF244321}">
                <p14:modId xmlns:p14="http://schemas.microsoft.com/office/powerpoint/2010/main" val="931205721"/>
              </p:ext>
            </p:extLst>
          </p:nvPr>
        </p:nvGraphicFramePr>
        <p:xfrm>
          <a:off x="728663" y="1784350"/>
          <a:ext cx="6591300" cy="977900"/>
        </p:xfrm>
        <a:graphic>
          <a:graphicData uri="http://schemas.openxmlformats.org/presentationml/2006/ole">
            <mc:AlternateContent xmlns:mc="http://schemas.openxmlformats.org/markup-compatibility/2006">
              <mc:Choice xmlns:v="urn:schemas-microsoft-com:vml" Requires="v">
                <p:oleObj spid="_x0000_s116797" name="Equation" r:id="rId9" imgW="6591240" imgH="977760" progId="Equation.3">
                  <p:embed/>
                </p:oleObj>
              </mc:Choice>
              <mc:Fallback>
                <p:oleObj name="Equation" r:id="rId9" imgW="6591240" imgH="977760" progId="Equation.3">
                  <p:embed/>
                  <p:pic>
                    <p:nvPicPr>
                      <p:cNvPr id="0" name=""/>
                      <p:cNvPicPr>
                        <a:picLocks noChangeAspect="1" noChangeArrowheads="1"/>
                      </p:cNvPicPr>
                      <p:nvPr/>
                    </p:nvPicPr>
                    <p:blipFill>
                      <a:blip r:embed="rId10"/>
                      <a:srcRect/>
                      <a:stretch>
                        <a:fillRect/>
                      </a:stretch>
                    </p:blipFill>
                    <p:spPr bwMode="auto">
                      <a:xfrm>
                        <a:off x="728663" y="1784350"/>
                        <a:ext cx="6591300"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463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disturbance term in the regression model is the same as that in the original model.  So if it satisfies the regression model assumptions in the original model it will do so in the regression model, which should be fitted using a standard nonlinear estimation method.</a:t>
            </a:r>
          </a:p>
        </p:txBody>
      </p:sp>
      <p:sp>
        <p:nvSpPr>
          <p:cNvPr id="15463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7</a:t>
            </a:r>
            <a:endParaRPr lang="en-US" sz="100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7"/>
          <p:cNvSpPr txBox="1">
            <a:spLocks noChangeArrowheads="1"/>
          </p:cNvSpPr>
          <p:nvPr/>
        </p:nvSpPr>
        <p:spPr bwMode="auto">
          <a:xfrm>
            <a:off x="74613" y="25200"/>
            <a:ext cx="8961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 PARTIAL ADJUSTMENT, AND ADAPTIVE EXPECTATIONS</a:t>
            </a:r>
            <a:endParaRPr lang="en-GB" sz="1600" dirty="0">
              <a:latin typeface="Times New Roman" pitchFamily="18" charset="0"/>
            </a:endParaRPr>
          </a:p>
        </p:txBody>
      </p:sp>
      <p:sp>
        <p:nvSpPr>
          <p:cNvPr id="13"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4" name="Object 4"/>
          <p:cNvGraphicFramePr>
            <a:graphicFrameLocks noChangeAspect="1"/>
          </p:cNvGraphicFramePr>
          <p:nvPr>
            <p:extLst>
              <p:ext uri="{D42A27DB-BD31-4B8C-83A1-F6EECF244321}">
                <p14:modId xmlns:p14="http://schemas.microsoft.com/office/powerpoint/2010/main" val="130954038"/>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154677"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 name="Object 5"/>
          <p:cNvGraphicFramePr>
            <a:graphicFrameLocks noChangeAspect="1"/>
          </p:cNvGraphicFramePr>
          <p:nvPr>
            <p:extLst>
              <p:ext uri="{D42A27DB-BD31-4B8C-83A1-F6EECF244321}">
                <p14:modId xmlns:p14="http://schemas.microsoft.com/office/powerpoint/2010/main" val="2041807529"/>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154678"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 name="Object 6"/>
          <p:cNvGraphicFramePr>
            <a:graphicFrameLocks noChangeAspect="1"/>
          </p:cNvGraphicFramePr>
          <p:nvPr>
            <p:extLst>
              <p:ext uri="{D42A27DB-BD31-4B8C-83A1-F6EECF244321}">
                <p14:modId xmlns:p14="http://schemas.microsoft.com/office/powerpoint/2010/main" val="2604173738"/>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154679"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 name="Rectangle 16"/>
          <p:cNvSpPr>
            <a:spLocks noChangeArrowheads="1"/>
          </p:cNvSpPr>
          <p:nvPr/>
        </p:nvSpPr>
        <p:spPr bwMode="auto">
          <a:xfrm>
            <a:off x="0" y="1735949"/>
            <a:ext cx="9144000" cy="115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12"/>
          <p:cNvGraphicFramePr>
            <a:graphicFrameLocks noChangeAspect="1"/>
          </p:cNvGraphicFramePr>
          <p:nvPr>
            <p:extLst>
              <p:ext uri="{D42A27DB-BD31-4B8C-83A1-F6EECF244321}">
                <p14:modId xmlns:p14="http://schemas.microsoft.com/office/powerpoint/2010/main" val="1226122353"/>
              </p:ext>
            </p:extLst>
          </p:nvPr>
        </p:nvGraphicFramePr>
        <p:xfrm>
          <a:off x="728663" y="1784350"/>
          <a:ext cx="6591300" cy="977900"/>
        </p:xfrm>
        <a:graphic>
          <a:graphicData uri="http://schemas.openxmlformats.org/presentationml/2006/ole">
            <mc:AlternateContent xmlns:mc="http://schemas.openxmlformats.org/markup-compatibility/2006">
              <mc:Choice xmlns:v="urn:schemas-microsoft-com:vml" Requires="v">
                <p:oleObj spid="_x0000_s154680" name="Equation" r:id="rId9" imgW="6591240" imgH="977760" progId="Equation.3">
                  <p:embed/>
                </p:oleObj>
              </mc:Choice>
              <mc:Fallback>
                <p:oleObj name="Equation" r:id="rId9" imgW="6591240" imgH="977760" progId="Equation.3">
                  <p:embed/>
                  <p:pic>
                    <p:nvPicPr>
                      <p:cNvPr id="0" name=""/>
                      <p:cNvPicPr>
                        <a:picLocks noChangeAspect="1" noChangeArrowheads="1"/>
                      </p:cNvPicPr>
                      <p:nvPr/>
                    </p:nvPicPr>
                    <p:blipFill>
                      <a:blip r:embed="rId10"/>
                      <a:srcRect/>
                      <a:stretch>
                        <a:fillRect/>
                      </a:stretch>
                    </p:blipFill>
                    <p:spPr bwMode="auto">
                      <a:xfrm>
                        <a:off x="728663" y="1784350"/>
                        <a:ext cx="6591300"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565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it is autocorrelated in the original model, it will be autocorrelated in the regression model.  An AR(1) estimation method should be used.</a:t>
            </a:r>
          </a:p>
        </p:txBody>
      </p:sp>
      <p:sp>
        <p:nvSpPr>
          <p:cNvPr id="155655"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8</a:t>
            </a:r>
            <a:endParaRPr lang="en-US" sz="100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7"/>
          <p:cNvSpPr txBox="1">
            <a:spLocks noChangeArrowheads="1"/>
          </p:cNvSpPr>
          <p:nvPr/>
        </p:nvSpPr>
        <p:spPr bwMode="auto">
          <a:xfrm>
            <a:off x="74613" y="25200"/>
            <a:ext cx="8961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 PARTIAL ADJUSTMENT, AND ADAPTIVE EXPECTATIONS</a:t>
            </a:r>
            <a:endParaRPr lang="en-GB" sz="1600" dirty="0">
              <a:latin typeface="Times New Roman" pitchFamily="18" charset="0"/>
            </a:endParaRPr>
          </a:p>
        </p:txBody>
      </p:sp>
      <p:sp>
        <p:nvSpPr>
          <p:cNvPr id="13"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4" name="Object 4"/>
          <p:cNvGraphicFramePr>
            <a:graphicFrameLocks noChangeAspect="1"/>
          </p:cNvGraphicFramePr>
          <p:nvPr>
            <p:extLst>
              <p:ext uri="{D42A27DB-BD31-4B8C-83A1-F6EECF244321}">
                <p14:modId xmlns:p14="http://schemas.microsoft.com/office/powerpoint/2010/main" val="130954038"/>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155701"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 name="Object 5"/>
          <p:cNvGraphicFramePr>
            <a:graphicFrameLocks noChangeAspect="1"/>
          </p:cNvGraphicFramePr>
          <p:nvPr>
            <p:extLst>
              <p:ext uri="{D42A27DB-BD31-4B8C-83A1-F6EECF244321}">
                <p14:modId xmlns:p14="http://schemas.microsoft.com/office/powerpoint/2010/main" val="2041807529"/>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155702"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 name="Object 6"/>
          <p:cNvGraphicFramePr>
            <a:graphicFrameLocks noChangeAspect="1"/>
          </p:cNvGraphicFramePr>
          <p:nvPr>
            <p:extLst>
              <p:ext uri="{D42A27DB-BD31-4B8C-83A1-F6EECF244321}">
                <p14:modId xmlns:p14="http://schemas.microsoft.com/office/powerpoint/2010/main" val="2604173738"/>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155703"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 name="Rectangle 16"/>
          <p:cNvSpPr>
            <a:spLocks noChangeArrowheads="1"/>
          </p:cNvSpPr>
          <p:nvPr/>
        </p:nvSpPr>
        <p:spPr bwMode="auto">
          <a:xfrm>
            <a:off x="0" y="1735949"/>
            <a:ext cx="9144000" cy="115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12"/>
          <p:cNvGraphicFramePr>
            <a:graphicFrameLocks noChangeAspect="1"/>
          </p:cNvGraphicFramePr>
          <p:nvPr>
            <p:extLst>
              <p:ext uri="{D42A27DB-BD31-4B8C-83A1-F6EECF244321}">
                <p14:modId xmlns:p14="http://schemas.microsoft.com/office/powerpoint/2010/main" val="1226122353"/>
              </p:ext>
            </p:extLst>
          </p:nvPr>
        </p:nvGraphicFramePr>
        <p:xfrm>
          <a:off x="728663" y="1784350"/>
          <a:ext cx="6591300" cy="977900"/>
        </p:xfrm>
        <a:graphic>
          <a:graphicData uri="http://schemas.openxmlformats.org/presentationml/2006/ole">
            <mc:AlternateContent xmlns:mc="http://schemas.openxmlformats.org/markup-compatibility/2006">
              <mc:Choice xmlns:v="urn:schemas-microsoft-com:vml" Requires="v">
                <p:oleObj spid="_x0000_s155704" name="Equation" r:id="rId9" imgW="6591240" imgH="977760" progId="Equation.3">
                  <p:embed/>
                </p:oleObj>
              </mc:Choice>
              <mc:Fallback>
                <p:oleObj name="Equation" r:id="rId9" imgW="6591240" imgH="977760" progId="Equation.3">
                  <p:embed/>
                  <p:pic>
                    <p:nvPicPr>
                      <p:cNvPr id="0" name=""/>
                      <p:cNvPicPr>
                        <a:picLocks noChangeAspect="1" noChangeArrowheads="1"/>
                      </p:cNvPicPr>
                      <p:nvPr/>
                    </p:nvPicPr>
                    <p:blipFill>
                      <a:blip r:embed="rId10"/>
                      <a:srcRect/>
                      <a:stretch>
                        <a:fillRect/>
                      </a:stretch>
                    </p:blipFill>
                    <p:spPr bwMode="auto">
                      <a:xfrm>
                        <a:off x="728663" y="1784350"/>
                        <a:ext cx="6591300"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79C3CE1-FB9C-49DC-AF19-E25603D48BFE}"/>
</file>

<file path=customXml/itemProps2.xml><?xml version="1.0" encoding="utf-8"?>
<ds:datastoreItem xmlns:ds="http://schemas.openxmlformats.org/officeDocument/2006/customXml" ds:itemID="{96734FEA-5EC5-4CA3-AB48-6C76E46D1701}"/>
</file>

<file path=customXml/itemProps3.xml><?xml version="1.0" encoding="utf-8"?>
<ds:datastoreItem xmlns:ds="http://schemas.openxmlformats.org/officeDocument/2006/customXml" ds:itemID="{1A71A4BC-D5AA-45F6-A901-260314BF12B2}"/>
</file>

<file path=docProps/app.xml><?xml version="1.0" encoding="utf-8"?>
<Properties xmlns="http://schemas.openxmlformats.org/officeDocument/2006/extended-properties" xmlns:vt="http://schemas.openxmlformats.org/officeDocument/2006/docPropsVTypes">
  <TotalTime>4095</TotalTime>
  <Words>907</Words>
  <Application>Microsoft Office PowerPoint</Application>
  <PresentationFormat>On-screen Show (4:3)</PresentationFormat>
  <Paragraphs>76</Paragraphs>
  <Slides>20</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2"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83</cp:revision>
  <dcterms:created xsi:type="dcterms:W3CDTF">1998-05-09T13:24:56Z</dcterms:created>
  <dcterms:modified xsi:type="dcterms:W3CDTF">2016-05-26T11:32:06Z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