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2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98" r:id="rId2"/>
    <p:sldId id="341" r:id="rId3"/>
    <p:sldId id="342" r:id="rId4"/>
    <p:sldId id="344" r:id="rId5"/>
    <p:sldId id="378" r:id="rId6"/>
    <p:sldId id="380" r:id="rId7"/>
    <p:sldId id="381" r:id="rId8"/>
    <p:sldId id="379" r:id="rId9"/>
    <p:sldId id="394" r:id="rId10"/>
    <p:sldId id="395" r:id="rId11"/>
    <p:sldId id="396" r:id="rId12"/>
    <p:sldId id="346" r:id="rId13"/>
    <p:sldId id="385" r:id="rId14"/>
    <p:sldId id="384" r:id="rId15"/>
    <p:sldId id="387" r:id="rId16"/>
    <p:sldId id="388" r:id="rId17"/>
    <p:sldId id="392" r:id="rId18"/>
    <p:sldId id="389" r:id="rId19"/>
    <p:sldId id="390" r:id="rId20"/>
    <p:sldId id="391" r:id="rId21"/>
    <p:sldId id="347" r:id="rId22"/>
    <p:sldId id="349" r:id="rId23"/>
    <p:sldId id="348" r:id="rId24"/>
    <p:sldId id="350" r:id="rId25"/>
    <p:sldId id="397" r:id="rId26"/>
    <p:sldId id="284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9" autoAdjust="0"/>
    <p:restoredTop sz="98487" autoAdjust="0"/>
  </p:normalViewPr>
  <p:slideViewPr>
    <p:cSldViewPr snapToGrid="0" showGuides="1">
      <p:cViewPr>
        <p:scale>
          <a:sx n="100" d="100"/>
          <a:sy n="100" d="100"/>
        </p:scale>
        <p:origin x="-2328" y="-462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11B7C-9AE2-4FA2-A7D0-D5D01D37B8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6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B4B67-6661-4400-83D4-956F238BB1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37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7371F-9B89-4E31-B93E-6D74971DF4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895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275C8-4CC5-47E4-B1D6-8B0687BAEB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0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B1CD2-D656-4ADE-8E49-CFA5444B11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3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3DAB4-40D1-4C37-9E56-69F8493FFE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02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311B8-1537-44F8-A379-E165B9EE7A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03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21E50-97EA-4A87-A6A7-BF13552B79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22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23492-7012-4BB1-89FE-CD2FDCACB0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630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BF629-BEFD-4FC4-9B08-439A56EB1A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21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73A2F-2CD1-40D9-A8FF-F7211BBFEB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276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>
                <a:latin typeface="+mn-lt"/>
              </a:defRPr>
            </a:lvl1pPr>
          </a:lstStyle>
          <a:p>
            <a:fld id="{CA424505-C006-407A-8735-C0B1B42E67C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8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0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12: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Autocorrelation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13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544170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330200" y="14112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19088" y="792000"/>
            <a:ext cx="4680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301625" y="540000"/>
            <a:ext cx="8532813" cy="538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 err="1">
                <a:latin typeface="Courier New" pitchFamily="49" charset="0"/>
              </a:rPr>
              <a:t>Breusch</a:t>
            </a:r>
            <a:r>
              <a:rPr lang="en-US" dirty="0">
                <a:latin typeface="Courier New" pitchFamily="49" charset="0"/>
              </a:rPr>
              <a:t>-Godfrey Serial Correlation LM Test: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F-statistic          54.78773    Probability        0.000000          </a:t>
            </a:r>
          </a:p>
          <a:p>
            <a:r>
              <a:rPr lang="en-US" dirty="0" err="1">
                <a:latin typeface="Courier New" pitchFamily="49" charset="0"/>
              </a:rPr>
              <a:t>Obs</a:t>
            </a:r>
            <a:r>
              <a:rPr lang="en-US" dirty="0">
                <a:latin typeface="Courier New" pitchFamily="49" charset="0"/>
              </a:rPr>
              <a:t>*R-squared        25.73866    Probability      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Test Equation:   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Dependent Variable: RESID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 err="1">
                <a:latin typeface="Courier New" pitchFamily="49" charset="0"/>
              </a:rPr>
              <a:t>Presample</a:t>
            </a:r>
            <a:r>
              <a:rPr lang="en-US" dirty="0">
                <a:latin typeface="Courier New" pitchFamily="49" charset="0"/>
              </a:rPr>
              <a:t> missing value lagged residuals set to zero.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0.171665   0.258094   0.665124   0.5097          </a:t>
            </a:r>
          </a:p>
          <a:p>
            <a:r>
              <a:rPr lang="en-US" dirty="0">
                <a:latin typeface="Courier New" pitchFamily="49" charset="0"/>
              </a:rPr>
              <a:t>       LGDPI         9.50E-05   0.005822   0.016324   0.9871          </a:t>
            </a:r>
          </a:p>
          <a:p>
            <a:r>
              <a:rPr lang="en-US" dirty="0">
                <a:latin typeface="Courier New" pitchFamily="49" charset="0"/>
              </a:rPr>
              <a:t>     LGPRFOOD       -0.036806   0.048504  -0.758819   0.4523          </a:t>
            </a:r>
          </a:p>
          <a:p>
            <a:r>
              <a:rPr lang="en-US" dirty="0">
                <a:latin typeface="Courier New" pitchFamily="49" charset="0"/>
              </a:rPr>
              <a:t>     RESID(-1)       0.805773   0.108861   7.401873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0.571970    Mean dependent var-1.85E-18          </a:t>
            </a:r>
          </a:p>
          <a:p>
            <a:r>
              <a:rPr lang="en-US" dirty="0">
                <a:latin typeface="Courier New" pitchFamily="49" charset="0"/>
              </a:rPr>
              <a:t>Adjusted R-squared   0.540651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0.019916          </a:t>
            </a:r>
          </a:p>
          <a:p>
            <a:r>
              <a:rPr lang="en-US" dirty="0">
                <a:latin typeface="Courier New" pitchFamily="49" charset="0"/>
              </a:rPr>
              <a:t>S.E. of regression   0.013498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criter-5.687865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0.007470    Schwarz criterion -5.527273          </a:t>
            </a:r>
          </a:p>
          <a:p>
            <a:r>
              <a:rPr lang="en-US" dirty="0">
                <a:latin typeface="Courier New" pitchFamily="49" charset="0"/>
              </a:rPr>
              <a:t>Log likelihood       131.9770    F-statistic        18.26258          </a:t>
            </a:r>
          </a:p>
          <a:p>
            <a:r>
              <a:rPr lang="en-US" dirty="0">
                <a:latin typeface="Courier New" pitchFamily="49" charset="0"/>
              </a:rPr>
              <a:t>Durbin-Watson stat   1.514975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9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dirty="0" smtClean="0"/>
              <a:t>When </a:t>
            </a:r>
            <a:r>
              <a:rPr lang="en-GB" sz="1500" dirty="0"/>
              <a:t>we performed the test, </a:t>
            </a:r>
            <a:r>
              <a:rPr lang="en-GB" sz="1500" dirty="0" err="1">
                <a:latin typeface="Courier New" pitchFamily="49" charset="0"/>
              </a:rPr>
              <a:t>resid</a:t>
            </a:r>
            <a:r>
              <a:rPr lang="en-GB" sz="1500" dirty="0">
                <a:latin typeface="Courier New" pitchFamily="49" charset="0"/>
              </a:rPr>
              <a:t>(</a:t>
            </a:r>
            <a:r>
              <a:rPr lang="en-GB" sz="1500" dirty="0">
                <a:latin typeface="Courier New" pitchFamily="49" charset="0"/>
                <a:cs typeface="Arial" charset="0"/>
              </a:rPr>
              <a:t>–1)</a:t>
            </a:r>
            <a:r>
              <a:rPr lang="en-GB" sz="1500" dirty="0">
                <a:cs typeface="Arial" charset="0"/>
              </a:rPr>
              <a:t>, and hence </a:t>
            </a:r>
            <a:r>
              <a:rPr lang="en-GB" sz="1500" i="1" dirty="0" smtClean="0">
                <a:cs typeface="Arial" charset="0"/>
              </a:rPr>
              <a:t>RLGFOOD</a:t>
            </a:r>
            <a:r>
              <a:rPr lang="en-GB" sz="1500" dirty="0">
                <a:cs typeface="Arial" charset="0"/>
              </a:rPr>
              <a:t>(–1), were not defined for the first observation in the sample, so we had 44 observations from 1960 to 2003.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21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544170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330200" y="14112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19088" y="792000"/>
            <a:ext cx="4680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30200" y="2498725"/>
            <a:ext cx="57277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301625" y="540000"/>
            <a:ext cx="8532813" cy="538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 err="1">
                <a:latin typeface="Courier New" pitchFamily="49" charset="0"/>
              </a:rPr>
              <a:t>Breusch</a:t>
            </a:r>
            <a:r>
              <a:rPr lang="en-US" dirty="0">
                <a:latin typeface="Courier New" pitchFamily="49" charset="0"/>
              </a:rPr>
              <a:t>-Godfrey Serial Correlation LM Test: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F-statistic          54.78773    Probability        0.000000          </a:t>
            </a:r>
          </a:p>
          <a:p>
            <a:r>
              <a:rPr lang="en-US" dirty="0" err="1">
                <a:latin typeface="Courier New" pitchFamily="49" charset="0"/>
              </a:rPr>
              <a:t>Obs</a:t>
            </a:r>
            <a:r>
              <a:rPr lang="en-US" dirty="0">
                <a:latin typeface="Courier New" pitchFamily="49" charset="0"/>
              </a:rPr>
              <a:t>*R-squared        25.73866    Probability      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Test Equation:   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Dependent Variable: RESID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 err="1">
                <a:latin typeface="Courier New" pitchFamily="49" charset="0"/>
              </a:rPr>
              <a:t>Presample</a:t>
            </a:r>
            <a:r>
              <a:rPr lang="en-US" dirty="0">
                <a:latin typeface="Courier New" pitchFamily="49" charset="0"/>
              </a:rPr>
              <a:t> missing value lagged residuals set to zero.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0.171665   0.258094   0.665124   0.5097          </a:t>
            </a:r>
          </a:p>
          <a:p>
            <a:r>
              <a:rPr lang="en-US" dirty="0">
                <a:latin typeface="Courier New" pitchFamily="49" charset="0"/>
              </a:rPr>
              <a:t>       LGDPI         9.50E-05   0.005822   0.016324   0.9871          </a:t>
            </a:r>
          </a:p>
          <a:p>
            <a:r>
              <a:rPr lang="en-US" dirty="0">
                <a:latin typeface="Courier New" pitchFamily="49" charset="0"/>
              </a:rPr>
              <a:t>     LGPRFOOD       -0.036806   0.048504  -0.758819   0.4523          </a:t>
            </a:r>
          </a:p>
          <a:p>
            <a:r>
              <a:rPr lang="en-US" dirty="0">
                <a:latin typeface="Courier New" pitchFamily="49" charset="0"/>
              </a:rPr>
              <a:t>     RESID(-1)       0.805773   0.108861   7.401873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0.571970    Mean dependent var-1.85E-18          </a:t>
            </a:r>
          </a:p>
          <a:p>
            <a:r>
              <a:rPr lang="en-US" dirty="0">
                <a:latin typeface="Courier New" pitchFamily="49" charset="0"/>
              </a:rPr>
              <a:t>Adjusted R-squared   0.540651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0.019916          </a:t>
            </a:r>
          </a:p>
          <a:p>
            <a:r>
              <a:rPr lang="en-US" dirty="0">
                <a:latin typeface="Courier New" pitchFamily="49" charset="0"/>
              </a:rPr>
              <a:t>S.E. of regression   0.013498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criter-5.687865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0.007470    Schwarz criterion -5.527273          </a:t>
            </a:r>
          </a:p>
          <a:p>
            <a:r>
              <a:rPr lang="en-US" dirty="0">
                <a:latin typeface="Courier New" pitchFamily="49" charset="0"/>
              </a:rPr>
              <a:t>Log likelihood       131.9770    F-statistic        18.26258          </a:t>
            </a:r>
          </a:p>
          <a:p>
            <a:r>
              <a:rPr lang="en-US" dirty="0">
                <a:latin typeface="Courier New" pitchFamily="49" charset="0"/>
              </a:rPr>
              <a:t>Durbin-Watson stat   1.514975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10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dirty="0" err="1" smtClean="0"/>
              <a:t>EViews</a:t>
            </a:r>
            <a:r>
              <a:rPr lang="en-GB" sz="1500" dirty="0" smtClean="0"/>
              <a:t> </a:t>
            </a:r>
            <a:r>
              <a:rPr lang="en-GB" sz="1500" dirty="0"/>
              <a:t>uses the first observation by assigning a value of zero to the first observation for </a:t>
            </a:r>
            <a:r>
              <a:rPr lang="en-GB" sz="1500" dirty="0" err="1">
                <a:latin typeface="Courier New" pitchFamily="49" charset="0"/>
              </a:rPr>
              <a:t>resid</a:t>
            </a:r>
            <a:r>
              <a:rPr lang="en-GB" sz="1500" dirty="0">
                <a:latin typeface="Courier New" pitchFamily="49" charset="0"/>
              </a:rPr>
              <a:t>(</a:t>
            </a:r>
            <a:r>
              <a:rPr lang="en-GB" sz="1500" dirty="0">
                <a:latin typeface="Courier New" pitchFamily="49" charset="0"/>
                <a:cs typeface="Arial" charset="0"/>
              </a:rPr>
              <a:t>–1)</a:t>
            </a:r>
            <a:r>
              <a:rPr lang="en-GB" sz="1500" dirty="0">
                <a:cs typeface="Arial" charset="0"/>
              </a:rPr>
              <a:t>.  Hence the test results are very slightly different.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75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7168" name="Text Box 1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11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77175" name="Text Box 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/>
              <a:t>We can also perform the test with a </a:t>
            </a:r>
            <a:r>
              <a:rPr lang="en-GB" sz="1500" i="1"/>
              <a:t>t</a:t>
            </a:r>
            <a:r>
              <a:rPr lang="en-GB" sz="1500"/>
              <a:t> test on the coefficient of the lagged variable.</a:t>
            </a:r>
            <a:endParaRPr lang="en-US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4365376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30200" y="2908800"/>
            <a:ext cx="55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01625" y="540001"/>
            <a:ext cx="8532813" cy="43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1960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44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0.175732   0.265081   0.662936   0.5112          </a:t>
            </a:r>
          </a:p>
          <a:p>
            <a:r>
              <a:rPr lang="en-US" dirty="0">
                <a:latin typeface="Courier New" pitchFamily="49" charset="0"/>
              </a:rPr>
              <a:t>       LGDPI        -7.36E-05   0.006180  -0.011917   0.9906          </a:t>
            </a:r>
          </a:p>
          <a:p>
            <a:r>
              <a:rPr lang="en-US" dirty="0">
                <a:latin typeface="Courier New" pitchFamily="49" charset="0"/>
              </a:rPr>
              <a:t>     LGPRFOOD       -0.037373   0.049496  -0.755058   0.4546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0.805744   0.110202   7.311504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0.572006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3.28E-05          </a:t>
            </a:r>
          </a:p>
          <a:p>
            <a:r>
              <a:rPr lang="en-US" dirty="0">
                <a:latin typeface="Courier New" pitchFamily="49" charset="0"/>
              </a:rPr>
              <a:t>Adjusted R-squared   0.539907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0.020145          </a:t>
            </a:r>
          </a:p>
          <a:p>
            <a:r>
              <a:rPr lang="en-US" dirty="0">
                <a:latin typeface="Courier New" pitchFamily="49" charset="0"/>
              </a:rPr>
              <a:t>S.E. of regression   0.013664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criter-5.661558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0.007468    Schwarz criterion -5.499359          </a:t>
            </a:r>
          </a:p>
          <a:p>
            <a:r>
              <a:rPr lang="en-US" dirty="0">
                <a:latin typeface="Courier New" pitchFamily="49" charset="0"/>
              </a:rPr>
              <a:t>Log likelihood       128.5543    F-statistic        17.81977          </a:t>
            </a:r>
          </a:p>
          <a:p>
            <a:r>
              <a:rPr lang="en-US" dirty="0">
                <a:latin typeface="Courier New" pitchFamily="49" charset="0"/>
              </a:rPr>
              <a:t>Durbin-Watson stat   1.513911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544170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19088" y="792000"/>
            <a:ext cx="4680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7095" name="Rectangle 7"/>
          <p:cNvSpPr>
            <a:spLocks noChangeArrowheads="1"/>
          </p:cNvSpPr>
          <p:nvPr/>
        </p:nvSpPr>
        <p:spPr bwMode="auto">
          <a:xfrm>
            <a:off x="330200" y="12065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7096" name="Rectangle 8"/>
          <p:cNvSpPr>
            <a:spLocks noChangeArrowheads="1"/>
          </p:cNvSpPr>
          <p:nvPr/>
        </p:nvSpPr>
        <p:spPr bwMode="auto">
          <a:xfrm>
            <a:off x="330200" y="3981450"/>
            <a:ext cx="55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1625" y="540000"/>
            <a:ext cx="8532813" cy="538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 err="1">
                <a:latin typeface="Courier New" pitchFamily="49" charset="0"/>
              </a:rPr>
              <a:t>Breusch</a:t>
            </a:r>
            <a:r>
              <a:rPr lang="en-US" dirty="0">
                <a:latin typeface="Courier New" pitchFamily="49" charset="0"/>
              </a:rPr>
              <a:t>-Godfrey Serial Correlation LM Test: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F-statistic          54.78773    Probability        0.000000          </a:t>
            </a:r>
          </a:p>
          <a:p>
            <a:r>
              <a:rPr lang="en-US" dirty="0" err="1">
                <a:latin typeface="Courier New" pitchFamily="49" charset="0"/>
              </a:rPr>
              <a:t>Obs</a:t>
            </a:r>
            <a:r>
              <a:rPr lang="en-US" dirty="0">
                <a:latin typeface="Courier New" pitchFamily="49" charset="0"/>
              </a:rPr>
              <a:t>*R-squared        25.73866    Probability      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Test Equation:   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Dependent Variable: RESID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 err="1">
                <a:latin typeface="Courier New" pitchFamily="49" charset="0"/>
              </a:rPr>
              <a:t>Presample</a:t>
            </a:r>
            <a:r>
              <a:rPr lang="en-US" dirty="0">
                <a:latin typeface="Courier New" pitchFamily="49" charset="0"/>
              </a:rPr>
              <a:t> missing value lagged residuals set to zero.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0.171665   0.258094   0.665124   0.5097          </a:t>
            </a:r>
          </a:p>
          <a:p>
            <a:r>
              <a:rPr lang="en-US" dirty="0">
                <a:latin typeface="Courier New" pitchFamily="49" charset="0"/>
              </a:rPr>
              <a:t>       LGDPI         9.50E-05   0.005822   0.016324   0.9871          </a:t>
            </a:r>
          </a:p>
          <a:p>
            <a:r>
              <a:rPr lang="en-US" dirty="0">
                <a:latin typeface="Courier New" pitchFamily="49" charset="0"/>
              </a:rPr>
              <a:t>     LGPRFOOD       -0.036806   0.048504  -0.758819   0.4523          </a:t>
            </a:r>
          </a:p>
          <a:p>
            <a:r>
              <a:rPr lang="en-US" dirty="0">
                <a:latin typeface="Courier New" pitchFamily="49" charset="0"/>
              </a:rPr>
              <a:t>     RESID(-1)       0.805773   0.108861   7.401873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0.571970    Mean dependent var-1.85E-18          </a:t>
            </a:r>
          </a:p>
          <a:p>
            <a:r>
              <a:rPr lang="en-US" dirty="0">
                <a:latin typeface="Courier New" pitchFamily="49" charset="0"/>
              </a:rPr>
              <a:t>Adjusted R-squared   0.540651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0.019916          </a:t>
            </a:r>
          </a:p>
          <a:p>
            <a:r>
              <a:rPr lang="en-US" dirty="0">
                <a:latin typeface="Courier New" pitchFamily="49" charset="0"/>
              </a:rPr>
              <a:t>S.E. of regression   0.013498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criter-5.687865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0.007470    Schwarz criterion -5.527273          </a:t>
            </a:r>
          </a:p>
          <a:p>
            <a:r>
              <a:rPr lang="en-US" dirty="0">
                <a:latin typeface="Courier New" pitchFamily="49" charset="0"/>
              </a:rPr>
              <a:t>Log likelihood       131.9770    F-statistic        18.26258          </a:t>
            </a:r>
          </a:p>
          <a:p>
            <a:r>
              <a:rPr lang="en-US" dirty="0">
                <a:latin typeface="Courier New" pitchFamily="49" charset="0"/>
              </a:rPr>
              <a:t>Durbin-Watson stat   1.514975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7097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12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709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dirty="0" smtClean="0"/>
              <a:t>Here </a:t>
            </a:r>
            <a:r>
              <a:rPr lang="en-GB" sz="1500" dirty="0"/>
              <a:t>is the corresponding output using the </a:t>
            </a:r>
            <a:r>
              <a:rPr lang="en-GB" sz="1500" dirty="0">
                <a:latin typeface="Courier New" pitchFamily="49" charset="0"/>
              </a:rPr>
              <a:t>auto</a:t>
            </a:r>
            <a:r>
              <a:rPr lang="en-GB" sz="1500" dirty="0"/>
              <a:t> command built into </a:t>
            </a:r>
            <a:r>
              <a:rPr lang="en-GB" sz="1500" dirty="0" err="1"/>
              <a:t>EViews</a:t>
            </a:r>
            <a:r>
              <a:rPr lang="en-GB" sz="1500" dirty="0"/>
              <a:t>.  The test is presented as an </a:t>
            </a:r>
            <a:r>
              <a:rPr lang="en-GB" sz="1500" i="1" dirty="0"/>
              <a:t>F</a:t>
            </a:r>
            <a:r>
              <a:rPr lang="en-GB" sz="1500" dirty="0"/>
              <a:t> statistic.  Of course, when there is only one lagged residual, the </a:t>
            </a:r>
            <a:r>
              <a:rPr lang="en-GB" sz="1500" i="1" dirty="0"/>
              <a:t>F</a:t>
            </a:r>
            <a:r>
              <a:rPr lang="en-GB" sz="1500" dirty="0"/>
              <a:t> statistic is the square of the </a:t>
            </a:r>
            <a:r>
              <a:rPr lang="en-GB" sz="1500" i="1" dirty="0"/>
              <a:t>t</a:t>
            </a:r>
            <a:r>
              <a:rPr lang="en-GB" sz="1500" dirty="0"/>
              <a:t> statistic.</a:t>
            </a:r>
            <a:endParaRPr lang="en-GB" sz="1500" dirty="0">
              <a:cs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032800"/>
            <a:ext cx="9144000" cy="48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606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13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606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/>
              <a:t>The Durbin–Watson statistic is 0.48.  </a:t>
            </a:r>
            <a:r>
              <a:rPr lang="en-US" sz="1500" i="1"/>
              <a:t>d</a:t>
            </a:r>
            <a:r>
              <a:rPr lang="en-US" sz="1500" i="1" baseline="-25000"/>
              <a:t>L</a:t>
            </a:r>
            <a:r>
              <a:rPr lang="en-US" sz="1500"/>
              <a:t> is 1.24 for a 1 percent significance test (2 explanatory variables, 45 observations). </a:t>
            </a:r>
          </a:p>
        </p:txBody>
      </p:sp>
      <p:sp>
        <p:nvSpPr>
          <p:cNvPr id="216071" name="Text Box 7"/>
          <p:cNvSpPr txBox="1">
            <a:spLocks noChangeArrowheads="1"/>
          </p:cNvSpPr>
          <p:nvPr/>
        </p:nvSpPr>
        <p:spPr bwMode="auto">
          <a:xfrm>
            <a:off x="1066800" y="5083200"/>
            <a:ext cx="6946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 dirty="0" err="1"/>
              <a:t>d</a:t>
            </a:r>
            <a:r>
              <a:rPr lang="en-GB" sz="1800" i="1" baseline="-25000" dirty="0" err="1"/>
              <a:t>L</a:t>
            </a:r>
            <a:r>
              <a:rPr lang="en-GB" sz="1800" dirty="0"/>
              <a:t> = 1.24 (1% level, 2 explanatory variables, 45 observations)</a:t>
            </a:r>
            <a:endParaRPr lang="en-US" sz="1800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4384426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19088" y="792000"/>
            <a:ext cx="2894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854450" y="4200525"/>
            <a:ext cx="2952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435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LGFOOD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Sample: 1959 2003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45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Coefficient Std. Error t-Statistic  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2.236158   0.388193   5.760428   0.0000          </a:t>
            </a:r>
          </a:p>
          <a:p>
            <a:r>
              <a:rPr lang="en-US" dirty="0">
                <a:latin typeface="Courier New" pitchFamily="49" charset="0"/>
              </a:rPr>
              <a:t>       LGDPI         0.500184   0.008793   56.88557   0.0000          </a:t>
            </a:r>
          </a:p>
          <a:p>
            <a:r>
              <a:rPr lang="en-US" dirty="0">
                <a:latin typeface="Courier New" pitchFamily="49" charset="0"/>
              </a:rPr>
              <a:t>     LGPRFOOD       -0.074681   0.072864  -1.024941   0.3113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0.992009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6.021331          </a:t>
            </a:r>
          </a:p>
          <a:p>
            <a:r>
              <a:rPr lang="en-US" dirty="0">
                <a:latin typeface="Courier New" pitchFamily="49" charset="0"/>
              </a:rPr>
              <a:t>Adjusted R-squared   0.991628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0.222787          </a:t>
            </a:r>
          </a:p>
          <a:p>
            <a:r>
              <a:rPr lang="en-US" dirty="0">
                <a:latin typeface="Courier New" pitchFamily="49" charset="0"/>
              </a:rPr>
              <a:t>S.E. of regression   0.020384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criter-4.883747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0.017452    Schwarz criterion -4.763303          </a:t>
            </a:r>
          </a:p>
          <a:p>
            <a:r>
              <a:rPr lang="en-US" dirty="0">
                <a:latin typeface="Courier New" pitchFamily="49" charset="0"/>
              </a:rPr>
              <a:t>Log likelihood       112.8843    </a:t>
            </a:r>
            <a:r>
              <a:rPr lang="en-US" dirty="0" err="1">
                <a:latin typeface="Courier New" pitchFamily="49" charset="0"/>
              </a:rPr>
              <a:t>Hannan</a:t>
            </a:r>
            <a:r>
              <a:rPr lang="en-US" dirty="0">
                <a:latin typeface="Courier New" pitchFamily="49" charset="0"/>
              </a:rPr>
              <a:t>-Quinn crite-4.838846          </a:t>
            </a:r>
          </a:p>
          <a:p>
            <a:r>
              <a:rPr lang="en-US" dirty="0">
                <a:latin typeface="Courier New" pitchFamily="49" charset="0"/>
              </a:rPr>
              <a:t>F-statistic          2606.860    Durbin-Watson stat 0.478540          </a:t>
            </a:r>
          </a:p>
          <a:p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  0.000000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913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14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/>
              <a:t>The Breusch</a:t>
            </a:r>
            <a:r>
              <a:rPr lang="en-US" sz="1500">
                <a:cs typeface="Arial" charset="0"/>
              </a:rPr>
              <a:t>–Godfrey test for higher-order autocorrelation is a straightforward extension of the first-order test.  If we are testing for order </a:t>
            </a:r>
            <a:r>
              <a:rPr lang="en-US" sz="1500" i="1">
                <a:cs typeface="Arial" charset="0"/>
              </a:rPr>
              <a:t>q</a:t>
            </a:r>
            <a:r>
              <a:rPr lang="en-US" sz="1500">
                <a:cs typeface="Arial" charset="0"/>
              </a:rPr>
              <a:t>, we add </a:t>
            </a:r>
            <a:r>
              <a:rPr lang="en-US" sz="1500" i="1">
                <a:cs typeface="Arial" charset="0"/>
              </a:rPr>
              <a:t>q</a:t>
            </a:r>
            <a:r>
              <a:rPr lang="en-US" sz="1500">
                <a:cs typeface="Arial" charset="0"/>
              </a:rPr>
              <a:t> lagged residuals to the right side of the residuals regression.  We will perform the test for second-order autocorrelation.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1079999"/>
            <a:ext cx="9144000" cy="9869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659992"/>
              </p:ext>
            </p:extLst>
          </p:nvPr>
        </p:nvGraphicFramePr>
        <p:xfrm>
          <a:off x="2984500" y="1138238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09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500" y="1138238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400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01625" y="558000"/>
            <a:ext cx="2727325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8656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dirty="0" err="1" smtClean="0">
                <a:latin typeface="Arial" charset="0"/>
              </a:rPr>
              <a:t>Breusch</a:t>
            </a:r>
            <a:r>
              <a:rPr lang="en-GB" sz="1800" dirty="0" smtClean="0">
                <a:latin typeface="Arial" charset="0"/>
                <a:cs typeface="Arial" charset="0"/>
              </a:rPr>
              <a:t>–Godfrey </a:t>
            </a:r>
            <a:r>
              <a:rPr lang="en-GB" sz="1800" dirty="0">
                <a:latin typeface="Arial" charset="0"/>
                <a:cs typeface="Arial" charset="0"/>
              </a:rPr>
              <a:t>test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2174399"/>
            <a:ext cx="9144000" cy="9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3268800"/>
            <a:ext cx="9144000" cy="504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374900" y="3330000"/>
            <a:ext cx="4394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dirty="0"/>
              <a:t>Test statistic: </a:t>
            </a:r>
            <a:r>
              <a:rPr lang="en-GB" sz="1800" i="1" dirty="0"/>
              <a:t>nR</a:t>
            </a:r>
            <a:r>
              <a:rPr lang="en-GB" sz="1800" baseline="30000" dirty="0"/>
              <a:t>2</a:t>
            </a:r>
            <a:r>
              <a:rPr lang="en-GB" sz="1800" dirty="0"/>
              <a:t>, distributed as </a:t>
            </a:r>
            <a:r>
              <a:rPr lang="en-GB" sz="1800" i="1" dirty="0">
                <a:latin typeface="Symbol" pitchFamily="18" charset="2"/>
              </a:rPr>
              <a:t>c</a:t>
            </a:r>
            <a:r>
              <a:rPr lang="en-GB" sz="1800" baseline="30000" dirty="0"/>
              <a:t>2</a:t>
            </a:r>
            <a:r>
              <a:rPr lang="en-GB" sz="1800" dirty="0"/>
              <a:t>(</a:t>
            </a:r>
            <a:r>
              <a:rPr lang="en-GB" sz="1800" i="1" dirty="0"/>
              <a:t>q</a:t>
            </a:r>
            <a:r>
              <a:rPr lang="en-GB" sz="1800" dirty="0"/>
              <a:t>)</a:t>
            </a:r>
            <a:endParaRPr lang="en-US" sz="1800" dirty="0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3880800"/>
            <a:ext cx="9144000" cy="81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376000" y="3942000"/>
            <a:ext cx="5422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dirty="0"/>
              <a:t>Alternatively, </a:t>
            </a:r>
            <a:r>
              <a:rPr lang="en-GB" sz="1800" i="1" dirty="0"/>
              <a:t>F</a:t>
            </a:r>
            <a:r>
              <a:rPr lang="en-GB" sz="1800" dirty="0"/>
              <a:t> test on the lagged residuals </a:t>
            </a:r>
          </a:p>
          <a:p>
            <a:r>
              <a:rPr lang="en-GB" sz="1800" i="1" dirty="0"/>
              <a:t>H</a:t>
            </a:r>
            <a:r>
              <a:rPr lang="en-GB" sz="1800" baseline="-25000" dirty="0"/>
              <a:t>0</a:t>
            </a:r>
            <a:r>
              <a:rPr lang="en-GB" sz="1800" dirty="0"/>
              <a:t>: </a:t>
            </a:r>
            <a:r>
              <a:rPr lang="en-GB" sz="1800" i="1" dirty="0">
                <a:latin typeface="Symbol" pitchFamily="18" charset="2"/>
              </a:rPr>
              <a:t>r</a:t>
            </a:r>
            <a:r>
              <a:rPr lang="en-GB" sz="1800" baseline="-25000" dirty="0"/>
              <a:t>1</a:t>
            </a:r>
            <a:r>
              <a:rPr lang="en-GB" sz="1800" dirty="0"/>
              <a:t> = ... = </a:t>
            </a:r>
            <a:r>
              <a:rPr lang="en-GB" sz="1800" i="1" dirty="0" err="1">
                <a:latin typeface="Symbol" pitchFamily="18" charset="2"/>
              </a:rPr>
              <a:t>r</a:t>
            </a:r>
            <a:r>
              <a:rPr lang="en-GB" sz="1800" i="1" baseline="-25000" dirty="0" err="1"/>
              <a:t>q</a:t>
            </a:r>
            <a:r>
              <a:rPr lang="en-GB" sz="1800" dirty="0"/>
              <a:t> = 0, </a:t>
            </a:r>
            <a:r>
              <a:rPr lang="en-GB" sz="1800" i="1" dirty="0"/>
              <a:t>H</a:t>
            </a:r>
            <a:r>
              <a:rPr lang="en-GB" sz="1800" baseline="-25000" dirty="0"/>
              <a:t>1</a:t>
            </a:r>
            <a:r>
              <a:rPr lang="en-GB" sz="1800" dirty="0"/>
              <a:t>: not </a:t>
            </a:r>
            <a:r>
              <a:rPr lang="en-GB" sz="1800" i="1" dirty="0"/>
              <a:t>H</a:t>
            </a:r>
            <a:r>
              <a:rPr lang="en-GB" sz="1800" baseline="-25000" dirty="0"/>
              <a:t>0</a:t>
            </a:r>
            <a:endParaRPr lang="en-GB" sz="1800" baseline="-25000" dirty="0">
              <a:cs typeface="Arial" charset="0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863088"/>
              </p:ext>
            </p:extLst>
          </p:nvPr>
        </p:nvGraphicFramePr>
        <p:xfrm>
          <a:off x="2978150" y="2222500"/>
          <a:ext cx="361315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10" name="Equation" r:id="rId5" imgW="3606480" imgH="850680" progId="Equation.DSMT4">
                  <p:embed/>
                </p:oleObj>
              </mc:Choice>
              <mc:Fallback>
                <p:oleObj name="Equation" r:id="rId5" imgW="3606480" imgH="8506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2222500"/>
                        <a:ext cx="361315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456540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0167" name="Rectangle 7"/>
          <p:cNvSpPr>
            <a:spLocks noChangeArrowheads="1"/>
          </p:cNvSpPr>
          <p:nvPr/>
        </p:nvSpPr>
        <p:spPr bwMode="auto">
          <a:xfrm>
            <a:off x="330200" y="354965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016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15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2016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dirty="0"/>
              <a:t>Here is the regression for </a:t>
            </a:r>
            <a:r>
              <a:rPr lang="en-GB" sz="1500" i="1" dirty="0"/>
              <a:t>R</a:t>
            </a:r>
            <a:r>
              <a:rPr lang="en-GB" sz="1500" i="1" dirty="0" smtClean="0"/>
              <a:t>LGFOOD</a:t>
            </a:r>
            <a:r>
              <a:rPr lang="en-GB" sz="1500" dirty="0" smtClean="0"/>
              <a:t> </a:t>
            </a:r>
            <a:r>
              <a:rPr lang="en-GB" sz="1500" dirty="0"/>
              <a:t>with two lagged residuals.  The </a:t>
            </a:r>
            <a:r>
              <a:rPr lang="en-GB" sz="1500" dirty="0" err="1"/>
              <a:t>Breusch</a:t>
            </a:r>
            <a:r>
              <a:rPr lang="en-GB" sz="1500" dirty="0">
                <a:cs typeface="Arial" charset="0"/>
              </a:rPr>
              <a:t>–Godfrey test statistic is 25.89.  With two lagged residuals, the </a:t>
            </a:r>
            <a:r>
              <a:rPr lang="en-GB" sz="1500" dirty="0" smtClean="0">
                <a:cs typeface="Arial" charset="0"/>
              </a:rPr>
              <a:t>statistic </a:t>
            </a:r>
            <a:r>
              <a:rPr lang="en-GB" sz="1500" dirty="0">
                <a:cs typeface="Arial" charset="0"/>
              </a:rPr>
              <a:t>has a chi-squared distribution with two degrees of freedom under the null hypothesis.  It is significant at the 0.1 </a:t>
            </a:r>
            <a:r>
              <a:rPr lang="en-GB" sz="1500" dirty="0" err="1">
                <a:cs typeface="Arial" charset="0"/>
              </a:rPr>
              <a:t>percent</a:t>
            </a:r>
            <a:r>
              <a:rPr lang="en-GB" sz="1500" dirty="0">
                <a:cs typeface="Arial" charset="0"/>
              </a:rPr>
              <a:t> level 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301625" y="540000"/>
            <a:ext cx="8532813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1961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43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0.071220   0.277253   0.256879   0.7987          </a:t>
            </a:r>
          </a:p>
          <a:p>
            <a:r>
              <a:rPr lang="en-US" dirty="0">
                <a:latin typeface="Courier New" pitchFamily="49" charset="0"/>
              </a:rPr>
              <a:t>       LGDPI         0.000251   0.006491   0.038704   0.9693          </a:t>
            </a:r>
          </a:p>
          <a:p>
            <a:r>
              <a:rPr lang="en-US" dirty="0">
                <a:latin typeface="Courier New" pitchFamily="49" charset="0"/>
              </a:rPr>
              <a:t>     LGPRFOOD       -0.015572   0.051617  -0.301695   0.7645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1.009693   0.163240   6.185318   0.0000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(-2)     -0.289159   0.171960  -1.681548   0.1009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0.602010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0.000149          </a:t>
            </a:r>
          </a:p>
          <a:p>
            <a:r>
              <a:rPr lang="en-US" dirty="0">
                <a:latin typeface="Courier New" pitchFamily="49" charset="0"/>
              </a:rPr>
              <a:t>Adjusted R-squared   0.560117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0.020368          </a:t>
            </a:r>
          </a:p>
          <a:p>
            <a:r>
              <a:rPr lang="en-US" dirty="0">
                <a:latin typeface="Courier New" pitchFamily="49" charset="0"/>
              </a:rPr>
              <a:t>S.E. of regression   0.013509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criter-5.661981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0.006935    Schwarz criterion -5.457191          </a:t>
            </a:r>
          </a:p>
          <a:p>
            <a:r>
              <a:rPr lang="en-US" dirty="0">
                <a:latin typeface="Courier New" pitchFamily="49" charset="0"/>
              </a:rPr>
              <a:t>Log likelihood       126.7326    F-statistic        14.36996          </a:t>
            </a:r>
          </a:p>
          <a:p>
            <a:r>
              <a:rPr lang="en-US" dirty="0">
                <a:latin typeface="Courier New" pitchFamily="49" charset="0"/>
              </a:rPr>
              <a:t>Durbin-Watson stat   1.892212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014800"/>
            <a:ext cx="9144000" cy="5714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017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086888"/>
              </p:ext>
            </p:extLst>
          </p:nvPr>
        </p:nvGraphicFramePr>
        <p:xfrm>
          <a:off x="1357200" y="5086800"/>
          <a:ext cx="3238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57" name="Equation" r:id="rId3" imgW="3238200" imgH="342720" progId="Equation.3">
                  <p:embed/>
                </p:oleObj>
              </mc:Choice>
              <mc:Fallback>
                <p:oleObj name="Equation" r:id="rId3" imgW="3238200" imgH="3427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00" y="5086800"/>
                        <a:ext cx="3238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017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939871"/>
              </p:ext>
            </p:extLst>
          </p:nvPr>
        </p:nvGraphicFramePr>
        <p:xfrm>
          <a:off x="5097600" y="5086800"/>
          <a:ext cx="2501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58" name="Equation" r:id="rId5" imgW="2501640" imgH="444240" progId="Equation.3">
                  <p:embed/>
                </p:oleObj>
              </mc:Choice>
              <mc:Fallback>
                <p:oleObj name="Equation" r:id="rId5" imgW="2501640" imgH="4442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7600" y="5086800"/>
                        <a:ext cx="2501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9997"/>
            <a:ext cx="9144000" cy="4575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330200" y="419735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4258" name="Rectangle 2"/>
          <p:cNvSpPr>
            <a:spLocks noChangeArrowheads="1"/>
          </p:cNvSpPr>
          <p:nvPr/>
        </p:nvSpPr>
        <p:spPr bwMode="auto">
          <a:xfrm>
            <a:off x="4851400" y="2908300"/>
            <a:ext cx="10795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1625" y="540000"/>
            <a:ext cx="8532813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1961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43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0.071220   0.277253   0.256879   0.7987          </a:t>
            </a:r>
          </a:p>
          <a:p>
            <a:r>
              <a:rPr lang="en-US" dirty="0">
                <a:latin typeface="Courier New" pitchFamily="49" charset="0"/>
              </a:rPr>
              <a:t>       LGDPI         0.000251   0.006491   0.038704   0.9693          </a:t>
            </a:r>
          </a:p>
          <a:p>
            <a:r>
              <a:rPr lang="en-US" dirty="0">
                <a:latin typeface="Courier New" pitchFamily="49" charset="0"/>
              </a:rPr>
              <a:t>     LGPRFOOD       -0.015572   0.051617  -0.301695   0.7645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1.009693   0.163240   6.185318   0.0000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(-2)     -0.289159   0.171960  -1.681548   0.1009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0.602010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0.000149          </a:t>
            </a:r>
          </a:p>
          <a:p>
            <a:r>
              <a:rPr lang="en-US" dirty="0">
                <a:latin typeface="Courier New" pitchFamily="49" charset="0"/>
              </a:rPr>
              <a:t>Adjusted R-squared   0.560117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0.020368          </a:t>
            </a:r>
          </a:p>
          <a:p>
            <a:r>
              <a:rPr lang="en-US" dirty="0">
                <a:latin typeface="Courier New" pitchFamily="49" charset="0"/>
              </a:rPr>
              <a:t>S.E. of regression   0.013509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criter-5.661981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0.006935    Schwarz criterion -5.457191          </a:t>
            </a:r>
          </a:p>
          <a:p>
            <a:r>
              <a:rPr lang="en-US" dirty="0">
                <a:latin typeface="Courier New" pitchFamily="49" charset="0"/>
              </a:rPr>
              <a:t>Log likelihood       126.7326    F-statistic        14.36996          </a:t>
            </a:r>
          </a:p>
          <a:p>
            <a:r>
              <a:rPr lang="en-US" dirty="0">
                <a:latin typeface="Courier New" pitchFamily="49" charset="0"/>
              </a:rPr>
              <a:t>Durbin-Watson stat   1.892212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426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16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2426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/>
              <a:t>We will also perform an </a:t>
            </a:r>
            <a:r>
              <a:rPr lang="en-GB" sz="1500" i="1"/>
              <a:t>F</a:t>
            </a:r>
            <a:r>
              <a:rPr lang="en-GB" sz="1500"/>
              <a:t> test, comparing the </a:t>
            </a:r>
            <a:r>
              <a:rPr lang="en-GB" sz="1500" i="1"/>
              <a:t>RSS</a:t>
            </a:r>
            <a:r>
              <a:rPr lang="en-GB" sz="1500"/>
              <a:t> with the </a:t>
            </a:r>
            <a:r>
              <a:rPr lang="en-GB" sz="1500" i="1"/>
              <a:t>RSS</a:t>
            </a:r>
            <a:r>
              <a:rPr lang="en-GB" sz="1500"/>
              <a:t> for the same regression without the lagged residuals.  We know the result, because one of the </a:t>
            </a:r>
            <a:r>
              <a:rPr lang="en-GB" sz="1500" i="1"/>
              <a:t>t</a:t>
            </a:r>
            <a:r>
              <a:rPr lang="en-GB" sz="1500"/>
              <a:t> statistics is very high.</a:t>
            </a:r>
            <a:endParaRPr lang="en-US" sz="1500">
              <a:cs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4165352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330200" y="1419225"/>
            <a:ext cx="2771775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1187" name="Rectangle 3"/>
          <p:cNvSpPr>
            <a:spLocks noChangeArrowheads="1"/>
          </p:cNvSpPr>
          <p:nvPr/>
        </p:nvSpPr>
        <p:spPr bwMode="auto">
          <a:xfrm>
            <a:off x="330200" y="3768725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17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118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/>
              <a:t>Here is the regression for </a:t>
            </a:r>
            <a:r>
              <a:rPr lang="en-GB" sz="1500" i="1"/>
              <a:t>ELGFOOD</a:t>
            </a:r>
            <a:r>
              <a:rPr lang="en-GB" sz="1500"/>
              <a:t> without the lagged residuals.  Note that the sample period has been adjusted to 1961 to 2003, to make </a:t>
            </a:r>
            <a:r>
              <a:rPr lang="en-GB" sz="1500" i="1"/>
              <a:t>RSS</a:t>
            </a:r>
            <a:r>
              <a:rPr lang="en-GB" sz="1500"/>
              <a:t> comparable with that for the previous regression.</a:t>
            </a:r>
            <a:endParaRPr lang="en-US" sz="1500">
              <a:cs typeface="Arial" charset="0"/>
            </a:endParaRPr>
          </a:p>
        </p:txBody>
      </p:sp>
      <p:sp>
        <p:nvSpPr>
          <p:cNvPr id="221190" name="Text Box 6"/>
          <p:cNvSpPr txBox="1">
            <a:spLocks noChangeArrowheads="1"/>
          </p:cNvSpPr>
          <p:nvPr/>
        </p:nvSpPr>
        <p:spPr bwMode="auto">
          <a:xfrm>
            <a:off x="301625" y="540000"/>
            <a:ext cx="8532813" cy="414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Sample: 1961 2003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43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0.027475   0.412043   0.066680   0.9472          </a:t>
            </a:r>
          </a:p>
          <a:p>
            <a:r>
              <a:rPr lang="en-US" dirty="0">
                <a:latin typeface="Courier New" pitchFamily="49" charset="0"/>
              </a:rPr>
              <a:t>       LGDPI        -0.001074   0.009986  -0.107528   0.9149          </a:t>
            </a:r>
          </a:p>
          <a:p>
            <a:r>
              <a:rPr lang="en-US" dirty="0">
                <a:latin typeface="Courier New" pitchFamily="49" charset="0"/>
              </a:rPr>
              <a:t>     LGPRFOOD       -0.003948   0.076191  -0.051816   0.9589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0.000298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0.000149          </a:t>
            </a:r>
          </a:p>
          <a:p>
            <a:r>
              <a:rPr lang="en-US" dirty="0">
                <a:latin typeface="Courier New" pitchFamily="49" charset="0"/>
              </a:rPr>
              <a:t>Adjusted R-squared  -0.049687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0.020368          </a:t>
            </a:r>
          </a:p>
          <a:p>
            <a:r>
              <a:rPr lang="en-US" dirty="0">
                <a:latin typeface="Courier New" pitchFamily="49" charset="0"/>
              </a:rPr>
              <a:t>S.E. of regression   0.020868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criter-4.833974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0.017419    Schwarz criterion -4.711100          </a:t>
            </a:r>
          </a:p>
          <a:p>
            <a:r>
              <a:rPr lang="en-US" dirty="0">
                <a:latin typeface="Courier New" pitchFamily="49" charset="0"/>
              </a:rPr>
              <a:t>Log likelihood       106.9304    F-statistic        0.005965          </a:t>
            </a:r>
          </a:p>
          <a:p>
            <a:r>
              <a:rPr lang="en-US" dirty="0">
                <a:latin typeface="Courier New" pitchFamily="49" charset="0"/>
              </a:rPr>
              <a:t>Durbin-Watson stat   0.476550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0.994053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18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2221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/>
              <a:t>The </a:t>
            </a:r>
            <a:r>
              <a:rPr lang="en-GB" sz="1500" i="1"/>
              <a:t>F</a:t>
            </a:r>
            <a:r>
              <a:rPr lang="en-GB" sz="1500"/>
              <a:t> statistic is 28.72.  This is significant at the 1% level.  The critical value for </a:t>
            </a:r>
            <a:r>
              <a:rPr lang="en-GB" sz="1500" i="1"/>
              <a:t>F</a:t>
            </a:r>
            <a:r>
              <a:rPr lang="en-GB" sz="1500"/>
              <a:t>(2,35) is 8.47.  That for </a:t>
            </a:r>
            <a:r>
              <a:rPr lang="en-GB" sz="1500" i="1"/>
              <a:t>F</a:t>
            </a:r>
            <a:r>
              <a:rPr lang="en-GB" sz="1500"/>
              <a:t>(2,38) must be slightly lower. </a:t>
            </a:r>
            <a:endParaRPr lang="en-US" sz="1500">
              <a:cs typeface="Arial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4165352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30200" y="1419225"/>
            <a:ext cx="2771775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30200" y="3768725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301625" y="540000"/>
            <a:ext cx="8532813" cy="414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Sample: 1961 2003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43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0.027475   0.412043   0.066680   0.9472          </a:t>
            </a:r>
          </a:p>
          <a:p>
            <a:r>
              <a:rPr lang="en-US" dirty="0">
                <a:latin typeface="Courier New" pitchFamily="49" charset="0"/>
              </a:rPr>
              <a:t>       LGDPI        -0.001074   0.009986  -0.107528   0.9149          </a:t>
            </a:r>
          </a:p>
          <a:p>
            <a:r>
              <a:rPr lang="en-US" dirty="0">
                <a:latin typeface="Courier New" pitchFamily="49" charset="0"/>
              </a:rPr>
              <a:t>     LGPRFOOD       -0.003948   0.076191  -0.051816   0.9589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0.000298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0.000149          </a:t>
            </a:r>
          </a:p>
          <a:p>
            <a:r>
              <a:rPr lang="en-US" dirty="0">
                <a:latin typeface="Courier New" pitchFamily="49" charset="0"/>
              </a:rPr>
              <a:t>Adjusted R-squared  -0.049687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0.020368          </a:t>
            </a:r>
          </a:p>
          <a:p>
            <a:r>
              <a:rPr lang="en-US" dirty="0">
                <a:latin typeface="Courier New" pitchFamily="49" charset="0"/>
              </a:rPr>
              <a:t>S.E. of regression   0.020868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criter-4.833974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0.017419    Schwarz criterion -4.711100          </a:t>
            </a:r>
          </a:p>
          <a:p>
            <a:r>
              <a:rPr lang="en-US" dirty="0">
                <a:latin typeface="Courier New" pitchFamily="49" charset="0"/>
              </a:rPr>
              <a:t>Log likelihood       106.9304    F-statistic        0.005965          </a:t>
            </a:r>
          </a:p>
          <a:p>
            <a:r>
              <a:rPr lang="en-US" dirty="0">
                <a:latin typeface="Courier New" pitchFamily="49" charset="0"/>
              </a:rPr>
              <a:t>Durbin-Watson stat   0.476550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0.994053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4610100"/>
            <a:ext cx="9144000" cy="976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22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885003"/>
              </p:ext>
            </p:extLst>
          </p:nvPr>
        </p:nvGraphicFramePr>
        <p:xfrm>
          <a:off x="342900" y="4718050"/>
          <a:ext cx="5461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99" name="Equation" r:id="rId3" imgW="5460840" imgH="723600" progId="Equation.3">
                  <p:embed/>
                </p:oleObj>
              </mc:Choice>
              <mc:Fallback>
                <p:oleObj name="Equation" r:id="rId3" imgW="5460840" imgH="723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718050"/>
                        <a:ext cx="5461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22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792125"/>
              </p:ext>
            </p:extLst>
          </p:nvPr>
        </p:nvGraphicFramePr>
        <p:xfrm>
          <a:off x="6128100" y="4905375"/>
          <a:ext cx="265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00" name="Equation" r:id="rId5" imgW="2654280" imgH="406080" progId="Equation.3">
                  <p:embed/>
                </p:oleObj>
              </mc:Choice>
              <mc:Fallback>
                <p:oleObj name="Equation" r:id="rId5" imgW="2654280" imgH="4060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100" y="4905375"/>
                        <a:ext cx="26543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4384426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19088" y="792000"/>
            <a:ext cx="2894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203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1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/>
              <a:t>The output shown in the table gives the result of a logarithmic regression of expenditure on food on disposable personal income and the relative price of food.</a:t>
            </a:r>
          </a:p>
        </p:txBody>
      </p:sp>
      <p:sp>
        <p:nvSpPr>
          <p:cNvPr id="172037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435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LGFOOD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Sample: 1959 2003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45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Coefficient Std. Error t-Statistic  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2.236158   0.388193   5.760428   0.0000          </a:t>
            </a:r>
          </a:p>
          <a:p>
            <a:r>
              <a:rPr lang="en-US" dirty="0">
                <a:latin typeface="Courier New" pitchFamily="49" charset="0"/>
              </a:rPr>
              <a:t>       LGDPI         0.500184   0.008793   56.88557   0.0000          </a:t>
            </a:r>
          </a:p>
          <a:p>
            <a:r>
              <a:rPr lang="en-US" dirty="0">
                <a:latin typeface="Courier New" pitchFamily="49" charset="0"/>
              </a:rPr>
              <a:t>     LGPRFOOD       -0.074681   0.072864  -1.024941   0.3113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0.992009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6.021331          </a:t>
            </a:r>
          </a:p>
          <a:p>
            <a:r>
              <a:rPr lang="en-US" dirty="0">
                <a:latin typeface="Courier New" pitchFamily="49" charset="0"/>
              </a:rPr>
              <a:t>Adjusted R-squared   0.991628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0.222787          </a:t>
            </a:r>
          </a:p>
          <a:p>
            <a:r>
              <a:rPr lang="en-US" dirty="0">
                <a:latin typeface="Courier New" pitchFamily="49" charset="0"/>
              </a:rPr>
              <a:t>S.E. of regression   0.020384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criter-4.883747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0.017452    Schwarz criterion -4.763303          </a:t>
            </a:r>
          </a:p>
          <a:p>
            <a:r>
              <a:rPr lang="en-US" dirty="0">
                <a:latin typeface="Courier New" pitchFamily="49" charset="0"/>
              </a:rPr>
              <a:t>Log likelihood       112.8843    </a:t>
            </a:r>
            <a:r>
              <a:rPr lang="en-US" dirty="0" err="1">
                <a:latin typeface="Courier New" pitchFamily="49" charset="0"/>
              </a:rPr>
              <a:t>Hannan</a:t>
            </a:r>
            <a:r>
              <a:rPr lang="en-US" dirty="0">
                <a:latin typeface="Courier New" pitchFamily="49" charset="0"/>
              </a:rPr>
              <a:t>-Quinn crite-4.838846          </a:t>
            </a:r>
          </a:p>
          <a:p>
            <a:r>
              <a:rPr lang="en-US" dirty="0">
                <a:latin typeface="Courier New" pitchFamily="49" charset="0"/>
              </a:rPr>
              <a:t>F-statistic          2606.860    Durbin-Watson stat 0.478540          </a:t>
            </a:r>
          </a:p>
          <a:p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  0.000000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56512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3242" name="Rectangle 10"/>
          <p:cNvSpPr>
            <a:spLocks noChangeArrowheads="1"/>
          </p:cNvSpPr>
          <p:nvPr/>
        </p:nvSpPr>
        <p:spPr bwMode="auto">
          <a:xfrm>
            <a:off x="330200" y="1206500"/>
            <a:ext cx="3204000" cy="4476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19088" y="792000"/>
            <a:ext cx="4680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3238" name="Text Box 6"/>
          <p:cNvSpPr txBox="1">
            <a:spLocks noChangeArrowheads="1"/>
          </p:cNvSpPr>
          <p:nvPr/>
        </p:nvSpPr>
        <p:spPr bwMode="auto">
          <a:xfrm>
            <a:off x="301625" y="540000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 err="1">
                <a:latin typeface="Courier New" pitchFamily="49" charset="0"/>
              </a:rPr>
              <a:t>Breusch</a:t>
            </a:r>
            <a:r>
              <a:rPr lang="en-US" dirty="0">
                <a:latin typeface="Courier New" pitchFamily="49" charset="0"/>
              </a:rPr>
              <a:t>-Godfrey Serial Correlation LM Test: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F-statistic          30.24142    Probability        0.000000          </a:t>
            </a:r>
          </a:p>
          <a:p>
            <a:r>
              <a:rPr lang="en-US" dirty="0" err="1">
                <a:latin typeface="Courier New" pitchFamily="49" charset="0"/>
              </a:rPr>
              <a:t>Obs</a:t>
            </a:r>
            <a:r>
              <a:rPr lang="en-US" dirty="0">
                <a:latin typeface="Courier New" pitchFamily="49" charset="0"/>
              </a:rPr>
              <a:t>*R-squared        27.08649    Probability        0.000001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Test Equation:   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Dependent Variable: RESID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 err="1">
                <a:latin typeface="Courier New" pitchFamily="49" charset="0"/>
              </a:rPr>
              <a:t>Presample</a:t>
            </a:r>
            <a:r>
              <a:rPr lang="en-US" dirty="0">
                <a:latin typeface="Courier New" pitchFamily="49" charset="0"/>
              </a:rPr>
              <a:t> missing value lagged residuals set to zero.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0.053628   0.261016   0.205460   0.8383          </a:t>
            </a:r>
          </a:p>
          <a:p>
            <a:r>
              <a:rPr lang="en-US" dirty="0">
                <a:latin typeface="Courier New" pitchFamily="49" charset="0"/>
              </a:rPr>
              <a:t>       LGDPI         0.000920   0.005705   0.161312   0.8727          </a:t>
            </a:r>
          </a:p>
          <a:p>
            <a:r>
              <a:rPr lang="en-US" dirty="0">
                <a:latin typeface="Courier New" pitchFamily="49" charset="0"/>
              </a:rPr>
              <a:t>     LGPRFOOD       -0.013011   0.049304  -0.263900   0.7932          </a:t>
            </a:r>
          </a:p>
          <a:p>
            <a:r>
              <a:rPr lang="en-US" dirty="0">
                <a:latin typeface="Courier New" pitchFamily="49" charset="0"/>
              </a:rPr>
              <a:t>     RESID(-1)       1.011261   0.159144   6.354360   0.0000          </a:t>
            </a:r>
          </a:p>
          <a:p>
            <a:r>
              <a:rPr lang="en-US" dirty="0">
                <a:latin typeface="Courier New" pitchFamily="49" charset="0"/>
              </a:rPr>
              <a:t>     RESID(-2)      -0.290831   0.167642  -1.734833   0.0905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0.601922    Mean dependent var-1.85E-18          </a:t>
            </a:r>
          </a:p>
          <a:p>
            <a:r>
              <a:rPr lang="en-US" dirty="0">
                <a:latin typeface="Courier New" pitchFamily="49" charset="0"/>
              </a:rPr>
              <a:t>Adjusted R-squared   0.562114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0.019916          </a:t>
            </a:r>
          </a:p>
          <a:p>
            <a:r>
              <a:rPr lang="en-US" dirty="0">
                <a:latin typeface="Courier New" pitchFamily="49" charset="0"/>
              </a:rPr>
              <a:t>S.E. of regression   0.013179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criter-5.715965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0.006947    Schwarz criterion -5.515225          </a:t>
            </a:r>
          </a:p>
          <a:p>
            <a:r>
              <a:rPr lang="en-US" dirty="0">
                <a:latin typeface="Courier New" pitchFamily="49" charset="0"/>
              </a:rPr>
              <a:t>Log likelihood       133.6092    F-statistic        15.12071          </a:t>
            </a:r>
          </a:p>
          <a:p>
            <a:r>
              <a:rPr lang="en-US" dirty="0">
                <a:latin typeface="Courier New" pitchFamily="49" charset="0"/>
              </a:rPr>
              <a:t>Durbin-Watson stat   1.894290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dirty="0" smtClean="0">
                <a:cs typeface="Arial" charset="0"/>
              </a:rPr>
              <a:t>Here </a:t>
            </a:r>
            <a:r>
              <a:rPr lang="en-GB" sz="1500" dirty="0">
                <a:cs typeface="Arial" charset="0"/>
              </a:rPr>
              <a:t>is the output using the </a:t>
            </a:r>
            <a:r>
              <a:rPr lang="en-GB" sz="1500" dirty="0">
                <a:latin typeface="Courier New" pitchFamily="49" charset="0"/>
                <a:cs typeface="Arial" charset="0"/>
              </a:rPr>
              <a:t>auto(2)</a:t>
            </a:r>
            <a:r>
              <a:rPr lang="en-GB" sz="1500" dirty="0">
                <a:cs typeface="Arial" charset="0"/>
              </a:rPr>
              <a:t> command in </a:t>
            </a:r>
            <a:r>
              <a:rPr lang="en-GB" sz="1500" dirty="0" err="1">
                <a:cs typeface="Arial" charset="0"/>
              </a:rPr>
              <a:t>EViews</a:t>
            </a:r>
            <a:r>
              <a:rPr lang="en-GB" sz="1500" dirty="0">
                <a:cs typeface="Arial" charset="0"/>
              </a:rPr>
              <a:t>.  The conclusions for the two tests are the same.</a:t>
            </a:r>
            <a:endParaRPr lang="en-US" sz="1500" dirty="0">
              <a:cs typeface="Arial" charset="0"/>
            </a:endParaRP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19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817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20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dirty="0"/>
              <a:t>The </a:t>
            </a:r>
            <a:r>
              <a:rPr lang="en-US" sz="1500" dirty="0" smtClean="0"/>
              <a:t>output </a:t>
            </a:r>
            <a:r>
              <a:rPr lang="en-US" sz="1500" dirty="0"/>
              <a:t>above gives the result of a parallel logarithmic regression with the addition of lagged expenditure on food as an explanatory variable.  Again, there is strong evidence that the specification is subject to autocorrelation.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45844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19088" y="792000"/>
            <a:ext cx="2894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30200" y="2908800"/>
            <a:ext cx="55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8181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455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LGFOOD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 (adjusted): 1960 2003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44 after adjustments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Coefficient Std. Error t-Statistic  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0.985780   0.336094   2.933054   0.0055          </a:t>
            </a:r>
          </a:p>
          <a:p>
            <a:r>
              <a:rPr lang="en-US" dirty="0">
                <a:latin typeface="Courier New" pitchFamily="49" charset="0"/>
              </a:rPr>
              <a:t>       LGDPI         0.126657   0.056496   2.241872   0.0306          </a:t>
            </a:r>
          </a:p>
          <a:p>
            <a:r>
              <a:rPr lang="en-US" dirty="0">
                <a:latin typeface="Courier New" pitchFamily="49" charset="0"/>
              </a:rPr>
              <a:t>     LGPRFOOD       -0.088073   0.051897  -1.697061   0.0975          </a:t>
            </a:r>
          </a:p>
          <a:p>
            <a:r>
              <a:rPr lang="en-US" dirty="0">
                <a:latin typeface="Courier New" pitchFamily="49" charset="0"/>
              </a:rPr>
              <a:t>    LGFOOD(-1)       0.732923   0.110178   6.652153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0.995879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6.030691          </a:t>
            </a:r>
          </a:p>
          <a:p>
            <a:r>
              <a:rPr lang="en-US" dirty="0">
                <a:latin typeface="Courier New" pitchFamily="49" charset="0"/>
              </a:rPr>
              <a:t>Adjusted R-squared   0.995570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0.216227          </a:t>
            </a:r>
          </a:p>
          <a:p>
            <a:r>
              <a:rPr lang="en-US" dirty="0">
                <a:latin typeface="Courier New" pitchFamily="49" charset="0"/>
              </a:rPr>
              <a:t>S.E. of regression   0.014392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criter-5.557847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0.008285    Schwarz criterion -5.395648          </a:t>
            </a:r>
          </a:p>
          <a:p>
            <a:r>
              <a:rPr lang="en-US" dirty="0">
                <a:latin typeface="Courier New" pitchFamily="49" charset="0"/>
              </a:rPr>
              <a:t>Log likelihood       126.2726    </a:t>
            </a:r>
            <a:r>
              <a:rPr lang="en-US" dirty="0" err="1">
                <a:latin typeface="Courier New" pitchFamily="49" charset="0"/>
              </a:rPr>
              <a:t>Hannan</a:t>
            </a:r>
            <a:r>
              <a:rPr lang="en-US" dirty="0">
                <a:latin typeface="Courier New" pitchFamily="49" charset="0"/>
              </a:rPr>
              <a:t>-Quinn crite-5.497696          </a:t>
            </a:r>
          </a:p>
          <a:p>
            <a:r>
              <a:rPr lang="en-US" dirty="0">
                <a:latin typeface="Courier New" pitchFamily="49" charset="0"/>
              </a:rPr>
              <a:t>F-statistic          3222.264    Durbin-Watson stat 1.112437          </a:t>
            </a:r>
          </a:p>
          <a:p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  0.000000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648000" y="714375"/>
            <a:ext cx="7848000" cy="4728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022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21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8022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/>
              <a:t>Here is a plot of the residuals.</a:t>
            </a:r>
            <a:endParaRPr lang="en-US" sz="1500"/>
          </a:p>
        </p:txBody>
      </p:sp>
      <p:pic>
        <p:nvPicPr>
          <p:cNvPr id="1802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00" y="712800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3"/>
          <p:cNvSpPr/>
          <p:nvPr/>
        </p:nvSpPr>
        <p:spPr bwMode="auto">
          <a:xfrm>
            <a:off x="1548000" y="601200"/>
            <a:ext cx="6048000" cy="432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0233" name="Text Box 9"/>
          <p:cNvSpPr txBox="1">
            <a:spLocks noChangeArrowheads="1"/>
          </p:cNvSpPr>
          <p:nvPr/>
        </p:nvSpPr>
        <p:spPr bwMode="auto">
          <a:xfrm>
            <a:off x="1584325" y="633600"/>
            <a:ext cx="614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dirty="0"/>
              <a:t>Residuals, ADL(1,0) logarithmic regression for </a:t>
            </a:r>
            <a:r>
              <a:rPr lang="en-GB" sz="1800" i="1" dirty="0"/>
              <a:t>FOOD</a:t>
            </a:r>
            <a:endParaRPr lang="en-US" sz="1800" i="1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4168800"/>
            <a:ext cx="9144000" cy="5714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3520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9208" name="Rectangle 8"/>
          <p:cNvSpPr>
            <a:spLocks noChangeArrowheads="1"/>
          </p:cNvSpPr>
          <p:nvPr/>
        </p:nvSpPr>
        <p:spPr bwMode="auto">
          <a:xfrm>
            <a:off x="330200" y="2278800"/>
            <a:ext cx="32766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22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/>
              <a:t>A simple regression of the residuals on the lagged residuals yields a coefficient of 0.43 with standard error 0.14.  We expect the estimate to be adversely affected by the presence of the lagged dependent variable in the regression for </a:t>
            </a:r>
            <a:r>
              <a:rPr lang="en-US" sz="1500" i="1"/>
              <a:t>LGFOOD</a:t>
            </a:r>
            <a:r>
              <a:rPr lang="en-US" sz="1500"/>
              <a:t>.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9205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34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1961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43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0.431010   0.143277   3.008226   0.0044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0.176937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0.000276          </a:t>
            </a:r>
          </a:p>
          <a:p>
            <a:r>
              <a:rPr lang="en-US" dirty="0">
                <a:latin typeface="Courier New" pitchFamily="49" charset="0"/>
              </a:rPr>
              <a:t>Adjusted R-squared   0.176937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0.013922          </a:t>
            </a:r>
          </a:p>
          <a:p>
            <a:r>
              <a:rPr lang="en-US" dirty="0">
                <a:latin typeface="Courier New" pitchFamily="49" charset="0"/>
              </a:rPr>
              <a:t>S.E. of regression   0.012630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criter-5.882426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0.006700    Schwarz criterion -5.841468          </a:t>
            </a:r>
          </a:p>
          <a:p>
            <a:r>
              <a:rPr lang="en-US" dirty="0">
                <a:latin typeface="Courier New" pitchFamily="49" charset="0"/>
              </a:rPr>
              <a:t>Log likelihood       127.4722    Durbin-Watson stat 1.801390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465083"/>
              </p:ext>
            </p:extLst>
          </p:nvPr>
        </p:nvGraphicFramePr>
        <p:xfrm>
          <a:off x="3768725" y="4252913"/>
          <a:ext cx="1562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51" name="Equation" r:id="rId3" imgW="1562040" imgH="380880" progId="Equation.DSMT4">
                  <p:embed/>
                </p:oleObj>
              </mc:Choice>
              <mc:Fallback>
                <p:oleObj name="Equation" r:id="rId3" imgW="1562040" imgH="3808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725" y="4252913"/>
                        <a:ext cx="1562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9997"/>
            <a:ext cx="9144000" cy="4575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23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dirty="0"/>
              <a:t>With an intercept, </a:t>
            </a:r>
            <a:r>
              <a:rPr lang="en-US" sz="1500" i="1" dirty="0"/>
              <a:t>LGDPI</a:t>
            </a:r>
            <a:r>
              <a:rPr lang="en-US" sz="1500" dirty="0"/>
              <a:t>, </a:t>
            </a:r>
            <a:r>
              <a:rPr lang="en-US" sz="1500" i="1" dirty="0"/>
              <a:t>LGPRFOOD</a:t>
            </a:r>
            <a:r>
              <a:rPr lang="en-US" sz="1500" dirty="0"/>
              <a:t>, and </a:t>
            </a:r>
            <a:r>
              <a:rPr lang="en-US" sz="1500" i="1" dirty="0"/>
              <a:t>LGFOOD</a:t>
            </a:r>
            <a:r>
              <a:rPr lang="en-US" sz="1500" dirty="0"/>
              <a:t>(–1) added to the specification, the coefficient of the lagged residuals becomes 0.60 with standard error 0.17</a:t>
            </a:r>
            <a:r>
              <a:rPr lang="en-US" sz="1500" dirty="0" smtClean="0"/>
              <a:t>.</a:t>
            </a:r>
            <a:endParaRPr lang="en-US" sz="1500" dirty="0"/>
          </a:p>
        </p:txBody>
      </p:sp>
      <p:sp>
        <p:nvSpPr>
          <p:cNvPr id="181253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4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1961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43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0.417342   0.317973   1.312507   0.1972          </a:t>
            </a:r>
          </a:p>
          <a:p>
            <a:r>
              <a:rPr lang="en-US" dirty="0">
                <a:latin typeface="Courier New" pitchFamily="49" charset="0"/>
              </a:rPr>
              <a:t>       LGDPI         0.108353   0.059784   1.812418   0.0778          </a:t>
            </a:r>
          </a:p>
          <a:p>
            <a:r>
              <a:rPr lang="en-US" dirty="0">
                <a:latin typeface="Courier New" pitchFamily="49" charset="0"/>
              </a:rPr>
              <a:t>     LGPRFOOD       -0.005585   0.046434  -0.120279   0.9049          </a:t>
            </a:r>
          </a:p>
          <a:p>
            <a:r>
              <a:rPr lang="en-US" dirty="0">
                <a:latin typeface="Courier New" pitchFamily="49" charset="0"/>
              </a:rPr>
              <a:t>    LGFOOD(-1)      -0.214252   0.116145  -1.844700   0.0729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0.604346   0.172040   3.512826   0.0012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0.246863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0.000276          </a:t>
            </a:r>
          </a:p>
          <a:p>
            <a:r>
              <a:rPr lang="en-US" dirty="0">
                <a:latin typeface="Courier New" pitchFamily="49" charset="0"/>
              </a:rPr>
              <a:t>Adjusted R-squared   0.167586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0.013922          </a:t>
            </a:r>
          </a:p>
          <a:p>
            <a:r>
              <a:rPr lang="en-US" dirty="0">
                <a:latin typeface="Courier New" pitchFamily="49" charset="0"/>
              </a:rPr>
              <a:t>S.E. of regression   0.012702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criter-5.785165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0.006131    Schwarz criterion -5.580375          </a:t>
            </a:r>
          </a:p>
          <a:p>
            <a:r>
              <a:rPr lang="en-US" dirty="0">
                <a:latin typeface="Courier New" pitchFamily="49" charset="0"/>
              </a:rPr>
              <a:t>Log likelihood       129.3811    F-statistic        3.113911          </a:t>
            </a:r>
          </a:p>
          <a:p>
            <a:r>
              <a:rPr lang="en-US" dirty="0">
                <a:latin typeface="Courier New" pitchFamily="49" charset="0"/>
              </a:rPr>
              <a:t>Durbin-Watson stat   1.867467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0.026046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9997"/>
            <a:ext cx="9144000" cy="4575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23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i="1" dirty="0" smtClean="0"/>
              <a:t>R</a:t>
            </a:r>
            <a:r>
              <a:rPr lang="en-US" sz="1500" baseline="30000" dirty="0" smtClean="0"/>
              <a:t>2</a:t>
            </a:r>
            <a:r>
              <a:rPr lang="en-US" sz="1500" dirty="0" smtClean="0"/>
              <a:t> </a:t>
            </a:r>
            <a:r>
              <a:rPr lang="en-US" sz="1500" dirty="0"/>
              <a:t>is 0.2469, so </a:t>
            </a:r>
            <a:r>
              <a:rPr lang="en-US" sz="1500" i="1" dirty="0"/>
              <a:t>nR</a:t>
            </a:r>
            <a:r>
              <a:rPr lang="en-US" sz="1500" baseline="30000" dirty="0"/>
              <a:t>2</a:t>
            </a:r>
            <a:r>
              <a:rPr lang="en-US" sz="1500" dirty="0"/>
              <a:t> is 10.62, </a:t>
            </a:r>
            <a:r>
              <a:rPr lang="en-US" sz="1500" dirty="0" smtClean="0"/>
              <a:t>significant at the 1 percent level and nearly </a:t>
            </a:r>
            <a:r>
              <a:rPr lang="en-US" sz="1500" dirty="0"/>
              <a:t>significant at the 0.1 percent level.  (Note that here </a:t>
            </a:r>
            <a:r>
              <a:rPr lang="en-US" sz="1500" i="1" dirty="0"/>
              <a:t>n</a:t>
            </a:r>
            <a:r>
              <a:rPr lang="en-US" sz="1500" dirty="0"/>
              <a:t> = 43</a:t>
            </a:r>
            <a:r>
              <a:rPr lang="en-US" sz="1500" dirty="0" smtClean="0"/>
              <a:t>.) The </a:t>
            </a:r>
            <a:r>
              <a:rPr lang="en-US" sz="1500" i="1" dirty="0" smtClean="0"/>
              <a:t>t</a:t>
            </a:r>
            <a:r>
              <a:rPr lang="en-US" sz="1500" dirty="0" smtClean="0"/>
              <a:t> statistic for the coefficient of the lagged residual is also highly significant.</a:t>
            </a:r>
            <a:endParaRPr lang="en-US" sz="1500" dirty="0"/>
          </a:p>
        </p:txBody>
      </p:sp>
      <p:sp>
        <p:nvSpPr>
          <p:cNvPr id="181253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4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1961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43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0.417342   0.317973   1.312507   0.1972          </a:t>
            </a:r>
          </a:p>
          <a:p>
            <a:r>
              <a:rPr lang="en-US" dirty="0">
                <a:latin typeface="Courier New" pitchFamily="49" charset="0"/>
              </a:rPr>
              <a:t>       LGDPI         0.108353   0.059784   1.812418   0.0778          </a:t>
            </a:r>
          </a:p>
          <a:p>
            <a:r>
              <a:rPr lang="en-US" dirty="0">
                <a:latin typeface="Courier New" pitchFamily="49" charset="0"/>
              </a:rPr>
              <a:t>     LGPRFOOD       -0.005585   0.046434  -0.120279   0.9049          </a:t>
            </a:r>
          </a:p>
          <a:p>
            <a:r>
              <a:rPr lang="en-US" dirty="0">
                <a:latin typeface="Courier New" pitchFamily="49" charset="0"/>
              </a:rPr>
              <a:t>    LGFOOD(-1)      -0.214252   0.116145  -1.844700   0.0729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0.604346   0.172040   3.512826   0.0012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0.246863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0.000276          </a:t>
            </a:r>
          </a:p>
          <a:p>
            <a:r>
              <a:rPr lang="en-US" dirty="0">
                <a:latin typeface="Courier New" pitchFamily="49" charset="0"/>
              </a:rPr>
              <a:t>Adjusted R-squared   0.167586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0.013922          </a:t>
            </a:r>
          </a:p>
          <a:p>
            <a:r>
              <a:rPr lang="en-US" dirty="0">
                <a:latin typeface="Courier New" pitchFamily="49" charset="0"/>
              </a:rPr>
              <a:t>S.E. of regression   0.012702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criter-5.785165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0.006131    Schwarz criterion -5.580375          </a:t>
            </a:r>
          </a:p>
          <a:p>
            <a:r>
              <a:rPr lang="en-US" dirty="0">
                <a:latin typeface="Courier New" pitchFamily="49" charset="0"/>
              </a:rPr>
              <a:t>Log likelihood       129.3811    F-statistic        3.113911          </a:t>
            </a:r>
          </a:p>
          <a:p>
            <a:r>
              <a:rPr lang="en-US" dirty="0">
                <a:latin typeface="Courier New" pitchFamily="49" charset="0"/>
              </a:rPr>
              <a:t>Durbin-Watson stat   1.867467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0.026046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014800"/>
            <a:ext cx="9144000" cy="5714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125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688488"/>
              </p:ext>
            </p:extLst>
          </p:nvPr>
        </p:nvGraphicFramePr>
        <p:xfrm>
          <a:off x="1357200" y="5086800"/>
          <a:ext cx="3225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40" name="Equation" r:id="rId3" imgW="3225600" imgH="342720" progId="Equation.3">
                  <p:embed/>
                </p:oleObj>
              </mc:Choice>
              <mc:Fallback>
                <p:oleObj name="Equation" r:id="rId3" imgW="32256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00" y="5086800"/>
                        <a:ext cx="3225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334376"/>
              </p:ext>
            </p:extLst>
          </p:nvPr>
        </p:nvGraphicFramePr>
        <p:xfrm>
          <a:off x="5099050" y="5086350"/>
          <a:ext cx="2476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41" name="Equation" r:id="rId5" imgW="2476440" imgH="444240" progId="Equation.3">
                  <p:embed/>
                </p:oleObj>
              </mc:Choice>
              <mc:Fallback>
                <p:oleObj name="Equation" r:id="rId5" imgW="24764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9050" y="5086350"/>
                        <a:ext cx="2476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92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bg1"/>
                </a:solidFill>
              </a:rPr>
              <a:t>Copyright Christopher Dougherty </a:t>
            </a:r>
            <a:r>
              <a:rPr lang="en-GB" dirty="0" smtClean="0">
                <a:solidFill>
                  <a:schemeClr val="bg1"/>
                </a:solidFill>
              </a:rPr>
              <a:t>2016.</a:t>
            </a:r>
            <a:r>
              <a:rPr lang="en-GB" sz="1200" dirty="0" smtClean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The content of this slideshow comes from Section 12.2 of C. Dougherty, </a:t>
            </a:r>
            <a:r>
              <a:rPr lang="en-GB" sz="1200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smtClean="0">
                <a:solidFill>
                  <a:schemeClr val="bg1"/>
                </a:solidFill>
              </a:rPr>
              <a:t>fifth </a:t>
            </a:r>
            <a:r>
              <a:rPr lang="en-GB" sz="1200" dirty="0">
                <a:solidFill>
                  <a:schemeClr val="bg1"/>
                </a:solidFill>
              </a:rPr>
              <a:t>edition </a:t>
            </a:r>
            <a:r>
              <a:rPr lang="en-GB" sz="1200" dirty="0" smtClean="0">
                <a:solidFill>
                  <a:schemeClr val="bg1"/>
                </a:solidFill>
              </a:rPr>
              <a:t>2016, </a:t>
            </a:r>
            <a:r>
              <a:rPr lang="en-GB" sz="1200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smtClean="0">
                <a:solidFill>
                  <a:schemeClr val="bg1"/>
                </a:solidFill>
              </a:rPr>
              <a:t>.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dirty="0" smtClean="0">
                <a:solidFill>
                  <a:schemeClr val="bg1"/>
                </a:solidFill>
              </a:rPr>
              <a:t>who </a:t>
            </a:r>
            <a:r>
              <a:rPr lang="en-GB" sz="1200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dirty="0">
                <a:solidFill>
                  <a:schemeClr val="bg1"/>
                </a:solidFill>
              </a:rPr>
              <a:t>.</a:t>
            </a:r>
            <a:r>
              <a:rPr lang="en-US" sz="1200" b="0" dirty="0">
                <a:solidFill>
                  <a:schemeClr val="bg1"/>
                </a:solidFill>
              </a:rPr>
              <a:t> </a:t>
            </a:r>
            <a:endParaRPr lang="en-GB" sz="1200" b="0" dirty="0">
              <a:solidFill>
                <a:schemeClr val="bg1"/>
              </a:solidFill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8216900" y="6553200"/>
            <a:ext cx="8763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2016.05.22</a:t>
            </a:r>
            <a:endParaRPr lang="en-US" sz="1000" b="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648000" y="714375"/>
            <a:ext cx="7848000" cy="4728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5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2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/>
              <a:t>The plot of the residuals is shown.  </a:t>
            </a:r>
            <a:r>
              <a:rPr lang="en-US"/>
              <a:t>All the tests indicate highly significant autocorrelation.</a:t>
            </a:r>
          </a:p>
        </p:txBody>
      </p:sp>
      <p:pic>
        <p:nvPicPr>
          <p:cNvPr id="17306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712789"/>
            <a:ext cx="7446874" cy="45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/>
          <p:nvPr/>
        </p:nvSpPr>
        <p:spPr bwMode="auto">
          <a:xfrm>
            <a:off x="1620000" y="601200"/>
            <a:ext cx="5904000" cy="432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65" name="Text Box 9"/>
          <p:cNvSpPr txBox="1">
            <a:spLocks noChangeArrowheads="1"/>
          </p:cNvSpPr>
          <p:nvPr/>
        </p:nvSpPr>
        <p:spPr bwMode="auto">
          <a:xfrm>
            <a:off x="1676400" y="631825"/>
            <a:ext cx="572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dirty="0"/>
              <a:t>Residuals, static logarithmic regression for </a:t>
            </a:r>
            <a:r>
              <a:rPr lang="en-GB" sz="1800" i="1" dirty="0"/>
              <a:t>FOOD</a:t>
            </a:r>
            <a:endParaRPr lang="en-US" sz="1800" i="1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4168800"/>
            <a:ext cx="9144000" cy="6413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3520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5116" name="Rectangle 12"/>
          <p:cNvSpPr>
            <a:spLocks noChangeArrowheads="1"/>
          </p:cNvSpPr>
          <p:nvPr/>
        </p:nvSpPr>
        <p:spPr bwMode="auto">
          <a:xfrm>
            <a:off x="330200" y="22788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510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3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353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1960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44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0.790169   0.106603   7.412228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0.560960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3.28E-05          </a:t>
            </a:r>
          </a:p>
          <a:p>
            <a:r>
              <a:rPr lang="en-US" dirty="0">
                <a:latin typeface="Courier New" pitchFamily="49" charset="0"/>
              </a:rPr>
              <a:t>Adjusted R-squared   0.560960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0.020145          </a:t>
            </a:r>
          </a:p>
          <a:p>
            <a:r>
              <a:rPr lang="en-US" dirty="0">
                <a:latin typeface="Courier New" pitchFamily="49" charset="0"/>
              </a:rPr>
              <a:t>S.E. of regression   0.013348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criter-5.772439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0.007661    Schwarz criterion -5.731889          </a:t>
            </a:r>
          </a:p>
          <a:p>
            <a:r>
              <a:rPr lang="en-US" dirty="0">
                <a:latin typeface="Courier New" pitchFamily="49" charset="0"/>
              </a:rPr>
              <a:t>Log likelihood       127.9936    Durbin-Watson stat 1.477337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75114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i="1" dirty="0"/>
              <a:t>R</a:t>
            </a:r>
            <a:r>
              <a:rPr lang="en-US" sz="1500" i="1" dirty="0" smtClean="0"/>
              <a:t>LGFOOD</a:t>
            </a:r>
            <a:r>
              <a:rPr lang="en-US" sz="1500" dirty="0" smtClean="0"/>
              <a:t> </a:t>
            </a:r>
            <a:r>
              <a:rPr lang="en-US" sz="1500" dirty="0"/>
              <a:t>in the regression above is the residual from the </a:t>
            </a:r>
            <a:r>
              <a:rPr lang="en-US" sz="1500" i="1" dirty="0"/>
              <a:t>LGFOOD</a:t>
            </a:r>
            <a:r>
              <a:rPr lang="en-US" sz="1500" dirty="0"/>
              <a:t> regression.  A simple regression of </a:t>
            </a:r>
            <a:r>
              <a:rPr lang="en-US" sz="1500" i="1" dirty="0"/>
              <a:t>R</a:t>
            </a:r>
            <a:r>
              <a:rPr lang="en-US" sz="1500" i="1" dirty="0" smtClean="0"/>
              <a:t>LGFOOD</a:t>
            </a:r>
            <a:r>
              <a:rPr lang="en-US" sz="1500" dirty="0" smtClean="0"/>
              <a:t> </a:t>
            </a:r>
            <a:r>
              <a:rPr lang="en-US" sz="1500" dirty="0"/>
              <a:t>on </a:t>
            </a:r>
            <a:r>
              <a:rPr lang="en-US" sz="1500" i="1" dirty="0"/>
              <a:t>R</a:t>
            </a:r>
            <a:r>
              <a:rPr lang="en-US" sz="1500" i="1" dirty="0" smtClean="0"/>
              <a:t>LGFOOD</a:t>
            </a:r>
            <a:r>
              <a:rPr lang="en-US" sz="1500" dirty="0"/>
              <a:t>(</a:t>
            </a:r>
            <a:r>
              <a:rPr lang="en-US" sz="1500" i="1" dirty="0">
                <a:cs typeface="Arial" charset="0"/>
              </a:rPr>
              <a:t>–</a:t>
            </a:r>
            <a:r>
              <a:rPr lang="en-US" sz="1500" dirty="0">
                <a:cs typeface="Arial" charset="0"/>
              </a:rPr>
              <a:t>1)</a:t>
            </a:r>
            <a:r>
              <a:rPr lang="en-US" sz="1500" dirty="0"/>
              <a:t> yields a coefficient of 0.79 with standard error 0.11.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449632"/>
              </p:ext>
            </p:extLst>
          </p:nvPr>
        </p:nvGraphicFramePr>
        <p:xfrm>
          <a:off x="3768725" y="4298950"/>
          <a:ext cx="1562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60" name="Equation" r:id="rId3" imgW="1562040" imgH="380880" progId="Equation.DSMT4">
                  <p:embed/>
                </p:oleObj>
              </mc:Choice>
              <mc:Fallback>
                <p:oleObj name="Equation" r:id="rId3" imgW="1562040" imgH="3808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725" y="4298950"/>
                        <a:ext cx="1562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992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4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0992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dirty="0"/>
              <a:t>Technical note for </a:t>
            </a:r>
            <a:r>
              <a:rPr lang="en-US" sz="1500" dirty="0" err="1"/>
              <a:t>EViews</a:t>
            </a:r>
            <a:r>
              <a:rPr lang="en-US" sz="1500" dirty="0"/>
              <a:t> users:  </a:t>
            </a:r>
            <a:r>
              <a:rPr lang="en-US" sz="1500" dirty="0" err="1"/>
              <a:t>EViews</a:t>
            </a:r>
            <a:r>
              <a:rPr lang="en-US" sz="1500" dirty="0"/>
              <a:t> places the residuals from the most recent regression in a pseudo-variable called </a:t>
            </a:r>
            <a:r>
              <a:rPr lang="en-US" sz="1500" dirty="0" err="1">
                <a:latin typeface="Courier New" pitchFamily="49" charset="0"/>
              </a:rPr>
              <a:t>resid</a:t>
            </a:r>
            <a:r>
              <a:rPr lang="en-US" sz="1500" dirty="0"/>
              <a:t>.  </a:t>
            </a:r>
            <a:r>
              <a:rPr lang="en-US" sz="1500" dirty="0" err="1">
                <a:latin typeface="Courier New" pitchFamily="49" charset="0"/>
              </a:rPr>
              <a:t>resid</a:t>
            </a:r>
            <a:r>
              <a:rPr lang="en-US" sz="1500" dirty="0"/>
              <a:t> cannot be used directly.  So the residuals were saved as </a:t>
            </a:r>
            <a:r>
              <a:rPr lang="en-US" sz="1500" i="1" dirty="0" smtClean="0"/>
              <a:t>RLGFOOD</a:t>
            </a:r>
            <a:r>
              <a:rPr lang="en-US" sz="1500" dirty="0" smtClean="0"/>
              <a:t> </a:t>
            </a:r>
            <a:r>
              <a:rPr lang="en-US" sz="1500" dirty="0"/>
              <a:t>using the </a:t>
            </a:r>
            <a:r>
              <a:rPr lang="en-US" sz="1500" dirty="0" err="1">
                <a:latin typeface="Courier New" pitchFamily="49" charset="0"/>
              </a:rPr>
              <a:t>genr</a:t>
            </a:r>
            <a:r>
              <a:rPr lang="en-US" sz="1500" dirty="0"/>
              <a:t> command</a:t>
            </a:r>
            <a:r>
              <a:rPr lang="en-US" sz="1500" dirty="0" smtClean="0"/>
              <a:t>:  </a:t>
            </a:r>
            <a:r>
              <a:rPr lang="en-US" sz="1500" dirty="0" err="1" smtClean="0">
                <a:latin typeface="Courier New" pitchFamily="49" charset="0"/>
              </a:rPr>
              <a:t>genr</a:t>
            </a:r>
            <a:r>
              <a:rPr lang="en-US" sz="1500" dirty="0" smtClean="0">
                <a:latin typeface="Courier New" pitchFamily="49" charset="0"/>
              </a:rPr>
              <a:t> RLGFOOD </a:t>
            </a:r>
            <a:r>
              <a:rPr lang="en-US" sz="1500" dirty="0">
                <a:latin typeface="Courier New" pitchFamily="49" charset="0"/>
              </a:rPr>
              <a:t>= </a:t>
            </a:r>
            <a:r>
              <a:rPr lang="en-US" sz="1500" dirty="0" err="1">
                <a:latin typeface="Courier New" pitchFamily="49" charset="0"/>
              </a:rPr>
              <a:t>resid</a:t>
            </a:r>
            <a:r>
              <a:rPr lang="en-US" sz="1500" dirty="0"/>
              <a:t>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3520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30200" y="22788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01625" y="540000"/>
            <a:ext cx="8532813" cy="353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1960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44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0.790169   0.106603   7.412228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0.560960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3.28E-05          </a:t>
            </a:r>
          </a:p>
          <a:p>
            <a:r>
              <a:rPr lang="en-US" dirty="0">
                <a:latin typeface="Courier New" pitchFamily="49" charset="0"/>
              </a:rPr>
              <a:t>Adjusted R-squared   0.560960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0.020145          </a:t>
            </a:r>
          </a:p>
          <a:p>
            <a:r>
              <a:rPr lang="en-US" dirty="0">
                <a:latin typeface="Courier New" pitchFamily="49" charset="0"/>
              </a:rPr>
              <a:t>S.E. of regression   0.013348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criter-5.772439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0.007661    Schwarz criterion -5.731889          </a:t>
            </a:r>
          </a:p>
          <a:p>
            <a:r>
              <a:rPr lang="en-US" dirty="0">
                <a:latin typeface="Courier New" pitchFamily="49" charset="0"/>
              </a:rPr>
              <a:t>Log likelihood       127.9936    Durbin-Watson stat 1.477337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4168800"/>
            <a:ext cx="9144000" cy="6413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680538"/>
              </p:ext>
            </p:extLst>
          </p:nvPr>
        </p:nvGraphicFramePr>
        <p:xfrm>
          <a:off x="3768725" y="4298950"/>
          <a:ext cx="1562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68" name="Equation" r:id="rId3" imgW="1562040" imgH="380880" progId="Equation.DSMT4">
                  <p:embed/>
                </p:oleObj>
              </mc:Choice>
              <mc:Fallback>
                <p:oleObj name="Equation" r:id="rId3" imgW="156204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725" y="4298950"/>
                        <a:ext cx="1562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014800"/>
            <a:ext cx="9144000" cy="5714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4365376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1982" name="Rectangle 14"/>
          <p:cNvSpPr>
            <a:spLocks noChangeArrowheads="1"/>
          </p:cNvSpPr>
          <p:nvPr/>
        </p:nvSpPr>
        <p:spPr bwMode="auto">
          <a:xfrm>
            <a:off x="330200" y="1418400"/>
            <a:ext cx="5541963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1981" name="Rectangle 13"/>
          <p:cNvSpPr>
            <a:spLocks noChangeArrowheads="1"/>
          </p:cNvSpPr>
          <p:nvPr/>
        </p:nvSpPr>
        <p:spPr bwMode="auto">
          <a:xfrm>
            <a:off x="330200" y="3337200"/>
            <a:ext cx="3204000" cy="2444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1980" name="Rectangle 12"/>
          <p:cNvSpPr>
            <a:spLocks noChangeArrowheads="1"/>
          </p:cNvSpPr>
          <p:nvPr/>
        </p:nvSpPr>
        <p:spPr bwMode="auto">
          <a:xfrm>
            <a:off x="330200" y="2908800"/>
            <a:ext cx="3204000" cy="2444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197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5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dirty="0" smtClean="0"/>
              <a:t>Next, the </a:t>
            </a:r>
            <a:r>
              <a:rPr lang="en-US" sz="1500" dirty="0" err="1" smtClean="0"/>
              <a:t>Breusch</a:t>
            </a:r>
            <a:r>
              <a:rPr lang="en-US" sz="1500" dirty="0" smtClean="0"/>
              <a:t>‒Godfrey test. Adding </a:t>
            </a:r>
            <a:r>
              <a:rPr lang="en-US" sz="1500" dirty="0"/>
              <a:t>an intercept, </a:t>
            </a:r>
            <a:r>
              <a:rPr lang="en-US" sz="1500" i="1" dirty="0"/>
              <a:t>LGDPI</a:t>
            </a:r>
            <a:r>
              <a:rPr lang="en-US" sz="1500" dirty="0"/>
              <a:t> and </a:t>
            </a:r>
            <a:r>
              <a:rPr lang="en-US" sz="1500" i="1" dirty="0"/>
              <a:t>LGPRFOOD</a:t>
            </a:r>
            <a:r>
              <a:rPr lang="en-US" sz="1500" dirty="0"/>
              <a:t> to the specification, the coefficient of the lagged residuals becomes 0.81 with standard error 0.11.  </a:t>
            </a:r>
            <a:r>
              <a:rPr lang="en-US" sz="1500" i="1" dirty="0"/>
              <a:t>R</a:t>
            </a:r>
            <a:r>
              <a:rPr lang="en-US" sz="1500" baseline="30000" dirty="0"/>
              <a:t>2</a:t>
            </a:r>
            <a:r>
              <a:rPr lang="en-US" sz="1500" dirty="0"/>
              <a:t> is 0.5720, so </a:t>
            </a:r>
            <a:r>
              <a:rPr lang="en-US" sz="1500" i="1" dirty="0"/>
              <a:t>nR</a:t>
            </a:r>
            <a:r>
              <a:rPr lang="en-US" sz="1500" baseline="30000" dirty="0"/>
              <a:t>2 </a:t>
            </a:r>
            <a:r>
              <a:rPr lang="en-US" sz="1500" dirty="0"/>
              <a:t>is 25.17. 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301625" y="540001"/>
            <a:ext cx="8532813" cy="43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1960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44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0.175732   0.265081   0.662936   0.5112          </a:t>
            </a:r>
          </a:p>
          <a:p>
            <a:r>
              <a:rPr lang="en-US" dirty="0">
                <a:latin typeface="Courier New" pitchFamily="49" charset="0"/>
              </a:rPr>
              <a:t>       LGDPI        -7.36E-05   0.006180  -0.011917   0.9906          </a:t>
            </a:r>
          </a:p>
          <a:p>
            <a:r>
              <a:rPr lang="en-US" dirty="0">
                <a:latin typeface="Courier New" pitchFamily="49" charset="0"/>
              </a:rPr>
              <a:t>     LGPRFOOD       -0.037373   0.049496  -0.755058   0.4546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0.805744   0.110202   7.311504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0.572006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3.28E-05          </a:t>
            </a:r>
          </a:p>
          <a:p>
            <a:r>
              <a:rPr lang="en-US" dirty="0">
                <a:latin typeface="Courier New" pitchFamily="49" charset="0"/>
              </a:rPr>
              <a:t>Adjusted R-squared   0.539907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0.020145          </a:t>
            </a:r>
          </a:p>
          <a:p>
            <a:r>
              <a:rPr lang="en-US" dirty="0">
                <a:latin typeface="Courier New" pitchFamily="49" charset="0"/>
              </a:rPr>
              <a:t>S.E. of regression   0.013664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criter-5.661558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0.007468    Schwarz criterion -5.499359          </a:t>
            </a:r>
          </a:p>
          <a:p>
            <a:r>
              <a:rPr lang="en-US" dirty="0">
                <a:latin typeface="Courier New" pitchFamily="49" charset="0"/>
              </a:rPr>
              <a:t>Log likelihood       128.5543    F-statistic        17.81977          </a:t>
            </a:r>
          </a:p>
          <a:p>
            <a:r>
              <a:rPr lang="en-US" dirty="0">
                <a:latin typeface="Courier New" pitchFamily="49" charset="0"/>
              </a:rPr>
              <a:t>Durbin-Watson stat   1.513911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graphicFrame>
        <p:nvGraphicFramePr>
          <p:cNvPr id="21197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397799"/>
              </p:ext>
            </p:extLst>
          </p:nvPr>
        </p:nvGraphicFramePr>
        <p:xfrm>
          <a:off x="1355725" y="5086350"/>
          <a:ext cx="3251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0" name="Equation" r:id="rId3" imgW="3251160" imgH="342720" progId="Equation.3">
                  <p:embed/>
                </p:oleObj>
              </mc:Choice>
              <mc:Fallback>
                <p:oleObj name="Equation" r:id="rId3" imgW="3251160" imgH="3427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5725" y="5086350"/>
                        <a:ext cx="3251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318179"/>
              </p:ext>
            </p:extLst>
          </p:nvPr>
        </p:nvGraphicFramePr>
        <p:xfrm>
          <a:off x="5099050" y="5086800"/>
          <a:ext cx="2476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1" name="Equation" r:id="rId5" imgW="2476440" imgH="444240" progId="Equation.3">
                  <p:embed/>
                </p:oleObj>
              </mc:Choice>
              <mc:Fallback>
                <p:oleObj name="Equation" r:id="rId5" imgW="2476440" imgH="4442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9050" y="5086800"/>
                        <a:ext cx="2476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29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6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300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/>
              <a:t>(Note that here </a:t>
            </a:r>
            <a:r>
              <a:rPr lang="en-US" sz="1500" i="1"/>
              <a:t>n</a:t>
            </a:r>
            <a:r>
              <a:rPr lang="en-US" sz="1500"/>
              <a:t> = 44.  There are 45 observations in the regression in Table 12.1, and one fewer in the residuals regression.)  The critical value of chi-squared with one degree of freedom at the 0.1 percent level is 10.83.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39999"/>
            <a:ext cx="9144000" cy="4365376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330200" y="1418400"/>
            <a:ext cx="5541963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330200" y="33372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330200" y="29088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19088" y="792000"/>
            <a:ext cx="30024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301625" y="540001"/>
            <a:ext cx="8532813" cy="43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Dependent Variable: </a:t>
            </a:r>
            <a:r>
              <a:rPr lang="en-US" dirty="0" smtClean="0">
                <a:latin typeface="Courier New" pitchFamily="49" charset="0"/>
              </a:rPr>
              <a:t>RLGFOOD                                           </a:t>
            </a:r>
            <a:endParaRPr lang="en-US" dirty="0">
              <a:latin typeface="Courier New" pitchFamily="49" charset="0"/>
            </a:endParaRP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Sample(adjusted): 1960 2003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Included observations: 44 after adjusting endpoints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0.175732   0.265081   0.662936   0.5112          </a:t>
            </a:r>
          </a:p>
          <a:p>
            <a:r>
              <a:rPr lang="en-US" dirty="0">
                <a:latin typeface="Courier New" pitchFamily="49" charset="0"/>
              </a:rPr>
              <a:t>       LGDPI        -7.36E-05   0.006180  -0.011917   0.9906          </a:t>
            </a:r>
          </a:p>
          <a:p>
            <a:r>
              <a:rPr lang="en-US" dirty="0">
                <a:latin typeface="Courier New" pitchFamily="49" charset="0"/>
              </a:rPr>
              <a:t>     LGPRFOOD       -0.037373   0.049496  -0.755058   0.4546          </a:t>
            </a:r>
          </a:p>
          <a:p>
            <a:r>
              <a:rPr lang="en-US" dirty="0">
                <a:latin typeface="Courier New" pitchFamily="49" charset="0"/>
              </a:rPr>
              <a:t>    </a:t>
            </a:r>
            <a:r>
              <a:rPr lang="en-US" dirty="0" smtClean="0">
                <a:latin typeface="Courier New" pitchFamily="49" charset="0"/>
              </a:rPr>
              <a:t>RLGFOOD</a:t>
            </a:r>
            <a:r>
              <a:rPr lang="en-US" dirty="0">
                <a:latin typeface="Courier New" pitchFamily="49" charset="0"/>
              </a:rPr>
              <a:t>(-1)      0.805744   0.110202   7.311504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0.572006    Mean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3.28E-05          </a:t>
            </a:r>
          </a:p>
          <a:p>
            <a:r>
              <a:rPr lang="en-US" dirty="0">
                <a:latin typeface="Courier New" pitchFamily="49" charset="0"/>
              </a:rPr>
              <a:t>Adjusted R-squared   0.539907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0.020145          </a:t>
            </a:r>
          </a:p>
          <a:p>
            <a:r>
              <a:rPr lang="en-US" dirty="0">
                <a:latin typeface="Courier New" pitchFamily="49" charset="0"/>
              </a:rPr>
              <a:t>S.E. of regression   0.013664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criter-5.661558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0.007468    Schwarz criterion -5.499359          </a:t>
            </a:r>
          </a:p>
          <a:p>
            <a:r>
              <a:rPr lang="en-US" dirty="0">
                <a:latin typeface="Courier New" pitchFamily="49" charset="0"/>
              </a:rPr>
              <a:t>Log likelihood       128.5543    F-statistic        17.81977          </a:t>
            </a:r>
          </a:p>
          <a:p>
            <a:r>
              <a:rPr lang="en-US" dirty="0">
                <a:latin typeface="Courier New" pitchFamily="49" charset="0"/>
              </a:rPr>
              <a:t>Durbin-Watson stat   1.513911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014800"/>
            <a:ext cx="9144000" cy="5714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260896"/>
              </p:ext>
            </p:extLst>
          </p:nvPr>
        </p:nvGraphicFramePr>
        <p:xfrm>
          <a:off x="1355725" y="5086350"/>
          <a:ext cx="3251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28" name="Equation" r:id="rId3" imgW="3251160" imgH="342720" progId="Equation.3">
                  <p:embed/>
                </p:oleObj>
              </mc:Choice>
              <mc:Fallback>
                <p:oleObj name="Equation" r:id="rId3" imgW="325116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5725" y="5086350"/>
                        <a:ext cx="3251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692665"/>
              </p:ext>
            </p:extLst>
          </p:nvPr>
        </p:nvGraphicFramePr>
        <p:xfrm>
          <a:off x="5099050" y="5086800"/>
          <a:ext cx="2476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29" name="Equation" r:id="rId5" imgW="2476440" imgH="444240" progId="Equation.3">
                  <p:embed/>
                </p:oleObj>
              </mc:Choice>
              <mc:Fallback>
                <p:oleObj name="Equation" r:id="rId5" imgW="24764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9050" y="5086800"/>
                        <a:ext cx="2476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544170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330200" y="14112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19088" y="792000"/>
            <a:ext cx="4680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301625" y="540000"/>
            <a:ext cx="8532813" cy="538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 err="1">
                <a:latin typeface="Courier New" pitchFamily="49" charset="0"/>
              </a:rPr>
              <a:t>Breusch</a:t>
            </a:r>
            <a:r>
              <a:rPr lang="en-US" dirty="0">
                <a:latin typeface="Courier New" pitchFamily="49" charset="0"/>
              </a:rPr>
              <a:t>-Godfrey Serial Correlation LM Test: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F-statistic          54.78773    Probability        0.000000          </a:t>
            </a:r>
          </a:p>
          <a:p>
            <a:r>
              <a:rPr lang="en-US" dirty="0" err="1">
                <a:latin typeface="Courier New" pitchFamily="49" charset="0"/>
              </a:rPr>
              <a:t>Obs</a:t>
            </a:r>
            <a:r>
              <a:rPr lang="en-US" dirty="0">
                <a:latin typeface="Courier New" pitchFamily="49" charset="0"/>
              </a:rPr>
              <a:t>*R-squared        25.73866    Probability      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Test Equation:   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Dependent Variable: RESID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 err="1">
                <a:latin typeface="Courier New" pitchFamily="49" charset="0"/>
              </a:rPr>
              <a:t>Presample</a:t>
            </a:r>
            <a:r>
              <a:rPr lang="en-US" dirty="0">
                <a:latin typeface="Courier New" pitchFamily="49" charset="0"/>
              </a:rPr>
              <a:t> missing value lagged residuals set to zero.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0.171665   0.258094   0.665124   0.5097          </a:t>
            </a:r>
          </a:p>
          <a:p>
            <a:r>
              <a:rPr lang="en-US" dirty="0">
                <a:latin typeface="Courier New" pitchFamily="49" charset="0"/>
              </a:rPr>
              <a:t>       LGDPI         9.50E-05   0.005822   0.016324   0.9871          </a:t>
            </a:r>
          </a:p>
          <a:p>
            <a:r>
              <a:rPr lang="en-US" dirty="0">
                <a:latin typeface="Courier New" pitchFamily="49" charset="0"/>
              </a:rPr>
              <a:t>     LGPRFOOD       -0.036806   0.048504  -0.758819   0.4523          </a:t>
            </a:r>
          </a:p>
          <a:p>
            <a:r>
              <a:rPr lang="en-US" dirty="0">
                <a:latin typeface="Courier New" pitchFamily="49" charset="0"/>
              </a:rPr>
              <a:t>     RESID(-1)       0.805773   0.108861   7.401873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0.571970    Mean dependent var-1.85E-18          </a:t>
            </a:r>
          </a:p>
          <a:p>
            <a:r>
              <a:rPr lang="en-US" dirty="0">
                <a:latin typeface="Courier New" pitchFamily="49" charset="0"/>
              </a:rPr>
              <a:t>Adjusted R-squared   0.540651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0.019916          </a:t>
            </a:r>
          </a:p>
          <a:p>
            <a:r>
              <a:rPr lang="en-US" dirty="0">
                <a:latin typeface="Courier New" pitchFamily="49" charset="0"/>
              </a:rPr>
              <a:t>S.E. of regression   0.013498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criter-5.687865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0.007470    Schwarz criterion -5.527273          </a:t>
            </a:r>
          </a:p>
          <a:p>
            <a:r>
              <a:rPr lang="en-US" dirty="0">
                <a:latin typeface="Courier New" pitchFamily="49" charset="0"/>
              </a:rPr>
              <a:t>Log likelihood       131.9770    F-statistic        18.26258          </a:t>
            </a:r>
          </a:p>
          <a:p>
            <a:r>
              <a:rPr lang="en-US" dirty="0">
                <a:latin typeface="Courier New" pitchFamily="49" charset="0"/>
              </a:rPr>
              <a:t>Durbin-Watson stat   1.514975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7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094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dirty="0" smtClean="0"/>
              <a:t>Technical </a:t>
            </a:r>
            <a:r>
              <a:rPr lang="en-GB" sz="1500" dirty="0"/>
              <a:t>note for </a:t>
            </a:r>
            <a:r>
              <a:rPr lang="en-GB" sz="1500" dirty="0" err="1"/>
              <a:t>EViews</a:t>
            </a:r>
            <a:r>
              <a:rPr lang="en-GB" sz="1500" dirty="0"/>
              <a:t> users: one can perform the test simply by following the </a:t>
            </a:r>
            <a:r>
              <a:rPr lang="en-GB" sz="1500" i="1" dirty="0"/>
              <a:t>LGFOOD</a:t>
            </a:r>
            <a:r>
              <a:rPr lang="en-GB" sz="1500" dirty="0"/>
              <a:t> regression with the command </a:t>
            </a:r>
            <a:r>
              <a:rPr lang="en-GB" sz="1500" dirty="0">
                <a:latin typeface="Courier New" pitchFamily="49" charset="0"/>
              </a:rPr>
              <a:t>auto(1)</a:t>
            </a:r>
            <a:r>
              <a:rPr lang="en-GB" sz="1500" dirty="0"/>
              <a:t>.  </a:t>
            </a:r>
            <a:r>
              <a:rPr lang="en-GB" sz="1500" dirty="0" err="1"/>
              <a:t>EViews</a:t>
            </a:r>
            <a:r>
              <a:rPr lang="en-GB" sz="1500" dirty="0"/>
              <a:t> allows itself to use </a:t>
            </a:r>
            <a:r>
              <a:rPr lang="en-GB" sz="1500" dirty="0" err="1">
                <a:latin typeface="Courier New" pitchFamily="49" charset="0"/>
              </a:rPr>
              <a:t>resid</a:t>
            </a:r>
            <a:r>
              <a:rPr lang="en-GB" sz="1500" dirty="0"/>
              <a:t> directly.</a:t>
            </a:r>
            <a:endParaRPr lang="en-US" sz="1500" dirty="0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9998"/>
            <a:ext cx="9144000" cy="544170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330200" y="1411200"/>
            <a:ext cx="320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19088" y="792000"/>
            <a:ext cx="4680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301625" y="540000"/>
            <a:ext cx="8532813" cy="538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>
                <a:latin typeface="Courier New" pitchFamily="49" charset="0"/>
              </a:rPr>
              <a:t>============================================================</a:t>
            </a:r>
            <a:endParaRPr lang="en-US" dirty="0">
              <a:latin typeface="Courier New" pitchFamily="49" charset="0"/>
            </a:endParaRPr>
          </a:p>
          <a:p>
            <a:r>
              <a:rPr lang="en-US" dirty="0" err="1">
                <a:latin typeface="Courier New" pitchFamily="49" charset="0"/>
              </a:rPr>
              <a:t>Breusch</a:t>
            </a:r>
            <a:r>
              <a:rPr lang="en-US" dirty="0">
                <a:latin typeface="Courier New" pitchFamily="49" charset="0"/>
              </a:rPr>
              <a:t>-Godfrey Serial Correlation LM Test:          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F-statistic          54.78773    Probability        0.000000          </a:t>
            </a:r>
          </a:p>
          <a:p>
            <a:r>
              <a:rPr lang="en-US" dirty="0" err="1">
                <a:latin typeface="Courier New" pitchFamily="49" charset="0"/>
              </a:rPr>
              <a:t>Obs</a:t>
            </a:r>
            <a:r>
              <a:rPr lang="en-US" dirty="0">
                <a:latin typeface="Courier New" pitchFamily="49" charset="0"/>
              </a:rPr>
              <a:t>*R-squared        25.73866    Probability      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Test Equation:           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Dependent Variable: RESID                                             </a:t>
            </a:r>
          </a:p>
          <a:p>
            <a:r>
              <a:rPr lang="en-US" dirty="0">
                <a:latin typeface="Courier New" pitchFamily="49" charset="0"/>
              </a:rPr>
              <a:t>Method: Least Squares                                                 </a:t>
            </a:r>
          </a:p>
          <a:p>
            <a:r>
              <a:rPr lang="en-US" dirty="0" err="1">
                <a:latin typeface="Courier New" pitchFamily="49" charset="0"/>
              </a:rPr>
              <a:t>Presample</a:t>
            </a:r>
            <a:r>
              <a:rPr lang="en-US" dirty="0">
                <a:latin typeface="Courier New" pitchFamily="49" charset="0"/>
              </a:rPr>
              <a:t> missing value lagged residuals set to zero.     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Variable      </a:t>
            </a:r>
            <a:r>
              <a:rPr lang="en-US" dirty="0" smtClean="0">
                <a:latin typeface="Courier New" pitchFamily="49" charset="0"/>
              </a:rPr>
              <a:t>Coefficient Std</a:t>
            </a:r>
            <a:r>
              <a:rPr lang="en-US" dirty="0">
                <a:latin typeface="Courier New" pitchFamily="49" charset="0"/>
              </a:rPr>
              <a:t>. </a:t>
            </a:r>
            <a:r>
              <a:rPr lang="en-US" dirty="0" smtClean="0">
                <a:latin typeface="Courier New" pitchFamily="49" charset="0"/>
              </a:rPr>
              <a:t>Error t-Statistic  </a:t>
            </a:r>
            <a:r>
              <a:rPr lang="en-US" dirty="0">
                <a:latin typeface="Courier New" pitchFamily="49" charset="0"/>
              </a:rPr>
              <a:t>Prob.  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         C           0.171665   0.258094   0.665124   0.5097          </a:t>
            </a:r>
          </a:p>
          <a:p>
            <a:r>
              <a:rPr lang="en-US" dirty="0">
                <a:latin typeface="Courier New" pitchFamily="49" charset="0"/>
              </a:rPr>
              <a:t>       LGDPI         9.50E-05   0.005822   0.016324   0.9871          </a:t>
            </a:r>
          </a:p>
          <a:p>
            <a:r>
              <a:rPr lang="en-US" dirty="0">
                <a:latin typeface="Courier New" pitchFamily="49" charset="0"/>
              </a:rPr>
              <a:t>     LGPRFOOD       -0.036806   0.048504  -0.758819   0.4523          </a:t>
            </a:r>
          </a:p>
          <a:p>
            <a:r>
              <a:rPr lang="en-US" dirty="0">
                <a:latin typeface="Courier New" pitchFamily="49" charset="0"/>
              </a:rPr>
              <a:t>     RESID(-1)       0.805773   0.108861   7.401873   0.0000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  <a:p>
            <a:r>
              <a:rPr lang="en-US" dirty="0">
                <a:latin typeface="Courier New" pitchFamily="49" charset="0"/>
              </a:rPr>
              <a:t>R-squared            0.571970    Mean dependent var-1.85E-18          </a:t>
            </a:r>
          </a:p>
          <a:p>
            <a:r>
              <a:rPr lang="en-US" dirty="0">
                <a:latin typeface="Courier New" pitchFamily="49" charset="0"/>
              </a:rPr>
              <a:t>Adjusted R-squared   0.540651    S.D. dependent </a:t>
            </a:r>
            <a:r>
              <a:rPr lang="en-US" dirty="0" err="1">
                <a:latin typeface="Courier New" pitchFamily="49" charset="0"/>
              </a:rPr>
              <a:t>var</a:t>
            </a:r>
            <a:r>
              <a:rPr lang="en-US" dirty="0">
                <a:latin typeface="Courier New" pitchFamily="49" charset="0"/>
              </a:rPr>
              <a:t> 0.019916          </a:t>
            </a:r>
          </a:p>
          <a:p>
            <a:r>
              <a:rPr lang="en-US" dirty="0">
                <a:latin typeface="Courier New" pitchFamily="49" charset="0"/>
              </a:rPr>
              <a:t>S.E. of regression   0.013498    </a:t>
            </a:r>
            <a:r>
              <a:rPr lang="en-US" dirty="0" err="1">
                <a:latin typeface="Courier New" pitchFamily="49" charset="0"/>
              </a:rPr>
              <a:t>Akaike</a:t>
            </a:r>
            <a:r>
              <a:rPr lang="en-US" dirty="0">
                <a:latin typeface="Courier New" pitchFamily="49" charset="0"/>
              </a:rPr>
              <a:t> info criter-5.687865          </a:t>
            </a:r>
          </a:p>
          <a:p>
            <a:r>
              <a:rPr lang="en-US" dirty="0">
                <a:latin typeface="Courier New" pitchFamily="49" charset="0"/>
              </a:rPr>
              <a:t>Sum squared </a:t>
            </a:r>
            <a:r>
              <a:rPr lang="en-US" dirty="0" err="1">
                <a:latin typeface="Courier New" pitchFamily="49" charset="0"/>
              </a:rPr>
              <a:t>resid</a:t>
            </a:r>
            <a:r>
              <a:rPr lang="en-US" dirty="0">
                <a:latin typeface="Courier New" pitchFamily="49" charset="0"/>
              </a:rPr>
              <a:t>    0.007470    Schwarz criterion -5.527273          </a:t>
            </a:r>
          </a:p>
          <a:p>
            <a:r>
              <a:rPr lang="en-US" dirty="0">
                <a:latin typeface="Courier New" pitchFamily="49" charset="0"/>
              </a:rPr>
              <a:t>Log likelihood       131.9770    F-statistic        18.26258          </a:t>
            </a:r>
          </a:p>
          <a:p>
            <a:r>
              <a:rPr lang="en-US" dirty="0">
                <a:latin typeface="Courier New" pitchFamily="49" charset="0"/>
              </a:rPr>
              <a:t>Durbin-Watson stat   1.514975    </a:t>
            </a:r>
            <a:r>
              <a:rPr lang="en-US" dirty="0" err="1">
                <a:latin typeface="Courier New" pitchFamily="49" charset="0"/>
              </a:rPr>
              <a:t>Prob</a:t>
            </a:r>
            <a:r>
              <a:rPr lang="en-US" dirty="0">
                <a:latin typeface="Courier New" pitchFamily="49" charset="0"/>
              </a:rPr>
              <a:t>(F-statistic)  0.000000          </a:t>
            </a:r>
          </a:p>
          <a:p>
            <a:r>
              <a:rPr lang="en-US" dirty="0">
                <a:latin typeface="Courier New" pitchFamily="49" charset="0"/>
              </a:rPr>
              <a:t>============================================================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>
                <a:solidFill>
                  <a:srgbClr val="3366FF"/>
                </a:solidFill>
              </a:rPr>
              <a:t>8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dirty="0" smtClean="0"/>
              <a:t>The </a:t>
            </a:r>
            <a:r>
              <a:rPr lang="en-GB" sz="1500" dirty="0"/>
              <a:t>argument in the </a:t>
            </a:r>
            <a:r>
              <a:rPr lang="en-GB" sz="1500" dirty="0">
                <a:latin typeface="Courier New" pitchFamily="49" charset="0"/>
              </a:rPr>
              <a:t>auto</a:t>
            </a:r>
            <a:r>
              <a:rPr lang="en-GB" sz="1500" dirty="0"/>
              <a:t> command relates to the order of autocorrelation being tested.  At the moment we are concerned only with first-order autocorrelation.  This is why the command is </a:t>
            </a:r>
            <a:r>
              <a:rPr lang="en-GB" sz="1500" dirty="0">
                <a:latin typeface="Courier New" pitchFamily="49" charset="0"/>
              </a:rPr>
              <a:t>auto(1)</a:t>
            </a:r>
            <a:r>
              <a:rPr lang="en-GB" sz="1500" dirty="0"/>
              <a:t>.</a:t>
            </a:r>
            <a:endParaRPr lang="en-US" sz="1500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TESTS FOR </a:t>
            </a:r>
            <a:r>
              <a:rPr lang="en-GB" sz="1800" dirty="0" smtClean="0"/>
              <a:t>AUTOCORRELATION III: EXAMPLES</a:t>
            </a:r>
            <a:endParaRPr lang="en-GB" sz="16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81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E4239E8-16D2-4F11-AADA-1243CB5756DA}"/>
</file>

<file path=customXml/itemProps2.xml><?xml version="1.0" encoding="utf-8"?>
<ds:datastoreItem xmlns:ds="http://schemas.openxmlformats.org/officeDocument/2006/customXml" ds:itemID="{CAD70459-185D-4605-BCCD-BD130147570F}"/>
</file>

<file path=customXml/itemProps3.xml><?xml version="1.0" encoding="utf-8"?>
<ds:datastoreItem xmlns:ds="http://schemas.openxmlformats.org/officeDocument/2006/customXml" ds:itemID="{4947C5F9-FD70-4D5E-A06F-72894B6074F4}"/>
</file>

<file path=docProps/app.xml><?xml version="1.0" encoding="utf-8"?>
<Properties xmlns="http://schemas.openxmlformats.org/officeDocument/2006/extended-properties" xmlns:vt="http://schemas.openxmlformats.org/officeDocument/2006/docPropsVTypes">
  <TotalTime>4462</TotalTime>
  <Words>3428</Words>
  <Application>Microsoft Office PowerPoint</Application>
  <PresentationFormat>On-screen Show (4:3)</PresentationFormat>
  <Paragraphs>543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141</cp:revision>
  <dcterms:created xsi:type="dcterms:W3CDTF">1998-05-09T13:24:56Z</dcterms:created>
  <dcterms:modified xsi:type="dcterms:W3CDTF">2016-05-26T11:31:32Z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