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4.xml" ContentType="application/vnd.openxmlformats-officedocument.presentationml.slide+xml"/>
  <Override PartName="/ppt/slides/slide11.xml" ContentType="application/vnd.openxmlformats-officedocument.presentationml.slide+xml"/>
  <Override PartName="/ppt/slides/slide5.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7.xml" ContentType="application/vnd.openxmlformats-officedocument.presentationml.slide+xml"/>
  <Override PartName="/ppt/slides/slide12.xml" ContentType="application/vnd.openxmlformats-officedocument.presentationml.slide+xml"/>
  <Override PartName="/ppt/slides/slide18.xml" ContentType="application/vnd.openxmlformats-officedocument.presentationml.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78" r:id="rId2"/>
    <p:sldId id="362" r:id="rId3"/>
    <p:sldId id="363" r:id="rId4"/>
    <p:sldId id="364" r:id="rId5"/>
    <p:sldId id="365" r:id="rId6"/>
    <p:sldId id="366" r:id="rId7"/>
    <p:sldId id="367" r:id="rId8"/>
    <p:sldId id="368" r:id="rId9"/>
    <p:sldId id="369" r:id="rId10"/>
    <p:sldId id="370" r:id="rId11"/>
    <p:sldId id="371" r:id="rId12"/>
    <p:sldId id="377" r:id="rId13"/>
    <p:sldId id="372" r:id="rId14"/>
    <p:sldId id="373" r:id="rId15"/>
    <p:sldId id="374" r:id="rId16"/>
    <p:sldId id="375" r:id="rId17"/>
    <p:sldId id="376" r:id="rId18"/>
    <p:sldId id="284" r:id="rId19"/>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3366FF"/>
    <a:srgbClr val="FFFF00"/>
    <a:srgbClr val="00FF00"/>
    <a:srgbClr val="FF0000"/>
    <a:srgbClr val="000000"/>
    <a:srgbClr val="66FFFF"/>
    <a:srgbClr val="00009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61" autoAdjust="0"/>
    <p:restoredTop sz="97352" autoAdjust="0"/>
  </p:normalViewPr>
  <p:slideViewPr>
    <p:cSldViewPr snapToGrid="0" showGuides="1">
      <p:cViewPr>
        <p:scale>
          <a:sx n="100" d="100"/>
          <a:sy n="100" d="100"/>
        </p:scale>
        <p:origin x="-2220" y="-396"/>
      </p:cViewPr>
      <p:guideLst>
        <p:guide orient="horz" pos="3680"/>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2.wmf"/><Relationship Id="rId4" Type="http://schemas.openxmlformats.org/officeDocument/2006/relationships/image" Target="../media/image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2.wmf"/><Relationship Id="rId4" Type="http://schemas.openxmlformats.org/officeDocument/2006/relationships/image" Target="../media/image4.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0.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0.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0.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0.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6.wmf"/><Relationship Id="rId4" Type="http://schemas.openxmlformats.org/officeDocument/2006/relationships/image" Target="../media/image4.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4.wmf"/><Relationship Id="rId1" Type="http://schemas.openxmlformats.org/officeDocument/2006/relationships/image" Target="../media/image2.wmf"/><Relationship Id="rId4" Type="http://schemas.openxmlformats.org/officeDocument/2006/relationships/image" Target="../media/image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1.wmf"/><Relationship Id="rId1" Type="http://schemas.openxmlformats.org/officeDocument/2006/relationships/image" Target="../media/image8.wmf"/><Relationship Id="rId5" Type="http://schemas.openxmlformats.org/officeDocument/2006/relationships/image" Target="../media/image12.wmf"/><Relationship Id="rId4" Type="http://schemas.openxmlformats.org/officeDocument/2006/relationships/image" Target="../media/image10.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2.wmf"/><Relationship Id="rId4"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0E5EBC3-8BF9-4E87-BEBE-D7805323A590}" type="slidenum">
              <a:rPr lang="en-US"/>
              <a:pPr/>
              <a:t>‹#›</a:t>
            </a:fld>
            <a:endParaRPr lang="en-US"/>
          </a:p>
        </p:txBody>
      </p:sp>
    </p:spTree>
    <p:extLst>
      <p:ext uri="{BB962C8B-B14F-4D97-AF65-F5344CB8AC3E}">
        <p14:creationId xmlns:p14="http://schemas.microsoft.com/office/powerpoint/2010/main" val="637828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098CCA7-C50E-4074-95AA-912CA73FDBF0}" type="slidenum">
              <a:rPr lang="en-US"/>
              <a:pPr/>
              <a:t>‹#›</a:t>
            </a:fld>
            <a:endParaRPr lang="en-US"/>
          </a:p>
        </p:txBody>
      </p:sp>
    </p:spTree>
    <p:extLst>
      <p:ext uri="{BB962C8B-B14F-4D97-AF65-F5344CB8AC3E}">
        <p14:creationId xmlns:p14="http://schemas.microsoft.com/office/powerpoint/2010/main" val="623360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3C8F602-5406-47F4-BBD5-A6C1CD94E7A5}" type="slidenum">
              <a:rPr lang="en-US"/>
              <a:pPr/>
              <a:t>‹#›</a:t>
            </a:fld>
            <a:endParaRPr lang="en-US"/>
          </a:p>
        </p:txBody>
      </p:sp>
    </p:spTree>
    <p:extLst>
      <p:ext uri="{BB962C8B-B14F-4D97-AF65-F5344CB8AC3E}">
        <p14:creationId xmlns:p14="http://schemas.microsoft.com/office/powerpoint/2010/main" val="684775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D93A1AA-384C-4148-BB86-C125CC62CCC1}" type="slidenum">
              <a:rPr lang="en-US"/>
              <a:pPr/>
              <a:t>‹#›</a:t>
            </a:fld>
            <a:endParaRPr lang="en-US"/>
          </a:p>
        </p:txBody>
      </p:sp>
    </p:spTree>
    <p:extLst>
      <p:ext uri="{BB962C8B-B14F-4D97-AF65-F5344CB8AC3E}">
        <p14:creationId xmlns:p14="http://schemas.microsoft.com/office/powerpoint/2010/main" val="836793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A8E3580-4365-4BFD-997E-19640A2BE40F}" type="slidenum">
              <a:rPr lang="en-US"/>
              <a:pPr/>
              <a:t>‹#›</a:t>
            </a:fld>
            <a:endParaRPr lang="en-US"/>
          </a:p>
        </p:txBody>
      </p:sp>
    </p:spTree>
    <p:extLst>
      <p:ext uri="{BB962C8B-B14F-4D97-AF65-F5344CB8AC3E}">
        <p14:creationId xmlns:p14="http://schemas.microsoft.com/office/powerpoint/2010/main" val="3851348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E7850F7-4E8A-4B2E-9AC9-1802CF880EC2}" type="slidenum">
              <a:rPr lang="en-US"/>
              <a:pPr/>
              <a:t>‹#›</a:t>
            </a:fld>
            <a:endParaRPr lang="en-US"/>
          </a:p>
        </p:txBody>
      </p:sp>
    </p:spTree>
    <p:extLst>
      <p:ext uri="{BB962C8B-B14F-4D97-AF65-F5344CB8AC3E}">
        <p14:creationId xmlns:p14="http://schemas.microsoft.com/office/powerpoint/2010/main" val="35170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F2976733-BB59-4CA1-939C-C564176F92AD}" type="slidenum">
              <a:rPr lang="en-US"/>
              <a:pPr/>
              <a:t>‹#›</a:t>
            </a:fld>
            <a:endParaRPr lang="en-US"/>
          </a:p>
        </p:txBody>
      </p:sp>
    </p:spTree>
    <p:extLst>
      <p:ext uri="{BB962C8B-B14F-4D97-AF65-F5344CB8AC3E}">
        <p14:creationId xmlns:p14="http://schemas.microsoft.com/office/powerpoint/2010/main" val="976120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572CB24E-35E9-4C0C-995C-98798C45F7D6}" type="slidenum">
              <a:rPr lang="en-US"/>
              <a:pPr/>
              <a:t>‹#›</a:t>
            </a:fld>
            <a:endParaRPr lang="en-US"/>
          </a:p>
        </p:txBody>
      </p:sp>
    </p:spTree>
    <p:extLst>
      <p:ext uri="{BB962C8B-B14F-4D97-AF65-F5344CB8AC3E}">
        <p14:creationId xmlns:p14="http://schemas.microsoft.com/office/powerpoint/2010/main" val="4015909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15D10D16-273B-4D87-B731-141FD2384C80}" type="slidenum">
              <a:rPr lang="en-US"/>
              <a:pPr/>
              <a:t>‹#›</a:t>
            </a:fld>
            <a:endParaRPr lang="en-US"/>
          </a:p>
        </p:txBody>
      </p:sp>
    </p:spTree>
    <p:extLst>
      <p:ext uri="{BB962C8B-B14F-4D97-AF65-F5344CB8AC3E}">
        <p14:creationId xmlns:p14="http://schemas.microsoft.com/office/powerpoint/2010/main" val="2392010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4A2EF9B-077E-424C-A00F-3A249F6AEA59}" type="slidenum">
              <a:rPr lang="en-US"/>
              <a:pPr/>
              <a:t>‹#›</a:t>
            </a:fld>
            <a:endParaRPr lang="en-US"/>
          </a:p>
        </p:txBody>
      </p:sp>
    </p:spTree>
    <p:extLst>
      <p:ext uri="{BB962C8B-B14F-4D97-AF65-F5344CB8AC3E}">
        <p14:creationId xmlns:p14="http://schemas.microsoft.com/office/powerpoint/2010/main" val="35871280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70C9CDE-3AEC-4B80-B4EF-D33DC5B6B5D3}" type="slidenum">
              <a:rPr lang="en-US"/>
              <a:pPr/>
              <a:t>‹#›</a:t>
            </a:fld>
            <a:endParaRPr lang="en-US"/>
          </a:p>
        </p:txBody>
      </p:sp>
    </p:spTree>
    <p:extLst>
      <p:ext uri="{BB962C8B-B14F-4D97-AF65-F5344CB8AC3E}">
        <p14:creationId xmlns:p14="http://schemas.microsoft.com/office/powerpoint/2010/main" val="2508074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BDFB9AE2-6479-4D43-A611-1AA02C0769B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29.bin"/><Relationship Id="rId7"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5.wmf"/><Relationship Id="rId5" Type="http://schemas.openxmlformats.org/officeDocument/2006/relationships/oleObject" Target="../embeddings/oleObject30.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32.bin"/></Relationships>
</file>

<file path=ppt/slides/_rels/slide11.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33.bin"/><Relationship Id="rId7"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5.wmf"/><Relationship Id="rId5" Type="http://schemas.openxmlformats.org/officeDocument/2006/relationships/oleObject" Target="../embeddings/oleObject34.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36.bin"/></Relationships>
</file>

<file path=ppt/slides/_rels/slide12.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37.bin"/><Relationship Id="rId7" Type="http://schemas.openxmlformats.org/officeDocument/2006/relationships/oleObject" Target="../embeddings/oleObject39.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5.wmf"/><Relationship Id="rId5" Type="http://schemas.openxmlformats.org/officeDocument/2006/relationships/oleObject" Target="../embeddings/oleObject38.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40.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15.wmf"/><Relationship Id="rId5" Type="http://schemas.openxmlformats.org/officeDocument/2006/relationships/oleObject" Target="../embeddings/oleObject42.bin"/><Relationship Id="rId4" Type="http://schemas.openxmlformats.org/officeDocument/2006/relationships/image" Target="../media/image10.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15.wmf"/><Relationship Id="rId5" Type="http://schemas.openxmlformats.org/officeDocument/2006/relationships/oleObject" Target="../embeddings/oleObject44.bin"/><Relationship Id="rId4" Type="http://schemas.openxmlformats.org/officeDocument/2006/relationships/image" Target="../media/image10.wmf"/></Relationships>
</file>

<file path=ppt/slides/_rels/slide15.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45.bin"/><Relationship Id="rId7"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5.wmf"/><Relationship Id="rId5" Type="http://schemas.openxmlformats.org/officeDocument/2006/relationships/oleObject" Target="../embeddings/oleObject46.bin"/><Relationship Id="rId4" Type="http://schemas.openxmlformats.org/officeDocument/2006/relationships/image" Target="../media/image10.wmf"/></Relationships>
</file>

<file path=ppt/slides/_rels/slide16.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48.bin"/><Relationship Id="rId7" Type="http://schemas.openxmlformats.org/officeDocument/2006/relationships/oleObject" Target="../embeddings/oleObject50.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15.wmf"/><Relationship Id="rId5" Type="http://schemas.openxmlformats.org/officeDocument/2006/relationships/oleObject" Target="../embeddings/oleObject49.bin"/><Relationship Id="rId4" Type="http://schemas.openxmlformats.org/officeDocument/2006/relationships/image" Target="../media/image10.wmf"/></Relationships>
</file>

<file path=ppt/slides/_rels/slide17.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51.bin"/><Relationship Id="rId7"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15.wmf"/><Relationship Id="rId5" Type="http://schemas.openxmlformats.org/officeDocument/2006/relationships/oleObject" Target="../embeddings/oleObject52.bin"/><Relationship Id="rId4" Type="http://schemas.openxmlformats.org/officeDocument/2006/relationships/image" Target="../media/image10.wmf"/></Relationships>
</file>

<file path=ppt/slides/_rels/slide18.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5.bin"/><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8.bin"/><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10.bin"/><Relationship Id="rId7" Type="http://schemas.openxmlformats.org/officeDocument/2006/relationships/oleObject" Target="../embeddings/oleObject12.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11" Type="http://schemas.openxmlformats.org/officeDocument/2006/relationships/oleObject" Target="../embeddings/oleObject14.bin"/><Relationship Id="rId5" Type="http://schemas.openxmlformats.org/officeDocument/2006/relationships/oleObject" Target="../embeddings/oleObject11.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13.bin"/></Relationships>
</file>

<file path=ppt/slides/_rels/slide6.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4.wmf"/><Relationship Id="rId5" Type="http://schemas.openxmlformats.org/officeDocument/2006/relationships/oleObject" Target="../embeddings/oleObject16.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8.bin"/></Relationships>
</file>

<file path=ppt/slides/_rels/slide7.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19.bin"/><Relationship Id="rId7"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9.wmf"/><Relationship Id="rId5" Type="http://schemas.openxmlformats.org/officeDocument/2006/relationships/oleObject" Target="../embeddings/oleObject20.bin"/><Relationship Id="rId4" Type="http://schemas.openxmlformats.org/officeDocument/2006/relationships/image" Target="../media/image8.wmf"/></Relationships>
</file>

<file path=ppt/slides/_rels/slide8.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22.bin"/><Relationship Id="rId7" Type="http://schemas.openxmlformats.org/officeDocument/2006/relationships/oleObject" Target="../embeddings/oleObject24.bin"/><Relationship Id="rId12"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11.wmf"/><Relationship Id="rId11" Type="http://schemas.openxmlformats.org/officeDocument/2006/relationships/oleObject" Target="../embeddings/oleObject26.bin"/><Relationship Id="rId5" Type="http://schemas.openxmlformats.org/officeDocument/2006/relationships/oleObject" Target="../embeddings/oleObject23.bin"/><Relationship Id="rId10" Type="http://schemas.openxmlformats.org/officeDocument/2006/relationships/image" Target="../media/image10.wmf"/><Relationship Id="rId4" Type="http://schemas.openxmlformats.org/officeDocument/2006/relationships/image" Target="../media/image8.wmf"/><Relationship Id="rId9" Type="http://schemas.openxmlformats.org/officeDocument/2006/relationships/oleObject" Target="../embeddings/oleObject25.bin"/></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14.wmf"/><Relationship Id="rId5" Type="http://schemas.openxmlformats.org/officeDocument/2006/relationships/oleObject" Target="../embeddings/oleObject28.bin"/><Relationship Id="rId4" Type="http://schemas.openxmlformats.org/officeDocument/2006/relationships/image" Target="../media/image1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12: </a:t>
            </a:r>
            <a:r>
              <a:rPr lang="en-GB" dirty="0">
                <a:solidFill>
                  <a:schemeClr val="bg1"/>
                </a:solidFill>
                <a:latin typeface="Arial" pitchFamily="34" charset="0"/>
                <a:cs typeface="Arial" pitchFamily="34" charset="0"/>
              </a:rPr>
              <a:t>Autocorrelation </a:t>
            </a: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0213629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950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1495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For multiple regression analysis, the demonstration is the same, except that </a:t>
            </a:r>
            <a:r>
              <a:rPr lang="en-US" sz="1500" b="1" i="1"/>
              <a:t>a</a:t>
            </a:r>
            <a:r>
              <a:rPr lang="en-US" sz="1500" b="1" i="1" baseline="-25000"/>
              <a:t>t</a:t>
            </a:r>
            <a:r>
              <a:rPr lang="en-US" sz="1500" b="1"/>
              <a:t> is replaced by </a:t>
            </a:r>
            <a:r>
              <a:rPr lang="en-US" sz="1500" b="1" i="1"/>
              <a:t>a</a:t>
            </a:r>
            <a:r>
              <a:rPr lang="en-US" sz="1500" b="1" i="1" baseline="-25000"/>
              <a:t>t</a:t>
            </a:r>
            <a:r>
              <a:rPr lang="en-US" sz="1500" b="1" i="1" baseline="30000"/>
              <a:t>*</a:t>
            </a:r>
            <a:r>
              <a:rPr lang="en-US" sz="1500" b="1"/>
              <a:t>, where </a:t>
            </a:r>
            <a:r>
              <a:rPr lang="en-US" sz="1500" b="1" i="1"/>
              <a:t>a</a:t>
            </a:r>
            <a:r>
              <a:rPr lang="en-US" sz="1500" b="1" i="1" baseline="-25000"/>
              <a:t>t</a:t>
            </a:r>
            <a:r>
              <a:rPr lang="en-US" sz="1500" b="1" i="1" baseline="30000"/>
              <a:t>*</a:t>
            </a:r>
            <a:r>
              <a:rPr lang="en-US" sz="1500" b="1"/>
              <a:t> depends on all of the observations on all of the explanatory variables in the model.</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CONSEQUENCES OF AUTOCORRELATION</a:t>
            </a:r>
            <a:endParaRPr lang="en-GB" sz="1600">
              <a:latin typeface="Times New Roman" pitchFamily="18" charset="0"/>
            </a:endParaRPr>
          </a:p>
        </p:txBody>
      </p:sp>
      <p:sp>
        <p:nvSpPr>
          <p:cNvPr id="15" name="Rectangle 14"/>
          <p:cNvSpPr>
            <a:spLocks noChangeArrowheads="1"/>
          </p:cNvSpPr>
          <p:nvPr/>
        </p:nvSpPr>
        <p:spPr bwMode="auto">
          <a:xfrm>
            <a:off x="0" y="2250000"/>
            <a:ext cx="9144000" cy="133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1188000"/>
            <a:ext cx="9144000" cy="95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39999"/>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999324488"/>
              </p:ext>
            </p:extLst>
          </p:nvPr>
        </p:nvGraphicFramePr>
        <p:xfrm>
          <a:off x="3197225" y="625475"/>
          <a:ext cx="2368550" cy="374650"/>
        </p:xfrm>
        <a:graphic>
          <a:graphicData uri="http://schemas.openxmlformats.org/presentationml/2006/ole">
            <mc:AlternateContent xmlns:mc="http://schemas.openxmlformats.org/markup-compatibility/2006">
              <mc:Choice xmlns:v="urn:schemas-microsoft-com:vml" Requires="v">
                <p:oleObj spid="_x0000_s149574"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7225" y="625475"/>
                        <a:ext cx="23685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16"/>
          <p:cNvSpPr>
            <a:spLocks noChangeArrowheads="1"/>
          </p:cNvSpPr>
          <p:nvPr/>
        </p:nvSpPr>
        <p:spPr bwMode="auto">
          <a:xfrm>
            <a:off x="0" y="3689999"/>
            <a:ext cx="9144000" cy="189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4212708583"/>
              </p:ext>
            </p:extLst>
          </p:nvPr>
        </p:nvGraphicFramePr>
        <p:xfrm>
          <a:off x="2597150" y="3771900"/>
          <a:ext cx="6083300" cy="1739900"/>
        </p:xfrm>
        <a:graphic>
          <a:graphicData uri="http://schemas.openxmlformats.org/presentationml/2006/ole">
            <mc:AlternateContent xmlns:mc="http://schemas.openxmlformats.org/markup-compatibility/2006">
              <mc:Choice xmlns:v="urn:schemas-microsoft-com:vml" Requires="v">
                <p:oleObj spid="_x0000_s149575" name="Equation" r:id="rId5" imgW="6083280" imgH="1739880" progId="Equation.DSMT4">
                  <p:embed/>
                </p:oleObj>
              </mc:Choice>
              <mc:Fallback>
                <p:oleObj name="Equation" r:id="rId5" imgW="6083280" imgH="1739880" progId="Equation.DSMT4">
                  <p:embed/>
                  <p:pic>
                    <p:nvPicPr>
                      <p:cNvPr id="0" name=""/>
                      <p:cNvPicPr>
                        <a:picLocks noChangeAspect="1" noChangeArrowheads="1"/>
                      </p:cNvPicPr>
                      <p:nvPr/>
                    </p:nvPicPr>
                    <p:blipFill>
                      <a:blip r:embed="rId6"/>
                      <a:srcRect/>
                      <a:stretch>
                        <a:fillRect/>
                      </a:stretch>
                    </p:blipFill>
                    <p:spPr bwMode="auto">
                      <a:xfrm>
                        <a:off x="2597150" y="3771900"/>
                        <a:ext cx="60833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224469878"/>
              </p:ext>
            </p:extLst>
          </p:nvPr>
        </p:nvGraphicFramePr>
        <p:xfrm>
          <a:off x="3136900" y="1257300"/>
          <a:ext cx="2127250" cy="793750"/>
        </p:xfrm>
        <a:graphic>
          <a:graphicData uri="http://schemas.openxmlformats.org/presentationml/2006/ole">
            <mc:AlternateContent xmlns:mc="http://schemas.openxmlformats.org/markup-compatibility/2006">
              <mc:Choice xmlns:v="urn:schemas-microsoft-com:vml" Requires="v">
                <p:oleObj spid="_x0000_s149576" name="Equation" r:id="rId7" imgW="2133360" imgH="799920" progId="Equation.DSMT4">
                  <p:embed/>
                </p:oleObj>
              </mc:Choice>
              <mc:Fallback>
                <p:oleObj name="Equation" r:id="rId7" imgW="2133360" imgH="79992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36900" y="1257300"/>
                        <a:ext cx="212725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76782783"/>
              </p:ext>
            </p:extLst>
          </p:nvPr>
        </p:nvGraphicFramePr>
        <p:xfrm>
          <a:off x="3201988" y="2308225"/>
          <a:ext cx="2260600" cy="1193800"/>
        </p:xfrm>
        <a:graphic>
          <a:graphicData uri="http://schemas.openxmlformats.org/presentationml/2006/ole">
            <mc:AlternateContent xmlns:mc="http://schemas.openxmlformats.org/markup-compatibility/2006">
              <mc:Choice xmlns:v="urn:schemas-microsoft-com:vml" Requires="v">
                <p:oleObj spid="_x0000_s149577" name="Equation" r:id="rId9" imgW="2260600" imgH="1193800" progId="Equation.3">
                  <p:embed/>
                </p:oleObj>
              </mc:Choice>
              <mc:Fallback>
                <p:oleObj name="Equation" r:id="rId9" imgW="2260600" imgH="1193800" progId="Equation.3">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01988" y="2308225"/>
                        <a:ext cx="22606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sz="1500" dirty="0"/>
          </a:p>
        </p:txBody>
      </p:sp>
      <p:sp>
        <p:nvSpPr>
          <p:cNvPr id="15053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505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We will not pursue analytically the other consequences of autocorrelation.  </a:t>
            </a:r>
            <a:r>
              <a:rPr lang="en-US" sz="1500" b="1" dirty="0" smtClean="0"/>
              <a:t>An important one is that </a:t>
            </a:r>
            <a:r>
              <a:rPr lang="en-US" sz="1500" b="1" dirty="0"/>
              <a:t>the Gauss–Markov theorem, which guarantees the efficiency of the OLS estimators, </a:t>
            </a:r>
            <a:r>
              <a:rPr lang="en-US" sz="1500" b="1" dirty="0" smtClean="0"/>
              <a:t>does not apply, since its proof requires </a:t>
            </a:r>
            <a:r>
              <a:rPr lang="en-US" sz="1500" b="1" dirty="0"/>
              <a:t>no </a:t>
            </a:r>
            <a:r>
              <a:rPr lang="en-US" sz="1500" b="1" dirty="0" smtClean="0"/>
              <a:t>autocorrelation.</a:t>
            </a:r>
            <a:endParaRPr lang="en-GB" sz="1500" b="1"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CONSEQUENCES OF AUTOCORRELATION</a:t>
            </a:r>
            <a:endParaRPr lang="en-GB" sz="1600">
              <a:latin typeface="Times New Roman" pitchFamily="18" charset="0"/>
            </a:endParaRPr>
          </a:p>
        </p:txBody>
      </p:sp>
      <p:sp>
        <p:nvSpPr>
          <p:cNvPr id="15" name="Rectangle 14"/>
          <p:cNvSpPr>
            <a:spLocks noChangeArrowheads="1"/>
          </p:cNvSpPr>
          <p:nvPr/>
        </p:nvSpPr>
        <p:spPr bwMode="auto">
          <a:xfrm>
            <a:off x="0" y="2250000"/>
            <a:ext cx="9144000" cy="133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1188000"/>
            <a:ext cx="9144000" cy="95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39999"/>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999324488"/>
              </p:ext>
            </p:extLst>
          </p:nvPr>
        </p:nvGraphicFramePr>
        <p:xfrm>
          <a:off x="3197225" y="625475"/>
          <a:ext cx="2368550" cy="374650"/>
        </p:xfrm>
        <a:graphic>
          <a:graphicData uri="http://schemas.openxmlformats.org/presentationml/2006/ole">
            <mc:AlternateContent xmlns:mc="http://schemas.openxmlformats.org/markup-compatibility/2006">
              <mc:Choice xmlns:v="urn:schemas-microsoft-com:vml" Requires="v">
                <p:oleObj spid="_x0000_s150592"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7225" y="625475"/>
                        <a:ext cx="23685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16"/>
          <p:cNvSpPr>
            <a:spLocks noChangeArrowheads="1"/>
          </p:cNvSpPr>
          <p:nvPr/>
        </p:nvSpPr>
        <p:spPr bwMode="auto">
          <a:xfrm>
            <a:off x="0" y="3689999"/>
            <a:ext cx="9144000" cy="189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4212708583"/>
              </p:ext>
            </p:extLst>
          </p:nvPr>
        </p:nvGraphicFramePr>
        <p:xfrm>
          <a:off x="2597150" y="3771900"/>
          <a:ext cx="6083300" cy="1739900"/>
        </p:xfrm>
        <a:graphic>
          <a:graphicData uri="http://schemas.openxmlformats.org/presentationml/2006/ole">
            <mc:AlternateContent xmlns:mc="http://schemas.openxmlformats.org/markup-compatibility/2006">
              <mc:Choice xmlns:v="urn:schemas-microsoft-com:vml" Requires="v">
                <p:oleObj spid="_x0000_s150593" name="Equation" r:id="rId5" imgW="6083280" imgH="1739880" progId="Equation.DSMT4">
                  <p:embed/>
                </p:oleObj>
              </mc:Choice>
              <mc:Fallback>
                <p:oleObj name="Equation" r:id="rId5" imgW="6083280" imgH="1739880" progId="Equation.DSMT4">
                  <p:embed/>
                  <p:pic>
                    <p:nvPicPr>
                      <p:cNvPr id="0" name=""/>
                      <p:cNvPicPr>
                        <a:picLocks noChangeAspect="1" noChangeArrowheads="1"/>
                      </p:cNvPicPr>
                      <p:nvPr/>
                    </p:nvPicPr>
                    <p:blipFill>
                      <a:blip r:embed="rId6"/>
                      <a:srcRect/>
                      <a:stretch>
                        <a:fillRect/>
                      </a:stretch>
                    </p:blipFill>
                    <p:spPr bwMode="auto">
                      <a:xfrm>
                        <a:off x="2597150" y="3771900"/>
                        <a:ext cx="60833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224469878"/>
              </p:ext>
            </p:extLst>
          </p:nvPr>
        </p:nvGraphicFramePr>
        <p:xfrm>
          <a:off x="3136900" y="1257300"/>
          <a:ext cx="2127250" cy="793750"/>
        </p:xfrm>
        <a:graphic>
          <a:graphicData uri="http://schemas.openxmlformats.org/presentationml/2006/ole">
            <mc:AlternateContent xmlns:mc="http://schemas.openxmlformats.org/markup-compatibility/2006">
              <mc:Choice xmlns:v="urn:schemas-microsoft-com:vml" Requires="v">
                <p:oleObj spid="_x0000_s150594" name="Equation" r:id="rId7" imgW="2133360" imgH="799920" progId="Equation.DSMT4">
                  <p:embed/>
                </p:oleObj>
              </mc:Choice>
              <mc:Fallback>
                <p:oleObj name="Equation" r:id="rId7" imgW="2133360" imgH="79992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36900" y="1257300"/>
                        <a:ext cx="212725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76782783"/>
              </p:ext>
            </p:extLst>
          </p:nvPr>
        </p:nvGraphicFramePr>
        <p:xfrm>
          <a:off x="3201988" y="2308225"/>
          <a:ext cx="2260600" cy="1193800"/>
        </p:xfrm>
        <a:graphic>
          <a:graphicData uri="http://schemas.openxmlformats.org/presentationml/2006/ole">
            <mc:AlternateContent xmlns:mc="http://schemas.openxmlformats.org/markup-compatibility/2006">
              <mc:Choice xmlns:v="urn:schemas-microsoft-com:vml" Requires="v">
                <p:oleObj spid="_x0000_s150595" name="Equation" r:id="rId9" imgW="2260600" imgH="1193800" progId="Equation.3">
                  <p:embed/>
                </p:oleObj>
              </mc:Choice>
              <mc:Fallback>
                <p:oleObj name="Equation" r:id="rId9" imgW="2260600" imgH="1193800" progId="Equation.3">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01988" y="2308225"/>
                        <a:ext cx="22606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sz="1500" dirty="0"/>
          </a:p>
        </p:txBody>
      </p:sp>
      <p:sp>
        <p:nvSpPr>
          <p:cNvPr id="15053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11</a:t>
            </a:r>
            <a:endParaRPr lang="en-US" sz="1000" dirty="0">
              <a:solidFill>
                <a:srgbClr val="3366FF"/>
              </a:solidFill>
            </a:endParaRPr>
          </a:p>
        </p:txBody>
      </p:sp>
      <p:sp>
        <p:nvSpPr>
          <p:cNvPr id="1505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smtClean="0"/>
              <a:t>Another is that </a:t>
            </a:r>
            <a:r>
              <a:rPr lang="en-US" sz="1500" b="1" dirty="0"/>
              <a:t>the expressions for the standard </a:t>
            </a:r>
            <a:r>
              <a:rPr lang="en-US" sz="1500" b="1" dirty="0" smtClean="0"/>
              <a:t>errors are invalid since they are based on the assumption that there is no autocorrelation.</a:t>
            </a:r>
            <a:endParaRPr lang="en-GB" sz="1500" b="1"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CONSEQUENCES OF AUTOCORRELATION</a:t>
            </a:r>
            <a:endParaRPr lang="en-GB" sz="1600">
              <a:latin typeface="Times New Roman" pitchFamily="18" charset="0"/>
            </a:endParaRPr>
          </a:p>
        </p:txBody>
      </p:sp>
      <p:sp>
        <p:nvSpPr>
          <p:cNvPr id="15" name="Rectangle 14"/>
          <p:cNvSpPr>
            <a:spLocks noChangeArrowheads="1"/>
          </p:cNvSpPr>
          <p:nvPr/>
        </p:nvSpPr>
        <p:spPr bwMode="auto">
          <a:xfrm>
            <a:off x="0" y="2250000"/>
            <a:ext cx="9144000" cy="133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1188000"/>
            <a:ext cx="9144000" cy="95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39999"/>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1090609081"/>
              </p:ext>
            </p:extLst>
          </p:nvPr>
        </p:nvGraphicFramePr>
        <p:xfrm>
          <a:off x="3197225" y="625475"/>
          <a:ext cx="2368550" cy="374650"/>
        </p:xfrm>
        <a:graphic>
          <a:graphicData uri="http://schemas.openxmlformats.org/presentationml/2006/ole">
            <mc:AlternateContent xmlns:mc="http://schemas.openxmlformats.org/markup-compatibility/2006">
              <mc:Choice xmlns:v="urn:schemas-microsoft-com:vml" Requires="v">
                <p:oleObj spid="_x0000_s156700"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7225" y="625475"/>
                        <a:ext cx="23685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16"/>
          <p:cNvSpPr>
            <a:spLocks noChangeArrowheads="1"/>
          </p:cNvSpPr>
          <p:nvPr/>
        </p:nvSpPr>
        <p:spPr bwMode="auto">
          <a:xfrm>
            <a:off x="0" y="3689999"/>
            <a:ext cx="9144000" cy="189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4212708583"/>
              </p:ext>
            </p:extLst>
          </p:nvPr>
        </p:nvGraphicFramePr>
        <p:xfrm>
          <a:off x="2597150" y="3771900"/>
          <a:ext cx="6083300" cy="1739900"/>
        </p:xfrm>
        <a:graphic>
          <a:graphicData uri="http://schemas.openxmlformats.org/presentationml/2006/ole">
            <mc:AlternateContent xmlns:mc="http://schemas.openxmlformats.org/markup-compatibility/2006">
              <mc:Choice xmlns:v="urn:schemas-microsoft-com:vml" Requires="v">
                <p:oleObj spid="_x0000_s156701" name="Equation" r:id="rId5" imgW="6083280" imgH="1739880" progId="Equation.DSMT4">
                  <p:embed/>
                </p:oleObj>
              </mc:Choice>
              <mc:Fallback>
                <p:oleObj name="Equation" r:id="rId5" imgW="6083280" imgH="1739880" progId="Equation.DSMT4">
                  <p:embed/>
                  <p:pic>
                    <p:nvPicPr>
                      <p:cNvPr id="0" name=""/>
                      <p:cNvPicPr>
                        <a:picLocks noChangeAspect="1" noChangeArrowheads="1"/>
                      </p:cNvPicPr>
                      <p:nvPr/>
                    </p:nvPicPr>
                    <p:blipFill>
                      <a:blip r:embed="rId6"/>
                      <a:srcRect/>
                      <a:stretch>
                        <a:fillRect/>
                      </a:stretch>
                    </p:blipFill>
                    <p:spPr bwMode="auto">
                      <a:xfrm>
                        <a:off x="2597150" y="3771900"/>
                        <a:ext cx="60833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224469878"/>
              </p:ext>
            </p:extLst>
          </p:nvPr>
        </p:nvGraphicFramePr>
        <p:xfrm>
          <a:off x="3136900" y="1257300"/>
          <a:ext cx="2127250" cy="793750"/>
        </p:xfrm>
        <a:graphic>
          <a:graphicData uri="http://schemas.openxmlformats.org/presentationml/2006/ole">
            <mc:AlternateContent xmlns:mc="http://schemas.openxmlformats.org/markup-compatibility/2006">
              <mc:Choice xmlns:v="urn:schemas-microsoft-com:vml" Requires="v">
                <p:oleObj spid="_x0000_s156702" name="Equation" r:id="rId7" imgW="2133360" imgH="799920" progId="Equation.DSMT4">
                  <p:embed/>
                </p:oleObj>
              </mc:Choice>
              <mc:Fallback>
                <p:oleObj name="Equation" r:id="rId7" imgW="2133360" imgH="79992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36900" y="1257300"/>
                        <a:ext cx="212725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76782783"/>
              </p:ext>
            </p:extLst>
          </p:nvPr>
        </p:nvGraphicFramePr>
        <p:xfrm>
          <a:off x="3201988" y="2308225"/>
          <a:ext cx="2260600" cy="1193800"/>
        </p:xfrm>
        <a:graphic>
          <a:graphicData uri="http://schemas.openxmlformats.org/presentationml/2006/ole">
            <mc:AlternateContent xmlns:mc="http://schemas.openxmlformats.org/markup-compatibility/2006">
              <mc:Choice xmlns:v="urn:schemas-microsoft-com:vml" Requires="v">
                <p:oleObj spid="_x0000_s156703" name="Equation" r:id="rId9" imgW="2260600" imgH="1193800" progId="Equation.3">
                  <p:embed/>
                </p:oleObj>
              </mc:Choice>
              <mc:Fallback>
                <p:oleObj name="Equation" r:id="rId9" imgW="2260600" imgH="1193800" progId="Equation.3">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01988" y="2308225"/>
                        <a:ext cx="22606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9048589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155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12</a:t>
            </a:r>
            <a:endParaRPr lang="en-US" sz="1000" dirty="0">
              <a:solidFill>
                <a:srgbClr val="3366FF"/>
              </a:solidFill>
            </a:endParaRPr>
          </a:p>
        </p:txBody>
      </p:sp>
      <p:sp>
        <p:nvSpPr>
          <p:cNvPr id="15155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Now we come to the special case where OLS yields inconsistent estimators if the disturbance term is subject to autocorrelation.</a:t>
            </a:r>
            <a:endParaRPr lang="en-GB" sz="1500" b="1"/>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CONSEQUENCES OF AUTOCORRELATION</a:t>
            </a:r>
            <a:endParaRPr lang="en-GB" sz="1600">
              <a:latin typeface="Times New Roman" pitchFamily="18" charset="0"/>
            </a:endParaRPr>
          </a:p>
        </p:txBody>
      </p:sp>
      <p:sp>
        <p:nvSpPr>
          <p:cNvPr id="13" name="Rectangle 12"/>
          <p:cNvSpPr>
            <a:spLocks noChangeArrowheads="1"/>
          </p:cNvSpPr>
          <p:nvPr/>
        </p:nvSpPr>
        <p:spPr bwMode="auto">
          <a:xfrm>
            <a:off x="0" y="1188000"/>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539999"/>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5" name="Object 7"/>
          <p:cNvGraphicFramePr>
            <a:graphicFrameLocks noChangeAspect="1"/>
          </p:cNvGraphicFramePr>
          <p:nvPr>
            <p:extLst>
              <p:ext uri="{D42A27DB-BD31-4B8C-83A1-F6EECF244321}">
                <p14:modId xmlns:p14="http://schemas.microsoft.com/office/powerpoint/2010/main" val="3584167797"/>
              </p:ext>
            </p:extLst>
          </p:nvPr>
        </p:nvGraphicFramePr>
        <p:xfrm>
          <a:off x="2838450" y="1250950"/>
          <a:ext cx="1746250" cy="374650"/>
        </p:xfrm>
        <a:graphic>
          <a:graphicData uri="http://schemas.openxmlformats.org/presentationml/2006/ole">
            <mc:AlternateContent xmlns:mc="http://schemas.openxmlformats.org/markup-compatibility/2006">
              <mc:Choice xmlns:v="urn:schemas-microsoft-com:vml" Requires="v">
                <p:oleObj spid="_x0000_s151588" name="Equation" r:id="rId3" imgW="1752480" imgH="380880" progId="Equation.3">
                  <p:embed/>
                </p:oleObj>
              </mc:Choice>
              <mc:Fallback>
                <p:oleObj name="Equation" r:id="rId3" imgW="17524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8450" y="1250950"/>
                        <a:ext cx="1746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6"/>
          <p:cNvGraphicFramePr>
            <a:graphicFrameLocks noChangeAspect="1"/>
          </p:cNvGraphicFramePr>
          <p:nvPr>
            <p:extLst>
              <p:ext uri="{D42A27DB-BD31-4B8C-83A1-F6EECF244321}">
                <p14:modId xmlns:p14="http://schemas.microsoft.com/office/powerpoint/2010/main" val="3769885667"/>
              </p:ext>
            </p:extLst>
          </p:nvPr>
        </p:nvGraphicFramePr>
        <p:xfrm>
          <a:off x="2868613" y="615950"/>
          <a:ext cx="3406775" cy="374650"/>
        </p:xfrm>
        <a:graphic>
          <a:graphicData uri="http://schemas.openxmlformats.org/presentationml/2006/ole">
            <mc:AlternateContent xmlns:mc="http://schemas.openxmlformats.org/markup-compatibility/2006">
              <mc:Choice xmlns:v="urn:schemas-microsoft-com:vml" Requires="v">
                <p:oleObj spid="_x0000_s151589" name="Equation" r:id="rId5" imgW="3416040" imgH="380880" progId="Equation.3">
                  <p:embed/>
                </p:oleObj>
              </mc:Choice>
              <mc:Fallback>
                <p:oleObj name="Equation" r:id="rId5" imgW="341604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68613" y="615950"/>
                        <a:ext cx="3406775"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258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13</a:t>
            </a:r>
            <a:endParaRPr lang="en-US" sz="1000" dirty="0">
              <a:solidFill>
                <a:srgbClr val="3366FF"/>
              </a:solidFill>
            </a:endParaRPr>
          </a:p>
        </p:txBody>
      </p:sp>
      <p:sp>
        <p:nvSpPr>
          <p:cNvPr id="15258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If the model specification includes a lagged dependent variable, OLS estimators are biased and inconsistent if the disturbance term is subject to autocorrelation.  This will be demonstrated for AR(1) autocorrelation and an ADL(1,0) model with one </a:t>
            </a:r>
            <a:r>
              <a:rPr lang="en-US" sz="1500" b="1" i="1"/>
              <a:t>X</a:t>
            </a:r>
            <a:r>
              <a:rPr lang="en-US" sz="1500" b="1"/>
              <a:t> variable. </a:t>
            </a:r>
            <a:endParaRPr lang="en-GB" sz="1500" b="1"/>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CONSEQUENCES OF AUTOCORRELATION</a:t>
            </a:r>
            <a:endParaRPr lang="en-GB" sz="1600">
              <a:latin typeface="Times New Roman" pitchFamily="18" charset="0"/>
            </a:endParaRPr>
          </a:p>
        </p:txBody>
      </p:sp>
      <p:sp>
        <p:nvSpPr>
          <p:cNvPr id="13" name="Rectangle 12"/>
          <p:cNvSpPr>
            <a:spLocks noChangeArrowheads="1"/>
          </p:cNvSpPr>
          <p:nvPr/>
        </p:nvSpPr>
        <p:spPr bwMode="auto">
          <a:xfrm>
            <a:off x="0" y="1188000"/>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539999"/>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5" name="Object 7"/>
          <p:cNvGraphicFramePr>
            <a:graphicFrameLocks noChangeAspect="1"/>
          </p:cNvGraphicFramePr>
          <p:nvPr>
            <p:extLst>
              <p:ext uri="{D42A27DB-BD31-4B8C-83A1-F6EECF244321}">
                <p14:modId xmlns:p14="http://schemas.microsoft.com/office/powerpoint/2010/main" val="3584167797"/>
              </p:ext>
            </p:extLst>
          </p:nvPr>
        </p:nvGraphicFramePr>
        <p:xfrm>
          <a:off x="2838450" y="1250950"/>
          <a:ext cx="1746250" cy="374650"/>
        </p:xfrm>
        <a:graphic>
          <a:graphicData uri="http://schemas.openxmlformats.org/presentationml/2006/ole">
            <mc:AlternateContent xmlns:mc="http://schemas.openxmlformats.org/markup-compatibility/2006">
              <mc:Choice xmlns:v="urn:schemas-microsoft-com:vml" Requires="v">
                <p:oleObj spid="_x0000_s152609" name="Equation" r:id="rId3" imgW="1752480" imgH="380880" progId="Equation.3">
                  <p:embed/>
                </p:oleObj>
              </mc:Choice>
              <mc:Fallback>
                <p:oleObj name="Equation" r:id="rId3" imgW="17524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8450" y="1250950"/>
                        <a:ext cx="1746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6"/>
          <p:cNvGraphicFramePr>
            <a:graphicFrameLocks noChangeAspect="1"/>
          </p:cNvGraphicFramePr>
          <p:nvPr>
            <p:extLst>
              <p:ext uri="{D42A27DB-BD31-4B8C-83A1-F6EECF244321}">
                <p14:modId xmlns:p14="http://schemas.microsoft.com/office/powerpoint/2010/main" val="3769885667"/>
              </p:ext>
            </p:extLst>
          </p:nvPr>
        </p:nvGraphicFramePr>
        <p:xfrm>
          <a:off x="2868613" y="615950"/>
          <a:ext cx="3406775" cy="374650"/>
        </p:xfrm>
        <a:graphic>
          <a:graphicData uri="http://schemas.openxmlformats.org/presentationml/2006/ole">
            <mc:AlternateContent xmlns:mc="http://schemas.openxmlformats.org/markup-compatibility/2006">
              <mc:Choice xmlns:v="urn:schemas-microsoft-com:vml" Requires="v">
                <p:oleObj spid="_x0000_s152610" name="Equation" r:id="rId5" imgW="3416040" imgH="380880" progId="Equation.3">
                  <p:embed/>
                </p:oleObj>
              </mc:Choice>
              <mc:Fallback>
                <p:oleObj name="Equation" r:id="rId5" imgW="341604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68613" y="615950"/>
                        <a:ext cx="3406775"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360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14</a:t>
            </a:r>
            <a:endParaRPr lang="en-US" sz="1000" dirty="0">
              <a:solidFill>
                <a:srgbClr val="3366FF"/>
              </a:solidFill>
            </a:endParaRPr>
          </a:p>
        </p:txBody>
      </p:sp>
      <p:sp>
        <p:nvSpPr>
          <p:cNvPr id="15360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Lagging the ADL(1,0) model by one time period, we obtain the third line.  </a:t>
            </a:r>
            <a:r>
              <a:rPr lang="en-US" sz="1500" b="1"/>
              <a:t>Thus </a:t>
            </a:r>
            <a:r>
              <a:rPr lang="en-US" sz="1500" b="1" i="1"/>
              <a:t>Y</a:t>
            </a:r>
            <a:r>
              <a:rPr lang="en-US" sz="1500" b="1" i="1" baseline="-25000"/>
              <a:t>t</a:t>
            </a:r>
            <a:r>
              <a:rPr lang="en-US" sz="1500" b="1" baseline="-25000"/>
              <a:t>–1</a:t>
            </a:r>
            <a:r>
              <a:rPr lang="en-US" sz="1500" b="1"/>
              <a:t> depends on </a:t>
            </a:r>
            <a:r>
              <a:rPr lang="en-US" sz="1500" b="1" i="1"/>
              <a:t>u</a:t>
            </a:r>
            <a:r>
              <a:rPr lang="en-US" sz="1500" b="1" i="1" baseline="-25000"/>
              <a:t>t</a:t>
            </a:r>
            <a:r>
              <a:rPr lang="en-US" sz="1500" b="1" baseline="-25000"/>
              <a:t>–1</a:t>
            </a:r>
            <a:r>
              <a:rPr lang="en-US" sz="1500" b="1"/>
              <a:t>.  As a consequence of the AR(1) autocorrelation </a:t>
            </a:r>
            <a:r>
              <a:rPr lang="en-US" sz="1500" b="1" i="1"/>
              <a:t>u</a:t>
            </a:r>
            <a:r>
              <a:rPr lang="en-US" sz="1500" b="1" i="1" baseline="-25000"/>
              <a:t>t</a:t>
            </a:r>
            <a:r>
              <a:rPr lang="en-US" sz="1500" b="1"/>
              <a:t> also depends on </a:t>
            </a:r>
            <a:r>
              <a:rPr lang="en-US" sz="1500" b="1" i="1"/>
              <a:t>u</a:t>
            </a:r>
            <a:r>
              <a:rPr lang="en-US" sz="1500" b="1" i="1" baseline="-25000"/>
              <a:t>t</a:t>
            </a:r>
            <a:r>
              <a:rPr lang="en-US" sz="1500" b="1" baseline="-25000"/>
              <a:t>–1</a:t>
            </a:r>
            <a:r>
              <a:rPr lang="en-US" sz="1500" b="1"/>
              <a:t>. </a:t>
            </a:r>
            <a:endParaRPr lang="en-GB" sz="1500" b="1"/>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CONSEQUENCES OF AUTOCORRELATION</a:t>
            </a:r>
            <a:endParaRPr lang="en-GB" sz="1600">
              <a:latin typeface="Times New Roman" pitchFamily="18" charset="0"/>
            </a:endParaRPr>
          </a:p>
        </p:txBody>
      </p:sp>
      <p:sp>
        <p:nvSpPr>
          <p:cNvPr id="16" name="Rectangle 16"/>
          <p:cNvSpPr>
            <a:spLocks noChangeArrowheads="1"/>
          </p:cNvSpPr>
          <p:nvPr/>
        </p:nvSpPr>
        <p:spPr bwMode="auto">
          <a:xfrm>
            <a:off x="0" y="1836000"/>
            <a:ext cx="9144000" cy="55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1188000"/>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539999"/>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ounded Rectangle 18"/>
          <p:cNvSpPr/>
          <p:nvPr/>
        </p:nvSpPr>
        <p:spPr bwMode="auto">
          <a:xfrm rot="-840000">
            <a:off x="3543493" y="966367"/>
            <a:ext cx="2821110" cy="324000"/>
          </a:xfrm>
          <a:prstGeom prst="roundRect">
            <a:avLst>
              <a:gd name="adj" fmla="val 50000"/>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0" name="Object 7"/>
          <p:cNvGraphicFramePr>
            <a:graphicFrameLocks noChangeAspect="1"/>
          </p:cNvGraphicFramePr>
          <p:nvPr>
            <p:extLst>
              <p:ext uri="{D42A27DB-BD31-4B8C-83A1-F6EECF244321}">
                <p14:modId xmlns:p14="http://schemas.microsoft.com/office/powerpoint/2010/main" val="2484899570"/>
              </p:ext>
            </p:extLst>
          </p:nvPr>
        </p:nvGraphicFramePr>
        <p:xfrm>
          <a:off x="2838450" y="1250950"/>
          <a:ext cx="1746250" cy="374650"/>
        </p:xfrm>
        <a:graphic>
          <a:graphicData uri="http://schemas.openxmlformats.org/presentationml/2006/ole">
            <mc:AlternateContent xmlns:mc="http://schemas.openxmlformats.org/markup-compatibility/2006">
              <mc:Choice xmlns:v="urn:schemas-microsoft-com:vml" Requires="v">
                <p:oleObj spid="_x0000_s153647" name="Equation" r:id="rId3" imgW="1752480" imgH="380880" progId="Equation.3">
                  <p:embed/>
                </p:oleObj>
              </mc:Choice>
              <mc:Fallback>
                <p:oleObj name="Equation" r:id="rId3" imgW="17524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8450" y="1250950"/>
                        <a:ext cx="1746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Rounded Rectangle 20"/>
          <p:cNvSpPr/>
          <p:nvPr/>
        </p:nvSpPr>
        <p:spPr bwMode="auto">
          <a:xfrm rot="3300000">
            <a:off x="4858077" y="1284426"/>
            <a:ext cx="2052000" cy="324000"/>
          </a:xfrm>
          <a:prstGeom prst="roundRect">
            <a:avLst>
              <a:gd name="adj" fmla="val 50000"/>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2" name="Object 6"/>
          <p:cNvGraphicFramePr>
            <a:graphicFrameLocks noChangeAspect="1"/>
          </p:cNvGraphicFramePr>
          <p:nvPr>
            <p:extLst>
              <p:ext uri="{D42A27DB-BD31-4B8C-83A1-F6EECF244321}">
                <p14:modId xmlns:p14="http://schemas.microsoft.com/office/powerpoint/2010/main" val="2968930861"/>
              </p:ext>
            </p:extLst>
          </p:nvPr>
        </p:nvGraphicFramePr>
        <p:xfrm>
          <a:off x="2868613" y="615950"/>
          <a:ext cx="3406775" cy="374650"/>
        </p:xfrm>
        <a:graphic>
          <a:graphicData uri="http://schemas.openxmlformats.org/presentationml/2006/ole">
            <mc:AlternateContent xmlns:mc="http://schemas.openxmlformats.org/markup-compatibility/2006">
              <mc:Choice xmlns:v="urn:schemas-microsoft-com:vml" Requires="v">
                <p:oleObj spid="_x0000_s153648" name="Equation" r:id="rId5" imgW="3416040" imgH="380880" progId="Equation.3">
                  <p:embed/>
                </p:oleObj>
              </mc:Choice>
              <mc:Fallback>
                <p:oleObj name="Equation" r:id="rId5" imgW="341604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68613" y="615950"/>
                        <a:ext cx="3406775"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8"/>
          <p:cNvGraphicFramePr>
            <a:graphicFrameLocks noChangeAspect="1"/>
          </p:cNvGraphicFramePr>
          <p:nvPr>
            <p:extLst>
              <p:ext uri="{D42A27DB-BD31-4B8C-83A1-F6EECF244321}">
                <p14:modId xmlns:p14="http://schemas.microsoft.com/office/powerpoint/2010/main" val="4248266770"/>
              </p:ext>
            </p:extLst>
          </p:nvPr>
        </p:nvGraphicFramePr>
        <p:xfrm>
          <a:off x="2654300" y="1927225"/>
          <a:ext cx="4002088" cy="374650"/>
        </p:xfrm>
        <a:graphic>
          <a:graphicData uri="http://schemas.openxmlformats.org/presentationml/2006/ole">
            <mc:AlternateContent xmlns:mc="http://schemas.openxmlformats.org/markup-compatibility/2006">
              <mc:Choice xmlns:v="urn:schemas-microsoft-com:vml" Requires="v">
                <p:oleObj spid="_x0000_s153649" name="Equation" r:id="rId7" imgW="4012920" imgH="380880" progId="Equation.3">
                  <p:embed/>
                </p:oleObj>
              </mc:Choice>
              <mc:Fallback>
                <p:oleObj name="Equation" r:id="rId7" imgW="401292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54300" y="1927225"/>
                        <a:ext cx="4002088"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462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15</a:t>
            </a:r>
            <a:endParaRPr lang="en-US" sz="1000" dirty="0">
              <a:solidFill>
                <a:srgbClr val="3366FF"/>
              </a:solidFill>
            </a:endParaRPr>
          </a:p>
        </p:txBody>
      </p:sp>
      <p:sp>
        <p:nvSpPr>
          <p:cNvPr id="1546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Hence we have a violation of part (1) of Assumption C.7.  The explanatory variables, </a:t>
            </a:r>
            <a:r>
              <a:rPr lang="en-US" sz="1500" b="1" i="1"/>
              <a:t>Y</a:t>
            </a:r>
            <a:r>
              <a:rPr lang="en-US" sz="1500" b="1" i="1" baseline="-25000"/>
              <a:t>t</a:t>
            </a:r>
            <a:r>
              <a:rPr lang="en-US" sz="1500" b="1" baseline="-25000"/>
              <a:t>–1</a:t>
            </a:r>
            <a:r>
              <a:rPr lang="en-US" sz="1500" b="1"/>
              <a:t>, is not distributed independently of the disturbance term.  As a consequence, OLS will yield inconsistent estimates.</a:t>
            </a:r>
            <a:endParaRPr lang="en-GB" sz="1500" b="1"/>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CONSEQUENCES OF AUTOCORRELATION</a:t>
            </a:r>
            <a:endParaRPr lang="en-GB" sz="1600">
              <a:latin typeface="Times New Roman" pitchFamily="18" charset="0"/>
            </a:endParaRPr>
          </a:p>
        </p:txBody>
      </p:sp>
      <p:sp>
        <p:nvSpPr>
          <p:cNvPr id="24" name="Rectangle 16"/>
          <p:cNvSpPr>
            <a:spLocks noChangeArrowheads="1"/>
          </p:cNvSpPr>
          <p:nvPr/>
        </p:nvSpPr>
        <p:spPr bwMode="auto">
          <a:xfrm>
            <a:off x="0" y="1836000"/>
            <a:ext cx="9144000" cy="55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24"/>
          <p:cNvSpPr>
            <a:spLocks noChangeArrowheads="1"/>
          </p:cNvSpPr>
          <p:nvPr/>
        </p:nvSpPr>
        <p:spPr bwMode="auto">
          <a:xfrm>
            <a:off x="0" y="1188000"/>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25"/>
          <p:cNvSpPr>
            <a:spLocks noChangeArrowheads="1"/>
          </p:cNvSpPr>
          <p:nvPr/>
        </p:nvSpPr>
        <p:spPr bwMode="auto">
          <a:xfrm>
            <a:off x="0" y="539999"/>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ounded Rectangle 26"/>
          <p:cNvSpPr/>
          <p:nvPr/>
        </p:nvSpPr>
        <p:spPr bwMode="auto">
          <a:xfrm rot="-840000">
            <a:off x="3543493" y="966367"/>
            <a:ext cx="2821110" cy="324000"/>
          </a:xfrm>
          <a:prstGeom prst="roundRect">
            <a:avLst>
              <a:gd name="adj" fmla="val 50000"/>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8" name="Object 7"/>
          <p:cNvGraphicFramePr>
            <a:graphicFrameLocks noChangeAspect="1"/>
          </p:cNvGraphicFramePr>
          <p:nvPr>
            <p:extLst>
              <p:ext uri="{D42A27DB-BD31-4B8C-83A1-F6EECF244321}">
                <p14:modId xmlns:p14="http://schemas.microsoft.com/office/powerpoint/2010/main" val="2484899570"/>
              </p:ext>
            </p:extLst>
          </p:nvPr>
        </p:nvGraphicFramePr>
        <p:xfrm>
          <a:off x="2838450" y="1250950"/>
          <a:ext cx="1746250" cy="374650"/>
        </p:xfrm>
        <a:graphic>
          <a:graphicData uri="http://schemas.openxmlformats.org/presentationml/2006/ole">
            <mc:AlternateContent xmlns:mc="http://schemas.openxmlformats.org/markup-compatibility/2006">
              <mc:Choice xmlns:v="urn:schemas-microsoft-com:vml" Requires="v">
                <p:oleObj spid="_x0000_s154674" name="Equation" r:id="rId3" imgW="1752480" imgH="380880" progId="Equation.3">
                  <p:embed/>
                </p:oleObj>
              </mc:Choice>
              <mc:Fallback>
                <p:oleObj name="Equation" r:id="rId3" imgW="17524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8450" y="1250950"/>
                        <a:ext cx="1746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Rounded Rectangle 28"/>
          <p:cNvSpPr/>
          <p:nvPr/>
        </p:nvSpPr>
        <p:spPr bwMode="auto">
          <a:xfrm rot="3300000">
            <a:off x="4858077" y="1284426"/>
            <a:ext cx="2052000" cy="324000"/>
          </a:xfrm>
          <a:prstGeom prst="roundRect">
            <a:avLst>
              <a:gd name="adj" fmla="val 50000"/>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30" name="Object 6"/>
          <p:cNvGraphicFramePr>
            <a:graphicFrameLocks noChangeAspect="1"/>
          </p:cNvGraphicFramePr>
          <p:nvPr>
            <p:extLst>
              <p:ext uri="{D42A27DB-BD31-4B8C-83A1-F6EECF244321}">
                <p14:modId xmlns:p14="http://schemas.microsoft.com/office/powerpoint/2010/main" val="2968930861"/>
              </p:ext>
            </p:extLst>
          </p:nvPr>
        </p:nvGraphicFramePr>
        <p:xfrm>
          <a:off x="2868613" y="615950"/>
          <a:ext cx="3406775" cy="374650"/>
        </p:xfrm>
        <a:graphic>
          <a:graphicData uri="http://schemas.openxmlformats.org/presentationml/2006/ole">
            <mc:AlternateContent xmlns:mc="http://schemas.openxmlformats.org/markup-compatibility/2006">
              <mc:Choice xmlns:v="urn:schemas-microsoft-com:vml" Requires="v">
                <p:oleObj spid="_x0000_s154675" name="Equation" r:id="rId5" imgW="3416040" imgH="380880" progId="Equation.3">
                  <p:embed/>
                </p:oleObj>
              </mc:Choice>
              <mc:Fallback>
                <p:oleObj name="Equation" r:id="rId5" imgW="341604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68613" y="615950"/>
                        <a:ext cx="3406775"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Object 8"/>
          <p:cNvGraphicFramePr>
            <a:graphicFrameLocks noChangeAspect="1"/>
          </p:cNvGraphicFramePr>
          <p:nvPr>
            <p:extLst>
              <p:ext uri="{D42A27DB-BD31-4B8C-83A1-F6EECF244321}">
                <p14:modId xmlns:p14="http://schemas.microsoft.com/office/powerpoint/2010/main" val="4248266770"/>
              </p:ext>
            </p:extLst>
          </p:nvPr>
        </p:nvGraphicFramePr>
        <p:xfrm>
          <a:off x="2654300" y="1927225"/>
          <a:ext cx="4002088" cy="374650"/>
        </p:xfrm>
        <a:graphic>
          <a:graphicData uri="http://schemas.openxmlformats.org/presentationml/2006/ole">
            <mc:AlternateContent xmlns:mc="http://schemas.openxmlformats.org/markup-compatibility/2006">
              <mc:Choice xmlns:v="urn:schemas-microsoft-com:vml" Requires="v">
                <p:oleObj spid="_x0000_s154676" name="Equation" r:id="rId7" imgW="4012920" imgH="380880" progId="Equation.3">
                  <p:embed/>
                </p:oleObj>
              </mc:Choice>
              <mc:Fallback>
                <p:oleObj name="Equation" r:id="rId7" imgW="401292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54300" y="1927225"/>
                        <a:ext cx="4002088"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6"/>
          <p:cNvSpPr>
            <a:spLocks noChangeArrowheads="1"/>
          </p:cNvSpPr>
          <p:nvPr/>
        </p:nvSpPr>
        <p:spPr bwMode="auto">
          <a:xfrm>
            <a:off x="0" y="1836000"/>
            <a:ext cx="9144000" cy="55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1188000"/>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539999"/>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565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16</a:t>
            </a:r>
            <a:endParaRPr lang="en-US" sz="1000" dirty="0">
              <a:solidFill>
                <a:srgbClr val="3366FF"/>
              </a:solidFill>
            </a:endParaRPr>
          </a:p>
        </p:txBody>
      </p:sp>
      <p:sp>
        <p:nvSpPr>
          <p:cNvPr id="1556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This was described as a special case, but actually it is an important one.  ADL models are frequently used in time series regressions and autocorrelation is a common problem.</a:t>
            </a:r>
          </a:p>
        </p:txBody>
      </p:sp>
      <p:sp>
        <p:nvSpPr>
          <p:cNvPr id="3" name="Rounded Rectangle 2"/>
          <p:cNvSpPr/>
          <p:nvPr/>
        </p:nvSpPr>
        <p:spPr bwMode="auto">
          <a:xfrm rot="-840000">
            <a:off x="3543493" y="966367"/>
            <a:ext cx="2821110" cy="324000"/>
          </a:xfrm>
          <a:prstGeom prst="roundRect">
            <a:avLst>
              <a:gd name="adj" fmla="val 50000"/>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55655" name="Object 7"/>
          <p:cNvGraphicFramePr>
            <a:graphicFrameLocks noChangeAspect="1"/>
          </p:cNvGraphicFramePr>
          <p:nvPr>
            <p:extLst>
              <p:ext uri="{D42A27DB-BD31-4B8C-83A1-F6EECF244321}">
                <p14:modId xmlns:p14="http://schemas.microsoft.com/office/powerpoint/2010/main" val="2655821793"/>
              </p:ext>
            </p:extLst>
          </p:nvPr>
        </p:nvGraphicFramePr>
        <p:xfrm>
          <a:off x="2838450" y="1250950"/>
          <a:ext cx="1746250" cy="374650"/>
        </p:xfrm>
        <a:graphic>
          <a:graphicData uri="http://schemas.openxmlformats.org/presentationml/2006/ole">
            <mc:AlternateContent xmlns:mc="http://schemas.openxmlformats.org/markup-compatibility/2006">
              <mc:Choice xmlns:v="urn:schemas-microsoft-com:vml" Requires="v">
                <p:oleObj spid="_x0000_s155701" name="Equation" r:id="rId3" imgW="1752480" imgH="380880" progId="Equation.3">
                  <p:embed/>
                </p:oleObj>
              </mc:Choice>
              <mc:Fallback>
                <p:oleObj name="Equation" r:id="rId3" imgW="1752480" imgH="38088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8450" y="1250950"/>
                        <a:ext cx="17462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CONSEQUENCES OF AUTOCORRELATION</a:t>
            </a:r>
            <a:endParaRPr lang="en-GB" sz="1600">
              <a:latin typeface="Times New Roman" pitchFamily="18" charset="0"/>
            </a:endParaRPr>
          </a:p>
        </p:txBody>
      </p:sp>
      <p:sp>
        <p:nvSpPr>
          <p:cNvPr id="21" name="Rounded Rectangle 20"/>
          <p:cNvSpPr/>
          <p:nvPr/>
        </p:nvSpPr>
        <p:spPr bwMode="auto">
          <a:xfrm rot="3300000">
            <a:off x="4858077" y="1284426"/>
            <a:ext cx="2052000" cy="324000"/>
          </a:xfrm>
          <a:prstGeom prst="roundRect">
            <a:avLst>
              <a:gd name="adj" fmla="val 50000"/>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55654" name="Object 6"/>
          <p:cNvGraphicFramePr>
            <a:graphicFrameLocks noChangeAspect="1"/>
          </p:cNvGraphicFramePr>
          <p:nvPr>
            <p:extLst>
              <p:ext uri="{D42A27DB-BD31-4B8C-83A1-F6EECF244321}">
                <p14:modId xmlns:p14="http://schemas.microsoft.com/office/powerpoint/2010/main" val="2506039972"/>
              </p:ext>
            </p:extLst>
          </p:nvPr>
        </p:nvGraphicFramePr>
        <p:xfrm>
          <a:off x="2868613" y="615950"/>
          <a:ext cx="3406775" cy="374650"/>
        </p:xfrm>
        <a:graphic>
          <a:graphicData uri="http://schemas.openxmlformats.org/presentationml/2006/ole">
            <mc:AlternateContent xmlns:mc="http://schemas.openxmlformats.org/markup-compatibility/2006">
              <mc:Choice xmlns:v="urn:schemas-microsoft-com:vml" Requires="v">
                <p:oleObj spid="_x0000_s155702" name="Equation" r:id="rId5" imgW="3416040" imgH="380880" progId="Equation.3">
                  <p:embed/>
                </p:oleObj>
              </mc:Choice>
              <mc:Fallback>
                <p:oleObj name="Equation" r:id="rId5" imgW="3416040" imgH="3808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68613" y="615950"/>
                        <a:ext cx="3406775"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5656" name="Object 8"/>
          <p:cNvGraphicFramePr>
            <a:graphicFrameLocks noChangeAspect="1"/>
          </p:cNvGraphicFramePr>
          <p:nvPr>
            <p:extLst>
              <p:ext uri="{D42A27DB-BD31-4B8C-83A1-F6EECF244321}">
                <p14:modId xmlns:p14="http://schemas.microsoft.com/office/powerpoint/2010/main" val="3490980008"/>
              </p:ext>
            </p:extLst>
          </p:nvPr>
        </p:nvGraphicFramePr>
        <p:xfrm>
          <a:off x="2654300" y="1927225"/>
          <a:ext cx="4002088" cy="374650"/>
        </p:xfrm>
        <a:graphic>
          <a:graphicData uri="http://schemas.openxmlformats.org/presentationml/2006/ole">
            <mc:AlternateContent xmlns:mc="http://schemas.openxmlformats.org/markup-compatibility/2006">
              <mc:Choice xmlns:v="urn:schemas-microsoft-com:vml" Requires="v">
                <p:oleObj spid="_x0000_s155703" name="Equation" r:id="rId7" imgW="4012920" imgH="380880" progId="Equation.3">
                  <p:embed/>
                </p:oleObj>
              </mc:Choice>
              <mc:Fallback>
                <p:oleObj name="Equation" r:id="rId7" imgW="4012920" imgH="38088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54300" y="1927225"/>
                        <a:ext cx="4002088"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1" name="Text Box 7"/>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12.1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2" name="Text Box 8"/>
          <p:cNvSpPr txBox="1">
            <a:spLocks noChangeArrowheads="1"/>
          </p:cNvSpPr>
          <p:nvPr/>
        </p:nvSpPr>
        <p:spPr bwMode="auto">
          <a:xfrm>
            <a:off x="8229601" y="6553200"/>
            <a:ext cx="8382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2016.05.22</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0051" name="Text Box 3"/>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CONSEQUENCES OF AUTOCORRELATION</a:t>
            </a:r>
            <a:endParaRPr lang="en-GB" sz="1600">
              <a:latin typeface="Times New Roman" pitchFamily="18" charset="0"/>
            </a:endParaRPr>
          </a:p>
        </p:txBody>
      </p:sp>
      <p:sp>
        <p:nvSpPr>
          <p:cNvPr id="13005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30078" name="Text Box 3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consequences of autocorrelation for OLS are similar to those of heteroscedasticity.  In general, the regression coefficients remain unbiased, but OLS is inefficient because one can find an alternative regression technique that yields estimators with smaller variances.</a:t>
            </a:r>
            <a:endParaRPr lang="en-GB" sz="1500"/>
          </a:p>
        </p:txBody>
      </p:sp>
      <p:sp>
        <p:nvSpPr>
          <p:cNvPr id="13" name="Rectangle 12"/>
          <p:cNvSpPr>
            <a:spLocks noChangeArrowheads="1"/>
          </p:cNvSpPr>
          <p:nvPr/>
        </p:nvSpPr>
        <p:spPr bwMode="auto">
          <a:xfrm>
            <a:off x="0" y="2250000"/>
            <a:ext cx="9144000" cy="133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6"/>
          <p:cNvSpPr>
            <a:spLocks noChangeArrowheads="1"/>
          </p:cNvSpPr>
          <p:nvPr/>
        </p:nvSpPr>
        <p:spPr bwMode="auto">
          <a:xfrm>
            <a:off x="0" y="1188000"/>
            <a:ext cx="9144000" cy="95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539999"/>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6" name="Object 6"/>
          <p:cNvGraphicFramePr>
            <a:graphicFrameLocks noChangeAspect="1"/>
          </p:cNvGraphicFramePr>
          <p:nvPr>
            <p:extLst>
              <p:ext uri="{D42A27DB-BD31-4B8C-83A1-F6EECF244321}">
                <p14:modId xmlns:p14="http://schemas.microsoft.com/office/powerpoint/2010/main" val="3337115938"/>
              </p:ext>
            </p:extLst>
          </p:nvPr>
        </p:nvGraphicFramePr>
        <p:xfrm>
          <a:off x="3197225" y="625475"/>
          <a:ext cx="2368550" cy="374650"/>
        </p:xfrm>
        <a:graphic>
          <a:graphicData uri="http://schemas.openxmlformats.org/presentationml/2006/ole">
            <mc:AlternateContent xmlns:mc="http://schemas.openxmlformats.org/markup-compatibility/2006">
              <mc:Choice xmlns:v="urn:schemas-microsoft-com:vml" Requires="v">
                <p:oleObj spid="_x0000_s130132"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7225" y="625475"/>
                        <a:ext cx="23685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224469878"/>
              </p:ext>
            </p:extLst>
          </p:nvPr>
        </p:nvGraphicFramePr>
        <p:xfrm>
          <a:off x="3136900" y="1257300"/>
          <a:ext cx="2127250" cy="793750"/>
        </p:xfrm>
        <a:graphic>
          <a:graphicData uri="http://schemas.openxmlformats.org/presentationml/2006/ole">
            <mc:AlternateContent xmlns:mc="http://schemas.openxmlformats.org/markup-compatibility/2006">
              <mc:Choice xmlns:v="urn:schemas-microsoft-com:vml" Requires="v">
                <p:oleObj spid="_x0000_s130133" name="Equation" r:id="rId5" imgW="2133360" imgH="799920" progId="Equation.DSMT4">
                  <p:embed/>
                </p:oleObj>
              </mc:Choice>
              <mc:Fallback>
                <p:oleObj name="Equation" r:id="rId5" imgW="2133360" imgH="79992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6900" y="1257300"/>
                        <a:ext cx="212725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76782783"/>
              </p:ext>
            </p:extLst>
          </p:nvPr>
        </p:nvGraphicFramePr>
        <p:xfrm>
          <a:off x="3201988" y="2308225"/>
          <a:ext cx="2260600" cy="1193800"/>
        </p:xfrm>
        <a:graphic>
          <a:graphicData uri="http://schemas.openxmlformats.org/presentationml/2006/ole">
            <mc:AlternateContent xmlns:mc="http://schemas.openxmlformats.org/markup-compatibility/2006">
              <mc:Choice xmlns:v="urn:schemas-microsoft-com:vml" Requires="v">
                <p:oleObj spid="_x0000_s130134" name="Equation" r:id="rId7" imgW="2260600" imgH="1193800" progId="Equation.3">
                  <p:embed/>
                </p:oleObj>
              </mc:Choice>
              <mc:Fallback>
                <p:oleObj name="Equation" r:id="rId7" imgW="2260600" imgH="119380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988" y="2308225"/>
                        <a:ext cx="22606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234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14234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other main consequence is that autocorrelation causes the standard errors to be estimated wrongly, often being biased downwards.  Finally, although in general OLS estimates are unbiased, there is an important special case where they are biased.</a:t>
            </a:r>
            <a:r>
              <a:rPr lang="en-US" sz="1500"/>
              <a:t> </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CONSEQUENCES OF AUTOCORRELATION</a:t>
            </a:r>
            <a:endParaRPr lang="en-GB" sz="1600">
              <a:latin typeface="Times New Roman" pitchFamily="18" charset="0"/>
            </a:endParaRPr>
          </a:p>
        </p:txBody>
      </p:sp>
      <p:sp>
        <p:nvSpPr>
          <p:cNvPr id="14" name="Rectangle 13"/>
          <p:cNvSpPr>
            <a:spLocks noChangeArrowheads="1"/>
          </p:cNvSpPr>
          <p:nvPr/>
        </p:nvSpPr>
        <p:spPr bwMode="auto">
          <a:xfrm>
            <a:off x="0" y="2250000"/>
            <a:ext cx="9144000" cy="133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1188000"/>
            <a:ext cx="9144000" cy="95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539999"/>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3337115938"/>
              </p:ext>
            </p:extLst>
          </p:nvPr>
        </p:nvGraphicFramePr>
        <p:xfrm>
          <a:off x="3197225" y="625475"/>
          <a:ext cx="2368550" cy="374650"/>
        </p:xfrm>
        <a:graphic>
          <a:graphicData uri="http://schemas.openxmlformats.org/presentationml/2006/ole">
            <mc:AlternateContent xmlns:mc="http://schemas.openxmlformats.org/markup-compatibility/2006">
              <mc:Choice xmlns:v="urn:schemas-microsoft-com:vml" Requires="v">
                <p:oleObj spid="_x0000_s142388"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7225" y="625475"/>
                        <a:ext cx="23685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224469878"/>
              </p:ext>
            </p:extLst>
          </p:nvPr>
        </p:nvGraphicFramePr>
        <p:xfrm>
          <a:off x="3136900" y="1257300"/>
          <a:ext cx="2127250" cy="793750"/>
        </p:xfrm>
        <a:graphic>
          <a:graphicData uri="http://schemas.openxmlformats.org/presentationml/2006/ole">
            <mc:AlternateContent xmlns:mc="http://schemas.openxmlformats.org/markup-compatibility/2006">
              <mc:Choice xmlns:v="urn:schemas-microsoft-com:vml" Requires="v">
                <p:oleObj spid="_x0000_s142389" name="Equation" r:id="rId5" imgW="2133360" imgH="799920" progId="Equation.DSMT4">
                  <p:embed/>
                </p:oleObj>
              </mc:Choice>
              <mc:Fallback>
                <p:oleObj name="Equation" r:id="rId5" imgW="2133360" imgH="79992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6900" y="1257300"/>
                        <a:ext cx="212725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76782783"/>
              </p:ext>
            </p:extLst>
          </p:nvPr>
        </p:nvGraphicFramePr>
        <p:xfrm>
          <a:off x="3201988" y="2308225"/>
          <a:ext cx="2260600" cy="1193800"/>
        </p:xfrm>
        <a:graphic>
          <a:graphicData uri="http://schemas.openxmlformats.org/presentationml/2006/ole">
            <mc:AlternateContent xmlns:mc="http://schemas.openxmlformats.org/markup-compatibility/2006">
              <mc:Choice xmlns:v="urn:schemas-microsoft-com:vml" Requires="v">
                <p:oleObj spid="_x0000_s142390" name="Equation" r:id="rId7" imgW="2260600" imgH="1193800" progId="Equation.3">
                  <p:embed/>
                </p:oleObj>
              </mc:Choice>
              <mc:Fallback>
                <p:oleObj name="Equation" r:id="rId7" imgW="2260600" imgH="119380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988" y="2308225"/>
                        <a:ext cx="22606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336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143365" name="Text Box 5"/>
          <p:cNvSpPr txBox="1">
            <a:spLocks noChangeArrowheads="1"/>
          </p:cNvSpPr>
          <p:nvPr/>
        </p:nvSpPr>
        <p:spPr bwMode="auto">
          <a:xfrm>
            <a:off x="292100"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err="1"/>
              <a:t>Unbiasedness</a:t>
            </a:r>
            <a:r>
              <a:rPr lang="en-GB" sz="1500" b="1" dirty="0"/>
              <a:t> is easily demonstrated, provided that Assumption C.7 is satisfied.  In the case of the simple regression model shown, we have seen that the OLS estimator of </a:t>
            </a:r>
            <a:r>
              <a:rPr lang="en-GB" sz="1500" b="1" i="1" dirty="0" smtClean="0">
                <a:latin typeface="Symbol" pitchFamily="18" charset="2"/>
              </a:rPr>
              <a:t>b</a:t>
            </a:r>
            <a:r>
              <a:rPr lang="en-GB" sz="1500" b="1" baseline="-25000" dirty="0" smtClean="0"/>
              <a:t>2</a:t>
            </a:r>
            <a:r>
              <a:rPr lang="en-GB" sz="1500" b="1" dirty="0" smtClean="0"/>
              <a:t> </a:t>
            </a:r>
            <a:r>
              <a:rPr lang="en-GB" sz="1500" b="1" dirty="0"/>
              <a:t>can be decomposed as the second line where the </a:t>
            </a:r>
            <a:r>
              <a:rPr lang="en-GB" sz="1500" b="1" i="1" dirty="0"/>
              <a:t>a</a:t>
            </a:r>
            <a:r>
              <a:rPr lang="en-GB" sz="1500" b="1" i="1" baseline="-25000" dirty="0"/>
              <a:t>t</a:t>
            </a:r>
            <a:r>
              <a:rPr lang="en-GB" sz="1500" b="1" dirty="0"/>
              <a:t> are as defined in the third line. </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CONSEQUENCES OF AUTOCORRELATION</a:t>
            </a:r>
            <a:endParaRPr lang="en-GB" sz="1600">
              <a:latin typeface="Times New Roman" pitchFamily="18" charset="0"/>
            </a:endParaRPr>
          </a:p>
        </p:txBody>
      </p:sp>
      <p:sp>
        <p:nvSpPr>
          <p:cNvPr id="15" name="Rectangle 14"/>
          <p:cNvSpPr>
            <a:spLocks noChangeArrowheads="1"/>
          </p:cNvSpPr>
          <p:nvPr/>
        </p:nvSpPr>
        <p:spPr bwMode="auto">
          <a:xfrm>
            <a:off x="0" y="2250000"/>
            <a:ext cx="9144000" cy="133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1188000"/>
            <a:ext cx="9144000" cy="95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39999"/>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3297404658"/>
              </p:ext>
            </p:extLst>
          </p:nvPr>
        </p:nvGraphicFramePr>
        <p:xfrm>
          <a:off x="3197225" y="625475"/>
          <a:ext cx="2368550" cy="374650"/>
        </p:xfrm>
        <a:graphic>
          <a:graphicData uri="http://schemas.openxmlformats.org/presentationml/2006/ole">
            <mc:AlternateContent xmlns:mc="http://schemas.openxmlformats.org/markup-compatibility/2006">
              <mc:Choice xmlns:v="urn:schemas-microsoft-com:vml" Requires="v">
                <p:oleObj spid="_x0000_s143408"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7225" y="625475"/>
                        <a:ext cx="23685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224469878"/>
              </p:ext>
            </p:extLst>
          </p:nvPr>
        </p:nvGraphicFramePr>
        <p:xfrm>
          <a:off x="3136900" y="1257300"/>
          <a:ext cx="2127250" cy="793750"/>
        </p:xfrm>
        <a:graphic>
          <a:graphicData uri="http://schemas.openxmlformats.org/presentationml/2006/ole">
            <mc:AlternateContent xmlns:mc="http://schemas.openxmlformats.org/markup-compatibility/2006">
              <mc:Choice xmlns:v="urn:schemas-microsoft-com:vml" Requires="v">
                <p:oleObj spid="_x0000_s143409" name="Equation" r:id="rId5" imgW="2133360" imgH="799920" progId="Equation.DSMT4">
                  <p:embed/>
                </p:oleObj>
              </mc:Choice>
              <mc:Fallback>
                <p:oleObj name="Equation" r:id="rId5" imgW="2133360" imgH="79992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6900" y="1257300"/>
                        <a:ext cx="212725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76782783"/>
              </p:ext>
            </p:extLst>
          </p:nvPr>
        </p:nvGraphicFramePr>
        <p:xfrm>
          <a:off x="3201988" y="2308225"/>
          <a:ext cx="2260600" cy="1193800"/>
        </p:xfrm>
        <a:graphic>
          <a:graphicData uri="http://schemas.openxmlformats.org/presentationml/2006/ole">
            <mc:AlternateContent xmlns:mc="http://schemas.openxmlformats.org/markup-compatibility/2006">
              <mc:Choice xmlns:v="urn:schemas-microsoft-com:vml" Requires="v">
                <p:oleObj spid="_x0000_s143410" name="Equation" r:id="rId7" imgW="2260600" imgH="1193800" progId="Equation.3">
                  <p:embed/>
                </p:oleObj>
              </mc:Choice>
              <mc:Fallback>
                <p:oleObj name="Equation" r:id="rId7" imgW="2260600" imgH="119380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988" y="2308225"/>
                        <a:ext cx="22606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438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14438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Now, if Assumption C.7 is satisfied, </a:t>
            </a:r>
            <a:r>
              <a:rPr lang="en-GB" sz="1500" b="1" i="1" dirty="0"/>
              <a:t>a</a:t>
            </a:r>
            <a:r>
              <a:rPr lang="en-GB" sz="1500" b="1" i="1" baseline="-25000" dirty="0"/>
              <a:t>t</a:t>
            </a:r>
            <a:r>
              <a:rPr lang="en-GB" sz="1500" b="1" dirty="0"/>
              <a:t> and </a:t>
            </a:r>
            <a:r>
              <a:rPr lang="en-GB" sz="1500" b="1" i="1" dirty="0" err="1"/>
              <a:t>u</a:t>
            </a:r>
            <a:r>
              <a:rPr lang="en-GB" sz="1500" b="1" i="1" baseline="-25000" dirty="0" err="1"/>
              <a:t>t</a:t>
            </a:r>
            <a:r>
              <a:rPr lang="en-GB" sz="1500" b="1" dirty="0"/>
              <a:t> are distributed independently and we can write</a:t>
            </a:r>
            <a:r>
              <a:rPr lang="en-US" sz="1500" b="1" dirty="0"/>
              <a:t> the expectation of </a:t>
            </a:r>
            <a:r>
              <a:rPr lang="en-US" sz="1500" b="1" dirty="0" smtClean="0"/>
              <a:t>     </a:t>
            </a:r>
            <a:r>
              <a:rPr lang="en-US" sz="1500" b="1" dirty="0"/>
              <a:t>as shown.  At no point have we made any assumption concerning whether </a:t>
            </a:r>
            <a:r>
              <a:rPr lang="en-US" sz="1500" b="1" i="1" dirty="0" err="1"/>
              <a:t>u</a:t>
            </a:r>
            <a:r>
              <a:rPr lang="en-US" sz="1500" b="1" i="1" baseline="-25000" dirty="0" err="1"/>
              <a:t>t</a:t>
            </a:r>
            <a:r>
              <a:rPr lang="en-US" sz="1500" b="1" dirty="0"/>
              <a:t> is, or is not, subject to autocorrelation.</a:t>
            </a:r>
            <a:endParaRPr lang="en-GB" sz="1500" b="1"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CONSEQUENCES OF AUTOCORRELATION</a:t>
            </a:r>
            <a:endParaRPr lang="en-GB" sz="1600">
              <a:latin typeface="Times New Roman" pitchFamily="18" charset="0"/>
            </a:endParaRPr>
          </a:p>
        </p:txBody>
      </p:sp>
      <p:sp>
        <p:nvSpPr>
          <p:cNvPr id="16" name="Rectangle 15"/>
          <p:cNvSpPr>
            <a:spLocks noChangeArrowheads="1"/>
          </p:cNvSpPr>
          <p:nvPr/>
        </p:nvSpPr>
        <p:spPr bwMode="auto">
          <a:xfrm>
            <a:off x="0" y="2250000"/>
            <a:ext cx="9144000" cy="133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1188000"/>
            <a:ext cx="9144000" cy="95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6"/>
          <p:cNvSpPr>
            <a:spLocks noChangeArrowheads="1"/>
          </p:cNvSpPr>
          <p:nvPr/>
        </p:nvSpPr>
        <p:spPr bwMode="auto">
          <a:xfrm>
            <a:off x="0" y="539999"/>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6"/>
          <p:cNvGraphicFramePr>
            <a:graphicFrameLocks noChangeAspect="1"/>
          </p:cNvGraphicFramePr>
          <p:nvPr>
            <p:extLst>
              <p:ext uri="{D42A27DB-BD31-4B8C-83A1-F6EECF244321}">
                <p14:modId xmlns:p14="http://schemas.microsoft.com/office/powerpoint/2010/main" val="3297404658"/>
              </p:ext>
            </p:extLst>
          </p:nvPr>
        </p:nvGraphicFramePr>
        <p:xfrm>
          <a:off x="3197225" y="625475"/>
          <a:ext cx="2368550" cy="374650"/>
        </p:xfrm>
        <a:graphic>
          <a:graphicData uri="http://schemas.openxmlformats.org/presentationml/2006/ole">
            <mc:AlternateContent xmlns:mc="http://schemas.openxmlformats.org/markup-compatibility/2006">
              <mc:Choice xmlns:v="urn:schemas-microsoft-com:vml" Requires="v">
                <p:oleObj spid="_x0000_s144453"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7225" y="625475"/>
                        <a:ext cx="23685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224469878"/>
              </p:ext>
            </p:extLst>
          </p:nvPr>
        </p:nvGraphicFramePr>
        <p:xfrm>
          <a:off x="3136900" y="1257300"/>
          <a:ext cx="2127250" cy="793750"/>
        </p:xfrm>
        <a:graphic>
          <a:graphicData uri="http://schemas.openxmlformats.org/presentationml/2006/ole">
            <mc:AlternateContent xmlns:mc="http://schemas.openxmlformats.org/markup-compatibility/2006">
              <mc:Choice xmlns:v="urn:schemas-microsoft-com:vml" Requires="v">
                <p:oleObj spid="_x0000_s144454" name="Equation" r:id="rId5" imgW="2133360" imgH="799920" progId="Equation.DSMT4">
                  <p:embed/>
                </p:oleObj>
              </mc:Choice>
              <mc:Fallback>
                <p:oleObj name="Equation" r:id="rId5" imgW="2133360" imgH="79992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6900" y="1257300"/>
                        <a:ext cx="212725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16"/>
          <p:cNvSpPr>
            <a:spLocks noChangeArrowheads="1"/>
          </p:cNvSpPr>
          <p:nvPr/>
        </p:nvSpPr>
        <p:spPr bwMode="auto">
          <a:xfrm>
            <a:off x="0" y="3689999"/>
            <a:ext cx="9144000" cy="189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4212708583"/>
              </p:ext>
            </p:extLst>
          </p:nvPr>
        </p:nvGraphicFramePr>
        <p:xfrm>
          <a:off x="2597150" y="3771900"/>
          <a:ext cx="6083300" cy="1739900"/>
        </p:xfrm>
        <a:graphic>
          <a:graphicData uri="http://schemas.openxmlformats.org/presentationml/2006/ole">
            <mc:AlternateContent xmlns:mc="http://schemas.openxmlformats.org/markup-compatibility/2006">
              <mc:Choice xmlns:v="urn:schemas-microsoft-com:vml" Requires="v">
                <p:oleObj spid="_x0000_s144455" name="Equation" r:id="rId7" imgW="6083280" imgH="1739880" progId="Equation.DSMT4">
                  <p:embed/>
                </p:oleObj>
              </mc:Choice>
              <mc:Fallback>
                <p:oleObj name="Equation" r:id="rId7" imgW="6083280" imgH="1739880" progId="Equation.DSMT4">
                  <p:embed/>
                  <p:pic>
                    <p:nvPicPr>
                      <p:cNvPr id="0" name=""/>
                      <p:cNvPicPr>
                        <a:picLocks noChangeAspect="1" noChangeArrowheads="1"/>
                      </p:cNvPicPr>
                      <p:nvPr/>
                    </p:nvPicPr>
                    <p:blipFill>
                      <a:blip r:embed="rId8"/>
                      <a:srcRect/>
                      <a:stretch>
                        <a:fillRect/>
                      </a:stretch>
                    </p:blipFill>
                    <p:spPr bwMode="auto">
                      <a:xfrm>
                        <a:off x="2597150" y="3771900"/>
                        <a:ext cx="60833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76782783"/>
              </p:ext>
            </p:extLst>
          </p:nvPr>
        </p:nvGraphicFramePr>
        <p:xfrm>
          <a:off x="3201988" y="2308225"/>
          <a:ext cx="2260600" cy="1193800"/>
        </p:xfrm>
        <a:graphic>
          <a:graphicData uri="http://schemas.openxmlformats.org/presentationml/2006/ole">
            <mc:AlternateContent xmlns:mc="http://schemas.openxmlformats.org/markup-compatibility/2006">
              <mc:Choice xmlns:v="urn:schemas-microsoft-com:vml" Requires="v">
                <p:oleObj spid="_x0000_s144456" name="Equation" r:id="rId9" imgW="2260600" imgH="1193800" progId="Equation.3">
                  <p:embed/>
                </p:oleObj>
              </mc:Choice>
              <mc:Fallback>
                <p:oleObj name="Equation" r:id="rId9" imgW="2260600" imgH="1193800" progId="Equation.3">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01988" y="2308225"/>
                        <a:ext cx="22606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471177719"/>
              </p:ext>
            </p:extLst>
          </p:nvPr>
        </p:nvGraphicFramePr>
        <p:xfrm>
          <a:off x="2082800" y="6088063"/>
          <a:ext cx="214578" cy="280566"/>
        </p:xfrm>
        <a:graphic>
          <a:graphicData uri="http://schemas.openxmlformats.org/presentationml/2006/ole">
            <mc:AlternateContent xmlns:mc="http://schemas.openxmlformats.org/markup-compatibility/2006">
              <mc:Choice xmlns:v="urn:schemas-microsoft-com:vml" Requires="v">
                <p:oleObj spid="_x0000_s144457" name="Equation" r:id="rId11" imgW="330120" imgH="431640" progId="Equation.DSMT4">
                  <p:embed/>
                </p:oleObj>
              </mc:Choice>
              <mc:Fallback>
                <p:oleObj name="Equation" r:id="rId11" imgW="330120" imgH="431640" progId="Equation.DSMT4">
                  <p:embed/>
                  <p:pic>
                    <p:nvPicPr>
                      <p:cNvPr id="0" name="Object 1"/>
                      <p:cNvPicPr>
                        <a:picLocks noChangeAspect="1" noChangeArrowheads="1"/>
                      </p:cNvPicPr>
                      <p:nvPr/>
                    </p:nvPicPr>
                    <p:blipFill>
                      <a:blip r:embed="rId12"/>
                      <a:srcRect/>
                      <a:stretch>
                        <a:fillRect/>
                      </a:stretch>
                    </p:blipFill>
                    <p:spPr bwMode="auto">
                      <a:xfrm>
                        <a:off x="2082800" y="6088063"/>
                        <a:ext cx="214578" cy="280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6"/>
          <p:cNvSpPr>
            <a:spLocks noChangeArrowheads="1"/>
          </p:cNvSpPr>
          <p:nvPr/>
        </p:nvSpPr>
        <p:spPr bwMode="auto">
          <a:xfrm>
            <a:off x="0" y="3689999"/>
            <a:ext cx="9144000" cy="189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2250000"/>
            <a:ext cx="9144000" cy="133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1188000"/>
            <a:ext cx="9144000" cy="95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539999"/>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541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1454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All that we now require is </a:t>
            </a:r>
            <a:r>
              <a:rPr lang="en-US" sz="1500" b="1" i="1"/>
              <a:t>E</a:t>
            </a:r>
            <a:r>
              <a:rPr lang="en-US" sz="1500" b="1"/>
              <a:t>(</a:t>
            </a:r>
            <a:r>
              <a:rPr lang="en-US" sz="1500" b="1" i="1"/>
              <a:t>u</a:t>
            </a:r>
            <a:r>
              <a:rPr lang="en-US" sz="1500" b="1" i="1" baseline="-25000"/>
              <a:t>t</a:t>
            </a:r>
            <a:r>
              <a:rPr lang="en-US" sz="1500" b="1"/>
              <a:t>) = 0 and this is easily demonstrated.</a:t>
            </a:r>
            <a:endParaRPr lang="en-GB" sz="1500" b="1"/>
          </a:p>
        </p:txBody>
      </p:sp>
      <p:graphicFrame>
        <p:nvGraphicFramePr>
          <p:cNvPr id="145414" name="Object 6"/>
          <p:cNvGraphicFramePr>
            <a:graphicFrameLocks noChangeAspect="1"/>
          </p:cNvGraphicFramePr>
          <p:nvPr>
            <p:extLst>
              <p:ext uri="{D42A27DB-BD31-4B8C-83A1-F6EECF244321}">
                <p14:modId xmlns:p14="http://schemas.microsoft.com/office/powerpoint/2010/main" val="1497324242"/>
              </p:ext>
            </p:extLst>
          </p:nvPr>
        </p:nvGraphicFramePr>
        <p:xfrm>
          <a:off x="3197225" y="625475"/>
          <a:ext cx="2368550" cy="374650"/>
        </p:xfrm>
        <a:graphic>
          <a:graphicData uri="http://schemas.openxmlformats.org/presentationml/2006/ole">
            <mc:AlternateContent xmlns:mc="http://schemas.openxmlformats.org/markup-compatibility/2006">
              <mc:Choice xmlns:v="urn:schemas-microsoft-com:vml" Requires="v">
                <p:oleObj spid="_x0000_s145490" name="Equation" r:id="rId3" imgW="2374560" imgH="380880" progId="Equation.3">
                  <p:embed/>
                </p:oleObj>
              </mc:Choice>
              <mc:Fallback>
                <p:oleObj name="Equation" r:id="rId3" imgW="2374560" imgH="38088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7225" y="625475"/>
                        <a:ext cx="23685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5416" name="Object 8"/>
          <p:cNvGraphicFramePr>
            <a:graphicFrameLocks noChangeAspect="1"/>
          </p:cNvGraphicFramePr>
          <p:nvPr>
            <p:extLst>
              <p:ext uri="{D42A27DB-BD31-4B8C-83A1-F6EECF244321}">
                <p14:modId xmlns:p14="http://schemas.microsoft.com/office/powerpoint/2010/main" val="2676782783"/>
              </p:ext>
            </p:extLst>
          </p:nvPr>
        </p:nvGraphicFramePr>
        <p:xfrm>
          <a:off x="3202725" y="2308225"/>
          <a:ext cx="2260600" cy="1193800"/>
        </p:xfrm>
        <a:graphic>
          <a:graphicData uri="http://schemas.openxmlformats.org/presentationml/2006/ole">
            <mc:AlternateContent xmlns:mc="http://schemas.openxmlformats.org/markup-compatibility/2006">
              <mc:Choice xmlns:v="urn:schemas-microsoft-com:vml" Requires="v">
                <p:oleObj spid="_x0000_s145491" name="Equation" r:id="rId5" imgW="2260440" imgH="1193760" progId="Equation.3">
                  <p:embed/>
                </p:oleObj>
              </mc:Choice>
              <mc:Fallback>
                <p:oleObj name="Equation" r:id="rId5" imgW="2260440" imgH="119376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2725" y="2308225"/>
                        <a:ext cx="2260600" cy="1193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CONSEQUENCES OF AUTOCORRELATION</a:t>
            </a:r>
            <a:endParaRPr lang="en-GB" sz="160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224469878"/>
              </p:ext>
            </p:extLst>
          </p:nvPr>
        </p:nvGraphicFramePr>
        <p:xfrm>
          <a:off x="3136900" y="1257300"/>
          <a:ext cx="2127250" cy="793750"/>
        </p:xfrm>
        <a:graphic>
          <a:graphicData uri="http://schemas.openxmlformats.org/presentationml/2006/ole">
            <mc:AlternateContent xmlns:mc="http://schemas.openxmlformats.org/markup-compatibility/2006">
              <mc:Choice xmlns:v="urn:schemas-microsoft-com:vml" Requires="v">
                <p:oleObj spid="_x0000_s145492" name="Equation" r:id="rId7" imgW="2133360" imgH="799920" progId="Equation.DSMT4">
                  <p:embed/>
                </p:oleObj>
              </mc:Choice>
              <mc:Fallback>
                <p:oleObj name="Equation" r:id="rId7" imgW="2133360" imgH="799920" progId="Equation.DSMT4">
                  <p:embed/>
                  <p:pic>
                    <p:nvPicPr>
                      <p:cNvPr id="0" name="Object 7"/>
                      <p:cNvPicPr>
                        <a:picLocks noChangeAspect="1" noChangeArrowheads="1"/>
                      </p:cNvPicPr>
                      <p:nvPr/>
                    </p:nvPicPr>
                    <p:blipFill>
                      <a:blip r:embed="rId8"/>
                      <a:srcRect/>
                      <a:stretch>
                        <a:fillRect/>
                      </a:stretch>
                    </p:blipFill>
                    <p:spPr bwMode="auto">
                      <a:xfrm>
                        <a:off x="3136900" y="1257300"/>
                        <a:ext cx="212725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198037653"/>
              </p:ext>
            </p:extLst>
          </p:nvPr>
        </p:nvGraphicFramePr>
        <p:xfrm>
          <a:off x="2597150" y="3771900"/>
          <a:ext cx="6083300" cy="1739900"/>
        </p:xfrm>
        <a:graphic>
          <a:graphicData uri="http://schemas.openxmlformats.org/presentationml/2006/ole">
            <mc:AlternateContent xmlns:mc="http://schemas.openxmlformats.org/markup-compatibility/2006">
              <mc:Choice xmlns:v="urn:schemas-microsoft-com:vml" Requires="v">
                <p:oleObj spid="_x0000_s145493" name="Equation" r:id="rId9" imgW="6083280" imgH="1739880" progId="Equation.DSMT4">
                  <p:embed/>
                </p:oleObj>
              </mc:Choice>
              <mc:Fallback>
                <p:oleObj name="Equation" r:id="rId9" imgW="6083280" imgH="1739880" progId="Equation.DSMT4">
                  <p:embed/>
                  <p:pic>
                    <p:nvPicPr>
                      <p:cNvPr id="0" name="Object 9"/>
                      <p:cNvPicPr>
                        <a:picLocks noChangeAspect="1" noChangeArrowheads="1"/>
                      </p:cNvPicPr>
                      <p:nvPr/>
                    </p:nvPicPr>
                    <p:blipFill>
                      <a:blip r:embed="rId10"/>
                      <a:srcRect/>
                      <a:stretch>
                        <a:fillRect/>
                      </a:stretch>
                    </p:blipFill>
                    <p:spPr bwMode="auto">
                      <a:xfrm>
                        <a:off x="2597150" y="3771900"/>
                        <a:ext cx="60833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643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14643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For example, in the case of AR(1) autocorrelation, lagging the process one time period, we have the second line.  Substituting for </a:t>
            </a:r>
            <a:r>
              <a:rPr lang="en-US" sz="1500" b="1" i="1"/>
              <a:t>u</a:t>
            </a:r>
            <a:r>
              <a:rPr lang="en-US" sz="1500" b="1" i="1" baseline="-25000"/>
              <a:t>t</a:t>
            </a:r>
            <a:r>
              <a:rPr lang="en-US" sz="1500" b="1" baseline="-25000"/>
              <a:t>–1</a:t>
            </a:r>
            <a:r>
              <a:rPr lang="en-US" sz="1500" b="1"/>
              <a:t> in the first equation, we obtain the third.</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CONSEQUENCES OF AUTOCORRELATION</a:t>
            </a:r>
            <a:endParaRPr lang="en-GB" sz="1600">
              <a:latin typeface="Times New Roman" pitchFamily="18" charset="0"/>
            </a:endParaRPr>
          </a:p>
        </p:txBody>
      </p:sp>
      <p:sp>
        <p:nvSpPr>
          <p:cNvPr id="14" name="Rectangle 16"/>
          <p:cNvSpPr>
            <a:spLocks noChangeArrowheads="1"/>
          </p:cNvSpPr>
          <p:nvPr/>
        </p:nvSpPr>
        <p:spPr bwMode="auto">
          <a:xfrm>
            <a:off x="0" y="1836000"/>
            <a:ext cx="9144000" cy="55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1188000"/>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6" name="Object 7"/>
          <p:cNvGraphicFramePr>
            <a:graphicFrameLocks noChangeAspect="1"/>
          </p:cNvGraphicFramePr>
          <p:nvPr>
            <p:extLst>
              <p:ext uri="{D42A27DB-BD31-4B8C-83A1-F6EECF244321}">
                <p14:modId xmlns:p14="http://schemas.microsoft.com/office/powerpoint/2010/main" val="1192433843"/>
              </p:ext>
            </p:extLst>
          </p:nvPr>
        </p:nvGraphicFramePr>
        <p:xfrm>
          <a:off x="3187700" y="1892300"/>
          <a:ext cx="2825750" cy="419100"/>
        </p:xfrm>
        <a:graphic>
          <a:graphicData uri="http://schemas.openxmlformats.org/presentationml/2006/ole">
            <mc:AlternateContent xmlns:mc="http://schemas.openxmlformats.org/markup-compatibility/2006">
              <mc:Choice xmlns:v="urn:schemas-microsoft-com:vml" Requires="v">
                <p:oleObj spid="_x0000_s146491" name="Equation" r:id="rId3" imgW="2819160" imgH="419040" progId="Equation.3">
                  <p:embed/>
                </p:oleObj>
              </mc:Choice>
              <mc:Fallback>
                <p:oleObj name="Equation" r:id="rId3" imgW="28191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7700" y="1892300"/>
                        <a:ext cx="28257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6"/>
          <p:cNvSpPr>
            <a:spLocks noChangeArrowheads="1"/>
          </p:cNvSpPr>
          <p:nvPr/>
        </p:nvSpPr>
        <p:spPr bwMode="auto">
          <a:xfrm>
            <a:off x="0" y="539999"/>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17"/>
          <p:cNvGraphicFramePr>
            <a:graphicFrameLocks noChangeAspect="1"/>
          </p:cNvGraphicFramePr>
          <p:nvPr>
            <p:extLst>
              <p:ext uri="{D42A27DB-BD31-4B8C-83A1-F6EECF244321}">
                <p14:modId xmlns:p14="http://schemas.microsoft.com/office/powerpoint/2010/main" val="4141763032"/>
              </p:ext>
            </p:extLst>
          </p:nvPr>
        </p:nvGraphicFramePr>
        <p:xfrm>
          <a:off x="3003550" y="1273175"/>
          <a:ext cx="2152650" cy="374650"/>
        </p:xfrm>
        <a:graphic>
          <a:graphicData uri="http://schemas.openxmlformats.org/presentationml/2006/ole">
            <mc:AlternateContent xmlns:mc="http://schemas.openxmlformats.org/markup-compatibility/2006">
              <mc:Choice xmlns:v="urn:schemas-microsoft-com:vml" Requires="v">
                <p:oleObj spid="_x0000_s146492" name="Equation" r:id="rId5" imgW="2159000" imgH="381000" progId="Equation.3">
                  <p:embed/>
                </p:oleObj>
              </mc:Choice>
              <mc:Fallback>
                <p:oleObj name="Equation" r:id="rId5" imgW="21590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3550" y="1273175"/>
                        <a:ext cx="21526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2044194329"/>
              </p:ext>
            </p:extLst>
          </p:nvPr>
        </p:nvGraphicFramePr>
        <p:xfrm>
          <a:off x="3194050" y="625475"/>
          <a:ext cx="1746250" cy="374650"/>
        </p:xfrm>
        <a:graphic>
          <a:graphicData uri="http://schemas.openxmlformats.org/presentationml/2006/ole">
            <mc:AlternateContent xmlns:mc="http://schemas.openxmlformats.org/markup-compatibility/2006">
              <mc:Choice xmlns:v="urn:schemas-microsoft-com:vml" Requires="v">
                <p:oleObj spid="_x0000_s146493" name="Equation" r:id="rId7" imgW="1752600" imgH="381000" progId="Equation.3">
                  <p:embed/>
                </p:oleObj>
              </mc:Choice>
              <mc:Fallback>
                <p:oleObj name="Equation" r:id="rId7" imgW="17526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94050" y="625475"/>
                        <a:ext cx="17462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a:spLocks noChangeArrowheads="1"/>
          </p:cNvSpPr>
          <p:nvPr/>
        </p:nvSpPr>
        <p:spPr bwMode="auto">
          <a:xfrm>
            <a:off x="0" y="2502000"/>
            <a:ext cx="9144000" cy="55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1836000"/>
            <a:ext cx="9144000" cy="55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188000"/>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746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sp>
        <p:nvSpPr>
          <p:cNvPr id="1474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Continuing to lag and substitute, we can express </a:t>
            </a:r>
            <a:r>
              <a:rPr lang="en-US" sz="1500" b="1" i="1" dirty="0" err="1"/>
              <a:t>u</a:t>
            </a:r>
            <a:r>
              <a:rPr lang="en-US" sz="1500" b="1" i="1" baseline="-25000" dirty="0" err="1"/>
              <a:t>t</a:t>
            </a:r>
            <a:r>
              <a:rPr lang="en-US" sz="1500" b="1" dirty="0"/>
              <a:t> in terms of current and lagged values of </a:t>
            </a:r>
            <a:r>
              <a:rPr lang="en-US" sz="1500" b="1" i="1" dirty="0">
                <a:latin typeface="Symbol" pitchFamily="18" charset="2"/>
              </a:rPr>
              <a:t>e</a:t>
            </a:r>
            <a:r>
              <a:rPr lang="en-US" sz="1500" b="1" i="1" baseline="-25000" dirty="0"/>
              <a:t>t</a:t>
            </a:r>
            <a:r>
              <a:rPr lang="en-US" sz="1500" b="1" dirty="0"/>
              <a:t> with diminishing weights.  Since, by definition, the expected value of each innovation is zero, the expected value of </a:t>
            </a:r>
            <a:r>
              <a:rPr lang="en-US" sz="1500" b="1" i="1" dirty="0" err="1"/>
              <a:t>u</a:t>
            </a:r>
            <a:r>
              <a:rPr lang="en-US" sz="1500" b="1" i="1" baseline="-25000" dirty="0" err="1"/>
              <a:t>t</a:t>
            </a:r>
            <a:r>
              <a:rPr lang="en-US" sz="1500" b="1" dirty="0"/>
              <a:t> is zero.</a:t>
            </a:r>
            <a:endParaRPr lang="en-GB" sz="1500" dirty="0"/>
          </a:p>
        </p:txBody>
      </p:sp>
      <p:graphicFrame>
        <p:nvGraphicFramePr>
          <p:cNvPr id="147463" name="Object 7"/>
          <p:cNvGraphicFramePr>
            <a:graphicFrameLocks noChangeAspect="1"/>
          </p:cNvGraphicFramePr>
          <p:nvPr>
            <p:extLst>
              <p:ext uri="{D42A27DB-BD31-4B8C-83A1-F6EECF244321}">
                <p14:modId xmlns:p14="http://schemas.microsoft.com/office/powerpoint/2010/main" val="3779432423"/>
              </p:ext>
            </p:extLst>
          </p:nvPr>
        </p:nvGraphicFramePr>
        <p:xfrm>
          <a:off x="3187700" y="1892300"/>
          <a:ext cx="2825750" cy="419100"/>
        </p:xfrm>
        <a:graphic>
          <a:graphicData uri="http://schemas.openxmlformats.org/presentationml/2006/ole">
            <mc:AlternateContent xmlns:mc="http://schemas.openxmlformats.org/markup-compatibility/2006">
              <mc:Choice xmlns:v="urn:schemas-microsoft-com:vml" Requires="v">
                <p:oleObj spid="_x0000_s147547" name="Equation" r:id="rId3" imgW="2819160" imgH="419040" progId="Equation.3">
                  <p:embed/>
                </p:oleObj>
              </mc:Choice>
              <mc:Fallback>
                <p:oleObj name="Equation" r:id="rId3" imgW="2819160" imgH="41904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7700" y="1892300"/>
                        <a:ext cx="28257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7464" name="Object 8"/>
          <p:cNvGraphicFramePr>
            <a:graphicFrameLocks noChangeAspect="1"/>
          </p:cNvGraphicFramePr>
          <p:nvPr>
            <p:extLst>
              <p:ext uri="{D42A27DB-BD31-4B8C-83A1-F6EECF244321}">
                <p14:modId xmlns:p14="http://schemas.microsoft.com/office/powerpoint/2010/main" val="1697626778"/>
              </p:ext>
            </p:extLst>
          </p:nvPr>
        </p:nvGraphicFramePr>
        <p:xfrm>
          <a:off x="3193200" y="2555875"/>
          <a:ext cx="3359150" cy="419100"/>
        </p:xfrm>
        <a:graphic>
          <a:graphicData uri="http://schemas.openxmlformats.org/presentationml/2006/ole">
            <mc:AlternateContent xmlns:mc="http://schemas.openxmlformats.org/markup-compatibility/2006">
              <mc:Choice xmlns:v="urn:schemas-microsoft-com:vml" Requires="v">
                <p:oleObj spid="_x0000_s147548" name="Equation" r:id="rId5" imgW="3352680" imgH="419040" progId="Equation.3">
                  <p:embed/>
                </p:oleObj>
              </mc:Choice>
              <mc:Fallback>
                <p:oleObj name="Equation" r:id="rId5" imgW="3352680" imgH="41904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93200" y="2555875"/>
                        <a:ext cx="33591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CONSEQUENCES OF AUTOCORRELATION</a:t>
            </a:r>
            <a:endParaRPr lang="en-GB" sz="1600">
              <a:latin typeface="Times New Roman" pitchFamily="18" charset="0"/>
            </a:endParaRPr>
          </a:p>
        </p:txBody>
      </p:sp>
      <p:sp>
        <p:nvSpPr>
          <p:cNvPr id="16" name="Rectangle 16"/>
          <p:cNvSpPr>
            <a:spLocks noChangeArrowheads="1"/>
          </p:cNvSpPr>
          <p:nvPr/>
        </p:nvSpPr>
        <p:spPr bwMode="auto">
          <a:xfrm>
            <a:off x="0" y="539999"/>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603818430"/>
              </p:ext>
            </p:extLst>
          </p:nvPr>
        </p:nvGraphicFramePr>
        <p:xfrm>
          <a:off x="3003550" y="1273175"/>
          <a:ext cx="2152650" cy="374650"/>
        </p:xfrm>
        <a:graphic>
          <a:graphicData uri="http://schemas.openxmlformats.org/presentationml/2006/ole">
            <mc:AlternateContent xmlns:mc="http://schemas.openxmlformats.org/markup-compatibility/2006">
              <mc:Choice xmlns:v="urn:schemas-microsoft-com:vml" Requires="v">
                <p:oleObj spid="_x0000_s147549" name="Equation" r:id="rId7" imgW="2159000" imgH="381000" progId="Equation.3">
                  <p:embed/>
                </p:oleObj>
              </mc:Choice>
              <mc:Fallback>
                <p:oleObj name="Equation" r:id="rId7" imgW="2159000" imgH="3810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03550" y="1273175"/>
                        <a:ext cx="21526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407626326"/>
              </p:ext>
            </p:extLst>
          </p:nvPr>
        </p:nvGraphicFramePr>
        <p:xfrm>
          <a:off x="3194050" y="625475"/>
          <a:ext cx="1746250" cy="374650"/>
        </p:xfrm>
        <a:graphic>
          <a:graphicData uri="http://schemas.openxmlformats.org/presentationml/2006/ole">
            <mc:AlternateContent xmlns:mc="http://schemas.openxmlformats.org/markup-compatibility/2006">
              <mc:Choice xmlns:v="urn:schemas-microsoft-com:vml" Requires="v">
                <p:oleObj spid="_x0000_s147550" name="Equation" r:id="rId9" imgW="1752600" imgH="381000" progId="Equation.3">
                  <p:embed/>
                </p:oleObj>
              </mc:Choice>
              <mc:Fallback>
                <p:oleObj name="Equation" r:id="rId9" imgW="1752600" imgH="381000" progId="Equation.3">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94050" y="625475"/>
                        <a:ext cx="17462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Rectangle 16"/>
          <p:cNvSpPr>
            <a:spLocks noChangeArrowheads="1"/>
          </p:cNvSpPr>
          <p:nvPr/>
        </p:nvSpPr>
        <p:spPr bwMode="auto">
          <a:xfrm>
            <a:off x="0" y="3168000"/>
            <a:ext cx="9144000" cy="59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47465" name="Object 9"/>
          <p:cNvGraphicFramePr>
            <a:graphicFrameLocks noChangeAspect="1"/>
          </p:cNvGraphicFramePr>
          <p:nvPr>
            <p:extLst>
              <p:ext uri="{D42A27DB-BD31-4B8C-83A1-F6EECF244321}">
                <p14:modId xmlns:p14="http://schemas.microsoft.com/office/powerpoint/2010/main" val="722899124"/>
              </p:ext>
            </p:extLst>
          </p:nvPr>
        </p:nvGraphicFramePr>
        <p:xfrm>
          <a:off x="2738438" y="3260725"/>
          <a:ext cx="5586412" cy="419100"/>
        </p:xfrm>
        <a:graphic>
          <a:graphicData uri="http://schemas.openxmlformats.org/presentationml/2006/ole">
            <mc:AlternateContent xmlns:mc="http://schemas.openxmlformats.org/markup-compatibility/2006">
              <mc:Choice xmlns:v="urn:schemas-microsoft-com:vml" Requires="v">
                <p:oleObj spid="_x0000_s147551" name="Equation" r:id="rId11" imgW="5574960" imgH="419040" progId="Equation.3">
                  <p:embed/>
                </p:oleObj>
              </mc:Choice>
              <mc:Fallback>
                <p:oleObj name="Equation" r:id="rId11" imgW="5574960" imgH="419040" progId="Equation.3">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38438" y="3260725"/>
                        <a:ext cx="5586412"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6"/>
          <p:cNvSpPr>
            <a:spLocks noChangeArrowheads="1"/>
          </p:cNvSpPr>
          <p:nvPr/>
        </p:nvSpPr>
        <p:spPr bwMode="auto">
          <a:xfrm>
            <a:off x="0" y="1187999"/>
            <a:ext cx="9144000" cy="63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539999"/>
            <a:ext cx="9144000" cy="54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848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1484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For higher order AR autocorrelation, the demonstration is essentially similar.  For moving average autocorrelation, the result is immediate.</a:t>
            </a:r>
            <a:r>
              <a:rPr lang="en-US" sz="1500"/>
              <a:t> </a:t>
            </a:r>
            <a:endParaRPr lang="en-GB" sz="1500"/>
          </a:p>
        </p:txBody>
      </p:sp>
      <p:graphicFrame>
        <p:nvGraphicFramePr>
          <p:cNvPr id="148491" name="Object 11"/>
          <p:cNvGraphicFramePr>
            <a:graphicFrameLocks noChangeAspect="1"/>
          </p:cNvGraphicFramePr>
          <p:nvPr>
            <p:extLst>
              <p:ext uri="{D42A27DB-BD31-4B8C-83A1-F6EECF244321}">
                <p14:modId xmlns:p14="http://schemas.microsoft.com/office/powerpoint/2010/main" val="474181499"/>
              </p:ext>
            </p:extLst>
          </p:nvPr>
        </p:nvGraphicFramePr>
        <p:xfrm>
          <a:off x="2076450" y="622300"/>
          <a:ext cx="4064000" cy="381000"/>
        </p:xfrm>
        <a:graphic>
          <a:graphicData uri="http://schemas.openxmlformats.org/presentationml/2006/ole">
            <mc:AlternateContent xmlns:mc="http://schemas.openxmlformats.org/markup-compatibility/2006">
              <mc:Choice xmlns:v="urn:schemas-microsoft-com:vml" Requires="v">
                <p:oleObj spid="_x0000_s148521" name="Equation" r:id="rId3" imgW="4063680" imgH="380880" progId="Equation.3">
                  <p:embed/>
                </p:oleObj>
              </mc:Choice>
              <mc:Fallback>
                <p:oleObj name="Equation" r:id="rId3" imgW="4063680" imgH="380880"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6450" y="622300"/>
                        <a:ext cx="4064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8492" name="Object 12"/>
          <p:cNvGraphicFramePr>
            <a:graphicFrameLocks noChangeAspect="1"/>
          </p:cNvGraphicFramePr>
          <p:nvPr>
            <p:extLst>
              <p:ext uri="{D42A27DB-BD31-4B8C-83A1-F6EECF244321}">
                <p14:modId xmlns:p14="http://schemas.microsoft.com/office/powerpoint/2010/main" val="86845138"/>
              </p:ext>
            </p:extLst>
          </p:nvPr>
        </p:nvGraphicFramePr>
        <p:xfrm>
          <a:off x="1628775" y="1336675"/>
          <a:ext cx="6870700" cy="381000"/>
        </p:xfrm>
        <a:graphic>
          <a:graphicData uri="http://schemas.openxmlformats.org/presentationml/2006/ole">
            <mc:AlternateContent xmlns:mc="http://schemas.openxmlformats.org/markup-compatibility/2006">
              <mc:Choice xmlns:v="urn:schemas-microsoft-com:vml" Requires="v">
                <p:oleObj spid="_x0000_s148522" name="Equation" r:id="rId5" imgW="6870600" imgH="380880" progId="Equation.3">
                  <p:embed/>
                </p:oleObj>
              </mc:Choice>
              <mc:Fallback>
                <p:oleObj name="Equation" r:id="rId5" imgW="6870600" imgH="38088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28775" y="1336675"/>
                        <a:ext cx="6870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t>CONSEQUENCES OF AUTOCORRELATION</a:t>
            </a:r>
            <a:endParaRPr lang="en-GB" sz="1600">
              <a:latin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ADE57D3-8D09-4631-BCF4-ADA29C6ACBEE}"/>
</file>

<file path=customXml/itemProps2.xml><?xml version="1.0" encoding="utf-8"?>
<ds:datastoreItem xmlns:ds="http://schemas.openxmlformats.org/officeDocument/2006/customXml" ds:itemID="{1A21715A-2E33-42EB-9751-19B5E59FDD02}"/>
</file>

<file path=customXml/itemProps3.xml><?xml version="1.0" encoding="utf-8"?>
<ds:datastoreItem xmlns:ds="http://schemas.openxmlformats.org/officeDocument/2006/customXml" ds:itemID="{41B18170-BE2F-4C53-BB87-7E9278EC055B}"/>
</file>

<file path=docProps/app.xml><?xml version="1.0" encoding="utf-8"?>
<Properties xmlns="http://schemas.openxmlformats.org/officeDocument/2006/extended-properties" xmlns:vt="http://schemas.openxmlformats.org/officeDocument/2006/docPropsVTypes">
  <TotalTime>2899</TotalTime>
  <Words>815</Words>
  <Application>Microsoft Office PowerPoint</Application>
  <PresentationFormat>On-screen Show (4:3)</PresentationFormat>
  <Paragraphs>70</Paragraphs>
  <Slides>18</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0"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80</cp:revision>
  <dcterms:created xsi:type="dcterms:W3CDTF">1998-05-09T13:24:56Z</dcterms:created>
  <dcterms:modified xsi:type="dcterms:W3CDTF">2016-05-26T11:30:55Z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