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68" r:id="rId2"/>
    <p:sldId id="357" r:id="rId3"/>
    <p:sldId id="358" r:id="rId4"/>
    <p:sldId id="359" r:id="rId5"/>
    <p:sldId id="360" r:id="rId6"/>
    <p:sldId id="366" r:id="rId7"/>
    <p:sldId id="367" r:id="rId8"/>
    <p:sldId id="28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33" autoAdjust="0"/>
    <p:restoredTop sz="96974" autoAdjust="0"/>
  </p:normalViewPr>
  <p:slideViewPr>
    <p:cSldViewPr snapToGrid="0" showGuides="1">
      <p:cViewPr>
        <p:scale>
          <a:sx n="100" d="100"/>
          <a:sy n="100" d="100"/>
        </p:scale>
        <p:origin x="-2256" y="-384"/>
      </p:cViewPr>
      <p:guideLst>
        <p:guide orient="horz" pos="3678"/>
        <p:guide pos="45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4.wmf"/><Relationship Id="rId7" Type="http://schemas.openxmlformats.org/officeDocument/2006/relationships/image" Target="../media/image9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.wmf"/><Relationship Id="rId7" Type="http://schemas.openxmlformats.org/officeDocument/2006/relationships/image" Target="../media/image8.wmf"/><Relationship Id="rId2" Type="http://schemas.openxmlformats.org/officeDocument/2006/relationships/image" Target="../media/image2.wmf"/><Relationship Id="rId1" Type="http://schemas.openxmlformats.org/officeDocument/2006/relationships/image" Target="../media/image11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4.wmf"/><Relationship Id="rId9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.wmf"/><Relationship Id="rId7" Type="http://schemas.openxmlformats.org/officeDocument/2006/relationships/image" Target="../media/image8.wmf"/><Relationship Id="rId2" Type="http://schemas.openxmlformats.org/officeDocument/2006/relationships/image" Target="../media/image2.wmf"/><Relationship Id="rId1" Type="http://schemas.openxmlformats.org/officeDocument/2006/relationships/image" Target="../media/image11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4.wmf"/><Relationship Id="rId9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204B1-BAEB-4A76-B800-11AB4DAB14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247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123E0-B964-4523-BB87-51721ED928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5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8BFD0-99C6-4C05-B43F-65CE86F044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3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10AA3-925D-4289-BC6C-4601113A4C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4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553D4-3826-4ACD-8114-51E57DBEDF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444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96DF0-05FA-4676-9CA9-3265DBAACC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3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9FF1C-0AF0-45EF-92E4-B5D322D4DC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19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5F086-7FEA-4B4F-BEF5-0C57E59D58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06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8EA10-7C88-49B3-92BE-A6A9D7D6FD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83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3C704-802E-494E-8FB6-8493C97B5B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22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2E3CD-601C-49A6-BAA7-F6CF47AE3E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5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latin typeface="+mn-lt"/>
              </a:defRPr>
            </a:lvl1pPr>
          </a:lstStyle>
          <a:p>
            <a:fld id="{398955F6-2E74-4868-8C38-BEB4BDC519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10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12: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Autocorrelation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13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0304" name="Text Box 1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40305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We saw in the previous sequence that AR(1) autocorrelation could be eliminated by a simple manipulation of the model.  The regression model is nonlinear in parameters, but that now presents no problem for fitting it.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1051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61" name="Equation" r:id="rId3" imgW="2374560" imgH="380880" progId="Equation.3">
                  <p:embed/>
                </p:oleObj>
              </mc:Choice>
              <mc:Fallback>
                <p:oleObj name="Equation" r:id="rId3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553075" y="572400"/>
            <a:ext cx="1836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86061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62" name="Equation" r:id="rId5" imgW="1739880" imgH="380880" progId="Equation.3">
                  <p:embed/>
                </p:oleObj>
              </mc:Choice>
              <mc:Fallback>
                <p:oleObj name="Equation" r:id="rId5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5943600" y="1796400"/>
            <a:ext cx="1260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80733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63" name="Equation" r:id="rId7" imgW="6286500" imgH="381000" progId="Equation.3">
                  <p:embed/>
                </p:oleObj>
              </mc:Choice>
              <mc:Fallback>
                <p:oleObj name="Equation" r:id="rId7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6905625" y="2408399"/>
            <a:ext cx="274638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534490"/>
              </p:ext>
            </p:extLst>
          </p:nvPr>
        </p:nvGraphicFramePr>
        <p:xfrm>
          <a:off x="1792288" y="2447925"/>
          <a:ext cx="538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64" name="Equation" r:id="rId9" imgW="5384800" imgH="381000" progId="Equation.3">
                  <p:embed/>
                </p:oleObj>
              </mc:Choice>
              <mc:Fallback>
                <p:oleObj name="Equation" r:id="rId9" imgW="53848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288" y="2447925"/>
                        <a:ext cx="5384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131517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65" name="Equation" r:id="rId11" imgW="3670300" imgH="381000" progId="Equation.3">
                  <p:embed/>
                </p:oleObj>
              </mc:Choice>
              <mc:Fallback>
                <p:oleObj name="Equation" r:id="rId11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However, in the early days of computing, nonlinear estimation was not so simple and it was avoided whenever possible.  The Cochrane</a:t>
            </a:r>
            <a:r>
              <a:rPr lang="en-GB" sz="1500">
                <a:cs typeface="Arial" charset="0"/>
              </a:rPr>
              <a:t>–</a:t>
            </a:r>
            <a:r>
              <a:rPr lang="en-GB" sz="1500"/>
              <a:t>Orcutt iterative procedure was an ingenious method of using linear regression analysis to fit this nonlinear model.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1051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85" name="Equation" r:id="rId3" imgW="2374560" imgH="380880" progId="Equation.3">
                  <p:embed/>
                </p:oleObj>
              </mc:Choice>
              <mc:Fallback>
                <p:oleObj name="Equation" r:id="rId3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553075" y="572400"/>
            <a:ext cx="1836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86061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86" name="Equation" r:id="rId5" imgW="1739880" imgH="380880" progId="Equation.3">
                  <p:embed/>
                </p:oleObj>
              </mc:Choice>
              <mc:Fallback>
                <p:oleObj name="Equation" r:id="rId5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5943600" y="1796400"/>
            <a:ext cx="1260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80733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87" name="Equation" r:id="rId7" imgW="6286500" imgH="381000" progId="Equation.3">
                  <p:embed/>
                </p:oleObj>
              </mc:Choice>
              <mc:Fallback>
                <p:oleObj name="Equation" r:id="rId7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6905625" y="2408399"/>
            <a:ext cx="274638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534490"/>
              </p:ext>
            </p:extLst>
          </p:nvPr>
        </p:nvGraphicFramePr>
        <p:xfrm>
          <a:off x="1792288" y="2447925"/>
          <a:ext cx="538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88" name="Equation" r:id="rId9" imgW="5384800" imgH="381000" progId="Equation.3">
                  <p:embed/>
                </p:oleObj>
              </mc:Choice>
              <mc:Fallback>
                <p:oleObj name="Equation" r:id="rId9" imgW="53848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288" y="2447925"/>
                        <a:ext cx="5384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131517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89" name="Equation" r:id="rId11" imgW="3670300" imgH="381000" progId="Equation.3">
                  <p:embed/>
                </p:oleObj>
              </mc:Choice>
              <mc:Fallback>
                <p:oleObj name="Equation" r:id="rId11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2351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4235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It is of no practical interest now, but you may see references to it occasionally.  This sequence explains how it worked.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1051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6" name="Equation" r:id="rId3" imgW="2374560" imgH="380880" progId="Equation.3">
                  <p:embed/>
                </p:oleObj>
              </mc:Choice>
              <mc:Fallback>
                <p:oleObj name="Equation" r:id="rId3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553075" y="572400"/>
            <a:ext cx="1836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86061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7" name="Equation" r:id="rId5" imgW="1739880" imgH="380880" progId="Equation.3">
                  <p:embed/>
                </p:oleObj>
              </mc:Choice>
              <mc:Fallback>
                <p:oleObj name="Equation" r:id="rId5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5943600" y="1796400"/>
            <a:ext cx="12600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80733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8" name="Equation" r:id="rId7" imgW="6286500" imgH="381000" progId="Equation.3">
                  <p:embed/>
                </p:oleObj>
              </mc:Choice>
              <mc:Fallback>
                <p:oleObj name="Equation" r:id="rId7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6905625" y="2408399"/>
            <a:ext cx="274638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534490"/>
              </p:ext>
            </p:extLst>
          </p:nvPr>
        </p:nvGraphicFramePr>
        <p:xfrm>
          <a:off x="1792288" y="2447925"/>
          <a:ext cx="5384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19" name="Equation" r:id="rId9" imgW="5384800" imgH="381000" progId="Equation.3">
                  <p:embed/>
                </p:oleObj>
              </mc:Choice>
              <mc:Fallback>
                <p:oleObj name="Equation" r:id="rId9" imgW="53848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288" y="2447925"/>
                        <a:ext cx="5384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131517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20" name="Equation" r:id="rId11" imgW="3670300" imgH="381000" progId="Equation.3">
                  <p:embed/>
                </p:oleObj>
              </mc:Choice>
              <mc:Fallback>
                <p:oleObj name="Equation" r:id="rId11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400" name="Text Box 4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43401" name="Text Box 4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We return to line 3 and note that the model can be rewritten as shown with appropriate definitions.  We now have a simple regression model free from autocorrelation.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95917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9" name="Equation" r:id="rId3" imgW="2374560" imgH="380880" progId="Equation.3">
                  <p:embed/>
                </p:oleObj>
              </mc:Choice>
              <mc:Fallback>
                <p:oleObj name="Equation" r:id="rId3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574923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0" name="Equation" r:id="rId5" imgW="1739880" imgH="380880" progId="Equation.3">
                  <p:embed/>
                </p:oleObj>
              </mc:Choice>
              <mc:Fallback>
                <p:oleObj name="Equation" r:id="rId5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817553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1" name="Equation" r:id="rId7" imgW="6286500" imgH="381000" progId="Equation.3">
                  <p:embed/>
                </p:oleObj>
              </mc:Choice>
              <mc:Fallback>
                <p:oleObj name="Equation" r:id="rId7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46960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2" name="Equation" r:id="rId9" imgW="3670300" imgH="381000" progId="Equation.3">
                  <p:embed/>
                </p:oleObj>
              </mc:Choice>
              <mc:Fallback>
                <p:oleObj name="Equation" r:id="rId9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870462"/>
              </p:ext>
            </p:extLst>
          </p:nvPr>
        </p:nvGraphicFramePr>
        <p:xfrm>
          <a:off x="1793875" y="2427288"/>
          <a:ext cx="2349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3" name="Equation" r:id="rId11" imgW="2349500" imgH="406400" progId="Equation.3">
                  <p:embed/>
                </p:oleObj>
              </mc:Choice>
              <mc:Fallback>
                <p:oleObj name="Equation" r:id="rId11" imgW="2349500" imgH="4064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75" y="2427288"/>
                        <a:ext cx="2349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6643688" y="2314575"/>
            <a:ext cx="2230437" cy="1429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876927"/>
              </p:ext>
            </p:extLst>
          </p:nvPr>
        </p:nvGraphicFramePr>
        <p:xfrm>
          <a:off x="6862763" y="2398713"/>
          <a:ext cx="1752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4" name="Equation" r:id="rId13" imgW="1752480" imgH="406080" progId="Equation.3">
                  <p:embed/>
                </p:oleObj>
              </mc:Choice>
              <mc:Fallback>
                <p:oleObj name="Equation" r:id="rId13" imgW="17524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3" y="2398713"/>
                        <a:ext cx="1752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076969"/>
              </p:ext>
            </p:extLst>
          </p:nvPr>
        </p:nvGraphicFramePr>
        <p:xfrm>
          <a:off x="6762750" y="2855913"/>
          <a:ext cx="2006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5" name="Equation" r:id="rId15" imgW="2006280" imgH="406080" progId="Equation.3">
                  <p:embed/>
                </p:oleObj>
              </mc:Choice>
              <mc:Fallback>
                <p:oleObj name="Equation" r:id="rId15" imgW="20062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0" y="2855913"/>
                        <a:ext cx="2006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32260"/>
              </p:ext>
            </p:extLst>
          </p:nvPr>
        </p:nvGraphicFramePr>
        <p:xfrm>
          <a:off x="6808788" y="3290888"/>
          <a:ext cx="1790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6" name="Equation" r:id="rId17" imgW="1790640" imgH="368280" progId="Equation.3">
                  <p:embed/>
                </p:oleObj>
              </mc:Choice>
              <mc:Fallback>
                <p:oleObj name="Equation" r:id="rId17" imgW="1790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8788" y="3290888"/>
                        <a:ext cx="1790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0" y="2987400"/>
            <a:ext cx="9144000" cy="555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228975" y="3060700"/>
            <a:ext cx="101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error</a:t>
            </a:r>
            <a:endParaRPr lang="en-US" sz="180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63699"/>
              </p:ext>
            </p:extLst>
          </p:nvPr>
        </p:nvGraphicFramePr>
        <p:xfrm>
          <a:off x="1785938" y="3074988"/>
          <a:ext cx="1498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9" name="Equation" r:id="rId3" imgW="1498320" imgH="380880" progId="Equation.DSMT4">
                  <p:embed/>
                </p:oleObj>
              </mc:Choice>
              <mc:Fallback>
                <p:oleObj name="Equation" r:id="rId3" imgW="14983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3074988"/>
                        <a:ext cx="14986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49520" name="Text Box 1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However, to construct the artificial variables </a:t>
            </a:r>
            <a:r>
              <a:rPr lang="en-GB" sz="1500" i="1" dirty="0" err="1"/>
              <a:t>Y</a:t>
            </a:r>
            <a:r>
              <a:rPr lang="en-GB" sz="1500" i="1" baseline="-25000" dirty="0" err="1"/>
              <a:t>t</a:t>
            </a:r>
            <a:r>
              <a:rPr lang="en-GB" sz="1500" dirty="0"/>
              <a:t> and </a:t>
            </a:r>
            <a:r>
              <a:rPr lang="en-GB" sz="1500" i="1" dirty="0" err="1"/>
              <a:t>X</a:t>
            </a:r>
            <a:r>
              <a:rPr lang="en-GB" sz="1500" i="1" baseline="-25000" dirty="0" err="1"/>
              <a:t>t</a:t>
            </a:r>
            <a:r>
              <a:rPr lang="en-GB" sz="1500" i="1" baseline="-25000" dirty="0"/>
              <a:t> </a:t>
            </a:r>
            <a:r>
              <a:rPr lang="en-GB" sz="1500" dirty="0"/>
              <a:t>, we need an estimate of </a:t>
            </a:r>
            <a:r>
              <a:rPr lang="en-GB" sz="1500" i="1" dirty="0">
                <a:latin typeface="Symbol" pitchFamily="18" charset="2"/>
              </a:rPr>
              <a:t>r</a:t>
            </a:r>
            <a:r>
              <a:rPr lang="en-GB" sz="1500" dirty="0"/>
              <a:t>.  We obtain one using the residuals. </a:t>
            </a:r>
            <a:r>
              <a:rPr lang="en-US" sz="1500" dirty="0"/>
              <a:t>If the disturbance term follows the AR(1) process, it is reasonable to hypothesize that, as an approximation, the residuals will conform to a similar process.</a:t>
            </a:r>
            <a:endParaRPr lang="en-GB" sz="1500" dirty="0">
              <a:latin typeface="Times New Roman" pitchFamily="18" charset="0"/>
            </a:endParaRPr>
          </a:p>
        </p:txBody>
      </p:sp>
      <p:sp>
        <p:nvSpPr>
          <p:cNvPr id="149521" name="Text Box 17"/>
          <p:cNvSpPr txBox="1">
            <a:spLocks noChangeArrowheads="1"/>
          </p:cNvSpPr>
          <p:nvPr/>
        </p:nvSpPr>
        <p:spPr bwMode="auto">
          <a:xfrm>
            <a:off x="4478338" y="5773738"/>
            <a:ext cx="2063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/>
              <a:t>~</a:t>
            </a:r>
          </a:p>
        </p:txBody>
      </p:sp>
      <p:sp>
        <p:nvSpPr>
          <p:cNvPr id="149522" name="Text Box 18"/>
          <p:cNvSpPr txBox="1">
            <a:spLocks noChangeArrowheads="1"/>
          </p:cNvSpPr>
          <p:nvPr/>
        </p:nvSpPr>
        <p:spPr bwMode="auto">
          <a:xfrm>
            <a:off x="5079600" y="5773738"/>
            <a:ext cx="2063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/>
              <a:t>~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402283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0" name="Equation" r:id="rId5" imgW="2374560" imgH="380880" progId="Equation.3">
                  <p:embed/>
                </p:oleObj>
              </mc:Choice>
              <mc:Fallback>
                <p:oleObj name="Equation" r:id="rId5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596922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1" name="Equation" r:id="rId7" imgW="1739880" imgH="380880" progId="Equation.3">
                  <p:embed/>
                </p:oleObj>
              </mc:Choice>
              <mc:Fallback>
                <p:oleObj name="Equation" r:id="rId7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307924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2" name="Equation" r:id="rId9" imgW="6286500" imgH="381000" progId="Equation.3">
                  <p:embed/>
                </p:oleObj>
              </mc:Choice>
              <mc:Fallback>
                <p:oleObj name="Equation" r:id="rId9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329521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3" name="Equation" r:id="rId11" imgW="3670300" imgH="381000" progId="Equation.3">
                  <p:embed/>
                </p:oleObj>
              </mc:Choice>
              <mc:Fallback>
                <p:oleObj name="Equation" r:id="rId11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222066"/>
              </p:ext>
            </p:extLst>
          </p:nvPr>
        </p:nvGraphicFramePr>
        <p:xfrm>
          <a:off x="1793875" y="2427288"/>
          <a:ext cx="2349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4" name="Equation" r:id="rId13" imgW="2349500" imgH="406400" progId="Equation.3">
                  <p:embed/>
                </p:oleObj>
              </mc:Choice>
              <mc:Fallback>
                <p:oleObj name="Equation" r:id="rId13" imgW="23495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75" y="2427288"/>
                        <a:ext cx="2349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643688" y="2314575"/>
            <a:ext cx="2230437" cy="1429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876927"/>
              </p:ext>
            </p:extLst>
          </p:nvPr>
        </p:nvGraphicFramePr>
        <p:xfrm>
          <a:off x="6862763" y="2398713"/>
          <a:ext cx="1752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5" name="Equation" r:id="rId15" imgW="1752480" imgH="406080" progId="Equation.3">
                  <p:embed/>
                </p:oleObj>
              </mc:Choice>
              <mc:Fallback>
                <p:oleObj name="Equation" r:id="rId15" imgW="17524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3" y="2398713"/>
                        <a:ext cx="1752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076969"/>
              </p:ext>
            </p:extLst>
          </p:nvPr>
        </p:nvGraphicFramePr>
        <p:xfrm>
          <a:off x="6762750" y="2855913"/>
          <a:ext cx="2006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6" name="Equation" r:id="rId17" imgW="2006280" imgH="406080" progId="Equation.3">
                  <p:embed/>
                </p:oleObj>
              </mc:Choice>
              <mc:Fallback>
                <p:oleObj name="Equation" r:id="rId17" imgW="20062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0" y="2855913"/>
                        <a:ext cx="2006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32260"/>
              </p:ext>
            </p:extLst>
          </p:nvPr>
        </p:nvGraphicFramePr>
        <p:xfrm>
          <a:off x="6808788" y="3290888"/>
          <a:ext cx="1790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47" name="Equation" r:id="rId19" imgW="1790640" imgH="368280" progId="Equation.3">
                  <p:embed/>
                </p:oleObj>
              </mc:Choice>
              <mc:Fallback>
                <p:oleObj name="Equation" r:id="rId19" imgW="1790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8788" y="3290888"/>
                        <a:ext cx="1790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0" y="2987400"/>
            <a:ext cx="9144000" cy="555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228975" y="3060700"/>
            <a:ext cx="101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error</a:t>
            </a:r>
            <a:endParaRPr lang="en-US" sz="180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811321"/>
              </p:ext>
            </p:extLst>
          </p:nvPr>
        </p:nvGraphicFramePr>
        <p:xfrm>
          <a:off x="1785938" y="3074988"/>
          <a:ext cx="1498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7" name="Equation" r:id="rId3" imgW="1498320" imgH="380880" progId="Equation.DSMT4">
                  <p:embed/>
                </p:oleObj>
              </mc:Choice>
              <mc:Fallback>
                <p:oleObj name="Equation" r:id="rId3" imgW="14983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3074988"/>
                        <a:ext cx="14986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49520" name="Text Box 1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Hence one can obtain an estimate of </a:t>
            </a:r>
            <a:r>
              <a:rPr lang="en-GB" sz="1500" i="1" dirty="0" smtClean="0">
                <a:latin typeface="Symbol" pitchFamily="18" charset="2"/>
              </a:rPr>
              <a:t>r</a:t>
            </a:r>
            <a:r>
              <a:rPr lang="en-GB" sz="1500" dirty="0" smtClean="0"/>
              <a:t> by fitting the residuals regression. Refinements, including an iterated version, were developed. However, there is no point in describing them because the method has long been obsolete. It is now only a historical </a:t>
            </a:r>
            <a:r>
              <a:rPr lang="en-GB" sz="1500" dirty="0"/>
              <a:t>c</a:t>
            </a:r>
            <a:r>
              <a:rPr lang="en-GB" sz="1500" dirty="0" smtClean="0"/>
              <a:t>uriosity.</a:t>
            </a:r>
            <a:endParaRPr lang="en-GB" sz="1500" dirty="0">
              <a:latin typeface="Times New Roman" pitchFamily="18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FOOTNOTE:  THE COCHRANE</a:t>
            </a:r>
            <a:r>
              <a:rPr lang="en-GB" sz="1800" dirty="0">
                <a:cs typeface="Arial" charset="0"/>
              </a:rPr>
              <a:t>–</a:t>
            </a:r>
            <a:r>
              <a:rPr lang="en-GB" sz="1800" dirty="0"/>
              <a:t>ORCUTT </a:t>
            </a:r>
            <a:r>
              <a:rPr lang="en-GB" sz="1800" dirty="0" smtClean="0"/>
              <a:t>PROCESS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764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152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8F5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541163"/>
              </p:ext>
            </p:extLst>
          </p:nvPr>
        </p:nvGraphicFramePr>
        <p:xfrm>
          <a:off x="1792800" y="612000"/>
          <a:ext cx="2374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8" name="Equation" r:id="rId5" imgW="2374560" imgH="380880" progId="Equation.3">
                  <p:embed/>
                </p:oleObj>
              </mc:Choice>
              <mc:Fallback>
                <p:oleObj name="Equation" r:id="rId5" imgW="2374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800" y="612000"/>
                        <a:ext cx="2374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798456"/>
              </p:ext>
            </p:extLst>
          </p:nvPr>
        </p:nvGraphicFramePr>
        <p:xfrm>
          <a:off x="5605200" y="612000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9" name="Equation" r:id="rId7" imgW="1739880" imgH="380880" progId="Equation.3">
                  <p:embed/>
                </p:oleObj>
              </mc:Choice>
              <mc:Fallback>
                <p:oleObj name="Equation" r:id="rId7" imgW="173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200" y="612000"/>
                        <a:ext cx="173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378618"/>
              </p:ext>
            </p:extLst>
          </p:nvPr>
        </p:nvGraphicFramePr>
        <p:xfrm>
          <a:off x="868363" y="1836738"/>
          <a:ext cx="62880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0" name="Equation" r:id="rId9" imgW="6286500" imgH="381000" progId="Equation.3">
                  <p:embed/>
                </p:oleObj>
              </mc:Choice>
              <mc:Fallback>
                <p:oleObj name="Equation" r:id="rId9" imgW="62865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36738"/>
                        <a:ext cx="62880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455468"/>
              </p:ext>
            </p:extLst>
          </p:nvPr>
        </p:nvGraphicFramePr>
        <p:xfrm>
          <a:off x="1393825" y="1223963"/>
          <a:ext cx="367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1" name="Equation" r:id="rId11" imgW="3670300" imgH="381000" progId="Equation.3">
                  <p:embed/>
                </p:oleObj>
              </mc:Choice>
              <mc:Fallback>
                <p:oleObj name="Equation" r:id="rId11" imgW="3670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223963"/>
                        <a:ext cx="367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2376000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813924"/>
              </p:ext>
            </p:extLst>
          </p:nvPr>
        </p:nvGraphicFramePr>
        <p:xfrm>
          <a:off x="1793875" y="2427288"/>
          <a:ext cx="23495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2" name="Equation" r:id="rId13" imgW="2349500" imgH="406400" progId="Equation.3">
                  <p:embed/>
                </p:oleObj>
              </mc:Choice>
              <mc:Fallback>
                <p:oleObj name="Equation" r:id="rId13" imgW="23495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75" y="2427288"/>
                        <a:ext cx="23495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643688" y="2314575"/>
            <a:ext cx="2230437" cy="1429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274329"/>
              </p:ext>
            </p:extLst>
          </p:nvPr>
        </p:nvGraphicFramePr>
        <p:xfrm>
          <a:off x="6862763" y="2398713"/>
          <a:ext cx="1752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3" name="Equation" r:id="rId15" imgW="1752480" imgH="406080" progId="Equation.3">
                  <p:embed/>
                </p:oleObj>
              </mc:Choice>
              <mc:Fallback>
                <p:oleObj name="Equation" r:id="rId15" imgW="17524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763" y="2398713"/>
                        <a:ext cx="1752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570193"/>
              </p:ext>
            </p:extLst>
          </p:nvPr>
        </p:nvGraphicFramePr>
        <p:xfrm>
          <a:off x="6762750" y="2855913"/>
          <a:ext cx="20066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4" name="Equation" r:id="rId17" imgW="2006280" imgH="406080" progId="Equation.3">
                  <p:embed/>
                </p:oleObj>
              </mc:Choice>
              <mc:Fallback>
                <p:oleObj name="Equation" r:id="rId17" imgW="20062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0" y="2855913"/>
                        <a:ext cx="20066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43066"/>
              </p:ext>
            </p:extLst>
          </p:nvPr>
        </p:nvGraphicFramePr>
        <p:xfrm>
          <a:off x="6808788" y="3290888"/>
          <a:ext cx="1790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5" name="Equation" r:id="rId19" imgW="1790640" imgH="368280" progId="Equation.3">
                  <p:embed/>
                </p:oleObj>
              </mc:Choice>
              <mc:Fallback>
                <p:oleObj name="Equation" r:id="rId19" imgW="17906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8788" y="3290888"/>
                        <a:ext cx="17907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379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bg1"/>
                </a:solidFill>
              </a:rPr>
              <a:t>Copyright Christopher Dougherty </a:t>
            </a:r>
            <a:r>
              <a:rPr lang="en-GB" dirty="0" smtClean="0">
                <a:solidFill>
                  <a:schemeClr val="bg1"/>
                </a:solidFill>
              </a:rPr>
              <a:t>2016.</a:t>
            </a:r>
            <a:r>
              <a:rPr lang="en-GB" sz="1200" dirty="0" smtClean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 content of this slideshow comes from Section 12.3 of C. Dougherty, </a:t>
            </a:r>
            <a:r>
              <a:rPr lang="en-GB" sz="1200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smtClean="0">
                <a:solidFill>
                  <a:schemeClr val="bg1"/>
                </a:solidFill>
              </a:rPr>
              <a:t>fifth </a:t>
            </a:r>
            <a:r>
              <a:rPr lang="en-GB" sz="1200" dirty="0">
                <a:solidFill>
                  <a:schemeClr val="bg1"/>
                </a:solidFill>
              </a:rPr>
              <a:t>edition </a:t>
            </a:r>
            <a:r>
              <a:rPr lang="en-GB" sz="1200" dirty="0" smtClean="0">
                <a:solidFill>
                  <a:schemeClr val="bg1"/>
                </a:solidFill>
              </a:rPr>
              <a:t>2016, </a:t>
            </a:r>
            <a:r>
              <a:rPr lang="en-GB" sz="120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smtClean="0">
                <a:solidFill>
                  <a:schemeClr val="bg1"/>
                </a:solidFill>
              </a:rPr>
              <a:t>.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dirty="0" smtClean="0">
                <a:solidFill>
                  <a:schemeClr val="bg1"/>
                </a:solidFill>
              </a:rPr>
              <a:t>who </a:t>
            </a:r>
            <a:r>
              <a:rPr lang="en-GB" sz="120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dirty="0">
                <a:solidFill>
                  <a:schemeClr val="bg1"/>
                </a:solidFill>
              </a:rPr>
              <a:t>.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  <a:endParaRPr lang="en-GB" sz="1200" b="0" dirty="0">
              <a:solidFill>
                <a:schemeClr val="bg1"/>
              </a:solidFill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8210550" y="6553200"/>
            <a:ext cx="8572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2016.05.23</a:t>
            </a:r>
            <a:endParaRPr lang="en-US" sz="1000" b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CC8CC34-BEB1-4F4F-99B7-72E9C5363C0A}"/>
</file>

<file path=customXml/itemProps2.xml><?xml version="1.0" encoding="utf-8"?>
<ds:datastoreItem xmlns:ds="http://schemas.openxmlformats.org/officeDocument/2006/customXml" ds:itemID="{9EB3BDFE-0141-4088-A7F7-21466575B1C2}"/>
</file>

<file path=customXml/itemProps3.xml><?xml version="1.0" encoding="utf-8"?>
<ds:datastoreItem xmlns:ds="http://schemas.openxmlformats.org/officeDocument/2006/customXml" ds:itemID="{38CE793E-2934-4BF3-91AF-BD12AE1812EC}"/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459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71</cp:revision>
  <dcterms:created xsi:type="dcterms:W3CDTF">1998-05-09T13:24:56Z</dcterms:created>
  <dcterms:modified xsi:type="dcterms:W3CDTF">2016-05-26T11:31:54Z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