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32.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1.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7.xml" ContentType="application/vnd.openxmlformats-officedocument.presentationml.slide+xml"/>
  <Override PartName="/ppt/slides/slide40.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6.xml" ContentType="application/vnd.openxmlformats-officedocument.presentationml.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8" r:id="rId2"/>
    <p:sldId id="326" r:id="rId3"/>
    <p:sldId id="329" r:id="rId4"/>
    <p:sldId id="330" r:id="rId5"/>
    <p:sldId id="331" r:id="rId6"/>
    <p:sldId id="332" r:id="rId7"/>
    <p:sldId id="333" r:id="rId8"/>
    <p:sldId id="327" r:id="rId9"/>
    <p:sldId id="334" r:id="rId10"/>
    <p:sldId id="335" r:id="rId11"/>
    <p:sldId id="336" r:id="rId12"/>
    <p:sldId id="337" r:id="rId13"/>
    <p:sldId id="338" r:id="rId14"/>
    <p:sldId id="339" r:id="rId15"/>
    <p:sldId id="340" r:id="rId16"/>
    <p:sldId id="341" r:id="rId17"/>
    <p:sldId id="342" r:id="rId18"/>
    <p:sldId id="293" r:id="rId19"/>
    <p:sldId id="299" r:id="rId20"/>
    <p:sldId id="345" r:id="rId21"/>
    <p:sldId id="347" r:id="rId22"/>
    <p:sldId id="377" r:id="rId23"/>
    <p:sldId id="300" r:id="rId24"/>
    <p:sldId id="348" r:id="rId25"/>
    <p:sldId id="379" r:id="rId26"/>
    <p:sldId id="380" r:id="rId27"/>
    <p:sldId id="381" r:id="rId28"/>
    <p:sldId id="382" r:id="rId29"/>
    <p:sldId id="395" r:id="rId30"/>
    <p:sldId id="396" r:id="rId31"/>
    <p:sldId id="354" r:id="rId32"/>
    <p:sldId id="384" r:id="rId33"/>
    <p:sldId id="385" r:id="rId34"/>
    <p:sldId id="386" r:id="rId35"/>
    <p:sldId id="397" r:id="rId36"/>
    <p:sldId id="388" r:id="rId37"/>
    <p:sldId id="389" r:id="rId38"/>
    <p:sldId id="390" r:id="rId39"/>
    <p:sldId id="366" r:id="rId40"/>
    <p:sldId id="391" r:id="rId41"/>
    <p:sldId id="392" r:id="rId42"/>
    <p:sldId id="284" r:id="rId4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F8F8F8"/>
    <a:srgbClr val="DDDDDD"/>
    <a:srgbClr val="3366FF"/>
    <a:srgbClr val="FFFF00"/>
    <a:srgbClr val="00FF00"/>
    <a:srgbClr val="FF0000"/>
    <a:srgbClr val="66FFFF"/>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70" autoAdjust="0"/>
    <p:restoredTop sz="96469" autoAdjust="0"/>
  </p:normalViewPr>
  <p:slideViewPr>
    <p:cSldViewPr snapToGrid="0">
      <p:cViewPr>
        <p:scale>
          <a:sx n="100" d="100"/>
          <a:sy n="100" d="100"/>
        </p:scale>
        <p:origin x="-2304" y="-462"/>
      </p:cViewPr>
      <p:guideLst>
        <p:guide orient="horz" pos="3679"/>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7.wmf"/><Relationship Id="rId2" Type="http://schemas.openxmlformats.org/officeDocument/2006/relationships/image" Target="../media/image10.wmf"/><Relationship Id="rId1" Type="http://schemas.openxmlformats.org/officeDocument/2006/relationships/image" Target="../media/image6.wmf"/><Relationship Id="rId6" Type="http://schemas.openxmlformats.org/officeDocument/2006/relationships/image" Target="../media/image2.wmf"/><Relationship Id="rId5" Type="http://schemas.openxmlformats.org/officeDocument/2006/relationships/image" Target="../media/image11.wmf"/><Relationship Id="rId4" Type="http://schemas.openxmlformats.org/officeDocument/2006/relationships/image" Target="../media/image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7.wmf"/><Relationship Id="rId2" Type="http://schemas.openxmlformats.org/officeDocument/2006/relationships/image" Target="../media/image10.wmf"/><Relationship Id="rId1" Type="http://schemas.openxmlformats.org/officeDocument/2006/relationships/image" Target="../media/image6.wmf"/><Relationship Id="rId6" Type="http://schemas.openxmlformats.org/officeDocument/2006/relationships/image" Target="../media/image2.wmf"/><Relationship Id="rId5" Type="http://schemas.openxmlformats.org/officeDocument/2006/relationships/image" Target="../media/image11.wmf"/><Relationship Id="rId4" Type="http://schemas.openxmlformats.org/officeDocument/2006/relationships/image" Target="../media/image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wmf"/><Relationship Id="rId1" Type="http://schemas.openxmlformats.org/officeDocument/2006/relationships/image" Target="../media/image1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wmf"/><Relationship Id="rId1" Type="http://schemas.openxmlformats.org/officeDocument/2006/relationships/image" Target="../media/image1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2.wmf"/><Relationship Id="rId1" Type="http://schemas.openxmlformats.org/officeDocument/2006/relationships/image" Target="../media/image14.wmf"/><Relationship Id="rId4"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6.wmf"/><Relationship Id="rId5" Type="http://schemas.openxmlformats.org/officeDocument/2006/relationships/image" Target="../media/image3.wmf"/><Relationship Id="rId4"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7.wmf"/><Relationship Id="rId1" Type="http://schemas.openxmlformats.org/officeDocument/2006/relationships/image" Target="../media/image2.wmf"/><Relationship Id="rId4"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9.wmf"/><Relationship Id="rId4"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490C66-94F0-4CDA-AEE5-1CA66EB0D487}" type="slidenum">
              <a:rPr lang="en-US"/>
              <a:pPr>
                <a:defRPr/>
              </a:pPr>
              <a:t>‹#›</a:t>
            </a:fld>
            <a:endParaRPr lang="en-US"/>
          </a:p>
        </p:txBody>
      </p:sp>
    </p:spTree>
    <p:extLst>
      <p:ext uri="{BB962C8B-B14F-4D97-AF65-F5344CB8AC3E}">
        <p14:creationId xmlns:p14="http://schemas.microsoft.com/office/powerpoint/2010/main" val="2830130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7FD3FF6-00C4-4D81-8093-19EA6D26A688}" type="slidenum">
              <a:rPr lang="en-US"/>
              <a:pPr>
                <a:defRPr/>
              </a:pPr>
              <a:t>‹#›</a:t>
            </a:fld>
            <a:endParaRPr lang="en-US"/>
          </a:p>
        </p:txBody>
      </p:sp>
    </p:spTree>
    <p:extLst>
      <p:ext uri="{BB962C8B-B14F-4D97-AF65-F5344CB8AC3E}">
        <p14:creationId xmlns:p14="http://schemas.microsoft.com/office/powerpoint/2010/main" val="29254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36DB99-0690-4D1E-9074-2AB94B33883D}" type="slidenum">
              <a:rPr lang="en-US"/>
              <a:pPr>
                <a:defRPr/>
              </a:pPr>
              <a:t>‹#›</a:t>
            </a:fld>
            <a:endParaRPr lang="en-US"/>
          </a:p>
        </p:txBody>
      </p:sp>
    </p:spTree>
    <p:extLst>
      <p:ext uri="{BB962C8B-B14F-4D97-AF65-F5344CB8AC3E}">
        <p14:creationId xmlns:p14="http://schemas.microsoft.com/office/powerpoint/2010/main" val="1577523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FAC5F7-2F85-45C5-8F80-CB46F368796A}" type="slidenum">
              <a:rPr lang="en-US"/>
              <a:pPr>
                <a:defRPr/>
              </a:pPr>
              <a:t>‹#›</a:t>
            </a:fld>
            <a:endParaRPr lang="en-US"/>
          </a:p>
        </p:txBody>
      </p:sp>
    </p:spTree>
    <p:extLst>
      <p:ext uri="{BB962C8B-B14F-4D97-AF65-F5344CB8AC3E}">
        <p14:creationId xmlns:p14="http://schemas.microsoft.com/office/powerpoint/2010/main" val="781359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205812-C298-4F84-A48F-255AA3599367}" type="slidenum">
              <a:rPr lang="en-US"/>
              <a:pPr>
                <a:defRPr/>
              </a:pPr>
              <a:t>‹#›</a:t>
            </a:fld>
            <a:endParaRPr lang="en-US"/>
          </a:p>
        </p:txBody>
      </p:sp>
    </p:spTree>
    <p:extLst>
      <p:ext uri="{BB962C8B-B14F-4D97-AF65-F5344CB8AC3E}">
        <p14:creationId xmlns:p14="http://schemas.microsoft.com/office/powerpoint/2010/main" val="1084012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34D30D-98AB-4DCD-931E-6F0538F715C4}" type="slidenum">
              <a:rPr lang="en-US"/>
              <a:pPr>
                <a:defRPr/>
              </a:pPr>
              <a:t>‹#›</a:t>
            </a:fld>
            <a:endParaRPr lang="en-US"/>
          </a:p>
        </p:txBody>
      </p:sp>
    </p:spTree>
    <p:extLst>
      <p:ext uri="{BB962C8B-B14F-4D97-AF65-F5344CB8AC3E}">
        <p14:creationId xmlns:p14="http://schemas.microsoft.com/office/powerpoint/2010/main" val="1072088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66432C6-BFC3-4BE8-AE7F-7D98495844FC}" type="slidenum">
              <a:rPr lang="en-US"/>
              <a:pPr>
                <a:defRPr/>
              </a:pPr>
              <a:t>‹#›</a:t>
            </a:fld>
            <a:endParaRPr lang="en-US"/>
          </a:p>
        </p:txBody>
      </p:sp>
    </p:spTree>
    <p:extLst>
      <p:ext uri="{BB962C8B-B14F-4D97-AF65-F5344CB8AC3E}">
        <p14:creationId xmlns:p14="http://schemas.microsoft.com/office/powerpoint/2010/main" val="2781770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B5BDDA9-E852-45E6-94B3-53EB9880FEF9}" type="slidenum">
              <a:rPr lang="en-US"/>
              <a:pPr>
                <a:defRPr/>
              </a:pPr>
              <a:t>‹#›</a:t>
            </a:fld>
            <a:endParaRPr lang="en-US"/>
          </a:p>
        </p:txBody>
      </p:sp>
    </p:spTree>
    <p:extLst>
      <p:ext uri="{BB962C8B-B14F-4D97-AF65-F5344CB8AC3E}">
        <p14:creationId xmlns:p14="http://schemas.microsoft.com/office/powerpoint/2010/main" val="3230317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F88DC67-463C-4931-82AE-0E7AA191A7AD}" type="slidenum">
              <a:rPr lang="en-US"/>
              <a:pPr>
                <a:defRPr/>
              </a:pPr>
              <a:t>‹#›</a:t>
            </a:fld>
            <a:endParaRPr lang="en-US"/>
          </a:p>
        </p:txBody>
      </p:sp>
    </p:spTree>
    <p:extLst>
      <p:ext uri="{BB962C8B-B14F-4D97-AF65-F5344CB8AC3E}">
        <p14:creationId xmlns:p14="http://schemas.microsoft.com/office/powerpoint/2010/main" val="2976042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8852411-8992-4A5C-8CAD-73DD515ACC38}" type="slidenum">
              <a:rPr lang="en-US"/>
              <a:pPr>
                <a:defRPr/>
              </a:pPr>
              <a:t>‹#›</a:t>
            </a:fld>
            <a:endParaRPr lang="en-US"/>
          </a:p>
        </p:txBody>
      </p:sp>
    </p:spTree>
    <p:extLst>
      <p:ext uri="{BB962C8B-B14F-4D97-AF65-F5344CB8AC3E}">
        <p14:creationId xmlns:p14="http://schemas.microsoft.com/office/powerpoint/2010/main" val="1367773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988FEBE-D5E5-44C5-803E-ECA1ECA3C8AE}" type="slidenum">
              <a:rPr lang="en-US"/>
              <a:pPr>
                <a:defRPr/>
              </a:pPr>
              <a:t>‹#›</a:t>
            </a:fld>
            <a:endParaRPr lang="en-US"/>
          </a:p>
        </p:txBody>
      </p:sp>
    </p:spTree>
    <p:extLst>
      <p:ext uri="{BB962C8B-B14F-4D97-AF65-F5344CB8AC3E}">
        <p14:creationId xmlns:p14="http://schemas.microsoft.com/office/powerpoint/2010/main" val="2663943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mtClean="0">
                <a:latin typeface="+mn-lt"/>
              </a:defRPr>
            </a:lvl1pPr>
          </a:lstStyle>
          <a:p>
            <a:pPr>
              <a:defRPr/>
            </a:pPr>
            <a:fld id="{E48DC336-ACBB-4325-A6F2-00F70640A88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7.wmf"/><Relationship Id="rId11" Type="http://schemas.openxmlformats.org/officeDocument/2006/relationships/oleObject" Target="../embeddings/oleObject34.bin"/><Relationship Id="rId5" Type="http://schemas.openxmlformats.org/officeDocument/2006/relationships/oleObject" Target="../embeddings/oleObject31.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33.bin"/><Relationship Id="rId14" Type="http://schemas.openxmlformats.org/officeDocument/2006/relationships/image" Target="../media/image8.wmf"/></Relationships>
</file>

<file path=ppt/slides/_rels/slide1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1.bin"/><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7.wmf"/><Relationship Id="rId11" Type="http://schemas.openxmlformats.org/officeDocument/2006/relationships/oleObject" Target="../embeddings/oleObject40.bin"/><Relationship Id="rId5" Type="http://schemas.openxmlformats.org/officeDocument/2006/relationships/oleObject" Target="../embeddings/oleObject37.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39.bin"/><Relationship Id="rId14" Type="http://schemas.openxmlformats.org/officeDocument/2006/relationships/image" Target="../media/image8.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7.bin"/><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7.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45.bin"/><Relationship Id="rId14" Type="http://schemas.openxmlformats.org/officeDocument/2006/relationships/image" Target="../media/image8.wmf"/></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3.bin"/><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7.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51.bin"/><Relationship Id="rId14" Type="http://schemas.openxmlformats.org/officeDocument/2006/relationships/image" Target="../media/image8.wmf"/></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9.bin"/><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7.wmf"/><Relationship Id="rId11" Type="http://schemas.openxmlformats.org/officeDocument/2006/relationships/oleObject" Target="../embeddings/oleObject58.bin"/><Relationship Id="rId5" Type="http://schemas.openxmlformats.org/officeDocument/2006/relationships/oleObject" Target="../embeddings/oleObject55.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57.bin"/><Relationship Id="rId14" Type="http://schemas.openxmlformats.org/officeDocument/2006/relationships/image" Target="../media/image8.wmf"/></Relationships>
</file>

<file path=ppt/slides/_rels/slide15.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5.bin"/><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7.wmf"/><Relationship Id="rId11" Type="http://schemas.openxmlformats.org/officeDocument/2006/relationships/oleObject" Target="../embeddings/oleObject64.bin"/><Relationship Id="rId5" Type="http://schemas.openxmlformats.org/officeDocument/2006/relationships/oleObject" Target="../embeddings/oleObject61.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63.bin"/><Relationship Id="rId14" Type="http://schemas.openxmlformats.org/officeDocument/2006/relationships/image" Target="../media/image8.wmf"/></Relationships>
</file>

<file path=ppt/slides/_rels/slide16.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71.bin"/><Relationship Id="rId3" Type="http://schemas.openxmlformats.org/officeDocument/2006/relationships/oleObject" Target="../embeddings/oleObject66.bin"/><Relationship Id="rId7" Type="http://schemas.openxmlformats.org/officeDocument/2006/relationships/oleObject" Target="../embeddings/oleObject68.bin"/><Relationship Id="rId12" Type="http://schemas.openxmlformats.org/officeDocument/2006/relationships/image" Target="../media/image11.wmf"/><Relationship Id="rId2" Type="http://schemas.openxmlformats.org/officeDocument/2006/relationships/slideLayout" Target="../slideLayouts/slideLayout7.xml"/><Relationship Id="rId16" Type="http://schemas.openxmlformats.org/officeDocument/2006/relationships/image" Target="../media/image7.wmf"/><Relationship Id="rId1" Type="http://schemas.openxmlformats.org/officeDocument/2006/relationships/vmlDrawing" Target="../drawings/vmlDrawing15.vml"/><Relationship Id="rId6" Type="http://schemas.openxmlformats.org/officeDocument/2006/relationships/image" Target="../media/image10.wmf"/><Relationship Id="rId11" Type="http://schemas.openxmlformats.org/officeDocument/2006/relationships/oleObject" Target="../embeddings/oleObject70.bin"/><Relationship Id="rId5" Type="http://schemas.openxmlformats.org/officeDocument/2006/relationships/oleObject" Target="../embeddings/oleObject67.bin"/><Relationship Id="rId15" Type="http://schemas.openxmlformats.org/officeDocument/2006/relationships/oleObject" Target="../embeddings/oleObject72.bin"/><Relationship Id="rId10" Type="http://schemas.openxmlformats.org/officeDocument/2006/relationships/image" Target="../media/image8.wmf"/><Relationship Id="rId4" Type="http://schemas.openxmlformats.org/officeDocument/2006/relationships/image" Target="../media/image6.wmf"/><Relationship Id="rId9" Type="http://schemas.openxmlformats.org/officeDocument/2006/relationships/oleObject" Target="../embeddings/oleObject69.bin"/><Relationship Id="rId14" Type="http://schemas.openxmlformats.org/officeDocument/2006/relationships/image" Target="../media/image2.wmf"/></Relationships>
</file>

<file path=ppt/slides/_rels/slide1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78.bin"/><Relationship Id="rId3" Type="http://schemas.openxmlformats.org/officeDocument/2006/relationships/oleObject" Target="../embeddings/oleObject73.bin"/><Relationship Id="rId7" Type="http://schemas.openxmlformats.org/officeDocument/2006/relationships/oleObject" Target="../embeddings/oleObject75.bin"/><Relationship Id="rId12" Type="http://schemas.openxmlformats.org/officeDocument/2006/relationships/image" Target="../media/image11.wmf"/><Relationship Id="rId2" Type="http://schemas.openxmlformats.org/officeDocument/2006/relationships/slideLayout" Target="../slideLayouts/slideLayout7.xml"/><Relationship Id="rId16" Type="http://schemas.openxmlformats.org/officeDocument/2006/relationships/image" Target="../media/image7.wmf"/><Relationship Id="rId1" Type="http://schemas.openxmlformats.org/officeDocument/2006/relationships/vmlDrawing" Target="../drawings/vmlDrawing16.vml"/><Relationship Id="rId6" Type="http://schemas.openxmlformats.org/officeDocument/2006/relationships/image" Target="../media/image10.wmf"/><Relationship Id="rId11" Type="http://schemas.openxmlformats.org/officeDocument/2006/relationships/oleObject" Target="../embeddings/oleObject77.bin"/><Relationship Id="rId5" Type="http://schemas.openxmlformats.org/officeDocument/2006/relationships/oleObject" Target="../embeddings/oleObject74.bin"/><Relationship Id="rId15" Type="http://schemas.openxmlformats.org/officeDocument/2006/relationships/oleObject" Target="../embeddings/oleObject79.bin"/><Relationship Id="rId10" Type="http://schemas.openxmlformats.org/officeDocument/2006/relationships/image" Target="../media/image8.wmf"/><Relationship Id="rId4" Type="http://schemas.openxmlformats.org/officeDocument/2006/relationships/image" Target="../media/image6.wmf"/><Relationship Id="rId9" Type="http://schemas.openxmlformats.org/officeDocument/2006/relationships/oleObject" Target="../embeddings/oleObject76.bin"/><Relationship Id="rId14" Type="http://schemas.openxmlformats.org/officeDocument/2006/relationships/image" Target="../media/image2.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80.bin"/><Relationship Id="rId7"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wmf"/><Relationship Id="rId5" Type="http://schemas.openxmlformats.org/officeDocument/2006/relationships/oleObject" Target="../embeddings/oleObject81.bin"/><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83.bin"/><Relationship Id="rId7" Type="http://schemas.openxmlformats.org/officeDocument/2006/relationships/oleObject" Target="../embeddings/oleObject85.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wmf"/><Relationship Id="rId5" Type="http://schemas.openxmlformats.org/officeDocument/2006/relationships/oleObject" Target="../embeddings/oleObject84.bin"/><Relationship Id="rId4" Type="http://schemas.openxmlformats.org/officeDocument/2006/relationships/image" Target="../media/image12.wmf"/></Relationships>
</file>

<file path=ppt/slides/_rels/slide2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86.bin"/><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2.wmf"/><Relationship Id="rId5" Type="http://schemas.openxmlformats.org/officeDocument/2006/relationships/oleObject" Target="../embeddings/oleObject87.bin"/><Relationship Id="rId10" Type="http://schemas.openxmlformats.org/officeDocument/2006/relationships/image" Target="../media/image13.wmf"/><Relationship Id="rId4" Type="http://schemas.openxmlformats.org/officeDocument/2006/relationships/image" Target="../media/image14.wmf"/><Relationship Id="rId9" Type="http://schemas.openxmlformats.org/officeDocument/2006/relationships/oleObject" Target="../embeddings/oleObject89.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6.wmf"/><Relationship Id="rId5" Type="http://schemas.openxmlformats.org/officeDocument/2006/relationships/oleObject" Target="../embeddings/oleObject91.bin"/><Relationship Id="rId4" Type="http://schemas.openxmlformats.org/officeDocument/2006/relationships/image" Target="../media/image15.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6.wmf"/><Relationship Id="rId5" Type="http://schemas.openxmlformats.org/officeDocument/2006/relationships/oleObject" Target="../embeddings/oleObject93.bin"/><Relationship Id="rId4" Type="http://schemas.openxmlformats.org/officeDocument/2006/relationships/image" Target="../media/image15.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8.wmf"/><Relationship Id="rId5" Type="http://schemas.openxmlformats.org/officeDocument/2006/relationships/oleObject" Target="../embeddings/oleObject95.bin"/><Relationship Id="rId4" Type="http://schemas.openxmlformats.org/officeDocument/2006/relationships/image" Target="../media/image17.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96.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8.wmf"/><Relationship Id="rId5" Type="http://schemas.openxmlformats.org/officeDocument/2006/relationships/oleObject" Target="../embeddings/oleObject97.bin"/><Relationship Id="rId4" Type="http://schemas.openxmlformats.org/officeDocument/2006/relationships/image" Target="../media/image17.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7.bin"/><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6.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11" Type="http://schemas.openxmlformats.org/officeDocument/2006/relationships/oleObject" Target="../embeddings/oleObject22.bin"/><Relationship Id="rId5" Type="http://schemas.openxmlformats.org/officeDocument/2006/relationships/oleObject" Target="../embeddings/oleObject19.bin"/><Relationship Id="rId10" Type="http://schemas.openxmlformats.org/officeDocument/2006/relationships/image" Target="../media/image2.wmf"/><Relationship Id="rId4" Type="http://schemas.openxmlformats.org/officeDocument/2006/relationships/image" Target="../media/image6.wmf"/><Relationship Id="rId9" Type="http://schemas.openxmlformats.org/officeDocument/2006/relationships/oleObject" Target="../embeddings/oleObject21.bin"/></Relationships>
</file>

<file path=ppt/slides/_rels/slide8.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wmf"/><Relationship Id="rId5" Type="http://schemas.openxmlformats.org/officeDocument/2006/relationships/oleObject" Target="../embeddings/oleObject24.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wmf"/><Relationship Id="rId5" Type="http://schemas.openxmlformats.org/officeDocument/2006/relationships/oleObject" Target="../embeddings/oleObject27.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2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244"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9</a:t>
            </a:r>
          </a:p>
        </p:txBody>
      </p:sp>
      <p:sp>
        <p:nvSpPr>
          <p:cNvPr id="10245" name="Text Box 103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this case, however, the restricted version incorporates two restrictions.</a:t>
            </a:r>
            <a:endParaRPr lang="en-GB" sz="1500" b="1"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3"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7"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28"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2311304627"/>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0428"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2"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3"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4" name="Object 1"/>
          <p:cNvGraphicFramePr>
            <a:graphicFrameLocks noChangeAspect="1"/>
          </p:cNvGraphicFramePr>
          <p:nvPr>
            <p:extLst>
              <p:ext uri="{D42A27DB-BD31-4B8C-83A1-F6EECF244321}">
                <p14:modId xmlns:p14="http://schemas.microsoft.com/office/powerpoint/2010/main" val="863247659"/>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0429"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
          <p:cNvGraphicFramePr>
            <a:graphicFrameLocks noChangeAspect="1"/>
          </p:cNvGraphicFramePr>
          <p:nvPr>
            <p:extLst>
              <p:ext uri="{D42A27DB-BD31-4B8C-83A1-F6EECF244321}">
                <p14:modId xmlns:p14="http://schemas.microsoft.com/office/powerpoint/2010/main" val="443959475"/>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0430" name="Equation" r:id="rId7" imgW="1346200" imgH="381000" progId="Equation.3">
                  <p:embed/>
                </p:oleObj>
              </mc:Choice>
              <mc:Fallback>
                <p:oleObj name="Equation" r:id="rId7" imgW="13462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4"/>
          <p:cNvGraphicFramePr>
            <a:graphicFrameLocks noChangeAspect="1"/>
          </p:cNvGraphicFramePr>
          <p:nvPr>
            <p:extLst>
              <p:ext uri="{D42A27DB-BD31-4B8C-83A1-F6EECF244321}">
                <p14:modId xmlns:p14="http://schemas.microsoft.com/office/powerpoint/2010/main" val="1352915405"/>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0431" name="Equation" r:id="rId9" imgW="1333500" imgH="381000" progId="Equation.3">
                  <p:embed/>
                </p:oleObj>
              </mc:Choice>
              <mc:Fallback>
                <p:oleObj name="Equation" r:id="rId9" imgW="13335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878728677"/>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0432" name="Equation" r:id="rId11" imgW="6769100" imgH="381000" progId="Equation.3">
                  <p:embed/>
                </p:oleObj>
              </mc:Choice>
              <mc:Fallback>
                <p:oleObj name="Equation" r:id="rId11" imgW="67691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6"/>
          <p:cNvGraphicFramePr>
            <a:graphicFrameLocks noChangeAspect="1"/>
          </p:cNvGraphicFramePr>
          <p:nvPr>
            <p:extLst>
              <p:ext uri="{D42A27DB-BD31-4B8C-83A1-F6EECF244321}">
                <p14:modId xmlns:p14="http://schemas.microsoft.com/office/powerpoint/2010/main" val="1101394913"/>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0433" name="Equation" r:id="rId13" imgW="8013700" imgH="381000" progId="Equation.3">
                  <p:embed/>
                </p:oleObj>
              </mc:Choice>
              <mc:Fallback>
                <p:oleObj name="Equation" r:id="rId13" imgW="801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268"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10</a:t>
            </a:r>
          </a:p>
        </p:txBody>
      </p:sp>
      <p:sp>
        <p:nvSpPr>
          <p:cNvPr id="11269"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general, the number of restrictions in the AR(1) model is equal to the number of explanatory variables.</a:t>
            </a:r>
            <a:endParaRPr lang="en-GB" sz="1500" b="1"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3"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7"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28"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2311304627"/>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1452"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2"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3"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4" name="Object 1"/>
          <p:cNvGraphicFramePr>
            <a:graphicFrameLocks noChangeAspect="1"/>
          </p:cNvGraphicFramePr>
          <p:nvPr>
            <p:extLst>
              <p:ext uri="{D42A27DB-BD31-4B8C-83A1-F6EECF244321}">
                <p14:modId xmlns:p14="http://schemas.microsoft.com/office/powerpoint/2010/main" val="863247659"/>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1453"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
          <p:cNvGraphicFramePr>
            <a:graphicFrameLocks noChangeAspect="1"/>
          </p:cNvGraphicFramePr>
          <p:nvPr>
            <p:extLst>
              <p:ext uri="{D42A27DB-BD31-4B8C-83A1-F6EECF244321}">
                <p14:modId xmlns:p14="http://schemas.microsoft.com/office/powerpoint/2010/main" val="443959475"/>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1454" name="Equation" r:id="rId7" imgW="1346200" imgH="381000" progId="Equation.3">
                  <p:embed/>
                </p:oleObj>
              </mc:Choice>
              <mc:Fallback>
                <p:oleObj name="Equation" r:id="rId7" imgW="13462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4"/>
          <p:cNvGraphicFramePr>
            <a:graphicFrameLocks noChangeAspect="1"/>
          </p:cNvGraphicFramePr>
          <p:nvPr>
            <p:extLst>
              <p:ext uri="{D42A27DB-BD31-4B8C-83A1-F6EECF244321}">
                <p14:modId xmlns:p14="http://schemas.microsoft.com/office/powerpoint/2010/main" val="1352915405"/>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1455" name="Equation" r:id="rId9" imgW="1333500" imgH="381000" progId="Equation.3">
                  <p:embed/>
                </p:oleObj>
              </mc:Choice>
              <mc:Fallback>
                <p:oleObj name="Equation" r:id="rId9" imgW="13335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2878728677"/>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1456" name="Equation" r:id="rId11" imgW="6769100" imgH="381000" progId="Equation.3">
                  <p:embed/>
                </p:oleObj>
              </mc:Choice>
              <mc:Fallback>
                <p:oleObj name="Equation" r:id="rId11" imgW="67691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6"/>
          <p:cNvGraphicFramePr>
            <a:graphicFrameLocks noChangeAspect="1"/>
          </p:cNvGraphicFramePr>
          <p:nvPr>
            <p:extLst>
              <p:ext uri="{D42A27DB-BD31-4B8C-83A1-F6EECF244321}">
                <p14:modId xmlns:p14="http://schemas.microsoft.com/office/powerpoint/2010/main" val="1101394913"/>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1457" name="Equation" r:id="rId13" imgW="8013700" imgH="381000" progId="Equation.3">
                  <p:embed/>
                </p:oleObj>
              </mc:Choice>
              <mc:Fallback>
                <p:oleObj name="Equation" r:id="rId13" imgW="801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7"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28"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7"/>
          <p:cNvGraphicFramePr>
            <a:graphicFrameLocks noChangeAspect="1"/>
          </p:cNvGraphicFramePr>
          <p:nvPr>
            <p:extLst>
              <p:ext uri="{D42A27DB-BD31-4B8C-83A1-F6EECF244321}">
                <p14:modId xmlns:p14="http://schemas.microsoft.com/office/powerpoint/2010/main" val="1761316359"/>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2494"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2"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3"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92"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11</a:t>
            </a:r>
          </a:p>
        </p:txBody>
      </p:sp>
      <p:sp>
        <p:nvSpPr>
          <p:cNvPr id="12293"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One can, and one should, test the validity of the restrictions.  The test is known as the common factor test.</a:t>
            </a:r>
            <a:endParaRPr lang="en-GB" sz="1500" b="1" dirty="0">
              <a:latin typeface="Times New Roman" pitchFamily="18" charset="0"/>
            </a:endParaRPr>
          </a:p>
        </p:txBody>
      </p:sp>
      <p:graphicFrame>
        <p:nvGraphicFramePr>
          <p:cNvPr id="12296" name="Object 1"/>
          <p:cNvGraphicFramePr>
            <a:graphicFrameLocks noChangeAspect="1"/>
          </p:cNvGraphicFramePr>
          <p:nvPr>
            <p:extLst>
              <p:ext uri="{D42A27DB-BD31-4B8C-83A1-F6EECF244321}">
                <p14:modId xmlns:p14="http://schemas.microsoft.com/office/powerpoint/2010/main" val="189111480"/>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2495" name="Equation" r:id="rId5" imgW="3530600" imgH="381000" progId="Equation.3">
                  <p:embed/>
                </p:oleObj>
              </mc:Choice>
              <mc:Fallback>
                <p:oleObj name="Equation" r:id="rId5" imgW="3530600" imgH="3810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01" name="Object 3"/>
          <p:cNvGraphicFramePr>
            <a:graphicFrameLocks noChangeAspect="1"/>
          </p:cNvGraphicFramePr>
          <p:nvPr>
            <p:extLst>
              <p:ext uri="{D42A27DB-BD31-4B8C-83A1-F6EECF244321}">
                <p14:modId xmlns:p14="http://schemas.microsoft.com/office/powerpoint/2010/main" val="3620071310"/>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2496" name="Equation" r:id="rId7" imgW="1346200" imgH="381000" progId="Equation.3">
                  <p:embed/>
                </p:oleObj>
              </mc:Choice>
              <mc:Fallback>
                <p:oleObj name="Equation" r:id="rId7" imgW="1346200" imgH="3810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02" name="Object 4"/>
          <p:cNvGraphicFramePr>
            <a:graphicFrameLocks noChangeAspect="1"/>
          </p:cNvGraphicFramePr>
          <p:nvPr>
            <p:extLst>
              <p:ext uri="{D42A27DB-BD31-4B8C-83A1-F6EECF244321}">
                <p14:modId xmlns:p14="http://schemas.microsoft.com/office/powerpoint/2010/main" val="2680462606"/>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2497" name="Equation" r:id="rId9" imgW="1333500" imgH="381000" progId="Equation.3">
                  <p:embed/>
                </p:oleObj>
              </mc:Choice>
              <mc:Fallback>
                <p:oleObj name="Equation" r:id="rId9" imgW="1333500" imgH="381000" progId="Equation.3">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03" name="Object 5"/>
          <p:cNvGraphicFramePr>
            <a:graphicFrameLocks noChangeAspect="1"/>
          </p:cNvGraphicFramePr>
          <p:nvPr>
            <p:extLst>
              <p:ext uri="{D42A27DB-BD31-4B8C-83A1-F6EECF244321}">
                <p14:modId xmlns:p14="http://schemas.microsoft.com/office/powerpoint/2010/main" val="1830181581"/>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2498" name="Equation" r:id="rId11" imgW="6769100" imgH="381000" progId="Equation.3">
                  <p:embed/>
                </p:oleObj>
              </mc:Choice>
              <mc:Fallback>
                <p:oleObj name="Equation" r:id="rId11" imgW="6769100" imgH="381000" progId="Equation.3">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04" name="Object 6"/>
          <p:cNvGraphicFramePr>
            <a:graphicFrameLocks noChangeAspect="1"/>
          </p:cNvGraphicFramePr>
          <p:nvPr>
            <p:extLst>
              <p:ext uri="{D42A27DB-BD31-4B8C-83A1-F6EECF244321}">
                <p14:modId xmlns:p14="http://schemas.microsoft.com/office/powerpoint/2010/main" val="1252911635"/>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2499" name="Equation" r:id="rId13" imgW="8013700" imgH="381000" progId="Equation.3">
                  <p:embed/>
                </p:oleObj>
              </mc:Choice>
              <mc:Fallback>
                <p:oleObj name="Equation" r:id="rId13" imgW="8013700" imgH="381000" progId="Equation.3">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2"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3" name="Object 7"/>
          <p:cNvGraphicFramePr>
            <a:graphicFrameLocks noChangeAspect="1"/>
          </p:cNvGraphicFramePr>
          <p:nvPr>
            <p:extLst>
              <p:ext uri="{D42A27DB-BD31-4B8C-83A1-F6EECF244321}">
                <p14:modId xmlns:p14="http://schemas.microsoft.com/office/powerpoint/2010/main" val="1671473670"/>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3516"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5"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6"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7"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8" name="Object 1"/>
          <p:cNvGraphicFramePr>
            <a:graphicFrameLocks noChangeAspect="1"/>
          </p:cNvGraphicFramePr>
          <p:nvPr>
            <p:extLst>
              <p:ext uri="{D42A27DB-BD31-4B8C-83A1-F6EECF244321}">
                <p14:modId xmlns:p14="http://schemas.microsoft.com/office/powerpoint/2010/main" val="2682421263"/>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3517"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
          <p:cNvGraphicFramePr>
            <a:graphicFrameLocks noChangeAspect="1"/>
          </p:cNvGraphicFramePr>
          <p:nvPr>
            <p:extLst>
              <p:ext uri="{D42A27DB-BD31-4B8C-83A1-F6EECF244321}">
                <p14:modId xmlns:p14="http://schemas.microsoft.com/office/powerpoint/2010/main" val="647227096"/>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3518" name="Equation" r:id="rId7" imgW="1346200" imgH="381000" progId="Equation.3">
                  <p:embed/>
                </p:oleObj>
              </mc:Choice>
              <mc:Fallback>
                <p:oleObj name="Equation" r:id="rId7" imgW="13462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4"/>
          <p:cNvGraphicFramePr>
            <a:graphicFrameLocks noChangeAspect="1"/>
          </p:cNvGraphicFramePr>
          <p:nvPr>
            <p:extLst>
              <p:ext uri="{D42A27DB-BD31-4B8C-83A1-F6EECF244321}">
                <p14:modId xmlns:p14="http://schemas.microsoft.com/office/powerpoint/2010/main" val="3649555011"/>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3519" name="Equation" r:id="rId9" imgW="1333500" imgH="381000" progId="Equation.3">
                  <p:embed/>
                </p:oleObj>
              </mc:Choice>
              <mc:Fallback>
                <p:oleObj name="Equation" r:id="rId9" imgW="13335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5"/>
          <p:cNvGraphicFramePr>
            <a:graphicFrameLocks noChangeAspect="1"/>
          </p:cNvGraphicFramePr>
          <p:nvPr>
            <p:extLst>
              <p:ext uri="{D42A27DB-BD31-4B8C-83A1-F6EECF244321}">
                <p14:modId xmlns:p14="http://schemas.microsoft.com/office/powerpoint/2010/main" val="3795460521"/>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3520" name="Equation" r:id="rId11" imgW="6769100" imgH="381000" progId="Equation.3">
                  <p:embed/>
                </p:oleObj>
              </mc:Choice>
              <mc:Fallback>
                <p:oleObj name="Equation" r:id="rId11" imgW="67691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6"/>
          <p:cNvGraphicFramePr>
            <a:graphicFrameLocks noChangeAspect="1"/>
          </p:cNvGraphicFramePr>
          <p:nvPr>
            <p:extLst>
              <p:ext uri="{D42A27DB-BD31-4B8C-83A1-F6EECF244321}">
                <p14:modId xmlns:p14="http://schemas.microsoft.com/office/powerpoint/2010/main" val="3299635746"/>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3521" name="Equation" r:id="rId13" imgW="8013700" imgH="381000" progId="Equation.3">
                  <p:embed/>
                </p:oleObj>
              </mc:Choice>
              <mc:Fallback>
                <p:oleObj name="Equation" r:id="rId13" imgW="801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6"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12</a:t>
            </a:r>
          </a:p>
        </p:txBody>
      </p:sp>
      <p:sp>
        <p:nvSpPr>
          <p:cNvPr id="13317"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test involves a comparison of </a:t>
            </a:r>
            <a:r>
              <a:rPr lang="en-GB" sz="1500" b="1" i="1"/>
              <a:t>RSS</a:t>
            </a:r>
            <a:r>
              <a:rPr lang="en-GB" sz="1500" b="1" i="1" baseline="-25000"/>
              <a:t>R</a:t>
            </a:r>
            <a:r>
              <a:rPr lang="en-GB" sz="1500" b="1"/>
              <a:t> and </a:t>
            </a:r>
            <a:r>
              <a:rPr lang="en-GB" sz="1500" b="1" i="1"/>
              <a:t>RSS</a:t>
            </a:r>
            <a:r>
              <a:rPr lang="en-GB" sz="1500" b="1" i="1" baseline="-25000"/>
              <a:t>U</a:t>
            </a:r>
            <a:r>
              <a:rPr lang="en-GB" sz="1500" b="1"/>
              <a:t>, the residual sums of squares in the restricted and unrestricted specifications.</a:t>
            </a:r>
            <a:endParaRPr lang="en-GB" sz="1500" b="1">
              <a:latin typeface="Times New Roman" pitchFamily="18" charset="0"/>
            </a:endParaRPr>
          </a:p>
        </p:txBody>
      </p:sp>
      <p:sp>
        <p:nvSpPr>
          <p:cNvPr id="13329" name="Rectangle 7"/>
          <p:cNvSpPr>
            <a:spLocks noChangeArrowheads="1"/>
          </p:cNvSpPr>
          <p:nvPr/>
        </p:nvSpPr>
        <p:spPr bwMode="auto">
          <a:xfrm>
            <a:off x="2957513" y="17388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13330" name="Text Box 16"/>
          <p:cNvSpPr txBox="1">
            <a:spLocks noChangeArrowheads="1"/>
          </p:cNvSpPr>
          <p:nvPr/>
        </p:nvSpPr>
        <p:spPr bwMode="auto">
          <a:xfrm>
            <a:off x="2921000" y="1700213"/>
            <a:ext cx="914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R</a:t>
            </a:r>
            <a:endParaRPr lang="en-US" sz="2400" b="1" i="1" dirty="0">
              <a:latin typeface="Times New Roman" pitchFamily="18" charset="0"/>
            </a:endParaRPr>
          </a:p>
        </p:txBody>
      </p:sp>
      <p:sp>
        <p:nvSpPr>
          <p:cNvPr id="13331" name="Rectangle 39"/>
          <p:cNvSpPr>
            <a:spLocks noChangeArrowheads="1"/>
          </p:cNvSpPr>
          <p:nvPr/>
        </p:nvSpPr>
        <p:spPr bwMode="auto">
          <a:xfrm>
            <a:off x="2957513" y="28476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13332" name="Text Box 17"/>
          <p:cNvSpPr txBox="1">
            <a:spLocks noChangeArrowheads="1"/>
          </p:cNvSpPr>
          <p:nvPr/>
        </p:nvSpPr>
        <p:spPr bwMode="auto">
          <a:xfrm>
            <a:off x="2921000" y="27756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U</a:t>
            </a:r>
            <a:endParaRPr lang="en-US" sz="2400" b="1" i="1" dirty="0">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40"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13</a:t>
            </a:r>
          </a:p>
        </p:txBody>
      </p:sp>
      <p:sp>
        <p:nvSpPr>
          <p:cNvPr id="14341" name="Text Box 103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i="1"/>
              <a:t>RSS</a:t>
            </a:r>
            <a:r>
              <a:rPr lang="en-GB" sz="1500" b="1" i="1" baseline="-25000"/>
              <a:t>R</a:t>
            </a:r>
            <a:r>
              <a:rPr lang="en-GB" sz="1500" b="1"/>
              <a:t> can never be smaller than </a:t>
            </a:r>
            <a:r>
              <a:rPr lang="en-GB" sz="1500" b="1" i="1"/>
              <a:t>RSS</a:t>
            </a:r>
            <a:r>
              <a:rPr lang="en-GB" sz="1500" b="1" i="1" baseline="-25000"/>
              <a:t>U</a:t>
            </a:r>
            <a:r>
              <a:rPr lang="en-GB" sz="1500" b="1"/>
              <a:t> and it will in practice be greater, because imposing a restriction in general leads to some loss of goodness of fit.  The question is whether the loss of goodness of fit is significant.</a:t>
            </a:r>
            <a:endParaRPr lang="en-GB" sz="1500" b="1">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2"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3" name="Object 7"/>
          <p:cNvGraphicFramePr>
            <a:graphicFrameLocks noChangeAspect="1"/>
          </p:cNvGraphicFramePr>
          <p:nvPr>
            <p:extLst>
              <p:ext uri="{D42A27DB-BD31-4B8C-83A1-F6EECF244321}">
                <p14:modId xmlns:p14="http://schemas.microsoft.com/office/powerpoint/2010/main" val="990662219"/>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4540"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5"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6"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7"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8" name="Object 1"/>
          <p:cNvGraphicFramePr>
            <a:graphicFrameLocks noChangeAspect="1"/>
          </p:cNvGraphicFramePr>
          <p:nvPr>
            <p:extLst>
              <p:ext uri="{D42A27DB-BD31-4B8C-83A1-F6EECF244321}">
                <p14:modId xmlns:p14="http://schemas.microsoft.com/office/powerpoint/2010/main" val="2178710220"/>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4541"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
          <p:cNvGraphicFramePr>
            <a:graphicFrameLocks noChangeAspect="1"/>
          </p:cNvGraphicFramePr>
          <p:nvPr>
            <p:extLst>
              <p:ext uri="{D42A27DB-BD31-4B8C-83A1-F6EECF244321}">
                <p14:modId xmlns:p14="http://schemas.microsoft.com/office/powerpoint/2010/main" val="2611693855"/>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4542" name="Equation" r:id="rId7" imgW="1346200" imgH="381000" progId="Equation.3">
                  <p:embed/>
                </p:oleObj>
              </mc:Choice>
              <mc:Fallback>
                <p:oleObj name="Equation" r:id="rId7" imgW="13462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4"/>
          <p:cNvGraphicFramePr>
            <a:graphicFrameLocks noChangeAspect="1"/>
          </p:cNvGraphicFramePr>
          <p:nvPr>
            <p:extLst>
              <p:ext uri="{D42A27DB-BD31-4B8C-83A1-F6EECF244321}">
                <p14:modId xmlns:p14="http://schemas.microsoft.com/office/powerpoint/2010/main" val="99322992"/>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4543" name="Equation" r:id="rId9" imgW="1333500" imgH="381000" progId="Equation.3">
                  <p:embed/>
                </p:oleObj>
              </mc:Choice>
              <mc:Fallback>
                <p:oleObj name="Equation" r:id="rId9" imgW="13335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5"/>
          <p:cNvGraphicFramePr>
            <a:graphicFrameLocks noChangeAspect="1"/>
          </p:cNvGraphicFramePr>
          <p:nvPr>
            <p:extLst>
              <p:ext uri="{D42A27DB-BD31-4B8C-83A1-F6EECF244321}">
                <p14:modId xmlns:p14="http://schemas.microsoft.com/office/powerpoint/2010/main" val="263751322"/>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4544" name="Equation" r:id="rId11" imgW="6769100" imgH="381000" progId="Equation.3">
                  <p:embed/>
                </p:oleObj>
              </mc:Choice>
              <mc:Fallback>
                <p:oleObj name="Equation" r:id="rId11" imgW="67691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6"/>
          <p:cNvGraphicFramePr>
            <a:graphicFrameLocks noChangeAspect="1"/>
          </p:cNvGraphicFramePr>
          <p:nvPr>
            <p:extLst>
              <p:ext uri="{D42A27DB-BD31-4B8C-83A1-F6EECF244321}">
                <p14:modId xmlns:p14="http://schemas.microsoft.com/office/powerpoint/2010/main" val="2897246180"/>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4545" name="Equation" r:id="rId13" imgW="8013700" imgH="381000" progId="Equation.3">
                  <p:embed/>
                </p:oleObj>
              </mc:Choice>
              <mc:Fallback>
                <p:oleObj name="Equation" r:id="rId13" imgW="801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7"/>
          <p:cNvSpPr>
            <a:spLocks noChangeArrowheads="1"/>
          </p:cNvSpPr>
          <p:nvPr/>
        </p:nvSpPr>
        <p:spPr bwMode="auto">
          <a:xfrm>
            <a:off x="2957513" y="17388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4" name="Text Box 16"/>
          <p:cNvSpPr txBox="1">
            <a:spLocks noChangeArrowheads="1"/>
          </p:cNvSpPr>
          <p:nvPr/>
        </p:nvSpPr>
        <p:spPr bwMode="auto">
          <a:xfrm>
            <a:off x="2921000" y="1700213"/>
            <a:ext cx="914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R</a:t>
            </a:r>
            <a:endParaRPr lang="en-US" sz="2400" b="1" i="1" dirty="0">
              <a:latin typeface="Times New Roman" pitchFamily="18" charset="0"/>
            </a:endParaRPr>
          </a:p>
        </p:txBody>
      </p:sp>
      <p:sp>
        <p:nvSpPr>
          <p:cNvPr id="45" name="Rectangle 39"/>
          <p:cNvSpPr>
            <a:spLocks noChangeArrowheads="1"/>
          </p:cNvSpPr>
          <p:nvPr/>
        </p:nvSpPr>
        <p:spPr bwMode="auto">
          <a:xfrm>
            <a:off x="2957513" y="28476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6" name="Text Box 17"/>
          <p:cNvSpPr txBox="1">
            <a:spLocks noChangeArrowheads="1"/>
          </p:cNvSpPr>
          <p:nvPr/>
        </p:nvSpPr>
        <p:spPr bwMode="auto">
          <a:xfrm>
            <a:off x="2921000" y="27756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U</a:t>
            </a:r>
            <a:endParaRPr lang="en-US" sz="2400" b="1" i="1"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4"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14</a:t>
            </a:r>
          </a:p>
        </p:txBody>
      </p:sp>
      <p:sp>
        <p:nvSpPr>
          <p:cNvPr id="15365"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If it is, this is an indication that imposing a restriction has caused a distortion, and so we should conclude that the restrictions are invalid.</a:t>
            </a:r>
            <a:endParaRPr lang="en-GB" sz="1500" b="1">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2"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3" name="Object 7"/>
          <p:cNvGraphicFramePr>
            <a:graphicFrameLocks noChangeAspect="1"/>
          </p:cNvGraphicFramePr>
          <p:nvPr>
            <p:extLst>
              <p:ext uri="{D42A27DB-BD31-4B8C-83A1-F6EECF244321}">
                <p14:modId xmlns:p14="http://schemas.microsoft.com/office/powerpoint/2010/main" val="990662219"/>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5570"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5"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6"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7"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8" name="Object 1"/>
          <p:cNvGraphicFramePr>
            <a:graphicFrameLocks noChangeAspect="1"/>
          </p:cNvGraphicFramePr>
          <p:nvPr>
            <p:extLst>
              <p:ext uri="{D42A27DB-BD31-4B8C-83A1-F6EECF244321}">
                <p14:modId xmlns:p14="http://schemas.microsoft.com/office/powerpoint/2010/main" val="2178710220"/>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5571"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
          <p:cNvGraphicFramePr>
            <a:graphicFrameLocks noChangeAspect="1"/>
          </p:cNvGraphicFramePr>
          <p:nvPr>
            <p:extLst>
              <p:ext uri="{D42A27DB-BD31-4B8C-83A1-F6EECF244321}">
                <p14:modId xmlns:p14="http://schemas.microsoft.com/office/powerpoint/2010/main" val="2611693855"/>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5572" name="Equation" r:id="rId7" imgW="1346200" imgH="381000" progId="Equation.3">
                  <p:embed/>
                </p:oleObj>
              </mc:Choice>
              <mc:Fallback>
                <p:oleObj name="Equation" r:id="rId7" imgW="13462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4"/>
          <p:cNvGraphicFramePr>
            <a:graphicFrameLocks noChangeAspect="1"/>
          </p:cNvGraphicFramePr>
          <p:nvPr>
            <p:extLst>
              <p:ext uri="{D42A27DB-BD31-4B8C-83A1-F6EECF244321}">
                <p14:modId xmlns:p14="http://schemas.microsoft.com/office/powerpoint/2010/main" val="99322992"/>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5573" name="Equation" r:id="rId9" imgW="1333500" imgH="381000" progId="Equation.3">
                  <p:embed/>
                </p:oleObj>
              </mc:Choice>
              <mc:Fallback>
                <p:oleObj name="Equation" r:id="rId9" imgW="13335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5"/>
          <p:cNvGraphicFramePr>
            <a:graphicFrameLocks noChangeAspect="1"/>
          </p:cNvGraphicFramePr>
          <p:nvPr>
            <p:extLst>
              <p:ext uri="{D42A27DB-BD31-4B8C-83A1-F6EECF244321}">
                <p14:modId xmlns:p14="http://schemas.microsoft.com/office/powerpoint/2010/main" val="263751322"/>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5574" name="Equation" r:id="rId11" imgW="6769100" imgH="381000" progId="Equation.3">
                  <p:embed/>
                </p:oleObj>
              </mc:Choice>
              <mc:Fallback>
                <p:oleObj name="Equation" r:id="rId11" imgW="67691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6"/>
          <p:cNvGraphicFramePr>
            <a:graphicFrameLocks noChangeAspect="1"/>
          </p:cNvGraphicFramePr>
          <p:nvPr>
            <p:extLst>
              <p:ext uri="{D42A27DB-BD31-4B8C-83A1-F6EECF244321}">
                <p14:modId xmlns:p14="http://schemas.microsoft.com/office/powerpoint/2010/main" val="2897246180"/>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5575" name="Equation" r:id="rId13" imgW="8013700" imgH="381000" progId="Equation.3">
                  <p:embed/>
                </p:oleObj>
              </mc:Choice>
              <mc:Fallback>
                <p:oleObj name="Equation" r:id="rId13" imgW="80137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7"/>
          <p:cNvSpPr>
            <a:spLocks noChangeArrowheads="1"/>
          </p:cNvSpPr>
          <p:nvPr/>
        </p:nvSpPr>
        <p:spPr bwMode="auto">
          <a:xfrm>
            <a:off x="2957513" y="17388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4" name="Text Box 16"/>
          <p:cNvSpPr txBox="1">
            <a:spLocks noChangeArrowheads="1"/>
          </p:cNvSpPr>
          <p:nvPr/>
        </p:nvSpPr>
        <p:spPr bwMode="auto">
          <a:xfrm>
            <a:off x="2921000" y="1700213"/>
            <a:ext cx="914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R</a:t>
            </a:r>
            <a:endParaRPr lang="en-US" sz="2400" b="1" i="1" dirty="0">
              <a:latin typeface="Times New Roman" pitchFamily="18" charset="0"/>
            </a:endParaRPr>
          </a:p>
        </p:txBody>
      </p:sp>
      <p:sp>
        <p:nvSpPr>
          <p:cNvPr id="45" name="Rectangle 39"/>
          <p:cNvSpPr>
            <a:spLocks noChangeArrowheads="1"/>
          </p:cNvSpPr>
          <p:nvPr/>
        </p:nvSpPr>
        <p:spPr bwMode="auto">
          <a:xfrm>
            <a:off x="2957513" y="28476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6" name="Text Box 17"/>
          <p:cNvSpPr txBox="1">
            <a:spLocks noChangeArrowheads="1"/>
          </p:cNvSpPr>
          <p:nvPr/>
        </p:nvSpPr>
        <p:spPr bwMode="auto">
          <a:xfrm>
            <a:off x="2921000" y="27756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U</a:t>
            </a:r>
            <a:endParaRPr lang="en-US" sz="2400" b="1" i="1"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92"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15</a:t>
            </a:r>
          </a:p>
        </p:txBody>
      </p:sp>
      <p:sp>
        <p:nvSpPr>
          <p:cNvPr id="16393" name="Text Box 103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Because the restrictions are nonlinear, the </a:t>
            </a:r>
            <a:r>
              <a:rPr lang="en-GB" sz="1500" b="1" i="1"/>
              <a:t>F</a:t>
            </a:r>
            <a:r>
              <a:rPr lang="en-GB" sz="1500" b="1"/>
              <a:t> test is inappropriate.  Instead, we construct the test statistic shown above.  </a:t>
            </a:r>
            <a:r>
              <a:rPr lang="en-GB" sz="1500" b="1" i="1"/>
              <a:t>n</a:t>
            </a:r>
            <a:r>
              <a:rPr lang="en-GB" sz="1500" b="1"/>
              <a:t> is the number of observations in the regression.  log is the natural logarithm.</a:t>
            </a:r>
            <a:endParaRPr lang="en-GB" sz="1500" b="1">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2"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3"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4"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5"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6" name="Object 3"/>
          <p:cNvGraphicFramePr>
            <a:graphicFrameLocks noChangeAspect="1"/>
          </p:cNvGraphicFramePr>
          <p:nvPr>
            <p:extLst>
              <p:ext uri="{D42A27DB-BD31-4B8C-83A1-F6EECF244321}">
                <p14:modId xmlns:p14="http://schemas.microsoft.com/office/powerpoint/2010/main" val="2386374068"/>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6599" name="Equation" r:id="rId3" imgW="1346200" imgH="381000" progId="Equation.3">
                  <p:embed/>
                </p:oleObj>
              </mc:Choice>
              <mc:Fallback>
                <p:oleObj name="Equation" r:id="rId3" imgW="13462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4"/>
          <p:cNvGraphicFramePr>
            <a:graphicFrameLocks noChangeAspect="1"/>
          </p:cNvGraphicFramePr>
          <p:nvPr>
            <p:extLst>
              <p:ext uri="{D42A27DB-BD31-4B8C-83A1-F6EECF244321}">
                <p14:modId xmlns:p14="http://schemas.microsoft.com/office/powerpoint/2010/main" val="2740394023"/>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6600" name="Equation" r:id="rId5" imgW="1333500" imgH="381000" progId="Equation.3">
                  <p:embed/>
                </p:oleObj>
              </mc:Choice>
              <mc:Fallback>
                <p:oleObj name="Equation" r:id="rId5" imgW="13335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5"/>
          <p:cNvGraphicFramePr>
            <a:graphicFrameLocks noChangeAspect="1"/>
          </p:cNvGraphicFramePr>
          <p:nvPr>
            <p:extLst>
              <p:ext uri="{D42A27DB-BD31-4B8C-83A1-F6EECF244321}">
                <p14:modId xmlns:p14="http://schemas.microsoft.com/office/powerpoint/2010/main" val="2661518555"/>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6601" name="Equation" r:id="rId7" imgW="6769100" imgH="381000" progId="Equation.3">
                  <p:embed/>
                </p:oleObj>
              </mc:Choice>
              <mc:Fallback>
                <p:oleObj name="Equation" r:id="rId7" imgW="67691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6"/>
          <p:cNvGraphicFramePr>
            <a:graphicFrameLocks noChangeAspect="1"/>
          </p:cNvGraphicFramePr>
          <p:nvPr>
            <p:extLst>
              <p:ext uri="{D42A27DB-BD31-4B8C-83A1-F6EECF244321}">
                <p14:modId xmlns:p14="http://schemas.microsoft.com/office/powerpoint/2010/main" val="314884623"/>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6602" name="Equation" r:id="rId9" imgW="8013700" imgH="381000" progId="Equation.3">
                  <p:embed/>
                </p:oleObj>
              </mc:Choice>
              <mc:Fallback>
                <p:oleObj name="Equation" r:id="rId9" imgW="80137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7"/>
          <p:cNvSpPr>
            <a:spLocks noChangeArrowheads="1"/>
          </p:cNvSpPr>
          <p:nvPr/>
        </p:nvSpPr>
        <p:spPr bwMode="auto">
          <a:xfrm>
            <a:off x="2957513" y="17388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1" name="Text Box 16"/>
          <p:cNvSpPr txBox="1">
            <a:spLocks noChangeArrowheads="1"/>
          </p:cNvSpPr>
          <p:nvPr/>
        </p:nvSpPr>
        <p:spPr bwMode="auto">
          <a:xfrm>
            <a:off x="2921000" y="1700213"/>
            <a:ext cx="914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R</a:t>
            </a:r>
            <a:endParaRPr lang="en-US" sz="2400" b="1" i="1" dirty="0">
              <a:latin typeface="Times New Roman" pitchFamily="18" charset="0"/>
            </a:endParaRPr>
          </a:p>
        </p:txBody>
      </p:sp>
      <p:sp>
        <p:nvSpPr>
          <p:cNvPr id="42" name="Rectangle 39"/>
          <p:cNvSpPr>
            <a:spLocks noChangeArrowheads="1"/>
          </p:cNvSpPr>
          <p:nvPr/>
        </p:nvSpPr>
        <p:spPr bwMode="auto">
          <a:xfrm>
            <a:off x="2957513" y="28476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3" name="Text Box 17"/>
          <p:cNvSpPr txBox="1">
            <a:spLocks noChangeArrowheads="1"/>
          </p:cNvSpPr>
          <p:nvPr/>
        </p:nvSpPr>
        <p:spPr bwMode="auto">
          <a:xfrm>
            <a:off x="2921000" y="27756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U</a:t>
            </a:r>
            <a:endParaRPr lang="en-US" sz="2400" b="1" i="1" dirty="0">
              <a:latin typeface="Times New Roman" pitchFamily="18" charset="0"/>
            </a:endParaRPr>
          </a:p>
        </p:txBody>
      </p:sp>
      <p:sp>
        <p:nvSpPr>
          <p:cNvPr id="49" name="Rectangle 5"/>
          <p:cNvSpPr>
            <a:spLocks noChangeArrowheads="1"/>
          </p:cNvSpPr>
          <p:nvPr/>
        </p:nvSpPr>
        <p:spPr bwMode="auto">
          <a:xfrm>
            <a:off x="4838700" y="4453623"/>
            <a:ext cx="3695700" cy="1065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44" name="Text Box 1042"/>
          <p:cNvSpPr txBox="1">
            <a:spLocks noChangeArrowheads="1"/>
          </p:cNvSpPr>
          <p:nvPr/>
        </p:nvSpPr>
        <p:spPr bwMode="auto">
          <a:xfrm>
            <a:off x="4875213" y="4787900"/>
            <a:ext cx="2011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1800" b="1"/>
              <a:t>Test statistic:</a:t>
            </a:r>
          </a:p>
        </p:txBody>
      </p:sp>
      <p:graphicFrame>
        <p:nvGraphicFramePr>
          <p:cNvPr id="45" name="Object 1043"/>
          <p:cNvGraphicFramePr>
            <a:graphicFrameLocks noChangeAspect="1"/>
          </p:cNvGraphicFramePr>
          <p:nvPr>
            <p:extLst>
              <p:ext uri="{D42A27DB-BD31-4B8C-83A1-F6EECF244321}">
                <p14:modId xmlns:p14="http://schemas.microsoft.com/office/powerpoint/2010/main" val="1882174121"/>
              </p:ext>
            </p:extLst>
          </p:nvPr>
        </p:nvGraphicFramePr>
        <p:xfrm>
          <a:off x="6810375" y="4600575"/>
          <a:ext cx="1447800" cy="800100"/>
        </p:xfrm>
        <a:graphic>
          <a:graphicData uri="http://schemas.openxmlformats.org/presentationml/2006/ole">
            <mc:AlternateContent xmlns:mc="http://schemas.openxmlformats.org/markup-compatibility/2006">
              <mc:Choice xmlns:v="urn:schemas-microsoft-com:vml" Requires="v">
                <p:oleObj spid="_x0000_s16603" name="Equation" r:id="rId11" imgW="1447800" imgH="800100" progId="Equation.3">
                  <p:embed/>
                </p:oleObj>
              </mc:Choice>
              <mc:Fallback>
                <p:oleObj name="Equation" r:id="rId11" imgW="1447800" imgH="8001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10375" y="4600575"/>
                        <a:ext cx="14478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47" name="Object 7"/>
          <p:cNvGraphicFramePr>
            <a:graphicFrameLocks noChangeAspect="1"/>
          </p:cNvGraphicFramePr>
          <p:nvPr>
            <p:extLst>
              <p:ext uri="{D42A27DB-BD31-4B8C-83A1-F6EECF244321}">
                <p14:modId xmlns:p14="http://schemas.microsoft.com/office/powerpoint/2010/main" val="960680176"/>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6604" name="Equation" r:id="rId13" imgW="1739900" imgH="381000" progId="Equation.3">
                  <p:embed/>
                </p:oleObj>
              </mc:Choice>
              <mc:Fallback>
                <p:oleObj name="Equation" r:id="rId13" imgW="17399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1"/>
          <p:cNvGraphicFramePr>
            <a:graphicFrameLocks noChangeAspect="1"/>
          </p:cNvGraphicFramePr>
          <p:nvPr>
            <p:extLst>
              <p:ext uri="{D42A27DB-BD31-4B8C-83A1-F6EECF244321}">
                <p14:modId xmlns:p14="http://schemas.microsoft.com/office/powerpoint/2010/main" val="3898489254"/>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6605" name="Equation" r:id="rId15" imgW="3530600" imgH="381000" progId="Equation.3">
                  <p:embed/>
                </p:oleObj>
              </mc:Choice>
              <mc:Fallback>
                <p:oleObj name="Equation" r:id="rId15" imgW="3530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16</a:t>
            </a:r>
          </a:p>
        </p:txBody>
      </p:sp>
      <p:sp>
        <p:nvSpPr>
          <p:cNvPr id="17416"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Under the null hypothesis that the restrictions are valid, the test statistic has a </a:t>
            </a:r>
            <a:r>
              <a:rPr lang="en-GB" sz="1500" b="1" i="1">
                <a:latin typeface="Symbol" pitchFamily="18" charset="2"/>
              </a:rPr>
              <a:t>c</a:t>
            </a:r>
            <a:r>
              <a:rPr lang="en-GB" sz="1500" b="1"/>
              <a:t> </a:t>
            </a:r>
            <a:r>
              <a:rPr lang="en-GB" sz="1500" b="1" baseline="30000"/>
              <a:t>2</a:t>
            </a:r>
            <a:r>
              <a:rPr lang="en-GB" sz="1500" b="1"/>
              <a:t> (chi- squared) distribution with degrees of freedom equal to the number of restrictions.  It is in principle a large-sample test.</a:t>
            </a:r>
            <a:endParaRPr lang="en-GB" sz="1500" b="1">
              <a:latin typeface="Times New Roman" pitchFamily="18"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1"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2"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3"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4"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35"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Restrictions </a:t>
            </a:r>
            <a:r>
              <a:rPr lang="en-US" sz="1800" b="1" dirty="0"/>
              <a:t>embodied in the AR(1) process</a:t>
            </a:r>
          </a:p>
        </p:txBody>
      </p:sp>
      <p:graphicFrame>
        <p:nvGraphicFramePr>
          <p:cNvPr id="36" name="Object 3"/>
          <p:cNvGraphicFramePr>
            <a:graphicFrameLocks noChangeAspect="1"/>
          </p:cNvGraphicFramePr>
          <p:nvPr>
            <p:extLst>
              <p:ext uri="{D42A27DB-BD31-4B8C-83A1-F6EECF244321}">
                <p14:modId xmlns:p14="http://schemas.microsoft.com/office/powerpoint/2010/main" val="2854767382"/>
              </p:ext>
            </p:extLst>
          </p:nvPr>
        </p:nvGraphicFramePr>
        <p:xfrm>
          <a:off x="841375" y="4438800"/>
          <a:ext cx="1346200" cy="381000"/>
        </p:xfrm>
        <a:graphic>
          <a:graphicData uri="http://schemas.openxmlformats.org/presentationml/2006/ole">
            <mc:AlternateContent xmlns:mc="http://schemas.openxmlformats.org/markup-compatibility/2006">
              <mc:Choice xmlns:v="urn:schemas-microsoft-com:vml" Requires="v">
                <p:oleObj spid="_x0000_s17609" name="Equation" r:id="rId3" imgW="1346200" imgH="381000" progId="Equation.3">
                  <p:embed/>
                </p:oleObj>
              </mc:Choice>
              <mc:Fallback>
                <p:oleObj name="Equation" r:id="rId3" imgW="13462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75"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4"/>
          <p:cNvGraphicFramePr>
            <a:graphicFrameLocks noChangeAspect="1"/>
          </p:cNvGraphicFramePr>
          <p:nvPr>
            <p:extLst>
              <p:ext uri="{D42A27DB-BD31-4B8C-83A1-F6EECF244321}">
                <p14:modId xmlns:p14="http://schemas.microsoft.com/office/powerpoint/2010/main" val="559713150"/>
              </p:ext>
            </p:extLst>
          </p:nvPr>
        </p:nvGraphicFramePr>
        <p:xfrm>
          <a:off x="3003550" y="4438800"/>
          <a:ext cx="1333500" cy="381000"/>
        </p:xfrm>
        <a:graphic>
          <a:graphicData uri="http://schemas.openxmlformats.org/presentationml/2006/ole">
            <mc:AlternateContent xmlns:mc="http://schemas.openxmlformats.org/markup-compatibility/2006">
              <mc:Choice xmlns:v="urn:schemas-microsoft-com:vml" Requires="v">
                <p:oleObj spid="_x0000_s17610" name="Equation" r:id="rId5" imgW="1333500" imgH="381000" progId="Equation.3">
                  <p:embed/>
                </p:oleObj>
              </mc:Choice>
              <mc:Fallback>
                <p:oleObj name="Equation" r:id="rId5" imgW="13335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3550" y="4438800"/>
                        <a:ext cx="1333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5"/>
          <p:cNvGraphicFramePr>
            <a:graphicFrameLocks noChangeAspect="1"/>
          </p:cNvGraphicFramePr>
          <p:nvPr>
            <p:extLst>
              <p:ext uri="{D42A27DB-BD31-4B8C-83A1-F6EECF244321}">
                <p14:modId xmlns:p14="http://schemas.microsoft.com/office/powerpoint/2010/main" val="1832291443"/>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17611" name="Equation" r:id="rId7" imgW="6769100" imgH="381000" progId="Equation.3">
                  <p:embed/>
                </p:oleObj>
              </mc:Choice>
              <mc:Fallback>
                <p:oleObj name="Equation" r:id="rId7" imgW="67691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6"/>
          <p:cNvGraphicFramePr>
            <a:graphicFrameLocks noChangeAspect="1"/>
          </p:cNvGraphicFramePr>
          <p:nvPr>
            <p:extLst>
              <p:ext uri="{D42A27DB-BD31-4B8C-83A1-F6EECF244321}">
                <p14:modId xmlns:p14="http://schemas.microsoft.com/office/powerpoint/2010/main" val="163935099"/>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17612" name="Equation" r:id="rId9" imgW="8013700" imgH="381000" progId="Equation.3">
                  <p:embed/>
                </p:oleObj>
              </mc:Choice>
              <mc:Fallback>
                <p:oleObj name="Equation" r:id="rId9" imgW="80137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7"/>
          <p:cNvSpPr>
            <a:spLocks noChangeArrowheads="1"/>
          </p:cNvSpPr>
          <p:nvPr/>
        </p:nvSpPr>
        <p:spPr bwMode="auto">
          <a:xfrm>
            <a:off x="2957513" y="17388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1" name="Text Box 16"/>
          <p:cNvSpPr txBox="1">
            <a:spLocks noChangeArrowheads="1"/>
          </p:cNvSpPr>
          <p:nvPr/>
        </p:nvSpPr>
        <p:spPr bwMode="auto">
          <a:xfrm>
            <a:off x="2921000" y="1700213"/>
            <a:ext cx="9144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R</a:t>
            </a:r>
            <a:endParaRPr lang="en-US" sz="2400" b="1" i="1" dirty="0">
              <a:latin typeface="Times New Roman" pitchFamily="18" charset="0"/>
            </a:endParaRPr>
          </a:p>
        </p:txBody>
      </p:sp>
      <p:sp>
        <p:nvSpPr>
          <p:cNvPr id="42" name="Rectangle 39"/>
          <p:cNvSpPr>
            <a:spLocks noChangeArrowheads="1"/>
          </p:cNvSpPr>
          <p:nvPr/>
        </p:nvSpPr>
        <p:spPr bwMode="auto">
          <a:xfrm>
            <a:off x="2957513" y="2847600"/>
            <a:ext cx="877887" cy="374650"/>
          </a:xfrm>
          <a:prstGeom prst="rect">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43" name="Text Box 17"/>
          <p:cNvSpPr txBox="1">
            <a:spLocks noChangeArrowheads="1"/>
          </p:cNvSpPr>
          <p:nvPr/>
        </p:nvSpPr>
        <p:spPr bwMode="auto">
          <a:xfrm>
            <a:off x="2921000" y="27756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2400" b="1" i="1" dirty="0">
                <a:latin typeface="Times New Roman" pitchFamily="18" charset="0"/>
              </a:rPr>
              <a:t>RSS</a:t>
            </a:r>
            <a:r>
              <a:rPr lang="en-US" sz="2400" b="1" i="1" baseline="-25000" dirty="0">
                <a:latin typeface="Times New Roman" pitchFamily="18" charset="0"/>
              </a:rPr>
              <a:t>U</a:t>
            </a:r>
            <a:endParaRPr lang="en-US" sz="2400" b="1" i="1" dirty="0">
              <a:latin typeface="Times New Roman" pitchFamily="18" charset="0"/>
            </a:endParaRPr>
          </a:p>
        </p:txBody>
      </p:sp>
      <p:sp>
        <p:nvSpPr>
          <p:cNvPr id="44" name="Rectangle 5"/>
          <p:cNvSpPr>
            <a:spLocks noChangeArrowheads="1"/>
          </p:cNvSpPr>
          <p:nvPr/>
        </p:nvSpPr>
        <p:spPr bwMode="auto">
          <a:xfrm>
            <a:off x="4838700" y="4453623"/>
            <a:ext cx="3695700" cy="1065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45" name="Text Box 1042"/>
          <p:cNvSpPr txBox="1">
            <a:spLocks noChangeArrowheads="1"/>
          </p:cNvSpPr>
          <p:nvPr/>
        </p:nvSpPr>
        <p:spPr bwMode="auto">
          <a:xfrm>
            <a:off x="4875213" y="4787900"/>
            <a:ext cx="2011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US" sz="1800" b="1"/>
              <a:t>Test statistic:</a:t>
            </a:r>
          </a:p>
        </p:txBody>
      </p:sp>
      <p:graphicFrame>
        <p:nvGraphicFramePr>
          <p:cNvPr id="46" name="Object 1043"/>
          <p:cNvGraphicFramePr>
            <a:graphicFrameLocks noChangeAspect="1"/>
          </p:cNvGraphicFramePr>
          <p:nvPr>
            <p:extLst>
              <p:ext uri="{D42A27DB-BD31-4B8C-83A1-F6EECF244321}">
                <p14:modId xmlns:p14="http://schemas.microsoft.com/office/powerpoint/2010/main" val="1778030652"/>
              </p:ext>
            </p:extLst>
          </p:nvPr>
        </p:nvGraphicFramePr>
        <p:xfrm>
          <a:off x="6810375" y="4600575"/>
          <a:ext cx="1447800" cy="800100"/>
        </p:xfrm>
        <a:graphic>
          <a:graphicData uri="http://schemas.openxmlformats.org/presentationml/2006/ole">
            <mc:AlternateContent xmlns:mc="http://schemas.openxmlformats.org/markup-compatibility/2006">
              <mc:Choice xmlns:v="urn:schemas-microsoft-com:vml" Requires="v">
                <p:oleObj spid="_x0000_s17613" name="Equation" r:id="rId11" imgW="1447800" imgH="800100" progId="Equation.3">
                  <p:embed/>
                </p:oleObj>
              </mc:Choice>
              <mc:Fallback>
                <p:oleObj name="Equation" r:id="rId11" imgW="1447800" imgH="8001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10375" y="4600575"/>
                        <a:ext cx="14478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48" name="Object 7"/>
          <p:cNvGraphicFramePr>
            <a:graphicFrameLocks noChangeAspect="1"/>
          </p:cNvGraphicFramePr>
          <p:nvPr>
            <p:extLst>
              <p:ext uri="{D42A27DB-BD31-4B8C-83A1-F6EECF244321}">
                <p14:modId xmlns:p14="http://schemas.microsoft.com/office/powerpoint/2010/main" val="522665736"/>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17614" name="Equation" r:id="rId13" imgW="1739900" imgH="381000" progId="Equation.3">
                  <p:embed/>
                </p:oleObj>
              </mc:Choice>
              <mc:Fallback>
                <p:oleObj name="Equation" r:id="rId13" imgW="17399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
          <p:cNvGraphicFramePr>
            <a:graphicFrameLocks noChangeAspect="1"/>
          </p:cNvGraphicFramePr>
          <p:nvPr>
            <p:extLst>
              <p:ext uri="{D42A27DB-BD31-4B8C-83A1-F6EECF244321}">
                <p14:modId xmlns:p14="http://schemas.microsoft.com/office/powerpoint/2010/main" val="3663731520"/>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17615" name="Equation" r:id="rId15" imgW="3530600" imgH="381000" progId="Equation.3">
                  <p:embed/>
                </p:oleObj>
              </mc:Choice>
              <mc:Fallback>
                <p:oleObj name="Equation" r:id="rId15" imgW="3530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39998"/>
            <a:ext cx="9144000" cy="47559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7" name="Rectangle 23"/>
          <p:cNvSpPr>
            <a:spLocks noChangeArrowheads="1"/>
          </p:cNvSpPr>
          <p:nvPr/>
        </p:nvSpPr>
        <p:spPr bwMode="auto">
          <a:xfrm>
            <a:off x="319088" y="838800"/>
            <a:ext cx="3292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43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17</a:t>
            </a:r>
          </a:p>
        </p:txBody>
      </p:sp>
      <p:sp>
        <p:nvSpPr>
          <p:cNvPr id="18439" name="Text Box 14"/>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will perform the test for the logarithmic regression of expenditure on housing services on income and relative price.  The output from the OLS regression is shown above.  The Breusch</a:t>
            </a:r>
            <a:r>
              <a:rPr lang="en-GB" sz="1500" b="1">
                <a:cs typeface="Arial" charset="0"/>
              </a:rPr>
              <a:t>–</a:t>
            </a:r>
            <a:r>
              <a:rPr lang="en-GB" sz="1500" b="1"/>
              <a:t>Godfrey and Durbin</a:t>
            </a:r>
            <a:r>
              <a:rPr lang="en-GB" sz="1500" b="1">
                <a:cs typeface="Arial" charset="0"/>
              </a:rPr>
              <a:t>–</a:t>
            </a:r>
            <a:r>
              <a:rPr lang="en-GB" sz="1500" b="1"/>
              <a:t>Watson statistics indicate severe positive autocorrelation.</a:t>
            </a:r>
            <a:endParaRPr lang="en-GB" sz="1500" b="1">
              <a:latin typeface="Times New Roman" pitchFamily="18" charset="0"/>
            </a:endParaRPr>
          </a:p>
        </p:txBody>
      </p:sp>
      <p:sp>
        <p:nvSpPr>
          <p:cNvPr id="18440" name="Rectangle 15"/>
          <p:cNvSpPr>
            <a:spLocks noChangeArrowheads="1"/>
          </p:cNvSpPr>
          <p:nvPr/>
        </p:nvSpPr>
        <p:spPr bwMode="auto">
          <a:xfrm>
            <a:off x="319088" y="4723425"/>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441" name="Text Box 17"/>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2" name="Rectangle 5"/>
          <p:cNvSpPr>
            <a:spLocks noChangeArrowheads="1"/>
          </p:cNvSpPr>
          <p:nvPr/>
        </p:nvSpPr>
        <p:spPr bwMode="auto">
          <a:xfrm>
            <a:off x="4514849" y="476249"/>
            <a:ext cx="3971925"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3" name="Text Box 10"/>
          <p:cNvSpPr txBox="1">
            <a:spLocks noChangeArrowheads="1"/>
          </p:cNvSpPr>
          <p:nvPr/>
        </p:nvSpPr>
        <p:spPr bwMode="auto">
          <a:xfrm>
            <a:off x="4575175" y="527050"/>
            <a:ext cx="3892550" cy="715581"/>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a:t>
            </a:r>
            <a:r>
              <a:rPr lang="en-GB" sz="1800" b="1" dirty="0" smtClean="0">
                <a:cs typeface="Arial" charset="0"/>
              </a:rPr>
              <a:t>statistic</a:t>
            </a:r>
            <a:r>
              <a:rPr lang="en-GB" sz="1800" b="1" dirty="0">
                <a:cs typeface="Arial" charset="0"/>
              </a:rPr>
              <a:t> </a:t>
            </a:r>
            <a:r>
              <a:rPr lang="en-GB" sz="1800" b="1" dirty="0" smtClean="0">
                <a:cs typeface="Arial" charset="0"/>
              </a:rPr>
              <a:t>= 20.02</a:t>
            </a:r>
            <a:endParaRPr lang="en-GB" sz="1800" b="1" dirty="0">
              <a:cs typeface="Arial" charset="0"/>
            </a:endParaRP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0.1</a:t>
            </a:r>
            <a:r>
              <a:rPr lang="en-GB" sz="1800" b="1" baseline="-25000" dirty="0" smtClean="0">
                <a:cs typeface="Arial" charset="0"/>
              </a:rPr>
              <a:t>%</a:t>
            </a:r>
            <a:r>
              <a:rPr lang="en-GB" sz="1800" b="1" dirty="0" smtClean="0">
                <a:cs typeface="Arial" charset="0"/>
              </a:rPr>
              <a:t> = </a:t>
            </a:r>
            <a:r>
              <a:rPr lang="en-GB" sz="1800" b="1" dirty="0">
                <a:cs typeface="Arial" charset="0"/>
              </a:rPr>
              <a:t>10.83 </a:t>
            </a:r>
          </a:p>
        </p:txBody>
      </p:sp>
      <p:sp>
        <p:nvSpPr>
          <p:cNvPr id="24" name="Rectangle 5"/>
          <p:cNvSpPr>
            <a:spLocks noChangeArrowheads="1"/>
          </p:cNvSpPr>
          <p:nvPr/>
        </p:nvSpPr>
        <p:spPr bwMode="auto">
          <a:xfrm>
            <a:off x="4667250" y="4772025"/>
            <a:ext cx="3343276" cy="600075"/>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18443" name="Text Box 10"/>
          <p:cNvSpPr txBox="1">
            <a:spLocks noChangeArrowheads="1"/>
          </p:cNvSpPr>
          <p:nvPr/>
        </p:nvSpPr>
        <p:spPr bwMode="auto">
          <a:xfrm>
            <a:off x="4786314" y="4883150"/>
            <a:ext cx="3128962" cy="369888"/>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i="1" dirty="0" err="1" smtClean="0"/>
              <a:t>d</a:t>
            </a:r>
            <a:r>
              <a:rPr lang="en-GB" sz="1800" b="1" i="1" baseline="-25000" dirty="0" err="1" smtClean="0"/>
              <a:t>L</a:t>
            </a:r>
            <a:r>
              <a:rPr lang="en-GB" sz="1800" b="1" dirty="0" smtClean="0">
                <a:cs typeface="Arial" charset="0"/>
              </a:rPr>
              <a:t> = 1.24 (1</a:t>
            </a:r>
            <a:r>
              <a:rPr lang="en-GB" sz="1800" b="1" dirty="0">
                <a:cs typeface="Arial" charset="0"/>
              </a:rPr>
              <a:t>%, </a:t>
            </a:r>
            <a:r>
              <a:rPr lang="en-GB" sz="1800" b="1" i="1" dirty="0">
                <a:cs typeface="Arial" charset="0"/>
              </a:rPr>
              <a:t>n</a:t>
            </a:r>
            <a:r>
              <a:rPr lang="en-GB" sz="1800" b="1" dirty="0">
                <a:cs typeface="Arial" charset="0"/>
              </a:rPr>
              <a:t> = 45</a:t>
            </a:r>
            <a:r>
              <a:rPr lang="en-GB" sz="1800" b="1" dirty="0" smtClean="0">
                <a:cs typeface="Arial" charset="0"/>
              </a:rPr>
              <a:t>, </a:t>
            </a:r>
            <a:r>
              <a:rPr lang="en-GB" sz="1800" b="1" i="1" dirty="0" smtClean="0">
                <a:cs typeface="Arial" charset="0"/>
              </a:rPr>
              <a:t>k</a:t>
            </a:r>
            <a:r>
              <a:rPr lang="en-GB" sz="1800" b="1" dirty="0" smtClean="0">
                <a:cs typeface="Arial" charset="0"/>
              </a:rPr>
              <a:t> = 3)  </a:t>
            </a:r>
            <a:endParaRPr lang="en-GB" sz="1800" b="1" dirty="0">
              <a:cs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61" name="Rectangle 16"/>
          <p:cNvSpPr>
            <a:spLocks noChangeArrowheads="1"/>
          </p:cNvSpPr>
          <p:nvPr/>
        </p:nvSpPr>
        <p:spPr bwMode="auto">
          <a:xfrm>
            <a:off x="319088" y="44892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62" name="Rectangle 15"/>
          <p:cNvSpPr>
            <a:spLocks noChangeArrowheads="1"/>
          </p:cNvSpPr>
          <p:nvPr/>
        </p:nvSpPr>
        <p:spPr bwMode="auto">
          <a:xfrm>
            <a:off x="319088" y="838800"/>
            <a:ext cx="3292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63" name="Text Box 2"/>
          <p:cNvSpPr txBox="1">
            <a:spLocks noChangeArrowheads="1"/>
          </p:cNvSpPr>
          <p:nvPr/>
        </p:nvSpPr>
        <p:spPr bwMode="auto">
          <a:xfrm>
            <a:off x="301625" y="540000"/>
            <a:ext cx="8532813" cy="4973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a:t>
            </a:r>
          </a:p>
          <a:p>
            <a:r>
              <a:rPr lang="en-US" sz="1600" b="1" dirty="0">
                <a:latin typeface="Courier New" pitchFamily="49" charset="0"/>
              </a:rPr>
              <a:t>Sample(adjusted): 1960 2003</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a:t>
            </a:r>
          </a:p>
          <a:p>
            <a:r>
              <a:rPr lang="en-US" sz="1600" b="1" dirty="0">
                <a:latin typeface="Courier New" pitchFamily="49" charset="0"/>
              </a:rPr>
              <a:t>============================================================</a:t>
            </a:r>
          </a:p>
          <a:p>
            <a:r>
              <a:rPr lang="en-US" sz="1600" b="1" dirty="0">
                <a:latin typeface="Courier New" pitchFamily="49" charset="0"/>
              </a:rPr>
              <a:t>         C           0.154815   0.354989   0.436111   0.6651</a:t>
            </a:r>
          </a:p>
          <a:p>
            <a:r>
              <a:rPr lang="en-US" sz="1600" b="1" dirty="0">
                <a:latin typeface="Courier New" pitchFamily="49" charset="0"/>
              </a:rPr>
              <a:t>       LGDPI         1.011295   0.021830   46.32642   0.0000</a:t>
            </a:r>
          </a:p>
          <a:p>
            <a:r>
              <a:rPr lang="en-US" sz="1600" b="1" dirty="0">
                <a:latin typeface="Courier New" pitchFamily="49" charset="0"/>
              </a:rPr>
              <a:t>     LGPRHOUS       -0.478070   0.091594  -5.219437   0.0000</a:t>
            </a:r>
          </a:p>
          <a:p>
            <a:r>
              <a:rPr lang="en-US" sz="1600" b="1" dirty="0">
                <a:latin typeface="Courier New" pitchFamily="49" charset="0"/>
              </a:rPr>
              <a:t>       AR(1)         0.719102   0.115689   6.215836   0.0000</a:t>
            </a:r>
          </a:p>
          <a:p>
            <a:r>
              <a:rPr lang="en-US" sz="1600" b="1" dirty="0">
                <a:latin typeface="Courier New" pitchFamily="49" charset="0"/>
              </a:rPr>
              <a:t>============================================================</a:t>
            </a:r>
          </a:p>
          <a:p>
            <a:r>
              <a:rPr lang="en-US" sz="1600" b="1" dirty="0">
                <a:latin typeface="Courier New" pitchFamily="49" charset="0"/>
              </a:rPr>
              <a:t>R-squared            0.999205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0.999145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0.012333    </a:t>
            </a:r>
            <a:r>
              <a:rPr lang="en-US" sz="1600" b="1" dirty="0" err="1">
                <a:latin typeface="Courier New" pitchFamily="49" charset="0"/>
              </a:rPr>
              <a:t>Akaike</a:t>
            </a:r>
            <a:r>
              <a:rPr lang="en-US" sz="1600" b="1" dirty="0">
                <a:latin typeface="Courier New" pitchFamily="49" charset="0"/>
              </a:rPr>
              <a:t> info criter-5.866567</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0.006084    Schwarz criterion -5.704368</a:t>
            </a:r>
          </a:p>
          <a:p>
            <a:r>
              <a:rPr lang="en-US" sz="1600" b="1" dirty="0">
                <a:latin typeface="Courier New" pitchFamily="49" charset="0"/>
              </a:rPr>
              <a:t>Log likelihood       133.0645    F-statistic        16757.24</a:t>
            </a:r>
          </a:p>
          <a:p>
            <a:r>
              <a:rPr lang="en-US" sz="1600" b="1" dirty="0">
                <a:latin typeface="Courier New" pitchFamily="49" charset="0"/>
              </a:rPr>
              <a:t>Durbin-Watson stat   1.901081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9464"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18</a:t>
            </a:r>
          </a:p>
        </p:txBody>
      </p:sp>
      <p:sp>
        <p:nvSpPr>
          <p:cNvPr id="19465" name="Text Box 1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Here is the result of fitting the same model using an AR(1) estimation method.  We make a note of the residual sum of squares.</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52" name="Text Box 3"/>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2053"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a:t>
            </a:r>
          </a:p>
        </p:txBody>
      </p:sp>
      <p:sp>
        <p:nvSpPr>
          <p:cNvPr id="205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055" name="Text Box 11"/>
          <p:cNvSpPr txBox="1">
            <a:spLocks noChangeArrowheads="1"/>
          </p:cNvSpPr>
          <p:nvPr/>
        </p:nvSpPr>
        <p:spPr bwMode="auto">
          <a:xfrm>
            <a:off x="304800"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a previous sequence it was shown that, if you have a simple regression model with </a:t>
            </a:r>
            <a:r>
              <a:rPr lang="en-GB" sz="1500" b="1" i="1" dirty="0"/>
              <a:t>Y</a:t>
            </a:r>
            <a:r>
              <a:rPr lang="en-GB" sz="1500" b="1" dirty="0"/>
              <a:t> depending on </a:t>
            </a:r>
            <a:r>
              <a:rPr lang="en-GB" sz="1500" b="1" i="1" dirty="0"/>
              <a:t>X</a:t>
            </a:r>
            <a:r>
              <a:rPr lang="en-GB" sz="1500" b="1" dirty="0"/>
              <a:t> and a disturbance term </a:t>
            </a:r>
            <a:r>
              <a:rPr lang="en-GB" sz="1500" b="1" i="1" dirty="0"/>
              <a:t>u</a:t>
            </a:r>
            <a:r>
              <a:rPr lang="en-GB" sz="1500" b="1" dirty="0"/>
              <a:t> subject to an AR(1) process</a:t>
            </a:r>
            <a:r>
              <a:rPr lang="en-GB" sz="1500" b="1" dirty="0" smtClean="0"/>
              <a:t>, ... </a:t>
            </a:r>
            <a:endParaRPr lang="en-GB" sz="1500" b="1" dirty="0">
              <a:latin typeface="Times New Roman" pitchFamily="18" charset="0"/>
            </a:endParaRPr>
          </a:p>
        </p:txBody>
      </p:sp>
      <p:sp>
        <p:nvSpPr>
          <p:cNvPr id="11"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057" name="Object 7"/>
          <p:cNvGraphicFramePr>
            <a:graphicFrameLocks noChangeAspect="1"/>
          </p:cNvGraphicFramePr>
          <p:nvPr>
            <p:extLst>
              <p:ext uri="{D42A27DB-BD31-4B8C-83A1-F6EECF244321}">
                <p14:modId xmlns:p14="http://schemas.microsoft.com/office/powerpoint/2010/main" val="1653530749"/>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2119" name="Equation" r:id="rId3" imgW="1739900" imgH="381000" progId="Equation.3">
                  <p:embed/>
                </p:oleObj>
              </mc:Choice>
              <mc:Fallback>
                <p:oleObj name="Equation" r:id="rId3" imgW="1739900" imgH="3810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8" name="Object 6"/>
          <p:cNvGraphicFramePr>
            <a:graphicFrameLocks noChangeAspect="1"/>
          </p:cNvGraphicFramePr>
          <p:nvPr>
            <p:extLst>
              <p:ext uri="{D42A27DB-BD31-4B8C-83A1-F6EECF244321}">
                <p14:modId xmlns:p14="http://schemas.microsoft.com/office/powerpoint/2010/main" val="426794016"/>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2120" name="Equation" r:id="rId5" imgW="2374900" imgH="381000" progId="Equation.3">
                  <p:embed/>
                </p:oleObj>
              </mc:Choice>
              <mc:Fallback>
                <p:oleObj name="Equation" r:id="rId5" imgW="2374900" imgH="3810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ChangeArrowheads="1"/>
          </p:cNvSpPr>
          <p:nvPr/>
        </p:nvSpPr>
        <p:spPr bwMode="auto">
          <a:xfrm>
            <a:off x="0" y="1712548"/>
            <a:ext cx="9144000" cy="1882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5"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6" name="Rectangle 18"/>
          <p:cNvSpPr>
            <a:spLocks noChangeArrowheads="1"/>
          </p:cNvSpPr>
          <p:nvPr/>
        </p:nvSpPr>
        <p:spPr bwMode="auto">
          <a:xfrm>
            <a:off x="3556000" y="2646363"/>
            <a:ext cx="347663"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7" name="Rectangle 17"/>
          <p:cNvSpPr>
            <a:spLocks noChangeArrowheads="1"/>
          </p:cNvSpPr>
          <p:nvPr/>
        </p:nvSpPr>
        <p:spPr bwMode="auto">
          <a:xfrm>
            <a:off x="5202238" y="2646363"/>
            <a:ext cx="566737"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9"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19</a:t>
            </a:r>
          </a:p>
        </p:txBody>
      </p:sp>
      <p:sp>
        <p:nvSpPr>
          <p:cNvPr id="20490" name="Text Box 16"/>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are fitting the model shown above, ensuring that the parameter estimates conform to the two restrictions, one involving the income variables ...</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0"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1" name="Object 23"/>
          <p:cNvGraphicFramePr>
            <a:graphicFrameLocks noChangeAspect="1"/>
          </p:cNvGraphicFramePr>
          <p:nvPr>
            <p:extLst>
              <p:ext uri="{D42A27DB-BD31-4B8C-83A1-F6EECF244321}">
                <p14:modId xmlns:p14="http://schemas.microsoft.com/office/powerpoint/2010/main" val="18617982"/>
              </p:ext>
            </p:extLst>
          </p:nvPr>
        </p:nvGraphicFramePr>
        <p:xfrm>
          <a:off x="1720800" y="644400"/>
          <a:ext cx="6542087" cy="381000"/>
        </p:xfrm>
        <a:graphic>
          <a:graphicData uri="http://schemas.openxmlformats.org/presentationml/2006/ole">
            <mc:AlternateContent xmlns:mc="http://schemas.openxmlformats.org/markup-compatibility/2006">
              <mc:Choice xmlns:v="urn:schemas-microsoft-com:vml" Requires="v">
                <p:oleObj spid="_x0000_s20587" name="Equation" r:id="rId3" imgW="6540500" imgH="381000" progId="Equation.3">
                  <p:embed/>
                </p:oleObj>
              </mc:Choice>
              <mc:Fallback>
                <p:oleObj name="Equation" r:id="rId3" imgW="65405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800" y="644400"/>
                        <a:ext cx="6542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750250840"/>
              </p:ext>
            </p:extLst>
          </p:nvPr>
        </p:nvGraphicFramePr>
        <p:xfrm>
          <a:off x="2844000" y="1112400"/>
          <a:ext cx="1739900" cy="381000"/>
        </p:xfrm>
        <a:graphic>
          <a:graphicData uri="http://schemas.openxmlformats.org/presentationml/2006/ole">
            <mc:AlternateContent xmlns:mc="http://schemas.openxmlformats.org/markup-compatibility/2006">
              <mc:Choice xmlns:v="urn:schemas-microsoft-com:vml" Requires="v">
                <p:oleObj spid="_x0000_s20588" name="Equation" r:id="rId5" imgW="1739900" imgH="381000" progId="Equation.3">
                  <p:embed/>
                </p:oleObj>
              </mc:Choice>
              <mc:Fallback>
                <p:oleObj name="Equation" r:id="rId5" imgW="1739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0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19"/>
          <p:cNvSpPr>
            <a:spLocks noChangeArrowheads="1"/>
          </p:cNvSpPr>
          <p:nvPr/>
        </p:nvSpPr>
        <p:spPr bwMode="auto">
          <a:xfrm>
            <a:off x="4845050" y="2171700"/>
            <a:ext cx="255588"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
          <p:cNvGraphicFramePr>
            <a:graphicFrameLocks noChangeAspect="1"/>
          </p:cNvGraphicFramePr>
          <p:nvPr>
            <p:extLst>
              <p:ext uri="{D42A27DB-BD31-4B8C-83A1-F6EECF244321}">
                <p14:modId xmlns:p14="http://schemas.microsoft.com/office/powerpoint/2010/main" val="3722630366"/>
              </p:ext>
            </p:extLst>
          </p:nvPr>
        </p:nvGraphicFramePr>
        <p:xfrm>
          <a:off x="1731963" y="2183100"/>
          <a:ext cx="7138987" cy="1320800"/>
        </p:xfrm>
        <a:graphic>
          <a:graphicData uri="http://schemas.openxmlformats.org/presentationml/2006/ole">
            <mc:AlternateContent xmlns:mc="http://schemas.openxmlformats.org/markup-compatibility/2006">
              <mc:Choice xmlns:v="urn:schemas-microsoft-com:vml" Requires="v">
                <p:oleObj spid="_x0000_s20589" name="Equation" r:id="rId7" imgW="7137400" imgH="1320800" progId="Equation.3">
                  <p:embed/>
                </p:oleObj>
              </mc:Choice>
              <mc:Fallback>
                <p:oleObj name="Equation" r:id="rId7" imgW="7137400" imgH="13208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1963" y="2183100"/>
                        <a:ext cx="7138987"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ChangeArrowheads="1"/>
          </p:cNvSpPr>
          <p:nvPr/>
        </p:nvSpPr>
        <p:spPr bwMode="auto">
          <a:xfrm>
            <a:off x="0" y="1712548"/>
            <a:ext cx="9144000" cy="1882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5"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06" name="Rectangle 19"/>
          <p:cNvSpPr>
            <a:spLocks noChangeArrowheads="1"/>
          </p:cNvSpPr>
          <p:nvPr/>
        </p:nvSpPr>
        <p:spPr bwMode="auto">
          <a:xfrm>
            <a:off x="4845050" y="2171700"/>
            <a:ext cx="255588"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1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20</a:t>
            </a:r>
          </a:p>
        </p:txBody>
      </p:sp>
      <p:sp>
        <p:nvSpPr>
          <p:cNvPr id="21511" name="Text Box 12"/>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 and the other involving the price variables.</a:t>
            </a:r>
            <a:endParaRPr lang="en-GB" sz="1500" b="1" dirty="0">
              <a:latin typeface="Times New Roman" pitchFamily="18" charset="0"/>
            </a:endParaRPr>
          </a:p>
        </p:txBody>
      </p:sp>
      <p:sp>
        <p:nvSpPr>
          <p:cNvPr id="21518" name="Rectangle 18"/>
          <p:cNvSpPr>
            <a:spLocks noChangeArrowheads="1"/>
          </p:cNvSpPr>
          <p:nvPr/>
        </p:nvSpPr>
        <p:spPr bwMode="auto">
          <a:xfrm>
            <a:off x="3556000" y="3103563"/>
            <a:ext cx="347663"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19" name="Rectangle 17"/>
          <p:cNvSpPr>
            <a:spLocks noChangeArrowheads="1"/>
          </p:cNvSpPr>
          <p:nvPr/>
        </p:nvSpPr>
        <p:spPr bwMode="auto">
          <a:xfrm>
            <a:off x="5897563" y="3103563"/>
            <a:ext cx="566737"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0"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1" name="Object 23"/>
          <p:cNvGraphicFramePr>
            <a:graphicFrameLocks noChangeAspect="1"/>
          </p:cNvGraphicFramePr>
          <p:nvPr>
            <p:extLst>
              <p:ext uri="{D42A27DB-BD31-4B8C-83A1-F6EECF244321}">
                <p14:modId xmlns:p14="http://schemas.microsoft.com/office/powerpoint/2010/main" val="18617982"/>
              </p:ext>
            </p:extLst>
          </p:nvPr>
        </p:nvGraphicFramePr>
        <p:xfrm>
          <a:off x="1720800" y="644400"/>
          <a:ext cx="6542087" cy="381000"/>
        </p:xfrm>
        <a:graphic>
          <a:graphicData uri="http://schemas.openxmlformats.org/presentationml/2006/ole">
            <mc:AlternateContent xmlns:mc="http://schemas.openxmlformats.org/markup-compatibility/2006">
              <mc:Choice xmlns:v="urn:schemas-microsoft-com:vml" Requires="v">
                <p:oleObj spid="_x0000_s21611" name="Equation" r:id="rId3" imgW="6540500" imgH="381000" progId="Equation.3">
                  <p:embed/>
                </p:oleObj>
              </mc:Choice>
              <mc:Fallback>
                <p:oleObj name="Equation" r:id="rId3" imgW="65405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800" y="644400"/>
                        <a:ext cx="6542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750250840"/>
              </p:ext>
            </p:extLst>
          </p:nvPr>
        </p:nvGraphicFramePr>
        <p:xfrm>
          <a:off x="2844000" y="1112400"/>
          <a:ext cx="1739900" cy="381000"/>
        </p:xfrm>
        <a:graphic>
          <a:graphicData uri="http://schemas.openxmlformats.org/presentationml/2006/ole">
            <mc:AlternateContent xmlns:mc="http://schemas.openxmlformats.org/markup-compatibility/2006">
              <mc:Choice xmlns:v="urn:schemas-microsoft-com:vml" Requires="v">
                <p:oleObj spid="_x0000_s21612" name="Equation" r:id="rId5" imgW="1739900" imgH="381000" progId="Equation.3">
                  <p:embed/>
                </p:oleObj>
              </mc:Choice>
              <mc:Fallback>
                <p:oleObj name="Equation" r:id="rId5" imgW="1739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0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
          <p:cNvGraphicFramePr>
            <a:graphicFrameLocks noChangeAspect="1"/>
          </p:cNvGraphicFramePr>
          <p:nvPr>
            <p:extLst>
              <p:ext uri="{D42A27DB-BD31-4B8C-83A1-F6EECF244321}">
                <p14:modId xmlns:p14="http://schemas.microsoft.com/office/powerpoint/2010/main" val="313489809"/>
              </p:ext>
            </p:extLst>
          </p:nvPr>
        </p:nvGraphicFramePr>
        <p:xfrm>
          <a:off x="1731963" y="2183100"/>
          <a:ext cx="7138987" cy="1320800"/>
        </p:xfrm>
        <a:graphic>
          <a:graphicData uri="http://schemas.openxmlformats.org/presentationml/2006/ole">
            <mc:AlternateContent xmlns:mc="http://schemas.openxmlformats.org/markup-compatibility/2006">
              <mc:Choice xmlns:v="urn:schemas-microsoft-com:vml" Requires="v">
                <p:oleObj spid="_x0000_s21613" name="Equation" r:id="rId7" imgW="7137400" imgH="1320800" progId="Equation.3">
                  <p:embed/>
                </p:oleObj>
              </mc:Choice>
              <mc:Fallback>
                <p:oleObj name="Equation" r:id="rId7" imgW="7137400" imgH="13208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1963" y="2183100"/>
                        <a:ext cx="7138987"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ChangeArrowheads="1"/>
          </p:cNvSpPr>
          <p:nvPr/>
        </p:nvSpPr>
        <p:spPr bwMode="auto">
          <a:xfrm>
            <a:off x="0" y="3704400"/>
            <a:ext cx="9144000" cy="1882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4"/>
          <p:cNvSpPr>
            <a:spLocks noChangeArrowheads="1"/>
          </p:cNvSpPr>
          <p:nvPr/>
        </p:nvSpPr>
        <p:spPr bwMode="auto">
          <a:xfrm>
            <a:off x="0" y="1712548"/>
            <a:ext cx="9144000" cy="1882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2"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19"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32" name="Text Box 307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21</a:t>
            </a:r>
          </a:p>
        </p:txBody>
      </p:sp>
      <p:graphicFrame>
        <p:nvGraphicFramePr>
          <p:cNvPr id="22533" name="Object 3080"/>
          <p:cNvGraphicFramePr>
            <a:graphicFrameLocks noChangeAspect="1"/>
          </p:cNvGraphicFramePr>
          <p:nvPr>
            <p:extLst>
              <p:ext uri="{D42A27DB-BD31-4B8C-83A1-F6EECF244321}">
                <p14:modId xmlns:p14="http://schemas.microsoft.com/office/powerpoint/2010/main" val="405422364"/>
              </p:ext>
            </p:extLst>
          </p:nvPr>
        </p:nvGraphicFramePr>
        <p:xfrm>
          <a:off x="1720850" y="4172400"/>
          <a:ext cx="6910388" cy="1320800"/>
        </p:xfrm>
        <a:graphic>
          <a:graphicData uri="http://schemas.openxmlformats.org/presentationml/2006/ole">
            <mc:AlternateContent xmlns:mc="http://schemas.openxmlformats.org/markup-compatibility/2006">
              <mc:Choice xmlns:v="urn:schemas-microsoft-com:vml" Requires="v">
                <p:oleObj spid="_x0000_s22672" name="Equation" r:id="rId3" imgW="6908800" imgH="1320800" progId="Equation.3">
                  <p:embed/>
                </p:oleObj>
              </mc:Choice>
              <mc:Fallback>
                <p:oleObj name="Equation" r:id="rId3" imgW="6908800" imgH="1320800" progId="Equation.3">
                  <p:embed/>
                  <p:pic>
                    <p:nvPicPr>
                      <p:cNvPr id="0" name="Object 30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850" y="4172400"/>
                        <a:ext cx="6910388"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534" name="Text Box 308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use OLS to fit the model with no restrictions on the parameters.</a:t>
            </a:r>
            <a:endParaRPr lang="en-GB" sz="1500" b="1">
              <a:latin typeface="Times New Roman" pitchFamily="18" charset="0"/>
            </a:endParaRPr>
          </a:p>
        </p:txBody>
      </p:sp>
      <p:graphicFrame>
        <p:nvGraphicFramePr>
          <p:cNvPr id="22541" name="Object 23"/>
          <p:cNvGraphicFramePr>
            <a:graphicFrameLocks noChangeAspect="1"/>
          </p:cNvGraphicFramePr>
          <p:nvPr>
            <p:extLst>
              <p:ext uri="{D42A27DB-BD31-4B8C-83A1-F6EECF244321}">
                <p14:modId xmlns:p14="http://schemas.microsoft.com/office/powerpoint/2010/main" val="1412207195"/>
              </p:ext>
            </p:extLst>
          </p:nvPr>
        </p:nvGraphicFramePr>
        <p:xfrm>
          <a:off x="1720800" y="644400"/>
          <a:ext cx="6542087" cy="381000"/>
        </p:xfrm>
        <a:graphic>
          <a:graphicData uri="http://schemas.openxmlformats.org/presentationml/2006/ole">
            <mc:AlternateContent xmlns:mc="http://schemas.openxmlformats.org/markup-compatibility/2006">
              <mc:Choice xmlns:v="urn:schemas-microsoft-com:vml" Requires="v">
                <p:oleObj spid="_x0000_s22673" name="Equation" r:id="rId5" imgW="6540500" imgH="381000" progId="Equation.3">
                  <p:embed/>
                </p:oleObj>
              </mc:Choice>
              <mc:Fallback>
                <p:oleObj name="Equation" r:id="rId5" imgW="6540500" imgH="3810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0800" y="644400"/>
                        <a:ext cx="6542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542" name="Object 21"/>
          <p:cNvGraphicFramePr>
            <a:graphicFrameLocks noChangeAspect="1"/>
          </p:cNvGraphicFramePr>
          <p:nvPr>
            <p:extLst>
              <p:ext uri="{D42A27DB-BD31-4B8C-83A1-F6EECF244321}">
                <p14:modId xmlns:p14="http://schemas.microsoft.com/office/powerpoint/2010/main" val="1493425964"/>
              </p:ext>
            </p:extLst>
          </p:nvPr>
        </p:nvGraphicFramePr>
        <p:xfrm>
          <a:off x="2844000" y="1112400"/>
          <a:ext cx="1739900" cy="381000"/>
        </p:xfrm>
        <a:graphic>
          <a:graphicData uri="http://schemas.openxmlformats.org/presentationml/2006/ole">
            <mc:AlternateContent xmlns:mc="http://schemas.openxmlformats.org/markup-compatibility/2006">
              <mc:Choice xmlns:v="urn:schemas-microsoft-com:vml" Requires="v">
                <p:oleObj spid="_x0000_s22674" name="Equation" r:id="rId7" imgW="1739900" imgH="381000" progId="Equation.3">
                  <p:embed/>
                </p:oleObj>
              </mc:Choice>
              <mc:Fallback>
                <p:oleObj name="Equation" r:id="rId7" imgW="1739900" imgH="381000" progId="Equation.3">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40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543" name="Object 1"/>
          <p:cNvGraphicFramePr>
            <a:graphicFrameLocks noChangeAspect="1"/>
          </p:cNvGraphicFramePr>
          <p:nvPr>
            <p:extLst>
              <p:ext uri="{D42A27DB-BD31-4B8C-83A1-F6EECF244321}">
                <p14:modId xmlns:p14="http://schemas.microsoft.com/office/powerpoint/2010/main" val="3249732575"/>
              </p:ext>
            </p:extLst>
          </p:nvPr>
        </p:nvGraphicFramePr>
        <p:xfrm>
          <a:off x="1731963" y="2183100"/>
          <a:ext cx="7138987" cy="1320800"/>
        </p:xfrm>
        <a:graphic>
          <a:graphicData uri="http://schemas.openxmlformats.org/presentationml/2006/ole">
            <mc:AlternateContent xmlns:mc="http://schemas.openxmlformats.org/markup-compatibility/2006">
              <mc:Choice xmlns:v="urn:schemas-microsoft-com:vml" Requires="v">
                <p:oleObj spid="_x0000_s22675" name="Equation" r:id="rId9" imgW="7137400" imgH="1320800" progId="Equation.3">
                  <p:embed/>
                </p:oleObj>
              </mc:Choice>
              <mc:Fallback>
                <p:oleObj name="Equation" r:id="rId9" imgW="7137400" imgH="1320800" progId="Equation.3">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31963" y="2183100"/>
                        <a:ext cx="7138987"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4" name="Rectangle 22"/>
          <p:cNvSpPr>
            <a:spLocks noChangeArrowheads="1"/>
          </p:cNvSpPr>
          <p:nvPr/>
        </p:nvSpPr>
        <p:spPr bwMode="auto">
          <a:xfrm>
            <a:off x="21600" y="3729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2537" name="Text Box 1054"/>
          <p:cNvSpPr txBox="1">
            <a:spLocks noChangeArrowheads="1"/>
          </p:cNvSpPr>
          <p:nvPr/>
        </p:nvSpPr>
        <p:spPr bwMode="auto">
          <a:xfrm>
            <a:off x="455613" y="3726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a:t>Unrestricted model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7"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558"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235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22</a:t>
            </a:r>
          </a:p>
        </p:txBody>
      </p:sp>
      <p:sp>
        <p:nvSpPr>
          <p:cNvPr id="23560" name="Text Box 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Here is the output from the unrestricted specification.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583"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23</a:t>
            </a:r>
          </a:p>
        </p:txBody>
      </p:sp>
      <p:sp>
        <p:nvSpPr>
          <p:cNvPr id="24584" name="Text Box 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Before we do anything else, we should check that the unrestricted model is not subject to autocorrelation.  The Breusch</a:t>
            </a:r>
            <a:r>
              <a:rPr lang="en-GB" sz="1500" b="1">
                <a:cs typeface="Arial" charset="0"/>
              </a:rPr>
              <a:t>–Godfrey statistic for AR(1) autocorrelation is 0.29, not remotely significant.</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1" name="Rectangle 5"/>
          <p:cNvSpPr>
            <a:spLocks noChangeArrowheads="1"/>
          </p:cNvSpPr>
          <p:nvPr/>
        </p:nvSpPr>
        <p:spPr bwMode="auto">
          <a:xfrm>
            <a:off x="4514850" y="476249"/>
            <a:ext cx="3867150"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12" name="Text Box 10"/>
          <p:cNvSpPr txBox="1">
            <a:spLocks noChangeArrowheads="1"/>
          </p:cNvSpPr>
          <p:nvPr/>
        </p:nvSpPr>
        <p:spPr bwMode="auto">
          <a:xfrm>
            <a:off x="4575175" y="527050"/>
            <a:ext cx="3892550" cy="715581"/>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a:t>
            </a:r>
            <a:r>
              <a:rPr lang="en-GB" sz="1800" b="1" dirty="0" smtClean="0">
                <a:cs typeface="Arial" charset="0"/>
              </a:rPr>
              <a:t>statistic</a:t>
            </a:r>
            <a:r>
              <a:rPr lang="en-GB" sz="1800" b="1" dirty="0">
                <a:cs typeface="Arial" charset="0"/>
              </a:rPr>
              <a:t> </a:t>
            </a:r>
            <a:r>
              <a:rPr lang="en-GB" sz="1800" b="1" dirty="0" smtClean="0">
                <a:cs typeface="Arial" charset="0"/>
              </a:rPr>
              <a:t>= 0.29</a:t>
            </a:r>
            <a:endParaRPr lang="en-GB" sz="1800" b="1" dirty="0">
              <a:cs typeface="Arial" charset="0"/>
            </a:endParaRP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5</a:t>
            </a:r>
            <a:r>
              <a:rPr lang="en-GB" sz="1800" b="1" baseline="-25000" dirty="0" smtClean="0">
                <a:cs typeface="Arial" charset="0"/>
              </a:rPr>
              <a:t>%</a:t>
            </a:r>
            <a:r>
              <a:rPr lang="en-GB" sz="1800" b="1" dirty="0" smtClean="0">
                <a:cs typeface="Arial" charset="0"/>
              </a:rPr>
              <a:t> = 3.84 </a:t>
            </a:r>
            <a:endParaRPr lang="en-GB" sz="1800" b="1" dirty="0">
              <a:cs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629" name="Rectangle 13"/>
          <p:cNvSpPr>
            <a:spLocks noChangeArrowheads="1"/>
          </p:cNvSpPr>
          <p:nvPr/>
        </p:nvSpPr>
        <p:spPr bwMode="auto">
          <a:xfrm>
            <a:off x="319088" y="32688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630" name="Rectangle 12"/>
          <p:cNvSpPr>
            <a:spLocks noChangeArrowheads="1"/>
          </p:cNvSpPr>
          <p:nvPr/>
        </p:nvSpPr>
        <p:spPr bwMode="auto">
          <a:xfrm>
            <a:off x="319088" y="3036888"/>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631" name="Rectangle 11"/>
          <p:cNvSpPr>
            <a:spLocks noChangeArrowheads="1"/>
          </p:cNvSpPr>
          <p:nvPr/>
        </p:nvSpPr>
        <p:spPr bwMode="auto">
          <a:xfrm>
            <a:off x="319088" y="2593975"/>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63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26635"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Before performing the Common Factor test, it is a good idea to eyeball the coefficients in the unrestricted regression to see if they appear to conform to the restrictions.</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3"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3"/>
          <p:cNvSpPr>
            <a:spLocks noChangeArrowheads="1"/>
          </p:cNvSpPr>
          <p:nvPr/>
        </p:nvSpPr>
        <p:spPr bwMode="auto">
          <a:xfrm>
            <a:off x="319088" y="32688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2"/>
          <p:cNvSpPr>
            <a:spLocks noChangeArrowheads="1"/>
          </p:cNvSpPr>
          <p:nvPr/>
        </p:nvSpPr>
        <p:spPr bwMode="auto">
          <a:xfrm>
            <a:off x="319088" y="3036888"/>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1"/>
          <p:cNvSpPr>
            <a:spLocks noChangeArrowheads="1"/>
          </p:cNvSpPr>
          <p:nvPr/>
        </p:nvSpPr>
        <p:spPr bwMode="auto">
          <a:xfrm>
            <a:off x="319088" y="2593975"/>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7658"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25</a:t>
            </a:r>
            <a:endParaRPr lang="en-US" sz="1000" dirty="0">
              <a:solidFill>
                <a:srgbClr val="3366FF"/>
              </a:solidFill>
            </a:endParaRPr>
          </a:p>
        </p:txBody>
      </p:sp>
      <p:sp>
        <p:nvSpPr>
          <p:cNvPr id="27659" name="Text Box 10"/>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this case, the restriction involving the income coefficients does not appear to be satisfied.  Minus the product of 0.73 and 0.28 is </a:t>
            </a:r>
            <a:r>
              <a:rPr lang="en-GB" sz="1500" b="1">
                <a:cs typeface="Arial" charset="0"/>
              </a:rPr>
              <a:t>–</a:t>
            </a:r>
            <a:r>
              <a:rPr lang="en-GB" sz="1500" b="1"/>
              <a:t>0.20, but the coefficient of lagged income is </a:t>
            </a:r>
            <a:r>
              <a:rPr lang="en-GB" sz="1500" b="1">
                <a:cs typeface="Arial" charset="0"/>
              </a:rPr>
              <a:t>–</a:t>
            </a:r>
            <a:r>
              <a:rPr lang="en-GB" sz="1500" b="1"/>
              <a:t>0.01.</a:t>
            </a:r>
            <a:endParaRPr lang="en-GB" sz="1500" b="1">
              <a:latin typeface="Times New Roman" pitchFamily="18" charset="0"/>
            </a:endParaRPr>
          </a:p>
        </p:txBody>
      </p:sp>
      <p:sp>
        <p:nvSpPr>
          <p:cNvPr id="22" name="Rectangle 5"/>
          <p:cNvSpPr>
            <a:spLocks noChangeArrowheads="1"/>
          </p:cNvSpPr>
          <p:nvPr/>
        </p:nvSpPr>
        <p:spPr bwMode="auto">
          <a:xfrm>
            <a:off x="4924423" y="752474"/>
            <a:ext cx="2941200" cy="657225"/>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7660" name="Text Box 11"/>
          <p:cNvSpPr txBox="1">
            <a:spLocks noChangeArrowheads="1"/>
          </p:cNvSpPr>
          <p:nvPr/>
        </p:nvSpPr>
        <p:spPr bwMode="auto">
          <a:xfrm>
            <a:off x="5029200" y="838200"/>
            <a:ext cx="2782800" cy="457200"/>
          </a:xfrm>
          <a:prstGeom prst="rect">
            <a:avLst/>
          </a:prstGeom>
          <a:noFill/>
          <a:ln>
            <a:noFill/>
          </a:ln>
          <a:effectLst/>
          <a:extLst/>
        </p:spPr>
        <p:txBody>
          <a:bodyPr lIns="128016">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2400" b="1" dirty="0">
                <a:latin typeface="Times New Roman" pitchFamily="18" charset="0"/>
                <a:cs typeface="Times New Roman" pitchFamily="18" charset="0"/>
              </a:rPr>
              <a:t>–</a:t>
            </a:r>
            <a:r>
              <a:rPr lang="en-US" sz="2400" b="1" dirty="0">
                <a:latin typeface="Times New Roman" pitchFamily="18" charset="0"/>
              </a:rPr>
              <a:t>0.73 </a:t>
            </a:r>
            <a:r>
              <a:rPr lang="en-US" sz="1800" b="1" dirty="0"/>
              <a:t>x</a:t>
            </a:r>
            <a:r>
              <a:rPr lang="en-US" sz="2400" b="1" dirty="0">
                <a:latin typeface="Times New Roman" pitchFamily="18" charset="0"/>
              </a:rPr>
              <a:t> 0.28 = </a:t>
            </a:r>
            <a:r>
              <a:rPr lang="en-US" sz="2400" b="1" dirty="0">
                <a:latin typeface="Times New Roman" pitchFamily="18" charset="0"/>
                <a:cs typeface="Times New Roman" pitchFamily="18" charset="0"/>
              </a:rPr>
              <a:t>–</a:t>
            </a:r>
            <a:r>
              <a:rPr lang="en-US" sz="2400" b="1" dirty="0">
                <a:latin typeface="Times New Roman" pitchFamily="18" charset="0"/>
              </a:rPr>
              <a:t>0.20</a:t>
            </a:r>
            <a:endParaRPr lang="en-US" b="1"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12"/>
          <p:cNvSpPr>
            <a:spLocks noChangeArrowheads="1"/>
          </p:cNvSpPr>
          <p:nvPr/>
        </p:nvSpPr>
        <p:spPr bwMode="auto">
          <a:xfrm>
            <a:off x="319088" y="3036888"/>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679" name="Rectangle 4"/>
          <p:cNvSpPr>
            <a:spLocks noChangeArrowheads="1"/>
          </p:cNvSpPr>
          <p:nvPr/>
        </p:nvSpPr>
        <p:spPr bwMode="auto">
          <a:xfrm>
            <a:off x="319088" y="2811463"/>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677" name="Rectangle 2"/>
          <p:cNvSpPr>
            <a:spLocks noChangeArrowheads="1"/>
          </p:cNvSpPr>
          <p:nvPr/>
        </p:nvSpPr>
        <p:spPr bwMode="auto">
          <a:xfrm>
            <a:off x="319088" y="3484563"/>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8676" name="Rectangle 4"/>
          <p:cNvSpPr>
            <a:spLocks noChangeArrowheads="1"/>
          </p:cNvSpPr>
          <p:nvPr/>
        </p:nvSpPr>
        <p:spPr bwMode="auto">
          <a:xfrm>
            <a:off x="0" y="0"/>
            <a:ext cx="9144000" cy="377825"/>
          </a:xfrm>
          <a:prstGeom prst="rect">
            <a:avLst/>
          </a:prstGeom>
          <a:solidFill>
            <a:srgbClr val="F8F8F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8682"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26</a:t>
            </a:r>
            <a:endParaRPr lang="en-US" sz="1000" dirty="0">
              <a:solidFill>
                <a:srgbClr val="3366FF"/>
              </a:solidFill>
            </a:endParaRPr>
          </a:p>
        </p:txBody>
      </p:sp>
      <p:sp>
        <p:nvSpPr>
          <p:cNvPr id="21" name="Rectangle 5"/>
          <p:cNvSpPr>
            <a:spLocks noChangeArrowheads="1"/>
          </p:cNvSpPr>
          <p:nvPr/>
        </p:nvSpPr>
        <p:spPr bwMode="auto">
          <a:xfrm>
            <a:off x="4924423" y="752474"/>
            <a:ext cx="2941200" cy="657225"/>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8683" name="Text Box 10"/>
          <p:cNvSpPr txBox="1">
            <a:spLocks noChangeArrowheads="1"/>
          </p:cNvSpPr>
          <p:nvPr/>
        </p:nvSpPr>
        <p:spPr bwMode="auto">
          <a:xfrm>
            <a:off x="5029200" y="838200"/>
            <a:ext cx="2782888" cy="457200"/>
          </a:xfrm>
          <a:prstGeom prst="rect">
            <a:avLst/>
          </a:prstGeom>
          <a:noFill/>
          <a:ln>
            <a:noFill/>
          </a:ln>
          <a:effectLst/>
          <a:extLst/>
        </p:spPr>
        <p:txBody>
          <a:bodyPr lIns="128016">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2400" b="1" dirty="0">
                <a:latin typeface="Times New Roman" pitchFamily="18" charset="0"/>
                <a:cs typeface="Times New Roman" pitchFamily="18" charset="0"/>
              </a:rPr>
              <a:t>–</a:t>
            </a:r>
            <a:r>
              <a:rPr lang="en-US" sz="2400" b="1" dirty="0">
                <a:latin typeface="Times New Roman" pitchFamily="18" charset="0"/>
              </a:rPr>
              <a:t>0.73 </a:t>
            </a:r>
            <a:r>
              <a:rPr lang="en-US" sz="1800" b="1" dirty="0"/>
              <a:t>x</a:t>
            </a:r>
            <a:r>
              <a:rPr lang="en-US" sz="2400" b="1" dirty="0">
                <a:latin typeface="Times New Roman" pitchFamily="18" charset="0"/>
              </a:rPr>
              <a:t> </a:t>
            </a:r>
            <a:r>
              <a:rPr lang="en-US" sz="2400" b="1" dirty="0">
                <a:latin typeface="Times New Roman" pitchFamily="18" charset="0"/>
                <a:cs typeface="Times New Roman" pitchFamily="18" charset="0"/>
              </a:rPr>
              <a:t>–</a:t>
            </a:r>
            <a:r>
              <a:rPr lang="en-US" sz="2400" b="1" dirty="0">
                <a:latin typeface="Times New Roman" pitchFamily="18" charset="0"/>
              </a:rPr>
              <a:t>0.23 = 0.17</a:t>
            </a:r>
            <a:endParaRPr lang="en-US" b="1" dirty="0"/>
          </a:p>
        </p:txBody>
      </p:sp>
      <p:sp>
        <p:nvSpPr>
          <p:cNvPr id="28684" name="Text Box 1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On the price side, the coefficients do appear to conform quite closely.  Minus the product of 0.73 and </a:t>
            </a:r>
            <a:r>
              <a:rPr lang="en-GB" sz="1500" b="1">
                <a:cs typeface="Arial" charset="0"/>
              </a:rPr>
              <a:t>–</a:t>
            </a:r>
            <a:r>
              <a:rPr lang="en-GB" sz="1500" b="1"/>
              <a:t>0.23 is 0.17, not far from the coefficient of lagged price.</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9701" name="Rectangle 12"/>
          <p:cNvSpPr>
            <a:spLocks noChangeArrowheads="1"/>
          </p:cNvSpPr>
          <p:nvPr/>
        </p:nvSpPr>
        <p:spPr bwMode="auto">
          <a:xfrm>
            <a:off x="319088" y="4604400"/>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9704"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27</a:t>
            </a:r>
            <a:endParaRPr lang="en-US" sz="1000" dirty="0">
              <a:solidFill>
                <a:srgbClr val="3366FF"/>
              </a:solidFill>
            </a:endParaRPr>
          </a:p>
        </p:txBody>
      </p:sp>
      <p:sp>
        <p:nvSpPr>
          <p:cNvPr id="29705" name="Text Box 1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residual sum of squares was 0.006084 in the AR(1) regression and it is 0.001456 in the OLS unrestricted version.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2"/>
          <p:cNvSpPr>
            <a:spLocks noChangeArrowheads="1"/>
          </p:cNvSpPr>
          <p:nvPr/>
        </p:nvSpPr>
        <p:spPr bwMode="auto">
          <a:xfrm>
            <a:off x="319088" y="4604400"/>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28"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28</a:t>
            </a:r>
            <a:endParaRPr lang="en-US" sz="1000" dirty="0">
              <a:solidFill>
                <a:srgbClr val="3366FF"/>
              </a:solidFill>
            </a:endParaRPr>
          </a:p>
        </p:txBody>
      </p:sp>
      <p:sp>
        <p:nvSpPr>
          <p:cNvPr id="30731" name="Text Box 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test statistic is 62.9.  The critical value of </a:t>
            </a:r>
            <a:r>
              <a:rPr lang="en-GB" sz="1500" b="1" i="1">
                <a:latin typeface="Symbol" pitchFamily="18" charset="2"/>
              </a:rPr>
              <a:t>c</a:t>
            </a:r>
            <a:r>
              <a:rPr lang="en-GB" sz="1500" b="1" baseline="30000"/>
              <a:t>2</a:t>
            </a:r>
            <a:r>
              <a:rPr lang="en-GB" sz="1500" b="1"/>
              <a:t> at the 0.1 percent level, with two degrees of freedom, is 13.8.  </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1" name="Rectangle 5"/>
          <p:cNvSpPr>
            <a:spLocks noChangeArrowheads="1"/>
          </p:cNvSpPr>
          <p:nvPr/>
        </p:nvSpPr>
        <p:spPr bwMode="auto">
          <a:xfrm>
            <a:off x="-1" y="1514475"/>
            <a:ext cx="9144000" cy="24193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30733" name="Object 3"/>
          <p:cNvGraphicFramePr>
            <a:graphicFrameLocks noChangeAspect="1"/>
          </p:cNvGraphicFramePr>
          <p:nvPr>
            <p:extLst>
              <p:ext uri="{D42A27DB-BD31-4B8C-83A1-F6EECF244321}">
                <p14:modId xmlns:p14="http://schemas.microsoft.com/office/powerpoint/2010/main" val="2829438582"/>
              </p:ext>
            </p:extLst>
          </p:nvPr>
        </p:nvGraphicFramePr>
        <p:xfrm>
          <a:off x="3382963" y="3076575"/>
          <a:ext cx="2362200" cy="444500"/>
        </p:xfrm>
        <a:graphic>
          <a:graphicData uri="http://schemas.openxmlformats.org/presentationml/2006/ole">
            <mc:AlternateContent xmlns:mc="http://schemas.openxmlformats.org/markup-compatibility/2006">
              <mc:Choice xmlns:v="urn:schemas-microsoft-com:vml" Requires="v">
                <p:oleObj spid="_x0000_s30801" name="Equation" r:id="rId3" imgW="2362200" imgH="444500" progId="Equation.3">
                  <p:embed/>
                </p:oleObj>
              </mc:Choice>
              <mc:Fallback>
                <p:oleObj name="Equation" r:id="rId3" imgW="2362200" imgH="4445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2963" y="3076575"/>
                        <a:ext cx="23622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34" name="Object 1"/>
          <p:cNvGraphicFramePr>
            <a:graphicFrameLocks noChangeAspect="1"/>
          </p:cNvGraphicFramePr>
          <p:nvPr>
            <p:extLst>
              <p:ext uri="{D42A27DB-BD31-4B8C-83A1-F6EECF244321}">
                <p14:modId xmlns:p14="http://schemas.microsoft.com/office/powerpoint/2010/main" val="2557601245"/>
              </p:ext>
            </p:extLst>
          </p:nvPr>
        </p:nvGraphicFramePr>
        <p:xfrm>
          <a:off x="2044700" y="1962150"/>
          <a:ext cx="5067300" cy="862013"/>
        </p:xfrm>
        <a:graphic>
          <a:graphicData uri="http://schemas.openxmlformats.org/presentationml/2006/ole">
            <mc:AlternateContent xmlns:mc="http://schemas.openxmlformats.org/markup-compatibility/2006">
              <mc:Choice xmlns:v="urn:schemas-microsoft-com:vml" Requires="v">
                <p:oleObj spid="_x0000_s30802" name="Equation" r:id="rId5" imgW="5067300" imgH="863600" progId="Equation.3">
                  <p:embed/>
                </p:oleObj>
              </mc:Choice>
              <mc:Fallback>
                <p:oleObj name="Equation" r:id="rId5" imgW="5067300" imgH="8636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4700" y="1962150"/>
                        <a:ext cx="5067300" cy="86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76"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307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a:t>
            </a:r>
          </a:p>
        </p:txBody>
      </p:sp>
      <p:sp>
        <p:nvSpPr>
          <p:cNvPr id="3078" name="Text Box 9"/>
          <p:cNvSpPr txBox="1">
            <a:spLocks noChangeArrowheads="1"/>
          </p:cNvSpPr>
          <p:nvPr/>
        </p:nvSpPr>
        <p:spPr bwMode="auto">
          <a:xfrm>
            <a:off x="304800"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 the model can be rewritten with </a:t>
            </a:r>
            <a:r>
              <a:rPr lang="en-GB" sz="1500" b="1" i="1"/>
              <a:t>Y</a:t>
            </a:r>
            <a:r>
              <a:rPr lang="en-GB" sz="1500" b="1" i="1" baseline="-25000"/>
              <a:t>t</a:t>
            </a:r>
            <a:r>
              <a:rPr lang="en-GB" sz="1500" b="1"/>
              <a:t> depending on </a:t>
            </a:r>
            <a:r>
              <a:rPr lang="en-GB" sz="1500" b="1" i="1"/>
              <a:t>X</a:t>
            </a:r>
            <a:r>
              <a:rPr lang="en-GB" sz="1500" b="1" i="1" baseline="-25000"/>
              <a:t>t</a:t>
            </a:r>
            <a:r>
              <a:rPr lang="en-GB" sz="1500" b="1"/>
              <a:t>, </a:t>
            </a:r>
            <a:r>
              <a:rPr lang="en-GB" sz="1500" b="1" i="1"/>
              <a:t>Y</a:t>
            </a:r>
            <a:r>
              <a:rPr lang="en-GB" sz="1500" b="1" i="1" baseline="-25000"/>
              <a:t>t</a:t>
            </a:r>
            <a:r>
              <a:rPr lang="en-GB" sz="1500" b="1" baseline="-25000">
                <a:cs typeface="Arial" charset="0"/>
              </a:rPr>
              <a:t>–</a:t>
            </a:r>
            <a:r>
              <a:rPr lang="en-GB" sz="1500" b="1" baseline="-25000"/>
              <a:t>1</a:t>
            </a:r>
            <a:r>
              <a:rPr lang="en-GB" sz="1500" b="1"/>
              <a:t>, </a:t>
            </a:r>
            <a:r>
              <a:rPr lang="en-GB" sz="1500" b="1" i="1"/>
              <a:t>X</a:t>
            </a:r>
            <a:r>
              <a:rPr lang="en-GB" sz="1500" b="1" i="1" baseline="-25000"/>
              <a:t>t</a:t>
            </a:r>
            <a:r>
              <a:rPr lang="en-GB" sz="1500" b="1" baseline="-25000">
                <a:cs typeface="Arial" charset="0"/>
              </a:rPr>
              <a:t>–</a:t>
            </a:r>
            <a:r>
              <a:rPr lang="en-GB" sz="1500" b="1" baseline="-25000"/>
              <a:t>1</a:t>
            </a:r>
            <a:r>
              <a:rPr lang="en-GB" sz="1500" b="1"/>
              <a:t>, and a disturbance term </a:t>
            </a:r>
            <a:r>
              <a:rPr lang="en-GB" sz="1500" b="1" i="1">
                <a:latin typeface="Symbol" pitchFamily="18" charset="2"/>
              </a:rPr>
              <a:t>e</a:t>
            </a:r>
            <a:r>
              <a:rPr lang="en-GB" sz="1500" b="1" i="1" baseline="-25000"/>
              <a:t>t</a:t>
            </a:r>
            <a:r>
              <a:rPr lang="en-GB" sz="1500" b="1"/>
              <a:t> that is not subject to autocorrelation. </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5"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169583534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3174"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2946556100"/>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3175"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4"/>
          <p:cNvSpPr>
            <a:spLocks noChangeArrowheads="1"/>
          </p:cNvSpPr>
          <p:nvPr/>
        </p:nvSpPr>
        <p:spPr bwMode="auto">
          <a:xfrm>
            <a:off x="0" y="2088000"/>
            <a:ext cx="9144000" cy="6264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9" name="Object 3"/>
          <p:cNvGraphicFramePr>
            <a:graphicFrameLocks noChangeAspect="1"/>
          </p:cNvGraphicFramePr>
          <p:nvPr>
            <p:extLst>
              <p:ext uri="{D42A27DB-BD31-4B8C-83A1-F6EECF244321}">
                <p14:modId xmlns:p14="http://schemas.microsoft.com/office/powerpoint/2010/main" val="2567466893"/>
              </p:ext>
            </p:extLst>
          </p:nvPr>
        </p:nvGraphicFramePr>
        <p:xfrm>
          <a:off x="889000" y="2222500"/>
          <a:ext cx="5384800" cy="381000"/>
        </p:xfrm>
        <a:graphic>
          <a:graphicData uri="http://schemas.openxmlformats.org/presentationml/2006/ole">
            <mc:AlternateContent xmlns:mc="http://schemas.openxmlformats.org/markup-compatibility/2006">
              <mc:Choice xmlns:v="urn:schemas-microsoft-com:vml" Requires="v">
                <p:oleObj spid="_x0000_s3176" name="Equation" r:id="rId7" imgW="5384800" imgH="381000" progId="Equation.3">
                  <p:embed/>
                </p:oleObj>
              </mc:Choice>
              <mc:Fallback>
                <p:oleObj name="Equation" r:id="rId7" imgW="5384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000" y="2222500"/>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2"/>
          <p:cNvSpPr>
            <a:spLocks noChangeArrowheads="1"/>
          </p:cNvSpPr>
          <p:nvPr/>
        </p:nvSpPr>
        <p:spPr bwMode="auto">
          <a:xfrm>
            <a:off x="319088" y="4604400"/>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1752"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29</a:t>
            </a:r>
            <a:endParaRPr lang="en-US" sz="1000" dirty="0">
              <a:solidFill>
                <a:srgbClr val="3366FF"/>
              </a:solidFill>
            </a:endParaRPr>
          </a:p>
        </p:txBody>
      </p:sp>
      <p:sp>
        <p:nvSpPr>
          <p:cNvPr id="31755" name="Text Box 8"/>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therefore reject the restrictions.  We should choose the more general model instead of assuming that the disturbance term is subject to an AR(1) process.</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1" name="Rectangle 5"/>
          <p:cNvSpPr>
            <a:spLocks noChangeArrowheads="1"/>
          </p:cNvSpPr>
          <p:nvPr/>
        </p:nvSpPr>
        <p:spPr bwMode="auto">
          <a:xfrm>
            <a:off x="-1" y="1514475"/>
            <a:ext cx="9144000" cy="24193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2" name="Object 3"/>
          <p:cNvGraphicFramePr>
            <a:graphicFrameLocks noChangeAspect="1"/>
          </p:cNvGraphicFramePr>
          <p:nvPr>
            <p:extLst>
              <p:ext uri="{D42A27DB-BD31-4B8C-83A1-F6EECF244321}">
                <p14:modId xmlns:p14="http://schemas.microsoft.com/office/powerpoint/2010/main" val="1689541684"/>
              </p:ext>
            </p:extLst>
          </p:nvPr>
        </p:nvGraphicFramePr>
        <p:xfrm>
          <a:off x="3382963" y="3076575"/>
          <a:ext cx="2362200" cy="444500"/>
        </p:xfrm>
        <a:graphic>
          <a:graphicData uri="http://schemas.openxmlformats.org/presentationml/2006/ole">
            <mc:AlternateContent xmlns:mc="http://schemas.openxmlformats.org/markup-compatibility/2006">
              <mc:Choice xmlns:v="urn:schemas-microsoft-com:vml" Requires="v">
                <p:oleObj spid="_x0000_s31823" name="Equation" r:id="rId3" imgW="2362200" imgH="444500" progId="Equation.3">
                  <p:embed/>
                </p:oleObj>
              </mc:Choice>
              <mc:Fallback>
                <p:oleObj name="Equation" r:id="rId3" imgW="2362200" imgH="444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2963" y="3076575"/>
                        <a:ext cx="23622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1"/>
          <p:cNvGraphicFramePr>
            <a:graphicFrameLocks noChangeAspect="1"/>
          </p:cNvGraphicFramePr>
          <p:nvPr>
            <p:extLst>
              <p:ext uri="{D42A27DB-BD31-4B8C-83A1-F6EECF244321}">
                <p14:modId xmlns:p14="http://schemas.microsoft.com/office/powerpoint/2010/main" val="2717299797"/>
              </p:ext>
            </p:extLst>
          </p:nvPr>
        </p:nvGraphicFramePr>
        <p:xfrm>
          <a:off x="2044700" y="1962150"/>
          <a:ext cx="5067300" cy="862013"/>
        </p:xfrm>
        <a:graphic>
          <a:graphicData uri="http://schemas.openxmlformats.org/presentationml/2006/ole">
            <mc:AlternateContent xmlns:mc="http://schemas.openxmlformats.org/markup-compatibility/2006">
              <mc:Choice xmlns:v="urn:schemas-microsoft-com:vml" Requires="v">
                <p:oleObj spid="_x0000_s31824" name="Equation" r:id="rId5" imgW="5067300" imgH="863600" progId="Equation.3">
                  <p:embed/>
                </p:oleObj>
              </mc:Choice>
              <mc:Fallback>
                <p:oleObj name="Equation" r:id="rId5" imgW="5067300" imgH="86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4700" y="1962150"/>
                        <a:ext cx="5067300" cy="86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2774"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30</a:t>
            </a:r>
            <a:endParaRPr lang="en-US" sz="1000" dirty="0">
              <a:solidFill>
                <a:srgbClr val="3366FF"/>
              </a:solidFill>
            </a:endParaRPr>
          </a:p>
        </p:txBody>
      </p:sp>
      <p:sp>
        <p:nvSpPr>
          <p:cNvPr id="32775" name="Text Box 10"/>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conclude that the apparent autocorrelation in the original OLS regression of expenditure on housing on income and price was due to the omission of the lagged variables.</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9"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2"/>
          <p:cNvSpPr>
            <a:spLocks noChangeArrowheads="1"/>
          </p:cNvSpPr>
          <p:nvPr/>
        </p:nvSpPr>
        <p:spPr bwMode="auto">
          <a:xfrm>
            <a:off x="319088" y="3484563"/>
            <a:ext cx="63576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3"/>
          <p:cNvSpPr>
            <a:spLocks noChangeArrowheads="1"/>
          </p:cNvSpPr>
          <p:nvPr/>
        </p:nvSpPr>
        <p:spPr bwMode="auto">
          <a:xfrm>
            <a:off x="319088" y="3268800"/>
            <a:ext cx="63576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3800"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31</a:t>
            </a:r>
            <a:endParaRPr lang="en-US" sz="1000" dirty="0">
              <a:solidFill>
                <a:srgbClr val="3366FF"/>
              </a:solidFill>
            </a:endParaRPr>
          </a:p>
        </p:txBody>
      </p:sp>
      <p:sp>
        <p:nvSpPr>
          <p:cNvPr id="33802" name="Text Box 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Note that in this example the coefficients of lagged income and price are not significant.  We will investigate whether we can drop them.</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39997"/>
            <a:ext cx="9144000" cy="504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12"/>
          <p:cNvSpPr>
            <a:spLocks noChangeArrowheads="1"/>
          </p:cNvSpPr>
          <p:nvPr/>
        </p:nvSpPr>
        <p:spPr bwMode="auto">
          <a:xfrm>
            <a:off x="319088" y="4604400"/>
            <a:ext cx="36703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2"/>
          <p:cNvSpPr>
            <a:spLocks noChangeArrowheads="1"/>
          </p:cNvSpPr>
          <p:nvPr/>
        </p:nvSpPr>
        <p:spPr bwMode="auto">
          <a:xfrm>
            <a:off x="319088" y="3484563"/>
            <a:ext cx="63576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3"/>
          <p:cNvSpPr>
            <a:spLocks noChangeArrowheads="1"/>
          </p:cNvSpPr>
          <p:nvPr/>
        </p:nvSpPr>
        <p:spPr bwMode="auto">
          <a:xfrm>
            <a:off x="319088" y="3268800"/>
            <a:ext cx="63576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11"/>
          <p:cNvSpPr>
            <a:spLocks noChangeArrowheads="1"/>
          </p:cNvSpPr>
          <p:nvPr/>
        </p:nvSpPr>
        <p:spPr bwMode="auto">
          <a:xfrm>
            <a:off x="319088" y="802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Dependent Variable: LGHOUS                                  </a:t>
            </a:r>
          </a:p>
          <a:p>
            <a:pPr>
              <a:lnSpc>
                <a:spcPct val="92000"/>
              </a:lnSpc>
            </a:pPr>
            <a:r>
              <a:rPr lang="en-US" sz="1600" b="1" dirty="0">
                <a:latin typeface="Courier New" pitchFamily="49" charset="0"/>
              </a:rPr>
              <a:t>Method: Least Squares            </a:t>
            </a:r>
          </a:p>
          <a:p>
            <a:pPr>
              <a:lnSpc>
                <a:spcPct val="92000"/>
              </a:lnSpc>
            </a:pPr>
            <a:r>
              <a:rPr lang="en-US" sz="1600" b="1" dirty="0">
                <a:latin typeface="Courier New" pitchFamily="49" charset="0"/>
              </a:rPr>
              <a:t>Sample(adjusted): 1960 2003</a:t>
            </a:r>
          </a:p>
          <a:p>
            <a:pPr>
              <a:lnSpc>
                <a:spcPct val="92000"/>
              </a:lnSpc>
            </a:pPr>
            <a:r>
              <a:rPr lang="en-US" sz="1600" b="1" dirty="0">
                <a:latin typeface="Courier New" pitchFamily="49" charset="0"/>
              </a:rPr>
              <a:t>Included observations: 44 after adjusting endpoints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Variable      Coefficient Std. Error t-Statistic  Prob.  </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         C           0.041458   0.065137   0.636465   0.5283</a:t>
            </a:r>
          </a:p>
          <a:p>
            <a:pPr>
              <a:lnSpc>
                <a:spcPct val="92000"/>
              </a:lnSpc>
            </a:pPr>
            <a:r>
              <a:rPr lang="en-US" sz="1600" b="1" dirty="0">
                <a:latin typeface="Courier New" pitchFamily="49" charset="0"/>
              </a:rPr>
              <a:t>       LGDPI         0.275527   0.067914   4.056970   0.0002</a:t>
            </a:r>
          </a:p>
          <a:p>
            <a:pPr>
              <a:lnSpc>
                <a:spcPct val="92000"/>
              </a:lnSpc>
            </a:pPr>
            <a:r>
              <a:rPr lang="en-US" sz="1600" b="1" dirty="0">
                <a:latin typeface="Courier New" pitchFamily="49" charset="0"/>
              </a:rPr>
              <a:t>     LGPRHOUS       -0.229086   0.075499  -3.034269   0.0043</a:t>
            </a:r>
          </a:p>
          <a:p>
            <a:pPr>
              <a:lnSpc>
                <a:spcPct val="92000"/>
              </a:lnSpc>
            </a:pPr>
            <a:r>
              <a:rPr lang="en-US" sz="1600" b="1" dirty="0">
                <a:latin typeface="Courier New" pitchFamily="49" charset="0"/>
              </a:rPr>
              <a:t>    LGHOUS(-1)       0.725893   0.058485   12.41159   0.0000</a:t>
            </a:r>
          </a:p>
          <a:p>
            <a:pPr>
              <a:lnSpc>
                <a:spcPct val="92000"/>
              </a:lnSpc>
            </a:pPr>
            <a:r>
              <a:rPr lang="en-US" sz="1600" b="1" dirty="0">
                <a:latin typeface="Courier New" pitchFamily="49" charset="0"/>
              </a:rPr>
              <a:t>     LGDPI(-1)      -0.010625   0.086737  -0.122502   0.9031</a:t>
            </a:r>
          </a:p>
          <a:p>
            <a:pPr>
              <a:lnSpc>
                <a:spcPct val="92000"/>
              </a:lnSpc>
            </a:pPr>
            <a:r>
              <a:rPr lang="en-US" sz="1600" b="1" dirty="0">
                <a:latin typeface="Courier New" pitchFamily="49" charset="0"/>
              </a:rPr>
              <a:t>   LGPRHOUS(-1)      0.126270   0.084296   1.497928   0.1424</a:t>
            </a:r>
          </a:p>
          <a:p>
            <a:pPr>
              <a:lnSpc>
                <a:spcPct val="92000"/>
              </a:lnSpc>
            </a:pPr>
            <a:r>
              <a:rPr lang="en-US" sz="1600" b="1" dirty="0">
                <a:latin typeface="Courier New" pitchFamily="49" charset="0"/>
              </a:rPr>
              <a:t>============================================================</a:t>
            </a:r>
          </a:p>
          <a:p>
            <a:pPr>
              <a:lnSpc>
                <a:spcPct val="92000"/>
              </a:lnSpc>
            </a:pPr>
            <a:r>
              <a:rPr lang="en-US" sz="1600" b="1" dirty="0">
                <a:latin typeface="Courier New" pitchFamily="49" charset="0"/>
              </a:rPr>
              <a:t>R-squared            0.999810    Mean dependent </a:t>
            </a:r>
            <a:r>
              <a:rPr lang="en-US" sz="1600" b="1" dirty="0" err="1">
                <a:latin typeface="Courier New" pitchFamily="49" charset="0"/>
              </a:rPr>
              <a:t>var</a:t>
            </a:r>
            <a:r>
              <a:rPr lang="en-US" sz="1600" b="1" dirty="0">
                <a:latin typeface="Courier New" pitchFamily="49" charset="0"/>
              </a:rPr>
              <a:t> 6.379059</a:t>
            </a:r>
          </a:p>
          <a:p>
            <a:pPr>
              <a:lnSpc>
                <a:spcPct val="92000"/>
              </a:lnSpc>
            </a:pPr>
            <a:r>
              <a:rPr lang="en-US" sz="1600" b="1" dirty="0">
                <a:latin typeface="Courier New" pitchFamily="49" charset="0"/>
              </a:rPr>
              <a:t>Adjusted R-squared   0.999785    S.D. dependent </a:t>
            </a:r>
            <a:r>
              <a:rPr lang="en-US" sz="1600" b="1" dirty="0" err="1">
                <a:latin typeface="Courier New" pitchFamily="49" charset="0"/>
              </a:rPr>
              <a:t>var</a:t>
            </a:r>
            <a:r>
              <a:rPr lang="en-US" sz="1600" b="1" dirty="0">
                <a:latin typeface="Courier New" pitchFamily="49" charset="0"/>
              </a:rPr>
              <a:t> 0.421861</a:t>
            </a:r>
          </a:p>
          <a:p>
            <a:pPr>
              <a:lnSpc>
                <a:spcPct val="92000"/>
              </a:lnSpc>
            </a:pPr>
            <a:r>
              <a:rPr lang="en-US" sz="1600" b="1" dirty="0">
                <a:latin typeface="Courier New" pitchFamily="49" charset="0"/>
              </a:rPr>
              <a:t>S.E. of regression   0.006189    </a:t>
            </a:r>
            <a:r>
              <a:rPr lang="en-US" sz="1600" b="1" dirty="0" err="1">
                <a:latin typeface="Courier New" pitchFamily="49" charset="0"/>
              </a:rPr>
              <a:t>Akaike</a:t>
            </a:r>
            <a:r>
              <a:rPr lang="en-US" sz="1600" b="1" dirty="0">
                <a:latin typeface="Courier New" pitchFamily="49" charset="0"/>
              </a:rPr>
              <a:t> info criter-7.205830</a:t>
            </a:r>
          </a:p>
          <a:p>
            <a:pPr>
              <a:lnSpc>
                <a:spcPct val="92000"/>
              </a:lnSpc>
            </a:pPr>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0.001456    Schwarz criterion -6.962531</a:t>
            </a:r>
          </a:p>
          <a:p>
            <a:pPr>
              <a:lnSpc>
                <a:spcPct val="92000"/>
              </a:lnSpc>
            </a:pPr>
            <a:r>
              <a:rPr lang="en-US" sz="1600" b="1" dirty="0">
                <a:latin typeface="Courier New" pitchFamily="49" charset="0"/>
              </a:rPr>
              <a:t>Log likelihood       164.5282    F-statistic        39944.40</a:t>
            </a:r>
          </a:p>
          <a:p>
            <a:pPr>
              <a:lnSpc>
                <a:spcPct val="92000"/>
              </a:lnSpc>
            </a:pPr>
            <a:r>
              <a:rPr lang="en-US" sz="1600" b="1" dirty="0">
                <a:latin typeface="Courier New" pitchFamily="49" charset="0"/>
              </a:rPr>
              <a:t>Durbin-Watson stat   1.763676    </a:t>
            </a:r>
            <a:r>
              <a:rPr lang="en-US" sz="1600" b="1" dirty="0" err="1">
                <a:latin typeface="Courier New" pitchFamily="49" charset="0"/>
              </a:rPr>
              <a:t>Prob</a:t>
            </a:r>
            <a:r>
              <a:rPr lang="en-US" sz="1600" b="1" dirty="0">
                <a:latin typeface="Courier New" pitchFamily="49" charset="0"/>
              </a:rPr>
              <a:t>(F-statistic)  0.000000</a:t>
            </a:r>
          </a:p>
          <a:p>
            <a:pPr>
              <a:lnSpc>
                <a:spcPct val="92000"/>
              </a:lnSpc>
            </a:pPr>
            <a:r>
              <a:rPr lang="en-US" sz="1600" b="1" dirty="0">
                <a:latin typeface="Courier New" pitchFamily="49" charset="0"/>
              </a:rPr>
              <a:t>============================================================</a:t>
            </a:r>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482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32</a:t>
            </a:r>
            <a:endParaRPr lang="en-US" sz="1000" dirty="0">
              <a:solidFill>
                <a:srgbClr val="3366FF"/>
              </a:solidFill>
            </a:endParaRPr>
          </a:p>
        </p:txBody>
      </p:sp>
      <p:sp>
        <p:nvSpPr>
          <p:cNvPr id="34827" name="Text Box 8"/>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fact that their coefficients have insignificant </a:t>
            </a:r>
            <a:r>
              <a:rPr lang="en-GB" sz="1500" b="1" i="1"/>
              <a:t>t</a:t>
            </a:r>
            <a:r>
              <a:rPr lang="en-GB" sz="1500" b="1"/>
              <a:t> statistics is not enough.  We also need to perform an </a:t>
            </a:r>
            <a:r>
              <a:rPr lang="en-GB" sz="1500" b="1" i="1"/>
              <a:t>F</a:t>
            </a:r>
            <a:r>
              <a:rPr lang="en-GB" sz="1500" b="1"/>
              <a:t> test of their joint explanatory power.  We make a note of </a:t>
            </a:r>
            <a:r>
              <a:rPr lang="en-GB" sz="1500" b="1" i="1"/>
              <a:t>RSS</a:t>
            </a:r>
            <a:r>
              <a:rPr lang="en-GB" sz="1500" b="1"/>
              <a:t> when they are included.</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845" name="Rectangle 2"/>
          <p:cNvSpPr>
            <a:spLocks noChangeArrowheads="1"/>
          </p:cNvSpPr>
          <p:nvPr/>
        </p:nvSpPr>
        <p:spPr bwMode="auto">
          <a:xfrm>
            <a:off x="319088" y="44892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846"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847"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33</a:t>
            </a:r>
            <a:endParaRPr lang="en-US" sz="1000" dirty="0">
              <a:solidFill>
                <a:srgbClr val="3366FF"/>
              </a:solidFill>
            </a:endParaRPr>
          </a:p>
        </p:txBody>
      </p:sp>
      <p:sp>
        <p:nvSpPr>
          <p:cNvPr id="35848"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35849"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also make a note of </a:t>
            </a:r>
            <a:r>
              <a:rPr lang="en-GB" sz="1500" b="1" i="1"/>
              <a:t>RSS</a:t>
            </a:r>
            <a:r>
              <a:rPr lang="en-GB" sz="1500" b="1"/>
              <a:t> when they are dropped.  The null hypothesis for the </a:t>
            </a:r>
            <a:r>
              <a:rPr lang="en-GB" sz="1500" b="1" i="1"/>
              <a:t>F</a:t>
            </a:r>
            <a:r>
              <a:rPr lang="en-GB" sz="1500" b="1"/>
              <a:t> test is that the coefficients of lagged income and lagged price are both equal to zero.  The alternative hypothesis is that one or both are nonzero.</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5845" name="Rectangle 2"/>
          <p:cNvSpPr>
            <a:spLocks noChangeArrowheads="1"/>
          </p:cNvSpPr>
          <p:nvPr/>
        </p:nvSpPr>
        <p:spPr bwMode="auto">
          <a:xfrm>
            <a:off x="319088" y="44892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846"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847"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34</a:t>
            </a:r>
            <a:endParaRPr lang="en-US" sz="1000" dirty="0">
              <a:solidFill>
                <a:srgbClr val="3366FF"/>
              </a:solidFill>
            </a:endParaRPr>
          </a:p>
        </p:txBody>
      </p:sp>
      <p:sp>
        <p:nvSpPr>
          <p:cNvPr id="35848"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1" name="Text Box 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a:t>
            </a:r>
            <a:r>
              <a:rPr lang="en-GB" sz="1500" b="1" i="1"/>
              <a:t>F</a:t>
            </a:r>
            <a:r>
              <a:rPr lang="en-GB" sz="1500" b="1"/>
              <a:t> statistic is 1.44.  The critical value at the 5% significance level with 2 and 35 degrees of freedom is 3.27.  The critical value with 2 and 38 degrees of freedom must be lower.  </a:t>
            </a:r>
            <a:endParaRPr lang="en-GB" sz="1500" b="1">
              <a:latin typeface="Times New Roman" pitchFamily="18" charset="0"/>
            </a:endParaRPr>
          </a:p>
        </p:txBody>
      </p:sp>
      <p:sp>
        <p:nvSpPr>
          <p:cNvPr id="14" name="Rectangle 5"/>
          <p:cNvSpPr>
            <a:spLocks noChangeArrowheads="1"/>
          </p:cNvSpPr>
          <p:nvPr/>
        </p:nvSpPr>
        <p:spPr bwMode="auto">
          <a:xfrm>
            <a:off x="-1" y="2533648"/>
            <a:ext cx="9144000" cy="145440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0" name="Object 9"/>
          <p:cNvGraphicFramePr>
            <a:graphicFrameLocks noChangeAspect="1"/>
          </p:cNvGraphicFramePr>
          <p:nvPr>
            <p:extLst>
              <p:ext uri="{D42A27DB-BD31-4B8C-83A1-F6EECF244321}">
                <p14:modId xmlns:p14="http://schemas.microsoft.com/office/powerpoint/2010/main" val="2553141908"/>
              </p:ext>
            </p:extLst>
          </p:nvPr>
        </p:nvGraphicFramePr>
        <p:xfrm>
          <a:off x="438150" y="2890838"/>
          <a:ext cx="5283200" cy="723900"/>
        </p:xfrm>
        <a:graphic>
          <a:graphicData uri="http://schemas.openxmlformats.org/presentationml/2006/ole">
            <mc:AlternateContent xmlns:mc="http://schemas.openxmlformats.org/markup-compatibility/2006">
              <mc:Choice xmlns:v="urn:schemas-microsoft-com:vml" Requires="v">
                <p:oleObj spid="_x0000_s41004" name="Equation" r:id="rId3" imgW="5283000" imgH="723600" progId="Equation.3">
                  <p:embed/>
                </p:oleObj>
              </mc:Choice>
              <mc:Fallback>
                <p:oleObj name="Equation" r:id="rId3" imgW="5283000" imgH="723600" progId="Equation.3">
                  <p:embed/>
                  <p:pic>
                    <p:nvPicPr>
                      <p:cNvPr id="0" name=""/>
                      <p:cNvPicPr>
                        <a:picLocks noChangeAspect="1" noChangeArrowheads="1"/>
                      </p:cNvPicPr>
                      <p:nvPr/>
                    </p:nvPicPr>
                    <p:blipFill>
                      <a:blip r:embed="rId4"/>
                      <a:srcRect/>
                      <a:stretch>
                        <a:fillRect/>
                      </a:stretch>
                    </p:blipFill>
                    <p:spPr bwMode="auto">
                      <a:xfrm>
                        <a:off x="438150" y="2890838"/>
                        <a:ext cx="52832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0"/>
          <p:cNvGraphicFramePr>
            <a:graphicFrameLocks noChangeAspect="1"/>
          </p:cNvGraphicFramePr>
          <p:nvPr>
            <p:extLst>
              <p:ext uri="{D42A27DB-BD31-4B8C-83A1-F6EECF244321}">
                <p14:modId xmlns:p14="http://schemas.microsoft.com/office/powerpoint/2010/main" val="1147674499"/>
              </p:ext>
            </p:extLst>
          </p:nvPr>
        </p:nvGraphicFramePr>
        <p:xfrm>
          <a:off x="6076950" y="3084225"/>
          <a:ext cx="2527300" cy="406400"/>
        </p:xfrm>
        <a:graphic>
          <a:graphicData uri="http://schemas.openxmlformats.org/presentationml/2006/ole">
            <mc:AlternateContent xmlns:mc="http://schemas.openxmlformats.org/markup-compatibility/2006">
              <mc:Choice xmlns:v="urn:schemas-microsoft-com:vml" Requires="v">
                <p:oleObj spid="_x0000_s41005" name="Equation" r:id="rId5" imgW="2527200" imgH="406080" progId="Equation.3">
                  <p:embed/>
                </p:oleObj>
              </mc:Choice>
              <mc:Fallback>
                <p:oleObj name="Equation" r:id="rId5" imgW="2527200" imgH="406080" progId="Equation.3">
                  <p:embed/>
                  <p:pic>
                    <p:nvPicPr>
                      <p:cNvPr id="0" name=""/>
                      <p:cNvPicPr>
                        <a:picLocks noChangeAspect="1" noChangeArrowheads="1"/>
                      </p:cNvPicPr>
                      <p:nvPr/>
                    </p:nvPicPr>
                    <p:blipFill>
                      <a:blip r:embed="rId6"/>
                      <a:srcRect/>
                      <a:stretch>
                        <a:fillRect/>
                      </a:stretch>
                    </p:blipFill>
                    <p:spPr bwMode="auto">
                      <a:xfrm>
                        <a:off x="6076950" y="3084225"/>
                        <a:ext cx="2527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471950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7895"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35</a:t>
            </a:r>
            <a:endParaRPr lang="en-US" sz="1000" dirty="0">
              <a:solidFill>
                <a:srgbClr val="3366FF"/>
              </a:solidFill>
            </a:endParaRPr>
          </a:p>
        </p:txBody>
      </p:sp>
      <p:sp>
        <p:nvSpPr>
          <p:cNvPr id="37897" name="Text Box 7"/>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Hence we do not reject the null hypothesis.  It appears that we can drop the lagged variables.</a:t>
            </a:r>
            <a:endParaRPr lang="en-GB" sz="1500" b="1">
              <a:latin typeface="Times New Roman" pitchFamily="18"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3"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2"/>
          <p:cNvSpPr>
            <a:spLocks noChangeArrowheads="1"/>
          </p:cNvSpPr>
          <p:nvPr/>
        </p:nvSpPr>
        <p:spPr bwMode="auto">
          <a:xfrm>
            <a:off x="319088" y="4489200"/>
            <a:ext cx="36703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23" name="Rectangle 5"/>
          <p:cNvSpPr>
            <a:spLocks noChangeArrowheads="1"/>
          </p:cNvSpPr>
          <p:nvPr/>
        </p:nvSpPr>
        <p:spPr bwMode="auto">
          <a:xfrm>
            <a:off x="-1" y="2533648"/>
            <a:ext cx="9144000" cy="145440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4" name="Object 9"/>
          <p:cNvGraphicFramePr>
            <a:graphicFrameLocks noChangeAspect="1"/>
          </p:cNvGraphicFramePr>
          <p:nvPr>
            <p:extLst>
              <p:ext uri="{D42A27DB-BD31-4B8C-83A1-F6EECF244321}">
                <p14:modId xmlns:p14="http://schemas.microsoft.com/office/powerpoint/2010/main" val="11705038"/>
              </p:ext>
            </p:extLst>
          </p:nvPr>
        </p:nvGraphicFramePr>
        <p:xfrm>
          <a:off x="438150" y="2890838"/>
          <a:ext cx="5283200" cy="723900"/>
        </p:xfrm>
        <a:graphic>
          <a:graphicData uri="http://schemas.openxmlformats.org/presentationml/2006/ole">
            <mc:AlternateContent xmlns:mc="http://schemas.openxmlformats.org/markup-compatibility/2006">
              <mc:Choice xmlns:v="urn:schemas-microsoft-com:vml" Requires="v">
                <p:oleObj spid="_x0000_s37965" name="Equation" r:id="rId3" imgW="5283000" imgH="723600" progId="Equation.3">
                  <p:embed/>
                </p:oleObj>
              </mc:Choice>
              <mc:Fallback>
                <p:oleObj name="Equation" r:id="rId3" imgW="5283000" imgH="723600" progId="Equation.3">
                  <p:embed/>
                  <p:pic>
                    <p:nvPicPr>
                      <p:cNvPr id="0" name=""/>
                      <p:cNvPicPr>
                        <a:picLocks noChangeAspect="1" noChangeArrowheads="1"/>
                      </p:cNvPicPr>
                      <p:nvPr/>
                    </p:nvPicPr>
                    <p:blipFill>
                      <a:blip r:embed="rId4"/>
                      <a:srcRect/>
                      <a:stretch>
                        <a:fillRect/>
                      </a:stretch>
                    </p:blipFill>
                    <p:spPr bwMode="auto">
                      <a:xfrm>
                        <a:off x="438150" y="2890838"/>
                        <a:ext cx="52832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0"/>
          <p:cNvGraphicFramePr>
            <a:graphicFrameLocks noChangeAspect="1"/>
          </p:cNvGraphicFramePr>
          <p:nvPr>
            <p:extLst>
              <p:ext uri="{D42A27DB-BD31-4B8C-83A1-F6EECF244321}">
                <p14:modId xmlns:p14="http://schemas.microsoft.com/office/powerpoint/2010/main" val="1845283393"/>
              </p:ext>
            </p:extLst>
          </p:nvPr>
        </p:nvGraphicFramePr>
        <p:xfrm>
          <a:off x="6076950" y="3084225"/>
          <a:ext cx="2527300" cy="406400"/>
        </p:xfrm>
        <a:graphic>
          <a:graphicData uri="http://schemas.openxmlformats.org/presentationml/2006/ole">
            <mc:AlternateContent xmlns:mc="http://schemas.openxmlformats.org/markup-compatibility/2006">
              <mc:Choice xmlns:v="urn:schemas-microsoft-com:vml" Requires="v">
                <p:oleObj spid="_x0000_s37966" name="Equation" r:id="rId5" imgW="2527200" imgH="406080" progId="Equation.3">
                  <p:embed/>
                </p:oleObj>
              </mc:Choice>
              <mc:Fallback>
                <p:oleObj name="Equation" r:id="rId5" imgW="2527200" imgH="406080" progId="Equation.3">
                  <p:embed/>
                  <p:pic>
                    <p:nvPicPr>
                      <p:cNvPr id="0" name=""/>
                      <p:cNvPicPr>
                        <a:picLocks noChangeAspect="1" noChangeArrowheads="1"/>
                      </p:cNvPicPr>
                      <p:nvPr/>
                    </p:nvPicPr>
                    <p:blipFill>
                      <a:blip r:embed="rId6"/>
                      <a:srcRect/>
                      <a:stretch>
                        <a:fillRect/>
                      </a:stretch>
                    </p:blipFill>
                    <p:spPr bwMode="auto">
                      <a:xfrm>
                        <a:off x="6076950" y="3084225"/>
                        <a:ext cx="25273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91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36</a:t>
            </a:r>
            <a:endParaRPr lang="en-US" sz="1000" dirty="0">
              <a:solidFill>
                <a:srgbClr val="3366FF"/>
              </a:solidFill>
            </a:endParaRPr>
          </a:p>
        </p:txBody>
      </p:sp>
      <p:sp>
        <p:nvSpPr>
          <p:cNvPr id="38920" name="Text Box 1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Breusch–Godfrey statistic indicates that the null hypothesis of no autocorrelation would also not be rejected in this specification of the model.</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4" name="Rectangle 5"/>
          <p:cNvSpPr>
            <a:spLocks noChangeArrowheads="1"/>
          </p:cNvSpPr>
          <p:nvPr/>
        </p:nvSpPr>
        <p:spPr bwMode="auto">
          <a:xfrm>
            <a:off x="4514850" y="476249"/>
            <a:ext cx="3867150"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15" name="Text Box 10"/>
          <p:cNvSpPr txBox="1">
            <a:spLocks noChangeArrowheads="1"/>
          </p:cNvSpPr>
          <p:nvPr/>
        </p:nvSpPr>
        <p:spPr bwMode="auto">
          <a:xfrm>
            <a:off x="4575175" y="527050"/>
            <a:ext cx="3892550" cy="715581"/>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a:t>
            </a:r>
            <a:r>
              <a:rPr lang="en-GB" sz="1800" b="1" dirty="0" smtClean="0">
                <a:cs typeface="Arial" charset="0"/>
              </a:rPr>
              <a:t>statistic</a:t>
            </a:r>
            <a:r>
              <a:rPr lang="en-GB" sz="1800" b="1" dirty="0">
                <a:cs typeface="Arial" charset="0"/>
              </a:rPr>
              <a:t> </a:t>
            </a:r>
            <a:r>
              <a:rPr lang="en-GB" sz="1800" b="1" dirty="0" smtClean="0">
                <a:cs typeface="Arial" charset="0"/>
              </a:rPr>
              <a:t>= 0.20</a:t>
            </a:r>
            <a:endParaRPr lang="en-GB" sz="1800" b="1" dirty="0">
              <a:cs typeface="Arial" charset="0"/>
            </a:endParaRP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5</a:t>
            </a:r>
            <a:r>
              <a:rPr lang="en-GB" sz="1800" b="1" baseline="-25000" dirty="0" smtClean="0">
                <a:cs typeface="Arial" charset="0"/>
              </a:rPr>
              <a:t>%</a:t>
            </a:r>
            <a:r>
              <a:rPr lang="en-GB" sz="1800" b="1" dirty="0" smtClean="0">
                <a:cs typeface="Arial" charset="0"/>
              </a:rPr>
              <a:t> = 3.84 </a:t>
            </a:r>
            <a:endParaRPr lang="en-GB" sz="1800" b="1" dirty="0">
              <a:cs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0966"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37</a:t>
            </a:r>
            <a:endParaRPr lang="en-US" sz="1000" dirty="0">
              <a:solidFill>
                <a:srgbClr val="3366FF"/>
              </a:solidFill>
            </a:endParaRPr>
          </a:p>
        </p:txBody>
      </p:sp>
      <p:sp>
        <p:nvSpPr>
          <p:cNvPr id="40968"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Thus we conclude that the omission of the lagged dependent variable was responsible for the apparent autocorrelation in the original OLS regression.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9"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2916000"/>
            <a:ext cx="9144000" cy="267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39997"/>
            <a:ext cx="9144000" cy="226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988" name="Rectangle 11"/>
          <p:cNvSpPr>
            <a:spLocks noChangeArrowheads="1"/>
          </p:cNvSpPr>
          <p:nvPr/>
        </p:nvSpPr>
        <p:spPr bwMode="auto">
          <a:xfrm>
            <a:off x="319088" y="3171825"/>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89" name="Rectangle 10"/>
          <p:cNvSpPr>
            <a:spLocks noChangeArrowheads="1"/>
          </p:cNvSpPr>
          <p:nvPr/>
        </p:nvSpPr>
        <p:spPr bwMode="auto">
          <a:xfrm>
            <a:off x="319088" y="817563"/>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90" name="Rectangle 8"/>
          <p:cNvSpPr>
            <a:spLocks noChangeArrowheads="1"/>
          </p:cNvSpPr>
          <p:nvPr/>
        </p:nvSpPr>
        <p:spPr bwMode="auto">
          <a:xfrm>
            <a:off x="328613" y="4219575"/>
            <a:ext cx="5010150" cy="66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91" name="Rectangle 7"/>
          <p:cNvSpPr>
            <a:spLocks noChangeArrowheads="1"/>
          </p:cNvSpPr>
          <p:nvPr/>
        </p:nvSpPr>
        <p:spPr bwMode="auto">
          <a:xfrm>
            <a:off x="328613" y="1854201"/>
            <a:ext cx="5010150" cy="66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992" name="Text Box 3"/>
          <p:cNvSpPr txBox="1">
            <a:spLocks noChangeArrowheads="1"/>
          </p:cNvSpPr>
          <p:nvPr/>
        </p:nvSpPr>
        <p:spPr bwMode="auto">
          <a:xfrm>
            <a:off x="301625" y="540001"/>
            <a:ext cx="8532813" cy="227939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99000"/>
              </a:lnSpc>
            </a:pPr>
            <a:r>
              <a:rPr lang="en-US" sz="1600" b="1" dirty="0">
                <a:latin typeface="Courier New" pitchFamily="49" charset="0"/>
              </a:rPr>
              <a:t>============================================================</a:t>
            </a:r>
          </a:p>
          <a:p>
            <a:pPr>
              <a:lnSpc>
                <a:spcPct val="87000"/>
              </a:lnSpc>
            </a:pPr>
            <a:r>
              <a:rPr lang="en-US" sz="1600" b="1" dirty="0">
                <a:latin typeface="Courier New" pitchFamily="49" charset="0"/>
              </a:rPr>
              <a:t>Dependent Variable: LGHOUS                                  </a:t>
            </a:r>
          </a:p>
          <a:p>
            <a:pPr>
              <a:lnSpc>
                <a:spcPct val="87000"/>
              </a:lnSpc>
            </a:pPr>
            <a:r>
              <a:rPr lang="en-US" sz="1600" b="1" dirty="0">
                <a:latin typeface="Courier New" pitchFamily="49" charset="0"/>
              </a:rPr>
              <a:t>============================================================</a:t>
            </a:r>
          </a:p>
          <a:p>
            <a:pPr>
              <a:lnSpc>
                <a:spcPct val="87000"/>
              </a:lnSpc>
            </a:pPr>
            <a:r>
              <a:rPr lang="en-US" sz="1600" b="1" dirty="0">
                <a:latin typeface="Courier New" pitchFamily="49" charset="0"/>
              </a:rPr>
              <a:t>     Variable      Coefficient Std. Error t-Statistic  Prob.  </a:t>
            </a:r>
          </a:p>
          <a:p>
            <a:pPr>
              <a:lnSpc>
                <a:spcPct val="87000"/>
              </a:lnSpc>
            </a:pPr>
            <a:r>
              <a:rPr lang="en-US" sz="1600" b="1" dirty="0">
                <a:latin typeface="Courier New" pitchFamily="49" charset="0"/>
              </a:rPr>
              <a:t>============================================================</a:t>
            </a:r>
          </a:p>
          <a:p>
            <a:pPr>
              <a:lnSpc>
                <a:spcPct val="87000"/>
              </a:lnSpc>
            </a:pPr>
            <a:r>
              <a:rPr lang="en-US" sz="1600" b="1" dirty="0">
                <a:latin typeface="Courier New" pitchFamily="49" charset="0"/>
              </a:rPr>
              <a:t>         C           0.073957   0.062915   1.175499   0.2467</a:t>
            </a:r>
          </a:p>
          <a:p>
            <a:pPr>
              <a:lnSpc>
                <a:spcPct val="87000"/>
              </a:lnSpc>
            </a:pPr>
            <a:r>
              <a:rPr lang="en-US" sz="1600" b="1" dirty="0">
                <a:latin typeface="Courier New" pitchFamily="49" charset="0"/>
              </a:rPr>
              <a:t>       LGDPI         0.282935   0.046912   6.031246   0.0000</a:t>
            </a:r>
          </a:p>
          <a:p>
            <a:pPr>
              <a:lnSpc>
                <a:spcPct val="87000"/>
              </a:lnSpc>
            </a:pPr>
            <a:r>
              <a:rPr lang="en-US" sz="1600" b="1" dirty="0">
                <a:latin typeface="Courier New" pitchFamily="49" charset="0"/>
              </a:rPr>
              <a:t>     LGPRHOUS       -0.116949   0.027383  -4.270880   0.0001</a:t>
            </a:r>
          </a:p>
          <a:p>
            <a:pPr>
              <a:lnSpc>
                <a:spcPct val="87000"/>
              </a:lnSpc>
            </a:pPr>
            <a:r>
              <a:rPr lang="en-US" sz="1600" b="1" dirty="0">
                <a:latin typeface="Courier New" pitchFamily="49" charset="0"/>
              </a:rPr>
              <a:t>    LGHOUS(-1)       0.707242   0.044405   15.92699   0.0000</a:t>
            </a:r>
          </a:p>
          <a:p>
            <a:pPr>
              <a:lnSpc>
                <a:spcPct val="87000"/>
              </a:lnSpc>
            </a:pPr>
            <a:r>
              <a:rPr lang="en-US" sz="1600" b="1" dirty="0" smtClean="0">
                <a:latin typeface="Courier New" pitchFamily="49" charset="0"/>
              </a:rPr>
              <a:t>============================================================</a:t>
            </a:r>
            <a:endParaRPr lang="en-US" sz="1600" b="1" dirty="0">
              <a:latin typeface="Courier New" pitchFamily="49" charset="0"/>
            </a:endParaRPr>
          </a:p>
        </p:txBody>
      </p:sp>
      <p:sp>
        <p:nvSpPr>
          <p:cNvPr id="41993"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38</a:t>
            </a:r>
            <a:endParaRPr lang="en-US" sz="1000" dirty="0">
              <a:solidFill>
                <a:srgbClr val="3366FF"/>
              </a:solidFill>
            </a:endParaRPr>
          </a:p>
        </p:txBody>
      </p:sp>
      <p:sp>
        <p:nvSpPr>
          <p:cNvPr id="419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Assuming that the lagged income and price variables really are redundant, we obtain an increase in efficiency by dropping them, as reflected in the smaller standard errors.</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7" name="Text Box 3"/>
          <p:cNvSpPr txBox="1">
            <a:spLocks noChangeArrowheads="1"/>
          </p:cNvSpPr>
          <p:nvPr/>
        </p:nvSpPr>
        <p:spPr bwMode="auto">
          <a:xfrm>
            <a:off x="301625" y="2934000"/>
            <a:ext cx="8532813" cy="26000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87000"/>
              </a:lnSpc>
            </a:pPr>
            <a:r>
              <a:rPr lang="en-US" sz="1600" b="1" dirty="0" smtClean="0">
                <a:latin typeface="Courier New" pitchFamily="49" charset="0"/>
              </a:rPr>
              <a:t>============================================================</a:t>
            </a:r>
            <a:endParaRPr lang="en-US" sz="1600" b="1" dirty="0">
              <a:latin typeface="Courier New" pitchFamily="49" charset="0"/>
            </a:endParaRPr>
          </a:p>
          <a:p>
            <a:pPr>
              <a:lnSpc>
                <a:spcPct val="87000"/>
              </a:lnSpc>
            </a:pPr>
            <a:r>
              <a:rPr lang="en-US" sz="1600" b="1" dirty="0">
                <a:latin typeface="Courier New" pitchFamily="49" charset="0"/>
              </a:rPr>
              <a:t>Dependent Variable: LGHOUS                                  </a:t>
            </a:r>
          </a:p>
          <a:p>
            <a:pPr>
              <a:lnSpc>
                <a:spcPct val="87000"/>
              </a:lnSpc>
            </a:pPr>
            <a:r>
              <a:rPr lang="en-US" sz="1600" b="1" dirty="0">
                <a:latin typeface="Courier New" pitchFamily="49" charset="0"/>
              </a:rPr>
              <a:t>============================================================</a:t>
            </a:r>
          </a:p>
          <a:p>
            <a:pPr>
              <a:lnSpc>
                <a:spcPct val="87000"/>
              </a:lnSpc>
            </a:pPr>
            <a:r>
              <a:rPr lang="en-US" sz="1600" b="1" dirty="0">
                <a:latin typeface="Courier New" pitchFamily="49" charset="0"/>
              </a:rPr>
              <a:t>     Variable      Coefficient Std. Error t-Statistic  Prob.  </a:t>
            </a:r>
          </a:p>
          <a:p>
            <a:pPr>
              <a:lnSpc>
                <a:spcPct val="87000"/>
              </a:lnSpc>
            </a:pPr>
            <a:r>
              <a:rPr lang="en-US" sz="1600" b="1" dirty="0">
                <a:latin typeface="Courier New" pitchFamily="49" charset="0"/>
              </a:rPr>
              <a:t>============================================================</a:t>
            </a:r>
          </a:p>
          <a:p>
            <a:pPr>
              <a:lnSpc>
                <a:spcPct val="87000"/>
              </a:lnSpc>
            </a:pPr>
            <a:r>
              <a:rPr lang="en-US" sz="1600" b="1" dirty="0">
                <a:latin typeface="Courier New" pitchFamily="49" charset="0"/>
              </a:rPr>
              <a:t>         C           0.041458   0.065137   0.636465   0.5283</a:t>
            </a:r>
          </a:p>
          <a:p>
            <a:pPr>
              <a:lnSpc>
                <a:spcPct val="87000"/>
              </a:lnSpc>
            </a:pPr>
            <a:r>
              <a:rPr lang="en-US" sz="1600" b="1" dirty="0">
                <a:latin typeface="Courier New" pitchFamily="49" charset="0"/>
              </a:rPr>
              <a:t>       LGDPI         0.275527   0.067914   4.056970   0.0002</a:t>
            </a:r>
          </a:p>
          <a:p>
            <a:pPr>
              <a:lnSpc>
                <a:spcPct val="87000"/>
              </a:lnSpc>
            </a:pPr>
            <a:r>
              <a:rPr lang="en-US" sz="1600" b="1" dirty="0">
                <a:latin typeface="Courier New" pitchFamily="49" charset="0"/>
              </a:rPr>
              <a:t>     LGPRHOUS       -0.229086   0.075499  -3.034269   0.0043</a:t>
            </a:r>
          </a:p>
          <a:p>
            <a:pPr>
              <a:lnSpc>
                <a:spcPct val="87000"/>
              </a:lnSpc>
            </a:pPr>
            <a:r>
              <a:rPr lang="en-US" sz="1600" b="1" dirty="0">
                <a:latin typeface="Courier New" pitchFamily="49" charset="0"/>
              </a:rPr>
              <a:t>    LGHOUS(-1)       0.725893   0.058485   12.41159   0.0000</a:t>
            </a:r>
          </a:p>
          <a:p>
            <a:pPr>
              <a:lnSpc>
                <a:spcPct val="87000"/>
              </a:lnSpc>
            </a:pPr>
            <a:r>
              <a:rPr lang="en-US" sz="1600" b="1" dirty="0">
                <a:latin typeface="Courier New" pitchFamily="49" charset="0"/>
              </a:rPr>
              <a:t>     LGDPI(-1)      -0.010625   0.086737  -0.122502   0.9031</a:t>
            </a:r>
          </a:p>
          <a:p>
            <a:pPr>
              <a:lnSpc>
                <a:spcPct val="87000"/>
              </a:lnSpc>
            </a:pPr>
            <a:r>
              <a:rPr lang="en-US" sz="1600" b="1" dirty="0">
                <a:latin typeface="Courier New" pitchFamily="49" charset="0"/>
              </a:rPr>
              <a:t>   LGPRHOUS(-1)      0.126270   0.084296   1.497928   0.1424</a:t>
            </a:r>
          </a:p>
          <a:p>
            <a:pPr>
              <a:lnSpc>
                <a:spcPct val="87000"/>
              </a:lnSpc>
            </a:pPr>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0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410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3</a:t>
            </a:r>
          </a:p>
        </p:txBody>
      </p:sp>
      <p:sp>
        <p:nvSpPr>
          <p:cNvPr id="4102"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model is nonlinear in parameters since the coefficient of </a:t>
            </a:r>
            <a:r>
              <a:rPr lang="en-GB" sz="1500" b="1" i="1"/>
              <a:t>X</a:t>
            </a:r>
            <a:r>
              <a:rPr lang="en-GB" sz="1500" b="1" i="1" baseline="-25000"/>
              <a:t>t</a:t>
            </a:r>
            <a:r>
              <a:rPr lang="en-GB" sz="1500" b="1" baseline="-25000">
                <a:cs typeface="Arial" charset="0"/>
              </a:rPr>
              <a:t>–</a:t>
            </a:r>
            <a:r>
              <a:rPr lang="en-GB" sz="1500" b="1" baseline="-25000"/>
              <a:t>1</a:t>
            </a:r>
            <a:r>
              <a:rPr lang="en-GB" sz="1500" b="1"/>
              <a:t> is equal to minus the product of the coefficients of </a:t>
            </a:r>
            <a:r>
              <a:rPr lang="en-GB" sz="1500" b="1" i="1"/>
              <a:t>X</a:t>
            </a:r>
            <a:r>
              <a:rPr lang="en-GB" sz="1500" b="1" i="1" baseline="-25000"/>
              <a:t>t</a:t>
            </a:r>
            <a:r>
              <a:rPr lang="en-GB" sz="1500" b="1"/>
              <a:t> and </a:t>
            </a:r>
            <a:r>
              <a:rPr lang="en-GB" sz="1500" b="1" i="1"/>
              <a:t>Y</a:t>
            </a:r>
            <a:r>
              <a:rPr lang="en-GB" sz="1500" b="1" i="1" baseline="-25000"/>
              <a:t>t</a:t>
            </a:r>
            <a:r>
              <a:rPr lang="en-GB" sz="1500" b="1" baseline="-25000">
                <a:cs typeface="Arial" charset="0"/>
              </a:rPr>
              <a:t>–</a:t>
            </a:r>
            <a:r>
              <a:rPr lang="en-GB" sz="1500" b="1" baseline="-25000"/>
              <a:t>1</a:t>
            </a:r>
            <a:r>
              <a:rPr lang="en-GB" sz="1500" b="1"/>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5"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169583534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4198"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2946556100"/>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4199"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4"/>
          <p:cNvSpPr>
            <a:spLocks noChangeArrowheads="1"/>
          </p:cNvSpPr>
          <p:nvPr/>
        </p:nvSpPr>
        <p:spPr bwMode="auto">
          <a:xfrm>
            <a:off x="0" y="2088000"/>
            <a:ext cx="9144000" cy="6264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9" name="Object 3"/>
          <p:cNvGraphicFramePr>
            <a:graphicFrameLocks noChangeAspect="1"/>
          </p:cNvGraphicFramePr>
          <p:nvPr>
            <p:extLst>
              <p:ext uri="{D42A27DB-BD31-4B8C-83A1-F6EECF244321}">
                <p14:modId xmlns:p14="http://schemas.microsoft.com/office/powerpoint/2010/main" val="2567466893"/>
              </p:ext>
            </p:extLst>
          </p:nvPr>
        </p:nvGraphicFramePr>
        <p:xfrm>
          <a:off x="889000" y="2222500"/>
          <a:ext cx="5384800" cy="381000"/>
        </p:xfrm>
        <a:graphic>
          <a:graphicData uri="http://schemas.openxmlformats.org/presentationml/2006/ole">
            <mc:AlternateContent xmlns:mc="http://schemas.openxmlformats.org/markup-compatibility/2006">
              <mc:Choice xmlns:v="urn:schemas-microsoft-com:vml" Requires="v">
                <p:oleObj spid="_x0000_s4200" name="Equation" r:id="rId7" imgW="5384800" imgH="381000" progId="Equation.3">
                  <p:embed/>
                </p:oleObj>
              </mc:Choice>
              <mc:Fallback>
                <p:oleObj name="Equation" r:id="rId7" imgW="5384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000" y="2222500"/>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3015"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39</a:t>
            </a:r>
            <a:endParaRPr lang="en-US" sz="1000" dirty="0">
              <a:solidFill>
                <a:srgbClr val="3366FF"/>
              </a:solidFill>
            </a:endParaRPr>
          </a:p>
        </p:txBody>
      </p:sp>
      <p:sp>
        <p:nvSpPr>
          <p:cNvPr id="4301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final model, incidentally, is exactly the same as that in the previous sequence.  In that sequence we were led to this specification by examining the plots of the variables and the residuals.</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9"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4039"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44040"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this sequence we have arrived at the same conclusion by performing the common factor test, which revealed that the AR(1) specification was inadequate, and cleaning up afterwards.</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9" name="Rectangle 5"/>
          <p:cNvSpPr>
            <a:spLocks noChangeArrowheads="1"/>
          </p:cNvSpPr>
          <p:nvPr/>
        </p:nvSpPr>
        <p:spPr bwMode="auto">
          <a:xfrm>
            <a:off x="0" y="539997"/>
            <a:ext cx="9144000" cy="4978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319088" y="838800"/>
            <a:ext cx="3306762"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Text Box 8"/>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a:latin typeface="Courier New" pitchFamily="49" charset="0"/>
              </a:rPr>
              <a:t>============================================================</a:t>
            </a: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5058" name="Text Box 15"/>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EC2020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45059" name="Text Box 16"/>
          <p:cNvSpPr txBox="1">
            <a:spLocks noChangeArrowheads="1"/>
          </p:cNvSpPr>
          <p:nvPr/>
        </p:nvSpPr>
        <p:spPr bwMode="auto">
          <a:xfrm>
            <a:off x="8191500"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124" name="Text Box 1026"/>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5125"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4</a:t>
            </a:r>
          </a:p>
        </p:txBody>
      </p:sp>
      <p:sp>
        <p:nvSpPr>
          <p:cNvPr id="5126" name="Text Box 103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It can be thought of as a special case of a more general model involving the same variables.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6"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169583534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5257"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2946556100"/>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5258" name="Equation" r:id="rId5" imgW="2374900" imgH="381000" progId="Equation.3">
                  <p:embed/>
                </p:oleObj>
              </mc:Choice>
              <mc:Fallback>
                <p:oleObj name="Equation" r:id="rId5" imgW="23749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4"/>
          <p:cNvSpPr>
            <a:spLocks noChangeArrowheads="1"/>
          </p:cNvSpPr>
          <p:nvPr/>
        </p:nvSpPr>
        <p:spPr bwMode="auto">
          <a:xfrm>
            <a:off x="0" y="3196800"/>
            <a:ext cx="9144000" cy="6264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4"/>
          <p:cNvSpPr>
            <a:spLocks noChangeArrowheads="1"/>
          </p:cNvSpPr>
          <p:nvPr/>
        </p:nvSpPr>
        <p:spPr bwMode="auto">
          <a:xfrm>
            <a:off x="0" y="2088000"/>
            <a:ext cx="9144000" cy="6264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2" name="Object 3"/>
          <p:cNvGraphicFramePr>
            <a:graphicFrameLocks noChangeAspect="1"/>
          </p:cNvGraphicFramePr>
          <p:nvPr>
            <p:extLst>
              <p:ext uri="{D42A27DB-BD31-4B8C-83A1-F6EECF244321}">
                <p14:modId xmlns:p14="http://schemas.microsoft.com/office/powerpoint/2010/main" val="47530893"/>
              </p:ext>
            </p:extLst>
          </p:nvPr>
        </p:nvGraphicFramePr>
        <p:xfrm>
          <a:off x="889000" y="2222500"/>
          <a:ext cx="5384800" cy="381000"/>
        </p:xfrm>
        <a:graphic>
          <a:graphicData uri="http://schemas.openxmlformats.org/presentationml/2006/ole">
            <mc:AlternateContent xmlns:mc="http://schemas.openxmlformats.org/markup-compatibility/2006">
              <mc:Choice xmlns:v="urn:schemas-microsoft-com:vml" Requires="v">
                <p:oleObj spid="_x0000_s5259" name="Equation" r:id="rId7" imgW="5384800" imgH="381000" progId="Equation.3">
                  <p:embed/>
                </p:oleObj>
              </mc:Choice>
              <mc:Fallback>
                <p:oleObj name="Equation" r:id="rId7" imgW="5384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000" y="2222500"/>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
          <p:cNvGraphicFramePr>
            <a:graphicFrameLocks noChangeAspect="1"/>
          </p:cNvGraphicFramePr>
          <p:nvPr>
            <p:extLst>
              <p:ext uri="{D42A27DB-BD31-4B8C-83A1-F6EECF244321}">
                <p14:modId xmlns:p14="http://schemas.microsoft.com/office/powerpoint/2010/main" val="2329921462"/>
              </p:ext>
            </p:extLst>
          </p:nvPr>
        </p:nvGraphicFramePr>
        <p:xfrm>
          <a:off x="887413" y="3330000"/>
          <a:ext cx="4368800" cy="381000"/>
        </p:xfrm>
        <a:graphic>
          <a:graphicData uri="http://schemas.openxmlformats.org/presentationml/2006/ole">
            <mc:AlternateContent xmlns:mc="http://schemas.openxmlformats.org/markup-compatibility/2006">
              <mc:Choice xmlns:v="urn:schemas-microsoft-com:vml" Requires="v">
                <p:oleObj spid="_x0000_s5260" name="Equation" r:id="rId9" imgW="4368800" imgH="381000" progId="Equation.3">
                  <p:embed/>
                </p:oleObj>
              </mc:Choice>
              <mc:Fallback>
                <p:oleObj name="Equation" r:id="rId9" imgW="43688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7413" y="3330000"/>
                        <a:ext cx="4368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48"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5</a:t>
            </a:r>
          </a:p>
        </p:txBody>
      </p:sp>
      <p:sp>
        <p:nvSpPr>
          <p:cNvPr id="6149" name="Text Box 1033"/>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It is special in two senses.  First, it imposes the restriction already noted.  Formally, it is the restricted version of the more general model.</a:t>
            </a:r>
          </a:p>
        </p:txBody>
      </p:sp>
      <p:sp>
        <p:nvSpPr>
          <p:cNvPr id="6156"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graphicFrame>
        <p:nvGraphicFramePr>
          <p:cNvPr id="6157" name="Object 1"/>
          <p:cNvGraphicFramePr>
            <a:graphicFrameLocks noChangeAspect="1"/>
          </p:cNvGraphicFramePr>
          <p:nvPr>
            <p:extLst>
              <p:ext uri="{D42A27DB-BD31-4B8C-83A1-F6EECF244321}">
                <p14:modId xmlns:p14="http://schemas.microsoft.com/office/powerpoint/2010/main" val="177203485"/>
              </p:ext>
            </p:extLst>
          </p:nvPr>
        </p:nvGraphicFramePr>
        <p:xfrm>
          <a:off x="850900" y="4438800"/>
          <a:ext cx="1346200" cy="381000"/>
        </p:xfrm>
        <a:graphic>
          <a:graphicData uri="http://schemas.openxmlformats.org/presentationml/2006/ole">
            <mc:AlternateContent xmlns:mc="http://schemas.openxmlformats.org/markup-compatibility/2006">
              <mc:Choice xmlns:v="urn:schemas-microsoft-com:vml" Requires="v">
                <p:oleObj spid="_x0000_s6323" name="Equation" r:id="rId3" imgW="1346200" imgH="381000" progId="Equation.3">
                  <p:embed/>
                </p:oleObj>
              </mc:Choice>
              <mc:Fallback>
                <p:oleObj name="Equation" r:id="rId3" imgW="1346200" imgH="3810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900"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9" name="Object 3"/>
          <p:cNvGraphicFramePr>
            <a:graphicFrameLocks noChangeAspect="1"/>
          </p:cNvGraphicFramePr>
          <p:nvPr>
            <p:extLst>
              <p:ext uri="{D42A27DB-BD31-4B8C-83A1-F6EECF244321}">
                <p14:modId xmlns:p14="http://schemas.microsoft.com/office/powerpoint/2010/main" val="2559680371"/>
              </p:ext>
            </p:extLst>
          </p:nvPr>
        </p:nvGraphicFramePr>
        <p:xfrm>
          <a:off x="889000" y="2222500"/>
          <a:ext cx="5384800" cy="381000"/>
        </p:xfrm>
        <a:graphic>
          <a:graphicData uri="http://schemas.openxmlformats.org/presentationml/2006/ole">
            <mc:AlternateContent xmlns:mc="http://schemas.openxmlformats.org/markup-compatibility/2006">
              <mc:Choice xmlns:v="urn:schemas-microsoft-com:vml" Requires="v">
                <p:oleObj spid="_x0000_s6324" name="Equation" r:id="rId5" imgW="5384800" imgH="381000" progId="Equation.3">
                  <p:embed/>
                </p:oleObj>
              </mc:Choice>
              <mc:Fallback>
                <p:oleObj name="Equation" r:id="rId5" imgW="5384800" imgH="3810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000" y="2222500"/>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60"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3"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7"/>
          <p:cNvGraphicFramePr>
            <a:graphicFrameLocks noChangeAspect="1"/>
          </p:cNvGraphicFramePr>
          <p:nvPr>
            <p:extLst>
              <p:ext uri="{D42A27DB-BD31-4B8C-83A1-F6EECF244321}">
                <p14:modId xmlns:p14="http://schemas.microsoft.com/office/powerpoint/2010/main" val="169583534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6325" name="Equation" r:id="rId7" imgW="1739900" imgH="381000" progId="Equation.3">
                  <p:embed/>
                </p:oleObj>
              </mc:Choice>
              <mc:Fallback>
                <p:oleObj name="Equation" r:id="rId7" imgW="17399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2946556100"/>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6326" name="Equation" r:id="rId9" imgW="2374900" imgH="381000" progId="Equation.3">
                  <p:embed/>
                </p:oleObj>
              </mc:Choice>
              <mc:Fallback>
                <p:oleObj name="Equation" r:id="rId9" imgW="23749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9"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6161"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
        <p:nvSpPr>
          <p:cNvPr id="6162"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 </a:t>
            </a:r>
            <a:r>
              <a:rPr lang="en-US" sz="1800" b="1" dirty="0"/>
              <a:t>embodied in the AR(1) process</a:t>
            </a:r>
          </a:p>
        </p:txBody>
      </p:sp>
      <p:graphicFrame>
        <p:nvGraphicFramePr>
          <p:cNvPr id="6158" name="Object 2"/>
          <p:cNvGraphicFramePr>
            <a:graphicFrameLocks noChangeAspect="1"/>
          </p:cNvGraphicFramePr>
          <p:nvPr>
            <p:extLst>
              <p:ext uri="{D42A27DB-BD31-4B8C-83A1-F6EECF244321}">
                <p14:modId xmlns:p14="http://schemas.microsoft.com/office/powerpoint/2010/main" val="1775537724"/>
              </p:ext>
            </p:extLst>
          </p:nvPr>
        </p:nvGraphicFramePr>
        <p:xfrm>
          <a:off x="887413" y="3330000"/>
          <a:ext cx="4368800" cy="381000"/>
        </p:xfrm>
        <a:graphic>
          <a:graphicData uri="http://schemas.openxmlformats.org/presentationml/2006/ole">
            <mc:AlternateContent xmlns:mc="http://schemas.openxmlformats.org/markup-compatibility/2006">
              <mc:Choice xmlns:v="urn:schemas-microsoft-com:vml" Requires="v">
                <p:oleObj spid="_x0000_s6327" name="Equation" r:id="rId11" imgW="4368800" imgH="381000" progId="Equation.3">
                  <p:embed/>
                </p:oleObj>
              </mc:Choice>
              <mc:Fallback>
                <p:oleObj name="Equation" r:id="rId11" imgW="4368800" imgH="381000" progId="Equation.3">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7413" y="3330000"/>
                        <a:ext cx="4368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p:cNvSpPr>
            <a:spLocks noChangeArrowheads="1"/>
          </p:cNvSpPr>
          <p:nvPr/>
        </p:nvSpPr>
        <p:spPr bwMode="auto">
          <a:xfrm>
            <a:off x="0" y="3931874"/>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graphicFrame>
        <p:nvGraphicFramePr>
          <p:cNvPr id="31" name="Object 1"/>
          <p:cNvGraphicFramePr>
            <a:graphicFrameLocks noChangeAspect="1"/>
          </p:cNvGraphicFramePr>
          <p:nvPr>
            <p:extLst>
              <p:ext uri="{D42A27DB-BD31-4B8C-83A1-F6EECF244321}">
                <p14:modId xmlns:p14="http://schemas.microsoft.com/office/powerpoint/2010/main" val="1013824854"/>
              </p:ext>
            </p:extLst>
          </p:nvPr>
        </p:nvGraphicFramePr>
        <p:xfrm>
          <a:off x="850900" y="4438800"/>
          <a:ext cx="1346200" cy="381000"/>
        </p:xfrm>
        <a:graphic>
          <a:graphicData uri="http://schemas.openxmlformats.org/presentationml/2006/ole">
            <mc:AlternateContent xmlns:mc="http://schemas.openxmlformats.org/markup-compatibility/2006">
              <mc:Choice xmlns:v="urn:schemas-microsoft-com:vml" Requires="v">
                <p:oleObj spid="_x0000_s7344" name="Equation" r:id="rId3" imgW="1346200" imgH="381000" progId="Equation.3">
                  <p:embed/>
                </p:oleObj>
              </mc:Choice>
              <mc:Fallback>
                <p:oleObj name="Equation" r:id="rId3" imgW="13462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900" y="4438800"/>
                        <a:ext cx="1346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2" name="Rectangle 16"/>
          <p:cNvSpPr>
            <a:spLocks noChangeArrowheads="1"/>
          </p:cNvSpPr>
          <p:nvPr/>
        </p:nvSpPr>
        <p:spPr bwMode="auto">
          <a:xfrm>
            <a:off x="2863850" y="2197100"/>
            <a:ext cx="265113"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2" name="Object 3"/>
          <p:cNvGraphicFramePr>
            <a:graphicFrameLocks noChangeAspect="1"/>
          </p:cNvGraphicFramePr>
          <p:nvPr>
            <p:extLst>
              <p:ext uri="{D42A27DB-BD31-4B8C-83A1-F6EECF244321}">
                <p14:modId xmlns:p14="http://schemas.microsoft.com/office/powerpoint/2010/main" val="1468148672"/>
              </p:ext>
            </p:extLst>
          </p:nvPr>
        </p:nvGraphicFramePr>
        <p:xfrm>
          <a:off x="889000" y="2222500"/>
          <a:ext cx="5384800" cy="381000"/>
        </p:xfrm>
        <a:graphic>
          <a:graphicData uri="http://schemas.openxmlformats.org/presentationml/2006/ole">
            <mc:AlternateContent xmlns:mc="http://schemas.openxmlformats.org/markup-compatibility/2006">
              <mc:Choice xmlns:v="urn:schemas-microsoft-com:vml" Requires="v">
                <p:oleObj spid="_x0000_s7345" name="Equation" r:id="rId5" imgW="5384800" imgH="381000" progId="Equation.3">
                  <p:embed/>
                </p:oleObj>
              </mc:Choice>
              <mc:Fallback>
                <p:oleObj name="Equation" r:id="rId5" imgW="5384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000" y="2222500"/>
                        <a:ext cx="5384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34"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35" name="Rectangle 22"/>
          <p:cNvSpPr>
            <a:spLocks noChangeArrowheads="1"/>
          </p:cNvSpPr>
          <p:nvPr/>
        </p:nvSpPr>
        <p:spPr bwMode="auto">
          <a:xfrm>
            <a:off x="21600" y="39564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7173" name="Rectangle 15"/>
          <p:cNvSpPr>
            <a:spLocks noChangeArrowheads="1"/>
          </p:cNvSpPr>
          <p:nvPr/>
        </p:nvSpPr>
        <p:spPr bwMode="auto">
          <a:xfrm>
            <a:off x="2017713" y="3304800"/>
            <a:ext cx="284162"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1055"/>
          <p:cNvSpPr txBox="1">
            <a:spLocks noChangeArrowheads="1"/>
          </p:cNvSpPr>
          <p:nvPr/>
        </p:nvSpPr>
        <p:spPr bwMode="auto">
          <a:xfrm>
            <a:off x="457200" y="3952800"/>
            <a:ext cx="5000625"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smtClean="0"/>
              <a:t>Restriction </a:t>
            </a:r>
            <a:r>
              <a:rPr lang="en-US" sz="1800" b="1" dirty="0"/>
              <a:t>embodied in the AR(1) process</a:t>
            </a:r>
          </a:p>
        </p:txBody>
      </p:sp>
      <p:graphicFrame>
        <p:nvGraphicFramePr>
          <p:cNvPr id="38" name="Object 2"/>
          <p:cNvGraphicFramePr>
            <a:graphicFrameLocks noChangeAspect="1"/>
          </p:cNvGraphicFramePr>
          <p:nvPr>
            <p:extLst>
              <p:ext uri="{D42A27DB-BD31-4B8C-83A1-F6EECF244321}">
                <p14:modId xmlns:p14="http://schemas.microsoft.com/office/powerpoint/2010/main" val="2462461266"/>
              </p:ext>
            </p:extLst>
          </p:nvPr>
        </p:nvGraphicFramePr>
        <p:xfrm>
          <a:off x="887413" y="3330000"/>
          <a:ext cx="4368800" cy="381000"/>
        </p:xfrm>
        <a:graphic>
          <a:graphicData uri="http://schemas.openxmlformats.org/presentationml/2006/ole">
            <mc:AlternateContent xmlns:mc="http://schemas.openxmlformats.org/markup-compatibility/2006">
              <mc:Choice xmlns:v="urn:schemas-microsoft-com:vml" Requires="v">
                <p:oleObj spid="_x0000_s7346" name="Equation" r:id="rId7" imgW="4368800" imgH="381000" progId="Equation.3">
                  <p:embed/>
                </p:oleObj>
              </mc:Choice>
              <mc:Fallback>
                <p:oleObj name="Equation" r:id="rId7" imgW="43688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7413" y="3330000"/>
                        <a:ext cx="4368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174"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6</a:t>
            </a:r>
          </a:p>
        </p:txBody>
      </p:sp>
      <p:sp>
        <p:nvSpPr>
          <p:cNvPr id="7175"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Second, it imposes an interpretation on the coefficient of </a:t>
            </a:r>
            <a:r>
              <a:rPr lang="en-GB" sz="1500" b="1" i="1"/>
              <a:t>Y</a:t>
            </a:r>
            <a:r>
              <a:rPr lang="en-GB" sz="1500" b="1" i="1" baseline="-25000"/>
              <a:t>t</a:t>
            </a:r>
            <a:r>
              <a:rPr lang="en-GB" sz="1500" b="1" baseline="-25000">
                <a:cs typeface="Arial" charset="0"/>
              </a:rPr>
              <a:t>–</a:t>
            </a:r>
            <a:r>
              <a:rPr lang="en-GB" sz="1500" b="1" baseline="-25000"/>
              <a:t>1</a:t>
            </a:r>
            <a:r>
              <a:rPr lang="en-GB" sz="1500" b="1"/>
              <a:t> that may not be valid.</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4"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5" name="Object 7"/>
          <p:cNvGraphicFramePr>
            <a:graphicFrameLocks noChangeAspect="1"/>
          </p:cNvGraphicFramePr>
          <p:nvPr>
            <p:extLst>
              <p:ext uri="{D42A27DB-BD31-4B8C-83A1-F6EECF244321}">
                <p14:modId xmlns:p14="http://schemas.microsoft.com/office/powerpoint/2010/main" val="169583534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7347" name="Equation" r:id="rId9" imgW="1739900" imgH="381000" progId="Equation.3">
                  <p:embed/>
                </p:oleObj>
              </mc:Choice>
              <mc:Fallback>
                <p:oleObj name="Equation" r:id="rId9" imgW="17399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6"/>
          <p:cNvGraphicFramePr>
            <a:graphicFrameLocks noChangeAspect="1"/>
          </p:cNvGraphicFramePr>
          <p:nvPr>
            <p:extLst>
              <p:ext uri="{D42A27DB-BD31-4B8C-83A1-F6EECF244321}">
                <p14:modId xmlns:p14="http://schemas.microsoft.com/office/powerpoint/2010/main" val="2946556100"/>
              </p:ext>
            </p:extLst>
          </p:nvPr>
        </p:nvGraphicFramePr>
        <p:xfrm>
          <a:off x="3344863" y="644400"/>
          <a:ext cx="2374900" cy="381000"/>
        </p:xfrm>
        <a:graphic>
          <a:graphicData uri="http://schemas.openxmlformats.org/presentationml/2006/ole">
            <mc:AlternateContent xmlns:mc="http://schemas.openxmlformats.org/markup-compatibility/2006">
              <mc:Choice xmlns:v="urn:schemas-microsoft-com:vml" Requires="v">
                <p:oleObj spid="_x0000_s7348" name="Equation" r:id="rId11" imgW="2374900" imgH="381000" progId="Equation.3">
                  <p:embed/>
                </p:oleObj>
              </mc:Choice>
              <mc:Fallback>
                <p:oleObj name="Equation" r:id="rId11" imgW="23749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44863"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4"/>
          <p:cNvSpPr>
            <a:spLocks noChangeArrowheads="1"/>
          </p:cNvSpPr>
          <p:nvPr/>
        </p:nvSpPr>
        <p:spPr bwMode="auto">
          <a:xfrm>
            <a:off x="0" y="2088000"/>
            <a:ext cx="9144000" cy="6264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196"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819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7</a:t>
            </a:r>
          </a:p>
        </p:txBody>
      </p:sp>
      <p:sp>
        <p:nvSpPr>
          <p:cNvPr id="8198"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If the original specification is a multiple regression model with two explanatory variables, and if the disturbance term is subject to an AR(1) process, the model to be fitted is a little more complex.</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18"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1308076291"/>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8288"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
          <p:cNvGraphicFramePr>
            <a:graphicFrameLocks noChangeAspect="1"/>
          </p:cNvGraphicFramePr>
          <p:nvPr>
            <p:extLst>
              <p:ext uri="{D42A27DB-BD31-4B8C-83A1-F6EECF244321}">
                <p14:modId xmlns:p14="http://schemas.microsoft.com/office/powerpoint/2010/main" val="596196237"/>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8289"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6"/>
          <p:cNvGraphicFramePr>
            <a:graphicFrameLocks noChangeAspect="1"/>
          </p:cNvGraphicFramePr>
          <p:nvPr>
            <p:extLst>
              <p:ext uri="{D42A27DB-BD31-4B8C-83A1-F6EECF244321}">
                <p14:modId xmlns:p14="http://schemas.microsoft.com/office/powerpoint/2010/main" val="4278047407"/>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8290" name="Equation" r:id="rId7" imgW="8013700" imgH="381000" progId="Equation.3">
                  <p:embed/>
                </p:oleObj>
              </mc:Choice>
              <mc:Fallback>
                <p:oleObj name="Equation" r:id="rId7" imgW="80137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20"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8</a:t>
            </a:r>
          </a:p>
        </p:txBody>
      </p:sp>
      <p:sp>
        <p:nvSpPr>
          <p:cNvPr id="9221" name="Text Box 9"/>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AR(1) special case is again a restricted version of a more general model.</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COMMON FACTOR TEST</a:t>
            </a:r>
            <a:endParaRPr lang="en-GB" sz="1600" dirty="0">
              <a:latin typeface="Times New Roman" pitchFamily="18" charset="0"/>
            </a:endParaRPr>
          </a:p>
        </p:txBody>
      </p:sp>
      <p:sp>
        <p:nvSpPr>
          <p:cNvPr id="20" name="Rectangle 4"/>
          <p:cNvSpPr>
            <a:spLocks noChangeArrowheads="1"/>
          </p:cNvSpPr>
          <p:nvPr/>
        </p:nvSpPr>
        <p:spPr bwMode="auto">
          <a:xfrm>
            <a:off x="0" y="2822400"/>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4"/>
          <p:cNvSpPr>
            <a:spLocks noChangeArrowheads="1"/>
          </p:cNvSpPr>
          <p:nvPr/>
        </p:nvSpPr>
        <p:spPr bwMode="auto">
          <a:xfrm>
            <a:off x="0" y="1712549"/>
            <a:ext cx="9144000" cy="1000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22"/>
          <p:cNvSpPr>
            <a:spLocks noChangeArrowheads="1"/>
          </p:cNvSpPr>
          <p:nvPr/>
        </p:nvSpPr>
        <p:spPr bwMode="auto">
          <a:xfrm>
            <a:off x="21600" y="17399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3" name="Text Box 1053"/>
          <p:cNvSpPr txBox="1">
            <a:spLocks noChangeArrowheads="1"/>
          </p:cNvSpPr>
          <p:nvPr/>
        </p:nvSpPr>
        <p:spPr bwMode="auto">
          <a:xfrm>
            <a:off x="457200" y="173355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Restricted model</a:t>
            </a:r>
          </a:p>
        </p:txBody>
      </p:sp>
      <p:sp>
        <p:nvSpPr>
          <p:cNvPr id="24" name="Rectangle 5"/>
          <p:cNvSpPr>
            <a:spLocks noChangeArrowheads="1"/>
          </p:cNvSpPr>
          <p:nvPr/>
        </p:nvSpPr>
        <p:spPr bwMode="auto">
          <a:xfrm>
            <a:off x="0" y="538848"/>
            <a:ext cx="9144000" cy="1065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5" name="Object 7"/>
          <p:cNvGraphicFramePr>
            <a:graphicFrameLocks noChangeAspect="1"/>
          </p:cNvGraphicFramePr>
          <p:nvPr>
            <p:extLst>
              <p:ext uri="{D42A27DB-BD31-4B8C-83A1-F6EECF244321}">
                <p14:modId xmlns:p14="http://schemas.microsoft.com/office/powerpoint/2010/main" val="2311304627"/>
              </p:ext>
            </p:extLst>
          </p:nvPr>
        </p:nvGraphicFramePr>
        <p:xfrm>
          <a:off x="3340800" y="1112400"/>
          <a:ext cx="1739900" cy="381000"/>
        </p:xfrm>
        <a:graphic>
          <a:graphicData uri="http://schemas.openxmlformats.org/presentationml/2006/ole">
            <mc:AlternateContent xmlns:mc="http://schemas.openxmlformats.org/markup-compatibility/2006">
              <mc:Choice xmlns:v="urn:schemas-microsoft-com:vml" Requires="v">
                <p:oleObj spid="_x0000_s9344" name="Equation" r:id="rId3" imgW="1739900" imgH="381000" progId="Equation.3">
                  <p:embed/>
                </p:oleObj>
              </mc:Choice>
              <mc:Fallback>
                <p:oleObj name="Equation" r:id="rId3" imgW="1739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800" y="11124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2"/>
          <p:cNvSpPr>
            <a:spLocks noChangeArrowheads="1"/>
          </p:cNvSpPr>
          <p:nvPr/>
        </p:nvSpPr>
        <p:spPr bwMode="auto">
          <a:xfrm>
            <a:off x="21600" y="2847600"/>
            <a:ext cx="9100800" cy="374650"/>
          </a:xfrm>
          <a:prstGeom prst="rect">
            <a:avLst/>
          </a:prstGeom>
          <a:solidFill>
            <a:srgbClr val="DDDDD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GB"/>
          </a:p>
        </p:txBody>
      </p:sp>
      <p:sp>
        <p:nvSpPr>
          <p:cNvPr id="28" name="Text Box 1054"/>
          <p:cNvSpPr txBox="1">
            <a:spLocks noChangeArrowheads="1"/>
          </p:cNvSpPr>
          <p:nvPr/>
        </p:nvSpPr>
        <p:spPr bwMode="auto">
          <a:xfrm>
            <a:off x="455613" y="28440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800" b="1" dirty="0"/>
              <a:t>Unrestricted model</a:t>
            </a:r>
          </a:p>
        </p:txBody>
      </p:sp>
      <p:graphicFrame>
        <p:nvGraphicFramePr>
          <p:cNvPr id="30" name="Object 1"/>
          <p:cNvGraphicFramePr>
            <a:graphicFrameLocks noChangeAspect="1"/>
          </p:cNvGraphicFramePr>
          <p:nvPr>
            <p:extLst>
              <p:ext uri="{D42A27DB-BD31-4B8C-83A1-F6EECF244321}">
                <p14:modId xmlns:p14="http://schemas.microsoft.com/office/powerpoint/2010/main" val="863247659"/>
              </p:ext>
            </p:extLst>
          </p:nvPr>
        </p:nvGraphicFramePr>
        <p:xfrm>
          <a:off x="3344863" y="644400"/>
          <a:ext cx="3530600" cy="381000"/>
        </p:xfrm>
        <a:graphic>
          <a:graphicData uri="http://schemas.openxmlformats.org/presentationml/2006/ole">
            <mc:AlternateContent xmlns:mc="http://schemas.openxmlformats.org/markup-compatibility/2006">
              <mc:Choice xmlns:v="urn:schemas-microsoft-com:vml" Requires="v">
                <p:oleObj spid="_x0000_s9345" name="Equation" r:id="rId5" imgW="3530600" imgH="381000" progId="Equation.3">
                  <p:embed/>
                </p:oleObj>
              </mc:Choice>
              <mc:Fallback>
                <p:oleObj name="Equation" r:id="rId5" imgW="3530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4863" y="644400"/>
                        <a:ext cx="3530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2878728677"/>
              </p:ext>
            </p:extLst>
          </p:nvPr>
        </p:nvGraphicFramePr>
        <p:xfrm>
          <a:off x="885825" y="3330000"/>
          <a:ext cx="6770688" cy="381000"/>
        </p:xfrm>
        <a:graphic>
          <a:graphicData uri="http://schemas.openxmlformats.org/presentationml/2006/ole">
            <mc:AlternateContent xmlns:mc="http://schemas.openxmlformats.org/markup-compatibility/2006">
              <mc:Choice xmlns:v="urn:schemas-microsoft-com:vml" Requires="v">
                <p:oleObj spid="_x0000_s9346" name="Equation" r:id="rId7" imgW="6769100" imgH="381000" progId="Equation.3">
                  <p:embed/>
                </p:oleObj>
              </mc:Choice>
              <mc:Fallback>
                <p:oleObj name="Equation" r:id="rId7" imgW="67691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825" y="3330000"/>
                        <a:ext cx="67706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1101394913"/>
              </p:ext>
            </p:extLst>
          </p:nvPr>
        </p:nvGraphicFramePr>
        <p:xfrm>
          <a:off x="889000" y="2221200"/>
          <a:ext cx="8015288" cy="381000"/>
        </p:xfrm>
        <a:graphic>
          <a:graphicData uri="http://schemas.openxmlformats.org/presentationml/2006/ole">
            <mc:AlternateContent xmlns:mc="http://schemas.openxmlformats.org/markup-compatibility/2006">
              <mc:Choice xmlns:v="urn:schemas-microsoft-com:vml" Requires="v">
                <p:oleObj spid="_x0000_s9347" name="Equation" r:id="rId9" imgW="8013700" imgH="381000" progId="Equation.3">
                  <p:embed/>
                </p:oleObj>
              </mc:Choice>
              <mc:Fallback>
                <p:oleObj name="Equation" r:id="rId9" imgW="80137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000" y="2221200"/>
                        <a:ext cx="80152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E5EF9CC-5CD9-4A59-B427-87E9FEF7FD0A}"/>
</file>

<file path=customXml/itemProps2.xml><?xml version="1.0" encoding="utf-8"?>
<ds:datastoreItem xmlns:ds="http://schemas.openxmlformats.org/officeDocument/2006/customXml" ds:itemID="{2CB3AAB7-79C3-437F-8F52-865CABE5CC28}"/>
</file>

<file path=customXml/itemProps3.xml><?xml version="1.0" encoding="utf-8"?>
<ds:datastoreItem xmlns:ds="http://schemas.openxmlformats.org/officeDocument/2006/customXml" ds:itemID="{0296B4F5-E8E3-45AE-BCA2-2CC645E7D743}"/>
</file>

<file path=docProps/app.xml><?xml version="1.0" encoding="utf-8"?>
<Properties xmlns="http://schemas.openxmlformats.org/officeDocument/2006/extended-properties" xmlns:vt="http://schemas.openxmlformats.org/officeDocument/2006/docPropsVTypes">
  <TotalTime>5001</TotalTime>
  <Words>4028</Words>
  <Application>Microsoft Office PowerPoint</Application>
  <PresentationFormat>On-screen Show (4:3)</PresentationFormat>
  <Paragraphs>642</Paragraphs>
  <Slides>42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158</cp:revision>
  <dcterms:created xsi:type="dcterms:W3CDTF">1998-05-09T13:24:56Z</dcterms:created>
  <dcterms:modified xsi:type="dcterms:W3CDTF">2016-05-26T11:32:27Z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