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70" r:id="rId2"/>
    <p:sldId id="346" r:id="rId3"/>
    <p:sldId id="362" r:id="rId4"/>
    <p:sldId id="363" r:id="rId5"/>
    <p:sldId id="366" r:id="rId6"/>
    <p:sldId id="318" r:id="rId7"/>
    <p:sldId id="367" r:id="rId8"/>
    <p:sldId id="368" r:id="rId9"/>
    <p:sldId id="369" r:id="rId10"/>
    <p:sldId id="361" r:id="rId11"/>
    <p:sldId id="358" r:id="rId12"/>
    <p:sldId id="284" r:id="rId13"/>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4D4D4D"/>
    <a:srgbClr val="3366FF"/>
    <a:srgbClr val="FFFF00"/>
    <a:srgbClr val="00FF00"/>
    <a:srgbClr val="FF0000"/>
    <a:srgbClr val="000000"/>
    <a:srgbClr val="66FFFF"/>
    <a:srgbClr val="0000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91" autoAdjust="0"/>
    <p:restoredTop sz="99243" autoAdjust="0"/>
  </p:normalViewPr>
  <p:slideViewPr>
    <p:cSldViewPr snapToGrid="0" showGuides="1">
      <p:cViewPr>
        <p:scale>
          <a:sx n="100" d="100"/>
          <a:sy n="100" d="100"/>
        </p:scale>
        <p:origin x="-2310" y="-44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A659A51-12C3-4E85-911C-90494009DD79}" type="slidenum">
              <a:rPr lang="en-US"/>
              <a:pPr/>
              <a:t>‹#›</a:t>
            </a:fld>
            <a:endParaRPr lang="en-US"/>
          </a:p>
        </p:txBody>
      </p:sp>
    </p:spTree>
    <p:extLst>
      <p:ext uri="{BB962C8B-B14F-4D97-AF65-F5344CB8AC3E}">
        <p14:creationId xmlns:p14="http://schemas.microsoft.com/office/powerpoint/2010/main" val="179324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A3577CF-32A3-45A6-8E12-3CB3F8E6E2FE}" type="slidenum">
              <a:rPr lang="en-US"/>
              <a:pPr/>
              <a:t>‹#›</a:t>
            </a:fld>
            <a:endParaRPr lang="en-US"/>
          </a:p>
        </p:txBody>
      </p:sp>
    </p:spTree>
    <p:extLst>
      <p:ext uri="{BB962C8B-B14F-4D97-AF65-F5344CB8AC3E}">
        <p14:creationId xmlns:p14="http://schemas.microsoft.com/office/powerpoint/2010/main" val="1189691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5197E6C-9619-4709-ADC0-363D8FA3E0C5}" type="slidenum">
              <a:rPr lang="en-US"/>
              <a:pPr/>
              <a:t>‹#›</a:t>
            </a:fld>
            <a:endParaRPr lang="en-US"/>
          </a:p>
        </p:txBody>
      </p:sp>
    </p:spTree>
    <p:extLst>
      <p:ext uri="{BB962C8B-B14F-4D97-AF65-F5344CB8AC3E}">
        <p14:creationId xmlns:p14="http://schemas.microsoft.com/office/powerpoint/2010/main" val="2296616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3D97D99-9100-4424-B8C3-B316FB6A3A9C}" type="slidenum">
              <a:rPr lang="en-US"/>
              <a:pPr/>
              <a:t>‹#›</a:t>
            </a:fld>
            <a:endParaRPr lang="en-US"/>
          </a:p>
        </p:txBody>
      </p:sp>
    </p:spTree>
    <p:extLst>
      <p:ext uri="{BB962C8B-B14F-4D97-AF65-F5344CB8AC3E}">
        <p14:creationId xmlns:p14="http://schemas.microsoft.com/office/powerpoint/2010/main" val="517655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BD6EF6D-4D32-44C5-B36B-A0099DFEF5AB}" type="slidenum">
              <a:rPr lang="en-US"/>
              <a:pPr/>
              <a:t>‹#›</a:t>
            </a:fld>
            <a:endParaRPr lang="en-US"/>
          </a:p>
        </p:txBody>
      </p:sp>
    </p:spTree>
    <p:extLst>
      <p:ext uri="{BB962C8B-B14F-4D97-AF65-F5344CB8AC3E}">
        <p14:creationId xmlns:p14="http://schemas.microsoft.com/office/powerpoint/2010/main" val="1369771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49A89BF-E053-474E-979D-63252C889099}" type="slidenum">
              <a:rPr lang="en-US"/>
              <a:pPr/>
              <a:t>‹#›</a:t>
            </a:fld>
            <a:endParaRPr lang="en-US"/>
          </a:p>
        </p:txBody>
      </p:sp>
    </p:spTree>
    <p:extLst>
      <p:ext uri="{BB962C8B-B14F-4D97-AF65-F5344CB8AC3E}">
        <p14:creationId xmlns:p14="http://schemas.microsoft.com/office/powerpoint/2010/main" val="293765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742A99D-FBC6-4C97-A3AC-766D5CE34033}" type="slidenum">
              <a:rPr lang="en-US"/>
              <a:pPr/>
              <a:t>‹#›</a:t>
            </a:fld>
            <a:endParaRPr lang="en-US"/>
          </a:p>
        </p:txBody>
      </p:sp>
    </p:spTree>
    <p:extLst>
      <p:ext uri="{BB962C8B-B14F-4D97-AF65-F5344CB8AC3E}">
        <p14:creationId xmlns:p14="http://schemas.microsoft.com/office/powerpoint/2010/main" val="26991766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A1879E34-F7AE-4811-BAF4-D47EA350B12F}" type="slidenum">
              <a:rPr lang="en-US"/>
              <a:pPr/>
              <a:t>‹#›</a:t>
            </a:fld>
            <a:endParaRPr lang="en-US"/>
          </a:p>
        </p:txBody>
      </p:sp>
    </p:spTree>
    <p:extLst>
      <p:ext uri="{BB962C8B-B14F-4D97-AF65-F5344CB8AC3E}">
        <p14:creationId xmlns:p14="http://schemas.microsoft.com/office/powerpoint/2010/main" val="23471682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52BD078A-A973-41F6-B5E7-2E52F94355E9}" type="slidenum">
              <a:rPr lang="en-US"/>
              <a:pPr/>
              <a:t>‹#›</a:t>
            </a:fld>
            <a:endParaRPr lang="en-US"/>
          </a:p>
        </p:txBody>
      </p:sp>
    </p:spTree>
    <p:extLst>
      <p:ext uri="{BB962C8B-B14F-4D97-AF65-F5344CB8AC3E}">
        <p14:creationId xmlns:p14="http://schemas.microsoft.com/office/powerpoint/2010/main" val="3154596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187889B-5131-44ED-967D-BC0DC676C637}" type="slidenum">
              <a:rPr lang="en-US"/>
              <a:pPr/>
              <a:t>‹#›</a:t>
            </a:fld>
            <a:endParaRPr lang="en-US"/>
          </a:p>
        </p:txBody>
      </p:sp>
    </p:spTree>
    <p:extLst>
      <p:ext uri="{BB962C8B-B14F-4D97-AF65-F5344CB8AC3E}">
        <p14:creationId xmlns:p14="http://schemas.microsoft.com/office/powerpoint/2010/main" val="3560082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032F585-B6FC-4FA3-BACB-8EA3721C36AC}" type="slidenum">
              <a:rPr lang="en-US"/>
              <a:pPr/>
              <a:t>‹#›</a:t>
            </a:fld>
            <a:endParaRPr lang="en-US"/>
          </a:p>
        </p:txBody>
      </p:sp>
    </p:spTree>
    <p:extLst>
      <p:ext uri="{BB962C8B-B14F-4D97-AF65-F5344CB8AC3E}">
        <p14:creationId xmlns:p14="http://schemas.microsoft.com/office/powerpoint/2010/main" val="2176899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DF569DC0-70D7-4AB8-A5DD-8E5D8A7B301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11: </a:t>
            </a:r>
            <a:r>
              <a:rPr lang="en-US" dirty="0">
                <a:solidFill>
                  <a:schemeClr val="bg1"/>
                </a:solidFill>
                <a:latin typeface="Arial" pitchFamily="34" charset="0"/>
                <a:cs typeface="Arial" pitchFamily="34" charset="0"/>
              </a:rPr>
              <a:t>Models Using Time Series Data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41262241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354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have already seen, in the context of cross-sectional data, how violations of Assumption B.7 can lead to inconsistent estimates (measurement error bias in Chapter 8 and simultaneous equations bias in Chapter 9).</a:t>
            </a:r>
            <a:endParaRPr lang="en-GB" sz="1500"/>
          </a:p>
        </p:txBody>
      </p:sp>
      <p:sp>
        <p:nvSpPr>
          <p:cNvPr id="193550"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9</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ASSUMPTIONS FOR MODEL C: REGRESSIONS WITH TIME SERIES DATA</a:t>
            </a:r>
            <a:endParaRPr lang="en-GB" sz="1600" dirty="0">
              <a:latin typeface="Times New Roman" pitchFamily="18" charset="0"/>
            </a:endParaRPr>
          </a:p>
        </p:txBody>
      </p:sp>
      <p:sp>
        <p:nvSpPr>
          <p:cNvPr id="10" name="Rectangle 7"/>
          <p:cNvSpPr>
            <a:spLocks noChangeArrowheads="1"/>
          </p:cNvSpPr>
          <p:nvPr/>
        </p:nvSpPr>
        <p:spPr bwMode="auto">
          <a:xfrm>
            <a:off x="0" y="451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1" name="Rectangle 7"/>
          <p:cNvSpPr>
            <a:spLocks noChangeArrowheads="1"/>
          </p:cNvSpPr>
          <p:nvPr/>
        </p:nvSpPr>
        <p:spPr bwMode="auto">
          <a:xfrm>
            <a:off x="0" y="3940425"/>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2" name="Rectangle 7"/>
          <p:cNvSpPr>
            <a:spLocks noChangeArrowheads="1"/>
          </p:cNvSpPr>
          <p:nvPr/>
        </p:nvSpPr>
        <p:spPr bwMode="auto">
          <a:xfrm>
            <a:off x="0" y="163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3" name="Rectangle 7"/>
          <p:cNvSpPr>
            <a:spLocks noChangeArrowheads="1"/>
          </p:cNvSpPr>
          <p:nvPr/>
        </p:nvSpPr>
        <p:spPr bwMode="auto">
          <a:xfrm>
            <a:off x="0" y="540000"/>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4" name="Text Box 3"/>
          <p:cNvSpPr txBox="1">
            <a:spLocks noChangeArrowheads="1"/>
          </p:cNvSpPr>
          <p:nvPr/>
        </p:nvSpPr>
        <p:spPr bwMode="auto">
          <a:xfrm>
            <a:off x="301625" y="594000"/>
            <a:ext cx="8532813" cy="878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.1</a:t>
            </a:r>
            <a:r>
              <a:rPr lang="en-GB" sz="1800" b="1" dirty="0">
                <a:latin typeface="Arial" charset="0"/>
              </a:rPr>
              <a:t>	The model is linear in parameters and correctly specified.</a:t>
            </a:r>
          </a:p>
          <a:p>
            <a:pPr>
              <a:spcBef>
                <a:spcPts val="600"/>
              </a:spcBef>
            </a:pPr>
            <a:r>
              <a:rPr lang="en-GB" b="1" dirty="0"/>
              <a:t>		</a:t>
            </a:r>
            <a:r>
              <a:rPr lang="en-GB" b="1" i="1" dirty="0"/>
              <a:t>Y</a:t>
            </a:r>
            <a:r>
              <a:rPr lang="en-GB" b="1" dirty="0"/>
              <a:t> = </a:t>
            </a:r>
            <a:r>
              <a:rPr lang="en-GB" b="1" i="1" dirty="0">
                <a:latin typeface="Symbol" pitchFamily="18" charset="2"/>
              </a:rPr>
              <a:t>b</a:t>
            </a:r>
            <a:r>
              <a:rPr lang="en-GB" b="1" baseline="-25000" dirty="0"/>
              <a:t>1</a:t>
            </a:r>
            <a:r>
              <a:rPr lang="en-GB" b="1" dirty="0"/>
              <a:t> + </a:t>
            </a:r>
            <a:r>
              <a:rPr lang="en-GB" b="1" i="1" dirty="0">
                <a:latin typeface="Symbol" pitchFamily="18" charset="2"/>
              </a:rPr>
              <a:t>b</a:t>
            </a:r>
            <a:r>
              <a:rPr lang="en-GB" b="1" baseline="-25000" dirty="0"/>
              <a:t>2</a:t>
            </a:r>
            <a:r>
              <a:rPr lang="en-GB" b="1" i="1" dirty="0"/>
              <a:t>X</a:t>
            </a:r>
            <a:r>
              <a:rPr lang="en-GB" b="1" baseline="-25000" dirty="0"/>
              <a:t>2</a:t>
            </a:r>
            <a:r>
              <a:rPr lang="en-GB" b="1" dirty="0"/>
              <a:t> + … + </a:t>
            </a:r>
            <a:r>
              <a:rPr lang="en-GB" b="1" i="1" dirty="0" err="1">
                <a:latin typeface="Symbol" pitchFamily="18" charset="2"/>
              </a:rPr>
              <a:t>b</a:t>
            </a:r>
            <a:r>
              <a:rPr lang="en-GB" b="1" i="1" baseline="-25000" dirty="0" err="1"/>
              <a:t>k</a:t>
            </a:r>
            <a:r>
              <a:rPr lang="en-GB" b="1" i="1" dirty="0" err="1"/>
              <a:t>X</a:t>
            </a:r>
            <a:r>
              <a:rPr lang="en-GB" b="1" i="1" baseline="-25000" dirty="0" err="1"/>
              <a:t>k</a:t>
            </a:r>
            <a:r>
              <a:rPr lang="en-GB" b="1" dirty="0"/>
              <a:t> + </a:t>
            </a:r>
            <a:r>
              <a:rPr lang="en-GB" b="1" i="1" dirty="0"/>
              <a:t>u</a:t>
            </a:r>
            <a:endParaRPr lang="en-GB" b="1" dirty="0"/>
          </a:p>
          <a:p>
            <a:endParaRPr lang="en-GB" b="1" dirty="0"/>
          </a:p>
        </p:txBody>
      </p:sp>
      <p:sp>
        <p:nvSpPr>
          <p:cNvPr id="16" name="Text Box 3"/>
          <p:cNvSpPr txBox="1">
            <a:spLocks noChangeArrowheads="1"/>
          </p:cNvSpPr>
          <p:nvPr/>
        </p:nvSpPr>
        <p:spPr bwMode="auto">
          <a:xfrm>
            <a:off x="301625" y="1681200"/>
            <a:ext cx="8532813" cy="43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.2</a:t>
            </a:r>
            <a:r>
              <a:rPr lang="en-GB" sz="1800" b="1" dirty="0">
                <a:latin typeface="Arial" charset="0"/>
              </a:rPr>
              <a:t>	The </a:t>
            </a:r>
            <a:r>
              <a:rPr lang="en-GB" sz="1800" b="1" dirty="0" smtClean="0">
                <a:latin typeface="Arial" charset="0"/>
              </a:rPr>
              <a:t>time series for </a:t>
            </a:r>
            <a:r>
              <a:rPr lang="en-GB" sz="1800" b="1" dirty="0">
                <a:latin typeface="Arial" charset="0"/>
              </a:rPr>
              <a:t>the </a:t>
            </a:r>
            <a:r>
              <a:rPr lang="en-GB" sz="1800" b="1" dirty="0" err="1">
                <a:latin typeface="Arial" charset="0"/>
              </a:rPr>
              <a:t>regressors</a:t>
            </a:r>
            <a:r>
              <a:rPr lang="en-GB" sz="1800" b="1" dirty="0">
                <a:latin typeface="Arial" charset="0"/>
              </a:rPr>
              <a:t> </a:t>
            </a:r>
            <a:r>
              <a:rPr lang="en-GB" sz="1800" b="1" dirty="0" smtClean="0">
                <a:latin typeface="Arial" charset="0"/>
              </a:rPr>
              <a:t>are weakly persistent.</a:t>
            </a:r>
            <a:endParaRPr lang="en-US" sz="1800" dirty="0">
              <a:latin typeface="Arial" charset="0"/>
            </a:endParaRPr>
          </a:p>
        </p:txBody>
      </p:sp>
      <p:sp>
        <p:nvSpPr>
          <p:cNvPr id="17" name="Rectangle 7"/>
          <p:cNvSpPr>
            <a:spLocks noChangeArrowheads="1"/>
          </p:cNvSpPr>
          <p:nvPr/>
        </p:nvSpPr>
        <p:spPr bwMode="auto">
          <a:xfrm>
            <a:off x="0" y="221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8" name="Text Box 3"/>
          <p:cNvSpPr txBox="1">
            <a:spLocks noChangeArrowheads="1"/>
          </p:cNvSpPr>
          <p:nvPr/>
        </p:nvSpPr>
        <p:spPr bwMode="auto">
          <a:xfrm>
            <a:off x="301625" y="2257200"/>
            <a:ext cx="865187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.3</a:t>
            </a:r>
            <a:r>
              <a:rPr lang="en-GB" sz="1800" b="1" dirty="0">
                <a:latin typeface="Arial" charset="0"/>
              </a:rPr>
              <a:t>	There does not exist an exact linear relationship among the </a:t>
            </a:r>
            <a:r>
              <a:rPr lang="en-GB" sz="1800" b="1" dirty="0" err="1" smtClean="0">
                <a:latin typeface="Arial" charset="0"/>
              </a:rPr>
              <a:t>regressors</a:t>
            </a:r>
            <a:r>
              <a:rPr lang="en-GB" sz="1800" b="1" dirty="0" smtClean="0">
                <a:latin typeface="Arial" charset="0"/>
              </a:rPr>
              <a:t>.</a:t>
            </a:r>
            <a:endParaRPr lang="en-GB" sz="1800" b="1" dirty="0">
              <a:latin typeface="Arial" charset="0"/>
            </a:endParaRPr>
          </a:p>
        </p:txBody>
      </p:sp>
      <p:sp>
        <p:nvSpPr>
          <p:cNvPr id="19" name="Rectangle 7"/>
          <p:cNvSpPr>
            <a:spLocks noChangeArrowheads="1"/>
          </p:cNvSpPr>
          <p:nvPr/>
        </p:nvSpPr>
        <p:spPr bwMode="auto">
          <a:xfrm>
            <a:off x="0" y="2790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0" name="Text Box 3"/>
          <p:cNvSpPr txBox="1">
            <a:spLocks noChangeArrowheads="1"/>
          </p:cNvSpPr>
          <p:nvPr/>
        </p:nvSpPr>
        <p:spPr bwMode="auto">
          <a:xfrm>
            <a:off x="301625" y="2833200"/>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.4</a:t>
            </a:r>
            <a:r>
              <a:rPr lang="en-GB" sz="1800" b="1" dirty="0">
                <a:latin typeface="Arial" charset="0"/>
              </a:rPr>
              <a:t>	The disturbance term has zero </a:t>
            </a:r>
            <a:r>
              <a:rPr lang="en-GB" sz="1800" b="1" dirty="0" smtClean="0">
                <a:latin typeface="Arial" charset="0"/>
              </a:rPr>
              <a:t>expectation.</a:t>
            </a:r>
            <a:endParaRPr lang="en-US" sz="1800" b="1" dirty="0">
              <a:latin typeface="Arial" charset="0"/>
            </a:endParaRPr>
          </a:p>
        </p:txBody>
      </p:sp>
      <p:sp>
        <p:nvSpPr>
          <p:cNvPr id="21" name="Rectangle 7"/>
          <p:cNvSpPr>
            <a:spLocks noChangeArrowheads="1"/>
          </p:cNvSpPr>
          <p:nvPr/>
        </p:nvSpPr>
        <p:spPr bwMode="auto">
          <a:xfrm>
            <a:off x="0" y="3366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2" name="Text Box 6"/>
          <p:cNvSpPr txBox="1">
            <a:spLocks noChangeArrowheads="1"/>
          </p:cNvSpPr>
          <p:nvPr/>
        </p:nvSpPr>
        <p:spPr bwMode="auto">
          <a:xfrm>
            <a:off x="301625" y="3409200"/>
            <a:ext cx="8532813"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.5</a:t>
            </a:r>
            <a:r>
              <a:rPr lang="en-GB" sz="1800" b="1" dirty="0">
                <a:latin typeface="Arial" charset="0"/>
              </a:rPr>
              <a:t>	The disturbance term is homoscedastic</a:t>
            </a:r>
            <a:r>
              <a:rPr lang="en-GB" sz="1800" b="1" dirty="0" smtClean="0">
                <a:latin typeface="Arial" charset="0"/>
              </a:rPr>
              <a:t>.</a:t>
            </a:r>
            <a:endParaRPr lang="en-GB" sz="1800" b="1" dirty="0">
              <a:latin typeface="Arial" charset="0"/>
            </a:endParaRPr>
          </a:p>
        </p:txBody>
      </p:sp>
      <p:sp>
        <p:nvSpPr>
          <p:cNvPr id="23" name="Text Box 9"/>
          <p:cNvSpPr txBox="1">
            <a:spLocks noChangeArrowheads="1"/>
          </p:cNvSpPr>
          <p:nvPr/>
        </p:nvSpPr>
        <p:spPr bwMode="auto">
          <a:xfrm>
            <a:off x="301625" y="3985200"/>
            <a:ext cx="8532813" cy="452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ts val="0"/>
              </a:spcBef>
            </a:pPr>
            <a:r>
              <a:rPr lang="en-GB" sz="1800" b="1" dirty="0" smtClean="0">
                <a:latin typeface="Arial" charset="0"/>
              </a:rPr>
              <a:t>C.6</a:t>
            </a:r>
            <a:r>
              <a:rPr lang="en-GB" sz="1800" b="1" dirty="0">
                <a:latin typeface="Arial" charset="0"/>
              </a:rPr>
              <a:t>	The values of the disturbance term have independent distributions</a:t>
            </a:r>
            <a:r>
              <a:rPr lang="en-US" sz="1800" dirty="0">
                <a:latin typeface="Arial" charset="0"/>
              </a:rPr>
              <a:t> </a:t>
            </a:r>
          </a:p>
        </p:txBody>
      </p:sp>
      <p:sp>
        <p:nvSpPr>
          <p:cNvPr id="27" name="Rectangle 8"/>
          <p:cNvSpPr>
            <a:spLocks noChangeArrowheads="1"/>
          </p:cNvSpPr>
          <p:nvPr/>
        </p:nvSpPr>
        <p:spPr bwMode="auto">
          <a:xfrm>
            <a:off x="32400" y="4550400"/>
            <a:ext cx="9079200" cy="403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9"/>
          <p:cNvSpPr txBox="1">
            <a:spLocks noChangeArrowheads="1"/>
          </p:cNvSpPr>
          <p:nvPr/>
        </p:nvSpPr>
        <p:spPr bwMode="auto">
          <a:xfrm>
            <a:off x="301625" y="4561200"/>
            <a:ext cx="8532813"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ct val="60000"/>
              </a:spcBef>
            </a:pPr>
            <a:r>
              <a:rPr lang="en-GB" sz="1800" b="1" dirty="0" smtClean="0">
                <a:latin typeface="Arial" charset="0"/>
              </a:rPr>
              <a:t>C.7</a:t>
            </a:r>
            <a:r>
              <a:rPr lang="en-GB" sz="1800" b="1" dirty="0">
                <a:latin typeface="Arial" charset="0"/>
              </a:rPr>
              <a:t>	The disturbance term is distributed independently of the </a:t>
            </a:r>
            <a:r>
              <a:rPr lang="en-GB" sz="1800" b="1" dirty="0" err="1" smtClean="0">
                <a:latin typeface="Arial" charset="0"/>
              </a:rPr>
              <a:t>regressors</a:t>
            </a:r>
            <a:endParaRPr lang="en-GB" sz="1800" b="1" dirty="0">
              <a:latin typeface="Arial" charset="0"/>
            </a:endParaRPr>
          </a:p>
        </p:txBody>
      </p:sp>
      <p:sp>
        <p:nvSpPr>
          <p:cNvPr id="25" name="Rectangle 7"/>
          <p:cNvSpPr>
            <a:spLocks noChangeArrowheads="1"/>
          </p:cNvSpPr>
          <p:nvPr/>
        </p:nvSpPr>
        <p:spPr bwMode="auto">
          <a:xfrm>
            <a:off x="0" y="509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6" name="Text Box 6"/>
          <p:cNvSpPr txBox="1">
            <a:spLocks noChangeArrowheads="1"/>
          </p:cNvSpPr>
          <p:nvPr/>
        </p:nvSpPr>
        <p:spPr bwMode="auto">
          <a:xfrm>
            <a:off x="301625" y="51372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047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assumption is of even greater practical importance in the context of time series regressions.  It will be discussed in detail in the next slideshow.</a:t>
            </a:r>
          </a:p>
        </p:txBody>
      </p:sp>
      <p:sp>
        <p:nvSpPr>
          <p:cNvPr id="190474"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10</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ASSUMPTIONS FOR MODEL C: REGRESSIONS WITH TIME SERIES DATA</a:t>
            </a:r>
            <a:endParaRPr lang="en-GB" sz="1600" dirty="0">
              <a:latin typeface="Times New Roman" pitchFamily="18" charset="0"/>
            </a:endParaRPr>
          </a:p>
        </p:txBody>
      </p:sp>
      <p:sp>
        <p:nvSpPr>
          <p:cNvPr id="11" name="Rectangle 7"/>
          <p:cNvSpPr>
            <a:spLocks noChangeArrowheads="1"/>
          </p:cNvSpPr>
          <p:nvPr/>
        </p:nvSpPr>
        <p:spPr bwMode="auto">
          <a:xfrm>
            <a:off x="0" y="451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2" name="Rectangle 7"/>
          <p:cNvSpPr>
            <a:spLocks noChangeArrowheads="1"/>
          </p:cNvSpPr>
          <p:nvPr/>
        </p:nvSpPr>
        <p:spPr bwMode="auto">
          <a:xfrm>
            <a:off x="0" y="3940425"/>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3" name="Rectangle 7"/>
          <p:cNvSpPr>
            <a:spLocks noChangeArrowheads="1"/>
          </p:cNvSpPr>
          <p:nvPr/>
        </p:nvSpPr>
        <p:spPr bwMode="auto">
          <a:xfrm>
            <a:off x="0" y="163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4" name="Rectangle 7"/>
          <p:cNvSpPr>
            <a:spLocks noChangeArrowheads="1"/>
          </p:cNvSpPr>
          <p:nvPr/>
        </p:nvSpPr>
        <p:spPr bwMode="auto">
          <a:xfrm>
            <a:off x="0" y="540000"/>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5" name="Text Box 3"/>
          <p:cNvSpPr txBox="1">
            <a:spLocks noChangeArrowheads="1"/>
          </p:cNvSpPr>
          <p:nvPr/>
        </p:nvSpPr>
        <p:spPr bwMode="auto">
          <a:xfrm>
            <a:off x="301625" y="594000"/>
            <a:ext cx="8532813" cy="878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.1</a:t>
            </a:r>
            <a:r>
              <a:rPr lang="en-GB" sz="1800" b="1" dirty="0">
                <a:latin typeface="Arial" charset="0"/>
              </a:rPr>
              <a:t>	The model is linear in parameters and correctly specified.</a:t>
            </a:r>
          </a:p>
          <a:p>
            <a:pPr>
              <a:spcBef>
                <a:spcPts val="600"/>
              </a:spcBef>
            </a:pPr>
            <a:r>
              <a:rPr lang="en-GB" b="1" dirty="0"/>
              <a:t>		</a:t>
            </a:r>
            <a:r>
              <a:rPr lang="en-GB" b="1" i="1" dirty="0"/>
              <a:t>Y</a:t>
            </a:r>
            <a:r>
              <a:rPr lang="en-GB" b="1" dirty="0"/>
              <a:t> = </a:t>
            </a:r>
            <a:r>
              <a:rPr lang="en-GB" b="1" i="1" dirty="0">
                <a:latin typeface="Symbol" pitchFamily="18" charset="2"/>
              </a:rPr>
              <a:t>b</a:t>
            </a:r>
            <a:r>
              <a:rPr lang="en-GB" b="1" baseline="-25000" dirty="0"/>
              <a:t>1</a:t>
            </a:r>
            <a:r>
              <a:rPr lang="en-GB" b="1" dirty="0"/>
              <a:t> + </a:t>
            </a:r>
            <a:r>
              <a:rPr lang="en-GB" b="1" i="1" dirty="0">
                <a:latin typeface="Symbol" pitchFamily="18" charset="2"/>
              </a:rPr>
              <a:t>b</a:t>
            </a:r>
            <a:r>
              <a:rPr lang="en-GB" b="1" baseline="-25000" dirty="0"/>
              <a:t>2</a:t>
            </a:r>
            <a:r>
              <a:rPr lang="en-GB" b="1" i="1" dirty="0"/>
              <a:t>X</a:t>
            </a:r>
            <a:r>
              <a:rPr lang="en-GB" b="1" baseline="-25000" dirty="0"/>
              <a:t>2</a:t>
            </a:r>
            <a:r>
              <a:rPr lang="en-GB" b="1" dirty="0"/>
              <a:t> + … + </a:t>
            </a:r>
            <a:r>
              <a:rPr lang="en-GB" b="1" i="1" dirty="0" err="1">
                <a:latin typeface="Symbol" pitchFamily="18" charset="2"/>
              </a:rPr>
              <a:t>b</a:t>
            </a:r>
            <a:r>
              <a:rPr lang="en-GB" b="1" i="1" baseline="-25000" dirty="0" err="1"/>
              <a:t>k</a:t>
            </a:r>
            <a:r>
              <a:rPr lang="en-GB" b="1" i="1" dirty="0" err="1"/>
              <a:t>X</a:t>
            </a:r>
            <a:r>
              <a:rPr lang="en-GB" b="1" i="1" baseline="-25000" dirty="0" err="1"/>
              <a:t>k</a:t>
            </a:r>
            <a:r>
              <a:rPr lang="en-GB" b="1" dirty="0"/>
              <a:t> + </a:t>
            </a:r>
            <a:r>
              <a:rPr lang="en-GB" b="1" i="1" dirty="0"/>
              <a:t>u</a:t>
            </a:r>
            <a:endParaRPr lang="en-GB" b="1" dirty="0"/>
          </a:p>
          <a:p>
            <a:endParaRPr lang="en-GB" b="1" dirty="0"/>
          </a:p>
        </p:txBody>
      </p:sp>
      <p:sp>
        <p:nvSpPr>
          <p:cNvPr id="17" name="Text Box 3"/>
          <p:cNvSpPr txBox="1">
            <a:spLocks noChangeArrowheads="1"/>
          </p:cNvSpPr>
          <p:nvPr/>
        </p:nvSpPr>
        <p:spPr bwMode="auto">
          <a:xfrm>
            <a:off x="301625" y="1681200"/>
            <a:ext cx="8532813" cy="43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.2</a:t>
            </a:r>
            <a:r>
              <a:rPr lang="en-GB" sz="1800" b="1" dirty="0">
                <a:latin typeface="Arial" charset="0"/>
              </a:rPr>
              <a:t>	The </a:t>
            </a:r>
            <a:r>
              <a:rPr lang="en-GB" sz="1800" b="1" dirty="0" smtClean="0">
                <a:latin typeface="Arial" charset="0"/>
              </a:rPr>
              <a:t>time series for </a:t>
            </a:r>
            <a:r>
              <a:rPr lang="en-GB" sz="1800" b="1" dirty="0">
                <a:latin typeface="Arial" charset="0"/>
              </a:rPr>
              <a:t>the </a:t>
            </a:r>
            <a:r>
              <a:rPr lang="en-GB" sz="1800" b="1" dirty="0" err="1">
                <a:latin typeface="Arial" charset="0"/>
              </a:rPr>
              <a:t>regressors</a:t>
            </a:r>
            <a:r>
              <a:rPr lang="en-GB" sz="1800" b="1" dirty="0">
                <a:latin typeface="Arial" charset="0"/>
              </a:rPr>
              <a:t> </a:t>
            </a:r>
            <a:r>
              <a:rPr lang="en-GB" sz="1800" b="1" dirty="0" smtClean="0">
                <a:latin typeface="Arial" charset="0"/>
              </a:rPr>
              <a:t>are weakly persistent.</a:t>
            </a:r>
            <a:endParaRPr lang="en-US" sz="1800" dirty="0">
              <a:latin typeface="Arial" charset="0"/>
            </a:endParaRPr>
          </a:p>
        </p:txBody>
      </p:sp>
      <p:sp>
        <p:nvSpPr>
          <p:cNvPr id="18" name="Rectangle 7"/>
          <p:cNvSpPr>
            <a:spLocks noChangeArrowheads="1"/>
          </p:cNvSpPr>
          <p:nvPr/>
        </p:nvSpPr>
        <p:spPr bwMode="auto">
          <a:xfrm>
            <a:off x="0" y="221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9" name="Text Box 3"/>
          <p:cNvSpPr txBox="1">
            <a:spLocks noChangeArrowheads="1"/>
          </p:cNvSpPr>
          <p:nvPr/>
        </p:nvSpPr>
        <p:spPr bwMode="auto">
          <a:xfrm>
            <a:off x="301625" y="2257200"/>
            <a:ext cx="865187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.3</a:t>
            </a:r>
            <a:r>
              <a:rPr lang="en-GB" sz="1800" b="1" dirty="0">
                <a:latin typeface="Arial" charset="0"/>
              </a:rPr>
              <a:t>	There does not exist an exact linear relationship among the </a:t>
            </a:r>
            <a:r>
              <a:rPr lang="en-GB" sz="1800" b="1" dirty="0" err="1" smtClean="0">
                <a:latin typeface="Arial" charset="0"/>
              </a:rPr>
              <a:t>regressors</a:t>
            </a:r>
            <a:r>
              <a:rPr lang="en-GB" sz="1800" b="1" dirty="0" smtClean="0">
                <a:latin typeface="Arial" charset="0"/>
              </a:rPr>
              <a:t>.</a:t>
            </a:r>
            <a:endParaRPr lang="en-GB" sz="1800" b="1" dirty="0">
              <a:latin typeface="Arial" charset="0"/>
            </a:endParaRPr>
          </a:p>
        </p:txBody>
      </p:sp>
      <p:sp>
        <p:nvSpPr>
          <p:cNvPr id="20" name="Rectangle 7"/>
          <p:cNvSpPr>
            <a:spLocks noChangeArrowheads="1"/>
          </p:cNvSpPr>
          <p:nvPr/>
        </p:nvSpPr>
        <p:spPr bwMode="auto">
          <a:xfrm>
            <a:off x="0" y="2790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1" name="Text Box 3"/>
          <p:cNvSpPr txBox="1">
            <a:spLocks noChangeArrowheads="1"/>
          </p:cNvSpPr>
          <p:nvPr/>
        </p:nvSpPr>
        <p:spPr bwMode="auto">
          <a:xfrm>
            <a:off x="301625" y="2833200"/>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.4</a:t>
            </a:r>
            <a:r>
              <a:rPr lang="en-GB" sz="1800" b="1" dirty="0">
                <a:latin typeface="Arial" charset="0"/>
              </a:rPr>
              <a:t>	The disturbance term has zero </a:t>
            </a:r>
            <a:r>
              <a:rPr lang="en-GB" sz="1800" b="1" dirty="0" smtClean="0">
                <a:latin typeface="Arial" charset="0"/>
              </a:rPr>
              <a:t>expectation.</a:t>
            </a:r>
            <a:endParaRPr lang="en-US" sz="1800" b="1" dirty="0">
              <a:latin typeface="Arial" charset="0"/>
            </a:endParaRPr>
          </a:p>
        </p:txBody>
      </p:sp>
      <p:sp>
        <p:nvSpPr>
          <p:cNvPr id="22" name="Rectangle 7"/>
          <p:cNvSpPr>
            <a:spLocks noChangeArrowheads="1"/>
          </p:cNvSpPr>
          <p:nvPr/>
        </p:nvSpPr>
        <p:spPr bwMode="auto">
          <a:xfrm>
            <a:off x="0" y="3366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3" name="Text Box 6"/>
          <p:cNvSpPr txBox="1">
            <a:spLocks noChangeArrowheads="1"/>
          </p:cNvSpPr>
          <p:nvPr/>
        </p:nvSpPr>
        <p:spPr bwMode="auto">
          <a:xfrm>
            <a:off x="301625" y="3409200"/>
            <a:ext cx="8532813"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.5</a:t>
            </a:r>
            <a:r>
              <a:rPr lang="en-GB" sz="1800" b="1" dirty="0">
                <a:latin typeface="Arial" charset="0"/>
              </a:rPr>
              <a:t>	The disturbance term is homoscedastic</a:t>
            </a:r>
            <a:r>
              <a:rPr lang="en-GB" sz="1800" b="1" dirty="0" smtClean="0">
                <a:latin typeface="Arial" charset="0"/>
              </a:rPr>
              <a:t>.</a:t>
            </a:r>
            <a:endParaRPr lang="en-GB" sz="1800" b="1" dirty="0">
              <a:latin typeface="Arial" charset="0"/>
            </a:endParaRPr>
          </a:p>
        </p:txBody>
      </p:sp>
      <p:sp>
        <p:nvSpPr>
          <p:cNvPr id="24" name="Text Box 9"/>
          <p:cNvSpPr txBox="1">
            <a:spLocks noChangeArrowheads="1"/>
          </p:cNvSpPr>
          <p:nvPr/>
        </p:nvSpPr>
        <p:spPr bwMode="auto">
          <a:xfrm>
            <a:off x="301625" y="3985200"/>
            <a:ext cx="8532813" cy="452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ts val="0"/>
              </a:spcBef>
            </a:pPr>
            <a:r>
              <a:rPr lang="en-GB" sz="1800" b="1" dirty="0" smtClean="0">
                <a:latin typeface="Arial" charset="0"/>
              </a:rPr>
              <a:t>C.6</a:t>
            </a:r>
            <a:r>
              <a:rPr lang="en-GB" sz="1800" b="1" dirty="0">
                <a:latin typeface="Arial" charset="0"/>
              </a:rPr>
              <a:t>	The values of the disturbance term have independent distributions</a:t>
            </a:r>
            <a:r>
              <a:rPr lang="en-US" sz="1800" dirty="0">
                <a:latin typeface="Arial" charset="0"/>
              </a:rPr>
              <a:t> </a:t>
            </a:r>
          </a:p>
        </p:txBody>
      </p:sp>
      <p:sp>
        <p:nvSpPr>
          <p:cNvPr id="28" name="Rectangle 8"/>
          <p:cNvSpPr>
            <a:spLocks noChangeArrowheads="1"/>
          </p:cNvSpPr>
          <p:nvPr/>
        </p:nvSpPr>
        <p:spPr bwMode="auto">
          <a:xfrm>
            <a:off x="32400" y="4550400"/>
            <a:ext cx="9079200" cy="403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9"/>
          <p:cNvSpPr txBox="1">
            <a:spLocks noChangeArrowheads="1"/>
          </p:cNvSpPr>
          <p:nvPr/>
        </p:nvSpPr>
        <p:spPr bwMode="auto">
          <a:xfrm>
            <a:off x="301625" y="4561200"/>
            <a:ext cx="8532813"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ct val="60000"/>
              </a:spcBef>
            </a:pPr>
            <a:r>
              <a:rPr lang="en-GB" sz="1800" b="1" dirty="0" smtClean="0">
                <a:latin typeface="Arial" charset="0"/>
              </a:rPr>
              <a:t>C.7</a:t>
            </a:r>
            <a:r>
              <a:rPr lang="en-GB" sz="1800" b="1" dirty="0">
                <a:latin typeface="Arial" charset="0"/>
              </a:rPr>
              <a:t>	The disturbance term is distributed independently of the </a:t>
            </a:r>
            <a:r>
              <a:rPr lang="en-GB" sz="1800" b="1" dirty="0" err="1" smtClean="0">
                <a:latin typeface="Arial" charset="0"/>
              </a:rPr>
              <a:t>regressors</a:t>
            </a:r>
            <a:endParaRPr lang="en-GB" sz="1800" b="1" dirty="0">
              <a:latin typeface="Arial" charset="0"/>
            </a:endParaRPr>
          </a:p>
        </p:txBody>
      </p:sp>
      <p:sp>
        <p:nvSpPr>
          <p:cNvPr id="26" name="Rectangle 7"/>
          <p:cNvSpPr>
            <a:spLocks noChangeArrowheads="1"/>
          </p:cNvSpPr>
          <p:nvPr/>
        </p:nvSpPr>
        <p:spPr bwMode="auto">
          <a:xfrm>
            <a:off x="0" y="509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7" name="Text Box 6"/>
          <p:cNvSpPr txBox="1">
            <a:spLocks noChangeArrowheads="1"/>
          </p:cNvSpPr>
          <p:nvPr/>
        </p:nvSpPr>
        <p:spPr bwMode="auto">
          <a:xfrm>
            <a:off x="301625" y="51372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11.1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a:solidFill>
                  <a:schemeClr val="bg1"/>
                </a:solidFill>
              </a:rPr>
              <a:t>20 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4" name="Text Box 10"/>
          <p:cNvSpPr txBox="1">
            <a:spLocks noChangeArrowheads="1"/>
          </p:cNvSpPr>
          <p:nvPr/>
        </p:nvSpPr>
        <p:spPr bwMode="auto">
          <a:xfrm>
            <a:off x="8229600" y="6553200"/>
            <a:ext cx="83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2016.05.21</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817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a:t>
            </a:r>
          </a:p>
        </p:txBody>
      </p:sp>
      <p:sp>
        <p:nvSpPr>
          <p:cNvPr id="17818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ASSUMPTIONS FOR MODEL C: REGRESSIONS WITH TIME SERIES DATA</a:t>
            </a:r>
            <a:endParaRPr lang="en-GB" sz="1600" dirty="0">
              <a:latin typeface="Times New Roman" pitchFamily="18" charset="0"/>
            </a:endParaRPr>
          </a:p>
        </p:txBody>
      </p:sp>
      <p:sp>
        <p:nvSpPr>
          <p:cNvPr id="17818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Assumptions C.1, C.3, C.4, C.5, and C.8, and the consequences of their violations are the same as those for Model B and they will not be discussed further here.</a:t>
            </a:r>
            <a:r>
              <a:rPr lang="en-US" sz="1500"/>
              <a:t> </a:t>
            </a:r>
            <a:endParaRPr lang="en-GB" sz="1500"/>
          </a:p>
        </p:txBody>
      </p:sp>
      <p:sp>
        <p:nvSpPr>
          <p:cNvPr id="8" name="Rectangle 7"/>
          <p:cNvSpPr>
            <a:spLocks noChangeArrowheads="1"/>
          </p:cNvSpPr>
          <p:nvPr/>
        </p:nvSpPr>
        <p:spPr bwMode="auto">
          <a:xfrm>
            <a:off x="0" y="451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9" name="Rectangle 7"/>
          <p:cNvSpPr>
            <a:spLocks noChangeArrowheads="1"/>
          </p:cNvSpPr>
          <p:nvPr/>
        </p:nvSpPr>
        <p:spPr bwMode="auto">
          <a:xfrm>
            <a:off x="0" y="3940425"/>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0" name="Rectangle 7"/>
          <p:cNvSpPr>
            <a:spLocks noChangeArrowheads="1"/>
          </p:cNvSpPr>
          <p:nvPr/>
        </p:nvSpPr>
        <p:spPr bwMode="auto">
          <a:xfrm>
            <a:off x="0" y="163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1" name="Rectangle 7"/>
          <p:cNvSpPr>
            <a:spLocks noChangeArrowheads="1"/>
          </p:cNvSpPr>
          <p:nvPr/>
        </p:nvSpPr>
        <p:spPr bwMode="auto">
          <a:xfrm>
            <a:off x="0" y="540000"/>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2" name="Text Box 3"/>
          <p:cNvSpPr txBox="1">
            <a:spLocks noChangeArrowheads="1"/>
          </p:cNvSpPr>
          <p:nvPr/>
        </p:nvSpPr>
        <p:spPr bwMode="auto">
          <a:xfrm>
            <a:off x="301625" y="594000"/>
            <a:ext cx="8532813" cy="878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.1</a:t>
            </a:r>
            <a:r>
              <a:rPr lang="en-GB" sz="1800" b="1" dirty="0">
                <a:latin typeface="Arial" charset="0"/>
              </a:rPr>
              <a:t>	The model is linear in parameters and correctly specified.</a:t>
            </a:r>
          </a:p>
          <a:p>
            <a:pPr>
              <a:spcBef>
                <a:spcPts val="600"/>
              </a:spcBef>
            </a:pPr>
            <a:r>
              <a:rPr lang="en-GB" b="1" dirty="0"/>
              <a:t>		</a:t>
            </a:r>
            <a:r>
              <a:rPr lang="en-GB" b="1" i="1" dirty="0"/>
              <a:t>Y</a:t>
            </a:r>
            <a:r>
              <a:rPr lang="en-GB" b="1" dirty="0"/>
              <a:t> = </a:t>
            </a:r>
            <a:r>
              <a:rPr lang="en-GB" b="1" i="1" dirty="0">
                <a:latin typeface="Symbol" pitchFamily="18" charset="2"/>
              </a:rPr>
              <a:t>b</a:t>
            </a:r>
            <a:r>
              <a:rPr lang="en-GB" b="1" baseline="-25000" dirty="0"/>
              <a:t>1</a:t>
            </a:r>
            <a:r>
              <a:rPr lang="en-GB" b="1" dirty="0"/>
              <a:t> + </a:t>
            </a:r>
            <a:r>
              <a:rPr lang="en-GB" b="1" i="1" dirty="0">
                <a:latin typeface="Symbol" pitchFamily="18" charset="2"/>
              </a:rPr>
              <a:t>b</a:t>
            </a:r>
            <a:r>
              <a:rPr lang="en-GB" b="1" baseline="-25000" dirty="0"/>
              <a:t>2</a:t>
            </a:r>
            <a:r>
              <a:rPr lang="en-GB" b="1" i="1" dirty="0"/>
              <a:t>X</a:t>
            </a:r>
            <a:r>
              <a:rPr lang="en-GB" b="1" baseline="-25000" dirty="0"/>
              <a:t>2</a:t>
            </a:r>
            <a:r>
              <a:rPr lang="en-GB" b="1" dirty="0"/>
              <a:t> + … + </a:t>
            </a:r>
            <a:r>
              <a:rPr lang="en-GB" b="1" i="1" dirty="0" err="1">
                <a:latin typeface="Symbol" pitchFamily="18" charset="2"/>
              </a:rPr>
              <a:t>b</a:t>
            </a:r>
            <a:r>
              <a:rPr lang="en-GB" b="1" i="1" baseline="-25000" dirty="0" err="1"/>
              <a:t>k</a:t>
            </a:r>
            <a:r>
              <a:rPr lang="en-GB" b="1" i="1" dirty="0" err="1"/>
              <a:t>X</a:t>
            </a:r>
            <a:r>
              <a:rPr lang="en-GB" b="1" i="1" baseline="-25000" dirty="0" err="1"/>
              <a:t>k</a:t>
            </a:r>
            <a:r>
              <a:rPr lang="en-GB" b="1" dirty="0"/>
              <a:t> + </a:t>
            </a:r>
            <a:r>
              <a:rPr lang="en-GB" b="1" i="1" dirty="0"/>
              <a:t>u</a:t>
            </a:r>
            <a:endParaRPr lang="en-GB" b="1" dirty="0"/>
          </a:p>
          <a:p>
            <a:endParaRPr lang="en-GB" b="1" dirty="0"/>
          </a:p>
        </p:txBody>
      </p:sp>
      <p:sp>
        <p:nvSpPr>
          <p:cNvPr id="13" name="Text Box 3"/>
          <p:cNvSpPr txBox="1">
            <a:spLocks noChangeArrowheads="1"/>
          </p:cNvSpPr>
          <p:nvPr/>
        </p:nvSpPr>
        <p:spPr bwMode="auto">
          <a:xfrm>
            <a:off x="301625" y="1681200"/>
            <a:ext cx="8532813" cy="43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.2</a:t>
            </a:r>
            <a:r>
              <a:rPr lang="en-GB" sz="1800" b="1" dirty="0">
                <a:latin typeface="Arial" charset="0"/>
              </a:rPr>
              <a:t>	The </a:t>
            </a:r>
            <a:r>
              <a:rPr lang="en-GB" sz="1800" b="1" dirty="0" smtClean="0">
                <a:latin typeface="Arial" charset="0"/>
              </a:rPr>
              <a:t>time series for </a:t>
            </a:r>
            <a:r>
              <a:rPr lang="en-GB" sz="1800" b="1" dirty="0">
                <a:latin typeface="Arial" charset="0"/>
              </a:rPr>
              <a:t>the </a:t>
            </a:r>
            <a:r>
              <a:rPr lang="en-GB" sz="1800" b="1" dirty="0" err="1">
                <a:latin typeface="Arial" charset="0"/>
              </a:rPr>
              <a:t>regressors</a:t>
            </a:r>
            <a:r>
              <a:rPr lang="en-GB" sz="1800" b="1" dirty="0">
                <a:latin typeface="Arial" charset="0"/>
              </a:rPr>
              <a:t> </a:t>
            </a:r>
            <a:r>
              <a:rPr lang="en-GB" sz="1800" b="1" dirty="0" smtClean="0">
                <a:latin typeface="Arial" charset="0"/>
              </a:rPr>
              <a:t>are weakly persistent.</a:t>
            </a:r>
            <a:endParaRPr lang="en-US" sz="1800" dirty="0">
              <a:latin typeface="Arial" charset="0"/>
            </a:endParaRPr>
          </a:p>
        </p:txBody>
      </p:sp>
      <p:sp>
        <p:nvSpPr>
          <p:cNvPr id="14" name="Rectangle 7"/>
          <p:cNvSpPr>
            <a:spLocks noChangeArrowheads="1"/>
          </p:cNvSpPr>
          <p:nvPr/>
        </p:nvSpPr>
        <p:spPr bwMode="auto">
          <a:xfrm>
            <a:off x="0" y="221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5" name="Text Box 3"/>
          <p:cNvSpPr txBox="1">
            <a:spLocks noChangeArrowheads="1"/>
          </p:cNvSpPr>
          <p:nvPr/>
        </p:nvSpPr>
        <p:spPr bwMode="auto">
          <a:xfrm>
            <a:off x="301625" y="2257200"/>
            <a:ext cx="865187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.3</a:t>
            </a:r>
            <a:r>
              <a:rPr lang="en-GB" sz="1800" b="1" dirty="0">
                <a:latin typeface="Arial" charset="0"/>
              </a:rPr>
              <a:t>	There does not exist an exact linear relationship among the </a:t>
            </a:r>
            <a:r>
              <a:rPr lang="en-GB" sz="1800" b="1" dirty="0" err="1" smtClean="0">
                <a:latin typeface="Arial" charset="0"/>
              </a:rPr>
              <a:t>regressors</a:t>
            </a:r>
            <a:r>
              <a:rPr lang="en-GB" sz="1800" b="1" dirty="0" smtClean="0">
                <a:latin typeface="Arial" charset="0"/>
              </a:rPr>
              <a:t>.</a:t>
            </a:r>
            <a:endParaRPr lang="en-GB" sz="1800" b="1" dirty="0">
              <a:latin typeface="Arial" charset="0"/>
            </a:endParaRPr>
          </a:p>
        </p:txBody>
      </p:sp>
      <p:sp>
        <p:nvSpPr>
          <p:cNvPr id="16" name="Rectangle 7"/>
          <p:cNvSpPr>
            <a:spLocks noChangeArrowheads="1"/>
          </p:cNvSpPr>
          <p:nvPr/>
        </p:nvSpPr>
        <p:spPr bwMode="auto">
          <a:xfrm>
            <a:off x="0" y="2790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7" name="Text Box 3"/>
          <p:cNvSpPr txBox="1">
            <a:spLocks noChangeArrowheads="1"/>
          </p:cNvSpPr>
          <p:nvPr/>
        </p:nvSpPr>
        <p:spPr bwMode="auto">
          <a:xfrm>
            <a:off x="301625" y="2833200"/>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.4</a:t>
            </a:r>
            <a:r>
              <a:rPr lang="en-GB" sz="1800" b="1" dirty="0">
                <a:latin typeface="Arial" charset="0"/>
              </a:rPr>
              <a:t>	The disturbance term has zero </a:t>
            </a:r>
            <a:r>
              <a:rPr lang="en-GB" sz="1800" b="1" dirty="0" smtClean="0">
                <a:latin typeface="Arial" charset="0"/>
              </a:rPr>
              <a:t>expectation.</a:t>
            </a:r>
            <a:endParaRPr lang="en-US" sz="1800" b="1" dirty="0">
              <a:latin typeface="Arial" charset="0"/>
            </a:endParaRPr>
          </a:p>
        </p:txBody>
      </p:sp>
      <p:sp>
        <p:nvSpPr>
          <p:cNvPr id="18" name="Rectangle 7"/>
          <p:cNvSpPr>
            <a:spLocks noChangeArrowheads="1"/>
          </p:cNvSpPr>
          <p:nvPr/>
        </p:nvSpPr>
        <p:spPr bwMode="auto">
          <a:xfrm>
            <a:off x="0" y="3366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9" name="Text Box 6"/>
          <p:cNvSpPr txBox="1">
            <a:spLocks noChangeArrowheads="1"/>
          </p:cNvSpPr>
          <p:nvPr/>
        </p:nvSpPr>
        <p:spPr bwMode="auto">
          <a:xfrm>
            <a:off x="301625" y="3409200"/>
            <a:ext cx="8532813"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.5</a:t>
            </a:r>
            <a:r>
              <a:rPr lang="en-GB" sz="1800" b="1" dirty="0">
                <a:latin typeface="Arial" charset="0"/>
              </a:rPr>
              <a:t>	The disturbance term is homoscedastic</a:t>
            </a:r>
            <a:r>
              <a:rPr lang="en-GB" sz="1800" b="1" dirty="0" smtClean="0">
                <a:latin typeface="Arial" charset="0"/>
              </a:rPr>
              <a:t>.</a:t>
            </a:r>
            <a:endParaRPr lang="en-GB" sz="1800" b="1" dirty="0">
              <a:latin typeface="Arial" charset="0"/>
            </a:endParaRPr>
          </a:p>
        </p:txBody>
      </p:sp>
      <p:sp>
        <p:nvSpPr>
          <p:cNvPr id="20" name="Text Box 9"/>
          <p:cNvSpPr txBox="1">
            <a:spLocks noChangeArrowheads="1"/>
          </p:cNvSpPr>
          <p:nvPr/>
        </p:nvSpPr>
        <p:spPr bwMode="auto">
          <a:xfrm>
            <a:off x="301625" y="3985200"/>
            <a:ext cx="8532813" cy="452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ts val="0"/>
              </a:spcBef>
            </a:pPr>
            <a:r>
              <a:rPr lang="en-GB" sz="1800" b="1" dirty="0" smtClean="0">
                <a:latin typeface="Arial" charset="0"/>
              </a:rPr>
              <a:t>C.6</a:t>
            </a:r>
            <a:r>
              <a:rPr lang="en-GB" sz="1800" b="1" dirty="0">
                <a:latin typeface="Arial" charset="0"/>
              </a:rPr>
              <a:t>	The values of the disturbance term have independent distributions</a:t>
            </a:r>
            <a:r>
              <a:rPr lang="en-US" sz="1800" dirty="0">
                <a:latin typeface="Arial" charset="0"/>
              </a:rPr>
              <a:t> </a:t>
            </a:r>
          </a:p>
        </p:txBody>
      </p:sp>
      <p:sp>
        <p:nvSpPr>
          <p:cNvPr id="21" name="Text Box 9"/>
          <p:cNvSpPr txBox="1">
            <a:spLocks noChangeArrowheads="1"/>
          </p:cNvSpPr>
          <p:nvPr/>
        </p:nvSpPr>
        <p:spPr bwMode="auto">
          <a:xfrm>
            <a:off x="301625" y="4561200"/>
            <a:ext cx="8532813"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ct val="60000"/>
              </a:spcBef>
            </a:pPr>
            <a:r>
              <a:rPr lang="en-GB" sz="1800" b="1" dirty="0" smtClean="0">
                <a:latin typeface="Arial" charset="0"/>
              </a:rPr>
              <a:t>C.7</a:t>
            </a:r>
            <a:r>
              <a:rPr lang="en-GB" sz="1800" b="1" dirty="0">
                <a:latin typeface="Arial" charset="0"/>
              </a:rPr>
              <a:t>	The disturbance term is distributed independently of the </a:t>
            </a:r>
            <a:r>
              <a:rPr lang="en-GB" sz="1800" b="1" dirty="0" err="1" smtClean="0">
                <a:latin typeface="Arial" charset="0"/>
              </a:rPr>
              <a:t>regressors</a:t>
            </a:r>
            <a:endParaRPr lang="en-GB" sz="1800" b="1" dirty="0">
              <a:latin typeface="Arial" charset="0"/>
            </a:endParaRPr>
          </a:p>
        </p:txBody>
      </p:sp>
      <p:sp>
        <p:nvSpPr>
          <p:cNvPr id="22" name="Rectangle 7"/>
          <p:cNvSpPr>
            <a:spLocks noChangeArrowheads="1"/>
          </p:cNvSpPr>
          <p:nvPr/>
        </p:nvSpPr>
        <p:spPr bwMode="auto">
          <a:xfrm>
            <a:off x="0" y="509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3" name="Text Box 6"/>
          <p:cNvSpPr txBox="1">
            <a:spLocks noChangeArrowheads="1"/>
          </p:cNvSpPr>
          <p:nvPr/>
        </p:nvSpPr>
        <p:spPr bwMode="auto">
          <a:xfrm>
            <a:off x="301625" y="51372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456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Assumption C.2 replaces the Model B assumption that the values of the regressors in the observations in the sample are drawn randomly from fixed populations.</a:t>
            </a:r>
            <a:endParaRPr lang="en-GB" sz="1500"/>
          </a:p>
        </p:txBody>
      </p:sp>
      <p:sp>
        <p:nvSpPr>
          <p:cNvPr id="194568"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ASSUMPTIONS FOR MODEL C: REGRESSIONS WITH TIME SERIES DATA</a:t>
            </a:r>
            <a:endParaRPr lang="en-GB" sz="1600" dirty="0">
              <a:latin typeface="Times New Roman" pitchFamily="18" charset="0"/>
            </a:endParaRPr>
          </a:p>
        </p:txBody>
      </p:sp>
      <p:sp>
        <p:nvSpPr>
          <p:cNvPr id="10" name="Rectangle 7"/>
          <p:cNvSpPr>
            <a:spLocks noChangeArrowheads="1"/>
          </p:cNvSpPr>
          <p:nvPr/>
        </p:nvSpPr>
        <p:spPr bwMode="auto">
          <a:xfrm>
            <a:off x="0" y="451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1" name="Rectangle 7"/>
          <p:cNvSpPr>
            <a:spLocks noChangeArrowheads="1"/>
          </p:cNvSpPr>
          <p:nvPr/>
        </p:nvSpPr>
        <p:spPr bwMode="auto">
          <a:xfrm>
            <a:off x="0" y="3940425"/>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2" name="Rectangle 7"/>
          <p:cNvSpPr>
            <a:spLocks noChangeArrowheads="1"/>
          </p:cNvSpPr>
          <p:nvPr/>
        </p:nvSpPr>
        <p:spPr bwMode="auto">
          <a:xfrm>
            <a:off x="0" y="163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3" name="Rectangle 7"/>
          <p:cNvSpPr>
            <a:spLocks noChangeArrowheads="1"/>
          </p:cNvSpPr>
          <p:nvPr/>
        </p:nvSpPr>
        <p:spPr bwMode="auto">
          <a:xfrm>
            <a:off x="0" y="540000"/>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4" name="Text Box 3"/>
          <p:cNvSpPr txBox="1">
            <a:spLocks noChangeArrowheads="1"/>
          </p:cNvSpPr>
          <p:nvPr/>
        </p:nvSpPr>
        <p:spPr bwMode="auto">
          <a:xfrm>
            <a:off x="301625" y="594000"/>
            <a:ext cx="8532813" cy="878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.1</a:t>
            </a:r>
            <a:r>
              <a:rPr lang="en-GB" sz="1800" b="1" dirty="0">
                <a:latin typeface="Arial" charset="0"/>
              </a:rPr>
              <a:t>	The model is linear in parameters and correctly specified.</a:t>
            </a:r>
          </a:p>
          <a:p>
            <a:pPr>
              <a:spcBef>
                <a:spcPts val="600"/>
              </a:spcBef>
            </a:pPr>
            <a:r>
              <a:rPr lang="en-GB" b="1" dirty="0"/>
              <a:t>		</a:t>
            </a:r>
            <a:r>
              <a:rPr lang="en-GB" b="1" i="1" dirty="0"/>
              <a:t>Y</a:t>
            </a:r>
            <a:r>
              <a:rPr lang="en-GB" b="1" dirty="0"/>
              <a:t> = </a:t>
            </a:r>
            <a:r>
              <a:rPr lang="en-GB" b="1" i="1" dirty="0">
                <a:latin typeface="Symbol" pitchFamily="18" charset="2"/>
              </a:rPr>
              <a:t>b</a:t>
            </a:r>
            <a:r>
              <a:rPr lang="en-GB" b="1" baseline="-25000" dirty="0"/>
              <a:t>1</a:t>
            </a:r>
            <a:r>
              <a:rPr lang="en-GB" b="1" dirty="0"/>
              <a:t> + </a:t>
            </a:r>
            <a:r>
              <a:rPr lang="en-GB" b="1" i="1" dirty="0">
                <a:latin typeface="Symbol" pitchFamily="18" charset="2"/>
              </a:rPr>
              <a:t>b</a:t>
            </a:r>
            <a:r>
              <a:rPr lang="en-GB" b="1" baseline="-25000" dirty="0"/>
              <a:t>2</a:t>
            </a:r>
            <a:r>
              <a:rPr lang="en-GB" b="1" i="1" dirty="0"/>
              <a:t>X</a:t>
            </a:r>
            <a:r>
              <a:rPr lang="en-GB" b="1" baseline="-25000" dirty="0"/>
              <a:t>2</a:t>
            </a:r>
            <a:r>
              <a:rPr lang="en-GB" b="1" dirty="0"/>
              <a:t> + … + </a:t>
            </a:r>
            <a:r>
              <a:rPr lang="en-GB" b="1" i="1" dirty="0" err="1">
                <a:latin typeface="Symbol" pitchFamily="18" charset="2"/>
              </a:rPr>
              <a:t>b</a:t>
            </a:r>
            <a:r>
              <a:rPr lang="en-GB" b="1" i="1" baseline="-25000" dirty="0" err="1"/>
              <a:t>k</a:t>
            </a:r>
            <a:r>
              <a:rPr lang="en-GB" b="1" i="1" dirty="0" err="1"/>
              <a:t>X</a:t>
            </a:r>
            <a:r>
              <a:rPr lang="en-GB" b="1" i="1" baseline="-25000" dirty="0" err="1"/>
              <a:t>k</a:t>
            </a:r>
            <a:r>
              <a:rPr lang="en-GB" b="1" dirty="0"/>
              <a:t> + </a:t>
            </a:r>
            <a:r>
              <a:rPr lang="en-GB" b="1" i="1" dirty="0"/>
              <a:t>u</a:t>
            </a:r>
            <a:endParaRPr lang="en-GB" b="1" dirty="0"/>
          </a:p>
          <a:p>
            <a:endParaRPr lang="en-GB" b="1" dirty="0"/>
          </a:p>
        </p:txBody>
      </p:sp>
      <p:sp>
        <p:nvSpPr>
          <p:cNvPr id="26" name="Rectangle 8"/>
          <p:cNvSpPr>
            <a:spLocks noChangeArrowheads="1"/>
          </p:cNvSpPr>
          <p:nvPr/>
        </p:nvSpPr>
        <p:spPr bwMode="auto">
          <a:xfrm>
            <a:off x="32400" y="1670400"/>
            <a:ext cx="9079200" cy="403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3"/>
          <p:cNvSpPr txBox="1">
            <a:spLocks noChangeArrowheads="1"/>
          </p:cNvSpPr>
          <p:nvPr/>
        </p:nvSpPr>
        <p:spPr bwMode="auto">
          <a:xfrm>
            <a:off x="301625" y="1681200"/>
            <a:ext cx="8532813" cy="43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.2</a:t>
            </a:r>
            <a:r>
              <a:rPr lang="en-GB" sz="1800" b="1" dirty="0">
                <a:latin typeface="Arial" charset="0"/>
              </a:rPr>
              <a:t>	The </a:t>
            </a:r>
            <a:r>
              <a:rPr lang="en-GB" sz="1800" b="1" dirty="0" smtClean="0">
                <a:latin typeface="Arial" charset="0"/>
              </a:rPr>
              <a:t>time series for </a:t>
            </a:r>
            <a:r>
              <a:rPr lang="en-GB" sz="1800" b="1" dirty="0">
                <a:latin typeface="Arial" charset="0"/>
              </a:rPr>
              <a:t>the </a:t>
            </a:r>
            <a:r>
              <a:rPr lang="en-GB" sz="1800" b="1" dirty="0" err="1">
                <a:latin typeface="Arial" charset="0"/>
              </a:rPr>
              <a:t>regressors</a:t>
            </a:r>
            <a:r>
              <a:rPr lang="en-GB" sz="1800" b="1" dirty="0">
                <a:latin typeface="Arial" charset="0"/>
              </a:rPr>
              <a:t> </a:t>
            </a:r>
            <a:r>
              <a:rPr lang="en-GB" sz="1800" b="1" dirty="0" smtClean="0">
                <a:latin typeface="Arial" charset="0"/>
              </a:rPr>
              <a:t>are weakly persistent.</a:t>
            </a:r>
            <a:endParaRPr lang="en-US" sz="1800" dirty="0">
              <a:latin typeface="Arial" charset="0"/>
            </a:endParaRPr>
          </a:p>
        </p:txBody>
      </p:sp>
      <p:sp>
        <p:nvSpPr>
          <p:cNvPr id="16" name="Rectangle 7"/>
          <p:cNvSpPr>
            <a:spLocks noChangeArrowheads="1"/>
          </p:cNvSpPr>
          <p:nvPr/>
        </p:nvSpPr>
        <p:spPr bwMode="auto">
          <a:xfrm>
            <a:off x="0" y="221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7" name="Text Box 3"/>
          <p:cNvSpPr txBox="1">
            <a:spLocks noChangeArrowheads="1"/>
          </p:cNvSpPr>
          <p:nvPr/>
        </p:nvSpPr>
        <p:spPr bwMode="auto">
          <a:xfrm>
            <a:off x="301625" y="2257200"/>
            <a:ext cx="865187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.3</a:t>
            </a:r>
            <a:r>
              <a:rPr lang="en-GB" sz="1800" b="1" dirty="0">
                <a:latin typeface="Arial" charset="0"/>
              </a:rPr>
              <a:t>	There does not exist an exact linear relationship among the </a:t>
            </a:r>
            <a:r>
              <a:rPr lang="en-GB" sz="1800" b="1" dirty="0" err="1" smtClean="0">
                <a:latin typeface="Arial" charset="0"/>
              </a:rPr>
              <a:t>regressors</a:t>
            </a:r>
            <a:r>
              <a:rPr lang="en-GB" sz="1800" b="1" dirty="0" smtClean="0">
                <a:latin typeface="Arial" charset="0"/>
              </a:rPr>
              <a:t>.</a:t>
            </a:r>
            <a:endParaRPr lang="en-GB" sz="1800" b="1" dirty="0">
              <a:latin typeface="Arial" charset="0"/>
            </a:endParaRPr>
          </a:p>
        </p:txBody>
      </p:sp>
      <p:sp>
        <p:nvSpPr>
          <p:cNvPr id="18" name="Rectangle 7"/>
          <p:cNvSpPr>
            <a:spLocks noChangeArrowheads="1"/>
          </p:cNvSpPr>
          <p:nvPr/>
        </p:nvSpPr>
        <p:spPr bwMode="auto">
          <a:xfrm>
            <a:off x="0" y="2790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9" name="Text Box 3"/>
          <p:cNvSpPr txBox="1">
            <a:spLocks noChangeArrowheads="1"/>
          </p:cNvSpPr>
          <p:nvPr/>
        </p:nvSpPr>
        <p:spPr bwMode="auto">
          <a:xfrm>
            <a:off x="301625" y="2833200"/>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.4</a:t>
            </a:r>
            <a:r>
              <a:rPr lang="en-GB" sz="1800" b="1" dirty="0">
                <a:latin typeface="Arial" charset="0"/>
              </a:rPr>
              <a:t>	The disturbance term has zero </a:t>
            </a:r>
            <a:r>
              <a:rPr lang="en-GB" sz="1800" b="1" dirty="0" smtClean="0">
                <a:latin typeface="Arial" charset="0"/>
              </a:rPr>
              <a:t>expectation.</a:t>
            </a:r>
            <a:endParaRPr lang="en-US" sz="1800" b="1" dirty="0">
              <a:latin typeface="Arial" charset="0"/>
            </a:endParaRPr>
          </a:p>
        </p:txBody>
      </p:sp>
      <p:sp>
        <p:nvSpPr>
          <p:cNvPr id="20" name="Rectangle 7"/>
          <p:cNvSpPr>
            <a:spLocks noChangeArrowheads="1"/>
          </p:cNvSpPr>
          <p:nvPr/>
        </p:nvSpPr>
        <p:spPr bwMode="auto">
          <a:xfrm>
            <a:off x="0" y="3366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1" name="Text Box 6"/>
          <p:cNvSpPr txBox="1">
            <a:spLocks noChangeArrowheads="1"/>
          </p:cNvSpPr>
          <p:nvPr/>
        </p:nvSpPr>
        <p:spPr bwMode="auto">
          <a:xfrm>
            <a:off x="301625" y="3409200"/>
            <a:ext cx="8532813"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.5</a:t>
            </a:r>
            <a:r>
              <a:rPr lang="en-GB" sz="1800" b="1" dirty="0">
                <a:latin typeface="Arial" charset="0"/>
              </a:rPr>
              <a:t>	The disturbance term is homoscedastic</a:t>
            </a:r>
            <a:r>
              <a:rPr lang="en-GB" sz="1800" b="1" dirty="0" smtClean="0">
                <a:latin typeface="Arial" charset="0"/>
              </a:rPr>
              <a:t>.</a:t>
            </a:r>
            <a:endParaRPr lang="en-GB" sz="1800" b="1" dirty="0">
              <a:latin typeface="Arial" charset="0"/>
            </a:endParaRPr>
          </a:p>
        </p:txBody>
      </p:sp>
      <p:sp>
        <p:nvSpPr>
          <p:cNvPr id="22" name="Text Box 9"/>
          <p:cNvSpPr txBox="1">
            <a:spLocks noChangeArrowheads="1"/>
          </p:cNvSpPr>
          <p:nvPr/>
        </p:nvSpPr>
        <p:spPr bwMode="auto">
          <a:xfrm>
            <a:off x="301625" y="3985200"/>
            <a:ext cx="8532813" cy="452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ts val="0"/>
              </a:spcBef>
            </a:pPr>
            <a:r>
              <a:rPr lang="en-GB" sz="1800" b="1" dirty="0" smtClean="0">
                <a:latin typeface="Arial" charset="0"/>
              </a:rPr>
              <a:t>C.6</a:t>
            </a:r>
            <a:r>
              <a:rPr lang="en-GB" sz="1800" b="1" dirty="0">
                <a:latin typeface="Arial" charset="0"/>
              </a:rPr>
              <a:t>	The values of the disturbance term have independent distributions</a:t>
            </a:r>
            <a:r>
              <a:rPr lang="en-US" sz="1800" dirty="0">
                <a:latin typeface="Arial" charset="0"/>
              </a:rPr>
              <a:t> </a:t>
            </a:r>
          </a:p>
        </p:txBody>
      </p:sp>
      <p:sp>
        <p:nvSpPr>
          <p:cNvPr id="23" name="Text Box 9"/>
          <p:cNvSpPr txBox="1">
            <a:spLocks noChangeArrowheads="1"/>
          </p:cNvSpPr>
          <p:nvPr/>
        </p:nvSpPr>
        <p:spPr bwMode="auto">
          <a:xfrm>
            <a:off x="301625" y="4561200"/>
            <a:ext cx="8532813"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ct val="60000"/>
              </a:spcBef>
            </a:pPr>
            <a:r>
              <a:rPr lang="en-GB" sz="1800" b="1" dirty="0" smtClean="0">
                <a:latin typeface="Arial" charset="0"/>
              </a:rPr>
              <a:t>C.7</a:t>
            </a:r>
            <a:r>
              <a:rPr lang="en-GB" sz="1800" b="1" dirty="0">
                <a:latin typeface="Arial" charset="0"/>
              </a:rPr>
              <a:t>	The disturbance term is distributed independently of the </a:t>
            </a:r>
            <a:r>
              <a:rPr lang="en-GB" sz="1800" b="1" dirty="0" err="1" smtClean="0">
                <a:latin typeface="Arial" charset="0"/>
              </a:rPr>
              <a:t>regressors</a:t>
            </a:r>
            <a:endParaRPr lang="en-GB" sz="1800" b="1" dirty="0">
              <a:latin typeface="Arial" charset="0"/>
            </a:endParaRPr>
          </a:p>
        </p:txBody>
      </p:sp>
      <p:sp>
        <p:nvSpPr>
          <p:cNvPr id="24" name="Rectangle 7"/>
          <p:cNvSpPr>
            <a:spLocks noChangeArrowheads="1"/>
          </p:cNvSpPr>
          <p:nvPr/>
        </p:nvSpPr>
        <p:spPr bwMode="auto">
          <a:xfrm>
            <a:off x="0" y="509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5" name="Text Box 6"/>
          <p:cNvSpPr txBox="1">
            <a:spLocks noChangeArrowheads="1"/>
          </p:cNvSpPr>
          <p:nvPr/>
        </p:nvSpPr>
        <p:spPr bwMode="auto">
          <a:xfrm>
            <a:off x="301625" y="51372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559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Model B assumption is wholly unrealistic in a time series setting because the values of many time series variables are correlated, often strongly so, from one time period to the next.</a:t>
            </a:r>
            <a:endParaRPr lang="en-GB" sz="1500"/>
          </a:p>
        </p:txBody>
      </p:sp>
      <p:sp>
        <p:nvSpPr>
          <p:cNvPr id="19559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ASSUMPTIONS FOR MODEL C: REGRESSIONS WITH TIME SERIES DATA</a:t>
            </a:r>
            <a:endParaRPr lang="en-GB" sz="1600" dirty="0">
              <a:latin typeface="Times New Roman" pitchFamily="18" charset="0"/>
            </a:endParaRPr>
          </a:p>
        </p:txBody>
      </p:sp>
      <p:sp>
        <p:nvSpPr>
          <p:cNvPr id="10" name="Rectangle 7"/>
          <p:cNvSpPr>
            <a:spLocks noChangeArrowheads="1"/>
          </p:cNvSpPr>
          <p:nvPr/>
        </p:nvSpPr>
        <p:spPr bwMode="auto">
          <a:xfrm>
            <a:off x="0" y="451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1" name="Rectangle 7"/>
          <p:cNvSpPr>
            <a:spLocks noChangeArrowheads="1"/>
          </p:cNvSpPr>
          <p:nvPr/>
        </p:nvSpPr>
        <p:spPr bwMode="auto">
          <a:xfrm>
            <a:off x="0" y="3940425"/>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2" name="Rectangle 7"/>
          <p:cNvSpPr>
            <a:spLocks noChangeArrowheads="1"/>
          </p:cNvSpPr>
          <p:nvPr/>
        </p:nvSpPr>
        <p:spPr bwMode="auto">
          <a:xfrm>
            <a:off x="0" y="163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3" name="Rectangle 7"/>
          <p:cNvSpPr>
            <a:spLocks noChangeArrowheads="1"/>
          </p:cNvSpPr>
          <p:nvPr/>
        </p:nvSpPr>
        <p:spPr bwMode="auto">
          <a:xfrm>
            <a:off x="0" y="540000"/>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4" name="Text Box 3"/>
          <p:cNvSpPr txBox="1">
            <a:spLocks noChangeArrowheads="1"/>
          </p:cNvSpPr>
          <p:nvPr/>
        </p:nvSpPr>
        <p:spPr bwMode="auto">
          <a:xfrm>
            <a:off x="301625" y="594000"/>
            <a:ext cx="8532813" cy="878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.1</a:t>
            </a:r>
            <a:r>
              <a:rPr lang="en-GB" sz="1800" b="1" dirty="0">
                <a:latin typeface="Arial" charset="0"/>
              </a:rPr>
              <a:t>	The model is linear in parameters and correctly specified.</a:t>
            </a:r>
          </a:p>
          <a:p>
            <a:pPr>
              <a:spcBef>
                <a:spcPts val="600"/>
              </a:spcBef>
            </a:pPr>
            <a:r>
              <a:rPr lang="en-GB" b="1" dirty="0"/>
              <a:t>		</a:t>
            </a:r>
            <a:r>
              <a:rPr lang="en-GB" b="1" i="1" dirty="0"/>
              <a:t>Y</a:t>
            </a:r>
            <a:r>
              <a:rPr lang="en-GB" b="1" dirty="0"/>
              <a:t> = </a:t>
            </a:r>
            <a:r>
              <a:rPr lang="en-GB" b="1" i="1" dirty="0">
                <a:latin typeface="Symbol" pitchFamily="18" charset="2"/>
              </a:rPr>
              <a:t>b</a:t>
            </a:r>
            <a:r>
              <a:rPr lang="en-GB" b="1" baseline="-25000" dirty="0"/>
              <a:t>1</a:t>
            </a:r>
            <a:r>
              <a:rPr lang="en-GB" b="1" dirty="0"/>
              <a:t> + </a:t>
            </a:r>
            <a:r>
              <a:rPr lang="en-GB" b="1" i="1" dirty="0">
                <a:latin typeface="Symbol" pitchFamily="18" charset="2"/>
              </a:rPr>
              <a:t>b</a:t>
            </a:r>
            <a:r>
              <a:rPr lang="en-GB" b="1" baseline="-25000" dirty="0"/>
              <a:t>2</a:t>
            </a:r>
            <a:r>
              <a:rPr lang="en-GB" b="1" i="1" dirty="0"/>
              <a:t>X</a:t>
            </a:r>
            <a:r>
              <a:rPr lang="en-GB" b="1" baseline="-25000" dirty="0"/>
              <a:t>2</a:t>
            </a:r>
            <a:r>
              <a:rPr lang="en-GB" b="1" dirty="0"/>
              <a:t> + … + </a:t>
            </a:r>
            <a:r>
              <a:rPr lang="en-GB" b="1" i="1" dirty="0" err="1">
                <a:latin typeface="Symbol" pitchFamily="18" charset="2"/>
              </a:rPr>
              <a:t>b</a:t>
            </a:r>
            <a:r>
              <a:rPr lang="en-GB" b="1" i="1" baseline="-25000" dirty="0" err="1"/>
              <a:t>k</a:t>
            </a:r>
            <a:r>
              <a:rPr lang="en-GB" b="1" i="1" dirty="0" err="1"/>
              <a:t>X</a:t>
            </a:r>
            <a:r>
              <a:rPr lang="en-GB" b="1" i="1" baseline="-25000" dirty="0" err="1"/>
              <a:t>k</a:t>
            </a:r>
            <a:r>
              <a:rPr lang="en-GB" b="1" dirty="0"/>
              <a:t> + </a:t>
            </a:r>
            <a:r>
              <a:rPr lang="en-GB" b="1" i="1" dirty="0"/>
              <a:t>u</a:t>
            </a:r>
            <a:endParaRPr lang="en-GB" b="1" dirty="0"/>
          </a:p>
          <a:p>
            <a:endParaRPr lang="en-GB" b="1" dirty="0"/>
          </a:p>
        </p:txBody>
      </p:sp>
      <p:sp>
        <p:nvSpPr>
          <p:cNvPr id="27" name="Rectangle 8"/>
          <p:cNvSpPr>
            <a:spLocks noChangeArrowheads="1"/>
          </p:cNvSpPr>
          <p:nvPr/>
        </p:nvSpPr>
        <p:spPr bwMode="auto">
          <a:xfrm>
            <a:off x="32400" y="1670400"/>
            <a:ext cx="9079200" cy="403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3"/>
          <p:cNvSpPr txBox="1">
            <a:spLocks noChangeArrowheads="1"/>
          </p:cNvSpPr>
          <p:nvPr/>
        </p:nvSpPr>
        <p:spPr bwMode="auto">
          <a:xfrm>
            <a:off x="301625" y="1681200"/>
            <a:ext cx="8532813" cy="43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.2</a:t>
            </a:r>
            <a:r>
              <a:rPr lang="en-GB" sz="1800" b="1" dirty="0">
                <a:latin typeface="Arial" charset="0"/>
              </a:rPr>
              <a:t>	The </a:t>
            </a:r>
            <a:r>
              <a:rPr lang="en-GB" sz="1800" b="1" dirty="0" smtClean="0">
                <a:latin typeface="Arial" charset="0"/>
              </a:rPr>
              <a:t>time series for </a:t>
            </a:r>
            <a:r>
              <a:rPr lang="en-GB" sz="1800" b="1" dirty="0">
                <a:latin typeface="Arial" charset="0"/>
              </a:rPr>
              <a:t>the </a:t>
            </a:r>
            <a:r>
              <a:rPr lang="en-GB" sz="1800" b="1" dirty="0" err="1">
                <a:latin typeface="Arial" charset="0"/>
              </a:rPr>
              <a:t>regressors</a:t>
            </a:r>
            <a:r>
              <a:rPr lang="en-GB" sz="1800" b="1" dirty="0">
                <a:latin typeface="Arial" charset="0"/>
              </a:rPr>
              <a:t> </a:t>
            </a:r>
            <a:r>
              <a:rPr lang="en-GB" sz="1800" b="1" dirty="0" smtClean="0">
                <a:latin typeface="Arial" charset="0"/>
              </a:rPr>
              <a:t>are weakly persistent.</a:t>
            </a:r>
            <a:endParaRPr lang="en-US" sz="1800" dirty="0">
              <a:latin typeface="Arial" charset="0"/>
            </a:endParaRPr>
          </a:p>
        </p:txBody>
      </p:sp>
      <p:sp>
        <p:nvSpPr>
          <p:cNvPr id="17" name="Rectangle 7"/>
          <p:cNvSpPr>
            <a:spLocks noChangeArrowheads="1"/>
          </p:cNvSpPr>
          <p:nvPr/>
        </p:nvSpPr>
        <p:spPr bwMode="auto">
          <a:xfrm>
            <a:off x="0" y="221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8" name="Text Box 3"/>
          <p:cNvSpPr txBox="1">
            <a:spLocks noChangeArrowheads="1"/>
          </p:cNvSpPr>
          <p:nvPr/>
        </p:nvSpPr>
        <p:spPr bwMode="auto">
          <a:xfrm>
            <a:off x="301625" y="2257200"/>
            <a:ext cx="865187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.3</a:t>
            </a:r>
            <a:r>
              <a:rPr lang="en-GB" sz="1800" b="1" dirty="0">
                <a:latin typeface="Arial" charset="0"/>
              </a:rPr>
              <a:t>	There does not exist an exact linear relationship among the </a:t>
            </a:r>
            <a:r>
              <a:rPr lang="en-GB" sz="1800" b="1" dirty="0" err="1" smtClean="0">
                <a:latin typeface="Arial" charset="0"/>
              </a:rPr>
              <a:t>regressors</a:t>
            </a:r>
            <a:r>
              <a:rPr lang="en-GB" sz="1800" b="1" dirty="0" smtClean="0">
                <a:latin typeface="Arial" charset="0"/>
              </a:rPr>
              <a:t>.</a:t>
            </a:r>
            <a:endParaRPr lang="en-GB" sz="1800" b="1" dirty="0">
              <a:latin typeface="Arial" charset="0"/>
            </a:endParaRPr>
          </a:p>
        </p:txBody>
      </p:sp>
      <p:sp>
        <p:nvSpPr>
          <p:cNvPr id="19" name="Rectangle 7"/>
          <p:cNvSpPr>
            <a:spLocks noChangeArrowheads="1"/>
          </p:cNvSpPr>
          <p:nvPr/>
        </p:nvSpPr>
        <p:spPr bwMode="auto">
          <a:xfrm>
            <a:off x="0" y="2790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0" name="Text Box 3"/>
          <p:cNvSpPr txBox="1">
            <a:spLocks noChangeArrowheads="1"/>
          </p:cNvSpPr>
          <p:nvPr/>
        </p:nvSpPr>
        <p:spPr bwMode="auto">
          <a:xfrm>
            <a:off x="301625" y="2833200"/>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.4</a:t>
            </a:r>
            <a:r>
              <a:rPr lang="en-GB" sz="1800" b="1" dirty="0">
                <a:latin typeface="Arial" charset="0"/>
              </a:rPr>
              <a:t>	The disturbance term has zero </a:t>
            </a:r>
            <a:r>
              <a:rPr lang="en-GB" sz="1800" b="1" dirty="0" smtClean="0">
                <a:latin typeface="Arial" charset="0"/>
              </a:rPr>
              <a:t>expectation.</a:t>
            </a:r>
            <a:endParaRPr lang="en-US" sz="1800" b="1" dirty="0">
              <a:latin typeface="Arial" charset="0"/>
            </a:endParaRPr>
          </a:p>
        </p:txBody>
      </p:sp>
      <p:sp>
        <p:nvSpPr>
          <p:cNvPr id="21" name="Rectangle 7"/>
          <p:cNvSpPr>
            <a:spLocks noChangeArrowheads="1"/>
          </p:cNvSpPr>
          <p:nvPr/>
        </p:nvSpPr>
        <p:spPr bwMode="auto">
          <a:xfrm>
            <a:off x="0" y="3366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2" name="Text Box 6"/>
          <p:cNvSpPr txBox="1">
            <a:spLocks noChangeArrowheads="1"/>
          </p:cNvSpPr>
          <p:nvPr/>
        </p:nvSpPr>
        <p:spPr bwMode="auto">
          <a:xfrm>
            <a:off x="301625" y="3409200"/>
            <a:ext cx="8532813"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.5</a:t>
            </a:r>
            <a:r>
              <a:rPr lang="en-GB" sz="1800" b="1" dirty="0">
                <a:latin typeface="Arial" charset="0"/>
              </a:rPr>
              <a:t>	The disturbance term is homoscedastic</a:t>
            </a:r>
            <a:r>
              <a:rPr lang="en-GB" sz="1800" b="1" dirty="0" smtClean="0">
                <a:latin typeface="Arial" charset="0"/>
              </a:rPr>
              <a:t>.</a:t>
            </a:r>
            <a:endParaRPr lang="en-GB" sz="1800" b="1" dirty="0">
              <a:latin typeface="Arial" charset="0"/>
            </a:endParaRPr>
          </a:p>
        </p:txBody>
      </p:sp>
      <p:sp>
        <p:nvSpPr>
          <p:cNvPr id="23" name="Text Box 9"/>
          <p:cNvSpPr txBox="1">
            <a:spLocks noChangeArrowheads="1"/>
          </p:cNvSpPr>
          <p:nvPr/>
        </p:nvSpPr>
        <p:spPr bwMode="auto">
          <a:xfrm>
            <a:off x="301625" y="3985200"/>
            <a:ext cx="8532813" cy="452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ts val="0"/>
              </a:spcBef>
            </a:pPr>
            <a:r>
              <a:rPr lang="en-GB" sz="1800" b="1" dirty="0" smtClean="0">
                <a:latin typeface="Arial" charset="0"/>
              </a:rPr>
              <a:t>C.6</a:t>
            </a:r>
            <a:r>
              <a:rPr lang="en-GB" sz="1800" b="1" dirty="0">
                <a:latin typeface="Arial" charset="0"/>
              </a:rPr>
              <a:t>	The values of the disturbance term have independent distributions</a:t>
            </a:r>
            <a:r>
              <a:rPr lang="en-US" sz="1800" dirty="0">
                <a:latin typeface="Arial" charset="0"/>
              </a:rPr>
              <a:t> </a:t>
            </a:r>
          </a:p>
        </p:txBody>
      </p:sp>
      <p:sp>
        <p:nvSpPr>
          <p:cNvPr id="24" name="Text Box 9"/>
          <p:cNvSpPr txBox="1">
            <a:spLocks noChangeArrowheads="1"/>
          </p:cNvSpPr>
          <p:nvPr/>
        </p:nvSpPr>
        <p:spPr bwMode="auto">
          <a:xfrm>
            <a:off x="301625" y="4561200"/>
            <a:ext cx="8532813"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ct val="60000"/>
              </a:spcBef>
            </a:pPr>
            <a:r>
              <a:rPr lang="en-GB" sz="1800" b="1" dirty="0" smtClean="0">
                <a:latin typeface="Arial" charset="0"/>
              </a:rPr>
              <a:t>C.7</a:t>
            </a:r>
            <a:r>
              <a:rPr lang="en-GB" sz="1800" b="1" dirty="0">
                <a:latin typeface="Arial" charset="0"/>
              </a:rPr>
              <a:t>	The disturbance term is distributed independently of the </a:t>
            </a:r>
            <a:r>
              <a:rPr lang="en-GB" sz="1800" b="1" dirty="0" err="1" smtClean="0">
                <a:latin typeface="Arial" charset="0"/>
              </a:rPr>
              <a:t>regressors</a:t>
            </a:r>
            <a:endParaRPr lang="en-GB" sz="1800" b="1" dirty="0">
              <a:latin typeface="Arial" charset="0"/>
            </a:endParaRPr>
          </a:p>
        </p:txBody>
      </p:sp>
      <p:sp>
        <p:nvSpPr>
          <p:cNvPr id="25" name="Rectangle 7"/>
          <p:cNvSpPr>
            <a:spLocks noChangeArrowheads="1"/>
          </p:cNvSpPr>
          <p:nvPr/>
        </p:nvSpPr>
        <p:spPr bwMode="auto">
          <a:xfrm>
            <a:off x="0" y="509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6" name="Text Box 6"/>
          <p:cNvSpPr txBox="1">
            <a:spLocks noChangeArrowheads="1"/>
          </p:cNvSpPr>
          <p:nvPr/>
        </p:nvSpPr>
        <p:spPr bwMode="auto">
          <a:xfrm>
            <a:off x="301625" y="51372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0" y="451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1" name="Rectangle 7"/>
          <p:cNvSpPr>
            <a:spLocks noChangeArrowheads="1"/>
          </p:cNvSpPr>
          <p:nvPr/>
        </p:nvSpPr>
        <p:spPr bwMode="auto">
          <a:xfrm>
            <a:off x="0" y="3940425"/>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0" name="Rectangle 7"/>
          <p:cNvSpPr>
            <a:spLocks noChangeArrowheads="1"/>
          </p:cNvSpPr>
          <p:nvPr/>
        </p:nvSpPr>
        <p:spPr bwMode="auto">
          <a:xfrm>
            <a:off x="0" y="163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1" name="Rectangle 7"/>
          <p:cNvSpPr>
            <a:spLocks noChangeArrowheads="1"/>
          </p:cNvSpPr>
          <p:nvPr/>
        </p:nvSpPr>
        <p:spPr bwMode="auto">
          <a:xfrm>
            <a:off x="0" y="540000"/>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2" name="Text Box 3"/>
          <p:cNvSpPr txBox="1">
            <a:spLocks noChangeArrowheads="1"/>
          </p:cNvSpPr>
          <p:nvPr/>
        </p:nvSpPr>
        <p:spPr bwMode="auto">
          <a:xfrm>
            <a:off x="301625" y="594000"/>
            <a:ext cx="8532813" cy="878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.1</a:t>
            </a:r>
            <a:r>
              <a:rPr lang="en-GB" sz="1800" b="1" dirty="0">
                <a:latin typeface="Arial" charset="0"/>
              </a:rPr>
              <a:t>	The model is linear in parameters and correctly specified.</a:t>
            </a:r>
          </a:p>
          <a:p>
            <a:pPr>
              <a:spcBef>
                <a:spcPts val="600"/>
              </a:spcBef>
            </a:pPr>
            <a:r>
              <a:rPr lang="en-GB" b="1" dirty="0"/>
              <a:t>		</a:t>
            </a:r>
            <a:r>
              <a:rPr lang="en-GB" b="1" i="1" dirty="0"/>
              <a:t>Y</a:t>
            </a:r>
            <a:r>
              <a:rPr lang="en-GB" b="1" dirty="0"/>
              <a:t> = </a:t>
            </a:r>
            <a:r>
              <a:rPr lang="en-GB" b="1" i="1" dirty="0">
                <a:latin typeface="Symbol" pitchFamily="18" charset="2"/>
              </a:rPr>
              <a:t>b</a:t>
            </a:r>
            <a:r>
              <a:rPr lang="en-GB" b="1" baseline="-25000" dirty="0"/>
              <a:t>1</a:t>
            </a:r>
            <a:r>
              <a:rPr lang="en-GB" b="1" dirty="0"/>
              <a:t> + </a:t>
            </a:r>
            <a:r>
              <a:rPr lang="en-GB" b="1" i="1" dirty="0">
                <a:latin typeface="Symbol" pitchFamily="18" charset="2"/>
              </a:rPr>
              <a:t>b</a:t>
            </a:r>
            <a:r>
              <a:rPr lang="en-GB" b="1" baseline="-25000" dirty="0"/>
              <a:t>2</a:t>
            </a:r>
            <a:r>
              <a:rPr lang="en-GB" b="1" i="1" dirty="0"/>
              <a:t>X</a:t>
            </a:r>
            <a:r>
              <a:rPr lang="en-GB" b="1" baseline="-25000" dirty="0"/>
              <a:t>2</a:t>
            </a:r>
            <a:r>
              <a:rPr lang="en-GB" b="1" dirty="0"/>
              <a:t> + … + </a:t>
            </a:r>
            <a:r>
              <a:rPr lang="en-GB" b="1" i="1" dirty="0" err="1">
                <a:latin typeface="Symbol" pitchFamily="18" charset="2"/>
              </a:rPr>
              <a:t>b</a:t>
            </a:r>
            <a:r>
              <a:rPr lang="en-GB" b="1" i="1" baseline="-25000" dirty="0" err="1"/>
              <a:t>k</a:t>
            </a:r>
            <a:r>
              <a:rPr lang="en-GB" b="1" i="1" dirty="0" err="1"/>
              <a:t>X</a:t>
            </a:r>
            <a:r>
              <a:rPr lang="en-GB" b="1" i="1" baseline="-25000" dirty="0" err="1"/>
              <a:t>k</a:t>
            </a:r>
            <a:r>
              <a:rPr lang="en-GB" b="1" dirty="0"/>
              <a:t> + </a:t>
            </a:r>
            <a:r>
              <a:rPr lang="en-GB" b="1" i="1" dirty="0"/>
              <a:t>u</a:t>
            </a:r>
            <a:endParaRPr lang="en-GB" b="1" dirty="0"/>
          </a:p>
          <a:p>
            <a:endParaRPr lang="en-GB" b="1" dirty="0"/>
          </a:p>
        </p:txBody>
      </p:sp>
      <p:sp>
        <p:nvSpPr>
          <p:cNvPr id="27" name="Rectangle 8"/>
          <p:cNvSpPr>
            <a:spLocks noChangeArrowheads="1"/>
          </p:cNvSpPr>
          <p:nvPr/>
        </p:nvSpPr>
        <p:spPr bwMode="auto">
          <a:xfrm>
            <a:off x="32400" y="1670400"/>
            <a:ext cx="9079200" cy="403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 name="Text Box 3"/>
          <p:cNvSpPr txBox="1">
            <a:spLocks noChangeArrowheads="1"/>
          </p:cNvSpPr>
          <p:nvPr/>
        </p:nvSpPr>
        <p:spPr bwMode="auto">
          <a:xfrm>
            <a:off x="301625" y="1681200"/>
            <a:ext cx="8532813" cy="43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.2</a:t>
            </a:r>
            <a:r>
              <a:rPr lang="en-GB" sz="1800" b="1" dirty="0">
                <a:latin typeface="Arial" charset="0"/>
              </a:rPr>
              <a:t>	The </a:t>
            </a:r>
            <a:r>
              <a:rPr lang="en-GB" sz="1800" b="1" dirty="0" smtClean="0">
                <a:latin typeface="Arial" charset="0"/>
              </a:rPr>
              <a:t>time series for </a:t>
            </a:r>
            <a:r>
              <a:rPr lang="en-GB" sz="1800" b="1" dirty="0">
                <a:latin typeface="Arial" charset="0"/>
              </a:rPr>
              <a:t>the </a:t>
            </a:r>
            <a:r>
              <a:rPr lang="en-GB" sz="1800" b="1" dirty="0" err="1">
                <a:latin typeface="Arial" charset="0"/>
              </a:rPr>
              <a:t>regressors</a:t>
            </a:r>
            <a:r>
              <a:rPr lang="en-GB" sz="1800" b="1" dirty="0">
                <a:latin typeface="Arial" charset="0"/>
              </a:rPr>
              <a:t> </a:t>
            </a:r>
            <a:r>
              <a:rPr lang="en-GB" sz="1800" b="1" dirty="0" smtClean="0">
                <a:latin typeface="Arial" charset="0"/>
              </a:rPr>
              <a:t>are weakly persistent.</a:t>
            </a:r>
            <a:endParaRPr lang="en-US" sz="1800" dirty="0">
              <a:latin typeface="Arial" charset="0"/>
            </a:endParaRPr>
          </a:p>
        </p:txBody>
      </p:sp>
      <p:sp>
        <p:nvSpPr>
          <p:cNvPr id="14" name="Rectangle 7"/>
          <p:cNvSpPr>
            <a:spLocks noChangeArrowheads="1"/>
          </p:cNvSpPr>
          <p:nvPr/>
        </p:nvSpPr>
        <p:spPr bwMode="auto">
          <a:xfrm>
            <a:off x="0" y="221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5" name="Text Box 3"/>
          <p:cNvSpPr txBox="1">
            <a:spLocks noChangeArrowheads="1"/>
          </p:cNvSpPr>
          <p:nvPr/>
        </p:nvSpPr>
        <p:spPr bwMode="auto">
          <a:xfrm>
            <a:off x="301625" y="2257200"/>
            <a:ext cx="865187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.3</a:t>
            </a:r>
            <a:r>
              <a:rPr lang="en-GB" sz="1800" b="1" dirty="0">
                <a:latin typeface="Arial" charset="0"/>
              </a:rPr>
              <a:t>	There does not exist an exact linear relationship among the </a:t>
            </a:r>
            <a:r>
              <a:rPr lang="en-GB" sz="1800" b="1" dirty="0" err="1" smtClean="0">
                <a:latin typeface="Arial" charset="0"/>
              </a:rPr>
              <a:t>regressors</a:t>
            </a:r>
            <a:r>
              <a:rPr lang="en-GB" sz="1800" b="1" dirty="0" smtClean="0">
                <a:latin typeface="Arial" charset="0"/>
              </a:rPr>
              <a:t>.</a:t>
            </a:r>
            <a:endParaRPr lang="en-GB" sz="1800" b="1" dirty="0">
              <a:latin typeface="Arial" charset="0"/>
            </a:endParaRPr>
          </a:p>
        </p:txBody>
      </p:sp>
      <p:sp>
        <p:nvSpPr>
          <p:cNvPr id="16" name="Rectangle 7"/>
          <p:cNvSpPr>
            <a:spLocks noChangeArrowheads="1"/>
          </p:cNvSpPr>
          <p:nvPr/>
        </p:nvSpPr>
        <p:spPr bwMode="auto">
          <a:xfrm>
            <a:off x="0" y="2790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7" name="Text Box 3"/>
          <p:cNvSpPr txBox="1">
            <a:spLocks noChangeArrowheads="1"/>
          </p:cNvSpPr>
          <p:nvPr/>
        </p:nvSpPr>
        <p:spPr bwMode="auto">
          <a:xfrm>
            <a:off x="301625" y="2833200"/>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.4</a:t>
            </a:r>
            <a:r>
              <a:rPr lang="en-GB" sz="1800" b="1" dirty="0">
                <a:latin typeface="Arial" charset="0"/>
              </a:rPr>
              <a:t>	The disturbance term has zero </a:t>
            </a:r>
            <a:r>
              <a:rPr lang="en-GB" sz="1800" b="1" dirty="0" smtClean="0">
                <a:latin typeface="Arial" charset="0"/>
              </a:rPr>
              <a:t>expectation.</a:t>
            </a:r>
            <a:endParaRPr lang="en-US" sz="1800" b="1" dirty="0">
              <a:latin typeface="Arial" charset="0"/>
            </a:endParaRPr>
          </a:p>
        </p:txBody>
      </p:sp>
      <p:sp>
        <p:nvSpPr>
          <p:cNvPr id="18" name="Rectangle 7"/>
          <p:cNvSpPr>
            <a:spLocks noChangeArrowheads="1"/>
          </p:cNvSpPr>
          <p:nvPr/>
        </p:nvSpPr>
        <p:spPr bwMode="auto">
          <a:xfrm>
            <a:off x="0" y="3366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9" name="Text Box 6"/>
          <p:cNvSpPr txBox="1">
            <a:spLocks noChangeArrowheads="1"/>
          </p:cNvSpPr>
          <p:nvPr/>
        </p:nvSpPr>
        <p:spPr bwMode="auto">
          <a:xfrm>
            <a:off x="301625" y="3409200"/>
            <a:ext cx="8532813"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.5</a:t>
            </a:r>
            <a:r>
              <a:rPr lang="en-GB" sz="1800" b="1" dirty="0">
                <a:latin typeface="Arial" charset="0"/>
              </a:rPr>
              <a:t>	The disturbance term is homoscedastic</a:t>
            </a:r>
            <a:r>
              <a:rPr lang="en-GB" sz="1800" b="1" dirty="0" smtClean="0">
                <a:latin typeface="Arial" charset="0"/>
              </a:rPr>
              <a:t>.</a:t>
            </a:r>
            <a:endParaRPr lang="en-GB" sz="1800" b="1" dirty="0">
              <a:latin typeface="Arial" charset="0"/>
            </a:endParaRPr>
          </a:p>
        </p:txBody>
      </p:sp>
      <p:sp>
        <p:nvSpPr>
          <p:cNvPr id="7" name="Rectangle 6"/>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866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 discussion of the meaning of ‘weakly persistent’ and the importance of this assumption leads us to relatively advanced technical issues and will be deferred to Chapter 13.</a:t>
            </a:r>
            <a:r>
              <a:rPr lang="en-US" sz="1500"/>
              <a:t> </a:t>
            </a:r>
            <a:endParaRPr lang="en-GB" sz="1500"/>
          </a:p>
        </p:txBody>
      </p:sp>
      <p:sp>
        <p:nvSpPr>
          <p:cNvPr id="198664"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4</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ASSUMPTIONS FOR MODEL C: REGRESSIONS WITH TIME SERIES DATA</a:t>
            </a:r>
            <a:endParaRPr lang="en-GB" sz="1600" dirty="0">
              <a:latin typeface="Times New Roman" pitchFamily="18" charset="0"/>
            </a:endParaRPr>
          </a:p>
        </p:txBody>
      </p:sp>
      <p:sp>
        <p:nvSpPr>
          <p:cNvPr id="20" name="Text Box 9"/>
          <p:cNvSpPr txBox="1">
            <a:spLocks noChangeArrowheads="1"/>
          </p:cNvSpPr>
          <p:nvPr/>
        </p:nvSpPr>
        <p:spPr bwMode="auto">
          <a:xfrm>
            <a:off x="301625" y="3985200"/>
            <a:ext cx="8532813" cy="452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ts val="0"/>
              </a:spcBef>
            </a:pPr>
            <a:r>
              <a:rPr lang="en-GB" sz="1800" b="1" dirty="0" smtClean="0">
                <a:latin typeface="Arial" charset="0"/>
              </a:rPr>
              <a:t>C.6</a:t>
            </a:r>
            <a:r>
              <a:rPr lang="en-GB" sz="1800" b="1" dirty="0">
                <a:latin typeface="Arial" charset="0"/>
              </a:rPr>
              <a:t>	The values of the disturbance term have independent distributions</a:t>
            </a:r>
            <a:r>
              <a:rPr lang="en-US" sz="1800" dirty="0">
                <a:latin typeface="Arial" charset="0"/>
              </a:rPr>
              <a:t> </a:t>
            </a:r>
          </a:p>
        </p:txBody>
      </p:sp>
      <p:sp>
        <p:nvSpPr>
          <p:cNvPr id="22" name="Text Box 9"/>
          <p:cNvSpPr txBox="1">
            <a:spLocks noChangeArrowheads="1"/>
          </p:cNvSpPr>
          <p:nvPr/>
        </p:nvSpPr>
        <p:spPr bwMode="auto">
          <a:xfrm>
            <a:off x="301625" y="4561200"/>
            <a:ext cx="8532813" cy="458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ct val="60000"/>
              </a:spcBef>
            </a:pPr>
            <a:r>
              <a:rPr lang="en-GB" sz="1800" b="1" dirty="0" smtClean="0">
                <a:latin typeface="Arial" charset="0"/>
              </a:rPr>
              <a:t>C.7</a:t>
            </a:r>
            <a:r>
              <a:rPr lang="en-GB" sz="1800" b="1" dirty="0">
                <a:latin typeface="Arial" charset="0"/>
              </a:rPr>
              <a:t>	The disturbance term is distributed independently of the </a:t>
            </a:r>
            <a:r>
              <a:rPr lang="en-GB" sz="1800" b="1" dirty="0" err="1" smtClean="0">
                <a:latin typeface="Arial" charset="0"/>
              </a:rPr>
              <a:t>regressors</a:t>
            </a:r>
            <a:endParaRPr lang="en-GB" sz="1800" b="1" dirty="0">
              <a:latin typeface="Arial" charset="0"/>
            </a:endParaRPr>
          </a:p>
        </p:txBody>
      </p:sp>
      <p:sp>
        <p:nvSpPr>
          <p:cNvPr id="24" name="Rectangle 7"/>
          <p:cNvSpPr>
            <a:spLocks noChangeArrowheads="1"/>
          </p:cNvSpPr>
          <p:nvPr/>
        </p:nvSpPr>
        <p:spPr bwMode="auto">
          <a:xfrm>
            <a:off x="0" y="509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5" name="Text Box 6"/>
          <p:cNvSpPr txBox="1">
            <a:spLocks noChangeArrowheads="1"/>
          </p:cNvSpPr>
          <p:nvPr/>
        </p:nvSpPr>
        <p:spPr bwMode="auto">
          <a:xfrm>
            <a:off x="301625" y="51372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37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Assumption C.6 is rarely an issue with cross-sectional data.  When observations are generated randomly, there is no reason to suppose that there should be any connection between the value of the disturbance term in one observation and its value in any other.</a:t>
            </a:r>
            <a:r>
              <a:rPr lang="en-US" sz="1500"/>
              <a:t> </a:t>
            </a:r>
            <a:endParaRPr lang="en-GB" sz="1500"/>
          </a:p>
        </p:txBody>
      </p:sp>
      <p:sp>
        <p:nvSpPr>
          <p:cNvPr id="143371"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5</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ASSUMPTIONS FOR MODEL C: REGRESSIONS WITH TIME SERIES DATA</a:t>
            </a:r>
            <a:endParaRPr lang="en-GB" sz="1600" dirty="0">
              <a:latin typeface="Times New Roman" pitchFamily="18" charset="0"/>
            </a:endParaRPr>
          </a:p>
        </p:txBody>
      </p:sp>
      <p:sp>
        <p:nvSpPr>
          <p:cNvPr id="11" name="Rectangle 7"/>
          <p:cNvSpPr>
            <a:spLocks noChangeArrowheads="1"/>
          </p:cNvSpPr>
          <p:nvPr/>
        </p:nvSpPr>
        <p:spPr bwMode="auto">
          <a:xfrm>
            <a:off x="0" y="3940425"/>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2" name="Rectangle 7"/>
          <p:cNvSpPr>
            <a:spLocks noChangeArrowheads="1"/>
          </p:cNvSpPr>
          <p:nvPr/>
        </p:nvSpPr>
        <p:spPr bwMode="auto">
          <a:xfrm>
            <a:off x="0" y="163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43369" name="Rectangle 9"/>
          <p:cNvSpPr>
            <a:spLocks noChangeArrowheads="1"/>
          </p:cNvSpPr>
          <p:nvPr/>
        </p:nvSpPr>
        <p:spPr bwMode="auto">
          <a:xfrm>
            <a:off x="32400" y="3974400"/>
            <a:ext cx="9079200" cy="92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 name="Rectangle 7"/>
          <p:cNvSpPr>
            <a:spLocks noChangeArrowheads="1"/>
          </p:cNvSpPr>
          <p:nvPr/>
        </p:nvSpPr>
        <p:spPr bwMode="auto">
          <a:xfrm>
            <a:off x="0" y="540000"/>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4" name="Text Box 3"/>
          <p:cNvSpPr txBox="1">
            <a:spLocks noChangeArrowheads="1"/>
          </p:cNvSpPr>
          <p:nvPr/>
        </p:nvSpPr>
        <p:spPr bwMode="auto">
          <a:xfrm>
            <a:off x="301625" y="594000"/>
            <a:ext cx="8532813" cy="878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.1</a:t>
            </a:r>
            <a:r>
              <a:rPr lang="en-GB" sz="1800" b="1" dirty="0">
                <a:latin typeface="Arial" charset="0"/>
              </a:rPr>
              <a:t>	The model is linear in parameters and correctly specified.</a:t>
            </a:r>
          </a:p>
          <a:p>
            <a:pPr>
              <a:spcBef>
                <a:spcPts val="600"/>
              </a:spcBef>
            </a:pPr>
            <a:r>
              <a:rPr lang="en-GB" b="1" dirty="0"/>
              <a:t>		</a:t>
            </a:r>
            <a:r>
              <a:rPr lang="en-GB" b="1" i="1" dirty="0"/>
              <a:t>Y</a:t>
            </a:r>
            <a:r>
              <a:rPr lang="en-GB" b="1" dirty="0"/>
              <a:t> = </a:t>
            </a:r>
            <a:r>
              <a:rPr lang="en-GB" b="1" i="1" dirty="0">
                <a:latin typeface="Symbol" pitchFamily="18" charset="2"/>
              </a:rPr>
              <a:t>b</a:t>
            </a:r>
            <a:r>
              <a:rPr lang="en-GB" b="1" baseline="-25000" dirty="0"/>
              <a:t>1</a:t>
            </a:r>
            <a:r>
              <a:rPr lang="en-GB" b="1" dirty="0"/>
              <a:t> + </a:t>
            </a:r>
            <a:r>
              <a:rPr lang="en-GB" b="1" i="1" dirty="0">
                <a:latin typeface="Symbol" pitchFamily="18" charset="2"/>
              </a:rPr>
              <a:t>b</a:t>
            </a:r>
            <a:r>
              <a:rPr lang="en-GB" b="1" baseline="-25000" dirty="0"/>
              <a:t>2</a:t>
            </a:r>
            <a:r>
              <a:rPr lang="en-GB" b="1" i="1" dirty="0"/>
              <a:t>X</a:t>
            </a:r>
            <a:r>
              <a:rPr lang="en-GB" b="1" baseline="-25000" dirty="0"/>
              <a:t>2</a:t>
            </a:r>
            <a:r>
              <a:rPr lang="en-GB" b="1" dirty="0"/>
              <a:t> + … + </a:t>
            </a:r>
            <a:r>
              <a:rPr lang="en-GB" b="1" i="1" dirty="0" err="1">
                <a:latin typeface="Symbol" pitchFamily="18" charset="2"/>
              </a:rPr>
              <a:t>b</a:t>
            </a:r>
            <a:r>
              <a:rPr lang="en-GB" b="1" i="1" baseline="-25000" dirty="0" err="1"/>
              <a:t>k</a:t>
            </a:r>
            <a:r>
              <a:rPr lang="en-GB" b="1" i="1" dirty="0" err="1"/>
              <a:t>X</a:t>
            </a:r>
            <a:r>
              <a:rPr lang="en-GB" b="1" i="1" baseline="-25000" dirty="0" err="1"/>
              <a:t>k</a:t>
            </a:r>
            <a:r>
              <a:rPr lang="en-GB" b="1" dirty="0"/>
              <a:t> + </a:t>
            </a:r>
            <a:r>
              <a:rPr lang="en-GB" b="1" i="1" dirty="0"/>
              <a:t>u</a:t>
            </a:r>
            <a:endParaRPr lang="en-GB" b="1" dirty="0"/>
          </a:p>
          <a:p>
            <a:endParaRPr lang="en-GB" b="1" dirty="0"/>
          </a:p>
        </p:txBody>
      </p:sp>
      <p:sp>
        <p:nvSpPr>
          <p:cNvPr id="15" name="Text Box 3"/>
          <p:cNvSpPr txBox="1">
            <a:spLocks noChangeArrowheads="1"/>
          </p:cNvSpPr>
          <p:nvPr/>
        </p:nvSpPr>
        <p:spPr bwMode="auto">
          <a:xfrm>
            <a:off x="301625" y="1681200"/>
            <a:ext cx="8532813" cy="43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.2</a:t>
            </a:r>
            <a:r>
              <a:rPr lang="en-GB" sz="1800" b="1" dirty="0">
                <a:latin typeface="Arial" charset="0"/>
              </a:rPr>
              <a:t>	The </a:t>
            </a:r>
            <a:r>
              <a:rPr lang="en-GB" sz="1800" b="1" dirty="0" smtClean="0">
                <a:latin typeface="Arial" charset="0"/>
              </a:rPr>
              <a:t>time series for </a:t>
            </a:r>
            <a:r>
              <a:rPr lang="en-GB" sz="1800" b="1" dirty="0">
                <a:latin typeface="Arial" charset="0"/>
              </a:rPr>
              <a:t>the </a:t>
            </a:r>
            <a:r>
              <a:rPr lang="en-GB" sz="1800" b="1" dirty="0" err="1">
                <a:latin typeface="Arial" charset="0"/>
              </a:rPr>
              <a:t>regressors</a:t>
            </a:r>
            <a:r>
              <a:rPr lang="en-GB" sz="1800" b="1" dirty="0">
                <a:latin typeface="Arial" charset="0"/>
              </a:rPr>
              <a:t> </a:t>
            </a:r>
            <a:r>
              <a:rPr lang="en-GB" sz="1800" b="1" dirty="0" smtClean="0">
                <a:latin typeface="Arial" charset="0"/>
              </a:rPr>
              <a:t>are weakly persistent.</a:t>
            </a:r>
            <a:endParaRPr lang="en-US" sz="1800" dirty="0">
              <a:latin typeface="Arial" charset="0"/>
            </a:endParaRPr>
          </a:p>
        </p:txBody>
      </p:sp>
      <p:sp>
        <p:nvSpPr>
          <p:cNvPr id="16" name="Rectangle 7"/>
          <p:cNvSpPr>
            <a:spLocks noChangeArrowheads="1"/>
          </p:cNvSpPr>
          <p:nvPr/>
        </p:nvSpPr>
        <p:spPr bwMode="auto">
          <a:xfrm>
            <a:off x="0" y="221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7" name="Text Box 3"/>
          <p:cNvSpPr txBox="1">
            <a:spLocks noChangeArrowheads="1"/>
          </p:cNvSpPr>
          <p:nvPr/>
        </p:nvSpPr>
        <p:spPr bwMode="auto">
          <a:xfrm>
            <a:off x="301625" y="2257200"/>
            <a:ext cx="865187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.3</a:t>
            </a:r>
            <a:r>
              <a:rPr lang="en-GB" sz="1800" b="1" dirty="0">
                <a:latin typeface="Arial" charset="0"/>
              </a:rPr>
              <a:t>	There does not exist an exact linear relationship among the </a:t>
            </a:r>
            <a:r>
              <a:rPr lang="en-GB" sz="1800" b="1" dirty="0" err="1" smtClean="0">
                <a:latin typeface="Arial" charset="0"/>
              </a:rPr>
              <a:t>regressors</a:t>
            </a:r>
            <a:r>
              <a:rPr lang="en-GB" sz="1800" b="1" dirty="0" smtClean="0">
                <a:latin typeface="Arial" charset="0"/>
              </a:rPr>
              <a:t>.</a:t>
            </a:r>
            <a:endParaRPr lang="en-GB" sz="1800" b="1" dirty="0">
              <a:latin typeface="Arial" charset="0"/>
            </a:endParaRPr>
          </a:p>
        </p:txBody>
      </p:sp>
      <p:sp>
        <p:nvSpPr>
          <p:cNvPr id="18" name="Rectangle 7"/>
          <p:cNvSpPr>
            <a:spLocks noChangeArrowheads="1"/>
          </p:cNvSpPr>
          <p:nvPr/>
        </p:nvSpPr>
        <p:spPr bwMode="auto">
          <a:xfrm>
            <a:off x="0" y="2790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9" name="Text Box 3"/>
          <p:cNvSpPr txBox="1">
            <a:spLocks noChangeArrowheads="1"/>
          </p:cNvSpPr>
          <p:nvPr/>
        </p:nvSpPr>
        <p:spPr bwMode="auto">
          <a:xfrm>
            <a:off x="301625" y="2833200"/>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.4</a:t>
            </a:r>
            <a:r>
              <a:rPr lang="en-GB" sz="1800" b="1" dirty="0">
                <a:latin typeface="Arial" charset="0"/>
              </a:rPr>
              <a:t>	The disturbance term has zero </a:t>
            </a:r>
            <a:r>
              <a:rPr lang="en-GB" sz="1800" b="1" dirty="0" smtClean="0">
                <a:latin typeface="Arial" charset="0"/>
              </a:rPr>
              <a:t>expectation.</a:t>
            </a:r>
            <a:endParaRPr lang="en-US" sz="1800" b="1" dirty="0">
              <a:latin typeface="Arial" charset="0"/>
            </a:endParaRPr>
          </a:p>
        </p:txBody>
      </p:sp>
      <p:sp>
        <p:nvSpPr>
          <p:cNvPr id="20" name="Rectangle 7"/>
          <p:cNvSpPr>
            <a:spLocks noChangeArrowheads="1"/>
          </p:cNvSpPr>
          <p:nvPr/>
        </p:nvSpPr>
        <p:spPr bwMode="auto">
          <a:xfrm>
            <a:off x="0" y="3366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1" name="Text Box 6"/>
          <p:cNvSpPr txBox="1">
            <a:spLocks noChangeArrowheads="1"/>
          </p:cNvSpPr>
          <p:nvPr/>
        </p:nvSpPr>
        <p:spPr bwMode="auto">
          <a:xfrm>
            <a:off x="301625" y="3409200"/>
            <a:ext cx="8532813"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.5</a:t>
            </a:r>
            <a:r>
              <a:rPr lang="en-GB" sz="1800" b="1" dirty="0">
                <a:latin typeface="Arial" charset="0"/>
              </a:rPr>
              <a:t>	The disturbance term is homoscedastic</a:t>
            </a:r>
            <a:r>
              <a:rPr lang="en-GB" sz="1800" b="1" dirty="0" smtClean="0">
                <a:latin typeface="Arial" charset="0"/>
              </a:rPr>
              <a:t>.</a:t>
            </a:r>
            <a:endParaRPr lang="en-GB" sz="1800" b="1" dirty="0">
              <a:latin typeface="Arial" charset="0"/>
            </a:endParaRPr>
          </a:p>
        </p:txBody>
      </p:sp>
      <p:sp>
        <p:nvSpPr>
          <p:cNvPr id="22" name="Text Box 9"/>
          <p:cNvSpPr txBox="1">
            <a:spLocks noChangeArrowheads="1"/>
          </p:cNvSpPr>
          <p:nvPr/>
        </p:nvSpPr>
        <p:spPr bwMode="auto">
          <a:xfrm>
            <a:off x="301625" y="3985200"/>
            <a:ext cx="8532813" cy="852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ts val="0"/>
              </a:spcBef>
            </a:pPr>
            <a:r>
              <a:rPr lang="en-GB" sz="1800" b="1" dirty="0" smtClean="0">
                <a:latin typeface="Arial" charset="0"/>
              </a:rPr>
              <a:t>C.6</a:t>
            </a:r>
            <a:r>
              <a:rPr lang="en-GB" sz="1800" b="1" dirty="0">
                <a:latin typeface="Arial" charset="0"/>
              </a:rPr>
              <a:t>	The values of the disturbance term have independent distributions</a:t>
            </a:r>
            <a:r>
              <a:rPr lang="en-US" sz="1800" dirty="0">
                <a:latin typeface="Arial" charset="0"/>
              </a:rPr>
              <a:t> </a:t>
            </a:r>
          </a:p>
          <a:p>
            <a:pPr>
              <a:spcBef>
                <a:spcPts val="300"/>
              </a:spcBef>
            </a:pPr>
            <a:r>
              <a:rPr lang="en-GB" b="1" dirty="0"/>
              <a:t>		</a:t>
            </a:r>
            <a:r>
              <a:rPr lang="en-GB" b="1" i="1" dirty="0" err="1"/>
              <a:t>u</a:t>
            </a:r>
            <a:r>
              <a:rPr lang="en-GB" b="1" i="1" baseline="-25000" dirty="0" err="1"/>
              <a:t>t</a:t>
            </a:r>
            <a:r>
              <a:rPr lang="en-GB" sz="1800" b="1" dirty="0">
                <a:latin typeface="Arial" charset="0"/>
              </a:rPr>
              <a:t> is distributed independently of </a:t>
            </a:r>
            <a:r>
              <a:rPr lang="en-GB" b="1" i="1" dirty="0" err="1"/>
              <a:t>u</a:t>
            </a:r>
            <a:r>
              <a:rPr lang="en-GB" b="1" i="1" baseline="-25000" dirty="0" err="1"/>
              <a:t>t</a:t>
            </a:r>
            <a:r>
              <a:rPr lang="en-GB" b="1" i="1" baseline="-25000" dirty="0"/>
              <a:t>'</a:t>
            </a:r>
            <a:r>
              <a:rPr lang="en-GB" sz="1800" b="1" dirty="0">
                <a:latin typeface="Arial" charset="0"/>
              </a:rPr>
              <a:t> for</a:t>
            </a:r>
            <a:r>
              <a:rPr lang="en-GB" b="1" dirty="0"/>
              <a:t> </a:t>
            </a:r>
            <a:r>
              <a:rPr lang="en-GB" b="1" i="1" dirty="0"/>
              <a:t>t'</a:t>
            </a:r>
            <a:r>
              <a:rPr lang="en-GB" b="1" dirty="0"/>
              <a:t> ≠ </a:t>
            </a:r>
            <a:r>
              <a:rPr lang="en-GB" b="1" i="1" dirty="0"/>
              <a:t>t</a:t>
            </a:r>
            <a:r>
              <a:rPr lang="en-US" b="1" dirty="0"/>
              <a:t> </a:t>
            </a:r>
            <a:endParaRPr lang="en-GB"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968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with time series data it often happens that the value of the disturbance term in one observation is correlated with its value in the next.  The reasons for this and its consequences are discussed in the next slideshow but one.</a:t>
            </a:r>
            <a:r>
              <a:rPr lang="en-US" sz="1500"/>
              <a:t> </a:t>
            </a:r>
            <a:endParaRPr lang="en-GB" sz="1500"/>
          </a:p>
        </p:txBody>
      </p:sp>
      <p:sp>
        <p:nvSpPr>
          <p:cNvPr id="199688"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6</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ASSUMPTIONS FOR MODEL C: REGRESSIONS WITH TIME SERIES DATA</a:t>
            </a:r>
            <a:endParaRPr lang="en-GB" sz="1600" dirty="0">
              <a:latin typeface="Times New Roman" pitchFamily="18" charset="0"/>
            </a:endParaRPr>
          </a:p>
        </p:txBody>
      </p:sp>
      <p:sp>
        <p:nvSpPr>
          <p:cNvPr id="10" name="Rectangle 7"/>
          <p:cNvSpPr>
            <a:spLocks noChangeArrowheads="1"/>
          </p:cNvSpPr>
          <p:nvPr/>
        </p:nvSpPr>
        <p:spPr bwMode="auto">
          <a:xfrm>
            <a:off x="0" y="3940425"/>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1" name="Rectangle 7"/>
          <p:cNvSpPr>
            <a:spLocks noChangeArrowheads="1"/>
          </p:cNvSpPr>
          <p:nvPr/>
        </p:nvSpPr>
        <p:spPr bwMode="auto">
          <a:xfrm>
            <a:off x="0" y="163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3" name="Rectangle 7"/>
          <p:cNvSpPr>
            <a:spLocks noChangeArrowheads="1"/>
          </p:cNvSpPr>
          <p:nvPr/>
        </p:nvSpPr>
        <p:spPr bwMode="auto">
          <a:xfrm>
            <a:off x="0" y="540000"/>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4" name="Text Box 3"/>
          <p:cNvSpPr txBox="1">
            <a:spLocks noChangeArrowheads="1"/>
          </p:cNvSpPr>
          <p:nvPr/>
        </p:nvSpPr>
        <p:spPr bwMode="auto">
          <a:xfrm>
            <a:off x="301625" y="594000"/>
            <a:ext cx="8532813" cy="878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.1</a:t>
            </a:r>
            <a:r>
              <a:rPr lang="en-GB" sz="1800" b="1" dirty="0">
                <a:latin typeface="Arial" charset="0"/>
              </a:rPr>
              <a:t>	The model is linear in parameters and correctly specified.</a:t>
            </a:r>
          </a:p>
          <a:p>
            <a:pPr>
              <a:spcBef>
                <a:spcPts val="600"/>
              </a:spcBef>
            </a:pPr>
            <a:r>
              <a:rPr lang="en-GB" b="1" dirty="0"/>
              <a:t>		</a:t>
            </a:r>
            <a:r>
              <a:rPr lang="en-GB" b="1" i="1" dirty="0"/>
              <a:t>Y</a:t>
            </a:r>
            <a:r>
              <a:rPr lang="en-GB" b="1" dirty="0"/>
              <a:t> = </a:t>
            </a:r>
            <a:r>
              <a:rPr lang="en-GB" b="1" i="1" dirty="0">
                <a:latin typeface="Symbol" pitchFamily="18" charset="2"/>
              </a:rPr>
              <a:t>b</a:t>
            </a:r>
            <a:r>
              <a:rPr lang="en-GB" b="1" baseline="-25000" dirty="0"/>
              <a:t>1</a:t>
            </a:r>
            <a:r>
              <a:rPr lang="en-GB" b="1" dirty="0"/>
              <a:t> + </a:t>
            </a:r>
            <a:r>
              <a:rPr lang="en-GB" b="1" i="1" dirty="0">
                <a:latin typeface="Symbol" pitchFamily="18" charset="2"/>
              </a:rPr>
              <a:t>b</a:t>
            </a:r>
            <a:r>
              <a:rPr lang="en-GB" b="1" baseline="-25000" dirty="0"/>
              <a:t>2</a:t>
            </a:r>
            <a:r>
              <a:rPr lang="en-GB" b="1" i="1" dirty="0"/>
              <a:t>X</a:t>
            </a:r>
            <a:r>
              <a:rPr lang="en-GB" b="1" baseline="-25000" dirty="0"/>
              <a:t>2</a:t>
            </a:r>
            <a:r>
              <a:rPr lang="en-GB" b="1" dirty="0"/>
              <a:t> + … + </a:t>
            </a:r>
            <a:r>
              <a:rPr lang="en-GB" b="1" i="1" dirty="0" err="1">
                <a:latin typeface="Symbol" pitchFamily="18" charset="2"/>
              </a:rPr>
              <a:t>b</a:t>
            </a:r>
            <a:r>
              <a:rPr lang="en-GB" b="1" i="1" baseline="-25000" dirty="0" err="1"/>
              <a:t>k</a:t>
            </a:r>
            <a:r>
              <a:rPr lang="en-GB" b="1" i="1" dirty="0" err="1"/>
              <a:t>X</a:t>
            </a:r>
            <a:r>
              <a:rPr lang="en-GB" b="1" i="1" baseline="-25000" dirty="0" err="1"/>
              <a:t>k</a:t>
            </a:r>
            <a:r>
              <a:rPr lang="en-GB" b="1" dirty="0"/>
              <a:t> + </a:t>
            </a:r>
            <a:r>
              <a:rPr lang="en-GB" b="1" i="1" dirty="0"/>
              <a:t>u</a:t>
            </a:r>
            <a:endParaRPr lang="en-GB" b="1" dirty="0"/>
          </a:p>
          <a:p>
            <a:endParaRPr lang="en-GB" b="1" dirty="0"/>
          </a:p>
        </p:txBody>
      </p:sp>
      <p:sp>
        <p:nvSpPr>
          <p:cNvPr id="15" name="Text Box 3"/>
          <p:cNvSpPr txBox="1">
            <a:spLocks noChangeArrowheads="1"/>
          </p:cNvSpPr>
          <p:nvPr/>
        </p:nvSpPr>
        <p:spPr bwMode="auto">
          <a:xfrm>
            <a:off x="301625" y="1681200"/>
            <a:ext cx="8532813" cy="43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.2</a:t>
            </a:r>
            <a:r>
              <a:rPr lang="en-GB" sz="1800" b="1" dirty="0">
                <a:latin typeface="Arial" charset="0"/>
              </a:rPr>
              <a:t>	The </a:t>
            </a:r>
            <a:r>
              <a:rPr lang="en-GB" sz="1800" b="1" dirty="0" smtClean="0">
                <a:latin typeface="Arial" charset="0"/>
              </a:rPr>
              <a:t>time series for </a:t>
            </a:r>
            <a:r>
              <a:rPr lang="en-GB" sz="1800" b="1" dirty="0">
                <a:latin typeface="Arial" charset="0"/>
              </a:rPr>
              <a:t>the </a:t>
            </a:r>
            <a:r>
              <a:rPr lang="en-GB" sz="1800" b="1" dirty="0" err="1">
                <a:latin typeface="Arial" charset="0"/>
              </a:rPr>
              <a:t>regressors</a:t>
            </a:r>
            <a:r>
              <a:rPr lang="en-GB" sz="1800" b="1" dirty="0">
                <a:latin typeface="Arial" charset="0"/>
              </a:rPr>
              <a:t> </a:t>
            </a:r>
            <a:r>
              <a:rPr lang="en-GB" sz="1800" b="1" dirty="0" smtClean="0">
                <a:latin typeface="Arial" charset="0"/>
              </a:rPr>
              <a:t>are weakly persistent.</a:t>
            </a:r>
            <a:endParaRPr lang="en-US" sz="1800" dirty="0">
              <a:latin typeface="Arial" charset="0"/>
            </a:endParaRPr>
          </a:p>
        </p:txBody>
      </p:sp>
      <p:sp>
        <p:nvSpPr>
          <p:cNvPr id="16" name="Rectangle 7"/>
          <p:cNvSpPr>
            <a:spLocks noChangeArrowheads="1"/>
          </p:cNvSpPr>
          <p:nvPr/>
        </p:nvSpPr>
        <p:spPr bwMode="auto">
          <a:xfrm>
            <a:off x="0" y="221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7" name="Text Box 3"/>
          <p:cNvSpPr txBox="1">
            <a:spLocks noChangeArrowheads="1"/>
          </p:cNvSpPr>
          <p:nvPr/>
        </p:nvSpPr>
        <p:spPr bwMode="auto">
          <a:xfrm>
            <a:off x="301625" y="2257200"/>
            <a:ext cx="865187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.3</a:t>
            </a:r>
            <a:r>
              <a:rPr lang="en-GB" sz="1800" b="1" dirty="0">
                <a:latin typeface="Arial" charset="0"/>
              </a:rPr>
              <a:t>	There does not exist an exact linear relationship among the </a:t>
            </a:r>
            <a:r>
              <a:rPr lang="en-GB" sz="1800" b="1" dirty="0" err="1" smtClean="0">
                <a:latin typeface="Arial" charset="0"/>
              </a:rPr>
              <a:t>regressors</a:t>
            </a:r>
            <a:r>
              <a:rPr lang="en-GB" sz="1800" b="1" dirty="0" smtClean="0">
                <a:latin typeface="Arial" charset="0"/>
              </a:rPr>
              <a:t>.</a:t>
            </a:r>
            <a:endParaRPr lang="en-GB" sz="1800" b="1" dirty="0">
              <a:latin typeface="Arial" charset="0"/>
            </a:endParaRPr>
          </a:p>
        </p:txBody>
      </p:sp>
      <p:sp>
        <p:nvSpPr>
          <p:cNvPr id="18" name="Rectangle 7"/>
          <p:cNvSpPr>
            <a:spLocks noChangeArrowheads="1"/>
          </p:cNvSpPr>
          <p:nvPr/>
        </p:nvSpPr>
        <p:spPr bwMode="auto">
          <a:xfrm>
            <a:off x="0" y="2790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9" name="Text Box 3"/>
          <p:cNvSpPr txBox="1">
            <a:spLocks noChangeArrowheads="1"/>
          </p:cNvSpPr>
          <p:nvPr/>
        </p:nvSpPr>
        <p:spPr bwMode="auto">
          <a:xfrm>
            <a:off x="301625" y="2833200"/>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.4</a:t>
            </a:r>
            <a:r>
              <a:rPr lang="en-GB" sz="1800" b="1" dirty="0">
                <a:latin typeface="Arial" charset="0"/>
              </a:rPr>
              <a:t>	The disturbance term has zero </a:t>
            </a:r>
            <a:r>
              <a:rPr lang="en-GB" sz="1800" b="1" dirty="0" smtClean="0">
                <a:latin typeface="Arial" charset="0"/>
              </a:rPr>
              <a:t>expectation.</a:t>
            </a:r>
            <a:endParaRPr lang="en-US" sz="1800" b="1" dirty="0">
              <a:latin typeface="Arial" charset="0"/>
            </a:endParaRPr>
          </a:p>
        </p:txBody>
      </p:sp>
      <p:sp>
        <p:nvSpPr>
          <p:cNvPr id="20" name="Rectangle 7"/>
          <p:cNvSpPr>
            <a:spLocks noChangeArrowheads="1"/>
          </p:cNvSpPr>
          <p:nvPr/>
        </p:nvSpPr>
        <p:spPr bwMode="auto">
          <a:xfrm>
            <a:off x="0" y="3366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3" name="Rectangle 9"/>
          <p:cNvSpPr>
            <a:spLocks noChangeArrowheads="1"/>
          </p:cNvSpPr>
          <p:nvPr/>
        </p:nvSpPr>
        <p:spPr bwMode="auto">
          <a:xfrm>
            <a:off x="32400" y="3974400"/>
            <a:ext cx="9079200" cy="92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6"/>
          <p:cNvSpPr txBox="1">
            <a:spLocks noChangeArrowheads="1"/>
          </p:cNvSpPr>
          <p:nvPr/>
        </p:nvSpPr>
        <p:spPr bwMode="auto">
          <a:xfrm>
            <a:off x="301625" y="3409200"/>
            <a:ext cx="8532813"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.5</a:t>
            </a:r>
            <a:r>
              <a:rPr lang="en-GB" sz="1800" b="1" dirty="0">
                <a:latin typeface="Arial" charset="0"/>
              </a:rPr>
              <a:t>	The disturbance term is homoscedastic</a:t>
            </a:r>
            <a:r>
              <a:rPr lang="en-GB" sz="1800" b="1" dirty="0" smtClean="0">
                <a:latin typeface="Arial" charset="0"/>
              </a:rPr>
              <a:t>.</a:t>
            </a:r>
            <a:endParaRPr lang="en-GB" sz="1800" b="1" dirty="0">
              <a:latin typeface="Arial" charset="0"/>
            </a:endParaRPr>
          </a:p>
        </p:txBody>
      </p:sp>
      <p:sp>
        <p:nvSpPr>
          <p:cNvPr id="22" name="Text Box 9"/>
          <p:cNvSpPr txBox="1">
            <a:spLocks noChangeArrowheads="1"/>
          </p:cNvSpPr>
          <p:nvPr/>
        </p:nvSpPr>
        <p:spPr bwMode="auto">
          <a:xfrm>
            <a:off x="301625" y="3985200"/>
            <a:ext cx="8532813" cy="852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ts val="0"/>
              </a:spcBef>
            </a:pPr>
            <a:r>
              <a:rPr lang="en-GB" sz="1800" b="1" dirty="0" smtClean="0">
                <a:latin typeface="Arial" charset="0"/>
              </a:rPr>
              <a:t>C.6</a:t>
            </a:r>
            <a:r>
              <a:rPr lang="en-GB" sz="1800" b="1" dirty="0">
                <a:latin typeface="Arial" charset="0"/>
              </a:rPr>
              <a:t>	The values of the disturbance term have independent distributions</a:t>
            </a:r>
            <a:r>
              <a:rPr lang="en-US" sz="1800" dirty="0">
                <a:latin typeface="Arial" charset="0"/>
              </a:rPr>
              <a:t> </a:t>
            </a:r>
          </a:p>
          <a:p>
            <a:pPr>
              <a:spcBef>
                <a:spcPts val="300"/>
              </a:spcBef>
            </a:pPr>
            <a:r>
              <a:rPr lang="en-GB" b="1" dirty="0"/>
              <a:t>		</a:t>
            </a:r>
            <a:r>
              <a:rPr lang="en-GB" b="1" i="1" dirty="0" err="1"/>
              <a:t>u</a:t>
            </a:r>
            <a:r>
              <a:rPr lang="en-GB" b="1" i="1" baseline="-25000" dirty="0" err="1"/>
              <a:t>t</a:t>
            </a:r>
            <a:r>
              <a:rPr lang="en-GB" sz="1800" b="1" dirty="0">
                <a:latin typeface="Arial" charset="0"/>
              </a:rPr>
              <a:t> is distributed independently of </a:t>
            </a:r>
            <a:r>
              <a:rPr lang="en-GB" b="1" i="1" dirty="0" err="1"/>
              <a:t>u</a:t>
            </a:r>
            <a:r>
              <a:rPr lang="en-GB" b="1" i="1" baseline="-25000" dirty="0" err="1"/>
              <a:t>t</a:t>
            </a:r>
            <a:r>
              <a:rPr lang="en-GB" b="1" i="1" baseline="-25000" dirty="0"/>
              <a:t>'</a:t>
            </a:r>
            <a:r>
              <a:rPr lang="en-GB" sz="1800" b="1" dirty="0">
                <a:latin typeface="Arial" charset="0"/>
              </a:rPr>
              <a:t> for</a:t>
            </a:r>
            <a:r>
              <a:rPr lang="en-GB" b="1" dirty="0"/>
              <a:t> </a:t>
            </a:r>
            <a:r>
              <a:rPr lang="en-GB" b="1" i="1" dirty="0"/>
              <a:t>t'</a:t>
            </a:r>
            <a:r>
              <a:rPr lang="en-GB" b="1" dirty="0"/>
              <a:t> ≠ </a:t>
            </a:r>
            <a:r>
              <a:rPr lang="en-GB" b="1" i="1" dirty="0"/>
              <a:t>t</a:t>
            </a:r>
            <a:r>
              <a:rPr lang="en-US" b="1" dirty="0"/>
              <a:t> </a:t>
            </a:r>
            <a:endParaRPr lang="en-GB"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071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Assumption C.7, like Assumption B.7, requires that the disturbance term be distributed of the values of all of the regressors in all of the observations.  </a:t>
            </a:r>
            <a:endParaRPr lang="en-GB" sz="1500"/>
          </a:p>
        </p:txBody>
      </p:sp>
      <p:sp>
        <p:nvSpPr>
          <p:cNvPr id="20071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7</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ASSUMPTIONS FOR MODEL C: REGRESSIONS WITH TIME SERIES DATA</a:t>
            </a:r>
            <a:endParaRPr lang="en-GB" sz="1600" dirty="0">
              <a:latin typeface="Times New Roman" pitchFamily="18" charset="0"/>
            </a:endParaRPr>
          </a:p>
        </p:txBody>
      </p:sp>
      <p:sp>
        <p:nvSpPr>
          <p:cNvPr id="10" name="Rectangle 7"/>
          <p:cNvSpPr>
            <a:spLocks noChangeArrowheads="1"/>
          </p:cNvSpPr>
          <p:nvPr/>
        </p:nvSpPr>
        <p:spPr bwMode="auto">
          <a:xfrm>
            <a:off x="0" y="4518000"/>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1" name="Rectangle 7"/>
          <p:cNvSpPr>
            <a:spLocks noChangeArrowheads="1"/>
          </p:cNvSpPr>
          <p:nvPr/>
        </p:nvSpPr>
        <p:spPr bwMode="auto">
          <a:xfrm>
            <a:off x="0" y="3940425"/>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3" name="Rectangle 7"/>
          <p:cNvSpPr>
            <a:spLocks noChangeArrowheads="1"/>
          </p:cNvSpPr>
          <p:nvPr/>
        </p:nvSpPr>
        <p:spPr bwMode="auto">
          <a:xfrm>
            <a:off x="0" y="540000"/>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4" name="Text Box 3"/>
          <p:cNvSpPr txBox="1">
            <a:spLocks noChangeArrowheads="1"/>
          </p:cNvSpPr>
          <p:nvPr/>
        </p:nvSpPr>
        <p:spPr bwMode="auto">
          <a:xfrm>
            <a:off x="301625" y="594000"/>
            <a:ext cx="8532813" cy="878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.1</a:t>
            </a:r>
            <a:r>
              <a:rPr lang="en-GB" sz="1800" b="1" dirty="0">
                <a:latin typeface="Arial" charset="0"/>
              </a:rPr>
              <a:t>	The model is linear in parameters and correctly specified.</a:t>
            </a:r>
          </a:p>
          <a:p>
            <a:pPr>
              <a:spcBef>
                <a:spcPts val="600"/>
              </a:spcBef>
            </a:pPr>
            <a:r>
              <a:rPr lang="en-GB" b="1" dirty="0"/>
              <a:t>		</a:t>
            </a:r>
            <a:r>
              <a:rPr lang="en-GB" b="1" i="1" dirty="0"/>
              <a:t>Y</a:t>
            </a:r>
            <a:r>
              <a:rPr lang="en-GB" b="1" dirty="0"/>
              <a:t> = </a:t>
            </a:r>
            <a:r>
              <a:rPr lang="en-GB" b="1" i="1" dirty="0">
                <a:latin typeface="Symbol" pitchFamily="18" charset="2"/>
              </a:rPr>
              <a:t>b</a:t>
            </a:r>
            <a:r>
              <a:rPr lang="en-GB" b="1" baseline="-25000" dirty="0"/>
              <a:t>1</a:t>
            </a:r>
            <a:r>
              <a:rPr lang="en-GB" b="1" dirty="0"/>
              <a:t> + </a:t>
            </a:r>
            <a:r>
              <a:rPr lang="en-GB" b="1" i="1" dirty="0">
                <a:latin typeface="Symbol" pitchFamily="18" charset="2"/>
              </a:rPr>
              <a:t>b</a:t>
            </a:r>
            <a:r>
              <a:rPr lang="en-GB" b="1" baseline="-25000" dirty="0"/>
              <a:t>2</a:t>
            </a:r>
            <a:r>
              <a:rPr lang="en-GB" b="1" i="1" dirty="0"/>
              <a:t>X</a:t>
            </a:r>
            <a:r>
              <a:rPr lang="en-GB" b="1" baseline="-25000" dirty="0"/>
              <a:t>2</a:t>
            </a:r>
            <a:r>
              <a:rPr lang="en-GB" b="1" dirty="0"/>
              <a:t> + … + </a:t>
            </a:r>
            <a:r>
              <a:rPr lang="en-GB" b="1" i="1" dirty="0" err="1">
                <a:latin typeface="Symbol" pitchFamily="18" charset="2"/>
              </a:rPr>
              <a:t>b</a:t>
            </a:r>
            <a:r>
              <a:rPr lang="en-GB" b="1" i="1" baseline="-25000" dirty="0" err="1"/>
              <a:t>k</a:t>
            </a:r>
            <a:r>
              <a:rPr lang="en-GB" b="1" i="1" dirty="0" err="1"/>
              <a:t>X</a:t>
            </a:r>
            <a:r>
              <a:rPr lang="en-GB" b="1" i="1" baseline="-25000" dirty="0" err="1"/>
              <a:t>k</a:t>
            </a:r>
            <a:r>
              <a:rPr lang="en-GB" b="1" dirty="0"/>
              <a:t> + </a:t>
            </a:r>
            <a:r>
              <a:rPr lang="en-GB" b="1" i="1" dirty="0"/>
              <a:t>u</a:t>
            </a:r>
            <a:endParaRPr lang="en-GB" b="1" dirty="0"/>
          </a:p>
          <a:p>
            <a:endParaRPr lang="en-GB" b="1" dirty="0"/>
          </a:p>
        </p:txBody>
      </p:sp>
      <p:sp>
        <p:nvSpPr>
          <p:cNvPr id="17" name="Rectangle 7"/>
          <p:cNvSpPr>
            <a:spLocks noChangeArrowheads="1"/>
          </p:cNvSpPr>
          <p:nvPr/>
        </p:nvSpPr>
        <p:spPr bwMode="auto">
          <a:xfrm>
            <a:off x="0" y="221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8" name="Text Box 3"/>
          <p:cNvSpPr txBox="1">
            <a:spLocks noChangeArrowheads="1"/>
          </p:cNvSpPr>
          <p:nvPr/>
        </p:nvSpPr>
        <p:spPr bwMode="auto">
          <a:xfrm>
            <a:off x="301625" y="2257200"/>
            <a:ext cx="865187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.3</a:t>
            </a:r>
            <a:r>
              <a:rPr lang="en-GB" sz="1800" b="1" dirty="0">
                <a:latin typeface="Arial" charset="0"/>
              </a:rPr>
              <a:t>	There does not exist an exact linear relationship among the </a:t>
            </a:r>
            <a:r>
              <a:rPr lang="en-GB" sz="1800" b="1" dirty="0" err="1" smtClean="0">
                <a:latin typeface="Arial" charset="0"/>
              </a:rPr>
              <a:t>regressors</a:t>
            </a:r>
            <a:r>
              <a:rPr lang="en-GB" sz="1800" b="1" dirty="0" smtClean="0">
                <a:latin typeface="Arial" charset="0"/>
              </a:rPr>
              <a:t>.</a:t>
            </a:r>
            <a:endParaRPr lang="en-GB" sz="1800" b="1" dirty="0">
              <a:latin typeface="Arial" charset="0"/>
            </a:endParaRPr>
          </a:p>
        </p:txBody>
      </p:sp>
      <p:sp>
        <p:nvSpPr>
          <p:cNvPr id="19" name="Rectangle 7"/>
          <p:cNvSpPr>
            <a:spLocks noChangeArrowheads="1"/>
          </p:cNvSpPr>
          <p:nvPr/>
        </p:nvSpPr>
        <p:spPr bwMode="auto">
          <a:xfrm>
            <a:off x="0" y="2790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0" name="Text Box 3"/>
          <p:cNvSpPr txBox="1">
            <a:spLocks noChangeArrowheads="1"/>
          </p:cNvSpPr>
          <p:nvPr/>
        </p:nvSpPr>
        <p:spPr bwMode="auto">
          <a:xfrm>
            <a:off x="301625" y="2833200"/>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.4</a:t>
            </a:r>
            <a:r>
              <a:rPr lang="en-GB" sz="1800" b="1" dirty="0">
                <a:latin typeface="Arial" charset="0"/>
              </a:rPr>
              <a:t>	The disturbance term has zero </a:t>
            </a:r>
            <a:r>
              <a:rPr lang="en-GB" sz="1800" b="1" dirty="0" smtClean="0">
                <a:latin typeface="Arial" charset="0"/>
              </a:rPr>
              <a:t>expectation.</a:t>
            </a:r>
            <a:endParaRPr lang="en-US" sz="1800" b="1" dirty="0">
              <a:latin typeface="Arial" charset="0"/>
            </a:endParaRPr>
          </a:p>
        </p:txBody>
      </p:sp>
      <p:sp>
        <p:nvSpPr>
          <p:cNvPr id="21" name="Rectangle 7"/>
          <p:cNvSpPr>
            <a:spLocks noChangeArrowheads="1"/>
          </p:cNvSpPr>
          <p:nvPr/>
        </p:nvSpPr>
        <p:spPr bwMode="auto">
          <a:xfrm>
            <a:off x="0" y="3366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2" name="Text Box 6"/>
          <p:cNvSpPr txBox="1">
            <a:spLocks noChangeArrowheads="1"/>
          </p:cNvSpPr>
          <p:nvPr/>
        </p:nvSpPr>
        <p:spPr bwMode="auto">
          <a:xfrm>
            <a:off x="301625" y="3409200"/>
            <a:ext cx="8532813"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.5</a:t>
            </a:r>
            <a:r>
              <a:rPr lang="en-GB" sz="1800" b="1" dirty="0">
                <a:latin typeface="Arial" charset="0"/>
              </a:rPr>
              <a:t>	The disturbance term is homoscedastic</a:t>
            </a:r>
            <a:r>
              <a:rPr lang="en-GB" sz="1800" b="1" dirty="0" smtClean="0">
                <a:latin typeface="Arial" charset="0"/>
              </a:rPr>
              <a:t>.</a:t>
            </a:r>
            <a:endParaRPr lang="en-GB" sz="1800" b="1" dirty="0">
              <a:latin typeface="Arial" charset="0"/>
            </a:endParaRPr>
          </a:p>
        </p:txBody>
      </p:sp>
      <p:sp>
        <p:nvSpPr>
          <p:cNvPr id="40" name="Rectangle 9"/>
          <p:cNvSpPr>
            <a:spLocks noChangeArrowheads="1"/>
          </p:cNvSpPr>
          <p:nvPr/>
        </p:nvSpPr>
        <p:spPr bwMode="auto">
          <a:xfrm>
            <a:off x="32400" y="4550400"/>
            <a:ext cx="9079200" cy="92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9"/>
          <p:cNvSpPr txBox="1">
            <a:spLocks noChangeArrowheads="1"/>
          </p:cNvSpPr>
          <p:nvPr/>
        </p:nvSpPr>
        <p:spPr bwMode="auto">
          <a:xfrm>
            <a:off x="301625" y="3985200"/>
            <a:ext cx="8532813" cy="452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ts val="0"/>
              </a:spcBef>
            </a:pPr>
            <a:r>
              <a:rPr lang="en-GB" sz="1800" b="1" dirty="0" smtClean="0">
                <a:latin typeface="Arial" charset="0"/>
              </a:rPr>
              <a:t>C.6</a:t>
            </a:r>
            <a:r>
              <a:rPr lang="en-GB" sz="1800" b="1" dirty="0">
                <a:latin typeface="Arial" charset="0"/>
              </a:rPr>
              <a:t>	The values of the disturbance term have independent distributions</a:t>
            </a:r>
            <a:r>
              <a:rPr lang="en-US" sz="1800" dirty="0">
                <a:latin typeface="Arial" charset="0"/>
              </a:rPr>
              <a:t> </a:t>
            </a:r>
          </a:p>
        </p:txBody>
      </p:sp>
      <p:sp>
        <p:nvSpPr>
          <p:cNvPr id="24" name="Text Box 9"/>
          <p:cNvSpPr txBox="1">
            <a:spLocks noChangeArrowheads="1"/>
          </p:cNvSpPr>
          <p:nvPr/>
        </p:nvSpPr>
        <p:spPr bwMode="auto">
          <a:xfrm>
            <a:off x="301625" y="4561200"/>
            <a:ext cx="8532813" cy="9061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ts val="0"/>
              </a:spcBef>
            </a:pPr>
            <a:r>
              <a:rPr lang="en-GB" sz="1800" b="1" dirty="0" smtClean="0">
                <a:latin typeface="Arial" charset="0"/>
              </a:rPr>
              <a:t>C.7</a:t>
            </a:r>
            <a:r>
              <a:rPr lang="en-GB" sz="1800" b="1" dirty="0">
                <a:latin typeface="Arial" charset="0"/>
              </a:rPr>
              <a:t>	The disturbance term is distributed independently of the </a:t>
            </a:r>
            <a:r>
              <a:rPr lang="en-GB" sz="1800" b="1" dirty="0" err="1" smtClean="0">
                <a:latin typeface="Arial" charset="0"/>
              </a:rPr>
              <a:t>regressors</a:t>
            </a:r>
            <a:endParaRPr lang="en-GB" sz="1800" b="1" dirty="0" smtClean="0">
              <a:latin typeface="Arial" charset="0"/>
            </a:endParaRPr>
          </a:p>
          <a:p>
            <a:pPr>
              <a:spcBef>
                <a:spcPts val="300"/>
              </a:spcBef>
            </a:pPr>
            <a:r>
              <a:rPr lang="en-GB" sz="1800" b="1" i="1" dirty="0" smtClean="0"/>
              <a:t>		</a:t>
            </a:r>
            <a:r>
              <a:rPr lang="en-GB" b="1" i="1" dirty="0" err="1" smtClean="0"/>
              <a:t>u</a:t>
            </a:r>
            <a:r>
              <a:rPr lang="en-GB" b="1" i="1" baseline="-25000" dirty="0" err="1" smtClean="0"/>
              <a:t>t</a:t>
            </a:r>
            <a:r>
              <a:rPr lang="en-GB" sz="1800" b="1" dirty="0" smtClean="0"/>
              <a:t> </a:t>
            </a:r>
            <a:r>
              <a:rPr lang="en-GB" sz="1800" b="1" dirty="0">
                <a:latin typeface="Arial" charset="0"/>
              </a:rPr>
              <a:t>is distributed independently of </a:t>
            </a:r>
            <a:r>
              <a:rPr lang="en-GB" b="1" i="1" dirty="0" err="1"/>
              <a:t>X</a:t>
            </a:r>
            <a:r>
              <a:rPr lang="en-GB" b="1" i="1" baseline="-25000" dirty="0" err="1"/>
              <a:t>jt</a:t>
            </a:r>
            <a:r>
              <a:rPr lang="en-GB" b="1" i="1" baseline="-25000" dirty="0"/>
              <a:t>'</a:t>
            </a:r>
            <a:r>
              <a:rPr lang="en-GB" sz="1800" b="1" dirty="0">
                <a:latin typeface="Arial" charset="0"/>
              </a:rPr>
              <a:t> for all </a:t>
            </a:r>
            <a:r>
              <a:rPr lang="en-GB" b="1" i="1" dirty="0"/>
              <a:t>t'</a:t>
            </a:r>
            <a:r>
              <a:rPr lang="en-GB" sz="1800" b="1" dirty="0">
                <a:latin typeface="Arial" charset="0"/>
              </a:rPr>
              <a:t> (including </a:t>
            </a:r>
            <a:r>
              <a:rPr lang="en-GB" b="1" i="1" dirty="0"/>
              <a:t>t</a:t>
            </a:r>
            <a:r>
              <a:rPr lang="en-GB" sz="1800" b="1" dirty="0">
                <a:latin typeface="Arial" charset="0"/>
              </a:rPr>
              <a:t>) and</a:t>
            </a:r>
            <a:r>
              <a:rPr lang="en-GB" sz="1800" b="1" dirty="0"/>
              <a:t> </a:t>
            </a:r>
            <a:r>
              <a:rPr lang="en-GB" b="1" i="1" dirty="0"/>
              <a:t>j</a:t>
            </a:r>
            <a:r>
              <a:rPr lang="en-US" sz="1800" b="1" dirty="0"/>
              <a:t> </a:t>
            </a:r>
            <a:endParaRPr lang="en-GB" sz="1800" b="1" dirty="0" smtClean="0">
              <a:latin typeface="Arial" charset="0"/>
            </a:endParaRPr>
          </a:p>
          <a:p>
            <a:pPr>
              <a:spcBef>
                <a:spcPct val="60000"/>
              </a:spcBef>
            </a:pPr>
            <a:endParaRPr lang="en-GB" sz="1800" b="1" dirty="0">
              <a:latin typeface="Arial" charset="0"/>
            </a:endParaRPr>
          </a:p>
        </p:txBody>
      </p:sp>
      <p:sp>
        <p:nvSpPr>
          <p:cNvPr id="41" name="Rectangle 7"/>
          <p:cNvSpPr>
            <a:spLocks noChangeArrowheads="1"/>
          </p:cNvSpPr>
          <p:nvPr/>
        </p:nvSpPr>
        <p:spPr bwMode="auto">
          <a:xfrm>
            <a:off x="0" y="163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2" name="Text Box 3"/>
          <p:cNvSpPr txBox="1">
            <a:spLocks noChangeArrowheads="1"/>
          </p:cNvSpPr>
          <p:nvPr/>
        </p:nvSpPr>
        <p:spPr bwMode="auto">
          <a:xfrm>
            <a:off x="301625" y="1681200"/>
            <a:ext cx="8532813" cy="43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.2</a:t>
            </a:r>
            <a:r>
              <a:rPr lang="en-GB" sz="1800" b="1" dirty="0">
                <a:latin typeface="Arial" charset="0"/>
              </a:rPr>
              <a:t>	The </a:t>
            </a:r>
            <a:r>
              <a:rPr lang="en-GB" sz="1800" b="1" dirty="0" smtClean="0">
                <a:latin typeface="Arial" charset="0"/>
              </a:rPr>
              <a:t>time series for </a:t>
            </a:r>
            <a:r>
              <a:rPr lang="en-GB" sz="1800" b="1" dirty="0">
                <a:latin typeface="Arial" charset="0"/>
              </a:rPr>
              <a:t>the </a:t>
            </a:r>
            <a:r>
              <a:rPr lang="en-GB" sz="1800" b="1" dirty="0" err="1">
                <a:latin typeface="Arial" charset="0"/>
              </a:rPr>
              <a:t>regressors</a:t>
            </a:r>
            <a:r>
              <a:rPr lang="en-GB" sz="1800" b="1" dirty="0">
                <a:latin typeface="Arial" charset="0"/>
              </a:rPr>
              <a:t> </a:t>
            </a:r>
            <a:r>
              <a:rPr lang="en-GB" sz="1800" b="1" dirty="0" smtClean="0">
                <a:latin typeface="Arial" charset="0"/>
              </a:rPr>
              <a:t>are weakly persistent.</a:t>
            </a:r>
            <a:endParaRPr lang="en-US" sz="1800" dirty="0">
              <a:latin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071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Assumption C.7, like Assumption B.7, requires that the disturbance term be distributed of the values of all of the regressors in all of the observations.  </a:t>
            </a:r>
            <a:endParaRPr lang="en-GB" sz="1500"/>
          </a:p>
        </p:txBody>
      </p:sp>
      <p:sp>
        <p:nvSpPr>
          <p:cNvPr id="20071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8</a:t>
            </a:r>
            <a:endParaRPr lang="en-US" sz="1000" dirty="0">
              <a:solidFill>
                <a:srgbClr val="3366FF"/>
              </a:solidFill>
              <a:latin typeface="Arial" charset="0"/>
            </a:endParaRP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ASSUMPTIONS FOR MODEL C: REGRESSIONS WITH TIME SERIES DATA</a:t>
            </a:r>
            <a:endParaRPr lang="en-GB" sz="1600" dirty="0">
              <a:latin typeface="Times New Roman" pitchFamily="18" charset="0"/>
            </a:endParaRPr>
          </a:p>
        </p:txBody>
      </p:sp>
      <p:sp>
        <p:nvSpPr>
          <p:cNvPr id="10" name="Rectangle 7"/>
          <p:cNvSpPr>
            <a:spLocks noChangeArrowheads="1"/>
          </p:cNvSpPr>
          <p:nvPr/>
        </p:nvSpPr>
        <p:spPr bwMode="auto">
          <a:xfrm>
            <a:off x="0" y="4518000"/>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1" name="Rectangle 7"/>
          <p:cNvSpPr>
            <a:spLocks noChangeArrowheads="1"/>
          </p:cNvSpPr>
          <p:nvPr/>
        </p:nvSpPr>
        <p:spPr bwMode="auto">
          <a:xfrm>
            <a:off x="0" y="3940425"/>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3" name="Rectangle 7"/>
          <p:cNvSpPr>
            <a:spLocks noChangeArrowheads="1"/>
          </p:cNvSpPr>
          <p:nvPr/>
        </p:nvSpPr>
        <p:spPr bwMode="auto">
          <a:xfrm>
            <a:off x="0" y="540000"/>
            <a:ext cx="9140825" cy="990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4" name="Text Box 3"/>
          <p:cNvSpPr txBox="1">
            <a:spLocks noChangeArrowheads="1"/>
          </p:cNvSpPr>
          <p:nvPr/>
        </p:nvSpPr>
        <p:spPr bwMode="auto">
          <a:xfrm>
            <a:off x="301625" y="594000"/>
            <a:ext cx="8532813" cy="878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.1</a:t>
            </a:r>
            <a:r>
              <a:rPr lang="en-GB" sz="1800" b="1" dirty="0">
                <a:latin typeface="Arial" charset="0"/>
              </a:rPr>
              <a:t>	The model is linear in parameters and correctly specified.</a:t>
            </a:r>
          </a:p>
          <a:p>
            <a:pPr>
              <a:spcBef>
                <a:spcPts val="600"/>
              </a:spcBef>
            </a:pPr>
            <a:r>
              <a:rPr lang="en-GB" b="1" dirty="0"/>
              <a:t>		</a:t>
            </a:r>
            <a:r>
              <a:rPr lang="en-GB" b="1" i="1" dirty="0"/>
              <a:t>Y</a:t>
            </a:r>
            <a:r>
              <a:rPr lang="en-GB" b="1" dirty="0"/>
              <a:t> = </a:t>
            </a:r>
            <a:r>
              <a:rPr lang="en-GB" b="1" i="1" dirty="0">
                <a:latin typeface="Symbol" pitchFamily="18" charset="2"/>
              </a:rPr>
              <a:t>b</a:t>
            </a:r>
            <a:r>
              <a:rPr lang="en-GB" b="1" baseline="-25000" dirty="0"/>
              <a:t>1</a:t>
            </a:r>
            <a:r>
              <a:rPr lang="en-GB" b="1" dirty="0"/>
              <a:t> + </a:t>
            </a:r>
            <a:r>
              <a:rPr lang="en-GB" b="1" i="1" dirty="0">
                <a:latin typeface="Symbol" pitchFamily="18" charset="2"/>
              </a:rPr>
              <a:t>b</a:t>
            </a:r>
            <a:r>
              <a:rPr lang="en-GB" b="1" baseline="-25000" dirty="0"/>
              <a:t>2</a:t>
            </a:r>
            <a:r>
              <a:rPr lang="en-GB" b="1" i="1" dirty="0"/>
              <a:t>X</a:t>
            </a:r>
            <a:r>
              <a:rPr lang="en-GB" b="1" baseline="-25000" dirty="0"/>
              <a:t>2</a:t>
            </a:r>
            <a:r>
              <a:rPr lang="en-GB" b="1" dirty="0"/>
              <a:t> + … + </a:t>
            </a:r>
            <a:r>
              <a:rPr lang="en-GB" b="1" i="1" dirty="0" err="1">
                <a:latin typeface="Symbol" pitchFamily="18" charset="2"/>
              </a:rPr>
              <a:t>b</a:t>
            </a:r>
            <a:r>
              <a:rPr lang="en-GB" b="1" i="1" baseline="-25000" dirty="0" err="1"/>
              <a:t>k</a:t>
            </a:r>
            <a:r>
              <a:rPr lang="en-GB" b="1" i="1" dirty="0" err="1"/>
              <a:t>X</a:t>
            </a:r>
            <a:r>
              <a:rPr lang="en-GB" b="1" i="1" baseline="-25000" dirty="0" err="1"/>
              <a:t>k</a:t>
            </a:r>
            <a:r>
              <a:rPr lang="en-GB" b="1" dirty="0"/>
              <a:t> + </a:t>
            </a:r>
            <a:r>
              <a:rPr lang="en-GB" b="1" i="1" dirty="0"/>
              <a:t>u</a:t>
            </a:r>
            <a:endParaRPr lang="en-GB" b="1" dirty="0"/>
          </a:p>
          <a:p>
            <a:endParaRPr lang="en-GB" b="1" dirty="0"/>
          </a:p>
        </p:txBody>
      </p:sp>
      <p:sp>
        <p:nvSpPr>
          <p:cNvPr id="17" name="Rectangle 7"/>
          <p:cNvSpPr>
            <a:spLocks noChangeArrowheads="1"/>
          </p:cNvSpPr>
          <p:nvPr/>
        </p:nvSpPr>
        <p:spPr bwMode="auto">
          <a:xfrm>
            <a:off x="0" y="2214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8" name="Text Box 3"/>
          <p:cNvSpPr txBox="1">
            <a:spLocks noChangeArrowheads="1"/>
          </p:cNvSpPr>
          <p:nvPr/>
        </p:nvSpPr>
        <p:spPr bwMode="auto">
          <a:xfrm>
            <a:off x="301625" y="2257200"/>
            <a:ext cx="865187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.3</a:t>
            </a:r>
            <a:r>
              <a:rPr lang="en-GB" sz="1800" b="1" dirty="0">
                <a:latin typeface="Arial" charset="0"/>
              </a:rPr>
              <a:t>	There does not exist an exact linear relationship among the </a:t>
            </a:r>
            <a:r>
              <a:rPr lang="en-GB" sz="1800" b="1" dirty="0" err="1" smtClean="0">
                <a:latin typeface="Arial" charset="0"/>
              </a:rPr>
              <a:t>regressors</a:t>
            </a:r>
            <a:r>
              <a:rPr lang="en-GB" sz="1800" b="1" dirty="0" smtClean="0">
                <a:latin typeface="Arial" charset="0"/>
              </a:rPr>
              <a:t>.</a:t>
            </a:r>
            <a:endParaRPr lang="en-GB" sz="1800" b="1" dirty="0">
              <a:latin typeface="Arial" charset="0"/>
            </a:endParaRPr>
          </a:p>
        </p:txBody>
      </p:sp>
      <p:sp>
        <p:nvSpPr>
          <p:cNvPr id="19" name="Rectangle 7"/>
          <p:cNvSpPr>
            <a:spLocks noChangeArrowheads="1"/>
          </p:cNvSpPr>
          <p:nvPr/>
        </p:nvSpPr>
        <p:spPr bwMode="auto">
          <a:xfrm>
            <a:off x="0" y="2790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0" name="Text Box 3"/>
          <p:cNvSpPr txBox="1">
            <a:spLocks noChangeArrowheads="1"/>
          </p:cNvSpPr>
          <p:nvPr/>
        </p:nvSpPr>
        <p:spPr bwMode="auto">
          <a:xfrm>
            <a:off x="301625" y="2833200"/>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.4</a:t>
            </a:r>
            <a:r>
              <a:rPr lang="en-GB" sz="1800" b="1" dirty="0">
                <a:latin typeface="Arial" charset="0"/>
              </a:rPr>
              <a:t>	The disturbance term has zero </a:t>
            </a:r>
            <a:r>
              <a:rPr lang="en-GB" sz="1800" b="1" dirty="0" smtClean="0">
                <a:latin typeface="Arial" charset="0"/>
              </a:rPr>
              <a:t>expectation.</a:t>
            </a:r>
            <a:endParaRPr lang="en-US" sz="1800" b="1" dirty="0">
              <a:latin typeface="Arial" charset="0"/>
            </a:endParaRPr>
          </a:p>
        </p:txBody>
      </p:sp>
      <p:sp>
        <p:nvSpPr>
          <p:cNvPr id="21" name="Rectangle 7"/>
          <p:cNvSpPr>
            <a:spLocks noChangeArrowheads="1"/>
          </p:cNvSpPr>
          <p:nvPr/>
        </p:nvSpPr>
        <p:spPr bwMode="auto">
          <a:xfrm>
            <a:off x="0" y="3366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2" name="Text Box 6"/>
          <p:cNvSpPr txBox="1">
            <a:spLocks noChangeArrowheads="1"/>
          </p:cNvSpPr>
          <p:nvPr/>
        </p:nvSpPr>
        <p:spPr bwMode="auto">
          <a:xfrm>
            <a:off x="301625" y="3409200"/>
            <a:ext cx="8532813"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b="1" dirty="0">
                <a:latin typeface="Arial" charset="0"/>
              </a:rPr>
              <a:t>C</a:t>
            </a:r>
            <a:r>
              <a:rPr lang="en-GB" sz="1800" b="1" dirty="0" smtClean="0">
                <a:latin typeface="Arial" charset="0"/>
              </a:rPr>
              <a:t>.5</a:t>
            </a:r>
            <a:r>
              <a:rPr lang="en-GB" sz="1800" b="1" dirty="0">
                <a:latin typeface="Arial" charset="0"/>
              </a:rPr>
              <a:t>	The disturbance term is homoscedastic</a:t>
            </a:r>
            <a:r>
              <a:rPr lang="en-GB" sz="1800" b="1" dirty="0" smtClean="0">
                <a:latin typeface="Arial" charset="0"/>
              </a:rPr>
              <a:t>.</a:t>
            </a:r>
            <a:endParaRPr lang="en-GB" sz="1800" b="1" dirty="0">
              <a:latin typeface="Arial" charset="0"/>
            </a:endParaRPr>
          </a:p>
        </p:txBody>
      </p:sp>
      <p:sp>
        <p:nvSpPr>
          <p:cNvPr id="40" name="Rectangle 9"/>
          <p:cNvSpPr>
            <a:spLocks noChangeArrowheads="1"/>
          </p:cNvSpPr>
          <p:nvPr/>
        </p:nvSpPr>
        <p:spPr bwMode="auto">
          <a:xfrm>
            <a:off x="32400" y="4550400"/>
            <a:ext cx="9079200" cy="92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9"/>
          <p:cNvSpPr txBox="1">
            <a:spLocks noChangeArrowheads="1"/>
          </p:cNvSpPr>
          <p:nvPr/>
        </p:nvSpPr>
        <p:spPr bwMode="auto">
          <a:xfrm>
            <a:off x="301625" y="3985200"/>
            <a:ext cx="8532813" cy="452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ts val="0"/>
              </a:spcBef>
            </a:pPr>
            <a:r>
              <a:rPr lang="en-GB" sz="1800" b="1" dirty="0" smtClean="0">
                <a:latin typeface="Arial" charset="0"/>
              </a:rPr>
              <a:t>C.6</a:t>
            </a:r>
            <a:r>
              <a:rPr lang="en-GB" sz="1800" b="1" dirty="0">
                <a:latin typeface="Arial" charset="0"/>
              </a:rPr>
              <a:t>	The values of the disturbance term have independent distributions</a:t>
            </a:r>
            <a:r>
              <a:rPr lang="en-US" sz="1800" dirty="0">
                <a:latin typeface="Arial" charset="0"/>
              </a:rPr>
              <a:t> </a:t>
            </a:r>
          </a:p>
        </p:txBody>
      </p:sp>
      <p:sp>
        <p:nvSpPr>
          <p:cNvPr id="24" name="Text Box 9"/>
          <p:cNvSpPr txBox="1">
            <a:spLocks noChangeArrowheads="1"/>
          </p:cNvSpPr>
          <p:nvPr/>
        </p:nvSpPr>
        <p:spPr bwMode="auto">
          <a:xfrm>
            <a:off x="301625" y="4561200"/>
            <a:ext cx="8532813" cy="9061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ts val="0"/>
              </a:spcBef>
            </a:pPr>
            <a:r>
              <a:rPr lang="en-GB" sz="1800" b="1" dirty="0" smtClean="0">
                <a:latin typeface="Arial" charset="0"/>
              </a:rPr>
              <a:t>C.7'</a:t>
            </a:r>
            <a:r>
              <a:rPr lang="en-GB" sz="1800" b="1" dirty="0">
                <a:latin typeface="Arial" charset="0"/>
              </a:rPr>
              <a:t>	The disturbance term </a:t>
            </a:r>
            <a:r>
              <a:rPr lang="en-GB" sz="1800" b="1" dirty="0" smtClean="0">
                <a:latin typeface="Arial" charset="0"/>
              </a:rPr>
              <a:t>has zero conditional expectation</a:t>
            </a:r>
          </a:p>
          <a:p>
            <a:pPr>
              <a:spcBef>
                <a:spcPct val="60000"/>
              </a:spcBef>
            </a:pPr>
            <a:endParaRPr lang="en-GB" sz="1800" b="1" dirty="0">
              <a:latin typeface="Arial" charset="0"/>
            </a:endParaRPr>
          </a:p>
        </p:txBody>
      </p:sp>
      <p:sp>
        <p:nvSpPr>
          <p:cNvPr id="41" name="Rectangle 7"/>
          <p:cNvSpPr>
            <a:spLocks noChangeArrowheads="1"/>
          </p:cNvSpPr>
          <p:nvPr/>
        </p:nvSpPr>
        <p:spPr bwMode="auto">
          <a:xfrm>
            <a:off x="0" y="1638000"/>
            <a:ext cx="9140825" cy="468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2" name="Text Box 3"/>
          <p:cNvSpPr txBox="1">
            <a:spLocks noChangeArrowheads="1"/>
          </p:cNvSpPr>
          <p:nvPr/>
        </p:nvSpPr>
        <p:spPr bwMode="auto">
          <a:xfrm>
            <a:off x="301625" y="1681200"/>
            <a:ext cx="8532813" cy="43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a:latin typeface="Arial" charset="0"/>
              </a:rPr>
              <a:t>C</a:t>
            </a:r>
            <a:r>
              <a:rPr lang="en-GB" sz="1800" b="1" dirty="0" smtClean="0">
                <a:latin typeface="Arial" charset="0"/>
              </a:rPr>
              <a:t>.2</a:t>
            </a:r>
            <a:r>
              <a:rPr lang="en-GB" sz="1800" b="1" dirty="0">
                <a:latin typeface="Arial" charset="0"/>
              </a:rPr>
              <a:t>	The </a:t>
            </a:r>
            <a:r>
              <a:rPr lang="en-GB" sz="1800" b="1" dirty="0" smtClean="0">
                <a:latin typeface="Arial" charset="0"/>
              </a:rPr>
              <a:t>time series for </a:t>
            </a:r>
            <a:r>
              <a:rPr lang="en-GB" sz="1800" b="1" dirty="0">
                <a:latin typeface="Arial" charset="0"/>
              </a:rPr>
              <a:t>the </a:t>
            </a:r>
            <a:r>
              <a:rPr lang="en-GB" sz="1800" b="1" dirty="0" err="1">
                <a:latin typeface="Arial" charset="0"/>
              </a:rPr>
              <a:t>regressors</a:t>
            </a:r>
            <a:r>
              <a:rPr lang="en-GB" sz="1800" b="1" dirty="0">
                <a:latin typeface="Arial" charset="0"/>
              </a:rPr>
              <a:t> </a:t>
            </a:r>
            <a:r>
              <a:rPr lang="en-GB" sz="1800" b="1" dirty="0" smtClean="0">
                <a:latin typeface="Arial" charset="0"/>
              </a:rPr>
              <a:t>are weakly persistent.</a:t>
            </a:r>
            <a:endParaRPr lang="en-US" sz="1800" dirty="0">
              <a:latin typeface="Arial" charset="0"/>
            </a:endParaRPr>
          </a:p>
        </p:txBody>
      </p:sp>
      <p:sp>
        <p:nvSpPr>
          <p:cNvPr id="25" name="Text Box 9"/>
          <p:cNvSpPr txBox="1">
            <a:spLocks noChangeArrowheads="1"/>
          </p:cNvSpPr>
          <p:nvPr/>
        </p:nvSpPr>
        <p:spPr bwMode="auto">
          <a:xfrm>
            <a:off x="1368425" y="4875213"/>
            <a:ext cx="6594475" cy="5349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079500" algn="l"/>
                <a:tab pos="4483100" algn="ctr"/>
              </a:tabLst>
              <a:defRPr sz="2400">
                <a:solidFill>
                  <a:schemeClr val="tx1"/>
                </a:solidFill>
                <a:latin typeface="Times New Roman" pitchFamily="18" charset="0"/>
              </a:defRPr>
            </a:lvl1pPr>
            <a:lvl2pPr marL="2693988">
              <a:tabLst>
                <a:tab pos="1079500" algn="l"/>
                <a:tab pos="4483100" algn="ctr"/>
              </a:tabLst>
              <a:defRPr sz="2400">
                <a:solidFill>
                  <a:schemeClr val="tx1"/>
                </a:solidFill>
                <a:latin typeface="Times New Roman" pitchFamily="18" charset="0"/>
              </a:defRPr>
            </a:lvl2pPr>
            <a:lvl3pPr marL="2873375">
              <a:tabLst>
                <a:tab pos="1079500" algn="l"/>
                <a:tab pos="4483100" algn="ctr"/>
              </a:tabLst>
              <a:defRPr sz="2400">
                <a:solidFill>
                  <a:schemeClr val="tx1"/>
                </a:solidFill>
                <a:latin typeface="Times New Roman" pitchFamily="18" charset="0"/>
              </a:defRPr>
            </a:lvl3pPr>
            <a:lvl4pPr marL="3052763">
              <a:tabLst>
                <a:tab pos="1079500" algn="l"/>
                <a:tab pos="4483100" algn="ctr"/>
              </a:tabLst>
              <a:defRPr sz="2400">
                <a:solidFill>
                  <a:schemeClr val="tx1"/>
                </a:solidFill>
                <a:latin typeface="Times New Roman" pitchFamily="18" charset="0"/>
              </a:defRPr>
            </a:lvl4pPr>
            <a:lvl5pPr marL="3232150">
              <a:tabLst>
                <a:tab pos="1079500" algn="l"/>
                <a:tab pos="4483100" algn="ctr"/>
              </a:tabLst>
              <a:defRPr sz="2400">
                <a:solidFill>
                  <a:schemeClr val="tx1"/>
                </a:solidFill>
                <a:latin typeface="Times New Roman" pitchFamily="18" charset="0"/>
              </a:defRPr>
            </a:lvl5pPr>
            <a:lvl6pPr marL="36893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6pPr>
            <a:lvl7pPr marL="41465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7pPr>
            <a:lvl8pPr marL="46037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8pPr>
            <a:lvl9pPr marL="5060950" eaLnBrk="0" fontAlgn="base" hangingPunct="0">
              <a:spcBef>
                <a:spcPct val="0"/>
              </a:spcBef>
              <a:spcAft>
                <a:spcPct val="0"/>
              </a:spcAft>
              <a:tabLst>
                <a:tab pos="1079500" algn="l"/>
                <a:tab pos="4483100" algn="ctr"/>
              </a:tabLst>
              <a:defRPr sz="2400">
                <a:solidFill>
                  <a:schemeClr val="tx1"/>
                </a:solidFill>
                <a:latin typeface="Times New Roman" pitchFamily="18" charset="0"/>
              </a:defRPr>
            </a:lvl9pPr>
          </a:lstStyle>
          <a:p>
            <a:pPr>
              <a:spcBef>
                <a:spcPct val="75000"/>
              </a:spcBef>
            </a:pPr>
            <a:r>
              <a:rPr lang="en-GB" b="1" i="1" dirty="0" smtClean="0"/>
              <a:t>E</a:t>
            </a:r>
            <a:r>
              <a:rPr lang="en-GB" sz="2000" b="1" dirty="0" smtClean="0">
                <a:latin typeface="Arial" pitchFamily="34" charset="0"/>
                <a:cs typeface="Arial" pitchFamily="34" charset="0"/>
              </a:rPr>
              <a:t>(</a:t>
            </a:r>
            <a:r>
              <a:rPr lang="en-GB" b="1" i="1" dirty="0" err="1" smtClean="0"/>
              <a:t>u</a:t>
            </a:r>
            <a:r>
              <a:rPr lang="en-GB" b="1" i="1" baseline="-25000" dirty="0" err="1" smtClean="0"/>
              <a:t>t</a:t>
            </a:r>
            <a:r>
              <a:rPr lang="en-GB" sz="1800" b="1" dirty="0" smtClean="0">
                <a:latin typeface="Arial" charset="0"/>
              </a:rPr>
              <a:t> </a:t>
            </a:r>
            <a:r>
              <a:rPr lang="en-GB" sz="1800" b="1" dirty="0">
                <a:latin typeface="Arial" charset="0"/>
              </a:rPr>
              <a:t>│values of all the </a:t>
            </a:r>
            <a:r>
              <a:rPr lang="en-GB" sz="1800" b="1" dirty="0" err="1">
                <a:latin typeface="Arial" charset="0"/>
              </a:rPr>
              <a:t>regressors</a:t>
            </a:r>
            <a:r>
              <a:rPr lang="en-GB" sz="1800" b="1" dirty="0">
                <a:latin typeface="Arial" charset="0"/>
              </a:rPr>
              <a:t> in all observations</a:t>
            </a:r>
            <a:r>
              <a:rPr lang="en-GB" sz="2000" b="1" dirty="0">
                <a:latin typeface="Arial" pitchFamily="34" charset="0"/>
                <a:cs typeface="Arial" pitchFamily="34" charset="0"/>
              </a:rPr>
              <a:t>)</a:t>
            </a:r>
            <a:r>
              <a:rPr lang="en-GB" b="1" dirty="0"/>
              <a:t> = </a:t>
            </a:r>
            <a:r>
              <a:rPr lang="en-GB" b="1" dirty="0" smtClean="0"/>
              <a:t>0</a:t>
            </a:r>
            <a:endParaRPr lang="en-US" dirty="0"/>
          </a:p>
        </p:txBody>
      </p:sp>
    </p:spTree>
    <p:extLst>
      <p:ext uri="{BB962C8B-B14F-4D97-AF65-F5344CB8AC3E}">
        <p14:creationId xmlns:p14="http://schemas.microsoft.com/office/powerpoint/2010/main" val="2679585254"/>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55DD9EE-0F67-46F0-A0A9-EA58B9B9BD55}"/>
</file>

<file path=customXml/itemProps2.xml><?xml version="1.0" encoding="utf-8"?>
<ds:datastoreItem xmlns:ds="http://schemas.openxmlformats.org/officeDocument/2006/customXml" ds:itemID="{9EDC473A-7C20-48EF-84A7-C6F026CFB3EF}"/>
</file>

<file path=customXml/itemProps3.xml><?xml version="1.0" encoding="utf-8"?>
<ds:datastoreItem xmlns:ds="http://schemas.openxmlformats.org/officeDocument/2006/customXml" ds:itemID="{DA52BD6D-41DE-48AC-89EA-9955F196DF45}"/>
</file>

<file path=docProps/app.xml><?xml version="1.0" encoding="utf-8"?>
<Properties xmlns="http://schemas.openxmlformats.org/officeDocument/2006/extended-properties" xmlns:vt="http://schemas.openxmlformats.org/officeDocument/2006/docPropsVTypes">
  <TotalTime>3902</TotalTime>
  <Words>709</Words>
  <Application>Microsoft Office PowerPoint</Application>
  <PresentationFormat>On-screen Show (4:3)</PresentationFormat>
  <Paragraphs>140</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95</cp:revision>
  <dcterms:created xsi:type="dcterms:W3CDTF">1998-05-09T13:24:56Z</dcterms:created>
  <dcterms:modified xsi:type="dcterms:W3CDTF">2016-05-26T11:24:36Z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