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9.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0.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26.xml" ContentType="application/vnd.openxmlformats-officedocument.presentationml.slide+xml"/>
  <Override PartName="/ppt/slides/slide28.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38" r:id="rId2"/>
    <p:sldId id="271" r:id="rId3"/>
    <p:sldId id="311" r:id="rId4"/>
    <p:sldId id="314" r:id="rId5"/>
    <p:sldId id="312" r:id="rId6"/>
    <p:sldId id="315" r:id="rId7"/>
    <p:sldId id="316" r:id="rId8"/>
    <p:sldId id="317" r:id="rId9"/>
    <p:sldId id="318" r:id="rId10"/>
    <p:sldId id="319" r:id="rId11"/>
    <p:sldId id="320" r:id="rId12"/>
    <p:sldId id="321" r:id="rId13"/>
    <p:sldId id="322" r:id="rId14"/>
    <p:sldId id="323" r:id="rId15"/>
    <p:sldId id="324" r:id="rId16"/>
    <p:sldId id="325" r:id="rId17"/>
    <p:sldId id="326" r:id="rId18"/>
    <p:sldId id="327" r:id="rId19"/>
    <p:sldId id="337" r:id="rId20"/>
    <p:sldId id="328" r:id="rId21"/>
    <p:sldId id="329" r:id="rId22"/>
    <p:sldId id="330" r:id="rId23"/>
    <p:sldId id="331" r:id="rId24"/>
    <p:sldId id="333" r:id="rId25"/>
    <p:sldId id="334" r:id="rId26"/>
    <p:sldId id="335" r:id="rId27"/>
    <p:sldId id="336" r:id="rId28"/>
    <p:sldId id="284" r:id="rId29"/>
  </p:sldIdLst>
  <p:sldSz cx="9144000" cy="6858000" type="screen4x3"/>
  <p:notesSz cx="6858000" cy="9144000"/>
  <p:defaultTextStyle>
    <a:defPPr>
      <a:defRPr lang="en-US"/>
    </a:defPPr>
    <a:lvl1pPr algn="l" rtl="0" eaLnBrk="0" fontAlgn="base" hangingPunct="0">
      <a:spcBef>
        <a:spcPct val="0"/>
      </a:spcBef>
      <a:spcAft>
        <a:spcPct val="0"/>
      </a:spcAft>
      <a:defRPr sz="1400" b="1" kern="1200">
        <a:solidFill>
          <a:schemeClr val="tx1"/>
        </a:solidFill>
        <a:latin typeface="Arial" charset="0"/>
        <a:ea typeface="+mn-ea"/>
        <a:cs typeface="+mn-cs"/>
      </a:defRPr>
    </a:lvl1pPr>
    <a:lvl2pPr marL="457200" algn="l" rtl="0" eaLnBrk="0" fontAlgn="base" hangingPunct="0">
      <a:spcBef>
        <a:spcPct val="0"/>
      </a:spcBef>
      <a:spcAft>
        <a:spcPct val="0"/>
      </a:spcAft>
      <a:defRPr sz="1400" b="1" kern="1200">
        <a:solidFill>
          <a:schemeClr val="tx1"/>
        </a:solidFill>
        <a:latin typeface="Arial" charset="0"/>
        <a:ea typeface="+mn-ea"/>
        <a:cs typeface="+mn-cs"/>
      </a:defRPr>
    </a:lvl2pPr>
    <a:lvl3pPr marL="914400" algn="l" rtl="0" eaLnBrk="0" fontAlgn="base" hangingPunct="0">
      <a:spcBef>
        <a:spcPct val="0"/>
      </a:spcBef>
      <a:spcAft>
        <a:spcPct val="0"/>
      </a:spcAft>
      <a:defRPr sz="1400" b="1" kern="1200">
        <a:solidFill>
          <a:schemeClr val="tx1"/>
        </a:solidFill>
        <a:latin typeface="Arial" charset="0"/>
        <a:ea typeface="+mn-ea"/>
        <a:cs typeface="+mn-cs"/>
      </a:defRPr>
    </a:lvl3pPr>
    <a:lvl4pPr marL="1371600" algn="l" rtl="0" eaLnBrk="0" fontAlgn="base" hangingPunct="0">
      <a:spcBef>
        <a:spcPct val="0"/>
      </a:spcBef>
      <a:spcAft>
        <a:spcPct val="0"/>
      </a:spcAft>
      <a:defRPr sz="1400" b="1" kern="1200">
        <a:solidFill>
          <a:schemeClr val="tx1"/>
        </a:solidFill>
        <a:latin typeface="Arial" charset="0"/>
        <a:ea typeface="+mn-ea"/>
        <a:cs typeface="+mn-cs"/>
      </a:defRPr>
    </a:lvl4pPr>
    <a:lvl5pPr marL="1828800" algn="l" rtl="0" eaLnBrk="0" fontAlgn="base" hangingPunct="0">
      <a:spcBef>
        <a:spcPct val="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3366FF"/>
    <a:srgbClr val="FFFF00"/>
    <a:srgbClr val="00FF00"/>
    <a:srgbClr val="FF0000"/>
    <a:srgbClr val="00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81" autoAdjust="0"/>
    <p:restoredTop sz="98551" autoAdjust="0"/>
  </p:normalViewPr>
  <p:slideViewPr>
    <p:cSldViewPr snapToGrid="0" showGuides="1">
      <p:cViewPr>
        <p:scale>
          <a:sx n="100" d="100"/>
          <a:sy n="100" d="100"/>
        </p:scale>
        <p:origin x="-2160" y="-426"/>
      </p:cViewPr>
      <p:guideLst>
        <p:guide orient="horz" pos="3680"/>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4.wmf"/><Relationship Id="rId4" Type="http://schemas.openxmlformats.org/officeDocument/2006/relationships/image" Target="../media/image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4.wmf"/><Relationship Id="rId4" Type="http://schemas.openxmlformats.org/officeDocument/2006/relationships/image" Target="../media/image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4.wmf"/><Relationship Id="rId4" Type="http://schemas.openxmlformats.org/officeDocument/2006/relationships/image" Target="../media/image3.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4.wmf"/><Relationship Id="rId4" Type="http://schemas.openxmlformats.org/officeDocument/2006/relationships/image" Target="../media/image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3.wmf"/><Relationship Id="rId4" Type="http://schemas.openxmlformats.org/officeDocument/2006/relationships/image" Target="../media/image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3.wmf"/><Relationship Id="rId4" Type="http://schemas.openxmlformats.org/officeDocument/2006/relationships/image" Target="../media/image7.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3.wmf"/><Relationship Id="rId4" Type="http://schemas.openxmlformats.org/officeDocument/2006/relationships/image" Target="../media/image7.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2.wmf"/><Relationship Id="rId4"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C392880-FEB9-41EA-9D9E-E06B761BFBB7}" type="slidenum">
              <a:rPr lang="en-US"/>
              <a:pPr/>
              <a:t>‹#›</a:t>
            </a:fld>
            <a:endParaRPr lang="en-US"/>
          </a:p>
        </p:txBody>
      </p:sp>
    </p:spTree>
    <p:extLst>
      <p:ext uri="{BB962C8B-B14F-4D97-AF65-F5344CB8AC3E}">
        <p14:creationId xmlns:p14="http://schemas.microsoft.com/office/powerpoint/2010/main" val="1734707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41D0542-AE70-4717-86F5-549155B9BFCD}" type="slidenum">
              <a:rPr lang="en-US"/>
              <a:pPr/>
              <a:t>‹#›</a:t>
            </a:fld>
            <a:endParaRPr lang="en-US"/>
          </a:p>
        </p:txBody>
      </p:sp>
    </p:spTree>
    <p:extLst>
      <p:ext uri="{BB962C8B-B14F-4D97-AF65-F5344CB8AC3E}">
        <p14:creationId xmlns:p14="http://schemas.microsoft.com/office/powerpoint/2010/main" val="3758313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90865DA-C8C6-4E14-B5C3-1B7F5B90E001}" type="slidenum">
              <a:rPr lang="en-US"/>
              <a:pPr/>
              <a:t>‹#›</a:t>
            </a:fld>
            <a:endParaRPr lang="en-US"/>
          </a:p>
        </p:txBody>
      </p:sp>
    </p:spTree>
    <p:extLst>
      <p:ext uri="{BB962C8B-B14F-4D97-AF65-F5344CB8AC3E}">
        <p14:creationId xmlns:p14="http://schemas.microsoft.com/office/powerpoint/2010/main" val="2033811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2292A83-ABEB-4674-8D08-C1776356DEAC}" type="slidenum">
              <a:rPr lang="en-US"/>
              <a:pPr/>
              <a:t>‹#›</a:t>
            </a:fld>
            <a:endParaRPr lang="en-US"/>
          </a:p>
        </p:txBody>
      </p:sp>
    </p:spTree>
    <p:extLst>
      <p:ext uri="{BB962C8B-B14F-4D97-AF65-F5344CB8AC3E}">
        <p14:creationId xmlns:p14="http://schemas.microsoft.com/office/powerpoint/2010/main" val="1080715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80B0567-1776-4374-8C7D-F861AE0752E0}" type="slidenum">
              <a:rPr lang="en-US"/>
              <a:pPr/>
              <a:t>‹#›</a:t>
            </a:fld>
            <a:endParaRPr lang="en-US"/>
          </a:p>
        </p:txBody>
      </p:sp>
    </p:spTree>
    <p:extLst>
      <p:ext uri="{BB962C8B-B14F-4D97-AF65-F5344CB8AC3E}">
        <p14:creationId xmlns:p14="http://schemas.microsoft.com/office/powerpoint/2010/main" val="3617542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0184C1F-A5E9-483A-8AA4-0E93C977198C}" type="slidenum">
              <a:rPr lang="en-US"/>
              <a:pPr/>
              <a:t>‹#›</a:t>
            </a:fld>
            <a:endParaRPr lang="en-US"/>
          </a:p>
        </p:txBody>
      </p:sp>
    </p:spTree>
    <p:extLst>
      <p:ext uri="{BB962C8B-B14F-4D97-AF65-F5344CB8AC3E}">
        <p14:creationId xmlns:p14="http://schemas.microsoft.com/office/powerpoint/2010/main" val="2067407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AABC453-9DDE-48BE-92AF-2BA50802F467}" type="slidenum">
              <a:rPr lang="en-US"/>
              <a:pPr/>
              <a:t>‹#›</a:t>
            </a:fld>
            <a:endParaRPr lang="en-US"/>
          </a:p>
        </p:txBody>
      </p:sp>
    </p:spTree>
    <p:extLst>
      <p:ext uri="{BB962C8B-B14F-4D97-AF65-F5344CB8AC3E}">
        <p14:creationId xmlns:p14="http://schemas.microsoft.com/office/powerpoint/2010/main" val="1894760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759FFC2-27AC-4DDF-8B40-EF3E6A531E67}" type="slidenum">
              <a:rPr lang="en-US"/>
              <a:pPr/>
              <a:t>‹#›</a:t>
            </a:fld>
            <a:endParaRPr lang="en-US"/>
          </a:p>
        </p:txBody>
      </p:sp>
    </p:spTree>
    <p:extLst>
      <p:ext uri="{BB962C8B-B14F-4D97-AF65-F5344CB8AC3E}">
        <p14:creationId xmlns:p14="http://schemas.microsoft.com/office/powerpoint/2010/main" val="441673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798EC28-B7A5-4AE4-A4D4-ECDAC0091288}" type="slidenum">
              <a:rPr lang="en-US"/>
              <a:pPr/>
              <a:t>‹#›</a:t>
            </a:fld>
            <a:endParaRPr lang="en-US"/>
          </a:p>
        </p:txBody>
      </p:sp>
    </p:spTree>
    <p:extLst>
      <p:ext uri="{BB962C8B-B14F-4D97-AF65-F5344CB8AC3E}">
        <p14:creationId xmlns:p14="http://schemas.microsoft.com/office/powerpoint/2010/main" val="457987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DA0EC7F-D745-4158-9932-502E12299DA6}" type="slidenum">
              <a:rPr lang="en-US"/>
              <a:pPr/>
              <a:t>‹#›</a:t>
            </a:fld>
            <a:endParaRPr lang="en-US"/>
          </a:p>
        </p:txBody>
      </p:sp>
    </p:spTree>
    <p:extLst>
      <p:ext uri="{BB962C8B-B14F-4D97-AF65-F5344CB8AC3E}">
        <p14:creationId xmlns:p14="http://schemas.microsoft.com/office/powerpoint/2010/main" val="4270001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B9D5DAE-673D-4739-8BE7-BC293981B891}" type="slidenum">
              <a:rPr lang="en-US"/>
              <a:pPr/>
              <a:t>‹#›</a:t>
            </a:fld>
            <a:endParaRPr lang="en-US"/>
          </a:p>
        </p:txBody>
      </p:sp>
    </p:spTree>
    <p:extLst>
      <p:ext uri="{BB962C8B-B14F-4D97-AF65-F5344CB8AC3E}">
        <p14:creationId xmlns:p14="http://schemas.microsoft.com/office/powerpoint/2010/main" val="2196690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b="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b="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b="0">
                <a:latin typeface="+mn-lt"/>
              </a:defRPr>
            </a:lvl1pPr>
          </a:lstStyle>
          <a:p>
            <a:fld id="{B07445EA-375D-43F6-9813-36DFE840A74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5.wmf"/><Relationship Id="rId5" Type="http://schemas.openxmlformats.org/officeDocument/2006/relationships/oleObject" Target="../embeddings/oleObject26.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28.bin"/></Relationships>
</file>

<file path=ppt/slides/_rels/slide11.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5.wmf"/><Relationship Id="rId11" Type="http://schemas.openxmlformats.org/officeDocument/2006/relationships/oleObject" Target="../embeddings/oleObject33.bin"/><Relationship Id="rId5" Type="http://schemas.openxmlformats.org/officeDocument/2006/relationships/oleObject" Target="../embeddings/oleObject30.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32.bin"/></Relationships>
</file>

<file path=ppt/slides/_rels/slide12.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34.bin"/><Relationship Id="rId7" Type="http://schemas.openxmlformats.org/officeDocument/2006/relationships/oleObject" Target="../embeddings/oleObject36.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5.wmf"/><Relationship Id="rId11" Type="http://schemas.openxmlformats.org/officeDocument/2006/relationships/oleObject" Target="../embeddings/oleObject38.bin"/><Relationship Id="rId5" Type="http://schemas.openxmlformats.org/officeDocument/2006/relationships/oleObject" Target="../embeddings/oleObject35.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37.bin"/></Relationships>
</file>

<file path=ppt/slides/_rels/slide13.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39.bin"/><Relationship Id="rId7" Type="http://schemas.openxmlformats.org/officeDocument/2006/relationships/oleObject" Target="../embeddings/oleObject41.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5.wmf"/><Relationship Id="rId11" Type="http://schemas.openxmlformats.org/officeDocument/2006/relationships/oleObject" Target="../embeddings/oleObject43.bin"/><Relationship Id="rId5" Type="http://schemas.openxmlformats.org/officeDocument/2006/relationships/oleObject" Target="../embeddings/oleObject40.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42.bin"/></Relationships>
</file>

<file path=ppt/slides/_rels/slide14.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44.bin"/><Relationship Id="rId7" Type="http://schemas.openxmlformats.org/officeDocument/2006/relationships/oleObject" Target="../embeddings/oleObject46.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5.wmf"/><Relationship Id="rId11" Type="http://schemas.openxmlformats.org/officeDocument/2006/relationships/oleObject" Target="../embeddings/oleObject48.bin"/><Relationship Id="rId5" Type="http://schemas.openxmlformats.org/officeDocument/2006/relationships/oleObject" Target="../embeddings/oleObject45.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47.bin"/></Relationships>
</file>

<file path=ppt/slides/_rels/slide15.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5.wmf"/><Relationship Id="rId11" Type="http://schemas.openxmlformats.org/officeDocument/2006/relationships/oleObject" Target="../embeddings/oleObject53.bin"/><Relationship Id="rId5" Type="http://schemas.openxmlformats.org/officeDocument/2006/relationships/oleObject" Target="../embeddings/oleObject50.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52.bin"/></Relationships>
</file>

<file path=ppt/slides/_rels/slide16.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54.bin"/><Relationship Id="rId7" Type="http://schemas.openxmlformats.org/officeDocument/2006/relationships/oleObject" Target="../embeddings/oleObject56.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5.wmf"/><Relationship Id="rId11" Type="http://schemas.openxmlformats.org/officeDocument/2006/relationships/oleObject" Target="../embeddings/oleObject58.bin"/><Relationship Id="rId5" Type="http://schemas.openxmlformats.org/officeDocument/2006/relationships/oleObject" Target="../embeddings/oleObject55.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57.bin"/></Relationships>
</file>

<file path=ppt/slides/_rels/slide17.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59.bin"/><Relationship Id="rId7" Type="http://schemas.openxmlformats.org/officeDocument/2006/relationships/oleObject" Target="../embeddings/oleObject61.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5.wmf"/><Relationship Id="rId11" Type="http://schemas.openxmlformats.org/officeDocument/2006/relationships/oleObject" Target="../embeddings/oleObject63.bin"/><Relationship Id="rId5" Type="http://schemas.openxmlformats.org/officeDocument/2006/relationships/oleObject" Target="../embeddings/oleObject60.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62.bin"/></Relationships>
</file>

<file path=ppt/slides/_rels/slide18.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64.bin"/><Relationship Id="rId7" Type="http://schemas.openxmlformats.org/officeDocument/2006/relationships/oleObject" Target="../embeddings/oleObject66.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5.wmf"/><Relationship Id="rId11" Type="http://schemas.openxmlformats.org/officeDocument/2006/relationships/oleObject" Target="../embeddings/oleObject68.bin"/><Relationship Id="rId5" Type="http://schemas.openxmlformats.org/officeDocument/2006/relationships/oleObject" Target="../embeddings/oleObject65.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67.bin"/></Relationships>
</file>

<file path=ppt/slides/_rels/slide19.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69.bin"/><Relationship Id="rId7" Type="http://schemas.openxmlformats.org/officeDocument/2006/relationships/oleObject" Target="../embeddings/oleObject71.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5.wmf"/><Relationship Id="rId11" Type="http://schemas.openxmlformats.org/officeDocument/2006/relationships/oleObject" Target="../embeddings/oleObject73.bin"/><Relationship Id="rId5" Type="http://schemas.openxmlformats.org/officeDocument/2006/relationships/oleObject" Target="../embeddings/oleObject70.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72.bin"/></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74.bin"/><Relationship Id="rId7" Type="http://schemas.openxmlformats.org/officeDocument/2006/relationships/oleObject" Target="../embeddings/oleObject76.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5.wmf"/><Relationship Id="rId11" Type="http://schemas.openxmlformats.org/officeDocument/2006/relationships/oleObject" Target="../embeddings/oleObject78.bin"/><Relationship Id="rId5" Type="http://schemas.openxmlformats.org/officeDocument/2006/relationships/oleObject" Target="../embeddings/oleObject75.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77.bin"/></Relationships>
</file>

<file path=ppt/slides/_rels/slide21.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79.bin"/><Relationship Id="rId7" Type="http://schemas.openxmlformats.org/officeDocument/2006/relationships/oleObject" Target="../embeddings/oleObject81.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5.wmf"/><Relationship Id="rId11" Type="http://schemas.openxmlformats.org/officeDocument/2006/relationships/oleObject" Target="../embeddings/oleObject83.bin"/><Relationship Id="rId5" Type="http://schemas.openxmlformats.org/officeDocument/2006/relationships/oleObject" Target="../embeddings/oleObject80.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82.bin"/></Relationships>
</file>

<file path=ppt/slides/_rels/slide22.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84.bin"/><Relationship Id="rId7" Type="http://schemas.openxmlformats.org/officeDocument/2006/relationships/oleObject" Target="../embeddings/oleObject86.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5.wmf"/><Relationship Id="rId11" Type="http://schemas.openxmlformats.org/officeDocument/2006/relationships/oleObject" Target="../embeddings/oleObject88.bin"/><Relationship Id="rId5" Type="http://schemas.openxmlformats.org/officeDocument/2006/relationships/oleObject" Target="../embeddings/oleObject85.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87.bin"/></Relationships>
</file>

<file path=ppt/slides/_rels/slide23.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89.bin"/><Relationship Id="rId7" Type="http://schemas.openxmlformats.org/officeDocument/2006/relationships/oleObject" Target="../embeddings/oleObject91.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5.wmf"/><Relationship Id="rId11" Type="http://schemas.openxmlformats.org/officeDocument/2006/relationships/oleObject" Target="../embeddings/oleObject93.bin"/><Relationship Id="rId5" Type="http://schemas.openxmlformats.org/officeDocument/2006/relationships/oleObject" Target="../embeddings/oleObject90.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92.bin"/></Relationships>
</file>

<file path=ppt/slides/_rels/slide24.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94.bin"/><Relationship Id="rId7" Type="http://schemas.openxmlformats.org/officeDocument/2006/relationships/oleObject" Target="../embeddings/oleObject96.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5.wmf"/><Relationship Id="rId11" Type="http://schemas.openxmlformats.org/officeDocument/2006/relationships/oleObject" Target="../embeddings/oleObject98.bin"/><Relationship Id="rId5" Type="http://schemas.openxmlformats.org/officeDocument/2006/relationships/oleObject" Target="../embeddings/oleObject95.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97.bin"/></Relationships>
</file>

<file path=ppt/slides/_rels/slide25.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99.bin"/><Relationship Id="rId7" Type="http://schemas.openxmlformats.org/officeDocument/2006/relationships/oleObject" Target="../embeddings/oleObject101.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5.wmf"/><Relationship Id="rId11" Type="http://schemas.openxmlformats.org/officeDocument/2006/relationships/oleObject" Target="../embeddings/oleObject103.bin"/><Relationship Id="rId5" Type="http://schemas.openxmlformats.org/officeDocument/2006/relationships/oleObject" Target="../embeddings/oleObject100.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102.bin"/></Relationships>
</file>

<file path=ppt/slides/_rels/slide26.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04.bin"/><Relationship Id="rId7" Type="http://schemas.openxmlformats.org/officeDocument/2006/relationships/oleObject" Target="../embeddings/oleObject106.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5.wmf"/><Relationship Id="rId11" Type="http://schemas.openxmlformats.org/officeDocument/2006/relationships/oleObject" Target="../embeddings/oleObject108.bin"/><Relationship Id="rId5" Type="http://schemas.openxmlformats.org/officeDocument/2006/relationships/oleObject" Target="../embeddings/oleObject105.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107.bin"/></Relationships>
</file>

<file path=ppt/slides/_rels/slide27.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09.bin"/><Relationship Id="rId7" Type="http://schemas.openxmlformats.org/officeDocument/2006/relationships/oleObject" Target="../embeddings/oleObject111.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5.wmf"/><Relationship Id="rId11" Type="http://schemas.openxmlformats.org/officeDocument/2006/relationships/oleObject" Target="../embeddings/oleObject113.bin"/><Relationship Id="rId5" Type="http://schemas.openxmlformats.org/officeDocument/2006/relationships/oleObject" Target="../embeddings/oleObject110.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112.bin"/></Relationships>
</file>

<file path=ppt/slides/_rels/slide28.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8.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1.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14.bin"/><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17.bin"/><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5" Type="http://schemas.openxmlformats.org/officeDocument/2006/relationships/oleObject" Target="../embeddings/oleObject20.bin"/><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2.bin"/><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5" Type="http://schemas.openxmlformats.org/officeDocument/2006/relationships/oleObject" Target="../embeddings/oleObject23.bin"/><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11: </a:t>
            </a:r>
            <a:r>
              <a:rPr lang="en-US" dirty="0">
                <a:solidFill>
                  <a:schemeClr val="bg1"/>
                </a:solidFill>
                <a:latin typeface="Arial" pitchFamily="34" charset="0"/>
                <a:cs typeface="Arial" pitchFamily="34" charset="0"/>
              </a:rPr>
              <a:t>Models Using Time Series Data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663115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9</a:t>
            </a:r>
            <a:endParaRPr lang="en-US" sz="1000" b="0">
              <a:solidFill>
                <a:srgbClr val="3366FF"/>
              </a:solidFill>
            </a:endParaRPr>
          </a:p>
        </p:txBody>
      </p:sp>
      <p:sp>
        <p:nvSpPr>
          <p:cNvPr id="1484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We extend the model to the IS–LM model of conventional introductory macroeconomics by adding a relationship for the demand for money, </a:t>
            </a:r>
            <a:r>
              <a:rPr lang="en-US" sz="1500" i="1"/>
              <a:t>M</a:t>
            </a:r>
            <a:r>
              <a:rPr lang="en-US" sz="1500" i="1" baseline="-25000"/>
              <a:t>t</a:t>
            </a:r>
            <a:r>
              <a:rPr lang="en-US" sz="1500" i="1" baseline="30000"/>
              <a:t>d</a:t>
            </a:r>
            <a:r>
              <a:rPr lang="en-US" sz="1500"/>
              <a:t>, relating it to income (the transactions demand for cash) and the interest rate (the speculative demand).</a:t>
            </a:r>
            <a:endParaRPr lang="en-GB" sz="1500"/>
          </a:p>
        </p:txBody>
      </p:sp>
      <p:sp>
        <p:nvSpPr>
          <p:cNvPr id="14849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7"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6"/>
          <p:cNvGraphicFramePr>
            <a:graphicFrameLocks noChangeAspect="1"/>
          </p:cNvGraphicFramePr>
          <p:nvPr>
            <p:extLst>
              <p:ext uri="{D42A27DB-BD31-4B8C-83A1-F6EECF244321}">
                <p14:modId xmlns:p14="http://schemas.microsoft.com/office/powerpoint/2010/main" val="2024610353"/>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48550"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8"/>
          <p:cNvGraphicFramePr>
            <a:graphicFrameLocks noChangeAspect="1"/>
          </p:cNvGraphicFramePr>
          <p:nvPr>
            <p:extLst>
              <p:ext uri="{D42A27DB-BD31-4B8C-83A1-F6EECF244321}">
                <p14:modId xmlns:p14="http://schemas.microsoft.com/office/powerpoint/2010/main" val="659445260"/>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48551"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6"/>
          <p:cNvGraphicFramePr>
            <a:graphicFrameLocks noChangeAspect="1"/>
          </p:cNvGraphicFramePr>
          <p:nvPr>
            <p:extLst>
              <p:ext uri="{D42A27DB-BD31-4B8C-83A1-F6EECF244321}">
                <p14:modId xmlns:p14="http://schemas.microsoft.com/office/powerpoint/2010/main" val="2130038154"/>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48552" name="Equation" r:id="rId7" imgW="2171520" imgH="380880" progId="Equation.3">
                  <p:embed/>
                </p:oleObj>
              </mc:Choice>
              <mc:Fallback>
                <p:oleObj name="Equation" r:id="rId7" imgW="21715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566514196"/>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48553" name="Equation" r:id="rId9" imgW="2323800" imgH="380880" progId="Equation.3">
                  <p:embed/>
                </p:oleObj>
              </mc:Choice>
              <mc:Fallback>
                <p:oleObj name="Equation" r:id="rId9" imgW="232380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10</a:t>
            </a:r>
          </a:p>
        </p:txBody>
      </p:sp>
      <p:sp>
        <p:nvSpPr>
          <p:cNvPr id="1495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We assume that the money market clears with the demand for money equal to the supply, </a:t>
            </a:r>
            <a:r>
              <a:rPr lang="en-US" sz="1500" i="1"/>
              <a:t>M</a:t>
            </a:r>
            <a:r>
              <a:rPr lang="en-US" sz="1500" i="1" baseline="-25000"/>
              <a:t>t</a:t>
            </a:r>
            <a:r>
              <a:rPr lang="en-US" sz="1500" i="1" baseline="30000"/>
              <a:t>s</a:t>
            </a:r>
            <a:r>
              <a:rPr lang="en-US" sz="1500"/>
              <a:t>, which initially we will assume to be exogenous. </a:t>
            </a:r>
            <a:endParaRPr lang="en-GB" sz="1500"/>
          </a:p>
        </p:txBody>
      </p:sp>
      <p:sp>
        <p:nvSpPr>
          <p:cNvPr id="149513"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7"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6"/>
          <p:cNvGraphicFramePr>
            <a:graphicFrameLocks noChangeAspect="1"/>
          </p:cNvGraphicFramePr>
          <p:nvPr>
            <p:extLst>
              <p:ext uri="{D42A27DB-BD31-4B8C-83A1-F6EECF244321}">
                <p14:modId xmlns:p14="http://schemas.microsoft.com/office/powerpoint/2010/main" val="2024610353"/>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49589"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8"/>
          <p:cNvGraphicFramePr>
            <a:graphicFrameLocks noChangeAspect="1"/>
          </p:cNvGraphicFramePr>
          <p:nvPr>
            <p:extLst>
              <p:ext uri="{D42A27DB-BD31-4B8C-83A1-F6EECF244321}">
                <p14:modId xmlns:p14="http://schemas.microsoft.com/office/powerpoint/2010/main" val="659445260"/>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49590"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9"/>
          <p:cNvGraphicFramePr>
            <a:graphicFrameLocks noChangeAspect="1"/>
          </p:cNvGraphicFramePr>
          <p:nvPr>
            <p:extLst>
              <p:ext uri="{D42A27DB-BD31-4B8C-83A1-F6EECF244321}">
                <p14:modId xmlns:p14="http://schemas.microsoft.com/office/powerpoint/2010/main" val="2720435861"/>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49591"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6"/>
          <p:cNvGraphicFramePr>
            <a:graphicFrameLocks noChangeAspect="1"/>
          </p:cNvGraphicFramePr>
          <p:nvPr>
            <p:extLst>
              <p:ext uri="{D42A27DB-BD31-4B8C-83A1-F6EECF244321}">
                <p14:modId xmlns:p14="http://schemas.microsoft.com/office/powerpoint/2010/main" val="2130038154"/>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49592" name="Equation" r:id="rId9" imgW="2171520" imgH="380880" progId="Equation.3">
                  <p:embed/>
                </p:oleObj>
              </mc:Choice>
              <mc:Fallback>
                <p:oleObj name="Equation" r:id="rId9" imgW="217152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566514196"/>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49593" name="Equation" r:id="rId11" imgW="2323800" imgH="380880" progId="Equation.3">
                  <p:embed/>
                </p:oleObj>
              </mc:Choice>
              <mc:Fallback>
                <p:oleObj name="Equation" r:id="rId11" imgW="232380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11</a:t>
            </a:r>
          </a:p>
        </p:txBody>
      </p:sp>
      <p:sp>
        <p:nvSpPr>
          <p:cNvPr id="1505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We now have five endogenous variables (the previous three, plus </a:t>
            </a:r>
            <a:r>
              <a:rPr lang="en-US" sz="1500" i="1"/>
              <a:t>r</a:t>
            </a:r>
            <a:r>
              <a:rPr lang="en-US" sz="1500" i="1" baseline="-25000"/>
              <a:t>t</a:t>
            </a:r>
            <a:r>
              <a:rPr lang="en-US" sz="1500"/>
              <a:t> and </a:t>
            </a:r>
            <a:r>
              <a:rPr lang="en-US" sz="1500" i="1"/>
              <a:t>M</a:t>
            </a:r>
            <a:r>
              <a:rPr lang="en-US" sz="1500" i="1" baseline="-25000"/>
              <a:t>t</a:t>
            </a:r>
            <a:r>
              <a:rPr lang="en-US" sz="1500" i="1" baseline="30000"/>
              <a:t>d</a:t>
            </a:r>
            <a:r>
              <a:rPr lang="en-US" sz="1500"/>
              <a:t>) and two exogenous variables, </a:t>
            </a:r>
            <a:r>
              <a:rPr lang="en-US" sz="1500" i="1"/>
              <a:t>G</a:t>
            </a:r>
            <a:r>
              <a:rPr lang="en-US" sz="1500" i="1" baseline="-25000"/>
              <a:t>t</a:t>
            </a:r>
            <a:r>
              <a:rPr lang="en-US" sz="1500"/>
              <a:t> and </a:t>
            </a:r>
            <a:r>
              <a:rPr lang="en-US" sz="1500" i="1"/>
              <a:t>M</a:t>
            </a:r>
            <a:r>
              <a:rPr lang="en-US" sz="1500" i="1" baseline="-25000"/>
              <a:t>t</a:t>
            </a:r>
            <a:r>
              <a:rPr lang="en-US" sz="1500" i="1" baseline="30000"/>
              <a:t>s</a:t>
            </a:r>
            <a:r>
              <a:rPr lang="en-US" sz="1500"/>
              <a:t>.  On the face of it, the consumption and investment functions are both overidentified and the demand for money function exactly identified.  </a:t>
            </a:r>
            <a:endParaRPr lang="en-GB" sz="1500"/>
          </a:p>
        </p:txBody>
      </p:sp>
      <p:sp>
        <p:nvSpPr>
          <p:cNvPr id="15053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7"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6"/>
          <p:cNvGraphicFramePr>
            <a:graphicFrameLocks noChangeAspect="1"/>
          </p:cNvGraphicFramePr>
          <p:nvPr>
            <p:extLst>
              <p:ext uri="{D42A27DB-BD31-4B8C-83A1-F6EECF244321}">
                <p14:modId xmlns:p14="http://schemas.microsoft.com/office/powerpoint/2010/main" val="2024610353"/>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50611"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8"/>
          <p:cNvGraphicFramePr>
            <a:graphicFrameLocks noChangeAspect="1"/>
          </p:cNvGraphicFramePr>
          <p:nvPr>
            <p:extLst>
              <p:ext uri="{D42A27DB-BD31-4B8C-83A1-F6EECF244321}">
                <p14:modId xmlns:p14="http://schemas.microsoft.com/office/powerpoint/2010/main" val="659445260"/>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50612"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9"/>
          <p:cNvGraphicFramePr>
            <a:graphicFrameLocks noChangeAspect="1"/>
          </p:cNvGraphicFramePr>
          <p:nvPr>
            <p:extLst>
              <p:ext uri="{D42A27DB-BD31-4B8C-83A1-F6EECF244321}">
                <p14:modId xmlns:p14="http://schemas.microsoft.com/office/powerpoint/2010/main" val="2720435861"/>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50613"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6"/>
          <p:cNvGraphicFramePr>
            <a:graphicFrameLocks noChangeAspect="1"/>
          </p:cNvGraphicFramePr>
          <p:nvPr>
            <p:extLst>
              <p:ext uri="{D42A27DB-BD31-4B8C-83A1-F6EECF244321}">
                <p14:modId xmlns:p14="http://schemas.microsoft.com/office/powerpoint/2010/main" val="2130038154"/>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50614" name="Equation" r:id="rId9" imgW="2171520" imgH="380880" progId="Equation.3">
                  <p:embed/>
                </p:oleObj>
              </mc:Choice>
              <mc:Fallback>
                <p:oleObj name="Equation" r:id="rId9" imgW="217152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566514196"/>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50615" name="Equation" r:id="rId11" imgW="2323800" imgH="380880" progId="Equation.3">
                  <p:embed/>
                </p:oleObj>
              </mc:Choice>
              <mc:Fallback>
                <p:oleObj name="Equation" r:id="rId11" imgW="232380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12</a:t>
            </a:r>
          </a:p>
        </p:txBody>
      </p:sp>
      <p:sp>
        <p:nvSpPr>
          <p:cNvPr id="1515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However, we have hardly started with the development of the model.  Government expenditure will be influenced by budgetary policy that takes account of government revenues from taxation.  Tax revenues will be influenced by the level of income.</a:t>
            </a:r>
            <a:endParaRPr lang="en-GB" sz="1500"/>
          </a:p>
        </p:txBody>
      </p:sp>
      <p:sp>
        <p:nvSpPr>
          <p:cNvPr id="15156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7"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6"/>
          <p:cNvGraphicFramePr>
            <a:graphicFrameLocks noChangeAspect="1"/>
          </p:cNvGraphicFramePr>
          <p:nvPr>
            <p:extLst>
              <p:ext uri="{D42A27DB-BD31-4B8C-83A1-F6EECF244321}">
                <p14:modId xmlns:p14="http://schemas.microsoft.com/office/powerpoint/2010/main" val="2024610353"/>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51635"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8"/>
          <p:cNvGraphicFramePr>
            <a:graphicFrameLocks noChangeAspect="1"/>
          </p:cNvGraphicFramePr>
          <p:nvPr>
            <p:extLst>
              <p:ext uri="{D42A27DB-BD31-4B8C-83A1-F6EECF244321}">
                <p14:modId xmlns:p14="http://schemas.microsoft.com/office/powerpoint/2010/main" val="659445260"/>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51636"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9"/>
          <p:cNvGraphicFramePr>
            <a:graphicFrameLocks noChangeAspect="1"/>
          </p:cNvGraphicFramePr>
          <p:nvPr>
            <p:extLst>
              <p:ext uri="{D42A27DB-BD31-4B8C-83A1-F6EECF244321}">
                <p14:modId xmlns:p14="http://schemas.microsoft.com/office/powerpoint/2010/main" val="2720435861"/>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51637"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6"/>
          <p:cNvGraphicFramePr>
            <a:graphicFrameLocks noChangeAspect="1"/>
          </p:cNvGraphicFramePr>
          <p:nvPr>
            <p:extLst>
              <p:ext uri="{D42A27DB-BD31-4B8C-83A1-F6EECF244321}">
                <p14:modId xmlns:p14="http://schemas.microsoft.com/office/powerpoint/2010/main" val="2130038154"/>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51638" name="Equation" r:id="rId9" imgW="2171520" imgH="380880" progId="Equation.3">
                  <p:embed/>
                </p:oleObj>
              </mc:Choice>
              <mc:Fallback>
                <p:oleObj name="Equation" r:id="rId9" imgW="217152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566514196"/>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51639" name="Equation" r:id="rId11" imgW="2323800" imgH="380880" progId="Equation.3">
                  <p:embed/>
                </p:oleObj>
              </mc:Choice>
              <mc:Fallback>
                <p:oleObj name="Equation" r:id="rId11" imgW="232380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6"/>
          <p:cNvGraphicFramePr>
            <a:graphicFrameLocks noChangeAspect="1"/>
          </p:cNvGraphicFramePr>
          <p:nvPr>
            <p:extLst>
              <p:ext uri="{D42A27DB-BD31-4B8C-83A1-F6EECF244321}">
                <p14:modId xmlns:p14="http://schemas.microsoft.com/office/powerpoint/2010/main" val="3873577573"/>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52658"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8"/>
          <p:cNvGraphicFramePr>
            <a:graphicFrameLocks noChangeAspect="1"/>
          </p:cNvGraphicFramePr>
          <p:nvPr>
            <p:extLst>
              <p:ext uri="{D42A27DB-BD31-4B8C-83A1-F6EECF244321}">
                <p14:modId xmlns:p14="http://schemas.microsoft.com/office/powerpoint/2010/main" val="1303950352"/>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52659"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9"/>
          <p:cNvGraphicFramePr>
            <a:graphicFrameLocks noChangeAspect="1"/>
          </p:cNvGraphicFramePr>
          <p:nvPr>
            <p:extLst>
              <p:ext uri="{D42A27DB-BD31-4B8C-83A1-F6EECF244321}">
                <p14:modId xmlns:p14="http://schemas.microsoft.com/office/powerpoint/2010/main" val="127357296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52660"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6"/>
          <p:cNvGraphicFramePr>
            <a:graphicFrameLocks noChangeAspect="1"/>
          </p:cNvGraphicFramePr>
          <p:nvPr>
            <p:extLst>
              <p:ext uri="{D42A27DB-BD31-4B8C-83A1-F6EECF244321}">
                <p14:modId xmlns:p14="http://schemas.microsoft.com/office/powerpoint/2010/main" val="2968520740"/>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52661" name="Equation" r:id="rId9" imgW="2171520" imgH="380880" progId="Equation.3">
                  <p:embed/>
                </p:oleObj>
              </mc:Choice>
              <mc:Fallback>
                <p:oleObj name="Equation" r:id="rId9" imgW="217152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13</a:t>
            </a:r>
          </a:p>
        </p:txBody>
      </p:sp>
      <p:sp>
        <p:nvSpPr>
          <p:cNvPr id="1525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The money supply will respond to various pressures, and so on.  Ultimately, it has to be acknowledged that </a:t>
            </a:r>
            <a:r>
              <a:rPr lang="en-US" sz="1500" i="1"/>
              <a:t>all</a:t>
            </a:r>
            <a:r>
              <a:rPr lang="en-US" sz="1500"/>
              <a:t> important macroeconomic variables are likely to be endogenous and consequently that none is able to act as a valid instrument. </a:t>
            </a:r>
            <a:endParaRPr lang="en-GB" sz="1500"/>
          </a:p>
        </p:txBody>
      </p:sp>
      <p:sp>
        <p:nvSpPr>
          <p:cNvPr id="15258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808723924"/>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52662" name="Equation" r:id="rId11" imgW="2323800" imgH="380880" progId="Equation.3">
                  <p:embed/>
                </p:oleObj>
              </mc:Choice>
              <mc:Fallback>
                <p:oleObj name="Equation" r:id="rId11" imgW="2323800" imgH="380880" progId="Equation.3">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14</a:t>
            </a:r>
          </a:p>
        </p:txBody>
      </p:sp>
      <p:sp>
        <p:nvSpPr>
          <p:cNvPr id="1536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The solution is to take advantage of a feature of time-series models that is absent in cross-sectional ones: the inclusion of lagged variables as explanatory variables.  Suppose, as seems realistic, the static consumption function is replaced by the ADL(1,0) model shown. </a:t>
            </a:r>
            <a:endParaRPr lang="en-GB" sz="1500"/>
          </a:p>
        </p:txBody>
      </p:sp>
      <p:sp>
        <p:nvSpPr>
          <p:cNvPr id="153609"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8"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6"/>
          <p:cNvGraphicFramePr>
            <a:graphicFrameLocks noChangeAspect="1"/>
          </p:cNvGraphicFramePr>
          <p:nvPr>
            <p:extLst>
              <p:ext uri="{D42A27DB-BD31-4B8C-83A1-F6EECF244321}">
                <p14:modId xmlns:p14="http://schemas.microsoft.com/office/powerpoint/2010/main" val="14477551"/>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53683"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8"/>
          <p:cNvGraphicFramePr>
            <a:graphicFrameLocks noChangeAspect="1"/>
          </p:cNvGraphicFramePr>
          <p:nvPr>
            <p:extLst>
              <p:ext uri="{D42A27DB-BD31-4B8C-83A1-F6EECF244321}">
                <p14:modId xmlns:p14="http://schemas.microsoft.com/office/powerpoint/2010/main" val="1530503547"/>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53684"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9"/>
          <p:cNvGraphicFramePr>
            <a:graphicFrameLocks noChangeAspect="1"/>
          </p:cNvGraphicFramePr>
          <p:nvPr>
            <p:extLst>
              <p:ext uri="{D42A27DB-BD31-4B8C-83A1-F6EECF244321}">
                <p14:modId xmlns:p14="http://schemas.microsoft.com/office/powerpoint/2010/main" val="2151266988"/>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53685"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11"/>
          <p:cNvGraphicFramePr>
            <a:graphicFrameLocks noChangeAspect="1"/>
          </p:cNvGraphicFramePr>
          <p:nvPr>
            <p:extLst>
              <p:ext uri="{D42A27DB-BD31-4B8C-83A1-F6EECF244321}">
                <p14:modId xmlns:p14="http://schemas.microsoft.com/office/powerpoint/2010/main" val="2529906182"/>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53686"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6"/>
          <p:cNvGraphicFramePr>
            <a:graphicFrameLocks noChangeAspect="1"/>
          </p:cNvGraphicFramePr>
          <p:nvPr>
            <p:extLst>
              <p:ext uri="{D42A27DB-BD31-4B8C-83A1-F6EECF244321}">
                <p14:modId xmlns:p14="http://schemas.microsoft.com/office/powerpoint/2010/main" val="4147474789"/>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53687" name="Equation" r:id="rId11" imgW="2171520" imgH="380880" progId="Equation.3">
                  <p:embed/>
                </p:oleObj>
              </mc:Choice>
              <mc:Fallback>
                <p:oleObj name="Equation" r:id="rId11" imgW="21715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15</a:t>
            </a:r>
          </a:p>
        </p:txBody>
      </p:sp>
      <p:sp>
        <p:nvSpPr>
          <p:cNvPr id="1546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i="1"/>
              <a:t>C</a:t>
            </a:r>
            <a:r>
              <a:rPr lang="en-US" sz="1500" i="1" baseline="-25000"/>
              <a:t>t</a:t>
            </a:r>
            <a:r>
              <a:rPr lang="en-US" sz="1500" baseline="-25000"/>
              <a:t>–1</a:t>
            </a:r>
            <a:r>
              <a:rPr lang="en-US" sz="1500"/>
              <a:t> has already been fixed by time </a:t>
            </a:r>
            <a:r>
              <a:rPr lang="en-US" sz="1500" i="1"/>
              <a:t>t</a:t>
            </a:r>
            <a:r>
              <a:rPr lang="en-US" sz="1500"/>
              <a:t> and is described as a predetermined variable.  Subject to an important condition, predetermined variables can be treated as exogenous variables at time </a:t>
            </a:r>
            <a:r>
              <a:rPr lang="en-US" sz="1500" i="1"/>
              <a:t>t</a:t>
            </a:r>
            <a:r>
              <a:rPr lang="en-US" sz="1500"/>
              <a:t> and can therefore be used as instruments.</a:t>
            </a:r>
            <a:endParaRPr lang="en-GB" sz="1500"/>
          </a:p>
        </p:txBody>
      </p:sp>
      <p:sp>
        <p:nvSpPr>
          <p:cNvPr id="15463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8"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6"/>
          <p:cNvGraphicFramePr>
            <a:graphicFrameLocks noChangeAspect="1"/>
          </p:cNvGraphicFramePr>
          <p:nvPr>
            <p:extLst>
              <p:ext uri="{D42A27DB-BD31-4B8C-83A1-F6EECF244321}">
                <p14:modId xmlns:p14="http://schemas.microsoft.com/office/powerpoint/2010/main" val="14477551"/>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54702"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8"/>
          <p:cNvGraphicFramePr>
            <a:graphicFrameLocks noChangeAspect="1"/>
          </p:cNvGraphicFramePr>
          <p:nvPr>
            <p:extLst>
              <p:ext uri="{D42A27DB-BD31-4B8C-83A1-F6EECF244321}">
                <p14:modId xmlns:p14="http://schemas.microsoft.com/office/powerpoint/2010/main" val="1530503547"/>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54703"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9"/>
          <p:cNvGraphicFramePr>
            <a:graphicFrameLocks noChangeAspect="1"/>
          </p:cNvGraphicFramePr>
          <p:nvPr>
            <p:extLst>
              <p:ext uri="{D42A27DB-BD31-4B8C-83A1-F6EECF244321}">
                <p14:modId xmlns:p14="http://schemas.microsoft.com/office/powerpoint/2010/main" val="2151266988"/>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54704"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11"/>
          <p:cNvGraphicFramePr>
            <a:graphicFrameLocks noChangeAspect="1"/>
          </p:cNvGraphicFramePr>
          <p:nvPr>
            <p:extLst>
              <p:ext uri="{D42A27DB-BD31-4B8C-83A1-F6EECF244321}">
                <p14:modId xmlns:p14="http://schemas.microsoft.com/office/powerpoint/2010/main" val="2529906182"/>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54705"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6"/>
          <p:cNvGraphicFramePr>
            <a:graphicFrameLocks noChangeAspect="1"/>
          </p:cNvGraphicFramePr>
          <p:nvPr>
            <p:extLst>
              <p:ext uri="{D42A27DB-BD31-4B8C-83A1-F6EECF244321}">
                <p14:modId xmlns:p14="http://schemas.microsoft.com/office/powerpoint/2010/main" val="4147474789"/>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54706" name="Equation" r:id="rId11" imgW="2171520" imgH="380880" progId="Equation.3">
                  <p:embed/>
                </p:oleObj>
              </mc:Choice>
              <mc:Fallback>
                <p:oleObj name="Equation" r:id="rId11" imgW="217152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6"/>
          <p:cNvGraphicFramePr>
            <a:graphicFrameLocks noChangeAspect="1"/>
          </p:cNvGraphicFramePr>
          <p:nvPr>
            <p:extLst>
              <p:ext uri="{D42A27DB-BD31-4B8C-83A1-F6EECF244321}">
                <p14:modId xmlns:p14="http://schemas.microsoft.com/office/powerpoint/2010/main" val="3907437036"/>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55727"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8"/>
          <p:cNvGraphicFramePr>
            <a:graphicFrameLocks noChangeAspect="1"/>
          </p:cNvGraphicFramePr>
          <p:nvPr>
            <p:extLst>
              <p:ext uri="{D42A27DB-BD31-4B8C-83A1-F6EECF244321}">
                <p14:modId xmlns:p14="http://schemas.microsoft.com/office/powerpoint/2010/main" val="1939840943"/>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55728"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9"/>
          <p:cNvGraphicFramePr>
            <a:graphicFrameLocks noChangeAspect="1"/>
          </p:cNvGraphicFramePr>
          <p:nvPr>
            <p:extLst>
              <p:ext uri="{D42A27DB-BD31-4B8C-83A1-F6EECF244321}">
                <p14:modId xmlns:p14="http://schemas.microsoft.com/office/powerpoint/2010/main" val="2690557641"/>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55729"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11"/>
          <p:cNvGraphicFramePr>
            <a:graphicFrameLocks noChangeAspect="1"/>
          </p:cNvGraphicFramePr>
          <p:nvPr>
            <p:extLst>
              <p:ext uri="{D42A27DB-BD31-4B8C-83A1-F6EECF244321}">
                <p14:modId xmlns:p14="http://schemas.microsoft.com/office/powerpoint/2010/main" val="4204311285"/>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55730"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16</a:t>
            </a:r>
          </a:p>
        </p:txBody>
      </p:sp>
      <p:sp>
        <p:nvSpPr>
          <p:cNvPr id="1556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Hence, in the investment equation, </a:t>
            </a:r>
            <a:r>
              <a:rPr lang="en-US" sz="1500" i="1"/>
              <a:t>C</a:t>
            </a:r>
            <a:r>
              <a:rPr lang="en-US" sz="1500" i="1" baseline="-25000"/>
              <a:t>t</a:t>
            </a:r>
            <a:r>
              <a:rPr lang="en-US" sz="1500" baseline="-25000"/>
              <a:t>–1</a:t>
            </a:r>
            <a:r>
              <a:rPr lang="en-US" sz="1500"/>
              <a:t> could be used as an instrument for </a:t>
            </a:r>
            <a:r>
              <a:rPr lang="en-US" sz="1500" i="1"/>
              <a:t>r</a:t>
            </a:r>
            <a:r>
              <a:rPr lang="en-US" sz="1500" i="1" baseline="-25000"/>
              <a:t>t</a:t>
            </a:r>
            <a:r>
              <a:rPr lang="en-US" sz="1500"/>
              <a:t>.  To serve as an instrument, it must be correlated with </a:t>
            </a:r>
            <a:r>
              <a:rPr lang="en-US" sz="1500" i="1"/>
              <a:t>r</a:t>
            </a:r>
            <a:r>
              <a:rPr lang="en-US" sz="1500" i="1" baseline="-25000"/>
              <a:t>t</a:t>
            </a:r>
            <a:r>
              <a:rPr lang="en-US" sz="1500"/>
              <a:t>, but this is assured by the fact that it is a determinant of </a:t>
            </a:r>
            <a:r>
              <a:rPr lang="en-US" sz="1500" i="1"/>
              <a:t>C</a:t>
            </a:r>
            <a:r>
              <a:rPr lang="en-US" sz="1500" i="1" baseline="-25000"/>
              <a:t>t</a:t>
            </a:r>
            <a:r>
              <a:rPr lang="en-US" sz="1500"/>
              <a:t>, and thus </a:t>
            </a:r>
            <a:r>
              <a:rPr lang="en-US" sz="1500" i="1"/>
              <a:t>Y</a:t>
            </a:r>
            <a:r>
              <a:rPr lang="en-US" sz="1500" i="1" baseline="-25000"/>
              <a:t>t</a:t>
            </a:r>
            <a:r>
              <a:rPr lang="en-US" sz="1500"/>
              <a:t>, and so with </a:t>
            </a:r>
            <a:r>
              <a:rPr lang="en-US" sz="1500" i="1"/>
              <a:t>r</a:t>
            </a:r>
            <a:r>
              <a:rPr lang="en-US" sz="1500" i="1" baseline="-25000"/>
              <a:t>t</a:t>
            </a:r>
            <a:r>
              <a:rPr lang="en-US" sz="1500"/>
              <a:t> via the demand for money relationship.</a:t>
            </a:r>
          </a:p>
        </p:txBody>
      </p:sp>
      <p:graphicFrame>
        <p:nvGraphicFramePr>
          <p:cNvPr id="155654" name="Object 6"/>
          <p:cNvGraphicFramePr>
            <a:graphicFrameLocks noChangeAspect="1"/>
          </p:cNvGraphicFramePr>
          <p:nvPr>
            <p:extLst>
              <p:ext uri="{D42A27DB-BD31-4B8C-83A1-F6EECF244321}">
                <p14:modId xmlns:p14="http://schemas.microsoft.com/office/powerpoint/2010/main" val="2200896363"/>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55731" name="Equation" r:id="rId11" imgW="2171520" imgH="380880" progId="Equation.3">
                  <p:embed/>
                </p:oleObj>
              </mc:Choice>
              <mc:Fallback>
                <p:oleObj name="Equation" r:id="rId11" imgW="2171520" imgH="380880" progId="Equation.3">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5656"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17</a:t>
            </a:r>
          </a:p>
        </p:txBody>
      </p:sp>
      <p:sp>
        <p:nvSpPr>
          <p:cNvPr id="1566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a:t>To give another example, many models include the level of the capital stock, </a:t>
            </a:r>
            <a:r>
              <a:rPr lang="en-US" sz="1500" i="1" dirty="0" err="1"/>
              <a:t>K</a:t>
            </a:r>
            <a:r>
              <a:rPr lang="en-US" sz="1500" i="1" baseline="-25000" dirty="0" err="1"/>
              <a:t>t</a:t>
            </a:r>
            <a:r>
              <a:rPr lang="en-US" sz="1500" baseline="-25000" dirty="0"/>
              <a:t>–1</a:t>
            </a:r>
            <a:r>
              <a:rPr lang="en-US" sz="1500" dirty="0"/>
              <a:t>, as a determinant of current investment (usually negatively: the greater the previous stock, the smaller the immediate need for investment, controlling for other factors</a:t>
            </a:r>
            <a:r>
              <a:rPr lang="en-US" sz="1500" dirty="0" smtClean="0"/>
              <a:t>).</a:t>
            </a:r>
            <a:endParaRPr lang="en-GB" sz="1500" dirty="0"/>
          </a:p>
        </p:txBody>
      </p:sp>
      <p:sp>
        <p:nvSpPr>
          <p:cNvPr id="15668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9"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6"/>
          <p:cNvGraphicFramePr>
            <a:graphicFrameLocks noChangeAspect="1"/>
          </p:cNvGraphicFramePr>
          <p:nvPr>
            <p:extLst>
              <p:ext uri="{D42A27DB-BD31-4B8C-83A1-F6EECF244321}">
                <p14:modId xmlns:p14="http://schemas.microsoft.com/office/powerpoint/2010/main" val="3560374405"/>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56753"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8"/>
          <p:cNvGraphicFramePr>
            <a:graphicFrameLocks noChangeAspect="1"/>
          </p:cNvGraphicFramePr>
          <p:nvPr>
            <p:extLst>
              <p:ext uri="{D42A27DB-BD31-4B8C-83A1-F6EECF244321}">
                <p14:modId xmlns:p14="http://schemas.microsoft.com/office/powerpoint/2010/main" val="895640652"/>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56754"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314384305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56755"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620564599"/>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56756"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2957627305"/>
              </p:ext>
            </p:extLst>
          </p:nvPr>
        </p:nvGraphicFramePr>
        <p:xfrm>
          <a:off x="2926800" y="1395525"/>
          <a:ext cx="3289300" cy="374650"/>
        </p:xfrm>
        <a:graphic>
          <a:graphicData uri="http://schemas.openxmlformats.org/presentationml/2006/ole">
            <mc:AlternateContent xmlns:mc="http://schemas.openxmlformats.org/markup-compatibility/2006">
              <mc:Choice xmlns:v="urn:schemas-microsoft-com:vml" Requires="v">
                <p:oleObj spid="_x0000_s156757" name="Equation" r:id="rId11" imgW="3288960" imgH="380880" progId="Equation.3">
                  <p:embed/>
                </p:oleObj>
              </mc:Choice>
              <mc:Fallback>
                <p:oleObj name="Equation" r:id="rId11" imgW="32889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5525"/>
                        <a:ext cx="3289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18</a:t>
            </a:r>
            <a:endParaRPr lang="en-US" sz="1000" b="0" dirty="0">
              <a:solidFill>
                <a:srgbClr val="3366FF"/>
              </a:solidFill>
            </a:endParaRPr>
          </a:p>
        </p:txBody>
      </p:sp>
      <p:sp>
        <p:nvSpPr>
          <p:cNvPr id="1566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dirty="0" smtClean="0"/>
              <a:t>So </a:t>
            </a:r>
            <a:r>
              <a:rPr lang="en-US" sz="1500" dirty="0"/>
              <a:t>the investment function becomes as shown.</a:t>
            </a:r>
            <a:endParaRPr lang="en-GB" sz="1500" dirty="0"/>
          </a:p>
        </p:txBody>
      </p:sp>
      <p:sp>
        <p:nvSpPr>
          <p:cNvPr id="15668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6"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6"/>
          <p:cNvGraphicFramePr>
            <a:graphicFrameLocks noChangeAspect="1"/>
          </p:cNvGraphicFramePr>
          <p:nvPr>
            <p:extLst>
              <p:ext uri="{D42A27DB-BD31-4B8C-83A1-F6EECF244321}">
                <p14:modId xmlns:p14="http://schemas.microsoft.com/office/powerpoint/2010/main" val="3560374405"/>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66969"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8"/>
          <p:cNvGraphicFramePr>
            <a:graphicFrameLocks noChangeAspect="1"/>
          </p:cNvGraphicFramePr>
          <p:nvPr>
            <p:extLst>
              <p:ext uri="{D42A27DB-BD31-4B8C-83A1-F6EECF244321}">
                <p14:modId xmlns:p14="http://schemas.microsoft.com/office/powerpoint/2010/main" val="895640652"/>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66970"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9"/>
          <p:cNvGraphicFramePr>
            <a:graphicFrameLocks noChangeAspect="1"/>
          </p:cNvGraphicFramePr>
          <p:nvPr>
            <p:extLst>
              <p:ext uri="{D42A27DB-BD31-4B8C-83A1-F6EECF244321}">
                <p14:modId xmlns:p14="http://schemas.microsoft.com/office/powerpoint/2010/main" val="314384305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66971"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11"/>
          <p:cNvGraphicFramePr>
            <a:graphicFrameLocks noChangeAspect="1"/>
          </p:cNvGraphicFramePr>
          <p:nvPr>
            <p:extLst>
              <p:ext uri="{D42A27DB-BD31-4B8C-83A1-F6EECF244321}">
                <p14:modId xmlns:p14="http://schemas.microsoft.com/office/powerpoint/2010/main" val="620564599"/>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66972"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13"/>
          <p:cNvGraphicFramePr>
            <a:graphicFrameLocks noChangeAspect="1"/>
          </p:cNvGraphicFramePr>
          <p:nvPr>
            <p:extLst>
              <p:ext uri="{D42A27DB-BD31-4B8C-83A1-F6EECF244321}">
                <p14:modId xmlns:p14="http://schemas.microsoft.com/office/powerpoint/2010/main" val="2957627305"/>
              </p:ext>
            </p:extLst>
          </p:nvPr>
        </p:nvGraphicFramePr>
        <p:xfrm>
          <a:off x="2926800" y="1395525"/>
          <a:ext cx="3289300" cy="374650"/>
        </p:xfrm>
        <a:graphic>
          <a:graphicData uri="http://schemas.openxmlformats.org/presentationml/2006/ole">
            <mc:AlternateContent xmlns:mc="http://schemas.openxmlformats.org/markup-compatibility/2006">
              <mc:Choice xmlns:v="urn:schemas-microsoft-com:vml" Requires="v">
                <p:oleObj spid="_x0000_s166973" name="Equation" r:id="rId11" imgW="3288960" imgH="380880" progId="Equation.3">
                  <p:embed/>
                </p:oleObj>
              </mc:Choice>
              <mc:Fallback>
                <p:oleObj name="Equation" r:id="rId11" imgW="32889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5525"/>
                        <a:ext cx="3289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25542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41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a:solidFill>
                  <a:srgbClr val="3366FF"/>
                </a:solidFill>
              </a:rPr>
              <a:t>1</a:t>
            </a:r>
          </a:p>
        </p:txBody>
      </p:sp>
      <p:sp>
        <p:nvSpPr>
          <p:cNvPr id="174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742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dirty="0"/>
              <a:t>Most of the issues relating to the fitting of simultaneous equations models with time series data are similar to those that arise when using cross-sectional data.</a:t>
            </a:r>
            <a:endParaRPr lang="en-GB" sz="1500" dirty="0"/>
          </a:p>
        </p:txBody>
      </p:sp>
      <p:sp>
        <p:nvSpPr>
          <p:cNvPr id="14"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485470747"/>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7474"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122853955"/>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7475" name="Equation" r:id="rId5" imgW="2171520" imgH="380880" progId="Equation.3">
                  <p:embed/>
                </p:oleObj>
              </mc:Choice>
              <mc:Fallback>
                <p:oleObj name="Equation" r:id="rId5" imgW="2171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05238573"/>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7476" name="Equation" r:id="rId7" imgW="2323800" imgH="380880" progId="Equation.3">
                  <p:embed/>
                </p:oleObj>
              </mc:Choice>
              <mc:Fallback>
                <p:oleObj name="Equation" r:id="rId7" imgW="23238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69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19</a:t>
            </a:r>
            <a:endParaRPr lang="en-US" sz="1000" b="0" dirty="0">
              <a:solidFill>
                <a:srgbClr val="3366FF"/>
              </a:solidFill>
            </a:endParaRPr>
          </a:p>
        </p:txBody>
      </p:sp>
      <p:sp>
        <p:nvSpPr>
          <p:cNvPr id="1577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Then, since </a:t>
            </a:r>
            <a:r>
              <a:rPr lang="en-US" sz="1500" i="1"/>
              <a:t>K</a:t>
            </a:r>
            <a:r>
              <a:rPr lang="en-US" sz="1500" i="1" baseline="-25000"/>
              <a:t>t</a:t>
            </a:r>
            <a:r>
              <a:rPr lang="en-US" sz="1500" baseline="-25000"/>
              <a:t>–1</a:t>
            </a:r>
            <a:r>
              <a:rPr lang="en-US" sz="1500"/>
              <a:t> is a determinant of </a:t>
            </a:r>
            <a:r>
              <a:rPr lang="en-US" sz="1500" i="1"/>
              <a:t>I</a:t>
            </a:r>
            <a:r>
              <a:rPr lang="en-US" sz="1500" i="1" baseline="-25000"/>
              <a:t>t</a:t>
            </a:r>
            <a:r>
              <a:rPr lang="en-US" sz="1500"/>
              <a:t>, and </a:t>
            </a:r>
            <a:r>
              <a:rPr lang="en-US" sz="1500" i="1"/>
              <a:t>I</a:t>
            </a:r>
            <a:r>
              <a:rPr lang="en-US" sz="1500" i="1" baseline="-25000"/>
              <a:t>t</a:t>
            </a:r>
            <a:r>
              <a:rPr lang="en-US" sz="1500"/>
              <a:t> is a component of </a:t>
            </a:r>
            <a:r>
              <a:rPr lang="en-US" sz="1500" i="1"/>
              <a:t>Y</a:t>
            </a:r>
            <a:r>
              <a:rPr lang="en-US" sz="1500" i="1" baseline="-25000"/>
              <a:t>t</a:t>
            </a:r>
            <a:r>
              <a:rPr lang="en-US" sz="1500"/>
              <a:t>, </a:t>
            </a:r>
            <a:r>
              <a:rPr lang="en-US" sz="1500" i="1"/>
              <a:t>K</a:t>
            </a:r>
            <a:r>
              <a:rPr lang="en-US" sz="1500" i="1" baseline="-25000"/>
              <a:t>t</a:t>
            </a:r>
            <a:r>
              <a:rPr lang="en-US" sz="1500" baseline="-25000"/>
              <a:t>–1</a:t>
            </a:r>
            <a:r>
              <a:rPr lang="en-US" sz="1500"/>
              <a:t> can serve as an instrument for </a:t>
            </a:r>
            <a:r>
              <a:rPr lang="en-US" sz="1500" i="1"/>
              <a:t>Y</a:t>
            </a:r>
            <a:r>
              <a:rPr lang="en-US" sz="1500" i="1" baseline="-25000"/>
              <a:t>t</a:t>
            </a:r>
            <a:r>
              <a:rPr lang="en-US" sz="1500"/>
              <a:t> in the consumption function.</a:t>
            </a:r>
          </a:p>
        </p:txBody>
      </p:sp>
      <p:sp>
        <p:nvSpPr>
          <p:cNvPr id="15770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9"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6"/>
          <p:cNvGraphicFramePr>
            <a:graphicFrameLocks noChangeAspect="1"/>
          </p:cNvGraphicFramePr>
          <p:nvPr>
            <p:extLst>
              <p:ext uri="{D42A27DB-BD31-4B8C-83A1-F6EECF244321}">
                <p14:modId xmlns:p14="http://schemas.microsoft.com/office/powerpoint/2010/main" val="3560374405"/>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57776"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8"/>
          <p:cNvGraphicFramePr>
            <a:graphicFrameLocks noChangeAspect="1"/>
          </p:cNvGraphicFramePr>
          <p:nvPr>
            <p:extLst>
              <p:ext uri="{D42A27DB-BD31-4B8C-83A1-F6EECF244321}">
                <p14:modId xmlns:p14="http://schemas.microsoft.com/office/powerpoint/2010/main" val="895640652"/>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57777"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314384305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57778"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620564599"/>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57779"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2957627305"/>
              </p:ext>
            </p:extLst>
          </p:nvPr>
        </p:nvGraphicFramePr>
        <p:xfrm>
          <a:off x="2926800" y="1395525"/>
          <a:ext cx="3289300" cy="374650"/>
        </p:xfrm>
        <a:graphic>
          <a:graphicData uri="http://schemas.openxmlformats.org/presentationml/2006/ole">
            <mc:AlternateContent xmlns:mc="http://schemas.openxmlformats.org/markup-compatibility/2006">
              <mc:Choice xmlns:v="urn:schemas-microsoft-com:vml" Requires="v">
                <p:oleObj spid="_x0000_s157780" name="Equation" r:id="rId11" imgW="3288960" imgH="380880" progId="Equation.3">
                  <p:embed/>
                </p:oleObj>
              </mc:Choice>
              <mc:Fallback>
                <p:oleObj name="Equation" r:id="rId11" imgW="32889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5525"/>
                        <a:ext cx="3289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b="0" dirty="0" smtClean="0">
                <a:solidFill>
                  <a:srgbClr val="3366FF"/>
                </a:solidFill>
              </a:rPr>
              <a:t>20</a:t>
            </a:r>
            <a:endParaRPr lang="en-US" sz="1000" b="0" dirty="0">
              <a:solidFill>
                <a:srgbClr val="3366FF"/>
              </a:solidFill>
            </a:endParaRPr>
          </a:p>
        </p:txBody>
      </p:sp>
      <p:sp>
        <p:nvSpPr>
          <p:cNvPr id="1587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On the whole, it is reasonable to expect relationships to be dynamic, rather than static, and that lagged variables will feature among the regressors.  Suddenly, a model that lacked valid instruments has become full of them.</a:t>
            </a:r>
            <a:endParaRPr lang="en-GB" sz="1500"/>
          </a:p>
        </p:txBody>
      </p:sp>
      <p:sp>
        <p:nvSpPr>
          <p:cNvPr id="15872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9"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6"/>
          <p:cNvGraphicFramePr>
            <a:graphicFrameLocks noChangeAspect="1"/>
          </p:cNvGraphicFramePr>
          <p:nvPr>
            <p:extLst>
              <p:ext uri="{D42A27DB-BD31-4B8C-83A1-F6EECF244321}">
                <p14:modId xmlns:p14="http://schemas.microsoft.com/office/powerpoint/2010/main" val="3560374405"/>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58799"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8"/>
          <p:cNvGraphicFramePr>
            <a:graphicFrameLocks noChangeAspect="1"/>
          </p:cNvGraphicFramePr>
          <p:nvPr>
            <p:extLst>
              <p:ext uri="{D42A27DB-BD31-4B8C-83A1-F6EECF244321}">
                <p14:modId xmlns:p14="http://schemas.microsoft.com/office/powerpoint/2010/main" val="895640652"/>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58800"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314384305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58801"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620564599"/>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58802"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2957627305"/>
              </p:ext>
            </p:extLst>
          </p:nvPr>
        </p:nvGraphicFramePr>
        <p:xfrm>
          <a:off x="2926800" y="1395525"/>
          <a:ext cx="3289300" cy="374650"/>
        </p:xfrm>
        <a:graphic>
          <a:graphicData uri="http://schemas.openxmlformats.org/presentationml/2006/ole">
            <mc:AlternateContent xmlns:mc="http://schemas.openxmlformats.org/markup-compatibility/2006">
              <mc:Choice xmlns:v="urn:schemas-microsoft-com:vml" Requires="v">
                <p:oleObj spid="_x0000_s158803" name="Equation" r:id="rId11" imgW="3288960" imgH="380880" progId="Equation.3">
                  <p:embed/>
                </p:oleObj>
              </mc:Choice>
              <mc:Fallback>
                <p:oleObj name="Equation" r:id="rId11" imgW="32889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5525"/>
                        <a:ext cx="3289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97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21</a:t>
            </a:r>
            <a:endParaRPr lang="en-US" sz="1000" b="0" dirty="0">
              <a:solidFill>
                <a:srgbClr val="3366FF"/>
              </a:solidFill>
            </a:endParaRPr>
          </a:p>
        </p:txBody>
      </p:sp>
      <p:sp>
        <p:nvSpPr>
          <p:cNvPr id="1597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It was mentioned above that there is an important condition attached to the use of predetermined variables as instruments.  This concerns the properties of the disturbance terms in the model.</a:t>
            </a:r>
            <a:endParaRPr lang="en-GB" sz="1500"/>
          </a:p>
        </p:txBody>
      </p:sp>
      <p:sp>
        <p:nvSpPr>
          <p:cNvPr id="15975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9"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6"/>
          <p:cNvGraphicFramePr>
            <a:graphicFrameLocks noChangeAspect="1"/>
          </p:cNvGraphicFramePr>
          <p:nvPr>
            <p:extLst>
              <p:ext uri="{D42A27DB-BD31-4B8C-83A1-F6EECF244321}">
                <p14:modId xmlns:p14="http://schemas.microsoft.com/office/powerpoint/2010/main" val="3560374405"/>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59823"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8"/>
          <p:cNvGraphicFramePr>
            <a:graphicFrameLocks noChangeAspect="1"/>
          </p:cNvGraphicFramePr>
          <p:nvPr>
            <p:extLst>
              <p:ext uri="{D42A27DB-BD31-4B8C-83A1-F6EECF244321}">
                <p14:modId xmlns:p14="http://schemas.microsoft.com/office/powerpoint/2010/main" val="895640652"/>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59824"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314384305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59825"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620564599"/>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59826"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2957627305"/>
              </p:ext>
            </p:extLst>
          </p:nvPr>
        </p:nvGraphicFramePr>
        <p:xfrm>
          <a:off x="2926800" y="1395525"/>
          <a:ext cx="3289300" cy="374650"/>
        </p:xfrm>
        <a:graphic>
          <a:graphicData uri="http://schemas.openxmlformats.org/presentationml/2006/ole">
            <mc:AlternateContent xmlns:mc="http://schemas.openxmlformats.org/markup-compatibility/2006">
              <mc:Choice xmlns:v="urn:schemas-microsoft-com:vml" Requires="v">
                <p:oleObj spid="_x0000_s159827" name="Equation" r:id="rId11" imgW="3288960" imgH="380880" progId="Equation.3">
                  <p:embed/>
                </p:oleObj>
              </mc:Choice>
              <mc:Fallback>
                <p:oleObj name="Equation" r:id="rId11" imgW="32889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5525"/>
                        <a:ext cx="3289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22</a:t>
            </a:r>
            <a:endParaRPr lang="en-US" sz="1000" b="0" dirty="0">
              <a:solidFill>
                <a:srgbClr val="3366FF"/>
              </a:solidFill>
            </a:endParaRPr>
          </a:p>
        </p:txBody>
      </p:sp>
      <p:sp>
        <p:nvSpPr>
          <p:cNvPr id="1607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We will discuss the point in the context of the use of </a:t>
            </a:r>
            <a:r>
              <a:rPr lang="en-US" sz="1500" i="1"/>
              <a:t>C</a:t>
            </a:r>
            <a:r>
              <a:rPr lang="en-US" sz="1500" i="1" baseline="-25000"/>
              <a:t>t</a:t>
            </a:r>
            <a:r>
              <a:rPr lang="en-US" sz="1500" baseline="-25000"/>
              <a:t>–1</a:t>
            </a:r>
            <a:r>
              <a:rPr lang="en-US" sz="1500"/>
              <a:t> as an instrument for </a:t>
            </a:r>
            <a:r>
              <a:rPr lang="en-US" sz="1500" i="1"/>
              <a:t>r</a:t>
            </a:r>
            <a:r>
              <a:rPr lang="en-US" sz="1500" i="1" baseline="-25000"/>
              <a:t>t</a:t>
            </a:r>
            <a:r>
              <a:rPr lang="en-US" sz="1500"/>
              <a:t> in the investment equation.  For </a:t>
            </a:r>
            <a:r>
              <a:rPr lang="en-US" sz="1500" i="1"/>
              <a:t>C</a:t>
            </a:r>
            <a:r>
              <a:rPr lang="en-US" sz="1500" i="1" baseline="-25000"/>
              <a:t>t</a:t>
            </a:r>
            <a:r>
              <a:rPr lang="en-US" sz="1500" baseline="-25000"/>
              <a:t>–1</a:t>
            </a:r>
            <a:r>
              <a:rPr lang="en-US" sz="1500"/>
              <a:t> to be a valid instrument, it must be distributed independently of the disturbance term </a:t>
            </a:r>
            <a:r>
              <a:rPr lang="en-US" sz="1500" i="1"/>
              <a:t>v</a:t>
            </a:r>
            <a:r>
              <a:rPr lang="en-US" sz="1500" i="1" baseline="-25000"/>
              <a:t>t </a:t>
            </a:r>
            <a:r>
              <a:rPr lang="en-US" sz="1500"/>
              <a:t>.  We acknowledge that </a:t>
            </a:r>
            <a:r>
              <a:rPr lang="en-US" sz="1500" i="1"/>
              <a:t>C</a:t>
            </a:r>
            <a:r>
              <a:rPr lang="en-US" sz="1500" i="1" baseline="-25000"/>
              <a:t>t</a:t>
            </a:r>
            <a:r>
              <a:rPr lang="en-US" sz="1500" baseline="-25000"/>
              <a:t>–1</a:t>
            </a:r>
            <a:r>
              <a:rPr lang="en-US" sz="1500"/>
              <a:t> will be influenced by </a:t>
            </a:r>
            <a:r>
              <a:rPr lang="en-US" sz="1500" i="1"/>
              <a:t>v</a:t>
            </a:r>
            <a:r>
              <a:rPr lang="en-US" sz="1500" i="1" baseline="-25000"/>
              <a:t>t</a:t>
            </a:r>
            <a:r>
              <a:rPr lang="en-US" sz="1500" baseline="-25000"/>
              <a:t>–1</a:t>
            </a:r>
            <a:r>
              <a:rPr lang="en-US" sz="1500"/>
              <a:t>.  </a:t>
            </a:r>
            <a:endParaRPr lang="en-GB" sz="1500"/>
          </a:p>
        </p:txBody>
      </p:sp>
      <p:sp>
        <p:nvSpPr>
          <p:cNvPr id="160775"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9"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6"/>
          <p:cNvGraphicFramePr>
            <a:graphicFrameLocks noChangeAspect="1"/>
          </p:cNvGraphicFramePr>
          <p:nvPr>
            <p:extLst>
              <p:ext uri="{D42A27DB-BD31-4B8C-83A1-F6EECF244321}">
                <p14:modId xmlns:p14="http://schemas.microsoft.com/office/powerpoint/2010/main" val="3560374405"/>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60847"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8"/>
          <p:cNvGraphicFramePr>
            <a:graphicFrameLocks noChangeAspect="1"/>
          </p:cNvGraphicFramePr>
          <p:nvPr>
            <p:extLst>
              <p:ext uri="{D42A27DB-BD31-4B8C-83A1-F6EECF244321}">
                <p14:modId xmlns:p14="http://schemas.microsoft.com/office/powerpoint/2010/main" val="895640652"/>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60848"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314384305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60849"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620564599"/>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60850"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2957627305"/>
              </p:ext>
            </p:extLst>
          </p:nvPr>
        </p:nvGraphicFramePr>
        <p:xfrm>
          <a:off x="2926800" y="1395525"/>
          <a:ext cx="3289300" cy="374650"/>
        </p:xfrm>
        <a:graphic>
          <a:graphicData uri="http://schemas.openxmlformats.org/presentationml/2006/ole">
            <mc:AlternateContent xmlns:mc="http://schemas.openxmlformats.org/markup-compatibility/2006">
              <mc:Choice xmlns:v="urn:schemas-microsoft-com:vml" Requires="v">
                <p:oleObj spid="_x0000_s160851" name="Equation" r:id="rId11" imgW="3288960" imgH="380880" progId="Equation.3">
                  <p:embed/>
                </p:oleObj>
              </mc:Choice>
              <mc:Fallback>
                <p:oleObj name="Equation" r:id="rId11" imgW="32889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5525"/>
                        <a:ext cx="3289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281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23</a:t>
            </a:r>
            <a:endParaRPr lang="en-US" sz="1000" b="0" dirty="0">
              <a:solidFill>
                <a:srgbClr val="3366FF"/>
              </a:solidFill>
            </a:endParaRPr>
          </a:p>
        </p:txBody>
      </p:sp>
      <p:sp>
        <p:nvSpPr>
          <p:cNvPr id="1628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(Considering the interactions between the relationships at time </a:t>
            </a:r>
            <a:r>
              <a:rPr lang="en-US" sz="1500" i="1"/>
              <a:t>t</a:t>
            </a:r>
            <a:r>
              <a:rPr lang="en-US" sz="1500"/>
              <a:t> – 1, </a:t>
            </a:r>
            <a:r>
              <a:rPr lang="en-US" sz="1500" i="1"/>
              <a:t>v</a:t>
            </a:r>
            <a:r>
              <a:rPr lang="en-US" sz="1500" i="1" baseline="-25000"/>
              <a:t>t</a:t>
            </a:r>
            <a:r>
              <a:rPr lang="en-US" sz="1500" baseline="-25000"/>
              <a:t>–1</a:t>
            </a:r>
            <a:r>
              <a:rPr lang="en-US" sz="1500"/>
              <a:t> influences </a:t>
            </a:r>
            <a:r>
              <a:rPr lang="en-US" sz="1500" i="1"/>
              <a:t>I</a:t>
            </a:r>
            <a:r>
              <a:rPr lang="en-US" sz="1500" i="1" baseline="-25000"/>
              <a:t>t</a:t>
            </a:r>
            <a:r>
              <a:rPr lang="en-US" sz="1500" baseline="-25000"/>
              <a:t>–1</a:t>
            </a:r>
            <a:r>
              <a:rPr lang="en-US" sz="1500"/>
              <a:t> by definition and hence </a:t>
            </a:r>
            <a:r>
              <a:rPr lang="en-US" sz="1500" i="1"/>
              <a:t>Y</a:t>
            </a:r>
            <a:r>
              <a:rPr lang="en-US" sz="1500" i="1" baseline="-25000"/>
              <a:t>t</a:t>
            </a:r>
            <a:r>
              <a:rPr lang="en-US" sz="1500" baseline="-25000"/>
              <a:t>–1</a:t>
            </a:r>
            <a:r>
              <a:rPr lang="en-US" sz="1500"/>
              <a:t> because </a:t>
            </a:r>
            <a:r>
              <a:rPr lang="en-US" sz="1500" i="1"/>
              <a:t>I</a:t>
            </a:r>
            <a:r>
              <a:rPr lang="en-US" sz="1500" i="1" baseline="-25000"/>
              <a:t>t</a:t>
            </a:r>
            <a:r>
              <a:rPr lang="en-US" sz="1500" baseline="-25000"/>
              <a:t>–1</a:t>
            </a:r>
            <a:r>
              <a:rPr lang="en-US" sz="1500"/>
              <a:t> is a component of it. Thus </a:t>
            </a:r>
            <a:r>
              <a:rPr lang="en-US" sz="1500" i="1"/>
              <a:t>v</a:t>
            </a:r>
            <a:r>
              <a:rPr lang="en-US" sz="1500" i="1" baseline="-25000"/>
              <a:t>t</a:t>
            </a:r>
            <a:r>
              <a:rPr lang="en-US" sz="1500" baseline="-25000"/>
              <a:t>–1</a:t>
            </a:r>
            <a:r>
              <a:rPr lang="en-US" sz="1500"/>
              <a:t> also influences </a:t>
            </a:r>
            <a:r>
              <a:rPr lang="en-US" sz="1500" i="1"/>
              <a:t>C</a:t>
            </a:r>
            <a:r>
              <a:rPr lang="en-US" sz="1500" i="1" baseline="-25000"/>
              <a:t>t</a:t>
            </a:r>
            <a:r>
              <a:rPr lang="en-US" sz="1500" baseline="-25000"/>
              <a:t>–1</a:t>
            </a:r>
            <a:r>
              <a:rPr lang="en-US" sz="1500"/>
              <a:t>, by virtue of the consumption function.)</a:t>
            </a:r>
            <a:endParaRPr lang="en-GB" sz="1500"/>
          </a:p>
        </p:txBody>
      </p:sp>
      <p:sp>
        <p:nvSpPr>
          <p:cNvPr id="16282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9"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6"/>
          <p:cNvGraphicFramePr>
            <a:graphicFrameLocks noChangeAspect="1"/>
          </p:cNvGraphicFramePr>
          <p:nvPr>
            <p:extLst>
              <p:ext uri="{D42A27DB-BD31-4B8C-83A1-F6EECF244321}">
                <p14:modId xmlns:p14="http://schemas.microsoft.com/office/powerpoint/2010/main" val="3560374405"/>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62895"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8"/>
          <p:cNvGraphicFramePr>
            <a:graphicFrameLocks noChangeAspect="1"/>
          </p:cNvGraphicFramePr>
          <p:nvPr>
            <p:extLst>
              <p:ext uri="{D42A27DB-BD31-4B8C-83A1-F6EECF244321}">
                <p14:modId xmlns:p14="http://schemas.microsoft.com/office/powerpoint/2010/main" val="895640652"/>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62896"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314384305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62897"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620564599"/>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62898"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2957627305"/>
              </p:ext>
            </p:extLst>
          </p:nvPr>
        </p:nvGraphicFramePr>
        <p:xfrm>
          <a:off x="2926800" y="1395525"/>
          <a:ext cx="3289300" cy="374650"/>
        </p:xfrm>
        <a:graphic>
          <a:graphicData uri="http://schemas.openxmlformats.org/presentationml/2006/ole">
            <mc:AlternateContent xmlns:mc="http://schemas.openxmlformats.org/markup-compatibility/2006">
              <mc:Choice xmlns:v="urn:schemas-microsoft-com:vml" Requires="v">
                <p:oleObj spid="_x0000_s162899" name="Equation" r:id="rId11" imgW="3288960" imgH="380880" progId="Equation.3">
                  <p:embed/>
                </p:oleObj>
              </mc:Choice>
              <mc:Fallback>
                <p:oleObj name="Equation" r:id="rId11" imgW="32889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5525"/>
                        <a:ext cx="3289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84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24</a:t>
            </a:r>
            <a:endParaRPr lang="en-US" sz="1000" b="0" dirty="0">
              <a:solidFill>
                <a:srgbClr val="3366FF"/>
              </a:solidFill>
            </a:endParaRPr>
          </a:p>
        </p:txBody>
      </p:sp>
      <p:sp>
        <p:nvSpPr>
          <p:cNvPr id="16384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Now, the fact that </a:t>
            </a:r>
            <a:r>
              <a:rPr lang="en-US" sz="1500" i="1"/>
              <a:t>C</a:t>
            </a:r>
            <a:r>
              <a:rPr lang="en-US" sz="1500" i="1" baseline="-25000"/>
              <a:t>t</a:t>
            </a:r>
            <a:r>
              <a:rPr lang="en-US" sz="1500" baseline="-25000"/>
              <a:t>–1</a:t>
            </a:r>
            <a:r>
              <a:rPr lang="en-US" sz="1500"/>
              <a:t> depends on </a:t>
            </a:r>
            <a:r>
              <a:rPr lang="en-US" sz="1500" i="1"/>
              <a:t>v</a:t>
            </a:r>
            <a:r>
              <a:rPr lang="en-US" sz="1500" i="1" baseline="-25000"/>
              <a:t>t</a:t>
            </a:r>
            <a:r>
              <a:rPr lang="en-US" sz="1500" baseline="-25000"/>
              <a:t>–1</a:t>
            </a:r>
            <a:r>
              <a:rPr lang="en-US" sz="1500"/>
              <a:t> does not, in itself, matter.  The requirement is that</a:t>
            </a:r>
          </a:p>
          <a:p>
            <a:r>
              <a:rPr lang="en-US" sz="1500" i="1"/>
              <a:t>C</a:t>
            </a:r>
            <a:r>
              <a:rPr lang="en-US" sz="1500" i="1" baseline="-25000"/>
              <a:t>t</a:t>
            </a:r>
            <a:r>
              <a:rPr lang="en-US" sz="1500" baseline="-25000"/>
              <a:t>–1</a:t>
            </a:r>
            <a:r>
              <a:rPr lang="en-US" sz="1500"/>
              <a:t> should be distributed independently of </a:t>
            </a:r>
            <a:r>
              <a:rPr lang="en-US" sz="1500" i="1"/>
              <a:t>v</a:t>
            </a:r>
            <a:r>
              <a:rPr lang="en-US" sz="1500" i="1" baseline="-25000"/>
              <a:t>t </a:t>
            </a:r>
            <a:r>
              <a:rPr lang="en-US" sz="1500"/>
              <a:t>.  So, provided that </a:t>
            </a:r>
            <a:r>
              <a:rPr lang="en-US" sz="1500" i="1"/>
              <a:t>v</a:t>
            </a:r>
            <a:r>
              <a:rPr lang="en-US" sz="1500" i="1" baseline="-25000"/>
              <a:t>t</a:t>
            </a:r>
            <a:r>
              <a:rPr lang="en-US" sz="1500"/>
              <a:t> and </a:t>
            </a:r>
            <a:r>
              <a:rPr lang="en-US" sz="1500" i="1"/>
              <a:t>v</a:t>
            </a:r>
            <a:r>
              <a:rPr lang="en-US" sz="1500" i="1" baseline="-25000"/>
              <a:t>t</a:t>
            </a:r>
            <a:r>
              <a:rPr lang="en-US" sz="1500" baseline="-25000"/>
              <a:t>–1</a:t>
            </a:r>
            <a:r>
              <a:rPr lang="en-US" sz="1500"/>
              <a:t> are distributed independently of each other, </a:t>
            </a:r>
            <a:r>
              <a:rPr lang="en-US" sz="1500" i="1"/>
              <a:t>C</a:t>
            </a:r>
            <a:r>
              <a:rPr lang="en-US" sz="1500" i="1" baseline="-25000"/>
              <a:t>t</a:t>
            </a:r>
            <a:r>
              <a:rPr lang="en-US" sz="1500" baseline="-25000"/>
              <a:t>–1</a:t>
            </a:r>
            <a:r>
              <a:rPr lang="en-US" sz="1500"/>
              <a:t> remains a valid instrument.  </a:t>
            </a:r>
            <a:endParaRPr lang="en-GB" sz="1500"/>
          </a:p>
        </p:txBody>
      </p:sp>
      <p:sp>
        <p:nvSpPr>
          <p:cNvPr id="16384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9"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6"/>
          <p:cNvGraphicFramePr>
            <a:graphicFrameLocks noChangeAspect="1"/>
          </p:cNvGraphicFramePr>
          <p:nvPr>
            <p:extLst>
              <p:ext uri="{D42A27DB-BD31-4B8C-83A1-F6EECF244321}">
                <p14:modId xmlns:p14="http://schemas.microsoft.com/office/powerpoint/2010/main" val="3560374405"/>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63919"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8"/>
          <p:cNvGraphicFramePr>
            <a:graphicFrameLocks noChangeAspect="1"/>
          </p:cNvGraphicFramePr>
          <p:nvPr>
            <p:extLst>
              <p:ext uri="{D42A27DB-BD31-4B8C-83A1-F6EECF244321}">
                <p14:modId xmlns:p14="http://schemas.microsoft.com/office/powerpoint/2010/main" val="895640652"/>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63920"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314384305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63921"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620564599"/>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63922"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2957627305"/>
              </p:ext>
            </p:extLst>
          </p:nvPr>
        </p:nvGraphicFramePr>
        <p:xfrm>
          <a:off x="2926800" y="1395525"/>
          <a:ext cx="3289300" cy="374650"/>
        </p:xfrm>
        <a:graphic>
          <a:graphicData uri="http://schemas.openxmlformats.org/presentationml/2006/ole">
            <mc:AlternateContent xmlns:mc="http://schemas.openxmlformats.org/markup-compatibility/2006">
              <mc:Choice xmlns:v="urn:schemas-microsoft-com:vml" Requires="v">
                <p:oleObj spid="_x0000_s163923" name="Equation" r:id="rId11" imgW="3288960" imgH="380880" progId="Equation.3">
                  <p:embed/>
                </p:oleObj>
              </mc:Choice>
              <mc:Fallback>
                <p:oleObj name="Equation" r:id="rId11" imgW="32889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5525"/>
                        <a:ext cx="3289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486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25</a:t>
            </a:r>
            <a:endParaRPr lang="en-US" sz="1000" b="0" dirty="0">
              <a:solidFill>
                <a:srgbClr val="3366FF"/>
              </a:solidFill>
            </a:endParaRPr>
          </a:p>
        </p:txBody>
      </p:sp>
      <p:sp>
        <p:nvSpPr>
          <p:cNvPr id="16486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But suppose that there is time persistence in the values of the disturbance term and </a:t>
            </a:r>
            <a:r>
              <a:rPr lang="en-US" sz="1500" i="1"/>
              <a:t>v</a:t>
            </a:r>
            <a:r>
              <a:rPr lang="en-US" sz="1500" i="1" baseline="-25000"/>
              <a:t>t</a:t>
            </a:r>
            <a:r>
              <a:rPr lang="en-US" sz="1500"/>
              <a:t> is correlated with </a:t>
            </a:r>
            <a:r>
              <a:rPr lang="en-US" sz="1500" i="1"/>
              <a:t>v</a:t>
            </a:r>
            <a:r>
              <a:rPr lang="en-US" sz="1500" i="1" baseline="-25000"/>
              <a:t>t</a:t>
            </a:r>
            <a:r>
              <a:rPr lang="en-US" sz="1500" baseline="-25000"/>
              <a:t>–1</a:t>
            </a:r>
            <a:r>
              <a:rPr lang="en-US" sz="1500"/>
              <a:t>.  Then </a:t>
            </a:r>
            <a:r>
              <a:rPr lang="en-US" sz="1500" i="1"/>
              <a:t>C</a:t>
            </a:r>
            <a:r>
              <a:rPr lang="en-US" sz="1500" i="1" baseline="-25000"/>
              <a:t>t</a:t>
            </a:r>
            <a:r>
              <a:rPr lang="en-US" sz="1500" baseline="-25000"/>
              <a:t>–1</a:t>
            </a:r>
            <a:r>
              <a:rPr lang="en-US" sz="1500"/>
              <a:t> will not be distributed independently of </a:t>
            </a:r>
            <a:r>
              <a:rPr lang="en-US" sz="1500" i="1"/>
              <a:t>v</a:t>
            </a:r>
            <a:r>
              <a:rPr lang="en-US" sz="1500" i="1" baseline="-25000"/>
              <a:t>t</a:t>
            </a:r>
            <a:r>
              <a:rPr lang="en-US" sz="1500"/>
              <a:t> and will not be valid instrument.</a:t>
            </a:r>
            <a:endParaRPr lang="en-GB" sz="1500"/>
          </a:p>
        </p:txBody>
      </p:sp>
      <p:sp>
        <p:nvSpPr>
          <p:cNvPr id="16487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9"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6"/>
          <p:cNvGraphicFramePr>
            <a:graphicFrameLocks noChangeAspect="1"/>
          </p:cNvGraphicFramePr>
          <p:nvPr>
            <p:extLst>
              <p:ext uri="{D42A27DB-BD31-4B8C-83A1-F6EECF244321}">
                <p14:modId xmlns:p14="http://schemas.microsoft.com/office/powerpoint/2010/main" val="3560374405"/>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64939"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8"/>
          <p:cNvGraphicFramePr>
            <a:graphicFrameLocks noChangeAspect="1"/>
          </p:cNvGraphicFramePr>
          <p:nvPr>
            <p:extLst>
              <p:ext uri="{D42A27DB-BD31-4B8C-83A1-F6EECF244321}">
                <p14:modId xmlns:p14="http://schemas.microsoft.com/office/powerpoint/2010/main" val="895640652"/>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64940" name="Equation" r:id="rId5" imgW="3225600" imgH="419040" progId="Equation.3">
                  <p:embed/>
                </p:oleObj>
              </mc:Choice>
              <mc:Fallback>
                <p:oleObj name="Equation" r:id="rId5" imgW="3225600" imgH="419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314384305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64941" name="Equation" r:id="rId7" imgW="1244520" imgH="419040" progId="Equation.3">
                  <p:embed/>
                </p:oleObj>
              </mc:Choice>
              <mc:Fallback>
                <p:oleObj name="Equation" r:id="rId7" imgW="12445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620564599"/>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64942" name="Equation" r:id="rId9" imgW="3416040" imgH="380880" progId="Equation.3">
                  <p:embed/>
                </p:oleObj>
              </mc:Choice>
              <mc:Fallback>
                <p:oleObj name="Equation" r:id="rId9" imgW="341604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2957627305"/>
              </p:ext>
            </p:extLst>
          </p:nvPr>
        </p:nvGraphicFramePr>
        <p:xfrm>
          <a:off x="2926800" y="1395525"/>
          <a:ext cx="3289300" cy="374650"/>
        </p:xfrm>
        <a:graphic>
          <a:graphicData uri="http://schemas.openxmlformats.org/presentationml/2006/ole">
            <mc:AlternateContent xmlns:mc="http://schemas.openxmlformats.org/markup-compatibility/2006">
              <mc:Choice xmlns:v="urn:schemas-microsoft-com:vml" Requires="v">
                <p:oleObj spid="_x0000_s164943" name="Equation" r:id="rId11" imgW="3288960" imgH="380880" progId="Equation.3">
                  <p:embed/>
                </p:oleObj>
              </mc:Choice>
              <mc:Fallback>
                <p:oleObj name="Equation" r:id="rId11" imgW="32889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5525"/>
                        <a:ext cx="3289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16"/>
          <p:cNvSpPr>
            <a:spLocks noChangeArrowheads="1"/>
          </p:cNvSpPr>
          <p:nvPr/>
        </p:nvSpPr>
        <p:spPr bwMode="auto">
          <a:xfrm>
            <a:off x="0" y="342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270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58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dirty="0" smtClean="0">
                <a:solidFill>
                  <a:srgbClr val="3366FF"/>
                </a:solidFill>
              </a:rPr>
              <a:t>26</a:t>
            </a:r>
            <a:endParaRPr lang="en-US" sz="1000" b="0" dirty="0">
              <a:solidFill>
                <a:srgbClr val="3366FF"/>
              </a:solidFill>
            </a:endParaRPr>
          </a:p>
        </p:txBody>
      </p:sp>
      <p:sp>
        <p:nvSpPr>
          <p:cNvPr id="1658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a:t>We will return to the issue of time persistence in the disturbance term when we discuss autocorrelation (serial correlation) in Chapter 12.  Unfortunately, autocorrelation is a common problem with time series data and it limits the use of predetermined variables. </a:t>
            </a:r>
            <a:endParaRPr lang="en-GB" sz="1500"/>
          </a:p>
        </p:txBody>
      </p:sp>
      <p:graphicFrame>
        <p:nvGraphicFramePr>
          <p:cNvPr id="165894" name="Object 6"/>
          <p:cNvGraphicFramePr>
            <a:graphicFrameLocks noChangeAspect="1"/>
          </p:cNvGraphicFramePr>
          <p:nvPr>
            <p:extLst>
              <p:ext uri="{D42A27DB-BD31-4B8C-83A1-F6EECF244321}">
                <p14:modId xmlns:p14="http://schemas.microsoft.com/office/powerpoint/2010/main" val="1606522175"/>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65962" name="Equation" r:id="rId3" imgW="2019240" imgH="380880" progId="Equation.3">
                  <p:embed/>
                </p:oleObj>
              </mc:Choice>
              <mc:Fallback>
                <p:oleObj name="Equation" r:id="rId3" imgW="2019240" imgH="38088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5895"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65896" name="Object 8"/>
          <p:cNvGraphicFramePr>
            <a:graphicFrameLocks noChangeAspect="1"/>
          </p:cNvGraphicFramePr>
          <p:nvPr>
            <p:extLst>
              <p:ext uri="{D42A27DB-BD31-4B8C-83A1-F6EECF244321}">
                <p14:modId xmlns:p14="http://schemas.microsoft.com/office/powerpoint/2010/main" val="1276510944"/>
              </p:ext>
            </p:extLst>
          </p:nvPr>
        </p:nvGraphicFramePr>
        <p:xfrm>
          <a:off x="2705100" y="2790825"/>
          <a:ext cx="3225800" cy="419100"/>
        </p:xfrm>
        <a:graphic>
          <a:graphicData uri="http://schemas.openxmlformats.org/presentationml/2006/ole">
            <mc:AlternateContent xmlns:mc="http://schemas.openxmlformats.org/markup-compatibility/2006">
              <mc:Choice xmlns:v="urn:schemas-microsoft-com:vml" Requires="v">
                <p:oleObj spid="_x0000_s165963" name="Equation" r:id="rId5" imgW="3225600" imgH="419040" progId="Equation.3">
                  <p:embed/>
                </p:oleObj>
              </mc:Choice>
              <mc:Fallback>
                <p:oleObj name="Equation" r:id="rId5" imgW="3225600" imgH="41904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5100" y="2790825"/>
                        <a:ext cx="32258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5897" name="Object 9"/>
          <p:cNvGraphicFramePr>
            <a:graphicFrameLocks noChangeAspect="1"/>
          </p:cNvGraphicFramePr>
          <p:nvPr>
            <p:extLst>
              <p:ext uri="{D42A27DB-BD31-4B8C-83A1-F6EECF244321}">
                <p14:modId xmlns:p14="http://schemas.microsoft.com/office/powerpoint/2010/main" val="1548534049"/>
              </p:ext>
            </p:extLst>
          </p:nvPr>
        </p:nvGraphicFramePr>
        <p:xfrm>
          <a:off x="2705100" y="3512325"/>
          <a:ext cx="1244600" cy="419100"/>
        </p:xfrm>
        <a:graphic>
          <a:graphicData uri="http://schemas.openxmlformats.org/presentationml/2006/ole">
            <mc:AlternateContent xmlns:mc="http://schemas.openxmlformats.org/markup-compatibility/2006">
              <mc:Choice xmlns:v="urn:schemas-microsoft-com:vml" Requires="v">
                <p:oleObj spid="_x0000_s165964" name="Equation" r:id="rId7" imgW="1244520" imgH="419040" progId="Equation.3">
                  <p:embed/>
                </p:oleObj>
              </mc:Choice>
              <mc:Fallback>
                <p:oleObj name="Equation" r:id="rId7" imgW="1244520" imgH="41904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5100" y="3512325"/>
                        <a:ext cx="12446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5899" name="Object 11"/>
          <p:cNvGraphicFramePr>
            <a:graphicFrameLocks noChangeAspect="1"/>
          </p:cNvGraphicFramePr>
          <p:nvPr>
            <p:extLst>
              <p:ext uri="{D42A27DB-BD31-4B8C-83A1-F6EECF244321}">
                <p14:modId xmlns:p14="http://schemas.microsoft.com/office/powerpoint/2010/main" val="2347866109"/>
              </p:ext>
            </p:extLst>
          </p:nvPr>
        </p:nvGraphicFramePr>
        <p:xfrm>
          <a:off x="2872800" y="676275"/>
          <a:ext cx="3409950" cy="374650"/>
        </p:xfrm>
        <a:graphic>
          <a:graphicData uri="http://schemas.openxmlformats.org/presentationml/2006/ole">
            <mc:AlternateContent xmlns:mc="http://schemas.openxmlformats.org/markup-compatibility/2006">
              <mc:Choice xmlns:v="urn:schemas-microsoft-com:vml" Requires="v">
                <p:oleObj spid="_x0000_s165965" name="Equation" r:id="rId9" imgW="3416040" imgH="380880" progId="Equation.3">
                  <p:embed/>
                </p:oleObj>
              </mc:Choice>
              <mc:Fallback>
                <p:oleObj name="Equation" r:id="rId9" imgW="3416040" imgH="380880" progId="Equation.3">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2800" y="676275"/>
                        <a:ext cx="3409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5901" name="Object 13"/>
          <p:cNvGraphicFramePr>
            <a:graphicFrameLocks noChangeAspect="1"/>
          </p:cNvGraphicFramePr>
          <p:nvPr>
            <p:extLst>
              <p:ext uri="{D42A27DB-BD31-4B8C-83A1-F6EECF244321}">
                <p14:modId xmlns:p14="http://schemas.microsoft.com/office/powerpoint/2010/main" val="2804005732"/>
              </p:ext>
            </p:extLst>
          </p:nvPr>
        </p:nvGraphicFramePr>
        <p:xfrm>
          <a:off x="2926800" y="1395525"/>
          <a:ext cx="3289300" cy="374650"/>
        </p:xfrm>
        <a:graphic>
          <a:graphicData uri="http://schemas.openxmlformats.org/presentationml/2006/ole">
            <mc:AlternateContent xmlns:mc="http://schemas.openxmlformats.org/markup-compatibility/2006">
              <mc:Choice xmlns:v="urn:schemas-microsoft-com:vml" Requires="v">
                <p:oleObj spid="_x0000_s165966" name="Equation" r:id="rId11" imgW="3288960" imgH="380880" progId="Equation.3">
                  <p:embed/>
                </p:oleObj>
              </mc:Choice>
              <mc:Fallback>
                <p:oleObj name="Equation" r:id="rId11" imgW="3288960" imgH="380880" progId="Equation.3">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6800" y="1395525"/>
                        <a:ext cx="32893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8" name="Text Box 14"/>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dirty="0">
              <a:solidFill>
                <a:schemeClr val="bg1"/>
              </a:solidFill>
            </a:endParaRPr>
          </a:p>
          <a:p>
            <a:pPr>
              <a:lnSpc>
                <a:spcPct val="120000"/>
              </a:lnSpc>
            </a:pPr>
            <a:r>
              <a:rPr lang="en-GB" dirty="0">
                <a:solidFill>
                  <a:schemeClr val="bg1"/>
                </a:solidFill>
              </a:rPr>
              <a:t>Copyright Christopher Dougherty </a:t>
            </a:r>
            <a:r>
              <a:rPr lang="en-GB" dirty="0" smtClean="0">
                <a:solidFill>
                  <a:schemeClr val="bg1"/>
                </a:solidFill>
              </a:rPr>
              <a:t>2016.</a:t>
            </a:r>
            <a:r>
              <a:rPr lang="en-GB" sz="1200" dirty="0" smtClean="0">
                <a:solidFill>
                  <a:schemeClr val="bg1"/>
                </a:solidFill>
              </a:rPr>
              <a:t> </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These slideshows may be downloaded by anyone, anywhere for personal use.</a:t>
            </a:r>
          </a:p>
          <a:p>
            <a:pPr>
              <a:lnSpc>
                <a:spcPct val="120000"/>
              </a:lnSpc>
            </a:pPr>
            <a:r>
              <a:rPr lang="en-GB" sz="1200"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dirty="0">
              <a:solidFill>
                <a:schemeClr val="bg1"/>
              </a:solidFill>
            </a:endParaRPr>
          </a:p>
          <a:p>
            <a:pPr>
              <a:lnSpc>
                <a:spcPct val="120000"/>
              </a:lnSpc>
            </a:pPr>
            <a:r>
              <a:rPr lang="en-GB" sz="1200" dirty="0">
                <a:solidFill>
                  <a:schemeClr val="bg1"/>
                </a:solidFill>
              </a:rPr>
              <a:t>The content of this slideshow comes from Section 11.6 of C. Dougherty, </a:t>
            </a:r>
            <a:r>
              <a:rPr lang="en-GB" sz="1200" i="1" dirty="0">
                <a:solidFill>
                  <a:schemeClr val="bg1"/>
                </a:solidFill>
              </a:rPr>
              <a:t>Introduction to Econometrics</a:t>
            </a:r>
            <a:r>
              <a:rPr lang="en-GB" sz="1200" dirty="0">
                <a:solidFill>
                  <a:schemeClr val="bg1"/>
                </a:solidFill>
              </a:rPr>
              <a:t>, </a:t>
            </a:r>
            <a:r>
              <a:rPr lang="en-GB" sz="1200" dirty="0" smtClean="0">
                <a:solidFill>
                  <a:schemeClr val="bg1"/>
                </a:solidFill>
              </a:rPr>
              <a:t>fifth </a:t>
            </a:r>
            <a:r>
              <a:rPr lang="en-GB" sz="1200" dirty="0">
                <a:solidFill>
                  <a:schemeClr val="bg1"/>
                </a:solidFill>
              </a:rPr>
              <a:t>edition </a:t>
            </a:r>
            <a:r>
              <a:rPr lang="en-GB" sz="1200" dirty="0" smtClean="0">
                <a:solidFill>
                  <a:schemeClr val="bg1"/>
                </a:solidFill>
              </a:rPr>
              <a:t>2016, </a:t>
            </a:r>
            <a:r>
              <a:rPr lang="en-GB" sz="1200" dirty="0">
                <a:solidFill>
                  <a:schemeClr val="bg1"/>
                </a:solidFill>
              </a:rPr>
              <a:t>Oxford University Press.</a:t>
            </a:r>
          </a:p>
          <a:p>
            <a:pPr>
              <a:lnSpc>
                <a:spcPct val="120000"/>
              </a:lnSpc>
            </a:pPr>
            <a:r>
              <a:rPr lang="en-GB" sz="1200" dirty="0">
                <a:solidFill>
                  <a:schemeClr val="bg1"/>
                </a:solidFill>
              </a:rPr>
              <a:t>Additional (free) resources for both students and instructors may be downloaded from the OUP Online Resource Centre</a:t>
            </a:r>
          </a:p>
          <a:p>
            <a:pPr>
              <a:lnSpc>
                <a:spcPct val="120000"/>
              </a:lnSpc>
            </a:pPr>
            <a:r>
              <a:rPr lang="en-GB" sz="1200">
                <a:solidFill>
                  <a:schemeClr val="bg1"/>
                </a:solidFill>
                <a:hlinkClick r:id="rId2"/>
              </a:rPr>
              <a:t>http://www.oxfordtextbooks.co.uk/orc/dougherty5e/</a:t>
            </a:r>
            <a:r>
              <a:rPr lang="en-GB" sz="1200" smtClean="0">
                <a:solidFill>
                  <a:schemeClr val="bg1"/>
                </a:solidFill>
              </a:rPr>
              <a:t>.</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Individuals studying econometrics on their own </a:t>
            </a:r>
            <a:r>
              <a:rPr lang="en-GB" sz="1200" dirty="0" smtClean="0">
                <a:solidFill>
                  <a:schemeClr val="bg1"/>
                </a:solidFill>
              </a:rPr>
              <a:t>who </a:t>
            </a:r>
            <a:r>
              <a:rPr lang="en-GB" sz="1200" dirty="0">
                <a:solidFill>
                  <a:schemeClr val="bg1"/>
                </a:solidFill>
              </a:rPr>
              <a:t>feel that they might benefit from participation in a formal course should consider the London School of Economics summer school course</a:t>
            </a:r>
          </a:p>
          <a:p>
            <a:pPr>
              <a:lnSpc>
                <a:spcPct val="120000"/>
              </a:lnSpc>
            </a:pPr>
            <a:r>
              <a:rPr lang="en-GB" sz="1200" dirty="0">
                <a:solidFill>
                  <a:schemeClr val="bg1"/>
                </a:solidFill>
              </a:rPr>
              <a:t>EC212 Introduction to Econometrics </a:t>
            </a:r>
            <a:r>
              <a:rPr lang="en-GB" sz="1200" dirty="0">
                <a:solidFill>
                  <a:schemeClr val="bg1"/>
                </a:solidFill>
                <a:hlinkClick r:id="rId3"/>
              </a:rPr>
              <a:t>http://www2.lse.ac.uk/study/summerSchools/summerSchool/Home.aspx</a:t>
            </a:r>
            <a:endParaRPr lang="en-GB" sz="1200" dirty="0">
              <a:solidFill>
                <a:schemeClr val="bg1"/>
              </a:solidFill>
            </a:endParaRPr>
          </a:p>
          <a:p>
            <a:pPr>
              <a:lnSpc>
                <a:spcPct val="120000"/>
              </a:lnSpc>
            </a:pPr>
            <a:r>
              <a:rPr lang="en-GB" sz="1200" dirty="0">
                <a:solidFill>
                  <a:schemeClr val="bg1"/>
                </a:solidFill>
              </a:rPr>
              <a:t>or the University of London International Programmes distance learning course</a:t>
            </a:r>
          </a:p>
          <a:p>
            <a:pPr>
              <a:lnSpc>
                <a:spcPct val="120000"/>
              </a:lnSpc>
            </a:pPr>
            <a:r>
              <a:rPr lang="en-GB" sz="1200" dirty="0">
                <a:solidFill>
                  <a:schemeClr val="bg1"/>
                </a:solidFill>
              </a:rPr>
              <a:t>20 Elements of Econometrics</a:t>
            </a:r>
          </a:p>
          <a:p>
            <a:pPr>
              <a:lnSpc>
                <a:spcPct val="120000"/>
              </a:lnSpc>
            </a:pPr>
            <a:r>
              <a:rPr lang="en-GB" sz="1200" dirty="0">
                <a:solidFill>
                  <a:schemeClr val="bg1"/>
                </a:solidFill>
                <a:hlinkClick r:id="rId4"/>
              </a:rPr>
              <a:t>www.londoninternational.ac.uk/lse</a:t>
            </a:r>
            <a:r>
              <a:rPr lang="en-GB" sz="1200" dirty="0">
                <a:solidFill>
                  <a:schemeClr val="bg1"/>
                </a:solidFill>
              </a:rPr>
              <a:t>.</a:t>
            </a:r>
            <a:r>
              <a:rPr lang="en-US" sz="1200" b="0" dirty="0">
                <a:solidFill>
                  <a:schemeClr val="bg1"/>
                </a:solidFill>
              </a:rPr>
              <a:t> </a:t>
            </a:r>
            <a:endParaRPr lang="en-GB" sz="1200" b="0" dirty="0">
              <a:solidFill>
                <a:schemeClr val="bg1"/>
              </a:solidFill>
            </a:endParaRPr>
          </a:p>
        </p:txBody>
      </p:sp>
      <p:sp>
        <p:nvSpPr>
          <p:cNvPr id="31759" name="Text Box 15"/>
          <p:cNvSpPr txBox="1">
            <a:spLocks noChangeArrowheads="1"/>
          </p:cNvSpPr>
          <p:nvPr/>
        </p:nvSpPr>
        <p:spPr bwMode="auto">
          <a:xfrm>
            <a:off x="8201025" y="6553200"/>
            <a:ext cx="8667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b="0" dirty="0" smtClean="0">
                <a:solidFill>
                  <a:srgbClr val="3366FF"/>
                </a:solidFill>
              </a:rPr>
              <a:t>2016.05.22</a:t>
            </a:r>
            <a:endParaRPr lang="en-US" sz="1000" b="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2</a:t>
            </a:r>
            <a:endParaRPr lang="en-US" sz="1000" b="0">
              <a:solidFill>
                <a:srgbClr val="3366FF"/>
              </a:solidFill>
            </a:endParaRPr>
          </a:p>
        </p:txBody>
      </p:sp>
      <p:sp>
        <p:nvSpPr>
          <p:cNvPr id="1361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One needs to make a distinction between endogenous and exogenous variables, and between structural and reduced form equations, and find valid instruments, when necessary, for the endogenous variables.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4"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485470747"/>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36238"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122853955"/>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36239" name="Equation" r:id="rId5" imgW="2171520" imgH="380880" progId="Equation.3">
                  <p:embed/>
                </p:oleObj>
              </mc:Choice>
              <mc:Fallback>
                <p:oleObj name="Equation" r:id="rId5" imgW="2171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05238573"/>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36240" name="Equation" r:id="rId7" imgW="2323800" imgH="380880" progId="Equation.3">
                  <p:embed/>
                </p:oleObj>
              </mc:Choice>
              <mc:Fallback>
                <p:oleObj name="Equation" r:id="rId7" imgW="23238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3</a:t>
            </a:r>
            <a:endParaRPr lang="en-US" sz="1000" b="0">
              <a:solidFill>
                <a:srgbClr val="3366FF"/>
              </a:solidFill>
            </a:endParaRPr>
          </a:p>
        </p:txBody>
      </p:sp>
      <p:sp>
        <p:nvSpPr>
          <p:cNvPr id="1433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The main difference is the potential use of lagged endogenous variables as instruments.</a:t>
            </a:r>
          </a:p>
          <a:p>
            <a:r>
              <a:rPr lang="en-US" sz="1500"/>
              <a:t>We will use a simple macroeconomic model for a closed economy to illustrate the discussion.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4"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485470747"/>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43407"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122853955"/>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43408" name="Equation" r:id="rId5" imgW="2171520" imgH="380880" progId="Equation.3">
                  <p:embed/>
                </p:oleObj>
              </mc:Choice>
              <mc:Fallback>
                <p:oleObj name="Equation" r:id="rId5" imgW="2171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05238573"/>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43409" name="Equation" r:id="rId7" imgW="2323800" imgH="380880" progId="Equation.3">
                  <p:embed/>
                </p:oleObj>
              </mc:Choice>
              <mc:Fallback>
                <p:oleObj name="Equation" r:id="rId7" imgW="23238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13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4</a:t>
            </a:r>
            <a:endParaRPr lang="en-US" sz="1000" b="0">
              <a:solidFill>
                <a:srgbClr val="3366FF"/>
              </a:solidFill>
            </a:endParaRPr>
          </a:p>
        </p:txBody>
      </p:sp>
      <p:sp>
        <p:nvSpPr>
          <p:cNvPr id="1413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Private sector consumption, </a:t>
            </a:r>
            <a:r>
              <a:rPr lang="en-US" sz="1500" i="1"/>
              <a:t>C</a:t>
            </a:r>
            <a:r>
              <a:rPr lang="en-US" sz="1500" i="1" baseline="-25000"/>
              <a:t>t</a:t>
            </a:r>
            <a:r>
              <a:rPr lang="en-US" sz="1500"/>
              <a:t>, is determined by income, </a:t>
            </a:r>
            <a:r>
              <a:rPr lang="en-US" sz="1500" i="1"/>
              <a:t>Y</a:t>
            </a:r>
            <a:r>
              <a:rPr lang="en-US" sz="1500" i="1" baseline="-25000"/>
              <a:t>t </a:t>
            </a:r>
            <a:r>
              <a:rPr lang="en-US" sz="1500"/>
              <a:t>.  Private sector investment, </a:t>
            </a:r>
            <a:r>
              <a:rPr lang="en-US" sz="1500" i="1"/>
              <a:t>I</a:t>
            </a:r>
            <a:r>
              <a:rPr lang="en-US" sz="1500" i="1" baseline="-25000"/>
              <a:t>t</a:t>
            </a:r>
            <a:r>
              <a:rPr lang="en-US" sz="1500"/>
              <a:t>, is determined by the rate of interest, </a:t>
            </a:r>
            <a:r>
              <a:rPr lang="en-US" sz="1500" i="1"/>
              <a:t>r</a:t>
            </a:r>
            <a:r>
              <a:rPr lang="en-US" sz="1500" i="1" baseline="-25000"/>
              <a:t>t </a:t>
            </a:r>
            <a:r>
              <a:rPr lang="en-US" sz="1500"/>
              <a:t>.  Income is defined to be the sum of consumption, investment, and government expenditure, </a:t>
            </a:r>
            <a:r>
              <a:rPr lang="en-US" sz="1500" i="1"/>
              <a:t>G</a:t>
            </a:r>
            <a:r>
              <a:rPr lang="en-US" sz="1500" i="1" baseline="-25000"/>
              <a:t>t </a:t>
            </a:r>
            <a:r>
              <a:rPr lang="en-US" sz="1500"/>
              <a:t>.</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4"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485470747"/>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41361"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122853955"/>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41362" name="Equation" r:id="rId5" imgW="2171520" imgH="380880" progId="Equation.3">
                  <p:embed/>
                </p:oleObj>
              </mc:Choice>
              <mc:Fallback>
                <p:oleObj name="Equation" r:id="rId5" imgW="2171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05238573"/>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41363" name="Equation" r:id="rId7" imgW="2323800" imgH="380880" progId="Equation.3">
                  <p:embed/>
                </p:oleObj>
              </mc:Choice>
              <mc:Fallback>
                <p:oleObj name="Equation" r:id="rId7" imgW="23238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438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5</a:t>
            </a:r>
            <a:endParaRPr lang="en-US" sz="1000" b="0">
              <a:solidFill>
                <a:srgbClr val="3366FF"/>
              </a:solidFill>
            </a:endParaRPr>
          </a:p>
        </p:txBody>
      </p:sp>
      <p:sp>
        <p:nvSpPr>
          <p:cNvPr id="1443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i="1"/>
              <a:t>u</a:t>
            </a:r>
            <a:r>
              <a:rPr lang="en-US" sz="1500" i="1" baseline="-25000"/>
              <a:t>t</a:t>
            </a:r>
            <a:r>
              <a:rPr lang="en-US" sz="1500"/>
              <a:t> and </a:t>
            </a:r>
            <a:r>
              <a:rPr lang="en-US" sz="1500" i="1"/>
              <a:t>v</a:t>
            </a:r>
            <a:r>
              <a:rPr lang="en-US" sz="1500" i="1" baseline="-25000"/>
              <a:t>t</a:t>
            </a:r>
            <a:r>
              <a:rPr lang="en-US" sz="1500"/>
              <a:t> are disturbance terms assumed to have zero mean and constant variance.  Realistically, since both may be affected by economic sentiment, we should not assume that they are independent.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4"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485470747"/>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44433"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122853955"/>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44434" name="Equation" r:id="rId5" imgW="2171520" imgH="380880" progId="Equation.3">
                  <p:embed/>
                </p:oleObj>
              </mc:Choice>
              <mc:Fallback>
                <p:oleObj name="Equation" r:id="rId5" imgW="2171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05238573"/>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44435" name="Equation" r:id="rId7" imgW="2323800" imgH="380880" progId="Equation.3">
                  <p:embed/>
                </p:oleObj>
              </mc:Choice>
              <mc:Fallback>
                <p:oleObj name="Equation" r:id="rId7" imgW="23238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6</a:t>
            </a:r>
            <a:endParaRPr lang="en-US" sz="1000" b="0">
              <a:solidFill>
                <a:srgbClr val="3366FF"/>
              </a:solidFill>
            </a:endParaRPr>
          </a:p>
        </p:txBody>
      </p:sp>
      <p:sp>
        <p:nvSpPr>
          <p:cNvPr id="1454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As the model stands, we have three endogenous variables, </a:t>
            </a:r>
            <a:r>
              <a:rPr lang="en-US" sz="1500" i="1"/>
              <a:t>C</a:t>
            </a:r>
            <a:r>
              <a:rPr lang="en-US" sz="1500" i="1" baseline="-25000"/>
              <a:t>t </a:t>
            </a:r>
            <a:r>
              <a:rPr lang="en-US" sz="1500"/>
              <a:t>, </a:t>
            </a:r>
            <a:r>
              <a:rPr lang="en-US" sz="1500" i="1"/>
              <a:t>I</a:t>
            </a:r>
            <a:r>
              <a:rPr lang="en-US" sz="1500" i="1" baseline="-25000"/>
              <a:t>t </a:t>
            </a:r>
            <a:r>
              <a:rPr lang="en-US" sz="1500"/>
              <a:t>, and </a:t>
            </a:r>
            <a:r>
              <a:rPr lang="en-US" sz="1500" i="1"/>
              <a:t>Y</a:t>
            </a:r>
            <a:r>
              <a:rPr lang="en-US" sz="1500" i="1" baseline="-25000"/>
              <a:t>t </a:t>
            </a:r>
            <a:r>
              <a:rPr lang="en-US" sz="1500"/>
              <a:t>, and two exogenous variables, </a:t>
            </a:r>
            <a:r>
              <a:rPr lang="en-US" sz="1500" i="1"/>
              <a:t>r</a:t>
            </a:r>
            <a:r>
              <a:rPr lang="en-US" sz="1500" i="1" baseline="-25000"/>
              <a:t>t</a:t>
            </a:r>
            <a:r>
              <a:rPr lang="en-US" sz="1500"/>
              <a:t> and </a:t>
            </a:r>
            <a:r>
              <a:rPr lang="en-US" sz="1500" i="1"/>
              <a:t>G</a:t>
            </a:r>
            <a:r>
              <a:rPr lang="en-US" sz="1500" i="1" baseline="-25000"/>
              <a:t>t </a:t>
            </a:r>
            <a:r>
              <a:rPr lang="en-US" sz="1500"/>
              <a:t>.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4"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485470747"/>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45457"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122853955"/>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45458" name="Equation" r:id="rId5" imgW="2171520" imgH="380880" progId="Equation.3">
                  <p:embed/>
                </p:oleObj>
              </mc:Choice>
              <mc:Fallback>
                <p:oleObj name="Equation" r:id="rId5" imgW="2171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05238573"/>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45459" name="Equation" r:id="rId7" imgW="2323800" imgH="380880" progId="Equation.3">
                  <p:embed/>
                </p:oleObj>
              </mc:Choice>
              <mc:Fallback>
                <p:oleObj name="Equation" r:id="rId7" imgW="23238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3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7</a:t>
            </a:r>
            <a:endParaRPr lang="en-US" sz="1000" b="0">
              <a:solidFill>
                <a:srgbClr val="3366FF"/>
              </a:solidFill>
            </a:endParaRPr>
          </a:p>
        </p:txBody>
      </p:sp>
      <p:sp>
        <p:nvSpPr>
          <p:cNvPr id="1464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The consumption function is overidentified and we would use TSLS.  The investment function has no endogenous variables on the right side and so we would use OLS.  The third equation is an identity and does not need to be fitted.  So far, so good.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4"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485470747"/>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46481"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122853955"/>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46482" name="Equation" r:id="rId5" imgW="2171520" imgH="380880" progId="Equation.3">
                  <p:embed/>
                </p:oleObj>
              </mc:Choice>
              <mc:Fallback>
                <p:oleObj name="Equation" r:id="rId5" imgW="2171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05238573"/>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46483" name="Equation" r:id="rId7" imgW="2323800" imgH="380880" progId="Equation.3">
                  <p:embed/>
                </p:oleObj>
              </mc:Choice>
              <mc:Fallback>
                <p:oleObj name="Equation" r:id="rId7" imgW="23238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b="0">
                <a:solidFill>
                  <a:srgbClr val="3366FF"/>
                </a:solidFill>
              </a:rPr>
              <a:t>8</a:t>
            </a:r>
            <a:endParaRPr lang="en-US" sz="1000" b="0">
              <a:solidFill>
                <a:srgbClr val="3366FF"/>
              </a:solidFill>
            </a:endParaRPr>
          </a:p>
        </p:txBody>
      </p:sp>
      <p:sp>
        <p:nvSpPr>
          <p:cNvPr id="1474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a:t>However, even in the simplest macroeconomic models, it is usually recognized that the rate of interest should not be treated as exogenous.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a:t>SIMULTANEOUS EQUATIONS MODELS</a:t>
            </a:r>
            <a:endParaRPr lang="en-GB" sz="1600" b="0">
              <a:latin typeface="Times New Roman" pitchFamily="18" charset="0"/>
            </a:endParaRPr>
          </a:p>
        </p:txBody>
      </p:sp>
      <p:sp>
        <p:nvSpPr>
          <p:cNvPr id="14" name="Rectangle 16"/>
          <p:cNvSpPr>
            <a:spLocks noChangeArrowheads="1"/>
          </p:cNvSpPr>
          <p:nvPr/>
        </p:nvSpPr>
        <p:spPr bwMode="auto">
          <a:xfrm>
            <a:off x="0" y="198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6"/>
          <p:cNvSpPr>
            <a:spLocks noChangeArrowheads="1"/>
          </p:cNvSpPr>
          <p:nvPr/>
        </p:nvSpPr>
        <p:spPr bwMode="auto">
          <a:xfrm>
            <a:off x="0" y="126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540000"/>
            <a:ext cx="9144000" cy="61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485470747"/>
              </p:ext>
            </p:extLst>
          </p:nvPr>
        </p:nvGraphicFramePr>
        <p:xfrm>
          <a:off x="2924175" y="2115525"/>
          <a:ext cx="2025650" cy="374650"/>
        </p:xfrm>
        <a:graphic>
          <a:graphicData uri="http://schemas.openxmlformats.org/presentationml/2006/ole">
            <mc:AlternateContent xmlns:mc="http://schemas.openxmlformats.org/markup-compatibility/2006">
              <mc:Choice xmlns:v="urn:schemas-microsoft-com:vml" Requires="v">
                <p:oleObj spid="_x0000_s147506" name="Equation" r:id="rId3" imgW="2019240" imgH="380880" progId="Equation.3">
                  <p:embed/>
                </p:oleObj>
              </mc:Choice>
              <mc:Fallback>
                <p:oleObj name="Equation" r:id="rId3" imgW="2019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175" y="2115525"/>
                        <a:ext cx="20256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122853955"/>
              </p:ext>
            </p:extLst>
          </p:nvPr>
        </p:nvGraphicFramePr>
        <p:xfrm>
          <a:off x="2926800" y="1397000"/>
          <a:ext cx="2171700" cy="374650"/>
        </p:xfrm>
        <a:graphic>
          <a:graphicData uri="http://schemas.openxmlformats.org/presentationml/2006/ole">
            <mc:AlternateContent xmlns:mc="http://schemas.openxmlformats.org/markup-compatibility/2006">
              <mc:Choice xmlns:v="urn:schemas-microsoft-com:vml" Requires="v">
                <p:oleObj spid="_x0000_s147507" name="Equation" r:id="rId5" imgW="2171520" imgH="380880" progId="Equation.3">
                  <p:embed/>
                </p:oleObj>
              </mc:Choice>
              <mc:Fallback>
                <p:oleObj name="Equation" r:id="rId5" imgW="2171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6800" y="1397000"/>
                        <a:ext cx="21717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05238573"/>
              </p:ext>
            </p:extLst>
          </p:nvPr>
        </p:nvGraphicFramePr>
        <p:xfrm>
          <a:off x="2869200" y="673200"/>
          <a:ext cx="2319337" cy="374650"/>
        </p:xfrm>
        <a:graphic>
          <a:graphicData uri="http://schemas.openxmlformats.org/presentationml/2006/ole">
            <mc:AlternateContent xmlns:mc="http://schemas.openxmlformats.org/markup-compatibility/2006">
              <mc:Choice xmlns:v="urn:schemas-microsoft-com:vml" Requires="v">
                <p:oleObj spid="_x0000_s147508" name="Equation" r:id="rId7" imgW="2323800" imgH="380880" progId="Equation.3">
                  <p:embed/>
                </p:oleObj>
              </mc:Choice>
              <mc:Fallback>
                <p:oleObj name="Equation" r:id="rId7" imgW="232380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9200" y="673200"/>
                        <a:ext cx="23193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1340FAB-011E-430D-85E4-C7DB45A69AB4}"/>
</file>

<file path=customXml/itemProps2.xml><?xml version="1.0" encoding="utf-8"?>
<ds:datastoreItem xmlns:ds="http://schemas.openxmlformats.org/officeDocument/2006/customXml" ds:itemID="{E61BF585-94B8-4CFA-94C8-3DF6F1358BB1}"/>
</file>

<file path=customXml/itemProps3.xml><?xml version="1.0" encoding="utf-8"?>
<ds:datastoreItem xmlns:ds="http://schemas.openxmlformats.org/officeDocument/2006/customXml" ds:itemID="{DD4D22A3-D02C-4477-9924-5C09D391675A}"/>
</file>

<file path=docProps/app.xml><?xml version="1.0" encoding="utf-8"?>
<Properties xmlns="http://schemas.openxmlformats.org/officeDocument/2006/extended-properties" xmlns:vt="http://schemas.openxmlformats.org/officeDocument/2006/docPropsVTypes">
  <TotalTime>3058</TotalTime>
  <Words>1298</Words>
  <Application>Microsoft Office PowerPoint</Application>
  <PresentationFormat>On-screen Show (4:3)</PresentationFormat>
  <Paragraphs>102</Paragraphs>
  <Slides>28</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83</cp:revision>
  <dcterms:created xsi:type="dcterms:W3CDTF">1998-05-09T13:24:56Z</dcterms:created>
  <dcterms:modified xsi:type="dcterms:W3CDTF">2016-05-26T11:26:40Z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