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1" r:id="rId2"/>
    <p:sldId id="306" r:id="rId3"/>
    <p:sldId id="346" r:id="rId4"/>
    <p:sldId id="347" r:id="rId5"/>
    <p:sldId id="348" r:id="rId6"/>
    <p:sldId id="349" r:id="rId7"/>
    <p:sldId id="350" r:id="rId8"/>
    <p:sldId id="28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3366FF"/>
    <a:srgbClr val="FFFF00"/>
    <a:srgbClr val="00FF00"/>
    <a:srgbClr val="FF0000"/>
    <a:srgbClr val="000000"/>
    <a:srgbClr val="66FFFF"/>
    <a:srgbClr val="0000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9" autoAdjust="0"/>
    <p:restoredTop sz="98235" autoAdjust="0"/>
  </p:normalViewPr>
  <p:slideViewPr>
    <p:cSldViewPr snapToGrid="0" showGuides="1">
      <p:cViewPr>
        <p:scale>
          <a:sx n="100" d="100"/>
          <a:sy n="100" d="100"/>
        </p:scale>
        <p:origin x="-2004" y="-420"/>
      </p:cViewPr>
      <p:guideLst>
        <p:guide orient="horz" pos="3678"/>
        <p:guide orient="horz" pos="624"/>
        <p:guide pos="2880"/>
        <p:guide pos="1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065BD-3251-4239-85F9-516473C068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88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64355-3F0E-49BA-8533-2FB900B889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59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D0836-3DFA-4265-86F2-2DEE6639A0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91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1AB05-F798-45F9-B78C-51B4D9C898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FE17F-755C-4FCD-9CDC-9E54C4F114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11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59D6E-0708-4CEA-81E3-9297FBDEED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24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27AAE-1ACA-4F42-B6C6-B2B5A414CD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3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21EBC-6562-4CB6-85CA-BAE7D75E64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55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76586-849B-4DE9-AB10-24B0402301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01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89145-CCA5-42DC-820B-582C462334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14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FB434-803C-4431-8005-3FE7C75CFB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01639C53-65E8-4CA9-94AE-E5FA3C876F8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11: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Models Using Time Series Data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1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04475" name="Text Box 2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04476" name="Text Box 2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The error correction model is a variant of the partial adjustment model.  As with the partial adjustment model, we assume a long-run relationship between </a:t>
            </a:r>
            <a:r>
              <a:rPr lang="en-US" sz="1500" b="1" i="1" dirty="0"/>
              <a:t>Y</a:t>
            </a:r>
            <a:r>
              <a:rPr lang="en-US" sz="1500" b="1" dirty="0"/>
              <a:t> and </a:t>
            </a:r>
            <a:r>
              <a:rPr lang="en-US" sz="1500" b="1" i="1" dirty="0"/>
              <a:t>X</a:t>
            </a:r>
            <a:r>
              <a:rPr lang="en-US" sz="1500" b="1" dirty="0"/>
              <a:t> as shown, where </a:t>
            </a:r>
            <a:r>
              <a:rPr lang="en-US" sz="1500" b="1" i="1" dirty="0" err="1"/>
              <a:t>Y</a:t>
            </a:r>
            <a:r>
              <a:rPr lang="en-US" sz="1500" b="1" i="1" baseline="-25000" dirty="0" err="1"/>
              <a:t>t</a:t>
            </a:r>
            <a:r>
              <a:rPr lang="en-US" sz="1500" b="1" dirty="0"/>
              <a:t>*</a:t>
            </a:r>
            <a:r>
              <a:rPr lang="en-GB" sz="1500" b="1" dirty="0"/>
              <a:t>is the level of </a:t>
            </a:r>
            <a:r>
              <a:rPr lang="en-GB" sz="1500" b="1" i="1" dirty="0"/>
              <a:t>Y</a:t>
            </a:r>
            <a:r>
              <a:rPr lang="en-GB" sz="1500" b="1" dirty="0"/>
              <a:t> that would correspond to the level of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t</a:t>
            </a:r>
            <a:r>
              <a:rPr lang="en-GB" sz="1500" b="1" dirty="0"/>
              <a:t> in a long-run relationship.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390494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6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short run, </a:t>
            </a:r>
            <a:r>
              <a:rPr lang="en-GB" sz="1500" b="1">
                <a:latin typeface="Symbol" pitchFamily="18" charset="2"/>
              </a:rPr>
              <a:t>D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, the change in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from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, is determined by two components: a partial closing of the discrepancy between its previous appropriate and actual values, </a:t>
            </a:r>
            <a:r>
              <a:rPr lang="en-GB" sz="1500" b="1" i="1"/>
              <a:t>Y*</a:t>
            </a:r>
            <a:r>
              <a:rPr lang="en-GB" sz="1500" b="1" i="1" baseline="-25000"/>
              <a:t>t</a:t>
            </a:r>
            <a:r>
              <a:rPr lang="en-GB" sz="1500" b="1" baseline="-25000">
                <a:cs typeface="Arial" charset="0"/>
              </a:rPr>
              <a:t>–1</a:t>
            </a:r>
            <a:r>
              <a:rPr lang="en-GB" sz="1500" b="1">
                <a:cs typeface="Arial" charset="0"/>
              </a:rPr>
              <a:t> –</a:t>
            </a:r>
            <a:r>
              <a:rPr lang="en-GB" sz="1500" b="1"/>
              <a:t>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>
                <a:cs typeface="Arial" charset="0"/>
              </a:rPr>
              <a:t>–1</a:t>
            </a:r>
            <a:r>
              <a:rPr lang="en-GB" sz="1500" b="1">
                <a:cs typeface="Arial" charset="0"/>
              </a:rPr>
              <a:t>,</a:t>
            </a:r>
            <a:r>
              <a:rPr lang="en-GB" sz="1500" b="1"/>
              <a:t> and a straightforward response to the rate of change in </a:t>
            </a:r>
            <a:r>
              <a:rPr lang="en-GB" sz="1500" b="1" i="1"/>
              <a:t>X</a:t>
            </a:r>
            <a:r>
              <a:rPr lang="en-GB" sz="1500" b="1"/>
              <a:t>, </a:t>
            </a:r>
            <a:r>
              <a:rPr lang="en-GB" sz="1500" b="1">
                <a:latin typeface="Symbol" pitchFamily="18" charset="2"/>
              </a:rPr>
              <a:t>D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386000"/>
            <a:ext cx="9144000" cy="1841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093487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8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410310"/>
              </p:ext>
            </p:extLst>
          </p:nvPr>
        </p:nvGraphicFramePr>
        <p:xfrm>
          <a:off x="2370138" y="1558925"/>
          <a:ext cx="57340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9" name="Equation" r:id="rId5" imgW="5727600" imgH="1511280" progId="Equation.3">
                  <p:embed/>
                </p:oleObj>
              </mc:Choice>
              <mc:Fallback>
                <p:oleObj name="Equation" r:id="rId5" imgW="5727600" imgH="1511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1558925"/>
                        <a:ext cx="57340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3617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we have a specification in which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is determined by 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,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>
                <a:cs typeface="Arial" charset="0"/>
              </a:rPr>
              <a:t>–1</a:t>
            </a:r>
            <a:r>
              <a:rPr lang="en-GB" sz="1500" b="1">
                <a:cs typeface="Arial" charset="0"/>
              </a:rPr>
              <a:t>, and </a:t>
            </a:r>
            <a:r>
              <a:rPr lang="en-GB" sz="1500" b="1" i="1">
                <a:cs typeface="Arial" charset="0"/>
              </a:rPr>
              <a:t>X</a:t>
            </a:r>
            <a:r>
              <a:rPr lang="en-GB" sz="1500" b="1" i="1" baseline="-25000">
                <a:cs typeface="Arial" charset="0"/>
              </a:rPr>
              <a:t>t</a:t>
            </a:r>
            <a:r>
              <a:rPr lang="en-GB" sz="1500" b="1" baseline="-25000">
                <a:cs typeface="Arial" charset="0"/>
              </a:rPr>
              <a:t>–1</a:t>
            </a:r>
            <a:r>
              <a:rPr lang="en-GB" sz="1500" b="1"/>
              <a:t>, with the definitions of the new parameters as shown.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4183199"/>
            <a:ext cx="9144000" cy="1122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33372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386000"/>
            <a:ext cx="9144000" cy="1841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283567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5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5950"/>
              </p:ext>
            </p:extLst>
          </p:nvPr>
        </p:nvGraphicFramePr>
        <p:xfrm>
          <a:off x="2370138" y="1558925"/>
          <a:ext cx="57340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6" name="Equation" r:id="rId5" imgW="5727600" imgH="1511280" progId="Equation.3">
                  <p:embed/>
                </p:oleObj>
              </mc:Choice>
              <mc:Fallback>
                <p:oleObj name="Equation" r:id="rId5" imgW="5727600" imgH="1511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1558925"/>
                        <a:ext cx="57340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0197"/>
              </p:ext>
            </p:extLst>
          </p:nvPr>
        </p:nvGraphicFramePr>
        <p:xfrm>
          <a:off x="2592388" y="3508375"/>
          <a:ext cx="45402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7" name="Equation" r:id="rId7" imgW="4546440" imgH="380880" progId="Equation.3">
                  <p:embed/>
                </p:oleObj>
              </mc:Choice>
              <mc:Fallback>
                <p:oleObj name="Equation" r:id="rId7" imgW="4546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3508375"/>
                        <a:ext cx="454025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668269"/>
              </p:ext>
            </p:extLst>
          </p:nvPr>
        </p:nvGraphicFramePr>
        <p:xfrm>
          <a:off x="4362450" y="4311650"/>
          <a:ext cx="857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8" name="Equation" r:id="rId9" imgW="863280" imgH="368280" progId="Equation.3">
                  <p:embed/>
                </p:oleObj>
              </mc:Choice>
              <mc:Fallback>
                <p:oleObj name="Equation" r:id="rId9" imgW="8632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311650"/>
                        <a:ext cx="857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49130"/>
              </p:ext>
            </p:extLst>
          </p:nvPr>
        </p:nvGraphicFramePr>
        <p:xfrm>
          <a:off x="2520950" y="4775200"/>
          <a:ext cx="127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9" name="Equation" r:id="rId11" imgW="1269720" imgH="380880" progId="Equation.3">
                  <p:embed/>
                </p:oleObj>
              </mc:Choice>
              <mc:Fallback>
                <p:oleObj name="Equation" r:id="rId11" imgW="1269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4775200"/>
                        <a:ext cx="127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402018"/>
              </p:ext>
            </p:extLst>
          </p:nvPr>
        </p:nvGraphicFramePr>
        <p:xfrm>
          <a:off x="4362450" y="4775200"/>
          <a:ext cx="1619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0" name="Equation" r:id="rId13" imgW="1612800" imgH="368280" progId="Equation.3">
                  <p:embed/>
                </p:oleObj>
              </mc:Choice>
              <mc:Fallback>
                <p:oleObj name="Equation" r:id="rId13" imgW="1612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775200"/>
                        <a:ext cx="1619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920158"/>
              </p:ext>
            </p:extLst>
          </p:nvPr>
        </p:nvGraphicFramePr>
        <p:xfrm>
          <a:off x="2540000" y="4311650"/>
          <a:ext cx="1092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1" name="Equation" r:id="rId15" imgW="1091880" imgH="368280" progId="Equation.3">
                  <p:embed/>
                </p:oleObj>
              </mc:Choice>
              <mc:Fallback>
                <p:oleObj name="Equation" r:id="rId15" imgW="10918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4311650"/>
                        <a:ext cx="10922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 bwMode="auto">
          <a:xfrm>
            <a:off x="1200150" y="3990975"/>
            <a:ext cx="89535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19199" y="3981450"/>
            <a:ext cx="8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4641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>
                <a:latin typeface="Symbol" pitchFamily="18" charset="2"/>
              </a:rPr>
              <a:t>d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is the short-run effect of </a:t>
            </a:r>
            <a:r>
              <a:rPr lang="en-GB" sz="1500" b="1" i="1"/>
              <a:t>X</a:t>
            </a:r>
            <a:r>
              <a:rPr lang="en-GB" sz="1500" b="1"/>
              <a:t> on </a:t>
            </a:r>
            <a:r>
              <a:rPr lang="en-GB" sz="1500" b="1" i="1"/>
              <a:t>Y</a:t>
            </a:r>
            <a:r>
              <a:rPr lang="en-GB" sz="1500" b="1"/>
              <a:t>, and </a:t>
            </a:r>
            <a:r>
              <a:rPr lang="en-GB" sz="1500" b="1" i="1">
                <a:latin typeface="Symbol" pitchFamily="18" charset="2"/>
              </a:rPr>
              <a:t>l</a:t>
            </a:r>
            <a:r>
              <a:rPr lang="en-GB" sz="1500" b="1"/>
              <a:t> = 1 </a:t>
            </a:r>
            <a:r>
              <a:rPr lang="en-GB" sz="1500" b="1">
                <a:cs typeface="Arial" charset="0"/>
              </a:rPr>
              <a:t>– </a:t>
            </a:r>
            <a:r>
              <a:rPr lang="en-GB" sz="1500" b="1" i="1">
                <a:latin typeface="Symbol" pitchFamily="18" charset="2"/>
                <a:cs typeface="Arial" charset="0"/>
              </a:rPr>
              <a:t>b</a:t>
            </a:r>
            <a:r>
              <a:rPr lang="en-GB" sz="1500" b="1" baseline="-25000">
                <a:cs typeface="Arial" charset="0"/>
              </a:rPr>
              <a:t>3</a:t>
            </a:r>
            <a:r>
              <a:rPr lang="en-GB" sz="1500" b="1"/>
              <a:t> is the speed of adjustment relating to the discrepancy.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4183199"/>
            <a:ext cx="9144000" cy="1122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33372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386000"/>
            <a:ext cx="9144000" cy="1841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283567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9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5950"/>
              </p:ext>
            </p:extLst>
          </p:nvPr>
        </p:nvGraphicFramePr>
        <p:xfrm>
          <a:off x="2370138" y="1558925"/>
          <a:ext cx="57340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0" name="Equation" r:id="rId5" imgW="5727600" imgH="1511280" progId="Equation.3">
                  <p:embed/>
                </p:oleObj>
              </mc:Choice>
              <mc:Fallback>
                <p:oleObj name="Equation" r:id="rId5" imgW="5727600" imgH="1511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1558925"/>
                        <a:ext cx="57340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0197"/>
              </p:ext>
            </p:extLst>
          </p:nvPr>
        </p:nvGraphicFramePr>
        <p:xfrm>
          <a:off x="2592388" y="3508375"/>
          <a:ext cx="45402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1" name="Equation" r:id="rId7" imgW="4546440" imgH="380880" progId="Equation.3">
                  <p:embed/>
                </p:oleObj>
              </mc:Choice>
              <mc:Fallback>
                <p:oleObj name="Equation" r:id="rId7" imgW="4546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3508375"/>
                        <a:ext cx="454025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668269"/>
              </p:ext>
            </p:extLst>
          </p:nvPr>
        </p:nvGraphicFramePr>
        <p:xfrm>
          <a:off x="4362450" y="4311650"/>
          <a:ext cx="857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2" name="Equation" r:id="rId9" imgW="863280" imgH="368280" progId="Equation.3">
                  <p:embed/>
                </p:oleObj>
              </mc:Choice>
              <mc:Fallback>
                <p:oleObj name="Equation" r:id="rId9" imgW="8632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311650"/>
                        <a:ext cx="857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49130"/>
              </p:ext>
            </p:extLst>
          </p:nvPr>
        </p:nvGraphicFramePr>
        <p:xfrm>
          <a:off x="2520950" y="4775200"/>
          <a:ext cx="127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3" name="Equation" r:id="rId11" imgW="1269720" imgH="380880" progId="Equation.3">
                  <p:embed/>
                </p:oleObj>
              </mc:Choice>
              <mc:Fallback>
                <p:oleObj name="Equation" r:id="rId11" imgW="1269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4775200"/>
                        <a:ext cx="127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402018"/>
              </p:ext>
            </p:extLst>
          </p:nvPr>
        </p:nvGraphicFramePr>
        <p:xfrm>
          <a:off x="4362450" y="4775200"/>
          <a:ext cx="1619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4" name="Equation" r:id="rId13" imgW="1612800" imgH="368280" progId="Equation.3">
                  <p:embed/>
                </p:oleObj>
              </mc:Choice>
              <mc:Fallback>
                <p:oleObj name="Equation" r:id="rId13" imgW="1612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775200"/>
                        <a:ext cx="1619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920158"/>
              </p:ext>
            </p:extLst>
          </p:nvPr>
        </p:nvGraphicFramePr>
        <p:xfrm>
          <a:off x="2540000" y="4311650"/>
          <a:ext cx="1092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5" name="Equation" r:id="rId15" imgW="1091880" imgH="368280" progId="Equation.3">
                  <p:embed/>
                </p:oleObj>
              </mc:Choice>
              <mc:Fallback>
                <p:oleObj name="Equation" r:id="rId15" imgW="10918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4311650"/>
                        <a:ext cx="10922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 bwMode="auto">
          <a:xfrm>
            <a:off x="1200150" y="3990975"/>
            <a:ext cx="89535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19199" y="3981450"/>
            <a:ext cx="8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566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this form, it is an ADL(1,1) model since it includes 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 as an explanatory variable.  The ADL(1,0) model is a special case with the testable restriction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4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lg</a:t>
            </a:r>
            <a:r>
              <a:rPr lang="en-GB" sz="1500" b="1" baseline="-25000"/>
              <a:t>2</a:t>
            </a:r>
            <a:r>
              <a:rPr lang="en-GB" sz="1500" b="1"/>
              <a:t> </a:t>
            </a:r>
            <a:r>
              <a:rPr lang="en-GB" sz="1500" b="1">
                <a:cs typeface="Arial" charset="0"/>
              </a:rPr>
              <a:t>– </a:t>
            </a:r>
            <a:r>
              <a:rPr lang="en-GB" sz="1500" b="1" i="1">
                <a:latin typeface="Symbol" pitchFamily="18" charset="2"/>
                <a:cs typeface="Arial" charset="0"/>
              </a:rPr>
              <a:t>d</a:t>
            </a:r>
            <a:r>
              <a:rPr lang="en-GB" sz="1500" b="1">
                <a:cs typeface="Arial" charset="0"/>
              </a:rPr>
              <a:t> = 0</a:t>
            </a:r>
            <a:r>
              <a:rPr lang="en-GB" sz="1500" b="1"/>
              <a:t>. 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4183199"/>
            <a:ext cx="9144000" cy="1122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33372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386000"/>
            <a:ext cx="9144000" cy="1841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283567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1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5950"/>
              </p:ext>
            </p:extLst>
          </p:nvPr>
        </p:nvGraphicFramePr>
        <p:xfrm>
          <a:off x="2370138" y="1558925"/>
          <a:ext cx="57340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2" name="Equation" r:id="rId5" imgW="5727600" imgH="1511280" progId="Equation.3">
                  <p:embed/>
                </p:oleObj>
              </mc:Choice>
              <mc:Fallback>
                <p:oleObj name="Equation" r:id="rId5" imgW="5727600" imgH="1511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1558925"/>
                        <a:ext cx="57340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0197"/>
              </p:ext>
            </p:extLst>
          </p:nvPr>
        </p:nvGraphicFramePr>
        <p:xfrm>
          <a:off x="2592388" y="3508375"/>
          <a:ext cx="45402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3" name="Equation" r:id="rId7" imgW="4546440" imgH="380880" progId="Equation.3">
                  <p:embed/>
                </p:oleObj>
              </mc:Choice>
              <mc:Fallback>
                <p:oleObj name="Equation" r:id="rId7" imgW="45464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3508375"/>
                        <a:ext cx="454025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668269"/>
              </p:ext>
            </p:extLst>
          </p:nvPr>
        </p:nvGraphicFramePr>
        <p:xfrm>
          <a:off x="4362450" y="4311650"/>
          <a:ext cx="857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4" name="Equation" r:id="rId9" imgW="863280" imgH="368280" progId="Equation.3">
                  <p:embed/>
                </p:oleObj>
              </mc:Choice>
              <mc:Fallback>
                <p:oleObj name="Equation" r:id="rId9" imgW="8632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311650"/>
                        <a:ext cx="857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49130"/>
              </p:ext>
            </p:extLst>
          </p:nvPr>
        </p:nvGraphicFramePr>
        <p:xfrm>
          <a:off x="2520950" y="4775200"/>
          <a:ext cx="127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5" name="Equation" r:id="rId11" imgW="1269720" imgH="380880" progId="Equation.3">
                  <p:embed/>
                </p:oleObj>
              </mc:Choice>
              <mc:Fallback>
                <p:oleObj name="Equation" r:id="rId11" imgW="1269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4775200"/>
                        <a:ext cx="127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402018"/>
              </p:ext>
            </p:extLst>
          </p:nvPr>
        </p:nvGraphicFramePr>
        <p:xfrm>
          <a:off x="4362450" y="4775200"/>
          <a:ext cx="1619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6" name="Equation" r:id="rId13" imgW="1612800" imgH="368280" progId="Equation.3">
                  <p:embed/>
                </p:oleObj>
              </mc:Choice>
              <mc:Fallback>
                <p:oleObj name="Equation" r:id="rId13" imgW="1612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775200"/>
                        <a:ext cx="1619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920158"/>
              </p:ext>
            </p:extLst>
          </p:nvPr>
        </p:nvGraphicFramePr>
        <p:xfrm>
          <a:off x="2540000" y="4311650"/>
          <a:ext cx="1092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7" name="Equation" r:id="rId15" imgW="1091880" imgH="368280" progId="Equation.3">
                  <p:embed/>
                </p:oleObj>
              </mc:Choice>
              <mc:Fallback>
                <p:oleObj name="Equation" r:id="rId15" imgW="10918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4311650"/>
                        <a:ext cx="10922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 bwMode="auto">
          <a:xfrm>
            <a:off x="1200150" y="3990975"/>
            <a:ext cx="89535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19199" y="3981450"/>
            <a:ext cx="8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4183199"/>
            <a:ext cx="9144000" cy="1122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33372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386000"/>
            <a:ext cx="9144000" cy="18412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736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graphicFrame>
        <p:nvGraphicFramePr>
          <p:cNvPr id="156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796773"/>
              </p:ext>
            </p:extLst>
          </p:nvPr>
        </p:nvGraphicFramePr>
        <p:xfrm>
          <a:off x="2512800" y="669925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6" name="Equation" r:id="rId3" imgW="2374560" imgH="419040" progId="Equation.3">
                  <p:embed/>
                </p:oleObj>
              </mc:Choice>
              <mc:Fallback>
                <p:oleObj name="Equation" r:id="rId3" imgW="2374560" imgH="419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800" y="669925"/>
                        <a:ext cx="2374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022660"/>
              </p:ext>
            </p:extLst>
          </p:nvPr>
        </p:nvGraphicFramePr>
        <p:xfrm>
          <a:off x="2370138" y="1558925"/>
          <a:ext cx="573405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7" name="Equation" r:id="rId5" imgW="5727600" imgH="1511280" progId="Equation.3">
                  <p:embed/>
                </p:oleObj>
              </mc:Choice>
              <mc:Fallback>
                <p:oleObj name="Equation" r:id="rId5" imgW="5727600" imgH="15112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1558925"/>
                        <a:ext cx="5734050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633932"/>
              </p:ext>
            </p:extLst>
          </p:nvPr>
        </p:nvGraphicFramePr>
        <p:xfrm>
          <a:off x="2592388" y="3508375"/>
          <a:ext cx="45402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8" name="Equation" r:id="rId7" imgW="4546440" imgH="380880" progId="Equation.3">
                  <p:embed/>
                </p:oleObj>
              </mc:Choice>
              <mc:Fallback>
                <p:oleObj name="Equation" r:id="rId7" imgW="454644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3508375"/>
                        <a:ext cx="454025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933304"/>
              </p:ext>
            </p:extLst>
          </p:nvPr>
        </p:nvGraphicFramePr>
        <p:xfrm>
          <a:off x="4362450" y="4311650"/>
          <a:ext cx="857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9" name="Equation" r:id="rId9" imgW="863280" imgH="368280" progId="Equation.3">
                  <p:embed/>
                </p:oleObj>
              </mc:Choice>
              <mc:Fallback>
                <p:oleObj name="Equation" r:id="rId9" imgW="863280" imgH="3682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311650"/>
                        <a:ext cx="857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967471"/>
              </p:ext>
            </p:extLst>
          </p:nvPr>
        </p:nvGraphicFramePr>
        <p:xfrm>
          <a:off x="2520950" y="4775200"/>
          <a:ext cx="127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0" name="Equation" r:id="rId11" imgW="1269720" imgH="380880" progId="Equation.3">
                  <p:embed/>
                </p:oleObj>
              </mc:Choice>
              <mc:Fallback>
                <p:oleObj name="Equation" r:id="rId11" imgW="1269720" imgH="3808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4775200"/>
                        <a:ext cx="127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525550"/>
              </p:ext>
            </p:extLst>
          </p:nvPr>
        </p:nvGraphicFramePr>
        <p:xfrm>
          <a:off x="4362450" y="4775200"/>
          <a:ext cx="1619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1" name="Equation" r:id="rId13" imgW="1612800" imgH="368280" progId="Equation.3">
                  <p:embed/>
                </p:oleObj>
              </mc:Choice>
              <mc:Fallback>
                <p:oleObj name="Equation" r:id="rId13" imgW="1612800" imgH="3682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4775200"/>
                        <a:ext cx="16192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88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way of representing the process will be particularly useful when we come to cointegration in Chapter 13.</a:t>
            </a:r>
          </a:p>
        </p:txBody>
      </p:sp>
      <p:graphicFrame>
        <p:nvGraphicFramePr>
          <p:cNvPr id="15668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17802"/>
              </p:ext>
            </p:extLst>
          </p:nvPr>
        </p:nvGraphicFramePr>
        <p:xfrm>
          <a:off x="2540000" y="4311650"/>
          <a:ext cx="1092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2" name="Equation" r:id="rId15" imgW="1091880" imgH="368280" progId="Equation.3">
                  <p:embed/>
                </p:oleObj>
              </mc:Choice>
              <mc:Fallback>
                <p:oleObj name="Equation" r:id="rId15" imgW="1091880" imgH="3682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4311650"/>
                        <a:ext cx="10922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600" b="1" dirty="0">
                <a:solidFill>
                  <a:srgbClr val="000000"/>
                </a:solidFill>
              </a:rPr>
              <a:t>THE ERROR CORRECTION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200150" y="3990975"/>
            <a:ext cx="89535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199" y="3981450"/>
            <a:ext cx="8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where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11.4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2016.05.21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2F81739-6725-4A8D-AB26-E05D61DA575A}"/>
</file>

<file path=customXml/itemProps2.xml><?xml version="1.0" encoding="utf-8"?>
<ds:datastoreItem xmlns:ds="http://schemas.openxmlformats.org/officeDocument/2006/customXml" ds:itemID="{DF27A379-B819-4D26-98DE-AD6DE2417A46}"/>
</file>

<file path=customXml/itemProps3.xml><?xml version="1.0" encoding="utf-8"?>
<ds:datastoreItem xmlns:ds="http://schemas.openxmlformats.org/officeDocument/2006/customXml" ds:itemID="{69336D7A-6E91-44E4-B706-53BABCC686C4}"/>
</file>

<file path=docProps/app.xml><?xml version="1.0" encoding="utf-8"?>
<Properties xmlns="http://schemas.openxmlformats.org/officeDocument/2006/extended-properties" xmlns:vt="http://schemas.openxmlformats.org/officeDocument/2006/docPropsVTypes">
  <TotalTime>2461</TotalTime>
  <Words>437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60</cp:revision>
  <dcterms:created xsi:type="dcterms:W3CDTF">1998-05-09T13:24:56Z</dcterms:created>
  <dcterms:modified xsi:type="dcterms:W3CDTF">2016-05-26T11:25:28Z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