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36" r:id="rId2"/>
    <p:sldId id="308" r:id="rId3"/>
    <p:sldId id="309" r:id="rId4"/>
    <p:sldId id="332" r:id="rId5"/>
    <p:sldId id="310" r:id="rId6"/>
    <p:sldId id="311" r:id="rId7"/>
    <p:sldId id="333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5" r:id="rId28"/>
    <p:sldId id="331" r:id="rId29"/>
    <p:sldId id="334" r:id="rId30"/>
    <p:sldId id="284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F8F8FA"/>
    <a:srgbClr val="003366"/>
    <a:srgbClr val="F8FAFF"/>
    <a:srgbClr val="3366FF"/>
    <a:srgbClr val="FFFF00"/>
    <a:srgbClr val="00FF00"/>
    <a:srgbClr val="FF0000"/>
    <a:srgbClr val="00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9243" autoAdjust="0"/>
  </p:normalViewPr>
  <p:slideViewPr>
    <p:cSldViewPr snapToGrid="0" showGuides="1">
      <p:cViewPr>
        <p:scale>
          <a:sx n="100" d="100"/>
          <a:sy n="100" d="100"/>
        </p:scale>
        <p:origin x="-2232" y="-44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5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4" Type="http://schemas.openxmlformats.org/officeDocument/2006/relationships/image" Target="../media/image1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4" Type="http://schemas.openxmlformats.org/officeDocument/2006/relationships/image" Target="../media/image10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4" Type="http://schemas.openxmlformats.org/officeDocument/2006/relationships/image" Target="../media/image10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4" Type="http://schemas.openxmlformats.org/officeDocument/2006/relationships/image" Target="../media/image10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4" Type="http://schemas.openxmlformats.org/officeDocument/2006/relationships/image" Target="../media/image10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E6CAC-C6C3-41A0-8311-99B97511C2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66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02C7B-76EF-4379-90A7-F259A4A953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50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5A6F9-D25F-4483-ABE7-19B49E5574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1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6F2ACF-8B11-4E40-A6F0-79C8B7F4AC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73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CCDA7-0CC3-4411-83EA-64E63E69C3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9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3AD12-3E92-4E94-9C0A-B88B8EA007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9C386-BC9C-4172-A756-1CAFD99509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6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B6E959-3FEA-40B2-BE6B-B0FAA1F5BC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3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C08210-936C-4C85-BC76-AA50AEA81B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023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2134A-466A-4F8A-A227-67D098D515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08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35D72-7A1E-4255-BB95-E343F0D11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18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3BED971B-9432-4DAF-BD90-AF27EA3F5A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6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4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2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2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6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1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6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11: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Models Using Time Series Data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1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We will begin by investigating the dynamics implicit in the model graphically.  We will suppose, for convenience, that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is positive and that </a:t>
            </a:r>
            <a:r>
              <a:rPr lang="en-GB" sz="1500" b="1" i="1"/>
              <a:t>X</a:t>
            </a:r>
            <a:r>
              <a:rPr lang="en-GB" sz="1500" b="1"/>
              <a:t> increases with time, and we will neglect the effect of the disturbance term.</a:t>
            </a:r>
            <a:endParaRPr lang="en-GB" sz="150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2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3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4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1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2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3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4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5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6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7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8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0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1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2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8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715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We shall suppose throughout this section that </a:t>
            </a:r>
            <a:r>
              <a:rPr lang="en-GB" sz="1500" b="1" dirty="0">
                <a:cs typeface="Arial" charset="0"/>
              </a:rPr>
              <a:t>│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3</a:t>
            </a:r>
            <a:r>
              <a:rPr lang="en-GB" sz="1500" b="1" dirty="0">
                <a:cs typeface="Arial" charset="0"/>
              </a:rPr>
              <a:t>│</a:t>
            </a:r>
            <a:r>
              <a:rPr lang="en-GB" sz="1500" b="1" dirty="0"/>
              <a:t> </a:t>
            </a:r>
            <a:r>
              <a:rPr lang="en-GB" sz="1500" b="1" dirty="0" smtClean="0"/>
              <a:t>&lt; 1.  </a:t>
            </a:r>
            <a:r>
              <a:rPr lang="en-GB" sz="1500" b="1" dirty="0"/>
              <a:t>This is a stability condition for the process.  We will discuss the consequences of violations of this condition in Chapter 13.  We will in fact assume 0 &lt;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3</a:t>
            </a:r>
            <a:r>
              <a:rPr lang="en-GB" sz="1500" b="1" dirty="0"/>
              <a:t> &lt; 1 because </a:t>
            </a:r>
            <a:r>
              <a:rPr lang="en-GB" sz="1500" b="1" i="1" dirty="0" err="1"/>
              <a:t>Y</a:t>
            </a:r>
            <a:r>
              <a:rPr lang="en-GB" sz="1500" b="1" i="1" baseline="-25000" dirty="0" err="1"/>
              <a:t>t</a:t>
            </a:r>
            <a:r>
              <a:rPr lang="en-GB" sz="1500" b="1" dirty="0"/>
              <a:t> and </a:t>
            </a:r>
            <a:r>
              <a:rPr lang="en-GB" sz="1500" b="1" i="1" dirty="0" err="1"/>
              <a:t>Y</a:t>
            </a:r>
            <a:r>
              <a:rPr lang="en-GB" sz="1500" b="1" i="1" baseline="-25000" dirty="0" err="1"/>
              <a:t>t</a:t>
            </a:r>
            <a:r>
              <a:rPr lang="en-GB" sz="1500" b="1" baseline="-25000" dirty="0"/>
              <a:t>–1</a:t>
            </a:r>
            <a:r>
              <a:rPr lang="en-GB" sz="1500" b="1" dirty="0"/>
              <a:t> are typically positively correlated.</a:t>
            </a: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2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3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4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1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2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3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4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5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6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7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8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0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1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2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37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214" name="Rectangle 38"/>
          <p:cNvSpPr>
            <a:spLocks noChangeArrowheads="1"/>
          </p:cNvSpPr>
          <p:nvPr/>
        </p:nvSpPr>
        <p:spPr bwMode="auto">
          <a:xfrm>
            <a:off x="2800350" y="4270375"/>
            <a:ext cx="228600" cy="2286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817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818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At time </a:t>
            </a:r>
            <a:r>
              <a:rPr lang="en-GB" sz="1500" b="1" i="1"/>
              <a:t>t</a:t>
            </a:r>
            <a:r>
              <a:rPr lang="en-GB" sz="1500" b="1"/>
              <a:t>,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 is given by the equation at the top.  It is represented by the point corresponding to 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/>
              <a:t> on the lowest of the five lines in the figure. 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 has already been determined at time </a:t>
            </a:r>
            <a:r>
              <a:rPr lang="en-GB" sz="1500" b="1" i="1"/>
              <a:t>t</a:t>
            </a:r>
            <a:r>
              <a:rPr lang="en-GB" sz="1500" b="1"/>
              <a:t>, so the term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 is fixed. </a:t>
            </a:r>
            <a:endParaRPr lang="en-GB" sz="150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3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4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1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2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3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4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5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6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7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8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70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1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2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3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33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0261" name="Rectangle 37"/>
          <p:cNvSpPr>
            <a:spLocks noChangeArrowheads="1"/>
          </p:cNvSpPr>
          <p:nvPr/>
        </p:nvSpPr>
        <p:spPr bwMode="auto">
          <a:xfrm>
            <a:off x="2800350" y="4270375"/>
            <a:ext cx="228600" cy="2286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022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equation thus may be viewed as giving the short-run relationship between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 i="1" baseline="-25000"/>
              <a:t>t</a:t>
            </a:r>
            <a:r>
              <a:rPr lang="en-GB" sz="1500" b="1"/>
              <a:t> for period </a:t>
            </a:r>
            <a:r>
              <a:rPr lang="en-GB" sz="1500" b="1" i="1"/>
              <a:t>t</a:t>
            </a:r>
            <a:r>
              <a:rPr lang="en-GB" sz="1500" b="1"/>
              <a:t>.  (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/>
              <a:t>–1</a:t>
            </a:r>
            <a:r>
              <a:rPr lang="en-GB" sz="1500" b="1"/>
              <a:t>) is effectively the intercept and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, the slope coefficient, gives the short-run effect of </a:t>
            </a:r>
            <a:r>
              <a:rPr lang="en-GB" sz="1500" b="1" i="1"/>
              <a:t>X</a:t>
            </a:r>
            <a:r>
              <a:rPr lang="en-GB" sz="1500" b="1"/>
              <a:t> on </a:t>
            </a:r>
            <a:r>
              <a:rPr lang="en-GB" sz="1500" b="1" i="1"/>
              <a:t>Y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3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4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1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2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3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4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5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6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7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8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70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1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2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3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81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3892550" y="3660775"/>
            <a:ext cx="228600" cy="2286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125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When we come to time </a:t>
            </a:r>
            <a:r>
              <a:rPr lang="en-GB" sz="1500" b="1" i="1"/>
              <a:t>t</a:t>
            </a:r>
            <a:r>
              <a:rPr lang="en-GB" sz="1500" b="1"/>
              <a:t> + 1,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 baseline="-25000"/>
              <a:t>+1</a:t>
            </a:r>
            <a:r>
              <a:rPr lang="en-GB" sz="1500" b="1"/>
              <a:t> is given by the second equation </a:t>
            </a:r>
            <a:r>
              <a:rPr lang="en-US" sz="1500" b="1"/>
              <a:t>and the effective intercept is now (</a:t>
            </a:r>
            <a:r>
              <a:rPr lang="en-US" sz="1500" b="1" i="1">
                <a:latin typeface="Symbol" pitchFamily="18" charset="2"/>
              </a:rPr>
              <a:t>b</a:t>
            </a:r>
            <a:r>
              <a:rPr lang="en-US" sz="1500" b="1" baseline="-25000"/>
              <a:t>1</a:t>
            </a:r>
            <a:r>
              <a:rPr lang="en-US" sz="1500" b="1"/>
              <a:t> + </a:t>
            </a:r>
            <a:r>
              <a:rPr lang="en-US" sz="1500" b="1" i="1">
                <a:latin typeface="Symbol" pitchFamily="18" charset="2"/>
              </a:rPr>
              <a:t>b</a:t>
            </a:r>
            <a:r>
              <a:rPr lang="en-US" sz="1500" b="1" baseline="-25000"/>
              <a:t>3</a:t>
            </a:r>
            <a:r>
              <a:rPr lang="en-US" sz="1500" b="1" i="1"/>
              <a:t>Y</a:t>
            </a:r>
            <a:r>
              <a:rPr lang="en-US" sz="1500" b="1" i="1" baseline="-25000"/>
              <a:t>t</a:t>
            </a:r>
            <a:r>
              <a:rPr lang="en-US" sz="1500" b="1"/>
              <a:t>).  Since </a:t>
            </a:r>
            <a:r>
              <a:rPr lang="en-US" sz="1500" b="1" i="1"/>
              <a:t>X</a:t>
            </a:r>
            <a:r>
              <a:rPr lang="en-US" sz="1500" b="1"/>
              <a:t> is increasing, </a:t>
            </a:r>
            <a:r>
              <a:rPr lang="en-US" sz="1500" b="1" i="1"/>
              <a:t>Y</a:t>
            </a:r>
            <a:r>
              <a:rPr lang="en-US" sz="1500" b="1"/>
              <a:t> is increasing, so the intercept is larger than that for </a:t>
            </a:r>
            <a:r>
              <a:rPr lang="en-US" sz="1500" b="1" i="1"/>
              <a:t>Y</a:t>
            </a:r>
            <a:r>
              <a:rPr lang="en-US" sz="1500" b="1" i="1" baseline="-25000"/>
              <a:t>t</a:t>
            </a:r>
            <a:r>
              <a:rPr lang="en-US" sz="1500" b="1"/>
              <a:t> and the short-run relationship has shifted upwards.  The slope is unchanged, </a:t>
            </a:r>
            <a:r>
              <a:rPr lang="en-US" sz="1500" b="1" i="1">
                <a:latin typeface="Symbol" pitchFamily="18" charset="2"/>
              </a:rPr>
              <a:t>b</a:t>
            </a:r>
            <a:r>
              <a:rPr lang="en-US" sz="1500" b="1" baseline="-25000"/>
              <a:t>2</a:t>
            </a:r>
            <a:r>
              <a:rPr lang="en-US" sz="1500" b="1"/>
              <a:t>.</a:t>
            </a:r>
            <a:endParaRPr lang="en-GB" sz="1500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4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5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1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2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3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4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5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6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7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8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9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70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71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2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3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4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9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8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3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83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155183"/>
              </p:ext>
            </p:extLst>
          </p:nvPr>
        </p:nvGraphicFramePr>
        <p:xfrm>
          <a:off x="2671200" y="1213200"/>
          <a:ext cx="3810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4" name="Equation" r:id="rId5" imgW="3809880" imgH="380880" progId="Equation.3">
                  <p:embed/>
                </p:oleObj>
              </mc:Choice>
              <mc:Fallback>
                <p:oleObj name="Equation" r:id="rId5" imgW="3809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1213200"/>
                        <a:ext cx="38100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Thus two factors are responsible for the growth of </a:t>
            </a:r>
            <a:r>
              <a:rPr lang="en-US" sz="1500" b="1" i="1"/>
              <a:t>Y</a:t>
            </a:r>
            <a:r>
              <a:rPr lang="en-US" sz="1500" b="1"/>
              <a:t> over time: the direct effect of the increase in </a:t>
            </a:r>
            <a:r>
              <a:rPr lang="en-US" sz="1500" b="1" i="1"/>
              <a:t>X</a:t>
            </a:r>
            <a:r>
              <a:rPr lang="en-US" sz="1500" b="1"/>
              <a:t>, and the gradual upward shift of the short-run relationship.  The figure shows the outcomes for time </a:t>
            </a:r>
            <a:r>
              <a:rPr lang="en-US" sz="1500" b="1" i="1"/>
              <a:t>t</a:t>
            </a:r>
            <a:r>
              <a:rPr lang="en-US" sz="1500" b="1"/>
              <a:t> as far as time </a:t>
            </a:r>
            <a:r>
              <a:rPr lang="en-US" sz="1500" b="1" i="1"/>
              <a:t>t</a:t>
            </a:r>
            <a:r>
              <a:rPr lang="en-US" sz="1500" b="1"/>
              <a:t> + 4.</a:t>
            </a:r>
            <a:endParaRPr lang="en-GB" sz="1500"/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3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4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1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2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3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4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5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6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7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8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70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1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2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3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0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2310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67440"/>
              </p:ext>
            </p:extLst>
          </p:nvPr>
        </p:nvGraphicFramePr>
        <p:xfrm>
          <a:off x="2671200" y="1213200"/>
          <a:ext cx="38100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1" name="Equation" r:id="rId5" imgW="3809880" imgH="380880" progId="Equation.3">
                  <p:embed/>
                </p:oleObj>
              </mc:Choice>
              <mc:Fallback>
                <p:oleObj name="Equation" r:id="rId5" imgW="3809880" imgH="3808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200" y="1213200"/>
                        <a:ext cx="38100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33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You can see that the actual relationship between </a:t>
            </a:r>
            <a:r>
              <a:rPr lang="en-US" sz="1500" b="1" i="1"/>
              <a:t>Y</a:t>
            </a:r>
            <a:r>
              <a:rPr lang="en-US" sz="1500" b="1"/>
              <a:t> and </a:t>
            </a:r>
            <a:r>
              <a:rPr lang="en-US" sz="1500" b="1" i="1"/>
              <a:t>X</a:t>
            </a:r>
            <a:r>
              <a:rPr lang="en-US" sz="1500" b="1"/>
              <a:t>, traced out by the markers representing the observations, is steeper than the short-run relationship for each time period.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2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3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4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1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2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3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4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5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6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7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8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0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1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2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53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32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We will determine the long-run relationship between </a:t>
            </a:r>
            <a:r>
              <a:rPr lang="en-US" sz="1500" b="1" i="1"/>
              <a:t>Y</a:t>
            </a:r>
            <a:r>
              <a:rPr lang="en-US" sz="1500" b="1"/>
              <a:t> and </a:t>
            </a:r>
            <a:r>
              <a:rPr lang="en-US" sz="1500" b="1" i="1"/>
              <a:t>X</a:t>
            </a:r>
            <a:r>
              <a:rPr lang="en-US" sz="1500" b="1"/>
              <a:t> by performing a comparative statics analysis described in the previous slideshow.</a:t>
            </a:r>
            <a:endParaRPr lang="en-GB" sz="150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grpSp>
        <p:nvGrpSpPr>
          <p:cNvPr id="43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44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5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6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7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8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49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0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1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2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3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5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6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7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8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9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0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61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2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63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64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65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66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67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68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69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70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71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72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73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7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7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6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 bwMode="auto">
          <a:xfrm>
            <a:off x="360000" y="1314450"/>
            <a:ext cx="8424000" cy="41660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534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Denoting equilibrium </a:t>
            </a:r>
            <a:r>
              <a:rPr lang="en-US" sz="1500" b="1" i="1" dirty="0"/>
              <a:t>Y</a:t>
            </a:r>
            <a:r>
              <a:rPr lang="en-US" sz="1500" b="1" dirty="0"/>
              <a:t> and </a:t>
            </a:r>
            <a:r>
              <a:rPr lang="en-US" sz="1500" b="1" i="1" dirty="0"/>
              <a:t>X</a:t>
            </a:r>
            <a:r>
              <a:rPr lang="en-US" sz="1500" b="1" dirty="0"/>
              <a:t> by </a:t>
            </a:r>
            <a:r>
              <a:rPr lang="en-US" sz="1500" b="1" i="1" dirty="0"/>
              <a:t>Y</a:t>
            </a:r>
            <a:r>
              <a:rPr lang="en-US" sz="1500" b="1" dirty="0"/>
              <a:t> and </a:t>
            </a:r>
            <a:r>
              <a:rPr lang="en-US" sz="1500" b="1" i="1" dirty="0"/>
              <a:t>X</a:t>
            </a:r>
            <a:r>
              <a:rPr lang="en-US" sz="1500" b="1" dirty="0"/>
              <a:t>, </a:t>
            </a:r>
            <a:r>
              <a:rPr lang="en-US" sz="1500" b="1" i="1" dirty="0" err="1"/>
              <a:t>Y</a:t>
            </a:r>
            <a:r>
              <a:rPr lang="en-US" sz="1500" b="1" i="1" baseline="-25000" dirty="0" err="1"/>
              <a:t>t</a:t>
            </a:r>
            <a:r>
              <a:rPr lang="en-US" sz="1500" b="1" dirty="0"/>
              <a:t> = </a:t>
            </a:r>
            <a:r>
              <a:rPr lang="en-US" sz="1500" b="1" i="1" dirty="0" err="1"/>
              <a:t>Y</a:t>
            </a:r>
            <a:r>
              <a:rPr lang="en-US" sz="1500" b="1" i="1" baseline="-25000" dirty="0" err="1"/>
              <a:t>t</a:t>
            </a:r>
            <a:r>
              <a:rPr lang="en-US" sz="1500" b="1" baseline="-25000" dirty="0">
                <a:cs typeface="Arial" charset="0"/>
              </a:rPr>
              <a:t>–1</a:t>
            </a:r>
            <a:r>
              <a:rPr lang="en-US" sz="1500" b="1" dirty="0">
                <a:cs typeface="Arial" charset="0"/>
              </a:rPr>
              <a:t> = </a:t>
            </a:r>
            <a:r>
              <a:rPr lang="en-US" sz="1500" b="1" i="1" dirty="0">
                <a:cs typeface="Arial" charset="0"/>
              </a:rPr>
              <a:t>Y</a:t>
            </a:r>
            <a:r>
              <a:rPr lang="en-US" sz="1500" b="1" dirty="0">
                <a:cs typeface="Arial" charset="0"/>
              </a:rPr>
              <a:t> </a:t>
            </a:r>
            <a:r>
              <a:rPr lang="en-US" sz="1500" b="1" dirty="0"/>
              <a:t>and </a:t>
            </a:r>
            <a:r>
              <a:rPr lang="en-US" sz="1500" b="1" i="1" dirty="0" err="1"/>
              <a:t>X</a:t>
            </a:r>
            <a:r>
              <a:rPr lang="en-US" sz="1500" b="1" i="1" baseline="-25000" dirty="0" err="1"/>
              <a:t>t</a:t>
            </a:r>
            <a:r>
              <a:rPr lang="en-US" sz="1500" b="1" dirty="0"/>
              <a:t> = </a:t>
            </a:r>
            <a:r>
              <a:rPr lang="en-US" sz="1500" b="1" i="1" dirty="0"/>
              <a:t>X</a:t>
            </a:r>
            <a:r>
              <a:rPr lang="en-US" sz="1500" b="1" dirty="0"/>
              <a:t> in equilibrium.  Hence, ignoring the transient effect of the disturbance term, the equilibrium relationship is as shown above.</a:t>
            </a:r>
            <a:r>
              <a:rPr lang="en-US" sz="1500" dirty="0"/>
              <a:t> </a:t>
            </a:r>
            <a:endParaRPr lang="en-GB" sz="1500" dirty="0"/>
          </a:p>
        </p:txBody>
      </p:sp>
      <p:graphicFrame>
        <p:nvGraphicFramePr>
          <p:cNvPr id="1853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662949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28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5350" name="Group 6"/>
          <p:cNvGrpSpPr>
            <a:grpSpLocks/>
          </p:cNvGrpSpPr>
          <p:nvPr/>
        </p:nvGrpSpPr>
        <p:grpSpPr bwMode="auto">
          <a:xfrm>
            <a:off x="719138" y="1687513"/>
            <a:ext cx="8027987" cy="3700463"/>
            <a:chOff x="393" y="973"/>
            <a:chExt cx="5057" cy="2331"/>
          </a:xfrm>
        </p:grpSpPr>
        <p:sp>
          <p:nvSpPr>
            <p:cNvPr id="185351" name="Line 7"/>
            <p:cNvSpPr>
              <a:spLocks noChangeAspect="1" noChangeShapeType="1"/>
            </p:cNvSpPr>
            <p:nvPr/>
          </p:nvSpPr>
          <p:spPr bwMode="auto">
            <a:xfrm flipV="1">
              <a:off x="1099" y="1147"/>
              <a:ext cx="3149" cy="5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2" name="Line 8"/>
            <p:cNvSpPr>
              <a:spLocks noChangeAspect="1" noChangeShapeType="1"/>
            </p:cNvSpPr>
            <p:nvPr/>
          </p:nvSpPr>
          <p:spPr bwMode="auto">
            <a:xfrm>
              <a:off x="1098" y="973"/>
              <a:ext cx="1" cy="20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3" name="Line 9"/>
            <p:cNvSpPr>
              <a:spLocks noChangeAspect="1" noChangeShapeType="1"/>
            </p:cNvSpPr>
            <p:nvPr/>
          </p:nvSpPr>
          <p:spPr bwMode="auto">
            <a:xfrm>
              <a:off x="1098" y="2996"/>
              <a:ext cx="3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4" name="Line 10"/>
            <p:cNvSpPr>
              <a:spLocks noChangeAspect="1" noChangeShapeType="1"/>
            </p:cNvSpPr>
            <p:nvPr/>
          </p:nvSpPr>
          <p:spPr bwMode="auto">
            <a:xfrm>
              <a:off x="1774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5" name="Line 11"/>
            <p:cNvSpPr>
              <a:spLocks noChangeAspect="1" noChangeShapeType="1"/>
            </p:cNvSpPr>
            <p:nvPr/>
          </p:nvSpPr>
          <p:spPr bwMode="auto">
            <a:xfrm>
              <a:off x="246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6" name="Line 12"/>
            <p:cNvSpPr>
              <a:spLocks noChangeAspect="1" noChangeShapeType="1"/>
            </p:cNvSpPr>
            <p:nvPr/>
          </p:nvSpPr>
          <p:spPr bwMode="auto">
            <a:xfrm>
              <a:off x="271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7" name="Line 13"/>
            <p:cNvSpPr>
              <a:spLocks noChangeAspect="1" noChangeShapeType="1"/>
            </p:cNvSpPr>
            <p:nvPr/>
          </p:nvSpPr>
          <p:spPr bwMode="auto">
            <a:xfrm>
              <a:off x="3181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8" name="Line 14"/>
            <p:cNvSpPr>
              <a:spLocks noChangeAspect="1" noChangeShapeType="1"/>
            </p:cNvSpPr>
            <p:nvPr/>
          </p:nvSpPr>
          <p:spPr bwMode="auto">
            <a:xfrm>
              <a:off x="3569" y="2955"/>
              <a:ext cx="0" cy="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59" name="Line 15"/>
            <p:cNvSpPr>
              <a:spLocks noChangeAspect="1" noChangeShapeType="1"/>
            </p:cNvSpPr>
            <p:nvPr/>
          </p:nvSpPr>
          <p:spPr bwMode="auto">
            <a:xfrm flipV="1">
              <a:off x="1099" y="1479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0" name="Line 16"/>
            <p:cNvSpPr>
              <a:spLocks noChangeAspect="1" noChangeShapeType="1"/>
            </p:cNvSpPr>
            <p:nvPr/>
          </p:nvSpPr>
          <p:spPr bwMode="auto">
            <a:xfrm flipV="1">
              <a:off x="1099" y="1647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1" name="Line 17"/>
            <p:cNvSpPr>
              <a:spLocks noChangeAspect="1" noChangeShapeType="1"/>
            </p:cNvSpPr>
            <p:nvPr/>
          </p:nvSpPr>
          <p:spPr bwMode="auto">
            <a:xfrm flipV="1">
              <a:off x="1099" y="1976"/>
              <a:ext cx="3149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2" name="Line 18"/>
            <p:cNvSpPr>
              <a:spLocks noChangeAspect="1" noChangeShapeType="1"/>
            </p:cNvSpPr>
            <p:nvPr/>
          </p:nvSpPr>
          <p:spPr bwMode="auto">
            <a:xfrm flipV="1">
              <a:off x="1099" y="2228"/>
              <a:ext cx="3149" cy="5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3" name="Oval 19"/>
            <p:cNvSpPr>
              <a:spLocks noChangeAspect="1" noChangeArrowheads="1"/>
            </p:cNvSpPr>
            <p:nvPr/>
          </p:nvSpPr>
          <p:spPr bwMode="auto">
            <a:xfrm>
              <a:off x="1755" y="2643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4" name="Oval 20"/>
            <p:cNvSpPr>
              <a:spLocks noChangeAspect="1" noChangeArrowheads="1"/>
            </p:cNvSpPr>
            <p:nvPr/>
          </p:nvSpPr>
          <p:spPr bwMode="auto">
            <a:xfrm>
              <a:off x="2438" y="2264"/>
              <a:ext cx="39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5" name="Oval 21"/>
            <p:cNvSpPr>
              <a:spLocks noChangeAspect="1" noChangeArrowheads="1"/>
            </p:cNvSpPr>
            <p:nvPr/>
          </p:nvSpPr>
          <p:spPr bwMode="auto">
            <a:xfrm>
              <a:off x="2700" y="1891"/>
              <a:ext cx="40" cy="4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6" name="Oval 22"/>
            <p:cNvSpPr>
              <a:spLocks noChangeAspect="1" noChangeArrowheads="1"/>
            </p:cNvSpPr>
            <p:nvPr/>
          </p:nvSpPr>
          <p:spPr bwMode="auto">
            <a:xfrm>
              <a:off x="3160" y="1647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7" name="Oval 23"/>
            <p:cNvSpPr>
              <a:spLocks noChangeAspect="1" noChangeArrowheads="1"/>
            </p:cNvSpPr>
            <p:nvPr/>
          </p:nvSpPr>
          <p:spPr bwMode="auto">
            <a:xfrm>
              <a:off x="3553" y="1245"/>
              <a:ext cx="40" cy="39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185368" name="Text Box 24"/>
            <p:cNvSpPr txBox="1">
              <a:spLocks noChangeAspect="1" noChangeArrowheads="1"/>
            </p:cNvSpPr>
            <p:nvPr/>
          </p:nvSpPr>
          <p:spPr bwMode="auto">
            <a:xfrm>
              <a:off x="393" y="1607"/>
              <a:ext cx="87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185369" name="Text Box 25"/>
            <p:cNvSpPr txBox="1">
              <a:spLocks noChangeAspect="1" noChangeArrowheads="1"/>
            </p:cNvSpPr>
            <p:nvPr/>
          </p:nvSpPr>
          <p:spPr bwMode="auto">
            <a:xfrm>
              <a:off x="1727" y="3036"/>
              <a:ext cx="13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185370" name="Text Box 26"/>
            <p:cNvSpPr txBox="1">
              <a:spLocks noChangeAspect="1" noChangeArrowheads="1"/>
            </p:cNvSpPr>
            <p:nvPr/>
          </p:nvSpPr>
          <p:spPr bwMode="auto">
            <a:xfrm>
              <a:off x="2393" y="3036"/>
              <a:ext cx="376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185371" name="Text Box 27"/>
            <p:cNvSpPr txBox="1">
              <a:spLocks noChangeAspect="1" noChangeArrowheads="1"/>
            </p:cNvSpPr>
            <p:nvPr/>
          </p:nvSpPr>
          <p:spPr bwMode="auto">
            <a:xfrm>
              <a:off x="3105" y="3036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+3</a:t>
              </a:r>
              <a:endParaRPr lang="en-US" sz="1800" b="1"/>
            </a:p>
          </p:txBody>
        </p:sp>
        <p:sp>
          <p:nvSpPr>
            <p:cNvPr id="185372" name="Text Box 28"/>
            <p:cNvSpPr txBox="1">
              <a:spLocks noChangeAspect="1" noChangeArrowheads="1"/>
            </p:cNvSpPr>
            <p:nvPr/>
          </p:nvSpPr>
          <p:spPr bwMode="auto">
            <a:xfrm>
              <a:off x="3487" y="3036"/>
              <a:ext cx="43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+4</a:t>
              </a:r>
              <a:endParaRPr lang="en-US" sz="1800" b="1"/>
            </a:p>
          </p:txBody>
        </p:sp>
        <p:sp>
          <p:nvSpPr>
            <p:cNvPr id="185373" name="Text Box 29"/>
            <p:cNvSpPr txBox="1">
              <a:spLocks noChangeAspect="1" noChangeArrowheads="1"/>
            </p:cNvSpPr>
            <p:nvPr/>
          </p:nvSpPr>
          <p:spPr bwMode="auto">
            <a:xfrm>
              <a:off x="4191" y="3036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endParaRPr lang="en-US" sz="1800" b="1"/>
            </a:p>
          </p:txBody>
        </p:sp>
        <p:sp>
          <p:nvSpPr>
            <p:cNvPr id="185374" name="Text Box 30"/>
            <p:cNvSpPr txBox="1">
              <a:spLocks noChangeAspect="1" noChangeArrowheads="1"/>
            </p:cNvSpPr>
            <p:nvPr/>
          </p:nvSpPr>
          <p:spPr bwMode="auto">
            <a:xfrm>
              <a:off x="956" y="1000"/>
              <a:ext cx="208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600" b="1" i="1" dirty="0">
                  <a:solidFill>
                    <a:srgbClr val="000000"/>
                  </a:solidFill>
                  <a:ea typeface="굴림" charset="-127"/>
                </a:rPr>
                <a:t>Y</a:t>
              </a:r>
              <a:endParaRPr lang="en-US" sz="1600" b="1" dirty="0"/>
            </a:p>
          </p:txBody>
        </p:sp>
        <p:sp>
          <p:nvSpPr>
            <p:cNvPr id="185375" name="Text Box 31"/>
            <p:cNvSpPr txBox="1">
              <a:spLocks noChangeAspect="1" noChangeArrowheads="1"/>
            </p:cNvSpPr>
            <p:nvPr/>
          </p:nvSpPr>
          <p:spPr bwMode="auto">
            <a:xfrm>
              <a:off x="2648" y="3036"/>
              <a:ext cx="45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X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185376" name="Text Box 32"/>
            <p:cNvSpPr txBox="1">
              <a:spLocks noChangeAspect="1" noChangeArrowheads="1"/>
            </p:cNvSpPr>
            <p:nvPr/>
          </p:nvSpPr>
          <p:spPr bwMode="auto">
            <a:xfrm>
              <a:off x="393" y="193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+2</a:t>
              </a:r>
              <a:endParaRPr lang="en-US" sz="1800" b="1"/>
            </a:p>
          </p:txBody>
        </p:sp>
        <p:sp>
          <p:nvSpPr>
            <p:cNvPr id="185377" name="Text Box 33"/>
            <p:cNvSpPr txBox="1">
              <a:spLocks noChangeAspect="1" noChangeArrowheads="1"/>
            </p:cNvSpPr>
            <p:nvPr/>
          </p:nvSpPr>
          <p:spPr bwMode="auto">
            <a:xfrm>
              <a:off x="393" y="2104"/>
              <a:ext cx="875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+1</a:t>
              </a:r>
              <a:endParaRPr lang="en-US" sz="1800" b="1"/>
            </a:p>
          </p:txBody>
        </p:sp>
        <p:sp>
          <p:nvSpPr>
            <p:cNvPr id="185378" name="Text Box 34"/>
            <p:cNvSpPr txBox="1">
              <a:spLocks noChangeAspect="1" noChangeArrowheads="1"/>
            </p:cNvSpPr>
            <p:nvPr/>
          </p:nvSpPr>
          <p:spPr bwMode="auto">
            <a:xfrm>
              <a:off x="393" y="2429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800" b="1"/>
            </a:p>
          </p:txBody>
        </p:sp>
        <p:sp>
          <p:nvSpPr>
            <p:cNvPr id="185379" name="Text Box 35"/>
            <p:cNvSpPr txBox="1">
              <a:spLocks noChangeAspect="1" noChangeArrowheads="1"/>
            </p:cNvSpPr>
            <p:nvPr/>
          </p:nvSpPr>
          <p:spPr bwMode="auto">
            <a:xfrm>
              <a:off x="393" y="2684"/>
              <a:ext cx="87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1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 </a:t>
              </a:r>
              <a:r>
                <a:rPr lang="en-US" altLang="ko-KR" sz="1800" b="1">
                  <a:solidFill>
                    <a:srgbClr val="000000"/>
                  </a:solidFill>
                  <a:ea typeface="굴림" charset="-127"/>
                </a:rPr>
                <a:t>+ </a:t>
              </a:r>
              <a:r>
                <a:rPr lang="en-US" altLang="ko-KR" sz="1800" b="1" i="1">
                  <a:solidFill>
                    <a:srgbClr val="000000"/>
                  </a:solidFill>
                  <a:latin typeface="Symbol" pitchFamily="18" charset="2"/>
                  <a:ea typeface="굴림" charset="-127"/>
                </a:rPr>
                <a:t>b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3</a:t>
              </a:r>
              <a:r>
                <a:rPr lang="en-US" altLang="ko-KR" sz="1800" b="1" i="1">
                  <a:solidFill>
                    <a:srgbClr val="000000"/>
                  </a:solidFill>
                  <a:ea typeface="굴림" charset="-127"/>
                </a:rPr>
                <a:t>Y</a:t>
              </a:r>
              <a:r>
                <a:rPr lang="en-US" altLang="ko-KR" sz="1800" b="1" i="1" baseline="-25000">
                  <a:solidFill>
                    <a:srgbClr val="000000"/>
                  </a:solidFill>
                  <a:ea typeface="굴림" charset="-127"/>
                </a:rPr>
                <a:t>t</a:t>
              </a:r>
              <a:r>
                <a:rPr lang="en-US" altLang="ko-KR" sz="1800" b="1" baseline="-25000">
                  <a:solidFill>
                    <a:srgbClr val="000000"/>
                  </a:solidFill>
                  <a:ea typeface="굴림" charset="-127"/>
                </a:rPr>
                <a:t>–1</a:t>
              </a:r>
              <a:endParaRPr lang="en-US" sz="1800" b="1"/>
            </a:p>
          </p:txBody>
        </p:sp>
        <p:sp>
          <p:nvSpPr>
            <p:cNvPr id="185380" name="Text Box 36"/>
            <p:cNvSpPr txBox="1">
              <a:spLocks noChangeAspect="1" noChangeArrowheads="1"/>
            </p:cNvSpPr>
            <p:nvPr/>
          </p:nvSpPr>
          <p:spPr bwMode="auto">
            <a:xfrm>
              <a:off x="3864" y="2260"/>
              <a:ext cx="1586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GB" altLang="ko-KR" sz="1600" b="1">
                  <a:solidFill>
                    <a:srgbClr val="000000"/>
                  </a:solidFill>
                  <a:ea typeface="굴림" charset="-127"/>
                </a:rPr>
                <a:t>short-run relationship at time </a:t>
              </a:r>
              <a:r>
                <a:rPr lang="en-GB" altLang="ko-KR" sz="1600" b="1" i="1">
                  <a:solidFill>
                    <a:srgbClr val="000000"/>
                  </a:solidFill>
                  <a:ea typeface="굴림" charset="-127"/>
                </a:rPr>
                <a:t>t</a:t>
              </a:r>
              <a:endParaRPr lang="en-US" sz="1600" b="1"/>
            </a:p>
          </p:txBody>
        </p:sp>
      </p:grp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0" y="1144799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42494"/>
              </p:ext>
            </p:extLst>
          </p:nvPr>
        </p:nvGraphicFramePr>
        <p:xfrm>
          <a:off x="2917825" y="1213200"/>
          <a:ext cx="25019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29" name="Equation" r:id="rId5" imgW="2501640" imgH="406080" progId="Equation.DSMT4">
                  <p:embed/>
                </p:oleObj>
              </mc:Choice>
              <mc:Fallback>
                <p:oleObj name="Equation" r:id="rId5" imgW="25016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825" y="1213200"/>
                        <a:ext cx="25019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314701" y="5724867"/>
            <a:ext cx="3619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 smtClean="0"/>
              <a:t>~</a:t>
            </a:r>
            <a:endParaRPr lang="en-GB" sz="15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876676" y="5724000"/>
            <a:ext cx="3619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 smtClean="0"/>
              <a:t>~</a:t>
            </a:r>
            <a:endParaRPr lang="en-GB" sz="15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5019676" y="5724000"/>
            <a:ext cx="3619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 smtClean="0"/>
              <a:t>~</a:t>
            </a:r>
            <a:endParaRPr lang="en-GB" sz="15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5972176" y="5724000"/>
            <a:ext cx="3619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 smtClean="0"/>
              <a:t>~</a:t>
            </a:r>
            <a:endParaRPr lang="en-GB" sz="1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637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Re-arranging, one has the equilibrium value of </a:t>
            </a:r>
            <a:r>
              <a:rPr lang="en-GB" sz="1500" b="1" i="1" dirty="0"/>
              <a:t>Y</a:t>
            </a:r>
            <a:r>
              <a:rPr lang="en-GB" sz="1500" b="1" dirty="0"/>
              <a:t> in terms of the equilibrium value of </a:t>
            </a:r>
            <a:r>
              <a:rPr lang="en-GB" sz="1500" b="1" i="1" dirty="0"/>
              <a:t>X</a:t>
            </a:r>
            <a:r>
              <a:rPr lang="en-GB" sz="1500" b="1" dirty="0"/>
              <a:t>.  The factor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/ (1 </a:t>
            </a:r>
            <a:r>
              <a:rPr lang="en-GB" sz="1500" b="1" dirty="0">
                <a:cs typeface="Arial" charset="0"/>
              </a:rPr>
              <a:t>– </a:t>
            </a:r>
            <a:r>
              <a:rPr lang="en-GB" sz="1500" b="1" i="1" dirty="0">
                <a:latin typeface="Symbol" pitchFamily="18" charset="2"/>
                <a:cs typeface="Arial" charset="0"/>
              </a:rPr>
              <a:t>b</a:t>
            </a:r>
            <a:r>
              <a:rPr lang="en-GB" sz="1500" b="1" baseline="-25000" dirty="0">
                <a:cs typeface="Arial" charset="0"/>
              </a:rPr>
              <a:t>3</a:t>
            </a:r>
            <a:r>
              <a:rPr lang="en-GB" sz="1500" b="1" dirty="0">
                <a:cs typeface="Arial" charset="0"/>
              </a:rPr>
              <a:t>)</a:t>
            </a:r>
            <a:r>
              <a:rPr lang="en-GB" sz="1500" b="1" dirty="0"/>
              <a:t> gives the effect of a one-unit change in equilibrium </a:t>
            </a:r>
            <a:r>
              <a:rPr lang="en-GB" sz="1500" b="1" i="1" dirty="0"/>
              <a:t>X</a:t>
            </a:r>
            <a:r>
              <a:rPr lang="en-GB" sz="1500" b="1" dirty="0"/>
              <a:t> on equilibrium </a:t>
            </a:r>
            <a:r>
              <a:rPr lang="en-GB" sz="1500" b="1" i="1" dirty="0"/>
              <a:t>Y</a:t>
            </a:r>
            <a:r>
              <a:rPr lang="en-GB" sz="1500" b="1" dirty="0" smtClean="0"/>
              <a:t>.  We will describe this as the long-run effect.</a:t>
            </a:r>
            <a:endParaRPr lang="en-GB" sz="1500" b="1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991575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96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785600"/>
            <a:ext cx="9144000" cy="93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799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2826000"/>
            <a:ext cx="9144000" cy="93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937463"/>
              </p:ext>
            </p:extLst>
          </p:nvPr>
        </p:nvGraphicFramePr>
        <p:xfrm>
          <a:off x="2374900" y="2894400"/>
          <a:ext cx="1030288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97" name="Equation" r:id="rId5" imgW="1028520" imgH="799920" progId="Equation.3">
                  <p:embed/>
                </p:oleObj>
              </mc:Choice>
              <mc:Fallback>
                <p:oleObj name="Equation" r:id="rId5" imgW="102852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900" y="2894400"/>
                        <a:ext cx="1030288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390899" y="3092400"/>
            <a:ext cx="307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long-run effect of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on </a:t>
            </a:r>
            <a:r>
              <a:rPr lang="en-GB" sz="1800" b="1" i="1" dirty="0" smtClean="0"/>
              <a:t>Y</a:t>
            </a:r>
            <a:endParaRPr lang="en-GB" sz="1800" b="1" i="1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905060"/>
              </p:ext>
            </p:extLst>
          </p:nvPr>
        </p:nvGraphicFramePr>
        <p:xfrm>
          <a:off x="2917825" y="1213200"/>
          <a:ext cx="25019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98" name="Equation" r:id="rId7" imgW="2501640" imgH="406080" progId="Equation.DSMT4">
                  <p:embed/>
                </p:oleObj>
              </mc:Choice>
              <mc:Fallback>
                <p:oleObj name="Equation" r:id="rId7" imgW="25016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825" y="1213200"/>
                        <a:ext cx="25019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539716"/>
              </p:ext>
            </p:extLst>
          </p:nvPr>
        </p:nvGraphicFramePr>
        <p:xfrm>
          <a:off x="2909888" y="1846800"/>
          <a:ext cx="26479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99" name="Equation" r:id="rId9" imgW="2641320" imgH="812520" progId="Equation.DSMT4">
                  <p:embed/>
                </p:oleObj>
              </mc:Choice>
              <mc:Fallback>
                <p:oleObj name="Equation" r:id="rId9" imgW="26413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888" y="1846800"/>
                        <a:ext cx="26479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6215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</a:t>
            </a:r>
            <a:r>
              <a:rPr lang="en-US" sz="1500" b="1"/>
              <a:t> widely-used solution to the problem of including dynamics in a model while mitigating the problem of multicollinearity is to employ an autoregressive distributed lag model, often written ADL(</a:t>
            </a:r>
            <a:r>
              <a:rPr lang="en-US" sz="1500" b="1" i="1"/>
              <a:t>p</a:t>
            </a:r>
            <a:r>
              <a:rPr lang="en-US" sz="1500" b="1"/>
              <a:t>, </a:t>
            </a:r>
            <a:r>
              <a:rPr lang="en-US" sz="1500" b="1" i="1"/>
              <a:t>q</a:t>
            </a:r>
            <a:r>
              <a:rPr lang="en-US" sz="1500" b="1"/>
              <a:t>).</a:t>
            </a:r>
            <a:endParaRPr lang="en-GB" sz="1500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40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i="1" dirty="0" smtClean="0"/>
              <a:t>p</a:t>
            </a:r>
            <a:r>
              <a:rPr lang="en-GB" sz="1800" b="1" dirty="0" smtClean="0"/>
              <a:t>, </a:t>
            </a:r>
            <a:r>
              <a:rPr lang="en-GB" sz="1800" b="1" i="1" dirty="0" smtClean="0"/>
              <a:t>q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In </a:t>
            </a:r>
            <a:r>
              <a:rPr lang="en-GB" sz="1500" b="1" dirty="0"/>
              <a:t>the present context, with 0 &lt;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3</a:t>
            </a:r>
            <a:r>
              <a:rPr lang="en-GB" sz="1500" b="1" dirty="0"/>
              <a:t> &lt; 1, it will be greater than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because 1 </a:t>
            </a:r>
            <a:r>
              <a:rPr lang="en-GB" sz="1500" b="1" dirty="0">
                <a:cs typeface="Arial" charset="0"/>
              </a:rPr>
              <a:t>– </a:t>
            </a:r>
            <a:r>
              <a:rPr lang="en-GB" sz="1500" b="1" i="1" dirty="0">
                <a:latin typeface="Symbol" pitchFamily="18" charset="2"/>
                <a:cs typeface="Arial" charset="0"/>
              </a:rPr>
              <a:t>b</a:t>
            </a:r>
            <a:r>
              <a:rPr lang="en-GB" sz="1500" b="1" baseline="-25000" dirty="0">
                <a:cs typeface="Arial" charset="0"/>
              </a:rPr>
              <a:t>3</a:t>
            </a:r>
            <a:r>
              <a:rPr lang="en-GB" sz="1500" b="1" dirty="0"/>
              <a:t> will also lie between 0 and 1.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785600"/>
            <a:ext cx="9144000" cy="93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799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461143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1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2826000"/>
            <a:ext cx="9144000" cy="93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1943"/>
              </p:ext>
            </p:extLst>
          </p:nvPr>
        </p:nvGraphicFramePr>
        <p:xfrm>
          <a:off x="2374900" y="2894400"/>
          <a:ext cx="1030288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2" name="Equation" r:id="rId5" imgW="1028520" imgH="799920" progId="Equation.3">
                  <p:embed/>
                </p:oleObj>
              </mc:Choice>
              <mc:Fallback>
                <p:oleObj name="Equation" r:id="rId5" imgW="102852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900" y="2894400"/>
                        <a:ext cx="1030288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3390899" y="3092400"/>
            <a:ext cx="307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long-run effect of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on </a:t>
            </a:r>
            <a:r>
              <a:rPr lang="en-GB" sz="1800" b="1" i="1" dirty="0" smtClean="0"/>
              <a:t>Y</a:t>
            </a:r>
            <a:endParaRPr lang="en-GB" sz="1800" b="1" i="1" dirty="0"/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3866400"/>
            <a:ext cx="9144000" cy="932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04669"/>
              </p:ext>
            </p:extLst>
          </p:nvPr>
        </p:nvGraphicFramePr>
        <p:xfrm>
          <a:off x="2374725" y="3934800"/>
          <a:ext cx="323056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3" name="Equation" r:id="rId7" imgW="3225600" imgH="799920" progId="Equation.3">
                  <p:embed/>
                </p:oleObj>
              </mc:Choice>
              <mc:Fallback>
                <p:oleObj name="Equation" r:id="rId7" imgW="322560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725" y="3934800"/>
                        <a:ext cx="3230562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895725" y="4132800"/>
            <a:ext cx="409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if</a:t>
            </a:r>
            <a:endParaRPr lang="en-GB" sz="1800" b="1" i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54705"/>
              </p:ext>
            </p:extLst>
          </p:nvPr>
        </p:nvGraphicFramePr>
        <p:xfrm>
          <a:off x="2917825" y="1213200"/>
          <a:ext cx="25019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4" name="Equation" r:id="rId9" imgW="2501640" imgH="406080" progId="Equation.DSMT4">
                  <p:embed/>
                </p:oleObj>
              </mc:Choice>
              <mc:Fallback>
                <p:oleObj name="Equation" r:id="rId9" imgW="2501640" imgH="40608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825" y="1213200"/>
                        <a:ext cx="25019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312197"/>
              </p:ext>
            </p:extLst>
          </p:nvPr>
        </p:nvGraphicFramePr>
        <p:xfrm>
          <a:off x="2909888" y="1846800"/>
          <a:ext cx="26479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5" name="Equation" r:id="rId11" imgW="2641320" imgH="812520" progId="Equation.DSMT4">
                  <p:embed/>
                </p:oleObj>
              </mc:Choice>
              <mc:Fallback>
                <p:oleObj name="Equation" r:id="rId11" imgW="2641320" imgH="81252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888" y="1846800"/>
                        <a:ext cx="26479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841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Another way of exploring the dynamics is to look at the implicit relationship between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 and current and lagged values of </a:t>
            </a:r>
            <a:r>
              <a:rPr lang="en-GB" sz="1500" b="1" i="1"/>
              <a:t>X</a:t>
            </a:r>
            <a:r>
              <a:rPr lang="en-GB" sz="1500" b="1"/>
              <a:t>.  If the relationship is true for time period </a:t>
            </a:r>
            <a:r>
              <a:rPr lang="en-GB" sz="1500" b="1" i="1"/>
              <a:t>t</a:t>
            </a:r>
            <a:r>
              <a:rPr lang="en-GB" sz="1500" b="1"/>
              <a:t>, it is also true for time period </a:t>
            </a:r>
            <a:r>
              <a:rPr lang="en-GB" sz="1500" b="1" i="1"/>
              <a:t>t</a:t>
            </a:r>
            <a:r>
              <a:rPr lang="en-GB" sz="1500" b="1"/>
              <a:t> – 1.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562136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60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28589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61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944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We substitute for </a:t>
            </a:r>
            <a:r>
              <a:rPr lang="en-US" sz="1500" b="1" i="1"/>
              <a:t>Y</a:t>
            </a:r>
            <a:r>
              <a:rPr lang="en-US" sz="1500" b="1" i="1" baseline="-25000"/>
              <a:t>t</a:t>
            </a:r>
            <a:r>
              <a:rPr lang="en-US" sz="1500" b="1" baseline="-25000"/>
              <a:t>–1</a:t>
            </a:r>
            <a:r>
              <a:rPr lang="en-US" sz="1500" b="1"/>
              <a:t> in the first equation.</a:t>
            </a:r>
            <a:endParaRPr lang="en-GB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848118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01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521030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02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639471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03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/>
              <a:t>Continuing to lag and substitute, one obtains the equation shown. </a:t>
            </a:r>
            <a:endParaRPr lang="en-GB" sz="1500" b="1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050239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42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316673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43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01634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44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021549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45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Hence </a:t>
            </a:r>
            <a:r>
              <a:rPr lang="en-GB" sz="1500" b="1" i="1"/>
              <a:t>Y</a:t>
            </a:r>
            <a:r>
              <a:rPr lang="en-GB" sz="1500" b="1" i="1" baseline="-25000"/>
              <a:t>t</a:t>
            </a:r>
            <a:r>
              <a:rPr lang="en-GB" sz="1500" b="1"/>
              <a:t> can be viewed as a linear combination of current and lagged values of </a:t>
            </a:r>
            <a:r>
              <a:rPr lang="en-GB" sz="1500" b="1" i="1"/>
              <a:t>X</a:t>
            </a:r>
            <a:r>
              <a:rPr lang="en-GB" sz="1500" b="1"/>
              <a:t> with a lag distribution that consists of geometrically declining weights: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,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/>
              <a:t>,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 baseline="30000"/>
              <a:t>2</a:t>
            </a:r>
            <a:r>
              <a:rPr lang="en-GB" sz="1500" b="1"/>
              <a:t>, ...  </a:t>
            </a:r>
            <a:r>
              <a:rPr lang="en-US" sz="1500"/>
              <a:t> </a:t>
            </a:r>
            <a:r>
              <a:rPr lang="en-US" sz="1500" b="1"/>
              <a:t> </a:t>
            </a:r>
            <a:endParaRPr lang="en-GB" sz="1500" b="1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050239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6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316673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7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01634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8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021549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69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We have thus found a way of allowing lagged values of </a:t>
            </a:r>
            <a:r>
              <a:rPr lang="en-GB" sz="1500" b="1" i="1"/>
              <a:t>X</a:t>
            </a:r>
            <a:r>
              <a:rPr lang="en-GB" sz="1500" b="1"/>
              <a:t> to influence </a:t>
            </a:r>
            <a:r>
              <a:rPr lang="en-GB" sz="1500" b="1" i="1"/>
              <a:t>Y</a:t>
            </a:r>
            <a:r>
              <a:rPr lang="en-GB" sz="1500" b="1"/>
              <a:t> without introducing them into the model explicitly and giving rise to multicollinearity.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050239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90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316673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91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01634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92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021549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93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One should, however, note that this particular pattern of weights, known as a </a:t>
            </a:r>
            <a:r>
              <a:rPr lang="en-GB" sz="1500" b="1" dirty="0" err="1"/>
              <a:t>Koyck</a:t>
            </a:r>
            <a:r>
              <a:rPr lang="en-GB" sz="1500" b="1" dirty="0"/>
              <a:t> lag distribution, embodies the assumption that more recent values of </a:t>
            </a:r>
            <a:r>
              <a:rPr lang="en-GB" sz="1500" b="1" i="1" dirty="0"/>
              <a:t>X</a:t>
            </a:r>
            <a:r>
              <a:rPr lang="en-GB" sz="1500" b="1" dirty="0"/>
              <a:t> have more influence than older ones, and that the rate of decline in the weights is constant</a:t>
            </a:r>
            <a:r>
              <a:rPr lang="en-GB" sz="1500" b="1" dirty="0" smtClean="0"/>
              <a:t>.</a:t>
            </a:r>
            <a:endParaRPr lang="en-US" sz="1500" b="1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050239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22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316673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23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01634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24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021549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25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4460400"/>
            <a:ext cx="9144000" cy="645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1609725" y="4581525"/>
            <a:ext cx="667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err="1" smtClean="0"/>
              <a:t>Koyck</a:t>
            </a:r>
            <a:r>
              <a:rPr lang="en-GB" sz="1800" b="1" dirty="0" smtClean="0"/>
              <a:t> lag distribution: geometrically declining weights</a:t>
            </a:r>
            <a:endParaRPr lang="en-GB" sz="1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We </a:t>
            </a:r>
            <a:r>
              <a:rPr lang="en-GB" sz="1500" b="1" dirty="0"/>
              <a:t>will see in due course that we can relax both of these constraints.</a:t>
            </a:r>
            <a:endParaRPr lang="en-US" sz="1500" b="1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641623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86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976392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87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33950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88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734841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89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10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602916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8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264167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9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456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/>
              <a:t>From the last equation it can be seen that, at time </a:t>
            </a:r>
            <a:r>
              <a:rPr lang="en-US" sz="1500" b="1" i="1" dirty="0"/>
              <a:t>t</a:t>
            </a:r>
            <a:r>
              <a:rPr lang="en-US" sz="1500" b="1" dirty="0"/>
              <a:t>, with </a:t>
            </a:r>
            <a:r>
              <a:rPr lang="en-US" sz="1500" b="1" i="1" dirty="0" err="1"/>
              <a:t>X</a:t>
            </a:r>
            <a:r>
              <a:rPr lang="en-US" sz="1500" b="1" i="1" baseline="-25000" dirty="0" err="1"/>
              <a:t>t</a:t>
            </a:r>
            <a:r>
              <a:rPr lang="en-US" sz="1500" b="1" baseline="-25000" dirty="0"/>
              <a:t>–1</a:t>
            </a:r>
            <a:r>
              <a:rPr lang="en-US" sz="1500" b="1" dirty="0"/>
              <a:t>, </a:t>
            </a:r>
            <a:r>
              <a:rPr lang="en-US" sz="1500" b="1" i="1" dirty="0" err="1"/>
              <a:t>X</a:t>
            </a:r>
            <a:r>
              <a:rPr lang="en-US" sz="1500" b="1" i="1" baseline="-25000" dirty="0" err="1"/>
              <a:t>t</a:t>
            </a:r>
            <a:r>
              <a:rPr lang="en-US" sz="1500" b="1" baseline="-25000" dirty="0"/>
              <a:t>–2</a:t>
            </a:r>
            <a:r>
              <a:rPr lang="en-US" sz="1500" b="1" dirty="0"/>
              <a:t>, </a:t>
            </a:r>
            <a:r>
              <a:rPr lang="en-US" sz="1500" b="1" dirty="0" err="1"/>
              <a:t>etc</a:t>
            </a:r>
            <a:r>
              <a:rPr lang="en-US" sz="1500" b="1" dirty="0"/>
              <a:t> already determined, the only influence of </a:t>
            </a:r>
            <a:r>
              <a:rPr lang="en-US" sz="1500" b="1" i="1" dirty="0"/>
              <a:t>X</a:t>
            </a:r>
            <a:r>
              <a:rPr lang="en-US" sz="1500" b="1" dirty="0"/>
              <a:t> on </a:t>
            </a:r>
            <a:r>
              <a:rPr lang="en-US" sz="1500" b="1" i="1" dirty="0"/>
              <a:t>Y</a:t>
            </a:r>
            <a:r>
              <a:rPr lang="en-US" sz="1500" b="1" dirty="0"/>
              <a:t> is via </a:t>
            </a:r>
            <a:r>
              <a:rPr lang="en-US" sz="1500" b="1" i="1" dirty="0" err="1"/>
              <a:t>X</a:t>
            </a:r>
            <a:r>
              <a:rPr lang="en-US" sz="1500" b="1" i="1" baseline="-25000" dirty="0" err="1"/>
              <a:t>t</a:t>
            </a:r>
            <a:r>
              <a:rPr lang="en-US" sz="1500" b="1" dirty="0" err="1"/>
              <a:t>.</a:t>
            </a:r>
            <a:r>
              <a:rPr lang="en-US" sz="1500" b="1" dirty="0"/>
              <a:t>  For this reason, again, we describe </a:t>
            </a:r>
            <a:r>
              <a:rPr lang="en-US" sz="1500" b="1" i="1" dirty="0">
                <a:latin typeface="Symbol" pitchFamily="18" charset="2"/>
              </a:rPr>
              <a:t>b</a:t>
            </a:r>
            <a:r>
              <a:rPr lang="en-US" sz="1500" b="1" baseline="-25000" dirty="0"/>
              <a:t>2</a:t>
            </a:r>
            <a:r>
              <a:rPr lang="en-US" sz="1500" b="1" dirty="0"/>
              <a:t> as the short-run effect</a:t>
            </a:r>
            <a:r>
              <a:rPr lang="en-US" sz="1500" b="1" dirty="0" smtClean="0"/>
              <a:t>.</a:t>
            </a:r>
            <a:endParaRPr lang="en-GB" sz="1500" b="1" dirty="0"/>
          </a:p>
        </p:txBody>
      </p:sp>
      <p:graphicFrame>
        <p:nvGraphicFramePr>
          <p:cNvPr id="19456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128284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0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" name="Rectangle 3"/>
          <p:cNvSpPr/>
          <p:nvPr/>
        </p:nvSpPr>
        <p:spPr bwMode="auto">
          <a:xfrm>
            <a:off x="4057650" y="3248025"/>
            <a:ext cx="361950" cy="523875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456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846398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1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4460400"/>
            <a:ext cx="9144000" cy="64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544936"/>
              </p:ext>
            </p:extLst>
          </p:nvPr>
        </p:nvGraphicFramePr>
        <p:xfrm>
          <a:off x="2794000" y="4610100"/>
          <a:ext cx="6111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2" name="Equation" r:id="rId11" imgW="609480" imgH="368280" progId="Equation.3">
                  <p:embed/>
                </p:oleObj>
              </mc:Choice>
              <mc:Fallback>
                <p:oleObj name="Equation" r:id="rId11" imgW="609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0" y="4610100"/>
                        <a:ext cx="611188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381374" y="4582800"/>
            <a:ext cx="307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short-run effect of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on </a:t>
            </a:r>
            <a:r>
              <a:rPr lang="en-GB" sz="1800" b="1" i="1" dirty="0" smtClean="0"/>
              <a:t>Y</a:t>
            </a:r>
            <a:endParaRPr lang="en-GB" sz="1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1749600"/>
            <a:ext cx="9144000" cy="126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686991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10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49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828265"/>
              </p:ext>
            </p:extLst>
          </p:nvPr>
        </p:nvGraphicFramePr>
        <p:xfrm>
          <a:off x="2685600" y="1212850"/>
          <a:ext cx="3975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11" name="Equation" r:id="rId5" imgW="3974760" imgH="380880" progId="Equation.3">
                  <p:embed/>
                </p:oleObj>
              </mc:Choice>
              <mc:Fallback>
                <p:oleObj name="Equation" r:id="rId5" imgW="3974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600" y="1212850"/>
                        <a:ext cx="39751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456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500" b="1" dirty="0" smtClean="0"/>
              <a:t>This </a:t>
            </a:r>
            <a:r>
              <a:rPr lang="en-US" sz="1500" b="1" dirty="0"/>
              <a:t>representation of the model also yields the same long-run effect, as before.  The proof is left as an exercise.</a:t>
            </a:r>
            <a:r>
              <a:rPr lang="en-US" sz="1500" dirty="0"/>
              <a:t> </a:t>
            </a:r>
            <a:r>
              <a:rPr lang="en-US" sz="1500" b="1" dirty="0"/>
              <a:t> </a:t>
            </a:r>
            <a:endParaRPr lang="en-GB" sz="1500" b="1" dirty="0"/>
          </a:p>
        </p:txBody>
      </p:sp>
      <p:graphicFrame>
        <p:nvGraphicFramePr>
          <p:cNvPr id="19456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062190"/>
              </p:ext>
            </p:extLst>
          </p:nvPr>
        </p:nvGraphicFramePr>
        <p:xfrm>
          <a:off x="1135063" y="1911350"/>
          <a:ext cx="687546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12" name="Equation" r:id="rId7" imgW="6883200" imgH="965160" progId="Equation.3">
                  <p:embed/>
                </p:oleObj>
              </mc:Choice>
              <mc:Fallback>
                <p:oleObj name="Equation" r:id="rId7" imgW="68832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5063" y="1911350"/>
                        <a:ext cx="6875462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3128400"/>
            <a:ext cx="9144000" cy="1224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456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275772"/>
              </p:ext>
            </p:extLst>
          </p:nvPr>
        </p:nvGraphicFramePr>
        <p:xfrm>
          <a:off x="1137600" y="3271838"/>
          <a:ext cx="70532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13" name="Equation" r:id="rId9" imgW="7048440" imgH="927000" progId="Equation.3">
                  <p:embed/>
                </p:oleObj>
              </mc:Choice>
              <mc:Fallback>
                <p:oleObj name="Equation" r:id="rId9" imgW="7048440" imgH="927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600" y="3271838"/>
                        <a:ext cx="7053263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9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The ‘autoregressive’ part of the name refers to the fact that lagged values of the dependent variable are included on the right side as explanatory variables</a:t>
            </a:r>
            <a:r>
              <a:rPr lang="en-US" sz="1500" b="1" dirty="0" smtClean="0"/>
              <a:t>.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33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i="1" dirty="0" smtClean="0"/>
              <a:t>p</a:t>
            </a:r>
            <a:r>
              <a:rPr lang="en-GB" sz="1800" b="1" dirty="0" smtClean="0"/>
              <a:t>, </a:t>
            </a:r>
            <a:r>
              <a:rPr lang="en-GB" sz="1800" b="1" i="1" dirty="0" smtClean="0"/>
              <a:t>q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11.4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20 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8220075" y="6553200"/>
            <a:ext cx="847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2016.05.21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i="1" dirty="0" smtClean="0"/>
              <a:t>p</a:t>
            </a:r>
            <a:r>
              <a:rPr lang="en-US" sz="1500" b="1" dirty="0" smtClean="0"/>
              <a:t> </a:t>
            </a:r>
            <a:r>
              <a:rPr lang="en-US" sz="1500" b="1" dirty="0"/>
              <a:t>is the maximum number of lags of the dependent variable used in this way.  </a:t>
            </a:r>
            <a:r>
              <a:rPr lang="en-US" sz="1500" b="1" i="1" dirty="0"/>
              <a:t>q</a:t>
            </a:r>
            <a:r>
              <a:rPr lang="en-US" sz="1500" b="1" dirty="0"/>
              <a:t> is the maximum lag of the </a:t>
            </a:r>
            <a:r>
              <a:rPr lang="en-US" sz="1500" b="1" i="1" dirty="0"/>
              <a:t>X</a:t>
            </a:r>
            <a:r>
              <a:rPr lang="en-US" sz="1500" b="1" dirty="0"/>
              <a:t> variable, or variables if there are several.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14062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1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i="1" dirty="0" smtClean="0"/>
              <a:t>p</a:t>
            </a:r>
            <a:r>
              <a:rPr lang="en-GB" sz="1800" b="1" dirty="0" smtClean="0"/>
              <a:t>, </a:t>
            </a:r>
            <a:r>
              <a:rPr lang="en-GB" sz="1800" b="1" i="1" dirty="0" smtClean="0"/>
              <a:t>q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21852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6724" y="2246400"/>
            <a:ext cx="665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p</a:t>
            </a:r>
            <a:r>
              <a:rPr lang="en-GB" sz="1800" b="1" dirty="0" smtClean="0"/>
              <a:t> = maximum number of lags of the dependent variable</a:t>
            </a:r>
            <a:endParaRPr lang="en-GB" sz="1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66724" y="2620800"/>
            <a:ext cx="631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q</a:t>
            </a:r>
            <a:r>
              <a:rPr lang="en-GB" sz="1800" b="1" dirty="0" smtClean="0"/>
              <a:t> = maximum number of lags of the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variable(s)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252821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203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The ADL model is particularly appealing when the dependent variable exhibits a high degree of dependence because then, as a matter of common sense, its value in one observation is likely to be influenced by its value in the previous one.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58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i="1" dirty="0" smtClean="0"/>
              <a:t>p</a:t>
            </a:r>
            <a:r>
              <a:rPr lang="en-GB" sz="1800" b="1" dirty="0" smtClean="0"/>
              <a:t>, </a:t>
            </a:r>
            <a:r>
              <a:rPr lang="en-GB" sz="1800" b="1" i="1" dirty="0" smtClean="0"/>
              <a:t>q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1852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66724" y="2246400"/>
            <a:ext cx="665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p</a:t>
            </a:r>
            <a:r>
              <a:rPr lang="en-GB" sz="1800" b="1" dirty="0" smtClean="0"/>
              <a:t> = maximum number of lags of the dependent variable</a:t>
            </a:r>
            <a:endParaRPr lang="en-GB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6724" y="2620800"/>
            <a:ext cx="631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q</a:t>
            </a:r>
            <a:r>
              <a:rPr lang="en-GB" sz="1800" b="1" dirty="0" smtClean="0"/>
              <a:t> = maximum number of lags of the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variable(s)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It is econometrically attractive because it can accommodate a broad range of dynamic patterns with relatively few lag terms and parameters.  (It is parsimonious, to use the technical term</a:t>
            </a:r>
            <a:r>
              <a:rPr lang="en-US" sz="1500" b="1" dirty="0" smtClean="0"/>
              <a:t>.)</a:t>
            </a:r>
            <a:r>
              <a:rPr lang="en-US" sz="1500" dirty="0" smtClean="0"/>
              <a:t> 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82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i="1" dirty="0" smtClean="0"/>
              <a:t>p</a:t>
            </a:r>
            <a:r>
              <a:rPr lang="en-GB" sz="1800" b="1" dirty="0" smtClean="0"/>
              <a:t>, </a:t>
            </a:r>
            <a:r>
              <a:rPr lang="en-GB" sz="1800" b="1" i="1" dirty="0" smtClean="0"/>
              <a:t>q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1852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66724" y="2246400"/>
            <a:ext cx="665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p</a:t>
            </a:r>
            <a:r>
              <a:rPr lang="en-GB" sz="1800" b="1" dirty="0" smtClean="0"/>
              <a:t> = maximum number of lags of the dependent variable</a:t>
            </a:r>
            <a:endParaRPr lang="en-GB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6724" y="2620800"/>
            <a:ext cx="631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q</a:t>
            </a:r>
            <a:r>
              <a:rPr lang="en-GB" sz="1800" b="1" dirty="0" smtClean="0"/>
              <a:t> = maximum number of lags of the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variable(s)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 smtClean="0"/>
              <a:t>This </a:t>
            </a:r>
            <a:r>
              <a:rPr lang="en-US" sz="1500" b="1" dirty="0"/>
              <a:t>is likely to reduce (but obviously, not eliminate) the problem of </a:t>
            </a:r>
            <a:r>
              <a:rPr lang="en-US" sz="1500" b="1" dirty="0" err="1"/>
              <a:t>multicollinearity</a:t>
            </a:r>
            <a:r>
              <a:rPr lang="en-US" sz="1500" b="1" dirty="0"/>
              <a:t>.</a:t>
            </a:r>
            <a:r>
              <a:rPr lang="en-US" sz="1500" dirty="0"/>
              <a:t> 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579232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24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i="1" dirty="0" smtClean="0"/>
              <a:t>p</a:t>
            </a:r>
            <a:r>
              <a:rPr lang="en-GB" sz="1800" b="1" dirty="0" smtClean="0"/>
              <a:t>, </a:t>
            </a:r>
            <a:r>
              <a:rPr lang="en-GB" sz="1800" b="1" i="1" dirty="0" smtClean="0"/>
              <a:t>q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1852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66724" y="2246400"/>
            <a:ext cx="665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p</a:t>
            </a:r>
            <a:r>
              <a:rPr lang="en-GB" sz="1800" b="1" dirty="0" smtClean="0"/>
              <a:t> = maximum number of lags of the dependent variable</a:t>
            </a:r>
            <a:endParaRPr lang="en-GB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6724" y="2620800"/>
            <a:ext cx="631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q</a:t>
            </a:r>
            <a:r>
              <a:rPr lang="en-GB" sz="1800" b="1" dirty="0" smtClean="0"/>
              <a:t> = maximum number of lags of the </a:t>
            </a:r>
            <a:r>
              <a:rPr lang="en-GB" sz="1800" b="1" i="1" dirty="0" smtClean="0"/>
              <a:t>X</a:t>
            </a:r>
            <a:r>
              <a:rPr lang="en-GB" sz="1800" b="1" dirty="0" smtClean="0"/>
              <a:t> variable(s)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56834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08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We will start with the simplest model of all, the ADL(1,0) model where the only lagged variable is the lagged dependent variable.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6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dirty="0"/>
              <a:t>1</a:t>
            </a:r>
            <a:r>
              <a:rPr lang="en-GB" sz="1800" b="1" dirty="0" smtClean="0"/>
              <a:t>, </a:t>
            </a:r>
            <a:r>
              <a:rPr lang="en-GB" sz="1800" b="1" dirty="0"/>
              <a:t>0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1852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66724" y="2246400"/>
            <a:ext cx="665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p</a:t>
            </a:r>
            <a:r>
              <a:rPr lang="en-GB" sz="1800" b="1" dirty="0" smtClean="0"/>
              <a:t> = 1 in this specification</a:t>
            </a:r>
            <a:endParaRPr lang="en-GB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6724" y="2620800"/>
            <a:ext cx="631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q</a:t>
            </a:r>
            <a:r>
              <a:rPr lang="en-GB" sz="1800" b="1" dirty="0" smtClean="0"/>
              <a:t> = 0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0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Given the continuity of many time series processes, </a:t>
            </a:r>
            <a:r>
              <a:rPr lang="en-US" sz="1500" b="1" i="1" dirty="0" err="1"/>
              <a:t>Y</a:t>
            </a:r>
            <a:r>
              <a:rPr lang="en-US" sz="1500" b="1" i="1" baseline="-25000" dirty="0" err="1"/>
              <a:t>t</a:t>
            </a:r>
            <a:r>
              <a:rPr lang="en-US" sz="1500" b="1" baseline="-25000" dirty="0"/>
              <a:t>–1</a:t>
            </a:r>
            <a:r>
              <a:rPr lang="en-US" sz="1500" b="1" dirty="0"/>
              <a:t>, the value of a time series at time</a:t>
            </a:r>
          </a:p>
          <a:p>
            <a:r>
              <a:rPr lang="en-US" sz="1500" b="1" i="1" dirty="0"/>
              <a:t>t</a:t>
            </a:r>
            <a:r>
              <a:rPr lang="en-US" sz="1500" b="1" dirty="0"/>
              <a:t> – 1, is often </a:t>
            </a:r>
            <a:r>
              <a:rPr lang="en-US" sz="1500" b="1" dirty="0" smtClean="0"/>
              <a:t>the most important determinant of </a:t>
            </a:r>
            <a:r>
              <a:rPr lang="en-US" sz="1500" b="1" dirty="0"/>
              <a:t>its value </a:t>
            </a:r>
            <a:r>
              <a:rPr lang="en-US" sz="1500" b="1" i="1" dirty="0" err="1"/>
              <a:t>Y</a:t>
            </a:r>
            <a:r>
              <a:rPr lang="en-US" sz="1500" b="1" i="1" baseline="-25000" dirty="0" err="1"/>
              <a:t>t</a:t>
            </a:r>
            <a:r>
              <a:rPr lang="en-US" sz="1500" b="1" dirty="0"/>
              <a:t> at time </a:t>
            </a:r>
            <a:r>
              <a:rPr lang="en-US" sz="1500" b="1" i="1" dirty="0"/>
              <a:t>t</a:t>
            </a:r>
            <a:r>
              <a:rPr lang="en-US" sz="1500" b="1" dirty="0"/>
              <a:t>. </a:t>
            </a:r>
            <a:r>
              <a:rPr lang="en-US" sz="1500" b="1" dirty="0" smtClean="0"/>
              <a:t>and </a:t>
            </a:r>
            <a:r>
              <a:rPr lang="en-US" sz="1500" b="1" dirty="0"/>
              <a:t>it makes sense to </a:t>
            </a:r>
            <a:r>
              <a:rPr lang="en-US" sz="1500" b="1" dirty="0" smtClean="0"/>
              <a:t>include it </a:t>
            </a:r>
            <a:r>
              <a:rPr lang="en-US" sz="1500" b="1" dirty="0"/>
              <a:t>explicitly in the model as an explanatory variable.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MODELS WITH A LAGGED DEPENDENT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982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114104"/>
              </p:ext>
            </p:extLst>
          </p:nvPr>
        </p:nvGraphicFramePr>
        <p:xfrm>
          <a:off x="2869200" y="609600"/>
          <a:ext cx="34163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30" name="Equation" r:id="rId3" imgW="3416040" imgH="380880" progId="Equation.3">
                  <p:embed/>
                </p:oleObj>
              </mc:Choice>
              <mc:Fallback>
                <p:oleObj name="Equation" r:id="rId3" imgW="34160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200" y="609600"/>
                        <a:ext cx="34163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1448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66724" y="1206000"/>
            <a:ext cx="465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 = autoregressive distributed lag</a:t>
            </a:r>
            <a:endParaRPr lang="en-GB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6723" y="1581150"/>
            <a:ext cx="6972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'autoregressive' because </a:t>
            </a:r>
            <a:r>
              <a:rPr lang="en-GB" sz="1800" b="1" i="1" dirty="0" err="1" smtClean="0"/>
              <a:t>Y</a:t>
            </a:r>
            <a:r>
              <a:rPr lang="en-GB" sz="1800" b="1" i="1" baseline="-25000" dirty="0" err="1" smtClean="0"/>
              <a:t>t</a:t>
            </a:r>
            <a:r>
              <a:rPr lang="en-GB" sz="1800" b="1" dirty="0" smtClean="0"/>
              <a:t> depends on previous values of </a:t>
            </a:r>
            <a:r>
              <a:rPr lang="en-GB" sz="1800" b="1" i="1" dirty="0" smtClean="0"/>
              <a:t>Y</a:t>
            </a:r>
            <a:r>
              <a:rPr lang="en-GB" sz="1800" b="1" dirty="0" smtClean="0"/>
              <a:t>.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185200"/>
            <a:ext cx="9144000" cy="9316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66724" y="2246400"/>
            <a:ext cx="6657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p</a:t>
            </a:r>
            <a:r>
              <a:rPr lang="en-GB" sz="1800" b="1" dirty="0" smtClean="0"/>
              <a:t> = 1 in this specification</a:t>
            </a:r>
            <a:endParaRPr lang="en-GB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6724" y="2620800"/>
            <a:ext cx="631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i="1" dirty="0"/>
              <a:t>q</a:t>
            </a:r>
            <a:r>
              <a:rPr lang="en-GB" sz="1800" b="1" dirty="0" smtClean="0"/>
              <a:t> = 0</a:t>
            </a:r>
            <a:endParaRPr lang="en-GB" sz="1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66724" y="600075"/>
            <a:ext cx="126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ADL(</a:t>
            </a:r>
            <a:r>
              <a:rPr lang="en-GB" sz="1800" b="1" dirty="0"/>
              <a:t>1</a:t>
            </a:r>
            <a:r>
              <a:rPr lang="en-GB" sz="1800" b="1" dirty="0" smtClean="0"/>
              <a:t>, </a:t>
            </a:r>
            <a:r>
              <a:rPr lang="en-GB" sz="1800" b="1" dirty="0"/>
              <a:t>0</a:t>
            </a:r>
            <a:r>
              <a:rPr lang="en-GB" sz="1800" b="1" dirty="0" smtClean="0"/>
              <a:t>)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5F32DCB-798D-4F23-9706-CC21EF420F78}"/>
</file>

<file path=customXml/itemProps2.xml><?xml version="1.0" encoding="utf-8"?>
<ds:datastoreItem xmlns:ds="http://schemas.openxmlformats.org/officeDocument/2006/customXml" ds:itemID="{321952C2-130A-486B-97D3-E93B83FF01A9}"/>
</file>

<file path=customXml/itemProps3.xml><?xml version="1.0" encoding="utf-8"?>
<ds:datastoreItem xmlns:ds="http://schemas.openxmlformats.org/officeDocument/2006/customXml" ds:itemID="{E60F9959-C29B-4731-96CB-B2FC257B1A8C}"/>
</file>

<file path=docProps/app.xml><?xml version="1.0" encoding="utf-8"?>
<Properties xmlns="http://schemas.openxmlformats.org/officeDocument/2006/extended-properties" xmlns:vt="http://schemas.openxmlformats.org/officeDocument/2006/docPropsVTypes">
  <TotalTime>3985</TotalTime>
  <Words>1902</Words>
  <Application>Microsoft Office PowerPoint</Application>
  <PresentationFormat>On-screen Show (4:3)</PresentationFormat>
  <Paragraphs>267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101</cp:revision>
  <dcterms:created xsi:type="dcterms:W3CDTF">1998-05-09T13:24:56Z</dcterms:created>
  <dcterms:modified xsi:type="dcterms:W3CDTF">2016-05-26T11:25:02Z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