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3.xml" ContentType="application/vnd.openxmlformats-officedocument.presentationml.slide+xml"/>
  <Override PartName="/ppt/slides/slide18.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4.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44" r:id="rId2"/>
    <p:sldId id="306" r:id="rId3"/>
    <p:sldId id="343" r:id="rId4"/>
    <p:sldId id="341" r:id="rId5"/>
    <p:sldId id="336" r:id="rId6"/>
    <p:sldId id="342" r:id="rId7"/>
    <p:sldId id="335" r:id="rId8"/>
    <p:sldId id="340" r:id="rId9"/>
    <p:sldId id="333" r:id="rId10"/>
    <p:sldId id="332" r:id="rId11"/>
    <p:sldId id="331" r:id="rId12"/>
    <p:sldId id="286" r:id="rId13"/>
    <p:sldId id="318" r:id="rId14"/>
    <p:sldId id="319" r:id="rId15"/>
    <p:sldId id="321" r:id="rId16"/>
    <p:sldId id="339" r:id="rId17"/>
    <p:sldId id="338" r:id="rId18"/>
    <p:sldId id="337" r:id="rId19"/>
    <p:sldId id="322" r:id="rId20"/>
    <p:sldId id="323" r:id="rId21"/>
    <p:sldId id="324" r:id="rId22"/>
    <p:sldId id="325" r:id="rId23"/>
    <p:sldId id="300" r:id="rId24"/>
    <p:sldId id="326" r:id="rId25"/>
    <p:sldId id="327" r:id="rId26"/>
    <p:sldId id="328" r:id="rId27"/>
    <p:sldId id="329" r:id="rId28"/>
    <p:sldId id="330" r:id="rId29"/>
    <p:sldId id="284" r:id="rId30"/>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3366FF"/>
    <a:srgbClr val="FFFF00"/>
    <a:srgbClr val="00FF00"/>
    <a:srgbClr val="FF0000"/>
    <a:srgbClr val="00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40" autoAdjust="0"/>
    <p:restoredTop sz="97982" autoAdjust="0"/>
  </p:normalViewPr>
  <p:slideViewPr>
    <p:cSldViewPr snapToGrid="0" showGuides="1">
      <p:cViewPr>
        <p:scale>
          <a:sx n="100" d="100"/>
          <a:sy n="100" d="100"/>
        </p:scale>
        <p:origin x="-2214" y="-408"/>
      </p:cViewPr>
      <p:guideLst>
        <p:guide orient="horz" pos="3678"/>
        <p:guide orient="horz" pos="1728"/>
        <p:guide pos="2880"/>
        <p:guide pos="120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10.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4.wmf"/><Relationship Id="rId4" Type="http://schemas.openxmlformats.org/officeDocument/2006/relationships/image" Target="../media/image13.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3.wmf"/><Relationship Id="rId7" Type="http://schemas.openxmlformats.org/officeDocument/2006/relationships/image" Target="../media/image17.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2.wmf"/><Relationship Id="rId7" Type="http://schemas.openxmlformats.org/officeDocument/2006/relationships/image" Target="../media/image19.wmf"/><Relationship Id="rId2" Type="http://schemas.openxmlformats.org/officeDocument/2006/relationships/image" Target="../media/image11.wmf"/><Relationship Id="rId1" Type="http://schemas.openxmlformats.org/officeDocument/2006/relationships/image" Target="../media/image15.wmf"/><Relationship Id="rId6" Type="http://schemas.openxmlformats.org/officeDocument/2006/relationships/image" Target="../media/image18.wmf"/><Relationship Id="rId5" Type="http://schemas.openxmlformats.org/officeDocument/2006/relationships/image" Target="../media/image14.wmf"/><Relationship Id="rId4" Type="http://schemas.openxmlformats.org/officeDocument/2006/relationships/image" Target="../media/image13.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5.wmf"/><Relationship Id="rId5" Type="http://schemas.openxmlformats.org/officeDocument/2006/relationships/image" Target="../media/image6.wmf"/><Relationship Id="rId4"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 Id="rId4"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wmf"/><Relationship Id="rId1" Type="http://schemas.openxmlformats.org/officeDocument/2006/relationships/image" Target="../media/image3.wmf"/><Relationship Id="rId5" Type="http://schemas.openxmlformats.org/officeDocument/2006/relationships/image" Target="../media/image7.wmf"/><Relationship Id="rId4"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912445B-8CC5-47D9-A198-38788B0E1DAD}" type="slidenum">
              <a:rPr lang="en-US"/>
              <a:pPr/>
              <a:t>‹#›</a:t>
            </a:fld>
            <a:endParaRPr lang="en-US"/>
          </a:p>
        </p:txBody>
      </p:sp>
    </p:spTree>
    <p:extLst>
      <p:ext uri="{BB962C8B-B14F-4D97-AF65-F5344CB8AC3E}">
        <p14:creationId xmlns:p14="http://schemas.microsoft.com/office/powerpoint/2010/main" val="4267863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982429D-AA7F-4A17-BCF6-59922C692350}" type="slidenum">
              <a:rPr lang="en-US"/>
              <a:pPr/>
              <a:t>‹#›</a:t>
            </a:fld>
            <a:endParaRPr lang="en-US"/>
          </a:p>
        </p:txBody>
      </p:sp>
    </p:spTree>
    <p:extLst>
      <p:ext uri="{BB962C8B-B14F-4D97-AF65-F5344CB8AC3E}">
        <p14:creationId xmlns:p14="http://schemas.microsoft.com/office/powerpoint/2010/main" val="483955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ECD1F83-E5E0-43E0-95FF-266A85F33B11}" type="slidenum">
              <a:rPr lang="en-US"/>
              <a:pPr/>
              <a:t>‹#›</a:t>
            </a:fld>
            <a:endParaRPr lang="en-US"/>
          </a:p>
        </p:txBody>
      </p:sp>
    </p:spTree>
    <p:extLst>
      <p:ext uri="{BB962C8B-B14F-4D97-AF65-F5344CB8AC3E}">
        <p14:creationId xmlns:p14="http://schemas.microsoft.com/office/powerpoint/2010/main" val="4219924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C54CAC1-7D12-4C72-A2AA-4B960A38B906}" type="slidenum">
              <a:rPr lang="en-US"/>
              <a:pPr/>
              <a:t>‹#›</a:t>
            </a:fld>
            <a:endParaRPr lang="en-US"/>
          </a:p>
        </p:txBody>
      </p:sp>
    </p:spTree>
    <p:extLst>
      <p:ext uri="{BB962C8B-B14F-4D97-AF65-F5344CB8AC3E}">
        <p14:creationId xmlns:p14="http://schemas.microsoft.com/office/powerpoint/2010/main" val="1751740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0B8AAF7-5352-4F7A-99EA-687827F85059}" type="slidenum">
              <a:rPr lang="en-US"/>
              <a:pPr/>
              <a:t>‹#›</a:t>
            </a:fld>
            <a:endParaRPr lang="en-US"/>
          </a:p>
        </p:txBody>
      </p:sp>
    </p:spTree>
    <p:extLst>
      <p:ext uri="{BB962C8B-B14F-4D97-AF65-F5344CB8AC3E}">
        <p14:creationId xmlns:p14="http://schemas.microsoft.com/office/powerpoint/2010/main" val="775240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6B7B9D8-9A7F-46BB-9616-712CBED7968F}" type="slidenum">
              <a:rPr lang="en-US"/>
              <a:pPr/>
              <a:t>‹#›</a:t>
            </a:fld>
            <a:endParaRPr lang="en-US"/>
          </a:p>
        </p:txBody>
      </p:sp>
    </p:spTree>
    <p:extLst>
      <p:ext uri="{BB962C8B-B14F-4D97-AF65-F5344CB8AC3E}">
        <p14:creationId xmlns:p14="http://schemas.microsoft.com/office/powerpoint/2010/main" val="967366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48955B5-1343-4940-8046-060B2D78C586}" type="slidenum">
              <a:rPr lang="en-US"/>
              <a:pPr/>
              <a:t>‹#›</a:t>
            </a:fld>
            <a:endParaRPr lang="en-US"/>
          </a:p>
        </p:txBody>
      </p:sp>
    </p:spTree>
    <p:extLst>
      <p:ext uri="{BB962C8B-B14F-4D97-AF65-F5344CB8AC3E}">
        <p14:creationId xmlns:p14="http://schemas.microsoft.com/office/powerpoint/2010/main" val="983039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8A79D16-A21F-464D-A7C7-7CD88D9722AB}" type="slidenum">
              <a:rPr lang="en-US"/>
              <a:pPr/>
              <a:t>‹#›</a:t>
            </a:fld>
            <a:endParaRPr lang="en-US"/>
          </a:p>
        </p:txBody>
      </p:sp>
    </p:spTree>
    <p:extLst>
      <p:ext uri="{BB962C8B-B14F-4D97-AF65-F5344CB8AC3E}">
        <p14:creationId xmlns:p14="http://schemas.microsoft.com/office/powerpoint/2010/main" val="2964902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62A5EED-12B6-425D-96A2-38806E9CE57A}" type="slidenum">
              <a:rPr lang="en-US"/>
              <a:pPr/>
              <a:t>‹#›</a:t>
            </a:fld>
            <a:endParaRPr lang="en-US"/>
          </a:p>
        </p:txBody>
      </p:sp>
    </p:spTree>
    <p:extLst>
      <p:ext uri="{BB962C8B-B14F-4D97-AF65-F5344CB8AC3E}">
        <p14:creationId xmlns:p14="http://schemas.microsoft.com/office/powerpoint/2010/main" val="739671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1BD260F-367B-4283-9673-385E6EFBB671}" type="slidenum">
              <a:rPr lang="en-US"/>
              <a:pPr/>
              <a:t>‹#›</a:t>
            </a:fld>
            <a:endParaRPr lang="en-US"/>
          </a:p>
        </p:txBody>
      </p:sp>
    </p:spTree>
    <p:extLst>
      <p:ext uri="{BB962C8B-B14F-4D97-AF65-F5344CB8AC3E}">
        <p14:creationId xmlns:p14="http://schemas.microsoft.com/office/powerpoint/2010/main" val="3917207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7F8A566-C3F8-4352-85B0-3E021F82E561}" type="slidenum">
              <a:rPr lang="en-US"/>
              <a:pPr/>
              <a:t>‹#›</a:t>
            </a:fld>
            <a:endParaRPr lang="en-US"/>
          </a:p>
        </p:txBody>
      </p:sp>
    </p:spTree>
    <p:extLst>
      <p:ext uri="{BB962C8B-B14F-4D97-AF65-F5344CB8AC3E}">
        <p14:creationId xmlns:p14="http://schemas.microsoft.com/office/powerpoint/2010/main" val="3654922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DEB45C13-CBBC-4663-BF8B-BF90809A4B3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4.wmf"/><Relationship Id="rId11" Type="http://schemas.openxmlformats.org/officeDocument/2006/relationships/oleObject" Target="../embeddings/oleObject24.bin"/><Relationship Id="rId5" Type="http://schemas.openxmlformats.org/officeDocument/2006/relationships/oleObject" Target="../embeddings/oleObject21.bin"/><Relationship Id="rId10" Type="http://schemas.openxmlformats.org/officeDocument/2006/relationships/image" Target="../media/image6.wmf"/><Relationship Id="rId4" Type="http://schemas.openxmlformats.org/officeDocument/2006/relationships/image" Target="../media/image3.wmf"/><Relationship Id="rId9" Type="http://schemas.openxmlformats.org/officeDocument/2006/relationships/oleObject" Target="../embeddings/oleObject23.bin"/></Relationships>
</file>

<file path=ppt/slides/_rels/slide11.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8.wmf"/><Relationship Id="rId2" Type="http://schemas.openxmlformats.org/officeDocument/2006/relationships/slideLayout" Target="../slideLayouts/slideLayout7.xml"/><Relationship Id="rId16" Type="http://schemas.openxmlformats.org/officeDocument/2006/relationships/image" Target="../media/image10.wmf"/><Relationship Id="rId1" Type="http://schemas.openxmlformats.org/officeDocument/2006/relationships/vmlDrawing" Target="../drawings/vmlDrawing10.vml"/><Relationship Id="rId6" Type="http://schemas.openxmlformats.org/officeDocument/2006/relationships/image" Target="../media/image4.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6.wmf"/><Relationship Id="rId4" Type="http://schemas.openxmlformats.org/officeDocument/2006/relationships/image" Target="../media/image3.wmf"/><Relationship Id="rId9" Type="http://schemas.openxmlformats.org/officeDocument/2006/relationships/oleObject" Target="../embeddings/oleObject28.bin"/><Relationship Id="rId14" Type="http://schemas.openxmlformats.org/officeDocument/2006/relationships/image" Target="../media/image9.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11.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11.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11.wmf"/></Relationships>
</file>

<file path=ppt/slides/_rels/slide15.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35.bin"/><Relationship Id="rId7"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2.wmf"/><Relationship Id="rId5" Type="http://schemas.openxmlformats.org/officeDocument/2006/relationships/oleObject" Target="../embeddings/oleObject36.bin"/><Relationship Id="rId4" Type="http://schemas.openxmlformats.org/officeDocument/2006/relationships/image" Target="../media/image11.wmf"/></Relationships>
</file>

<file path=ppt/slides/_rels/slide16.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1.wmf"/><Relationship Id="rId5" Type="http://schemas.openxmlformats.org/officeDocument/2006/relationships/oleObject" Target="../embeddings/oleObject39.bin"/><Relationship Id="rId10" Type="http://schemas.openxmlformats.org/officeDocument/2006/relationships/image" Target="../media/image13.wmf"/><Relationship Id="rId4" Type="http://schemas.openxmlformats.org/officeDocument/2006/relationships/image" Target="../media/image14.wmf"/><Relationship Id="rId9" Type="http://schemas.openxmlformats.org/officeDocument/2006/relationships/oleObject" Target="../embeddings/oleObject41.bin"/></Relationships>
</file>

<file path=ppt/slides/_rels/slide17.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42.bin"/><Relationship Id="rId7" Type="http://schemas.openxmlformats.org/officeDocument/2006/relationships/oleObject" Target="../embeddings/oleObject44.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2.wmf"/><Relationship Id="rId11" Type="http://schemas.openxmlformats.org/officeDocument/2006/relationships/oleObject" Target="../embeddings/oleObject46.bin"/><Relationship Id="rId5" Type="http://schemas.openxmlformats.org/officeDocument/2006/relationships/oleObject" Target="../embeddings/oleObject43.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45.bin"/></Relationships>
</file>

<file path=ppt/slides/_rels/slide18.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47.bin"/><Relationship Id="rId7" Type="http://schemas.openxmlformats.org/officeDocument/2006/relationships/oleObject" Target="../embeddings/oleObject49.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2.wmf"/><Relationship Id="rId11" Type="http://schemas.openxmlformats.org/officeDocument/2006/relationships/oleObject" Target="../embeddings/oleObject51.bin"/><Relationship Id="rId5" Type="http://schemas.openxmlformats.org/officeDocument/2006/relationships/oleObject" Target="../embeddings/oleObject48.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50.bin"/></Relationships>
</file>

<file path=ppt/slides/_rels/slide19.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52.bin"/><Relationship Id="rId7" Type="http://schemas.openxmlformats.org/officeDocument/2006/relationships/oleObject" Target="../embeddings/oleObject54.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2.wmf"/><Relationship Id="rId11" Type="http://schemas.openxmlformats.org/officeDocument/2006/relationships/oleObject" Target="../embeddings/oleObject56.bin"/><Relationship Id="rId5" Type="http://schemas.openxmlformats.org/officeDocument/2006/relationships/oleObject" Target="../embeddings/oleObject53.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55.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12.wmf"/><Relationship Id="rId11" Type="http://schemas.openxmlformats.org/officeDocument/2006/relationships/oleObject" Target="../embeddings/oleObject61.bin"/><Relationship Id="rId5" Type="http://schemas.openxmlformats.org/officeDocument/2006/relationships/oleObject" Target="../embeddings/oleObject58.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60.bin"/></Relationships>
</file>

<file path=ppt/slides/_rels/slide21.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67.bin"/><Relationship Id="rId3" Type="http://schemas.openxmlformats.org/officeDocument/2006/relationships/oleObject" Target="../embeddings/oleObject62.bin"/><Relationship Id="rId7" Type="http://schemas.openxmlformats.org/officeDocument/2006/relationships/oleObject" Target="../embeddings/oleObject64.bin"/><Relationship Id="rId12" Type="http://schemas.openxmlformats.org/officeDocument/2006/relationships/image" Target="../media/image15.wmf"/><Relationship Id="rId2" Type="http://schemas.openxmlformats.org/officeDocument/2006/relationships/slideLayout" Target="../slideLayouts/slideLayout7.xml"/><Relationship Id="rId16" Type="http://schemas.openxmlformats.org/officeDocument/2006/relationships/image" Target="../media/image17.wmf"/><Relationship Id="rId1" Type="http://schemas.openxmlformats.org/officeDocument/2006/relationships/vmlDrawing" Target="../drawings/vmlDrawing20.vml"/><Relationship Id="rId6" Type="http://schemas.openxmlformats.org/officeDocument/2006/relationships/image" Target="../media/image12.wmf"/><Relationship Id="rId11" Type="http://schemas.openxmlformats.org/officeDocument/2006/relationships/oleObject" Target="../embeddings/oleObject66.bin"/><Relationship Id="rId5" Type="http://schemas.openxmlformats.org/officeDocument/2006/relationships/oleObject" Target="../embeddings/oleObject63.bin"/><Relationship Id="rId15" Type="http://schemas.openxmlformats.org/officeDocument/2006/relationships/oleObject" Target="../embeddings/oleObject68.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65.bin"/><Relationship Id="rId14" Type="http://schemas.openxmlformats.org/officeDocument/2006/relationships/image" Target="../media/image16.wmf"/></Relationships>
</file>

<file path=ppt/slides/_rels/slide22.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74.bin"/><Relationship Id="rId3" Type="http://schemas.openxmlformats.org/officeDocument/2006/relationships/oleObject" Target="../embeddings/oleObject69.bin"/><Relationship Id="rId7" Type="http://schemas.openxmlformats.org/officeDocument/2006/relationships/oleObject" Target="../embeddings/oleObject71.bin"/><Relationship Id="rId12" Type="http://schemas.openxmlformats.org/officeDocument/2006/relationships/image" Target="../media/image14.wmf"/><Relationship Id="rId2" Type="http://schemas.openxmlformats.org/officeDocument/2006/relationships/slideLayout" Target="../slideLayouts/slideLayout7.xml"/><Relationship Id="rId16" Type="http://schemas.openxmlformats.org/officeDocument/2006/relationships/image" Target="../media/image19.wmf"/><Relationship Id="rId1" Type="http://schemas.openxmlformats.org/officeDocument/2006/relationships/vmlDrawing" Target="../drawings/vmlDrawing21.vml"/><Relationship Id="rId6" Type="http://schemas.openxmlformats.org/officeDocument/2006/relationships/image" Target="../media/image11.wmf"/><Relationship Id="rId11" Type="http://schemas.openxmlformats.org/officeDocument/2006/relationships/oleObject" Target="../embeddings/oleObject73.bin"/><Relationship Id="rId5" Type="http://schemas.openxmlformats.org/officeDocument/2006/relationships/oleObject" Target="../embeddings/oleObject70.bin"/><Relationship Id="rId15" Type="http://schemas.openxmlformats.org/officeDocument/2006/relationships/oleObject" Target="../embeddings/oleObject75.bin"/><Relationship Id="rId10" Type="http://schemas.openxmlformats.org/officeDocument/2006/relationships/image" Target="../media/image13.wmf"/><Relationship Id="rId4" Type="http://schemas.openxmlformats.org/officeDocument/2006/relationships/image" Target="../media/image15.wmf"/><Relationship Id="rId9" Type="http://schemas.openxmlformats.org/officeDocument/2006/relationships/oleObject" Target="../embeddings/oleObject72.bin"/><Relationship Id="rId14" Type="http://schemas.openxmlformats.org/officeDocument/2006/relationships/image" Target="../media/image18.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20.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7.xml"/><Relationship Id="rId1" Type="http://schemas.openxmlformats.org/officeDocument/2006/relationships/vmlDrawing" Target="../drawings/vmlDrawing23.vml"/><Relationship Id="rId4" Type="http://schemas.openxmlformats.org/officeDocument/2006/relationships/image" Target="../media/image21.wmf"/></Relationships>
</file>

<file path=ppt/slides/_rels/slide29.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wmf"/><Relationship Id="rId5" Type="http://schemas.openxmlformats.org/officeDocument/2006/relationships/oleObject" Target="../embeddings/oleObject5.bin"/><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5" Type="http://schemas.openxmlformats.org/officeDocument/2006/relationships/oleObject" Target="../embeddings/oleObject7.bin"/><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4.wmf"/><Relationship Id="rId5" Type="http://schemas.openxmlformats.org/officeDocument/2006/relationships/oleObject" Target="../embeddings/oleObject9.bin"/><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1.bin"/><Relationship Id="rId7" Type="http://schemas.openxmlformats.org/officeDocument/2006/relationships/oleObject" Target="../embeddings/oleObject13.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11" Type="http://schemas.openxmlformats.org/officeDocument/2006/relationships/oleObject" Target="../embeddings/oleObject15.bin"/><Relationship Id="rId5" Type="http://schemas.openxmlformats.org/officeDocument/2006/relationships/oleObject" Target="../embeddings/oleObject12.bin"/><Relationship Id="rId10" Type="http://schemas.openxmlformats.org/officeDocument/2006/relationships/image" Target="../media/image2.wmf"/><Relationship Id="rId4" Type="http://schemas.openxmlformats.org/officeDocument/2006/relationships/image" Target="../media/image5.wmf"/><Relationship Id="rId9" Type="http://schemas.openxmlformats.org/officeDocument/2006/relationships/oleObject" Target="../embeddings/oleObject14.bin"/></Relationships>
</file>

<file path=ppt/slides/_rels/slide9.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4.wmf"/><Relationship Id="rId5" Type="http://schemas.openxmlformats.org/officeDocument/2006/relationships/oleObject" Target="../embeddings/oleObject17.bin"/><Relationship Id="rId10" Type="http://schemas.openxmlformats.org/officeDocument/2006/relationships/image" Target="../media/image6.wmf"/><Relationship Id="rId4" Type="http://schemas.openxmlformats.org/officeDocument/2006/relationships/image" Target="../media/image3.wmf"/><Relationship Id="rId9" Type="http://schemas.openxmlformats.org/officeDocument/2006/relationships/oleObject" Target="../embeddings/oleObject1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11: </a:t>
            </a:r>
            <a:r>
              <a:rPr lang="en-US" dirty="0">
                <a:solidFill>
                  <a:schemeClr val="bg1"/>
                </a:solidFill>
                <a:latin typeface="Arial" pitchFamily="34" charset="0"/>
                <a:cs typeface="Arial" pitchFamily="34" charset="0"/>
              </a:rPr>
              <a:t>Models Using Time Series Data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663115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83"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9</a:t>
            </a:r>
            <a:endParaRPr lang="en-US" sz="1000" dirty="0">
              <a:solidFill>
                <a:srgbClr val="3366FF"/>
              </a:solidFill>
            </a:endParaRPr>
          </a:p>
        </p:txBody>
      </p:sp>
      <p:sp>
        <p:nvSpPr>
          <p:cNvPr id="13108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long-run effect can be evaluated by finding the relationship between the equilibrium values of </a:t>
            </a:r>
            <a:r>
              <a:rPr lang="en-GB" sz="1500" b="1" i="1"/>
              <a:t>Y</a:t>
            </a:r>
            <a:r>
              <a:rPr lang="en-GB" sz="1500" b="1"/>
              <a:t> and </a:t>
            </a:r>
            <a:r>
              <a:rPr lang="en-GB" sz="1500" b="1" i="1"/>
              <a:t>X</a:t>
            </a:r>
            <a:r>
              <a:rPr lang="en-GB" sz="1500" b="1"/>
              <a:t>.</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8" name="Rectangle 16"/>
          <p:cNvSpPr>
            <a:spLocks noChangeArrowheads="1"/>
          </p:cNvSpPr>
          <p:nvPr/>
        </p:nvSpPr>
        <p:spPr bwMode="auto">
          <a:xfrm>
            <a:off x="0" y="3538800"/>
            <a:ext cx="9144000" cy="59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738800"/>
            <a:ext cx="9144000" cy="16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2" name="Object 7"/>
          <p:cNvGraphicFramePr>
            <a:graphicFrameLocks noChangeAspect="1"/>
          </p:cNvGraphicFramePr>
          <p:nvPr>
            <p:extLst>
              <p:ext uri="{D42A27DB-BD31-4B8C-83A1-F6EECF244321}">
                <p14:modId xmlns:p14="http://schemas.microsoft.com/office/powerpoint/2010/main" val="2619055081"/>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31193"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9"/>
          <p:cNvGraphicFramePr>
            <a:graphicFrameLocks noChangeAspect="1"/>
          </p:cNvGraphicFramePr>
          <p:nvPr>
            <p:extLst>
              <p:ext uri="{D42A27DB-BD31-4B8C-83A1-F6EECF244321}">
                <p14:modId xmlns:p14="http://schemas.microsoft.com/office/powerpoint/2010/main" val="548441173"/>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31194" name="Equation" r:id="rId5" imgW="2628720" imgH="419040" progId="Equation.3">
                  <p:embed/>
                </p:oleObj>
              </mc:Choice>
              <mc:Fallback>
                <p:oleObj name="Equation" r:id="rId5" imgW="2628720" imgH="419040" progId="Equation.3">
                  <p:embed/>
                  <p:pic>
                    <p:nvPicPr>
                      <p:cNvPr id="0" name=""/>
                      <p:cNvPicPr>
                        <a:picLocks noChangeAspect="1" noChangeArrowheads="1"/>
                      </p:cNvPicPr>
                      <p:nvPr/>
                    </p:nvPicPr>
                    <p:blipFill>
                      <a:blip r:embed="rId6"/>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15"/>
          <p:cNvGraphicFramePr>
            <a:graphicFrameLocks noChangeAspect="1"/>
          </p:cNvGraphicFramePr>
          <p:nvPr>
            <p:extLst>
              <p:ext uri="{D42A27DB-BD31-4B8C-83A1-F6EECF244321}">
                <p14:modId xmlns:p14="http://schemas.microsoft.com/office/powerpoint/2010/main" val="2775111219"/>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31195" name="Equation" r:id="rId7" imgW="2374560" imgH="419040" progId="Equation.3">
                  <p:embed/>
                </p:oleObj>
              </mc:Choice>
              <mc:Fallback>
                <p:oleObj name="Equation" r:id="rId7" imgW="237456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17"/>
          <p:cNvGraphicFramePr>
            <a:graphicFrameLocks noChangeAspect="1"/>
          </p:cNvGraphicFramePr>
          <p:nvPr>
            <p:extLst>
              <p:ext uri="{D42A27DB-BD31-4B8C-83A1-F6EECF244321}">
                <p14:modId xmlns:p14="http://schemas.microsoft.com/office/powerpoint/2010/main" val="2444729912"/>
              </p:ext>
            </p:extLst>
          </p:nvPr>
        </p:nvGraphicFramePr>
        <p:xfrm>
          <a:off x="1530350" y="1854200"/>
          <a:ext cx="4356100" cy="1473200"/>
        </p:xfrm>
        <a:graphic>
          <a:graphicData uri="http://schemas.openxmlformats.org/presentationml/2006/ole">
            <mc:AlternateContent xmlns:mc="http://schemas.openxmlformats.org/markup-compatibility/2006">
              <mc:Choice xmlns:v="urn:schemas-microsoft-com:vml" Requires="v">
                <p:oleObj spid="_x0000_s131196" name="Equation" r:id="rId9" imgW="4356000" imgH="1473120" progId="Equation.3">
                  <p:embed/>
                </p:oleObj>
              </mc:Choice>
              <mc:Fallback>
                <p:oleObj name="Equation" r:id="rId9" imgW="4356000" imgH="14731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0350" y="1854200"/>
                        <a:ext cx="43561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511386341"/>
              </p:ext>
            </p:extLst>
          </p:nvPr>
        </p:nvGraphicFramePr>
        <p:xfrm>
          <a:off x="1571625" y="3630613"/>
          <a:ext cx="3378200" cy="419100"/>
        </p:xfrm>
        <a:graphic>
          <a:graphicData uri="http://schemas.openxmlformats.org/presentationml/2006/ole">
            <mc:AlternateContent xmlns:mc="http://schemas.openxmlformats.org/markup-compatibility/2006">
              <mc:Choice xmlns:v="urn:schemas-microsoft-com:vml" Requires="v">
                <p:oleObj spid="_x0000_s131197" name="Equation" r:id="rId11" imgW="3377880" imgH="419040" progId="Equation.DSMT4">
                  <p:embed/>
                </p:oleObj>
              </mc:Choice>
              <mc:Fallback>
                <p:oleObj name="Equation" r:id="rId11" imgW="3377880" imgH="4190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71625" y="3630613"/>
                        <a:ext cx="3378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6"/>
          <p:cNvSpPr>
            <a:spLocks noChangeArrowheads="1"/>
          </p:cNvSpPr>
          <p:nvPr/>
        </p:nvSpPr>
        <p:spPr bwMode="auto">
          <a:xfrm>
            <a:off x="0" y="4950000"/>
            <a:ext cx="9144000" cy="59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4244400"/>
            <a:ext cx="9144000" cy="59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3538800"/>
            <a:ext cx="9144000" cy="59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738800"/>
            <a:ext cx="9144000" cy="16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0064" name="Rectangle 16"/>
          <p:cNvSpPr>
            <a:spLocks noChangeArrowheads="1"/>
          </p:cNvSpPr>
          <p:nvPr/>
        </p:nvSpPr>
        <p:spPr bwMode="auto">
          <a:xfrm>
            <a:off x="2641600" y="627063"/>
            <a:ext cx="347663"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005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graphicFrame>
        <p:nvGraphicFramePr>
          <p:cNvPr id="130055" name="Object 7"/>
          <p:cNvGraphicFramePr>
            <a:graphicFrameLocks noChangeAspect="1"/>
          </p:cNvGraphicFramePr>
          <p:nvPr>
            <p:extLst>
              <p:ext uri="{D42A27DB-BD31-4B8C-83A1-F6EECF244321}">
                <p14:modId xmlns:p14="http://schemas.microsoft.com/office/powerpoint/2010/main" val="2743752308"/>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44538" name="Equation" r:id="rId3" imgW="2755800" imgH="419040" progId="Equation.3">
                  <p:embed/>
                </p:oleObj>
              </mc:Choice>
              <mc:Fallback>
                <p:oleObj name="Equation" r:id="rId3" imgW="2755800" imgH="419040" progId="Equation.3">
                  <p:embed/>
                  <p:pic>
                    <p:nvPicPr>
                      <p:cNvPr id="0" name="Object 7"/>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0057" name="Object 9"/>
          <p:cNvGraphicFramePr>
            <a:graphicFrameLocks noChangeAspect="1"/>
          </p:cNvGraphicFramePr>
          <p:nvPr>
            <p:extLst>
              <p:ext uri="{D42A27DB-BD31-4B8C-83A1-F6EECF244321}">
                <p14:modId xmlns:p14="http://schemas.microsoft.com/office/powerpoint/2010/main" val="2747948167"/>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44539" name="Equation" r:id="rId5" imgW="2628720" imgH="419040" progId="Equation.3">
                  <p:embed/>
                </p:oleObj>
              </mc:Choice>
              <mc:Fallback>
                <p:oleObj name="Equation" r:id="rId5" imgW="2628720" imgH="419040" progId="Equation.3">
                  <p:embed/>
                  <p:pic>
                    <p:nvPicPr>
                      <p:cNvPr id="0" name="Object 9"/>
                      <p:cNvPicPr>
                        <a:picLocks noChangeAspect="1" noChangeArrowheads="1"/>
                      </p:cNvPicPr>
                      <p:nvPr/>
                    </p:nvPicPr>
                    <p:blipFill>
                      <a:blip r:embed="rId6"/>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 name="Rectangle 16"/>
          <p:cNvSpPr>
            <a:spLocks noChangeArrowheads="1"/>
          </p:cNvSpPr>
          <p:nvPr/>
        </p:nvSpPr>
        <p:spPr bwMode="auto">
          <a:xfrm>
            <a:off x="2613025" y="5065713"/>
            <a:ext cx="347663"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0062" name="Text Box 1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long-run effect turns out to be </a:t>
            </a:r>
            <a:r>
              <a:rPr lang="en-GB" sz="1500" b="1" i="1">
                <a:latin typeface="Symbol" pitchFamily="18" charset="2"/>
              </a:rPr>
              <a:t>g</a:t>
            </a:r>
            <a:r>
              <a:rPr lang="en-GB" sz="1500" b="1" baseline="-25000"/>
              <a:t>2</a:t>
            </a:r>
            <a:r>
              <a:rPr lang="en-GB" sz="1500" b="1"/>
              <a:t>.  This makes sense, since this is the coefficient in the equation determining the desired value of </a:t>
            </a:r>
            <a:r>
              <a:rPr lang="en-GB" sz="1500" b="1" i="1"/>
              <a:t>Y.</a:t>
            </a:r>
          </a:p>
        </p:txBody>
      </p:sp>
      <p:graphicFrame>
        <p:nvGraphicFramePr>
          <p:cNvPr id="130063" name="Object 15"/>
          <p:cNvGraphicFramePr>
            <a:graphicFrameLocks noChangeAspect="1"/>
          </p:cNvGraphicFramePr>
          <p:nvPr>
            <p:extLst>
              <p:ext uri="{D42A27DB-BD31-4B8C-83A1-F6EECF244321}">
                <p14:modId xmlns:p14="http://schemas.microsoft.com/office/powerpoint/2010/main" val="1876714328"/>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44540" name="Equation" r:id="rId7" imgW="2374560" imgH="419040" progId="Equation.3">
                  <p:embed/>
                </p:oleObj>
              </mc:Choice>
              <mc:Fallback>
                <p:oleObj name="Equation" r:id="rId7" imgW="2374560" imgH="41904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0065" name="Object 17"/>
          <p:cNvGraphicFramePr>
            <a:graphicFrameLocks noChangeAspect="1"/>
          </p:cNvGraphicFramePr>
          <p:nvPr>
            <p:extLst>
              <p:ext uri="{D42A27DB-BD31-4B8C-83A1-F6EECF244321}">
                <p14:modId xmlns:p14="http://schemas.microsoft.com/office/powerpoint/2010/main" val="23714321"/>
              </p:ext>
            </p:extLst>
          </p:nvPr>
        </p:nvGraphicFramePr>
        <p:xfrm>
          <a:off x="1530350" y="1854200"/>
          <a:ext cx="4356100" cy="1473200"/>
        </p:xfrm>
        <a:graphic>
          <a:graphicData uri="http://schemas.openxmlformats.org/presentationml/2006/ole">
            <mc:AlternateContent xmlns:mc="http://schemas.openxmlformats.org/markup-compatibility/2006">
              <mc:Choice xmlns:v="urn:schemas-microsoft-com:vml" Requires="v">
                <p:oleObj spid="_x0000_s144541" name="Equation" r:id="rId9" imgW="4356000" imgH="1473120" progId="Equation.3">
                  <p:embed/>
                </p:oleObj>
              </mc:Choice>
              <mc:Fallback>
                <p:oleObj name="Equation" r:id="rId9" imgW="4356000" imgH="1473120"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0350" y="1854200"/>
                        <a:ext cx="43561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511386341"/>
              </p:ext>
            </p:extLst>
          </p:nvPr>
        </p:nvGraphicFramePr>
        <p:xfrm>
          <a:off x="1571625" y="3630613"/>
          <a:ext cx="3378200" cy="419100"/>
        </p:xfrm>
        <a:graphic>
          <a:graphicData uri="http://schemas.openxmlformats.org/presentationml/2006/ole">
            <mc:AlternateContent xmlns:mc="http://schemas.openxmlformats.org/markup-compatibility/2006">
              <mc:Choice xmlns:v="urn:schemas-microsoft-com:vml" Requires="v">
                <p:oleObj spid="_x0000_s144542" name="Equation" r:id="rId11" imgW="3377880" imgH="419040" progId="Equation.DSMT4">
                  <p:embed/>
                </p:oleObj>
              </mc:Choice>
              <mc:Fallback>
                <p:oleObj name="Equation" r:id="rId11" imgW="3377880" imgH="419040" progId="Equation.DSMT4">
                  <p:embed/>
                  <p:pic>
                    <p:nvPicPr>
                      <p:cNvPr id="0" name="Object 11"/>
                      <p:cNvPicPr>
                        <a:picLocks noChangeAspect="1" noChangeArrowheads="1"/>
                      </p:cNvPicPr>
                      <p:nvPr/>
                    </p:nvPicPr>
                    <p:blipFill>
                      <a:blip r:embed="rId12"/>
                      <a:srcRect/>
                      <a:stretch>
                        <a:fillRect/>
                      </a:stretch>
                    </p:blipFill>
                    <p:spPr bwMode="auto">
                      <a:xfrm>
                        <a:off x="1571625" y="3630613"/>
                        <a:ext cx="33782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91762603"/>
              </p:ext>
            </p:extLst>
          </p:nvPr>
        </p:nvGraphicFramePr>
        <p:xfrm>
          <a:off x="1382713" y="4335463"/>
          <a:ext cx="2197100" cy="406400"/>
        </p:xfrm>
        <a:graphic>
          <a:graphicData uri="http://schemas.openxmlformats.org/presentationml/2006/ole">
            <mc:AlternateContent xmlns:mc="http://schemas.openxmlformats.org/markup-compatibility/2006">
              <mc:Choice xmlns:v="urn:schemas-microsoft-com:vml" Requires="v">
                <p:oleObj spid="_x0000_s144543" name="Equation" r:id="rId13" imgW="2197080" imgH="406080" progId="Equation.DSMT4">
                  <p:embed/>
                </p:oleObj>
              </mc:Choice>
              <mc:Fallback>
                <p:oleObj name="Equation" r:id="rId13" imgW="2197080" imgH="406080" progId="Equation.DSMT4">
                  <p:embed/>
                  <p:pic>
                    <p:nvPicPr>
                      <p:cNvPr id="0" name="Object 12"/>
                      <p:cNvPicPr>
                        <a:picLocks noChangeAspect="1" noChangeArrowheads="1"/>
                      </p:cNvPicPr>
                      <p:nvPr/>
                    </p:nvPicPr>
                    <p:blipFill>
                      <a:blip r:embed="rId14"/>
                      <a:srcRect/>
                      <a:stretch>
                        <a:fillRect/>
                      </a:stretch>
                    </p:blipFill>
                    <p:spPr bwMode="auto">
                      <a:xfrm>
                        <a:off x="1382713" y="4335463"/>
                        <a:ext cx="21971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347452537"/>
              </p:ext>
            </p:extLst>
          </p:nvPr>
        </p:nvGraphicFramePr>
        <p:xfrm>
          <a:off x="1568450" y="5046663"/>
          <a:ext cx="1638300" cy="406400"/>
        </p:xfrm>
        <a:graphic>
          <a:graphicData uri="http://schemas.openxmlformats.org/presentationml/2006/ole">
            <mc:AlternateContent xmlns:mc="http://schemas.openxmlformats.org/markup-compatibility/2006">
              <mc:Choice xmlns:v="urn:schemas-microsoft-com:vml" Requires="v">
                <p:oleObj spid="_x0000_s144544" name="Equation" r:id="rId15" imgW="1638000" imgH="406080" progId="Equation.DSMT4">
                  <p:embed/>
                </p:oleObj>
              </mc:Choice>
              <mc:Fallback>
                <p:oleObj name="Equation" r:id="rId15" imgW="1638000" imgH="406080" progId="Equation.DSMT4">
                  <p:embed/>
                  <p:pic>
                    <p:nvPicPr>
                      <p:cNvPr id="0" name="Object 13"/>
                      <p:cNvPicPr>
                        <a:picLocks noChangeAspect="1" noChangeArrowheads="1"/>
                      </p:cNvPicPr>
                      <p:nvPr/>
                    </p:nvPicPr>
                    <p:blipFill>
                      <a:blip r:embed="rId16"/>
                      <a:srcRect/>
                      <a:stretch>
                        <a:fillRect/>
                      </a:stretch>
                    </p:blipFill>
                    <p:spPr bwMode="auto">
                      <a:xfrm>
                        <a:off x="1568450" y="5046663"/>
                        <a:ext cx="16383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397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83985"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Brown's Habit Persistence Model of the aggregate consumption function was an early example of the use of a partial adjustment model.  Desired consumption is related to wage income, nonwage income and a dummy variable.</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9" name="Rectangle 16"/>
          <p:cNvSpPr>
            <a:spLocks noChangeArrowheads="1"/>
          </p:cNvSpPr>
          <p:nvPr/>
        </p:nvSpPr>
        <p:spPr bwMode="auto">
          <a:xfrm>
            <a:off x="0" y="539997"/>
            <a:ext cx="9144000" cy="68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12"/>
          <p:cNvGraphicFramePr>
            <a:graphicFrameLocks noChangeAspect="1"/>
          </p:cNvGraphicFramePr>
          <p:nvPr>
            <p:extLst>
              <p:ext uri="{D42A27DB-BD31-4B8C-83A1-F6EECF244321}">
                <p14:modId xmlns:p14="http://schemas.microsoft.com/office/powerpoint/2010/main" val="1402382205"/>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84010" name="Equation" r:id="rId3" imgW="4165560" imgH="419040" progId="Equation.3">
                  <p:embed/>
                </p:oleObj>
              </mc:Choice>
              <mc:Fallback>
                <p:oleObj name="Equation" r:id="rId3" imgW="4165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11674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reason for separating income into wage income and nonwage income is that the marginal propensity to consume is likely to be higher for wage income than for nonwage income.</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9" name="Rectangle 16"/>
          <p:cNvSpPr>
            <a:spLocks noChangeArrowheads="1"/>
          </p:cNvSpPr>
          <p:nvPr/>
        </p:nvSpPr>
        <p:spPr bwMode="auto">
          <a:xfrm>
            <a:off x="0" y="539997"/>
            <a:ext cx="9144000" cy="68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12"/>
          <p:cNvGraphicFramePr>
            <a:graphicFrameLocks noChangeAspect="1"/>
          </p:cNvGraphicFramePr>
          <p:nvPr>
            <p:extLst>
              <p:ext uri="{D42A27DB-BD31-4B8C-83A1-F6EECF244321}">
                <p14:modId xmlns:p14="http://schemas.microsoft.com/office/powerpoint/2010/main" val="1402382205"/>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16765" name="Equation" r:id="rId3" imgW="4165560" imgH="419040" progId="Equation.3">
                  <p:embed/>
                </p:oleObj>
              </mc:Choice>
              <mc:Fallback>
                <p:oleObj name="Equation" r:id="rId3" imgW="4165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77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11776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Brown fitted the model with a time series which included observations before and after the Second World War.  The dummy variable, </a:t>
            </a:r>
            <a:r>
              <a:rPr lang="en-GB" sz="1500" b="1" i="1"/>
              <a:t>A</a:t>
            </a:r>
            <a:r>
              <a:rPr lang="en-GB" sz="1500" b="1"/>
              <a:t>, was defined to be 0 for the prewar observations and 1 for the postwar ones.</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9" name="Rectangle 16"/>
          <p:cNvSpPr>
            <a:spLocks noChangeArrowheads="1"/>
          </p:cNvSpPr>
          <p:nvPr/>
        </p:nvSpPr>
        <p:spPr bwMode="auto">
          <a:xfrm>
            <a:off x="0" y="539997"/>
            <a:ext cx="9144000" cy="680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12"/>
          <p:cNvGraphicFramePr>
            <a:graphicFrameLocks noChangeAspect="1"/>
          </p:cNvGraphicFramePr>
          <p:nvPr>
            <p:extLst>
              <p:ext uri="{D42A27DB-BD31-4B8C-83A1-F6EECF244321}">
                <p14:modId xmlns:p14="http://schemas.microsoft.com/office/powerpoint/2010/main" val="2135019492"/>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17789" name="Equation" r:id="rId3" imgW="4165560" imgH="419040" progId="Equation.3">
                  <p:embed/>
                </p:oleObj>
              </mc:Choice>
              <mc:Fallback>
                <p:oleObj name="Equation" r:id="rId3" imgW="4165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9834" name="Text Box 2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119835"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the name of his model suggests, Brown hypothesized that there was a lag in the response of consumption to changes in income and he used a partial adjustment model.</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2" name="Rectangle 16"/>
          <p:cNvSpPr>
            <a:spLocks noChangeArrowheads="1"/>
          </p:cNvSpPr>
          <p:nvPr/>
        </p:nvSpPr>
        <p:spPr bwMode="auto">
          <a:xfrm>
            <a:off x="0" y="539998"/>
            <a:ext cx="9144000" cy="114592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15"/>
          <p:cNvGraphicFramePr>
            <a:graphicFrameLocks noChangeAspect="1"/>
          </p:cNvGraphicFramePr>
          <p:nvPr>
            <p:extLst>
              <p:ext uri="{D42A27DB-BD31-4B8C-83A1-F6EECF244321}">
                <p14:modId xmlns:p14="http://schemas.microsoft.com/office/powerpoint/2010/main" val="2135019492"/>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45465" name="Equation" r:id="rId3" imgW="4165560" imgH="419040" progId="Equation.3">
                  <p:embed/>
                </p:oleObj>
              </mc:Choice>
              <mc:Fallback>
                <p:oleObj name="Equation" r:id="rId3" imgW="4165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884832347"/>
              </p:ext>
            </p:extLst>
          </p:nvPr>
        </p:nvGraphicFramePr>
        <p:xfrm>
          <a:off x="5454650" y="666000"/>
          <a:ext cx="2921000" cy="419100"/>
        </p:xfrm>
        <a:graphic>
          <a:graphicData uri="http://schemas.openxmlformats.org/presentationml/2006/ole">
            <mc:AlternateContent xmlns:mc="http://schemas.openxmlformats.org/markup-compatibility/2006">
              <mc:Choice xmlns:v="urn:schemas-microsoft-com:vml" Requires="v">
                <p:oleObj spid="_x0000_s145466" name="Equation" r:id="rId5" imgW="2920680" imgH="419040" progId="Equation.3">
                  <p:embed/>
                </p:oleObj>
              </mc:Choice>
              <mc:Fallback>
                <p:oleObj name="Equation" r:id="rId5" imgW="2920680" imgH="419040" progId="Equation.3">
                  <p:embed/>
                  <p:pic>
                    <p:nvPicPr>
                      <p:cNvPr id="0" name=""/>
                      <p:cNvPicPr>
                        <a:picLocks noChangeAspect="1" noChangeArrowheads="1"/>
                      </p:cNvPicPr>
                      <p:nvPr/>
                    </p:nvPicPr>
                    <p:blipFill>
                      <a:blip r:embed="rId6"/>
                      <a:srcRect/>
                      <a:stretch>
                        <a:fillRect/>
                      </a:stretch>
                    </p:blipFill>
                    <p:spPr bwMode="auto">
                      <a:xfrm>
                        <a:off x="5454650" y="66600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4060052897"/>
              </p:ext>
            </p:extLst>
          </p:nvPr>
        </p:nvGraphicFramePr>
        <p:xfrm>
          <a:off x="6223000" y="1152525"/>
          <a:ext cx="2730500" cy="419100"/>
        </p:xfrm>
        <a:graphic>
          <a:graphicData uri="http://schemas.openxmlformats.org/presentationml/2006/ole">
            <mc:AlternateContent xmlns:mc="http://schemas.openxmlformats.org/markup-compatibility/2006">
              <mc:Choice xmlns:v="urn:schemas-microsoft-com:vml" Requires="v">
                <p:oleObj spid="_x0000_s145467" name="Equation" r:id="rId7" imgW="2730240" imgH="419040" progId="Equation.3">
                  <p:embed/>
                </p:oleObj>
              </mc:Choice>
              <mc:Fallback>
                <p:oleObj name="Equation" r:id="rId7" imgW="2730240" imgH="419040" progId="Equation.3">
                  <p:embed/>
                  <p:pic>
                    <p:nvPicPr>
                      <p:cNvPr id="0" name=""/>
                      <p:cNvPicPr>
                        <a:picLocks noChangeAspect="1" noChangeArrowheads="1"/>
                      </p:cNvPicPr>
                      <p:nvPr/>
                    </p:nvPicPr>
                    <p:blipFill>
                      <a:blip r:embed="rId8"/>
                      <a:srcRect/>
                      <a:stretch>
                        <a:fillRect/>
                      </a:stretch>
                    </p:blipFill>
                    <p:spPr bwMode="auto">
                      <a:xfrm>
                        <a:off x="6223000" y="1152525"/>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6"/>
          <p:cNvSpPr>
            <a:spLocks noChangeArrowheads="1"/>
          </p:cNvSpPr>
          <p:nvPr/>
        </p:nvSpPr>
        <p:spPr bwMode="auto">
          <a:xfrm>
            <a:off x="0" y="539998"/>
            <a:ext cx="9144000" cy="114592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8250"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13825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Substituting for desired consumption, one obtains current consumption in terms of current income and previous consumption.</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3" name="Rectangle 16"/>
          <p:cNvSpPr>
            <a:spLocks noChangeArrowheads="1"/>
          </p:cNvSpPr>
          <p:nvPr/>
        </p:nvSpPr>
        <p:spPr bwMode="auto">
          <a:xfrm>
            <a:off x="0" y="1792800"/>
            <a:ext cx="9144000" cy="119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31"/>
          <p:cNvGraphicFramePr>
            <a:graphicFrameLocks noChangeAspect="1"/>
          </p:cNvGraphicFramePr>
          <p:nvPr>
            <p:extLst>
              <p:ext uri="{D42A27DB-BD31-4B8C-83A1-F6EECF244321}">
                <p14:modId xmlns:p14="http://schemas.microsoft.com/office/powerpoint/2010/main" val="3222387041"/>
              </p:ext>
            </p:extLst>
          </p:nvPr>
        </p:nvGraphicFramePr>
        <p:xfrm>
          <a:off x="846000" y="1917700"/>
          <a:ext cx="6592888" cy="927100"/>
        </p:xfrm>
        <a:graphic>
          <a:graphicData uri="http://schemas.openxmlformats.org/presentationml/2006/ole">
            <mc:AlternateContent xmlns:mc="http://schemas.openxmlformats.org/markup-compatibility/2006">
              <mc:Choice xmlns:v="urn:schemas-microsoft-com:vml" Requires="v">
                <p:oleObj spid="_x0000_s138327" name="Equation" r:id="rId3" imgW="6591240" imgH="927000" progId="Equation.3">
                  <p:embed/>
                </p:oleObj>
              </mc:Choice>
              <mc:Fallback>
                <p:oleObj name="Equation" r:id="rId3" imgW="6591240" imgH="927000" progId="Equation.3">
                  <p:embed/>
                  <p:pic>
                    <p:nvPicPr>
                      <p:cNvPr id="0" name=""/>
                      <p:cNvPicPr>
                        <a:picLocks noChangeAspect="1" noChangeArrowheads="1"/>
                      </p:cNvPicPr>
                      <p:nvPr/>
                    </p:nvPicPr>
                    <p:blipFill>
                      <a:blip r:embed="rId4"/>
                      <a:srcRect/>
                      <a:stretch>
                        <a:fillRect/>
                      </a:stretch>
                    </p:blipFill>
                    <p:spPr bwMode="auto">
                      <a:xfrm>
                        <a:off x="846000" y="1917700"/>
                        <a:ext cx="659288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614908726"/>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38328" name="Equation" r:id="rId5" imgW="4165560" imgH="419040" progId="Equation.3">
                  <p:embed/>
                </p:oleObj>
              </mc:Choice>
              <mc:Fallback>
                <p:oleObj name="Equation" r:id="rId5" imgW="416556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694217368"/>
              </p:ext>
            </p:extLst>
          </p:nvPr>
        </p:nvGraphicFramePr>
        <p:xfrm>
          <a:off x="5454650" y="666000"/>
          <a:ext cx="2921000" cy="419100"/>
        </p:xfrm>
        <a:graphic>
          <a:graphicData uri="http://schemas.openxmlformats.org/presentationml/2006/ole">
            <mc:AlternateContent xmlns:mc="http://schemas.openxmlformats.org/markup-compatibility/2006">
              <mc:Choice xmlns:v="urn:schemas-microsoft-com:vml" Requires="v">
                <p:oleObj spid="_x0000_s138329" name="Equation" r:id="rId7" imgW="2920680" imgH="419040" progId="Equation.3">
                  <p:embed/>
                </p:oleObj>
              </mc:Choice>
              <mc:Fallback>
                <p:oleObj name="Equation" r:id="rId7" imgW="2920680" imgH="419040" progId="Equation.3">
                  <p:embed/>
                  <p:pic>
                    <p:nvPicPr>
                      <p:cNvPr id="0" name=""/>
                      <p:cNvPicPr>
                        <a:picLocks noChangeAspect="1" noChangeArrowheads="1"/>
                      </p:cNvPicPr>
                      <p:nvPr/>
                    </p:nvPicPr>
                    <p:blipFill>
                      <a:blip r:embed="rId8"/>
                      <a:srcRect/>
                      <a:stretch>
                        <a:fillRect/>
                      </a:stretch>
                    </p:blipFill>
                    <p:spPr bwMode="auto">
                      <a:xfrm>
                        <a:off x="5454650" y="66600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966529865"/>
              </p:ext>
            </p:extLst>
          </p:nvPr>
        </p:nvGraphicFramePr>
        <p:xfrm>
          <a:off x="6223000" y="1152525"/>
          <a:ext cx="2730500" cy="419100"/>
        </p:xfrm>
        <a:graphic>
          <a:graphicData uri="http://schemas.openxmlformats.org/presentationml/2006/ole">
            <mc:AlternateContent xmlns:mc="http://schemas.openxmlformats.org/markup-compatibility/2006">
              <mc:Choice xmlns:v="urn:schemas-microsoft-com:vml" Requires="v">
                <p:oleObj spid="_x0000_s138330" name="Equation" r:id="rId9" imgW="2730240" imgH="419040" progId="Equation.3">
                  <p:embed/>
                </p:oleObj>
              </mc:Choice>
              <mc:Fallback>
                <p:oleObj name="Equation" r:id="rId9" imgW="2730240" imgH="419040" progId="Equation.3">
                  <p:embed/>
                  <p:pic>
                    <p:nvPicPr>
                      <p:cNvPr id="0" name=""/>
                      <p:cNvPicPr>
                        <a:picLocks noChangeAspect="1" noChangeArrowheads="1"/>
                      </p:cNvPicPr>
                      <p:nvPr/>
                    </p:nvPicPr>
                    <p:blipFill>
                      <a:blip r:embed="rId10"/>
                      <a:srcRect/>
                      <a:stretch>
                        <a:fillRect/>
                      </a:stretch>
                    </p:blipFill>
                    <p:spPr bwMode="auto">
                      <a:xfrm>
                        <a:off x="6223000" y="1152525"/>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16"/>
          <p:cNvSpPr>
            <a:spLocks noChangeArrowheads="1"/>
          </p:cNvSpPr>
          <p:nvPr/>
        </p:nvSpPr>
        <p:spPr bwMode="auto">
          <a:xfrm>
            <a:off x="0" y="539998"/>
            <a:ext cx="9144000" cy="114592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32"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137233"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Brown fitted the model with aggregate Canadian data for the years 1926</a:t>
            </a:r>
            <a:r>
              <a:rPr lang="en-GB" sz="1500" b="1">
                <a:cs typeface="Arial" charset="0"/>
              </a:rPr>
              <a:t>–</a:t>
            </a:r>
            <a:r>
              <a:rPr lang="en-GB" sz="1500" b="1"/>
              <a:t>1949, omitting the years 1942</a:t>
            </a:r>
            <a:r>
              <a:rPr lang="en-GB" b="1"/>
              <a:t>–</a:t>
            </a:r>
            <a:r>
              <a:rPr lang="en-GB" sz="1500" b="1"/>
              <a:t>1945, using a simultaneous equations estimation technique.  The variables were measured in billions of Canadian dollars at constant prices.  </a:t>
            </a:r>
            <a:r>
              <a:rPr lang="en-GB" sz="1500" b="1" i="1"/>
              <a:t>t</a:t>
            </a:r>
            <a:r>
              <a:rPr lang="en-GB" sz="1500" b="1"/>
              <a:t> statistics are in parentheses.</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graphicFrame>
        <p:nvGraphicFramePr>
          <p:cNvPr id="29" name="Object 28"/>
          <p:cNvGraphicFramePr>
            <a:graphicFrameLocks noChangeAspect="1"/>
          </p:cNvGraphicFramePr>
          <p:nvPr>
            <p:extLst>
              <p:ext uri="{D42A27DB-BD31-4B8C-83A1-F6EECF244321}">
                <p14:modId xmlns:p14="http://schemas.microsoft.com/office/powerpoint/2010/main" val="3220048461"/>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37333" name="Equation" r:id="rId3" imgW="4165560" imgH="419040" progId="Equation.3">
                  <p:embed/>
                </p:oleObj>
              </mc:Choice>
              <mc:Fallback>
                <p:oleObj name="Equation" r:id="rId3" imgW="4165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3853334127"/>
              </p:ext>
            </p:extLst>
          </p:nvPr>
        </p:nvGraphicFramePr>
        <p:xfrm>
          <a:off x="5454650" y="666000"/>
          <a:ext cx="2921000" cy="419100"/>
        </p:xfrm>
        <a:graphic>
          <a:graphicData uri="http://schemas.openxmlformats.org/presentationml/2006/ole">
            <mc:AlternateContent xmlns:mc="http://schemas.openxmlformats.org/markup-compatibility/2006">
              <mc:Choice xmlns:v="urn:schemas-microsoft-com:vml" Requires="v">
                <p:oleObj spid="_x0000_s137334" name="Equation" r:id="rId5" imgW="2920680" imgH="419040" progId="Equation.3">
                  <p:embed/>
                </p:oleObj>
              </mc:Choice>
              <mc:Fallback>
                <p:oleObj name="Equation" r:id="rId5" imgW="2920680" imgH="419040" progId="Equation.3">
                  <p:embed/>
                  <p:pic>
                    <p:nvPicPr>
                      <p:cNvPr id="0" name=""/>
                      <p:cNvPicPr>
                        <a:picLocks noChangeAspect="1" noChangeArrowheads="1"/>
                      </p:cNvPicPr>
                      <p:nvPr/>
                    </p:nvPicPr>
                    <p:blipFill>
                      <a:blip r:embed="rId6"/>
                      <a:srcRect/>
                      <a:stretch>
                        <a:fillRect/>
                      </a:stretch>
                    </p:blipFill>
                    <p:spPr bwMode="auto">
                      <a:xfrm>
                        <a:off x="5454650" y="66600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668502267"/>
              </p:ext>
            </p:extLst>
          </p:nvPr>
        </p:nvGraphicFramePr>
        <p:xfrm>
          <a:off x="6223000" y="1152525"/>
          <a:ext cx="2730500" cy="419100"/>
        </p:xfrm>
        <a:graphic>
          <a:graphicData uri="http://schemas.openxmlformats.org/presentationml/2006/ole">
            <mc:AlternateContent xmlns:mc="http://schemas.openxmlformats.org/markup-compatibility/2006">
              <mc:Choice xmlns:v="urn:schemas-microsoft-com:vml" Requires="v">
                <p:oleObj spid="_x0000_s137335" name="Equation" r:id="rId7" imgW="2730240" imgH="419040" progId="Equation.3">
                  <p:embed/>
                </p:oleObj>
              </mc:Choice>
              <mc:Fallback>
                <p:oleObj name="Equation" r:id="rId7" imgW="2730240" imgH="419040" progId="Equation.3">
                  <p:embed/>
                  <p:pic>
                    <p:nvPicPr>
                      <p:cNvPr id="0" name=""/>
                      <p:cNvPicPr>
                        <a:picLocks noChangeAspect="1" noChangeArrowheads="1"/>
                      </p:cNvPicPr>
                      <p:nvPr/>
                    </p:nvPicPr>
                    <p:blipFill>
                      <a:blip r:embed="rId8"/>
                      <a:srcRect/>
                      <a:stretch>
                        <a:fillRect/>
                      </a:stretch>
                    </p:blipFill>
                    <p:spPr bwMode="auto">
                      <a:xfrm>
                        <a:off x="6223000" y="1152525"/>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 name="Rectangle 16"/>
          <p:cNvSpPr>
            <a:spLocks noChangeArrowheads="1"/>
          </p:cNvSpPr>
          <p:nvPr/>
        </p:nvSpPr>
        <p:spPr bwMode="auto">
          <a:xfrm>
            <a:off x="0" y="1792800"/>
            <a:ext cx="9144000" cy="119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3" name="Object 31"/>
          <p:cNvGraphicFramePr>
            <a:graphicFrameLocks noChangeAspect="1"/>
          </p:cNvGraphicFramePr>
          <p:nvPr>
            <p:extLst>
              <p:ext uri="{D42A27DB-BD31-4B8C-83A1-F6EECF244321}">
                <p14:modId xmlns:p14="http://schemas.microsoft.com/office/powerpoint/2010/main" val="648875738"/>
              </p:ext>
            </p:extLst>
          </p:nvPr>
        </p:nvGraphicFramePr>
        <p:xfrm>
          <a:off x="846000" y="1917700"/>
          <a:ext cx="6592888" cy="927100"/>
        </p:xfrm>
        <a:graphic>
          <a:graphicData uri="http://schemas.openxmlformats.org/presentationml/2006/ole">
            <mc:AlternateContent xmlns:mc="http://schemas.openxmlformats.org/markup-compatibility/2006">
              <mc:Choice xmlns:v="urn:schemas-microsoft-com:vml" Requires="v">
                <p:oleObj spid="_x0000_s137336" name="Equation" r:id="rId9" imgW="6591240" imgH="927000" progId="Equation.3">
                  <p:embed/>
                </p:oleObj>
              </mc:Choice>
              <mc:Fallback>
                <p:oleObj name="Equation" r:id="rId9" imgW="6591240" imgH="927000" progId="Equation.3">
                  <p:embed/>
                  <p:pic>
                    <p:nvPicPr>
                      <p:cNvPr id="0" name=""/>
                      <p:cNvPicPr>
                        <a:picLocks noChangeAspect="1" noChangeArrowheads="1"/>
                      </p:cNvPicPr>
                      <p:nvPr/>
                    </p:nvPicPr>
                    <p:blipFill>
                      <a:blip r:embed="rId10"/>
                      <a:srcRect/>
                      <a:stretch>
                        <a:fillRect/>
                      </a:stretch>
                    </p:blipFill>
                    <p:spPr bwMode="auto">
                      <a:xfrm>
                        <a:off x="846000" y="1917700"/>
                        <a:ext cx="659288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 name="Rectangle 16"/>
          <p:cNvSpPr>
            <a:spLocks noChangeArrowheads="1"/>
          </p:cNvSpPr>
          <p:nvPr/>
        </p:nvSpPr>
        <p:spPr bwMode="auto">
          <a:xfrm>
            <a:off x="0" y="3100875"/>
            <a:ext cx="9144000" cy="10615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8" name="Object 14"/>
          <p:cNvGraphicFramePr>
            <a:graphicFrameLocks noChangeAspect="1"/>
          </p:cNvGraphicFramePr>
          <p:nvPr>
            <p:extLst>
              <p:ext uri="{D42A27DB-BD31-4B8C-83A1-F6EECF244321}">
                <p14:modId xmlns:p14="http://schemas.microsoft.com/office/powerpoint/2010/main" val="2433450483"/>
              </p:ext>
            </p:extLst>
          </p:nvPr>
        </p:nvGraphicFramePr>
        <p:xfrm>
          <a:off x="846138" y="3248025"/>
          <a:ext cx="6097587" cy="430213"/>
        </p:xfrm>
        <a:graphic>
          <a:graphicData uri="http://schemas.openxmlformats.org/presentationml/2006/ole">
            <mc:AlternateContent xmlns:mc="http://schemas.openxmlformats.org/markup-compatibility/2006">
              <mc:Choice xmlns:v="urn:schemas-microsoft-com:vml" Requires="v">
                <p:oleObj spid="_x0000_s137337" name="Equation" r:id="rId11" imgW="6095880" imgH="431640" progId="Equation.3">
                  <p:embed/>
                </p:oleObj>
              </mc:Choice>
              <mc:Fallback>
                <p:oleObj name="Equation" r:id="rId11" imgW="6095880" imgH="4316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8" y="3248025"/>
                        <a:ext cx="6097587"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Text Box 17"/>
          <p:cNvSpPr txBox="1">
            <a:spLocks noChangeArrowheads="1"/>
          </p:cNvSpPr>
          <p:nvPr/>
        </p:nvSpPr>
        <p:spPr bwMode="auto">
          <a:xfrm>
            <a:off x="20891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(7.4)</a:t>
            </a:r>
            <a:endParaRPr lang="en-US" sz="1800" b="1"/>
          </a:p>
        </p:txBody>
      </p:sp>
      <p:sp>
        <p:nvSpPr>
          <p:cNvPr id="50" name="Text Box 18"/>
          <p:cNvSpPr txBox="1">
            <a:spLocks noChangeArrowheads="1"/>
          </p:cNvSpPr>
          <p:nvPr/>
        </p:nvSpPr>
        <p:spPr bwMode="auto">
          <a:xfrm>
            <a:off x="32416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(4.2)</a:t>
            </a:r>
            <a:endParaRPr lang="en-US" sz="1800" b="1"/>
          </a:p>
        </p:txBody>
      </p:sp>
      <p:sp>
        <p:nvSpPr>
          <p:cNvPr id="51" name="Text Box 19"/>
          <p:cNvSpPr txBox="1">
            <a:spLocks noChangeArrowheads="1"/>
          </p:cNvSpPr>
          <p:nvPr/>
        </p:nvSpPr>
        <p:spPr bwMode="auto">
          <a:xfrm>
            <a:off x="46672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(2.8)</a:t>
            </a:r>
            <a:endParaRPr lang="en-US" sz="1800" b="1"/>
          </a:p>
        </p:txBody>
      </p:sp>
      <p:sp>
        <p:nvSpPr>
          <p:cNvPr id="52" name="Text Box 21"/>
          <p:cNvSpPr txBox="1">
            <a:spLocks noChangeArrowheads="1"/>
          </p:cNvSpPr>
          <p:nvPr/>
        </p:nvSpPr>
        <p:spPr bwMode="auto">
          <a:xfrm>
            <a:off x="12858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
        <p:nvSpPr>
          <p:cNvPr id="53" name="Text Box 32"/>
          <p:cNvSpPr txBox="1">
            <a:spLocks noChangeArrowheads="1"/>
          </p:cNvSpPr>
          <p:nvPr/>
        </p:nvSpPr>
        <p:spPr bwMode="auto">
          <a:xfrm>
            <a:off x="59753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16"/>
          <p:cNvSpPr>
            <a:spLocks noChangeArrowheads="1"/>
          </p:cNvSpPr>
          <p:nvPr/>
        </p:nvSpPr>
        <p:spPr bwMode="auto">
          <a:xfrm>
            <a:off x="0" y="539998"/>
            <a:ext cx="9144000" cy="114592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20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136208"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short-run marginal propensities to consume out of wage and nonwage income are 0.61 and 0.28, respectively.  Note that the former is indeed larger than the latter.  How would you test whether the difference is significant?</a:t>
            </a:r>
            <a:endParaRPr lang="en-GB" sz="1500" b="1">
              <a:latin typeface="Times New Roman" pitchFamily="18"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graphicFrame>
        <p:nvGraphicFramePr>
          <p:cNvPr id="36" name="Object 28"/>
          <p:cNvGraphicFramePr>
            <a:graphicFrameLocks noChangeAspect="1"/>
          </p:cNvGraphicFramePr>
          <p:nvPr>
            <p:extLst>
              <p:ext uri="{D42A27DB-BD31-4B8C-83A1-F6EECF244321}">
                <p14:modId xmlns:p14="http://schemas.microsoft.com/office/powerpoint/2010/main" val="334569244"/>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46527" name="Equation" r:id="rId3" imgW="4165560" imgH="419040" progId="Equation.3">
                  <p:embed/>
                </p:oleObj>
              </mc:Choice>
              <mc:Fallback>
                <p:oleObj name="Equation" r:id="rId3" imgW="4165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 name="Object 29"/>
          <p:cNvGraphicFramePr>
            <a:graphicFrameLocks noChangeAspect="1"/>
          </p:cNvGraphicFramePr>
          <p:nvPr>
            <p:extLst>
              <p:ext uri="{D42A27DB-BD31-4B8C-83A1-F6EECF244321}">
                <p14:modId xmlns:p14="http://schemas.microsoft.com/office/powerpoint/2010/main" val="2288257461"/>
              </p:ext>
            </p:extLst>
          </p:nvPr>
        </p:nvGraphicFramePr>
        <p:xfrm>
          <a:off x="5454650" y="666000"/>
          <a:ext cx="2921000" cy="419100"/>
        </p:xfrm>
        <a:graphic>
          <a:graphicData uri="http://schemas.openxmlformats.org/presentationml/2006/ole">
            <mc:AlternateContent xmlns:mc="http://schemas.openxmlformats.org/markup-compatibility/2006">
              <mc:Choice xmlns:v="urn:schemas-microsoft-com:vml" Requires="v">
                <p:oleObj spid="_x0000_s146528" name="Equation" r:id="rId5" imgW="2920680" imgH="419040" progId="Equation.3">
                  <p:embed/>
                </p:oleObj>
              </mc:Choice>
              <mc:Fallback>
                <p:oleObj name="Equation" r:id="rId5" imgW="2920680" imgH="419040" progId="Equation.3">
                  <p:embed/>
                  <p:pic>
                    <p:nvPicPr>
                      <p:cNvPr id="0" name=""/>
                      <p:cNvPicPr>
                        <a:picLocks noChangeAspect="1" noChangeArrowheads="1"/>
                      </p:cNvPicPr>
                      <p:nvPr/>
                    </p:nvPicPr>
                    <p:blipFill>
                      <a:blip r:embed="rId6"/>
                      <a:srcRect/>
                      <a:stretch>
                        <a:fillRect/>
                      </a:stretch>
                    </p:blipFill>
                    <p:spPr bwMode="auto">
                      <a:xfrm>
                        <a:off x="5454650" y="66600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 name="Object 30"/>
          <p:cNvGraphicFramePr>
            <a:graphicFrameLocks noChangeAspect="1"/>
          </p:cNvGraphicFramePr>
          <p:nvPr>
            <p:extLst>
              <p:ext uri="{D42A27DB-BD31-4B8C-83A1-F6EECF244321}">
                <p14:modId xmlns:p14="http://schemas.microsoft.com/office/powerpoint/2010/main" val="2485172962"/>
              </p:ext>
            </p:extLst>
          </p:nvPr>
        </p:nvGraphicFramePr>
        <p:xfrm>
          <a:off x="6223000" y="1152525"/>
          <a:ext cx="2730500" cy="419100"/>
        </p:xfrm>
        <a:graphic>
          <a:graphicData uri="http://schemas.openxmlformats.org/presentationml/2006/ole">
            <mc:AlternateContent xmlns:mc="http://schemas.openxmlformats.org/markup-compatibility/2006">
              <mc:Choice xmlns:v="urn:schemas-microsoft-com:vml" Requires="v">
                <p:oleObj spid="_x0000_s146529" name="Equation" r:id="rId7" imgW="2730240" imgH="419040" progId="Equation.3">
                  <p:embed/>
                </p:oleObj>
              </mc:Choice>
              <mc:Fallback>
                <p:oleObj name="Equation" r:id="rId7" imgW="2730240" imgH="419040" progId="Equation.3">
                  <p:embed/>
                  <p:pic>
                    <p:nvPicPr>
                      <p:cNvPr id="0" name=""/>
                      <p:cNvPicPr>
                        <a:picLocks noChangeAspect="1" noChangeArrowheads="1"/>
                      </p:cNvPicPr>
                      <p:nvPr/>
                    </p:nvPicPr>
                    <p:blipFill>
                      <a:blip r:embed="rId8"/>
                      <a:srcRect/>
                      <a:stretch>
                        <a:fillRect/>
                      </a:stretch>
                    </p:blipFill>
                    <p:spPr bwMode="auto">
                      <a:xfrm>
                        <a:off x="6223000" y="1152525"/>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 name="Rectangle 16"/>
          <p:cNvSpPr>
            <a:spLocks noChangeArrowheads="1"/>
          </p:cNvSpPr>
          <p:nvPr/>
        </p:nvSpPr>
        <p:spPr bwMode="auto">
          <a:xfrm>
            <a:off x="0" y="1792800"/>
            <a:ext cx="9144000" cy="119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6" name="Rectangle 38"/>
          <p:cNvSpPr>
            <a:spLocks noChangeArrowheads="1"/>
          </p:cNvSpPr>
          <p:nvPr/>
        </p:nvSpPr>
        <p:spPr bwMode="auto">
          <a:xfrm>
            <a:off x="2167200" y="2473325"/>
            <a:ext cx="539750" cy="3651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Rectangle 48"/>
          <p:cNvSpPr>
            <a:spLocks noChangeArrowheads="1"/>
          </p:cNvSpPr>
          <p:nvPr/>
        </p:nvSpPr>
        <p:spPr bwMode="auto">
          <a:xfrm>
            <a:off x="3261600" y="2473325"/>
            <a:ext cx="539750" cy="3651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8" name="Object 31"/>
          <p:cNvGraphicFramePr>
            <a:graphicFrameLocks noChangeAspect="1"/>
          </p:cNvGraphicFramePr>
          <p:nvPr>
            <p:extLst>
              <p:ext uri="{D42A27DB-BD31-4B8C-83A1-F6EECF244321}">
                <p14:modId xmlns:p14="http://schemas.microsoft.com/office/powerpoint/2010/main" val="670339592"/>
              </p:ext>
            </p:extLst>
          </p:nvPr>
        </p:nvGraphicFramePr>
        <p:xfrm>
          <a:off x="846000" y="1917700"/>
          <a:ext cx="6592888" cy="927100"/>
        </p:xfrm>
        <a:graphic>
          <a:graphicData uri="http://schemas.openxmlformats.org/presentationml/2006/ole">
            <mc:AlternateContent xmlns:mc="http://schemas.openxmlformats.org/markup-compatibility/2006">
              <mc:Choice xmlns:v="urn:schemas-microsoft-com:vml" Requires="v">
                <p:oleObj spid="_x0000_s146530" name="Equation" r:id="rId9" imgW="6591240" imgH="927000" progId="Equation.3">
                  <p:embed/>
                </p:oleObj>
              </mc:Choice>
              <mc:Fallback>
                <p:oleObj name="Equation" r:id="rId9" imgW="6591240" imgH="927000" progId="Equation.3">
                  <p:embed/>
                  <p:pic>
                    <p:nvPicPr>
                      <p:cNvPr id="0" name=""/>
                      <p:cNvPicPr>
                        <a:picLocks noChangeAspect="1" noChangeArrowheads="1"/>
                      </p:cNvPicPr>
                      <p:nvPr/>
                    </p:nvPicPr>
                    <p:blipFill>
                      <a:blip r:embed="rId10"/>
                      <a:srcRect/>
                      <a:stretch>
                        <a:fillRect/>
                      </a:stretch>
                    </p:blipFill>
                    <p:spPr bwMode="auto">
                      <a:xfrm>
                        <a:off x="846000" y="1917700"/>
                        <a:ext cx="659288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 name="Rectangle 16"/>
          <p:cNvSpPr>
            <a:spLocks noChangeArrowheads="1"/>
          </p:cNvSpPr>
          <p:nvPr/>
        </p:nvSpPr>
        <p:spPr bwMode="auto">
          <a:xfrm>
            <a:off x="0" y="3100875"/>
            <a:ext cx="9144000" cy="10615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2" name="Rectangle 3"/>
          <p:cNvSpPr>
            <a:spLocks noChangeArrowheads="1"/>
          </p:cNvSpPr>
          <p:nvPr/>
        </p:nvSpPr>
        <p:spPr bwMode="auto">
          <a:xfrm>
            <a:off x="2235600" y="3289300"/>
            <a:ext cx="593725"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3"/>
          <p:cNvSpPr>
            <a:spLocks noChangeArrowheads="1"/>
          </p:cNvSpPr>
          <p:nvPr/>
        </p:nvSpPr>
        <p:spPr bwMode="auto">
          <a:xfrm>
            <a:off x="3406775" y="3289300"/>
            <a:ext cx="593725"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4" name="Object 14"/>
          <p:cNvGraphicFramePr>
            <a:graphicFrameLocks noChangeAspect="1"/>
          </p:cNvGraphicFramePr>
          <p:nvPr>
            <p:extLst>
              <p:ext uri="{D42A27DB-BD31-4B8C-83A1-F6EECF244321}">
                <p14:modId xmlns:p14="http://schemas.microsoft.com/office/powerpoint/2010/main" val="4156554095"/>
              </p:ext>
            </p:extLst>
          </p:nvPr>
        </p:nvGraphicFramePr>
        <p:xfrm>
          <a:off x="846138" y="3248025"/>
          <a:ext cx="6097587" cy="430213"/>
        </p:xfrm>
        <a:graphic>
          <a:graphicData uri="http://schemas.openxmlformats.org/presentationml/2006/ole">
            <mc:AlternateContent xmlns:mc="http://schemas.openxmlformats.org/markup-compatibility/2006">
              <mc:Choice xmlns:v="urn:schemas-microsoft-com:vml" Requires="v">
                <p:oleObj spid="_x0000_s146531" name="Equation" r:id="rId11" imgW="6095880" imgH="431640" progId="Equation.3">
                  <p:embed/>
                </p:oleObj>
              </mc:Choice>
              <mc:Fallback>
                <p:oleObj name="Equation" r:id="rId11" imgW="6095880" imgH="4316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8" y="3248025"/>
                        <a:ext cx="6097587"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 name="Text Box 17"/>
          <p:cNvSpPr txBox="1">
            <a:spLocks noChangeArrowheads="1"/>
          </p:cNvSpPr>
          <p:nvPr/>
        </p:nvSpPr>
        <p:spPr bwMode="auto">
          <a:xfrm>
            <a:off x="20891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(7.4)</a:t>
            </a:r>
            <a:endParaRPr lang="en-US" sz="1800" b="1"/>
          </a:p>
        </p:txBody>
      </p:sp>
      <p:sp>
        <p:nvSpPr>
          <p:cNvPr id="56" name="Text Box 18"/>
          <p:cNvSpPr txBox="1">
            <a:spLocks noChangeArrowheads="1"/>
          </p:cNvSpPr>
          <p:nvPr/>
        </p:nvSpPr>
        <p:spPr bwMode="auto">
          <a:xfrm>
            <a:off x="32416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(4.2)</a:t>
            </a:r>
            <a:endParaRPr lang="en-US" sz="1800" b="1"/>
          </a:p>
        </p:txBody>
      </p:sp>
      <p:sp>
        <p:nvSpPr>
          <p:cNvPr id="57" name="Text Box 19"/>
          <p:cNvSpPr txBox="1">
            <a:spLocks noChangeArrowheads="1"/>
          </p:cNvSpPr>
          <p:nvPr/>
        </p:nvSpPr>
        <p:spPr bwMode="auto">
          <a:xfrm>
            <a:off x="46672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(2.8)</a:t>
            </a:r>
            <a:endParaRPr lang="en-US" sz="1800" b="1"/>
          </a:p>
        </p:txBody>
      </p:sp>
      <p:sp>
        <p:nvSpPr>
          <p:cNvPr id="58" name="Text Box 21"/>
          <p:cNvSpPr txBox="1">
            <a:spLocks noChangeArrowheads="1"/>
          </p:cNvSpPr>
          <p:nvPr/>
        </p:nvSpPr>
        <p:spPr bwMode="auto">
          <a:xfrm>
            <a:off x="12858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
        <p:nvSpPr>
          <p:cNvPr id="59" name="Text Box 32"/>
          <p:cNvSpPr txBox="1">
            <a:spLocks noChangeArrowheads="1"/>
          </p:cNvSpPr>
          <p:nvPr/>
        </p:nvSpPr>
        <p:spPr bwMode="auto">
          <a:xfrm>
            <a:off x="59753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16"/>
          <p:cNvSpPr>
            <a:spLocks noChangeArrowheads="1"/>
          </p:cNvSpPr>
          <p:nvPr/>
        </p:nvSpPr>
        <p:spPr bwMode="auto">
          <a:xfrm>
            <a:off x="0" y="539998"/>
            <a:ext cx="9144000" cy="114592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0839"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12084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coefficient of lagged consumption literally implies that, if consumption in the previous year had been 1 billion dollars greater, consumption this year would have been 0.22 billion dollars greater.</a:t>
            </a:r>
            <a:endParaRPr lang="en-GB" sz="1500" b="1">
              <a:latin typeface="Times New Roman" pitchFamily="18" charset="0"/>
            </a:endParaRP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graphicFrame>
        <p:nvGraphicFramePr>
          <p:cNvPr id="34" name="Object 28"/>
          <p:cNvGraphicFramePr>
            <a:graphicFrameLocks noChangeAspect="1"/>
          </p:cNvGraphicFramePr>
          <p:nvPr>
            <p:extLst>
              <p:ext uri="{D42A27DB-BD31-4B8C-83A1-F6EECF244321}">
                <p14:modId xmlns:p14="http://schemas.microsoft.com/office/powerpoint/2010/main" val="334569244"/>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47551" name="Equation" r:id="rId3" imgW="4165560" imgH="419040" progId="Equation.3">
                  <p:embed/>
                </p:oleObj>
              </mc:Choice>
              <mc:Fallback>
                <p:oleObj name="Equation" r:id="rId3" imgW="4165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 name="Object 29"/>
          <p:cNvGraphicFramePr>
            <a:graphicFrameLocks noChangeAspect="1"/>
          </p:cNvGraphicFramePr>
          <p:nvPr>
            <p:extLst>
              <p:ext uri="{D42A27DB-BD31-4B8C-83A1-F6EECF244321}">
                <p14:modId xmlns:p14="http://schemas.microsoft.com/office/powerpoint/2010/main" val="2288257461"/>
              </p:ext>
            </p:extLst>
          </p:nvPr>
        </p:nvGraphicFramePr>
        <p:xfrm>
          <a:off x="5454650" y="666000"/>
          <a:ext cx="2921000" cy="419100"/>
        </p:xfrm>
        <a:graphic>
          <a:graphicData uri="http://schemas.openxmlformats.org/presentationml/2006/ole">
            <mc:AlternateContent xmlns:mc="http://schemas.openxmlformats.org/markup-compatibility/2006">
              <mc:Choice xmlns:v="urn:schemas-microsoft-com:vml" Requires="v">
                <p:oleObj spid="_x0000_s147552" name="Equation" r:id="rId5" imgW="2920680" imgH="419040" progId="Equation.3">
                  <p:embed/>
                </p:oleObj>
              </mc:Choice>
              <mc:Fallback>
                <p:oleObj name="Equation" r:id="rId5" imgW="2920680" imgH="419040" progId="Equation.3">
                  <p:embed/>
                  <p:pic>
                    <p:nvPicPr>
                      <p:cNvPr id="0" name=""/>
                      <p:cNvPicPr>
                        <a:picLocks noChangeAspect="1" noChangeArrowheads="1"/>
                      </p:cNvPicPr>
                      <p:nvPr/>
                    </p:nvPicPr>
                    <p:blipFill>
                      <a:blip r:embed="rId6"/>
                      <a:srcRect/>
                      <a:stretch>
                        <a:fillRect/>
                      </a:stretch>
                    </p:blipFill>
                    <p:spPr bwMode="auto">
                      <a:xfrm>
                        <a:off x="5454650" y="66600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30"/>
          <p:cNvGraphicFramePr>
            <a:graphicFrameLocks noChangeAspect="1"/>
          </p:cNvGraphicFramePr>
          <p:nvPr>
            <p:extLst>
              <p:ext uri="{D42A27DB-BD31-4B8C-83A1-F6EECF244321}">
                <p14:modId xmlns:p14="http://schemas.microsoft.com/office/powerpoint/2010/main" val="2485172962"/>
              </p:ext>
            </p:extLst>
          </p:nvPr>
        </p:nvGraphicFramePr>
        <p:xfrm>
          <a:off x="6223000" y="1152525"/>
          <a:ext cx="2730500" cy="419100"/>
        </p:xfrm>
        <a:graphic>
          <a:graphicData uri="http://schemas.openxmlformats.org/presentationml/2006/ole">
            <mc:AlternateContent xmlns:mc="http://schemas.openxmlformats.org/markup-compatibility/2006">
              <mc:Choice xmlns:v="urn:schemas-microsoft-com:vml" Requires="v">
                <p:oleObj spid="_x0000_s147553" name="Equation" r:id="rId7" imgW="2730240" imgH="419040" progId="Equation.3">
                  <p:embed/>
                </p:oleObj>
              </mc:Choice>
              <mc:Fallback>
                <p:oleObj name="Equation" r:id="rId7" imgW="2730240" imgH="419040" progId="Equation.3">
                  <p:embed/>
                  <p:pic>
                    <p:nvPicPr>
                      <p:cNvPr id="0" name=""/>
                      <p:cNvPicPr>
                        <a:picLocks noChangeAspect="1" noChangeArrowheads="1"/>
                      </p:cNvPicPr>
                      <p:nvPr/>
                    </p:nvPicPr>
                    <p:blipFill>
                      <a:blip r:embed="rId8"/>
                      <a:srcRect/>
                      <a:stretch>
                        <a:fillRect/>
                      </a:stretch>
                    </p:blipFill>
                    <p:spPr bwMode="auto">
                      <a:xfrm>
                        <a:off x="6223000" y="1152525"/>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 name="Rectangle 16"/>
          <p:cNvSpPr>
            <a:spLocks noChangeArrowheads="1"/>
          </p:cNvSpPr>
          <p:nvPr/>
        </p:nvSpPr>
        <p:spPr bwMode="auto">
          <a:xfrm>
            <a:off x="0" y="1792800"/>
            <a:ext cx="9144000" cy="119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1" name="Rectangle 37"/>
          <p:cNvSpPr>
            <a:spLocks noChangeArrowheads="1"/>
          </p:cNvSpPr>
          <p:nvPr/>
        </p:nvSpPr>
        <p:spPr bwMode="auto">
          <a:xfrm>
            <a:off x="4602163" y="2473325"/>
            <a:ext cx="850900" cy="3651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2" name="Object 31"/>
          <p:cNvGraphicFramePr>
            <a:graphicFrameLocks noChangeAspect="1"/>
          </p:cNvGraphicFramePr>
          <p:nvPr>
            <p:extLst>
              <p:ext uri="{D42A27DB-BD31-4B8C-83A1-F6EECF244321}">
                <p14:modId xmlns:p14="http://schemas.microsoft.com/office/powerpoint/2010/main" val="670339592"/>
              </p:ext>
            </p:extLst>
          </p:nvPr>
        </p:nvGraphicFramePr>
        <p:xfrm>
          <a:off x="846000" y="1917700"/>
          <a:ext cx="6592888" cy="927100"/>
        </p:xfrm>
        <a:graphic>
          <a:graphicData uri="http://schemas.openxmlformats.org/presentationml/2006/ole">
            <mc:AlternateContent xmlns:mc="http://schemas.openxmlformats.org/markup-compatibility/2006">
              <mc:Choice xmlns:v="urn:schemas-microsoft-com:vml" Requires="v">
                <p:oleObj spid="_x0000_s147554" name="Equation" r:id="rId9" imgW="6591240" imgH="927000" progId="Equation.3">
                  <p:embed/>
                </p:oleObj>
              </mc:Choice>
              <mc:Fallback>
                <p:oleObj name="Equation" r:id="rId9" imgW="6591240" imgH="927000" progId="Equation.3">
                  <p:embed/>
                  <p:pic>
                    <p:nvPicPr>
                      <p:cNvPr id="0" name=""/>
                      <p:cNvPicPr>
                        <a:picLocks noChangeAspect="1" noChangeArrowheads="1"/>
                      </p:cNvPicPr>
                      <p:nvPr/>
                    </p:nvPicPr>
                    <p:blipFill>
                      <a:blip r:embed="rId10"/>
                      <a:srcRect/>
                      <a:stretch>
                        <a:fillRect/>
                      </a:stretch>
                    </p:blipFill>
                    <p:spPr bwMode="auto">
                      <a:xfrm>
                        <a:off x="846000" y="1917700"/>
                        <a:ext cx="659288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 name="Rectangle 16"/>
          <p:cNvSpPr>
            <a:spLocks noChangeArrowheads="1"/>
          </p:cNvSpPr>
          <p:nvPr/>
        </p:nvSpPr>
        <p:spPr bwMode="auto">
          <a:xfrm>
            <a:off x="0" y="3100875"/>
            <a:ext cx="9144000" cy="10615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5" name="Rectangle 7"/>
          <p:cNvSpPr>
            <a:spLocks noChangeArrowheads="1"/>
          </p:cNvSpPr>
          <p:nvPr/>
        </p:nvSpPr>
        <p:spPr bwMode="auto">
          <a:xfrm>
            <a:off x="4832350" y="3289300"/>
            <a:ext cx="585788"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6" name="Object 14"/>
          <p:cNvGraphicFramePr>
            <a:graphicFrameLocks noChangeAspect="1"/>
          </p:cNvGraphicFramePr>
          <p:nvPr>
            <p:extLst>
              <p:ext uri="{D42A27DB-BD31-4B8C-83A1-F6EECF244321}">
                <p14:modId xmlns:p14="http://schemas.microsoft.com/office/powerpoint/2010/main" val="2008306093"/>
              </p:ext>
            </p:extLst>
          </p:nvPr>
        </p:nvGraphicFramePr>
        <p:xfrm>
          <a:off x="846138" y="3248025"/>
          <a:ext cx="6097587" cy="430213"/>
        </p:xfrm>
        <a:graphic>
          <a:graphicData uri="http://schemas.openxmlformats.org/presentationml/2006/ole">
            <mc:AlternateContent xmlns:mc="http://schemas.openxmlformats.org/markup-compatibility/2006">
              <mc:Choice xmlns:v="urn:schemas-microsoft-com:vml" Requires="v">
                <p:oleObj spid="_x0000_s147555" name="Equation" r:id="rId11" imgW="6095880" imgH="431640" progId="Equation.3">
                  <p:embed/>
                </p:oleObj>
              </mc:Choice>
              <mc:Fallback>
                <p:oleObj name="Equation" r:id="rId11" imgW="6095880" imgH="4316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8" y="3248025"/>
                        <a:ext cx="6097587"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 Box 17"/>
          <p:cNvSpPr txBox="1">
            <a:spLocks noChangeArrowheads="1"/>
          </p:cNvSpPr>
          <p:nvPr/>
        </p:nvSpPr>
        <p:spPr bwMode="auto">
          <a:xfrm>
            <a:off x="20891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(7.4)</a:t>
            </a:r>
            <a:endParaRPr lang="en-US" sz="1800" b="1"/>
          </a:p>
        </p:txBody>
      </p:sp>
      <p:sp>
        <p:nvSpPr>
          <p:cNvPr id="48" name="Text Box 18"/>
          <p:cNvSpPr txBox="1">
            <a:spLocks noChangeArrowheads="1"/>
          </p:cNvSpPr>
          <p:nvPr/>
        </p:nvSpPr>
        <p:spPr bwMode="auto">
          <a:xfrm>
            <a:off x="32416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(4.2)</a:t>
            </a:r>
            <a:endParaRPr lang="en-US" sz="1800" b="1"/>
          </a:p>
        </p:txBody>
      </p:sp>
      <p:sp>
        <p:nvSpPr>
          <p:cNvPr id="49" name="Text Box 19"/>
          <p:cNvSpPr txBox="1">
            <a:spLocks noChangeArrowheads="1"/>
          </p:cNvSpPr>
          <p:nvPr/>
        </p:nvSpPr>
        <p:spPr bwMode="auto">
          <a:xfrm>
            <a:off x="46672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(2.8)</a:t>
            </a:r>
            <a:endParaRPr lang="en-US" sz="1800" b="1"/>
          </a:p>
        </p:txBody>
      </p:sp>
      <p:sp>
        <p:nvSpPr>
          <p:cNvPr id="50" name="Text Box 21"/>
          <p:cNvSpPr txBox="1">
            <a:spLocks noChangeArrowheads="1"/>
          </p:cNvSpPr>
          <p:nvPr/>
        </p:nvSpPr>
        <p:spPr bwMode="auto">
          <a:xfrm>
            <a:off x="12858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
        <p:nvSpPr>
          <p:cNvPr id="51" name="Text Box 32"/>
          <p:cNvSpPr txBox="1">
            <a:spLocks noChangeArrowheads="1"/>
          </p:cNvSpPr>
          <p:nvPr/>
        </p:nvSpPr>
        <p:spPr bwMode="auto">
          <a:xfrm>
            <a:off x="59753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445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04475" name="Text Box 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04476" name="Text Box 2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idea behind the partial adjustment model is that, while a dependent variable </a:t>
            </a:r>
            <a:r>
              <a:rPr lang="en-US" sz="1500" b="1" i="1" dirty="0"/>
              <a:t>Y</a:t>
            </a:r>
            <a:r>
              <a:rPr lang="en-US" sz="1500" b="1" dirty="0"/>
              <a:t> may be related to an explanatory variable </a:t>
            </a:r>
            <a:r>
              <a:rPr lang="en-US" sz="1500" b="1" i="1" dirty="0"/>
              <a:t>X</a:t>
            </a:r>
            <a:r>
              <a:rPr lang="en-US" sz="1500" b="1" dirty="0"/>
              <a:t>, there is inertia in the </a:t>
            </a:r>
            <a:r>
              <a:rPr lang="en-US" sz="1500" b="1" dirty="0" smtClean="0"/>
              <a:t>system.</a:t>
            </a:r>
            <a:endParaRPr lang="en-GB" sz="1500" dirty="0"/>
          </a:p>
        </p:txBody>
      </p:sp>
      <p:sp>
        <p:nvSpPr>
          <p:cNvPr id="12" name="Rectangle 11"/>
          <p:cNvSpPr>
            <a:spLocks noChangeArrowheads="1"/>
          </p:cNvSpPr>
          <p:nvPr/>
        </p:nvSpPr>
        <p:spPr bwMode="auto">
          <a:xfrm>
            <a:off x="0" y="539999"/>
            <a:ext cx="9144000" cy="586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3" name="Object 12"/>
          <p:cNvGraphicFramePr>
            <a:graphicFrameLocks noChangeAspect="1"/>
          </p:cNvGraphicFramePr>
          <p:nvPr>
            <p:extLst>
              <p:ext uri="{D42A27DB-BD31-4B8C-83A1-F6EECF244321}">
                <p14:modId xmlns:p14="http://schemas.microsoft.com/office/powerpoint/2010/main" val="4232081481"/>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04500" name="Equation" r:id="rId3" imgW="2374560" imgH="419040" progId="Equation.3">
                  <p:embed/>
                </p:oleObj>
              </mc:Choice>
              <mc:Fallback>
                <p:oleObj name="Equation" r:id="rId3" imgW="2374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6"/>
          <p:cNvSpPr>
            <a:spLocks noChangeArrowheads="1"/>
          </p:cNvSpPr>
          <p:nvPr/>
        </p:nvSpPr>
        <p:spPr bwMode="auto">
          <a:xfrm>
            <a:off x="0" y="539998"/>
            <a:ext cx="9144000" cy="114592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186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121868" name="Text Box 12"/>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That is a bit clumsy.  It is better to interpret it with reference to </a:t>
            </a:r>
            <a:r>
              <a:rPr lang="en-GB" sz="1500" b="1" i="1">
                <a:latin typeface="Symbol" pitchFamily="18" charset="2"/>
              </a:rPr>
              <a:t>l</a:t>
            </a:r>
            <a:r>
              <a:rPr lang="en-GB" sz="1500" b="1"/>
              <a:t> in the adjustment process.  It implies that the speed of adjustment is 0.78, meaning that 0.78 of the difference between desired and actual consumption is eliminated in one year.</a:t>
            </a:r>
            <a:endParaRPr lang="en-GB" sz="1500" b="1">
              <a:latin typeface="Times New Roman" pitchFamily="18" charset="0"/>
            </a:endParaRP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graphicFrame>
        <p:nvGraphicFramePr>
          <p:cNvPr id="36" name="Object 28"/>
          <p:cNvGraphicFramePr>
            <a:graphicFrameLocks noChangeAspect="1"/>
          </p:cNvGraphicFramePr>
          <p:nvPr>
            <p:extLst>
              <p:ext uri="{D42A27DB-BD31-4B8C-83A1-F6EECF244321}">
                <p14:modId xmlns:p14="http://schemas.microsoft.com/office/powerpoint/2010/main" val="3063566839"/>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21982" name="Equation" r:id="rId3" imgW="4165560" imgH="419040" progId="Equation.3">
                  <p:embed/>
                </p:oleObj>
              </mc:Choice>
              <mc:Fallback>
                <p:oleObj name="Equation" r:id="rId3" imgW="4165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 name="Object 29"/>
          <p:cNvGraphicFramePr>
            <a:graphicFrameLocks noChangeAspect="1"/>
          </p:cNvGraphicFramePr>
          <p:nvPr>
            <p:extLst>
              <p:ext uri="{D42A27DB-BD31-4B8C-83A1-F6EECF244321}">
                <p14:modId xmlns:p14="http://schemas.microsoft.com/office/powerpoint/2010/main" val="1852710577"/>
              </p:ext>
            </p:extLst>
          </p:nvPr>
        </p:nvGraphicFramePr>
        <p:xfrm>
          <a:off x="5454650" y="666000"/>
          <a:ext cx="2921000" cy="419100"/>
        </p:xfrm>
        <a:graphic>
          <a:graphicData uri="http://schemas.openxmlformats.org/presentationml/2006/ole">
            <mc:AlternateContent xmlns:mc="http://schemas.openxmlformats.org/markup-compatibility/2006">
              <mc:Choice xmlns:v="urn:schemas-microsoft-com:vml" Requires="v">
                <p:oleObj spid="_x0000_s121983" name="Equation" r:id="rId5" imgW="2920680" imgH="419040" progId="Equation.3">
                  <p:embed/>
                </p:oleObj>
              </mc:Choice>
              <mc:Fallback>
                <p:oleObj name="Equation" r:id="rId5" imgW="2920680" imgH="419040" progId="Equation.3">
                  <p:embed/>
                  <p:pic>
                    <p:nvPicPr>
                      <p:cNvPr id="0" name=""/>
                      <p:cNvPicPr>
                        <a:picLocks noChangeAspect="1" noChangeArrowheads="1"/>
                      </p:cNvPicPr>
                      <p:nvPr/>
                    </p:nvPicPr>
                    <p:blipFill>
                      <a:blip r:embed="rId6"/>
                      <a:srcRect/>
                      <a:stretch>
                        <a:fillRect/>
                      </a:stretch>
                    </p:blipFill>
                    <p:spPr bwMode="auto">
                      <a:xfrm>
                        <a:off x="5454650" y="66600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 name="Object 30"/>
          <p:cNvGraphicFramePr>
            <a:graphicFrameLocks noChangeAspect="1"/>
          </p:cNvGraphicFramePr>
          <p:nvPr>
            <p:extLst>
              <p:ext uri="{D42A27DB-BD31-4B8C-83A1-F6EECF244321}">
                <p14:modId xmlns:p14="http://schemas.microsoft.com/office/powerpoint/2010/main" val="1266407193"/>
              </p:ext>
            </p:extLst>
          </p:nvPr>
        </p:nvGraphicFramePr>
        <p:xfrm>
          <a:off x="6223000" y="1152525"/>
          <a:ext cx="2730500" cy="419100"/>
        </p:xfrm>
        <a:graphic>
          <a:graphicData uri="http://schemas.openxmlformats.org/presentationml/2006/ole">
            <mc:AlternateContent xmlns:mc="http://schemas.openxmlformats.org/markup-compatibility/2006">
              <mc:Choice xmlns:v="urn:schemas-microsoft-com:vml" Requires="v">
                <p:oleObj spid="_x0000_s121984" name="Equation" r:id="rId7" imgW="2730240" imgH="419040" progId="Equation.3">
                  <p:embed/>
                </p:oleObj>
              </mc:Choice>
              <mc:Fallback>
                <p:oleObj name="Equation" r:id="rId7" imgW="2730240" imgH="419040" progId="Equation.3">
                  <p:embed/>
                  <p:pic>
                    <p:nvPicPr>
                      <p:cNvPr id="0" name=""/>
                      <p:cNvPicPr>
                        <a:picLocks noChangeAspect="1" noChangeArrowheads="1"/>
                      </p:cNvPicPr>
                      <p:nvPr/>
                    </p:nvPicPr>
                    <p:blipFill>
                      <a:blip r:embed="rId8"/>
                      <a:srcRect/>
                      <a:stretch>
                        <a:fillRect/>
                      </a:stretch>
                    </p:blipFill>
                    <p:spPr bwMode="auto">
                      <a:xfrm>
                        <a:off x="6223000" y="1152525"/>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 name="Rectangle 16"/>
          <p:cNvSpPr>
            <a:spLocks noChangeArrowheads="1"/>
          </p:cNvSpPr>
          <p:nvPr/>
        </p:nvSpPr>
        <p:spPr bwMode="auto">
          <a:xfrm>
            <a:off x="0" y="1792800"/>
            <a:ext cx="9144000" cy="119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3" name="Rectangle 37"/>
          <p:cNvSpPr>
            <a:spLocks noChangeArrowheads="1"/>
          </p:cNvSpPr>
          <p:nvPr/>
        </p:nvSpPr>
        <p:spPr bwMode="auto">
          <a:xfrm>
            <a:off x="4602163" y="2473325"/>
            <a:ext cx="850900" cy="3651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4" name="Object 31"/>
          <p:cNvGraphicFramePr>
            <a:graphicFrameLocks noChangeAspect="1"/>
          </p:cNvGraphicFramePr>
          <p:nvPr>
            <p:extLst>
              <p:ext uri="{D42A27DB-BD31-4B8C-83A1-F6EECF244321}">
                <p14:modId xmlns:p14="http://schemas.microsoft.com/office/powerpoint/2010/main" val="670339592"/>
              </p:ext>
            </p:extLst>
          </p:nvPr>
        </p:nvGraphicFramePr>
        <p:xfrm>
          <a:off x="846000" y="1917700"/>
          <a:ext cx="6592888" cy="927100"/>
        </p:xfrm>
        <a:graphic>
          <a:graphicData uri="http://schemas.openxmlformats.org/presentationml/2006/ole">
            <mc:AlternateContent xmlns:mc="http://schemas.openxmlformats.org/markup-compatibility/2006">
              <mc:Choice xmlns:v="urn:schemas-microsoft-com:vml" Requires="v">
                <p:oleObj spid="_x0000_s121985" name="Equation" r:id="rId9" imgW="6591240" imgH="927000" progId="Equation.3">
                  <p:embed/>
                </p:oleObj>
              </mc:Choice>
              <mc:Fallback>
                <p:oleObj name="Equation" r:id="rId9" imgW="6591240" imgH="927000" progId="Equation.3">
                  <p:embed/>
                  <p:pic>
                    <p:nvPicPr>
                      <p:cNvPr id="0" name=""/>
                      <p:cNvPicPr>
                        <a:picLocks noChangeAspect="1" noChangeArrowheads="1"/>
                      </p:cNvPicPr>
                      <p:nvPr/>
                    </p:nvPicPr>
                    <p:blipFill>
                      <a:blip r:embed="rId10"/>
                      <a:srcRect/>
                      <a:stretch>
                        <a:fillRect/>
                      </a:stretch>
                    </p:blipFill>
                    <p:spPr bwMode="auto">
                      <a:xfrm>
                        <a:off x="846000" y="1917700"/>
                        <a:ext cx="659288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 name="Rectangle 16"/>
          <p:cNvSpPr>
            <a:spLocks noChangeArrowheads="1"/>
          </p:cNvSpPr>
          <p:nvPr/>
        </p:nvSpPr>
        <p:spPr bwMode="auto">
          <a:xfrm>
            <a:off x="0" y="3100875"/>
            <a:ext cx="9144000" cy="10615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8" name="Rectangle 7"/>
          <p:cNvSpPr>
            <a:spLocks noChangeArrowheads="1"/>
          </p:cNvSpPr>
          <p:nvPr/>
        </p:nvSpPr>
        <p:spPr bwMode="auto">
          <a:xfrm>
            <a:off x="4832350" y="3289300"/>
            <a:ext cx="585788"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9" name="Object 14"/>
          <p:cNvGraphicFramePr>
            <a:graphicFrameLocks noChangeAspect="1"/>
          </p:cNvGraphicFramePr>
          <p:nvPr>
            <p:extLst>
              <p:ext uri="{D42A27DB-BD31-4B8C-83A1-F6EECF244321}">
                <p14:modId xmlns:p14="http://schemas.microsoft.com/office/powerpoint/2010/main" val="833292354"/>
              </p:ext>
            </p:extLst>
          </p:nvPr>
        </p:nvGraphicFramePr>
        <p:xfrm>
          <a:off x="846138" y="3248025"/>
          <a:ext cx="6097587" cy="430213"/>
        </p:xfrm>
        <a:graphic>
          <a:graphicData uri="http://schemas.openxmlformats.org/presentationml/2006/ole">
            <mc:AlternateContent xmlns:mc="http://schemas.openxmlformats.org/markup-compatibility/2006">
              <mc:Choice xmlns:v="urn:schemas-microsoft-com:vml" Requires="v">
                <p:oleObj spid="_x0000_s121986" name="Equation" r:id="rId11" imgW="6095880" imgH="431640" progId="Equation.3">
                  <p:embed/>
                </p:oleObj>
              </mc:Choice>
              <mc:Fallback>
                <p:oleObj name="Equation" r:id="rId11" imgW="6095880" imgH="4316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8" y="3248025"/>
                        <a:ext cx="6097587"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Text Box 17"/>
          <p:cNvSpPr txBox="1">
            <a:spLocks noChangeArrowheads="1"/>
          </p:cNvSpPr>
          <p:nvPr/>
        </p:nvSpPr>
        <p:spPr bwMode="auto">
          <a:xfrm>
            <a:off x="20891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(7.4)</a:t>
            </a:r>
            <a:endParaRPr lang="en-US" sz="1800" b="1"/>
          </a:p>
        </p:txBody>
      </p:sp>
      <p:sp>
        <p:nvSpPr>
          <p:cNvPr id="51" name="Text Box 18"/>
          <p:cNvSpPr txBox="1">
            <a:spLocks noChangeArrowheads="1"/>
          </p:cNvSpPr>
          <p:nvPr/>
        </p:nvSpPr>
        <p:spPr bwMode="auto">
          <a:xfrm>
            <a:off x="32416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(4.2)</a:t>
            </a:r>
            <a:endParaRPr lang="en-US" sz="1800" b="1"/>
          </a:p>
        </p:txBody>
      </p:sp>
      <p:sp>
        <p:nvSpPr>
          <p:cNvPr id="52" name="Text Box 19"/>
          <p:cNvSpPr txBox="1">
            <a:spLocks noChangeArrowheads="1"/>
          </p:cNvSpPr>
          <p:nvPr/>
        </p:nvSpPr>
        <p:spPr bwMode="auto">
          <a:xfrm>
            <a:off x="46672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(2.8)</a:t>
            </a:r>
            <a:endParaRPr lang="en-US" sz="1800" b="1"/>
          </a:p>
        </p:txBody>
      </p:sp>
      <p:sp>
        <p:nvSpPr>
          <p:cNvPr id="53" name="Text Box 21"/>
          <p:cNvSpPr txBox="1">
            <a:spLocks noChangeArrowheads="1"/>
          </p:cNvSpPr>
          <p:nvPr/>
        </p:nvSpPr>
        <p:spPr bwMode="auto">
          <a:xfrm>
            <a:off x="12858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
        <p:nvSpPr>
          <p:cNvPr id="54" name="Text Box 32"/>
          <p:cNvSpPr txBox="1">
            <a:spLocks noChangeArrowheads="1"/>
          </p:cNvSpPr>
          <p:nvPr/>
        </p:nvSpPr>
        <p:spPr bwMode="auto">
          <a:xfrm>
            <a:off x="59753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16"/>
          <p:cNvSpPr>
            <a:spLocks noChangeArrowheads="1"/>
          </p:cNvSpPr>
          <p:nvPr/>
        </p:nvSpPr>
        <p:spPr bwMode="auto">
          <a:xfrm>
            <a:off x="0" y="539998"/>
            <a:ext cx="9144000" cy="114592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20</a:t>
            </a:r>
            <a:endParaRPr lang="en-US" sz="1000" dirty="0">
              <a:solidFill>
                <a:srgbClr val="3366FF"/>
              </a:solidFill>
            </a:endParaRPr>
          </a:p>
        </p:txBody>
      </p:sp>
      <p:sp>
        <p:nvSpPr>
          <p:cNvPr id="12289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the speed of adjustment, we can derive the long-run propensities to consume.  We do this by dividing the short-run propensities by </a:t>
            </a:r>
            <a:r>
              <a:rPr lang="en-GB" sz="1500" b="1" i="1">
                <a:latin typeface="Symbol" pitchFamily="18" charset="2"/>
              </a:rPr>
              <a:t>l</a:t>
            </a:r>
            <a:r>
              <a:rPr lang="en-GB" sz="1500" b="1"/>
              <a:t>.  We find that the long-run propensity to consume out of wages is 0.78.</a:t>
            </a:r>
            <a:endParaRPr lang="en-GB" sz="1500" b="1">
              <a:latin typeface="Times New Roman" pitchFamily="18" charset="0"/>
            </a:endParaRPr>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graphicFrame>
        <p:nvGraphicFramePr>
          <p:cNvPr id="45" name="Object 28"/>
          <p:cNvGraphicFramePr>
            <a:graphicFrameLocks noChangeAspect="1"/>
          </p:cNvGraphicFramePr>
          <p:nvPr>
            <p:extLst>
              <p:ext uri="{D42A27DB-BD31-4B8C-83A1-F6EECF244321}">
                <p14:modId xmlns:p14="http://schemas.microsoft.com/office/powerpoint/2010/main" val="3995997973"/>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48633" name="Equation" r:id="rId3" imgW="4165560" imgH="419040" progId="Equation.3">
                  <p:embed/>
                </p:oleObj>
              </mc:Choice>
              <mc:Fallback>
                <p:oleObj name="Equation" r:id="rId3" imgW="4165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6" name="Object 29"/>
          <p:cNvGraphicFramePr>
            <a:graphicFrameLocks noChangeAspect="1"/>
          </p:cNvGraphicFramePr>
          <p:nvPr>
            <p:extLst>
              <p:ext uri="{D42A27DB-BD31-4B8C-83A1-F6EECF244321}">
                <p14:modId xmlns:p14="http://schemas.microsoft.com/office/powerpoint/2010/main" val="1164787364"/>
              </p:ext>
            </p:extLst>
          </p:nvPr>
        </p:nvGraphicFramePr>
        <p:xfrm>
          <a:off x="5454650" y="666000"/>
          <a:ext cx="2921000" cy="419100"/>
        </p:xfrm>
        <a:graphic>
          <a:graphicData uri="http://schemas.openxmlformats.org/presentationml/2006/ole">
            <mc:AlternateContent xmlns:mc="http://schemas.openxmlformats.org/markup-compatibility/2006">
              <mc:Choice xmlns:v="urn:schemas-microsoft-com:vml" Requires="v">
                <p:oleObj spid="_x0000_s148634" name="Equation" r:id="rId5" imgW="2920680" imgH="419040" progId="Equation.3">
                  <p:embed/>
                </p:oleObj>
              </mc:Choice>
              <mc:Fallback>
                <p:oleObj name="Equation" r:id="rId5" imgW="2920680" imgH="419040" progId="Equation.3">
                  <p:embed/>
                  <p:pic>
                    <p:nvPicPr>
                      <p:cNvPr id="0" name=""/>
                      <p:cNvPicPr>
                        <a:picLocks noChangeAspect="1" noChangeArrowheads="1"/>
                      </p:cNvPicPr>
                      <p:nvPr/>
                    </p:nvPicPr>
                    <p:blipFill>
                      <a:blip r:embed="rId6"/>
                      <a:srcRect/>
                      <a:stretch>
                        <a:fillRect/>
                      </a:stretch>
                    </p:blipFill>
                    <p:spPr bwMode="auto">
                      <a:xfrm>
                        <a:off x="5454650" y="66600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7" name="Object 30"/>
          <p:cNvGraphicFramePr>
            <a:graphicFrameLocks noChangeAspect="1"/>
          </p:cNvGraphicFramePr>
          <p:nvPr>
            <p:extLst>
              <p:ext uri="{D42A27DB-BD31-4B8C-83A1-F6EECF244321}">
                <p14:modId xmlns:p14="http://schemas.microsoft.com/office/powerpoint/2010/main" val="3282258711"/>
              </p:ext>
            </p:extLst>
          </p:nvPr>
        </p:nvGraphicFramePr>
        <p:xfrm>
          <a:off x="6223000" y="1152525"/>
          <a:ext cx="2730500" cy="419100"/>
        </p:xfrm>
        <a:graphic>
          <a:graphicData uri="http://schemas.openxmlformats.org/presentationml/2006/ole">
            <mc:AlternateContent xmlns:mc="http://schemas.openxmlformats.org/markup-compatibility/2006">
              <mc:Choice xmlns:v="urn:schemas-microsoft-com:vml" Requires="v">
                <p:oleObj spid="_x0000_s148635" name="Equation" r:id="rId7" imgW="2730240" imgH="419040" progId="Equation.3">
                  <p:embed/>
                </p:oleObj>
              </mc:Choice>
              <mc:Fallback>
                <p:oleObj name="Equation" r:id="rId7" imgW="2730240" imgH="419040" progId="Equation.3">
                  <p:embed/>
                  <p:pic>
                    <p:nvPicPr>
                      <p:cNvPr id="0" name=""/>
                      <p:cNvPicPr>
                        <a:picLocks noChangeAspect="1" noChangeArrowheads="1"/>
                      </p:cNvPicPr>
                      <p:nvPr/>
                    </p:nvPicPr>
                    <p:blipFill>
                      <a:blip r:embed="rId8"/>
                      <a:srcRect/>
                      <a:stretch>
                        <a:fillRect/>
                      </a:stretch>
                    </p:blipFill>
                    <p:spPr bwMode="auto">
                      <a:xfrm>
                        <a:off x="6223000" y="1152525"/>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 name="Rectangle 16"/>
          <p:cNvSpPr>
            <a:spLocks noChangeArrowheads="1"/>
          </p:cNvSpPr>
          <p:nvPr/>
        </p:nvSpPr>
        <p:spPr bwMode="auto">
          <a:xfrm>
            <a:off x="0" y="1792800"/>
            <a:ext cx="9144000" cy="119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3" name="Rectangle 38"/>
          <p:cNvSpPr>
            <a:spLocks noChangeArrowheads="1"/>
          </p:cNvSpPr>
          <p:nvPr/>
        </p:nvSpPr>
        <p:spPr bwMode="auto">
          <a:xfrm>
            <a:off x="2167200" y="2473325"/>
            <a:ext cx="539750" cy="3651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Rectangle 37"/>
          <p:cNvSpPr>
            <a:spLocks noChangeArrowheads="1"/>
          </p:cNvSpPr>
          <p:nvPr/>
        </p:nvSpPr>
        <p:spPr bwMode="auto">
          <a:xfrm>
            <a:off x="4602163" y="2473325"/>
            <a:ext cx="850900" cy="3651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5" name="Object 31"/>
          <p:cNvGraphicFramePr>
            <a:graphicFrameLocks noChangeAspect="1"/>
          </p:cNvGraphicFramePr>
          <p:nvPr>
            <p:extLst>
              <p:ext uri="{D42A27DB-BD31-4B8C-83A1-F6EECF244321}">
                <p14:modId xmlns:p14="http://schemas.microsoft.com/office/powerpoint/2010/main" val="3780575475"/>
              </p:ext>
            </p:extLst>
          </p:nvPr>
        </p:nvGraphicFramePr>
        <p:xfrm>
          <a:off x="846000" y="1917700"/>
          <a:ext cx="6592888" cy="927100"/>
        </p:xfrm>
        <a:graphic>
          <a:graphicData uri="http://schemas.openxmlformats.org/presentationml/2006/ole">
            <mc:AlternateContent xmlns:mc="http://schemas.openxmlformats.org/markup-compatibility/2006">
              <mc:Choice xmlns:v="urn:schemas-microsoft-com:vml" Requires="v">
                <p:oleObj spid="_x0000_s148636" name="Equation" r:id="rId9" imgW="6591240" imgH="927000" progId="Equation.3">
                  <p:embed/>
                </p:oleObj>
              </mc:Choice>
              <mc:Fallback>
                <p:oleObj name="Equation" r:id="rId9" imgW="6591240" imgH="927000" progId="Equation.3">
                  <p:embed/>
                  <p:pic>
                    <p:nvPicPr>
                      <p:cNvPr id="0" name=""/>
                      <p:cNvPicPr>
                        <a:picLocks noChangeAspect="1" noChangeArrowheads="1"/>
                      </p:cNvPicPr>
                      <p:nvPr/>
                    </p:nvPicPr>
                    <p:blipFill>
                      <a:blip r:embed="rId10"/>
                      <a:srcRect/>
                      <a:stretch>
                        <a:fillRect/>
                      </a:stretch>
                    </p:blipFill>
                    <p:spPr bwMode="auto">
                      <a:xfrm>
                        <a:off x="846000" y="1917700"/>
                        <a:ext cx="659288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 name="Rectangle 16"/>
          <p:cNvSpPr>
            <a:spLocks noChangeArrowheads="1"/>
          </p:cNvSpPr>
          <p:nvPr/>
        </p:nvSpPr>
        <p:spPr bwMode="auto">
          <a:xfrm>
            <a:off x="0" y="3100875"/>
            <a:ext cx="9144000" cy="10615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8" name="Rectangle 3"/>
          <p:cNvSpPr>
            <a:spLocks noChangeArrowheads="1"/>
          </p:cNvSpPr>
          <p:nvPr/>
        </p:nvSpPr>
        <p:spPr bwMode="auto">
          <a:xfrm>
            <a:off x="2235600" y="3289300"/>
            <a:ext cx="593725"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Rectangle 7"/>
          <p:cNvSpPr>
            <a:spLocks noChangeArrowheads="1"/>
          </p:cNvSpPr>
          <p:nvPr/>
        </p:nvSpPr>
        <p:spPr bwMode="auto">
          <a:xfrm>
            <a:off x="4832350" y="3289300"/>
            <a:ext cx="585788"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0" name="Object 14"/>
          <p:cNvGraphicFramePr>
            <a:graphicFrameLocks noChangeAspect="1"/>
          </p:cNvGraphicFramePr>
          <p:nvPr>
            <p:extLst>
              <p:ext uri="{D42A27DB-BD31-4B8C-83A1-F6EECF244321}">
                <p14:modId xmlns:p14="http://schemas.microsoft.com/office/powerpoint/2010/main" val="833292354"/>
              </p:ext>
            </p:extLst>
          </p:nvPr>
        </p:nvGraphicFramePr>
        <p:xfrm>
          <a:off x="846138" y="3248025"/>
          <a:ext cx="6097587" cy="430213"/>
        </p:xfrm>
        <a:graphic>
          <a:graphicData uri="http://schemas.openxmlformats.org/presentationml/2006/ole">
            <mc:AlternateContent xmlns:mc="http://schemas.openxmlformats.org/markup-compatibility/2006">
              <mc:Choice xmlns:v="urn:schemas-microsoft-com:vml" Requires="v">
                <p:oleObj spid="_x0000_s148637" name="Equation" r:id="rId11" imgW="6095880" imgH="431640" progId="Equation.3">
                  <p:embed/>
                </p:oleObj>
              </mc:Choice>
              <mc:Fallback>
                <p:oleObj name="Equation" r:id="rId11" imgW="6095880" imgH="4316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6138" y="3248025"/>
                        <a:ext cx="6097587"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 name="Text Box 17"/>
          <p:cNvSpPr txBox="1">
            <a:spLocks noChangeArrowheads="1"/>
          </p:cNvSpPr>
          <p:nvPr/>
        </p:nvSpPr>
        <p:spPr bwMode="auto">
          <a:xfrm>
            <a:off x="20891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(7.4)</a:t>
            </a:r>
            <a:endParaRPr lang="en-US" sz="1800" b="1"/>
          </a:p>
        </p:txBody>
      </p:sp>
      <p:sp>
        <p:nvSpPr>
          <p:cNvPr id="62" name="Text Box 18"/>
          <p:cNvSpPr txBox="1">
            <a:spLocks noChangeArrowheads="1"/>
          </p:cNvSpPr>
          <p:nvPr/>
        </p:nvSpPr>
        <p:spPr bwMode="auto">
          <a:xfrm>
            <a:off x="32416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(4.2)</a:t>
            </a:r>
            <a:endParaRPr lang="en-US" sz="1800" b="1"/>
          </a:p>
        </p:txBody>
      </p:sp>
      <p:sp>
        <p:nvSpPr>
          <p:cNvPr id="63" name="Text Box 19"/>
          <p:cNvSpPr txBox="1">
            <a:spLocks noChangeArrowheads="1"/>
          </p:cNvSpPr>
          <p:nvPr/>
        </p:nvSpPr>
        <p:spPr bwMode="auto">
          <a:xfrm>
            <a:off x="46672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(2.8)</a:t>
            </a:r>
            <a:endParaRPr lang="en-US" sz="1800" b="1"/>
          </a:p>
        </p:txBody>
      </p:sp>
      <p:sp>
        <p:nvSpPr>
          <p:cNvPr id="64" name="Text Box 21"/>
          <p:cNvSpPr txBox="1">
            <a:spLocks noChangeArrowheads="1"/>
          </p:cNvSpPr>
          <p:nvPr/>
        </p:nvSpPr>
        <p:spPr bwMode="auto">
          <a:xfrm>
            <a:off x="12858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
        <p:nvSpPr>
          <p:cNvPr id="65" name="Text Box 32"/>
          <p:cNvSpPr txBox="1">
            <a:spLocks noChangeArrowheads="1"/>
          </p:cNvSpPr>
          <p:nvPr/>
        </p:nvSpPr>
        <p:spPr bwMode="auto">
          <a:xfrm>
            <a:off x="59753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
        <p:nvSpPr>
          <p:cNvPr id="66" name="Rectangle 16"/>
          <p:cNvSpPr>
            <a:spLocks noChangeArrowheads="1"/>
          </p:cNvSpPr>
          <p:nvPr/>
        </p:nvSpPr>
        <p:spPr bwMode="auto">
          <a:xfrm>
            <a:off x="0" y="4269600"/>
            <a:ext cx="9144000" cy="946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67" name="Rectangle 25"/>
          <p:cNvSpPr>
            <a:spLocks noChangeArrowheads="1"/>
          </p:cNvSpPr>
          <p:nvPr/>
        </p:nvSpPr>
        <p:spPr bwMode="auto">
          <a:xfrm>
            <a:off x="1865313" y="4772025"/>
            <a:ext cx="585787"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Rectangle 24"/>
          <p:cNvSpPr>
            <a:spLocks noChangeArrowheads="1"/>
          </p:cNvSpPr>
          <p:nvPr/>
        </p:nvSpPr>
        <p:spPr bwMode="auto">
          <a:xfrm>
            <a:off x="1656000" y="4349750"/>
            <a:ext cx="585788"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29891538"/>
              </p:ext>
            </p:extLst>
          </p:nvPr>
        </p:nvGraphicFramePr>
        <p:xfrm>
          <a:off x="862013" y="4354513"/>
          <a:ext cx="2425700" cy="722312"/>
        </p:xfrm>
        <a:graphic>
          <a:graphicData uri="http://schemas.openxmlformats.org/presentationml/2006/ole">
            <mc:AlternateContent xmlns:mc="http://schemas.openxmlformats.org/markup-compatibility/2006">
              <mc:Choice xmlns:v="urn:schemas-microsoft-com:vml" Requires="v">
                <p:oleObj spid="_x0000_s148638" name="Equation" r:id="rId13" imgW="2425680" imgH="723600" progId="Equation.DSMT4">
                  <p:embed/>
                </p:oleObj>
              </mc:Choice>
              <mc:Fallback>
                <p:oleObj name="Equation" r:id="rId13" imgW="2425680" imgH="723600" progId="Equation.DSMT4">
                  <p:embed/>
                  <p:pic>
                    <p:nvPicPr>
                      <p:cNvPr id="0" name="Object 39"/>
                      <p:cNvPicPr>
                        <a:picLocks noChangeAspect="1" noChangeArrowheads="1"/>
                      </p:cNvPicPr>
                      <p:nvPr/>
                    </p:nvPicPr>
                    <p:blipFill>
                      <a:blip r:embed="rId14"/>
                      <a:srcRect/>
                      <a:stretch>
                        <a:fillRect/>
                      </a:stretch>
                    </p:blipFill>
                    <p:spPr bwMode="auto">
                      <a:xfrm>
                        <a:off x="862013" y="4354513"/>
                        <a:ext cx="24257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213373676"/>
              </p:ext>
            </p:extLst>
          </p:nvPr>
        </p:nvGraphicFramePr>
        <p:xfrm>
          <a:off x="4032250" y="4354513"/>
          <a:ext cx="2425700" cy="722312"/>
        </p:xfrm>
        <a:graphic>
          <a:graphicData uri="http://schemas.openxmlformats.org/presentationml/2006/ole">
            <mc:AlternateContent xmlns:mc="http://schemas.openxmlformats.org/markup-compatibility/2006">
              <mc:Choice xmlns:v="urn:schemas-microsoft-com:vml" Requires="v">
                <p:oleObj spid="_x0000_s148639" name="Equation" r:id="rId15" imgW="2425680" imgH="723600" progId="Equation.DSMT4">
                  <p:embed/>
                </p:oleObj>
              </mc:Choice>
              <mc:Fallback>
                <p:oleObj name="Equation" r:id="rId15" imgW="2425680" imgH="723600" progId="Equation.DSMT4">
                  <p:embed/>
                  <p:pic>
                    <p:nvPicPr>
                      <p:cNvPr id="0" name="Object 40"/>
                      <p:cNvPicPr>
                        <a:picLocks noChangeAspect="1" noChangeArrowheads="1"/>
                      </p:cNvPicPr>
                      <p:nvPr/>
                    </p:nvPicPr>
                    <p:blipFill>
                      <a:blip r:embed="rId16"/>
                      <a:srcRect/>
                      <a:stretch>
                        <a:fillRect/>
                      </a:stretch>
                    </p:blipFill>
                    <p:spPr bwMode="auto">
                      <a:xfrm>
                        <a:off x="4032250" y="4354513"/>
                        <a:ext cx="24257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6"/>
          <p:cNvSpPr>
            <a:spLocks noChangeArrowheads="1"/>
          </p:cNvSpPr>
          <p:nvPr/>
        </p:nvSpPr>
        <p:spPr bwMode="auto">
          <a:xfrm>
            <a:off x="0" y="539998"/>
            <a:ext cx="9144000" cy="1145927"/>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3" name="Rectangle 16"/>
          <p:cNvSpPr>
            <a:spLocks noChangeArrowheads="1"/>
          </p:cNvSpPr>
          <p:nvPr/>
        </p:nvSpPr>
        <p:spPr bwMode="auto">
          <a:xfrm>
            <a:off x="0" y="4269600"/>
            <a:ext cx="9144000" cy="946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3100875"/>
            <a:ext cx="9144000" cy="10615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1792800"/>
            <a:ext cx="9144000" cy="1198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3942" name="Rectangle 38"/>
          <p:cNvSpPr>
            <a:spLocks noChangeArrowheads="1"/>
          </p:cNvSpPr>
          <p:nvPr/>
        </p:nvSpPr>
        <p:spPr bwMode="auto">
          <a:xfrm>
            <a:off x="3260725" y="2473325"/>
            <a:ext cx="539750" cy="3651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41" name="Rectangle 37"/>
          <p:cNvSpPr>
            <a:spLocks noChangeArrowheads="1"/>
          </p:cNvSpPr>
          <p:nvPr/>
        </p:nvSpPr>
        <p:spPr bwMode="auto">
          <a:xfrm>
            <a:off x="4602163" y="2473325"/>
            <a:ext cx="850900" cy="3651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29" name="Rectangle 25"/>
          <p:cNvSpPr>
            <a:spLocks noChangeArrowheads="1"/>
          </p:cNvSpPr>
          <p:nvPr/>
        </p:nvSpPr>
        <p:spPr bwMode="auto">
          <a:xfrm>
            <a:off x="5027613" y="4772025"/>
            <a:ext cx="585787"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28" name="Rectangle 24"/>
          <p:cNvSpPr>
            <a:spLocks noChangeArrowheads="1"/>
          </p:cNvSpPr>
          <p:nvPr/>
        </p:nvSpPr>
        <p:spPr bwMode="auto">
          <a:xfrm>
            <a:off x="4835525" y="4349750"/>
            <a:ext cx="585788"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07" name="Rectangle 3"/>
          <p:cNvSpPr>
            <a:spLocks noChangeArrowheads="1"/>
          </p:cNvSpPr>
          <p:nvPr/>
        </p:nvSpPr>
        <p:spPr bwMode="auto">
          <a:xfrm>
            <a:off x="3406775" y="3289300"/>
            <a:ext cx="593725"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11" name="Rectangle 7"/>
          <p:cNvSpPr>
            <a:spLocks noChangeArrowheads="1"/>
          </p:cNvSpPr>
          <p:nvPr/>
        </p:nvSpPr>
        <p:spPr bwMode="auto">
          <a:xfrm>
            <a:off x="4832350" y="3289300"/>
            <a:ext cx="585788"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913"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graphicFrame>
        <p:nvGraphicFramePr>
          <p:cNvPr id="123918" name="Object 14"/>
          <p:cNvGraphicFramePr>
            <a:graphicFrameLocks noChangeAspect="1"/>
          </p:cNvGraphicFramePr>
          <p:nvPr>
            <p:extLst>
              <p:ext uri="{D42A27DB-BD31-4B8C-83A1-F6EECF244321}">
                <p14:modId xmlns:p14="http://schemas.microsoft.com/office/powerpoint/2010/main" val="2676627332"/>
              </p:ext>
            </p:extLst>
          </p:nvPr>
        </p:nvGraphicFramePr>
        <p:xfrm>
          <a:off x="846138" y="3248025"/>
          <a:ext cx="6097587" cy="430213"/>
        </p:xfrm>
        <a:graphic>
          <a:graphicData uri="http://schemas.openxmlformats.org/presentationml/2006/ole">
            <mc:AlternateContent xmlns:mc="http://schemas.openxmlformats.org/markup-compatibility/2006">
              <mc:Choice xmlns:v="urn:schemas-microsoft-com:vml" Requires="v">
                <p:oleObj spid="_x0000_s149646" name="Equation" r:id="rId3" imgW="6095880" imgH="431640" progId="Equation.3">
                  <p:embed/>
                </p:oleObj>
              </mc:Choice>
              <mc:Fallback>
                <p:oleObj name="Equation" r:id="rId3" imgW="6095880" imgH="431640" progId="Equation.3">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138" y="3248025"/>
                        <a:ext cx="6097587"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392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the long-run propensity to consume nonwage income is 0.36.  Note that, in this example, there is not a great difference between the short-run and long-run propensities.  That is because the speed of adjustment is rapid.</a:t>
            </a:r>
            <a:endParaRPr lang="en-GB" sz="1500" b="1">
              <a:latin typeface="Times New Roman" pitchFamily="18" charset="0"/>
            </a:endParaRPr>
          </a:p>
        </p:txBody>
      </p:sp>
      <p:sp>
        <p:nvSpPr>
          <p:cNvPr id="123921" name="Text Box 17"/>
          <p:cNvSpPr txBox="1">
            <a:spLocks noChangeArrowheads="1"/>
          </p:cNvSpPr>
          <p:nvPr/>
        </p:nvSpPr>
        <p:spPr bwMode="auto">
          <a:xfrm>
            <a:off x="20891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(7.4)</a:t>
            </a:r>
            <a:endParaRPr lang="en-US" sz="1800" b="1"/>
          </a:p>
        </p:txBody>
      </p:sp>
      <p:sp>
        <p:nvSpPr>
          <p:cNvPr id="123922" name="Text Box 18"/>
          <p:cNvSpPr txBox="1">
            <a:spLocks noChangeArrowheads="1"/>
          </p:cNvSpPr>
          <p:nvPr/>
        </p:nvSpPr>
        <p:spPr bwMode="auto">
          <a:xfrm>
            <a:off x="32416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(4.2)</a:t>
            </a:r>
            <a:endParaRPr lang="en-US" sz="1800" b="1"/>
          </a:p>
        </p:txBody>
      </p:sp>
      <p:sp>
        <p:nvSpPr>
          <p:cNvPr id="123923" name="Text Box 19"/>
          <p:cNvSpPr txBox="1">
            <a:spLocks noChangeArrowheads="1"/>
          </p:cNvSpPr>
          <p:nvPr/>
        </p:nvSpPr>
        <p:spPr bwMode="auto">
          <a:xfrm>
            <a:off x="46672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(2.8)</a:t>
            </a:r>
            <a:endParaRPr lang="en-US" sz="1800" b="1"/>
          </a:p>
        </p:txBody>
      </p:sp>
      <p:sp>
        <p:nvSpPr>
          <p:cNvPr id="123925" name="Text Box 21"/>
          <p:cNvSpPr txBox="1">
            <a:spLocks noChangeArrowheads="1"/>
          </p:cNvSpPr>
          <p:nvPr/>
        </p:nvSpPr>
        <p:spPr bwMode="auto">
          <a:xfrm>
            <a:off x="1285875"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graphicFrame>
        <p:nvGraphicFramePr>
          <p:cNvPr id="123932" name="Object 28"/>
          <p:cNvGraphicFramePr>
            <a:graphicFrameLocks noChangeAspect="1"/>
          </p:cNvGraphicFramePr>
          <p:nvPr>
            <p:extLst>
              <p:ext uri="{D42A27DB-BD31-4B8C-83A1-F6EECF244321}">
                <p14:modId xmlns:p14="http://schemas.microsoft.com/office/powerpoint/2010/main" val="2422187444"/>
              </p:ext>
            </p:extLst>
          </p:nvPr>
        </p:nvGraphicFramePr>
        <p:xfrm>
          <a:off x="810000" y="665550"/>
          <a:ext cx="4165600" cy="419100"/>
        </p:xfrm>
        <a:graphic>
          <a:graphicData uri="http://schemas.openxmlformats.org/presentationml/2006/ole">
            <mc:AlternateContent xmlns:mc="http://schemas.openxmlformats.org/markup-compatibility/2006">
              <mc:Choice xmlns:v="urn:schemas-microsoft-com:vml" Requires="v">
                <p:oleObj spid="_x0000_s149647" name="Equation" r:id="rId5" imgW="4165560" imgH="419040" progId="Equation.3">
                  <p:embed/>
                </p:oleObj>
              </mc:Choice>
              <mc:Fallback>
                <p:oleObj name="Equation" r:id="rId5" imgW="4165560" imgH="419040" progId="Equation.3">
                  <p:embed/>
                  <p:pic>
                    <p:nvPicPr>
                      <p:cNvPr id="0"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000" y="665550"/>
                        <a:ext cx="41656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3933" name="Object 29"/>
          <p:cNvGraphicFramePr>
            <a:graphicFrameLocks noChangeAspect="1"/>
          </p:cNvGraphicFramePr>
          <p:nvPr>
            <p:extLst>
              <p:ext uri="{D42A27DB-BD31-4B8C-83A1-F6EECF244321}">
                <p14:modId xmlns:p14="http://schemas.microsoft.com/office/powerpoint/2010/main" val="621686021"/>
              </p:ext>
            </p:extLst>
          </p:nvPr>
        </p:nvGraphicFramePr>
        <p:xfrm>
          <a:off x="5454650" y="666000"/>
          <a:ext cx="2921000" cy="419100"/>
        </p:xfrm>
        <a:graphic>
          <a:graphicData uri="http://schemas.openxmlformats.org/presentationml/2006/ole">
            <mc:AlternateContent xmlns:mc="http://schemas.openxmlformats.org/markup-compatibility/2006">
              <mc:Choice xmlns:v="urn:schemas-microsoft-com:vml" Requires="v">
                <p:oleObj spid="_x0000_s149648" name="Equation" r:id="rId7" imgW="2920680" imgH="419040" progId="Equation.3">
                  <p:embed/>
                </p:oleObj>
              </mc:Choice>
              <mc:Fallback>
                <p:oleObj name="Equation" r:id="rId7" imgW="2920680" imgH="419040" progId="Equation.3">
                  <p:embed/>
                  <p:pic>
                    <p:nvPicPr>
                      <p:cNvPr id="0" name="Object 29"/>
                      <p:cNvPicPr>
                        <a:picLocks noChangeAspect="1" noChangeArrowheads="1"/>
                      </p:cNvPicPr>
                      <p:nvPr/>
                    </p:nvPicPr>
                    <p:blipFill>
                      <a:blip r:embed="rId8"/>
                      <a:srcRect/>
                      <a:stretch>
                        <a:fillRect/>
                      </a:stretch>
                    </p:blipFill>
                    <p:spPr bwMode="auto">
                      <a:xfrm>
                        <a:off x="5454650" y="666000"/>
                        <a:ext cx="29210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3934" name="Object 30"/>
          <p:cNvGraphicFramePr>
            <a:graphicFrameLocks noChangeAspect="1"/>
          </p:cNvGraphicFramePr>
          <p:nvPr>
            <p:extLst>
              <p:ext uri="{D42A27DB-BD31-4B8C-83A1-F6EECF244321}">
                <p14:modId xmlns:p14="http://schemas.microsoft.com/office/powerpoint/2010/main" val="2214552363"/>
              </p:ext>
            </p:extLst>
          </p:nvPr>
        </p:nvGraphicFramePr>
        <p:xfrm>
          <a:off x="6223000" y="1152525"/>
          <a:ext cx="2730500" cy="419100"/>
        </p:xfrm>
        <a:graphic>
          <a:graphicData uri="http://schemas.openxmlformats.org/presentationml/2006/ole">
            <mc:AlternateContent xmlns:mc="http://schemas.openxmlformats.org/markup-compatibility/2006">
              <mc:Choice xmlns:v="urn:schemas-microsoft-com:vml" Requires="v">
                <p:oleObj spid="_x0000_s149649" name="Equation" r:id="rId9" imgW="2730240" imgH="419040" progId="Equation.3">
                  <p:embed/>
                </p:oleObj>
              </mc:Choice>
              <mc:Fallback>
                <p:oleObj name="Equation" r:id="rId9" imgW="2730240" imgH="419040" progId="Equation.3">
                  <p:embed/>
                  <p:pic>
                    <p:nvPicPr>
                      <p:cNvPr id="0" name="Object 30"/>
                      <p:cNvPicPr>
                        <a:picLocks noChangeAspect="1" noChangeArrowheads="1"/>
                      </p:cNvPicPr>
                      <p:nvPr/>
                    </p:nvPicPr>
                    <p:blipFill>
                      <a:blip r:embed="rId10"/>
                      <a:srcRect/>
                      <a:stretch>
                        <a:fillRect/>
                      </a:stretch>
                    </p:blipFill>
                    <p:spPr bwMode="auto">
                      <a:xfrm>
                        <a:off x="6223000" y="1152525"/>
                        <a:ext cx="27305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3935" name="Object 31"/>
          <p:cNvGraphicFramePr>
            <a:graphicFrameLocks noChangeAspect="1"/>
          </p:cNvGraphicFramePr>
          <p:nvPr>
            <p:extLst>
              <p:ext uri="{D42A27DB-BD31-4B8C-83A1-F6EECF244321}">
                <p14:modId xmlns:p14="http://schemas.microsoft.com/office/powerpoint/2010/main" val="3926665976"/>
              </p:ext>
            </p:extLst>
          </p:nvPr>
        </p:nvGraphicFramePr>
        <p:xfrm>
          <a:off x="846000" y="1917700"/>
          <a:ext cx="6592888" cy="927100"/>
        </p:xfrm>
        <a:graphic>
          <a:graphicData uri="http://schemas.openxmlformats.org/presentationml/2006/ole">
            <mc:AlternateContent xmlns:mc="http://schemas.openxmlformats.org/markup-compatibility/2006">
              <mc:Choice xmlns:v="urn:schemas-microsoft-com:vml" Requires="v">
                <p:oleObj spid="_x0000_s149650" name="Equation" r:id="rId11" imgW="6591240" imgH="927000" progId="Equation.3">
                  <p:embed/>
                </p:oleObj>
              </mc:Choice>
              <mc:Fallback>
                <p:oleObj name="Equation" r:id="rId11" imgW="6591240" imgH="927000" progId="Equation.3">
                  <p:embed/>
                  <p:pic>
                    <p:nvPicPr>
                      <p:cNvPr id="0" name="Object 31"/>
                      <p:cNvPicPr>
                        <a:picLocks noChangeAspect="1" noChangeArrowheads="1"/>
                      </p:cNvPicPr>
                      <p:nvPr/>
                    </p:nvPicPr>
                    <p:blipFill>
                      <a:blip r:embed="rId12"/>
                      <a:srcRect/>
                      <a:stretch>
                        <a:fillRect/>
                      </a:stretch>
                    </p:blipFill>
                    <p:spPr bwMode="auto">
                      <a:xfrm>
                        <a:off x="846000" y="1917700"/>
                        <a:ext cx="659288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3936" name="Text Box 32"/>
          <p:cNvSpPr txBox="1">
            <a:spLocks noChangeArrowheads="1"/>
          </p:cNvSpPr>
          <p:nvPr/>
        </p:nvSpPr>
        <p:spPr bwMode="auto">
          <a:xfrm>
            <a:off x="5975350" y="3552825"/>
            <a:ext cx="83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(4.8)</a:t>
            </a:r>
            <a:endParaRPr lang="en-US" sz="1800" b="1"/>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329891538"/>
              </p:ext>
            </p:extLst>
          </p:nvPr>
        </p:nvGraphicFramePr>
        <p:xfrm>
          <a:off x="862013" y="4354513"/>
          <a:ext cx="2425700" cy="722312"/>
        </p:xfrm>
        <a:graphic>
          <a:graphicData uri="http://schemas.openxmlformats.org/presentationml/2006/ole">
            <mc:AlternateContent xmlns:mc="http://schemas.openxmlformats.org/markup-compatibility/2006">
              <mc:Choice xmlns:v="urn:schemas-microsoft-com:vml" Requires="v">
                <p:oleObj spid="_x0000_s149651" name="Equation" r:id="rId13" imgW="2425680" imgH="723600" progId="Equation.DSMT4">
                  <p:embed/>
                </p:oleObj>
              </mc:Choice>
              <mc:Fallback>
                <p:oleObj name="Equation" r:id="rId13" imgW="2425680" imgH="72360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2013" y="4354513"/>
                        <a:ext cx="24257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213373676"/>
              </p:ext>
            </p:extLst>
          </p:nvPr>
        </p:nvGraphicFramePr>
        <p:xfrm>
          <a:off x="4032250" y="4354513"/>
          <a:ext cx="2425700" cy="722312"/>
        </p:xfrm>
        <a:graphic>
          <a:graphicData uri="http://schemas.openxmlformats.org/presentationml/2006/ole">
            <mc:AlternateContent xmlns:mc="http://schemas.openxmlformats.org/markup-compatibility/2006">
              <mc:Choice xmlns:v="urn:schemas-microsoft-com:vml" Requires="v">
                <p:oleObj spid="_x0000_s149652" name="Equation" r:id="rId15" imgW="2425680" imgH="723600" progId="Equation.DSMT4">
                  <p:embed/>
                </p:oleObj>
              </mc:Choice>
              <mc:Fallback>
                <p:oleObj name="Equation" r:id="rId15" imgW="2425680" imgH="723600" progId="Equation.DSMT4">
                  <p:embed/>
                  <p:pic>
                    <p:nvPicPr>
                      <p:cNvPr id="0" name="Object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32250" y="4354513"/>
                        <a:ext cx="2425700" cy="722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39999"/>
            <a:ext cx="9144000" cy="499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8314" name="Rectangle 10"/>
          <p:cNvSpPr>
            <a:spLocks noChangeArrowheads="1"/>
          </p:cNvSpPr>
          <p:nvPr/>
        </p:nvSpPr>
        <p:spPr bwMode="auto">
          <a:xfrm>
            <a:off x="319088" y="835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8307" name="Text Box 3"/>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1pPr>
            <a:lvl2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2pPr>
            <a:lvl3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3pPr>
            <a:lvl4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4pPr>
            <a:lvl5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5pPr>
            <a:lvl6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6pPr>
            <a:lvl7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7pPr>
            <a:lvl8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8pPr>
            <a:lvl9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9pPr>
          </a:lstStyle>
          <a:p>
            <a:pPr>
              <a:spcBef>
                <a:spcPct val="50000"/>
              </a:spcBef>
            </a:pP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a:t>
            </a:r>
            <a:r>
              <a:rPr lang="en-US" sz="1600" b="1" dirty="0" err="1">
                <a:latin typeface="Courier New" pitchFamily="49" charset="0"/>
              </a:rPr>
              <a:t>CoefficientStd</a:t>
            </a:r>
            <a:r>
              <a:rPr lang="en-US" sz="1600" b="1" dirty="0">
                <a:latin typeface="Courier New" pitchFamily="49" charset="0"/>
              </a:rPr>
              <a:t>. </a:t>
            </a:r>
            <a:r>
              <a:rPr lang="en-US" sz="1600" b="1" dirty="0" err="1">
                <a:latin typeface="Courier New" pitchFamily="49" charset="0"/>
              </a:rPr>
              <a:t>Errort</a:t>
            </a:r>
            <a:r>
              <a:rPr lang="en-US" sz="1600" b="1" dirty="0">
                <a:latin typeface="Courier New" pitchFamily="49" charset="0"/>
              </a:rPr>
              <a: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9830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22</a:t>
            </a:r>
            <a:endParaRPr lang="en-US" sz="1000" dirty="0">
              <a:solidFill>
                <a:srgbClr val="3366FF"/>
              </a:solidFill>
            </a:endParaRPr>
          </a:p>
        </p:txBody>
      </p:sp>
      <p:sp>
        <p:nvSpPr>
          <p:cNvPr id="9831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result of a parallel logarithmic regression of expenditure on housing on </a:t>
            </a:r>
            <a:r>
              <a:rPr lang="en-GB" sz="1500" b="1" i="1"/>
              <a:t>DPI</a:t>
            </a:r>
            <a:r>
              <a:rPr lang="en-GB" sz="1500" b="1"/>
              <a:t> and relative price, using the Demand Functions data set.</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39999"/>
            <a:ext cx="9144000" cy="499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0"/>
          <p:cNvSpPr>
            <a:spLocks noChangeArrowheads="1"/>
          </p:cNvSpPr>
          <p:nvPr/>
        </p:nvSpPr>
        <p:spPr bwMode="auto">
          <a:xfrm>
            <a:off x="319088" y="835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4934" name="Rectangle 6"/>
          <p:cNvSpPr>
            <a:spLocks noChangeArrowheads="1"/>
          </p:cNvSpPr>
          <p:nvPr/>
        </p:nvSpPr>
        <p:spPr bwMode="auto">
          <a:xfrm>
            <a:off x="320399" y="2779200"/>
            <a:ext cx="3697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23</a:t>
            </a:r>
            <a:endParaRPr lang="en-US" sz="1000" dirty="0">
              <a:solidFill>
                <a:srgbClr val="3366FF"/>
              </a:solidFill>
            </a:endParaRPr>
          </a:p>
        </p:txBody>
      </p:sp>
      <p:sp>
        <p:nvSpPr>
          <p:cNvPr id="1249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short-run income elasticity is 0.28. </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5" name="Text Box 3"/>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1pPr>
            <a:lvl2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2pPr>
            <a:lvl3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3pPr>
            <a:lvl4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4pPr>
            <a:lvl5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5pPr>
            <a:lvl6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6pPr>
            <a:lvl7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7pPr>
            <a:lvl8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8pPr>
            <a:lvl9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9pPr>
          </a:lstStyle>
          <a:p>
            <a:pPr>
              <a:spcBef>
                <a:spcPct val="50000"/>
              </a:spcBef>
            </a:pP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a:t>
            </a:r>
            <a:r>
              <a:rPr lang="en-US" sz="1600" b="1" dirty="0" err="1">
                <a:latin typeface="Courier New" pitchFamily="49" charset="0"/>
              </a:rPr>
              <a:t>CoefficientStd</a:t>
            </a:r>
            <a:r>
              <a:rPr lang="en-US" sz="1600" b="1" dirty="0">
                <a:latin typeface="Courier New" pitchFamily="49" charset="0"/>
              </a:rPr>
              <a:t>. </a:t>
            </a:r>
            <a:r>
              <a:rPr lang="en-US" sz="1600" b="1" dirty="0" err="1">
                <a:latin typeface="Courier New" pitchFamily="49" charset="0"/>
              </a:rPr>
              <a:t>Errort</a:t>
            </a:r>
            <a:r>
              <a:rPr lang="en-US" sz="1600" b="1" dirty="0">
                <a:latin typeface="Courier New" pitchFamily="49" charset="0"/>
              </a:rPr>
              <a: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39999"/>
            <a:ext cx="9144000" cy="499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0"/>
          <p:cNvSpPr>
            <a:spLocks noChangeArrowheads="1"/>
          </p:cNvSpPr>
          <p:nvPr/>
        </p:nvSpPr>
        <p:spPr bwMode="auto">
          <a:xfrm>
            <a:off x="319088" y="835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5954" name="Rectangle 2"/>
          <p:cNvSpPr>
            <a:spLocks noChangeArrowheads="1"/>
          </p:cNvSpPr>
          <p:nvPr/>
        </p:nvSpPr>
        <p:spPr bwMode="auto">
          <a:xfrm>
            <a:off x="320399" y="3018075"/>
            <a:ext cx="3697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95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24</a:t>
            </a:r>
            <a:endParaRPr lang="en-US" sz="1000" dirty="0">
              <a:solidFill>
                <a:srgbClr val="3366FF"/>
              </a:solidFill>
            </a:endParaRPr>
          </a:p>
        </p:txBody>
      </p:sp>
      <p:sp>
        <p:nvSpPr>
          <p:cNvPr id="12595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short-run price elasticity is 0.12.   Both of these elasticities are very low.  This is because housing is a good example of a category of expenditure with slow adjustment.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5" name="Text Box 3"/>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1pPr>
            <a:lvl2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2pPr>
            <a:lvl3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3pPr>
            <a:lvl4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4pPr>
            <a:lvl5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5pPr>
            <a:lvl6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6pPr>
            <a:lvl7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7pPr>
            <a:lvl8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8pPr>
            <a:lvl9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9pPr>
          </a:lstStyle>
          <a:p>
            <a:pPr>
              <a:spcBef>
                <a:spcPct val="50000"/>
              </a:spcBef>
            </a:pP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a:t>
            </a:r>
            <a:r>
              <a:rPr lang="en-US" sz="1600" b="1" dirty="0" err="1">
                <a:latin typeface="Courier New" pitchFamily="49" charset="0"/>
              </a:rPr>
              <a:t>CoefficientStd</a:t>
            </a:r>
            <a:r>
              <a:rPr lang="en-US" sz="1600" b="1" dirty="0">
                <a:latin typeface="Courier New" pitchFamily="49" charset="0"/>
              </a:rPr>
              <a:t>. </a:t>
            </a:r>
            <a:r>
              <a:rPr lang="en-US" sz="1600" b="1" dirty="0" err="1">
                <a:latin typeface="Courier New" pitchFamily="49" charset="0"/>
              </a:rPr>
              <a:t>Errort</a:t>
            </a:r>
            <a:r>
              <a:rPr lang="en-US" sz="1600" b="1" dirty="0">
                <a:latin typeface="Courier New" pitchFamily="49" charset="0"/>
              </a:rPr>
              <a: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39999"/>
            <a:ext cx="9144000" cy="499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0"/>
          <p:cNvSpPr>
            <a:spLocks noChangeArrowheads="1"/>
          </p:cNvSpPr>
          <p:nvPr/>
        </p:nvSpPr>
        <p:spPr bwMode="auto">
          <a:xfrm>
            <a:off x="319088" y="835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8" name="Rectangle 2"/>
          <p:cNvSpPr>
            <a:spLocks noChangeArrowheads="1"/>
          </p:cNvSpPr>
          <p:nvPr/>
        </p:nvSpPr>
        <p:spPr bwMode="auto">
          <a:xfrm>
            <a:off x="320400" y="3272400"/>
            <a:ext cx="3697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98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25</a:t>
            </a:r>
            <a:endParaRPr lang="en-US" sz="1000" dirty="0">
              <a:solidFill>
                <a:srgbClr val="3366FF"/>
              </a:solidFill>
            </a:endParaRPr>
          </a:p>
        </p:txBody>
      </p:sp>
      <p:sp>
        <p:nvSpPr>
          <p:cNvPr id="12698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adjustment rate implicit in the coefficient of </a:t>
            </a:r>
            <a:r>
              <a:rPr lang="en-GB" sz="1500" b="1" i="1"/>
              <a:t>LGHOUS</a:t>
            </a:r>
            <a:r>
              <a:rPr lang="en-GB" sz="1500" b="1"/>
              <a:t>(</a:t>
            </a:r>
            <a:r>
              <a:rPr lang="en-GB" sz="1500" b="1">
                <a:cs typeface="Arial" charset="0"/>
              </a:rPr>
              <a:t>–</a:t>
            </a:r>
            <a:r>
              <a:rPr lang="en-GB" sz="1500" b="1"/>
              <a:t>1) is only 0.29.  People do not change their housing quickly in response to changes in income and price.  If anything, the estimated rate seems a little high.  </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5" name="Text Box 3"/>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1pPr>
            <a:lvl2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2pPr>
            <a:lvl3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3pPr>
            <a:lvl4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4pPr>
            <a:lvl5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5pPr>
            <a:lvl6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6pPr>
            <a:lvl7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7pPr>
            <a:lvl8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8pPr>
            <a:lvl9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9pPr>
          </a:lstStyle>
          <a:p>
            <a:pPr>
              <a:spcBef>
                <a:spcPct val="50000"/>
              </a:spcBef>
            </a:pP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a:t>
            </a:r>
            <a:r>
              <a:rPr lang="en-US" sz="1600" b="1" dirty="0" err="1">
                <a:latin typeface="Courier New" pitchFamily="49" charset="0"/>
              </a:rPr>
              <a:t>CoefficientStd</a:t>
            </a:r>
            <a:r>
              <a:rPr lang="en-US" sz="1600" b="1" dirty="0">
                <a:latin typeface="Courier New" pitchFamily="49" charset="0"/>
              </a:rPr>
              <a:t>. </a:t>
            </a:r>
            <a:r>
              <a:rPr lang="en-US" sz="1600" b="1" dirty="0" err="1">
                <a:latin typeface="Courier New" pitchFamily="49" charset="0"/>
              </a:rPr>
              <a:t>Errort</a:t>
            </a:r>
            <a:r>
              <a:rPr lang="en-US" sz="1600" b="1" dirty="0">
                <a:latin typeface="Courier New" pitchFamily="49" charset="0"/>
              </a:rPr>
              <a: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0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26</a:t>
            </a:r>
            <a:endParaRPr lang="en-US" sz="1000" dirty="0">
              <a:solidFill>
                <a:srgbClr val="3366FF"/>
              </a:solidFill>
            </a:endParaRPr>
          </a:p>
        </p:txBody>
      </p:sp>
      <p:sp>
        <p:nvSpPr>
          <p:cNvPr id="12800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long-run income elasticity is 0.97, not far off the income elasticity in the static model in the first sequence for this chapter, 1.03.</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8" name="Rectangle 5"/>
          <p:cNvSpPr>
            <a:spLocks noChangeArrowheads="1"/>
          </p:cNvSpPr>
          <p:nvPr/>
        </p:nvSpPr>
        <p:spPr bwMode="auto">
          <a:xfrm>
            <a:off x="0" y="539999"/>
            <a:ext cx="9144000" cy="499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0"/>
          <p:cNvSpPr>
            <a:spLocks noChangeArrowheads="1"/>
          </p:cNvSpPr>
          <p:nvPr/>
        </p:nvSpPr>
        <p:spPr bwMode="auto">
          <a:xfrm>
            <a:off x="319088" y="835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6"/>
          <p:cNvSpPr>
            <a:spLocks noChangeArrowheads="1"/>
          </p:cNvSpPr>
          <p:nvPr/>
        </p:nvSpPr>
        <p:spPr bwMode="auto">
          <a:xfrm>
            <a:off x="320399" y="2779200"/>
            <a:ext cx="3697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2"/>
          <p:cNvSpPr>
            <a:spLocks noChangeArrowheads="1"/>
          </p:cNvSpPr>
          <p:nvPr/>
        </p:nvSpPr>
        <p:spPr bwMode="auto">
          <a:xfrm>
            <a:off x="320400" y="3272400"/>
            <a:ext cx="3697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1pPr>
            <a:lvl2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2pPr>
            <a:lvl3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3pPr>
            <a:lvl4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4pPr>
            <a:lvl5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5pPr>
            <a:lvl6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6pPr>
            <a:lvl7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7pPr>
            <a:lvl8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8pPr>
            <a:lvl9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9pPr>
          </a:lstStyle>
          <a:p>
            <a:pPr>
              <a:spcBef>
                <a:spcPct val="50000"/>
              </a:spcBef>
            </a:pP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a:t>
            </a:r>
            <a:r>
              <a:rPr lang="en-US" sz="1600" b="1" dirty="0" err="1">
                <a:latin typeface="Courier New" pitchFamily="49" charset="0"/>
              </a:rPr>
              <a:t>CoefficientStd</a:t>
            </a:r>
            <a:r>
              <a:rPr lang="en-US" sz="1600" b="1" dirty="0">
                <a:latin typeface="Courier New" pitchFamily="49" charset="0"/>
              </a:rPr>
              <a:t>. </a:t>
            </a:r>
            <a:r>
              <a:rPr lang="en-US" sz="1600" b="1" dirty="0" err="1">
                <a:latin typeface="Courier New" pitchFamily="49" charset="0"/>
              </a:rPr>
              <a:t>Errort</a:t>
            </a:r>
            <a:r>
              <a:rPr lang="en-US" sz="1600" b="1" dirty="0">
                <a:latin typeface="Courier New" pitchFamily="49" charset="0"/>
              </a:rPr>
              <a: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23" name="Rectangle 16"/>
          <p:cNvSpPr>
            <a:spLocks noChangeArrowheads="1"/>
          </p:cNvSpPr>
          <p:nvPr/>
        </p:nvSpPr>
        <p:spPr bwMode="auto">
          <a:xfrm>
            <a:off x="0" y="3945450"/>
            <a:ext cx="9144000" cy="126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8011" name="Rectangle 11"/>
          <p:cNvSpPr>
            <a:spLocks noChangeArrowheads="1"/>
          </p:cNvSpPr>
          <p:nvPr/>
        </p:nvSpPr>
        <p:spPr bwMode="auto">
          <a:xfrm>
            <a:off x="4899025" y="4602163"/>
            <a:ext cx="895350" cy="3381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010" name="Rectangle 10"/>
          <p:cNvSpPr>
            <a:spLocks noChangeArrowheads="1"/>
          </p:cNvSpPr>
          <p:nvPr/>
        </p:nvSpPr>
        <p:spPr bwMode="auto">
          <a:xfrm>
            <a:off x="4697413" y="4181475"/>
            <a:ext cx="904875"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28015" name="Object 15"/>
          <p:cNvGraphicFramePr>
            <a:graphicFrameLocks noChangeAspect="1"/>
          </p:cNvGraphicFramePr>
          <p:nvPr>
            <p:extLst>
              <p:ext uri="{D42A27DB-BD31-4B8C-83A1-F6EECF244321}">
                <p14:modId xmlns:p14="http://schemas.microsoft.com/office/powerpoint/2010/main" val="713609830"/>
              </p:ext>
            </p:extLst>
          </p:nvPr>
        </p:nvGraphicFramePr>
        <p:xfrm>
          <a:off x="4248150" y="4184650"/>
          <a:ext cx="2387600" cy="722313"/>
        </p:xfrm>
        <a:graphic>
          <a:graphicData uri="http://schemas.openxmlformats.org/presentationml/2006/ole">
            <mc:AlternateContent xmlns:mc="http://schemas.openxmlformats.org/markup-compatibility/2006">
              <mc:Choice xmlns:v="urn:schemas-microsoft-com:vml" Requires="v">
                <p:oleObj spid="_x0000_s128037" name="Equation" r:id="rId3" imgW="2387520" imgH="723600" progId="Equation.3">
                  <p:embed/>
                </p:oleObj>
              </mc:Choice>
              <mc:Fallback>
                <p:oleObj name="Equation" r:id="rId3" imgW="2387520" imgH="7236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150" y="4184650"/>
                        <a:ext cx="23876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8016" name="Text Box 16"/>
          <p:cNvSpPr txBox="1">
            <a:spLocks noChangeArrowheads="1"/>
          </p:cNvSpPr>
          <p:nvPr/>
        </p:nvSpPr>
        <p:spPr bwMode="auto">
          <a:xfrm>
            <a:off x="1225550" y="4371975"/>
            <a:ext cx="312420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long-run income elasticity</a:t>
            </a:r>
            <a:endParaRPr lang="en-US" sz="18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39999"/>
            <a:ext cx="9144000" cy="499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0"/>
          <p:cNvSpPr>
            <a:spLocks noChangeArrowheads="1"/>
          </p:cNvSpPr>
          <p:nvPr/>
        </p:nvSpPr>
        <p:spPr bwMode="auto">
          <a:xfrm>
            <a:off x="319088" y="835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2"/>
          <p:cNvSpPr>
            <a:spLocks noChangeArrowheads="1"/>
          </p:cNvSpPr>
          <p:nvPr/>
        </p:nvSpPr>
        <p:spPr bwMode="auto">
          <a:xfrm>
            <a:off x="320399" y="3018075"/>
            <a:ext cx="3697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2"/>
          <p:cNvSpPr>
            <a:spLocks noChangeArrowheads="1"/>
          </p:cNvSpPr>
          <p:nvPr/>
        </p:nvSpPr>
        <p:spPr bwMode="auto">
          <a:xfrm>
            <a:off x="320400" y="3272400"/>
            <a:ext cx="3697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3"/>
          <p:cNvSpPr txBox="1">
            <a:spLocks noChangeArrowheads="1"/>
          </p:cNvSpPr>
          <p:nvPr/>
        </p:nvSpPr>
        <p:spPr bwMode="auto">
          <a:xfrm>
            <a:off x="301625" y="540000"/>
            <a:ext cx="8532813" cy="4945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1pPr>
            <a:lvl2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2pPr>
            <a:lvl3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3pPr>
            <a:lvl4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4pPr>
            <a:lvl5pPr>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5pPr>
            <a:lvl6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6pPr>
            <a:lvl7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7pPr>
            <a:lvl8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8pPr>
            <a:lvl9pPr eaLnBrk="0" fontAlgn="base" hangingPunct="0">
              <a:spcBef>
                <a:spcPct val="0"/>
              </a:spcBef>
              <a:spcAft>
                <a:spcPct val="0"/>
              </a:spcAft>
              <a:tabLst>
                <a:tab pos="1028700" algn="r"/>
                <a:tab pos="1943100" algn="r"/>
                <a:tab pos="3657600" algn="r"/>
                <a:tab pos="4572000" algn="r"/>
                <a:tab pos="6515100" algn="r"/>
                <a:tab pos="7429500" algn="r"/>
                <a:tab pos="8229600" algn="r"/>
              </a:tabLst>
              <a:defRPr sz="2400">
                <a:solidFill>
                  <a:schemeClr val="tx1"/>
                </a:solidFill>
                <a:latin typeface="Times New Roman" pitchFamily="18" charset="0"/>
              </a:defRPr>
            </a:lvl9pPr>
          </a:lstStyle>
          <a:p>
            <a:pPr>
              <a:spcBef>
                <a:spcPct val="50000"/>
              </a:spcBef>
            </a:pP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a:t>
            </a:r>
            <a:r>
              <a:rPr lang="en-US" sz="1600" b="1" dirty="0" err="1">
                <a:latin typeface="Courier New" pitchFamily="49" charset="0"/>
              </a:rPr>
              <a:t>CoefficientStd</a:t>
            </a:r>
            <a:r>
              <a:rPr lang="en-US" sz="1600" b="1" dirty="0">
                <a:latin typeface="Courier New" pitchFamily="49" charset="0"/>
              </a:rPr>
              <a:t>. </a:t>
            </a:r>
            <a:r>
              <a:rPr lang="en-US" sz="1600" b="1" dirty="0" err="1">
                <a:latin typeface="Courier New" pitchFamily="49" charset="0"/>
              </a:rPr>
              <a:t>Errort</a:t>
            </a:r>
            <a:r>
              <a:rPr lang="en-US" sz="1600" b="1" dirty="0">
                <a:latin typeface="Courier New" pitchFamily="49" charset="0"/>
              </a:rPr>
              <a:t>-Statistic  Prob.  </a:t>
            </a:r>
          </a:p>
          <a:p>
            <a:r>
              <a:rPr lang="en-US" sz="1600" b="1" dirty="0">
                <a:latin typeface="Courier New" pitchFamily="49" charset="0"/>
              </a:rPr>
              <a:t>============================================================</a:t>
            </a:r>
          </a:p>
          <a:p>
            <a:r>
              <a:rPr lang="en-US" sz="1600" b="1" dirty="0">
                <a:latin typeface="Courier New" pitchFamily="49" charset="0"/>
              </a:rPr>
              <a:t>         C           0.073957   0.062915   1.175499   0.2467</a:t>
            </a:r>
          </a:p>
          <a:p>
            <a:r>
              <a:rPr lang="en-US" sz="1600" b="1" dirty="0">
                <a:latin typeface="Courier New" pitchFamily="49" charset="0"/>
              </a:rPr>
              <a:t>       LGDPI         0.282935   0.046912   6.031246   0.0000</a:t>
            </a:r>
          </a:p>
          <a:p>
            <a:r>
              <a:rPr lang="en-US" sz="1600" b="1" dirty="0">
                <a:latin typeface="Courier New" pitchFamily="49" charset="0"/>
              </a:rPr>
              <a:t>     LGPRHOUS       -0.116949   0.027383  -4.270880   0.0001</a:t>
            </a:r>
          </a:p>
          <a:p>
            <a:r>
              <a:rPr lang="en-US" sz="1600" b="1" dirty="0">
                <a:latin typeface="Courier New" pitchFamily="49" charset="0"/>
              </a:rPr>
              <a:t>    LGHOUS(-1)       0.707242   0.044405   15.92699   0.0000</a:t>
            </a:r>
          </a:p>
          <a:p>
            <a:r>
              <a:rPr lang="en-US" sz="1600" b="1" dirty="0">
                <a:latin typeface="Courier New" pitchFamily="49" charset="0"/>
              </a:rPr>
              <a:t>============================================================</a:t>
            </a:r>
          </a:p>
          <a:p>
            <a:r>
              <a:rPr lang="en-US" sz="1600" b="1" dirty="0">
                <a:latin typeface="Courier New" pitchFamily="49" charset="0"/>
              </a:rPr>
              <a:t>R-squared            0.999795    Mean dependent </a:t>
            </a:r>
            <a:r>
              <a:rPr lang="en-US" sz="1600" b="1" dirty="0" err="1">
                <a:latin typeface="Courier New" pitchFamily="49" charset="0"/>
              </a:rPr>
              <a:t>var</a:t>
            </a:r>
            <a:r>
              <a:rPr lang="en-US" sz="1600" b="1" dirty="0">
                <a:latin typeface="Courier New" pitchFamily="49" charset="0"/>
              </a:rPr>
              <a:t> 6.379059</a:t>
            </a:r>
          </a:p>
          <a:p>
            <a:r>
              <a:rPr lang="en-US" sz="1600" b="1" dirty="0">
                <a:latin typeface="Courier New" pitchFamily="49" charset="0"/>
              </a:rPr>
              <a:t>Adjusted R-squared   0.999780    S.D. dependent </a:t>
            </a:r>
            <a:r>
              <a:rPr lang="en-US" sz="1600" b="1" dirty="0" err="1">
                <a:latin typeface="Courier New" pitchFamily="49" charset="0"/>
              </a:rPr>
              <a:t>var</a:t>
            </a:r>
            <a:r>
              <a:rPr lang="en-US" sz="1600" b="1" dirty="0">
                <a:latin typeface="Courier New" pitchFamily="49" charset="0"/>
              </a:rPr>
              <a:t> 0.421861</a:t>
            </a:r>
          </a:p>
          <a:p>
            <a:r>
              <a:rPr lang="en-US" sz="1600" b="1" dirty="0">
                <a:latin typeface="Courier New" pitchFamily="49" charset="0"/>
              </a:rPr>
              <a:t>S.E. of regression   0.006257    </a:t>
            </a:r>
            <a:r>
              <a:rPr lang="en-US" sz="1600" b="1" dirty="0" err="1">
                <a:latin typeface="Courier New" pitchFamily="49" charset="0"/>
              </a:rPr>
              <a:t>Akaike</a:t>
            </a:r>
            <a:r>
              <a:rPr lang="en-US" sz="1600" b="1" dirty="0">
                <a:latin typeface="Courier New" pitchFamily="49" charset="0"/>
              </a:rPr>
              <a:t> info criter-7.223711</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0.001566    Schwarz criterion -7.061512</a:t>
            </a:r>
          </a:p>
          <a:p>
            <a:r>
              <a:rPr lang="en-US" sz="1600" b="1" dirty="0">
                <a:latin typeface="Courier New" pitchFamily="49" charset="0"/>
              </a:rPr>
              <a:t>Log likelihood       162.9216    F-statistic        65141.75</a:t>
            </a:r>
          </a:p>
          <a:p>
            <a:r>
              <a:rPr lang="en-US" sz="1600" b="1" dirty="0">
                <a:latin typeface="Courier New" pitchFamily="49" charset="0"/>
              </a:rPr>
              <a:t>Durbin-Watson stat   1.810958    </a:t>
            </a:r>
            <a:r>
              <a:rPr lang="en-US" sz="1600" b="1" dirty="0" err="1">
                <a:latin typeface="Courier New" pitchFamily="49" charset="0"/>
              </a:rPr>
              <a:t>Prob</a:t>
            </a:r>
            <a:r>
              <a:rPr lang="en-US" sz="1600" b="1" dirty="0">
                <a:latin typeface="Courier New" pitchFamily="49" charset="0"/>
              </a:rPr>
              <a:t>(F-statistic)  0.000000</a:t>
            </a:r>
          </a:p>
          <a:p>
            <a:r>
              <a:rPr lang="en-US" sz="1600" b="1" dirty="0">
                <a:latin typeface="Courier New" pitchFamily="49" charset="0"/>
              </a:rPr>
              <a:t>============================================================</a:t>
            </a:r>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27</a:t>
            </a:r>
            <a:endParaRPr lang="en-US" sz="1000" dirty="0">
              <a:solidFill>
                <a:srgbClr val="3366FF"/>
              </a:solidFill>
            </a:endParaRPr>
          </a:p>
        </p:txBody>
      </p:sp>
      <p:sp>
        <p:nvSpPr>
          <p:cNvPr id="12903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long run price elasticity is 0.40, again not far from the estimate in the static model, 0.48.  In this example the long-run elasticities are much greater than the short-run ones because the speed of adjustment is slow.</a:t>
            </a:r>
            <a:endParaRPr lang="en-GB" sz="1500" b="1">
              <a:latin typeface="Times New Roman" pitchFamily="18" charset="0"/>
            </a:endParaRPr>
          </a:p>
        </p:txBody>
      </p:sp>
      <p:sp>
        <p:nvSpPr>
          <p:cNvPr id="23" name="Rectangle 16"/>
          <p:cNvSpPr>
            <a:spLocks noChangeArrowheads="1"/>
          </p:cNvSpPr>
          <p:nvPr/>
        </p:nvSpPr>
        <p:spPr bwMode="auto">
          <a:xfrm>
            <a:off x="0" y="3945450"/>
            <a:ext cx="9144000" cy="126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9035" name="Rectangle 11"/>
          <p:cNvSpPr>
            <a:spLocks noChangeArrowheads="1"/>
          </p:cNvSpPr>
          <p:nvPr/>
        </p:nvSpPr>
        <p:spPr bwMode="auto">
          <a:xfrm>
            <a:off x="4643438" y="4595813"/>
            <a:ext cx="904875" cy="3381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36" name="Rectangle 12"/>
          <p:cNvSpPr>
            <a:spLocks noChangeArrowheads="1"/>
          </p:cNvSpPr>
          <p:nvPr/>
        </p:nvSpPr>
        <p:spPr bwMode="auto">
          <a:xfrm>
            <a:off x="4341813" y="4181475"/>
            <a:ext cx="1123950" cy="3381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49" name="Text Box 25"/>
          <p:cNvSpPr txBox="1">
            <a:spLocks noChangeArrowheads="1"/>
          </p:cNvSpPr>
          <p:nvPr/>
        </p:nvSpPr>
        <p:spPr bwMode="auto">
          <a:xfrm>
            <a:off x="1223963" y="4371975"/>
            <a:ext cx="293370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long-run price elasticity</a:t>
            </a:r>
            <a:endParaRPr lang="en-US" sz="1800" b="1" dirty="0"/>
          </a:p>
        </p:txBody>
      </p:sp>
      <p:graphicFrame>
        <p:nvGraphicFramePr>
          <p:cNvPr id="129050" name="Object 26"/>
          <p:cNvGraphicFramePr>
            <a:graphicFrameLocks noChangeAspect="1"/>
          </p:cNvGraphicFramePr>
          <p:nvPr>
            <p:extLst>
              <p:ext uri="{D42A27DB-BD31-4B8C-83A1-F6EECF244321}">
                <p14:modId xmlns:p14="http://schemas.microsoft.com/office/powerpoint/2010/main" val="338091644"/>
              </p:ext>
            </p:extLst>
          </p:nvPr>
        </p:nvGraphicFramePr>
        <p:xfrm>
          <a:off x="3998913" y="4184650"/>
          <a:ext cx="2565400" cy="722313"/>
        </p:xfrm>
        <a:graphic>
          <a:graphicData uri="http://schemas.openxmlformats.org/presentationml/2006/ole">
            <mc:AlternateContent xmlns:mc="http://schemas.openxmlformats.org/markup-compatibility/2006">
              <mc:Choice xmlns:v="urn:schemas-microsoft-com:vml" Requires="v">
                <p:oleObj spid="_x0000_s150547" name="Equation" r:id="rId3" imgW="2565360" imgH="723600" progId="Equation.3">
                  <p:embed/>
                </p:oleObj>
              </mc:Choice>
              <mc:Fallback>
                <p:oleObj name="Equation" r:id="rId3" imgW="2565360" imgH="723600" progId="Equation.3">
                  <p:embed/>
                  <p:pic>
                    <p:nvPicPr>
                      <p:cNvPr id="0"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8913" y="4184650"/>
                        <a:ext cx="2565400"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11.4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29600" y="65532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2016.05.21</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4475" name="Text Box 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2</a:t>
            </a:r>
          </a:p>
        </p:txBody>
      </p:sp>
      <p:sp>
        <p:nvSpPr>
          <p:cNvPr id="104476" name="Text Box 2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a:t>
            </a:r>
            <a:r>
              <a:rPr lang="en-US" sz="1500" b="1" dirty="0"/>
              <a:t>actual value of </a:t>
            </a:r>
            <a:r>
              <a:rPr lang="en-US" sz="1500" b="1" i="1" dirty="0" err="1"/>
              <a:t>Y</a:t>
            </a:r>
            <a:r>
              <a:rPr lang="en-US" sz="1500" b="1" i="1" baseline="-25000" dirty="0" err="1"/>
              <a:t>t</a:t>
            </a:r>
            <a:r>
              <a:rPr lang="en-US" sz="1500" b="1" dirty="0"/>
              <a:t> is a compromise between its value in the previous time period, </a:t>
            </a:r>
            <a:r>
              <a:rPr lang="en-US" sz="1500" b="1" i="1" dirty="0" err="1"/>
              <a:t>Y</a:t>
            </a:r>
            <a:r>
              <a:rPr lang="en-US" sz="1500" b="1" i="1" baseline="-25000" dirty="0" err="1"/>
              <a:t>t</a:t>
            </a:r>
            <a:r>
              <a:rPr lang="en-US" sz="1500" b="1" baseline="-25000" dirty="0"/>
              <a:t>–1</a:t>
            </a:r>
            <a:r>
              <a:rPr lang="en-US" sz="1500" b="1" dirty="0"/>
              <a:t>, and the value justified by the current value of the explanatory variable.</a:t>
            </a:r>
            <a:endParaRPr lang="en-GB" sz="1500"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7" name="Rectangle 16"/>
          <p:cNvSpPr>
            <a:spLocks noChangeArrowheads="1"/>
          </p:cNvSpPr>
          <p:nvPr/>
        </p:nvSpPr>
        <p:spPr bwMode="auto">
          <a:xfrm>
            <a:off x="0" y="539999"/>
            <a:ext cx="9144000" cy="586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4232081481"/>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51572" name="Equation" r:id="rId3" imgW="2374560" imgH="419040" progId="Equation.3">
                  <p:embed/>
                </p:oleObj>
              </mc:Choice>
              <mc:Fallback>
                <p:oleObj name="Equation" r:id="rId3" imgW="2374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462158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539999"/>
            <a:ext cx="9144000" cy="586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29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3</a:t>
            </a:r>
            <a:endParaRPr lang="en-US" sz="1000" dirty="0">
              <a:solidFill>
                <a:srgbClr val="3366FF"/>
              </a:solidFill>
            </a:endParaRPr>
          </a:p>
        </p:txBody>
      </p:sp>
      <p:sp>
        <p:nvSpPr>
          <p:cNvPr id="1402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Let us denote the justified value of </a:t>
            </a:r>
            <a:r>
              <a:rPr lang="en-US" sz="1500" b="1" i="1"/>
              <a:t>Y</a:t>
            </a:r>
            <a:r>
              <a:rPr lang="en-US" sz="1500" b="1"/>
              <a:t> (or target, desired, or appropriate value, however you want to describe it) as </a:t>
            </a:r>
            <a:r>
              <a:rPr lang="en-US" sz="1500" b="1" i="1"/>
              <a:t>Y</a:t>
            </a:r>
            <a:r>
              <a:rPr lang="en-US" sz="1500" b="1" i="1" baseline="-25000"/>
              <a:t>t</a:t>
            </a:r>
            <a:r>
              <a:rPr lang="en-US" sz="1500" b="1"/>
              <a:t>*, given by the equation shown.</a:t>
            </a:r>
            <a:r>
              <a:rPr lang="en-US" sz="1500"/>
              <a:t> </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1323544905"/>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40321" name="Equation" r:id="rId3" imgW="2374560" imgH="419040" progId="Equation.3">
                  <p:embed/>
                </p:oleObj>
              </mc:Choice>
              <mc:Fallback>
                <p:oleObj name="Equation" r:id="rId3" imgW="237456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a:spLocks noChangeArrowheads="1"/>
          </p:cNvSpPr>
          <p:nvPr/>
        </p:nvSpPr>
        <p:spPr bwMode="auto">
          <a:xfrm>
            <a:off x="0" y="539999"/>
            <a:ext cx="9144000" cy="586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4</a:t>
            </a:r>
            <a:endParaRPr lang="en-US" sz="1000" dirty="0">
              <a:solidFill>
                <a:srgbClr val="3366FF"/>
              </a:solidFill>
            </a:endParaRPr>
          </a:p>
        </p:txBody>
      </p:sp>
      <p:sp>
        <p:nvSpPr>
          <p:cNvPr id="13517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the partial adjustment model it is assumed that the actual increase in the dependent variable from time </a:t>
            </a:r>
            <a:r>
              <a:rPr lang="en-US" sz="1500" b="1" i="1"/>
              <a:t>t</a:t>
            </a:r>
            <a:r>
              <a:rPr lang="en-US" sz="1500" b="1"/>
              <a:t> – 1 to time </a:t>
            </a:r>
            <a:r>
              <a:rPr lang="en-US" sz="1500" b="1" i="1"/>
              <a:t>t</a:t>
            </a:r>
            <a:r>
              <a:rPr lang="en-US" sz="1500" b="1"/>
              <a:t>, </a:t>
            </a:r>
            <a:r>
              <a:rPr lang="en-US" sz="1500" b="1" i="1"/>
              <a:t>Y</a:t>
            </a:r>
            <a:r>
              <a:rPr lang="en-US" sz="1500" b="1" i="1" baseline="-25000"/>
              <a:t>t</a:t>
            </a:r>
            <a:r>
              <a:rPr lang="en-US" sz="1500" b="1"/>
              <a:t> – </a:t>
            </a:r>
            <a:r>
              <a:rPr lang="en-US" sz="1500" b="1" i="1"/>
              <a:t>Y</a:t>
            </a:r>
            <a:r>
              <a:rPr lang="en-US" sz="1500" b="1" i="1" baseline="-25000"/>
              <a:t>t</a:t>
            </a:r>
            <a:r>
              <a:rPr lang="en-US" sz="1500" b="1" baseline="-25000"/>
              <a:t>–1</a:t>
            </a:r>
            <a:r>
              <a:rPr lang="en-US" sz="1500" b="1"/>
              <a:t>, is proportional to the discrepancy between the justified value and the previous value, </a:t>
            </a:r>
            <a:r>
              <a:rPr lang="en-US" sz="1500" b="1" i="1"/>
              <a:t>Y</a:t>
            </a:r>
            <a:r>
              <a:rPr lang="en-US" sz="1500" b="1" i="1" baseline="-25000"/>
              <a:t>t</a:t>
            </a:r>
            <a:r>
              <a:rPr lang="en-US" sz="1500" b="1"/>
              <a:t>* – </a:t>
            </a:r>
            <a:r>
              <a:rPr lang="en-US" sz="1500" b="1" i="1"/>
              <a:t>Y</a:t>
            </a:r>
            <a:r>
              <a:rPr lang="en-US" sz="1500" b="1" i="1" baseline="-25000"/>
              <a:t>t</a:t>
            </a:r>
            <a:r>
              <a:rPr lang="en-US" sz="1500" b="1" baseline="-25000"/>
              <a:t>–1</a:t>
            </a:r>
            <a:r>
              <a:rPr lang="en-US" sz="1500" b="1"/>
              <a:t>.</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graphicFrame>
        <p:nvGraphicFramePr>
          <p:cNvPr id="17" name="Object 7"/>
          <p:cNvGraphicFramePr>
            <a:graphicFrameLocks noChangeAspect="1"/>
          </p:cNvGraphicFramePr>
          <p:nvPr>
            <p:extLst>
              <p:ext uri="{D42A27DB-BD31-4B8C-83A1-F6EECF244321}">
                <p14:modId xmlns:p14="http://schemas.microsoft.com/office/powerpoint/2010/main" val="673235560"/>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35228"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15"/>
          <p:cNvGraphicFramePr>
            <a:graphicFrameLocks noChangeAspect="1"/>
          </p:cNvGraphicFramePr>
          <p:nvPr>
            <p:extLst>
              <p:ext uri="{D42A27DB-BD31-4B8C-83A1-F6EECF244321}">
                <p14:modId xmlns:p14="http://schemas.microsoft.com/office/powerpoint/2010/main" val="1323544905"/>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35229" name="Equation" r:id="rId5" imgW="2374560" imgH="419040" progId="Equation.3">
                  <p:embed/>
                </p:oleObj>
              </mc:Choice>
              <mc:Fallback>
                <p:oleObj name="Equation" r:id="rId5" imgW="237456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4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14234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i="1">
                <a:latin typeface="Symbol" pitchFamily="18" charset="2"/>
              </a:rPr>
              <a:t>l</a:t>
            </a:r>
            <a:r>
              <a:rPr lang="en-US" sz="1500" b="1"/>
              <a:t> is usually described as the speed of adjustment.</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6" name="Rectangle 16"/>
          <p:cNvSpPr>
            <a:spLocks noChangeArrowheads="1"/>
          </p:cNvSpPr>
          <p:nvPr/>
        </p:nvSpPr>
        <p:spPr bwMode="auto">
          <a:xfrm>
            <a:off x="0" y="539999"/>
            <a:ext cx="9144000" cy="586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673235560"/>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42395"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15"/>
          <p:cNvGraphicFramePr>
            <a:graphicFrameLocks noChangeAspect="1"/>
          </p:cNvGraphicFramePr>
          <p:nvPr>
            <p:extLst>
              <p:ext uri="{D42A27DB-BD31-4B8C-83A1-F6EECF244321}">
                <p14:modId xmlns:p14="http://schemas.microsoft.com/office/powerpoint/2010/main" val="1323544905"/>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42396" name="Equation" r:id="rId5" imgW="2374560" imgH="419040" progId="Equation.3">
                  <p:embed/>
                </p:oleObj>
              </mc:Choice>
              <mc:Fallback>
                <p:oleObj name="Equation" r:id="rId5" imgW="237456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57"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134158"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actual value in the current time period is therefore a weighted average of the desired value and the previous actual value.  </a:t>
            </a:r>
            <a:r>
              <a:rPr lang="en-GB" sz="1500" b="1" i="1">
                <a:latin typeface="Symbol" pitchFamily="18" charset="2"/>
              </a:rPr>
              <a:t>l</a:t>
            </a:r>
            <a:r>
              <a:rPr lang="en-GB" sz="1500" b="1"/>
              <a:t> logically should lie in the interval 0 (no change at all) to 1 (full adjustment in the current time period).</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6"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673235560"/>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34223"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1244139324"/>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34224" name="Equation" r:id="rId5" imgW="2628720" imgH="419040" progId="Equation.3">
                  <p:embed/>
                </p:oleObj>
              </mc:Choice>
              <mc:Fallback>
                <p:oleObj name="Equation" r:id="rId5" imgW="2628720" imgH="419040" progId="Equation.3">
                  <p:embed/>
                  <p:pic>
                    <p:nvPicPr>
                      <p:cNvPr id="0" name=""/>
                      <p:cNvPicPr>
                        <a:picLocks noChangeAspect="1" noChangeArrowheads="1"/>
                      </p:cNvPicPr>
                      <p:nvPr/>
                    </p:nvPicPr>
                    <p:blipFill>
                      <a:blip r:embed="rId6"/>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 name="Object 15"/>
          <p:cNvGraphicFramePr>
            <a:graphicFrameLocks noChangeAspect="1"/>
          </p:cNvGraphicFramePr>
          <p:nvPr>
            <p:extLst>
              <p:ext uri="{D42A27DB-BD31-4B8C-83A1-F6EECF244321}">
                <p14:modId xmlns:p14="http://schemas.microsoft.com/office/powerpoint/2010/main" val="1323544905"/>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34225" name="Equation" r:id="rId7" imgW="2374560" imgH="419040" progId="Equation.3">
                  <p:embed/>
                </p:oleObj>
              </mc:Choice>
              <mc:Fallback>
                <p:oleObj name="Equation" r:id="rId7" imgW="237456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6"/>
          <p:cNvSpPr>
            <a:spLocks noChangeArrowheads="1"/>
          </p:cNvSpPr>
          <p:nvPr/>
        </p:nvSpPr>
        <p:spPr bwMode="auto">
          <a:xfrm>
            <a:off x="0" y="3538800"/>
            <a:ext cx="9144000" cy="59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73" name="Text Box 103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139274" name="Text Box 10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Substituting for </a:t>
            </a:r>
            <a:r>
              <a:rPr lang="en-GB" sz="1500" b="1" i="1" dirty="0" err="1"/>
              <a:t>Y</a:t>
            </a:r>
            <a:r>
              <a:rPr lang="en-GB" sz="1500" b="1" i="1" baseline="-25000" dirty="0" err="1"/>
              <a:t>t</a:t>
            </a:r>
            <a:r>
              <a:rPr lang="en-GB" sz="1500" b="1" dirty="0"/>
              <a:t>* from the original relationship, one obtains a regression specification</a:t>
            </a:r>
            <a:r>
              <a:rPr lang="en-US" sz="1500" b="1" dirty="0"/>
              <a:t> in terms of observable variables of the ADL(1,0) form.</a:t>
            </a:r>
            <a:r>
              <a:rPr lang="en-US" sz="1500" dirty="0"/>
              <a:t> </a:t>
            </a:r>
            <a:endParaRPr lang="en-GB" sz="1500" dirty="0"/>
          </a:p>
        </p:txBody>
      </p:sp>
      <p:graphicFrame>
        <p:nvGraphicFramePr>
          <p:cNvPr id="139286" name="Object 1046"/>
          <p:cNvGraphicFramePr>
            <a:graphicFrameLocks noChangeAspect="1"/>
          </p:cNvGraphicFramePr>
          <p:nvPr>
            <p:extLst>
              <p:ext uri="{D42A27DB-BD31-4B8C-83A1-F6EECF244321}">
                <p14:modId xmlns:p14="http://schemas.microsoft.com/office/powerpoint/2010/main" val="1904263080"/>
              </p:ext>
            </p:extLst>
          </p:nvPr>
        </p:nvGraphicFramePr>
        <p:xfrm>
          <a:off x="1479600" y="3644900"/>
          <a:ext cx="4178300" cy="381000"/>
        </p:xfrm>
        <a:graphic>
          <a:graphicData uri="http://schemas.openxmlformats.org/presentationml/2006/ole">
            <mc:AlternateContent xmlns:mc="http://schemas.openxmlformats.org/markup-compatibility/2006">
              <mc:Choice xmlns:v="urn:schemas-microsoft-com:vml" Requires="v">
                <p:oleObj spid="_x0000_s139384" name="Equation" r:id="rId3" imgW="4178160" imgH="380880" progId="Equation.3">
                  <p:embed/>
                </p:oleObj>
              </mc:Choice>
              <mc:Fallback>
                <p:oleObj name="Equation" r:id="rId3" imgW="4178160" imgH="380880" progId="Equation.3">
                  <p:embed/>
                  <p:pic>
                    <p:nvPicPr>
                      <p:cNvPr id="0" name="Object 10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9600" y="3644900"/>
                        <a:ext cx="41783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9" name="Rectangle 16"/>
          <p:cNvSpPr>
            <a:spLocks noChangeArrowheads="1"/>
          </p:cNvSpPr>
          <p:nvPr/>
        </p:nvSpPr>
        <p:spPr bwMode="auto">
          <a:xfrm>
            <a:off x="0" y="1738800"/>
            <a:ext cx="9144000" cy="16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7"/>
          <p:cNvGraphicFramePr>
            <a:graphicFrameLocks noChangeAspect="1"/>
          </p:cNvGraphicFramePr>
          <p:nvPr>
            <p:extLst>
              <p:ext uri="{D42A27DB-BD31-4B8C-83A1-F6EECF244321}">
                <p14:modId xmlns:p14="http://schemas.microsoft.com/office/powerpoint/2010/main" val="3631766709"/>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39385" name="Equation" r:id="rId5" imgW="2755800" imgH="419040" progId="Equation.3">
                  <p:embed/>
                </p:oleObj>
              </mc:Choice>
              <mc:Fallback>
                <p:oleObj name="Equation" r:id="rId5" imgW="2755800" imgH="419040" progId="Equation.3">
                  <p:embed/>
                  <p:pic>
                    <p:nvPicPr>
                      <p:cNvPr id="0" name=""/>
                      <p:cNvPicPr>
                        <a:picLocks noChangeAspect="1" noChangeArrowheads="1"/>
                      </p:cNvPicPr>
                      <p:nvPr/>
                    </p:nvPicPr>
                    <p:blipFill>
                      <a:blip r:embed="rId6"/>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9"/>
          <p:cNvGraphicFramePr>
            <a:graphicFrameLocks noChangeAspect="1"/>
          </p:cNvGraphicFramePr>
          <p:nvPr>
            <p:extLst>
              <p:ext uri="{D42A27DB-BD31-4B8C-83A1-F6EECF244321}">
                <p14:modId xmlns:p14="http://schemas.microsoft.com/office/powerpoint/2010/main" val="156691366"/>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39386" name="Equation" r:id="rId7" imgW="2628720" imgH="419040" progId="Equation.3">
                  <p:embed/>
                </p:oleObj>
              </mc:Choice>
              <mc:Fallback>
                <p:oleObj name="Equation" r:id="rId7" imgW="2628720" imgH="419040" progId="Equation.3">
                  <p:embed/>
                  <p:pic>
                    <p:nvPicPr>
                      <p:cNvPr id="0" name=""/>
                      <p:cNvPicPr>
                        <a:picLocks noChangeAspect="1" noChangeArrowheads="1"/>
                      </p:cNvPicPr>
                      <p:nvPr/>
                    </p:nvPicPr>
                    <p:blipFill>
                      <a:blip r:embed="rId8"/>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15"/>
          <p:cNvGraphicFramePr>
            <a:graphicFrameLocks noChangeAspect="1"/>
          </p:cNvGraphicFramePr>
          <p:nvPr>
            <p:extLst>
              <p:ext uri="{D42A27DB-BD31-4B8C-83A1-F6EECF244321}">
                <p14:modId xmlns:p14="http://schemas.microsoft.com/office/powerpoint/2010/main" val="816664075"/>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39387" name="Equation" r:id="rId9" imgW="2374560" imgH="419040" progId="Equation.3">
                  <p:embed/>
                </p:oleObj>
              </mc:Choice>
              <mc:Fallback>
                <p:oleObj name="Equation" r:id="rId9" imgW="237456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17"/>
          <p:cNvGraphicFramePr>
            <a:graphicFrameLocks noChangeAspect="1"/>
          </p:cNvGraphicFramePr>
          <p:nvPr>
            <p:extLst>
              <p:ext uri="{D42A27DB-BD31-4B8C-83A1-F6EECF244321}">
                <p14:modId xmlns:p14="http://schemas.microsoft.com/office/powerpoint/2010/main" val="2296566777"/>
              </p:ext>
            </p:extLst>
          </p:nvPr>
        </p:nvGraphicFramePr>
        <p:xfrm>
          <a:off x="1530350" y="1854200"/>
          <a:ext cx="4356100" cy="1473200"/>
        </p:xfrm>
        <a:graphic>
          <a:graphicData uri="http://schemas.openxmlformats.org/presentationml/2006/ole">
            <mc:AlternateContent xmlns:mc="http://schemas.openxmlformats.org/markup-compatibility/2006">
              <mc:Choice xmlns:v="urn:schemas-microsoft-com:vml" Requires="v">
                <p:oleObj spid="_x0000_s139388" name="Equation" r:id="rId11" imgW="4356000" imgH="1473120" progId="Equation.3">
                  <p:embed/>
                </p:oleObj>
              </mc:Choice>
              <mc:Fallback>
                <p:oleObj name="Equation" r:id="rId11" imgW="4356000" imgH="14731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30350" y="1854200"/>
                        <a:ext cx="43561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Rectangle 1"/>
          <p:cNvSpPr/>
          <p:nvPr/>
        </p:nvSpPr>
        <p:spPr bwMode="auto">
          <a:xfrm>
            <a:off x="342900" y="3248025"/>
            <a:ext cx="942975" cy="381000"/>
          </a:xfrm>
          <a:prstGeom prst="rect">
            <a:avLst/>
          </a:prstGeom>
          <a:solidFill>
            <a:srgbClr val="FFFFFF"/>
          </a:solidFill>
          <a:ln>
            <a:noFill/>
          </a:ln>
          <a:effectLst>
            <a:innerShdw blurRad="76200">
              <a:schemeClr val="tx1"/>
            </a:inn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9287" name="Text Box 1047"/>
          <p:cNvSpPr txBox="1">
            <a:spLocks noChangeArrowheads="1"/>
          </p:cNvSpPr>
          <p:nvPr/>
        </p:nvSpPr>
        <p:spPr bwMode="auto">
          <a:xfrm>
            <a:off x="387350" y="3244850"/>
            <a:ext cx="105410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where</a:t>
            </a:r>
            <a:endParaRPr lang="en-US" sz="18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06"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13210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It follows that its dynamics are those of the </a:t>
            </a:r>
            <a:r>
              <a:rPr lang="en-GB" sz="1500" b="1" dirty="0" smtClean="0"/>
              <a:t>ADL(1,0</a:t>
            </a:r>
            <a:r>
              <a:rPr lang="en-GB" sz="1500" b="1" dirty="0"/>
              <a:t>) model discussed in the previous slideshow.  The short-run impact of </a:t>
            </a:r>
            <a:r>
              <a:rPr lang="en-GB" sz="1500" b="1" i="1" dirty="0"/>
              <a:t>X</a:t>
            </a:r>
            <a:r>
              <a:rPr lang="en-GB" sz="1500" b="1" dirty="0"/>
              <a:t> on </a:t>
            </a:r>
            <a:r>
              <a:rPr lang="en-GB" sz="1500" b="1" i="1" dirty="0"/>
              <a:t>Y</a:t>
            </a:r>
            <a:r>
              <a:rPr lang="en-GB" sz="1500" b="1" dirty="0"/>
              <a:t> is given by the coefficient </a:t>
            </a:r>
            <a:r>
              <a:rPr lang="en-GB" sz="1500" b="1" i="1" dirty="0">
                <a:latin typeface="Symbol" pitchFamily="18" charset="2"/>
              </a:rPr>
              <a:t>b</a:t>
            </a:r>
            <a:r>
              <a:rPr lang="en-GB" sz="1500" b="1" baseline="-25000" dirty="0"/>
              <a:t>2</a:t>
            </a:r>
            <a:r>
              <a:rPr lang="en-GB" sz="1500" b="1" dirty="0"/>
              <a:t> = </a:t>
            </a:r>
            <a:r>
              <a:rPr lang="en-GB" sz="1500" b="1" i="1" dirty="0">
                <a:latin typeface="Symbol" pitchFamily="18" charset="2"/>
              </a:rPr>
              <a:t>g</a:t>
            </a:r>
            <a:r>
              <a:rPr lang="en-GB" sz="1500" b="1" baseline="-25000" dirty="0"/>
              <a:t>2</a:t>
            </a:r>
            <a:r>
              <a:rPr lang="en-GB" sz="1500" b="1" i="1" dirty="0">
                <a:latin typeface="Symbol" pitchFamily="18" charset="2"/>
              </a:rPr>
              <a:t>l</a:t>
            </a:r>
            <a:r>
              <a:rPr lang="en-GB" sz="1500" b="1" dirty="0"/>
              <a:t>.</a:t>
            </a:r>
            <a:endParaRPr lang="en-GB" sz="1500" b="1" dirty="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600" b="1" dirty="0">
                <a:solidFill>
                  <a:srgbClr val="000000"/>
                </a:solidFill>
              </a:rPr>
              <a:t>PARTIAL ADJUSTMENT</a:t>
            </a:r>
            <a:endParaRPr lang="en-GB" sz="1600" dirty="0">
              <a:latin typeface="Times New Roman" pitchFamily="18" charset="0"/>
            </a:endParaRPr>
          </a:p>
        </p:txBody>
      </p:sp>
      <p:sp>
        <p:nvSpPr>
          <p:cNvPr id="17" name="Rectangle 16"/>
          <p:cNvSpPr>
            <a:spLocks noChangeArrowheads="1"/>
          </p:cNvSpPr>
          <p:nvPr/>
        </p:nvSpPr>
        <p:spPr bwMode="auto">
          <a:xfrm>
            <a:off x="0" y="1738800"/>
            <a:ext cx="9144000" cy="16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539999"/>
            <a:ext cx="9144000" cy="109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7"/>
          <p:cNvGraphicFramePr>
            <a:graphicFrameLocks noChangeAspect="1"/>
          </p:cNvGraphicFramePr>
          <p:nvPr>
            <p:extLst>
              <p:ext uri="{D42A27DB-BD31-4B8C-83A1-F6EECF244321}">
                <p14:modId xmlns:p14="http://schemas.microsoft.com/office/powerpoint/2010/main" val="3631766709"/>
              </p:ext>
            </p:extLst>
          </p:nvPr>
        </p:nvGraphicFramePr>
        <p:xfrm>
          <a:off x="5226050" y="608013"/>
          <a:ext cx="2755900" cy="419100"/>
        </p:xfrm>
        <a:graphic>
          <a:graphicData uri="http://schemas.openxmlformats.org/presentationml/2006/ole">
            <mc:AlternateContent xmlns:mc="http://schemas.openxmlformats.org/markup-compatibility/2006">
              <mc:Choice xmlns:v="urn:schemas-microsoft-com:vml" Requires="v">
                <p:oleObj spid="_x0000_s132194" name="Equation" r:id="rId3" imgW="2755800" imgH="419040" progId="Equation.3">
                  <p:embed/>
                </p:oleObj>
              </mc:Choice>
              <mc:Fallback>
                <p:oleObj name="Equation" r:id="rId3" imgW="2755800" imgH="419040" progId="Equation.3">
                  <p:embed/>
                  <p:pic>
                    <p:nvPicPr>
                      <p:cNvPr id="0" name=""/>
                      <p:cNvPicPr>
                        <a:picLocks noChangeAspect="1" noChangeArrowheads="1"/>
                      </p:cNvPicPr>
                      <p:nvPr/>
                    </p:nvPicPr>
                    <p:blipFill>
                      <a:blip r:embed="rId4"/>
                      <a:srcRect/>
                      <a:stretch>
                        <a:fillRect/>
                      </a:stretch>
                    </p:blipFill>
                    <p:spPr bwMode="auto">
                      <a:xfrm>
                        <a:off x="5226050" y="608013"/>
                        <a:ext cx="2755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9"/>
          <p:cNvGraphicFramePr>
            <a:graphicFrameLocks noChangeAspect="1"/>
          </p:cNvGraphicFramePr>
          <p:nvPr>
            <p:extLst>
              <p:ext uri="{D42A27DB-BD31-4B8C-83A1-F6EECF244321}">
                <p14:modId xmlns:p14="http://schemas.microsoft.com/office/powerpoint/2010/main" val="156691366"/>
              </p:ext>
            </p:extLst>
          </p:nvPr>
        </p:nvGraphicFramePr>
        <p:xfrm>
          <a:off x="5947200" y="1101725"/>
          <a:ext cx="2628900" cy="419100"/>
        </p:xfrm>
        <a:graphic>
          <a:graphicData uri="http://schemas.openxmlformats.org/presentationml/2006/ole">
            <mc:AlternateContent xmlns:mc="http://schemas.openxmlformats.org/markup-compatibility/2006">
              <mc:Choice xmlns:v="urn:schemas-microsoft-com:vml" Requires="v">
                <p:oleObj spid="_x0000_s132195" name="Equation" r:id="rId5" imgW="2628720" imgH="419040" progId="Equation.3">
                  <p:embed/>
                </p:oleObj>
              </mc:Choice>
              <mc:Fallback>
                <p:oleObj name="Equation" r:id="rId5" imgW="2628720" imgH="419040" progId="Equation.3">
                  <p:embed/>
                  <p:pic>
                    <p:nvPicPr>
                      <p:cNvPr id="0" name=""/>
                      <p:cNvPicPr>
                        <a:picLocks noChangeAspect="1" noChangeArrowheads="1"/>
                      </p:cNvPicPr>
                      <p:nvPr/>
                    </p:nvPicPr>
                    <p:blipFill>
                      <a:blip r:embed="rId6"/>
                      <a:srcRect/>
                      <a:stretch>
                        <a:fillRect/>
                      </a:stretch>
                    </p:blipFill>
                    <p:spPr bwMode="auto">
                      <a:xfrm>
                        <a:off x="5947200" y="1101725"/>
                        <a:ext cx="2628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15"/>
          <p:cNvGraphicFramePr>
            <a:graphicFrameLocks noChangeAspect="1"/>
          </p:cNvGraphicFramePr>
          <p:nvPr>
            <p:extLst>
              <p:ext uri="{D42A27DB-BD31-4B8C-83A1-F6EECF244321}">
                <p14:modId xmlns:p14="http://schemas.microsoft.com/office/powerpoint/2010/main" val="816664075"/>
              </p:ext>
            </p:extLst>
          </p:nvPr>
        </p:nvGraphicFramePr>
        <p:xfrm>
          <a:off x="1454150" y="606425"/>
          <a:ext cx="2374900" cy="419100"/>
        </p:xfrm>
        <a:graphic>
          <a:graphicData uri="http://schemas.openxmlformats.org/presentationml/2006/ole">
            <mc:AlternateContent xmlns:mc="http://schemas.openxmlformats.org/markup-compatibility/2006">
              <mc:Choice xmlns:v="urn:schemas-microsoft-com:vml" Requires="v">
                <p:oleObj spid="_x0000_s132196" name="Equation" r:id="rId7" imgW="2374560" imgH="419040" progId="Equation.3">
                  <p:embed/>
                </p:oleObj>
              </mc:Choice>
              <mc:Fallback>
                <p:oleObj name="Equation" r:id="rId7" imgW="237456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4150" y="606425"/>
                        <a:ext cx="23749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 name="Rectangle 16"/>
          <p:cNvSpPr>
            <a:spLocks noChangeArrowheads="1"/>
          </p:cNvSpPr>
          <p:nvPr/>
        </p:nvSpPr>
        <p:spPr bwMode="auto">
          <a:xfrm>
            <a:off x="2689225" y="2932113"/>
            <a:ext cx="347663"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16"/>
          <p:cNvSpPr>
            <a:spLocks noChangeArrowheads="1"/>
          </p:cNvSpPr>
          <p:nvPr/>
        </p:nvSpPr>
        <p:spPr bwMode="auto">
          <a:xfrm>
            <a:off x="2813050" y="2389188"/>
            <a:ext cx="511175" cy="4111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2" name="Object 17"/>
          <p:cNvGraphicFramePr>
            <a:graphicFrameLocks noChangeAspect="1"/>
          </p:cNvGraphicFramePr>
          <p:nvPr>
            <p:extLst>
              <p:ext uri="{D42A27DB-BD31-4B8C-83A1-F6EECF244321}">
                <p14:modId xmlns:p14="http://schemas.microsoft.com/office/powerpoint/2010/main" val="2296566777"/>
              </p:ext>
            </p:extLst>
          </p:nvPr>
        </p:nvGraphicFramePr>
        <p:xfrm>
          <a:off x="1530350" y="1854200"/>
          <a:ext cx="4356100" cy="1473200"/>
        </p:xfrm>
        <a:graphic>
          <a:graphicData uri="http://schemas.openxmlformats.org/presentationml/2006/ole">
            <mc:AlternateContent xmlns:mc="http://schemas.openxmlformats.org/markup-compatibility/2006">
              <mc:Choice xmlns:v="urn:schemas-microsoft-com:vml" Requires="v">
                <p:oleObj spid="_x0000_s132197" name="Equation" r:id="rId9" imgW="4356000" imgH="1473120" progId="Equation.3">
                  <p:embed/>
                </p:oleObj>
              </mc:Choice>
              <mc:Fallback>
                <p:oleObj name="Equation" r:id="rId9" imgW="4356000" imgH="14731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0350" y="1854200"/>
                        <a:ext cx="43561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F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8548EDD-E6CA-4198-A6F7-2FC40265CB15}"/>
</file>

<file path=customXml/itemProps2.xml><?xml version="1.0" encoding="utf-8"?>
<ds:datastoreItem xmlns:ds="http://schemas.openxmlformats.org/officeDocument/2006/customXml" ds:itemID="{72BE45DB-22FD-49A6-AF84-02B83049315C}"/>
</file>

<file path=customXml/itemProps3.xml><?xml version="1.0" encoding="utf-8"?>
<ds:datastoreItem xmlns:ds="http://schemas.openxmlformats.org/officeDocument/2006/customXml" ds:itemID="{707C64AD-EAB5-40DD-8873-B5373F44DC89}"/>
</file>

<file path=docProps/app.xml><?xml version="1.0" encoding="utf-8"?>
<Properties xmlns="http://schemas.openxmlformats.org/officeDocument/2006/extended-properties" xmlns:vt="http://schemas.openxmlformats.org/officeDocument/2006/docPropsVTypes">
  <TotalTime>2757</TotalTime>
  <Words>1861</Words>
  <Application>Microsoft Office PowerPoint</Application>
  <PresentationFormat>On-screen Show (4:3)</PresentationFormat>
  <Paragraphs>256</Paragraphs>
  <Slides>29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77</cp:revision>
  <dcterms:created xsi:type="dcterms:W3CDTF">1998-05-09T13:24:56Z</dcterms:created>
  <dcterms:modified xsi:type="dcterms:W3CDTF">2016-05-26T11:25:16Z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