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500" r:id="rId2"/>
    <p:sldId id="470" r:id="rId3"/>
    <p:sldId id="473" r:id="rId4"/>
    <p:sldId id="480" r:id="rId5"/>
    <p:sldId id="481" r:id="rId6"/>
    <p:sldId id="474" r:id="rId7"/>
    <p:sldId id="475" r:id="rId8"/>
    <p:sldId id="477" r:id="rId9"/>
    <p:sldId id="488" r:id="rId10"/>
    <p:sldId id="482" r:id="rId11"/>
    <p:sldId id="489" r:id="rId12"/>
    <p:sldId id="490" r:id="rId13"/>
    <p:sldId id="495" r:id="rId14"/>
    <p:sldId id="496" r:id="rId15"/>
    <p:sldId id="494" r:id="rId16"/>
    <p:sldId id="497" r:id="rId17"/>
    <p:sldId id="498" r:id="rId18"/>
    <p:sldId id="493" r:id="rId19"/>
    <p:sldId id="499" r:id="rId20"/>
    <p:sldId id="284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FBFCFF"/>
    <a:srgbClr val="003366"/>
    <a:srgbClr val="F8F8FA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12" autoAdjust="0"/>
    <p:restoredTop sz="97604" autoAdjust="0"/>
  </p:normalViewPr>
  <p:slideViewPr>
    <p:cSldViewPr snapToGrid="0" showGuides="1">
      <p:cViewPr>
        <p:scale>
          <a:sx n="100" d="100"/>
          <a:sy n="100" d="100"/>
        </p:scale>
        <p:origin x="-2250" y="-402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7D1FC-D893-45DB-93BE-4D73487B8BA3}" type="datetimeFigureOut">
              <a:rPr lang="en-GB" smtClean="0"/>
              <a:t>26/05/2016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41743-FE75-4F1F-A932-595B909493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42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806FA-89B5-4319-A9ED-121729B0B1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88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4F894-C3BB-486C-929D-A1F1D30F68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139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0EC2D-AFFD-44FA-9794-39BDDA02A9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98CEFA-87B0-4E3C-BD3A-A04A8840E4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07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03247-ECEB-45AA-888C-8361F65D91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6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1770C-A3C4-42D5-BC3D-D61DF5B63B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29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87CB9-294C-4737-8FF3-CE3C8B2907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41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34287-9A5E-4120-902F-EFEFA980A3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571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D0BC5-33B6-44CA-9378-7E1332C1AF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86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8BC9A-D9D8-488E-8068-0EFB79BF8D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66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DF313-543A-49EB-A408-5013A1894A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80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403D1675-9C64-42F7-9E25-0102FB113BA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3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15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1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5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20.wmf"/><Relationship Id="rId9" Type="http://schemas.openxmlformats.org/officeDocument/2006/relationships/image" Target="../media/image10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2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8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wmf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8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.wmf"/><Relationship Id="rId11" Type="http://schemas.openxmlformats.org/officeDocument/2006/relationships/image" Target="../media/image10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8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11: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Models Using Time Series Data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1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317600"/>
            <a:ext cx="9144000" cy="11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752018"/>
              </p:ext>
            </p:extLst>
          </p:nvPr>
        </p:nvGraphicFramePr>
        <p:xfrm>
          <a:off x="3006000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93" name="Equation" r:id="rId3" imgW="1879560" imgH="380880" progId="Equation.3">
                  <p:embed/>
                </p:oleObj>
              </mc:Choice>
              <mc:Fallback>
                <p:oleObj name="Equation" r:id="rId3" imgW="1879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000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75502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94" name="Equation" r:id="rId5" imgW="1002960" imgH="368280" progId="Equation.3">
                  <p:embed/>
                </p:oleObj>
              </mc:Choice>
              <mc:Fallback>
                <p:oleObj name="Equation" r:id="rId5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2609999"/>
            <a:ext cx="9144000" cy="28097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first step is to divide both by the number of observations, in this case </a:t>
            </a:r>
            <a:r>
              <a:rPr lang="en-GB" sz="1500" b="1" i="1" dirty="0" smtClean="0"/>
              <a:t>T</a:t>
            </a:r>
            <a:r>
              <a:rPr lang="en-GB" sz="1500" b="1" dirty="0" smtClean="0"/>
              <a:t> – 1.  (We cannot use the first observation because </a:t>
            </a:r>
            <a:r>
              <a:rPr lang="en-GB" sz="1500" b="1" i="1" dirty="0" err="1" smtClean="0"/>
              <a:t>Y</a:t>
            </a:r>
            <a:r>
              <a:rPr lang="en-GB" sz="1500" b="1" i="1" baseline="-25000" dirty="0" err="1" smtClean="0"/>
              <a:t>t</a:t>
            </a:r>
            <a:r>
              <a:rPr lang="en-GB" sz="1500" b="1" baseline="-25000" dirty="0" smtClean="0"/>
              <a:t>–1</a:t>
            </a:r>
            <a:r>
              <a:rPr lang="en-GB" sz="1500" b="1" dirty="0" smtClean="0"/>
              <a:t> is not defined.)</a:t>
            </a:r>
            <a:endParaRPr lang="en-GB" sz="15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1135"/>
              </p:ext>
            </p:extLst>
          </p:nvPr>
        </p:nvGraphicFramePr>
        <p:xfrm>
          <a:off x="2635200" y="1425575"/>
          <a:ext cx="40132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95" name="Equation" r:id="rId7" imgW="4012920" imgH="901440" progId="Equation.DSMT4">
                  <p:embed/>
                </p:oleObj>
              </mc:Choice>
              <mc:Fallback>
                <p:oleObj name="Equation" r:id="rId7" imgW="4012920" imgH="9014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00" y="1425575"/>
                        <a:ext cx="4013200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73467"/>
              </p:ext>
            </p:extLst>
          </p:nvPr>
        </p:nvGraphicFramePr>
        <p:xfrm>
          <a:off x="1974850" y="2727325"/>
          <a:ext cx="4991100" cy="254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96" name="Equation" r:id="rId9" imgW="4991040" imgH="2552400" progId="Equation.DSMT4">
                  <p:embed/>
                </p:oleObj>
              </mc:Choice>
              <mc:Fallback>
                <p:oleObj name="Equation" r:id="rId9" imgW="4991040" imgH="2552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2727325"/>
                        <a:ext cx="4991100" cy="254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20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Before we go any further, it is helpful to establish the relationship shown.</a:t>
            </a:r>
            <a:endParaRPr lang="en-GB" sz="1500" b="1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50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302036"/>
              </p:ext>
            </p:extLst>
          </p:nvPr>
        </p:nvGraphicFramePr>
        <p:xfrm>
          <a:off x="350838" y="693738"/>
          <a:ext cx="84963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2" name="Equation" r:id="rId3" imgW="8496000" imgH="4114800" progId="Equation.3">
                  <p:embed/>
                </p:oleObj>
              </mc:Choice>
              <mc:Fallback>
                <p:oleObj name="Equation" r:id="rId3" imgW="8496000" imgH="4114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693738"/>
                        <a:ext cx="84963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61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will use this result rearranged as shown.</a:t>
            </a:r>
            <a:endParaRPr lang="en-GB" sz="1500" b="1" dirty="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29187"/>
              </p:ext>
            </p:extLst>
          </p:nvPr>
        </p:nvGraphicFramePr>
        <p:xfrm>
          <a:off x="1830388" y="1638000"/>
          <a:ext cx="4965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80" name="Equation" r:id="rId3" imgW="4965480" imgH="723600" progId="Equation.3">
                  <p:embed/>
                </p:oleObj>
              </mc:Choice>
              <mc:Fallback>
                <p:oleObj name="Equation" r:id="rId3" imgW="49654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1638000"/>
                        <a:ext cx="4965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337702"/>
              </p:ext>
            </p:extLst>
          </p:nvPr>
        </p:nvGraphicFramePr>
        <p:xfrm>
          <a:off x="352800" y="610950"/>
          <a:ext cx="4965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81" name="Equation" r:id="rId5" imgW="4965480" imgH="723600" progId="Equation.3">
                  <p:embed/>
                </p:oleObj>
              </mc:Choice>
              <mc:Fallback>
                <p:oleObj name="Equation" r:id="rId5" imgW="49654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800" y="610950"/>
                        <a:ext cx="4965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86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259080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know that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original expression is </a:t>
            </a:r>
            <a:r>
              <a:rPr lang="en-GB" sz="1500" b="1" dirty="0" err="1" smtClean="0"/>
              <a:t>cov</a:t>
            </a:r>
            <a:r>
              <a:rPr lang="en-GB" sz="1500" b="1" dirty="0" smtClean="0"/>
              <a:t>(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,</a:t>
            </a:r>
            <a:r>
              <a:rPr lang="en-GB" sz="1500" b="1" i="1" dirty="0" smtClean="0"/>
              <a:t>Y</a:t>
            </a:r>
            <a:r>
              <a:rPr lang="en-GB" sz="1500" b="1" dirty="0" smtClean="0"/>
              <a:t>), provided that certain assumptions are valid.</a:t>
            </a:r>
            <a:endParaRPr lang="en-GB" sz="15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272129"/>
              </p:ext>
            </p:extLst>
          </p:nvPr>
        </p:nvGraphicFramePr>
        <p:xfrm>
          <a:off x="1143000" y="2641600"/>
          <a:ext cx="4902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23" name="Equation" r:id="rId3" imgW="4902120" imgH="723600" progId="Equation.3">
                  <p:embed/>
                </p:oleObj>
              </mc:Choice>
              <mc:Fallback>
                <p:oleObj name="Equation" r:id="rId3" imgW="490212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41600"/>
                        <a:ext cx="4902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692296"/>
              </p:ext>
            </p:extLst>
          </p:nvPr>
        </p:nvGraphicFramePr>
        <p:xfrm>
          <a:off x="1830388" y="1638000"/>
          <a:ext cx="4965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24" name="Equation" r:id="rId5" imgW="4965480" imgH="723600" progId="Equation.3">
                  <p:embed/>
                </p:oleObj>
              </mc:Choice>
              <mc:Fallback>
                <p:oleObj name="Equation" r:id="rId5" imgW="49654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1638000"/>
                        <a:ext cx="4965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482147"/>
              </p:ext>
            </p:extLst>
          </p:nvPr>
        </p:nvGraphicFramePr>
        <p:xfrm>
          <a:off x="352800" y="610950"/>
          <a:ext cx="4965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25" name="Equation" r:id="rId7" imgW="4965480" imgH="723600" progId="Equation.3">
                  <p:embed/>
                </p:oleObj>
              </mc:Choice>
              <mc:Fallback>
                <p:oleObj name="Equation" r:id="rId7" imgW="49654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800" y="610950"/>
                        <a:ext cx="4965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894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2590800"/>
            <a:ext cx="9144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Hence we obtain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rearranged expression.</a:t>
            </a:r>
            <a:endParaRPr lang="en-GB" sz="15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391042"/>
              </p:ext>
            </p:extLst>
          </p:nvPr>
        </p:nvGraphicFramePr>
        <p:xfrm>
          <a:off x="1143000" y="2641600"/>
          <a:ext cx="4902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58" name="Equation" r:id="rId3" imgW="4902120" imgH="723600" progId="Equation.3">
                  <p:embed/>
                </p:oleObj>
              </mc:Choice>
              <mc:Fallback>
                <p:oleObj name="Equation" r:id="rId3" imgW="490212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41600"/>
                        <a:ext cx="4902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3614400"/>
            <a:ext cx="9144000" cy="142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941263"/>
              </p:ext>
            </p:extLst>
          </p:nvPr>
        </p:nvGraphicFramePr>
        <p:xfrm>
          <a:off x="1174750" y="3683000"/>
          <a:ext cx="76581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59" name="Equation" r:id="rId5" imgW="7657920" imgH="1231560" progId="Equation.3">
                  <p:embed/>
                </p:oleObj>
              </mc:Choice>
              <mc:Fallback>
                <p:oleObj name="Equation" r:id="rId5" imgW="7657920" imgH="1231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4750" y="3683000"/>
                        <a:ext cx="76581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802885"/>
              </p:ext>
            </p:extLst>
          </p:nvPr>
        </p:nvGraphicFramePr>
        <p:xfrm>
          <a:off x="1830388" y="1638000"/>
          <a:ext cx="4965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60" name="Equation" r:id="rId7" imgW="4965480" imgH="723600" progId="Equation.3">
                  <p:embed/>
                </p:oleObj>
              </mc:Choice>
              <mc:Fallback>
                <p:oleObj name="Equation" r:id="rId7" imgW="49654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1638000"/>
                        <a:ext cx="4965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546323"/>
              </p:ext>
            </p:extLst>
          </p:nvPr>
        </p:nvGraphicFramePr>
        <p:xfrm>
          <a:off x="352800" y="610950"/>
          <a:ext cx="49657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61" name="Equation" r:id="rId9" imgW="4965480" imgH="723600" progId="Equation.3">
                  <p:embed/>
                </p:oleObj>
              </mc:Choice>
              <mc:Fallback>
                <p:oleObj name="Equation" r:id="rId9" imgW="49654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800" y="610950"/>
                        <a:ext cx="49657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227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By considering the special case where </a:t>
            </a:r>
            <a:r>
              <a:rPr lang="en-GB" sz="1500" b="1" i="1" dirty="0" smtClean="0"/>
              <a:t>Y</a:t>
            </a:r>
            <a:r>
              <a:rPr lang="en-GB" sz="1500" b="1" dirty="0" smtClean="0"/>
              <a:t> =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, we also obtain this result.</a:t>
            </a:r>
            <a:endParaRPr lang="en-GB" sz="1500" b="1" dirty="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153452"/>
              </p:ext>
            </p:extLst>
          </p:nvPr>
        </p:nvGraphicFramePr>
        <p:xfrm>
          <a:off x="1173600" y="612000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62" name="Equation" r:id="rId3" imgW="4394160" imgH="723600" progId="Equation.3">
                  <p:embed/>
                </p:oleObj>
              </mc:Choice>
              <mc:Fallback>
                <p:oleObj name="Equation" r:id="rId3" imgW="439416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3600" y="612000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919820"/>
              </p:ext>
            </p:extLst>
          </p:nvPr>
        </p:nvGraphicFramePr>
        <p:xfrm>
          <a:off x="1355725" y="1638000"/>
          <a:ext cx="3581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63" name="Equation" r:id="rId5" imgW="3581280" imgH="723600" progId="Equation.3">
                  <p:embed/>
                </p:oleObj>
              </mc:Choice>
              <mc:Fallback>
                <p:oleObj name="Equation" r:id="rId5" imgW="35812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5725" y="1638000"/>
                        <a:ext cx="3581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10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now apply these general results to the present analysis.  </a:t>
            </a:r>
            <a:r>
              <a:rPr lang="en-GB" sz="1500" b="1" dirty="0" err="1" smtClean="0"/>
              <a:t>cov</a:t>
            </a:r>
            <a:r>
              <a:rPr lang="en-GB" sz="1500" b="1" dirty="0" smtClean="0"/>
              <a:t>(</a:t>
            </a:r>
            <a:r>
              <a:rPr lang="en-GB" sz="1500" b="1" i="1" dirty="0" err="1" smtClean="0"/>
              <a:t>Y</a:t>
            </a:r>
            <a:r>
              <a:rPr lang="en-GB" sz="1500" b="1" i="1" baseline="-25000" dirty="0" err="1" smtClean="0"/>
              <a:t>t</a:t>
            </a:r>
            <a:r>
              <a:rPr lang="en-GB" sz="1500" b="1" baseline="-25000" dirty="0" smtClean="0"/>
              <a:t>–1</a:t>
            </a:r>
            <a:r>
              <a:rPr lang="en-GB" sz="1500" b="1" dirty="0" smtClean="0"/>
              <a:t>, </a:t>
            </a:r>
            <a:r>
              <a:rPr lang="en-GB" sz="1500" b="1" i="1" dirty="0" err="1" smtClean="0"/>
              <a:t>u</a:t>
            </a:r>
            <a:r>
              <a:rPr lang="en-GB" sz="1500" b="1" i="1" baseline="-25000" dirty="0" err="1" smtClean="0"/>
              <a:t>t</a:t>
            </a:r>
            <a:r>
              <a:rPr lang="en-GB" sz="1500" b="1" dirty="0" smtClean="0"/>
              <a:t>) is zero because </a:t>
            </a:r>
            <a:r>
              <a:rPr lang="en-GB" sz="1500" b="1" i="1" dirty="0" err="1" smtClean="0"/>
              <a:t>u</a:t>
            </a:r>
            <a:r>
              <a:rPr lang="en-GB" sz="1500" b="1" i="1" baseline="-25000" dirty="0" err="1" smtClean="0"/>
              <a:t>t</a:t>
            </a:r>
            <a:r>
              <a:rPr lang="en-GB" sz="1500" b="1" dirty="0" smtClean="0"/>
              <a:t> is generated randomly after </a:t>
            </a:r>
            <a:r>
              <a:rPr lang="en-GB" sz="1500" b="1" i="1" dirty="0" err="1"/>
              <a:t>Y</a:t>
            </a:r>
            <a:r>
              <a:rPr lang="en-GB" sz="1500" b="1" i="1" baseline="-25000" dirty="0" err="1"/>
              <a:t>t</a:t>
            </a:r>
            <a:r>
              <a:rPr lang="en-GB" sz="1500" b="1" baseline="-25000" dirty="0"/>
              <a:t>–1</a:t>
            </a:r>
            <a:r>
              <a:rPr lang="en-GB" sz="1500" b="1" dirty="0" smtClean="0"/>
              <a:t> has been determined.  We have shown that the mean of the process for </a:t>
            </a:r>
            <a:r>
              <a:rPr lang="en-GB" sz="1500" b="1" i="1" dirty="0" smtClean="0"/>
              <a:t>Y</a:t>
            </a:r>
            <a:r>
              <a:rPr lang="en-GB" sz="1500" b="1" dirty="0" smtClean="0"/>
              <a:t> is zero, as is the population mean of the disturbance term, by assumption.</a:t>
            </a:r>
            <a:endParaRPr lang="en-GB" sz="1500" b="1" dirty="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929431"/>
              </p:ext>
            </p:extLst>
          </p:nvPr>
        </p:nvGraphicFramePr>
        <p:xfrm>
          <a:off x="1173600" y="612000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6" name="Equation" r:id="rId3" imgW="4394160" imgH="723600" progId="Equation.3">
                  <p:embed/>
                </p:oleObj>
              </mc:Choice>
              <mc:Fallback>
                <p:oleObj name="Equation" r:id="rId3" imgW="439416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3600" y="612000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948052"/>
              </p:ext>
            </p:extLst>
          </p:nvPr>
        </p:nvGraphicFramePr>
        <p:xfrm>
          <a:off x="1355725" y="1638000"/>
          <a:ext cx="3581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7" name="Equation" r:id="rId5" imgW="3581280" imgH="723600" progId="Equation.3">
                  <p:embed/>
                </p:oleObj>
              </mc:Choice>
              <mc:Fallback>
                <p:oleObj name="Equation" r:id="rId5" imgW="35812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5725" y="1638000"/>
                        <a:ext cx="3581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592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075423"/>
              </p:ext>
            </p:extLst>
          </p:nvPr>
        </p:nvGraphicFramePr>
        <p:xfrm>
          <a:off x="644400" y="2664000"/>
          <a:ext cx="5803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8" name="Equation" r:id="rId7" imgW="5803560" imgH="711000" progId="Equation.3">
                  <p:embed/>
                </p:oleObj>
              </mc:Choice>
              <mc:Fallback>
                <p:oleObj name="Equation" r:id="rId7" imgW="58035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00" y="2664000"/>
                        <a:ext cx="5803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092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</a:t>
            </a:r>
            <a:r>
              <a:rPr lang="en-GB" sz="1500" b="1" dirty="0" smtClean="0"/>
              <a:t>he variance is as shown.  (We are taking this on trust.  </a:t>
            </a:r>
            <a:r>
              <a:rPr lang="en-GB" sz="1500" b="1" dirty="0"/>
              <a:t>F</a:t>
            </a:r>
            <a:r>
              <a:rPr lang="en-GB" sz="1500" b="1" dirty="0" smtClean="0"/>
              <a:t>or a proof and a discussion of what is meant by the mean and variance of a process, see the first section of Chapter 13.)</a:t>
            </a:r>
            <a:endParaRPr lang="en-GB" sz="1500" b="1" dirty="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133324"/>
              </p:ext>
            </p:extLst>
          </p:nvPr>
        </p:nvGraphicFramePr>
        <p:xfrm>
          <a:off x="1173600" y="612000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2" name="Equation" r:id="rId3" imgW="4394160" imgH="723600" progId="Equation.3">
                  <p:embed/>
                </p:oleObj>
              </mc:Choice>
              <mc:Fallback>
                <p:oleObj name="Equation" r:id="rId3" imgW="439416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3600" y="612000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375548"/>
              </p:ext>
            </p:extLst>
          </p:nvPr>
        </p:nvGraphicFramePr>
        <p:xfrm>
          <a:off x="1355725" y="1638000"/>
          <a:ext cx="3581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3" name="Equation" r:id="rId5" imgW="3581280" imgH="723600" progId="Equation.3">
                  <p:embed/>
                </p:oleObj>
              </mc:Choice>
              <mc:Fallback>
                <p:oleObj name="Equation" r:id="rId5" imgW="358128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5725" y="1638000"/>
                        <a:ext cx="3581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592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755052"/>
              </p:ext>
            </p:extLst>
          </p:nvPr>
        </p:nvGraphicFramePr>
        <p:xfrm>
          <a:off x="644400" y="2664000"/>
          <a:ext cx="5803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4" name="Equation" r:id="rId7" imgW="5803560" imgH="711000" progId="Equation.3">
                  <p:embed/>
                </p:oleObj>
              </mc:Choice>
              <mc:Fallback>
                <p:oleObj name="Equation" r:id="rId7" imgW="58035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00" y="2664000"/>
                        <a:ext cx="5803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3618000"/>
            <a:ext cx="9144000" cy="10375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108805"/>
              </p:ext>
            </p:extLst>
          </p:nvPr>
        </p:nvGraphicFramePr>
        <p:xfrm>
          <a:off x="1321200" y="3690000"/>
          <a:ext cx="5702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5" name="Equation" r:id="rId9" imgW="5702040" imgH="850680" progId="Equation.3">
                  <p:embed/>
                </p:oleObj>
              </mc:Choice>
              <mc:Fallback>
                <p:oleObj name="Equation" r:id="rId9" imgW="570204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1200" y="3690000"/>
                        <a:ext cx="5702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94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2710799"/>
            <a:ext cx="9144000" cy="16230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have demonstrated that both the numerator and the denominator of the error term have </a:t>
            </a:r>
            <a:r>
              <a:rPr lang="en-GB" sz="1500" b="1" dirty="0" err="1" smtClean="0"/>
              <a:t>plims</a:t>
            </a:r>
            <a:r>
              <a:rPr lang="en-GB" sz="1500" b="1" dirty="0" smtClean="0"/>
              <a:t>, and hence that we are entitled to use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quotient rule. 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denominator is not zero because variances are positive.</a:t>
            </a:r>
            <a:endParaRPr lang="en-GB" sz="1500" b="1" dirty="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1036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418897"/>
              </p:ext>
            </p:extLst>
          </p:nvPr>
        </p:nvGraphicFramePr>
        <p:xfrm>
          <a:off x="644525" y="612000"/>
          <a:ext cx="5803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85" name="Equation" r:id="rId3" imgW="5803560" imgH="711000" progId="Equation.3">
                  <p:embed/>
                </p:oleObj>
              </mc:Choice>
              <mc:Fallback>
                <p:oleObj name="Equation" r:id="rId3" imgW="58035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612000"/>
                        <a:ext cx="5803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599776"/>
              </p:ext>
            </p:extLst>
          </p:nvPr>
        </p:nvGraphicFramePr>
        <p:xfrm>
          <a:off x="1323525" y="1638000"/>
          <a:ext cx="5702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86" name="Equation" r:id="rId5" imgW="5702040" imgH="850680" progId="Equation.3">
                  <p:embed/>
                </p:oleObj>
              </mc:Choice>
              <mc:Fallback>
                <p:oleObj name="Equation" r:id="rId5" imgW="570204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525" y="1638000"/>
                        <a:ext cx="5702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650588"/>
              </p:ext>
            </p:extLst>
          </p:nvPr>
        </p:nvGraphicFramePr>
        <p:xfrm>
          <a:off x="254000" y="2782888"/>
          <a:ext cx="8356600" cy="278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87" name="Equation" r:id="rId7" imgW="8356320" imgH="2793960" progId="Equation.DSMT4">
                  <p:embed/>
                </p:oleObj>
              </mc:Choice>
              <mc:Fallback>
                <p:oleObj name="Equation" r:id="rId7" imgW="8356320" imgH="27939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2782888"/>
                        <a:ext cx="8356600" cy="2786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 bwMode="auto">
          <a:xfrm>
            <a:off x="1562100" y="4352925"/>
            <a:ext cx="3619500" cy="1314449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4442400"/>
            <a:ext cx="9144000" cy="1024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28" name="Picture 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4557600"/>
            <a:ext cx="24511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4692650" y="4550400"/>
            <a:ext cx="3937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GB" sz="1800" b="1" i="0" dirty="0"/>
              <a:t>if </a:t>
            </a:r>
            <a:r>
              <a:rPr lang="en-GB" sz="1800" b="1" i="1" dirty="0"/>
              <a:t>A</a:t>
            </a:r>
            <a:r>
              <a:rPr lang="en-GB" sz="1800" b="1" i="0" dirty="0"/>
              <a:t> and </a:t>
            </a:r>
            <a:r>
              <a:rPr lang="en-GB" sz="1800" b="1" i="1" dirty="0"/>
              <a:t>B</a:t>
            </a:r>
            <a:r>
              <a:rPr lang="en-GB" sz="1800" b="1" i="0" dirty="0"/>
              <a:t> have probability limits</a:t>
            </a:r>
          </a:p>
          <a:p>
            <a:pPr algn="l"/>
            <a:r>
              <a:rPr lang="en-GB" sz="1800" b="1" i="0" dirty="0"/>
              <a:t>and </a:t>
            </a:r>
            <a:r>
              <a:rPr lang="en-GB" sz="1800" b="1" i="0" dirty="0" err="1"/>
              <a:t>plim</a:t>
            </a:r>
            <a:r>
              <a:rPr lang="en-GB" sz="1800" b="1" i="0" dirty="0"/>
              <a:t> </a:t>
            </a:r>
            <a:r>
              <a:rPr lang="en-GB" sz="1800" b="1" i="1" dirty="0"/>
              <a:t>B</a:t>
            </a:r>
            <a:r>
              <a:rPr lang="en-GB" sz="1800" b="1" i="0" dirty="0"/>
              <a:t> is not 0.</a:t>
            </a:r>
          </a:p>
        </p:txBody>
      </p:sp>
    </p:spTree>
    <p:extLst>
      <p:ext uri="{BB962C8B-B14F-4D97-AF65-F5344CB8AC3E}">
        <p14:creationId xmlns:p14="http://schemas.microsoft.com/office/powerpoint/2010/main" val="182283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2710799"/>
            <a:ext cx="9144000" cy="291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Thus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error term is zero.  Hence the OLS estimator is consistent.</a:t>
            </a:r>
            <a:endParaRPr lang="en-GB" sz="1500" b="1" dirty="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566000"/>
            <a:ext cx="9144000" cy="1036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91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599776"/>
              </p:ext>
            </p:extLst>
          </p:nvPr>
        </p:nvGraphicFramePr>
        <p:xfrm>
          <a:off x="1323975" y="1638300"/>
          <a:ext cx="57023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48" name="Equation" r:id="rId3" imgW="5702040" imgH="850680" progId="Equation.3">
                  <p:embed/>
                </p:oleObj>
              </mc:Choice>
              <mc:Fallback>
                <p:oleObj name="Equation" r:id="rId3" imgW="5702040" imgH="8506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1638300"/>
                        <a:ext cx="57023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418897"/>
              </p:ext>
            </p:extLst>
          </p:nvPr>
        </p:nvGraphicFramePr>
        <p:xfrm>
          <a:off x="644525" y="612775"/>
          <a:ext cx="5803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49" name="Equation" r:id="rId5" imgW="5803560" imgH="711000" progId="Equation.3">
                  <p:embed/>
                </p:oleObj>
              </mc:Choice>
              <mc:Fallback>
                <p:oleObj name="Equation" r:id="rId5" imgW="5803560" imgH="7110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612775"/>
                        <a:ext cx="58039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650588"/>
              </p:ext>
            </p:extLst>
          </p:nvPr>
        </p:nvGraphicFramePr>
        <p:xfrm>
          <a:off x="254000" y="2782888"/>
          <a:ext cx="8356600" cy="278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50" name="Equation" r:id="rId7" imgW="8356320" imgH="2793960" progId="Equation.DSMT4">
                  <p:embed/>
                </p:oleObj>
              </mc:Choice>
              <mc:Fallback>
                <p:oleObj name="Equation" r:id="rId7" imgW="8356320" imgH="27939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2782888"/>
                        <a:ext cx="8356600" cy="2786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299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3726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Although they are biased in finite </a:t>
            </a:r>
            <a:r>
              <a:rPr lang="en-GB" sz="1500" b="1" dirty="0"/>
              <a:t>samples if Part </a:t>
            </a:r>
            <a:r>
              <a:rPr lang="en-GB" sz="1500" b="1" dirty="0" smtClean="0"/>
              <a:t>(2) </a:t>
            </a:r>
            <a:r>
              <a:rPr lang="en-GB" sz="1500" b="1" dirty="0"/>
              <a:t>of Assumption </a:t>
            </a:r>
            <a:r>
              <a:rPr lang="en-GB" sz="1500" b="1" dirty="0" smtClean="0"/>
              <a:t>C.7 is violated, OLS estimators are consistent if Part (1) is valid.  We will demonstrate this for the </a:t>
            </a:r>
            <a:r>
              <a:rPr lang="en-GB" sz="1500" b="1" dirty="0" err="1" smtClean="0"/>
              <a:t>univariate</a:t>
            </a:r>
            <a:r>
              <a:rPr lang="en-GB" sz="1500" b="1" dirty="0" smtClean="0"/>
              <a:t> process shown, the simplest of its type.  A necessary condition is |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dirty="0" smtClean="0"/>
              <a:t>| &lt; 1.</a:t>
            </a:r>
            <a:endParaRPr lang="en-GB" sz="1500" b="1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743322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0" name="Equation" r:id="rId3" imgW="1002960" imgH="368280" progId="Equation.3">
                  <p:embed/>
                </p:oleObj>
              </mc:Choice>
              <mc:Fallback>
                <p:oleObj name="Equation" r:id="rId3" imgW="1002960" imgH="3682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139959"/>
              </p:ext>
            </p:extLst>
          </p:nvPr>
        </p:nvGraphicFramePr>
        <p:xfrm>
          <a:off x="3006725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1" name="Equation" r:id="rId5" imgW="1879560" imgH="380880" progId="Equation.3">
                  <p:embed/>
                </p:oleObj>
              </mc:Choice>
              <mc:Fallback>
                <p:oleObj name="Equation" r:id="rId5" imgW="187956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11.5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8220075" y="6553200"/>
            <a:ext cx="847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2016.05.22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332000"/>
            <a:ext cx="9144000" cy="23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753649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89" name="Equation" r:id="rId3" imgW="1002960" imgH="368280" progId="Equation.3">
                  <p:embed/>
                </p:oleObj>
              </mc:Choice>
              <mc:Fallback>
                <p:oleObj name="Equation" r:id="rId3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139959"/>
              </p:ext>
            </p:extLst>
          </p:nvPr>
        </p:nvGraphicFramePr>
        <p:xfrm>
          <a:off x="3006725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90" name="Equation" r:id="rId5" imgW="1879560" imgH="380880" progId="Equation.3">
                  <p:embed/>
                </p:oleObj>
              </mc:Choice>
              <mc:Fallback>
                <p:oleObj name="Equation" r:id="rId5" imgW="187956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859249"/>
              </p:ext>
            </p:extLst>
          </p:nvPr>
        </p:nvGraphicFramePr>
        <p:xfrm>
          <a:off x="3006000" y="1433513"/>
          <a:ext cx="34925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91" name="Equation" r:id="rId7" imgW="3492360" imgH="2082600" progId="Equation.3">
                  <p:embed/>
                </p:oleObj>
              </mc:Choice>
              <mc:Fallback>
                <p:oleObj name="Equation" r:id="rId7" imgW="3492360" imgH="20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000" y="1433513"/>
                        <a:ext cx="3492500" cy="208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Provided that this condition is satisfied, the process has mean zero.  To demonstrate this, first express </a:t>
            </a:r>
            <a:r>
              <a:rPr lang="en-GB" sz="1500" b="1" i="1" dirty="0" err="1" smtClean="0"/>
              <a:t>Y</a:t>
            </a:r>
            <a:r>
              <a:rPr lang="en-GB" sz="1500" b="1" i="1" baseline="-25000" dirty="0" err="1" smtClean="0"/>
              <a:t>t</a:t>
            </a:r>
            <a:r>
              <a:rPr lang="en-GB" sz="1500" b="1" dirty="0" smtClean="0"/>
              <a:t> as a linear combination of current and lagged values of </a:t>
            </a:r>
            <a:r>
              <a:rPr lang="en-GB" sz="1500" b="1" i="1" dirty="0" err="1" smtClean="0"/>
              <a:t>u</a:t>
            </a:r>
            <a:r>
              <a:rPr lang="en-GB" sz="1500" b="1" i="1" baseline="-25000" dirty="0" err="1" smtClean="0"/>
              <a:t>t</a:t>
            </a:r>
            <a:r>
              <a:rPr lang="en-GB" sz="1500" b="1" dirty="0" err="1" smtClean="0"/>
              <a:t>.</a:t>
            </a:r>
            <a:r>
              <a:rPr lang="en-GB" sz="1500" b="1" dirty="0" smtClean="0"/>
              <a:t>  The weights decline because |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dirty="0" smtClean="0"/>
              <a:t> | &lt; 1 and tend to zero.</a:t>
            </a:r>
            <a:endParaRPr lang="en-GB" sz="1500" b="1" dirty="0"/>
          </a:p>
        </p:txBody>
      </p:sp>
    </p:spTree>
    <p:extLst>
      <p:ext uri="{BB962C8B-B14F-4D97-AF65-F5344CB8AC3E}">
        <p14:creationId xmlns:p14="http://schemas.microsoft.com/office/powerpoint/2010/main" val="4236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332000"/>
            <a:ext cx="9144000" cy="23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3744000"/>
            <a:ext cx="9144000" cy="11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263290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30" name="Equation" r:id="rId3" imgW="1002960" imgH="368280" progId="Equation.3">
                  <p:embed/>
                </p:oleObj>
              </mc:Choice>
              <mc:Fallback>
                <p:oleObj name="Equation" r:id="rId3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396254"/>
              </p:ext>
            </p:extLst>
          </p:nvPr>
        </p:nvGraphicFramePr>
        <p:xfrm>
          <a:off x="3006725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31" name="Equation" r:id="rId5" imgW="1879560" imgH="380880" progId="Equation.3">
                  <p:embed/>
                </p:oleObj>
              </mc:Choice>
              <mc:Fallback>
                <p:oleObj name="Equation" r:id="rId5" imgW="1879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675661"/>
              </p:ext>
            </p:extLst>
          </p:nvPr>
        </p:nvGraphicFramePr>
        <p:xfrm>
          <a:off x="3006000" y="1433513"/>
          <a:ext cx="34925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32" name="Equation" r:id="rId7" imgW="3492360" imgH="2082600" progId="Equation.3">
                  <p:embed/>
                </p:oleObj>
              </mc:Choice>
              <mc:Fallback>
                <p:oleObj name="Equation" r:id="rId7" imgW="3492360" imgH="20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000" y="1433513"/>
                        <a:ext cx="3492500" cy="208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48058"/>
              </p:ext>
            </p:extLst>
          </p:nvPr>
        </p:nvGraphicFramePr>
        <p:xfrm>
          <a:off x="2556000" y="3862800"/>
          <a:ext cx="5283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33" name="Equation" r:id="rId9" imgW="5283000" imgH="888840" progId="Equation.3">
                  <p:embed/>
                </p:oleObj>
              </mc:Choice>
              <mc:Fallback>
                <p:oleObj name="Equation" r:id="rId9" imgW="52830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6000" y="3862800"/>
                        <a:ext cx="52832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We then take expectations and all the terms on the right side are zero.</a:t>
            </a:r>
            <a:endParaRPr lang="en-GB" sz="1500" b="1" dirty="0"/>
          </a:p>
        </p:txBody>
      </p:sp>
    </p:spTree>
    <p:extLst>
      <p:ext uri="{BB962C8B-B14F-4D97-AF65-F5344CB8AC3E}">
        <p14:creationId xmlns:p14="http://schemas.microsoft.com/office/powerpoint/2010/main" val="377595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332000"/>
            <a:ext cx="9144000" cy="23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3744000"/>
            <a:ext cx="9144000" cy="10280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735941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52" name="Equation" r:id="rId3" imgW="1002960" imgH="368280" progId="Equation.3">
                  <p:embed/>
                </p:oleObj>
              </mc:Choice>
              <mc:Fallback>
                <p:oleObj name="Equation" r:id="rId3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50078"/>
              </p:ext>
            </p:extLst>
          </p:nvPr>
        </p:nvGraphicFramePr>
        <p:xfrm>
          <a:off x="3006725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53" name="Equation" r:id="rId5" imgW="1879560" imgH="380880" progId="Equation.3">
                  <p:embed/>
                </p:oleObj>
              </mc:Choice>
              <mc:Fallback>
                <p:oleObj name="Equation" r:id="rId5" imgW="1879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533932"/>
              </p:ext>
            </p:extLst>
          </p:nvPr>
        </p:nvGraphicFramePr>
        <p:xfrm>
          <a:off x="3006000" y="1433513"/>
          <a:ext cx="34925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54" name="Equation" r:id="rId7" imgW="3492360" imgH="2082600" progId="Equation.3">
                  <p:embed/>
                </p:oleObj>
              </mc:Choice>
              <mc:Fallback>
                <p:oleObj name="Equation" r:id="rId7" imgW="3492360" imgH="20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000" y="1433513"/>
                        <a:ext cx="3492500" cy="208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process has variance </a:t>
            </a:r>
            <a:r>
              <a:rPr lang="en-GB" sz="1500" b="1" i="1" dirty="0" smtClean="0">
                <a:latin typeface="Symbol" pitchFamily="18" charset="2"/>
              </a:rPr>
              <a:t>s</a:t>
            </a:r>
            <a:r>
              <a:rPr lang="en-GB" sz="1500" b="1" i="1" baseline="-25000" dirty="0" smtClean="0"/>
              <a:t>u</a:t>
            </a:r>
            <a:r>
              <a:rPr lang="en-GB" sz="1500" b="1" baseline="30000" dirty="0" smtClean="0"/>
              <a:t>2</a:t>
            </a:r>
            <a:r>
              <a:rPr lang="en-GB" sz="1500" b="1" dirty="0" smtClean="0"/>
              <a:t> / (1 –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baseline="30000" dirty="0" smtClean="0"/>
              <a:t>2</a:t>
            </a:r>
            <a:r>
              <a:rPr lang="en-GB" sz="1500" b="1" dirty="0" smtClean="0"/>
              <a:t>).  We will take this on trust for the time being.  It is demonstrated, with clarifications concerning what is meant by the mean and variance of a time series process, at the beginning of Chapter 13.</a:t>
            </a:r>
            <a:endParaRPr lang="en-GB" sz="1500" b="1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432296"/>
              </p:ext>
            </p:extLst>
          </p:nvPr>
        </p:nvGraphicFramePr>
        <p:xfrm>
          <a:off x="2509838" y="3833813"/>
          <a:ext cx="2247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55" name="Equation" r:id="rId9" imgW="2247840" imgH="787320" progId="Equation.3">
                  <p:embed/>
                </p:oleObj>
              </mc:Choice>
              <mc:Fallback>
                <p:oleObj name="Equation" r:id="rId9" imgW="2247840" imgH="7873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9838" y="3833813"/>
                        <a:ext cx="2247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454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317600"/>
            <a:ext cx="9144000" cy="11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3726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OLS estimator of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dirty="0" smtClean="0"/>
              <a:t> has been decomposed in the usual way.</a:t>
            </a:r>
            <a:endParaRPr lang="en-GB" sz="1500" b="1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521927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96" name="Equation" r:id="rId3" imgW="1002960" imgH="368280" progId="Equation.3">
                  <p:embed/>
                </p:oleObj>
              </mc:Choice>
              <mc:Fallback>
                <p:oleObj name="Equation" r:id="rId3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50078"/>
              </p:ext>
            </p:extLst>
          </p:nvPr>
        </p:nvGraphicFramePr>
        <p:xfrm>
          <a:off x="3006725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97" name="Equation" r:id="rId5" imgW="1879600" imgH="381000" progId="Equation.3">
                  <p:embed/>
                </p:oleObj>
              </mc:Choice>
              <mc:Fallback>
                <p:oleObj name="Equation" r:id="rId5" imgW="1879600" imgH="381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1135"/>
              </p:ext>
            </p:extLst>
          </p:nvPr>
        </p:nvGraphicFramePr>
        <p:xfrm>
          <a:off x="2635250" y="1425575"/>
          <a:ext cx="40132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98" name="Equation" r:id="rId7" imgW="4012920" imgH="901440" progId="Equation.DSMT4">
                  <p:embed/>
                </p:oleObj>
              </mc:Choice>
              <mc:Fallback>
                <p:oleObj name="Equation" r:id="rId7" imgW="401292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1425575"/>
                        <a:ext cx="4013200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0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317600"/>
            <a:ext cx="9144000" cy="11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243726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OLS estimator is consistent if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error term is zero.</a:t>
            </a:r>
            <a:endParaRPr lang="en-GB" sz="1500" b="1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886946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559" name="Equation" r:id="rId3" imgW="1002960" imgH="368280" progId="Equation.3">
                  <p:embed/>
                </p:oleObj>
              </mc:Choice>
              <mc:Fallback>
                <p:oleObj name="Equation" r:id="rId3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50078"/>
              </p:ext>
            </p:extLst>
          </p:nvPr>
        </p:nvGraphicFramePr>
        <p:xfrm>
          <a:off x="3006725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560" name="Equation" r:id="rId5" imgW="1879600" imgH="381000" progId="Equation.3">
                  <p:embed/>
                </p:oleObj>
              </mc:Choice>
              <mc:Fallback>
                <p:oleObj name="Equation" r:id="rId5" imgW="1879600" imgH="381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2610000"/>
            <a:ext cx="9144000" cy="120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1135"/>
              </p:ext>
            </p:extLst>
          </p:nvPr>
        </p:nvGraphicFramePr>
        <p:xfrm>
          <a:off x="2635250" y="1425575"/>
          <a:ext cx="40132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561" name="Equation" r:id="rId7" imgW="4012920" imgH="901440" progId="Equation.DSMT4">
                  <p:embed/>
                </p:oleObj>
              </mc:Choice>
              <mc:Fallback>
                <p:oleObj name="Equation" r:id="rId7" imgW="401292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1425575"/>
                        <a:ext cx="4013200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037429"/>
              </p:ext>
            </p:extLst>
          </p:nvPr>
        </p:nvGraphicFramePr>
        <p:xfrm>
          <a:off x="1974850" y="2727325"/>
          <a:ext cx="4991100" cy="254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562" name="Equation" r:id="rId9" imgW="4991100" imgH="2552700" progId="Equation.DSMT4">
                  <p:embed/>
                </p:oleObj>
              </mc:Choice>
              <mc:Fallback>
                <p:oleObj name="Equation" r:id="rId9" imgW="4991100" imgH="25527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2727325"/>
                        <a:ext cx="4991100" cy="254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 bwMode="auto">
          <a:xfrm>
            <a:off x="2838451" y="3829050"/>
            <a:ext cx="4267200" cy="146685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54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317600"/>
            <a:ext cx="9144000" cy="11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139959"/>
              </p:ext>
            </p:extLst>
          </p:nvPr>
        </p:nvGraphicFramePr>
        <p:xfrm>
          <a:off x="3006000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13" name="Equation" r:id="rId3" imgW="1879560" imgH="380880" progId="Equation.3">
                  <p:embed/>
                </p:oleObj>
              </mc:Choice>
              <mc:Fallback>
                <p:oleObj name="Equation" r:id="rId3" imgW="1879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000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608144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14" name="Equation" r:id="rId5" imgW="1002960" imgH="368280" progId="Equation.3">
                  <p:embed/>
                </p:oleObj>
              </mc:Choice>
              <mc:Fallback>
                <p:oleObj name="Equation" r:id="rId5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Since the error term is a ratio, we would like to make use of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quotient rule.  However, we can do this only if the numerator and denominator have </a:t>
            </a:r>
            <a:r>
              <a:rPr lang="en-GB" sz="1500" b="1" dirty="0" err="1" smtClean="0"/>
              <a:t>plims</a:t>
            </a:r>
            <a:r>
              <a:rPr lang="en-GB" sz="1500" b="1" dirty="0" smtClean="0"/>
              <a:t>, and if 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denominator is not zero.</a:t>
            </a:r>
            <a:endParaRPr lang="en-GB" sz="15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1135"/>
              </p:ext>
            </p:extLst>
          </p:nvPr>
        </p:nvGraphicFramePr>
        <p:xfrm>
          <a:off x="2635250" y="1425575"/>
          <a:ext cx="40132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15" name="Equation" r:id="rId7" imgW="4012920" imgH="901440" progId="Equation.DSMT4">
                  <p:embed/>
                </p:oleObj>
              </mc:Choice>
              <mc:Fallback>
                <p:oleObj name="Equation" r:id="rId7" imgW="401292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1425575"/>
                        <a:ext cx="4013200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2610000"/>
            <a:ext cx="9144000" cy="120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037429"/>
              </p:ext>
            </p:extLst>
          </p:nvPr>
        </p:nvGraphicFramePr>
        <p:xfrm>
          <a:off x="1974850" y="2727325"/>
          <a:ext cx="4991100" cy="254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16" name="Equation" r:id="rId9" imgW="4991040" imgH="2552400" progId="Equation.DSMT4">
                  <p:embed/>
                </p:oleObj>
              </mc:Choice>
              <mc:Fallback>
                <p:oleObj name="Equation" r:id="rId9" imgW="4991040" imgH="255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2727325"/>
                        <a:ext cx="4991100" cy="254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 bwMode="auto">
          <a:xfrm>
            <a:off x="2838451" y="3829050"/>
            <a:ext cx="4267200" cy="146685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3924000"/>
            <a:ext cx="9144000" cy="1024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4039200"/>
            <a:ext cx="24511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4692650" y="4032000"/>
            <a:ext cx="3937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GB" sz="1800" b="1" i="0" dirty="0"/>
              <a:t>if </a:t>
            </a:r>
            <a:r>
              <a:rPr lang="en-GB" sz="1800" b="1" i="1" dirty="0"/>
              <a:t>A</a:t>
            </a:r>
            <a:r>
              <a:rPr lang="en-GB" sz="1800" b="1" i="0" dirty="0"/>
              <a:t> and </a:t>
            </a:r>
            <a:r>
              <a:rPr lang="en-GB" sz="1800" b="1" i="1" dirty="0"/>
              <a:t>B</a:t>
            </a:r>
            <a:r>
              <a:rPr lang="en-GB" sz="1800" b="1" i="0" dirty="0"/>
              <a:t> have probability limits</a:t>
            </a:r>
          </a:p>
          <a:p>
            <a:pPr algn="l"/>
            <a:r>
              <a:rPr lang="en-GB" sz="1800" b="1" i="0" dirty="0"/>
              <a:t>and </a:t>
            </a:r>
            <a:r>
              <a:rPr lang="en-GB" sz="1800" b="1" i="0" dirty="0" err="1"/>
              <a:t>plim</a:t>
            </a:r>
            <a:r>
              <a:rPr lang="en-GB" sz="1800" b="1" i="0" dirty="0"/>
              <a:t> </a:t>
            </a:r>
            <a:r>
              <a:rPr lang="en-GB" sz="1800" b="1" i="1" dirty="0"/>
              <a:t>B</a:t>
            </a:r>
            <a:r>
              <a:rPr lang="en-GB" sz="1800" b="1" i="0" dirty="0"/>
              <a:t> is not 0.</a:t>
            </a:r>
          </a:p>
        </p:txBody>
      </p:sp>
    </p:spTree>
    <p:extLst>
      <p:ext uri="{BB962C8B-B14F-4D97-AF65-F5344CB8AC3E}">
        <p14:creationId xmlns:p14="http://schemas.microsoft.com/office/powerpoint/2010/main" val="244399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317600"/>
            <a:ext cx="9144000" cy="11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5588" y="25200"/>
            <a:ext cx="8620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CONSISTENCY OF OLS ESTIMATOR FOR A UNIVARIATE TIME SERIES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669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751827"/>
              </p:ext>
            </p:extLst>
          </p:nvPr>
        </p:nvGraphicFramePr>
        <p:xfrm>
          <a:off x="3006000" y="684213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48" name="Equation" r:id="rId3" imgW="1879560" imgH="380880" progId="Equation.3">
                  <p:embed/>
                </p:oleObj>
              </mc:Choice>
              <mc:Fallback>
                <p:oleObj name="Equation" r:id="rId3" imgW="1879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000" y="684213"/>
                        <a:ext cx="18796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123395"/>
              </p:ext>
            </p:extLst>
          </p:nvPr>
        </p:nvGraphicFramePr>
        <p:xfrm>
          <a:off x="6964363" y="684000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49" name="Equation" r:id="rId5" imgW="1002960" imgH="368280" progId="Equation.3">
                  <p:embed/>
                </p:oleObj>
              </mc:Choice>
              <mc:Fallback>
                <p:oleObj name="Equation" r:id="rId5" imgW="1002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363" y="684000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2610000"/>
            <a:ext cx="9144000" cy="120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 they stand, the numerator and the denominator of the error term do not converge to limits as the same size becomes large. </a:t>
            </a:r>
            <a:endParaRPr lang="en-GB" sz="15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1135"/>
              </p:ext>
            </p:extLst>
          </p:nvPr>
        </p:nvGraphicFramePr>
        <p:xfrm>
          <a:off x="2635250" y="1425575"/>
          <a:ext cx="40132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50" name="Equation" r:id="rId7" imgW="4012920" imgH="901440" progId="Equation.DSMT4">
                  <p:embed/>
                </p:oleObj>
              </mc:Choice>
              <mc:Fallback>
                <p:oleObj name="Equation" r:id="rId7" imgW="4012920" imgH="901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1425575"/>
                        <a:ext cx="4013200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73467"/>
              </p:ext>
            </p:extLst>
          </p:nvPr>
        </p:nvGraphicFramePr>
        <p:xfrm>
          <a:off x="1974850" y="2727325"/>
          <a:ext cx="4991100" cy="254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51" name="Equation" r:id="rId9" imgW="4991040" imgH="2552400" progId="Equation.DSMT4">
                  <p:embed/>
                </p:oleObj>
              </mc:Choice>
              <mc:Fallback>
                <p:oleObj name="Equation" r:id="rId9" imgW="4991040" imgH="25524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2727325"/>
                        <a:ext cx="4991100" cy="254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 bwMode="auto">
          <a:xfrm>
            <a:off x="2838451" y="3829050"/>
            <a:ext cx="4267200" cy="146685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3924000"/>
            <a:ext cx="9144000" cy="1024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4039200"/>
            <a:ext cx="24511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4692650" y="4032000"/>
            <a:ext cx="3937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en-GB" sz="1800" b="1" i="0" dirty="0"/>
              <a:t>if </a:t>
            </a:r>
            <a:r>
              <a:rPr lang="en-GB" sz="1800" b="1" i="1" dirty="0"/>
              <a:t>A</a:t>
            </a:r>
            <a:r>
              <a:rPr lang="en-GB" sz="1800" b="1" i="0" dirty="0"/>
              <a:t> and </a:t>
            </a:r>
            <a:r>
              <a:rPr lang="en-GB" sz="1800" b="1" i="1" dirty="0"/>
              <a:t>B</a:t>
            </a:r>
            <a:r>
              <a:rPr lang="en-GB" sz="1800" b="1" i="0" dirty="0"/>
              <a:t> have probability limits</a:t>
            </a:r>
          </a:p>
          <a:p>
            <a:pPr algn="l"/>
            <a:r>
              <a:rPr lang="en-GB" sz="1800" b="1" i="0" dirty="0"/>
              <a:t>and </a:t>
            </a:r>
            <a:r>
              <a:rPr lang="en-GB" sz="1800" b="1" i="0" dirty="0" err="1"/>
              <a:t>plim</a:t>
            </a:r>
            <a:r>
              <a:rPr lang="en-GB" sz="1800" b="1" i="0" dirty="0"/>
              <a:t> </a:t>
            </a:r>
            <a:r>
              <a:rPr lang="en-GB" sz="1800" b="1" i="1" dirty="0"/>
              <a:t>B</a:t>
            </a:r>
            <a:r>
              <a:rPr lang="en-GB" sz="1800" b="1" i="0" dirty="0"/>
              <a:t> is not 0.</a:t>
            </a:r>
          </a:p>
        </p:txBody>
      </p:sp>
    </p:spTree>
    <p:extLst>
      <p:ext uri="{BB962C8B-B14F-4D97-AF65-F5344CB8AC3E}">
        <p14:creationId xmlns:p14="http://schemas.microsoft.com/office/powerpoint/2010/main" val="42596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A2C766B-8E2A-4C3F-9CA9-24F5CCA9B437}"/>
</file>

<file path=customXml/itemProps2.xml><?xml version="1.0" encoding="utf-8"?>
<ds:datastoreItem xmlns:ds="http://schemas.openxmlformats.org/officeDocument/2006/customXml" ds:itemID="{2852BC6B-852C-4D17-897A-763FD687F4D5}"/>
</file>

<file path=customXml/itemProps3.xml><?xml version="1.0" encoding="utf-8"?>
<ds:datastoreItem xmlns:ds="http://schemas.openxmlformats.org/officeDocument/2006/customXml" ds:itemID="{9B731364-AF8B-47EB-B094-E9AEC8E0E3F5}"/>
</file>

<file path=docProps/app.xml><?xml version="1.0" encoding="utf-8"?>
<Properties xmlns="http://schemas.openxmlformats.org/officeDocument/2006/extended-properties" xmlns:vt="http://schemas.openxmlformats.org/officeDocument/2006/docPropsVTypes">
  <TotalTime>6296</TotalTime>
  <Words>931</Words>
  <Application>Microsoft Office PowerPoint</Application>
  <PresentationFormat>On-screen Show (4:3)</PresentationFormat>
  <Paragraphs>82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195</cp:revision>
  <dcterms:created xsi:type="dcterms:W3CDTF">1998-05-09T13:24:56Z</dcterms:created>
  <dcterms:modified xsi:type="dcterms:W3CDTF">2016-05-26T11:26:15Z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