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35.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36.xml" ContentType="application/vnd.openxmlformats-officedocument.presentationml.slide+xml"/>
  <Override PartName="/ppt/slides/slide15.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3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8.xml" ContentType="application/vnd.openxmlformats-officedocument.presentationml.slide+xml"/>
  <Override PartName="/ppt/slides/slide28.xml" ContentType="application/vnd.openxmlformats-officedocument.presentationml.slide+xml"/>
  <Override PartName="/ppt/slides/slide17.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27.xml" ContentType="application/vnd.openxmlformats-officedocument.presentationml.slide+xml"/>
  <Override PartName="/ppt/slides/slide29.xml" ContentType="application/vnd.openxmlformats-officedocument.presentationml.slide+xml"/>
  <Override PartName="/ppt/slides/slide25.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6.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4.xml" ContentType="application/vnd.openxmlformats-officedocument.presentationml.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07" r:id="rId2"/>
    <p:sldId id="361" r:id="rId3"/>
    <p:sldId id="403" r:id="rId4"/>
    <p:sldId id="402" r:id="rId5"/>
    <p:sldId id="404" r:id="rId6"/>
    <p:sldId id="405" r:id="rId7"/>
    <p:sldId id="371" r:id="rId8"/>
    <p:sldId id="373" r:id="rId9"/>
    <p:sldId id="374" r:id="rId10"/>
    <p:sldId id="372" r:id="rId11"/>
    <p:sldId id="375" r:id="rId12"/>
    <p:sldId id="376" r:id="rId13"/>
    <p:sldId id="377" r:id="rId14"/>
    <p:sldId id="378" r:id="rId15"/>
    <p:sldId id="379" r:id="rId16"/>
    <p:sldId id="380" r:id="rId17"/>
    <p:sldId id="381" r:id="rId18"/>
    <p:sldId id="382" r:id="rId19"/>
    <p:sldId id="383" r:id="rId20"/>
    <p:sldId id="384" r:id="rId21"/>
    <p:sldId id="385" r:id="rId22"/>
    <p:sldId id="386" r:id="rId23"/>
    <p:sldId id="387" r:id="rId24"/>
    <p:sldId id="388" r:id="rId25"/>
    <p:sldId id="389" r:id="rId26"/>
    <p:sldId id="390" r:id="rId27"/>
    <p:sldId id="391" r:id="rId28"/>
    <p:sldId id="392" r:id="rId29"/>
    <p:sldId id="393" r:id="rId30"/>
    <p:sldId id="394" r:id="rId31"/>
    <p:sldId id="395" r:id="rId32"/>
    <p:sldId id="396" r:id="rId33"/>
    <p:sldId id="397" r:id="rId34"/>
    <p:sldId id="398" r:id="rId35"/>
    <p:sldId id="399" r:id="rId36"/>
    <p:sldId id="406" r:id="rId37"/>
    <p:sldId id="284" r:id="rId38"/>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0000"/>
    <a:srgbClr val="003366"/>
    <a:srgbClr val="F8F8FA"/>
    <a:srgbClr val="3366FF"/>
    <a:srgbClr val="FFFF00"/>
    <a:srgbClr val="00FF00"/>
    <a:srgbClr val="FF0000"/>
    <a:srgbClr val="66FF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77" autoAdjust="0"/>
    <p:restoredTop sz="99622" autoAdjust="0"/>
  </p:normalViewPr>
  <p:slideViewPr>
    <p:cSldViewPr snapToGrid="0" showGuides="1">
      <p:cViewPr>
        <p:scale>
          <a:sx n="100" d="100"/>
          <a:sy n="100" d="100"/>
        </p:scale>
        <p:origin x="-2328" y="-45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45"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10.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9.wmf"/><Relationship Id="rId5" Type="http://schemas.openxmlformats.org/officeDocument/2006/relationships/image" Target="../media/image10.wmf"/><Relationship Id="rId4" Type="http://schemas.openxmlformats.org/officeDocument/2006/relationships/image" Target="../media/image15.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10.wmf"/><Relationship Id="rId4" Type="http://schemas.openxmlformats.org/officeDocument/2006/relationships/image" Target="../media/image15.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7.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17.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17.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22.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24.wmf"/><Relationship Id="rId1" Type="http://schemas.openxmlformats.org/officeDocument/2006/relationships/image" Target="../media/image22.wmf"/><Relationship Id="rId4" Type="http://schemas.openxmlformats.org/officeDocument/2006/relationships/image" Target="../media/image2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6.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29.wmf"/><Relationship Id="rId1" Type="http://schemas.openxmlformats.org/officeDocument/2006/relationships/image" Target="../media/image26.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7.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0.wmf"/><Relationship Id="rId7" Type="http://schemas.openxmlformats.org/officeDocument/2006/relationships/image" Target="../media/image13.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12.wmf"/><Relationship Id="rId5" Type="http://schemas.openxmlformats.org/officeDocument/2006/relationships/image" Target="../media/image11.wmf"/><Relationship Id="rId4" Type="http://schemas.openxmlformats.org/officeDocument/2006/relationships/image" Target="../media/image9.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14.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3.wmf"/><Relationship Id="rId1"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BF055F3-6293-48A5-BA5A-2B4188BD25FC}" type="slidenum">
              <a:rPr lang="en-US"/>
              <a:pPr/>
              <a:t>‹#›</a:t>
            </a:fld>
            <a:endParaRPr lang="en-US"/>
          </a:p>
        </p:txBody>
      </p:sp>
    </p:spTree>
    <p:extLst>
      <p:ext uri="{BB962C8B-B14F-4D97-AF65-F5344CB8AC3E}">
        <p14:creationId xmlns:p14="http://schemas.microsoft.com/office/powerpoint/2010/main" val="2997545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0C4B6C7-9FE2-4537-93E5-62B494854853}" type="slidenum">
              <a:rPr lang="en-US"/>
              <a:pPr/>
              <a:t>‹#›</a:t>
            </a:fld>
            <a:endParaRPr lang="en-US"/>
          </a:p>
        </p:txBody>
      </p:sp>
    </p:spTree>
    <p:extLst>
      <p:ext uri="{BB962C8B-B14F-4D97-AF65-F5344CB8AC3E}">
        <p14:creationId xmlns:p14="http://schemas.microsoft.com/office/powerpoint/2010/main" val="2833867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E324152-4700-47E1-9061-CD9C2AAF84E0}" type="slidenum">
              <a:rPr lang="en-US"/>
              <a:pPr/>
              <a:t>‹#›</a:t>
            </a:fld>
            <a:endParaRPr lang="en-US"/>
          </a:p>
        </p:txBody>
      </p:sp>
    </p:spTree>
    <p:extLst>
      <p:ext uri="{BB962C8B-B14F-4D97-AF65-F5344CB8AC3E}">
        <p14:creationId xmlns:p14="http://schemas.microsoft.com/office/powerpoint/2010/main" val="672169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EC98E58-7E3A-4357-8736-2A8E494B5E9C}" type="slidenum">
              <a:rPr lang="en-US"/>
              <a:pPr/>
              <a:t>‹#›</a:t>
            </a:fld>
            <a:endParaRPr lang="en-US"/>
          </a:p>
        </p:txBody>
      </p:sp>
    </p:spTree>
    <p:extLst>
      <p:ext uri="{BB962C8B-B14F-4D97-AF65-F5344CB8AC3E}">
        <p14:creationId xmlns:p14="http://schemas.microsoft.com/office/powerpoint/2010/main" val="3560699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EF5F5CA-9C82-4A98-AA18-BB05E0CB34E1}" type="slidenum">
              <a:rPr lang="en-US"/>
              <a:pPr/>
              <a:t>‹#›</a:t>
            </a:fld>
            <a:endParaRPr lang="en-US"/>
          </a:p>
        </p:txBody>
      </p:sp>
    </p:spTree>
    <p:extLst>
      <p:ext uri="{BB962C8B-B14F-4D97-AF65-F5344CB8AC3E}">
        <p14:creationId xmlns:p14="http://schemas.microsoft.com/office/powerpoint/2010/main" val="3206139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EA2235C-AE54-4BAA-99AB-2F6904D8E83F}" type="slidenum">
              <a:rPr lang="en-US"/>
              <a:pPr/>
              <a:t>‹#›</a:t>
            </a:fld>
            <a:endParaRPr lang="en-US"/>
          </a:p>
        </p:txBody>
      </p:sp>
    </p:spTree>
    <p:extLst>
      <p:ext uri="{BB962C8B-B14F-4D97-AF65-F5344CB8AC3E}">
        <p14:creationId xmlns:p14="http://schemas.microsoft.com/office/powerpoint/2010/main" val="18975765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6F6B7745-CEBF-4B23-B3C1-64E6144D9B00}" type="slidenum">
              <a:rPr lang="en-US"/>
              <a:pPr/>
              <a:t>‹#›</a:t>
            </a:fld>
            <a:endParaRPr lang="en-US"/>
          </a:p>
        </p:txBody>
      </p:sp>
    </p:spTree>
    <p:extLst>
      <p:ext uri="{BB962C8B-B14F-4D97-AF65-F5344CB8AC3E}">
        <p14:creationId xmlns:p14="http://schemas.microsoft.com/office/powerpoint/2010/main" val="4241655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6A8B5B29-86B9-46C9-B811-9B6A2F79DA87}" type="slidenum">
              <a:rPr lang="en-US"/>
              <a:pPr/>
              <a:t>‹#›</a:t>
            </a:fld>
            <a:endParaRPr lang="en-US"/>
          </a:p>
        </p:txBody>
      </p:sp>
    </p:spTree>
    <p:extLst>
      <p:ext uri="{BB962C8B-B14F-4D97-AF65-F5344CB8AC3E}">
        <p14:creationId xmlns:p14="http://schemas.microsoft.com/office/powerpoint/2010/main" val="2310566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7FC5F574-D4E7-4E54-969C-F5EE25631C34}" type="slidenum">
              <a:rPr lang="en-US"/>
              <a:pPr/>
              <a:t>‹#›</a:t>
            </a:fld>
            <a:endParaRPr lang="en-US"/>
          </a:p>
        </p:txBody>
      </p:sp>
    </p:spTree>
    <p:extLst>
      <p:ext uri="{BB962C8B-B14F-4D97-AF65-F5344CB8AC3E}">
        <p14:creationId xmlns:p14="http://schemas.microsoft.com/office/powerpoint/2010/main" val="30255446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4E72172-7BFD-4C20-8FC5-1AD4A7D895B4}" type="slidenum">
              <a:rPr lang="en-US"/>
              <a:pPr/>
              <a:t>‹#›</a:t>
            </a:fld>
            <a:endParaRPr lang="en-US"/>
          </a:p>
        </p:txBody>
      </p:sp>
    </p:spTree>
    <p:extLst>
      <p:ext uri="{BB962C8B-B14F-4D97-AF65-F5344CB8AC3E}">
        <p14:creationId xmlns:p14="http://schemas.microsoft.com/office/powerpoint/2010/main" val="40583992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72BAA5C-353E-4F15-A40F-AB1AADB838E4}" type="slidenum">
              <a:rPr lang="en-US"/>
              <a:pPr/>
              <a:t>‹#›</a:t>
            </a:fld>
            <a:endParaRPr lang="en-US"/>
          </a:p>
        </p:txBody>
      </p:sp>
    </p:spTree>
    <p:extLst>
      <p:ext uri="{BB962C8B-B14F-4D97-AF65-F5344CB8AC3E}">
        <p14:creationId xmlns:p14="http://schemas.microsoft.com/office/powerpoint/2010/main" val="5911329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3348235F-FC7C-43E9-932F-96C14DB53B4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25.bin"/><Relationship Id="rId7"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3.wmf"/><Relationship Id="rId5" Type="http://schemas.openxmlformats.org/officeDocument/2006/relationships/oleObject" Target="../embeddings/oleObject26.bin"/><Relationship Id="rId4" Type="http://schemas.openxmlformats.org/officeDocument/2006/relationships/image" Target="../media/image2.wmf"/></Relationships>
</file>

<file path=ppt/slides/_rels/slide11.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28.bin"/><Relationship Id="rId7"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3.wmf"/><Relationship Id="rId5" Type="http://schemas.openxmlformats.org/officeDocument/2006/relationships/oleObject" Target="../embeddings/oleObject29.bin"/><Relationship Id="rId10" Type="http://schemas.openxmlformats.org/officeDocument/2006/relationships/image" Target="../media/image10.wmf"/><Relationship Id="rId4" Type="http://schemas.openxmlformats.org/officeDocument/2006/relationships/image" Target="../media/image2.wmf"/><Relationship Id="rId9" Type="http://schemas.openxmlformats.org/officeDocument/2006/relationships/oleObject" Target="../embeddings/oleObject31.bin"/></Relationships>
</file>

<file path=ppt/slides/_rels/slide12.x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oleObject" Target="../embeddings/oleObject37.bin"/><Relationship Id="rId3" Type="http://schemas.openxmlformats.org/officeDocument/2006/relationships/oleObject" Target="../embeddings/oleObject32.bin"/><Relationship Id="rId7" Type="http://schemas.openxmlformats.org/officeDocument/2006/relationships/oleObject" Target="../embeddings/oleObject34.bin"/><Relationship Id="rId12"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3.wmf"/><Relationship Id="rId11" Type="http://schemas.openxmlformats.org/officeDocument/2006/relationships/oleObject" Target="../embeddings/oleObject36.bin"/><Relationship Id="rId5" Type="http://schemas.openxmlformats.org/officeDocument/2006/relationships/oleObject" Target="../embeddings/oleObject33.bin"/><Relationship Id="rId10" Type="http://schemas.openxmlformats.org/officeDocument/2006/relationships/image" Target="../media/image15.wmf"/><Relationship Id="rId4" Type="http://schemas.openxmlformats.org/officeDocument/2006/relationships/image" Target="../media/image2.wmf"/><Relationship Id="rId9" Type="http://schemas.openxmlformats.org/officeDocument/2006/relationships/oleObject" Target="../embeddings/oleObject35.bin"/><Relationship Id="rId14" Type="http://schemas.openxmlformats.org/officeDocument/2006/relationships/image" Target="../media/image9.wmf"/></Relationships>
</file>

<file path=ppt/slides/_rels/slide13.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38.bin"/><Relationship Id="rId7" Type="http://schemas.openxmlformats.org/officeDocument/2006/relationships/oleObject" Target="../embeddings/oleObject40.bin"/><Relationship Id="rId12"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3.wmf"/><Relationship Id="rId11" Type="http://schemas.openxmlformats.org/officeDocument/2006/relationships/oleObject" Target="../embeddings/oleObject42.bin"/><Relationship Id="rId5" Type="http://schemas.openxmlformats.org/officeDocument/2006/relationships/oleObject" Target="../embeddings/oleObject39.bin"/><Relationship Id="rId10" Type="http://schemas.openxmlformats.org/officeDocument/2006/relationships/image" Target="../media/image15.wmf"/><Relationship Id="rId4" Type="http://schemas.openxmlformats.org/officeDocument/2006/relationships/image" Target="../media/image2.wmf"/><Relationship Id="rId9" Type="http://schemas.openxmlformats.org/officeDocument/2006/relationships/oleObject" Target="../embeddings/oleObject41.bin"/></Relationships>
</file>

<file path=ppt/slides/_rels/slide14.xml.rels><?xml version="1.0" encoding="UTF-8" standalone="yes"?>
<Relationships xmlns="http://schemas.openxmlformats.org/package/2006/relationships"><Relationship Id="rId3" Type="http://schemas.openxmlformats.org/officeDocument/2006/relationships/image" Target="../media/image19.emf"/><Relationship Id="rId7"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oleObject" Target="../embeddings/oleObject44.bin"/><Relationship Id="rId5" Type="http://schemas.openxmlformats.org/officeDocument/2006/relationships/image" Target="../media/image17.wmf"/><Relationship Id="rId4" Type="http://schemas.openxmlformats.org/officeDocument/2006/relationships/oleObject" Target="../embeddings/oleObject43.bin"/></Relationships>
</file>

<file path=ppt/slides/_rels/slide1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slideLayout" Target="../slideLayouts/slideLayout7.xml"/><Relationship Id="rId1" Type="http://schemas.openxmlformats.org/officeDocument/2006/relationships/vmlDrawing" Target="../drawings/vmlDrawing14.vml"/><Relationship Id="rId5" Type="http://schemas.openxmlformats.org/officeDocument/2006/relationships/image" Target="../media/image17.wmf"/><Relationship Id="rId4" Type="http://schemas.openxmlformats.org/officeDocument/2006/relationships/oleObject" Target="../embeddings/oleObject45.bin"/></Relationships>
</file>

<file path=ppt/slides/_rels/slide16.xml.rels><?xml version="1.0" encoding="UTF-8" standalone="yes"?>
<Relationships xmlns="http://schemas.openxmlformats.org/package/2006/relationships"><Relationship Id="rId3" Type="http://schemas.openxmlformats.org/officeDocument/2006/relationships/image" Target="../media/image19.emf"/><Relationship Id="rId7" Type="http://schemas.openxmlformats.org/officeDocument/2006/relationships/image" Target="../media/image20.wmf"/><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oleObject" Target="../embeddings/oleObject47.bin"/><Relationship Id="rId5" Type="http://schemas.openxmlformats.org/officeDocument/2006/relationships/image" Target="../media/image17.wmf"/><Relationship Id="rId4" Type="http://schemas.openxmlformats.org/officeDocument/2006/relationships/oleObject" Target="../embeddings/oleObject46.bin"/></Relationships>
</file>

<file path=ppt/slides/_rels/slide17.xml.rels><?xml version="1.0" encoding="UTF-8" standalone="yes"?>
<Relationships xmlns="http://schemas.openxmlformats.org/package/2006/relationships"><Relationship Id="rId3" Type="http://schemas.openxmlformats.org/officeDocument/2006/relationships/image" Target="../media/image19.emf"/><Relationship Id="rId7" Type="http://schemas.openxmlformats.org/officeDocument/2006/relationships/image" Target="../media/image21.wmf"/><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oleObject" Target="../embeddings/oleObject49.bin"/><Relationship Id="rId5" Type="http://schemas.openxmlformats.org/officeDocument/2006/relationships/image" Target="../media/image17.wmf"/><Relationship Id="rId4" Type="http://schemas.openxmlformats.org/officeDocument/2006/relationships/oleObject" Target="../embeddings/oleObject48.bin"/></Relationships>
</file>

<file path=ppt/slides/_rels/slide18.xml.rels><?xml version="1.0" encoding="UTF-8" standalone="yes"?>
<Relationships xmlns="http://schemas.openxmlformats.org/package/2006/relationships"><Relationship Id="rId3" Type="http://schemas.openxmlformats.org/officeDocument/2006/relationships/image" Target="../media/image19.emf"/><Relationship Id="rId7"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oleObject" Target="../embeddings/oleObject51.bin"/><Relationship Id="rId5" Type="http://schemas.openxmlformats.org/officeDocument/2006/relationships/image" Target="../media/image17.wmf"/><Relationship Id="rId4" Type="http://schemas.openxmlformats.org/officeDocument/2006/relationships/oleObject" Target="../embeddings/oleObject50.bin"/></Relationships>
</file>

<file path=ppt/slides/_rels/slide19.xml.rels><?xml version="1.0" encoding="UTF-8" standalone="yes"?>
<Relationships xmlns="http://schemas.openxmlformats.org/package/2006/relationships"><Relationship Id="rId3" Type="http://schemas.openxmlformats.org/officeDocument/2006/relationships/image" Target="../media/image23.wmf"/><Relationship Id="rId7"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53.bin"/><Relationship Id="rId5" Type="http://schemas.openxmlformats.org/officeDocument/2006/relationships/image" Target="../media/image22.wmf"/><Relationship Id="rId4" Type="http://schemas.openxmlformats.org/officeDocument/2006/relationships/oleObject" Target="../embeddings/oleObject52.bin"/></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56.bin"/><Relationship Id="rId3" Type="http://schemas.openxmlformats.org/officeDocument/2006/relationships/image" Target="../media/image23.wmf"/><Relationship Id="rId7" Type="http://schemas.openxmlformats.org/officeDocument/2006/relationships/image" Target="../media/image24.wmf"/><Relationship Id="rId12" Type="http://schemas.openxmlformats.org/officeDocument/2006/relationships/image" Target="../media/image25.w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oleObject" Target="../embeddings/oleObject55.bin"/><Relationship Id="rId11" Type="http://schemas.openxmlformats.org/officeDocument/2006/relationships/oleObject" Target="../embeddings/oleObject58.bin"/><Relationship Id="rId5" Type="http://schemas.openxmlformats.org/officeDocument/2006/relationships/image" Target="../media/image22.wmf"/><Relationship Id="rId10" Type="http://schemas.openxmlformats.org/officeDocument/2006/relationships/oleObject" Target="../embeddings/oleObject57.bin"/><Relationship Id="rId4" Type="http://schemas.openxmlformats.org/officeDocument/2006/relationships/oleObject" Target="../embeddings/oleObject54.bin"/><Relationship Id="rId9" Type="http://schemas.openxmlformats.org/officeDocument/2006/relationships/image" Target="../media/image9.wmf"/></Relationships>
</file>

<file path=ppt/slides/_rels/slide21.xml.rels><?xml version="1.0" encoding="UTF-8" standalone="yes"?>
<Relationships xmlns="http://schemas.openxmlformats.org/package/2006/relationships"><Relationship Id="rId3" Type="http://schemas.openxmlformats.org/officeDocument/2006/relationships/image" Target="../media/image28.wmf"/><Relationship Id="rId7" Type="http://schemas.openxmlformats.org/officeDocument/2006/relationships/image" Target="../media/image27.w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oleObject" Target="../embeddings/oleObject60.bin"/><Relationship Id="rId5" Type="http://schemas.openxmlformats.org/officeDocument/2006/relationships/image" Target="../media/image26.wmf"/><Relationship Id="rId4" Type="http://schemas.openxmlformats.org/officeDocument/2006/relationships/oleObject" Target="../embeddings/oleObject59.bin"/></Relationships>
</file>

<file path=ppt/slides/_rels/slide22.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21.vml"/><Relationship Id="rId5" Type="http://schemas.openxmlformats.org/officeDocument/2006/relationships/image" Target="../media/image26.wmf"/><Relationship Id="rId4" Type="http://schemas.openxmlformats.org/officeDocument/2006/relationships/oleObject" Target="../embeddings/oleObject61.bin"/></Relationships>
</file>

<file path=ppt/slides/_rels/slide23.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22.vml"/><Relationship Id="rId5" Type="http://schemas.openxmlformats.org/officeDocument/2006/relationships/image" Target="../media/image26.wmf"/><Relationship Id="rId4" Type="http://schemas.openxmlformats.org/officeDocument/2006/relationships/oleObject" Target="../embeddings/oleObject62.bin"/></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65.bin"/><Relationship Id="rId3" Type="http://schemas.openxmlformats.org/officeDocument/2006/relationships/image" Target="../media/image28.wmf"/><Relationship Id="rId7" Type="http://schemas.openxmlformats.org/officeDocument/2006/relationships/image" Target="../media/image29.w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oleObject" Target="../embeddings/oleObject64.bin"/><Relationship Id="rId5" Type="http://schemas.openxmlformats.org/officeDocument/2006/relationships/image" Target="../media/image26.wmf"/><Relationship Id="rId4" Type="http://schemas.openxmlformats.org/officeDocument/2006/relationships/oleObject" Target="../embeddings/oleObject63.bin"/><Relationship Id="rId9" Type="http://schemas.openxmlformats.org/officeDocument/2006/relationships/image" Target="../media/image9.wmf"/></Relationships>
</file>

<file path=ppt/slides/_rels/slide25.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24.vml"/><Relationship Id="rId5" Type="http://schemas.openxmlformats.org/officeDocument/2006/relationships/image" Target="../media/image26.wmf"/><Relationship Id="rId4" Type="http://schemas.openxmlformats.org/officeDocument/2006/relationships/oleObject" Target="../embeddings/oleObject66.bin"/></Relationships>
</file>

<file path=ppt/slides/_rels/slide26.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25.vml"/><Relationship Id="rId5" Type="http://schemas.openxmlformats.org/officeDocument/2006/relationships/image" Target="../media/image26.wmf"/><Relationship Id="rId4" Type="http://schemas.openxmlformats.org/officeDocument/2006/relationships/oleObject" Target="../embeddings/oleObject67.bin"/></Relationships>
</file>

<file path=ppt/slides/_rels/slide27.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slideLayout" Target="../slideLayouts/slideLayout7.xml"/><Relationship Id="rId1" Type="http://schemas.openxmlformats.org/officeDocument/2006/relationships/vmlDrawing" Target="../drawings/vmlDrawing26.vml"/><Relationship Id="rId5" Type="http://schemas.openxmlformats.org/officeDocument/2006/relationships/image" Target="../media/image9.wmf"/><Relationship Id="rId4" Type="http://schemas.openxmlformats.org/officeDocument/2006/relationships/oleObject" Target="../embeddings/oleObject68.bin"/></Relationships>
</file>

<file path=ppt/slides/_rels/slide29.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5.bin"/><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slideLayout" Target="../slideLayouts/slideLayout7.xml"/><Relationship Id="rId1" Type="http://schemas.openxmlformats.org/officeDocument/2006/relationships/vmlDrawing" Target="../drawings/vmlDrawing27.vml"/><Relationship Id="rId5" Type="http://schemas.openxmlformats.org/officeDocument/2006/relationships/image" Target="../media/image9.wmf"/><Relationship Id="rId4" Type="http://schemas.openxmlformats.org/officeDocument/2006/relationships/oleObject" Target="../embeddings/oleObject69.bin"/></Relationships>
</file>

<file path=ppt/slides/_rels/slide31.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5.wmf"/><Relationship Id="rId4" Type="http://schemas.openxmlformats.org/officeDocument/2006/relationships/oleObject" Target="../embeddings/oleObject7.bin"/></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7.wmf"/><Relationship Id="rId4" Type="http://schemas.openxmlformats.org/officeDocument/2006/relationships/oleObject" Target="../embeddings/oleObject8.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image" Target="../media/image8.emf"/><Relationship Id="rId7"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10.bin"/><Relationship Id="rId5" Type="http://schemas.openxmlformats.org/officeDocument/2006/relationships/image" Target="../media/image7.wmf"/><Relationship Id="rId4" Type="http://schemas.openxmlformats.org/officeDocument/2006/relationships/oleObject" Target="../embeddings/oleObject9.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wmf"/><Relationship Id="rId5" Type="http://schemas.openxmlformats.org/officeDocument/2006/relationships/oleObject" Target="../embeddings/oleObject13.bin"/><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8" Type="http://schemas.openxmlformats.org/officeDocument/2006/relationships/image" Target="../media/image10.wmf"/><Relationship Id="rId13" Type="http://schemas.openxmlformats.org/officeDocument/2006/relationships/oleObject" Target="../embeddings/oleObject19.bin"/><Relationship Id="rId3" Type="http://schemas.openxmlformats.org/officeDocument/2006/relationships/oleObject" Target="../embeddings/oleObject14.bin"/><Relationship Id="rId7" Type="http://schemas.openxmlformats.org/officeDocument/2006/relationships/oleObject" Target="../embeddings/oleObject16.bin"/><Relationship Id="rId12" Type="http://schemas.openxmlformats.org/officeDocument/2006/relationships/image" Target="../media/image11.wmf"/><Relationship Id="rId2" Type="http://schemas.openxmlformats.org/officeDocument/2006/relationships/slideLayout" Target="../slideLayouts/slideLayout7.xml"/><Relationship Id="rId16" Type="http://schemas.openxmlformats.org/officeDocument/2006/relationships/image" Target="../media/image13.wmf"/><Relationship Id="rId1" Type="http://schemas.openxmlformats.org/officeDocument/2006/relationships/vmlDrawing" Target="../drawings/vmlDrawing7.vml"/><Relationship Id="rId6" Type="http://schemas.openxmlformats.org/officeDocument/2006/relationships/image" Target="../media/image3.wmf"/><Relationship Id="rId11" Type="http://schemas.openxmlformats.org/officeDocument/2006/relationships/oleObject" Target="../embeddings/oleObject18.bin"/><Relationship Id="rId5" Type="http://schemas.openxmlformats.org/officeDocument/2006/relationships/oleObject" Target="../embeddings/oleObject15.bin"/><Relationship Id="rId15" Type="http://schemas.openxmlformats.org/officeDocument/2006/relationships/oleObject" Target="../embeddings/oleObject20.bin"/><Relationship Id="rId10" Type="http://schemas.openxmlformats.org/officeDocument/2006/relationships/image" Target="../media/image9.wmf"/><Relationship Id="rId4" Type="http://schemas.openxmlformats.org/officeDocument/2006/relationships/image" Target="../media/image2.wmf"/><Relationship Id="rId9" Type="http://schemas.openxmlformats.org/officeDocument/2006/relationships/oleObject" Target="../embeddings/oleObject17.bin"/><Relationship Id="rId14" Type="http://schemas.openxmlformats.org/officeDocument/2006/relationships/image" Target="../media/image12.wmf"/></Relationships>
</file>

<file path=ppt/slides/_rels/slide9.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wmf"/><Relationship Id="rId5" Type="http://schemas.openxmlformats.org/officeDocument/2006/relationships/oleObject" Target="../embeddings/oleObject22.bin"/><Relationship Id="rId10" Type="http://schemas.openxmlformats.org/officeDocument/2006/relationships/image" Target="../media/image14.wmf"/><Relationship Id="rId4" Type="http://schemas.openxmlformats.org/officeDocument/2006/relationships/image" Target="../media/image2.wmf"/><Relationship Id="rId9" Type="http://schemas.openxmlformats.org/officeDocument/2006/relationships/oleObject" Target="../embeddings/oleObject2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11: </a:t>
            </a:r>
            <a:r>
              <a:rPr lang="en-US" dirty="0">
                <a:solidFill>
                  <a:schemeClr val="bg1"/>
                </a:solidFill>
                <a:latin typeface="Arial" pitchFamily="34" charset="0"/>
                <a:cs typeface="Arial" pitchFamily="34" charset="0"/>
              </a:rPr>
              <a:t>Models Using Time Series Data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6631154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016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9</a:t>
            </a:r>
            <a:endParaRPr lang="en-US" sz="1000" dirty="0">
              <a:solidFill>
                <a:srgbClr val="3366FF"/>
              </a:solidFill>
            </a:endParaRPr>
          </a:p>
        </p:txBody>
      </p:sp>
      <p:sp>
        <p:nvSpPr>
          <p:cNvPr id="2201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This asymptotic result is all that we have in analytical terms.  We are not entitled to say anything analytically for finite samples.  However, given the limiting distribution, we can start working back tentatively to finite samples and make some plausible assertions.</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1" name="Rectangle 16"/>
          <p:cNvSpPr>
            <a:spLocks noChangeArrowheads="1"/>
          </p:cNvSpPr>
          <p:nvPr/>
        </p:nvSpPr>
        <p:spPr bwMode="auto">
          <a:xfrm>
            <a:off x="0" y="540000"/>
            <a:ext cx="9144000" cy="6696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2" name="Object 9"/>
          <p:cNvGraphicFramePr>
            <a:graphicFrameLocks noChangeAspect="1"/>
          </p:cNvGraphicFramePr>
          <p:nvPr>
            <p:extLst>
              <p:ext uri="{D42A27DB-BD31-4B8C-83A1-F6EECF244321}">
                <p14:modId xmlns:p14="http://schemas.microsoft.com/office/powerpoint/2010/main" val="4211256919"/>
              </p:ext>
            </p:extLst>
          </p:nvPr>
        </p:nvGraphicFramePr>
        <p:xfrm>
          <a:off x="3629025" y="684000"/>
          <a:ext cx="1885950" cy="374650"/>
        </p:xfrm>
        <a:graphic>
          <a:graphicData uri="http://schemas.openxmlformats.org/presentationml/2006/ole">
            <mc:AlternateContent xmlns:mc="http://schemas.openxmlformats.org/markup-compatibility/2006">
              <mc:Choice xmlns:v="urn:schemas-microsoft-com:vml" Requires="v">
                <p:oleObj spid="_x0000_s220242" name="Equation" r:id="rId3" imgW="1879560" imgH="380880" progId="Equation.3">
                  <p:embed/>
                </p:oleObj>
              </mc:Choice>
              <mc:Fallback>
                <p:oleObj name="Equation" r:id="rId3" imgW="1879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9025" y="684000"/>
                        <a:ext cx="1885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083798227"/>
              </p:ext>
            </p:extLst>
          </p:nvPr>
        </p:nvGraphicFramePr>
        <p:xfrm>
          <a:off x="6964363" y="684213"/>
          <a:ext cx="1003300" cy="368300"/>
        </p:xfrm>
        <a:graphic>
          <a:graphicData uri="http://schemas.openxmlformats.org/presentationml/2006/ole">
            <mc:AlternateContent xmlns:mc="http://schemas.openxmlformats.org/markup-compatibility/2006">
              <mc:Choice xmlns:v="urn:schemas-microsoft-com:vml" Requires="v">
                <p:oleObj spid="_x0000_s220243" name="Equation" r:id="rId5" imgW="1002960" imgH="368280" progId="Equation.3">
                  <p:embed/>
                </p:oleObj>
              </mc:Choice>
              <mc:Fallback>
                <p:oleObj name="Equation" r:id="rId5" imgW="10029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4363" y="684213"/>
                        <a:ext cx="1003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Rectangle 16"/>
          <p:cNvSpPr>
            <a:spLocks noChangeArrowheads="1"/>
          </p:cNvSpPr>
          <p:nvPr/>
        </p:nvSpPr>
        <p:spPr bwMode="auto">
          <a:xfrm>
            <a:off x="0" y="1317600"/>
            <a:ext cx="9144000" cy="68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5" name="Object 14"/>
          <p:cNvGraphicFramePr>
            <a:graphicFrameLocks noChangeAspect="1"/>
          </p:cNvGraphicFramePr>
          <p:nvPr>
            <p:extLst>
              <p:ext uri="{D42A27DB-BD31-4B8C-83A1-F6EECF244321}">
                <p14:modId xmlns:p14="http://schemas.microsoft.com/office/powerpoint/2010/main" val="880275334"/>
              </p:ext>
            </p:extLst>
          </p:nvPr>
        </p:nvGraphicFramePr>
        <p:xfrm>
          <a:off x="2365375" y="1429200"/>
          <a:ext cx="4108450" cy="508000"/>
        </p:xfrm>
        <a:graphic>
          <a:graphicData uri="http://schemas.openxmlformats.org/presentationml/2006/ole">
            <mc:AlternateContent xmlns:mc="http://schemas.openxmlformats.org/markup-compatibility/2006">
              <mc:Choice xmlns:v="urn:schemas-microsoft-com:vml" Requires="v">
                <p:oleObj spid="_x0000_s220244" name="Equation" r:id="rId7" imgW="4101840" imgH="507960" progId="Equation.DSMT4">
                  <p:embed/>
                </p:oleObj>
              </mc:Choice>
              <mc:Fallback>
                <p:oleObj name="Equation" r:id="rId7" imgW="4101840" imgH="507960" progId="Equation.DSMT4">
                  <p:embed/>
                  <p:pic>
                    <p:nvPicPr>
                      <p:cNvPr id="0" name=""/>
                      <p:cNvPicPr>
                        <a:picLocks noChangeAspect="1" noChangeArrowheads="1"/>
                      </p:cNvPicPr>
                      <p:nvPr/>
                    </p:nvPicPr>
                    <p:blipFill>
                      <a:blip r:embed="rId8"/>
                      <a:srcRect/>
                      <a:stretch>
                        <a:fillRect/>
                      </a:stretch>
                    </p:blipFill>
                    <p:spPr bwMode="auto">
                      <a:xfrm>
                        <a:off x="2365375" y="1429200"/>
                        <a:ext cx="41084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323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10</a:t>
            </a:r>
            <a:endParaRPr lang="en-US" sz="1000" dirty="0">
              <a:solidFill>
                <a:srgbClr val="3366FF"/>
              </a:solidFill>
            </a:endParaRPr>
          </a:p>
        </p:txBody>
      </p:sp>
      <p:sp>
        <p:nvSpPr>
          <p:cNvPr id="223243"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We can say, that for large </a:t>
            </a:r>
            <a:r>
              <a:rPr lang="en-US" sz="1500" b="1" i="1"/>
              <a:t>T</a:t>
            </a:r>
            <a:r>
              <a:rPr lang="en-US" sz="1500" b="1"/>
              <a:t>, the relationship may hold approximately.  If this is the case, dividing the statistic by </a:t>
            </a:r>
            <a:r>
              <a:rPr lang="en-US" sz="1500" b="1">
                <a:cs typeface="Arial" charset="0"/>
              </a:rPr>
              <a:t>√</a:t>
            </a:r>
            <a:r>
              <a:rPr lang="en-US" sz="1500" b="1" i="1">
                <a:cs typeface="Arial" charset="0"/>
              </a:rPr>
              <a:t>T</a:t>
            </a:r>
            <a:r>
              <a:rPr lang="en-US" sz="1500" b="1"/>
              <a:t>, we obtain the result shown, as an approximation, for sufficiently large samples. </a:t>
            </a:r>
            <a:endParaRPr lang="en-GB" sz="1500" b="1"/>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3" name="Rectangle 16"/>
          <p:cNvSpPr>
            <a:spLocks noChangeArrowheads="1"/>
          </p:cNvSpPr>
          <p:nvPr/>
        </p:nvSpPr>
        <p:spPr bwMode="auto">
          <a:xfrm>
            <a:off x="0" y="540000"/>
            <a:ext cx="9144000" cy="6696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4" name="Object 9"/>
          <p:cNvGraphicFramePr>
            <a:graphicFrameLocks noChangeAspect="1"/>
          </p:cNvGraphicFramePr>
          <p:nvPr>
            <p:extLst>
              <p:ext uri="{D42A27DB-BD31-4B8C-83A1-F6EECF244321}">
                <p14:modId xmlns:p14="http://schemas.microsoft.com/office/powerpoint/2010/main" val="4211256919"/>
              </p:ext>
            </p:extLst>
          </p:nvPr>
        </p:nvGraphicFramePr>
        <p:xfrm>
          <a:off x="3629025" y="684000"/>
          <a:ext cx="1885950" cy="374650"/>
        </p:xfrm>
        <a:graphic>
          <a:graphicData uri="http://schemas.openxmlformats.org/presentationml/2006/ole">
            <mc:AlternateContent xmlns:mc="http://schemas.openxmlformats.org/markup-compatibility/2006">
              <mc:Choice xmlns:v="urn:schemas-microsoft-com:vml" Requires="v">
                <p:oleObj spid="_x0000_s223344" name="Equation" r:id="rId3" imgW="1879560" imgH="380880" progId="Equation.3">
                  <p:embed/>
                </p:oleObj>
              </mc:Choice>
              <mc:Fallback>
                <p:oleObj name="Equation" r:id="rId3" imgW="1879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9025" y="684000"/>
                        <a:ext cx="1885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083798227"/>
              </p:ext>
            </p:extLst>
          </p:nvPr>
        </p:nvGraphicFramePr>
        <p:xfrm>
          <a:off x="6964363" y="684213"/>
          <a:ext cx="1003300" cy="368300"/>
        </p:xfrm>
        <a:graphic>
          <a:graphicData uri="http://schemas.openxmlformats.org/presentationml/2006/ole">
            <mc:AlternateContent xmlns:mc="http://schemas.openxmlformats.org/markup-compatibility/2006">
              <mc:Choice xmlns:v="urn:schemas-microsoft-com:vml" Requires="v">
                <p:oleObj spid="_x0000_s223345" name="Equation" r:id="rId5" imgW="1002960" imgH="368280" progId="Equation.3">
                  <p:embed/>
                </p:oleObj>
              </mc:Choice>
              <mc:Fallback>
                <p:oleObj name="Equation" r:id="rId5" imgW="10029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4363" y="684213"/>
                        <a:ext cx="1003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Rectangle 15"/>
          <p:cNvSpPr>
            <a:spLocks noChangeArrowheads="1"/>
          </p:cNvSpPr>
          <p:nvPr/>
        </p:nvSpPr>
        <p:spPr bwMode="auto">
          <a:xfrm>
            <a:off x="0" y="2109600"/>
            <a:ext cx="9144000" cy="1069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20"/>
          <p:cNvGraphicFramePr>
            <a:graphicFrameLocks noChangeAspect="1"/>
          </p:cNvGraphicFramePr>
          <p:nvPr>
            <p:extLst>
              <p:ext uri="{D42A27DB-BD31-4B8C-83A1-F6EECF244321}">
                <p14:modId xmlns:p14="http://schemas.microsoft.com/office/powerpoint/2010/main" val="1477813816"/>
              </p:ext>
            </p:extLst>
          </p:nvPr>
        </p:nvGraphicFramePr>
        <p:xfrm>
          <a:off x="2841625" y="2206800"/>
          <a:ext cx="3384550" cy="871538"/>
        </p:xfrm>
        <a:graphic>
          <a:graphicData uri="http://schemas.openxmlformats.org/presentationml/2006/ole">
            <mc:AlternateContent xmlns:mc="http://schemas.openxmlformats.org/markup-compatibility/2006">
              <mc:Choice xmlns:v="urn:schemas-microsoft-com:vml" Requires="v">
                <p:oleObj spid="_x0000_s223346" name="Equation" r:id="rId7" imgW="3390840" imgH="876240" progId="Equation.DSMT4">
                  <p:embed/>
                </p:oleObj>
              </mc:Choice>
              <mc:Fallback>
                <p:oleObj name="Equation" r:id="rId7" imgW="3390840" imgH="876240" progId="Equation.DSMT4">
                  <p:embed/>
                  <p:pic>
                    <p:nvPicPr>
                      <p:cNvPr id="0" name=""/>
                      <p:cNvPicPr>
                        <a:picLocks noChangeAspect="1" noChangeArrowheads="1"/>
                      </p:cNvPicPr>
                      <p:nvPr/>
                    </p:nvPicPr>
                    <p:blipFill>
                      <a:blip r:embed="rId8"/>
                      <a:srcRect/>
                      <a:stretch>
                        <a:fillRect/>
                      </a:stretch>
                    </p:blipFill>
                    <p:spPr bwMode="auto">
                      <a:xfrm>
                        <a:off x="2841625" y="2206800"/>
                        <a:ext cx="3384550" cy="87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Rectangle 16"/>
          <p:cNvSpPr>
            <a:spLocks noChangeArrowheads="1"/>
          </p:cNvSpPr>
          <p:nvPr/>
        </p:nvSpPr>
        <p:spPr bwMode="auto">
          <a:xfrm>
            <a:off x="0" y="1317600"/>
            <a:ext cx="9144000" cy="68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22"/>
          <p:cNvGraphicFramePr>
            <a:graphicFrameLocks noChangeAspect="1"/>
          </p:cNvGraphicFramePr>
          <p:nvPr>
            <p:extLst>
              <p:ext uri="{D42A27DB-BD31-4B8C-83A1-F6EECF244321}">
                <p14:modId xmlns:p14="http://schemas.microsoft.com/office/powerpoint/2010/main" val="880275334"/>
              </p:ext>
            </p:extLst>
          </p:nvPr>
        </p:nvGraphicFramePr>
        <p:xfrm>
          <a:off x="2365375" y="1429200"/>
          <a:ext cx="4108450" cy="508000"/>
        </p:xfrm>
        <a:graphic>
          <a:graphicData uri="http://schemas.openxmlformats.org/presentationml/2006/ole">
            <mc:AlternateContent xmlns:mc="http://schemas.openxmlformats.org/markup-compatibility/2006">
              <mc:Choice xmlns:v="urn:schemas-microsoft-com:vml" Requires="v">
                <p:oleObj spid="_x0000_s223347" name="Equation" r:id="rId9" imgW="4101840" imgH="507960" progId="Equation.DSMT4">
                  <p:embed/>
                </p:oleObj>
              </mc:Choice>
              <mc:Fallback>
                <p:oleObj name="Equation" r:id="rId9" imgW="4101840" imgH="507960" progId="Equation.DSMT4">
                  <p:embed/>
                  <p:pic>
                    <p:nvPicPr>
                      <p:cNvPr id="0" name=""/>
                      <p:cNvPicPr>
                        <a:picLocks noChangeAspect="1" noChangeArrowheads="1"/>
                      </p:cNvPicPr>
                      <p:nvPr/>
                    </p:nvPicPr>
                    <p:blipFill>
                      <a:blip r:embed="rId10"/>
                      <a:srcRect/>
                      <a:stretch>
                        <a:fillRect/>
                      </a:stretch>
                    </p:blipFill>
                    <p:spPr bwMode="auto">
                      <a:xfrm>
                        <a:off x="2365375" y="1429200"/>
                        <a:ext cx="41084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425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11</a:t>
            </a:r>
            <a:endParaRPr lang="en-US" sz="1000" dirty="0">
              <a:solidFill>
                <a:srgbClr val="3366FF"/>
              </a:solidFill>
            </a:endParaRPr>
          </a:p>
        </p:txBody>
      </p:sp>
      <p:sp>
        <p:nvSpPr>
          <p:cNvPr id="2242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Hence, adding </a:t>
            </a:r>
            <a:r>
              <a:rPr lang="en-US" sz="1500" b="1" i="1" dirty="0">
                <a:latin typeface="Symbol" pitchFamily="18" charset="2"/>
              </a:rPr>
              <a:t>b</a:t>
            </a:r>
            <a:r>
              <a:rPr lang="en-US" sz="1500" b="1" baseline="-25000" dirty="0"/>
              <a:t>2</a:t>
            </a:r>
            <a:r>
              <a:rPr lang="en-US" sz="1500" b="1" dirty="0"/>
              <a:t> to the statistic, we can say, that </a:t>
            </a:r>
            <a:r>
              <a:rPr lang="en-US" sz="1500" b="1" dirty="0" smtClean="0"/>
              <a:t>     </a:t>
            </a:r>
            <a:r>
              <a:rPr lang="en-US" sz="1500" b="1" dirty="0"/>
              <a:t>is distributed as shown, as an approximation, for sufficiently large samples. </a:t>
            </a:r>
            <a:endParaRPr lang="en-GB" sz="1500" b="1"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3" name="Rectangle 16"/>
          <p:cNvSpPr>
            <a:spLocks noChangeArrowheads="1"/>
          </p:cNvSpPr>
          <p:nvPr/>
        </p:nvSpPr>
        <p:spPr bwMode="auto">
          <a:xfrm>
            <a:off x="0" y="540000"/>
            <a:ext cx="9144000" cy="6696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4" name="Object 9"/>
          <p:cNvGraphicFramePr>
            <a:graphicFrameLocks noChangeAspect="1"/>
          </p:cNvGraphicFramePr>
          <p:nvPr>
            <p:extLst>
              <p:ext uri="{D42A27DB-BD31-4B8C-83A1-F6EECF244321}">
                <p14:modId xmlns:p14="http://schemas.microsoft.com/office/powerpoint/2010/main" val="4211256919"/>
              </p:ext>
            </p:extLst>
          </p:nvPr>
        </p:nvGraphicFramePr>
        <p:xfrm>
          <a:off x="3629025" y="684000"/>
          <a:ext cx="1885950" cy="374650"/>
        </p:xfrm>
        <a:graphic>
          <a:graphicData uri="http://schemas.openxmlformats.org/presentationml/2006/ole">
            <mc:AlternateContent xmlns:mc="http://schemas.openxmlformats.org/markup-compatibility/2006">
              <mc:Choice xmlns:v="urn:schemas-microsoft-com:vml" Requires="v">
                <p:oleObj spid="_x0000_s224406" name="Equation" r:id="rId3" imgW="1879560" imgH="380880" progId="Equation.3">
                  <p:embed/>
                </p:oleObj>
              </mc:Choice>
              <mc:Fallback>
                <p:oleObj name="Equation" r:id="rId3" imgW="1879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9025" y="684000"/>
                        <a:ext cx="1885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083798227"/>
              </p:ext>
            </p:extLst>
          </p:nvPr>
        </p:nvGraphicFramePr>
        <p:xfrm>
          <a:off x="6964363" y="684213"/>
          <a:ext cx="1003300" cy="368300"/>
        </p:xfrm>
        <a:graphic>
          <a:graphicData uri="http://schemas.openxmlformats.org/presentationml/2006/ole">
            <mc:AlternateContent xmlns:mc="http://schemas.openxmlformats.org/markup-compatibility/2006">
              <mc:Choice xmlns:v="urn:schemas-microsoft-com:vml" Requires="v">
                <p:oleObj spid="_x0000_s224407" name="Equation" r:id="rId5" imgW="1002960" imgH="368280" progId="Equation.3">
                  <p:embed/>
                </p:oleObj>
              </mc:Choice>
              <mc:Fallback>
                <p:oleObj name="Equation" r:id="rId5" imgW="10029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4363" y="684213"/>
                        <a:ext cx="1003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Rectangle 16"/>
          <p:cNvSpPr>
            <a:spLocks noChangeArrowheads="1"/>
          </p:cNvSpPr>
          <p:nvPr/>
        </p:nvSpPr>
        <p:spPr bwMode="auto">
          <a:xfrm>
            <a:off x="0" y="3286800"/>
            <a:ext cx="9144000" cy="106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22"/>
          <p:cNvGraphicFramePr>
            <a:graphicFrameLocks noChangeAspect="1"/>
          </p:cNvGraphicFramePr>
          <p:nvPr>
            <p:extLst>
              <p:ext uri="{D42A27DB-BD31-4B8C-83A1-F6EECF244321}">
                <p14:modId xmlns:p14="http://schemas.microsoft.com/office/powerpoint/2010/main" val="73690116"/>
              </p:ext>
            </p:extLst>
          </p:nvPr>
        </p:nvGraphicFramePr>
        <p:xfrm>
          <a:off x="3686175" y="3387600"/>
          <a:ext cx="2724150" cy="869950"/>
        </p:xfrm>
        <a:graphic>
          <a:graphicData uri="http://schemas.openxmlformats.org/presentationml/2006/ole">
            <mc:AlternateContent xmlns:mc="http://schemas.openxmlformats.org/markup-compatibility/2006">
              <mc:Choice xmlns:v="urn:schemas-microsoft-com:vml" Requires="v">
                <p:oleObj spid="_x0000_s224408" name="Equation" r:id="rId7" imgW="2717640" imgH="876240" progId="Equation.DSMT4">
                  <p:embed/>
                </p:oleObj>
              </mc:Choice>
              <mc:Fallback>
                <p:oleObj name="Equation" r:id="rId7" imgW="2717640" imgH="876240" progId="Equation.DSMT4">
                  <p:embed/>
                  <p:pic>
                    <p:nvPicPr>
                      <p:cNvPr id="0" name=""/>
                      <p:cNvPicPr>
                        <a:picLocks noChangeAspect="1" noChangeArrowheads="1"/>
                      </p:cNvPicPr>
                      <p:nvPr/>
                    </p:nvPicPr>
                    <p:blipFill>
                      <a:blip r:embed="rId8"/>
                      <a:srcRect/>
                      <a:stretch>
                        <a:fillRect/>
                      </a:stretch>
                    </p:blipFill>
                    <p:spPr bwMode="auto">
                      <a:xfrm>
                        <a:off x="3686175" y="3387600"/>
                        <a:ext cx="272415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 name="Rectangle 23"/>
          <p:cNvSpPr>
            <a:spLocks noChangeArrowheads="1"/>
          </p:cNvSpPr>
          <p:nvPr/>
        </p:nvSpPr>
        <p:spPr bwMode="auto">
          <a:xfrm>
            <a:off x="0" y="2109600"/>
            <a:ext cx="9144000" cy="1069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1477813816"/>
              </p:ext>
            </p:extLst>
          </p:nvPr>
        </p:nvGraphicFramePr>
        <p:xfrm>
          <a:off x="2841625" y="2206800"/>
          <a:ext cx="3384550" cy="871538"/>
        </p:xfrm>
        <a:graphic>
          <a:graphicData uri="http://schemas.openxmlformats.org/presentationml/2006/ole">
            <mc:AlternateContent xmlns:mc="http://schemas.openxmlformats.org/markup-compatibility/2006">
              <mc:Choice xmlns:v="urn:schemas-microsoft-com:vml" Requires="v">
                <p:oleObj spid="_x0000_s224409" name="Equation" r:id="rId9" imgW="3390840" imgH="876240" progId="Equation.DSMT4">
                  <p:embed/>
                </p:oleObj>
              </mc:Choice>
              <mc:Fallback>
                <p:oleObj name="Equation" r:id="rId9" imgW="3390840" imgH="876240" progId="Equation.DSMT4">
                  <p:embed/>
                  <p:pic>
                    <p:nvPicPr>
                      <p:cNvPr id="0" name=""/>
                      <p:cNvPicPr>
                        <a:picLocks noChangeAspect="1" noChangeArrowheads="1"/>
                      </p:cNvPicPr>
                      <p:nvPr/>
                    </p:nvPicPr>
                    <p:blipFill>
                      <a:blip r:embed="rId10"/>
                      <a:srcRect/>
                      <a:stretch>
                        <a:fillRect/>
                      </a:stretch>
                    </p:blipFill>
                    <p:spPr bwMode="auto">
                      <a:xfrm>
                        <a:off x="2841625" y="2206800"/>
                        <a:ext cx="3384550" cy="87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16"/>
          <p:cNvSpPr>
            <a:spLocks noChangeArrowheads="1"/>
          </p:cNvSpPr>
          <p:nvPr/>
        </p:nvSpPr>
        <p:spPr bwMode="auto">
          <a:xfrm>
            <a:off x="0" y="1317600"/>
            <a:ext cx="9144000" cy="68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880275334"/>
              </p:ext>
            </p:extLst>
          </p:nvPr>
        </p:nvGraphicFramePr>
        <p:xfrm>
          <a:off x="2365375" y="1429200"/>
          <a:ext cx="4108450" cy="508000"/>
        </p:xfrm>
        <a:graphic>
          <a:graphicData uri="http://schemas.openxmlformats.org/presentationml/2006/ole">
            <mc:AlternateContent xmlns:mc="http://schemas.openxmlformats.org/markup-compatibility/2006">
              <mc:Choice xmlns:v="urn:schemas-microsoft-com:vml" Requires="v">
                <p:oleObj spid="_x0000_s224410" name="Equation" r:id="rId11" imgW="4101840" imgH="507960" progId="Equation.DSMT4">
                  <p:embed/>
                </p:oleObj>
              </mc:Choice>
              <mc:Fallback>
                <p:oleObj name="Equation" r:id="rId11" imgW="4101840" imgH="507960" progId="Equation.DSMT4">
                  <p:embed/>
                  <p:pic>
                    <p:nvPicPr>
                      <p:cNvPr id="0" name=""/>
                      <p:cNvPicPr>
                        <a:picLocks noChangeAspect="1" noChangeArrowheads="1"/>
                      </p:cNvPicPr>
                      <p:nvPr/>
                    </p:nvPicPr>
                    <p:blipFill>
                      <a:blip r:embed="rId12"/>
                      <a:srcRect/>
                      <a:stretch>
                        <a:fillRect/>
                      </a:stretch>
                    </p:blipFill>
                    <p:spPr bwMode="auto">
                      <a:xfrm>
                        <a:off x="2365375" y="1429200"/>
                        <a:ext cx="41084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526573584"/>
              </p:ext>
            </p:extLst>
          </p:nvPr>
        </p:nvGraphicFramePr>
        <p:xfrm>
          <a:off x="4881563" y="5853113"/>
          <a:ext cx="214312" cy="280987"/>
        </p:xfrm>
        <a:graphic>
          <a:graphicData uri="http://schemas.openxmlformats.org/presentationml/2006/ole">
            <mc:AlternateContent xmlns:mc="http://schemas.openxmlformats.org/markup-compatibility/2006">
              <mc:Choice xmlns:v="urn:schemas-microsoft-com:vml" Requires="v">
                <p:oleObj spid="_x0000_s224411" name="Equation" r:id="rId13" imgW="330057" imgH="431613" progId="Equation.DSMT4">
                  <p:embed/>
                </p:oleObj>
              </mc:Choice>
              <mc:Fallback>
                <p:oleObj name="Equation" r:id="rId13" imgW="330057" imgH="431613" progId="Equation.DSMT4">
                  <p:embed/>
                  <p:pic>
                    <p:nvPicPr>
                      <p:cNvPr id="0" name="Object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81563" y="5853113"/>
                        <a:ext cx="214312"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6"/>
          <p:cNvSpPr>
            <a:spLocks noChangeArrowheads="1"/>
          </p:cNvSpPr>
          <p:nvPr/>
        </p:nvSpPr>
        <p:spPr bwMode="auto">
          <a:xfrm>
            <a:off x="0" y="3286800"/>
            <a:ext cx="9144000" cy="106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2109600"/>
            <a:ext cx="9144000" cy="1069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1317600"/>
            <a:ext cx="9144000" cy="68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528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12</a:t>
            </a:r>
            <a:endParaRPr lang="en-US" sz="1000" dirty="0">
              <a:solidFill>
                <a:srgbClr val="3366FF"/>
              </a:solidFill>
            </a:endParaRPr>
          </a:p>
        </p:txBody>
      </p:sp>
      <p:sp>
        <p:nvSpPr>
          <p:cNvPr id="2252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Of course, there remains the question of what might be considered to be a ‘sufficiently large’ sample.  To answer this question, we turn to simulation.</a:t>
            </a:r>
            <a:r>
              <a:rPr lang="en-US" sz="1500"/>
              <a:t> </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3" name="Rectangle 16"/>
          <p:cNvSpPr>
            <a:spLocks noChangeArrowheads="1"/>
          </p:cNvSpPr>
          <p:nvPr/>
        </p:nvSpPr>
        <p:spPr bwMode="auto">
          <a:xfrm>
            <a:off x="0" y="540000"/>
            <a:ext cx="9144000" cy="6696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4" name="Object 9"/>
          <p:cNvGraphicFramePr>
            <a:graphicFrameLocks noChangeAspect="1"/>
          </p:cNvGraphicFramePr>
          <p:nvPr>
            <p:extLst>
              <p:ext uri="{D42A27DB-BD31-4B8C-83A1-F6EECF244321}">
                <p14:modId xmlns:p14="http://schemas.microsoft.com/office/powerpoint/2010/main" val="4211256919"/>
              </p:ext>
            </p:extLst>
          </p:nvPr>
        </p:nvGraphicFramePr>
        <p:xfrm>
          <a:off x="3629025" y="684000"/>
          <a:ext cx="1885950" cy="374650"/>
        </p:xfrm>
        <a:graphic>
          <a:graphicData uri="http://schemas.openxmlformats.org/presentationml/2006/ole">
            <mc:AlternateContent xmlns:mc="http://schemas.openxmlformats.org/markup-compatibility/2006">
              <mc:Choice xmlns:v="urn:schemas-microsoft-com:vml" Requires="v">
                <p:oleObj spid="_x0000_s225424" name="Equation" r:id="rId3" imgW="1879560" imgH="380880" progId="Equation.3">
                  <p:embed/>
                </p:oleObj>
              </mc:Choice>
              <mc:Fallback>
                <p:oleObj name="Equation" r:id="rId3" imgW="1879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9025" y="684000"/>
                        <a:ext cx="1885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083798227"/>
              </p:ext>
            </p:extLst>
          </p:nvPr>
        </p:nvGraphicFramePr>
        <p:xfrm>
          <a:off x="6964363" y="684213"/>
          <a:ext cx="1003300" cy="368300"/>
        </p:xfrm>
        <a:graphic>
          <a:graphicData uri="http://schemas.openxmlformats.org/presentationml/2006/ole">
            <mc:AlternateContent xmlns:mc="http://schemas.openxmlformats.org/markup-compatibility/2006">
              <mc:Choice xmlns:v="urn:schemas-microsoft-com:vml" Requires="v">
                <p:oleObj spid="_x0000_s225425" name="Equation" r:id="rId5" imgW="1002960" imgH="368280" progId="Equation.3">
                  <p:embed/>
                </p:oleObj>
              </mc:Choice>
              <mc:Fallback>
                <p:oleObj name="Equation" r:id="rId5" imgW="10029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4363" y="684213"/>
                        <a:ext cx="1003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431334673"/>
              </p:ext>
            </p:extLst>
          </p:nvPr>
        </p:nvGraphicFramePr>
        <p:xfrm>
          <a:off x="3686175" y="3387600"/>
          <a:ext cx="2724150" cy="869950"/>
        </p:xfrm>
        <a:graphic>
          <a:graphicData uri="http://schemas.openxmlformats.org/presentationml/2006/ole">
            <mc:AlternateContent xmlns:mc="http://schemas.openxmlformats.org/markup-compatibility/2006">
              <mc:Choice xmlns:v="urn:schemas-microsoft-com:vml" Requires="v">
                <p:oleObj spid="_x0000_s225426" name="Equation" r:id="rId7" imgW="2717640" imgH="876240" progId="Equation.DSMT4">
                  <p:embed/>
                </p:oleObj>
              </mc:Choice>
              <mc:Fallback>
                <p:oleObj name="Equation" r:id="rId7" imgW="2717640" imgH="876240" progId="Equation.DSMT4">
                  <p:embed/>
                  <p:pic>
                    <p:nvPicPr>
                      <p:cNvPr id="0" name="Object 10"/>
                      <p:cNvPicPr>
                        <a:picLocks noChangeAspect="1" noChangeArrowheads="1"/>
                      </p:cNvPicPr>
                      <p:nvPr/>
                    </p:nvPicPr>
                    <p:blipFill>
                      <a:blip r:embed="rId8"/>
                      <a:srcRect/>
                      <a:stretch>
                        <a:fillRect/>
                      </a:stretch>
                    </p:blipFill>
                    <p:spPr bwMode="auto">
                      <a:xfrm>
                        <a:off x="3686175" y="3387600"/>
                        <a:ext cx="272415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141400766"/>
              </p:ext>
            </p:extLst>
          </p:nvPr>
        </p:nvGraphicFramePr>
        <p:xfrm>
          <a:off x="2841625" y="2206800"/>
          <a:ext cx="3384550" cy="871538"/>
        </p:xfrm>
        <a:graphic>
          <a:graphicData uri="http://schemas.openxmlformats.org/presentationml/2006/ole">
            <mc:AlternateContent xmlns:mc="http://schemas.openxmlformats.org/markup-compatibility/2006">
              <mc:Choice xmlns:v="urn:schemas-microsoft-com:vml" Requires="v">
                <p:oleObj spid="_x0000_s225427" name="Equation" r:id="rId9" imgW="3390840" imgH="876240" progId="Equation.DSMT4">
                  <p:embed/>
                </p:oleObj>
              </mc:Choice>
              <mc:Fallback>
                <p:oleObj name="Equation" r:id="rId9" imgW="3390840" imgH="876240" progId="Equation.DSMT4">
                  <p:embed/>
                  <p:pic>
                    <p:nvPicPr>
                      <p:cNvPr id="0" name="Object 9"/>
                      <p:cNvPicPr>
                        <a:picLocks noChangeAspect="1" noChangeArrowheads="1"/>
                      </p:cNvPicPr>
                      <p:nvPr/>
                    </p:nvPicPr>
                    <p:blipFill>
                      <a:blip r:embed="rId10"/>
                      <a:srcRect/>
                      <a:stretch>
                        <a:fillRect/>
                      </a:stretch>
                    </p:blipFill>
                    <p:spPr bwMode="auto">
                      <a:xfrm>
                        <a:off x="2841625" y="2206800"/>
                        <a:ext cx="3384550" cy="87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6435936"/>
              </p:ext>
            </p:extLst>
          </p:nvPr>
        </p:nvGraphicFramePr>
        <p:xfrm>
          <a:off x="2365375" y="1429200"/>
          <a:ext cx="4108450" cy="508000"/>
        </p:xfrm>
        <a:graphic>
          <a:graphicData uri="http://schemas.openxmlformats.org/presentationml/2006/ole">
            <mc:AlternateContent xmlns:mc="http://schemas.openxmlformats.org/markup-compatibility/2006">
              <mc:Choice xmlns:v="urn:schemas-microsoft-com:vml" Requires="v">
                <p:oleObj spid="_x0000_s225428" name="Equation" r:id="rId11" imgW="4101840" imgH="507960" progId="Equation.DSMT4">
                  <p:embed/>
                </p:oleObj>
              </mc:Choice>
              <mc:Fallback>
                <p:oleObj name="Equation" r:id="rId11" imgW="4101840" imgH="507960" progId="Equation.DSMT4">
                  <p:embed/>
                  <p:pic>
                    <p:nvPicPr>
                      <p:cNvPr id="0" name="Object 8"/>
                      <p:cNvPicPr>
                        <a:picLocks noChangeAspect="1" noChangeArrowheads="1"/>
                      </p:cNvPicPr>
                      <p:nvPr/>
                    </p:nvPicPr>
                    <p:blipFill>
                      <a:blip r:embed="rId12"/>
                      <a:srcRect/>
                      <a:stretch>
                        <a:fillRect/>
                      </a:stretch>
                    </p:blipFill>
                    <p:spPr bwMode="auto">
                      <a:xfrm>
                        <a:off x="2365375" y="1429200"/>
                        <a:ext cx="41084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630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13</a:t>
            </a:r>
            <a:endParaRPr lang="en-US" sz="1000" dirty="0">
              <a:solidFill>
                <a:srgbClr val="3366FF"/>
              </a:solidFill>
            </a:endParaRPr>
          </a:p>
        </p:txBody>
      </p:sp>
      <p:sp>
        <p:nvSpPr>
          <p:cNvPr id="2263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Simulation reveals that the answer depends on the value of </a:t>
            </a:r>
            <a:r>
              <a:rPr lang="en-US" sz="1500" b="1" i="1" dirty="0">
                <a:latin typeface="Symbol" pitchFamily="18" charset="2"/>
              </a:rPr>
              <a:t>b</a:t>
            </a:r>
            <a:r>
              <a:rPr lang="en-US" sz="1500" b="1" baseline="-25000" dirty="0"/>
              <a:t>2</a:t>
            </a:r>
            <a:r>
              <a:rPr lang="en-US" sz="1500" b="1" dirty="0"/>
              <a:t> itself.  We will start by putting </a:t>
            </a:r>
            <a:r>
              <a:rPr lang="en-US" sz="1500" b="1" i="1" dirty="0">
                <a:latin typeface="Symbol" pitchFamily="18" charset="2"/>
              </a:rPr>
              <a:t>b</a:t>
            </a:r>
            <a:r>
              <a:rPr lang="en-US" sz="1500" b="1" baseline="-25000" dirty="0"/>
              <a:t>2</a:t>
            </a:r>
            <a:r>
              <a:rPr lang="en-US" sz="1500" b="1" dirty="0"/>
              <a:t> = 0.6.  The figure shows the distributions of </a:t>
            </a:r>
            <a:r>
              <a:rPr lang="en-US" sz="1500" b="1" dirty="0" smtClean="0"/>
              <a:t>                       </a:t>
            </a:r>
            <a:r>
              <a:rPr lang="en-US" sz="1500" b="1" dirty="0"/>
              <a:t>for </a:t>
            </a:r>
            <a:r>
              <a:rPr lang="en-US" sz="1500" b="1" i="1" dirty="0"/>
              <a:t>T</a:t>
            </a:r>
            <a:r>
              <a:rPr lang="en-US" sz="1500" b="1" dirty="0"/>
              <a:t> = 25, 50, 100, and 200. </a:t>
            </a:r>
            <a:endParaRPr lang="en-GB" sz="1500"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pic>
        <p:nvPicPr>
          <p:cNvPr id="226332" name="Picture 2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5600" y="1042423"/>
            <a:ext cx="7372258" cy="448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bwMode="auto">
          <a:xfrm>
            <a:off x="2340000" y="542925"/>
            <a:ext cx="4464000" cy="647699"/>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605290695"/>
              </p:ext>
            </p:extLst>
          </p:nvPr>
        </p:nvGraphicFramePr>
        <p:xfrm>
          <a:off x="2419350" y="639763"/>
          <a:ext cx="4286250" cy="508000"/>
        </p:xfrm>
        <a:graphic>
          <a:graphicData uri="http://schemas.openxmlformats.org/presentationml/2006/ole">
            <mc:AlternateContent xmlns:mc="http://schemas.openxmlformats.org/markup-compatibility/2006">
              <mc:Choice xmlns:v="urn:schemas-microsoft-com:vml" Requires="v">
                <p:oleObj spid="_x0000_s226358" name="Equation" r:id="rId4" imgW="4279680" imgH="507960" progId="Equation.DSMT4">
                  <p:embed/>
                </p:oleObj>
              </mc:Choice>
              <mc:Fallback>
                <p:oleObj name="Equation" r:id="rId4" imgW="4279680" imgH="507960" progId="Equation.DSMT4">
                  <p:embed/>
                  <p:pic>
                    <p:nvPicPr>
                      <p:cNvPr id="0" name="Object 15"/>
                      <p:cNvPicPr>
                        <a:picLocks noChangeAspect="1" noChangeArrowheads="1"/>
                      </p:cNvPicPr>
                      <p:nvPr/>
                    </p:nvPicPr>
                    <p:blipFill>
                      <a:blip r:embed="rId5"/>
                      <a:srcRect/>
                      <a:stretch>
                        <a:fillRect/>
                      </a:stretch>
                    </p:blipFill>
                    <p:spPr bwMode="auto">
                      <a:xfrm>
                        <a:off x="2419350" y="639763"/>
                        <a:ext cx="4286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107594129"/>
              </p:ext>
            </p:extLst>
          </p:nvPr>
        </p:nvGraphicFramePr>
        <p:xfrm>
          <a:off x="4622800" y="6078538"/>
          <a:ext cx="1120775" cy="330200"/>
        </p:xfrm>
        <a:graphic>
          <a:graphicData uri="http://schemas.openxmlformats.org/presentationml/2006/ole">
            <mc:AlternateContent xmlns:mc="http://schemas.openxmlformats.org/markup-compatibility/2006">
              <mc:Choice xmlns:v="urn:schemas-microsoft-com:vml" Requires="v">
                <p:oleObj spid="_x0000_s226359" name="Equation" r:id="rId6" imgW="1726920" imgH="507960" progId="Equation.DSMT4">
                  <p:embed/>
                </p:oleObj>
              </mc:Choice>
              <mc:Fallback>
                <p:oleObj name="Equation" r:id="rId6" imgW="1726920" imgH="507960" progId="Equation.DSMT4">
                  <p:embed/>
                  <p:pic>
                    <p:nvPicPr>
                      <p:cNvPr id="0" name="Object 1"/>
                      <p:cNvPicPr>
                        <a:picLocks noChangeAspect="1" noChangeArrowheads="1"/>
                      </p:cNvPicPr>
                      <p:nvPr/>
                    </p:nvPicPr>
                    <p:blipFill>
                      <a:blip r:embed="rId7"/>
                      <a:srcRect/>
                      <a:stretch>
                        <a:fillRect/>
                      </a:stretch>
                    </p:blipFill>
                    <p:spPr bwMode="auto">
                      <a:xfrm>
                        <a:off x="4622800" y="6078538"/>
                        <a:ext cx="11207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733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14</a:t>
            </a:r>
            <a:endParaRPr lang="en-US" sz="1000" dirty="0">
              <a:solidFill>
                <a:srgbClr val="3366FF"/>
              </a:solidFill>
            </a:endParaRPr>
          </a:p>
        </p:txBody>
      </p:sp>
      <p:sp>
        <p:nvSpPr>
          <p:cNvPr id="2273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For the simulation, the disturbance term was drawn randomly from a normal distribution with zero mean and unit variance.</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1" name="Rectangle 10"/>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5" name="Picture 2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5600" y="1042423"/>
            <a:ext cx="7372258" cy="448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bwMode="auto">
          <a:xfrm>
            <a:off x="2340000" y="542925"/>
            <a:ext cx="4464000" cy="647699"/>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3" name="Object 12"/>
          <p:cNvGraphicFramePr>
            <a:graphicFrameLocks noChangeAspect="1"/>
          </p:cNvGraphicFramePr>
          <p:nvPr>
            <p:extLst>
              <p:ext uri="{D42A27DB-BD31-4B8C-83A1-F6EECF244321}">
                <p14:modId xmlns:p14="http://schemas.microsoft.com/office/powerpoint/2010/main" val="2843223404"/>
              </p:ext>
            </p:extLst>
          </p:nvPr>
        </p:nvGraphicFramePr>
        <p:xfrm>
          <a:off x="2419350" y="639763"/>
          <a:ext cx="4286250" cy="508000"/>
        </p:xfrm>
        <a:graphic>
          <a:graphicData uri="http://schemas.openxmlformats.org/presentationml/2006/ole">
            <mc:AlternateContent xmlns:mc="http://schemas.openxmlformats.org/markup-compatibility/2006">
              <mc:Choice xmlns:v="urn:schemas-microsoft-com:vml" Requires="v">
                <p:oleObj spid="_x0000_s227371" name="Equation" r:id="rId4" imgW="4279680" imgH="507960" progId="Equation.DSMT4">
                  <p:embed/>
                </p:oleObj>
              </mc:Choice>
              <mc:Fallback>
                <p:oleObj name="Equation" r:id="rId4" imgW="4279680" imgH="507960" progId="Equation.DSMT4">
                  <p:embed/>
                  <p:pic>
                    <p:nvPicPr>
                      <p:cNvPr id="0" name=""/>
                      <p:cNvPicPr>
                        <a:picLocks noChangeAspect="1" noChangeArrowheads="1"/>
                      </p:cNvPicPr>
                      <p:nvPr/>
                    </p:nvPicPr>
                    <p:blipFill>
                      <a:blip r:embed="rId5"/>
                      <a:srcRect/>
                      <a:stretch>
                        <a:fillRect/>
                      </a:stretch>
                    </p:blipFill>
                    <p:spPr bwMode="auto">
                      <a:xfrm>
                        <a:off x="2419350" y="639763"/>
                        <a:ext cx="4286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835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15</a:t>
            </a:r>
            <a:endParaRPr lang="en-US" sz="1000" dirty="0">
              <a:solidFill>
                <a:srgbClr val="3366FF"/>
              </a:solidFill>
            </a:endParaRPr>
          </a:p>
        </p:txBody>
      </p:sp>
      <p:sp>
        <p:nvSpPr>
          <p:cNvPr id="22835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According to the theory, the distribution of  </a:t>
            </a:r>
            <a:r>
              <a:rPr lang="en-US" sz="1500" b="1" dirty="0" smtClean="0"/>
              <a:t>                     ought </a:t>
            </a:r>
            <a:r>
              <a:rPr lang="en-US" sz="1500" b="1" dirty="0"/>
              <a:t>to converge to a normal distribution with mean zero and variance .  This limiting normal distribution is shown as the red curve in the figure.</a:t>
            </a:r>
            <a:r>
              <a:rPr lang="en-US" sz="1500" dirty="0"/>
              <a:t> </a:t>
            </a:r>
            <a:endParaRPr lang="en-GB" sz="1500"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1" name="Rectangle 10"/>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5" name="Picture 2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5600" y="1042423"/>
            <a:ext cx="7372258" cy="448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bwMode="auto">
          <a:xfrm>
            <a:off x="2340000" y="542925"/>
            <a:ext cx="4464000" cy="647699"/>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3" name="Object 12"/>
          <p:cNvGraphicFramePr>
            <a:graphicFrameLocks noChangeAspect="1"/>
          </p:cNvGraphicFramePr>
          <p:nvPr>
            <p:extLst>
              <p:ext uri="{D42A27DB-BD31-4B8C-83A1-F6EECF244321}">
                <p14:modId xmlns:p14="http://schemas.microsoft.com/office/powerpoint/2010/main" val="2843223404"/>
              </p:ext>
            </p:extLst>
          </p:nvPr>
        </p:nvGraphicFramePr>
        <p:xfrm>
          <a:off x="2419350" y="639763"/>
          <a:ext cx="4286250" cy="508000"/>
        </p:xfrm>
        <a:graphic>
          <a:graphicData uri="http://schemas.openxmlformats.org/presentationml/2006/ole">
            <mc:AlternateContent xmlns:mc="http://schemas.openxmlformats.org/markup-compatibility/2006">
              <mc:Choice xmlns:v="urn:schemas-microsoft-com:vml" Requires="v">
                <p:oleObj spid="_x0000_s228396" name="Equation" r:id="rId4" imgW="4279680" imgH="507960" progId="Equation.DSMT4">
                  <p:embed/>
                </p:oleObj>
              </mc:Choice>
              <mc:Fallback>
                <p:oleObj name="Equation" r:id="rId4" imgW="4279680" imgH="507960" progId="Equation.DSMT4">
                  <p:embed/>
                  <p:pic>
                    <p:nvPicPr>
                      <p:cNvPr id="0" name=""/>
                      <p:cNvPicPr>
                        <a:picLocks noChangeAspect="1" noChangeArrowheads="1"/>
                      </p:cNvPicPr>
                      <p:nvPr/>
                    </p:nvPicPr>
                    <p:blipFill>
                      <a:blip r:embed="rId5"/>
                      <a:srcRect/>
                      <a:stretch>
                        <a:fillRect/>
                      </a:stretch>
                    </p:blipFill>
                    <p:spPr bwMode="auto">
                      <a:xfrm>
                        <a:off x="2419350" y="639763"/>
                        <a:ext cx="4286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402591923"/>
              </p:ext>
            </p:extLst>
          </p:nvPr>
        </p:nvGraphicFramePr>
        <p:xfrm>
          <a:off x="4286250" y="5849938"/>
          <a:ext cx="1120775" cy="330200"/>
        </p:xfrm>
        <a:graphic>
          <a:graphicData uri="http://schemas.openxmlformats.org/presentationml/2006/ole">
            <mc:AlternateContent xmlns:mc="http://schemas.openxmlformats.org/markup-compatibility/2006">
              <mc:Choice xmlns:v="urn:schemas-microsoft-com:vml" Requires="v">
                <p:oleObj spid="_x0000_s228397" name="Equation" r:id="rId6" imgW="1726920" imgH="507960" progId="Equation.DSMT4">
                  <p:embed/>
                </p:oleObj>
              </mc:Choice>
              <mc:Fallback>
                <p:oleObj name="Equation" r:id="rId6" imgW="1726920" imgH="507960" progId="Equation.DSMT4">
                  <p:embed/>
                  <p:pic>
                    <p:nvPicPr>
                      <p:cNvPr id="0" name="Object 1"/>
                      <p:cNvPicPr>
                        <a:picLocks noChangeAspect="1" noChangeArrowheads="1"/>
                      </p:cNvPicPr>
                      <p:nvPr/>
                    </p:nvPicPr>
                    <p:blipFill>
                      <a:blip r:embed="rId7"/>
                      <a:srcRect/>
                      <a:stretch>
                        <a:fillRect/>
                      </a:stretch>
                    </p:blipFill>
                    <p:spPr bwMode="auto">
                      <a:xfrm>
                        <a:off x="4286250" y="5849938"/>
                        <a:ext cx="11207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937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16</a:t>
            </a:r>
            <a:endParaRPr lang="en-US" sz="1000" dirty="0">
              <a:solidFill>
                <a:srgbClr val="3366FF"/>
              </a:solidFill>
            </a:endParaRPr>
          </a:p>
        </p:txBody>
      </p:sp>
      <p:sp>
        <p:nvSpPr>
          <p:cNvPr id="22938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Although the overall shape of </a:t>
            </a:r>
            <a:r>
              <a:rPr lang="en-US" sz="1500" b="1" dirty="0" smtClean="0"/>
              <a:t>                       </a:t>
            </a:r>
            <a:r>
              <a:rPr lang="en-US" sz="1500" b="1" dirty="0"/>
              <a:t>is not far from normal, even for </a:t>
            </a:r>
            <a:r>
              <a:rPr lang="en-US" sz="1500" b="1" i="1" dirty="0"/>
              <a:t>T</a:t>
            </a:r>
            <a:r>
              <a:rPr lang="en-US" sz="1500" b="1" dirty="0"/>
              <a:t> as small as 25, there are serious discrepancies in the tails, and it is the shape of the tails that matters for inference.  </a:t>
            </a:r>
            <a:endParaRPr lang="en-GB" sz="1500" b="1"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1" name="Rectangle 10"/>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5" name="Picture 2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5600" y="1042423"/>
            <a:ext cx="7372258" cy="448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bwMode="auto">
          <a:xfrm>
            <a:off x="2340000" y="542925"/>
            <a:ext cx="4464000" cy="647699"/>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3" name="Object 12"/>
          <p:cNvGraphicFramePr>
            <a:graphicFrameLocks noChangeAspect="1"/>
          </p:cNvGraphicFramePr>
          <p:nvPr>
            <p:extLst>
              <p:ext uri="{D42A27DB-BD31-4B8C-83A1-F6EECF244321}">
                <p14:modId xmlns:p14="http://schemas.microsoft.com/office/powerpoint/2010/main" val="2843223404"/>
              </p:ext>
            </p:extLst>
          </p:nvPr>
        </p:nvGraphicFramePr>
        <p:xfrm>
          <a:off x="2419350" y="639763"/>
          <a:ext cx="4286250" cy="508000"/>
        </p:xfrm>
        <a:graphic>
          <a:graphicData uri="http://schemas.openxmlformats.org/presentationml/2006/ole">
            <mc:AlternateContent xmlns:mc="http://schemas.openxmlformats.org/markup-compatibility/2006">
              <mc:Choice xmlns:v="urn:schemas-microsoft-com:vml" Requires="v">
                <p:oleObj spid="_x0000_s229420" name="Equation" r:id="rId4" imgW="4279680" imgH="507960" progId="Equation.DSMT4">
                  <p:embed/>
                </p:oleObj>
              </mc:Choice>
              <mc:Fallback>
                <p:oleObj name="Equation" r:id="rId4" imgW="4279680" imgH="507960" progId="Equation.DSMT4">
                  <p:embed/>
                  <p:pic>
                    <p:nvPicPr>
                      <p:cNvPr id="0" name=""/>
                      <p:cNvPicPr>
                        <a:picLocks noChangeAspect="1" noChangeArrowheads="1"/>
                      </p:cNvPicPr>
                      <p:nvPr/>
                    </p:nvPicPr>
                    <p:blipFill>
                      <a:blip r:embed="rId5"/>
                      <a:srcRect/>
                      <a:stretch>
                        <a:fillRect/>
                      </a:stretch>
                    </p:blipFill>
                    <p:spPr bwMode="auto">
                      <a:xfrm>
                        <a:off x="2419350" y="639763"/>
                        <a:ext cx="4286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593706230"/>
              </p:ext>
            </p:extLst>
          </p:nvPr>
        </p:nvGraphicFramePr>
        <p:xfrm>
          <a:off x="3133725" y="5849938"/>
          <a:ext cx="1120775" cy="330200"/>
        </p:xfrm>
        <a:graphic>
          <a:graphicData uri="http://schemas.openxmlformats.org/presentationml/2006/ole">
            <mc:AlternateContent xmlns:mc="http://schemas.openxmlformats.org/markup-compatibility/2006">
              <mc:Choice xmlns:v="urn:schemas-microsoft-com:vml" Requires="v">
                <p:oleObj spid="_x0000_s229421" name="Equation" r:id="rId6" imgW="1726920" imgH="507960" progId="Equation.DSMT4">
                  <p:embed/>
                </p:oleObj>
              </mc:Choice>
              <mc:Fallback>
                <p:oleObj name="Equation" r:id="rId6" imgW="1726920" imgH="507960" progId="Equation.DSMT4">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33725" y="5849938"/>
                        <a:ext cx="11207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040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17</a:t>
            </a:r>
            <a:endParaRPr lang="en-US" sz="1000" dirty="0">
              <a:solidFill>
                <a:srgbClr val="3366FF"/>
              </a:solidFill>
            </a:endParaRPr>
          </a:p>
        </p:txBody>
      </p:sp>
      <p:sp>
        <p:nvSpPr>
          <p:cNvPr id="23040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Even for </a:t>
            </a:r>
            <a:r>
              <a:rPr lang="en-US" sz="1500" b="1" i="1" dirty="0"/>
              <a:t>T</a:t>
            </a:r>
            <a:r>
              <a:rPr lang="en-US" sz="1500" b="1" dirty="0"/>
              <a:t> = 200, the left tail is far too fat and the right tail far too thin.  This implies that we should not </a:t>
            </a:r>
            <a:r>
              <a:rPr lang="en-US" sz="1500" b="1" dirty="0" smtClean="0"/>
              <a:t>expect </a:t>
            </a:r>
            <a:r>
              <a:rPr lang="en-US" sz="1500" b="1" i="1" dirty="0"/>
              <a:t>N</a:t>
            </a:r>
            <a:r>
              <a:rPr lang="en-US" sz="1500" b="1" dirty="0"/>
              <a:t>( </a:t>
            </a:r>
            <a:r>
              <a:rPr lang="en-US" sz="1500" b="1" i="1" dirty="0">
                <a:latin typeface="Symbol" pitchFamily="18" charset="2"/>
              </a:rPr>
              <a:t>b</a:t>
            </a:r>
            <a:r>
              <a:rPr lang="en-US" sz="1500" b="1" baseline="-25000" dirty="0"/>
              <a:t>2</a:t>
            </a:r>
            <a:r>
              <a:rPr lang="en-US" sz="1500" b="1" dirty="0"/>
              <a:t>, (1 </a:t>
            </a:r>
            <a:r>
              <a:rPr lang="en-US" sz="1500" b="1" dirty="0">
                <a:cs typeface="Arial" charset="0"/>
              </a:rPr>
              <a:t>–</a:t>
            </a:r>
            <a:r>
              <a:rPr lang="en-US" sz="1500" b="1" dirty="0"/>
              <a:t> </a:t>
            </a:r>
            <a:r>
              <a:rPr lang="en-US" sz="1500" b="1" i="1" dirty="0">
                <a:latin typeface="Symbol" pitchFamily="18" charset="2"/>
              </a:rPr>
              <a:t>b</a:t>
            </a:r>
            <a:r>
              <a:rPr lang="en-US" sz="1500" b="1" baseline="-25000" dirty="0"/>
              <a:t>2</a:t>
            </a:r>
            <a:r>
              <a:rPr lang="en-US" sz="1500" b="1" baseline="30000" dirty="0"/>
              <a:t>2</a:t>
            </a:r>
            <a:r>
              <a:rPr lang="en-US" sz="1500" b="1" dirty="0"/>
              <a:t>) / </a:t>
            </a:r>
            <a:r>
              <a:rPr lang="en-US" sz="1500" b="1" i="1" dirty="0"/>
              <a:t>T </a:t>
            </a:r>
            <a:r>
              <a:rPr lang="en-US" sz="1500" b="1" dirty="0"/>
              <a:t>) to be an accurate guide to the actual distribution of </a:t>
            </a:r>
            <a:r>
              <a:rPr lang="en-US" sz="1500" b="1" dirty="0" smtClean="0"/>
              <a:t>    . </a:t>
            </a:r>
            <a:endParaRPr lang="en-GB" sz="1500" b="1"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1" name="Rectangle 10"/>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5" name="Picture 2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5600" y="1042423"/>
            <a:ext cx="7372258" cy="448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bwMode="auto">
          <a:xfrm>
            <a:off x="2340000" y="542925"/>
            <a:ext cx="4464000" cy="647699"/>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6" name="Object 15"/>
          <p:cNvGraphicFramePr>
            <a:graphicFrameLocks noChangeAspect="1"/>
          </p:cNvGraphicFramePr>
          <p:nvPr>
            <p:extLst>
              <p:ext uri="{D42A27DB-BD31-4B8C-83A1-F6EECF244321}">
                <p14:modId xmlns:p14="http://schemas.microsoft.com/office/powerpoint/2010/main" val="2843223404"/>
              </p:ext>
            </p:extLst>
          </p:nvPr>
        </p:nvGraphicFramePr>
        <p:xfrm>
          <a:off x="2419350" y="639763"/>
          <a:ext cx="4286250" cy="508000"/>
        </p:xfrm>
        <a:graphic>
          <a:graphicData uri="http://schemas.openxmlformats.org/presentationml/2006/ole">
            <mc:AlternateContent xmlns:mc="http://schemas.openxmlformats.org/markup-compatibility/2006">
              <mc:Choice xmlns:v="urn:schemas-microsoft-com:vml" Requires="v">
                <p:oleObj spid="_x0000_s230445" name="Equation" r:id="rId4" imgW="4279680" imgH="507960" progId="Equation.DSMT4">
                  <p:embed/>
                </p:oleObj>
              </mc:Choice>
              <mc:Fallback>
                <p:oleObj name="Equation" r:id="rId4" imgW="4279680" imgH="507960" progId="Equation.DSMT4">
                  <p:embed/>
                  <p:pic>
                    <p:nvPicPr>
                      <p:cNvPr id="0" name=""/>
                      <p:cNvPicPr>
                        <a:picLocks noChangeAspect="1" noChangeArrowheads="1"/>
                      </p:cNvPicPr>
                      <p:nvPr/>
                    </p:nvPicPr>
                    <p:blipFill>
                      <a:blip r:embed="rId5"/>
                      <a:srcRect/>
                      <a:stretch>
                        <a:fillRect/>
                      </a:stretch>
                    </p:blipFill>
                    <p:spPr bwMode="auto">
                      <a:xfrm>
                        <a:off x="2419350" y="639763"/>
                        <a:ext cx="4286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784216433"/>
              </p:ext>
            </p:extLst>
          </p:nvPr>
        </p:nvGraphicFramePr>
        <p:xfrm>
          <a:off x="8424863" y="6084000"/>
          <a:ext cx="214312" cy="280987"/>
        </p:xfrm>
        <a:graphic>
          <a:graphicData uri="http://schemas.openxmlformats.org/presentationml/2006/ole">
            <mc:AlternateContent xmlns:mc="http://schemas.openxmlformats.org/markup-compatibility/2006">
              <mc:Choice xmlns:v="urn:schemas-microsoft-com:vml" Requires="v">
                <p:oleObj spid="_x0000_s230446" name="Equation" r:id="rId6" imgW="330057" imgH="431613" progId="Equation.DSMT4">
                  <p:embed/>
                </p:oleObj>
              </mc:Choice>
              <mc:Fallback>
                <p:oleObj name="Equation" r:id="rId6" imgW="330057" imgH="431613" progId="Equation.DSMT4">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24863" y="6084000"/>
                        <a:ext cx="214312"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142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18</a:t>
            </a:r>
            <a:endParaRPr lang="en-US" sz="1000" dirty="0">
              <a:solidFill>
                <a:srgbClr val="3366FF"/>
              </a:solidFill>
            </a:endParaRPr>
          </a:p>
        </p:txBody>
      </p:sp>
      <p:sp>
        <p:nvSpPr>
          <p:cNvPr id="2314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This is confirmed by the figure shown.  It compares the actual distribution of </a:t>
            </a:r>
            <a:r>
              <a:rPr lang="en-US" sz="1500" b="1" dirty="0" smtClean="0"/>
              <a:t>     </a:t>
            </a:r>
            <a:r>
              <a:rPr lang="en-US" sz="1500" b="1" dirty="0"/>
              <a:t>for </a:t>
            </a:r>
            <a:r>
              <a:rPr lang="en-US" sz="1500" b="1" i="1" dirty="0"/>
              <a:t>T</a:t>
            </a:r>
            <a:r>
              <a:rPr lang="en-US" sz="1500" b="1" dirty="0"/>
              <a:t> = 100, obtained by simulation, with the theoretical distribution (still with </a:t>
            </a:r>
            <a:r>
              <a:rPr lang="en-US" sz="1500" b="1" i="1" dirty="0">
                <a:latin typeface="Symbol" pitchFamily="18" charset="2"/>
              </a:rPr>
              <a:t>b</a:t>
            </a:r>
            <a:r>
              <a:rPr lang="en-US" sz="1500" b="1" baseline="-25000" dirty="0"/>
              <a:t>2</a:t>
            </a:r>
            <a:r>
              <a:rPr lang="en-US" sz="1500" b="1" dirty="0"/>
              <a:t> = 0.6).  </a:t>
            </a:r>
            <a:endParaRPr lang="en-GB" sz="1500" b="1" dirty="0"/>
          </a:p>
        </p:txBody>
      </p:sp>
      <p:pic>
        <p:nvPicPr>
          <p:cNvPr id="23143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600" y="986850"/>
            <a:ext cx="7401261" cy="4568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3" name="Rectangle 12"/>
          <p:cNvSpPr/>
          <p:nvPr/>
        </p:nvSpPr>
        <p:spPr bwMode="auto">
          <a:xfrm>
            <a:off x="2980800" y="581025"/>
            <a:ext cx="3181350" cy="1009649"/>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56547107"/>
              </p:ext>
            </p:extLst>
          </p:nvPr>
        </p:nvGraphicFramePr>
        <p:xfrm>
          <a:off x="3092450" y="674688"/>
          <a:ext cx="2927350" cy="844550"/>
        </p:xfrm>
        <a:graphic>
          <a:graphicData uri="http://schemas.openxmlformats.org/presentationml/2006/ole">
            <mc:AlternateContent xmlns:mc="http://schemas.openxmlformats.org/markup-compatibility/2006">
              <mc:Choice xmlns:v="urn:schemas-microsoft-com:vml" Requires="v">
                <p:oleObj spid="_x0000_s231474" name="Equation" r:id="rId4" imgW="2920680" imgH="850680" progId="Equation.DSMT4">
                  <p:embed/>
                </p:oleObj>
              </mc:Choice>
              <mc:Fallback>
                <p:oleObj name="Equation" r:id="rId4" imgW="2920680" imgH="850680" progId="Equation.DSMT4">
                  <p:embed/>
                  <p:pic>
                    <p:nvPicPr>
                      <p:cNvPr id="0" name="Object 10"/>
                      <p:cNvPicPr>
                        <a:picLocks noChangeAspect="1" noChangeArrowheads="1"/>
                      </p:cNvPicPr>
                      <p:nvPr/>
                    </p:nvPicPr>
                    <p:blipFill>
                      <a:blip r:embed="rId5"/>
                      <a:srcRect/>
                      <a:stretch>
                        <a:fillRect/>
                      </a:stretch>
                    </p:blipFill>
                    <p:spPr bwMode="auto">
                      <a:xfrm>
                        <a:off x="3092450" y="674688"/>
                        <a:ext cx="2927350"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228464159"/>
              </p:ext>
            </p:extLst>
          </p:nvPr>
        </p:nvGraphicFramePr>
        <p:xfrm>
          <a:off x="7377113" y="5853113"/>
          <a:ext cx="214312" cy="280987"/>
        </p:xfrm>
        <a:graphic>
          <a:graphicData uri="http://schemas.openxmlformats.org/presentationml/2006/ole">
            <mc:AlternateContent xmlns:mc="http://schemas.openxmlformats.org/markup-compatibility/2006">
              <mc:Choice xmlns:v="urn:schemas-microsoft-com:vml" Requires="v">
                <p:oleObj spid="_x0000_s231475" name="Equation" r:id="rId6" imgW="330057" imgH="431613" progId="Equation.DSMT4">
                  <p:embed/>
                </p:oleObj>
              </mc:Choice>
              <mc:Fallback>
                <p:oleObj name="Equation" r:id="rId6" imgW="330057" imgH="431613" progId="Equation.DSMT4">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77113" y="5853113"/>
                        <a:ext cx="214312"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6"/>
          <p:cNvSpPr>
            <a:spLocks noChangeArrowheads="1"/>
          </p:cNvSpPr>
          <p:nvPr/>
        </p:nvSpPr>
        <p:spPr bwMode="auto">
          <a:xfrm>
            <a:off x="0" y="540000"/>
            <a:ext cx="9144000" cy="6696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889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1</a:t>
            </a:r>
            <a:endParaRPr lang="en-US" sz="1000" dirty="0">
              <a:solidFill>
                <a:srgbClr val="3366FF"/>
              </a:solidFill>
            </a:endParaRPr>
          </a:p>
        </p:txBody>
      </p:sp>
      <p:sp>
        <p:nvSpPr>
          <p:cNvPr id="2089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cs typeface="Arial" charset="0"/>
              </a:rPr>
              <a:t>We will now consider the distributional properties of OLS estimators in models with a lagged dependent variable.  We will do so for the simplest such model of all, where the right side is just the lagged dependent variable and an error term. and the estimator is as shown.</a:t>
            </a:r>
            <a:endParaRPr lang="en-GB" sz="1500" dirty="0"/>
          </a:p>
        </p:txBody>
      </p:sp>
      <p:sp>
        <p:nvSpPr>
          <p:cNvPr id="6"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graphicFrame>
        <p:nvGraphicFramePr>
          <p:cNvPr id="7" name="Object 9"/>
          <p:cNvGraphicFramePr>
            <a:graphicFrameLocks noChangeAspect="1"/>
          </p:cNvGraphicFramePr>
          <p:nvPr>
            <p:extLst>
              <p:ext uri="{D42A27DB-BD31-4B8C-83A1-F6EECF244321}">
                <p14:modId xmlns:p14="http://schemas.microsoft.com/office/powerpoint/2010/main" val="2099624830"/>
              </p:ext>
            </p:extLst>
          </p:nvPr>
        </p:nvGraphicFramePr>
        <p:xfrm>
          <a:off x="3629025" y="684000"/>
          <a:ext cx="1885950" cy="374650"/>
        </p:xfrm>
        <a:graphic>
          <a:graphicData uri="http://schemas.openxmlformats.org/presentationml/2006/ole">
            <mc:AlternateContent xmlns:mc="http://schemas.openxmlformats.org/markup-compatibility/2006">
              <mc:Choice xmlns:v="urn:schemas-microsoft-com:vml" Requires="v">
                <p:oleObj spid="_x0000_s208997" name="Equation" r:id="rId3" imgW="1879560" imgH="380880" progId="Equation.3">
                  <p:embed/>
                </p:oleObj>
              </mc:Choice>
              <mc:Fallback>
                <p:oleObj name="Equation" r:id="rId3" imgW="1879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9025" y="684000"/>
                        <a:ext cx="1885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949743322"/>
              </p:ext>
            </p:extLst>
          </p:nvPr>
        </p:nvGraphicFramePr>
        <p:xfrm>
          <a:off x="6964363" y="684213"/>
          <a:ext cx="1003300" cy="368300"/>
        </p:xfrm>
        <a:graphic>
          <a:graphicData uri="http://schemas.openxmlformats.org/presentationml/2006/ole">
            <mc:AlternateContent xmlns:mc="http://schemas.openxmlformats.org/markup-compatibility/2006">
              <mc:Choice xmlns:v="urn:schemas-microsoft-com:vml" Requires="v">
                <p:oleObj spid="_x0000_s208998" name="Equation" r:id="rId5" imgW="1002960" imgH="368280" progId="Equation.3">
                  <p:embed/>
                </p:oleObj>
              </mc:Choice>
              <mc:Fallback>
                <p:oleObj name="Equation" r:id="rId5" imgW="1002960" imgH="36828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4363" y="684213"/>
                        <a:ext cx="1003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Rectangle 16"/>
          <p:cNvSpPr>
            <a:spLocks noChangeArrowheads="1"/>
          </p:cNvSpPr>
          <p:nvPr/>
        </p:nvSpPr>
        <p:spPr bwMode="auto">
          <a:xfrm>
            <a:off x="0" y="1317600"/>
            <a:ext cx="9144000" cy="115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2654423524"/>
              </p:ext>
            </p:extLst>
          </p:nvPr>
        </p:nvGraphicFramePr>
        <p:xfrm>
          <a:off x="3259138" y="1425575"/>
          <a:ext cx="2032000" cy="900113"/>
        </p:xfrm>
        <a:graphic>
          <a:graphicData uri="http://schemas.openxmlformats.org/presentationml/2006/ole">
            <mc:AlternateContent xmlns:mc="http://schemas.openxmlformats.org/markup-compatibility/2006">
              <mc:Choice xmlns:v="urn:schemas-microsoft-com:vml" Requires="v">
                <p:oleObj spid="_x0000_s208999" name="Equation" r:id="rId7" imgW="2031840" imgH="901440" progId="Equation.DSMT4">
                  <p:embed/>
                </p:oleObj>
              </mc:Choice>
              <mc:Fallback>
                <p:oleObj name="Equation" r:id="rId7" imgW="2031840" imgH="901440" progId="Equation.DSMT4">
                  <p:embed/>
                  <p:pic>
                    <p:nvPicPr>
                      <p:cNvPr id="0" name="Object 2"/>
                      <p:cNvPicPr>
                        <a:picLocks noChangeAspect="1" noChangeArrowheads="1"/>
                      </p:cNvPicPr>
                      <p:nvPr/>
                    </p:nvPicPr>
                    <p:blipFill>
                      <a:blip r:embed="rId8"/>
                      <a:srcRect/>
                      <a:stretch>
                        <a:fillRect/>
                      </a:stretch>
                    </p:blipFill>
                    <p:spPr bwMode="auto">
                      <a:xfrm>
                        <a:off x="3259138" y="1425575"/>
                        <a:ext cx="203200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245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19</a:t>
            </a:r>
            <a:endParaRPr lang="en-US" sz="1000" dirty="0">
              <a:solidFill>
                <a:srgbClr val="3366FF"/>
              </a:solidFill>
            </a:endParaRPr>
          </a:p>
        </p:txBody>
      </p:sp>
      <p:sp>
        <p:nvSpPr>
          <p:cNvPr id="2324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(Since  </a:t>
            </a:r>
            <a:r>
              <a:rPr lang="en-US" sz="1500" b="1" dirty="0" smtClean="0"/>
              <a:t>                         is </a:t>
            </a:r>
            <a:r>
              <a:rPr lang="en-US" sz="1500" b="1" dirty="0"/>
              <a:t>just a linearly scaled function of </a:t>
            </a:r>
            <a:r>
              <a:rPr lang="en-US" sz="1500" b="1" dirty="0" smtClean="0"/>
              <a:t>    , </a:t>
            </a:r>
            <a:r>
              <a:rPr lang="en-US" sz="1500" b="1" dirty="0"/>
              <a:t>the relationship between the actual distribution of </a:t>
            </a:r>
            <a:r>
              <a:rPr lang="en-US" sz="1500" b="1" dirty="0" smtClean="0"/>
              <a:t>     </a:t>
            </a:r>
            <a:r>
              <a:rPr lang="en-US" sz="1500" b="1" dirty="0"/>
              <a:t>and its theoretical distribution is parallel to that </a:t>
            </a:r>
            <a:r>
              <a:rPr lang="en-US" sz="1500" b="1" dirty="0" smtClean="0"/>
              <a:t>between</a:t>
            </a:r>
          </a:p>
          <a:p>
            <a:r>
              <a:rPr lang="en-US" sz="1500" b="1" dirty="0" smtClean="0"/>
              <a:t>                         </a:t>
            </a:r>
            <a:r>
              <a:rPr lang="en-US" sz="1500" b="1" dirty="0"/>
              <a:t>and its limiting normal distribution in the previous figure.) </a:t>
            </a:r>
            <a:endParaRPr lang="en-GB" sz="1500" b="1"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1" name="Rectangle 10"/>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2"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600" y="986850"/>
            <a:ext cx="7401261" cy="4568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bwMode="auto">
          <a:xfrm>
            <a:off x="2980800" y="581025"/>
            <a:ext cx="3181350" cy="1009649"/>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6" name="Object 15"/>
          <p:cNvGraphicFramePr>
            <a:graphicFrameLocks noChangeAspect="1"/>
          </p:cNvGraphicFramePr>
          <p:nvPr>
            <p:extLst>
              <p:ext uri="{D42A27DB-BD31-4B8C-83A1-F6EECF244321}">
                <p14:modId xmlns:p14="http://schemas.microsoft.com/office/powerpoint/2010/main" val="2250871698"/>
              </p:ext>
            </p:extLst>
          </p:nvPr>
        </p:nvGraphicFramePr>
        <p:xfrm>
          <a:off x="3092450" y="674688"/>
          <a:ext cx="2927350" cy="844550"/>
        </p:xfrm>
        <a:graphic>
          <a:graphicData uri="http://schemas.openxmlformats.org/presentationml/2006/ole">
            <mc:AlternateContent xmlns:mc="http://schemas.openxmlformats.org/markup-compatibility/2006">
              <mc:Choice xmlns:v="urn:schemas-microsoft-com:vml" Requires="v">
                <p:oleObj spid="_x0000_s232510" name="Equation" r:id="rId4" imgW="2920680" imgH="850680" progId="Equation.DSMT4">
                  <p:embed/>
                </p:oleObj>
              </mc:Choice>
              <mc:Fallback>
                <p:oleObj name="Equation" r:id="rId4" imgW="2920680" imgH="850680" progId="Equation.DSMT4">
                  <p:embed/>
                  <p:pic>
                    <p:nvPicPr>
                      <p:cNvPr id="0" name=""/>
                      <p:cNvPicPr>
                        <a:picLocks noChangeAspect="1" noChangeArrowheads="1"/>
                      </p:cNvPicPr>
                      <p:nvPr/>
                    </p:nvPicPr>
                    <p:blipFill>
                      <a:blip r:embed="rId5"/>
                      <a:srcRect/>
                      <a:stretch>
                        <a:fillRect/>
                      </a:stretch>
                    </p:blipFill>
                    <p:spPr bwMode="auto">
                      <a:xfrm>
                        <a:off x="3092450" y="674688"/>
                        <a:ext cx="2927350"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033944931"/>
              </p:ext>
            </p:extLst>
          </p:nvPr>
        </p:nvGraphicFramePr>
        <p:xfrm>
          <a:off x="1039813" y="5849938"/>
          <a:ext cx="1270000" cy="330200"/>
        </p:xfrm>
        <a:graphic>
          <a:graphicData uri="http://schemas.openxmlformats.org/presentationml/2006/ole">
            <mc:AlternateContent xmlns:mc="http://schemas.openxmlformats.org/markup-compatibility/2006">
              <mc:Choice xmlns:v="urn:schemas-microsoft-com:vml" Requires="v">
                <p:oleObj spid="_x0000_s232511" name="Equation" r:id="rId6" imgW="1955520" imgH="507960" progId="Equation.DSMT4">
                  <p:embed/>
                </p:oleObj>
              </mc:Choice>
              <mc:Fallback>
                <p:oleObj name="Equation" r:id="rId6" imgW="1955520" imgH="507960" progId="Equation.DSMT4">
                  <p:embed/>
                  <p:pic>
                    <p:nvPicPr>
                      <p:cNvPr id="0" name="Object 1"/>
                      <p:cNvPicPr>
                        <a:picLocks noChangeAspect="1" noChangeArrowheads="1"/>
                      </p:cNvPicPr>
                      <p:nvPr/>
                    </p:nvPicPr>
                    <p:blipFill>
                      <a:blip r:embed="rId7"/>
                      <a:srcRect/>
                      <a:stretch>
                        <a:fillRect/>
                      </a:stretch>
                    </p:blipFill>
                    <p:spPr bwMode="auto">
                      <a:xfrm>
                        <a:off x="1039813" y="5849938"/>
                        <a:ext cx="1270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29858341"/>
              </p:ext>
            </p:extLst>
          </p:nvPr>
        </p:nvGraphicFramePr>
        <p:xfrm>
          <a:off x="5538788" y="5853113"/>
          <a:ext cx="214312" cy="280987"/>
        </p:xfrm>
        <a:graphic>
          <a:graphicData uri="http://schemas.openxmlformats.org/presentationml/2006/ole">
            <mc:AlternateContent xmlns:mc="http://schemas.openxmlformats.org/markup-compatibility/2006">
              <mc:Choice xmlns:v="urn:schemas-microsoft-com:vml" Requires="v">
                <p:oleObj spid="_x0000_s232512" name="Equation" r:id="rId8" imgW="330057" imgH="431613" progId="Equation.DSMT4">
                  <p:embed/>
                </p:oleObj>
              </mc:Choice>
              <mc:Fallback>
                <p:oleObj name="Equation" r:id="rId8" imgW="330057" imgH="431613" progId="Equation.DSMT4">
                  <p:embed/>
                  <p:pic>
                    <p:nvPicPr>
                      <p:cNvPr id="0" name="Object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38788" y="5853113"/>
                        <a:ext cx="214312"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109960724"/>
              </p:ext>
            </p:extLst>
          </p:nvPr>
        </p:nvGraphicFramePr>
        <p:xfrm>
          <a:off x="2338388" y="6083300"/>
          <a:ext cx="214312" cy="280988"/>
        </p:xfrm>
        <a:graphic>
          <a:graphicData uri="http://schemas.openxmlformats.org/presentationml/2006/ole">
            <mc:AlternateContent xmlns:mc="http://schemas.openxmlformats.org/markup-compatibility/2006">
              <mc:Choice xmlns:v="urn:schemas-microsoft-com:vml" Requires="v">
                <p:oleObj spid="_x0000_s232513" name="Equation" r:id="rId10" imgW="330057" imgH="431613" progId="Equation.DSMT4">
                  <p:embed/>
                </p:oleObj>
              </mc:Choice>
              <mc:Fallback>
                <p:oleObj name="Equation" r:id="rId10" imgW="330057" imgH="431613" progId="Equation.DSMT4">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38388" y="6083300"/>
                        <a:ext cx="214312"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9259421"/>
              </p:ext>
            </p:extLst>
          </p:nvPr>
        </p:nvGraphicFramePr>
        <p:xfrm>
          <a:off x="373063" y="6307138"/>
          <a:ext cx="1270000" cy="330200"/>
        </p:xfrm>
        <a:graphic>
          <a:graphicData uri="http://schemas.openxmlformats.org/presentationml/2006/ole">
            <mc:AlternateContent xmlns:mc="http://schemas.openxmlformats.org/markup-compatibility/2006">
              <mc:Choice xmlns:v="urn:schemas-microsoft-com:vml" Requires="v">
                <p:oleObj spid="_x0000_s232514" name="Equation" r:id="rId11" imgW="1955520" imgH="507960" progId="Equation.DSMT4">
                  <p:embed/>
                </p:oleObj>
              </mc:Choice>
              <mc:Fallback>
                <p:oleObj name="Equation" r:id="rId11" imgW="1955520" imgH="50796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3063" y="6307138"/>
                        <a:ext cx="1270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347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20</a:t>
            </a:r>
            <a:endParaRPr lang="en-US" sz="1000" dirty="0">
              <a:solidFill>
                <a:srgbClr val="3366FF"/>
              </a:solidFill>
            </a:endParaRPr>
          </a:p>
        </p:txBody>
      </p:sp>
      <p:sp>
        <p:nvSpPr>
          <p:cNvPr id="2334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The finite-sample bias is the stronger, the closer that </a:t>
            </a:r>
            <a:r>
              <a:rPr lang="en-US" sz="1500" b="1" i="1" dirty="0">
                <a:latin typeface="Symbol" pitchFamily="18" charset="2"/>
              </a:rPr>
              <a:t>b</a:t>
            </a:r>
            <a:r>
              <a:rPr lang="en-US" sz="1500" b="1" baseline="-25000" dirty="0"/>
              <a:t>2</a:t>
            </a:r>
            <a:r>
              <a:rPr lang="en-US" sz="1500" b="1" dirty="0"/>
              <a:t> is to 1.  The figure shows the distribution of </a:t>
            </a:r>
            <a:r>
              <a:rPr lang="en-US" sz="1500" b="1" dirty="0" smtClean="0"/>
              <a:t>                       when </a:t>
            </a:r>
            <a:r>
              <a:rPr lang="en-US" sz="1500" b="1" i="1" dirty="0">
                <a:latin typeface="Symbol" pitchFamily="18" charset="2"/>
              </a:rPr>
              <a:t>b</a:t>
            </a:r>
            <a:r>
              <a:rPr lang="en-US" sz="1500" b="1" baseline="-25000" dirty="0"/>
              <a:t>2</a:t>
            </a:r>
            <a:r>
              <a:rPr lang="en-US" sz="1500" b="1" dirty="0"/>
              <a:t> = 0.9.  In this case, it is clear that, even for </a:t>
            </a:r>
            <a:r>
              <a:rPr lang="en-US" sz="1500" b="1" i="1" dirty="0"/>
              <a:t>T</a:t>
            </a:r>
            <a:r>
              <a:rPr lang="en-US" sz="1500" b="1" dirty="0"/>
              <a:t> = 200, the distribution is far from normal.  </a:t>
            </a:r>
            <a:endParaRPr lang="en-GB" sz="1500" b="1" dirty="0"/>
          </a:p>
        </p:txBody>
      </p:sp>
      <p:pic>
        <p:nvPicPr>
          <p:cNvPr id="233481"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600" y="986850"/>
            <a:ext cx="7401261" cy="4568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3" name="Rectangle 12"/>
          <p:cNvSpPr/>
          <p:nvPr/>
        </p:nvSpPr>
        <p:spPr bwMode="auto">
          <a:xfrm>
            <a:off x="2340000" y="542925"/>
            <a:ext cx="4464000" cy="647699"/>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219380055"/>
              </p:ext>
            </p:extLst>
          </p:nvPr>
        </p:nvGraphicFramePr>
        <p:xfrm>
          <a:off x="2419350" y="639763"/>
          <a:ext cx="4286250" cy="508000"/>
        </p:xfrm>
        <a:graphic>
          <a:graphicData uri="http://schemas.openxmlformats.org/presentationml/2006/ole">
            <mc:AlternateContent xmlns:mc="http://schemas.openxmlformats.org/markup-compatibility/2006">
              <mc:Choice xmlns:v="urn:schemas-microsoft-com:vml" Requires="v">
                <p:oleObj spid="_x0000_s233523" name="Equation" r:id="rId4" imgW="4279680" imgH="507960" progId="Equation.DSMT4">
                  <p:embed/>
                </p:oleObj>
              </mc:Choice>
              <mc:Fallback>
                <p:oleObj name="Equation" r:id="rId4" imgW="4279680" imgH="507960" progId="Equation.DSMT4">
                  <p:embed/>
                  <p:pic>
                    <p:nvPicPr>
                      <p:cNvPr id="0" name="Object 13"/>
                      <p:cNvPicPr>
                        <a:picLocks noChangeAspect="1" noChangeArrowheads="1"/>
                      </p:cNvPicPr>
                      <p:nvPr/>
                    </p:nvPicPr>
                    <p:blipFill>
                      <a:blip r:embed="rId5"/>
                      <a:srcRect/>
                      <a:stretch>
                        <a:fillRect/>
                      </a:stretch>
                    </p:blipFill>
                    <p:spPr bwMode="auto">
                      <a:xfrm>
                        <a:off x="2419350" y="639763"/>
                        <a:ext cx="4286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796909897"/>
              </p:ext>
            </p:extLst>
          </p:nvPr>
        </p:nvGraphicFramePr>
        <p:xfrm>
          <a:off x="1752600" y="6078538"/>
          <a:ext cx="1089025" cy="330200"/>
        </p:xfrm>
        <a:graphic>
          <a:graphicData uri="http://schemas.openxmlformats.org/presentationml/2006/ole">
            <mc:AlternateContent xmlns:mc="http://schemas.openxmlformats.org/markup-compatibility/2006">
              <mc:Choice xmlns:v="urn:schemas-microsoft-com:vml" Requires="v">
                <p:oleObj spid="_x0000_s233524" name="Equation" r:id="rId6" imgW="1676160" imgH="507960" progId="Equation.DSMT4">
                  <p:embed/>
                </p:oleObj>
              </mc:Choice>
              <mc:Fallback>
                <p:oleObj name="Equation" r:id="rId6" imgW="1676160" imgH="507960" progId="Equation.DSMT4">
                  <p:embed/>
                  <p:pic>
                    <p:nvPicPr>
                      <p:cNvPr id="0" name="Object 2"/>
                      <p:cNvPicPr>
                        <a:picLocks noChangeAspect="1" noChangeArrowheads="1"/>
                      </p:cNvPicPr>
                      <p:nvPr/>
                    </p:nvPicPr>
                    <p:blipFill>
                      <a:blip r:embed="rId7"/>
                      <a:srcRect/>
                      <a:stretch>
                        <a:fillRect/>
                      </a:stretch>
                    </p:blipFill>
                    <p:spPr bwMode="auto">
                      <a:xfrm>
                        <a:off x="1752600" y="6078538"/>
                        <a:ext cx="108902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449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21</a:t>
            </a:r>
            <a:endParaRPr lang="en-US" sz="1000" dirty="0">
              <a:solidFill>
                <a:srgbClr val="3366FF"/>
              </a:solidFill>
            </a:endParaRPr>
          </a:p>
        </p:txBody>
      </p:sp>
      <p:sp>
        <p:nvSpPr>
          <p:cNvPr id="2345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The left tail contracts towards the limiting distribution as the sample size increases, as it did for </a:t>
            </a:r>
            <a:r>
              <a:rPr lang="en-US" sz="1500" b="1" i="1">
                <a:latin typeface="Symbol" pitchFamily="18" charset="2"/>
              </a:rPr>
              <a:t>b</a:t>
            </a:r>
            <a:r>
              <a:rPr lang="en-US" sz="1500" b="1" baseline="-25000"/>
              <a:t>2</a:t>
            </a:r>
            <a:r>
              <a:rPr lang="en-US" sz="1500" b="1"/>
              <a:t> = 0.6, but more slowly.</a:t>
            </a:r>
            <a:endParaRPr lang="en-GB" sz="1500" b="1"/>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1" name="Rectangle 10"/>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2"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600" y="986850"/>
            <a:ext cx="7401261" cy="4568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bwMode="auto">
          <a:xfrm>
            <a:off x="2340000" y="542925"/>
            <a:ext cx="4464000" cy="647699"/>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6" name="Object 15"/>
          <p:cNvGraphicFramePr>
            <a:graphicFrameLocks noChangeAspect="1"/>
          </p:cNvGraphicFramePr>
          <p:nvPr>
            <p:extLst>
              <p:ext uri="{D42A27DB-BD31-4B8C-83A1-F6EECF244321}">
                <p14:modId xmlns:p14="http://schemas.microsoft.com/office/powerpoint/2010/main" val="3762161906"/>
              </p:ext>
            </p:extLst>
          </p:nvPr>
        </p:nvGraphicFramePr>
        <p:xfrm>
          <a:off x="2419350" y="639763"/>
          <a:ext cx="4286250" cy="508000"/>
        </p:xfrm>
        <a:graphic>
          <a:graphicData uri="http://schemas.openxmlformats.org/presentationml/2006/ole">
            <mc:AlternateContent xmlns:mc="http://schemas.openxmlformats.org/markup-compatibility/2006">
              <mc:Choice xmlns:v="urn:schemas-microsoft-com:vml" Requires="v">
                <p:oleObj spid="_x0000_s234536" name="Equation" r:id="rId4" imgW="4279680" imgH="507960" progId="Equation.DSMT4">
                  <p:embed/>
                </p:oleObj>
              </mc:Choice>
              <mc:Fallback>
                <p:oleObj name="Equation" r:id="rId4" imgW="4279680" imgH="507960" progId="Equation.DSMT4">
                  <p:embed/>
                  <p:pic>
                    <p:nvPicPr>
                      <p:cNvPr id="0" name=""/>
                      <p:cNvPicPr>
                        <a:picLocks noChangeAspect="1" noChangeArrowheads="1"/>
                      </p:cNvPicPr>
                      <p:nvPr/>
                    </p:nvPicPr>
                    <p:blipFill>
                      <a:blip r:embed="rId5"/>
                      <a:srcRect/>
                      <a:stretch>
                        <a:fillRect/>
                      </a:stretch>
                    </p:blipFill>
                    <p:spPr bwMode="auto">
                      <a:xfrm>
                        <a:off x="2419350" y="639763"/>
                        <a:ext cx="4286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552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22</a:t>
            </a:r>
            <a:endParaRPr lang="en-US" sz="1000" dirty="0">
              <a:solidFill>
                <a:srgbClr val="3366FF"/>
              </a:solidFill>
            </a:endParaRPr>
          </a:p>
        </p:txBody>
      </p:sp>
      <p:sp>
        <p:nvSpPr>
          <p:cNvPr id="23552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The right tail actually shifts in the wrong direction as the sample size increases from </a:t>
            </a:r>
            <a:r>
              <a:rPr lang="en-US" sz="1500" b="1" i="1"/>
              <a:t>T</a:t>
            </a:r>
            <a:r>
              <a:rPr lang="en-US" sz="1500" b="1"/>
              <a:t> = 25 to </a:t>
            </a:r>
            <a:r>
              <a:rPr lang="en-US" sz="1500" b="1" i="1"/>
              <a:t>T</a:t>
            </a:r>
            <a:r>
              <a:rPr lang="en-US" sz="1500" b="1"/>
              <a:t> = 50.  However, it then starts moving back in the direction of the limiting distribution, but there is still a large discrepancy even for </a:t>
            </a:r>
            <a:r>
              <a:rPr lang="en-US" sz="1500" b="1" i="1"/>
              <a:t>T</a:t>
            </a:r>
            <a:r>
              <a:rPr lang="en-US" sz="1500" b="1"/>
              <a:t> = 200. </a:t>
            </a:r>
            <a:endParaRPr lang="en-GB" sz="1500" b="1"/>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1" name="Rectangle 10"/>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2"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600" y="986850"/>
            <a:ext cx="7401261" cy="4568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bwMode="auto">
          <a:xfrm>
            <a:off x="2340000" y="542925"/>
            <a:ext cx="4464000" cy="647699"/>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6" name="Object 15"/>
          <p:cNvGraphicFramePr>
            <a:graphicFrameLocks noChangeAspect="1"/>
          </p:cNvGraphicFramePr>
          <p:nvPr>
            <p:extLst>
              <p:ext uri="{D42A27DB-BD31-4B8C-83A1-F6EECF244321}">
                <p14:modId xmlns:p14="http://schemas.microsoft.com/office/powerpoint/2010/main" val="3762161906"/>
              </p:ext>
            </p:extLst>
          </p:nvPr>
        </p:nvGraphicFramePr>
        <p:xfrm>
          <a:off x="2419350" y="639763"/>
          <a:ext cx="4286250" cy="508000"/>
        </p:xfrm>
        <a:graphic>
          <a:graphicData uri="http://schemas.openxmlformats.org/presentationml/2006/ole">
            <mc:AlternateContent xmlns:mc="http://schemas.openxmlformats.org/markup-compatibility/2006">
              <mc:Choice xmlns:v="urn:schemas-microsoft-com:vml" Requires="v">
                <p:oleObj spid="_x0000_s235558" name="Equation" r:id="rId4" imgW="4279680" imgH="507960" progId="Equation.DSMT4">
                  <p:embed/>
                </p:oleObj>
              </mc:Choice>
              <mc:Fallback>
                <p:oleObj name="Equation" r:id="rId4" imgW="4279680" imgH="507960" progId="Equation.DSMT4">
                  <p:embed/>
                  <p:pic>
                    <p:nvPicPr>
                      <p:cNvPr id="0" name=""/>
                      <p:cNvPicPr>
                        <a:picLocks noChangeAspect="1" noChangeArrowheads="1"/>
                      </p:cNvPicPr>
                      <p:nvPr/>
                    </p:nvPicPr>
                    <p:blipFill>
                      <a:blip r:embed="rId5"/>
                      <a:srcRect/>
                      <a:stretch>
                        <a:fillRect/>
                      </a:stretch>
                    </p:blipFill>
                    <p:spPr bwMode="auto">
                      <a:xfrm>
                        <a:off x="2419350" y="639763"/>
                        <a:ext cx="4286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654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23</a:t>
            </a:r>
            <a:endParaRPr lang="en-US" sz="1000" dirty="0">
              <a:solidFill>
                <a:srgbClr val="3366FF"/>
              </a:solidFill>
            </a:endParaRPr>
          </a:p>
        </p:txBody>
      </p:sp>
      <p:sp>
        <p:nvSpPr>
          <p:cNvPr id="2365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We have seen that, for finite samples, the tails of the distributions of  </a:t>
            </a:r>
            <a:r>
              <a:rPr lang="en-US" sz="1500" b="1" dirty="0" smtClean="0"/>
              <a:t>                     and    </a:t>
            </a:r>
            <a:r>
              <a:rPr lang="en-US" sz="1500" b="1" dirty="0"/>
              <a:t>differ markedly from their approximate theoretical distributions, even for </a:t>
            </a:r>
            <a:r>
              <a:rPr lang="en-US" sz="1500" b="1" i="1" dirty="0"/>
              <a:t>T</a:t>
            </a:r>
            <a:r>
              <a:rPr lang="en-US" sz="1500" b="1" dirty="0"/>
              <a:t> = 200, and this can be expected to cause problems for inference.  This is indeed the case.  </a:t>
            </a:r>
            <a:endParaRPr lang="en-GB" sz="1500"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1" name="Rectangle 10"/>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2"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600" y="986850"/>
            <a:ext cx="7401261" cy="4568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bwMode="auto">
          <a:xfrm>
            <a:off x="2340000" y="542925"/>
            <a:ext cx="4464000" cy="647699"/>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6" name="Object 15"/>
          <p:cNvGraphicFramePr>
            <a:graphicFrameLocks noChangeAspect="1"/>
          </p:cNvGraphicFramePr>
          <p:nvPr>
            <p:extLst>
              <p:ext uri="{D42A27DB-BD31-4B8C-83A1-F6EECF244321}">
                <p14:modId xmlns:p14="http://schemas.microsoft.com/office/powerpoint/2010/main" val="3762161906"/>
              </p:ext>
            </p:extLst>
          </p:nvPr>
        </p:nvGraphicFramePr>
        <p:xfrm>
          <a:off x="2419350" y="639763"/>
          <a:ext cx="4286250" cy="508000"/>
        </p:xfrm>
        <a:graphic>
          <a:graphicData uri="http://schemas.openxmlformats.org/presentationml/2006/ole">
            <mc:AlternateContent xmlns:mc="http://schemas.openxmlformats.org/markup-compatibility/2006">
              <mc:Choice xmlns:v="urn:schemas-microsoft-com:vml" Requires="v">
                <p:oleObj spid="_x0000_s236590" name="Equation" r:id="rId4" imgW="4279680" imgH="507960" progId="Equation.DSMT4">
                  <p:embed/>
                </p:oleObj>
              </mc:Choice>
              <mc:Fallback>
                <p:oleObj name="Equation" r:id="rId4" imgW="4279680" imgH="507960" progId="Equation.DSMT4">
                  <p:embed/>
                  <p:pic>
                    <p:nvPicPr>
                      <p:cNvPr id="0" name=""/>
                      <p:cNvPicPr>
                        <a:picLocks noChangeAspect="1" noChangeArrowheads="1"/>
                      </p:cNvPicPr>
                      <p:nvPr/>
                    </p:nvPicPr>
                    <p:blipFill>
                      <a:blip r:embed="rId5"/>
                      <a:srcRect/>
                      <a:stretch>
                        <a:fillRect/>
                      </a:stretch>
                    </p:blipFill>
                    <p:spPr bwMode="auto">
                      <a:xfrm>
                        <a:off x="2419350" y="639763"/>
                        <a:ext cx="4286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766300413"/>
              </p:ext>
            </p:extLst>
          </p:nvPr>
        </p:nvGraphicFramePr>
        <p:xfrm>
          <a:off x="6629400" y="5848350"/>
          <a:ext cx="1089025" cy="330200"/>
        </p:xfrm>
        <a:graphic>
          <a:graphicData uri="http://schemas.openxmlformats.org/presentationml/2006/ole">
            <mc:AlternateContent xmlns:mc="http://schemas.openxmlformats.org/markup-compatibility/2006">
              <mc:Choice xmlns:v="urn:schemas-microsoft-com:vml" Requires="v">
                <p:oleObj spid="_x0000_s236591" name="Equation" r:id="rId6" imgW="1676160" imgH="507960" progId="Equation.DSMT4">
                  <p:embed/>
                </p:oleObj>
              </mc:Choice>
              <mc:Fallback>
                <p:oleObj name="Equation" r:id="rId6" imgW="1676160" imgH="507960" progId="Equation.DSMT4">
                  <p:embed/>
                  <p:pic>
                    <p:nvPicPr>
                      <p:cNvPr id="0" name="Object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29400" y="5848350"/>
                        <a:ext cx="1089025" cy="330200"/>
                      </a:xfrm>
                      <a:prstGeom prst="rect">
                        <a:avLst/>
                      </a:prstGeom>
                      <a:noFill/>
                      <a:ln>
                        <a:noFill/>
                      </a:ln>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768438434"/>
              </p:ext>
            </p:extLst>
          </p:nvPr>
        </p:nvGraphicFramePr>
        <p:xfrm>
          <a:off x="8186738" y="5853113"/>
          <a:ext cx="214312" cy="280987"/>
        </p:xfrm>
        <a:graphic>
          <a:graphicData uri="http://schemas.openxmlformats.org/presentationml/2006/ole">
            <mc:AlternateContent xmlns:mc="http://schemas.openxmlformats.org/markup-compatibility/2006">
              <mc:Choice xmlns:v="urn:schemas-microsoft-com:vml" Requires="v">
                <p:oleObj spid="_x0000_s236592" name="Equation" r:id="rId8" imgW="330057" imgH="431613" progId="Equation.DSMT4">
                  <p:embed/>
                </p:oleObj>
              </mc:Choice>
              <mc:Fallback>
                <p:oleObj name="Equation" r:id="rId8" imgW="330057" imgH="431613" progId="Equation.DSMT4">
                  <p:embed/>
                  <p:pic>
                    <p:nvPicPr>
                      <p:cNvPr id="0" name="Object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86738" y="5853113"/>
                        <a:ext cx="214312"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757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24</a:t>
            </a:r>
            <a:endParaRPr lang="en-US" sz="1000" dirty="0">
              <a:solidFill>
                <a:srgbClr val="3366FF"/>
              </a:solidFill>
            </a:endParaRPr>
          </a:p>
        </p:txBody>
      </p:sp>
      <p:sp>
        <p:nvSpPr>
          <p:cNvPr id="23757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We know that inference is asymptotically valid in a model with a lagged dependent variable.  However, as always, we have to ask how large the sample should be in practice.  </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1" name="Rectangle 10"/>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2"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600" y="986850"/>
            <a:ext cx="7401261" cy="4568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bwMode="auto">
          <a:xfrm>
            <a:off x="2340000" y="542925"/>
            <a:ext cx="4464000" cy="647699"/>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6" name="Object 15"/>
          <p:cNvGraphicFramePr>
            <a:graphicFrameLocks noChangeAspect="1"/>
          </p:cNvGraphicFramePr>
          <p:nvPr>
            <p:extLst>
              <p:ext uri="{D42A27DB-BD31-4B8C-83A1-F6EECF244321}">
                <p14:modId xmlns:p14="http://schemas.microsoft.com/office/powerpoint/2010/main" val="3762161906"/>
              </p:ext>
            </p:extLst>
          </p:nvPr>
        </p:nvGraphicFramePr>
        <p:xfrm>
          <a:off x="2419350" y="639763"/>
          <a:ext cx="4286250" cy="508000"/>
        </p:xfrm>
        <a:graphic>
          <a:graphicData uri="http://schemas.openxmlformats.org/presentationml/2006/ole">
            <mc:AlternateContent xmlns:mc="http://schemas.openxmlformats.org/markup-compatibility/2006">
              <mc:Choice xmlns:v="urn:schemas-microsoft-com:vml" Requires="v">
                <p:oleObj spid="_x0000_s237605" name="Equation" r:id="rId4" imgW="4279680" imgH="507960" progId="Equation.DSMT4">
                  <p:embed/>
                </p:oleObj>
              </mc:Choice>
              <mc:Fallback>
                <p:oleObj name="Equation" r:id="rId4" imgW="4279680" imgH="507960" progId="Equation.DSMT4">
                  <p:embed/>
                  <p:pic>
                    <p:nvPicPr>
                      <p:cNvPr id="0" name=""/>
                      <p:cNvPicPr>
                        <a:picLocks noChangeAspect="1" noChangeArrowheads="1"/>
                      </p:cNvPicPr>
                      <p:nvPr/>
                    </p:nvPicPr>
                    <p:blipFill>
                      <a:blip r:embed="rId5"/>
                      <a:srcRect/>
                      <a:stretch>
                        <a:fillRect/>
                      </a:stretch>
                    </p:blipFill>
                    <p:spPr bwMode="auto">
                      <a:xfrm>
                        <a:off x="2419350" y="639763"/>
                        <a:ext cx="4286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859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25</a:t>
            </a:r>
            <a:endParaRPr lang="en-US" sz="1000" dirty="0">
              <a:solidFill>
                <a:srgbClr val="3366FF"/>
              </a:solidFill>
            </a:endParaRPr>
          </a:p>
        </p:txBody>
      </p:sp>
      <p:sp>
        <p:nvSpPr>
          <p:cNvPr id="2385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We need to consider the effect on Type I error when the null hypothesis is true, and the effect on Type II error when the null hypothesis is false.</a:t>
            </a:r>
            <a:r>
              <a:rPr lang="en-US" sz="1500"/>
              <a:t> </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1" name="Rectangle 10"/>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2"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600" y="986850"/>
            <a:ext cx="7401261" cy="4568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bwMode="auto">
          <a:xfrm>
            <a:off x="2340000" y="542925"/>
            <a:ext cx="4464000" cy="647699"/>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6" name="Object 15"/>
          <p:cNvGraphicFramePr>
            <a:graphicFrameLocks noChangeAspect="1"/>
          </p:cNvGraphicFramePr>
          <p:nvPr>
            <p:extLst>
              <p:ext uri="{D42A27DB-BD31-4B8C-83A1-F6EECF244321}">
                <p14:modId xmlns:p14="http://schemas.microsoft.com/office/powerpoint/2010/main" val="3762161906"/>
              </p:ext>
            </p:extLst>
          </p:nvPr>
        </p:nvGraphicFramePr>
        <p:xfrm>
          <a:off x="2419350" y="639763"/>
          <a:ext cx="4286250" cy="508000"/>
        </p:xfrm>
        <a:graphic>
          <a:graphicData uri="http://schemas.openxmlformats.org/presentationml/2006/ole">
            <mc:AlternateContent xmlns:mc="http://schemas.openxmlformats.org/markup-compatibility/2006">
              <mc:Choice xmlns:v="urn:schemas-microsoft-com:vml" Requires="v">
                <p:oleObj spid="_x0000_s238629" name="Equation" r:id="rId4" imgW="4279680" imgH="507960" progId="Equation.DSMT4">
                  <p:embed/>
                </p:oleObj>
              </mc:Choice>
              <mc:Fallback>
                <p:oleObj name="Equation" r:id="rId4" imgW="4279680" imgH="507960" progId="Equation.DSMT4">
                  <p:embed/>
                  <p:pic>
                    <p:nvPicPr>
                      <p:cNvPr id="0" name=""/>
                      <p:cNvPicPr>
                        <a:picLocks noChangeAspect="1" noChangeArrowheads="1"/>
                      </p:cNvPicPr>
                      <p:nvPr/>
                    </p:nvPicPr>
                    <p:blipFill>
                      <a:blip r:embed="rId5"/>
                      <a:srcRect/>
                      <a:stretch>
                        <a:fillRect/>
                      </a:stretch>
                    </p:blipFill>
                    <p:spPr bwMode="auto">
                      <a:xfrm>
                        <a:off x="2419350" y="639763"/>
                        <a:ext cx="4286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3961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26</a:t>
            </a:r>
            <a:endParaRPr lang="en-US" sz="1000" dirty="0">
              <a:solidFill>
                <a:srgbClr val="3366FF"/>
              </a:solidFill>
            </a:endParaRPr>
          </a:p>
        </p:txBody>
      </p:sp>
      <p:sp>
        <p:nvSpPr>
          <p:cNvPr id="2396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We will start with the effect on Type I error and we again will illustrate the issue with the simple autoregressive model.  The figure shows the distribution of the </a:t>
            </a:r>
            <a:r>
              <a:rPr lang="en-US" sz="1500" b="1" i="1"/>
              <a:t>t</a:t>
            </a:r>
            <a:r>
              <a:rPr lang="en-US" sz="1500" b="1"/>
              <a:t> statistic for </a:t>
            </a:r>
            <a:r>
              <a:rPr lang="en-US" sz="1500" b="1" i="1"/>
              <a:t>H</a:t>
            </a:r>
            <a:r>
              <a:rPr lang="en-US" sz="1500" b="1" baseline="-25000"/>
              <a:t>0</a:t>
            </a:r>
            <a:r>
              <a:rPr lang="en-US" sz="1500" b="1"/>
              <a:t>: </a:t>
            </a:r>
            <a:r>
              <a:rPr lang="en-US" sz="1500" b="1" i="1">
                <a:latin typeface="Symbol" pitchFamily="18" charset="2"/>
              </a:rPr>
              <a:t>b</a:t>
            </a:r>
            <a:r>
              <a:rPr lang="en-US" sz="1500" b="1" baseline="-25000"/>
              <a:t>2</a:t>
            </a:r>
            <a:r>
              <a:rPr lang="en-US" sz="1500" b="1"/>
              <a:t> = 0.9 when the null hypothesis is true, and </a:t>
            </a:r>
            <a:r>
              <a:rPr lang="en-US" sz="1500" b="1" i="1"/>
              <a:t>T</a:t>
            </a:r>
            <a:r>
              <a:rPr lang="en-US" sz="1500" b="1"/>
              <a:t> = 100.</a:t>
            </a:r>
            <a:endParaRPr lang="en-GB" sz="1500"/>
          </a:p>
        </p:txBody>
      </p:sp>
      <p:pic>
        <p:nvPicPr>
          <p:cNvPr id="239632"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9600" y="969964"/>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2" name="Rectangle 11"/>
          <p:cNvSpPr/>
          <p:nvPr/>
        </p:nvSpPr>
        <p:spPr bwMode="auto">
          <a:xfrm>
            <a:off x="3420000" y="581026"/>
            <a:ext cx="23040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39631" name="Text Box 15"/>
          <p:cNvSpPr txBox="1">
            <a:spLocks noChangeArrowheads="1"/>
          </p:cNvSpPr>
          <p:nvPr/>
        </p:nvSpPr>
        <p:spPr bwMode="auto">
          <a:xfrm>
            <a:off x="3517900" y="673100"/>
            <a:ext cx="2178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i="1" dirty="0"/>
              <a:t>H</a:t>
            </a:r>
            <a:r>
              <a:rPr lang="en-GB" sz="1800" b="1" baseline="-25000" dirty="0"/>
              <a:t>0</a:t>
            </a:r>
            <a:r>
              <a:rPr lang="en-GB" sz="1800" b="1" dirty="0"/>
              <a:t>: </a:t>
            </a:r>
            <a:r>
              <a:rPr lang="en-GB" sz="1800" b="1" i="1" dirty="0">
                <a:latin typeface="Symbol" pitchFamily="18" charset="2"/>
              </a:rPr>
              <a:t>b</a:t>
            </a:r>
            <a:r>
              <a:rPr lang="en-GB" sz="1800" b="1" baseline="-25000" dirty="0"/>
              <a:t>2</a:t>
            </a:r>
            <a:r>
              <a:rPr lang="en-GB" sz="1800" b="1" dirty="0"/>
              <a:t> = 0.9 is true</a:t>
            </a:r>
            <a:endParaRPr lang="en-US" sz="1800"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064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27</a:t>
            </a:r>
            <a:endParaRPr lang="en-US" sz="1000" dirty="0">
              <a:solidFill>
                <a:srgbClr val="3366FF"/>
              </a:solidFill>
            </a:endParaRPr>
          </a:p>
        </p:txBody>
      </p:sp>
      <p:sp>
        <p:nvSpPr>
          <p:cNvPr id="24064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The distribution is skewed, reflecting the fact that the distribution of </a:t>
            </a:r>
            <a:r>
              <a:rPr lang="en-US" sz="1500" b="1" dirty="0" smtClean="0"/>
              <a:t>     </a:t>
            </a:r>
            <a:r>
              <a:rPr lang="en-US" sz="1500" b="1" dirty="0"/>
              <a:t>is skewed.  Further complexity is attributable to the fact that the standard error is also valid only asymptotically.</a:t>
            </a:r>
            <a:r>
              <a:rPr lang="en-US" sz="1500" dirty="0"/>
              <a:t> </a:t>
            </a:r>
            <a:endParaRPr lang="en-GB" sz="1500" dirty="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0" name="Rectangle 9"/>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1"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9600" y="969964"/>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bwMode="auto">
          <a:xfrm>
            <a:off x="3420000" y="581026"/>
            <a:ext cx="23040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3" name="Text Box 15"/>
          <p:cNvSpPr txBox="1">
            <a:spLocks noChangeArrowheads="1"/>
          </p:cNvSpPr>
          <p:nvPr/>
        </p:nvSpPr>
        <p:spPr bwMode="auto">
          <a:xfrm>
            <a:off x="3517900" y="673100"/>
            <a:ext cx="2178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i="1" dirty="0"/>
              <a:t>H</a:t>
            </a:r>
            <a:r>
              <a:rPr lang="en-GB" sz="1800" b="1" baseline="-25000" dirty="0"/>
              <a:t>0</a:t>
            </a:r>
            <a:r>
              <a:rPr lang="en-GB" sz="1800" b="1" dirty="0"/>
              <a:t>: </a:t>
            </a:r>
            <a:r>
              <a:rPr lang="en-GB" sz="1800" b="1" i="1" dirty="0">
                <a:latin typeface="Symbol" pitchFamily="18" charset="2"/>
              </a:rPr>
              <a:t>b</a:t>
            </a:r>
            <a:r>
              <a:rPr lang="en-GB" sz="1800" b="1" baseline="-25000" dirty="0"/>
              <a:t>2</a:t>
            </a:r>
            <a:r>
              <a:rPr lang="en-GB" sz="1800" b="1" dirty="0"/>
              <a:t> = 0.9 is true</a:t>
            </a:r>
            <a:endParaRPr lang="en-US"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760067000"/>
              </p:ext>
            </p:extLst>
          </p:nvPr>
        </p:nvGraphicFramePr>
        <p:xfrm>
          <a:off x="6605588" y="5853113"/>
          <a:ext cx="214312" cy="280987"/>
        </p:xfrm>
        <a:graphic>
          <a:graphicData uri="http://schemas.openxmlformats.org/presentationml/2006/ole">
            <mc:AlternateContent xmlns:mc="http://schemas.openxmlformats.org/markup-compatibility/2006">
              <mc:Choice xmlns:v="urn:schemas-microsoft-com:vml" Requires="v">
                <p:oleObj spid="_x0000_s245766" name="Equation" r:id="rId4" imgW="330057" imgH="431613" progId="Equation.DSMT4">
                  <p:embed/>
                </p:oleObj>
              </mc:Choice>
              <mc:Fallback>
                <p:oleObj name="Equation" r:id="rId4" imgW="330057" imgH="431613" progId="Equation.DSMT4">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05588" y="5853113"/>
                        <a:ext cx="214312"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9" name="Freeform 9"/>
          <p:cNvSpPr>
            <a:spLocks/>
          </p:cNvSpPr>
          <p:nvPr/>
        </p:nvSpPr>
        <p:spPr bwMode="auto">
          <a:xfrm flipH="1">
            <a:off x="1584325" y="4576742"/>
            <a:ext cx="1262858" cy="480268"/>
          </a:xfrm>
          <a:custGeom>
            <a:avLst/>
            <a:gdLst>
              <a:gd name="T0" fmla="*/ 0 w 680"/>
              <a:gd name="T1" fmla="*/ 312 h 312"/>
              <a:gd name="T2" fmla="*/ 0 w 680"/>
              <a:gd name="T3" fmla="*/ 0 h 312"/>
              <a:gd name="T4" fmla="*/ 64 w 680"/>
              <a:gd name="T5" fmla="*/ 56 h 312"/>
              <a:gd name="T6" fmla="*/ 136 w 680"/>
              <a:gd name="T7" fmla="*/ 120 h 312"/>
              <a:gd name="T8" fmla="*/ 216 w 680"/>
              <a:gd name="T9" fmla="*/ 168 h 312"/>
              <a:gd name="T10" fmla="*/ 312 w 680"/>
              <a:gd name="T11" fmla="*/ 208 h 312"/>
              <a:gd name="T12" fmla="*/ 400 w 680"/>
              <a:gd name="T13" fmla="*/ 248 h 312"/>
              <a:gd name="T14" fmla="*/ 504 w 680"/>
              <a:gd name="T15" fmla="*/ 272 h 312"/>
              <a:gd name="T16" fmla="*/ 680 w 680"/>
              <a:gd name="T17" fmla="*/ 304 h 312"/>
              <a:gd name="T18" fmla="*/ 0 w 680"/>
              <a:gd name="T19" fmla="*/ 312 h 312"/>
              <a:gd name="connsiteX0" fmla="*/ 0 w 9978"/>
              <a:gd name="connsiteY0" fmla="*/ 10000 h 10081"/>
              <a:gd name="connsiteX1" fmla="*/ 0 w 9978"/>
              <a:gd name="connsiteY1" fmla="*/ 0 h 10081"/>
              <a:gd name="connsiteX2" fmla="*/ 941 w 9978"/>
              <a:gd name="connsiteY2" fmla="*/ 1795 h 10081"/>
              <a:gd name="connsiteX3" fmla="*/ 2000 w 9978"/>
              <a:gd name="connsiteY3" fmla="*/ 3846 h 10081"/>
              <a:gd name="connsiteX4" fmla="*/ 3176 w 9978"/>
              <a:gd name="connsiteY4" fmla="*/ 5385 h 10081"/>
              <a:gd name="connsiteX5" fmla="*/ 4588 w 9978"/>
              <a:gd name="connsiteY5" fmla="*/ 6667 h 10081"/>
              <a:gd name="connsiteX6" fmla="*/ 5882 w 9978"/>
              <a:gd name="connsiteY6" fmla="*/ 7949 h 10081"/>
              <a:gd name="connsiteX7" fmla="*/ 7412 w 9978"/>
              <a:gd name="connsiteY7" fmla="*/ 8718 h 10081"/>
              <a:gd name="connsiteX8" fmla="*/ 9978 w 9978"/>
              <a:gd name="connsiteY8" fmla="*/ 10081 h 10081"/>
              <a:gd name="connsiteX9" fmla="*/ 0 w 9978"/>
              <a:gd name="connsiteY9" fmla="*/ 10000 h 10081"/>
              <a:gd name="connsiteX0" fmla="*/ 0 w 10000"/>
              <a:gd name="connsiteY0" fmla="*/ 9920 h 10000"/>
              <a:gd name="connsiteX1" fmla="*/ 0 w 10000"/>
              <a:gd name="connsiteY1" fmla="*/ 0 h 10000"/>
              <a:gd name="connsiteX2" fmla="*/ 943 w 10000"/>
              <a:gd name="connsiteY2" fmla="*/ 1781 h 10000"/>
              <a:gd name="connsiteX3" fmla="*/ 1982 w 10000"/>
              <a:gd name="connsiteY3" fmla="*/ 4197 h 10000"/>
              <a:gd name="connsiteX4" fmla="*/ 3183 w 10000"/>
              <a:gd name="connsiteY4" fmla="*/ 5342 h 10000"/>
              <a:gd name="connsiteX5" fmla="*/ 4598 w 10000"/>
              <a:gd name="connsiteY5" fmla="*/ 6613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943 w 10000"/>
              <a:gd name="connsiteY2" fmla="*/ 1781 h 10000"/>
              <a:gd name="connsiteX3" fmla="*/ 1982 w 10000"/>
              <a:gd name="connsiteY3" fmla="*/ 4197 h 10000"/>
              <a:gd name="connsiteX4" fmla="*/ 3183 w 10000"/>
              <a:gd name="connsiteY4" fmla="*/ 5580 h 10000"/>
              <a:gd name="connsiteX5" fmla="*/ 4598 w 10000"/>
              <a:gd name="connsiteY5" fmla="*/ 6613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943 w 10000"/>
              <a:gd name="connsiteY2" fmla="*/ 1781 h 10000"/>
              <a:gd name="connsiteX3" fmla="*/ 1982 w 10000"/>
              <a:gd name="connsiteY3" fmla="*/ 4197 h 10000"/>
              <a:gd name="connsiteX4" fmla="*/ 3183 w 10000"/>
              <a:gd name="connsiteY4" fmla="*/ 5580 h 10000"/>
              <a:gd name="connsiteX5" fmla="*/ 4576 w 10000"/>
              <a:gd name="connsiteY5" fmla="*/ 6947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82 w 10000"/>
              <a:gd name="connsiteY3" fmla="*/ 4197 h 10000"/>
              <a:gd name="connsiteX4" fmla="*/ 3183 w 10000"/>
              <a:gd name="connsiteY4" fmla="*/ 5580 h 10000"/>
              <a:gd name="connsiteX5" fmla="*/ 4576 w 10000"/>
              <a:gd name="connsiteY5" fmla="*/ 6947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871 w 10000"/>
              <a:gd name="connsiteY3" fmla="*/ 4340 h 10000"/>
              <a:gd name="connsiteX4" fmla="*/ 3183 w 10000"/>
              <a:gd name="connsiteY4" fmla="*/ 5580 h 10000"/>
              <a:gd name="connsiteX5" fmla="*/ 4576 w 10000"/>
              <a:gd name="connsiteY5" fmla="*/ 6947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83 w 10000"/>
              <a:gd name="connsiteY4" fmla="*/ 5580 h 10000"/>
              <a:gd name="connsiteX5" fmla="*/ 4576 w 10000"/>
              <a:gd name="connsiteY5" fmla="*/ 6947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83 w 10000"/>
              <a:gd name="connsiteY4" fmla="*/ 5580 h 10000"/>
              <a:gd name="connsiteX5" fmla="*/ 4532 w 10000"/>
              <a:gd name="connsiteY5" fmla="*/ 7138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17 w 10000"/>
              <a:gd name="connsiteY4" fmla="*/ 5628 h 10000"/>
              <a:gd name="connsiteX5" fmla="*/ 4532 w 10000"/>
              <a:gd name="connsiteY5" fmla="*/ 7138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17 w 10000"/>
              <a:gd name="connsiteY4" fmla="*/ 5628 h 10000"/>
              <a:gd name="connsiteX5" fmla="*/ 4532 w 10000"/>
              <a:gd name="connsiteY5" fmla="*/ 7138 h 10000"/>
              <a:gd name="connsiteX6" fmla="*/ 5873 w 10000"/>
              <a:gd name="connsiteY6" fmla="*/ 8123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17 w 10000"/>
              <a:gd name="connsiteY4" fmla="*/ 5628 h 10000"/>
              <a:gd name="connsiteX5" fmla="*/ 4532 w 10000"/>
              <a:gd name="connsiteY5" fmla="*/ 7138 h 10000"/>
              <a:gd name="connsiteX6" fmla="*/ 5873 w 10000"/>
              <a:gd name="connsiteY6" fmla="*/ 8123 h 10000"/>
              <a:gd name="connsiteX7" fmla="*/ 7406 w 10000"/>
              <a:gd name="connsiteY7" fmla="*/ 8886 h 10000"/>
              <a:gd name="connsiteX8" fmla="*/ 10000 w 10000"/>
              <a:gd name="connsiteY8" fmla="*/ 10000 h 10000"/>
              <a:gd name="connsiteX9" fmla="*/ 0 w 10000"/>
              <a:gd name="connsiteY9" fmla="*/ 9920 h 10000"/>
              <a:gd name="connsiteX0" fmla="*/ 0 w 10884"/>
              <a:gd name="connsiteY0" fmla="*/ 9920 h 10000"/>
              <a:gd name="connsiteX1" fmla="*/ 0 w 10884"/>
              <a:gd name="connsiteY1" fmla="*/ 0 h 10000"/>
              <a:gd name="connsiteX2" fmla="*/ 810 w 10884"/>
              <a:gd name="connsiteY2" fmla="*/ 2067 h 10000"/>
              <a:gd name="connsiteX3" fmla="*/ 1937 w 10884"/>
              <a:gd name="connsiteY3" fmla="*/ 4102 h 10000"/>
              <a:gd name="connsiteX4" fmla="*/ 3117 w 10884"/>
              <a:gd name="connsiteY4" fmla="*/ 5628 h 10000"/>
              <a:gd name="connsiteX5" fmla="*/ 4532 w 10884"/>
              <a:gd name="connsiteY5" fmla="*/ 7138 h 10000"/>
              <a:gd name="connsiteX6" fmla="*/ 5873 w 10884"/>
              <a:gd name="connsiteY6" fmla="*/ 8123 h 10000"/>
              <a:gd name="connsiteX7" fmla="*/ 7406 w 10884"/>
              <a:gd name="connsiteY7" fmla="*/ 8886 h 10000"/>
              <a:gd name="connsiteX8" fmla="*/ 10884 w 10884"/>
              <a:gd name="connsiteY8" fmla="*/ 10000 h 10000"/>
              <a:gd name="connsiteX9" fmla="*/ 0 w 10884"/>
              <a:gd name="connsiteY9" fmla="*/ 9920 h 10000"/>
              <a:gd name="connsiteX0" fmla="*/ 0 w 11415"/>
              <a:gd name="connsiteY0" fmla="*/ 9920 h 10095"/>
              <a:gd name="connsiteX1" fmla="*/ 0 w 11415"/>
              <a:gd name="connsiteY1" fmla="*/ 0 h 10095"/>
              <a:gd name="connsiteX2" fmla="*/ 810 w 11415"/>
              <a:gd name="connsiteY2" fmla="*/ 2067 h 10095"/>
              <a:gd name="connsiteX3" fmla="*/ 1937 w 11415"/>
              <a:gd name="connsiteY3" fmla="*/ 4102 h 10095"/>
              <a:gd name="connsiteX4" fmla="*/ 3117 w 11415"/>
              <a:gd name="connsiteY4" fmla="*/ 5628 h 10095"/>
              <a:gd name="connsiteX5" fmla="*/ 4532 w 11415"/>
              <a:gd name="connsiteY5" fmla="*/ 7138 h 10095"/>
              <a:gd name="connsiteX6" fmla="*/ 5873 w 11415"/>
              <a:gd name="connsiteY6" fmla="*/ 8123 h 10095"/>
              <a:gd name="connsiteX7" fmla="*/ 7406 w 11415"/>
              <a:gd name="connsiteY7" fmla="*/ 8886 h 10095"/>
              <a:gd name="connsiteX8" fmla="*/ 11415 w 11415"/>
              <a:gd name="connsiteY8" fmla="*/ 10095 h 10095"/>
              <a:gd name="connsiteX9" fmla="*/ 0 w 11415"/>
              <a:gd name="connsiteY9" fmla="*/ 9920 h 10095"/>
              <a:gd name="connsiteX0" fmla="*/ 0 w 11415"/>
              <a:gd name="connsiteY0" fmla="*/ 9920 h 9952"/>
              <a:gd name="connsiteX1" fmla="*/ 0 w 11415"/>
              <a:gd name="connsiteY1" fmla="*/ 0 h 9952"/>
              <a:gd name="connsiteX2" fmla="*/ 810 w 11415"/>
              <a:gd name="connsiteY2" fmla="*/ 2067 h 9952"/>
              <a:gd name="connsiteX3" fmla="*/ 1937 w 11415"/>
              <a:gd name="connsiteY3" fmla="*/ 4102 h 9952"/>
              <a:gd name="connsiteX4" fmla="*/ 3117 w 11415"/>
              <a:gd name="connsiteY4" fmla="*/ 5628 h 9952"/>
              <a:gd name="connsiteX5" fmla="*/ 4532 w 11415"/>
              <a:gd name="connsiteY5" fmla="*/ 7138 h 9952"/>
              <a:gd name="connsiteX6" fmla="*/ 5873 w 11415"/>
              <a:gd name="connsiteY6" fmla="*/ 8123 h 9952"/>
              <a:gd name="connsiteX7" fmla="*/ 7406 w 11415"/>
              <a:gd name="connsiteY7" fmla="*/ 8886 h 9952"/>
              <a:gd name="connsiteX8" fmla="*/ 11415 w 11415"/>
              <a:gd name="connsiteY8" fmla="*/ 9952 h 9952"/>
              <a:gd name="connsiteX9" fmla="*/ 0 w 11415"/>
              <a:gd name="connsiteY9" fmla="*/ 9920 h 9952"/>
              <a:gd name="connsiteX0" fmla="*/ 0 w 10000"/>
              <a:gd name="connsiteY0" fmla="*/ 9968 h 10000"/>
              <a:gd name="connsiteX1" fmla="*/ 0 w 10000"/>
              <a:gd name="connsiteY1" fmla="*/ 0 h 10000"/>
              <a:gd name="connsiteX2" fmla="*/ 710 w 10000"/>
              <a:gd name="connsiteY2" fmla="*/ 2077 h 10000"/>
              <a:gd name="connsiteX3" fmla="*/ 1697 w 10000"/>
              <a:gd name="connsiteY3" fmla="*/ 4122 h 10000"/>
              <a:gd name="connsiteX4" fmla="*/ 2731 w 10000"/>
              <a:gd name="connsiteY4" fmla="*/ 5655 h 10000"/>
              <a:gd name="connsiteX5" fmla="*/ 3970 w 10000"/>
              <a:gd name="connsiteY5" fmla="*/ 7172 h 10000"/>
              <a:gd name="connsiteX6" fmla="*/ 5145 w 10000"/>
              <a:gd name="connsiteY6" fmla="*/ 8162 h 10000"/>
              <a:gd name="connsiteX7" fmla="*/ 7321 w 10000"/>
              <a:gd name="connsiteY7" fmla="*/ 9217 h 10000"/>
              <a:gd name="connsiteX8" fmla="*/ 10000 w 10000"/>
              <a:gd name="connsiteY8" fmla="*/ 10000 h 10000"/>
              <a:gd name="connsiteX9" fmla="*/ 0 w 10000"/>
              <a:gd name="connsiteY9" fmla="*/ 9968 h 10000"/>
              <a:gd name="connsiteX0" fmla="*/ 0 w 10271"/>
              <a:gd name="connsiteY0" fmla="*/ 9968 h 10000"/>
              <a:gd name="connsiteX1" fmla="*/ 0 w 10271"/>
              <a:gd name="connsiteY1" fmla="*/ 0 h 10000"/>
              <a:gd name="connsiteX2" fmla="*/ 710 w 10271"/>
              <a:gd name="connsiteY2" fmla="*/ 2077 h 10000"/>
              <a:gd name="connsiteX3" fmla="*/ 1697 w 10271"/>
              <a:gd name="connsiteY3" fmla="*/ 4122 h 10000"/>
              <a:gd name="connsiteX4" fmla="*/ 2731 w 10271"/>
              <a:gd name="connsiteY4" fmla="*/ 5655 h 10000"/>
              <a:gd name="connsiteX5" fmla="*/ 3970 w 10271"/>
              <a:gd name="connsiteY5" fmla="*/ 7172 h 10000"/>
              <a:gd name="connsiteX6" fmla="*/ 5145 w 10271"/>
              <a:gd name="connsiteY6" fmla="*/ 8162 h 10000"/>
              <a:gd name="connsiteX7" fmla="*/ 7321 w 10271"/>
              <a:gd name="connsiteY7" fmla="*/ 9217 h 10000"/>
              <a:gd name="connsiteX8" fmla="*/ 10271 w 10271"/>
              <a:gd name="connsiteY8" fmla="*/ 10000 h 10000"/>
              <a:gd name="connsiteX9" fmla="*/ 0 w 10271"/>
              <a:gd name="connsiteY9" fmla="*/ 9968 h 10000"/>
              <a:gd name="connsiteX0" fmla="*/ 0 w 10271"/>
              <a:gd name="connsiteY0" fmla="*/ 9633 h 9665"/>
              <a:gd name="connsiteX1" fmla="*/ 0 w 10271"/>
              <a:gd name="connsiteY1" fmla="*/ 0 h 9665"/>
              <a:gd name="connsiteX2" fmla="*/ 710 w 10271"/>
              <a:gd name="connsiteY2" fmla="*/ 1742 h 9665"/>
              <a:gd name="connsiteX3" fmla="*/ 1697 w 10271"/>
              <a:gd name="connsiteY3" fmla="*/ 3787 h 9665"/>
              <a:gd name="connsiteX4" fmla="*/ 2731 w 10271"/>
              <a:gd name="connsiteY4" fmla="*/ 5320 h 9665"/>
              <a:gd name="connsiteX5" fmla="*/ 3970 w 10271"/>
              <a:gd name="connsiteY5" fmla="*/ 6837 h 9665"/>
              <a:gd name="connsiteX6" fmla="*/ 5145 w 10271"/>
              <a:gd name="connsiteY6" fmla="*/ 7827 h 9665"/>
              <a:gd name="connsiteX7" fmla="*/ 7321 w 10271"/>
              <a:gd name="connsiteY7" fmla="*/ 8882 h 9665"/>
              <a:gd name="connsiteX8" fmla="*/ 10271 w 10271"/>
              <a:gd name="connsiteY8" fmla="*/ 9665 h 9665"/>
              <a:gd name="connsiteX9" fmla="*/ 0 w 10271"/>
              <a:gd name="connsiteY9" fmla="*/ 9633 h 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71" h="9665">
                <a:moveTo>
                  <a:pt x="0" y="9633"/>
                </a:moveTo>
                <a:lnTo>
                  <a:pt x="0" y="0"/>
                </a:lnTo>
                <a:lnTo>
                  <a:pt x="710" y="1742"/>
                </a:lnTo>
                <a:lnTo>
                  <a:pt x="1697" y="3787"/>
                </a:lnTo>
                <a:lnTo>
                  <a:pt x="2731" y="5320"/>
                </a:lnTo>
                <a:lnTo>
                  <a:pt x="3970" y="6837"/>
                </a:lnTo>
                <a:lnTo>
                  <a:pt x="5145" y="7827"/>
                </a:lnTo>
                <a:lnTo>
                  <a:pt x="7321" y="8882"/>
                </a:lnTo>
                <a:lnTo>
                  <a:pt x="10271" y="9665"/>
                </a:lnTo>
                <a:lnTo>
                  <a:pt x="0" y="9633"/>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1673" name="Freeform 9"/>
          <p:cNvSpPr>
            <a:spLocks/>
          </p:cNvSpPr>
          <p:nvPr/>
        </p:nvSpPr>
        <p:spPr bwMode="auto">
          <a:xfrm>
            <a:off x="6308725" y="4576742"/>
            <a:ext cx="1262858" cy="480268"/>
          </a:xfrm>
          <a:custGeom>
            <a:avLst/>
            <a:gdLst>
              <a:gd name="T0" fmla="*/ 0 w 680"/>
              <a:gd name="T1" fmla="*/ 312 h 312"/>
              <a:gd name="T2" fmla="*/ 0 w 680"/>
              <a:gd name="T3" fmla="*/ 0 h 312"/>
              <a:gd name="T4" fmla="*/ 64 w 680"/>
              <a:gd name="T5" fmla="*/ 56 h 312"/>
              <a:gd name="T6" fmla="*/ 136 w 680"/>
              <a:gd name="T7" fmla="*/ 120 h 312"/>
              <a:gd name="T8" fmla="*/ 216 w 680"/>
              <a:gd name="T9" fmla="*/ 168 h 312"/>
              <a:gd name="T10" fmla="*/ 312 w 680"/>
              <a:gd name="T11" fmla="*/ 208 h 312"/>
              <a:gd name="T12" fmla="*/ 400 w 680"/>
              <a:gd name="T13" fmla="*/ 248 h 312"/>
              <a:gd name="T14" fmla="*/ 504 w 680"/>
              <a:gd name="T15" fmla="*/ 272 h 312"/>
              <a:gd name="T16" fmla="*/ 680 w 680"/>
              <a:gd name="T17" fmla="*/ 304 h 312"/>
              <a:gd name="T18" fmla="*/ 0 w 680"/>
              <a:gd name="T19" fmla="*/ 312 h 312"/>
              <a:gd name="connsiteX0" fmla="*/ 0 w 9978"/>
              <a:gd name="connsiteY0" fmla="*/ 10000 h 10081"/>
              <a:gd name="connsiteX1" fmla="*/ 0 w 9978"/>
              <a:gd name="connsiteY1" fmla="*/ 0 h 10081"/>
              <a:gd name="connsiteX2" fmla="*/ 941 w 9978"/>
              <a:gd name="connsiteY2" fmla="*/ 1795 h 10081"/>
              <a:gd name="connsiteX3" fmla="*/ 2000 w 9978"/>
              <a:gd name="connsiteY3" fmla="*/ 3846 h 10081"/>
              <a:gd name="connsiteX4" fmla="*/ 3176 w 9978"/>
              <a:gd name="connsiteY4" fmla="*/ 5385 h 10081"/>
              <a:gd name="connsiteX5" fmla="*/ 4588 w 9978"/>
              <a:gd name="connsiteY5" fmla="*/ 6667 h 10081"/>
              <a:gd name="connsiteX6" fmla="*/ 5882 w 9978"/>
              <a:gd name="connsiteY6" fmla="*/ 7949 h 10081"/>
              <a:gd name="connsiteX7" fmla="*/ 7412 w 9978"/>
              <a:gd name="connsiteY7" fmla="*/ 8718 h 10081"/>
              <a:gd name="connsiteX8" fmla="*/ 9978 w 9978"/>
              <a:gd name="connsiteY8" fmla="*/ 10081 h 10081"/>
              <a:gd name="connsiteX9" fmla="*/ 0 w 9978"/>
              <a:gd name="connsiteY9" fmla="*/ 10000 h 10081"/>
              <a:gd name="connsiteX0" fmla="*/ 0 w 10000"/>
              <a:gd name="connsiteY0" fmla="*/ 9920 h 10000"/>
              <a:gd name="connsiteX1" fmla="*/ 0 w 10000"/>
              <a:gd name="connsiteY1" fmla="*/ 0 h 10000"/>
              <a:gd name="connsiteX2" fmla="*/ 943 w 10000"/>
              <a:gd name="connsiteY2" fmla="*/ 1781 h 10000"/>
              <a:gd name="connsiteX3" fmla="*/ 1982 w 10000"/>
              <a:gd name="connsiteY3" fmla="*/ 4197 h 10000"/>
              <a:gd name="connsiteX4" fmla="*/ 3183 w 10000"/>
              <a:gd name="connsiteY4" fmla="*/ 5342 h 10000"/>
              <a:gd name="connsiteX5" fmla="*/ 4598 w 10000"/>
              <a:gd name="connsiteY5" fmla="*/ 6613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943 w 10000"/>
              <a:gd name="connsiteY2" fmla="*/ 1781 h 10000"/>
              <a:gd name="connsiteX3" fmla="*/ 1982 w 10000"/>
              <a:gd name="connsiteY3" fmla="*/ 4197 h 10000"/>
              <a:gd name="connsiteX4" fmla="*/ 3183 w 10000"/>
              <a:gd name="connsiteY4" fmla="*/ 5580 h 10000"/>
              <a:gd name="connsiteX5" fmla="*/ 4598 w 10000"/>
              <a:gd name="connsiteY5" fmla="*/ 6613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943 w 10000"/>
              <a:gd name="connsiteY2" fmla="*/ 1781 h 10000"/>
              <a:gd name="connsiteX3" fmla="*/ 1982 w 10000"/>
              <a:gd name="connsiteY3" fmla="*/ 4197 h 10000"/>
              <a:gd name="connsiteX4" fmla="*/ 3183 w 10000"/>
              <a:gd name="connsiteY4" fmla="*/ 5580 h 10000"/>
              <a:gd name="connsiteX5" fmla="*/ 4576 w 10000"/>
              <a:gd name="connsiteY5" fmla="*/ 6947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82 w 10000"/>
              <a:gd name="connsiteY3" fmla="*/ 4197 h 10000"/>
              <a:gd name="connsiteX4" fmla="*/ 3183 w 10000"/>
              <a:gd name="connsiteY4" fmla="*/ 5580 h 10000"/>
              <a:gd name="connsiteX5" fmla="*/ 4576 w 10000"/>
              <a:gd name="connsiteY5" fmla="*/ 6947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871 w 10000"/>
              <a:gd name="connsiteY3" fmla="*/ 4340 h 10000"/>
              <a:gd name="connsiteX4" fmla="*/ 3183 w 10000"/>
              <a:gd name="connsiteY4" fmla="*/ 5580 h 10000"/>
              <a:gd name="connsiteX5" fmla="*/ 4576 w 10000"/>
              <a:gd name="connsiteY5" fmla="*/ 6947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83 w 10000"/>
              <a:gd name="connsiteY4" fmla="*/ 5580 h 10000"/>
              <a:gd name="connsiteX5" fmla="*/ 4576 w 10000"/>
              <a:gd name="connsiteY5" fmla="*/ 6947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83 w 10000"/>
              <a:gd name="connsiteY4" fmla="*/ 5580 h 10000"/>
              <a:gd name="connsiteX5" fmla="*/ 4532 w 10000"/>
              <a:gd name="connsiteY5" fmla="*/ 7138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17 w 10000"/>
              <a:gd name="connsiteY4" fmla="*/ 5628 h 10000"/>
              <a:gd name="connsiteX5" fmla="*/ 4532 w 10000"/>
              <a:gd name="connsiteY5" fmla="*/ 7138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17 w 10000"/>
              <a:gd name="connsiteY4" fmla="*/ 5628 h 10000"/>
              <a:gd name="connsiteX5" fmla="*/ 4532 w 10000"/>
              <a:gd name="connsiteY5" fmla="*/ 7138 h 10000"/>
              <a:gd name="connsiteX6" fmla="*/ 5873 w 10000"/>
              <a:gd name="connsiteY6" fmla="*/ 8123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17 w 10000"/>
              <a:gd name="connsiteY4" fmla="*/ 5628 h 10000"/>
              <a:gd name="connsiteX5" fmla="*/ 4532 w 10000"/>
              <a:gd name="connsiteY5" fmla="*/ 7138 h 10000"/>
              <a:gd name="connsiteX6" fmla="*/ 5873 w 10000"/>
              <a:gd name="connsiteY6" fmla="*/ 8123 h 10000"/>
              <a:gd name="connsiteX7" fmla="*/ 7406 w 10000"/>
              <a:gd name="connsiteY7" fmla="*/ 8886 h 10000"/>
              <a:gd name="connsiteX8" fmla="*/ 10000 w 10000"/>
              <a:gd name="connsiteY8" fmla="*/ 10000 h 10000"/>
              <a:gd name="connsiteX9" fmla="*/ 0 w 10000"/>
              <a:gd name="connsiteY9" fmla="*/ 9920 h 10000"/>
              <a:gd name="connsiteX0" fmla="*/ 0 w 10884"/>
              <a:gd name="connsiteY0" fmla="*/ 9920 h 10000"/>
              <a:gd name="connsiteX1" fmla="*/ 0 w 10884"/>
              <a:gd name="connsiteY1" fmla="*/ 0 h 10000"/>
              <a:gd name="connsiteX2" fmla="*/ 810 w 10884"/>
              <a:gd name="connsiteY2" fmla="*/ 2067 h 10000"/>
              <a:gd name="connsiteX3" fmla="*/ 1937 w 10884"/>
              <a:gd name="connsiteY3" fmla="*/ 4102 h 10000"/>
              <a:gd name="connsiteX4" fmla="*/ 3117 w 10884"/>
              <a:gd name="connsiteY4" fmla="*/ 5628 h 10000"/>
              <a:gd name="connsiteX5" fmla="*/ 4532 w 10884"/>
              <a:gd name="connsiteY5" fmla="*/ 7138 h 10000"/>
              <a:gd name="connsiteX6" fmla="*/ 5873 w 10884"/>
              <a:gd name="connsiteY6" fmla="*/ 8123 h 10000"/>
              <a:gd name="connsiteX7" fmla="*/ 7406 w 10884"/>
              <a:gd name="connsiteY7" fmla="*/ 8886 h 10000"/>
              <a:gd name="connsiteX8" fmla="*/ 10884 w 10884"/>
              <a:gd name="connsiteY8" fmla="*/ 10000 h 10000"/>
              <a:gd name="connsiteX9" fmla="*/ 0 w 10884"/>
              <a:gd name="connsiteY9" fmla="*/ 9920 h 10000"/>
              <a:gd name="connsiteX0" fmla="*/ 0 w 11415"/>
              <a:gd name="connsiteY0" fmla="*/ 9920 h 10095"/>
              <a:gd name="connsiteX1" fmla="*/ 0 w 11415"/>
              <a:gd name="connsiteY1" fmla="*/ 0 h 10095"/>
              <a:gd name="connsiteX2" fmla="*/ 810 w 11415"/>
              <a:gd name="connsiteY2" fmla="*/ 2067 h 10095"/>
              <a:gd name="connsiteX3" fmla="*/ 1937 w 11415"/>
              <a:gd name="connsiteY3" fmla="*/ 4102 h 10095"/>
              <a:gd name="connsiteX4" fmla="*/ 3117 w 11415"/>
              <a:gd name="connsiteY4" fmla="*/ 5628 h 10095"/>
              <a:gd name="connsiteX5" fmla="*/ 4532 w 11415"/>
              <a:gd name="connsiteY5" fmla="*/ 7138 h 10095"/>
              <a:gd name="connsiteX6" fmla="*/ 5873 w 11415"/>
              <a:gd name="connsiteY6" fmla="*/ 8123 h 10095"/>
              <a:gd name="connsiteX7" fmla="*/ 7406 w 11415"/>
              <a:gd name="connsiteY7" fmla="*/ 8886 h 10095"/>
              <a:gd name="connsiteX8" fmla="*/ 11415 w 11415"/>
              <a:gd name="connsiteY8" fmla="*/ 10095 h 10095"/>
              <a:gd name="connsiteX9" fmla="*/ 0 w 11415"/>
              <a:gd name="connsiteY9" fmla="*/ 9920 h 10095"/>
              <a:gd name="connsiteX0" fmla="*/ 0 w 11415"/>
              <a:gd name="connsiteY0" fmla="*/ 9920 h 9952"/>
              <a:gd name="connsiteX1" fmla="*/ 0 w 11415"/>
              <a:gd name="connsiteY1" fmla="*/ 0 h 9952"/>
              <a:gd name="connsiteX2" fmla="*/ 810 w 11415"/>
              <a:gd name="connsiteY2" fmla="*/ 2067 h 9952"/>
              <a:gd name="connsiteX3" fmla="*/ 1937 w 11415"/>
              <a:gd name="connsiteY3" fmla="*/ 4102 h 9952"/>
              <a:gd name="connsiteX4" fmla="*/ 3117 w 11415"/>
              <a:gd name="connsiteY4" fmla="*/ 5628 h 9952"/>
              <a:gd name="connsiteX5" fmla="*/ 4532 w 11415"/>
              <a:gd name="connsiteY5" fmla="*/ 7138 h 9952"/>
              <a:gd name="connsiteX6" fmla="*/ 5873 w 11415"/>
              <a:gd name="connsiteY6" fmla="*/ 8123 h 9952"/>
              <a:gd name="connsiteX7" fmla="*/ 7406 w 11415"/>
              <a:gd name="connsiteY7" fmla="*/ 8886 h 9952"/>
              <a:gd name="connsiteX8" fmla="*/ 11415 w 11415"/>
              <a:gd name="connsiteY8" fmla="*/ 9952 h 9952"/>
              <a:gd name="connsiteX9" fmla="*/ 0 w 11415"/>
              <a:gd name="connsiteY9" fmla="*/ 9920 h 9952"/>
              <a:gd name="connsiteX0" fmla="*/ 0 w 10000"/>
              <a:gd name="connsiteY0" fmla="*/ 9968 h 10000"/>
              <a:gd name="connsiteX1" fmla="*/ 0 w 10000"/>
              <a:gd name="connsiteY1" fmla="*/ 0 h 10000"/>
              <a:gd name="connsiteX2" fmla="*/ 710 w 10000"/>
              <a:gd name="connsiteY2" fmla="*/ 2077 h 10000"/>
              <a:gd name="connsiteX3" fmla="*/ 1697 w 10000"/>
              <a:gd name="connsiteY3" fmla="*/ 4122 h 10000"/>
              <a:gd name="connsiteX4" fmla="*/ 2731 w 10000"/>
              <a:gd name="connsiteY4" fmla="*/ 5655 h 10000"/>
              <a:gd name="connsiteX5" fmla="*/ 3970 w 10000"/>
              <a:gd name="connsiteY5" fmla="*/ 7172 h 10000"/>
              <a:gd name="connsiteX6" fmla="*/ 5145 w 10000"/>
              <a:gd name="connsiteY6" fmla="*/ 8162 h 10000"/>
              <a:gd name="connsiteX7" fmla="*/ 7321 w 10000"/>
              <a:gd name="connsiteY7" fmla="*/ 9217 h 10000"/>
              <a:gd name="connsiteX8" fmla="*/ 10000 w 10000"/>
              <a:gd name="connsiteY8" fmla="*/ 10000 h 10000"/>
              <a:gd name="connsiteX9" fmla="*/ 0 w 10000"/>
              <a:gd name="connsiteY9" fmla="*/ 9968 h 10000"/>
              <a:gd name="connsiteX0" fmla="*/ 0 w 10271"/>
              <a:gd name="connsiteY0" fmla="*/ 9968 h 10000"/>
              <a:gd name="connsiteX1" fmla="*/ 0 w 10271"/>
              <a:gd name="connsiteY1" fmla="*/ 0 h 10000"/>
              <a:gd name="connsiteX2" fmla="*/ 710 w 10271"/>
              <a:gd name="connsiteY2" fmla="*/ 2077 h 10000"/>
              <a:gd name="connsiteX3" fmla="*/ 1697 w 10271"/>
              <a:gd name="connsiteY3" fmla="*/ 4122 h 10000"/>
              <a:gd name="connsiteX4" fmla="*/ 2731 w 10271"/>
              <a:gd name="connsiteY4" fmla="*/ 5655 h 10000"/>
              <a:gd name="connsiteX5" fmla="*/ 3970 w 10271"/>
              <a:gd name="connsiteY5" fmla="*/ 7172 h 10000"/>
              <a:gd name="connsiteX6" fmla="*/ 5145 w 10271"/>
              <a:gd name="connsiteY6" fmla="*/ 8162 h 10000"/>
              <a:gd name="connsiteX7" fmla="*/ 7321 w 10271"/>
              <a:gd name="connsiteY7" fmla="*/ 9217 h 10000"/>
              <a:gd name="connsiteX8" fmla="*/ 10271 w 10271"/>
              <a:gd name="connsiteY8" fmla="*/ 10000 h 10000"/>
              <a:gd name="connsiteX9" fmla="*/ 0 w 10271"/>
              <a:gd name="connsiteY9" fmla="*/ 9968 h 10000"/>
              <a:gd name="connsiteX0" fmla="*/ 0 w 10271"/>
              <a:gd name="connsiteY0" fmla="*/ 9633 h 9665"/>
              <a:gd name="connsiteX1" fmla="*/ 0 w 10271"/>
              <a:gd name="connsiteY1" fmla="*/ 0 h 9665"/>
              <a:gd name="connsiteX2" fmla="*/ 710 w 10271"/>
              <a:gd name="connsiteY2" fmla="*/ 1742 h 9665"/>
              <a:gd name="connsiteX3" fmla="*/ 1697 w 10271"/>
              <a:gd name="connsiteY3" fmla="*/ 3787 h 9665"/>
              <a:gd name="connsiteX4" fmla="*/ 2731 w 10271"/>
              <a:gd name="connsiteY4" fmla="*/ 5320 h 9665"/>
              <a:gd name="connsiteX5" fmla="*/ 3970 w 10271"/>
              <a:gd name="connsiteY5" fmla="*/ 6837 h 9665"/>
              <a:gd name="connsiteX6" fmla="*/ 5145 w 10271"/>
              <a:gd name="connsiteY6" fmla="*/ 7827 h 9665"/>
              <a:gd name="connsiteX7" fmla="*/ 7321 w 10271"/>
              <a:gd name="connsiteY7" fmla="*/ 8882 h 9665"/>
              <a:gd name="connsiteX8" fmla="*/ 10271 w 10271"/>
              <a:gd name="connsiteY8" fmla="*/ 9665 h 9665"/>
              <a:gd name="connsiteX9" fmla="*/ 0 w 10271"/>
              <a:gd name="connsiteY9" fmla="*/ 9633 h 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71" h="9665">
                <a:moveTo>
                  <a:pt x="0" y="9633"/>
                </a:moveTo>
                <a:lnTo>
                  <a:pt x="0" y="0"/>
                </a:lnTo>
                <a:lnTo>
                  <a:pt x="710" y="1742"/>
                </a:lnTo>
                <a:lnTo>
                  <a:pt x="1697" y="3787"/>
                </a:lnTo>
                <a:lnTo>
                  <a:pt x="2731" y="5320"/>
                </a:lnTo>
                <a:lnTo>
                  <a:pt x="3970" y="6837"/>
                </a:lnTo>
                <a:lnTo>
                  <a:pt x="5145" y="7827"/>
                </a:lnTo>
                <a:lnTo>
                  <a:pt x="7321" y="8882"/>
                </a:lnTo>
                <a:lnTo>
                  <a:pt x="10271" y="9665"/>
                </a:lnTo>
                <a:lnTo>
                  <a:pt x="0" y="9633"/>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pic>
        <p:nvPicPr>
          <p:cNvPr id="15"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9600" y="969964"/>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5"/>
          <p:cNvSpPr/>
          <p:nvPr/>
        </p:nvSpPr>
        <p:spPr bwMode="auto">
          <a:xfrm>
            <a:off x="3420000" y="581026"/>
            <a:ext cx="23040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7" name="Text Box 15"/>
          <p:cNvSpPr txBox="1">
            <a:spLocks noChangeArrowheads="1"/>
          </p:cNvSpPr>
          <p:nvPr/>
        </p:nvSpPr>
        <p:spPr bwMode="auto">
          <a:xfrm>
            <a:off x="3517900" y="673100"/>
            <a:ext cx="2178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i="1" dirty="0"/>
              <a:t>H</a:t>
            </a:r>
            <a:r>
              <a:rPr lang="en-GB" sz="1800" b="1" baseline="-25000" dirty="0"/>
              <a:t>0</a:t>
            </a:r>
            <a:r>
              <a:rPr lang="en-GB" sz="1800" b="1" dirty="0"/>
              <a:t>: </a:t>
            </a:r>
            <a:r>
              <a:rPr lang="en-GB" sz="1800" b="1" i="1" dirty="0">
                <a:latin typeface="Symbol" pitchFamily="18" charset="2"/>
              </a:rPr>
              <a:t>b</a:t>
            </a:r>
            <a:r>
              <a:rPr lang="en-GB" sz="1800" b="1" baseline="-25000" dirty="0"/>
              <a:t>2</a:t>
            </a:r>
            <a:r>
              <a:rPr lang="en-GB" sz="1800" b="1" dirty="0"/>
              <a:t> = 0.9 is true</a:t>
            </a:r>
            <a:endParaRPr lang="en-US" sz="1800" b="1" dirty="0"/>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166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28</a:t>
            </a:r>
            <a:endParaRPr lang="en-US" sz="1000" dirty="0">
              <a:solidFill>
                <a:srgbClr val="3366FF"/>
              </a:solidFill>
            </a:endParaRPr>
          </a:p>
        </p:txBody>
      </p:sp>
      <p:sp>
        <p:nvSpPr>
          <p:cNvPr id="24166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According to the tables, for a 5 percent two-sided test, with </a:t>
            </a:r>
            <a:r>
              <a:rPr lang="en-US" sz="1500" b="1" i="1"/>
              <a:t>T</a:t>
            </a:r>
            <a:r>
              <a:rPr lang="en-US" sz="1500" b="1"/>
              <a:t> = 100, the critical values of </a:t>
            </a:r>
            <a:r>
              <a:rPr lang="en-US" sz="1500" b="1" i="1"/>
              <a:t>t</a:t>
            </a:r>
            <a:r>
              <a:rPr lang="en-US" sz="1500" b="1"/>
              <a:t> are 1.98.  However, in reality the lower 2.5 percent tail of the distribution starts at –2.14 and the upper one at 1.72.</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8" name="Rectangle 17"/>
          <p:cNvSpPr/>
          <p:nvPr/>
        </p:nvSpPr>
        <p:spPr bwMode="auto">
          <a:xfrm>
            <a:off x="5953649" y="1352551"/>
            <a:ext cx="2609325" cy="1257299"/>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41675" name="Text Box 11"/>
          <p:cNvSpPr txBox="1">
            <a:spLocks noChangeArrowheads="1"/>
          </p:cNvSpPr>
          <p:nvPr/>
        </p:nvSpPr>
        <p:spPr bwMode="auto">
          <a:xfrm>
            <a:off x="6048375" y="1444625"/>
            <a:ext cx="24638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b="1" dirty="0"/>
              <a:t>Nominal critical value of </a:t>
            </a:r>
            <a:r>
              <a:rPr lang="en-GB" b="1" i="1" dirty="0"/>
              <a:t>t</a:t>
            </a:r>
            <a:r>
              <a:rPr lang="en-GB" b="1" dirty="0"/>
              <a:t>, </a:t>
            </a:r>
            <a:r>
              <a:rPr lang="en-GB" b="1" i="1" dirty="0"/>
              <a:t>T</a:t>
            </a:r>
            <a:r>
              <a:rPr lang="en-GB" b="1" dirty="0"/>
              <a:t> = 100, is 1.98 at 5% level </a:t>
            </a:r>
            <a:endParaRPr lang="en-US" b="1" dirty="0"/>
          </a:p>
        </p:txBody>
      </p:sp>
      <p:sp>
        <p:nvSpPr>
          <p:cNvPr id="241676" name="Text Box 12"/>
          <p:cNvSpPr txBox="1">
            <a:spLocks noChangeArrowheads="1"/>
          </p:cNvSpPr>
          <p:nvPr/>
        </p:nvSpPr>
        <p:spPr bwMode="auto">
          <a:xfrm>
            <a:off x="6048375" y="2016125"/>
            <a:ext cx="23114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b="1" dirty="0"/>
              <a:t>Actual 2.5% tails start at </a:t>
            </a:r>
            <a:r>
              <a:rPr lang="en-GB" b="1" dirty="0">
                <a:cs typeface="Arial" charset="0"/>
              </a:rPr>
              <a:t>–2.14 and 1.72</a:t>
            </a:r>
            <a:r>
              <a:rPr lang="en-GB" b="1" dirty="0"/>
              <a:t> </a:t>
            </a:r>
            <a:endParaRPr 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6"/>
          <p:cNvSpPr>
            <a:spLocks noChangeArrowheads="1"/>
          </p:cNvSpPr>
          <p:nvPr/>
        </p:nvSpPr>
        <p:spPr bwMode="auto">
          <a:xfrm>
            <a:off x="0" y="540000"/>
            <a:ext cx="9144000" cy="6696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889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2</a:t>
            </a:r>
            <a:endParaRPr lang="en-US" sz="1000" dirty="0">
              <a:solidFill>
                <a:srgbClr val="3366FF"/>
              </a:solidFill>
            </a:endParaRPr>
          </a:p>
        </p:txBody>
      </p:sp>
      <p:sp>
        <p:nvSpPr>
          <p:cNvPr id="6"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graphicFrame>
        <p:nvGraphicFramePr>
          <p:cNvPr id="7" name="Object 9"/>
          <p:cNvGraphicFramePr>
            <a:graphicFrameLocks noChangeAspect="1"/>
          </p:cNvGraphicFramePr>
          <p:nvPr>
            <p:extLst>
              <p:ext uri="{D42A27DB-BD31-4B8C-83A1-F6EECF244321}">
                <p14:modId xmlns:p14="http://schemas.microsoft.com/office/powerpoint/2010/main" val="3022860494"/>
              </p:ext>
            </p:extLst>
          </p:nvPr>
        </p:nvGraphicFramePr>
        <p:xfrm>
          <a:off x="3629025" y="684000"/>
          <a:ext cx="1885950" cy="374650"/>
        </p:xfrm>
        <a:graphic>
          <a:graphicData uri="http://schemas.openxmlformats.org/presentationml/2006/ole">
            <mc:AlternateContent xmlns:mc="http://schemas.openxmlformats.org/markup-compatibility/2006">
              <mc:Choice xmlns:v="urn:schemas-microsoft-com:vml" Requires="v">
                <p:oleObj spid="_x0000_s242753" name="Equation" r:id="rId3" imgW="1879560" imgH="380880" progId="Equation.3">
                  <p:embed/>
                </p:oleObj>
              </mc:Choice>
              <mc:Fallback>
                <p:oleObj name="Equation" r:id="rId3" imgW="1879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9025" y="684000"/>
                        <a:ext cx="1885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124471209"/>
              </p:ext>
            </p:extLst>
          </p:nvPr>
        </p:nvGraphicFramePr>
        <p:xfrm>
          <a:off x="6964363" y="684213"/>
          <a:ext cx="1003300" cy="368300"/>
        </p:xfrm>
        <a:graphic>
          <a:graphicData uri="http://schemas.openxmlformats.org/presentationml/2006/ole">
            <mc:AlternateContent xmlns:mc="http://schemas.openxmlformats.org/markup-compatibility/2006">
              <mc:Choice xmlns:v="urn:schemas-microsoft-com:vml" Requires="v">
                <p:oleObj spid="_x0000_s242754" name="Equation" r:id="rId5" imgW="1002960" imgH="368280" progId="Equation.3">
                  <p:embed/>
                </p:oleObj>
              </mc:Choice>
              <mc:Fallback>
                <p:oleObj name="Equation" r:id="rId5" imgW="10029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4363" y="684213"/>
                        <a:ext cx="1003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cs typeface="Arial" charset="0"/>
              </a:rPr>
              <a:t>We will assume | </a:t>
            </a:r>
            <a:r>
              <a:rPr lang="en-GB" sz="1500" b="1" i="1" dirty="0" smtClean="0">
                <a:latin typeface="Symbol" pitchFamily="18" charset="2"/>
                <a:cs typeface="Arial" charset="0"/>
              </a:rPr>
              <a:t>b</a:t>
            </a:r>
            <a:r>
              <a:rPr lang="en-GB" sz="1500" b="1" baseline="-25000" dirty="0" smtClean="0">
                <a:cs typeface="Arial" charset="0"/>
              </a:rPr>
              <a:t>2</a:t>
            </a:r>
            <a:r>
              <a:rPr lang="en-GB" sz="1500" b="1" dirty="0" smtClean="0">
                <a:cs typeface="Arial" charset="0"/>
              </a:rPr>
              <a:t> | &lt; 1.  The OLS estimator is then consistent.  This was demonstrated in the previous sequence.</a:t>
            </a:r>
            <a:endParaRPr lang="en-GB" sz="1500" dirty="0"/>
          </a:p>
        </p:txBody>
      </p:sp>
      <p:sp>
        <p:nvSpPr>
          <p:cNvPr id="12" name="Rectangle 16"/>
          <p:cNvSpPr>
            <a:spLocks noChangeArrowheads="1"/>
          </p:cNvSpPr>
          <p:nvPr/>
        </p:nvSpPr>
        <p:spPr bwMode="auto">
          <a:xfrm>
            <a:off x="0" y="1317600"/>
            <a:ext cx="9144000" cy="1155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5" name="Object 14"/>
          <p:cNvGraphicFramePr>
            <a:graphicFrameLocks noChangeAspect="1"/>
          </p:cNvGraphicFramePr>
          <p:nvPr>
            <p:extLst>
              <p:ext uri="{D42A27DB-BD31-4B8C-83A1-F6EECF244321}">
                <p14:modId xmlns:p14="http://schemas.microsoft.com/office/powerpoint/2010/main" val="1340085524"/>
              </p:ext>
            </p:extLst>
          </p:nvPr>
        </p:nvGraphicFramePr>
        <p:xfrm>
          <a:off x="3259138" y="1425575"/>
          <a:ext cx="2032000" cy="900113"/>
        </p:xfrm>
        <a:graphic>
          <a:graphicData uri="http://schemas.openxmlformats.org/presentationml/2006/ole">
            <mc:AlternateContent xmlns:mc="http://schemas.openxmlformats.org/markup-compatibility/2006">
              <mc:Choice xmlns:v="urn:schemas-microsoft-com:vml" Requires="v">
                <p:oleObj spid="_x0000_s242755" name="Equation" r:id="rId7" imgW="2031840" imgH="901440" progId="Equation.DSMT4">
                  <p:embed/>
                </p:oleObj>
              </mc:Choice>
              <mc:Fallback>
                <p:oleObj name="Equation" r:id="rId7" imgW="2031840" imgH="901440" progId="Equation.DSMT4">
                  <p:embed/>
                  <p:pic>
                    <p:nvPicPr>
                      <p:cNvPr id="0" name=""/>
                      <p:cNvPicPr>
                        <a:picLocks noChangeAspect="1" noChangeArrowheads="1"/>
                      </p:cNvPicPr>
                      <p:nvPr/>
                    </p:nvPicPr>
                    <p:blipFill>
                      <a:blip r:embed="rId8"/>
                      <a:srcRect/>
                      <a:stretch>
                        <a:fillRect/>
                      </a:stretch>
                    </p:blipFill>
                    <p:spPr bwMode="auto">
                      <a:xfrm>
                        <a:off x="3259138" y="1425575"/>
                        <a:ext cx="203200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3386851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Freeform 9"/>
          <p:cNvSpPr>
            <a:spLocks/>
          </p:cNvSpPr>
          <p:nvPr/>
        </p:nvSpPr>
        <p:spPr bwMode="auto">
          <a:xfrm flipH="1">
            <a:off x="1584325" y="4576742"/>
            <a:ext cx="1262858" cy="480268"/>
          </a:xfrm>
          <a:custGeom>
            <a:avLst/>
            <a:gdLst>
              <a:gd name="T0" fmla="*/ 0 w 680"/>
              <a:gd name="T1" fmla="*/ 312 h 312"/>
              <a:gd name="T2" fmla="*/ 0 w 680"/>
              <a:gd name="T3" fmla="*/ 0 h 312"/>
              <a:gd name="T4" fmla="*/ 64 w 680"/>
              <a:gd name="T5" fmla="*/ 56 h 312"/>
              <a:gd name="T6" fmla="*/ 136 w 680"/>
              <a:gd name="T7" fmla="*/ 120 h 312"/>
              <a:gd name="T8" fmla="*/ 216 w 680"/>
              <a:gd name="T9" fmla="*/ 168 h 312"/>
              <a:gd name="T10" fmla="*/ 312 w 680"/>
              <a:gd name="T11" fmla="*/ 208 h 312"/>
              <a:gd name="T12" fmla="*/ 400 w 680"/>
              <a:gd name="T13" fmla="*/ 248 h 312"/>
              <a:gd name="T14" fmla="*/ 504 w 680"/>
              <a:gd name="T15" fmla="*/ 272 h 312"/>
              <a:gd name="T16" fmla="*/ 680 w 680"/>
              <a:gd name="T17" fmla="*/ 304 h 312"/>
              <a:gd name="T18" fmla="*/ 0 w 680"/>
              <a:gd name="T19" fmla="*/ 312 h 312"/>
              <a:gd name="connsiteX0" fmla="*/ 0 w 9978"/>
              <a:gd name="connsiteY0" fmla="*/ 10000 h 10081"/>
              <a:gd name="connsiteX1" fmla="*/ 0 w 9978"/>
              <a:gd name="connsiteY1" fmla="*/ 0 h 10081"/>
              <a:gd name="connsiteX2" fmla="*/ 941 w 9978"/>
              <a:gd name="connsiteY2" fmla="*/ 1795 h 10081"/>
              <a:gd name="connsiteX3" fmla="*/ 2000 w 9978"/>
              <a:gd name="connsiteY3" fmla="*/ 3846 h 10081"/>
              <a:gd name="connsiteX4" fmla="*/ 3176 w 9978"/>
              <a:gd name="connsiteY4" fmla="*/ 5385 h 10081"/>
              <a:gd name="connsiteX5" fmla="*/ 4588 w 9978"/>
              <a:gd name="connsiteY5" fmla="*/ 6667 h 10081"/>
              <a:gd name="connsiteX6" fmla="*/ 5882 w 9978"/>
              <a:gd name="connsiteY6" fmla="*/ 7949 h 10081"/>
              <a:gd name="connsiteX7" fmla="*/ 7412 w 9978"/>
              <a:gd name="connsiteY7" fmla="*/ 8718 h 10081"/>
              <a:gd name="connsiteX8" fmla="*/ 9978 w 9978"/>
              <a:gd name="connsiteY8" fmla="*/ 10081 h 10081"/>
              <a:gd name="connsiteX9" fmla="*/ 0 w 9978"/>
              <a:gd name="connsiteY9" fmla="*/ 10000 h 10081"/>
              <a:gd name="connsiteX0" fmla="*/ 0 w 10000"/>
              <a:gd name="connsiteY0" fmla="*/ 9920 h 10000"/>
              <a:gd name="connsiteX1" fmla="*/ 0 w 10000"/>
              <a:gd name="connsiteY1" fmla="*/ 0 h 10000"/>
              <a:gd name="connsiteX2" fmla="*/ 943 w 10000"/>
              <a:gd name="connsiteY2" fmla="*/ 1781 h 10000"/>
              <a:gd name="connsiteX3" fmla="*/ 1982 w 10000"/>
              <a:gd name="connsiteY3" fmla="*/ 4197 h 10000"/>
              <a:gd name="connsiteX4" fmla="*/ 3183 w 10000"/>
              <a:gd name="connsiteY4" fmla="*/ 5342 h 10000"/>
              <a:gd name="connsiteX5" fmla="*/ 4598 w 10000"/>
              <a:gd name="connsiteY5" fmla="*/ 6613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943 w 10000"/>
              <a:gd name="connsiteY2" fmla="*/ 1781 h 10000"/>
              <a:gd name="connsiteX3" fmla="*/ 1982 w 10000"/>
              <a:gd name="connsiteY3" fmla="*/ 4197 h 10000"/>
              <a:gd name="connsiteX4" fmla="*/ 3183 w 10000"/>
              <a:gd name="connsiteY4" fmla="*/ 5580 h 10000"/>
              <a:gd name="connsiteX5" fmla="*/ 4598 w 10000"/>
              <a:gd name="connsiteY5" fmla="*/ 6613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943 w 10000"/>
              <a:gd name="connsiteY2" fmla="*/ 1781 h 10000"/>
              <a:gd name="connsiteX3" fmla="*/ 1982 w 10000"/>
              <a:gd name="connsiteY3" fmla="*/ 4197 h 10000"/>
              <a:gd name="connsiteX4" fmla="*/ 3183 w 10000"/>
              <a:gd name="connsiteY4" fmla="*/ 5580 h 10000"/>
              <a:gd name="connsiteX5" fmla="*/ 4576 w 10000"/>
              <a:gd name="connsiteY5" fmla="*/ 6947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82 w 10000"/>
              <a:gd name="connsiteY3" fmla="*/ 4197 h 10000"/>
              <a:gd name="connsiteX4" fmla="*/ 3183 w 10000"/>
              <a:gd name="connsiteY4" fmla="*/ 5580 h 10000"/>
              <a:gd name="connsiteX5" fmla="*/ 4576 w 10000"/>
              <a:gd name="connsiteY5" fmla="*/ 6947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871 w 10000"/>
              <a:gd name="connsiteY3" fmla="*/ 4340 h 10000"/>
              <a:gd name="connsiteX4" fmla="*/ 3183 w 10000"/>
              <a:gd name="connsiteY4" fmla="*/ 5580 h 10000"/>
              <a:gd name="connsiteX5" fmla="*/ 4576 w 10000"/>
              <a:gd name="connsiteY5" fmla="*/ 6947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83 w 10000"/>
              <a:gd name="connsiteY4" fmla="*/ 5580 h 10000"/>
              <a:gd name="connsiteX5" fmla="*/ 4576 w 10000"/>
              <a:gd name="connsiteY5" fmla="*/ 6947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83 w 10000"/>
              <a:gd name="connsiteY4" fmla="*/ 5580 h 10000"/>
              <a:gd name="connsiteX5" fmla="*/ 4532 w 10000"/>
              <a:gd name="connsiteY5" fmla="*/ 7138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17 w 10000"/>
              <a:gd name="connsiteY4" fmla="*/ 5628 h 10000"/>
              <a:gd name="connsiteX5" fmla="*/ 4532 w 10000"/>
              <a:gd name="connsiteY5" fmla="*/ 7138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17 w 10000"/>
              <a:gd name="connsiteY4" fmla="*/ 5628 h 10000"/>
              <a:gd name="connsiteX5" fmla="*/ 4532 w 10000"/>
              <a:gd name="connsiteY5" fmla="*/ 7138 h 10000"/>
              <a:gd name="connsiteX6" fmla="*/ 5873 w 10000"/>
              <a:gd name="connsiteY6" fmla="*/ 8123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17 w 10000"/>
              <a:gd name="connsiteY4" fmla="*/ 5628 h 10000"/>
              <a:gd name="connsiteX5" fmla="*/ 4532 w 10000"/>
              <a:gd name="connsiteY5" fmla="*/ 7138 h 10000"/>
              <a:gd name="connsiteX6" fmla="*/ 5873 w 10000"/>
              <a:gd name="connsiteY6" fmla="*/ 8123 h 10000"/>
              <a:gd name="connsiteX7" fmla="*/ 7406 w 10000"/>
              <a:gd name="connsiteY7" fmla="*/ 8886 h 10000"/>
              <a:gd name="connsiteX8" fmla="*/ 10000 w 10000"/>
              <a:gd name="connsiteY8" fmla="*/ 10000 h 10000"/>
              <a:gd name="connsiteX9" fmla="*/ 0 w 10000"/>
              <a:gd name="connsiteY9" fmla="*/ 9920 h 10000"/>
              <a:gd name="connsiteX0" fmla="*/ 0 w 10884"/>
              <a:gd name="connsiteY0" fmla="*/ 9920 h 10000"/>
              <a:gd name="connsiteX1" fmla="*/ 0 w 10884"/>
              <a:gd name="connsiteY1" fmla="*/ 0 h 10000"/>
              <a:gd name="connsiteX2" fmla="*/ 810 w 10884"/>
              <a:gd name="connsiteY2" fmla="*/ 2067 h 10000"/>
              <a:gd name="connsiteX3" fmla="*/ 1937 w 10884"/>
              <a:gd name="connsiteY3" fmla="*/ 4102 h 10000"/>
              <a:gd name="connsiteX4" fmla="*/ 3117 w 10884"/>
              <a:gd name="connsiteY4" fmla="*/ 5628 h 10000"/>
              <a:gd name="connsiteX5" fmla="*/ 4532 w 10884"/>
              <a:gd name="connsiteY5" fmla="*/ 7138 h 10000"/>
              <a:gd name="connsiteX6" fmla="*/ 5873 w 10884"/>
              <a:gd name="connsiteY6" fmla="*/ 8123 h 10000"/>
              <a:gd name="connsiteX7" fmla="*/ 7406 w 10884"/>
              <a:gd name="connsiteY7" fmla="*/ 8886 h 10000"/>
              <a:gd name="connsiteX8" fmla="*/ 10884 w 10884"/>
              <a:gd name="connsiteY8" fmla="*/ 10000 h 10000"/>
              <a:gd name="connsiteX9" fmla="*/ 0 w 10884"/>
              <a:gd name="connsiteY9" fmla="*/ 9920 h 10000"/>
              <a:gd name="connsiteX0" fmla="*/ 0 w 11415"/>
              <a:gd name="connsiteY0" fmla="*/ 9920 h 10095"/>
              <a:gd name="connsiteX1" fmla="*/ 0 w 11415"/>
              <a:gd name="connsiteY1" fmla="*/ 0 h 10095"/>
              <a:gd name="connsiteX2" fmla="*/ 810 w 11415"/>
              <a:gd name="connsiteY2" fmla="*/ 2067 h 10095"/>
              <a:gd name="connsiteX3" fmla="*/ 1937 w 11415"/>
              <a:gd name="connsiteY3" fmla="*/ 4102 h 10095"/>
              <a:gd name="connsiteX4" fmla="*/ 3117 w 11415"/>
              <a:gd name="connsiteY4" fmla="*/ 5628 h 10095"/>
              <a:gd name="connsiteX5" fmla="*/ 4532 w 11415"/>
              <a:gd name="connsiteY5" fmla="*/ 7138 h 10095"/>
              <a:gd name="connsiteX6" fmla="*/ 5873 w 11415"/>
              <a:gd name="connsiteY6" fmla="*/ 8123 h 10095"/>
              <a:gd name="connsiteX7" fmla="*/ 7406 w 11415"/>
              <a:gd name="connsiteY7" fmla="*/ 8886 h 10095"/>
              <a:gd name="connsiteX8" fmla="*/ 11415 w 11415"/>
              <a:gd name="connsiteY8" fmla="*/ 10095 h 10095"/>
              <a:gd name="connsiteX9" fmla="*/ 0 w 11415"/>
              <a:gd name="connsiteY9" fmla="*/ 9920 h 10095"/>
              <a:gd name="connsiteX0" fmla="*/ 0 w 11415"/>
              <a:gd name="connsiteY0" fmla="*/ 9920 h 9952"/>
              <a:gd name="connsiteX1" fmla="*/ 0 w 11415"/>
              <a:gd name="connsiteY1" fmla="*/ 0 h 9952"/>
              <a:gd name="connsiteX2" fmla="*/ 810 w 11415"/>
              <a:gd name="connsiteY2" fmla="*/ 2067 h 9952"/>
              <a:gd name="connsiteX3" fmla="*/ 1937 w 11415"/>
              <a:gd name="connsiteY3" fmla="*/ 4102 h 9952"/>
              <a:gd name="connsiteX4" fmla="*/ 3117 w 11415"/>
              <a:gd name="connsiteY4" fmla="*/ 5628 h 9952"/>
              <a:gd name="connsiteX5" fmla="*/ 4532 w 11415"/>
              <a:gd name="connsiteY5" fmla="*/ 7138 h 9952"/>
              <a:gd name="connsiteX6" fmla="*/ 5873 w 11415"/>
              <a:gd name="connsiteY6" fmla="*/ 8123 h 9952"/>
              <a:gd name="connsiteX7" fmla="*/ 7406 w 11415"/>
              <a:gd name="connsiteY7" fmla="*/ 8886 h 9952"/>
              <a:gd name="connsiteX8" fmla="*/ 11415 w 11415"/>
              <a:gd name="connsiteY8" fmla="*/ 9952 h 9952"/>
              <a:gd name="connsiteX9" fmla="*/ 0 w 11415"/>
              <a:gd name="connsiteY9" fmla="*/ 9920 h 9952"/>
              <a:gd name="connsiteX0" fmla="*/ 0 w 10000"/>
              <a:gd name="connsiteY0" fmla="*/ 9968 h 10000"/>
              <a:gd name="connsiteX1" fmla="*/ 0 w 10000"/>
              <a:gd name="connsiteY1" fmla="*/ 0 h 10000"/>
              <a:gd name="connsiteX2" fmla="*/ 710 w 10000"/>
              <a:gd name="connsiteY2" fmla="*/ 2077 h 10000"/>
              <a:gd name="connsiteX3" fmla="*/ 1697 w 10000"/>
              <a:gd name="connsiteY3" fmla="*/ 4122 h 10000"/>
              <a:gd name="connsiteX4" fmla="*/ 2731 w 10000"/>
              <a:gd name="connsiteY4" fmla="*/ 5655 h 10000"/>
              <a:gd name="connsiteX5" fmla="*/ 3970 w 10000"/>
              <a:gd name="connsiteY5" fmla="*/ 7172 h 10000"/>
              <a:gd name="connsiteX6" fmla="*/ 5145 w 10000"/>
              <a:gd name="connsiteY6" fmla="*/ 8162 h 10000"/>
              <a:gd name="connsiteX7" fmla="*/ 7321 w 10000"/>
              <a:gd name="connsiteY7" fmla="*/ 9217 h 10000"/>
              <a:gd name="connsiteX8" fmla="*/ 10000 w 10000"/>
              <a:gd name="connsiteY8" fmla="*/ 10000 h 10000"/>
              <a:gd name="connsiteX9" fmla="*/ 0 w 10000"/>
              <a:gd name="connsiteY9" fmla="*/ 9968 h 10000"/>
              <a:gd name="connsiteX0" fmla="*/ 0 w 10271"/>
              <a:gd name="connsiteY0" fmla="*/ 9968 h 10000"/>
              <a:gd name="connsiteX1" fmla="*/ 0 w 10271"/>
              <a:gd name="connsiteY1" fmla="*/ 0 h 10000"/>
              <a:gd name="connsiteX2" fmla="*/ 710 w 10271"/>
              <a:gd name="connsiteY2" fmla="*/ 2077 h 10000"/>
              <a:gd name="connsiteX3" fmla="*/ 1697 w 10271"/>
              <a:gd name="connsiteY3" fmla="*/ 4122 h 10000"/>
              <a:gd name="connsiteX4" fmla="*/ 2731 w 10271"/>
              <a:gd name="connsiteY4" fmla="*/ 5655 h 10000"/>
              <a:gd name="connsiteX5" fmla="*/ 3970 w 10271"/>
              <a:gd name="connsiteY5" fmla="*/ 7172 h 10000"/>
              <a:gd name="connsiteX6" fmla="*/ 5145 w 10271"/>
              <a:gd name="connsiteY6" fmla="*/ 8162 h 10000"/>
              <a:gd name="connsiteX7" fmla="*/ 7321 w 10271"/>
              <a:gd name="connsiteY7" fmla="*/ 9217 h 10000"/>
              <a:gd name="connsiteX8" fmla="*/ 10271 w 10271"/>
              <a:gd name="connsiteY8" fmla="*/ 10000 h 10000"/>
              <a:gd name="connsiteX9" fmla="*/ 0 w 10271"/>
              <a:gd name="connsiteY9" fmla="*/ 9968 h 10000"/>
              <a:gd name="connsiteX0" fmla="*/ 0 w 10271"/>
              <a:gd name="connsiteY0" fmla="*/ 9633 h 9665"/>
              <a:gd name="connsiteX1" fmla="*/ 0 w 10271"/>
              <a:gd name="connsiteY1" fmla="*/ 0 h 9665"/>
              <a:gd name="connsiteX2" fmla="*/ 710 w 10271"/>
              <a:gd name="connsiteY2" fmla="*/ 1742 h 9665"/>
              <a:gd name="connsiteX3" fmla="*/ 1697 w 10271"/>
              <a:gd name="connsiteY3" fmla="*/ 3787 h 9665"/>
              <a:gd name="connsiteX4" fmla="*/ 2731 w 10271"/>
              <a:gd name="connsiteY4" fmla="*/ 5320 h 9665"/>
              <a:gd name="connsiteX5" fmla="*/ 3970 w 10271"/>
              <a:gd name="connsiteY5" fmla="*/ 6837 h 9665"/>
              <a:gd name="connsiteX6" fmla="*/ 5145 w 10271"/>
              <a:gd name="connsiteY6" fmla="*/ 7827 h 9665"/>
              <a:gd name="connsiteX7" fmla="*/ 7321 w 10271"/>
              <a:gd name="connsiteY7" fmla="*/ 8882 h 9665"/>
              <a:gd name="connsiteX8" fmla="*/ 10271 w 10271"/>
              <a:gd name="connsiteY8" fmla="*/ 9665 h 9665"/>
              <a:gd name="connsiteX9" fmla="*/ 0 w 10271"/>
              <a:gd name="connsiteY9" fmla="*/ 9633 h 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71" h="9665">
                <a:moveTo>
                  <a:pt x="0" y="9633"/>
                </a:moveTo>
                <a:lnTo>
                  <a:pt x="0" y="0"/>
                </a:lnTo>
                <a:lnTo>
                  <a:pt x="710" y="1742"/>
                </a:lnTo>
                <a:lnTo>
                  <a:pt x="1697" y="3787"/>
                </a:lnTo>
                <a:lnTo>
                  <a:pt x="2731" y="5320"/>
                </a:lnTo>
                <a:lnTo>
                  <a:pt x="3970" y="6837"/>
                </a:lnTo>
                <a:lnTo>
                  <a:pt x="5145" y="7827"/>
                </a:lnTo>
                <a:lnTo>
                  <a:pt x="7321" y="8882"/>
                </a:lnTo>
                <a:lnTo>
                  <a:pt x="10271" y="9665"/>
                </a:lnTo>
                <a:lnTo>
                  <a:pt x="0" y="9633"/>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 name="Freeform 9"/>
          <p:cNvSpPr>
            <a:spLocks/>
          </p:cNvSpPr>
          <p:nvPr/>
        </p:nvSpPr>
        <p:spPr bwMode="auto">
          <a:xfrm>
            <a:off x="6308725" y="4576742"/>
            <a:ext cx="1262858" cy="480268"/>
          </a:xfrm>
          <a:custGeom>
            <a:avLst/>
            <a:gdLst>
              <a:gd name="T0" fmla="*/ 0 w 680"/>
              <a:gd name="T1" fmla="*/ 312 h 312"/>
              <a:gd name="T2" fmla="*/ 0 w 680"/>
              <a:gd name="T3" fmla="*/ 0 h 312"/>
              <a:gd name="T4" fmla="*/ 64 w 680"/>
              <a:gd name="T5" fmla="*/ 56 h 312"/>
              <a:gd name="T6" fmla="*/ 136 w 680"/>
              <a:gd name="T7" fmla="*/ 120 h 312"/>
              <a:gd name="T8" fmla="*/ 216 w 680"/>
              <a:gd name="T9" fmla="*/ 168 h 312"/>
              <a:gd name="T10" fmla="*/ 312 w 680"/>
              <a:gd name="T11" fmla="*/ 208 h 312"/>
              <a:gd name="T12" fmla="*/ 400 w 680"/>
              <a:gd name="T13" fmla="*/ 248 h 312"/>
              <a:gd name="T14" fmla="*/ 504 w 680"/>
              <a:gd name="T15" fmla="*/ 272 h 312"/>
              <a:gd name="T16" fmla="*/ 680 w 680"/>
              <a:gd name="T17" fmla="*/ 304 h 312"/>
              <a:gd name="T18" fmla="*/ 0 w 680"/>
              <a:gd name="T19" fmla="*/ 312 h 312"/>
              <a:gd name="connsiteX0" fmla="*/ 0 w 9978"/>
              <a:gd name="connsiteY0" fmla="*/ 10000 h 10081"/>
              <a:gd name="connsiteX1" fmla="*/ 0 w 9978"/>
              <a:gd name="connsiteY1" fmla="*/ 0 h 10081"/>
              <a:gd name="connsiteX2" fmla="*/ 941 w 9978"/>
              <a:gd name="connsiteY2" fmla="*/ 1795 h 10081"/>
              <a:gd name="connsiteX3" fmla="*/ 2000 w 9978"/>
              <a:gd name="connsiteY3" fmla="*/ 3846 h 10081"/>
              <a:gd name="connsiteX4" fmla="*/ 3176 w 9978"/>
              <a:gd name="connsiteY4" fmla="*/ 5385 h 10081"/>
              <a:gd name="connsiteX5" fmla="*/ 4588 w 9978"/>
              <a:gd name="connsiteY5" fmla="*/ 6667 h 10081"/>
              <a:gd name="connsiteX6" fmla="*/ 5882 w 9978"/>
              <a:gd name="connsiteY6" fmla="*/ 7949 h 10081"/>
              <a:gd name="connsiteX7" fmla="*/ 7412 w 9978"/>
              <a:gd name="connsiteY7" fmla="*/ 8718 h 10081"/>
              <a:gd name="connsiteX8" fmla="*/ 9978 w 9978"/>
              <a:gd name="connsiteY8" fmla="*/ 10081 h 10081"/>
              <a:gd name="connsiteX9" fmla="*/ 0 w 9978"/>
              <a:gd name="connsiteY9" fmla="*/ 10000 h 10081"/>
              <a:gd name="connsiteX0" fmla="*/ 0 w 10000"/>
              <a:gd name="connsiteY0" fmla="*/ 9920 h 10000"/>
              <a:gd name="connsiteX1" fmla="*/ 0 w 10000"/>
              <a:gd name="connsiteY1" fmla="*/ 0 h 10000"/>
              <a:gd name="connsiteX2" fmla="*/ 943 w 10000"/>
              <a:gd name="connsiteY2" fmla="*/ 1781 h 10000"/>
              <a:gd name="connsiteX3" fmla="*/ 1982 w 10000"/>
              <a:gd name="connsiteY3" fmla="*/ 4197 h 10000"/>
              <a:gd name="connsiteX4" fmla="*/ 3183 w 10000"/>
              <a:gd name="connsiteY4" fmla="*/ 5342 h 10000"/>
              <a:gd name="connsiteX5" fmla="*/ 4598 w 10000"/>
              <a:gd name="connsiteY5" fmla="*/ 6613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943 w 10000"/>
              <a:gd name="connsiteY2" fmla="*/ 1781 h 10000"/>
              <a:gd name="connsiteX3" fmla="*/ 1982 w 10000"/>
              <a:gd name="connsiteY3" fmla="*/ 4197 h 10000"/>
              <a:gd name="connsiteX4" fmla="*/ 3183 w 10000"/>
              <a:gd name="connsiteY4" fmla="*/ 5580 h 10000"/>
              <a:gd name="connsiteX5" fmla="*/ 4598 w 10000"/>
              <a:gd name="connsiteY5" fmla="*/ 6613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943 w 10000"/>
              <a:gd name="connsiteY2" fmla="*/ 1781 h 10000"/>
              <a:gd name="connsiteX3" fmla="*/ 1982 w 10000"/>
              <a:gd name="connsiteY3" fmla="*/ 4197 h 10000"/>
              <a:gd name="connsiteX4" fmla="*/ 3183 w 10000"/>
              <a:gd name="connsiteY4" fmla="*/ 5580 h 10000"/>
              <a:gd name="connsiteX5" fmla="*/ 4576 w 10000"/>
              <a:gd name="connsiteY5" fmla="*/ 6947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82 w 10000"/>
              <a:gd name="connsiteY3" fmla="*/ 4197 h 10000"/>
              <a:gd name="connsiteX4" fmla="*/ 3183 w 10000"/>
              <a:gd name="connsiteY4" fmla="*/ 5580 h 10000"/>
              <a:gd name="connsiteX5" fmla="*/ 4576 w 10000"/>
              <a:gd name="connsiteY5" fmla="*/ 6947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871 w 10000"/>
              <a:gd name="connsiteY3" fmla="*/ 4340 h 10000"/>
              <a:gd name="connsiteX4" fmla="*/ 3183 w 10000"/>
              <a:gd name="connsiteY4" fmla="*/ 5580 h 10000"/>
              <a:gd name="connsiteX5" fmla="*/ 4576 w 10000"/>
              <a:gd name="connsiteY5" fmla="*/ 6947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83 w 10000"/>
              <a:gd name="connsiteY4" fmla="*/ 5580 h 10000"/>
              <a:gd name="connsiteX5" fmla="*/ 4576 w 10000"/>
              <a:gd name="connsiteY5" fmla="*/ 6947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83 w 10000"/>
              <a:gd name="connsiteY4" fmla="*/ 5580 h 10000"/>
              <a:gd name="connsiteX5" fmla="*/ 4532 w 10000"/>
              <a:gd name="connsiteY5" fmla="*/ 7138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17 w 10000"/>
              <a:gd name="connsiteY4" fmla="*/ 5628 h 10000"/>
              <a:gd name="connsiteX5" fmla="*/ 4532 w 10000"/>
              <a:gd name="connsiteY5" fmla="*/ 7138 h 10000"/>
              <a:gd name="connsiteX6" fmla="*/ 5895 w 10000"/>
              <a:gd name="connsiteY6" fmla="*/ 7885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17 w 10000"/>
              <a:gd name="connsiteY4" fmla="*/ 5628 h 10000"/>
              <a:gd name="connsiteX5" fmla="*/ 4532 w 10000"/>
              <a:gd name="connsiteY5" fmla="*/ 7138 h 10000"/>
              <a:gd name="connsiteX6" fmla="*/ 5873 w 10000"/>
              <a:gd name="connsiteY6" fmla="*/ 8123 h 10000"/>
              <a:gd name="connsiteX7" fmla="*/ 7428 w 10000"/>
              <a:gd name="connsiteY7" fmla="*/ 8648 h 10000"/>
              <a:gd name="connsiteX8" fmla="*/ 10000 w 10000"/>
              <a:gd name="connsiteY8" fmla="*/ 10000 h 10000"/>
              <a:gd name="connsiteX9" fmla="*/ 0 w 10000"/>
              <a:gd name="connsiteY9" fmla="*/ 9920 h 10000"/>
              <a:gd name="connsiteX0" fmla="*/ 0 w 10000"/>
              <a:gd name="connsiteY0" fmla="*/ 9920 h 10000"/>
              <a:gd name="connsiteX1" fmla="*/ 0 w 10000"/>
              <a:gd name="connsiteY1" fmla="*/ 0 h 10000"/>
              <a:gd name="connsiteX2" fmla="*/ 810 w 10000"/>
              <a:gd name="connsiteY2" fmla="*/ 2067 h 10000"/>
              <a:gd name="connsiteX3" fmla="*/ 1937 w 10000"/>
              <a:gd name="connsiteY3" fmla="*/ 4102 h 10000"/>
              <a:gd name="connsiteX4" fmla="*/ 3117 w 10000"/>
              <a:gd name="connsiteY4" fmla="*/ 5628 h 10000"/>
              <a:gd name="connsiteX5" fmla="*/ 4532 w 10000"/>
              <a:gd name="connsiteY5" fmla="*/ 7138 h 10000"/>
              <a:gd name="connsiteX6" fmla="*/ 5873 w 10000"/>
              <a:gd name="connsiteY6" fmla="*/ 8123 h 10000"/>
              <a:gd name="connsiteX7" fmla="*/ 7406 w 10000"/>
              <a:gd name="connsiteY7" fmla="*/ 8886 h 10000"/>
              <a:gd name="connsiteX8" fmla="*/ 10000 w 10000"/>
              <a:gd name="connsiteY8" fmla="*/ 10000 h 10000"/>
              <a:gd name="connsiteX9" fmla="*/ 0 w 10000"/>
              <a:gd name="connsiteY9" fmla="*/ 9920 h 10000"/>
              <a:gd name="connsiteX0" fmla="*/ 0 w 10884"/>
              <a:gd name="connsiteY0" fmla="*/ 9920 h 10000"/>
              <a:gd name="connsiteX1" fmla="*/ 0 w 10884"/>
              <a:gd name="connsiteY1" fmla="*/ 0 h 10000"/>
              <a:gd name="connsiteX2" fmla="*/ 810 w 10884"/>
              <a:gd name="connsiteY2" fmla="*/ 2067 h 10000"/>
              <a:gd name="connsiteX3" fmla="*/ 1937 w 10884"/>
              <a:gd name="connsiteY3" fmla="*/ 4102 h 10000"/>
              <a:gd name="connsiteX4" fmla="*/ 3117 w 10884"/>
              <a:gd name="connsiteY4" fmla="*/ 5628 h 10000"/>
              <a:gd name="connsiteX5" fmla="*/ 4532 w 10884"/>
              <a:gd name="connsiteY5" fmla="*/ 7138 h 10000"/>
              <a:gd name="connsiteX6" fmla="*/ 5873 w 10884"/>
              <a:gd name="connsiteY6" fmla="*/ 8123 h 10000"/>
              <a:gd name="connsiteX7" fmla="*/ 7406 w 10884"/>
              <a:gd name="connsiteY7" fmla="*/ 8886 h 10000"/>
              <a:gd name="connsiteX8" fmla="*/ 10884 w 10884"/>
              <a:gd name="connsiteY8" fmla="*/ 10000 h 10000"/>
              <a:gd name="connsiteX9" fmla="*/ 0 w 10884"/>
              <a:gd name="connsiteY9" fmla="*/ 9920 h 10000"/>
              <a:gd name="connsiteX0" fmla="*/ 0 w 11415"/>
              <a:gd name="connsiteY0" fmla="*/ 9920 h 10095"/>
              <a:gd name="connsiteX1" fmla="*/ 0 w 11415"/>
              <a:gd name="connsiteY1" fmla="*/ 0 h 10095"/>
              <a:gd name="connsiteX2" fmla="*/ 810 w 11415"/>
              <a:gd name="connsiteY2" fmla="*/ 2067 h 10095"/>
              <a:gd name="connsiteX3" fmla="*/ 1937 w 11415"/>
              <a:gd name="connsiteY3" fmla="*/ 4102 h 10095"/>
              <a:gd name="connsiteX4" fmla="*/ 3117 w 11415"/>
              <a:gd name="connsiteY4" fmla="*/ 5628 h 10095"/>
              <a:gd name="connsiteX5" fmla="*/ 4532 w 11415"/>
              <a:gd name="connsiteY5" fmla="*/ 7138 h 10095"/>
              <a:gd name="connsiteX6" fmla="*/ 5873 w 11415"/>
              <a:gd name="connsiteY6" fmla="*/ 8123 h 10095"/>
              <a:gd name="connsiteX7" fmla="*/ 7406 w 11415"/>
              <a:gd name="connsiteY7" fmla="*/ 8886 h 10095"/>
              <a:gd name="connsiteX8" fmla="*/ 11415 w 11415"/>
              <a:gd name="connsiteY8" fmla="*/ 10095 h 10095"/>
              <a:gd name="connsiteX9" fmla="*/ 0 w 11415"/>
              <a:gd name="connsiteY9" fmla="*/ 9920 h 10095"/>
              <a:gd name="connsiteX0" fmla="*/ 0 w 11415"/>
              <a:gd name="connsiteY0" fmla="*/ 9920 h 9952"/>
              <a:gd name="connsiteX1" fmla="*/ 0 w 11415"/>
              <a:gd name="connsiteY1" fmla="*/ 0 h 9952"/>
              <a:gd name="connsiteX2" fmla="*/ 810 w 11415"/>
              <a:gd name="connsiteY2" fmla="*/ 2067 h 9952"/>
              <a:gd name="connsiteX3" fmla="*/ 1937 w 11415"/>
              <a:gd name="connsiteY3" fmla="*/ 4102 h 9952"/>
              <a:gd name="connsiteX4" fmla="*/ 3117 w 11415"/>
              <a:gd name="connsiteY4" fmla="*/ 5628 h 9952"/>
              <a:gd name="connsiteX5" fmla="*/ 4532 w 11415"/>
              <a:gd name="connsiteY5" fmla="*/ 7138 h 9952"/>
              <a:gd name="connsiteX6" fmla="*/ 5873 w 11415"/>
              <a:gd name="connsiteY6" fmla="*/ 8123 h 9952"/>
              <a:gd name="connsiteX7" fmla="*/ 7406 w 11415"/>
              <a:gd name="connsiteY7" fmla="*/ 8886 h 9952"/>
              <a:gd name="connsiteX8" fmla="*/ 11415 w 11415"/>
              <a:gd name="connsiteY8" fmla="*/ 9952 h 9952"/>
              <a:gd name="connsiteX9" fmla="*/ 0 w 11415"/>
              <a:gd name="connsiteY9" fmla="*/ 9920 h 9952"/>
              <a:gd name="connsiteX0" fmla="*/ 0 w 10000"/>
              <a:gd name="connsiteY0" fmla="*/ 9968 h 10000"/>
              <a:gd name="connsiteX1" fmla="*/ 0 w 10000"/>
              <a:gd name="connsiteY1" fmla="*/ 0 h 10000"/>
              <a:gd name="connsiteX2" fmla="*/ 710 w 10000"/>
              <a:gd name="connsiteY2" fmla="*/ 2077 h 10000"/>
              <a:gd name="connsiteX3" fmla="*/ 1697 w 10000"/>
              <a:gd name="connsiteY3" fmla="*/ 4122 h 10000"/>
              <a:gd name="connsiteX4" fmla="*/ 2731 w 10000"/>
              <a:gd name="connsiteY4" fmla="*/ 5655 h 10000"/>
              <a:gd name="connsiteX5" fmla="*/ 3970 w 10000"/>
              <a:gd name="connsiteY5" fmla="*/ 7172 h 10000"/>
              <a:gd name="connsiteX6" fmla="*/ 5145 w 10000"/>
              <a:gd name="connsiteY6" fmla="*/ 8162 h 10000"/>
              <a:gd name="connsiteX7" fmla="*/ 7321 w 10000"/>
              <a:gd name="connsiteY7" fmla="*/ 9217 h 10000"/>
              <a:gd name="connsiteX8" fmla="*/ 10000 w 10000"/>
              <a:gd name="connsiteY8" fmla="*/ 10000 h 10000"/>
              <a:gd name="connsiteX9" fmla="*/ 0 w 10000"/>
              <a:gd name="connsiteY9" fmla="*/ 9968 h 10000"/>
              <a:gd name="connsiteX0" fmla="*/ 0 w 10271"/>
              <a:gd name="connsiteY0" fmla="*/ 9968 h 10000"/>
              <a:gd name="connsiteX1" fmla="*/ 0 w 10271"/>
              <a:gd name="connsiteY1" fmla="*/ 0 h 10000"/>
              <a:gd name="connsiteX2" fmla="*/ 710 w 10271"/>
              <a:gd name="connsiteY2" fmla="*/ 2077 h 10000"/>
              <a:gd name="connsiteX3" fmla="*/ 1697 w 10271"/>
              <a:gd name="connsiteY3" fmla="*/ 4122 h 10000"/>
              <a:gd name="connsiteX4" fmla="*/ 2731 w 10271"/>
              <a:gd name="connsiteY4" fmla="*/ 5655 h 10000"/>
              <a:gd name="connsiteX5" fmla="*/ 3970 w 10271"/>
              <a:gd name="connsiteY5" fmla="*/ 7172 h 10000"/>
              <a:gd name="connsiteX6" fmla="*/ 5145 w 10271"/>
              <a:gd name="connsiteY6" fmla="*/ 8162 h 10000"/>
              <a:gd name="connsiteX7" fmla="*/ 7321 w 10271"/>
              <a:gd name="connsiteY7" fmla="*/ 9217 h 10000"/>
              <a:gd name="connsiteX8" fmla="*/ 10271 w 10271"/>
              <a:gd name="connsiteY8" fmla="*/ 10000 h 10000"/>
              <a:gd name="connsiteX9" fmla="*/ 0 w 10271"/>
              <a:gd name="connsiteY9" fmla="*/ 9968 h 10000"/>
              <a:gd name="connsiteX0" fmla="*/ 0 w 10271"/>
              <a:gd name="connsiteY0" fmla="*/ 9633 h 9665"/>
              <a:gd name="connsiteX1" fmla="*/ 0 w 10271"/>
              <a:gd name="connsiteY1" fmla="*/ 0 h 9665"/>
              <a:gd name="connsiteX2" fmla="*/ 710 w 10271"/>
              <a:gd name="connsiteY2" fmla="*/ 1742 h 9665"/>
              <a:gd name="connsiteX3" fmla="*/ 1697 w 10271"/>
              <a:gd name="connsiteY3" fmla="*/ 3787 h 9665"/>
              <a:gd name="connsiteX4" fmla="*/ 2731 w 10271"/>
              <a:gd name="connsiteY4" fmla="*/ 5320 h 9665"/>
              <a:gd name="connsiteX5" fmla="*/ 3970 w 10271"/>
              <a:gd name="connsiteY5" fmla="*/ 6837 h 9665"/>
              <a:gd name="connsiteX6" fmla="*/ 5145 w 10271"/>
              <a:gd name="connsiteY6" fmla="*/ 7827 h 9665"/>
              <a:gd name="connsiteX7" fmla="*/ 7321 w 10271"/>
              <a:gd name="connsiteY7" fmla="*/ 8882 h 9665"/>
              <a:gd name="connsiteX8" fmla="*/ 10271 w 10271"/>
              <a:gd name="connsiteY8" fmla="*/ 9665 h 9665"/>
              <a:gd name="connsiteX9" fmla="*/ 0 w 10271"/>
              <a:gd name="connsiteY9" fmla="*/ 9633 h 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71" h="9665">
                <a:moveTo>
                  <a:pt x="0" y="9633"/>
                </a:moveTo>
                <a:lnTo>
                  <a:pt x="0" y="0"/>
                </a:lnTo>
                <a:lnTo>
                  <a:pt x="710" y="1742"/>
                </a:lnTo>
                <a:lnTo>
                  <a:pt x="1697" y="3787"/>
                </a:lnTo>
                <a:lnTo>
                  <a:pt x="2731" y="5320"/>
                </a:lnTo>
                <a:lnTo>
                  <a:pt x="3970" y="6837"/>
                </a:lnTo>
                <a:lnTo>
                  <a:pt x="5145" y="7827"/>
                </a:lnTo>
                <a:lnTo>
                  <a:pt x="7321" y="8882"/>
                </a:lnTo>
                <a:lnTo>
                  <a:pt x="10271" y="9665"/>
                </a:lnTo>
                <a:lnTo>
                  <a:pt x="0" y="9633"/>
                </a:lnTo>
                <a:close/>
              </a:path>
            </a:pathLst>
          </a:cu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pic>
        <p:nvPicPr>
          <p:cNvPr id="20"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9600" y="969964"/>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20"/>
          <p:cNvSpPr/>
          <p:nvPr/>
        </p:nvSpPr>
        <p:spPr bwMode="auto">
          <a:xfrm>
            <a:off x="3420000" y="581026"/>
            <a:ext cx="23040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2" name="Text Box 15"/>
          <p:cNvSpPr txBox="1">
            <a:spLocks noChangeArrowheads="1"/>
          </p:cNvSpPr>
          <p:nvPr/>
        </p:nvSpPr>
        <p:spPr bwMode="auto">
          <a:xfrm>
            <a:off x="3517900" y="673100"/>
            <a:ext cx="2178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i="1" dirty="0"/>
              <a:t>H</a:t>
            </a:r>
            <a:r>
              <a:rPr lang="en-GB" sz="1800" b="1" baseline="-25000" dirty="0"/>
              <a:t>0</a:t>
            </a:r>
            <a:r>
              <a:rPr lang="en-GB" sz="1800" b="1" dirty="0"/>
              <a:t>: </a:t>
            </a:r>
            <a:r>
              <a:rPr lang="en-GB" sz="1800" b="1" i="1" dirty="0">
                <a:latin typeface="Symbol" pitchFamily="18" charset="2"/>
              </a:rPr>
              <a:t>b</a:t>
            </a:r>
            <a:r>
              <a:rPr lang="en-GB" sz="1800" b="1" baseline="-25000" dirty="0"/>
              <a:t>2</a:t>
            </a:r>
            <a:r>
              <a:rPr lang="en-GB" sz="1800" b="1" dirty="0"/>
              <a:t> = 0.9 is true</a:t>
            </a:r>
            <a:endParaRPr lang="en-US" sz="1800" b="1" dirty="0"/>
          </a:p>
        </p:txBody>
      </p:sp>
      <p:sp>
        <p:nvSpPr>
          <p:cNvPr id="23" name="Rectangle 22"/>
          <p:cNvSpPr/>
          <p:nvPr/>
        </p:nvSpPr>
        <p:spPr bwMode="auto">
          <a:xfrm>
            <a:off x="5953649" y="1352551"/>
            <a:ext cx="2609325" cy="1257299"/>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4" name="Text Box 11"/>
          <p:cNvSpPr txBox="1">
            <a:spLocks noChangeArrowheads="1"/>
          </p:cNvSpPr>
          <p:nvPr/>
        </p:nvSpPr>
        <p:spPr bwMode="auto">
          <a:xfrm>
            <a:off x="6048375" y="1444625"/>
            <a:ext cx="24638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b="1" dirty="0"/>
              <a:t>Nominal critical value of </a:t>
            </a:r>
            <a:r>
              <a:rPr lang="en-GB" b="1" i="1" dirty="0"/>
              <a:t>t</a:t>
            </a:r>
            <a:r>
              <a:rPr lang="en-GB" b="1" dirty="0"/>
              <a:t>, </a:t>
            </a:r>
            <a:r>
              <a:rPr lang="en-GB" b="1" i="1" dirty="0"/>
              <a:t>T</a:t>
            </a:r>
            <a:r>
              <a:rPr lang="en-GB" b="1" dirty="0"/>
              <a:t> = 100, is 1.98 at 5% level </a:t>
            </a:r>
            <a:endParaRPr lang="en-US" b="1" dirty="0"/>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269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29</a:t>
            </a:r>
            <a:endParaRPr lang="en-US" sz="1000" dirty="0">
              <a:solidFill>
                <a:srgbClr val="3366FF"/>
              </a:solidFill>
            </a:endParaRPr>
          </a:p>
        </p:txBody>
      </p:sp>
      <p:sp>
        <p:nvSpPr>
          <p:cNvPr id="24269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This means that, if one uses the critical values from the table, the risk of a Type I error when the null hypothesis is true is greater than 2.5 percent when </a:t>
            </a:r>
            <a:r>
              <a:rPr lang="en-US" sz="1500" b="1" dirty="0" smtClean="0"/>
              <a:t>     </a:t>
            </a:r>
            <a:r>
              <a:rPr lang="en-US" sz="1500" b="1" dirty="0"/>
              <a:t>is negative and less than 2.5 percent when it is positive.  The figures are 3.6 percent and 1.3 percent.</a:t>
            </a:r>
          </a:p>
        </p:txBody>
      </p:sp>
      <p:sp>
        <p:nvSpPr>
          <p:cNvPr id="242702" name="Freeform 14"/>
          <p:cNvSpPr>
            <a:spLocks/>
          </p:cNvSpPr>
          <p:nvPr/>
        </p:nvSpPr>
        <p:spPr bwMode="auto">
          <a:xfrm>
            <a:off x="6308623" y="4762500"/>
            <a:ext cx="1079603" cy="298664"/>
          </a:xfrm>
          <a:custGeom>
            <a:avLst/>
            <a:gdLst>
              <a:gd name="T0" fmla="*/ 0 w 680"/>
              <a:gd name="T1" fmla="*/ 312 h 312"/>
              <a:gd name="T2" fmla="*/ 0 w 680"/>
              <a:gd name="T3" fmla="*/ 0 h 312"/>
              <a:gd name="T4" fmla="*/ 64 w 680"/>
              <a:gd name="T5" fmla="*/ 56 h 312"/>
              <a:gd name="T6" fmla="*/ 136 w 680"/>
              <a:gd name="T7" fmla="*/ 120 h 312"/>
              <a:gd name="T8" fmla="*/ 216 w 680"/>
              <a:gd name="T9" fmla="*/ 168 h 312"/>
              <a:gd name="T10" fmla="*/ 312 w 680"/>
              <a:gd name="T11" fmla="*/ 208 h 312"/>
              <a:gd name="T12" fmla="*/ 400 w 680"/>
              <a:gd name="T13" fmla="*/ 248 h 312"/>
              <a:gd name="T14" fmla="*/ 504 w 680"/>
              <a:gd name="T15" fmla="*/ 272 h 312"/>
              <a:gd name="T16" fmla="*/ 680 w 680"/>
              <a:gd name="T17" fmla="*/ 304 h 312"/>
              <a:gd name="T18" fmla="*/ 0 w 680"/>
              <a:gd name="T19" fmla="*/ 312 h 312"/>
              <a:gd name="connsiteX0" fmla="*/ 0 w 10000"/>
              <a:gd name="connsiteY0" fmla="*/ 9400 h 9400"/>
              <a:gd name="connsiteX1" fmla="*/ 0 w 10000"/>
              <a:gd name="connsiteY1" fmla="*/ 0 h 9400"/>
              <a:gd name="connsiteX2" fmla="*/ 941 w 10000"/>
              <a:gd name="connsiteY2" fmla="*/ 1195 h 9400"/>
              <a:gd name="connsiteX3" fmla="*/ 2000 w 10000"/>
              <a:gd name="connsiteY3" fmla="*/ 3246 h 9400"/>
              <a:gd name="connsiteX4" fmla="*/ 3176 w 10000"/>
              <a:gd name="connsiteY4" fmla="*/ 4785 h 9400"/>
              <a:gd name="connsiteX5" fmla="*/ 4588 w 10000"/>
              <a:gd name="connsiteY5" fmla="*/ 6067 h 9400"/>
              <a:gd name="connsiteX6" fmla="*/ 5882 w 10000"/>
              <a:gd name="connsiteY6" fmla="*/ 7349 h 9400"/>
              <a:gd name="connsiteX7" fmla="*/ 7412 w 10000"/>
              <a:gd name="connsiteY7" fmla="*/ 8118 h 9400"/>
              <a:gd name="connsiteX8" fmla="*/ 10000 w 10000"/>
              <a:gd name="connsiteY8" fmla="*/ 9144 h 9400"/>
              <a:gd name="connsiteX9" fmla="*/ 0 w 10000"/>
              <a:gd name="connsiteY9" fmla="*/ 9400 h 9400"/>
              <a:gd name="connsiteX0" fmla="*/ 0 w 10000"/>
              <a:gd name="connsiteY0" fmla="*/ 10000 h 10000"/>
              <a:gd name="connsiteX1" fmla="*/ 0 w 10000"/>
              <a:gd name="connsiteY1" fmla="*/ 0 h 10000"/>
              <a:gd name="connsiteX2" fmla="*/ 919 w 10000"/>
              <a:gd name="connsiteY2" fmla="*/ 2308 h 10000"/>
              <a:gd name="connsiteX3" fmla="*/ 2000 w 10000"/>
              <a:gd name="connsiteY3" fmla="*/ 3453 h 10000"/>
              <a:gd name="connsiteX4" fmla="*/ 3176 w 10000"/>
              <a:gd name="connsiteY4" fmla="*/ 5090 h 10000"/>
              <a:gd name="connsiteX5" fmla="*/ 4588 w 10000"/>
              <a:gd name="connsiteY5" fmla="*/ 6454 h 10000"/>
              <a:gd name="connsiteX6" fmla="*/ 5882 w 10000"/>
              <a:gd name="connsiteY6" fmla="*/ 7818 h 10000"/>
              <a:gd name="connsiteX7" fmla="*/ 7412 w 10000"/>
              <a:gd name="connsiteY7" fmla="*/ 8636 h 10000"/>
              <a:gd name="connsiteX8" fmla="*/ 10000 w 10000"/>
              <a:gd name="connsiteY8" fmla="*/ 9728 h 10000"/>
              <a:gd name="connsiteX9" fmla="*/ 0 w 10000"/>
              <a:gd name="connsiteY9" fmla="*/ 10000 h 10000"/>
              <a:gd name="connsiteX0" fmla="*/ 0 w 10000"/>
              <a:gd name="connsiteY0" fmla="*/ 10000 h 10000"/>
              <a:gd name="connsiteX1" fmla="*/ 0 w 10000"/>
              <a:gd name="connsiteY1" fmla="*/ 0 h 10000"/>
              <a:gd name="connsiteX2" fmla="*/ 919 w 10000"/>
              <a:gd name="connsiteY2" fmla="*/ 2308 h 10000"/>
              <a:gd name="connsiteX3" fmla="*/ 2000 w 10000"/>
              <a:gd name="connsiteY3" fmla="*/ 4490 h 10000"/>
              <a:gd name="connsiteX4" fmla="*/ 3176 w 10000"/>
              <a:gd name="connsiteY4" fmla="*/ 5090 h 10000"/>
              <a:gd name="connsiteX5" fmla="*/ 4588 w 10000"/>
              <a:gd name="connsiteY5" fmla="*/ 6454 h 10000"/>
              <a:gd name="connsiteX6" fmla="*/ 5882 w 10000"/>
              <a:gd name="connsiteY6" fmla="*/ 7818 h 10000"/>
              <a:gd name="connsiteX7" fmla="*/ 7412 w 10000"/>
              <a:gd name="connsiteY7" fmla="*/ 8636 h 10000"/>
              <a:gd name="connsiteX8" fmla="*/ 10000 w 10000"/>
              <a:gd name="connsiteY8" fmla="*/ 9728 h 10000"/>
              <a:gd name="connsiteX9" fmla="*/ 0 w 10000"/>
              <a:gd name="connsiteY9" fmla="*/ 10000 h 10000"/>
              <a:gd name="connsiteX0" fmla="*/ 0 w 10000"/>
              <a:gd name="connsiteY0" fmla="*/ 10000 h 10000"/>
              <a:gd name="connsiteX1" fmla="*/ 0 w 10000"/>
              <a:gd name="connsiteY1" fmla="*/ 0 h 10000"/>
              <a:gd name="connsiteX2" fmla="*/ 919 w 10000"/>
              <a:gd name="connsiteY2" fmla="*/ 2308 h 10000"/>
              <a:gd name="connsiteX3" fmla="*/ 2000 w 10000"/>
              <a:gd name="connsiteY3" fmla="*/ 4490 h 10000"/>
              <a:gd name="connsiteX4" fmla="*/ 3132 w 10000"/>
              <a:gd name="connsiteY4" fmla="*/ 6287 h 10000"/>
              <a:gd name="connsiteX5" fmla="*/ 4588 w 10000"/>
              <a:gd name="connsiteY5" fmla="*/ 6454 h 10000"/>
              <a:gd name="connsiteX6" fmla="*/ 5882 w 10000"/>
              <a:gd name="connsiteY6" fmla="*/ 7818 h 10000"/>
              <a:gd name="connsiteX7" fmla="*/ 7412 w 10000"/>
              <a:gd name="connsiteY7" fmla="*/ 8636 h 10000"/>
              <a:gd name="connsiteX8" fmla="*/ 10000 w 10000"/>
              <a:gd name="connsiteY8" fmla="*/ 9728 h 10000"/>
              <a:gd name="connsiteX9" fmla="*/ 0 w 10000"/>
              <a:gd name="connsiteY9" fmla="*/ 10000 h 10000"/>
              <a:gd name="connsiteX0" fmla="*/ 0 w 10000"/>
              <a:gd name="connsiteY0" fmla="*/ 10000 h 10000"/>
              <a:gd name="connsiteX1" fmla="*/ 0 w 10000"/>
              <a:gd name="connsiteY1" fmla="*/ 0 h 10000"/>
              <a:gd name="connsiteX2" fmla="*/ 919 w 10000"/>
              <a:gd name="connsiteY2" fmla="*/ 2308 h 10000"/>
              <a:gd name="connsiteX3" fmla="*/ 2000 w 10000"/>
              <a:gd name="connsiteY3" fmla="*/ 4490 h 10000"/>
              <a:gd name="connsiteX4" fmla="*/ 3132 w 10000"/>
              <a:gd name="connsiteY4" fmla="*/ 6287 h 10000"/>
              <a:gd name="connsiteX5" fmla="*/ 4500 w 10000"/>
              <a:gd name="connsiteY5" fmla="*/ 7810 h 10000"/>
              <a:gd name="connsiteX6" fmla="*/ 5882 w 10000"/>
              <a:gd name="connsiteY6" fmla="*/ 7818 h 10000"/>
              <a:gd name="connsiteX7" fmla="*/ 7412 w 10000"/>
              <a:gd name="connsiteY7" fmla="*/ 8636 h 10000"/>
              <a:gd name="connsiteX8" fmla="*/ 10000 w 10000"/>
              <a:gd name="connsiteY8" fmla="*/ 9728 h 10000"/>
              <a:gd name="connsiteX9" fmla="*/ 0 w 10000"/>
              <a:gd name="connsiteY9" fmla="*/ 10000 h 10000"/>
              <a:gd name="connsiteX0" fmla="*/ 0 w 10000"/>
              <a:gd name="connsiteY0" fmla="*/ 10000 h 10000"/>
              <a:gd name="connsiteX1" fmla="*/ 0 w 10000"/>
              <a:gd name="connsiteY1" fmla="*/ 0 h 10000"/>
              <a:gd name="connsiteX2" fmla="*/ 919 w 10000"/>
              <a:gd name="connsiteY2" fmla="*/ 2308 h 10000"/>
              <a:gd name="connsiteX3" fmla="*/ 2000 w 10000"/>
              <a:gd name="connsiteY3" fmla="*/ 4490 h 10000"/>
              <a:gd name="connsiteX4" fmla="*/ 3132 w 10000"/>
              <a:gd name="connsiteY4" fmla="*/ 6287 h 10000"/>
              <a:gd name="connsiteX5" fmla="*/ 4500 w 10000"/>
              <a:gd name="connsiteY5" fmla="*/ 7810 h 10000"/>
              <a:gd name="connsiteX6" fmla="*/ 5838 w 10000"/>
              <a:gd name="connsiteY6" fmla="*/ 8536 h 10000"/>
              <a:gd name="connsiteX7" fmla="*/ 7412 w 10000"/>
              <a:gd name="connsiteY7" fmla="*/ 8636 h 10000"/>
              <a:gd name="connsiteX8" fmla="*/ 10000 w 10000"/>
              <a:gd name="connsiteY8" fmla="*/ 9728 h 10000"/>
              <a:gd name="connsiteX9" fmla="*/ 0 w 10000"/>
              <a:gd name="connsiteY9" fmla="*/ 10000 h 10000"/>
              <a:gd name="connsiteX0" fmla="*/ 0 w 10000"/>
              <a:gd name="connsiteY0" fmla="*/ 10000 h 10000"/>
              <a:gd name="connsiteX1" fmla="*/ 0 w 10000"/>
              <a:gd name="connsiteY1" fmla="*/ 0 h 10000"/>
              <a:gd name="connsiteX2" fmla="*/ 919 w 10000"/>
              <a:gd name="connsiteY2" fmla="*/ 2308 h 10000"/>
              <a:gd name="connsiteX3" fmla="*/ 2000 w 10000"/>
              <a:gd name="connsiteY3" fmla="*/ 4490 h 10000"/>
              <a:gd name="connsiteX4" fmla="*/ 3132 w 10000"/>
              <a:gd name="connsiteY4" fmla="*/ 6287 h 10000"/>
              <a:gd name="connsiteX5" fmla="*/ 4500 w 10000"/>
              <a:gd name="connsiteY5" fmla="*/ 7810 h 10000"/>
              <a:gd name="connsiteX6" fmla="*/ 5838 w 10000"/>
              <a:gd name="connsiteY6" fmla="*/ 8536 h 10000"/>
              <a:gd name="connsiteX7" fmla="*/ 7390 w 10000"/>
              <a:gd name="connsiteY7" fmla="*/ 8955 h 10000"/>
              <a:gd name="connsiteX8" fmla="*/ 10000 w 10000"/>
              <a:gd name="connsiteY8" fmla="*/ 9728 h 10000"/>
              <a:gd name="connsiteX9" fmla="*/ 0 w 10000"/>
              <a:gd name="connsiteY9" fmla="*/ 10000 h 10000"/>
              <a:gd name="connsiteX0" fmla="*/ 0 w 10022"/>
              <a:gd name="connsiteY0" fmla="*/ 9681 h 9728"/>
              <a:gd name="connsiteX1" fmla="*/ 22 w 10022"/>
              <a:gd name="connsiteY1" fmla="*/ 0 h 9728"/>
              <a:gd name="connsiteX2" fmla="*/ 941 w 10022"/>
              <a:gd name="connsiteY2" fmla="*/ 2308 h 9728"/>
              <a:gd name="connsiteX3" fmla="*/ 2022 w 10022"/>
              <a:gd name="connsiteY3" fmla="*/ 4490 h 9728"/>
              <a:gd name="connsiteX4" fmla="*/ 3154 w 10022"/>
              <a:gd name="connsiteY4" fmla="*/ 6287 h 9728"/>
              <a:gd name="connsiteX5" fmla="*/ 4522 w 10022"/>
              <a:gd name="connsiteY5" fmla="*/ 7810 h 9728"/>
              <a:gd name="connsiteX6" fmla="*/ 5860 w 10022"/>
              <a:gd name="connsiteY6" fmla="*/ 8536 h 9728"/>
              <a:gd name="connsiteX7" fmla="*/ 7412 w 10022"/>
              <a:gd name="connsiteY7" fmla="*/ 8955 h 9728"/>
              <a:gd name="connsiteX8" fmla="*/ 10022 w 10022"/>
              <a:gd name="connsiteY8" fmla="*/ 9728 h 9728"/>
              <a:gd name="connsiteX9" fmla="*/ 0 w 10022"/>
              <a:gd name="connsiteY9" fmla="*/ 9681 h 9728"/>
              <a:gd name="connsiteX0" fmla="*/ 0 w 10000"/>
              <a:gd name="connsiteY0" fmla="*/ 9952 h 10246"/>
              <a:gd name="connsiteX1" fmla="*/ 22 w 10000"/>
              <a:gd name="connsiteY1" fmla="*/ 0 h 10246"/>
              <a:gd name="connsiteX2" fmla="*/ 939 w 10000"/>
              <a:gd name="connsiteY2" fmla="*/ 2373 h 10246"/>
              <a:gd name="connsiteX3" fmla="*/ 2018 w 10000"/>
              <a:gd name="connsiteY3" fmla="*/ 4616 h 10246"/>
              <a:gd name="connsiteX4" fmla="*/ 3147 w 10000"/>
              <a:gd name="connsiteY4" fmla="*/ 6463 h 10246"/>
              <a:gd name="connsiteX5" fmla="*/ 4512 w 10000"/>
              <a:gd name="connsiteY5" fmla="*/ 8028 h 10246"/>
              <a:gd name="connsiteX6" fmla="*/ 5847 w 10000"/>
              <a:gd name="connsiteY6" fmla="*/ 8775 h 10246"/>
              <a:gd name="connsiteX7" fmla="*/ 7396 w 10000"/>
              <a:gd name="connsiteY7" fmla="*/ 9205 h 10246"/>
              <a:gd name="connsiteX8" fmla="*/ 10000 w 10000"/>
              <a:gd name="connsiteY8" fmla="*/ 10246 h 10246"/>
              <a:gd name="connsiteX9" fmla="*/ 0 w 10000"/>
              <a:gd name="connsiteY9" fmla="*/ 9952 h 10246"/>
              <a:gd name="connsiteX0" fmla="*/ 0 w 10000"/>
              <a:gd name="connsiteY0" fmla="*/ 9870 h 10246"/>
              <a:gd name="connsiteX1" fmla="*/ 22 w 10000"/>
              <a:gd name="connsiteY1" fmla="*/ 0 h 10246"/>
              <a:gd name="connsiteX2" fmla="*/ 939 w 10000"/>
              <a:gd name="connsiteY2" fmla="*/ 2373 h 10246"/>
              <a:gd name="connsiteX3" fmla="*/ 2018 w 10000"/>
              <a:gd name="connsiteY3" fmla="*/ 4616 h 10246"/>
              <a:gd name="connsiteX4" fmla="*/ 3147 w 10000"/>
              <a:gd name="connsiteY4" fmla="*/ 6463 h 10246"/>
              <a:gd name="connsiteX5" fmla="*/ 4512 w 10000"/>
              <a:gd name="connsiteY5" fmla="*/ 8028 h 10246"/>
              <a:gd name="connsiteX6" fmla="*/ 5847 w 10000"/>
              <a:gd name="connsiteY6" fmla="*/ 8775 h 10246"/>
              <a:gd name="connsiteX7" fmla="*/ 7396 w 10000"/>
              <a:gd name="connsiteY7" fmla="*/ 9205 h 10246"/>
              <a:gd name="connsiteX8" fmla="*/ 10000 w 10000"/>
              <a:gd name="connsiteY8" fmla="*/ 10246 h 10246"/>
              <a:gd name="connsiteX9" fmla="*/ 0 w 10000"/>
              <a:gd name="connsiteY9" fmla="*/ 9870 h 10246"/>
              <a:gd name="connsiteX0" fmla="*/ 0 w 10000"/>
              <a:gd name="connsiteY0" fmla="*/ 9870 h 10246"/>
              <a:gd name="connsiteX1" fmla="*/ 22 w 10000"/>
              <a:gd name="connsiteY1" fmla="*/ 0 h 10246"/>
              <a:gd name="connsiteX2" fmla="*/ 939 w 10000"/>
              <a:gd name="connsiteY2" fmla="*/ 2373 h 10246"/>
              <a:gd name="connsiteX3" fmla="*/ 2018 w 10000"/>
              <a:gd name="connsiteY3" fmla="*/ 4616 h 10246"/>
              <a:gd name="connsiteX4" fmla="*/ 3147 w 10000"/>
              <a:gd name="connsiteY4" fmla="*/ 6463 h 10246"/>
              <a:gd name="connsiteX5" fmla="*/ 4512 w 10000"/>
              <a:gd name="connsiteY5" fmla="*/ 8028 h 10246"/>
              <a:gd name="connsiteX6" fmla="*/ 5847 w 10000"/>
              <a:gd name="connsiteY6" fmla="*/ 8775 h 10246"/>
              <a:gd name="connsiteX7" fmla="*/ 7396 w 10000"/>
              <a:gd name="connsiteY7" fmla="*/ 9205 h 10246"/>
              <a:gd name="connsiteX8" fmla="*/ 10000 w 10000"/>
              <a:gd name="connsiteY8" fmla="*/ 10246 h 10246"/>
              <a:gd name="connsiteX9" fmla="*/ 0 w 10000"/>
              <a:gd name="connsiteY9" fmla="*/ 9870 h 10246"/>
              <a:gd name="connsiteX0" fmla="*/ 0 w 10000"/>
              <a:gd name="connsiteY0" fmla="*/ 9870 h 10246"/>
              <a:gd name="connsiteX1" fmla="*/ 22 w 10000"/>
              <a:gd name="connsiteY1" fmla="*/ 0 h 10246"/>
              <a:gd name="connsiteX2" fmla="*/ 939 w 10000"/>
              <a:gd name="connsiteY2" fmla="*/ 2373 h 10246"/>
              <a:gd name="connsiteX3" fmla="*/ 2018 w 10000"/>
              <a:gd name="connsiteY3" fmla="*/ 4616 h 10246"/>
              <a:gd name="connsiteX4" fmla="*/ 3147 w 10000"/>
              <a:gd name="connsiteY4" fmla="*/ 6463 h 10246"/>
              <a:gd name="connsiteX5" fmla="*/ 4512 w 10000"/>
              <a:gd name="connsiteY5" fmla="*/ 8028 h 10246"/>
              <a:gd name="connsiteX6" fmla="*/ 5847 w 10000"/>
              <a:gd name="connsiteY6" fmla="*/ 8775 h 10246"/>
              <a:gd name="connsiteX7" fmla="*/ 7396 w 10000"/>
              <a:gd name="connsiteY7" fmla="*/ 9205 h 10246"/>
              <a:gd name="connsiteX8" fmla="*/ 10000 w 10000"/>
              <a:gd name="connsiteY8" fmla="*/ 10246 h 10246"/>
              <a:gd name="connsiteX9" fmla="*/ 0 w 10000"/>
              <a:gd name="connsiteY9" fmla="*/ 9870 h 10246"/>
              <a:gd name="connsiteX0" fmla="*/ 0 w 10000"/>
              <a:gd name="connsiteY0" fmla="*/ 9870 h 10246"/>
              <a:gd name="connsiteX1" fmla="*/ 22 w 10000"/>
              <a:gd name="connsiteY1" fmla="*/ 0 h 10246"/>
              <a:gd name="connsiteX2" fmla="*/ 939 w 10000"/>
              <a:gd name="connsiteY2" fmla="*/ 2373 h 10246"/>
              <a:gd name="connsiteX3" fmla="*/ 2018 w 10000"/>
              <a:gd name="connsiteY3" fmla="*/ 4616 h 10246"/>
              <a:gd name="connsiteX4" fmla="*/ 3147 w 10000"/>
              <a:gd name="connsiteY4" fmla="*/ 6463 h 10246"/>
              <a:gd name="connsiteX5" fmla="*/ 4490 w 10000"/>
              <a:gd name="connsiteY5" fmla="*/ 7700 h 10246"/>
              <a:gd name="connsiteX6" fmla="*/ 5847 w 10000"/>
              <a:gd name="connsiteY6" fmla="*/ 8775 h 10246"/>
              <a:gd name="connsiteX7" fmla="*/ 7396 w 10000"/>
              <a:gd name="connsiteY7" fmla="*/ 9205 h 10246"/>
              <a:gd name="connsiteX8" fmla="*/ 10000 w 10000"/>
              <a:gd name="connsiteY8" fmla="*/ 10246 h 10246"/>
              <a:gd name="connsiteX9" fmla="*/ 0 w 10000"/>
              <a:gd name="connsiteY9" fmla="*/ 9870 h 10246"/>
              <a:gd name="connsiteX0" fmla="*/ 0 w 10000"/>
              <a:gd name="connsiteY0" fmla="*/ 9870 h 10246"/>
              <a:gd name="connsiteX1" fmla="*/ 22 w 10000"/>
              <a:gd name="connsiteY1" fmla="*/ 0 h 10246"/>
              <a:gd name="connsiteX2" fmla="*/ 939 w 10000"/>
              <a:gd name="connsiteY2" fmla="*/ 2373 h 10246"/>
              <a:gd name="connsiteX3" fmla="*/ 2018 w 10000"/>
              <a:gd name="connsiteY3" fmla="*/ 4616 h 10246"/>
              <a:gd name="connsiteX4" fmla="*/ 3147 w 10000"/>
              <a:gd name="connsiteY4" fmla="*/ 6135 h 10246"/>
              <a:gd name="connsiteX5" fmla="*/ 4490 w 10000"/>
              <a:gd name="connsiteY5" fmla="*/ 7700 h 10246"/>
              <a:gd name="connsiteX6" fmla="*/ 5847 w 10000"/>
              <a:gd name="connsiteY6" fmla="*/ 8775 h 10246"/>
              <a:gd name="connsiteX7" fmla="*/ 7396 w 10000"/>
              <a:gd name="connsiteY7" fmla="*/ 9205 h 10246"/>
              <a:gd name="connsiteX8" fmla="*/ 10000 w 10000"/>
              <a:gd name="connsiteY8" fmla="*/ 10246 h 10246"/>
              <a:gd name="connsiteX9" fmla="*/ 0 w 10000"/>
              <a:gd name="connsiteY9" fmla="*/ 9870 h 10246"/>
              <a:gd name="connsiteX0" fmla="*/ 23 w 9979"/>
              <a:gd name="connsiteY0" fmla="*/ 10116 h 10287"/>
              <a:gd name="connsiteX1" fmla="*/ 1 w 9979"/>
              <a:gd name="connsiteY1" fmla="*/ 0 h 10287"/>
              <a:gd name="connsiteX2" fmla="*/ 918 w 9979"/>
              <a:gd name="connsiteY2" fmla="*/ 2373 h 10287"/>
              <a:gd name="connsiteX3" fmla="*/ 1997 w 9979"/>
              <a:gd name="connsiteY3" fmla="*/ 4616 h 10287"/>
              <a:gd name="connsiteX4" fmla="*/ 3126 w 9979"/>
              <a:gd name="connsiteY4" fmla="*/ 6135 h 10287"/>
              <a:gd name="connsiteX5" fmla="*/ 4469 w 9979"/>
              <a:gd name="connsiteY5" fmla="*/ 7700 h 10287"/>
              <a:gd name="connsiteX6" fmla="*/ 5826 w 9979"/>
              <a:gd name="connsiteY6" fmla="*/ 8775 h 10287"/>
              <a:gd name="connsiteX7" fmla="*/ 7375 w 9979"/>
              <a:gd name="connsiteY7" fmla="*/ 9205 h 10287"/>
              <a:gd name="connsiteX8" fmla="*/ 9979 w 9979"/>
              <a:gd name="connsiteY8" fmla="*/ 10246 h 10287"/>
              <a:gd name="connsiteX9" fmla="*/ 23 w 9979"/>
              <a:gd name="connsiteY9" fmla="*/ 10116 h 10287"/>
              <a:gd name="connsiteX0" fmla="*/ 23 w 10000"/>
              <a:gd name="connsiteY0" fmla="*/ 9834 h 10000"/>
              <a:gd name="connsiteX1" fmla="*/ 1 w 10000"/>
              <a:gd name="connsiteY1" fmla="*/ 0 h 10000"/>
              <a:gd name="connsiteX2" fmla="*/ 920 w 10000"/>
              <a:gd name="connsiteY2" fmla="*/ 2307 h 10000"/>
              <a:gd name="connsiteX3" fmla="*/ 2001 w 10000"/>
              <a:gd name="connsiteY3" fmla="*/ 4487 h 10000"/>
              <a:gd name="connsiteX4" fmla="*/ 3133 w 10000"/>
              <a:gd name="connsiteY4" fmla="*/ 5964 h 10000"/>
              <a:gd name="connsiteX5" fmla="*/ 4478 w 10000"/>
              <a:gd name="connsiteY5" fmla="*/ 7485 h 10000"/>
              <a:gd name="connsiteX6" fmla="*/ 5816 w 10000"/>
              <a:gd name="connsiteY6" fmla="*/ 8211 h 10000"/>
              <a:gd name="connsiteX7" fmla="*/ 7391 w 10000"/>
              <a:gd name="connsiteY7" fmla="*/ 8948 h 10000"/>
              <a:gd name="connsiteX8" fmla="*/ 10000 w 10000"/>
              <a:gd name="connsiteY8" fmla="*/ 9960 h 10000"/>
              <a:gd name="connsiteX9" fmla="*/ 23 w 10000"/>
              <a:gd name="connsiteY9" fmla="*/ 983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23" y="9834"/>
                </a:moveTo>
                <a:cubicBezTo>
                  <a:pt x="30" y="6608"/>
                  <a:pt x="-6" y="3224"/>
                  <a:pt x="1" y="0"/>
                </a:cubicBezTo>
                <a:lnTo>
                  <a:pt x="920" y="2307"/>
                </a:lnTo>
                <a:lnTo>
                  <a:pt x="2001" y="4487"/>
                </a:lnTo>
                <a:lnTo>
                  <a:pt x="3133" y="5964"/>
                </a:lnTo>
                <a:lnTo>
                  <a:pt x="4478" y="7485"/>
                </a:lnTo>
                <a:lnTo>
                  <a:pt x="5816" y="8211"/>
                </a:lnTo>
                <a:lnTo>
                  <a:pt x="7391" y="8948"/>
                </a:lnTo>
                <a:lnTo>
                  <a:pt x="10000" y="9960"/>
                </a:lnTo>
                <a:cubicBezTo>
                  <a:pt x="6660" y="9839"/>
                  <a:pt x="5062" y="10194"/>
                  <a:pt x="23" y="9834"/>
                </a:cubicBezTo>
                <a:close/>
              </a:path>
            </a:pathLst>
          </a:custGeom>
          <a:solidFill>
            <a:srgbClr val="000000"/>
          </a:solidFill>
          <a:ln>
            <a:noFill/>
          </a:ln>
          <a:effectLst/>
          <a:extLst/>
        </p:spPr>
        <p:txBody>
          <a:bodyPr/>
          <a:lstStyle/>
          <a:p>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242700" name="Text Box 12"/>
          <p:cNvSpPr txBox="1">
            <a:spLocks noChangeArrowheads="1"/>
          </p:cNvSpPr>
          <p:nvPr/>
        </p:nvSpPr>
        <p:spPr bwMode="auto">
          <a:xfrm>
            <a:off x="6048000" y="2016000"/>
            <a:ext cx="2311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b="1" i="1" dirty="0"/>
              <a:t>p</a:t>
            </a:r>
            <a:r>
              <a:rPr lang="en-GB" b="1" dirty="0"/>
              <a:t>( </a:t>
            </a:r>
            <a:r>
              <a:rPr lang="en-GB" b="1" i="1" dirty="0"/>
              <a:t>t</a:t>
            </a:r>
            <a:r>
              <a:rPr lang="en-GB" b="1" dirty="0"/>
              <a:t> &lt; </a:t>
            </a:r>
            <a:r>
              <a:rPr lang="en-GB" b="1" dirty="0">
                <a:cs typeface="Arial" charset="0"/>
              </a:rPr>
              <a:t>–</a:t>
            </a:r>
            <a:r>
              <a:rPr lang="en-GB" b="1" dirty="0"/>
              <a:t>1.98 ) = 0.036</a:t>
            </a:r>
            <a:endParaRPr lang="en-US" b="1" dirty="0"/>
          </a:p>
        </p:txBody>
      </p:sp>
      <p:sp>
        <p:nvSpPr>
          <p:cNvPr id="242701" name="Text Box 13"/>
          <p:cNvSpPr txBox="1">
            <a:spLocks noChangeArrowheads="1"/>
          </p:cNvSpPr>
          <p:nvPr/>
        </p:nvSpPr>
        <p:spPr bwMode="auto">
          <a:xfrm>
            <a:off x="6048000" y="2232000"/>
            <a:ext cx="2311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b="1" i="1" dirty="0"/>
              <a:t>p</a:t>
            </a:r>
            <a:r>
              <a:rPr lang="en-GB" b="1" dirty="0"/>
              <a:t>( </a:t>
            </a:r>
            <a:r>
              <a:rPr lang="en-GB" b="1" i="1" dirty="0"/>
              <a:t>t</a:t>
            </a:r>
            <a:r>
              <a:rPr lang="en-GB" b="1" dirty="0"/>
              <a:t> &gt; 1.98 ) = 0.013</a:t>
            </a:r>
            <a:endParaRPr lang="en-US" b="1" dirty="0"/>
          </a:p>
        </p:txBody>
      </p:sp>
      <p:sp>
        <p:nvSpPr>
          <p:cNvPr id="242703" name="Freeform 15"/>
          <p:cNvSpPr>
            <a:spLocks/>
          </p:cNvSpPr>
          <p:nvPr/>
        </p:nvSpPr>
        <p:spPr bwMode="auto">
          <a:xfrm flipH="1">
            <a:off x="1516358" y="4414838"/>
            <a:ext cx="1333196" cy="642937"/>
          </a:xfrm>
          <a:custGeom>
            <a:avLst/>
            <a:gdLst>
              <a:gd name="T0" fmla="*/ 0 w 680"/>
              <a:gd name="T1" fmla="*/ 312 h 312"/>
              <a:gd name="T2" fmla="*/ 0 w 680"/>
              <a:gd name="T3" fmla="*/ 0 h 312"/>
              <a:gd name="T4" fmla="*/ 64 w 680"/>
              <a:gd name="T5" fmla="*/ 56 h 312"/>
              <a:gd name="T6" fmla="*/ 136 w 680"/>
              <a:gd name="T7" fmla="*/ 120 h 312"/>
              <a:gd name="T8" fmla="*/ 216 w 680"/>
              <a:gd name="T9" fmla="*/ 168 h 312"/>
              <a:gd name="T10" fmla="*/ 312 w 680"/>
              <a:gd name="T11" fmla="*/ 208 h 312"/>
              <a:gd name="T12" fmla="*/ 400 w 680"/>
              <a:gd name="T13" fmla="*/ 248 h 312"/>
              <a:gd name="T14" fmla="*/ 504 w 680"/>
              <a:gd name="T15" fmla="*/ 272 h 312"/>
              <a:gd name="T16" fmla="*/ 680 w 680"/>
              <a:gd name="T17" fmla="*/ 304 h 312"/>
              <a:gd name="T18" fmla="*/ 0 w 680"/>
              <a:gd name="T19" fmla="*/ 312 h 312"/>
              <a:gd name="connsiteX0" fmla="*/ 22 w 10022"/>
              <a:gd name="connsiteY0" fmla="*/ 9375 h 9375"/>
              <a:gd name="connsiteX1" fmla="*/ 0 w 10022"/>
              <a:gd name="connsiteY1" fmla="*/ 0 h 9375"/>
              <a:gd name="connsiteX2" fmla="*/ 963 w 10022"/>
              <a:gd name="connsiteY2" fmla="*/ 1170 h 9375"/>
              <a:gd name="connsiteX3" fmla="*/ 2022 w 10022"/>
              <a:gd name="connsiteY3" fmla="*/ 3221 h 9375"/>
              <a:gd name="connsiteX4" fmla="*/ 3198 w 10022"/>
              <a:gd name="connsiteY4" fmla="*/ 4760 h 9375"/>
              <a:gd name="connsiteX5" fmla="*/ 4610 w 10022"/>
              <a:gd name="connsiteY5" fmla="*/ 6042 h 9375"/>
              <a:gd name="connsiteX6" fmla="*/ 5904 w 10022"/>
              <a:gd name="connsiteY6" fmla="*/ 7324 h 9375"/>
              <a:gd name="connsiteX7" fmla="*/ 7434 w 10022"/>
              <a:gd name="connsiteY7" fmla="*/ 8093 h 9375"/>
              <a:gd name="connsiteX8" fmla="*/ 10022 w 10022"/>
              <a:gd name="connsiteY8" fmla="*/ 9119 h 9375"/>
              <a:gd name="connsiteX9" fmla="*/ 22 w 10022"/>
              <a:gd name="connsiteY9" fmla="*/ 9375 h 9375"/>
              <a:gd name="connsiteX0" fmla="*/ 22 w 10000"/>
              <a:gd name="connsiteY0" fmla="*/ 10000 h 10000"/>
              <a:gd name="connsiteX1" fmla="*/ 0 w 10000"/>
              <a:gd name="connsiteY1" fmla="*/ 0 h 10000"/>
              <a:gd name="connsiteX2" fmla="*/ 829 w 10000"/>
              <a:gd name="connsiteY2" fmla="*/ 1655 h 10000"/>
              <a:gd name="connsiteX3" fmla="*/ 2018 w 10000"/>
              <a:gd name="connsiteY3" fmla="*/ 3436 h 10000"/>
              <a:gd name="connsiteX4" fmla="*/ 3191 w 10000"/>
              <a:gd name="connsiteY4" fmla="*/ 5077 h 10000"/>
              <a:gd name="connsiteX5" fmla="*/ 4600 w 10000"/>
              <a:gd name="connsiteY5" fmla="*/ 6445 h 10000"/>
              <a:gd name="connsiteX6" fmla="*/ 5891 w 10000"/>
              <a:gd name="connsiteY6" fmla="*/ 7812 h 10000"/>
              <a:gd name="connsiteX7" fmla="*/ 7418 w 10000"/>
              <a:gd name="connsiteY7" fmla="*/ 8633 h 10000"/>
              <a:gd name="connsiteX8" fmla="*/ 10000 w 10000"/>
              <a:gd name="connsiteY8" fmla="*/ 9727 h 10000"/>
              <a:gd name="connsiteX9" fmla="*/ 22 w 10000"/>
              <a:gd name="connsiteY9" fmla="*/ 10000 h 10000"/>
              <a:gd name="connsiteX0" fmla="*/ 22 w 10000"/>
              <a:gd name="connsiteY0" fmla="*/ 10000 h 10000"/>
              <a:gd name="connsiteX1" fmla="*/ 0 w 10000"/>
              <a:gd name="connsiteY1" fmla="*/ 0 h 10000"/>
              <a:gd name="connsiteX2" fmla="*/ 829 w 10000"/>
              <a:gd name="connsiteY2" fmla="*/ 1655 h 10000"/>
              <a:gd name="connsiteX3" fmla="*/ 1974 w 10000"/>
              <a:gd name="connsiteY3" fmla="*/ 3732 h 10000"/>
              <a:gd name="connsiteX4" fmla="*/ 3191 w 10000"/>
              <a:gd name="connsiteY4" fmla="*/ 5077 h 10000"/>
              <a:gd name="connsiteX5" fmla="*/ 4600 w 10000"/>
              <a:gd name="connsiteY5" fmla="*/ 6445 h 10000"/>
              <a:gd name="connsiteX6" fmla="*/ 5891 w 10000"/>
              <a:gd name="connsiteY6" fmla="*/ 7812 h 10000"/>
              <a:gd name="connsiteX7" fmla="*/ 7418 w 10000"/>
              <a:gd name="connsiteY7" fmla="*/ 8633 h 10000"/>
              <a:gd name="connsiteX8" fmla="*/ 10000 w 10000"/>
              <a:gd name="connsiteY8" fmla="*/ 9727 h 10000"/>
              <a:gd name="connsiteX9" fmla="*/ 22 w 10000"/>
              <a:gd name="connsiteY9" fmla="*/ 10000 h 10000"/>
              <a:gd name="connsiteX0" fmla="*/ 22 w 10000"/>
              <a:gd name="connsiteY0" fmla="*/ 10000 h 10000"/>
              <a:gd name="connsiteX1" fmla="*/ 0 w 10000"/>
              <a:gd name="connsiteY1" fmla="*/ 0 h 10000"/>
              <a:gd name="connsiteX2" fmla="*/ 829 w 10000"/>
              <a:gd name="connsiteY2" fmla="*/ 1655 h 10000"/>
              <a:gd name="connsiteX3" fmla="*/ 1974 w 10000"/>
              <a:gd name="connsiteY3" fmla="*/ 3732 h 10000"/>
              <a:gd name="connsiteX4" fmla="*/ 3059 w 10000"/>
              <a:gd name="connsiteY4" fmla="*/ 5410 h 10000"/>
              <a:gd name="connsiteX5" fmla="*/ 4600 w 10000"/>
              <a:gd name="connsiteY5" fmla="*/ 6445 h 10000"/>
              <a:gd name="connsiteX6" fmla="*/ 5891 w 10000"/>
              <a:gd name="connsiteY6" fmla="*/ 7812 h 10000"/>
              <a:gd name="connsiteX7" fmla="*/ 7418 w 10000"/>
              <a:gd name="connsiteY7" fmla="*/ 8633 h 10000"/>
              <a:gd name="connsiteX8" fmla="*/ 10000 w 10000"/>
              <a:gd name="connsiteY8" fmla="*/ 9727 h 10000"/>
              <a:gd name="connsiteX9" fmla="*/ 22 w 10000"/>
              <a:gd name="connsiteY9" fmla="*/ 10000 h 10000"/>
              <a:gd name="connsiteX0" fmla="*/ 22 w 10000"/>
              <a:gd name="connsiteY0" fmla="*/ 10000 h 10000"/>
              <a:gd name="connsiteX1" fmla="*/ 0 w 10000"/>
              <a:gd name="connsiteY1" fmla="*/ 0 h 10000"/>
              <a:gd name="connsiteX2" fmla="*/ 829 w 10000"/>
              <a:gd name="connsiteY2" fmla="*/ 1655 h 10000"/>
              <a:gd name="connsiteX3" fmla="*/ 1974 w 10000"/>
              <a:gd name="connsiteY3" fmla="*/ 3732 h 10000"/>
              <a:gd name="connsiteX4" fmla="*/ 3059 w 10000"/>
              <a:gd name="connsiteY4" fmla="*/ 5410 h 10000"/>
              <a:gd name="connsiteX5" fmla="*/ 4534 w 10000"/>
              <a:gd name="connsiteY5" fmla="*/ 6852 h 10000"/>
              <a:gd name="connsiteX6" fmla="*/ 5891 w 10000"/>
              <a:gd name="connsiteY6" fmla="*/ 7812 h 10000"/>
              <a:gd name="connsiteX7" fmla="*/ 7418 w 10000"/>
              <a:gd name="connsiteY7" fmla="*/ 8633 h 10000"/>
              <a:gd name="connsiteX8" fmla="*/ 10000 w 10000"/>
              <a:gd name="connsiteY8" fmla="*/ 9727 h 10000"/>
              <a:gd name="connsiteX9" fmla="*/ 22 w 10000"/>
              <a:gd name="connsiteY9" fmla="*/ 10000 h 10000"/>
              <a:gd name="connsiteX0" fmla="*/ 22 w 10000"/>
              <a:gd name="connsiteY0" fmla="*/ 10000 h 10000"/>
              <a:gd name="connsiteX1" fmla="*/ 0 w 10000"/>
              <a:gd name="connsiteY1" fmla="*/ 0 h 10000"/>
              <a:gd name="connsiteX2" fmla="*/ 829 w 10000"/>
              <a:gd name="connsiteY2" fmla="*/ 1655 h 10000"/>
              <a:gd name="connsiteX3" fmla="*/ 1974 w 10000"/>
              <a:gd name="connsiteY3" fmla="*/ 3732 h 10000"/>
              <a:gd name="connsiteX4" fmla="*/ 3059 w 10000"/>
              <a:gd name="connsiteY4" fmla="*/ 5410 h 10000"/>
              <a:gd name="connsiteX5" fmla="*/ 4534 w 10000"/>
              <a:gd name="connsiteY5" fmla="*/ 6852 h 10000"/>
              <a:gd name="connsiteX6" fmla="*/ 5847 w 10000"/>
              <a:gd name="connsiteY6" fmla="*/ 7960 h 10000"/>
              <a:gd name="connsiteX7" fmla="*/ 7418 w 10000"/>
              <a:gd name="connsiteY7" fmla="*/ 8633 h 10000"/>
              <a:gd name="connsiteX8" fmla="*/ 10000 w 10000"/>
              <a:gd name="connsiteY8" fmla="*/ 9727 h 10000"/>
              <a:gd name="connsiteX9" fmla="*/ 22 w 10000"/>
              <a:gd name="connsiteY9" fmla="*/ 10000 h 10000"/>
              <a:gd name="connsiteX0" fmla="*/ 22 w 10440"/>
              <a:gd name="connsiteY0" fmla="*/ 10000 h 10000"/>
              <a:gd name="connsiteX1" fmla="*/ 0 w 10440"/>
              <a:gd name="connsiteY1" fmla="*/ 0 h 10000"/>
              <a:gd name="connsiteX2" fmla="*/ 829 w 10440"/>
              <a:gd name="connsiteY2" fmla="*/ 1655 h 10000"/>
              <a:gd name="connsiteX3" fmla="*/ 1974 w 10440"/>
              <a:gd name="connsiteY3" fmla="*/ 3732 h 10000"/>
              <a:gd name="connsiteX4" fmla="*/ 3059 w 10440"/>
              <a:gd name="connsiteY4" fmla="*/ 5410 h 10000"/>
              <a:gd name="connsiteX5" fmla="*/ 4534 w 10440"/>
              <a:gd name="connsiteY5" fmla="*/ 6852 h 10000"/>
              <a:gd name="connsiteX6" fmla="*/ 5847 w 10440"/>
              <a:gd name="connsiteY6" fmla="*/ 7960 h 10000"/>
              <a:gd name="connsiteX7" fmla="*/ 7418 w 10440"/>
              <a:gd name="connsiteY7" fmla="*/ 8633 h 10000"/>
              <a:gd name="connsiteX8" fmla="*/ 10440 w 10440"/>
              <a:gd name="connsiteY8" fmla="*/ 9912 h 10000"/>
              <a:gd name="connsiteX9" fmla="*/ 22 w 10440"/>
              <a:gd name="connsiteY9" fmla="*/ 10000 h 10000"/>
              <a:gd name="connsiteX0" fmla="*/ 22 w 10440"/>
              <a:gd name="connsiteY0" fmla="*/ 10000 h 10000"/>
              <a:gd name="connsiteX1" fmla="*/ 0 w 10440"/>
              <a:gd name="connsiteY1" fmla="*/ 0 h 10000"/>
              <a:gd name="connsiteX2" fmla="*/ 829 w 10440"/>
              <a:gd name="connsiteY2" fmla="*/ 1655 h 10000"/>
              <a:gd name="connsiteX3" fmla="*/ 1974 w 10440"/>
              <a:gd name="connsiteY3" fmla="*/ 3732 h 10000"/>
              <a:gd name="connsiteX4" fmla="*/ 3059 w 10440"/>
              <a:gd name="connsiteY4" fmla="*/ 5410 h 10000"/>
              <a:gd name="connsiteX5" fmla="*/ 4534 w 10440"/>
              <a:gd name="connsiteY5" fmla="*/ 6852 h 10000"/>
              <a:gd name="connsiteX6" fmla="*/ 5847 w 10440"/>
              <a:gd name="connsiteY6" fmla="*/ 7960 h 10000"/>
              <a:gd name="connsiteX7" fmla="*/ 7418 w 10440"/>
              <a:gd name="connsiteY7" fmla="*/ 8633 h 10000"/>
              <a:gd name="connsiteX8" fmla="*/ 10440 w 10440"/>
              <a:gd name="connsiteY8" fmla="*/ 9912 h 10000"/>
              <a:gd name="connsiteX9" fmla="*/ 22 w 10440"/>
              <a:gd name="connsiteY9" fmla="*/ 10000 h 10000"/>
              <a:gd name="connsiteX0" fmla="*/ 22 w 11585"/>
              <a:gd name="connsiteY0" fmla="*/ 10000 h 10000"/>
              <a:gd name="connsiteX1" fmla="*/ 0 w 11585"/>
              <a:gd name="connsiteY1" fmla="*/ 0 h 10000"/>
              <a:gd name="connsiteX2" fmla="*/ 829 w 11585"/>
              <a:gd name="connsiteY2" fmla="*/ 1655 h 10000"/>
              <a:gd name="connsiteX3" fmla="*/ 1974 w 11585"/>
              <a:gd name="connsiteY3" fmla="*/ 3732 h 10000"/>
              <a:gd name="connsiteX4" fmla="*/ 3059 w 11585"/>
              <a:gd name="connsiteY4" fmla="*/ 5410 h 10000"/>
              <a:gd name="connsiteX5" fmla="*/ 4534 w 11585"/>
              <a:gd name="connsiteY5" fmla="*/ 6852 h 10000"/>
              <a:gd name="connsiteX6" fmla="*/ 5847 w 11585"/>
              <a:gd name="connsiteY6" fmla="*/ 7960 h 10000"/>
              <a:gd name="connsiteX7" fmla="*/ 7418 w 11585"/>
              <a:gd name="connsiteY7" fmla="*/ 8633 h 10000"/>
              <a:gd name="connsiteX8" fmla="*/ 11585 w 11585"/>
              <a:gd name="connsiteY8" fmla="*/ 9949 h 10000"/>
              <a:gd name="connsiteX9" fmla="*/ 22 w 11585"/>
              <a:gd name="connsiteY9" fmla="*/ 10000 h 10000"/>
              <a:gd name="connsiteX0" fmla="*/ 22 w 11915"/>
              <a:gd name="connsiteY0" fmla="*/ 10000 h 10000"/>
              <a:gd name="connsiteX1" fmla="*/ 0 w 11915"/>
              <a:gd name="connsiteY1" fmla="*/ 0 h 10000"/>
              <a:gd name="connsiteX2" fmla="*/ 829 w 11915"/>
              <a:gd name="connsiteY2" fmla="*/ 1655 h 10000"/>
              <a:gd name="connsiteX3" fmla="*/ 1974 w 11915"/>
              <a:gd name="connsiteY3" fmla="*/ 3732 h 10000"/>
              <a:gd name="connsiteX4" fmla="*/ 3059 w 11915"/>
              <a:gd name="connsiteY4" fmla="*/ 5410 h 10000"/>
              <a:gd name="connsiteX5" fmla="*/ 4534 w 11915"/>
              <a:gd name="connsiteY5" fmla="*/ 6852 h 10000"/>
              <a:gd name="connsiteX6" fmla="*/ 5847 w 11915"/>
              <a:gd name="connsiteY6" fmla="*/ 7960 h 10000"/>
              <a:gd name="connsiteX7" fmla="*/ 7418 w 11915"/>
              <a:gd name="connsiteY7" fmla="*/ 8633 h 10000"/>
              <a:gd name="connsiteX8" fmla="*/ 11915 w 11915"/>
              <a:gd name="connsiteY8" fmla="*/ 9949 h 10000"/>
              <a:gd name="connsiteX9" fmla="*/ 22 w 11915"/>
              <a:gd name="connsiteY9" fmla="*/ 10000 h 10000"/>
              <a:gd name="connsiteX0" fmla="*/ 22 w 11915"/>
              <a:gd name="connsiteY0" fmla="*/ 10000 h 10000"/>
              <a:gd name="connsiteX1" fmla="*/ 0 w 11915"/>
              <a:gd name="connsiteY1" fmla="*/ 0 h 10000"/>
              <a:gd name="connsiteX2" fmla="*/ 829 w 11915"/>
              <a:gd name="connsiteY2" fmla="*/ 1655 h 10000"/>
              <a:gd name="connsiteX3" fmla="*/ 1974 w 11915"/>
              <a:gd name="connsiteY3" fmla="*/ 3732 h 10000"/>
              <a:gd name="connsiteX4" fmla="*/ 3059 w 11915"/>
              <a:gd name="connsiteY4" fmla="*/ 5410 h 10000"/>
              <a:gd name="connsiteX5" fmla="*/ 4534 w 11915"/>
              <a:gd name="connsiteY5" fmla="*/ 6852 h 10000"/>
              <a:gd name="connsiteX6" fmla="*/ 5847 w 11915"/>
              <a:gd name="connsiteY6" fmla="*/ 7960 h 10000"/>
              <a:gd name="connsiteX7" fmla="*/ 7418 w 11915"/>
              <a:gd name="connsiteY7" fmla="*/ 8633 h 10000"/>
              <a:gd name="connsiteX8" fmla="*/ 11915 w 11915"/>
              <a:gd name="connsiteY8" fmla="*/ 9949 h 10000"/>
              <a:gd name="connsiteX9" fmla="*/ 22 w 11915"/>
              <a:gd name="connsiteY9" fmla="*/ 10000 h 10000"/>
              <a:gd name="connsiteX0" fmla="*/ 22 w 11915"/>
              <a:gd name="connsiteY0" fmla="*/ 10000 h 10000"/>
              <a:gd name="connsiteX1" fmla="*/ 0 w 11915"/>
              <a:gd name="connsiteY1" fmla="*/ 0 h 10000"/>
              <a:gd name="connsiteX2" fmla="*/ 829 w 11915"/>
              <a:gd name="connsiteY2" fmla="*/ 1655 h 10000"/>
              <a:gd name="connsiteX3" fmla="*/ 1974 w 11915"/>
              <a:gd name="connsiteY3" fmla="*/ 3732 h 10000"/>
              <a:gd name="connsiteX4" fmla="*/ 3059 w 11915"/>
              <a:gd name="connsiteY4" fmla="*/ 5410 h 10000"/>
              <a:gd name="connsiteX5" fmla="*/ 4534 w 11915"/>
              <a:gd name="connsiteY5" fmla="*/ 6852 h 10000"/>
              <a:gd name="connsiteX6" fmla="*/ 5847 w 11915"/>
              <a:gd name="connsiteY6" fmla="*/ 7960 h 10000"/>
              <a:gd name="connsiteX7" fmla="*/ 7858 w 11915"/>
              <a:gd name="connsiteY7" fmla="*/ 9003 h 10000"/>
              <a:gd name="connsiteX8" fmla="*/ 11915 w 11915"/>
              <a:gd name="connsiteY8" fmla="*/ 9949 h 10000"/>
              <a:gd name="connsiteX9" fmla="*/ 22 w 11915"/>
              <a:gd name="connsiteY9" fmla="*/ 10000 h 10000"/>
              <a:gd name="connsiteX0" fmla="*/ 22 w 11915"/>
              <a:gd name="connsiteY0" fmla="*/ 10000 h 10000"/>
              <a:gd name="connsiteX1" fmla="*/ 0 w 11915"/>
              <a:gd name="connsiteY1" fmla="*/ 0 h 10000"/>
              <a:gd name="connsiteX2" fmla="*/ 829 w 11915"/>
              <a:gd name="connsiteY2" fmla="*/ 1655 h 10000"/>
              <a:gd name="connsiteX3" fmla="*/ 1974 w 11915"/>
              <a:gd name="connsiteY3" fmla="*/ 3732 h 10000"/>
              <a:gd name="connsiteX4" fmla="*/ 3059 w 11915"/>
              <a:gd name="connsiteY4" fmla="*/ 5410 h 10000"/>
              <a:gd name="connsiteX5" fmla="*/ 4534 w 11915"/>
              <a:gd name="connsiteY5" fmla="*/ 6852 h 10000"/>
              <a:gd name="connsiteX6" fmla="*/ 5847 w 11915"/>
              <a:gd name="connsiteY6" fmla="*/ 7960 h 10000"/>
              <a:gd name="connsiteX7" fmla="*/ 7924 w 11915"/>
              <a:gd name="connsiteY7" fmla="*/ 8929 h 10000"/>
              <a:gd name="connsiteX8" fmla="*/ 11915 w 11915"/>
              <a:gd name="connsiteY8" fmla="*/ 9949 h 10000"/>
              <a:gd name="connsiteX9" fmla="*/ 22 w 11915"/>
              <a:gd name="connsiteY9" fmla="*/ 10000 h 10000"/>
              <a:gd name="connsiteX0" fmla="*/ 22 w 12315"/>
              <a:gd name="connsiteY0" fmla="*/ 10000 h 10000"/>
              <a:gd name="connsiteX1" fmla="*/ 0 w 12315"/>
              <a:gd name="connsiteY1" fmla="*/ 0 h 10000"/>
              <a:gd name="connsiteX2" fmla="*/ 829 w 12315"/>
              <a:gd name="connsiteY2" fmla="*/ 1655 h 10000"/>
              <a:gd name="connsiteX3" fmla="*/ 1974 w 12315"/>
              <a:gd name="connsiteY3" fmla="*/ 3732 h 10000"/>
              <a:gd name="connsiteX4" fmla="*/ 3059 w 12315"/>
              <a:gd name="connsiteY4" fmla="*/ 5410 h 10000"/>
              <a:gd name="connsiteX5" fmla="*/ 4534 w 12315"/>
              <a:gd name="connsiteY5" fmla="*/ 6852 h 10000"/>
              <a:gd name="connsiteX6" fmla="*/ 5847 w 12315"/>
              <a:gd name="connsiteY6" fmla="*/ 7960 h 10000"/>
              <a:gd name="connsiteX7" fmla="*/ 7924 w 12315"/>
              <a:gd name="connsiteY7" fmla="*/ 8929 h 10000"/>
              <a:gd name="connsiteX8" fmla="*/ 9369 w 12315"/>
              <a:gd name="connsiteY8" fmla="*/ 9444 h 10000"/>
              <a:gd name="connsiteX9" fmla="*/ 11915 w 12315"/>
              <a:gd name="connsiteY9" fmla="*/ 9949 h 10000"/>
              <a:gd name="connsiteX10" fmla="*/ 22 w 12315"/>
              <a:gd name="connsiteY10" fmla="*/ 10000 h 10000"/>
              <a:gd name="connsiteX0" fmla="*/ 22 w 12323"/>
              <a:gd name="connsiteY0" fmla="*/ 10000 h 10000"/>
              <a:gd name="connsiteX1" fmla="*/ 0 w 12323"/>
              <a:gd name="connsiteY1" fmla="*/ 0 h 10000"/>
              <a:gd name="connsiteX2" fmla="*/ 829 w 12323"/>
              <a:gd name="connsiteY2" fmla="*/ 1655 h 10000"/>
              <a:gd name="connsiteX3" fmla="*/ 1974 w 12323"/>
              <a:gd name="connsiteY3" fmla="*/ 3732 h 10000"/>
              <a:gd name="connsiteX4" fmla="*/ 3059 w 12323"/>
              <a:gd name="connsiteY4" fmla="*/ 5410 h 10000"/>
              <a:gd name="connsiteX5" fmla="*/ 4534 w 12323"/>
              <a:gd name="connsiteY5" fmla="*/ 6852 h 10000"/>
              <a:gd name="connsiteX6" fmla="*/ 5847 w 12323"/>
              <a:gd name="connsiteY6" fmla="*/ 7960 h 10000"/>
              <a:gd name="connsiteX7" fmla="*/ 7924 w 12323"/>
              <a:gd name="connsiteY7" fmla="*/ 8929 h 10000"/>
              <a:gd name="connsiteX8" fmla="*/ 9457 w 12323"/>
              <a:gd name="connsiteY8" fmla="*/ 9370 h 10000"/>
              <a:gd name="connsiteX9" fmla="*/ 11915 w 12323"/>
              <a:gd name="connsiteY9" fmla="*/ 9949 h 10000"/>
              <a:gd name="connsiteX10" fmla="*/ 22 w 12323"/>
              <a:gd name="connsiteY10"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3" h="10000">
                <a:moveTo>
                  <a:pt x="22" y="10000"/>
                </a:moveTo>
                <a:cubicBezTo>
                  <a:pt x="15" y="6667"/>
                  <a:pt x="7" y="3333"/>
                  <a:pt x="0" y="0"/>
                </a:cubicBezTo>
                <a:lnTo>
                  <a:pt x="829" y="1655"/>
                </a:lnTo>
                <a:lnTo>
                  <a:pt x="1974" y="3732"/>
                </a:lnTo>
                <a:lnTo>
                  <a:pt x="3059" y="5410"/>
                </a:lnTo>
                <a:lnTo>
                  <a:pt x="4534" y="6852"/>
                </a:lnTo>
                <a:lnTo>
                  <a:pt x="5847" y="7960"/>
                </a:lnTo>
                <a:lnTo>
                  <a:pt x="7924" y="8929"/>
                </a:lnTo>
                <a:cubicBezTo>
                  <a:pt x="8511" y="9176"/>
                  <a:pt x="8792" y="9200"/>
                  <a:pt x="9457" y="9370"/>
                </a:cubicBezTo>
                <a:cubicBezTo>
                  <a:pt x="10122" y="9540"/>
                  <a:pt x="13473" y="9856"/>
                  <a:pt x="11915" y="9949"/>
                </a:cubicBezTo>
                <a:lnTo>
                  <a:pt x="22" y="10000"/>
                </a:lnTo>
                <a:close/>
              </a:path>
            </a:pathLst>
          </a:custGeom>
          <a:solidFill>
            <a:srgbClr val="000000"/>
          </a:solidFill>
          <a:ln>
            <a:noFill/>
          </a:ln>
          <a:effectLst/>
          <a:extLst/>
        </p:spPr>
        <p:txBody>
          <a:bodyP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600048902"/>
              </p:ext>
            </p:extLst>
          </p:nvPr>
        </p:nvGraphicFramePr>
        <p:xfrm>
          <a:off x="5786438" y="6083300"/>
          <a:ext cx="214312" cy="280988"/>
        </p:xfrm>
        <a:graphic>
          <a:graphicData uri="http://schemas.openxmlformats.org/presentationml/2006/ole">
            <mc:AlternateContent xmlns:mc="http://schemas.openxmlformats.org/markup-compatibility/2006">
              <mc:Choice xmlns:v="urn:schemas-microsoft-com:vml" Requires="v">
                <p:oleObj spid="_x0000_s246790" name="Equation" r:id="rId4" imgW="330057" imgH="431613" progId="Equation.DSMT4">
                  <p:embed/>
                </p:oleObj>
              </mc:Choice>
              <mc:Fallback>
                <p:oleObj name="Equation" r:id="rId4" imgW="330057" imgH="431613"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86438" y="6083300"/>
                        <a:ext cx="214312"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371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30</a:t>
            </a:r>
            <a:endParaRPr lang="en-US" sz="1000" dirty="0">
              <a:solidFill>
                <a:srgbClr val="3366FF"/>
              </a:solidFill>
            </a:endParaRPr>
          </a:p>
        </p:txBody>
      </p:sp>
      <p:sp>
        <p:nvSpPr>
          <p:cNvPr id="24371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The potential effect on Type II error is often of greater practical importance, for typically our null hypothesis is that </a:t>
            </a:r>
            <a:r>
              <a:rPr lang="en-US" sz="1500" b="1" i="1">
                <a:latin typeface="Symbol" pitchFamily="18" charset="2"/>
              </a:rPr>
              <a:t>b</a:t>
            </a:r>
            <a:r>
              <a:rPr lang="en-US" sz="1500" b="1" baseline="-25000"/>
              <a:t>2</a:t>
            </a:r>
            <a:r>
              <a:rPr lang="en-US" sz="1500" b="1"/>
              <a:t> = 0 and if the process is truly autoregressive, the null hypothesis is false.</a:t>
            </a:r>
            <a:endParaRPr lang="en-GB" sz="150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0" name="Rectangle 9"/>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1"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9600" y="969964"/>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bwMode="auto">
          <a:xfrm>
            <a:off x="3420000" y="581026"/>
            <a:ext cx="23040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3" name="Text Box 15"/>
          <p:cNvSpPr txBox="1">
            <a:spLocks noChangeArrowheads="1"/>
          </p:cNvSpPr>
          <p:nvPr/>
        </p:nvSpPr>
        <p:spPr bwMode="auto">
          <a:xfrm>
            <a:off x="3517900" y="673100"/>
            <a:ext cx="2178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i="1" dirty="0"/>
              <a:t>H</a:t>
            </a:r>
            <a:r>
              <a:rPr lang="en-GB" sz="1800" b="1" baseline="-25000" dirty="0"/>
              <a:t>0</a:t>
            </a:r>
            <a:r>
              <a:rPr lang="en-GB" sz="1800" b="1" dirty="0"/>
              <a:t>: </a:t>
            </a:r>
            <a:r>
              <a:rPr lang="en-GB" sz="1800" b="1" i="1" dirty="0">
                <a:latin typeface="Symbol" pitchFamily="18" charset="2"/>
              </a:rPr>
              <a:t>b</a:t>
            </a:r>
            <a:r>
              <a:rPr lang="en-GB" sz="1800" b="1" baseline="-25000" dirty="0"/>
              <a:t>2</a:t>
            </a:r>
            <a:r>
              <a:rPr lang="en-GB" sz="1800" b="1" dirty="0"/>
              <a:t> = 0.9 is true</a:t>
            </a:r>
            <a:endParaRPr lang="en-US" sz="1800" b="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473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31</a:t>
            </a:r>
            <a:endParaRPr lang="en-US" sz="1000" dirty="0">
              <a:solidFill>
                <a:srgbClr val="3366FF"/>
              </a:solidFill>
            </a:endParaRPr>
          </a:p>
        </p:txBody>
      </p:sp>
      <p:sp>
        <p:nvSpPr>
          <p:cNvPr id="24474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Fortunately, for this null hypothesis, the </a:t>
            </a:r>
            <a:r>
              <a:rPr lang="en-US" sz="1500" b="1" i="1"/>
              <a:t>t</a:t>
            </a:r>
            <a:r>
              <a:rPr lang="en-US" sz="1500" b="1"/>
              <a:t> test is unlikely to mislead us seriously.  If the true value of </a:t>
            </a:r>
            <a:r>
              <a:rPr lang="en-US" sz="1500" b="1" i="1">
                <a:latin typeface="Symbol" pitchFamily="18" charset="2"/>
              </a:rPr>
              <a:t>b</a:t>
            </a:r>
            <a:r>
              <a:rPr lang="en-US" sz="1500" b="1" baseline="-25000"/>
              <a:t>2</a:t>
            </a:r>
            <a:r>
              <a:rPr lang="en-US" sz="1500" b="1"/>
              <a:t> is low, the distorting effect of the failure of Assumption C.7 part (2) can be expected to be minor and our conclusions valid, even for finite samples.</a:t>
            </a:r>
            <a:endParaRPr lang="en-GB" sz="150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0" name="Rectangle 9"/>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1"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9600" y="969964"/>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bwMode="auto">
          <a:xfrm>
            <a:off x="3420000" y="581026"/>
            <a:ext cx="23040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3" name="Text Box 15"/>
          <p:cNvSpPr txBox="1">
            <a:spLocks noChangeArrowheads="1"/>
          </p:cNvSpPr>
          <p:nvPr/>
        </p:nvSpPr>
        <p:spPr bwMode="auto">
          <a:xfrm>
            <a:off x="3517900" y="673100"/>
            <a:ext cx="2178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i="1" dirty="0"/>
              <a:t>H</a:t>
            </a:r>
            <a:r>
              <a:rPr lang="en-GB" sz="1800" b="1" baseline="-25000" dirty="0"/>
              <a:t>0</a:t>
            </a:r>
            <a:r>
              <a:rPr lang="en-GB" sz="1800" b="1" dirty="0"/>
              <a:t>: </a:t>
            </a:r>
            <a:r>
              <a:rPr lang="en-GB" sz="1800" b="1" i="1" dirty="0">
                <a:latin typeface="Symbol" pitchFamily="18" charset="2"/>
              </a:rPr>
              <a:t>b</a:t>
            </a:r>
            <a:r>
              <a:rPr lang="en-GB" sz="1800" b="1" baseline="-25000" dirty="0"/>
              <a:t>2</a:t>
            </a:r>
            <a:r>
              <a:rPr lang="en-GB" sz="1800" b="1" dirty="0"/>
              <a:t> = 0.9 is true</a:t>
            </a:r>
            <a:endParaRPr lang="en-US" sz="1800" b="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576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32</a:t>
            </a:r>
            <a:endParaRPr lang="en-US" sz="1000" dirty="0">
              <a:solidFill>
                <a:srgbClr val="3366FF"/>
              </a:solidFill>
            </a:endParaRPr>
          </a:p>
        </p:txBody>
      </p:sp>
      <p:sp>
        <p:nvSpPr>
          <p:cNvPr id="2457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If the true value of </a:t>
            </a:r>
            <a:r>
              <a:rPr lang="en-US" sz="1500" b="1" i="1">
                <a:latin typeface="Symbol" pitchFamily="18" charset="2"/>
              </a:rPr>
              <a:t>b</a:t>
            </a:r>
            <a:r>
              <a:rPr lang="en-US" sz="1500" b="1" baseline="-25000"/>
              <a:t>2</a:t>
            </a:r>
            <a:r>
              <a:rPr lang="en-US" sz="1500" b="1"/>
              <a:t> is large, </a:t>
            </a:r>
            <a:r>
              <a:rPr lang="en-US" sz="1500" b="1" i="1"/>
              <a:t>H</a:t>
            </a:r>
            <a:r>
              <a:rPr lang="en-US" sz="1500" b="1" baseline="-25000"/>
              <a:t>0</a:t>
            </a:r>
            <a:r>
              <a:rPr lang="en-US" sz="1500" b="1"/>
              <a:t> is likely to be rejected anyway, even though the </a:t>
            </a:r>
            <a:r>
              <a:rPr lang="en-US" sz="1500" b="1" i="1"/>
              <a:t>t</a:t>
            </a:r>
            <a:r>
              <a:rPr lang="en-US" sz="1500" b="1"/>
              <a:t> statistic does not have its conventional distribution and the nominal critical values of </a:t>
            </a:r>
            <a:r>
              <a:rPr lang="en-US" sz="1500" b="1" i="1"/>
              <a:t>t</a:t>
            </a:r>
            <a:r>
              <a:rPr lang="en-US" sz="1500" b="1"/>
              <a:t> are incorrect.</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0" name="Rectangle 9"/>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1"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9600" y="969964"/>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bwMode="auto">
          <a:xfrm>
            <a:off x="3420000" y="581026"/>
            <a:ext cx="23040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3" name="Text Box 15"/>
          <p:cNvSpPr txBox="1">
            <a:spLocks noChangeArrowheads="1"/>
          </p:cNvSpPr>
          <p:nvPr/>
        </p:nvSpPr>
        <p:spPr bwMode="auto">
          <a:xfrm>
            <a:off x="3517900" y="673100"/>
            <a:ext cx="2178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i="1" dirty="0"/>
              <a:t>H</a:t>
            </a:r>
            <a:r>
              <a:rPr lang="en-GB" sz="1800" b="1" baseline="-25000" dirty="0"/>
              <a:t>0</a:t>
            </a:r>
            <a:r>
              <a:rPr lang="en-GB" sz="1800" b="1" dirty="0"/>
              <a:t>: </a:t>
            </a:r>
            <a:r>
              <a:rPr lang="en-GB" sz="1800" b="1" i="1" dirty="0">
                <a:latin typeface="Symbol" pitchFamily="18" charset="2"/>
              </a:rPr>
              <a:t>b</a:t>
            </a:r>
            <a:r>
              <a:rPr lang="en-GB" sz="1800" b="1" baseline="-25000" dirty="0"/>
              <a:t>2</a:t>
            </a:r>
            <a:r>
              <a:rPr lang="en-GB" sz="1800" b="1" dirty="0"/>
              <a:t> = 0.9 is true</a:t>
            </a:r>
            <a:endParaRPr lang="en-US" sz="1800" b="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678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33</a:t>
            </a:r>
            <a:endParaRPr lang="en-US" sz="1000" dirty="0">
              <a:solidFill>
                <a:srgbClr val="3366FF"/>
              </a:solidFill>
            </a:endParaRPr>
          </a:p>
        </p:txBody>
      </p:sp>
      <p:sp>
        <p:nvSpPr>
          <p:cNvPr id="24678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These remarks apply to the pure autoregressive model </a:t>
            </a:r>
            <a:r>
              <a:rPr lang="en-US" sz="1500" b="1" i="1"/>
              <a:t>Y</a:t>
            </a:r>
            <a:r>
              <a:rPr lang="en-US" sz="1500" b="1" i="1" baseline="-25000"/>
              <a:t>t</a:t>
            </a:r>
            <a:r>
              <a:rPr lang="en-US" sz="1500" b="1"/>
              <a:t> = </a:t>
            </a:r>
            <a:r>
              <a:rPr lang="en-US" sz="1500" b="1" i="1">
                <a:latin typeface="Symbol" pitchFamily="18" charset="2"/>
              </a:rPr>
              <a:t>b</a:t>
            </a:r>
            <a:r>
              <a:rPr lang="en-US" sz="1500" b="1" baseline="-25000"/>
              <a:t>2</a:t>
            </a:r>
            <a:r>
              <a:rPr lang="en-US" sz="1500" b="1" i="1"/>
              <a:t>Y</a:t>
            </a:r>
            <a:r>
              <a:rPr lang="en-US" sz="1500" b="1" i="1" baseline="-25000"/>
              <a:t>t</a:t>
            </a:r>
            <a:r>
              <a:rPr lang="en-US" sz="1500" b="1" baseline="-25000">
                <a:cs typeface="Arial" charset="0"/>
              </a:rPr>
              <a:t>–1</a:t>
            </a:r>
            <a:r>
              <a:rPr lang="en-US" sz="1500" b="1"/>
              <a:t> + </a:t>
            </a:r>
            <a:r>
              <a:rPr lang="en-US" sz="1500" b="1" i="1"/>
              <a:t>u</a:t>
            </a:r>
            <a:r>
              <a:rPr lang="en-US" sz="1500" b="1" i="1" baseline="-25000"/>
              <a:t>t</a:t>
            </a:r>
            <a:r>
              <a:rPr lang="en-US" sz="1500" b="1"/>
              <a:t> .  In practice, the model will include other explanatory variables, with unpredictable consequences.</a:t>
            </a:r>
            <a:endParaRPr lang="en-GB" sz="150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0" name="Rectangle 9"/>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1"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9600" y="969964"/>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bwMode="auto">
          <a:xfrm>
            <a:off x="3420000" y="581026"/>
            <a:ext cx="23040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3" name="Text Box 15"/>
          <p:cNvSpPr txBox="1">
            <a:spLocks noChangeArrowheads="1"/>
          </p:cNvSpPr>
          <p:nvPr/>
        </p:nvSpPr>
        <p:spPr bwMode="auto">
          <a:xfrm>
            <a:off x="3517900" y="673100"/>
            <a:ext cx="2178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i="1" dirty="0"/>
              <a:t>H</a:t>
            </a:r>
            <a:r>
              <a:rPr lang="en-GB" sz="1800" b="1" baseline="-25000" dirty="0"/>
              <a:t>0</a:t>
            </a:r>
            <a:r>
              <a:rPr lang="en-GB" sz="1800" b="1" dirty="0"/>
              <a:t>: </a:t>
            </a:r>
            <a:r>
              <a:rPr lang="en-GB" sz="1800" b="1" i="1" dirty="0">
                <a:latin typeface="Symbol" pitchFamily="18" charset="2"/>
              </a:rPr>
              <a:t>b</a:t>
            </a:r>
            <a:r>
              <a:rPr lang="en-GB" sz="1800" b="1" baseline="-25000" dirty="0"/>
              <a:t>2</a:t>
            </a:r>
            <a:r>
              <a:rPr lang="en-GB" sz="1800" b="1" dirty="0"/>
              <a:t> = 0.9 is true</a:t>
            </a:r>
            <a:endParaRPr lang="en-US" sz="1800" b="1"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781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34</a:t>
            </a:r>
            <a:endParaRPr lang="en-US" sz="1000" dirty="0">
              <a:solidFill>
                <a:srgbClr val="3366FF"/>
              </a:solidFill>
            </a:endParaRPr>
          </a:p>
        </p:txBody>
      </p:sp>
      <p:sp>
        <p:nvSpPr>
          <p:cNvPr id="2478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a:t>The most that one can say is that, if there is a lagged dependent variable in the model, one should expect point estimates, standard errors, and </a:t>
            </a:r>
            <a:r>
              <a:rPr lang="en-US" sz="1500" b="1" i="1" dirty="0"/>
              <a:t>t</a:t>
            </a:r>
            <a:r>
              <a:rPr lang="en-US" sz="1500" b="1" dirty="0"/>
              <a:t> statistics to be subject to distortion and therefore one should treat them with </a:t>
            </a:r>
            <a:r>
              <a:rPr lang="en-US" sz="1500" b="1" dirty="0" smtClean="0"/>
              <a:t>caution.</a:t>
            </a:r>
            <a:endParaRPr lang="en-GB" sz="1500" dirty="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0" name="Rectangle 9"/>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1"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9600" y="969964"/>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bwMode="auto">
          <a:xfrm>
            <a:off x="3420000" y="581026"/>
            <a:ext cx="23040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3" name="Text Box 15"/>
          <p:cNvSpPr txBox="1">
            <a:spLocks noChangeArrowheads="1"/>
          </p:cNvSpPr>
          <p:nvPr/>
        </p:nvSpPr>
        <p:spPr bwMode="auto">
          <a:xfrm>
            <a:off x="3517900" y="673100"/>
            <a:ext cx="2178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i="1" dirty="0"/>
              <a:t>H</a:t>
            </a:r>
            <a:r>
              <a:rPr lang="en-GB" sz="1800" b="1" baseline="-25000" dirty="0"/>
              <a:t>0</a:t>
            </a:r>
            <a:r>
              <a:rPr lang="en-GB" sz="1800" b="1" dirty="0"/>
              <a:t>: </a:t>
            </a:r>
            <a:r>
              <a:rPr lang="en-GB" sz="1800" b="1" i="1" dirty="0">
                <a:latin typeface="Symbol" pitchFamily="18" charset="2"/>
              </a:rPr>
              <a:t>b</a:t>
            </a:r>
            <a:r>
              <a:rPr lang="en-GB" sz="1800" b="1" baseline="-25000" dirty="0"/>
              <a:t>2</a:t>
            </a:r>
            <a:r>
              <a:rPr lang="en-GB" sz="1800" b="1" dirty="0"/>
              <a:t> = 0.9 is true</a:t>
            </a:r>
            <a:endParaRPr lang="en-US" sz="1800" b="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781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35</a:t>
            </a:r>
            <a:endParaRPr lang="en-US" sz="1000" dirty="0">
              <a:solidFill>
                <a:srgbClr val="3366FF"/>
              </a:solidFill>
            </a:endParaRPr>
          </a:p>
        </p:txBody>
      </p:sp>
      <p:sp>
        <p:nvSpPr>
          <p:cNvPr id="2478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dirty="0" smtClean="0"/>
              <a:t>Caution is </a:t>
            </a:r>
            <a:r>
              <a:rPr lang="en-US" sz="1500" b="1" dirty="0"/>
              <a:t>especially </a:t>
            </a:r>
            <a:r>
              <a:rPr lang="en-US" sz="1500" b="1" dirty="0" smtClean="0"/>
              <a:t>required when </a:t>
            </a:r>
            <a:r>
              <a:rPr lang="en-US" sz="1500" b="1" dirty="0"/>
              <a:t>the sample is small and when there is evidence that </a:t>
            </a:r>
            <a:r>
              <a:rPr lang="en-US" sz="1500" b="1" i="1" dirty="0">
                <a:latin typeface="Symbol" pitchFamily="18" charset="2"/>
              </a:rPr>
              <a:t>b</a:t>
            </a:r>
            <a:r>
              <a:rPr lang="en-US" sz="1500" b="1" baseline="-25000" dirty="0"/>
              <a:t>2</a:t>
            </a:r>
            <a:r>
              <a:rPr lang="en-US" sz="1500" b="1" dirty="0"/>
              <a:t> is large.</a:t>
            </a:r>
            <a:r>
              <a:rPr lang="en-US" sz="1500" dirty="0"/>
              <a:t> </a:t>
            </a:r>
            <a:endParaRPr lang="en-GB" sz="1500" dirty="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0" name="Rectangle 9"/>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1"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9600" y="969964"/>
            <a:ext cx="7446874" cy="457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bwMode="auto">
          <a:xfrm>
            <a:off x="3420000" y="581026"/>
            <a:ext cx="2304000"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3" name="Text Box 15"/>
          <p:cNvSpPr txBox="1">
            <a:spLocks noChangeArrowheads="1"/>
          </p:cNvSpPr>
          <p:nvPr/>
        </p:nvSpPr>
        <p:spPr bwMode="auto">
          <a:xfrm>
            <a:off x="3517900" y="673100"/>
            <a:ext cx="2178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b="1" i="1" dirty="0"/>
              <a:t>H</a:t>
            </a:r>
            <a:r>
              <a:rPr lang="en-GB" sz="1800" b="1" baseline="-25000" dirty="0"/>
              <a:t>0</a:t>
            </a:r>
            <a:r>
              <a:rPr lang="en-GB" sz="1800" b="1" dirty="0"/>
              <a:t>: </a:t>
            </a:r>
            <a:r>
              <a:rPr lang="en-GB" sz="1800" b="1" i="1" dirty="0">
                <a:latin typeface="Symbol" pitchFamily="18" charset="2"/>
              </a:rPr>
              <a:t>b</a:t>
            </a:r>
            <a:r>
              <a:rPr lang="en-GB" sz="1800" b="1" baseline="-25000" dirty="0"/>
              <a:t>2</a:t>
            </a:r>
            <a:r>
              <a:rPr lang="en-GB" sz="1800" b="1" dirty="0"/>
              <a:t> = 0.9 is true</a:t>
            </a:r>
            <a:endParaRPr lang="en-US" sz="1800" b="1" dirty="0"/>
          </a:p>
        </p:txBody>
      </p:sp>
    </p:spTree>
    <p:extLst>
      <p:ext uri="{BB962C8B-B14F-4D97-AF65-F5344CB8AC3E}">
        <p14:creationId xmlns:p14="http://schemas.microsoft.com/office/powerpoint/2010/main" val="3375120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3"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11.5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4" name="Text Box 10"/>
          <p:cNvSpPr txBox="1">
            <a:spLocks noChangeArrowheads="1"/>
          </p:cNvSpPr>
          <p:nvPr/>
        </p:nvSpPr>
        <p:spPr bwMode="auto">
          <a:xfrm>
            <a:off x="8220075" y="6553200"/>
            <a:ext cx="847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2016.05.22</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889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3</a:t>
            </a:r>
            <a:endParaRPr lang="en-US" sz="1000" dirty="0">
              <a:solidFill>
                <a:srgbClr val="3366FF"/>
              </a:solidFill>
            </a:endParaRPr>
          </a:p>
        </p:txBody>
      </p:sp>
      <p:sp>
        <p:nvSpPr>
          <p:cNvPr id="2089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cs typeface="Arial" charset="0"/>
              </a:rPr>
              <a:t>The figure shows the distribution for samples of size 25, 50, 100, and 200 when </a:t>
            </a:r>
            <a:r>
              <a:rPr lang="en-GB" sz="1500" b="1" i="1" dirty="0" smtClean="0">
                <a:latin typeface="Symbol" pitchFamily="18" charset="2"/>
                <a:cs typeface="Arial" charset="0"/>
              </a:rPr>
              <a:t>b</a:t>
            </a:r>
            <a:r>
              <a:rPr lang="en-GB" sz="1500" b="1" baseline="-25000" dirty="0" smtClean="0">
                <a:cs typeface="Arial" charset="0"/>
              </a:rPr>
              <a:t>2</a:t>
            </a:r>
            <a:r>
              <a:rPr lang="en-GB" sz="1500" b="1" dirty="0" smtClean="0">
                <a:cs typeface="Arial" charset="0"/>
              </a:rPr>
              <a:t> = 0.6.  It can be seen that the distribution contracts as the size increases, becoming progressively more concentrated around 0.6.</a:t>
            </a:r>
            <a:endParaRPr lang="en-GB" sz="1500" dirty="0"/>
          </a:p>
        </p:txBody>
      </p:sp>
      <p:sp>
        <p:nvSpPr>
          <p:cNvPr id="6"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pic>
        <p:nvPicPr>
          <p:cNvPr id="241682" name="Picture 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9200" y="842400"/>
            <a:ext cx="6982391" cy="4550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6"/>
          <p:cNvSpPr/>
          <p:nvPr/>
        </p:nvSpPr>
        <p:spPr bwMode="auto">
          <a:xfrm>
            <a:off x="3448050" y="581026"/>
            <a:ext cx="2238375"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7" name="Object 9"/>
          <p:cNvGraphicFramePr>
            <a:graphicFrameLocks noChangeAspect="1"/>
          </p:cNvGraphicFramePr>
          <p:nvPr>
            <p:extLst>
              <p:ext uri="{D42A27DB-BD31-4B8C-83A1-F6EECF244321}">
                <p14:modId xmlns:p14="http://schemas.microsoft.com/office/powerpoint/2010/main" val="4022484717"/>
              </p:ext>
            </p:extLst>
          </p:nvPr>
        </p:nvGraphicFramePr>
        <p:xfrm>
          <a:off x="3590925" y="684213"/>
          <a:ext cx="1962150" cy="374650"/>
        </p:xfrm>
        <a:graphic>
          <a:graphicData uri="http://schemas.openxmlformats.org/presentationml/2006/ole">
            <mc:AlternateContent xmlns:mc="http://schemas.openxmlformats.org/markup-compatibility/2006">
              <mc:Choice xmlns:v="urn:schemas-microsoft-com:vml" Requires="v">
                <p:oleObj spid="_x0000_s241697" name="Equation" r:id="rId4" imgW="1955520" imgH="380880" progId="Equation.3">
                  <p:embed/>
                </p:oleObj>
              </mc:Choice>
              <mc:Fallback>
                <p:oleObj name="Equation" r:id="rId4" imgW="1955520" imgH="380880" progId="Equation.3">
                  <p:embed/>
                  <p:pic>
                    <p:nvPicPr>
                      <p:cNvPr id="0" name=""/>
                      <p:cNvPicPr>
                        <a:picLocks noChangeAspect="1" noChangeArrowheads="1"/>
                      </p:cNvPicPr>
                      <p:nvPr/>
                    </p:nvPicPr>
                    <p:blipFill>
                      <a:blip r:embed="rId5"/>
                      <a:srcRect/>
                      <a:stretch>
                        <a:fillRect/>
                      </a:stretch>
                    </p:blipFill>
                    <p:spPr bwMode="auto">
                      <a:xfrm>
                        <a:off x="3590925" y="684213"/>
                        <a:ext cx="19621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TextBox 13"/>
          <p:cNvSpPr txBox="1"/>
          <p:nvPr/>
        </p:nvSpPr>
        <p:spPr>
          <a:xfrm>
            <a:off x="6581775" y="3886200"/>
            <a:ext cx="1028700" cy="338554"/>
          </a:xfrm>
          <a:prstGeom prst="rect">
            <a:avLst/>
          </a:prstGeom>
          <a:noFill/>
        </p:spPr>
        <p:txBody>
          <a:bodyPr wrap="square" rtlCol="0">
            <a:spAutoFit/>
          </a:bodyPr>
          <a:lstStyle/>
          <a:p>
            <a:r>
              <a:rPr lang="en-GB" sz="1600" b="1" i="1" dirty="0" smtClean="0"/>
              <a:t>T</a:t>
            </a:r>
            <a:r>
              <a:rPr lang="en-GB" sz="1600" b="1" dirty="0" smtClean="0"/>
              <a:t> = 25</a:t>
            </a:r>
            <a:endParaRPr lang="en-GB" sz="1600" b="1" dirty="0"/>
          </a:p>
        </p:txBody>
      </p:sp>
      <p:sp>
        <p:nvSpPr>
          <p:cNvPr id="15" name="Line 10"/>
          <p:cNvSpPr>
            <a:spLocks noChangeShapeType="1"/>
          </p:cNvSpPr>
          <p:nvPr/>
        </p:nvSpPr>
        <p:spPr bwMode="auto">
          <a:xfrm flipH="1">
            <a:off x="6421438" y="41719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8" name="TextBox 17"/>
          <p:cNvSpPr txBox="1"/>
          <p:nvPr/>
        </p:nvSpPr>
        <p:spPr>
          <a:xfrm>
            <a:off x="6115050" y="3343275"/>
            <a:ext cx="1028700" cy="338554"/>
          </a:xfrm>
          <a:prstGeom prst="rect">
            <a:avLst/>
          </a:prstGeom>
          <a:noFill/>
        </p:spPr>
        <p:txBody>
          <a:bodyPr wrap="square" rtlCol="0">
            <a:spAutoFit/>
          </a:bodyPr>
          <a:lstStyle/>
          <a:p>
            <a:r>
              <a:rPr lang="en-GB" sz="1600" b="1" i="1" dirty="0" smtClean="0"/>
              <a:t>T</a:t>
            </a:r>
            <a:r>
              <a:rPr lang="en-GB" sz="1600" b="1" dirty="0" smtClean="0"/>
              <a:t> = 50</a:t>
            </a:r>
            <a:endParaRPr lang="en-GB" sz="1600" b="1" dirty="0"/>
          </a:p>
        </p:txBody>
      </p:sp>
      <p:sp>
        <p:nvSpPr>
          <p:cNvPr id="19" name="Line 10"/>
          <p:cNvSpPr>
            <a:spLocks noChangeShapeType="1"/>
          </p:cNvSpPr>
          <p:nvPr/>
        </p:nvSpPr>
        <p:spPr bwMode="auto">
          <a:xfrm flipH="1">
            <a:off x="5954713" y="36290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 name="TextBox 19"/>
          <p:cNvSpPr txBox="1"/>
          <p:nvPr/>
        </p:nvSpPr>
        <p:spPr>
          <a:xfrm>
            <a:off x="5905500" y="2781300"/>
            <a:ext cx="1028700" cy="338554"/>
          </a:xfrm>
          <a:prstGeom prst="rect">
            <a:avLst/>
          </a:prstGeom>
          <a:noFill/>
        </p:spPr>
        <p:txBody>
          <a:bodyPr wrap="square" rtlCol="0">
            <a:spAutoFit/>
          </a:bodyPr>
          <a:lstStyle/>
          <a:p>
            <a:r>
              <a:rPr lang="en-GB" sz="1600" b="1" i="1" dirty="0" smtClean="0"/>
              <a:t>T</a:t>
            </a:r>
            <a:r>
              <a:rPr lang="en-GB" sz="1600" b="1" dirty="0" smtClean="0"/>
              <a:t> = 100</a:t>
            </a:r>
            <a:endParaRPr lang="en-GB" sz="1600" b="1" dirty="0"/>
          </a:p>
        </p:txBody>
      </p:sp>
      <p:sp>
        <p:nvSpPr>
          <p:cNvPr id="21" name="Line 10"/>
          <p:cNvSpPr>
            <a:spLocks noChangeShapeType="1"/>
          </p:cNvSpPr>
          <p:nvPr/>
        </p:nvSpPr>
        <p:spPr bwMode="auto">
          <a:xfrm flipH="1">
            <a:off x="5745163" y="30670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 name="TextBox 21"/>
          <p:cNvSpPr txBox="1"/>
          <p:nvPr/>
        </p:nvSpPr>
        <p:spPr>
          <a:xfrm>
            <a:off x="5648325" y="1362075"/>
            <a:ext cx="1028700" cy="338554"/>
          </a:xfrm>
          <a:prstGeom prst="rect">
            <a:avLst/>
          </a:prstGeom>
          <a:noFill/>
        </p:spPr>
        <p:txBody>
          <a:bodyPr wrap="square" rtlCol="0">
            <a:spAutoFit/>
          </a:bodyPr>
          <a:lstStyle/>
          <a:p>
            <a:r>
              <a:rPr lang="en-GB" sz="1600" b="1" i="1" dirty="0" smtClean="0"/>
              <a:t>T</a:t>
            </a:r>
            <a:r>
              <a:rPr lang="en-GB" sz="1600" b="1" dirty="0" smtClean="0"/>
              <a:t> = 200</a:t>
            </a:r>
            <a:endParaRPr lang="en-GB" sz="1600" b="1" dirty="0"/>
          </a:p>
        </p:txBody>
      </p:sp>
      <p:sp>
        <p:nvSpPr>
          <p:cNvPr id="23" name="Line 10"/>
          <p:cNvSpPr>
            <a:spLocks noChangeShapeType="1"/>
          </p:cNvSpPr>
          <p:nvPr/>
        </p:nvSpPr>
        <p:spPr bwMode="auto">
          <a:xfrm flipH="1">
            <a:off x="5487988" y="16478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6" name="Rectangle 25"/>
          <p:cNvSpPr/>
          <p:nvPr/>
        </p:nvSpPr>
        <p:spPr bwMode="auto">
          <a:xfrm>
            <a:off x="1543051" y="4505325"/>
            <a:ext cx="1514474" cy="3060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schemeClr val="tx1"/>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7" name="TextBox 26"/>
          <p:cNvSpPr txBox="1"/>
          <p:nvPr/>
        </p:nvSpPr>
        <p:spPr>
          <a:xfrm>
            <a:off x="1524000" y="4514850"/>
            <a:ext cx="1609725" cy="276999"/>
          </a:xfrm>
          <a:prstGeom prst="rect">
            <a:avLst/>
          </a:prstGeom>
          <a:noFill/>
        </p:spPr>
        <p:txBody>
          <a:bodyPr wrap="square" rtlCol="0">
            <a:spAutoFit/>
          </a:bodyPr>
          <a:lstStyle/>
          <a:p>
            <a:r>
              <a:rPr lang="en-GB" sz="1200" b="1" dirty="0" smtClean="0"/>
              <a:t>10 million samples</a:t>
            </a:r>
            <a:endParaRPr lang="en-GB" sz="1200" b="1" dirty="0"/>
          </a:p>
        </p:txBody>
      </p:sp>
    </p:spTree>
    <p:extLst>
      <p:ext uri="{BB962C8B-B14F-4D97-AF65-F5344CB8AC3E}">
        <p14:creationId xmlns:p14="http://schemas.microsoft.com/office/powerpoint/2010/main" val="24920931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889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4</a:t>
            </a:r>
            <a:endParaRPr lang="en-US" sz="1000" dirty="0">
              <a:solidFill>
                <a:srgbClr val="3366FF"/>
              </a:solidFill>
            </a:endParaRPr>
          </a:p>
        </p:txBody>
      </p:sp>
      <p:sp>
        <p:nvSpPr>
          <p:cNvPr id="2089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cs typeface="Arial" charset="0"/>
              </a:rPr>
              <a:t>Here the distributions for even greater sample sizes are shown.  The distribution is clearly collapsing to a spike at 0.6.</a:t>
            </a:r>
            <a:endParaRPr lang="en-GB" sz="1500" dirty="0"/>
          </a:p>
        </p:txBody>
      </p:sp>
      <p:sp>
        <p:nvSpPr>
          <p:cNvPr id="6"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pic>
        <p:nvPicPr>
          <p:cNvPr id="243727"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9200" y="842400"/>
            <a:ext cx="6982391" cy="4550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6"/>
          <p:cNvSpPr/>
          <p:nvPr/>
        </p:nvSpPr>
        <p:spPr bwMode="auto">
          <a:xfrm>
            <a:off x="3448050" y="581026"/>
            <a:ext cx="2238375"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022484717"/>
              </p:ext>
            </p:extLst>
          </p:nvPr>
        </p:nvGraphicFramePr>
        <p:xfrm>
          <a:off x="3590925" y="684213"/>
          <a:ext cx="1962150" cy="374650"/>
        </p:xfrm>
        <a:graphic>
          <a:graphicData uri="http://schemas.openxmlformats.org/presentationml/2006/ole">
            <mc:AlternateContent xmlns:mc="http://schemas.openxmlformats.org/markup-compatibility/2006">
              <mc:Choice xmlns:v="urn:schemas-microsoft-com:vml" Requires="v">
                <p:oleObj spid="_x0000_s243743" name="Equation" r:id="rId4" imgW="1955520" imgH="380880" progId="Equation.3">
                  <p:embed/>
                </p:oleObj>
              </mc:Choice>
              <mc:Fallback>
                <p:oleObj name="Equation" r:id="rId4" imgW="1955520" imgH="380880" progId="Equation.3">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90925" y="684213"/>
                        <a:ext cx="19621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TextBox 13"/>
          <p:cNvSpPr txBox="1"/>
          <p:nvPr/>
        </p:nvSpPr>
        <p:spPr>
          <a:xfrm>
            <a:off x="6753225" y="4352925"/>
            <a:ext cx="1028700" cy="338554"/>
          </a:xfrm>
          <a:prstGeom prst="rect">
            <a:avLst/>
          </a:prstGeom>
          <a:noFill/>
        </p:spPr>
        <p:txBody>
          <a:bodyPr wrap="square" rtlCol="0">
            <a:spAutoFit/>
          </a:bodyPr>
          <a:lstStyle/>
          <a:p>
            <a:r>
              <a:rPr lang="en-GB" sz="1600" b="1" i="1" dirty="0" smtClean="0"/>
              <a:t>T</a:t>
            </a:r>
            <a:r>
              <a:rPr lang="en-GB" sz="1600" b="1" dirty="0" smtClean="0"/>
              <a:t> = 25</a:t>
            </a:r>
            <a:endParaRPr lang="en-GB" sz="1600" b="1" dirty="0"/>
          </a:p>
        </p:txBody>
      </p:sp>
      <p:sp>
        <p:nvSpPr>
          <p:cNvPr id="15" name="Line 10"/>
          <p:cNvSpPr>
            <a:spLocks noChangeShapeType="1"/>
          </p:cNvSpPr>
          <p:nvPr/>
        </p:nvSpPr>
        <p:spPr bwMode="auto">
          <a:xfrm flipH="1">
            <a:off x="6592888" y="46386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8" name="TextBox 17"/>
          <p:cNvSpPr txBox="1"/>
          <p:nvPr/>
        </p:nvSpPr>
        <p:spPr>
          <a:xfrm>
            <a:off x="6000750" y="4029075"/>
            <a:ext cx="1028700" cy="338554"/>
          </a:xfrm>
          <a:prstGeom prst="rect">
            <a:avLst/>
          </a:prstGeom>
          <a:noFill/>
        </p:spPr>
        <p:txBody>
          <a:bodyPr wrap="square" rtlCol="0">
            <a:spAutoFit/>
          </a:bodyPr>
          <a:lstStyle/>
          <a:p>
            <a:r>
              <a:rPr lang="en-GB" sz="1600" b="1" i="1" dirty="0" smtClean="0"/>
              <a:t>T</a:t>
            </a:r>
            <a:r>
              <a:rPr lang="en-GB" sz="1600" b="1" dirty="0" smtClean="0"/>
              <a:t> = 100</a:t>
            </a:r>
            <a:endParaRPr lang="en-GB" sz="1600" b="1" dirty="0"/>
          </a:p>
        </p:txBody>
      </p:sp>
      <p:sp>
        <p:nvSpPr>
          <p:cNvPr id="19" name="Line 10"/>
          <p:cNvSpPr>
            <a:spLocks noChangeShapeType="1"/>
          </p:cNvSpPr>
          <p:nvPr/>
        </p:nvSpPr>
        <p:spPr bwMode="auto">
          <a:xfrm flipH="1">
            <a:off x="5840413" y="43148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 name="TextBox 19"/>
          <p:cNvSpPr txBox="1"/>
          <p:nvPr/>
        </p:nvSpPr>
        <p:spPr>
          <a:xfrm>
            <a:off x="5715000" y="3448050"/>
            <a:ext cx="1028700" cy="338554"/>
          </a:xfrm>
          <a:prstGeom prst="rect">
            <a:avLst/>
          </a:prstGeom>
          <a:noFill/>
        </p:spPr>
        <p:txBody>
          <a:bodyPr wrap="square" rtlCol="0">
            <a:spAutoFit/>
          </a:bodyPr>
          <a:lstStyle/>
          <a:p>
            <a:r>
              <a:rPr lang="en-GB" sz="1600" b="1" i="1" dirty="0" smtClean="0"/>
              <a:t>T</a:t>
            </a:r>
            <a:r>
              <a:rPr lang="en-GB" sz="1600" b="1" dirty="0" smtClean="0"/>
              <a:t> = </a:t>
            </a:r>
            <a:r>
              <a:rPr lang="en-GB" sz="1600" b="1" dirty="0"/>
              <a:t>4</a:t>
            </a:r>
            <a:r>
              <a:rPr lang="en-GB" sz="1600" b="1" dirty="0" smtClean="0"/>
              <a:t>00</a:t>
            </a:r>
            <a:endParaRPr lang="en-GB" sz="1600" b="1" dirty="0"/>
          </a:p>
        </p:txBody>
      </p:sp>
      <p:sp>
        <p:nvSpPr>
          <p:cNvPr id="21" name="Line 10"/>
          <p:cNvSpPr>
            <a:spLocks noChangeShapeType="1"/>
          </p:cNvSpPr>
          <p:nvPr/>
        </p:nvSpPr>
        <p:spPr bwMode="auto">
          <a:xfrm flipH="1">
            <a:off x="5554663" y="37338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 name="TextBox 21"/>
          <p:cNvSpPr txBox="1"/>
          <p:nvPr/>
        </p:nvSpPr>
        <p:spPr>
          <a:xfrm>
            <a:off x="5572124" y="1914525"/>
            <a:ext cx="1228725" cy="338554"/>
          </a:xfrm>
          <a:prstGeom prst="rect">
            <a:avLst/>
          </a:prstGeom>
          <a:noFill/>
        </p:spPr>
        <p:txBody>
          <a:bodyPr wrap="square" rtlCol="0">
            <a:spAutoFit/>
          </a:bodyPr>
          <a:lstStyle/>
          <a:p>
            <a:r>
              <a:rPr lang="en-GB" sz="1600" b="1" i="1" dirty="0" smtClean="0"/>
              <a:t>T</a:t>
            </a:r>
            <a:r>
              <a:rPr lang="en-GB" sz="1600" b="1" dirty="0" smtClean="0"/>
              <a:t> = 1,600</a:t>
            </a:r>
            <a:endParaRPr lang="en-GB" sz="1600" b="1" dirty="0"/>
          </a:p>
        </p:txBody>
      </p:sp>
      <p:sp>
        <p:nvSpPr>
          <p:cNvPr id="23" name="Line 10"/>
          <p:cNvSpPr>
            <a:spLocks noChangeShapeType="1"/>
          </p:cNvSpPr>
          <p:nvPr/>
        </p:nvSpPr>
        <p:spPr bwMode="auto">
          <a:xfrm flipH="1">
            <a:off x="5411788" y="22002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 name="Rectangle 26"/>
          <p:cNvSpPr/>
          <p:nvPr/>
        </p:nvSpPr>
        <p:spPr bwMode="auto">
          <a:xfrm>
            <a:off x="1543051" y="4505325"/>
            <a:ext cx="1514474" cy="3060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schemeClr val="tx1"/>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8" name="TextBox 27"/>
          <p:cNvSpPr txBox="1"/>
          <p:nvPr/>
        </p:nvSpPr>
        <p:spPr>
          <a:xfrm>
            <a:off x="1524000" y="4514850"/>
            <a:ext cx="1609725" cy="276999"/>
          </a:xfrm>
          <a:prstGeom prst="rect">
            <a:avLst/>
          </a:prstGeom>
          <a:noFill/>
        </p:spPr>
        <p:txBody>
          <a:bodyPr wrap="square" rtlCol="0">
            <a:spAutoFit/>
          </a:bodyPr>
          <a:lstStyle/>
          <a:p>
            <a:r>
              <a:rPr lang="en-GB" sz="1200" b="1" dirty="0" smtClean="0"/>
              <a:t>10 million samples</a:t>
            </a:r>
            <a:endParaRPr lang="en-GB" sz="1200" b="1" dirty="0"/>
          </a:p>
        </p:txBody>
      </p:sp>
    </p:spTree>
    <p:extLst>
      <p:ext uri="{BB962C8B-B14F-4D97-AF65-F5344CB8AC3E}">
        <p14:creationId xmlns:p14="http://schemas.microsoft.com/office/powerpoint/2010/main" val="4096492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432000" y="668774"/>
            <a:ext cx="8280000" cy="4855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pic>
        <p:nvPicPr>
          <p:cNvPr id="24"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9200" y="842400"/>
            <a:ext cx="6982391" cy="4550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889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5</a:t>
            </a:r>
            <a:endParaRPr lang="en-US" sz="1000" dirty="0">
              <a:solidFill>
                <a:srgbClr val="3366FF"/>
              </a:solidFill>
            </a:endParaRPr>
          </a:p>
        </p:txBody>
      </p:sp>
      <p:sp>
        <p:nvSpPr>
          <p:cNvPr id="6"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4" name="TextBox 13"/>
          <p:cNvSpPr txBox="1"/>
          <p:nvPr/>
        </p:nvSpPr>
        <p:spPr>
          <a:xfrm>
            <a:off x="6753225" y="4352925"/>
            <a:ext cx="1028700" cy="338554"/>
          </a:xfrm>
          <a:prstGeom prst="rect">
            <a:avLst/>
          </a:prstGeom>
          <a:noFill/>
        </p:spPr>
        <p:txBody>
          <a:bodyPr wrap="square" rtlCol="0">
            <a:spAutoFit/>
          </a:bodyPr>
          <a:lstStyle/>
          <a:p>
            <a:r>
              <a:rPr lang="en-GB" sz="1600" b="1" i="1" dirty="0" smtClean="0"/>
              <a:t>T</a:t>
            </a:r>
            <a:r>
              <a:rPr lang="en-GB" sz="1600" b="1" dirty="0" smtClean="0"/>
              <a:t> = 25</a:t>
            </a:r>
            <a:endParaRPr lang="en-GB" sz="1600" b="1" dirty="0"/>
          </a:p>
        </p:txBody>
      </p:sp>
      <p:sp>
        <p:nvSpPr>
          <p:cNvPr id="15" name="Line 10"/>
          <p:cNvSpPr>
            <a:spLocks noChangeShapeType="1"/>
          </p:cNvSpPr>
          <p:nvPr/>
        </p:nvSpPr>
        <p:spPr bwMode="auto">
          <a:xfrm flipH="1">
            <a:off x="6592888" y="46386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8" name="TextBox 17"/>
          <p:cNvSpPr txBox="1"/>
          <p:nvPr/>
        </p:nvSpPr>
        <p:spPr>
          <a:xfrm>
            <a:off x="6000750" y="4029075"/>
            <a:ext cx="1028700" cy="338554"/>
          </a:xfrm>
          <a:prstGeom prst="rect">
            <a:avLst/>
          </a:prstGeom>
          <a:noFill/>
        </p:spPr>
        <p:txBody>
          <a:bodyPr wrap="square" rtlCol="0">
            <a:spAutoFit/>
          </a:bodyPr>
          <a:lstStyle/>
          <a:p>
            <a:r>
              <a:rPr lang="en-GB" sz="1600" b="1" i="1" dirty="0" smtClean="0"/>
              <a:t>T</a:t>
            </a:r>
            <a:r>
              <a:rPr lang="en-GB" sz="1600" b="1" dirty="0" smtClean="0"/>
              <a:t> = 100</a:t>
            </a:r>
            <a:endParaRPr lang="en-GB" sz="1600" b="1" dirty="0"/>
          </a:p>
        </p:txBody>
      </p:sp>
      <p:sp>
        <p:nvSpPr>
          <p:cNvPr id="19" name="Line 10"/>
          <p:cNvSpPr>
            <a:spLocks noChangeShapeType="1"/>
          </p:cNvSpPr>
          <p:nvPr/>
        </p:nvSpPr>
        <p:spPr bwMode="auto">
          <a:xfrm flipH="1">
            <a:off x="5840413" y="43148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 name="TextBox 19"/>
          <p:cNvSpPr txBox="1"/>
          <p:nvPr/>
        </p:nvSpPr>
        <p:spPr>
          <a:xfrm>
            <a:off x="5715000" y="3448050"/>
            <a:ext cx="1028700" cy="338554"/>
          </a:xfrm>
          <a:prstGeom prst="rect">
            <a:avLst/>
          </a:prstGeom>
          <a:noFill/>
        </p:spPr>
        <p:txBody>
          <a:bodyPr wrap="square" rtlCol="0">
            <a:spAutoFit/>
          </a:bodyPr>
          <a:lstStyle/>
          <a:p>
            <a:r>
              <a:rPr lang="en-GB" sz="1600" b="1" i="1" dirty="0" smtClean="0"/>
              <a:t>T</a:t>
            </a:r>
            <a:r>
              <a:rPr lang="en-GB" sz="1600" b="1" dirty="0" smtClean="0"/>
              <a:t> = </a:t>
            </a:r>
            <a:r>
              <a:rPr lang="en-GB" sz="1600" b="1" dirty="0"/>
              <a:t>4</a:t>
            </a:r>
            <a:r>
              <a:rPr lang="en-GB" sz="1600" b="1" dirty="0" smtClean="0"/>
              <a:t>00</a:t>
            </a:r>
            <a:endParaRPr lang="en-GB" sz="1600" b="1" dirty="0"/>
          </a:p>
        </p:txBody>
      </p:sp>
      <p:sp>
        <p:nvSpPr>
          <p:cNvPr id="21" name="Line 10"/>
          <p:cNvSpPr>
            <a:spLocks noChangeShapeType="1"/>
          </p:cNvSpPr>
          <p:nvPr/>
        </p:nvSpPr>
        <p:spPr bwMode="auto">
          <a:xfrm flipH="1">
            <a:off x="5554663" y="37338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 name="TextBox 21"/>
          <p:cNvSpPr txBox="1"/>
          <p:nvPr/>
        </p:nvSpPr>
        <p:spPr>
          <a:xfrm>
            <a:off x="5572124" y="1914525"/>
            <a:ext cx="1228725" cy="338554"/>
          </a:xfrm>
          <a:prstGeom prst="rect">
            <a:avLst/>
          </a:prstGeom>
          <a:noFill/>
        </p:spPr>
        <p:txBody>
          <a:bodyPr wrap="square" rtlCol="0">
            <a:spAutoFit/>
          </a:bodyPr>
          <a:lstStyle/>
          <a:p>
            <a:r>
              <a:rPr lang="en-GB" sz="1600" b="1" i="1" dirty="0" smtClean="0"/>
              <a:t>T</a:t>
            </a:r>
            <a:r>
              <a:rPr lang="en-GB" sz="1600" b="1" dirty="0" smtClean="0"/>
              <a:t> = 1,600</a:t>
            </a:r>
            <a:endParaRPr lang="en-GB" sz="1600" b="1" dirty="0"/>
          </a:p>
        </p:txBody>
      </p:sp>
      <p:sp>
        <p:nvSpPr>
          <p:cNvPr id="23" name="Line 10"/>
          <p:cNvSpPr>
            <a:spLocks noChangeShapeType="1"/>
          </p:cNvSpPr>
          <p:nvPr/>
        </p:nvSpPr>
        <p:spPr bwMode="auto">
          <a:xfrm flipH="1">
            <a:off x="5411788" y="22002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7" name="Rectangle 16"/>
          <p:cNvSpPr/>
          <p:nvPr/>
        </p:nvSpPr>
        <p:spPr bwMode="auto">
          <a:xfrm>
            <a:off x="3448050" y="581026"/>
            <a:ext cx="2238375" cy="540000"/>
          </a:xfrm>
          <a:prstGeom prst="rect">
            <a:avLst/>
          </a:prstGeom>
          <a:solidFill>
            <a:srgbClr val="F8F8FA"/>
          </a:solidFill>
          <a:ln w="9525" cap="flat" cmpd="sng" algn="ctr">
            <a:solidFill>
              <a:schemeClr val="tx1"/>
            </a:solidFill>
            <a:prstDash val="solid"/>
            <a:round/>
            <a:headEnd type="none" w="med" len="med"/>
            <a:tailEnd type="none" w="med" len="med"/>
          </a:ln>
          <a:effectLst>
            <a:innerShdw blurRad="9525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605991535"/>
              </p:ext>
            </p:extLst>
          </p:nvPr>
        </p:nvGraphicFramePr>
        <p:xfrm>
          <a:off x="3590925" y="684213"/>
          <a:ext cx="1962150" cy="374650"/>
        </p:xfrm>
        <a:graphic>
          <a:graphicData uri="http://schemas.openxmlformats.org/presentationml/2006/ole">
            <mc:AlternateContent xmlns:mc="http://schemas.openxmlformats.org/markup-compatibility/2006">
              <mc:Choice xmlns:v="urn:schemas-microsoft-com:vml" Requires="v">
                <p:oleObj spid="_x0000_s244772" name="Equation" r:id="rId4" imgW="1955520" imgH="380880" progId="Equation.3">
                  <p:embed/>
                </p:oleObj>
              </mc:Choice>
              <mc:Fallback>
                <p:oleObj name="Equation" r:id="rId4" imgW="195552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90925" y="684213"/>
                        <a:ext cx="19621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cs typeface="Arial" charset="0"/>
              </a:rPr>
              <a:t>Standard theory tells us that </a:t>
            </a:r>
            <a:r>
              <a:rPr lang="en-GB" sz="1500" b="1" dirty="0" smtClean="0">
                <a:cs typeface="Arial" charset="0"/>
              </a:rPr>
              <a:t>     </a:t>
            </a:r>
            <a:r>
              <a:rPr lang="en-GB" sz="1500" b="1" dirty="0">
                <a:cs typeface="Arial" charset="0"/>
              </a:rPr>
              <a:t>is asymptotically normally distributed.  What does this mean?  We have just shown that, as</a:t>
            </a:r>
            <a:r>
              <a:rPr lang="en-US" sz="1500" b="1" dirty="0"/>
              <a:t> the sample size increases, the distribution degenerates to a spike at </a:t>
            </a:r>
            <a:r>
              <a:rPr lang="en-US" sz="1500" b="1" i="1" dirty="0">
                <a:latin typeface="Symbol" pitchFamily="18" charset="2"/>
              </a:rPr>
              <a:t>b</a:t>
            </a:r>
            <a:r>
              <a:rPr lang="en-US" sz="1500" b="1" baseline="-25000" dirty="0"/>
              <a:t>2</a:t>
            </a:r>
            <a:r>
              <a:rPr lang="en-US" sz="1500" b="1" dirty="0"/>
              <a:t>, so how can we say that </a:t>
            </a:r>
            <a:r>
              <a:rPr lang="en-US" sz="1500" b="1" dirty="0" smtClean="0"/>
              <a:t>     </a:t>
            </a:r>
            <a:r>
              <a:rPr lang="en-US" sz="1500" b="1" dirty="0"/>
              <a:t>has an asymptotically normal distribution?</a:t>
            </a:r>
            <a:r>
              <a:rPr lang="en-US" sz="1500" dirty="0"/>
              <a:t> </a:t>
            </a:r>
            <a:endParaRPr lang="en-GB" sz="1500" dirty="0"/>
          </a:p>
        </p:txBody>
      </p:sp>
      <p:sp>
        <p:nvSpPr>
          <p:cNvPr id="25" name="Rectangle 24"/>
          <p:cNvSpPr/>
          <p:nvPr/>
        </p:nvSpPr>
        <p:spPr bwMode="auto">
          <a:xfrm>
            <a:off x="1543051" y="4505325"/>
            <a:ext cx="1514474" cy="3060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schemeClr val="tx1"/>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6" name="TextBox 25"/>
          <p:cNvSpPr txBox="1"/>
          <p:nvPr/>
        </p:nvSpPr>
        <p:spPr>
          <a:xfrm>
            <a:off x="1524000" y="4514850"/>
            <a:ext cx="1609725" cy="276999"/>
          </a:xfrm>
          <a:prstGeom prst="rect">
            <a:avLst/>
          </a:prstGeom>
          <a:noFill/>
        </p:spPr>
        <p:txBody>
          <a:bodyPr wrap="square" rtlCol="0">
            <a:spAutoFit/>
          </a:bodyPr>
          <a:lstStyle/>
          <a:p>
            <a:r>
              <a:rPr lang="en-GB" sz="1200" b="1" dirty="0" smtClean="0"/>
              <a:t>10 million samples</a:t>
            </a:r>
            <a:endParaRPr lang="en-GB" sz="12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1521638053"/>
              </p:ext>
            </p:extLst>
          </p:nvPr>
        </p:nvGraphicFramePr>
        <p:xfrm>
          <a:off x="4005263" y="6307138"/>
          <a:ext cx="214578" cy="280566"/>
        </p:xfrm>
        <a:graphic>
          <a:graphicData uri="http://schemas.openxmlformats.org/presentationml/2006/ole">
            <mc:AlternateContent xmlns:mc="http://schemas.openxmlformats.org/markup-compatibility/2006">
              <mc:Choice xmlns:v="urn:schemas-microsoft-com:vml" Requires="v">
                <p:oleObj spid="_x0000_s244773" name="Equation" r:id="rId6" imgW="330120" imgH="431640" progId="Equation.DSMT4">
                  <p:embed/>
                </p:oleObj>
              </mc:Choice>
              <mc:Fallback>
                <p:oleObj name="Equation" r:id="rId6" imgW="330120" imgH="431640" progId="Equation.DSMT4">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05263" y="6307138"/>
                        <a:ext cx="214578" cy="280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522848984"/>
              </p:ext>
            </p:extLst>
          </p:nvPr>
        </p:nvGraphicFramePr>
        <p:xfrm>
          <a:off x="3024188" y="5853600"/>
          <a:ext cx="214312" cy="280987"/>
        </p:xfrm>
        <a:graphic>
          <a:graphicData uri="http://schemas.openxmlformats.org/presentationml/2006/ole">
            <mc:AlternateContent xmlns:mc="http://schemas.openxmlformats.org/markup-compatibility/2006">
              <mc:Choice xmlns:v="urn:schemas-microsoft-com:vml" Requires="v">
                <p:oleObj spid="_x0000_s244774" name="Equation" r:id="rId8" imgW="330057" imgH="431613" progId="Equation.DSMT4">
                  <p:embed/>
                </p:oleObj>
              </mc:Choice>
              <mc:Fallback>
                <p:oleObj name="Equation" r:id="rId8" imgW="330057" imgH="431613" progId="Equation.DSMT4">
                  <p:embed/>
                  <p:pic>
                    <p:nvPicPr>
                      <p:cNvPr id="0" name="Object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24188" y="5853600"/>
                        <a:ext cx="214312"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743754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1913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6</a:t>
            </a:r>
            <a:endParaRPr lang="en-US" sz="1000" dirty="0">
              <a:solidFill>
                <a:srgbClr val="3366FF"/>
              </a:solidFill>
            </a:endParaRPr>
          </a:p>
        </p:txBody>
      </p:sp>
      <p:sp>
        <p:nvSpPr>
          <p:cNvPr id="21914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We encountered this problem when determining the asymptotic properties of IV estimators in Chapter 8.  To deal with it, we again use the technique involving the use of a central limit theorem discussed in Section R.15.</a:t>
            </a:r>
            <a:endParaRPr lang="en-GB" sz="1500"/>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0" name="Rectangle 16"/>
          <p:cNvSpPr>
            <a:spLocks noChangeArrowheads="1"/>
          </p:cNvSpPr>
          <p:nvPr/>
        </p:nvSpPr>
        <p:spPr bwMode="auto">
          <a:xfrm>
            <a:off x="0" y="540000"/>
            <a:ext cx="9144000" cy="6696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1" name="Object 9"/>
          <p:cNvGraphicFramePr>
            <a:graphicFrameLocks noChangeAspect="1"/>
          </p:cNvGraphicFramePr>
          <p:nvPr>
            <p:extLst>
              <p:ext uri="{D42A27DB-BD31-4B8C-83A1-F6EECF244321}">
                <p14:modId xmlns:p14="http://schemas.microsoft.com/office/powerpoint/2010/main" val="4211256919"/>
              </p:ext>
            </p:extLst>
          </p:nvPr>
        </p:nvGraphicFramePr>
        <p:xfrm>
          <a:off x="3629025" y="684000"/>
          <a:ext cx="1885950" cy="374650"/>
        </p:xfrm>
        <a:graphic>
          <a:graphicData uri="http://schemas.openxmlformats.org/presentationml/2006/ole">
            <mc:AlternateContent xmlns:mc="http://schemas.openxmlformats.org/markup-compatibility/2006">
              <mc:Choice xmlns:v="urn:schemas-microsoft-com:vml" Requires="v">
                <p:oleObj spid="_x0000_s219190" name="Equation" r:id="rId3" imgW="1879560" imgH="380880" progId="Equation.3">
                  <p:embed/>
                </p:oleObj>
              </mc:Choice>
              <mc:Fallback>
                <p:oleObj name="Equation" r:id="rId3" imgW="1879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9025" y="684000"/>
                        <a:ext cx="1885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083798227"/>
              </p:ext>
            </p:extLst>
          </p:nvPr>
        </p:nvGraphicFramePr>
        <p:xfrm>
          <a:off x="6964363" y="684213"/>
          <a:ext cx="1003300" cy="368300"/>
        </p:xfrm>
        <a:graphic>
          <a:graphicData uri="http://schemas.openxmlformats.org/presentationml/2006/ole">
            <mc:AlternateContent xmlns:mc="http://schemas.openxmlformats.org/markup-compatibility/2006">
              <mc:Choice xmlns:v="urn:schemas-microsoft-com:vml" Requires="v">
                <p:oleObj spid="_x0000_s219191" name="Equation" r:id="rId5" imgW="1002960" imgH="368280" progId="Equation.3">
                  <p:embed/>
                </p:oleObj>
              </mc:Choice>
              <mc:Fallback>
                <p:oleObj name="Equation" r:id="rId5" imgW="10029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4363" y="684213"/>
                        <a:ext cx="1003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118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7</a:t>
            </a:r>
            <a:endParaRPr lang="en-US" sz="1000" dirty="0">
              <a:solidFill>
                <a:srgbClr val="3366FF"/>
              </a:solidFill>
            </a:endParaRPr>
          </a:p>
        </p:txBody>
      </p:sp>
      <p:sp>
        <p:nvSpPr>
          <p:cNvPr id="22118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As a first step, we multiply the estimator by </a:t>
            </a:r>
            <a:r>
              <a:rPr lang="en-US" sz="1500" b="1" dirty="0" smtClean="0"/>
              <a:t>     .  </a:t>
            </a:r>
            <a:r>
              <a:rPr lang="en-US" sz="1500" b="1" dirty="0"/>
              <a:t>This is sufficient to prevent the variance from tending to zero as </a:t>
            </a:r>
            <a:r>
              <a:rPr lang="en-US" sz="1500" b="1" i="1" dirty="0"/>
              <a:t>T</a:t>
            </a:r>
            <a:r>
              <a:rPr lang="en-US" sz="1500" b="1" dirty="0"/>
              <a:t> increases.  However,  </a:t>
            </a:r>
            <a:r>
              <a:rPr lang="en-US" sz="1500" b="1" dirty="0" smtClean="0"/>
              <a:t>        </a:t>
            </a:r>
            <a:r>
              <a:rPr lang="en-US" sz="1500" b="1" dirty="0" smtClean="0">
                <a:cs typeface="Arial" charset="0"/>
              </a:rPr>
              <a:t> </a:t>
            </a:r>
            <a:r>
              <a:rPr lang="en-US" sz="1500" b="1" dirty="0"/>
              <a:t>does not have a limiting distribution, either, because </a:t>
            </a:r>
            <a:r>
              <a:rPr lang="en-US" sz="1500" b="1" dirty="0" smtClean="0"/>
              <a:t>     </a:t>
            </a:r>
            <a:r>
              <a:rPr lang="en-US" sz="1500" b="1" dirty="0"/>
              <a:t>tends to </a:t>
            </a:r>
            <a:r>
              <a:rPr lang="en-US" sz="1500" b="1" i="1" dirty="0">
                <a:latin typeface="Symbol" pitchFamily="18" charset="2"/>
              </a:rPr>
              <a:t>b</a:t>
            </a:r>
            <a:r>
              <a:rPr lang="en-US" sz="1500" b="1" baseline="-25000" dirty="0"/>
              <a:t>2</a:t>
            </a:r>
            <a:r>
              <a:rPr lang="en-US" sz="1500" b="1" dirty="0"/>
              <a:t> and </a:t>
            </a:r>
            <a:r>
              <a:rPr lang="en-US" sz="1500" b="1" dirty="0" smtClean="0"/>
              <a:t>         </a:t>
            </a:r>
            <a:r>
              <a:rPr lang="en-US" sz="1500" b="1" dirty="0"/>
              <a:t>increases without limit with </a:t>
            </a:r>
            <a:r>
              <a:rPr lang="en-US" sz="1500" b="1" i="1" dirty="0"/>
              <a:t>T</a:t>
            </a:r>
            <a:r>
              <a:rPr lang="en-US" sz="1500" b="1" dirty="0"/>
              <a:t>. </a:t>
            </a:r>
            <a:endParaRPr lang="en-GB" sz="1500"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1" name="Rectangle 16"/>
          <p:cNvSpPr>
            <a:spLocks noChangeArrowheads="1"/>
          </p:cNvSpPr>
          <p:nvPr/>
        </p:nvSpPr>
        <p:spPr bwMode="auto">
          <a:xfrm>
            <a:off x="0" y="540000"/>
            <a:ext cx="9144000" cy="6696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2" name="Object 9"/>
          <p:cNvGraphicFramePr>
            <a:graphicFrameLocks noChangeAspect="1"/>
          </p:cNvGraphicFramePr>
          <p:nvPr>
            <p:extLst>
              <p:ext uri="{D42A27DB-BD31-4B8C-83A1-F6EECF244321}">
                <p14:modId xmlns:p14="http://schemas.microsoft.com/office/powerpoint/2010/main" val="4211256919"/>
              </p:ext>
            </p:extLst>
          </p:nvPr>
        </p:nvGraphicFramePr>
        <p:xfrm>
          <a:off x="3629025" y="684000"/>
          <a:ext cx="1885950" cy="374650"/>
        </p:xfrm>
        <a:graphic>
          <a:graphicData uri="http://schemas.openxmlformats.org/presentationml/2006/ole">
            <mc:AlternateContent xmlns:mc="http://schemas.openxmlformats.org/markup-compatibility/2006">
              <mc:Choice xmlns:v="urn:schemas-microsoft-com:vml" Requires="v">
                <p:oleObj spid="_x0000_s221292" name="Equation" r:id="rId3" imgW="1879560" imgH="380880" progId="Equation.3">
                  <p:embed/>
                </p:oleObj>
              </mc:Choice>
              <mc:Fallback>
                <p:oleObj name="Equation" r:id="rId3" imgW="1879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9025" y="684000"/>
                        <a:ext cx="1885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083798227"/>
              </p:ext>
            </p:extLst>
          </p:nvPr>
        </p:nvGraphicFramePr>
        <p:xfrm>
          <a:off x="6964363" y="684213"/>
          <a:ext cx="1003300" cy="368300"/>
        </p:xfrm>
        <a:graphic>
          <a:graphicData uri="http://schemas.openxmlformats.org/presentationml/2006/ole">
            <mc:AlternateContent xmlns:mc="http://schemas.openxmlformats.org/markup-compatibility/2006">
              <mc:Choice xmlns:v="urn:schemas-microsoft-com:vml" Requires="v">
                <p:oleObj spid="_x0000_s221293" name="Equation" r:id="rId5" imgW="1002960" imgH="368280" progId="Equation.3">
                  <p:embed/>
                </p:oleObj>
              </mc:Choice>
              <mc:Fallback>
                <p:oleObj name="Equation" r:id="rId5" imgW="10029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4363" y="684213"/>
                        <a:ext cx="1003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Rectangle 16"/>
          <p:cNvSpPr>
            <a:spLocks noChangeArrowheads="1"/>
          </p:cNvSpPr>
          <p:nvPr/>
        </p:nvSpPr>
        <p:spPr bwMode="auto">
          <a:xfrm>
            <a:off x="0" y="1317600"/>
            <a:ext cx="9144000" cy="68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5" name="Object 14"/>
          <p:cNvGraphicFramePr>
            <a:graphicFrameLocks noChangeAspect="1"/>
          </p:cNvGraphicFramePr>
          <p:nvPr>
            <p:extLst>
              <p:ext uri="{D42A27DB-BD31-4B8C-83A1-F6EECF244321}">
                <p14:modId xmlns:p14="http://schemas.microsoft.com/office/powerpoint/2010/main" val="880275334"/>
              </p:ext>
            </p:extLst>
          </p:nvPr>
        </p:nvGraphicFramePr>
        <p:xfrm>
          <a:off x="2365375" y="1429200"/>
          <a:ext cx="4108450" cy="508000"/>
        </p:xfrm>
        <a:graphic>
          <a:graphicData uri="http://schemas.openxmlformats.org/presentationml/2006/ole">
            <mc:AlternateContent xmlns:mc="http://schemas.openxmlformats.org/markup-compatibility/2006">
              <mc:Choice xmlns:v="urn:schemas-microsoft-com:vml" Requires="v">
                <p:oleObj spid="_x0000_s221294" name="Equation" r:id="rId7" imgW="4101840" imgH="507960" progId="Equation.DSMT4">
                  <p:embed/>
                </p:oleObj>
              </mc:Choice>
              <mc:Fallback>
                <p:oleObj name="Equation" r:id="rId7" imgW="4101840" imgH="507960" progId="Equation.DSMT4">
                  <p:embed/>
                  <p:pic>
                    <p:nvPicPr>
                      <p:cNvPr id="0" name=""/>
                      <p:cNvPicPr>
                        <a:picLocks noChangeAspect="1" noChangeArrowheads="1"/>
                      </p:cNvPicPr>
                      <p:nvPr/>
                    </p:nvPicPr>
                    <p:blipFill>
                      <a:blip r:embed="rId8"/>
                      <a:srcRect/>
                      <a:stretch>
                        <a:fillRect/>
                      </a:stretch>
                    </p:blipFill>
                    <p:spPr bwMode="auto">
                      <a:xfrm>
                        <a:off x="2365375" y="1429200"/>
                        <a:ext cx="41084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90080053"/>
              </p:ext>
            </p:extLst>
          </p:nvPr>
        </p:nvGraphicFramePr>
        <p:xfrm>
          <a:off x="1833563" y="6314400"/>
          <a:ext cx="214312" cy="280987"/>
        </p:xfrm>
        <a:graphic>
          <a:graphicData uri="http://schemas.openxmlformats.org/presentationml/2006/ole">
            <mc:AlternateContent xmlns:mc="http://schemas.openxmlformats.org/markup-compatibility/2006">
              <mc:Choice xmlns:v="urn:schemas-microsoft-com:vml" Requires="v">
                <p:oleObj spid="_x0000_s221295" name="Equation" r:id="rId9" imgW="330057" imgH="431613" progId="Equation.DSMT4">
                  <p:embed/>
                </p:oleObj>
              </mc:Choice>
              <mc:Fallback>
                <p:oleObj name="Equation" r:id="rId9" imgW="330057" imgH="431613" progId="Equation.DSMT4">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33563" y="6314400"/>
                        <a:ext cx="214312"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27192878"/>
              </p:ext>
            </p:extLst>
          </p:nvPr>
        </p:nvGraphicFramePr>
        <p:xfrm>
          <a:off x="4635500" y="6080400"/>
          <a:ext cx="477838" cy="288925"/>
        </p:xfrm>
        <a:graphic>
          <a:graphicData uri="http://schemas.openxmlformats.org/presentationml/2006/ole">
            <mc:AlternateContent xmlns:mc="http://schemas.openxmlformats.org/markup-compatibility/2006">
              <mc:Choice xmlns:v="urn:schemas-microsoft-com:vml" Requires="v">
                <p:oleObj spid="_x0000_s221296" name="Equation" r:id="rId11" imgW="736560" imgH="444240" progId="Equation.DSMT4">
                  <p:embed/>
                </p:oleObj>
              </mc:Choice>
              <mc:Fallback>
                <p:oleObj name="Equation" r:id="rId11" imgW="736560" imgH="444240" progId="Equation.DSMT4">
                  <p:embed/>
                  <p:pic>
                    <p:nvPicPr>
                      <p:cNvPr id="0" name="Object 2"/>
                      <p:cNvPicPr>
                        <a:picLocks noChangeAspect="1" noChangeArrowheads="1"/>
                      </p:cNvPicPr>
                      <p:nvPr/>
                    </p:nvPicPr>
                    <p:blipFill>
                      <a:blip r:embed="rId12"/>
                      <a:srcRect/>
                      <a:stretch>
                        <a:fillRect/>
                      </a:stretch>
                    </p:blipFill>
                    <p:spPr bwMode="auto">
                      <a:xfrm>
                        <a:off x="4635500" y="6080400"/>
                        <a:ext cx="47783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911968632"/>
              </p:ext>
            </p:extLst>
          </p:nvPr>
        </p:nvGraphicFramePr>
        <p:xfrm>
          <a:off x="4354513" y="5846400"/>
          <a:ext cx="296862" cy="239713"/>
        </p:xfrm>
        <a:graphic>
          <a:graphicData uri="http://schemas.openxmlformats.org/presentationml/2006/ole">
            <mc:AlternateContent xmlns:mc="http://schemas.openxmlformats.org/markup-compatibility/2006">
              <mc:Choice xmlns:v="urn:schemas-microsoft-com:vml" Requires="v">
                <p:oleObj spid="_x0000_s221297" name="Equation" r:id="rId13" imgW="457200" imgH="368280" progId="Equation.DSMT4">
                  <p:embed/>
                </p:oleObj>
              </mc:Choice>
              <mc:Fallback>
                <p:oleObj name="Equation" r:id="rId13" imgW="457200" imgH="368280" progId="Equation.DSMT4">
                  <p:embed/>
                  <p:pic>
                    <p:nvPicPr>
                      <p:cNvPr id="0" name="Object 2"/>
                      <p:cNvPicPr>
                        <a:picLocks noChangeAspect="1" noChangeArrowheads="1"/>
                      </p:cNvPicPr>
                      <p:nvPr/>
                    </p:nvPicPr>
                    <p:blipFill>
                      <a:blip r:embed="rId14"/>
                      <a:srcRect/>
                      <a:stretch>
                        <a:fillRect/>
                      </a:stretch>
                    </p:blipFill>
                    <p:spPr bwMode="auto">
                      <a:xfrm>
                        <a:off x="4354513" y="5846400"/>
                        <a:ext cx="296862"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292076543"/>
              </p:ext>
            </p:extLst>
          </p:nvPr>
        </p:nvGraphicFramePr>
        <p:xfrm>
          <a:off x="3463925" y="6310800"/>
          <a:ext cx="477838" cy="288925"/>
        </p:xfrm>
        <a:graphic>
          <a:graphicData uri="http://schemas.openxmlformats.org/presentationml/2006/ole">
            <mc:AlternateContent xmlns:mc="http://schemas.openxmlformats.org/markup-compatibility/2006">
              <mc:Choice xmlns:v="urn:schemas-microsoft-com:vml" Requires="v">
                <p:oleObj spid="_x0000_s221298" name="Equation" r:id="rId15" imgW="736560" imgH="444240" progId="Equation.DSMT4">
                  <p:embed/>
                </p:oleObj>
              </mc:Choice>
              <mc:Fallback>
                <p:oleObj name="Equation" r:id="rId15" imgW="736560" imgH="444240" progId="Equation.DSMT4">
                  <p:embed/>
                  <p:pic>
                    <p:nvPicPr>
                      <p:cNvPr id="0" name="Object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63925" y="6310800"/>
                        <a:ext cx="47783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221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8</a:t>
            </a:r>
            <a:endParaRPr lang="en-US" sz="1000" dirty="0">
              <a:solidFill>
                <a:srgbClr val="3366FF"/>
              </a:solidFill>
            </a:endParaRPr>
          </a:p>
        </p:txBody>
      </p:sp>
      <p:sp>
        <p:nvSpPr>
          <p:cNvPr id="2222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So, instead, we </a:t>
            </a:r>
            <a:r>
              <a:rPr lang="en-US" sz="1500" b="1" dirty="0" smtClean="0"/>
              <a:t>consider                     .  </a:t>
            </a:r>
            <a:r>
              <a:rPr lang="en-US" sz="1500" b="1" dirty="0"/>
              <a:t>For the model under discussion, it can be shown that</a:t>
            </a:r>
            <a:r>
              <a:rPr lang="en-US" b="1" dirty="0"/>
              <a:t>, provided that │</a:t>
            </a:r>
            <a:r>
              <a:rPr lang="en-US" b="1" i="1" dirty="0">
                <a:latin typeface="Symbol" pitchFamily="18" charset="2"/>
              </a:rPr>
              <a:t>b</a:t>
            </a:r>
            <a:r>
              <a:rPr lang="en-US" b="1" baseline="-25000" dirty="0"/>
              <a:t>2</a:t>
            </a:r>
            <a:r>
              <a:rPr lang="en-US" b="1" dirty="0"/>
              <a:t>│&lt; 1,</a:t>
            </a:r>
            <a:r>
              <a:rPr lang="en-US" sz="1500" b="1" dirty="0"/>
              <a:t> the conditions for the application of a central limit theorem are satisfied and that the limiting distribution is normal with zero mean and variance (1 </a:t>
            </a:r>
            <a:r>
              <a:rPr lang="en-US" sz="1500" b="1" dirty="0">
                <a:cs typeface="Arial" charset="0"/>
              </a:rPr>
              <a:t>– </a:t>
            </a:r>
            <a:r>
              <a:rPr lang="en-US" sz="1500" b="1" i="1" dirty="0">
                <a:latin typeface="Symbol" pitchFamily="18" charset="2"/>
                <a:cs typeface="Arial" charset="0"/>
              </a:rPr>
              <a:t>b</a:t>
            </a:r>
            <a:r>
              <a:rPr lang="en-US" sz="1500" b="1" baseline="-25000" dirty="0">
                <a:cs typeface="Arial" charset="0"/>
              </a:rPr>
              <a:t>2</a:t>
            </a:r>
            <a:r>
              <a:rPr lang="en-US" sz="1500" b="1" baseline="30000" dirty="0">
                <a:cs typeface="Arial" charset="0"/>
              </a:rPr>
              <a:t>2</a:t>
            </a:r>
            <a:r>
              <a:rPr lang="en-US" sz="1500" b="1" dirty="0">
                <a:cs typeface="Arial" charset="0"/>
              </a:rPr>
              <a:t>)</a:t>
            </a:r>
            <a:r>
              <a:rPr lang="en-US" sz="1500" b="1" dirty="0"/>
              <a:t>.</a:t>
            </a:r>
            <a:r>
              <a:rPr lang="en-US" sz="1500" dirty="0"/>
              <a:t> </a:t>
            </a:r>
            <a:endParaRPr lang="en-GB" sz="1500"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107950" y="25200"/>
            <a:ext cx="892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lstStyle/>
          <a:p>
            <a:pPr algn="ctr">
              <a:spcBef>
                <a:spcPct val="50000"/>
              </a:spcBef>
            </a:pPr>
            <a:r>
              <a:rPr lang="en-GB" sz="1800" b="1" dirty="0"/>
              <a:t>LIMITING DISTRIBUTION OF OLS ESTIMATOR FOR A UNIVARIATE TIME SERIES</a:t>
            </a:r>
            <a:endParaRPr lang="en-GB" sz="1600" dirty="0">
              <a:latin typeface="Times New Roman" pitchFamily="18" charset="0"/>
            </a:endParaRPr>
          </a:p>
        </p:txBody>
      </p:sp>
      <p:sp>
        <p:nvSpPr>
          <p:cNvPr id="11" name="Rectangle 16"/>
          <p:cNvSpPr>
            <a:spLocks noChangeArrowheads="1"/>
          </p:cNvSpPr>
          <p:nvPr/>
        </p:nvSpPr>
        <p:spPr bwMode="auto">
          <a:xfrm>
            <a:off x="0" y="540000"/>
            <a:ext cx="9144000" cy="6696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2" name="Object 9"/>
          <p:cNvGraphicFramePr>
            <a:graphicFrameLocks noChangeAspect="1"/>
          </p:cNvGraphicFramePr>
          <p:nvPr>
            <p:extLst>
              <p:ext uri="{D42A27DB-BD31-4B8C-83A1-F6EECF244321}">
                <p14:modId xmlns:p14="http://schemas.microsoft.com/office/powerpoint/2010/main" val="4211256919"/>
              </p:ext>
            </p:extLst>
          </p:nvPr>
        </p:nvGraphicFramePr>
        <p:xfrm>
          <a:off x="3629025" y="684000"/>
          <a:ext cx="1885950" cy="374650"/>
        </p:xfrm>
        <a:graphic>
          <a:graphicData uri="http://schemas.openxmlformats.org/presentationml/2006/ole">
            <mc:AlternateContent xmlns:mc="http://schemas.openxmlformats.org/markup-compatibility/2006">
              <mc:Choice xmlns:v="urn:schemas-microsoft-com:vml" Requires="v">
                <p:oleObj spid="_x0000_s222300" name="Equation" r:id="rId3" imgW="1879560" imgH="380880" progId="Equation.3">
                  <p:embed/>
                </p:oleObj>
              </mc:Choice>
              <mc:Fallback>
                <p:oleObj name="Equation" r:id="rId3" imgW="1879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9025" y="684000"/>
                        <a:ext cx="188595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083798227"/>
              </p:ext>
            </p:extLst>
          </p:nvPr>
        </p:nvGraphicFramePr>
        <p:xfrm>
          <a:off x="6964363" y="684213"/>
          <a:ext cx="1003300" cy="368300"/>
        </p:xfrm>
        <a:graphic>
          <a:graphicData uri="http://schemas.openxmlformats.org/presentationml/2006/ole">
            <mc:AlternateContent xmlns:mc="http://schemas.openxmlformats.org/markup-compatibility/2006">
              <mc:Choice xmlns:v="urn:schemas-microsoft-com:vml" Requires="v">
                <p:oleObj spid="_x0000_s222301" name="Equation" r:id="rId5" imgW="1002960" imgH="368280" progId="Equation.3">
                  <p:embed/>
                </p:oleObj>
              </mc:Choice>
              <mc:Fallback>
                <p:oleObj name="Equation" r:id="rId5" imgW="100296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4363" y="684213"/>
                        <a:ext cx="1003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Rectangle 16"/>
          <p:cNvSpPr>
            <a:spLocks noChangeArrowheads="1"/>
          </p:cNvSpPr>
          <p:nvPr/>
        </p:nvSpPr>
        <p:spPr bwMode="auto">
          <a:xfrm>
            <a:off x="0" y="1317600"/>
            <a:ext cx="9144000" cy="68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5" name="Object 14"/>
          <p:cNvGraphicFramePr>
            <a:graphicFrameLocks noChangeAspect="1"/>
          </p:cNvGraphicFramePr>
          <p:nvPr>
            <p:extLst>
              <p:ext uri="{D42A27DB-BD31-4B8C-83A1-F6EECF244321}">
                <p14:modId xmlns:p14="http://schemas.microsoft.com/office/powerpoint/2010/main" val="880275334"/>
              </p:ext>
            </p:extLst>
          </p:nvPr>
        </p:nvGraphicFramePr>
        <p:xfrm>
          <a:off x="2365375" y="1429200"/>
          <a:ext cx="4108450" cy="508000"/>
        </p:xfrm>
        <a:graphic>
          <a:graphicData uri="http://schemas.openxmlformats.org/presentationml/2006/ole">
            <mc:AlternateContent xmlns:mc="http://schemas.openxmlformats.org/markup-compatibility/2006">
              <mc:Choice xmlns:v="urn:schemas-microsoft-com:vml" Requires="v">
                <p:oleObj spid="_x0000_s222302" name="Equation" r:id="rId7" imgW="4101840" imgH="507960" progId="Equation.DSMT4">
                  <p:embed/>
                </p:oleObj>
              </mc:Choice>
              <mc:Fallback>
                <p:oleObj name="Equation" r:id="rId7" imgW="4101840" imgH="507960" progId="Equation.DSMT4">
                  <p:embed/>
                  <p:pic>
                    <p:nvPicPr>
                      <p:cNvPr id="0" name=""/>
                      <p:cNvPicPr>
                        <a:picLocks noChangeAspect="1" noChangeArrowheads="1"/>
                      </p:cNvPicPr>
                      <p:nvPr/>
                    </p:nvPicPr>
                    <p:blipFill>
                      <a:blip r:embed="rId8"/>
                      <a:srcRect/>
                      <a:stretch>
                        <a:fillRect/>
                      </a:stretch>
                    </p:blipFill>
                    <p:spPr bwMode="auto">
                      <a:xfrm>
                        <a:off x="2365375" y="1429200"/>
                        <a:ext cx="41084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413758231"/>
              </p:ext>
            </p:extLst>
          </p:nvPr>
        </p:nvGraphicFramePr>
        <p:xfrm>
          <a:off x="2644775" y="5850000"/>
          <a:ext cx="1087438" cy="330200"/>
        </p:xfrm>
        <a:graphic>
          <a:graphicData uri="http://schemas.openxmlformats.org/presentationml/2006/ole">
            <mc:AlternateContent xmlns:mc="http://schemas.openxmlformats.org/markup-compatibility/2006">
              <mc:Choice xmlns:v="urn:schemas-microsoft-com:vml" Requires="v">
                <p:oleObj spid="_x0000_s222303" name="Equation" r:id="rId9" imgW="1676160" imgH="507960" progId="Equation.DSMT4">
                  <p:embed/>
                </p:oleObj>
              </mc:Choice>
              <mc:Fallback>
                <p:oleObj name="Equation" r:id="rId9" imgW="1676160" imgH="507960" progId="Equation.DSMT4">
                  <p:embed/>
                  <p:pic>
                    <p:nvPicPr>
                      <p:cNvPr id="0" name="Object 2"/>
                      <p:cNvPicPr>
                        <a:picLocks noChangeAspect="1" noChangeArrowheads="1"/>
                      </p:cNvPicPr>
                      <p:nvPr/>
                    </p:nvPicPr>
                    <p:blipFill>
                      <a:blip r:embed="rId10"/>
                      <a:srcRect/>
                      <a:stretch>
                        <a:fillRect/>
                      </a:stretch>
                    </p:blipFill>
                    <p:spPr bwMode="auto">
                      <a:xfrm>
                        <a:off x="2644775" y="5850000"/>
                        <a:ext cx="1087438"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5B97B9B-E3C6-4935-B25E-DC59BA95AF10}"/>
</file>

<file path=customXml/itemProps2.xml><?xml version="1.0" encoding="utf-8"?>
<ds:datastoreItem xmlns:ds="http://schemas.openxmlformats.org/officeDocument/2006/customXml" ds:itemID="{DF191158-4694-4B17-96E8-E6ED3BC8399E}"/>
</file>

<file path=customXml/itemProps3.xml><?xml version="1.0" encoding="utf-8"?>
<ds:datastoreItem xmlns:ds="http://schemas.openxmlformats.org/officeDocument/2006/customXml" ds:itemID="{51658E82-F51A-475D-944B-0D5C9E5E81E6}"/>
</file>

<file path=docProps/app.xml><?xml version="1.0" encoding="utf-8"?>
<Properties xmlns="http://schemas.openxmlformats.org/officeDocument/2006/extended-properties" xmlns:vt="http://schemas.openxmlformats.org/officeDocument/2006/docPropsVTypes">
  <TotalTime>4747</TotalTime>
  <Words>2126</Words>
  <Application>Microsoft Office PowerPoint</Application>
  <PresentationFormat>On-screen Show (4:3)</PresentationFormat>
  <Paragraphs>158</Paragraphs>
  <Slides>37</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39"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133</cp:revision>
  <dcterms:created xsi:type="dcterms:W3CDTF">1998-05-09T13:24:56Z</dcterms:created>
  <dcterms:modified xsi:type="dcterms:W3CDTF">2016-05-26T11:26:29Z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