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4.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51.xml" ContentType="application/vnd.openxmlformats-officedocument.presentationml.slide+xml"/>
  <Override PartName="/ppt/slides/slide47.xml" ContentType="application/vnd.openxmlformats-officedocument.presentationml.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3"/>
  </p:notesMasterIdLst>
  <p:sldIdLst>
    <p:sldId id="487" r:id="rId2"/>
    <p:sldId id="409" r:id="rId3"/>
    <p:sldId id="462" r:id="rId4"/>
    <p:sldId id="463" r:id="rId5"/>
    <p:sldId id="464" r:id="rId6"/>
    <p:sldId id="465" r:id="rId7"/>
    <p:sldId id="461" r:id="rId8"/>
    <p:sldId id="410" r:id="rId9"/>
    <p:sldId id="411" r:id="rId10"/>
    <p:sldId id="412" r:id="rId11"/>
    <p:sldId id="413" r:id="rId12"/>
    <p:sldId id="417" r:id="rId13"/>
    <p:sldId id="418" r:id="rId14"/>
    <p:sldId id="414" r:id="rId15"/>
    <p:sldId id="421" r:id="rId16"/>
    <p:sldId id="442" r:id="rId17"/>
    <p:sldId id="441" r:id="rId18"/>
    <p:sldId id="423" r:id="rId19"/>
    <p:sldId id="466" r:id="rId20"/>
    <p:sldId id="443" r:id="rId21"/>
    <p:sldId id="429" r:id="rId22"/>
    <p:sldId id="428" r:id="rId23"/>
    <p:sldId id="430" r:id="rId24"/>
    <p:sldId id="468" r:id="rId25"/>
    <p:sldId id="469" r:id="rId26"/>
    <p:sldId id="470" r:id="rId27"/>
    <p:sldId id="431" r:id="rId28"/>
    <p:sldId id="471" r:id="rId29"/>
    <p:sldId id="458" r:id="rId30"/>
    <p:sldId id="459" r:id="rId31"/>
    <p:sldId id="486" r:id="rId32"/>
    <p:sldId id="444" r:id="rId33"/>
    <p:sldId id="432" r:id="rId34"/>
    <p:sldId id="433" r:id="rId35"/>
    <p:sldId id="480" r:id="rId36"/>
    <p:sldId id="481" r:id="rId37"/>
    <p:sldId id="482" r:id="rId38"/>
    <p:sldId id="483" r:id="rId39"/>
    <p:sldId id="484" r:id="rId40"/>
    <p:sldId id="485" r:id="rId41"/>
    <p:sldId id="435" r:id="rId42"/>
    <p:sldId id="479" r:id="rId43"/>
    <p:sldId id="436" r:id="rId44"/>
    <p:sldId id="437" r:id="rId45"/>
    <p:sldId id="473" r:id="rId46"/>
    <p:sldId id="474" r:id="rId47"/>
    <p:sldId id="475" r:id="rId48"/>
    <p:sldId id="476" r:id="rId49"/>
    <p:sldId id="477" r:id="rId50"/>
    <p:sldId id="478" r:id="rId51"/>
    <p:sldId id="284" r:id="rId5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32" autoAdjust="0"/>
    <p:restoredTop sz="99369" autoAdjust="0"/>
  </p:normalViewPr>
  <p:slideViewPr>
    <p:cSldViewPr snapToGrid="0" showGuides="1">
      <p:cViewPr>
        <p:scale>
          <a:sx n="100" d="100"/>
          <a:sy n="100" d="100"/>
        </p:scale>
        <p:origin x="-2190" y="-444"/>
      </p:cViewPr>
      <p:guideLst>
        <p:guide orient="horz" pos="3678"/>
        <p:guide pos="2502"/>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2.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26.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26.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26.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3.wmf"/><Relationship Id="rId4"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E7D1FC-D893-45DB-93BE-4D73487B8BA3}" type="datetimeFigureOut">
              <a:rPr lang="en-GB" smtClean="0"/>
              <a:t>26/05/2016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E41743-FE75-4F1F-A932-595B909493D0}" type="slidenum">
              <a:rPr lang="en-GB" smtClean="0"/>
              <a:t>‹#›</a:t>
            </a:fld>
            <a:endParaRPr lang="en-GB"/>
          </a:p>
        </p:txBody>
      </p:sp>
    </p:spTree>
    <p:extLst>
      <p:ext uri="{BB962C8B-B14F-4D97-AF65-F5344CB8AC3E}">
        <p14:creationId xmlns:p14="http://schemas.microsoft.com/office/powerpoint/2010/main" val="2514422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6E41743-FE75-4F1F-A932-595B909493D0}" type="slidenum">
              <a:rPr lang="en-GB" smtClean="0"/>
              <a:t>14</a:t>
            </a:fld>
            <a:endParaRPr lang="en-GB"/>
          </a:p>
        </p:txBody>
      </p:sp>
    </p:spTree>
    <p:extLst>
      <p:ext uri="{BB962C8B-B14F-4D97-AF65-F5344CB8AC3E}">
        <p14:creationId xmlns:p14="http://schemas.microsoft.com/office/powerpoint/2010/main" val="3148619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C6806FA-89B5-4319-A9ED-121729B0B19A}" type="slidenum">
              <a:rPr lang="en-US"/>
              <a:pPr/>
              <a:t>‹#›</a:t>
            </a:fld>
            <a:endParaRPr lang="en-US"/>
          </a:p>
        </p:txBody>
      </p:sp>
    </p:spTree>
    <p:extLst>
      <p:ext uri="{BB962C8B-B14F-4D97-AF65-F5344CB8AC3E}">
        <p14:creationId xmlns:p14="http://schemas.microsoft.com/office/powerpoint/2010/main" val="3764288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7D4F894-C3BB-486C-929D-A1F1D30F6883}" type="slidenum">
              <a:rPr lang="en-US"/>
              <a:pPr/>
              <a:t>‹#›</a:t>
            </a:fld>
            <a:endParaRPr lang="en-US"/>
          </a:p>
        </p:txBody>
      </p:sp>
    </p:spTree>
    <p:extLst>
      <p:ext uri="{BB962C8B-B14F-4D97-AF65-F5344CB8AC3E}">
        <p14:creationId xmlns:p14="http://schemas.microsoft.com/office/powerpoint/2010/main" val="3448139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520EC2D-AFFD-44FA-9794-39BDDA02A96A}" type="slidenum">
              <a:rPr lang="en-US"/>
              <a:pPr/>
              <a:t>‹#›</a:t>
            </a:fld>
            <a:endParaRPr lang="en-US"/>
          </a:p>
        </p:txBody>
      </p:sp>
    </p:spTree>
    <p:extLst>
      <p:ext uri="{BB962C8B-B14F-4D97-AF65-F5344CB8AC3E}">
        <p14:creationId xmlns:p14="http://schemas.microsoft.com/office/powerpoint/2010/main" val="224304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398CEFA-87B0-4E3C-BD3A-A04A8840E4E5}" type="slidenum">
              <a:rPr lang="en-US"/>
              <a:pPr/>
              <a:t>‹#›</a:t>
            </a:fld>
            <a:endParaRPr lang="en-US"/>
          </a:p>
        </p:txBody>
      </p:sp>
    </p:spTree>
    <p:extLst>
      <p:ext uri="{BB962C8B-B14F-4D97-AF65-F5344CB8AC3E}">
        <p14:creationId xmlns:p14="http://schemas.microsoft.com/office/powerpoint/2010/main" val="2073407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9803247-ECEB-45AA-888C-8361F65D91F0}" type="slidenum">
              <a:rPr lang="en-US"/>
              <a:pPr/>
              <a:t>‹#›</a:t>
            </a:fld>
            <a:endParaRPr lang="en-US"/>
          </a:p>
        </p:txBody>
      </p:sp>
    </p:spTree>
    <p:extLst>
      <p:ext uri="{BB962C8B-B14F-4D97-AF65-F5344CB8AC3E}">
        <p14:creationId xmlns:p14="http://schemas.microsoft.com/office/powerpoint/2010/main" val="3645464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31770C-A3C4-42D5-BC3D-D61DF5B63B20}" type="slidenum">
              <a:rPr lang="en-US"/>
              <a:pPr/>
              <a:t>‹#›</a:t>
            </a:fld>
            <a:endParaRPr lang="en-US"/>
          </a:p>
        </p:txBody>
      </p:sp>
    </p:spTree>
    <p:extLst>
      <p:ext uri="{BB962C8B-B14F-4D97-AF65-F5344CB8AC3E}">
        <p14:creationId xmlns:p14="http://schemas.microsoft.com/office/powerpoint/2010/main" val="307329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DA87CB9-294C-4737-8FF3-CE3C8B2907C1}" type="slidenum">
              <a:rPr lang="en-US"/>
              <a:pPr/>
              <a:t>‹#›</a:t>
            </a:fld>
            <a:endParaRPr lang="en-US"/>
          </a:p>
        </p:txBody>
      </p:sp>
    </p:spTree>
    <p:extLst>
      <p:ext uri="{BB962C8B-B14F-4D97-AF65-F5344CB8AC3E}">
        <p14:creationId xmlns:p14="http://schemas.microsoft.com/office/powerpoint/2010/main" val="321541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6634287-9A5E-4120-902F-EFEFA980A34F}" type="slidenum">
              <a:rPr lang="en-US"/>
              <a:pPr/>
              <a:t>‹#›</a:t>
            </a:fld>
            <a:endParaRPr lang="en-US"/>
          </a:p>
        </p:txBody>
      </p:sp>
    </p:spTree>
    <p:extLst>
      <p:ext uri="{BB962C8B-B14F-4D97-AF65-F5344CB8AC3E}">
        <p14:creationId xmlns:p14="http://schemas.microsoft.com/office/powerpoint/2010/main" val="3503571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1DD0BC5-33B6-44CA-9378-7E1332C1AFE4}" type="slidenum">
              <a:rPr lang="en-US"/>
              <a:pPr/>
              <a:t>‹#›</a:t>
            </a:fld>
            <a:endParaRPr lang="en-US"/>
          </a:p>
        </p:txBody>
      </p:sp>
    </p:spTree>
    <p:extLst>
      <p:ext uri="{BB962C8B-B14F-4D97-AF65-F5344CB8AC3E}">
        <p14:creationId xmlns:p14="http://schemas.microsoft.com/office/powerpoint/2010/main" val="841886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A88BC9A-D9D8-488E-8068-0EFB79BF8D8A}" type="slidenum">
              <a:rPr lang="en-US"/>
              <a:pPr/>
              <a:t>‹#›</a:t>
            </a:fld>
            <a:endParaRPr lang="en-US"/>
          </a:p>
        </p:txBody>
      </p:sp>
    </p:spTree>
    <p:extLst>
      <p:ext uri="{BB962C8B-B14F-4D97-AF65-F5344CB8AC3E}">
        <p14:creationId xmlns:p14="http://schemas.microsoft.com/office/powerpoint/2010/main" val="3960166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3FDF313-543A-49EB-A408-5013A1894AEB}" type="slidenum">
              <a:rPr lang="en-US"/>
              <a:pPr/>
              <a:t>‹#›</a:t>
            </a:fld>
            <a:endParaRPr lang="en-US"/>
          </a:p>
        </p:txBody>
      </p:sp>
    </p:spTree>
    <p:extLst>
      <p:ext uri="{BB962C8B-B14F-4D97-AF65-F5344CB8AC3E}">
        <p14:creationId xmlns:p14="http://schemas.microsoft.com/office/powerpoint/2010/main" val="971180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403D1675-9C64-42F7-9E25-0102FB113BA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3.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4.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wmf"/><Relationship Id="rId5" Type="http://schemas.openxmlformats.org/officeDocument/2006/relationships/oleObject" Target="../embeddings/oleObject8.bin"/><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xml"/><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0.bin"/><Relationship Id="rId5" Type="http://schemas.openxmlformats.org/officeDocument/2006/relationships/image" Target="../media/image7.wmf"/><Relationship Id="rId4" Type="http://schemas.openxmlformats.org/officeDocument/2006/relationships/oleObject" Target="../embeddings/oleObject9.bin"/><Relationship Id="rId9" Type="http://schemas.openxmlformats.org/officeDocument/2006/relationships/image" Target="../media/image9.wmf"/></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1.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1.wmf"/><Relationship Id="rId5" Type="http://schemas.openxmlformats.org/officeDocument/2006/relationships/oleObject" Target="../embeddings/oleObject18.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20.bin"/></Relationships>
</file>

<file path=ppt/slides/_rels/slide1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0.wmf"/><Relationship Id="rId5" Type="http://schemas.openxmlformats.org/officeDocument/2006/relationships/oleObject" Target="../embeddings/oleObject22.bin"/><Relationship Id="rId10" Type="http://schemas.openxmlformats.org/officeDocument/2006/relationships/image" Target="../media/image14.wmf"/><Relationship Id="rId4" Type="http://schemas.openxmlformats.org/officeDocument/2006/relationships/image" Target="../media/image9.wmf"/><Relationship Id="rId9" Type="http://schemas.openxmlformats.org/officeDocument/2006/relationships/oleObject" Target="../embeddings/oleObject24.bin"/></Relationships>
</file>

<file path=ppt/slides/_rels/slide1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1.wmf"/><Relationship Id="rId5" Type="http://schemas.openxmlformats.org/officeDocument/2006/relationships/oleObject" Target="../embeddings/oleObject26.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28.bin"/></Relationships>
</file>

<file path=ppt/slides/_rels/slide19.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1.wmf"/><Relationship Id="rId5" Type="http://schemas.openxmlformats.org/officeDocument/2006/relationships/oleObject" Target="../embeddings/oleObject30.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3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1.wmf"/><Relationship Id="rId5" Type="http://schemas.openxmlformats.org/officeDocument/2006/relationships/oleObject" Target="../embeddings/oleObject34.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36.bin"/></Relationships>
</file>

<file path=ppt/slides/_rels/slide2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1.wmf"/><Relationship Id="rId5" Type="http://schemas.openxmlformats.org/officeDocument/2006/relationships/oleObject" Target="../embeddings/oleObject38.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40.bin"/></Relationships>
</file>

<file path=ppt/slides/_rels/slide2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1.wmf"/><Relationship Id="rId5" Type="http://schemas.openxmlformats.org/officeDocument/2006/relationships/oleObject" Target="../embeddings/oleObject42.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44.bin"/></Relationships>
</file>

<file path=ppt/slides/_rels/slide2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1.wmf"/><Relationship Id="rId5" Type="http://schemas.openxmlformats.org/officeDocument/2006/relationships/oleObject" Target="../embeddings/oleObject46.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48.bin"/></Relationships>
</file>

<file path=ppt/slides/_rels/slide2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1.wmf"/><Relationship Id="rId5" Type="http://schemas.openxmlformats.org/officeDocument/2006/relationships/oleObject" Target="../embeddings/oleObject50.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52.bin"/></Relationships>
</file>

<file path=ppt/slides/_rels/slide2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1.wmf"/><Relationship Id="rId5" Type="http://schemas.openxmlformats.org/officeDocument/2006/relationships/oleObject" Target="../embeddings/oleObject54.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56.bin"/></Relationships>
</file>

<file path=ppt/slides/_rels/slide2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1.wmf"/><Relationship Id="rId5" Type="http://schemas.openxmlformats.org/officeDocument/2006/relationships/oleObject" Target="../embeddings/oleObject58.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60.bin"/></Relationships>
</file>

<file path=ppt/slides/_rels/slide27.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1.wmf"/><Relationship Id="rId5" Type="http://schemas.openxmlformats.org/officeDocument/2006/relationships/oleObject" Target="../embeddings/oleObject62.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64.bin"/></Relationships>
</file>

<file path=ppt/slides/_rels/slide28.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1.wmf"/><Relationship Id="rId5" Type="http://schemas.openxmlformats.org/officeDocument/2006/relationships/oleObject" Target="../embeddings/oleObject66.bin"/><Relationship Id="rId10" Type="http://schemas.openxmlformats.org/officeDocument/2006/relationships/image" Target="../media/image12.wmf"/><Relationship Id="rId4" Type="http://schemas.openxmlformats.org/officeDocument/2006/relationships/image" Target="../media/image10.wmf"/><Relationship Id="rId9" Type="http://schemas.openxmlformats.org/officeDocument/2006/relationships/oleObject" Target="../embeddings/oleObject68.bin"/></Relationships>
</file>

<file path=ppt/slides/_rels/slide2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image" Target="../media/image15.wmf"/><Relationship Id="rId4" Type="http://schemas.openxmlformats.org/officeDocument/2006/relationships/oleObject" Target="../embeddings/oleObject69.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image" Target="../media/image15.wmf"/><Relationship Id="rId4" Type="http://schemas.openxmlformats.org/officeDocument/2006/relationships/oleObject" Target="../embeddings/oleObject70.bin"/></Relationships>
</file>

<file path=ppt/slides/_rels/slide3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15.wmf"/><Relationship Id="rId4" Type="http://schemas.openxmlformats.org/officeDocument/2006/relationships/oleObject" Target="../embeddings/oleObject71.bin"/></Relationships>
</file>

<file path=ppt/slides/_rels/slide3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image" Target="../media/image15.wmf"/><Relationship Id="rId4" Type="http://schemas.openxmlformats.org/officeDocument/2006/relationships/oleObject" Target="../embeddings/oleObject72.bin"/></Relationships>
</file>

<file path=ppt/slides/_rels/slide3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15.wmf"/><Relationship Id="rId4" Type="http://schemas.openxmlformats.org/officeDocument/2006/relationships/oleObject" Target="../embeddings/oleObject73.bin"/></Relationships>
</file>

<file path=ppt/slides/_rels/slide3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15.wmf"/><Relationship Id="rId4" Type="http://schemas.openxmlformats.org/officeDocument/2006/relationships/oleObject" Target="../embeddings/oleObject74.bin"/></Relationships>
</file>

<file path=ppt/slides/_rels/slide35.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15.wmf"/><Relationship Id="rId4" Type="http://schemas.openxmlformats.org/officeDocument/2006/relationships/oleObject" Target="../embeddings/oleObject75.bin"/></Relationships>
</file>

<file path=ppt/slides/_rels/slide3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30.vml"/><Relationship Id="rId5" Type="http://schemas.openxmlformats.org/officeDocument/2006/relationships/image" Target="../media/image15.wmf"/><Relationship Id="rId4" Type="http://schemas.openxmlformats.org/officeDocument/2006/relationships/oleObject" Target="../embeddings/oleObject76.bin"/></Relationships>
</file>

<file path=ppt/slides/_rels/slide37.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31.vml"/><Relationship Id="rId5" Type="http://schemas.openxmlformats.org/officeDocument/2006/relationships/image" Target="../media/image15.wmf"/><Relationship Id="rId4" Type="http://schemas.openxmlformats.org/officeDocument/2006/relationships/oleObject" Target="../embeddings/oleObject77.bin"/></Relationships>
</file>

<file path=ppt/slides/_rels/slide3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32.vml"/><Relationship Id="rId5" Type="http://schemas.openxmlformats.org/officeDocument/2006/relationships/image" Target="../media/image15.wmf"/><Relationship Id="rId4" Type="http://schemas.openxmlformats.org/officeDocument/2006/relationships/oleObject" Target="../embeddings/oleObject78.bin"/></Relationships>
</file>

<file path=ppt/slides/_rels/slide3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33.vml"/><Relationship Id="rId5" Type="http://schemas.openxmlformats.org/officeDocument/2006/relationships/image" Target="../media/image15.wmf"/><Relationship Id="rId4" Type="http://schemas.openxmlformats.org/officeDocument/2006/relationships/oleObject" Target="../embeddings/oleObject79.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34.vml"/><Relationship Id="rId5" Type="http://schemas.openxmlformats.org/officeDocument/2006/relationships/image" Target="../media/image15.wmf"/><Relationship Id="rId4" Type="http://schemas.openxmlformats.org/officeDocument/2006/relationships/oleObject" Target="../embeddings/oleObject80.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35.vml"/><Relationship Id="rId5" Type="http://schemas.openxmlformats.org/officeDocument/2006/relationships/image" Target="../media/image21.emf"/><Relationship Id="rId4" Type="http://schemas.openxmlformats.org/officeDocument/2006/relationships/image" Target="../media/image20.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36.vml"/><Relationship Id="rId5" Type="http://schemas.openxmlformats.org/officeDocument/2006/relationships/image" Target="../media/image21.emf"/><Relationship Id="rId4" Type="http://schemas.openxmlformats.org/officeDocument/2006/relationships/image" Target="../media/image20.wmf"/></Relationships>
</file>

<file path=ppt/slides/_rels/slide4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slideLayout" Target="../slideLayouts/slideLayout7.xml"/><Relationship Id="rId1" Type="http://schemas.openxmlformats.org/officeDocument/2006/relationships/vmlDrawing" Target="../drawings/vmlDrawing37.vml"/><Relationship Id="rId5" Type="http://schemas.openxmlformats.org/officeDocument/2006/relationships/image" Target="../media/image20.wmf"/><Relationship Id="rId4" Type="http://schemas.openxmlformats.org/officeDocument/2006/relationships/oleObject" Target="../embeddings/oleObject83.bin"/></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84.bin"/><Relationship Id="rId5" Type="http://schemas.openxmlformats.org/officeDocument/2006/relationships/image" Target="../media/image25.emf"/><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27.wmf"/><Relationship Id="rId5" Type="http://schemas.openxmlformats.org/officeDocument/2006/relationships/oleObject" Target="../embeddings/oleObject86.bin"/><Relationship Id="rId4" Type="http://schemas.openxmlformats.org/officeDocument/2006/relationships/image" Target="../media/image26.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27.wmf"/><Relationship Id="rId5" Type="http://schemas.openxmlformats.org/officeDocument/2006/relationships/oleObject" Target="../embeddings/oleObject88.bin"/><Relationship Id="rId4" Type="http://schemas.openxmlformats.org/officeDocument/2006/relationships/image" Target="../media/image26.wmf"/></Relationships>
</file>

<file path=ppt/slides/_rels/slide47.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29.wmf"/><Relationship Id="rId5" Type="http://schemas.openxmlformats.org/officeDocument/2006/relationships/oleObject" Target="../embeddings/oleObject90.bin"/><Relationship Id="rId10" Type="http://schemas.openxmlformats.org/officeDocument/2006/relationships/image" Target="../media/image26.wmf"/><Relationship Id="rId4" Type="http://schemas.openxmlformats.org/officeDocument/2006/relationships/image" Target="../media/image28.wmf"/><Relationship Id="rId9" Type="http://schemas.openxmlformats.org/officeDocument/2006/relationships/oleObject" Target="../embeddings/oleObject92.bin"/></Relationships>
</file>

<file path=ppt/slides/_rels/slide48.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29.wmf"/><Relationship Id="rId5" Type="http://schemas.openxmlformats.org/officeDocument/2006/relationships/oleObject" Target="../embeddings/oleObject94.bin"/><Relationship Id="rId10" Type="http://schemas.openxmlformats.org/officeDocument/2006/relationships/image" Target="../media/image26.wmf"/><Relationship Id="rId4" Type="http://schemas.openxmlformats.org/officeDocument/2006/relationships/image" Target="../media/image28.wmf"/><Relationship Id="rId9" Type="http://schemas.openxmlformats.org/officeDocument/2006/relationships/oleObject" Target="../embeddings/oleObject96.bin"/></Relationships>
</file>

<file path=ppt/slides/_rels/slide49.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97.bin"/><Relationship Id="rId7"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29.wmf"/><Relationship Id="rId5" Type="http://schemas.openxmlformats.org/officeDocument/2006/relationships/oleObject" Target="../embeddings/oleObject98.bin"/><Relationship Id="rId10" Type="http://schemas.openxmlformats.org/officeDocument/2006/relationships/image" Target="../media/image26.wmf"/><Relationship Id="rId4" Type="http://schemas.openxmlformats.org/officeDocument/2006/relationships/image" Target="../media/image28.wmf"/><Relationship Id="rId9" Type="http://schemas.openxmlformats.org/officeDocument/2006/relationships/oleObject" Target="../embeddings/oleObject10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29.wmf"/><Relationship Id="rId5" Type="http://schemas.openxmlformats.org/officeDocument/2006/relationships/oleObject" Target="../embeddings/oleObject102.bin"/><Relationship Id="rId10" Type="http://schemas.openxmlformats.org/officeDocument/2006/relationships/image" Target="../media/image26.wmf"/><Relationship Id="rId4" Type="http://schemas.openxmlformats.org/officeDocument/2006/relationships/image" Target="../media/image28.wmf"/><Relationship Id="rId9" Type="http://schemas.openxmlformats.org/officeDocument/2006/relationships/oleObject" Target="../embeddings/oleObject104.bin"/></Relationships>
</file>

<file path=ppt/slides/_rels/slide5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6"/>
          <p:cNvSpPr>
            <a:spLocks noChangeArrowheads="1"/>
          </p:cNvSpPr>
          <p:nvPr/>
        </p:nvSpPr>
        <p:spPr bwMode="auto">
          <a:xfrm>
            <a:off x="0" y="540000"/>
            <a:ext cx="9144000" cy="452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29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83299" name="Text Box 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term in the numerator, when divided by the denominator, reduces to </a:t>
            </a:r>
            <a:r>
              <a:rPr lang="en-GB" sz="1500" b="1" i="1">
                <a:latin typeface="Symbol" pitchFamily="18" charset="2"/>
              </a:rPr>
              <a:t>b</a:t>
            </a:r>
            <a:r>
              <a:rPr lang="en-GB" sz="1500" b="1" baseline="-25000"/>
              <a:t>2</a:t>
            </a:r>
            <a:r>
              <a:rPr lang="en-GB" sz="1500" b="1"/>
              <a:t>.  Hence as usual we have decomposed the slope coefficient into the true value and an error term.</a:t>
            </a:r>
            <a:endParaRPr lang="en-GB" b="1"/>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50212386"/>
              </p:ext>
            </p:extLst>
          </p:nvPr>
        </p:nvGraphicFramePr>
        <p:xfrm>
          <a:off x="1189038" y="620713"/>
          <a:ext cx="6896100" cy="4297362"/>
        </p:xfrm>
        <a:graphic>
          <a:graphicData uri="http://schemas.openxmlformats.org/presentationml/2006/ole">
            <mc:AlternateContent xmlns:mc="http://schemas.openxmlformats.org/markup-compatibility/2006">
              <mc:Choice xmlns:v="urn:schemas-microsoft-com:vml" Requires="v">
                <p:oleObj spid="_x0000_s183351" name="Equation" r:id="rId3" imgW="6895800" imgH="4305240" progId="Equation.DSMT4">
                  <p:embed/>
                </p:oleObj>
              </mc:Choice>
              <mc:Fallback>
                <p:oleObj name="Equation" r:id="rId3" imgW="6895800" imgH="4305240" progId="Equation.DSMT4">
                  <p:embed/>
                  <p:pic>
                    <p:nvPicPr>
                      <p:cNvPr id="0" name="Object 2"/>
                      <p:cNvPicPr>
                        <a:picLocks noChangeAspect="1" noChangeArrowheads="1"/>
                      </p:cNvPicPr>
                      <p:nvPr/>
                    </p:nvPicPr>
                    <p:blipFill>
                      <a:blip r:embed="rId4"/>
                      <a:srcRect/>
                      <a:stretch>
                        <a:fillRect/>
                      </a:stretch>
                    </p:blipFill>
                    <p:spPr bwMode="auto">
                      <a:xfrm>
                        <a:off x="1189038" y="620713"/>
                        <a:ext cx="6896100"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540000"/>
            <a:ext cx="9144000" cy="225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432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8432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error term can be decomposed as shown.</a:t>
            </a:r>
            <a:endParaRPr lang="en-GB" b="1"/>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953901125"/>
              </p:ext>
            </p:extLst>
          </p:nvPr>
        </p:nvGraphicFramePr>
        <p:xfrm>
          <a:off x="1185863" y="622300"/>
          <a:ext cx="5448300" cy="4197350"/>
        </p:xfrm>
        <a:graphic>
          <a:graphicData uri="http://schemas.openxmlformats.org/presentationml/2006/ole">
            <mc:AlternateContent xmlns:mc="http://schemas.openxmlformats.org/markup-compatibility/2006">
              <mc:Choice xmlns:v="urn:schemas-microsoft-com:vml" Requires="v">
                <p:oleObj spid="_x0000_s184378" name="Equation" r:id="rId3" imgW="5448240" imgH="4203360" progId="Equation.DSMT4">
                  <p:embed/>
                </p:oleObj>
              </mc:Choice>
              <mc:Fallback>
                <p:oleObj name="Equation" r:id="rId3" imgW="5448240" imgH="420336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863" y="622300"/>
                        <a:ext cx="544830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333" name="Rectangle 13"/>
          <p:cNvSpPr>
            <a:spLocks noChangeArrowheads="1"/>
          </p:cNvSpPr>
          <p:nvPr/>
        </p:nvSpPr>
        <p:spPr bwMode="auto">
          <a:xfrm>
            <a:off x="1403350" y="2818200"/>
            <a:ext cx="5545138" cy="2706300"/>
          </a:xfrm>
          <a:prstGeom prst="rect">
            <a:avLst/>
          </a:prstGeom>
          <a:solidFill>
            <a:srgbClr val="969696"/>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540000"/>
            <a:ext cx="9144000" cy="334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841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884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u</a:t>
            </a:r>
            <a:r>
              <a:rPr lang="en-GB" sz="1500" b="1"/>
              <a:t> is a common factor in the second component of the error term and so can be brought out of it as shown.</a:t>
            </a:r>
            <a:endParaRPr lang="en-GB" b="1"/>
          </a:p>
        </p:txBody>
      </p:sp>
      <p:sp>
        <p:nvSpPr>
          <p:cNvPr id="188427" name="Text Box 11"/>
          <p:cNvSpPr txBox="1">
            <a:spLocks noChangeArrowheads="1"/>
          </p:cNvSpPr>
          <p:nvPr/>
        </p:nvSpPr>
        <p:spPr bwMode="auto">
          <a:xfrm>
            <a:off x="328613" y="5759450"/>
            <a:ext cx="5032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b="1">
                <a:cs typeface="Arial" charset="0"/>
              </a:rPr>
              <a: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953901125"/>
              </p:ext>
            </p:extLst>
          </p:nvPr>
        </p:nvGraphicFramePr>
        <p:xfrm>
          <a:off x="1185863" y="622300"/>
          <a:ext cx="5448300" cy="4197350"/>
        </p:xfrm>
        <a:graphic>
          <a:graphicData uri="http://schemas.openxmlformats.org/presentationml/2006/ole">
            <mc:AlternateContent xmlns:mc="http://schemas.openxmlformats.org/markup-compatibility/2006">
              <mc:Choice xmlns:v="urn:schemas-microsoft-com:vml" Requires="v">
                <p:oleObj spid="_x0000_s188473" name="Equation" r:id="rId3" imgW="5448240" imgH="4203360" progId="Equation.DSMT4">
                  <p:embed/>
                </p:oleObj>
              </mc:Choice>
              <mc:Fallback>
                <p:oleObj name="Equation" r:id="rId3" imgW="5448240" imgH="420336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863" y="622300"/>
                        <a:ext cx="544830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8426" name="Rectangle 10"/>
          <p:cNvSpPr>
            <a:spLocks noChangeArrowheads="1"/>
          </p:cNvSpPr>
          <p:nvPr/>
        </p:nvSpPr>
        <p:spPr bwMode="auto">
          <a:xfrm>
            <a:off x="1403350" y="3907725"/>
            <a:ext cx="5545138" cy="1350075"/>
          </a:xfrm>
          <a:prstGeom prst="rect">
            <a:avLst/>
          </a:prstGeom>
          <a:solidFill>
            <a:srgbClr val="969696"/>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540000"/>
            <a:ext cx="9144000" cy="44415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944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8944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can then be seen that the numerator of the second component of the error term is zero.</a:t>
            </a:r>
            <a:endParaRPr lang="en-GB" b="1"/>
          </a:p>
        </p:txBody>
      </p:sp>
      <p:sp>
        <p:nvSpPr>
          <p:cNvPr id="189452" name="Rectangle 12"/>
          <p:cNvSpPr>
            <a:spLocks noChangeArrowheads="1"/>
          </p:cNvSpPr>
          <p:nvPr/>
        </p:nvSpPr>
        <p:spPr bwMode="auto">
          <a:xfrm>
            <a:off x="4895850" y="4238624"/>
            <a:ext cx="3886200" cy="1266825"/>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189450" name="Object 10"/>
          <p:cNvGraphicFramePr>
            <a:graphicFrameLocks noChangeAspect="1"/>
          </p:cNvGraphicFramePr>
          <p:nvPr>
            <p:extLst>
              <p:ext uri="{D42A27DB-BD31-4B8C-83A1-F6EECF244321}">
                <p14:modId xmlns:p14="http://schemas.microsoft.com/office/powerpoint/2010/main" val="291984874"/>
              </p:ext>
            </p:extLst>
          </p:nvPr>
        </p:nvGraphicFramePr>
        <p:xfrm>
          <a:off x="5105400" y="4414838"/>
          <a:ext cx="3416300" cy="901700"/>
        </p:xfrm>
        <a:graphic>
          <a:graphicData uri="http://schemas.openxmlformats.org/presentationml/2006/ole">
            <mc:AlternateContent xmlns:mc="http://schemas.openxmlformats.org/markup-compatibility/2006">
              <mc:Choice xmlns:v="urn:schemas-microsoft-com:vml" Requires="v">
                <p:oleObj spid="_x0000_s189538" name="Equation" r:id="rId3" imgW="3416040" imgH="901440" progId="Equation.3">
                  <p:embed/>
                </p:oleObj>
              </mc:Choice>
              <mc:Fallback>
                <p:oleObj name="Equation" r:id="rId3" imgW="3416040" imgH="90144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4414838"/>
                        <a:ext cx="3416300" cy="901700"/>
                      </a:xfrm>
                      <a:prstGeom prst="rect">
                        <a:avLst/>
                      </a:prstGeom>
                      <a:noFill/>
                      <a:ln>
                        <a:noFill/>
                      </a:ln>
                      <a:effec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953901125"/>
              </p:ext>
            </p:extLst>
          </p:nvPr>
        </p:nvGraphicFramePr>
        <p:xfrm>
          <a:off x="1185863" y="622300"/>
          <a:ext cx="5448300" cy="4197350"/>
        </p:xfrm>
        <a:graphic>
          <a:graphicData uri="http://schemas.openxmlformats.org/presentationml/2006/ole">
            <mc:AlternateContent xmlns:mc="http://schemas.openxmlformats.org/markup-compatibility/2006">
              <mc:Choice xmlns:v="urn:schemas-microsoft-com:vml" Requires="v">
                <p:oleObj spid="_x0000_s189539" name="Equation" r:id="rId5" imgW="5448240" imgH="4203360" progId="Equation.DSMT4">
                  <p:embed/>
                </p:oleObj>
              </mc:Choice>
              <mc:Fallback>
                <p:oleObj name="Equation" r:id="rId5" imgW="5448240" imgH="4203360" progId="Equation.DSMT4">
                  <p:embed/>
                  <p:pic>
                    <p:nvPicPr>
                      <p:cNvPr id="0" name="Object 1"/>
                      <p:cNvPicPr>
                        <a:picLocks noChangeAspect="1" noChangeArrowheads="1"/>
                      </p:cNvPicPr>
                      <p:nvPr/>
                    </p:nvPicPr>
                    <p:blipFill>
                      <a:blip r:embed="rId6"/>
                      <a:srcRect/>
                      <a:stretch>
                        <a:fillRect/>
                      </a:stretch>
                    </p:blipFill>
                    <p:spPr bwMode="auto">
                      <a:xfrm>
                        <a:off x="1185863" y="622300"/>
                        <a:ext cx="544830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534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8534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are thus able to show that the OLS slope coefficient can be decomposed into the true value and an error term that is a weighted sum of the values of the disturbance term in the observations, with weights </a:t>
            </a:r>
            <a:r>
              <a:rPr lang="en-GB" sz="1500" b="1" i="1" dirty="0" err="1"/>
              <a:t>a</a:t>
            </a:r>
            <a:r>
              <a:rPr lang="en-GB" sz="1500" b="1" i="1" baseline="-25000" dirty="0" err="1"/>
              <a:t>i</a:t>
            </a:r>
            <a:r>
              <a:rPr lang="en-GB" sz="1500" b="1" dirty="0"/>
              <a:t> defined as shown.</a:t>
            </a:r>
            <a:endParaRPr lang="en-GB" b="1"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93091462"/>
              </p:ext>
            </p:extLst>
          </p:nvPr>
        </p:nvGraphicFramePr>
        <p:xfrm>
          <a:off x="1184400" y="622800"/>
          <a:ext cx="3403600" cy="950913"/>
        </p:xfrm>
        <a:graphic>
          <a:graphicData uri="http://schemas.openxmlformats.org/presentationml/2006/ole">
            <mc:AlternateContent xmlns:mc="http://schemas.openxmlformats.org/markup-compatibility/2006">
              <mc:Choice xmlns:v="urn:schemas-microsoft-com:vml" Requires="v">
                <p:oleObj spid="_x0000_s185491" name="Equation" r:id="rId4" imgW="3403440" imgH="952200" progId="Equation.DSMT4">
                  <p:embed/>
                </p:oleObj>
              </mc:Choice>
              <mc:Fallback>
                <p:oleObj name="Equation" r:id="rId4" imgW="3403440" imgH="952200" progId="Equation.DSMT4">
                  <p:embed/>
                  <p:pic>
                    <p:nvPicPr>
                      <p:cNvPr id="0" name="Object 12"/>
                      <p:cNvPicPr>
                        <a:picLocks noChangeAspect="1" noChangeArrowheads="1"/>
                      </p:cNvPicPr>
                      <p:nvPr/>
                    </p:nvPicPr>
                    <p:blipFill>
                      <a:blip r:embed="rId5"/>
                      <a:srcRect/>
                      <a:stretch>
                        <a:fillRect/>
                      </a:stretch>
                    </p:blipFill>
                    <p:spPr bwMode="auto">
                      <a:xfrm>
                        <a:off x="1184400" y="6228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50940117"/>
              </p:ext>
            </p:extLst>
          </p:nvPr>
        </p:nvGraphicFramePr>
        <p:xfrm>
          <a:off x="1184400" y="1858963"/>
          <a:ext cx="2432050" cy="463550"/>
        </p:xfrm>
        <a:graphic>
          <a:graphicData uri="http://schemas.openxmlformats.org/presentationml/2006/ole">
            <mc:AlternateContent xmlns:mc="http://schemas.openxmlformats.org/markup-compatibility/2006">
              <mc:Choice xmlns:v="urn:schemas-microsoft-com:vml" Requires="v">
                <p:oleObj spid="_x0000_s185492" name="Equation" r:id="rId6" imgW="2425680" imgH="457200" progId="Equation.DSMT4">
                  <p:embed/>
                </p:oleObj>
              </mc:Choice>
              <mc:Fallback>
                <p:oleObj name="Equation" r:id="rId6" imgW="2425680" imgH="457200" progId="Equation.DSMT4">
                  <p:embed/>
                  <p:pic>
                    <p:nvPicPr>
                      <p:cNvPr id="0" name="Object 9"/>
                      <p:cNvPicPr>
                        <a:picLocks noChangeAspect="1" noChangeArrowheads="1"/>
                      </p:cNvPicPr>
                      <p:nvPr/>
                    </p:nvPicPr>
                    <p:blipFill>
                      <a:blip r:embed="rId7"/>
                      <a:srcRect/>
                      <a:stretch>
                        <a:fillRect/>
                      </a:stretch>
                    </p:blipFill>
                    <p:spPr bwMode="auto">
                      <a:xfrm>
                        <a:off x="1184400"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185493" name="Equation" r:id="rId8" imgW="2235200" imgH="850900" progId="Equation.3">
                  <p:embed/>
                </p:oleObj>
              </mc:Choice>
              <mc:Fallback>
                <p:oleObj name="Equation" r:id="rId8" imgW="2235200" imgH="850900" progId="Equation.3">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3707999"/>
            <a:ext cx="9144000" cy="676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19252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will take expectations.  The expectation of the right side of the equation is the sum of the expectations of the individual terms.</a:t>
            </a:r>
            <a:endParaRPr lang="en-GB" b="1"/>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192737"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192738"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192739"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05884510"/>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192740" name="Equation" r:id="rId9" imgW="5790960" imgH="1638000" progId="Equation.DSMT4">
                  <p:embed/>
                </p:oleObj>
              </mc:Choice>
              <mc:Fallback>
                <p:oleObj name="Equation" r:id="rId9" imgW="5790960" imgH="163800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2529" name="Rectangle 17"/>
          <p:cNvSpPr>
            <a:spLocks noChangeArrowheads="1"/>
          </p:cNvSpPr>
          <p:nvPr/>
        </p:nvSpPr>
        <p:spPr bwMode="auto">
          <a:xfrm>
            <a:off x="1792288" y="4400550"/>
            <a:ext cx="5183187" cy="1054100"/>
          </a:xfrm>
          <a:prstGeom prst="rect">
            <a:avLst/>
          </a:prstGeom>
          <a:solidFill>
            <a:srgbClr val="969696"/>
          </a:solidFill>
          <a:ln>
            <a:noFill/>
          </a:ln>
          <a:effectLst/>
          <a:extLst/>
        </p:spPr>
        <p:txBody>
          <a:bodyPr wrap="none" anchor="ctr"/>
          <a:lstStyle/>
          <a:p>
            <a:endParaRPr lang="en-GB"/>
          </a:p>
        </p:txBody>
      </p:sp>
      <p:sp>
        <p:nvSpPr>
          <p:cNvPr id="192530" name="Rectangle 18"/>
          <p:cNvSpPr>
            <a:spLocks noChangeArrowheads="1"/>
          </p:cNvSpPr>
          <p:nvPr/>
        </p:nvSpPr>
        <p:spPr bwMode="auto">
          <a:xfrm>
            <a:off x="0" y="4652963"/>
            <a:ext cx="9140825" cy="8636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192531" name="Object 19"/>
          <p:cNvGraphicFramePr>
            <a:graphicFrameLocks noChangeAspect="1"/>
          </p:cNvGraphicFramePr>
          <p:nvPr>
            <p:extLst>
              <p:ext uri="{D42A27DB-BD31-4B8C-83A1-F6EECF244321}">
                <p14:modId xmlns:p14="http://schemas.microsoft.com/office/powerpoint/2010/main" val="2872304182"/>
              </p:ext>
            </p:extLst>
          </p:nvPr>
        </p:nvGraphicFramePr>
        <p:xfrm>
          <a:off x="238125" y="4851400"/>
          <a:ext cx="8674100" cy="449263"/>
        </p:xfrm>
        <a:graphic>
          <a:graphicData uri="http://schemas.openxmlformats.org/presentationml/2006/ole">
            <mc:AlternateContent xmlns:mc="http://schemas.openxmlformats.org/markup-compatibility/2006">
              <mc:Choice xmlns:v="urn:schemas-microsoft-com:vml" Requires="v">
                <p:oleObj spid="_x0000_s192741" name="Equation" r:id="rId11" imgW="8661240" imgH="444240" progId="Equation.3">
                  <p:embed/>
                </p:oleObj>
              </mc:Choice>
              <mc:Fallback>
                <p:oleObj name="Equation" r:id="rId11" imgW="8661240" imgH="44424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8125" y="4851400"/>
                        <a:ext cx="8674100" cy="449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3708000"/>
            <a:ext cx="9144000" cy="129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401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21402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a:t>
            </a:r>
            <a:r>
              <a:rPr lang="en-GB" sz="1500" b="1" i="1"/>
              <a:t>u</a:t>
            </a:r>
            <a:r>
              <a:rPr lang="en-GB" sz="1500" b="1" i="1" baseline="-25000"/>
              <a:t>i</a:t>
            </a:r>
            <a:r>
              <a:rPr lang="en-GB" sz="1500" b="1"/>
              <a:t> are distributed independently of the </a:t>
            </a:r>
            <a:r>
              <a:rPr lang="en-GB" sz="1500" b="1" i="1"/>
              <a:t>a</a:t>
            </a:r>
            <a:r>
              <a:rPr lang="en-GB" sz="1500" b="1" i="1" baseline="-25000"/>
              <a:t>i</a:t>
            </a:r>
            <a:r>
              <a:rPr lang="en-GB" sz="1500" b="1"/>
              <a:t>, we can decompose the </a:t>
            </a:r>
            <a:r>
              <a:rPr lang="en-GB" sz="1500" b="1" i="1"/>
              <a:t>E</a:t>
            </a:r>
            <a:r>
              <a:rPr lang="en-GB" sz="1500" b="1"/>
              <a:t>(</a:t>
            </a:r>
            <a:r>
              <a:rPr lang="en-GB" sz="1500" b="1" i="1"/>
              <a:t>a</a:t>
            </a:r>
            <a:r>
              <a:rPr lang="en-GB" sz="1500" b="1" i="1" baseline="-25000"/>
              <a:t>i</a:t>
            </a:r>
            <a:r>
              <a:rPr lang="en-GB" sz="1500" b="1" i="1"/>
              <a:t>u</a:t>
            </a:r>
            <a:r>
              <a:rPr lang="en-GB" sz="1500" b="1" i="1" baseline="-25000"/>
              <a:t>i</a:t>
            </a:r>
            <a:r>
              <a:rPr lang="en-GB" sz="1500" b="1"/>
              <a:t>) terms as shown.</a:t>
            </a:r>
            <a:endParaRPr lang="en-GB" b="1"/>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14192"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14193"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14194"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05884510"/>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14195" name="Equation" r:id="rId9" imgW="5790960" imgH="1638000" progId="Equation.DSMT4">
                  <p:embed/>
                </p:oleObj>
              </mc:Choice>
              <mc:Fallback>
                <p:oleObj name="Equation" r:id="rId9" imgW="5790960" imgH="163800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4030" name="Rectangle 14"/>
          <p:cNvSpPr>
            <a:spLocks noChangeArrowheads="1"/>
          </p:cNvSpPr>
          <p:nvPr/>
        </p:nvSpPr>
        <p:spPr bwMode="auto">
          <a:xfrm>
            <a:off x="1649413" y="5037138"/>
            <a:ext cx="5183187" cy="503237"/>
          </a:xfrm>
          <a:prstGeom prst="rect">
            <a:avLst/>
          </a:prstGeom>
          <a:solidFill>
            <a:srgbClr val="969696"/>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299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21299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Unbiasedness then follows from the assumption that the expectation of </a:t>
            </a:r>
            <a:r>
              <a:rPr lang="en-GB" sz="1500" b="1" i="1"/>
              <a:t>u</a:t>
            </a:r>
            <a:r>
              <a:rPr lang="en-GB" sz="1500" b="1" i="1" baseline="-25000"/>
              <a:t>i</a:t>
            </a:r>
            <a:r>
              <a:rPr lang="en-GB" sz="1500" b="1"/>
              <a:t> is zero.</a:t>
            </a:r>
            <a:endParaRPr lang="en-GB" b="1"/>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9"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3"/>
          <p:cNvGraphicFramePr>
            <a:graphicFrameLocks noChangeAspect="1"/>
          </p:cNvGraphicFramePr>
          <p:nvPr>
            <p:extLst>
              <p:ext uri="{D42A27DB-BD31-4B8C-83A1-F6EECF244321}">
                <p14:modId xmlns:p14="http://schemas.microsoft.com/office/powerpoint/2010/main" val="2884665025"/>
              </p:ext>
            </p:extLst>
          </p:nvPr>
        </p:nvGraphicFramePr>
        <p:xfrm>
          <a:off x="1551600" y="2643450"/>
          <a:ext cx="2238375" cy="847725"/>
        </p:xfrm>
        <a:graphic>
          <a:graphicData uri="http://schemas.openxmlformats.org/presentationml/2006/ole">
            <mc:AlternateContent xmlns:mc="http://schemas.openxmlformats.org/markup-compatibility/2006">
              <mc:Choice xmlns:v="urn:schemas-microsoft-com:vml" Requires="v">
                <p:oleObj spid="_x0000_s213171" name="Equation" r:id="rId3" imgW="2235200" imgH="850900" progId="Equation.3">
                  <p:embed/>
                </p:oleObj>
              </mc:Choice>
              <mc:Fallback>
                <p:oleObj name="Equation" r:id="rId3" imgW="2235200" imgH="850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1600" y="2643450"/>
                        <a:ext cx="2238375" cy="847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13172" name="Equation" r:id="rId5" imgW="2425680" imgH="457200" progId="Equation.DSMT4">
                  <p:embed/>
                </p:oleObj>
              </mc:Choice>
              <mc:Fallback>
                <p:oleObj name="Equation" r:id="rId5" imgW="2425680" imgH="4572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13173" name="Equation" r:id="rId7" imgW="3403440" imgH="952200" progId="Equation.DSMT4">
                  <p:embed/>
                </p:oleObj>
              </mc:Choice>
              <mc:Fallback>
                <p:oleObj name="Equation" r:id="rId7" imgW="34034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405884510"/>
              </p:ext>
            </p:extLst>
          </p:nvPr>
        </p:nvGraphicFramePr>
        <p:xfrm>
          <a:off x="644400" y="3801600"/>
          <a:ext cx="5807075" cy="1662112"/>
        </p:xfrm>
        <a:graphic>
          <a:graphicData uri="http://schemas.openxmlformats.org/presentationml/2006/ole">
            <mc:AlternateContent xmlns:mc="http://schemas.openxmlformats.org/markup-compatibility/2006">
              <mc:Choice xmlns:v="urn:schemas-microsoft-com:vml" Requires="v">
                <p:oleObj spid="_x0000_s213174" name="Equation" r:id="rId9" imgW="5790960" imgH="1638000" progId="Equation.DSMT4">
                  <p:embed/>
                </p:oleObj>
              </mc:Choice>
              <mc:Fallback>
                <p:oleObj name="Equation" r:id="rId9" imgW="5790960" imgH="1638000" progId="Equation.DSMT4">
                  <p:embed/>
                  <p:pic>
                    <p:nvPicPr>
                      <p:cNvPr id="0" name="Object 13"/>
                      <p:cNvPicPr>
                        <a:picLocks noChangeAspect="1" noChangeArrowheads="1"/>
                      </p:cNvPicPr>
                      <p:nvPr/>
                    </p:nvPicPr>
                    <p:blipFill>
                      <a:blip r:embed="rId10"/>
                      <a:srcRect/>
                      <a:stretch>
                        <a:fillRect/>
                      </a:stretch>
                    </p:blipFill>
                    <p:spPr bwMode="auto">
                      <a:xfrm>
                        <a:off x="644400" y="3801600"/>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4574"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19456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crucial step is the previous one, which requires </a:t>
            </a:r>
            <a:r>
              <a:rPr lang="en-GB" sz="1500" b="1" i="1"/>
              <a:t>u</a:t>
            </a:r>
            <a:r>
              <a:rPr lang="en-GB" sz="1500" b="1" i="1" baseline="-25000"/>
              <a:t>i</a:t>
            </a:r>
            <a:r>
              <a:rPr lang="en-GB" sz="1500" b="1"/>
              <a:t> to be distributed independently of </a:t>
            </a:r>
            <a:r>
              <a:rPr lang="en-GB" sz="1500" b="1" i="1"/>
              <a:t>a</a:t>
            </a:r>
            <a:r>
              <a:rPr lang="en-GB" sz="1500" b="1" i="1" baseline="-25000"/>
              <a:t>i</a:t>
            </a:r>
            <a:r>
              <a:rPr lang="en-GB" sz="1500" b="1"/>
              <a:t>.  </a:t>
            </a:r>
            <a:r>
              <a:rPr lang="en-GB" sz="1500" b="1" i="1"/>
              <a:t>a</a:t>
            </a:r>
            <a:r>
              <a:rPr lang="en-GB" sz="1500" b="1" i="1" baseline="-25000"/>
              <a:t>i</a:t>
            </a:r>
            <a:r>
              <a:rPr lang="en-GB" sz="1500" b="1"/>
              <a:t> is a function of </a:t>
            </a:r>
            <a:r>
              <a:rPr lang="en-GB" sz="1500" b="1" i="1"/>
              <a:t>all</a:t>
            </a:r>
            <a:r>
              <a:rPr lang="en-GB" sz="1500" b="1"/>
              <a:t> of the </a:t>
            </a:r>
            <a:r>
              <a:rPr lang="en-GB" sz="1500" b="1" i="1"/>
              <a:t>X</a:t>
            </a:r>
            <a:r>
              <a:rPr lang="en-GB" sz="1500" b="1"/>
              <a:t> values in the sample, not just </a:t>
            </a:r>
            <a:r>
              <a:rPr lang="en-GB" sz="1500" b="1" i="1"/>
              <a:t>X</a:t>
            </a:r>
            <a:r>
              <a:rPr lang="en-GB" sz="1500" b="1" i="1" baseline="-25000"/>
              <a:t>i</a:t>
            </a:r>
            <a:r>
              <a:rPr lang="en-GB" sz="1500" b="1"/>
              <a:t>.  So Part (1) of Assumption C.7, that </a:t>
            </a:r>
            <a:r>
              <a:rPr lang="en-GB" sz="1500" b="1" i="1"/>
              <a:t>u</a:t>
            </a:r>
            <a:r>
              <a:rPr lang="en-GB" sz="1500" b="1" i="1" baseline="-25000"/>
              <a:t>i</a:t>
            </a:r>
            <a:r>
              <a:rPr lang="en-GB" sz="1500" b="1"/>
              <a:t> is distributed independently of </a:t>
            </a:r>
            <a:r>
              <a:rPr lang="en-GB" sz="1500" b="1" i="1"/>
              <a:t>X</a:t>
            </a:r>
            <a:r>
              <a:rPr lang="en-GB" sz="1500" b="1" i="1" baseline="-25000"/>
              <a:t>i</a:t>
            </a:r>
            <a:r>
              <a:rPr lang="en-GB" sz="1500" b="1"/>
              <a:t>, is not enough.</a:t>
            </a:r>
            <a:endParaRPr lang="en-GB" b="1"/>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194736"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194737"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194738"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05884510"/>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194739" name="Equation" r:id="rId9" imgW="5790960" imgH="1638000" progId="Equation.DSMT4">
                  <p:embed/>
                </p:oleObj>
              </mc:Choice>
              <mc:Fallback>
                <p:oleObj name="Equation" r:id="rId9" imgW="5790960" imgH="163800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2396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also need Part (2), that </a:t>
            </a:r>
            <a:r>
              <a:rPr lang="en-GB" sz="1500" b="1" i="1"/>
              <a:t>u</a:t>
            </a:r>
            <a:r>
              <a:rPr lang="en-GB" sz="1500" b="1" i="1" baseline="-25000"/>
              <a:t>i</a:t>
            </a:r>
            <a:r>
              <a:rPr lang="en-GB" sz="1500" b="1"/>
              <a:t> is distributed independently of </a:t>
            </a:r>
            <a:r>
              <a:rPr lang="en-GB" sz="1500" b="1" i="1"/>
              <a:t>X</a:t>
            </a:r>
            <a:r>
              <a:rPr lang="en-GB" sz="1500" b="1" i="1" baseline="-25000"/>
              <a:t>j</a:t>
            </a:r>
            <a:r>
              <a:rPr lang="en-GB" sz="1500" b="1"/>
              <a:t>, for all </a:t>
            </a:r>
            <a:r>
              <a:rPr lang="en-GB" sz="1500" b="1" i="1"/>
              <a:t>j</a:t>
            </a:r>
            <a:r>
              <a:rPr lang="en-GB" sz="1500" b="1"/>
              <a:t>.</a:t>
            </a:r>
            <a:endParaRPr lang="en-GB" b="1"/>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0"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39790"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39791"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39792"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39793"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6"/>
          <p:cNvSpPr>
            <a:spLocks noChangeArrowheads="1"/>
          </p:cNvSpPr>
          <p:nvPr/>
        </p:nvSpPr>
        <p:spPr bwMode="auto">
          <a:xfrm>
            <a:off x="0" y="540000"/>
            <a:ext cx="9144000" cy="40796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92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9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C.7, like its counterpart Assumption B.7, is essential for both the unbiasedness and the consistency of OLS estimators.</a:t>
            </a:r>
            <a:endParaRPr lang="en-GB" b="1"/>
          </a:p>
        </p:txBody>
      </p:sp>
      <p:sp>
        <p:nvSpPr>
          <p:cNvPr id="1792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79215" name="Text Box 15"/>
          <p:cNvSpPr txBox="1">
            <a:spLocks noChangeArrowheads="1"/>
          </p:cNvSpPr>
          <p:nvPr/>
        </p:nvSpPr>
        <p:spPr bwMode="auto">
          <a:xfrm>
            <a:off x="301625" y="455613"/>
            <a:ext cx="8532813" cy="3992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257300" algn="l"/>
                <a:tab pos="4483100" algn="ctr"/>
              </a:tabLst>
              <a:defRPr sz="2400">
                <a:solidFill>
                  <a:schemeClr val="tx1"/>
                </a:solidFill>
                <a:latin typeface="Times New Roman" pitchFamily="18" charset="0"/>
              </a:defRPr>
            </a:lvl1pPr>
            <a:lvl2pPr marL="2693988">
              <a:tabLst>
                <a:tab pos="1257300" algn="l"/>
                <a:tab pos="4483100" algn="ctr"/>
              </a:tabLst>
              <a:defRPr sz="2400">
                <a:solidFill>
                  <a:schemeClr val="tx1"/>
                </a:solidFill>
                <a:latin typeface="Times New Roman" pitchFamily="18" charset="0"/>
              </a:defRPr>
            </a:lvl2pPr>
            <a:lvl3pPr marL="2873375">
              <a:tabLst>
                <a:tab pos="1257300" algn="l"/>
                <a:tab pos="4483100" algn="ctr"/>
              </a:tabLst>
              <a:defRPr sz="2400">
                <a:solidFill>
                  <a:schemeClr val="tx1"/>
                </a:solidFill>
                <a:latin typeface="Times New Roman" pitchFamily="18" charset="0"/>
              </a:defRPr>
            </a:lvl3pPr>
            <a:lvl4pPr marL="3052763">
              <a:tabLst>
                <a:tab pos="1257300" algn="l"/>
                <a:tab pos="4483100" algn="ctr"/>
              </a:tabLst>
              <a:defRPr sz="2400">
                <a:solidFill>
                  <a:schemeClr val="tx1"/>
                </a:solidFill>
                <a:latin typeface="Times New Roman" pitchFamily="18" charset="0"/>
              </a:defRPr>
            </a:lvl4pPr>
            <a:lvl5pPr marL="3232150">
              <a:tabLst>
                <a:tab pos="12573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9pPr>
          </a:lstStyle>
          <a:p>
            <a:pPr>
              <a:lnSpc>
                <a:spcPct val="150000"/>
              </a:lnSpc>
            </a:pPr>
            <a:endParaRPr lang="en-US" sz="900" b="1" dirty="0">
              <a:latin typeface="Arial" charset="0"/>
            </a:endParaRPr>
          </a:p>
          <a:p>
            <a:pPr>
              <a:lnSpc>
                <a:spcPct val="150000"/>
              </a:lnSpc>
            </a:pPr>
            <a:r>
              <a:rPr lang="en-US" sz="1800" b="1" dirty="0">
                <a:latin typeface="Arial" charset="0"/>
              </a:rPr>
              <a:t>ASSUMPTIONS FOR MODEL C</a:t>
            </a:r>
          </a:p>
          <a:p>
            <a:pPr>
              <a:spcBef>
                <a:spcPct val="60000"/>
              </a:spcBef>
            </a:pPr>
            <a:r>
              <a:rPr lang="en-GB" sz="1800" b="1" dirty="0">
                <a:latin typeface="Arial" charset="0"/>
              </a:rPr>
              <a:t>C.7	The disturbance term is distributed independently of the </a:t>
            </a:r>
            <a:r>
              <a:rPr lang="en-GB" sz="1800" b="1" dirty="0" err="1">
                <a:latin typeface="Arial" charset="0"/>
              </a:rPr>
              <a:t>regressors</a:t>
            </a:r>
            <a:endParaRPr lang="en-GB" sz="1800" b="1" dirty="0">
              <a:latin typeface="Arial" charset="0"/>
            </a:endParaRPr>
          </a:p>
          <a:p>
            <a:pPr>
              <a:spcBef>
                <a:spcPct val="40000"/>
              </a:spcBef>
            </a:pPr>
            <a:r>
              <a:rPr lang="en-GB" sz="1400" b="1" i="1" dirty="0">
                <a:latin typeface="Arial" charset="0"/>
              </a:rPr>
              <a:t>	</a:t>
            </a:r>
            <a:r>
              <a:rPr lang="en-GB" b="1" i="1" dirty="0" err="1"/>
              <a:t>u</a:t>
            </a:r>
            <a:r>
              <a:rPr lang="en-GB" b="1" i="1" baseline="-25000" dirty="0" err="1"/>
              <a:t>t</a:t>
            </a:r>
            <a:r>
              <a:rPr lang="en-GB" sz="1800" b="1" dirty="0">
                <a:latin typeface="Arial" charset="0"/>
              </a:rPr>
              <a:t> 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 </a:t>
            </a:r>
            <a:r>
              <a:rPr lang="en-GB" b="1" i="1" dirty="0"/>
              <a:t>j</a:t>
            </a:r>
            <a:r>
              <a:rPr lang="en-US" b="1" dirty="0"/>
              <a:t> </a:t>
            </a:r>
          </a:p>
          <a:p>
            <a:pPr>
              <a:lnSpc>
                <a:spcPct val="120000"/>
              </a:lnSpc>
              <a:spcBef>
                <a:spcPct val="20000"/>
              </a:spcBef>
            </a:pPr>
            <a:r>
              <a:rPr lang="en-GB" b="1" dirty="0"/>
              <a:t>	</a:t>
            </a:r>
            <a:r>
              <a:rPr lang="en-GB" sz="1800" b="1" dirty="0">
                <a:latin typeface="Arial" charset="0"/>
              </a:rPr>
              <a:t>(1)	The disturbance term in any observation is distributed </a:t>
            </a:r>
          </a:p>
          <a:p>
            <a:pPr>
              <a:lnSpc>
                <a:spcPct val="120000"/>
              </a:lnSpc>
            </a:pPr>
            <a:r>
              <a:rPr lang="en-GB" sz="1800" b="1" dirty="0">
                <a:latin typeface="Arial" charset="0"/>
              </a:rPr>
              <a:t>		independently of the values of the </a:t>
            </a:r>
            <a:r>
              <a:rPr lang="en-GB" sz="1800" b="1" dirty="0" err="1">
                <a:latin typeface="Arial" charset="0"/>
              </a:rPr>
              <a:t>regressors</a:t>
            </a:r>
            <a:r>
              <a:rPr lang="en-GB" sz="1800" b="1" dirty="0">
                <a:latin typeface="Arial" charset="0"/>
              </a:rPr>
              <a:t> in the same</a:t>
            </a:r>
          </a:p>
          <a:p>
            <a:pPr>
              <a:lnSpc>
                <a:spcPct val="120000"/>
              </a:lnSpc>
            </a:pPr>
            <a:r>
              <a:rPr lang="en-GB" sz="1800" b="1" dirty="0">
                <a:latin typeface="Arial" charset="0"/>
              </a:rPr>
              <a:t>		observation, and</a:t>
            </a:r>
          </a:p>
          <a:p>
            <a:pPr>
              <a:lnSpc>
                <a:spcPct val="120000"/>
              </a:lnSpc>
              <a:spcBef>
                <a:spcPct val="40000"/>
              </a:spcBef>
            </a:pPr>
            <a:r>
              <a:rPr lang="en-GB" sz="1800" b="1" dirty="0">
                <a:latin typeface="Arial" charset="0"/>
              </a:rPr>
              <a:t>	(2)	The disturbance term in any observation is distributed</a:t>
            </a:r>
          </a:p>
          <a:p>
            <a:pPr>
              <a:lnSpc>
                <a:spcPct val="120000"/>
              </a:lnSpc>
            </a:pPr>
            <a:r>
              <a:rPr lang="en-GB" sz="1800" b="1" dirty="0">
                <a:latin typeface="Arial" charset="0"/>
              </a:rPr>
              <a:t>		independently of the values of the</a:t>
            </a:r>
          </a:p>
          <a:p>
            <a:pPr>
              <a:lnSpc>
                <a:spcPct val="120000"/>
              </a:lnSpc>
            </a:pPr>
            <a:r>
              <a:rPr lang="en-GB" sz="1800" b="1" dirty="0">
                <a:latin typeface="Arial" charset="0"/>
              </a:rPr>
              <a:t>		</a:t>
            </a:r>
            <a:r>
              <a:rPr lang="en-GB" sz="1800" b="1" dirty="0" err="1">
                <a:latin typeface="Arial" charset="0"/>
              </a:rPr>
              <a:t>regressors</a:t>
            </a:r>
            <a:r>
              <a:rPr lang="en-GB" sz="1800" b="1" dirty="0">
                <a:latin typeface="Arial" charset="0"/>
              </a:rPr>
              <a:t> in the other observations.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0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21505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regressions with cross-sectional data this is usually not a problem. </a:t>
            </a:r>
            <a:endParaRPr lang="en-GB" b="1"/>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0"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15216"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15217"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15218"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15219"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0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20070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for example, we are relating the logarithm of earnings to schooling using a sample of individuals, it is reasonable to suppose that the disturbance term affecting individual </a:t>
            </a:r>
            <a:r>
              <a:rPr lang="en-GB" sz="1500" b="1" i="1"/>
              <a:t>I</a:t>
            </a:r>
            <a:r>
              <a:rPr lang="en-GB" sz="1500" b="1"/>
              <a:t> will be unrelated to the schooling of any other individual. </a:t>
            </a:r>
            <a:endParaRPr lang="en-GB"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30" name="Rectangle 29"/>
          <p:cNvSpPr/>
          <p:nvPr/>
        </p:nvSpPr>
        <p:spPr bwMode="auto">
          <a:xfrm>
            <a:off x="5048249" y="504825"/>
            <a:ext cx="3819525" cy="31356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1" name="Text Box 17"/>
          <p:cNvSpPr txBox="1">
            <a:spLocks noChangeArrowheads="1"/>
          </p:cNvSpPr>
          <p:nvPr/>
        </p:nvSpPr>
        <p:spPr bwMode="auto">
          <a:xfrm>
            <a:off x="5154613" y="492125"/>
            <a:ext cx="3744912" cy="3235653"/>
          </a:xfrm>
          <a:prstGeom prst="rect">
            <a:avLst/>
          </a:prstGeom>
          <a:noFill/>
          <a:ln>
            <a:noFill/>
          </a:ln>
          <a:effectLst/>
          <a:extLst/>
        </p:spPr>
        <p:txBody>
          <a:bodyPr lIns="180000" tIns="144000" rIns="180000" bIns="180000">
            <a:spAutoFit/>
          </a:bodyPr>
          <a:lstStyle/>
          <a:p>
            <a:pPr>
              <a:spcBef>
                <a:spcPct val="50000"/>
              </a:spcBef>
            </a:pPr>
            <a:r>
              <a:rPr lang="en-GB" sz="1800" b="1" dirty="0"/>
              <a:t>CROSS-SECTIONAL DATA:</a:t>
            </a:r>
          </a:p>
          <a:p>
            <a:pPr>
              <a:spcBef>
                <a:spcPts val="1200"/>
              </a:spcBef>
            </a:pPr>
            <a:r>
              <a:rPr lang="en-GB" sz="2400" b="1" i="1" dirty="0" err="1">
                <a:latin typeface="Times New Roman" pitchFamily="18" charset="0"/>
              </a:rPr>
              <a:t>LGEARN</a:t>
            </a:r>
            <a:r>
              <a:rPr lang="en-GB" sz="2400" b="1" i="1" baseline="-25000" dirty="0" err="1">
                <a:latin typeface="Times New Roman" pitchFamily="18" charset="0"/>
              </a:rPr>
              <a:t>i</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S</a:t>
            </a:r>
            <a:r>
              <a:rPr lang="en-GB" sz="2400" b="1" i="1" baseline="-25000" dirty="0">
                <a:latin typeface="Times New Roman" pitchFamily="18" charset="0"/>
              </a:rPr>
              <a:t>i</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i</a:t>
            </a:r>
            <a:endParaRPr lang="en-GB" sz="2400" b="1" i="1" baseline="-25000" dirty="0">
              <a:latin typeface="Times New Roman" pitchFamily="18" charset="0"/>
            </a:endParaRPr>
          </a:p>
          <a:p>
            <a:pPr>
              <a:spcBef>
                <a:spcPts val="600"/>
              </a:spcBef>
            </a:pPr>
            <a:r>
              <a:rPr lang="en-GB" sz="2400" b="1" i="1" dirty="0" err="1">
                <a:latin typeface="Times New Roman" pitchFamily="18" charset="0"/>
              </a:rPr>
              <a:t>LGEARN</a:t>
            </a:r>
            <a:r>
              <a:rPr lang="en-GB" sz="2400" b="1" i="1" baseline="-25000" dirty="0" err="1">
                <a:latin typeface="Times New Roman" pitchFamily="18" charset="0"/>
              </a:rPr>
              <a:t>j</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S</a:t>
            </a:r>
            <a:r>
              <a:rPr lang="en-GB" sz="2400" b="1" i="1" baseline="-25000" dirty="0">
                <a:latin typeface="Times New Roman" pitchFamily="18" charset="0"/>
              </a:rPr>
              <a:t>j</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j</a:t>
            </a:r>
            <a:endParaRPr lang="en-GB" sz="2400" b="1" i="1" dirty="0">
              <a:latin typeface="Times New Roman" pitchFamily="18" charset="0"/>
            </a:endParaRPr>
          </a:p>
          <a:p>
            <a:pPr>
              <a:spcBef>
                <a:spcPts val="600"/>
              </a:spcBef>
            </a:pPr>
            <a:r>
              <a:rPr lang="en-GB" sz="1800" b="1" dirty="0"/>
              <a:t>Reasonable to assume </a:t>
            </a:r>
            <a:r>
              <a:rPr lang="en-GB" sz="2400" b="1" i="1" dirty="0" err="1">
                <a:latin typeface="Times New Roman" pitchFamily="18" charset="0"/>
              </a:rPr>
              <a:t>u</a:t>
            </a:r>
            <a:r>
              <a:rPr lang="en-GB" sz="2400" b="1" i="1" baseline="-25000" dirty="0" err="1">
                <a:latin typeface="Times New Roman" pitchFamily="18" charset="0"/>
              </a:rPr>
              <a:t>j</a:t>
            </a:r>
            <a:r>
              <a:rPr lang="en-GB" sz="1800" b="1" dirty="0"/>
              <a:t> and</a:t>
            </a:r>
            <a:r>
              <a:rPr lang="en-GB" sz="2400" b="1" dirty="0">
                <a:latin typeface="Times New Roman" pitchFamily="18" charset="0"/>
              </a:rPr>
              <a:t> </a:t>
            </a:r>
            <a:r>
              <a:rPr lang="en-GB" sz="2400" b="1" i="1" dirty="0">
                <a:latin typeface="Times New Roman" pitchFamily="18" charset="0"/>
              </a:rPr>
              <a:t>S</a:t>
            </a:r>
            <a:r>
              <a:rPr lang="en-GB" sz="2400" b="1" i="1" baseline="-25000" dirty="0">
                <a:latin typeface="Times New Roman" pitchFamily="18" charset="0"/>
              </a:rPr>
              <a:t>i</a:t>
            </a:r>
            <a:r>
              <a:rPr lang="en-GB" sz="1800" b="1" dirty="0"/>
              <a:t> independent (</a:t>
            </a:r>
            <a:r>
              <a:rPr lang="en-GB" sz="2400" b="1" i="1" dirty="0">
                <a:latin typeface="Times New Roman" pitchFamily="18" charset="0"/>
              </a:rPr>
              <a:t>i</a:t>
            </a:r>
            <a:r>
              <a:rPr lang="en-GB" sz="2400" b="1" dirty="0">
                <a:latin typeface="Times New Roman" pitchFamily="18" charset="0"/>
              </a:rPr>
              <a:t> </a:t>
            </a:r>
            <a:r>
              <a:rPr lang="en-GB" sz="2400" b="1" dirty="0">
                <a:latin typeface="Times New Roman" pitchFamily="18" charset="0"/>
                <a:cs typeface="Times New Roman" pitchFamily="18" charset="0"/>
              </a:rPr>
              <a:t>≠ </a:t>
            </a:r>
            <a:r>
              <a:rPr lang="en-GB" sz="2400" b="1" i="1" dirty="0">
                <a:latin typeface="Times New Roman" pitchFamily="18" charset="0"/>
                <a:cs typeface="Times New Roman" pitchFamily="18" charset="0"/>
              </a:rPr>
              <a:t>j</a:t>
            </a:r>
            <a:r>
              <a:rPr lang="en-GB" sz="1800" b="1" dirty="0">
                <a:cs typeface="Times New Roman" pitchFamily="18" charset="0"/>
              </a:rPr>
              <a:t>).</a:t>
            </a:r>
          </a:p>
          <a:p>
            <a:pPr>
              <a:spcBef>
                <a:spcPts val="600"/>
              </a:spcBef>
            </a:pPr>
            <a:r>
              <a:rPr lang="en-GB" sz="1800" b="1" dirty="0">
                <a:cs typeface="Times New Roman" pitchFamily="18" charset="0"/>
              </a:rPr>
              <a:t>The main issue is whether</a:t>
            </a:r>
            <a:r>
              <a:rPr lang="en-GB" sz="2400" b="1" dirty="0">
                <a:latin typeface="Times New Roman" pitchFamily="18" charset="0"/>
                <a:cs typeface="Times New Roman" pitchFamily="18" charset="0"/>
              </a:rPr>
              <a:t> </a:t>
            </a:r>
            <a:r>
              <a:rPr lang="en-GB" sz="2400" b="1" i="1" dirty="0" err="1">
                <a:latin typeface="Times New Roman" pitchFamily="18" charset="0"/>
                <a:cs typeface="Times New Roman" pitchFamily="18" charset="0"/>
              </a:rPr>
              <a:t>u</a:t>
            </a:r>
            <a:r>
              <a:rPr lang="en-GB" sz="2400" b="1" i="1" baseline="-25000" dirty="0" err="1">
                <a:latin typeface="Times New Roman" pitchFamily="18" charset="0"/>
                <a:cs typeface="Times New Roman" pitchFamily="18" charset="0"/>
              </a:rPr>
              <a:t>i</a:t>
            </a:r>
            <a:r>
              <a:rPr lang="en-GB" sz="2400" b="1" dirty="0">
                <a:latin typeface="Times New Roman" pitchFamily="18" charset="0"/>
                <a:cs typeface="Times New Roman" pitchFamily="18" charset="0"/>
              </a:rPr>
              <a:t> </a:t>
            </a:r>
            <a:r>
              <a:rPr lang="en-GB" sz="1800" b="1" dirty="0">
                <a:cs typeface="Times New Roman" pitchFamily="18" charset="0"/>
              </a:rPr>
              <a:t>is independent of </a:t>
            </a:r>
            <a:r>
              <a:rPr lang="en-GB" sz="2400" b="1" i="1" dirty="0">
                <a:latin typeface="Times New Roman" pitchFamily="18" charset="0"/>
                <a:cs typeface="Times New Roman" pitchFamily="18" charset="0"/>
              </a:rPr>
              <a:t>S</a:t>
            </a:r>
            <a:r>
              <a:rPr lang="en-GB" sz="2400" b="1" i="1" baseline="-25000" dirty="0">
                <a:latin typeface="Times New Roman" pitchFamily="18" charset="0"/>
                <a:cs typeface="Times New Roman" pitchFamily="18" charset="0"/>
              </a:rPr>
              <a:t>i</a:t>
            </a:r>
            <a:r>
              <a:rPr lang="en-GB" sz="2400" b="1" dirty="0">
                <a:latin typeface="Times New Roman" pitchFamily="18" charset="0"/>
                <a:cs typeface="Times New Roman" pitchFamily="18" charset="0"/>
              </a:rPr>
              <a:t>.</a:t>
            </a: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00886"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00887"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00888"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00889"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96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19969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Assuming this, the independence of </a:t>
            </a:r>
            <a:r>
              <a:rPr lang="en-GB" sz="1500" b="1" i="1"/>
              <a:t>u</a:t>
            </a:r>
            <a:r>
              <a:rPr lang="en-GB" sz="1500" b="1" i="1" baseline="-25000"/>
              <a:t>i</a:t>
            </a:r>
            <a:r>
              <a:rPr lang="en-GB" sz="1500" b="1"/>
              <a:t> and </a:t>
            </a:r>
            <a:r>
              <a:rPr lang="en-GB" sz="1500" b="1" i="1"/>
              <a:t>a</a:t>
            </a:r>
            <a:r>
              <a:rPr lang="en-GB" sz="1500" b="1" i="1" baseline="-25000"/>
              <a:t>i</a:t>
            </a:r>
            <a:r>
              <a:rPr lang="en-GB" sz="1500" b="1"/>
              <a:t> then depends only on the independence of </a:t>
            </a:r>
            <a:r>
              <a:rPr lang="en-GB" sz="1500" b="1" i="1"/>
              <a:t>u</a:t>
            </a:r>
            <a:r>
              <a:rPr lang="en-GB" sz="1500" b="1" i="1" baseline="-25000"/>
              <a:t>i</a:t>
            </a:r>
            <a:r>
              <a:rPr lang="en-GB" sz="1500" b="1"/>
              <a:t> and </a:t>
            </a:r>
            <a:r>
              <a:rPr lang="en-GB" sz="1500" b="1" i="1"/>
              <a:t>S</a:t>
            </a:r>
            <a:r>
              <a:rPr lang="en-GB" sz="1500" b="1" i="1" baseline="-25000"/>
              <a:t>i</a:t>
            </a:r>
            <a:r>
              <a:rPr lang="en-GB" sz="1500" b="1"/>
              <a:t>. </a:t>
            </a:r>
            <a:endParaRPr lang="en-GB"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1"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9"/>
          <p:cNvSpPr/>
          <p:nvPr/>
        </p:nvSpPr>
        <p:spPr bwMode="auto">
          <a:xfrm>
            <a:off x="5048249" y="504825"/>
            <a:ext cx="3819525" cy="31356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1" name="Text Box 17"/>
          <p:cNvSpPr txBox="1">
            <a:spLocks noChangeArrowheads="1"/>
          </p:cNvSpPr>
          <p:nvPr/>
        </p:nvSpPr>
        <p:spPr bwMode="auto">
          <a:xfrm>
            <a:off x="5154613" y="492125"/>
            <a:ext cx="3744912" cy="3235653"/>
          </a:xfrm>
          <a:prstGeom prst="rect">
            <a:avLst/>
          </a:prstGeom>
          <a:noFill/>
          <a:ln>
            <a:noFill/>
          </a:ln>
          <a:effectLst/>
          <a:extLst/>
        </p:spPr>
        <p:txBody>
          <a:bodyPr lIns="180000" tIns="144000" rIns="180000" bIns="180000">
            <a:spAutoFit/>
          </a:bodyPr>
          <a:lstStyle/>
          <a:p>
            <a:pPr>
              <a:spcBef>
                <a:spcPct val="50000"/>
              </a:spcBef>
            </a:pPr>
            <a:r>
              <a:rPr lang="en-GB" sz="1800" b="1" dirty="0"/>
              <a:t>CROSS-SECTIONAL DATA:</a:t>
            </a:r>
          </a:p>
          <a:p>
            <a:pPr>
              <a:spcBef>
                <a:spcPts val="1200"/>
              </a:spcBef>
            </a:pPr>
            <a:r>
              <a:rPr lang="en-GB" sz="2400" b="1" i="1" dirty="0" err="1">
                <a:latin typeface="Times New Roman" pitchFamily="18" charset="0"/>
              </a:rPr>
              <a:t>LGEARN</a:t>
            </a:r>
            <a:r>
              <a:rPr lang="en-GB" sz="2400" b="1" i="1" baseline="-25000" dirty="0" err="1">
                <a:latin typeface="Times New Roman" pitchFamily="18" charset="0"/>
              </a:rPr>
              <a:t>i</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S</a:t>
            </a:r>
            <a:r>
              <a:rPr lang="en-GB" sz="2400" b="1" i="1" baseline="-25000" dirty="0">
                <a:latin typeface="Times New Roman" pitchFamily="18" charset="0"/>
              </a:rPr>
              <a:t>i</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i</a:t>
            </a:r>
            <a:endParaRPr lang="en-GB" sz="2400" b="1" i="1" baseline="-25000" dirty="0">
              <a:latin typeface="Times New Roman" pitchFamily="18" charset="0"/>
            </a:endParaRPr>
          </a:p>
          <a:p>
            <a:pPr>
              <a:spcBef>
                <a:spcPts val="600"/>
              </a:spcBef>
            </a:pPr>
            <a:r>
              <a:rPr lang="en-GB" sz="2400" b="1" i="1" dirty="0" err="1">
                <a:latin typeface="Times New Roman" pitchFamily="18" charset="0"/>
              </a:rPr>
              <a:t>LGEARN</a:t>
            </a:r>
            <a:r>
              <a:rPr lang="en-GB" sz="2400" b="1" i="1" baseline="-25000" dirty="0" err="1">
                <a:latin typeface="Times New Roman" pitchFamily="18" charset="0"/>
              </a:rPr>
              <a:t>j</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S</a:t>
            </a:r>
            <a:r>
              <a:rPr lang="en-GB" sz="2400" b="1" i="1" baseline="-25000" dirty="0">
                <a:latin typeface="Times New Roman" pitchFamily="18" charset="0"/>
              </a:rPr>
              <a:t>j</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j</a:t>
            </a:r>
            <a:endParaRPr lang="en-GB" sz="2400" b="1" i="1" dirty="0">
              <a:latin typeface="Times New Roman" pitchFamily="18" charset="0"/>
            </a:endParaRPr>
          </a:p>
          <a:p>
            <a:pPr>
              <a:spcBef>
                <a:spcPts val="600"/>
              </a:spcBef>
            </a:pPr>
            <a:r>
              <a:rPr lang="en-GB" sz="1800" b="1" dirty="0"/>
              <a:t>Reasonable to assume </a:t>
            </a:r>
            <a:r>
              <a:rPr lang="en-GB" sz="2400" b="1" i="1" dirty="0" err="1">
                <a:latin typeface="Times New Roman" pitchFamily="18" charset="0"/>
              </a:rPr>
              <a:t>u</a:t>
            </a:r>
            <a:r>
              <a:rPr lang="en-GB" sz="2400" b="1" i="1" baseline="-25000" dirty="0" err="1">
                <a:latin typeface="Times New Roman" pitchFamily="18" charset="0"/>
              </a:rPr>
              <a:t>j</a:t>
            </a:r>
            <a:r>
              <a:rPr lang="en-GB" sz="1800" b="1" dirty="0"/>
              <a:t> and</a:t>
            </a:r>
            <a:r>
              <a:rPr lang="en-GB" sz="2400" b="1" dirty="0">
                <a:latin typeface="Times New Roman" pitchFamily="18" charset="0"/>
              </a:rPr>
              <a:t> </a:t>
            </a:r>
            <a:r>
              <a:rPr lang="en-GB" sz="2400" b="1" i="1" dirty="0">
                <a:latin typeface="Times New Roman" pitchFamily="18" charset="0"/>
              </a:rPr>
              <a:t>S</a:t>
            </a:r>
            <a:r>
              <a:rPr lang="en-GB" sz="2400" b="1" i="1" baseline="-25000" dirty="0">
                <a:latin typeface="Times New Roman" pitchFamily="18" charset="0"/>
              </a:rPr>
              <a:t>i</a:t>
            </a:r>
            <a:r>
              <a:rPr lang="en-GB" sz="1800" b="1" dirty="0"/>
              <a:t> independent (</a:t>
            </a:r>
            <a:r>
              <a:rPr lang="en-GB" sz="2400" b="1" i="1" dirty="0">
                <a:latin typeface="Times New Roman" pitchFamily="18" charset="0"/>
              </a:rPr>
              <a:t>i</a:t>
            </a:r>
            <a:r>
              <a:rPr lang="en-GB" sz="2400" b="1" dirty="0">
                <a:latin typeface="Times New Roman" pitchFamily="18" charset="0"/>
              </a:rPr>
              <a:t> </a:t>
            </a:r>
            <a:r>
              <a:rPr lang="en-GB" sz="2400" b="1" dirty="0">
                <a:latin typeface="Times New Roman" pitchFamily="18" charset="0"/>
                <a:cs typeface="Times New Roman" pitchFamily="18" charset="0"/>
              </a:rPr>
              <a:t>≠ </a:t>
            </a:r>
            <a:r>
              <a:rPr lang="en-GB" sz="2400" b="1" i="1" dirty="0">
                <a:latin typeface="Times New Roman" pitchFamily="18" charset="0"/>
                <a:cs typeface="Times New Roman" pitchFamily="18" charset="0"/>
              </a:rPr>
              <a:t>j</a:t>
            </a:r>
            <a:r>
              <a:rPr lang="en-GB" sz="1800" b="1" dirty="0">
                <a:cs typeface="Times New Roman" pitchFamily="18" charset="0"/>
              </a:rPr>
              <a:t>).</a:t>
            </a:r>
          </a:p>
          <a:p>
            <a:pPr>
              <a:spcBef>
                <a:spcPts val="600"/>
              </a:spcBef>
            </a:pPr>
            <a:r>
              <a:rPr lang="en-GB" sz="1800" b="1" dirty="0">
                <a:cs typeface="Times New Roman" pitchFamily="18" charset="0"/>
              </a:rPr>
              <a:t>The main issue is whether</a:t>
            </a:r>
            <a:r>
              <a:rPr lang="en-GB" sz="2400" b="1" dirty="0">
                <a:latin typeface="Times New Roman" pitchFamily="18" charset="0"/>
                <a:cs typeface="Times New Roman" pitchFamily="18" charset="0"/>
              </a:rPr>
              <a:t> </a:t>
            </a:r>
            <a:r>
              <a:rPr lang="en-GB" sz="2400" b="1" i="1" dirty="0" err="1">
                <a:latin typeface="Times New Roman" pitchFamily="18" charset="0"/>
                <a:cs typeface="Times New Roman" pitchFamily="18" charset="0"/>
              </a:rPr>
              <a:t>u</a:t>
            </a:r>
            <a:r>
              <a:rPr lang="en-GB" sz="2400" b="1" i="1" baseline="-25000" dirty="0" err="1">
                <a:latin typeface="Times New Roman" pitchFamily="18" charset="0"/>
                <a:cs typeface="Times New Roman" pitchFamily="18" charset="0"/>
              </a:rPr>
              <a:t>i</a:t>
            </a:r>
            <a:r>
              <a:rPr lang="en-GB" sz="2400" b="1" dirty="0">
                <a:latin typeface="Times New Roman" pitchFamily="18" charset="0"/>
                <a:cs typeface="Times New Roman" pitchFamily="18" charset="0"/>
              </a:rPr>
              <a:t> </a:t>
            </a:r>
            <a:r>
              <a:rPr lang="en-GB" sz="1800" b="1" dirty="0">
                <a:cs typeface="Times New Roman" pitchFamily="18" charset="0"/>
              </a:rPr>
              <a:t>is independent of </a:t>
            </a:r>
            <a:r>
              <a:rPr lang="en-GB" sz="2400" b="1" i="1" dirty="0">
                <a:latin typeface="Times New Roman" pitchFamily="18" charset="0"/>
                <a:cs typeface="Times New Roman" pitchFamily="18" charset="0"/>
              </a:rPr>
              <a:t>S</a:t>
            </a:r>
            <a:r>
              <a:rPr lang="en-GB" sz="2400" b="1" i="1" baseline="-25000" dirty="0">
                <a:latin typeface="Times New Roman" pitchFamily="18" charset="0"/>
                <a:cs typeface="Times New Roman" pitchFamily="18" charset="0"/>
              </a:rPr>
              <a:t>i</a:t>
            </a:r>
            <a:r>
              <a:rPr lang="en-GB" sz="2400" b="1" dirty="0">
                <a:latin typeface="Times New Roman" pitchFamily="18" charset="0"/>
                <a:cs typeface="Times New Roman" pitchFamily="18" charset="0"/>
              </a:rPr>
              <a:t>.</a:t>
            </a: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199864"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199865"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199866"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199867"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173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22</a:t>
            </a:r>
            <a:endParaRPr lang="en-US" sz="1000">
              <a:solidFill>
                <a:srgbClr val="3366FF"/>
              </a:solidFill>
            </a:endParaRPr>
          </a:p>
        </p:txBody>
      </p:sp>
      <p:sp>
        <p:nvSpPr>
          <p:cNvPr id="20174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with time series data it is different.  Suppose, for example, that you have a model with a lagged dependent variable as a regressor.  Here we have a very simple model where the only regressor is the lagged dependent variable.</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2"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p:nvPr/>
        </p:nvSpPr>
        <p:spPr bwMode="auto">
          <a:xfrm>
            <a:off x="5048249" y="504824"/>
            <a:ext cx="3819525" cy="1188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2" name="Text Box 13"/>
          <p:cNvSpPr txBox="1">
            <a:spLocks noChangeArrowheads="1"/>
          </p:cNvSpPr>
          <p:nvPr/>
        </p:nvSpPr>
        <p:spPr bwMode="auto">
          <a:xfrm>
            <a:off x="5155200" y="493200"/>
            <a:ext cx="3744912" cy="1127383"/>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smtClean="0">
                <a:latin typeface="Times New Roman" pitchFamily="18" charset="0"/>
              </a:rPr>
              <a:t>u</a:t>
            </a:r>
            <a:r>
              <a:rPr lang="en-GB" sz="2400" b="1" i="1" baseline="-25000" dirty="0" err="1" smtClean="0">
                <a:latin typeface="Times New Roman" pitchFamily="18" charset="0"/>
              </a:rPr>
              <a:t>t</a:t>
            </a:r>
            <a:endParaRPr lang="en-GB" sz="2400" b="1" i="1" baseline="-250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01908"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01909"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01910"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01911"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16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23</a:t>
            </a:r>
            <a:endParaRPr lang="en-US" sz="1000">
              <a:solidFill>
                <a:srgbClr val="3366FF"/>
              </a:solidFill>
            </a:endParaRPr>
          </a:p>
        </p:txBody>
      </p:sp>
      <p:sp>
        <p:nvSpPr>
          <p:cNvPr id="24167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suppose that Part (1) of Assumption C.7 is valid and that </a:t>
            </a:r>
            <a:r>
              <a:rPr lang="en-GB" sz="1500" b="1" i="1"/>
              <a:t>u</a:t>
            </a:r>
            <a:r>
              <a:rPr lang="en-GB" sz="1500" b="1" i="1" baseline="-25000"/>
              <a:t>t</a:t>
            </a:r>
            <a:r>
              <a:rPr lang="en-GB" sz="1500" b="1"/>
              <a:t> is distributed independently of </a:t>
            </a:r>
            <a:r>
              <a:rPr lang="en-GB" sz="1500" b="1" i="1"/>
              <a:t>Y</a:t>
            </a:r>
            <a:r>
              <a:rPr lang="en-GB" sz="1500" b="1" i="1" baseline="-25000"/>
              <a:t>t</a:t>
            </a:r>
            <a:r>
              <a:rPr lang="en-GB" sz="1500" b="1" baseline="-25000">
                <a:cs typeface="Arial" charset="0"/>
              </a:rPr>
              <a:t>–</a:t>
            </a:r>
            <a:r>
              <a:rPr lang="en-GB" sz="1500" b="1" baseline="-25000"/>
              <a:t>1</a:t>
            </a:r>
            <a:r>
              <a:rPr lang="en-GB" sz="1500" b="1"/>
              <a:t>. </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2"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p:nvPr/>
        </p:nvSpPr>
        <p:spPr bwMode="auto">
          <a:xfrm>
            <a:off x="5048249" y="504824"/>
            <a:ext cx="3819525" cy="1188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2" name="Text Box 13"/>
          <p:cNvSpPr txBox="1">
            <a:spLocks noChangeArrowheads="1"/>
          </p:cNvSpPr>
          <p:nvPr/>
        </p:nvSpPr>
        <p:spPr bwMode="auto">
          <a:xfrm>
            <a:off x="5155200" y="493200"/>
            <a:ext cx="3744912" cy="1127383"/>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smtClean="0">
                <a:latin typeface="Times New Roman" pitchFamily="18" charset="0"/>
              </a:rPr>
              <a:t>u</a:t>
            </a:r>
            <a:r>
              <a:rPr lang="en-GB" sz="2400" b="1" i="1" baseline="-25000" dirty="0" err="1" smtClean="0">
                <a:latin typeface="Times New Roman" pitchFamily="18" charset="0"/>
              </a:rPr>
              <a:t>t</a:t>
            </a:r>
            <a:endParaRPr lang="en-GB" sz="2400" b="1" i="1" baseline="-250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41842"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41843"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41844"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41845"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269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24</a:t>
            </a:r>
            <a:endParaRPr lang="en-US" sz="1000">
              <a:solidFill>
                <a:srgbClr val="3366FF"/>
              </a:solidFill>
            </a:endParaRPr>
          </a:p>
        </p:txBody>
      </p:sp>
      <p:sp>
        <p:nvSpPr>
          <p:cNvPr id="242702"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Even if Part (1) is valid, Part (2) must be invalid in this model.</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2"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30"/>
          <p:cNvSpPr/>
          <p:nvPr/>
        </p:nvSpPr>
        <p:spPr bwMode="auto">
          <a:xfrm>
            <a:off x="5048249" y="504824"/>
            <a:ext cx="3819525" cy="1188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2" name="Text Box 13"/>
          <p:cNvSpPr txBox="1">
            <a:spLocks noChangeArrowheads="1"/>
          </p:cNvSpPr>
          <p:nvPr/>
        </p:nvSpPr>
        <p:spPr bwMode="auto">
          <a:xfrm>
            <a:off x="5155200" y="493200"/>
            <a:ext cx="3744912" cy="1127383"/>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smtClean="0">
                <a:latin typeface="Times New Roman" pitchFamily="18" charset="0"/>
              </a:rPr>
              <a:t>u</a:t>
            </a:r>
            <a:r>
              <a:rPr lang="en-GB" sz="2400" b="1" i="1" baseline="-25000" dirty="0" err="1" smtClean="0">
                <a:latin typeface="Times New Roman" pitchFamily="18" charset="0"/>
              </a:rPr>
              <a:t>t</a:t>
            </a:r>
            <a:endParaRPr lang="en-GB" sz="2400" b="1" i="1" baseline="-250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42866"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42867"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42868"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42869"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9"/>
          <p:cNvSpPr/>
          <p:nvPr/>
        </p:nvSpPr>
        <p:spPr bwMode="auto">
          <a:xfrm>
            <a:off x="5048249" y="504825"/>
            <a:ext cx="3819525" cy="2847975"/>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371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25</a:t>
            </a:r>
            <a:endParaRPr lang="en-US" sz="1000">
              <a:solidFill>
                <a:srgbClr val="3366FF"/>
              </a:solidFill>
            </a:endParaRPr>
          </a:p>
        </p:txBody>
      </p:sp>
      <p:sp>
        <p:nvSpPr>
          <p:cNvPr id="243725" name="Text Box 13"/>
          <p:cNvSpPr txBox="1">
            <a:spLocks noChangeArrowheads="1"/>
          </p:cNvSpPr>
          <p:nvPr/>
        </p:nvSpPr>
        <p:spPr bwMode="auto">
          <a:xfrm>
            <a:off x="5155200" y="493200"/>
            <a:ext cx="3744912" cy="2881710"/>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t</a:t>
            </a:r>
            <a:endParaRPr lang="en-GB" sz="2400" b="1" i="1" baseline="-25000" dirty="0">
              <a:latin typeface="Times New Roman" pitchFamily="18" charset="0"/>
            </a:endParaRPr>
          </a:p>
          <a:p>
            <a:pPr>
              <a:spcBef>
                <a:spcPts val="600"/>
              </a:spcBef>
            </a:pP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dirty="0">
                <a:latin typeface="Times New Roman" pitchFamily="18" charset="0"/>
              </a:rPr>
              <a:t> + </a:t>
            </a:r>
            <a:r>
              <a:rPr lang="en-GB" sz="2400" b="1" i="1" dirty="0">
                <a:latin typeface="Times New Roman" pitchFamily="18" charset="0"/>
              </a:rPr>
              <a:t>u</a:t>
            </a:r>
            <a:r>
              <a:rPr lang="en-GB" sz="2400" b="1" i="1" baseline="-25000" dirty="0">
                <a:latin typeface="Times New Roman" pitchFamily="18" charset="0"/>
              </a:rPr>
              <a:t>t</a:t>
            </a:r>
            <a:r>
              <a:rPr lang="en-GB" sz="2400" b="1" baseline="-25000" dirty="0">
                <a:latin typeface="Times New Roman" pitchFamily="18" charset="0"/>
              </a:rPr>
              <a:t>+1</a:t>
            </a:r>
            <a:endParaRPr lang="en-GB" sz="2400" b="1" i="1" dirty="0">
              <a:latin typeface="Times New Roman" pitchFamily="18" charset="0"/>
            </a:endParaRPr>
          </a:p>
          <a:p>
            <a:pPr>
              <a:spcBef>
                <a:spcPts val="1200"/>
              </a:spcBef>
            </a:pPr>
            <a:r>
              <a:rPr lang="en-GB" sz="1800" b="1" dirty="0"/>
              <a:t>The disturbance term</a:t>
            </a:r>
            <a:r>
              <a:rPr lang="en-GB" sz="2000" b="1" dirty="0"/>
              <a:t> </a:t>
            </a:r>
            <a:r>
              <a:rPr lang="en-GB" sz="2000" b="1" i="1" dirty="0" err="1">
                <a:latin typeface="Times New Roman" pitchFamily="18" charset="0"/>
              </a:rPr>
              <a:t>u</a:t>
            </a:r>
            <a:r>
              <a:rPr lang="en-GB" sz="2000" b="1" i="1" baseline="-25000" dirty="0" err="1">
                <a:latin typeface="Times New Roman" pitchFamily="18" charset="0"/>
              </a:rPr>
              <a:t>t</a:t>
            </a:r>
            <a:r>
              <a:rPr lang="en-GB" sz="2000" b="1" dirty="0"/>
              <a:t> </a:t>
            </a:r>
            <a:r>
              <a:rPr lang="en-GB" sz="1800" b="1" dirty="0"/>
              <a:t>is automatically correlated with the explanatory variable</a:t>
            </a:r>
            <a:r>
              <a:rPr lang="en-GB" sz="2000" b="1" dirty="0"/>
              <a:t> </a:t>
            </a:r>
            <a:r>
              <a:rPr lang="en-GB" sz="2000" b="1" i="1" dirty="0" err="1">
                <a:latin typeface="Times New Roman" pitchFamily="18" charset="0"/>
              </a:rPr>
              <a:t>Y</a:t>
            </a:r>
            <a:r>
              <a:rPr lang="en-GB" sz="2000" b="1" i="1" baseline="-25000" dirty="0" err="1">
                <a:latin typeface="Times New Roman" pitchFamily="18" charset="0"/>
              </a:rPr>
              <a:t>t</a:t>
            </a:r>
            <a:r>
              <a:rPr lang="en-GB" sz="2000" b="1" dirty="0"/>
              <a:t> </a:t>
            </a:r>
            <a:r>
              <a:rPr lang="en-GB" sz="1800" b="1" dirty="0"/>
              <a:t>in the next observation.</a:t>
            </a:r>
            <a:endParaRPr lang="en-GB" sz="1800" b="1" dirty="0">
              <a:cs typeface="Times New Roman" pitchFamily="18" charset="0"/>
            </a:endParaRPr>
          </a:p>
        </p:txBody>
      </p:sp>
      <p:sp>
        <p:nvSpPr>
          <p:cNvPr id="2437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u</a:t>
            </a:r>
            <a:r>
              <a:rPr lang="en-GB" sz="1500" b="1" i="1" baseline="-25000"/>
              <a:t>t</a:t>
            </a:r>
            <a:r>
              <a:rPr lang="en-GB" sz="1500" b="1"/>
              <a:t> is a determinant of </a:t>
            </a:r>
            <a:r>
              <a:rPr lang="en-GB" sz="1500" b="1" i="1"/>
              <a:t>Y</a:t>
            </a:r>
            <a:r>
              <a:rPr lang="en-GB" sz="1500" b="1" i="1" baseline="-25000"/>
              <a:t>t</a:t>
            </a:r>
            <a:r>
              <a:rPr lang="en-GB" sz="1500" b="1"/>
              <a:t> and </a:t>
            </a:r>
            <a:r>
              <a:rPr lang="en-GB" sz="1500" b="1" i="1"/>
              <a:t>Y</a:t>
            </a:r>
            <a:r>
              <a:rPr lang="en-GB" sz="1500" b="1" i="1" baseline="-25000"/>
              <a:t>t</a:t>
            </a:r>
            <a:r>
              <a:rPr lang="en-GB" sz="1500" b="1"/>
              <a:t> is the regressor in the next observation.  Hence even if </a:t>
            </a:r>
            <a:r>
              <a:rPr lang="en-GB" sz="1500" b="1" i="1"/>
              <a:t>u</a:t>
            </a:r>
            <a:r>
              <a:rPr lang="en-GB" sz="1500" b="1" i="1" baseline="-25000"/>
              <a:t>t</a:t>
            </a:r>
            <a:r>
              <a:rPr lang="en-GB" sz="1500" b="1"/>
              <a:t> is uncorrelated with the explanatory variable </a:t>
            </a:r>
            <a:r>
              <a:rPr lang="en-GB" sz="1500" b="1" i="1"/>
              <a:t>Y</a:t>
            </a:r>
            <a:r>
              <a:rPr lang="en-GB" sz="1500" b="1" i="1" baseline="-25000"/>
              <a:t>t</a:t>
            </a:r>
            <a:r>
              <a:rPr lang="en-GB" sz="1500" b="1" baseline="-25000"/>
              <a:t>–1</a:t>
            </a:r>
            <a:r>
              <a:rPr lang="en-GB" sz="1500" b="1"/>
              <a:t> in the observation for </a:t>
            </a:r>
            <a:r>
              <a:rPr lang="en-GB" sz="1500" b="1" i="1"/>
              <a:t>Y</a:t>
            </a:r>
            <a:r>
              <a:rPr lang="en-GB" sz="1500" b="1" i="1" baseline="-25000"/>
              <a:t>t</a:t>
            </a:r>
            <a:r>
              <a:rPr lang="en-GB" sz="1500" b="1"/>
              <a:t>, it will be correlated with the explanatory variable </a:t>
            </a:r>
            <a:r>
              <a:rPr lang="en-GB" sz="1500" b="1" i="1"/>
              <a:t>Y</a:t>
            </a:r>
            <a:r>
              <a:rPr lang="en-GB" sz="1500" b="1" i="1" baseline="-25000"/>
              <a:t>t</a:t>
            </a:r>
            <a:r>
              <a:rPr lang="en-GB" sz="1500" b="1"/>
              <a:t> in the observation for </a:t>
            </a:r>
            <a:r>
              <a:rPr lang="en-GB" sz="1500" b="1" i="1"/>
              <a:t>Y</a:t>
            </a:r>
            <a:r>
              <a:rPr lang="en-GB" sz="1500" b="1" i="1" baseline="-25000"/>
              <a:t>t</a:t>
            </a:r>
            <a:r>
              <a:rPr lang="en-GB" sz="1500" b="1" baseline="-25000"/>
              <a:t>+1</a:t>
            </a:r>
            <a:r>
              <a:rPr lang="en-GB" sz="1500" b="1"/>
              <a: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43887"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43888"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43889"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43890"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26</a:t>
            </a:r>
            <a:endParaRPr lang="en-US" sz="1000">
              <a:solidFill>
                <a:srgbClr val="3366FF"/>
              </a:solidFill>
            </a:endParaRPr>
          </a:p>
        </p:txBody>
      </p:sp>
      <p:sp>
        <p:nvSpPr>
          <p:cNvPr id="20276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As a consequence </a:t>
            </a:r>
            <a:r>
              <a:rPr lang="en-GB" sz="1500" b="1" i="1" dirty="0" err="1"/>
              <a:t>u</a:t>
            </a:r>
            <a:r>
              <a:rPr lang="en-GB" sz="1500" b="1" i="1" baseline="-25000" dirty="0" err="1"/>
              <a:t>i</a:t>
            </a:r>
            <a:r>
              <a:rPr lang="en-GB" sz="1500" b="1" dirty="0"/>
              <a:t> is not independent of </a:t>
            </a:r>
            <a:r>
              <a:rPr lang="en-GB" b="1" i="1" dirty="0" err="1"/>
              <a:t>a</a:t>
            </a:r>
            <a:r>
              <a:rPr lang="en-GB" b="1" i="1" baseline="-25000" dirty="0" err="1"/>
              <a:t>i</a:t>
            </a:r>
            <a:r>
              <a:rPr lang="en-GB" sz="1500" b="1" dirty="0"/>
              <a:t> and so we cannot write </a:t>
            </a:r>
            <a:r>
              <a:rPr lang="en-GB" sz="1500" b="1" i="1" dirty="0"/>
              <a:t>E</a:t>
            </a:r>
            <a:r>
              <a:rPr lang="en-GB" sz="1500" b="1" dirty="0"/>
              <a:t>(</a:t>
            </a:r>
            <a:r>
              <a:rPr lang="en-GB" sz="1500" b="1" i="1" dirty="0" err="1"/>
              <a:t>a</a:t>
            </a:r>
            <a:r>
              <a:rPr lang="en-GB" sz="1500" b="1" i="1" baseline="-25000" dirty="0" err="1"/>
              <a:t>i</a:t>
            </a:r>
            <a:r>
              <a:rPr lang="en-GB" sz="1500" b="1" i="1" dirty="0" err="1"/>
              <a:t>u</a:t>
            </a:r>
            <a:r>
              <a:rPr lang="en-GB" sz="1500" b="1" i="1" baseline="-25000" dirty="0" err="1"/>
              <a:t>i</a:t>
            </a:r>
            <a:r>
              <a:rPr lang="en-GB" sz="1500" b="1" dirty="0"/>
              <a:t>) = </a:t>
            </a:r>
            <a:r>
              <a:rPr lang="en-GB" b="1" i="1" dirty="0"/>
              <a:t>E</a:t>
            </a:r>
            <a:r>
              <a:rPr lang="en-GB" b="1" dirty="0"/>
              <a:t>(</a:t>
            </a:r>
            <a:r>
              <a:rPr lang="en-GB" b="1" i="1" dirty="0" err="1"/>
              <a:t>a</a:t>
            </a:r>
            <a:r>
              <a:rPr lang="en-GB" b="1" i="1" baseline="-25000" dirty="0" err="1"/>
              <a:t>i</a:t>
            </a:r>
            <a:r>
              <a:rPr lang="en-GB" b="1" dirty="0"/>
              <a:t>)</a:t>
            </a:r>
            <a:r>
              <a:rPr lang="en-GB" b="1" i="1" dirty="0"/>
              <a:t>E</a:t>
            </a:r>
            <a:r>
              <a:rPr lang="en-GB" b="1" dirty="0"/>
              <a:t>(</a:t>
            </a:r>
            <a:r>
              <a:rPr lang="en-GB" b="1" i="1" dirty="0" err="1"/>
              <a:t>u</a:t>
            </a:r>
            <a:r>
              <a:rPr lang="en-GB" b="1" i="1" baseline="-25000" dirty="0" err="1"/>
              <a:t>i</a:t>
            </a:r>
            <a:r>
              <a:rPr lang="en-GB" b="1" dirty="0"/>
              <a:t>).</a:t>
            </a:r>
            <a:r>
              <a:rPr lang="en-GB" sz="1500" b="1" dirty="0"/>
              <a:t>  It follows that the OLS slope coefficient will in general be </a:t>
            </a:r>
            <a:r>
              <a:rPr lang="en-GB" sz="1500" b="1" dirty="0" smtClean="0"/>
              <a:t>biased in finite samples.</a:t>
            </a:r>
            <a:endParaRPr lang="en-GB" sz="1500" b="1" dirty="0"/>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33" name="Rectangle 32"/>
          <p:cNvSpPr/>
          <p:nvPr/>
        </p:nvSpPr>
        <p:spPr bwMode="auto">
          <a:xfrm>
            <a:off x="5048249" y="504825"/>
            <a:ext cx="3819525" cy="2847975"/>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4" name="Text Box 13"/>
          <p:cNvSpPr txBox="1">
            <a:spLocks noChangeArrowheads="1"/>
          </p:cNvSpPr>
          <p:nvPr/>
        </p:nvSpPr>
        <p:spPr bwMode="auto">
          <a:xfrm>
            <a:off x="5155200" y="493200"/>
            <a:ext cx="3744912" cy="2881710"/>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t</a:t>
            </a:r>
            <a:endParaRPr lang="en-GB" sz="2400" b="1" i="1" baseline="-25000" dirty="0">
              <a:latin typeface="Times New Roman" pitchFamily="18" charset="0"/>
            </a:endParaRPr>
          </a:p>
          <a:p>
            <a:pPr>
              <a:spcBef>
                <a:spcPts val="600"/>
              </a:spcBef>
            </a:pP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dirty="0">
                <a:latin typeface="Times New Roman" pitchFamily="18" charset="0"/>
              </a:rPr>
              <a:t> + </a:t>
            </a:r>
            <a:r>
              <a:rPr lang="en-GB" sz="2400" b="1" i="1" dirty="0">
                <a:latin typeface="Times New Roman" pitchFamily="18" charset="0"/>
              </a:rPr>
              <a:t>u</a:t>
            </a:r>
            <a:r>
              <a:rPr lang="en-GB" sz="2400" b="1" i="1" baseline="-25000" dirty="0">
                <a:latin typeface="Times New Roman" pitchFamily="18" charset="0"/>
              </a:rPr>
              <a:t>t</a:t>
            </a:r>
            <a:r>
              <a:rPr lang="en-GB" sz="2400" b="1" baseline="-25000" dirty="0">
                <a:latin typeface="Times New Roman" pitchFamily="18" charset="0"/>
              </a:rPr>
              <a:t>+1</a:t>
            </a:r>
            <a:endParaRPr lang="en-GB" sz="2400" b="1" i="1" dirty="0">
              <a:latin typeface="Times New Roman" pitchFamily="18" charset="0"/>
            </a:endParaRPr>
          </a:p>
          <a:p>
            <a:pPr>
              <a:spcBef>
                <a:spcPts val="1200"/>
              </a:spcBef>
            </a:pPr>
            <a:r>
              <a:rPr lang="en-GB" sz="1800" b="1" dirty="0"/>
              <a:t>The disturbance term</a:t>
            </a:r>
            <a:r>
              <a:rPr lang="en-GB" sz="2000" b="1" dirty="0"/>
              <a:t> </a:t>
            </a:r>
            <a:r>
              <a:rPr lang="en-GB" sz="2000" b="1" i="1" dirty="0" err="1">
                <a:latin typeface="Times New Roman" pitchFamily="18" charset="0"/>
              </a:rPr>
              <a:t>u</a:t>
            </a:r>
            <a:r>
              <a:rPr lang="en-GB" sz="2000" b="1" i="1" baseline="-25000" dirty="0" err="1">
                <a:latin typeface="Times New Roman" pitchFamily="18" charset="0"/>
              </a:rPr>
              <a:t>t</a:t>
            </a:r>
            <a:r>
              <a:rPr lang="en-GB" sz="2000" b="1" dirty="0"/>
              <a:t> </a:t>
            </a:r>
            <a:r>
              <a:rPr lang="en-GB" sz="1800" b="1" dirty="0"/>
              <a:t>is automatically correlated with the explanatory variable</a:t>
            </a:r>
            <a:r>
              <a:rPr lang="en-GB" sz="2000" b="1" dirty="0"/>
              <a:t> </a:t>
            </a:r>
            <a:r>
              <a:rPr lang="en-GB" sz="2000" b="1" i="1" dirty="0" err="1">
                <a:latin typeface="Times New Roman" pitchFamily="18" charset="0"/>
              </a:rPr>
              <a:t>Y</a:t>
            </a:r>
            <a:r>
              <a:rPr lang="en-GB" sz="2000" b="1" i="1" baseline="-25000" dirty="0" err="1">
                <a:latin typeface="Times New Roman" pitchFamily="18" charset="0"/>
              </a:rPr>
              <a:t>t</a:t>
            </a:r>
            <a:r>
              <a:rPr lang="en-GB" sz="2000" b="1" dirty="0"/>
              <a:t> </a:t>
            </a:r>
            <a:r>
              <a:rPr lang="en-GB" sz="1800" b="1" dirty="0"/>
              <a:t>in the next observation.</a:t>
            </a:r>
            <a:endParaRPr lang="en-GB" sz="1800" b="1" dirty="0">
              <a:cs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02942"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02943"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02944"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533654796"/>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02945"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2767" name="Text Box 15"/>
          <p:cNvSpPr txBox="1">
            <a:spLocks noChangeArrowheads="1"/>
          </p:cNvSpPr>
          <p:nvPr/>
        </p:nvSpPr>
        <p:spPr bwMode="auto">
          <a:xfrm>
            <a:off x="3457575" y="4051300"/>
            <a:ext cx="97155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7200" b="1" dirty="0">
                <a:solidFill>
                  <a:srgbClr val="FF0000"/>
                </a:solidFill>
              </a:rPr>
              <a:t>X</a:t>
            </a:r>
            <a:endParaRPr lang="en-US" sz="7200" b="1"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73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27</a:t>
            </a:r>
            <a:endParaRPr lang="en-US" sz="1000">
              <a:solidFill>
                <a:srgbClr val="3366FF"/>
              </a:solidFill>
            </a:endParaRPr>
          </a:p>
        </p:txBody>
      </p:sp>
      <p:sp>
        <p:nvSpPr>
          <p:cNvPr id="244753"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cannot obtain a closed-form analytical expression for the bias.  However we can investigate it with Monte Carlo simulation.</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2" name="Rectangle 16"/>
          <p:cNvSpPr>
            <a:spLocks noChangeArrowheads="1"/>
          </p:cNvSpPr>
          <p:nvPr/>
        </p:nvSpPr>
        <p:spPr bwMode="auto">
          <a:xfrm>
            <a:off x="0" y="3708000"/>
            <a:ext cx="9144000" cy="1873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35525"/>
            <a:ext cx="9144000" cy="106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67600"/>
            <a:ext cx="9144000" cy="65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1119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33"/>
          <p:cNvSpPr/>
          <p:nvPr/>
        </p:nvSpPr>
        <p:spPr bwMode="auto">
          <a:xfrm>
            <a:off x="5048249" y="504825"/>
            <a:ext cx="3819525" cy="2847975"/>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5" name="Text Box 13"/>
          <p:cNvSpPr txBox="1">
            <a:spLocks noChangeArrowheads="1"/>
          </p:cNvSpPr>
          <p:nvPr/>
        </p:nvSpPr>
        <p:spPr bwMode="auto">
          <a:xfrm>
            <a:off x="5155200" y="493200"/>
            <a:ext cx="3744912" cy="2881710"/>
          </a:xfrm>
          <a:prstGeom prst="rect">
            <a:avLst/>
          </a:prstGeom>
          <a:noFill/>
          <a:ln>
            <a:noFill/>
          </a:ln>
          <a:effectLst/>
          <a:extLst/>
        </p:spPr>
        <p:txBody>
          <a:bodyPr lIns="180000" tIns="144000" rIns="180000" bIns="180000">
            <a:spAutoFit/>
          </a:bodyPr>
          <a:lstStyle/>
          <a:p>
            <a:pPr>
              <a:spcBef>
                <a:spcPct val="50000"/>
              </a:spcBef>
            </a:pPr>
            <a:r>
              <a:rPr lang="en-GB" sz="1800" b="1" dirty="0"/>
              <a:t>TIME SERIES DATA:</a:t>
            </a:r>
          </a:p>
          <a:p>
            <a:pPr>
              <a:spcBef>
                <a:spcPts val="1200"/>
              </a:spcBef>
            </a:pPr>
            <a:r>
              <a:rPr lang="en-GB" sz="2400" b="1" i="1" dirty="0" err="1">
                <a:latin typeface="Times New Roman" pitchFamily="18" charset="0"/>
              </a:rPr>
              <a:t>Y</a:t>
            </a:r>
            <a:r>
              <a:rPr lang="en-GB" sz="2400" b="1" i="1" baseline="-25000" dirty="0" err="1">
                <a:latin typeface="Times New Roman" pitchFamily="18" charset="0"/>
              </a:rPr>
              <a:t>t</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cs typeface="Times New Roman" pitchFamily="18" charset="0"/>
              </a:rPr>
              <a:t>–1</a:t>
            </a:r>
            <a:r>
              <a:rPr lang="en-GB" sz="2400" b="1" dirty="0">
                <a:latin typeface="Times New Roman" pitchFamily="18" charset="0"/>
              </a:rPr>
              <a:t> + </a:t>
            </a:r>
            <a:r>
              <a:rPr lang="en-GB" sz="2400" b="1" i="1" dirty="0" err="1">
                <a:latin typeface="Times New Roman" pitchFamily="18" charset="0"/>
              </a:rPr>
              <a:t>u</a:t>
            </a:r>
            <a:r>
              <a:rPr lang="en-GB" sz="2400" b="1" i="1" baseline="-25000" dirty="0" err="1">
                <a:latin typeface="Times New Roman" pitchFamily="18" charset="0"/>
              </a:rPr>
              <a:t>t</a:t>
            </a:r>
            <a:endParaRPr lang="en-GB" sz="2400" b="1" i="1" baseline="-25000" dirty="0">
              <a:latin typeface="Times New Roman" pitchFamily="18" charset="0"/>
            </a:endParaRPr>
          </a:p>
          <a:p>
            <a:pPr>
              <a:spcBef>
                <a:spcPts val="600"/>
              </a:spcBef>
            </a:pPr>
            <a:r>
              <a:rPr lang="en-GB" sz="2400" b="1" i="1" dirty="0">
                <a:latin typeface="Times New Roman" pitchFamily="18" charset="0"/>
              </a:rPr>
              <a:t>Y</a:t>
            </a:r>
            <a:r>
              <a:rPr lang="en-GB" sz="2400" b="1" i="1" baseline="-25000" dirty="0">
                <a:latin typeface="Times New Roman" pitchFamily="18" charset="0"/>
              </a:rPr>
              <a:t>t</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1</a:t>
            </a:r>
            <a:r>
              <a:rPr lang="en-GB" sz="2400" b="1" dirty="0">
                <a:latin typeface="Times New Roman" pitchFamily="18" charset="0"/>
              </a:rPr>
              <a:t> + </a:t>
            </a:r>
            <a:r>
              <a:rPr lang="en-GB" sz="2400" b="1" i="1" dirty="0">
                <a:latin typeface="Symbol" pitchFamily="18" charset="2"/>
              </a:rPr>
              <a:t>b</a:t>
            </a:r>
            <a:r>
              <a:rPr lang="en-GB" sz="2400" b="1" baseline="-25000" dirty="0">
                <a:latin typeface="Times New Roman" pitchFamily="18" charset="0"/>
              </a:rPr>
              <a:t>2</a:t>
            </a:r>
            <a:r>
              <a:rPr lang="en-GB" sz="2400" b="1" i="1" dirty="0">
                <a:latin typeface="Times New Roman" pitchFamily="18" charset="0"/>
              </a:rPr>
              <a:t>Y</a:t>
            </a:r>
            <a:r>
              <a:rPr lang="en-GB" sz="2400" b="1" i="1" baseline="-25000" dirty="0">
                <a:latin typeface="Times New Roman" pitchFamily="18" charset="0"/>
              </a:rPr>
              <a:t>t</a:t>
            </a:r>
            <a:r>
              <a:rPr lang="en-GB" sz="2400" b="1" dirty="0">
                <a:latin typeface="Times New Roman" pitchFamily="18" charset="0"/>
              </a:rPr>
              <a:t> + </a:t>
            </a:r>
            <a:r>
              <a:rPr lang="en-GB" sz="2400" b="1" i="1" dirty="0">
                <a:latin typeface="Times New Roman" pitchFamily="18" charset="0"/>
              </a:rPr>
              <a:t>u</a:t>
            </a:r>
            <a:r>
              <a:rPr lang="en-GB" sz="2400" b="1" i="1" baseline="-25000" dirty="0">
                <a:latin typeface="Times New Roman" pitchFamily="18" charset="0"/>
              </a:rPr>
              <a:t>t</a:t>
            </a:r>
            <a:r>
              <a:rPr lang="en-GB" sz="2400" b="1" baseline="-25000" dirty="0">
                <a:latin typeface="Times New Roman" pitchFamily="18" charset="0"/>
              </a:rPr>
              <a:t>+1</a:t>
            </a:r>
            <a:endParaRPr lang="en-GB" sz="2400" b="1" i="1" dirty="0">
              <a:latin typeface="Times New Roman" pitchFamily="18" charset="0"/>
            </a:endParaRPr>
          </a:p>
          <a:p>
            <a:pPr>
              <a:spcBef>
                <a:spcPts val="1200"/>
              </a:spcBef>
            </a:pPr>
            <a:r>
              <a:rPr lang="en-GB" sz="1800" b="1" dirty="0"/>
              <a:t>The disturbance term</a:t>
            </a:r>
            <a:r>
              <a:rPr lang="en-GB" sz="2000" b="1" dirty="0"/>
              <a:t> </a:t>
            </a:r>
            <a:r>
              <a:rPr lang="en-GB" sz="2000" b="1" i="1" dirty="0" err="1">
                <a:latin typeface="Times New Roman" pitchFamily="18" charset="0"/>
              </a:rPr>
              <a:t>u</a:t>
            </a:r>
            <a:r>
              <a:rPr lang="en-GB" sz="2000" b="1" i="1" baseline="-25000" dirty="0" err="1">
                <a:latin typeface="Times New Roman" pitchFamily="18" charset="0"/>
              </a:rPr>
              <a:t>t</a:t>
            </a:r>
            <a:r>
              <a:rPr lang="en-GB" sz="2000" b="1" dirty="0"/>
              <a:t> </a:t>
            </a:r>
            <a:r>
              <a:rPr lang="en-GB" sz="1800" b="1" dirty="0"/>
              <a:t>is automatically correlated with the explanatory variable</a:t>
            </a:r>
            <a:r>
              <a:rPr lang="en-GB" sz="2000" b="1" dirty="0"/>
              <a:t> </a:t>
            </a:r>
            <a:r>
              <a:rPr lang="en-GB" sz="2000" b="1" i="1" dirty="0" err="1">
                <a:latin typeface="Times New Roman" pitchFamily="18" charset="0"/>
              </a:rPr>
              <a:t>Y</a:t>
            </a:r>
            <a:r>
              <a:rPr lang="en-GB" sz="2000" b="1" i="1" baseline="-25000" dirty="0" err="1">
                <a:latin typeface="Times New Roman" pitchFamily="18" charset="0"/>
              </a:rPr>
              <a:t>t</a:t>
            </a:r>
            <a:r>
              <a:rPr lang="en-GB" sz="2000" b="1" dirty="0"/>
              <a:t> </a:t>
            </a:r>
            <a:r>
              <a:rPr lang="en-GB" sz="1800" b="1" dirty="0"/>
              <a:t>in the next observation.</a:t>
            </a:r>
            <a:endParaRPr lang="en-GB" sz="1800" b="1" dirty="0">
              <a:cs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0940117"/>
              </p:ext>
            </p:extLst>
          </p:nvPr>
        </p:nvGraphicFramePr>
        <p:xfrm>
          <a:off x="1184275" y="1858963"/>
          <a:ext cx="2432050" cy="463550"/>
        </p:xfrm>
        <a:graphic>
          <a:graphicData uri="http://schemas.openxmlformats.org/presentationml/2006/ole">
            <mc:AlternateContent xmlns:mc="http://schemas.openxmlformats.org/markup-compatibility/2006">
              <mc:Choice xmlns:v="urn:schemas-microsoft-com:vml" Requires="v">
                <p:oleObj spid="_x0000_s244918" name="Equation" r:id="rId3" imgW="2425680" imgH="457200" progId="Equation.DSMT4">
                  <p:embed/>
                </p:oleObj>
              </mc:Choice>
              <mc:Fallback>
                <p:oleObj name="Equation" r:id="rId3" imgW="2425680" imgH="4572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1858963"/>
                        <a:ext cx="24320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93091462"/>
              </p:ext>
            </p:extLst>
          </p:nvPr>
        </p:nvGraphicFramePr>
        <p:xfrm>
          <a:off x="1184275" y="622300"/>
          <a:ext cx="3403600" cy="950913"/>
        </p:xfrm>
        <a:graphic>
          <a:graphicData uri="http://schemas.openxmlformats.org/presentationml/2006/ole">
            <mc:AlternateContent xmlns:mc="http://schemas.openxmlformats.org/markup-compatibility/2006">
              <mc:Choice xmlns:v="urn:schemas-microsoft-com:vml" Requires="v">
                <p:oleObj spid="_x0000_s244919" name="Equation" r:id="rId5" imgW="3403440" imgH="952200" progId="Equation.DSMT4">
                  <p:embed/>
                </p:oleObj>
              </mc:Choice>
              <mc:Fallback>
                <p:oleObj name="Equation" r:id="rId5" imgW="340344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4275" y="622300"/>
                        <a:ext cx="3403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84665025"/>
              </p:ext>
            </p:extLst>
          </p:nvPr>
        </p:nvGraphicFramePr>
        <p:xfrm>
          <a:off x="1550988" y="2643188"/>
          <a:ext cx="2238375" cy="847725"/>
        </p:xfrm>
        <a:graphic>
          <a:graphicData uri="http://schemas.openxmlformats.org/presentationml/2006/ole">
            <mc:AlternateContent xmlns:mc="http://schemas.openxmlformats.org/markup-compatibility/2006">
              <mc:Choice xmlns:v="urn:schemas-microsoft-com:vml" Requires="v">
                <p:oleObj spid="_x0000_s244920" name="Equation" r:id="rId7" imgW="2235200" imgH="850900" progId="Equation.3">
                  <p:embed/>
                </p:oleObj>
              </mc:Choice>
              <mc:Fallback>
                <p:oleObj name="Equation" r:id="rId7" imgW="2235200" imgH="8509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0988" y="2643188"/>
                        <a:ext cx="2238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4"/>
          <p:cNvSpPr>
            <a:spLocks noChangeArrowheads="1"/>
          </p:cNvSpPr>
          <p:nvPr/>
        </p:nvSpPr>
        <p:spPr bwMode="auto">
          <a:xfrm>
            <a:off x="1773238" y="4375150"/>
            <a:ext cx="2860675" cy="5572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126741414"/>
              </p:ext>
            </p:extLst>
          </p:nvPr>
        </p:nvGraphicFramePr>
        <p:xfrm>
          <a:off x="644525" y="3802063"/>
          <a:ext cx="5807075" cy="1662112"/>
        </p:xfrm>
        <a:graphic>
          <a:graphicData uri="http://schemas.openxmlformats.org/presentationml/2006/ole">
            <mc:AlternateContent xmlns:mc="http://schemas.openxmlformats.org/markup-compatibility/2006">
              <mc:Choice xmlns:v="urn:schemas-microsoft-com:vml" Requires="v">
                <p:oleObj spid="_x0000_s244921" name="Equation" r:id="rId9" imgW="5790960" imgH="1638000" progId="Equation.DSMT4">
                  <p:embed/>
                </p:oleObj>
              </mc:Choice>
              <mc:Fallback>
                <p:oleObj name="Equation" r:id="rId9" imgW="5790960" imgH="16380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4525" y="3802063"/>
                        <a:ext cx="580707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Text Box 15"/>
          <p:cNvSpPr txBox="1">
            <a:spLocks noChangeArrowheads="1"/>
          </p:cNvSpPr>
          <p:nvPr/>
        </p:nvSpPr>
        <p:spPr bwMode="auto">
          <a:xfrm>
            <a:off x="3457575" y="4051300"/>
            <a:ext cx="97155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7200" b="1" dirty="0">
                <a:solidFill>
                  <a:srgbClr val="FF0000"/>
                </a:solidFill>
              </a:rPr>
              <a:t>X</a:t>
            </a:r>
            <a:endParaRPr lang="en-US" sz="7200" b="1" dirty="0">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14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2314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chart shows the distribution with 10 million samples.  </a:t>
            </a:r>
            <a:r>
              <a:rPr lang="en-GB" sz="1500" b="1" dirty="0" smtClean="0"/>
              <a:t>It reveals that the </a:t>
            </a:r>
            <a:r>
              <a:rPr lang="en-GB" sz="1500" b="1" dirty="0"/>
              <a:t>estimator is biased downwards.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Rectangle 13"/>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7"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18" name="Rectangle 17"/>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333529750"/>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2960"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3552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helpful to divide it into two parts, as shown above.  Both parts are required for unbiasedness.  However only the first part is required for consistency (as a necessary, but not sufficient, condition).</a:t>
            </a:r>
            <a:endParaRPr lang="en-GB"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40796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15"/>
          <p:cNvSpPr txBox="1">
            <a:spLocks noChangeArrowheads="1"/>
          </p:cNvSpPr>
          <p:nvPr/>
        </p:nvSpPr>
        <p:spPr bwMode="auto">
          <a:xfrm>
            <a:off x="301625" y="455613"/>
            <a:ext cx="8532813" cy="3992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257300" algn="l"/>
                <a:tab pos="4483100" algn="ctr"/>
              </a:tabLst>
              <a:defRPr sz="2400">
                <a:solidFill>
                  <a:schemeClr val="tx1"/>
                </a:solidFill>
                <a:latin typeface="Times New Roman" pitchFamily="18" charset="0"/>
              </a:defRPr>
            </a:lvl1pPr>
            <a:lvl2pPr marL="2693988">
              <a:tabLst>
                <a:tab pos="1257300" algn="l"/>
                <a:tab pos="4483100" algn="ctr"/>
              </a:tabLst>
              <a:defRPr sz="2400">
                <a:solidFill>
                  <a:schemeClr val="tx1"/>
                </a:solidFill>
                <a:latin typeface="Times New Roman" pitchFamily="18" charset="0"/>
              </a:defRPr>
            </a:lvl2pPr>
            <a:lvl3pPr marL="2873375">
              <a:tabLst>
                <a:tab pos="1257300" algn="l"/>
                <a:tab pos="4483100" algn="ctr"/>
              </a:tabLst>
              <a:defRPr sz="2400">
                <a:solidFill>
                  <a:schemeClr val="tx1"/>
                </a:solidFill>
                <a:latin typeface="Times New Roman" pitchFamily="18" charset="0"/>
              </a:defRPr>
            </a:lvl3pPr>
            <a:lvl4pPr marL="3052763">
              <a:tabLst>
                <a:tab pos="1257300" algn="l"/>
                <a:tab pos="4483100" algn="ctr"/>
              </a:tabLst>
              <a:defRPr sz="2400">
                <a:solidFill>
                  <a:schemeClr val="tx1"/>
                </a:solidFill>
                <a:latin typeface="Times New Roman" pitchFamily="18" charset="0"/>
              </a:defRPr>
            </a:lvl4pPr>
            <a:lvl5pPr marL="3232150">
              <a:tabLst>
                <a:tab pos="12573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9pPr>
          </a:lstStyle>
          <a:p>
            <a:pPr>
              <a:lnSpc>
                <a:spcPct val="150000"/>
              </a:lnSpc>
            </a:pPr>
            <a:endParaRPr lang="en-US" sz="900" b="1" dirty="0">
              <a:latin typeface="Arial" charset="0"/>
            </a:endParaRPr>
          </a:p>
          <a:p>
            <a:pPr>
              <a:lnSpc>
                <a:spcPct val="150000"/>
              </a:lnSpc>
            </a:pPr>
            <a:r>
              <a:rPr lang="en-US" sz="1800" b="1" dirty="0">
                <a:latin typeface="Arial" charset="0"/>
              </a:rPr>
              <a:t>ASSUMPTIONS FOR MODEL C</a:t>
            </a:r>
          </a:p>
          <a:p>
            <a:pPr>
              <a:spcBef>
                <a:spcPct val="60000"/>
              </a:spcBef>
            </a:pPr>
            <a:r>
              <a:rPr lang="en-GB" sz="1800" b="1" dirty="0">
                <a:latin typeface="Arial" charset="0"/>
              </a:rPr>
              <a:t>C.7	The disturbance term is distributed independently of the </a:t>
            </a:r>
            <a:r>
              <a:rPr lang="en-GB" sz="1800" b="1" dirty="0" err="1">
                <a:latin typeface="Arial" charset="0"/>
              </a:rPr>
              <a:t>regressors</a:t>
            </a:r>
            <a:endParaRPr lang="en-GB" sz="1800" b="1" dirty="0">
              <a:latin typeface="Arial" charset="0"/>
            </a:endParaRPr>
          </a:p>
          <a:p>
            <a:pPr>
              <a:spcBef>
                <a:spcPct val="40000"/>
              </a:spcBef>
            </a:pPr>
            <a:r>
              <a:rPr lang="en-GB" sz="1400" b="1" i="1" dirty="0">
                <a:latin typeface="Arial" charset="0"/>
              </a:rPr>
              <a:t>	</a:t>
            </a:r>
            <a:r>
              <a:rPr lang="en-GB" b="1" i="1" dirty="0" err="1"/>
              <a:t>u</a:t>
            </a:r>
            <a:r>
              <a:rPr lang="en-GB" b="1" i="1" baseline="-25000" dirty="0" err="1"/>
              <a:t>t</a:t>
            </a:r>
            <a:r>
              <a:rPr lang="en-GB" sz="1800" b="1" dirty="0">
                <a:latin typeface="Arial" charset="0"/>
              </a:rPr>
              <a:t> 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 </a:t>
            </a:r>
            <a:r>
              <a:rPr lang="en-GB" b="1" i="1" dirty="0"/>
              <a:t>j</a:t>
            </a:r>
            <a:r>
              <a:rPr lang="en-US" b="1" dirty="0"/>
              <a:t> </a:t>
            </a:r>
          </a:p>
          <a:p>
            <a:pPr>
              <a:lnSpc>
                <a:spcPct val="120000"/>
              </a:lnSpc>
              <a:spcBef>
                <a:spcPct val="20000"/>
              </a:spcBef>
            </a:pPr>
            <a:r>
              <a:rPr lang="en-GB" b="1" dirty="0"/>
              <a:t>	</a:t>
            </a:r>
            <a:r>
              <a:rPr lang="en-GB" sz="1800" b="1" dirty="0">
                <a:latin typeface="Arial" charset="0"/>
              </a:rPr>
              <a:t>(1)	The disturbance term in any observation is distributed </a:t>
            </a:r>
          </a:p>
          <a:p>
            <a:pPr>
              <a:lnSpc>
                <a:spcPct val="120000"/>
              </a:lnSpc>
            </a:pPr>
            <a:r>
              <a:rPr lang="en-GB" sz="1800" b="1" dirty="0">
                <a:latin typeface="Arial" charset="0"/>
              </a:rPr>
              <a:t>		independently of the values of the </a:t>
            </a:r>
            <a:r>
              <a:rPr lang="en-GB" sz="1800" b="1" dirty="0" err="1">
                <a:latin typeface="Arial" charset="0"/>
              </a:rPr>
              <a:t>regressors</a:t>
            </a:r>
            <a:r>
              <a:rPr lang="en-GB" sz="1800" b="1" dirty="0">
                <a:latin typeface="Arial" charset="0"/>
              </a:rPr>
              <a:t> in the same</a:t>
            </a:r>
          </a:p>
          <a:p>
            <a:pPr>
              <a:lnSpc>
                <a:spcPct val="120000"/>
              </a:lnSpc>
            </a:pPr>
            <a:r>
              <a:rPr lang="en-GB" sz="1800" b="1" dirty="0">
                <a:latin typeface="Arial" charset="0"/>
              </a:rPr>
              <a:t>		observation, and</a:t>
            </a:r>
          </a:p>
          <a:p>
            <a:pPr>
              <a:lnSpc>
                <a:spcPct val="120000"/>
              </a:lnSpc>
              <a:spcBef>
                <a:spcPct val="40000"/>
              </a:spcBef>
            </a:pPr>
            <a:r>
              <a:rPr lang="en-GB" sz="1800" b="1" dirty="0">
                <a:latin typeface="Arial" charset="0"/>
              </a:rPr>
              <a:t>	(2)	The disturbance term in any observation is distributed</a:t>
            </a:r>
          </a:p>
          <a:p>
            <a:pPr>
              <a:lnSpc>
                <a:spcPct val="120000"/>
              </a:lnSpc>
            </a:pPr>
            <a:r>
              <a:rPr lang="en-GB" sz="1800" b="1" dirty="0">
                <a:latin typeface="Arial" charset="0"/>
              </a:rPr>
              <a:t>		independently of the values of the</a:t>
            </a:r>
          </a:p>
          <a:p>
            <a:pPr>
              <a:lnSpc>
                <a:spcPct val="120000"/>
              </a:lnSpc>
            </a:pPr>
            <a:r>
              <a:rPr lang="en-GB" sz="1800" b="1" dirty="0">
                <a:latin typeface="Arial" charset="0"/>
              </a:rPr>
              <a:t>		</a:t>
            </a:r>
            <a:r>
              <a:rPr lang="en-GB" sz="1800" b="1" dirty="0" err="1">
                <a:latin typeface="Arial" charset="0"/>
              </a:rPr>
              <a:t>regressors</a:t>
            </a:r>
            <a:r>
              <a:rPr lang="en-GB" sz="1800" b="1" dirty="0">
                <a:latin typeface="Arial" charset="0"/>
              </a:rPr>
              <a:t> in the other observations.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2304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It also shows that the </a:t>
            </a:r>
            <a:r>
              <a:rPr lang="en-GB" sz="1500" b="1" dirty="0"/>
              <a:t>distribution is not normal.  It is negatively skewed</a:t>
            </a:r>
            <a:r>
              <a:rPr lang="en-GB" sz="1500" b="1" dirty="0" smtClean="0"/>
              <a:t>.</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5" name="Rectangle 14"/>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8"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19" name="Rectangle 18"/>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3333529750"/>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60124"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2304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If </a:t>
            </a:r>
            <a:r>
              <a:rPr lang="en-GB" sz="1500" b="1" dirty="0"/>
              <a:t>the disturbance terms are drawn randomly from a normal distribution, as was the case in this simulation, and the regression model assump</a:t>
            </a:r>
            <a:r>
              <a:rPr lang="en-GB" sz="1500" b="1" dirty="0">
                <a:cs typeface="Arial" charset="0"/>
              </a:rPr>
              <a:t>tions are valid, </a:t>
            </a:r>
            <a:r>
              <a:rPr lang="en-GB" sz="1500" b="1" dirty="0"/>
              <a:t>the regression  coefficients should also have normal distributions</a:t>
            </a:r>
            <a:r>
              <a:rPr lang="en-GB" sz="1500" b="1" dirty="0" smtClean="0"/>
              <a:t>.  See Chapter 2.</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Rectangle 13"/>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7"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18" name="Rectangle 17"/>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333529750"/>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61147"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46176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60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21606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Nevertheless, </a:t>
            </a:r>
            <a:r>
              <a:rPr lang="en-GB" sz="1500" b="1" dirty="0"/>
              <a:t>the estimator may be consistent, provided that certain conditions are satisfied.</a:t>
            </a:r>
          </a:p>
        </p:txBody>
      </p:sp>
      <p:pic>
        <p:nvPicPr>
          <p:cNvPr id="21607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5" name="TextBox 14"/>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9"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21" name="Rectangle 20"/>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3914867764"/>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62171"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2037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When we increase the sample size from 25 to 100, the bias is much smaller.</a:t>
            </a:r>
          </a:p>
        </p:txBody>
      </p:sp>
      <p:pic>
        <p:nvPicPr>
          <p:cNvPr id="203791"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58838"/>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TextBox 13"/>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5"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17" name="Rectangle 16"/>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3914867764"/>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63195"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048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we increase the sample size to 400, the bias almost vanishes.</a:t>
            </a:r>
          </a:p>
        </p:txBody>
      </p:sp>
      <p:pic>
        <p:nvPicPr>
          <p:cNvPr id="20481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58838"/>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TextBox 13"/>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5"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17" name="Rectangle 16"/>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3914867764"/>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64219"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2539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the sample size is 1,600.  Not only has the bias disappeared (to two decimal places, at least), but it is clear that the distribution is contracting to a spike at the true value, 0.8.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5" name="Rectangle 14"/>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19" name="Rectangle 18"/>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4231292148"/>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5006"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54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Before continuing, we will make a small digression to consider the relationship between the variance of the distribution and the size of the sample.</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pic>
        <p:nvPicPr>
          <p:cNvPr id="1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0" name="Rectangle 19"/>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4231292148"/>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6029"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p:nvPr/>
        </p:nvSpPr>
        <p:spPr bwMode="auto">
          <a:xfrm>
            <a:off x="2070000" y="1552575"/>
            <a:ext cx="2808000" cy="1752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a:xfrm>
            <a:off x="2102400" y="1585125"/>
            <a:ext cx="2743200" cy="352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9"/>
          <p:cNvSpPr txBox="1">
            <a:spLocks noChangeArrowheads="1"/>
          </p:cNvSpPr>
          <p:nvPr/>
        </p:nvSpPr>
        <p:spPr bwMode="auto">
          <a:xfrm>
            <a:off x="2070100" y="1511300"/>
            <a:ext cx="2806700" cy="1764000"/>
          </a:xfrm>
          <a:prstGeom prst="rect">
            <a:avLst/>
          </a:prstGeom>
          <a:noFill/>
          <a:ln>
            <a:noFill/>
          </a:ln>
          <a:effectLst/>
          <a:extLst/>
        </p:spPr>
        <p:txBody>
          <a:bodyPr tIns="144000" bIns="144000">
            <a:spAutoFit/>
          </a:bodyPr>
          <a:lstStyle>
            <a:lvl1pPr>
              <a:tabLst>
                <a:tab pos="533400" algn="r"/>
                <a:tab pos="1168400" algn="dec"/>
                <a:tab pos="2247900" algn="dec"/>
              </a:tabLst>
              <a:defRPr sz="2400">
                <a:solidFill>
                  <a:schemeClr val="tx1"/>
                </a:solidFill>
                <a:latin typeface="Times New Roman" pitchFamily="18" charset="0"/>
              </a:defRPr>
            </a:lvl1pPr>
            <a:lvl2pPr>
              <a:tabLst>
                <a:tab pos="533400" algn="r"/>
                <a:tab pos="1168400" algn="dec"/>
                <a:tab pos="2247900" algn="dec"/>
              </a:tabLst>
              <a:defRPr sz="2400">
                <a:solidFill>
                  <a:schemeClr val="tx1"/>
                </a:solidFill>
                <a:latin typeface="Times New Roman" pitchFamily="18" charset="0"/>
              </a:defRPr>
            </a:lvl2pPr>
            <a:lvl3pPr>
              <a:tabLst>
                <a:tab pos="533400" algn="r"/>
                <a:tab pos="1168400" algn="dec"/>
                <a:tab pos="2247900" algn="dec"/>
              </a:tabLst>
              <a:defRPr sz="2400">
                <a:solidFill>
                  <a:schemeClr val="tx1"/>
                </a:solidFill>
                <a:latin typeface="Times New Roman" pitchFamily="18" charset="0"/>
              </a:defRPr>
            </a:lvl3pPr>
            <a:lvl4pPr>
              <a:tabLst>
                <a:tab pos="533400" algn="r"/>
                <a:tab pos="1168400" algn="dec"/>
                <a:tab pos="2247900" algn="dec"/>
              </a:tabLst>
              <a:defRPr sz="2400">
                <a:solidFill>
                  <a:schemeClr val="tx1"/>
                </a:solidFill>
                <a:latin typeface="Times New Roman" pitchFamily="18" charset="0"/>
              </a:defRPr>
            </a:lvl4pPr>
            <a:lvl5pPr>
              <a:tabLst>
                <a:tab pos="533400" algn="r"/>
                <a:tab pos="1168400" algn="dec"/>
                <a:tab pos="2247900" algn="dec"/>
              </a:tabLst>
              <a:defRPr sz="2400">
                <a:solidFill>
                  <a:schemeClr val="tx1"/>
                </a:solidFill>
                <a:latin typeface="Times New Roman" pitchFamily="18" charset="0"/>
              </a:defRPr>
            </a:lvl5pPr>
            <a:lvl6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6pPr>
            <a:lvl7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7pPr>
            <a:lvl8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8pPr>
            <a:lvl9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9pPr>
          </a:lstStyle>
          <a:p>
            <a:pPr>
              <a:spcBef>
                <a:spcPct val="50000"/>
              </a:spcBef>
            </a:pPr>
            <a:r>
              <a:rPr lang="en-GB" sz="1400" b="1" dirty="0">
                <a:latin typeface="Arial" charset="0"/>
              </a:rPr>
              <a:t>      </a:t>
            </a:r>
            <a:r>
              <a:rPr lang="en-GB" sz="1400" b="1" i="1" dirty="0">
                <a:latin typeface="Arial" charset="0"/>
              </a:rPr>
              <a:t>T</a:t>
            </a:r>
            <a:r>
              <a:rPr lang="en-GB" sz="1400" b="1" dirty="0">
                <a:latin typeface="Arial" charset="0"/>
              </a:rPr>
              <a:t>           </a:t>
            </a:r>
            <a:r>
              <a:rPr lang="en-GB" sz="1400" b="1" dirty="0" err="1">
                <a:latin typeface="Arial" charset="0"/>
              </a:rPr>
              <a:t>std</a:t>
            </a:r>
            <a:r>
              <a:rPr lang="en-GB" sz="1400" b="1" dirty="0">
                <a:latin typeface="Arial" charset="0"/>
              </a:rPr>
              <a:t> </a:t>
            </a:r>
            <a:r>
              <a:rPr lang="en-GB" sz="1400" b="1" dirty="0" err="1">
                <a:latin typeface="Arial" charset="0"/>
              </a:rPr>
              <a:t>dev</a:t>
            </a:r>
            <a:r>
              <a:rPr lang="en-GB" sz="1400" b="1" dirty="0">
                <a:latin typeface="Arial" charset="0"/>
              </a:rPr>
              <a:t>        height</a:t>
            </a:r>
          </a:p>
          <a:p>
            <a:pPr>
              <a:spcBef>
                <a:spcPts val="1200"/>
              </a:spcBef>
            </a:pPr>
            <a:r>
              <a:rPr lang="en-GB" sz="1400" b="1" dirty="0">
                <a:latin typeface="Arial" charset="0"/>
              </a:rPr>
              <a:t>	25	0.165	2.7</a:t>
            </a:r>
          </a:p>
          <a:p>
            <a:pPr>
              <a:spcBef>
                <a:spcPct val="50000"/>
              </a:spcBef>
            </a:pPr>
            <a:r>
              <a:rPr lang="en-GB" sz="1400" b="1" dirty="0">
                <a:latin typeface="Arial" charset="0"/>
              </a:rPr>
              <a:t>	100	0.068	6.2</a:t>
            </a:r>
          </a:p>
          <a:p>
            <a:pPr>
              <a:spcBef>
                <a:spcPct val="50000"/>
              </a:spcBef>
            </a:pPr>
            <a:r>
              <a:rPr lang="en-GB" sz="1400" b="1" dirty="0">
                <a:latin typeface="Arial" charset="0"/>
              </a:rPr>
              <a:t>	400	0.031	13.1</a:t>
            </a:r>
          </a:p>
          <a:p>
            <a:pPr>
              <a:spcBef>
                <a:spcPct val="50000"/>
              </a:spcBef>
            </a:pPr>
            <a:r>
              <a:rPr lang="en-GB" sz="1400" b="1" dirty="0">
                <a:latin typeface="Arial" charset="0"/>
              </a:rPr>
              <a:t>	1,600	0.015	26.2</a:t>
            </a:r>
            <a:endParaRPr lang="en-US" sz="1400" b="1" dirty="0">
              <a:latin typeface="Arial" charset="0"/>
            </a:endParaRPr>
          </a:p>
        </p:txBody>
      </p:sp>
      <p:sp>
        <p:nvSpPr>
          <p:cNvPr id="25" name="Line 6"/>
          <p:cNvSpPr>
            <a:spLocks noChangeShapeType="1"/>
          </p:cNvSpPr>
          <p:nvPr/>
        </p:nvSpPr>
        <p:spPr bwMode="auto">
          <a:xfrm>
            <a:off x="2086200" y="1937925"/>
            <a:ext cx="27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2560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all estimators using cross-sectional data, and most using time series data, the variance is inversely proportional to the sample size, for large enough samples.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0" name="Rectangle 19"/>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4231292148"/>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7053"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p:nvPr/>
        </p:nvSpPr>
        <p:spPr bwMode="auto">
          <a:xfrm>
            <a:off x="2070000" y="1552575"/>
            <a:ext cx="2808000" cy="1752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a:xfrm>
            <a:off x="2102400" y="1585125"/>
            <a:ext cx="2743200" cy="352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9"/>
          <p:cNvSpPr txBox="1">
            <a:spLocks noChangeArrowheads="1"/>
          </p:cNvSpPr>
          <p:nvPr/>
        </p:nvSpPr>
        <p:spPr bwMode="auto">
          <a:xfrm>
            <a:off x="2070100" y="1511300"/>
            <a:ext cx="2806700" cy="1764000"/>
          </a:xfrm>
          <a:prstGeom prst="rect">
            <a:avLst/>
          </a:prstGeom>
          <a:noFill/>
          <a:ln>
            <a:noFill/>
          </a:ln>
          <a:effectLst/>
          <a:extLst/>
        </p:spPr>
        <p:txBody>
          <a:bodyPr tIns="144000" bIns="144000">
            <a:spAutoFit/>
          </a:bodyPr>
          <a:lstStyle>
            <a:lvl1pPr>
              <a:tabLst>
                <a:tab pos="533400" algn="r"/>
                <a:tab pos="1168400" algn="dec"/>
                <a:tab pos="2247900" algn="dec"/>
              </a:tabLst>
              <a:defRPr sz="2400">
                <a:solidFill>
                  <a:schemeClr val="tx1"/>
                </a:solidFill>
                <a:latin typeface="Times New Roman" pitchFamily="18" charset="0"/>
              </a:defRPr>
            </a:lvl1pPr>
            <a:lvl2pPr>
              <a:tabLst>
                <a:tab pos="533400" algn="r"/>
                <a:tab pos="1168400" algn="dec"/>
                <a:tab pos="2247900" algn="dec"/>
              </a:tabLst>
              <a:defRPr sz="2400">
                <a:solidFill>
                  <a:schemeClr val="tx1"/>
                </a:solidFill>
                <a:latin typeface="Times New Roman" pitchFamily="18" charset="0"/>
              </a:defRPr>
            </a:lvl2pPr>
            <a:lvl3pPr>
              <a:tabLst>
                <a:tab pos="533400" algn="r"/>
                <a:tab pos="1168400" algn="dec"/>
                <a:tab pos="2247900" algn="dec"/>
              </a:tabLst>
              <a:defRPr sz="2400">
                <a:solidFill>
                  <a:schemeClr val="tx1"/>
                </a:solidFill>
                <a:latin typeface="Times New Roman" pitchFamily="18" charset="0"/>
              </a:defRPr>
            </a:lvl3pPr>
            <a:lvl4pPr>
              <a:tabLst>
                <a:tab pos="533400" algn="r"/>
                <a:tab pos="1168400" algn="dec"/>
                <a:tab pos="2247900" algn="dec"/>
              </a:tabLst>
              <a:defRPr sz="2400">
                <a:solidFill>
                  <a:schemeClr val="tx1"/>
                </a:solidFill>
                <a:latin typeface="Times New Roman" pitchFamily="18" charset="0"/>
              </a:defRPr>
            </a:lvl4pPr>
            <a:lvl5pPr>
              <a:tabLst>
                <a:tab pos="533400" algn="r"/>
                <a:tab pos="1168400" algn="dec"/>
                <a:tab pos="2247900" algn="dec"/>
              </a:tabLst>
              <a:defRPr sz="2400">
                <a:solidFill>
                  <a:schemeClr val="tx1"/>
                </a:solidFill>
                <a:latin typeface="Times New Roman" pitchFamily="18" charset="0"/>
              </a:defRPr>
            </a:lvl5pPr>
            <a:lvl6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6pPr>
            <a:lvl7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7pPr>
            <a:lvl8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8pPr>
            <a:lvl9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9pPr>
          </a:lstStyle>
          <a:p>
            <a:pPr>
              <a:spcBef>
                <a:spcPct val="50000"/>
              </a:spcBef>
            </a:pPr>
            <a:r>
              <a:rPr lang="en-GB" sz="1400" b="1" dirty="0">
                <a:latin typeface="Arial" charset="0"/>
              </a:rPr>
              <a:t>      </a:t>
            </a:r>
            <a:r>
              <a:rPr lang="en-GB" sz="1400" b="1" i="1" dirty="0">
                <a:latin typeface="Arial" charset="0"/>
              </a:rPr>
              <a:t>T</a:t>
            </a:r>
            <a:r>
              <a:rPr lang="en-GB" sz="1400" b="1" dirty="0">
                <a:latin typeface="Arial" charset="0"/>
              </a:rPr>
              <a:t>           </a:t>
            </a:r>
            <a:r>
              <a:rPr lang="en-GB" sz="1400" b="1" dirty="0" err="1">
                <a:latin typeface="Arial" charset="0"/>
              </a:rPr>
              <a:t>std</a:t>
            </a:r>
            <a:r>
              <a:rPr lang="en-GB" sz="1400" b="1" dirty="0">
                <a:latin typeface="Arial" charset="0"/>
              </a:rPr>
              <a:t> </a:t>
            </a:r>
            <a:r>
              <a:rPr lang="en-GB" sz="1400" b="1" dirty="0" err="1">
                <a:latin typeface="Arial" charset="0"/>
              </a:rPr>
              <a:t>dev</a:t>
            </a:r>
            <a:r>
              <a:rPr lang="en-GB" sz="1400" b="1" dirty="0">
                <a:latin typeface="Arial" charset="0"/>
              </a:rPr>
              <a:t>        height</a:t>
            </a:r>
          </a:p>
          <a:p>
            <a:pPr>
              <a:spcBef>
                <a:spcPts val="1200"/>
              </a:spcBef>
            </a:pPr>
            <a:r>
              <a:rPr lang="en-GB" sz="1400" b="1" dirty="0">
                <a:latin typeface="Arial" charset="0"/>
              </a:rPr>
              <a:t>	25	0.165	2.7</a:t>
            </a:r>
          </a:p>
          <a:p>
            <a:pPr>
              <a:spcBef>
                <a:spcPct val="50000"/>
              </a:spcBef>
            </a:pPr>
            <a:r>
              <a:rPr lang="en-GB" sz="1400" b="1" dirty="0">
                <a:latin typeface="Arial" charset="0"/>
              </a:rPr>
              <a:t>	100	0.068	6.2</a:t>
            </a:r>
          </a:p>
          <a:p>
            <a:pPr>
              <a:spcBef>
                <a:spcPct val="50000"/>
              </a:spcBef>
            </a:pPr>
            <a:r>
              <a:rPr lang="en-GB" sz="1400" b="1" dirty="0">
                <a:latin typeface="Arial" charset="0"/>
              </a:rPr>
              <a:t>	400	0.031	13.1</a:t>
            </a:r>
          </a:p>
          <a:p>
            <a:pPr>
              <a:spcBef>
                <a:spcPct val="50000"/>
              </a:spcBef>
            </a:pPr>
            <a:r>
              <a:rPr lang="en-GB" sz="1400" b="1" dirty="0">
                <a:latin typeface="Arial" charset="0"/>
              </a:rPr>
              <a:t>	1,600	0.015	26.2</a:t>
            </a:r>
            <a:endParaRPr lang="en-US" sz="1400" b="1" dirty="0">
              <a:latin typeface="Arial" charset="0"/>
            </a:endParaRPr>
          </a:p>
        </p:txBody>
      </p:sp>
      <p:sp>
        <p:nvSpPr>
          <p:cNvPr id="25" name="Line 6"/>
          <p:cNvSpPr>
            <a:spLocks noChangeShapeType="1"/>
          </p:cNvSpPr>
          <p:nvPr/>
        </p:nvSpPr>
        <p:spPr bwMode="auto">
          <a:xfrm>
            <a:off x="2086200" y="1937925"/>
            <a:ext cx="27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70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2570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variance is inversely proportional to </a:t>
            </a:r>
            <a:r>
              <a:rPr lang="en-GB" sz="1500" b="1" i="1"/>
              <a:t>T</a:t>
            </a:r>
            <a:r>
              <a:rPr lang="en-GB" sz="1500" b="1"/>
              <a:t>, the standard deviation will be inversely proportional to </a:t>
            </a:r>
            <a:r>
              <a:rPr lang="en-GB" sz="1500" b="1">
                <a:cs typeface="Arial" charset="0"/>
              </a:rPr>
              <a:t>√</a:t>
            </a:r>
            <a:r>
              <a:rPr lang="en-GB" sz="1500" b="1" i="1">
                <a:cs typeface="Arial" charset="0"/>
              </a:rPr>
              <a:t>T</a:t>
            </a:r>
            <a:r>
              <a:rPr lang="en-GB" sz="1500" b="1">
                <a:cs typeface="Arial" charset="0"/>
              </a:rPr>
              <a:t>, again for large enough samples</a:t>
            </a:r>
            <a:r>
              <a:rPr lang="en-GB" sz="1500" b="1"/>
              <a:t>.  The present simulation provides an example.  Each time we multiply the sample size by 4, the standard deviation halves.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0" name="Rectangle 19"/>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4231292148"/>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8077"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p:nvPr/>
        </p:nvSpPr>
        <p:spPr bwMode="auto">
          <a:xfrm>
            <a:off x="2070000" y="1552575"/>
            <a:ext cx="2808000" cy="1752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a:xfrm>
            <a:off x="2102400" y="1585125"/>
            <a:ext cx="2743200" cy="352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9"/>
          <p:cNvSpPr txBox="1">
            <a:spLocks noChangeArrowheads="1"/>
          </p:cNvSpPr>
          <p:nvPr/>
        </p:nvSpPr>
        <p:spPr bwMode="auto">
          <a:xfrm>
            <a:off x="2070100" y="1511300"/>
            <a:ext cx="2806700" cy="1764000"/>
          </a:xfrm>
          <a:prstGeom prst="rect">
            <a:avLst/>
          </a:prstGeom>
          <a:noFill/>
          <a:ln>
            <a:noFill/>
          </a:ln>
          <a:effectLst/>
          <a:extLst/>
        </p:spPr>
        <p:txBody>
          <a:bodyPr tIns="144000" bIns="144000">
            <a:spAutoFit/>
          </a:bodyPr>
          <a:lstStyle>
            <a:lvl1pPr>
              <a:tabLst>
                <a:tab pos="533400" algn="r"/>
                <a:tab pos="1168400" algn="dec"/>
                <a:tab pos="2247900" algn="dec"/>
              </a:tabLst>
              <a:defRPr sz="2400">
                <a:solidFill>
                  <a:schemeClr val="tx1"/>
                </a:solidFill>
                <a:latin typeface="Times New Roman" pitchFamily="18" charset="0"/>
              </a:defRPr>
            </a:lvl1pPr>
            <a:lvl2pPr>
              <a:tabLst>
                <a:tab pos="533400" algn="r"/>
                <a:tab pos="1168400" algn="dec"/>
                <a:tab pos="2247900" algn="dec"/>
              </a:tabLst>
              <a:defRPr sz="2400">
                <a:solidFill>
                  <a:schemeClr val="tx1"/>
                </a:solidFill>
                <a:latin typeface="Times New Roman" pitchFamily="18" charset="0"/>
              </a:defRPr>
            </a:lvl2pPr>
            <a:lvl3pPr>
              <a:tabLst>
                <a:tab pos="533400" algn="r"/>
                <a:tab pos="1168400" algn="dec"/>
                <a:tab pos="2247900" algn="dec"/>
              </a:tabLst>
              <a:defRPr sz="2400">
                <a:solidFill>
                  <a:schemeClr val="tx1"/>
                </a:solidFill>
                <a:latin typeface="Times New Roman" pitchFamily="18" charset="0"/>
              </a:defRPr>
            </a:lvl3pPr>
            <a:lvl4pPr>
              <a:tabLst>
                <a:tab pos="533400" algn="r"/>
                <a:tab pos="1168400" algn="dec"/>
                <a:tab pos="2247900" algn="dec"/>
              </a:tabLst>
              <a:defRPr sz="2400">
                <a:solidFill>
                  <a:schemeClr val="tx1"/>
                </a:solidFill>
                <a:latin typeface="Times New Roman" pitchFamily="18" charset="0"/>
              </a:defRPr>
            </a:lvl4pPr>
            <a:lvl5pPr>
              <a:tabLst>
                <a:tab pos="533400" algn="r"/>
                <a:tab pos="1168400" algn="dec"/>
                <a:tab pos="2247900" algn="dec"/>
              </a:tabLst>
              <a:defRPr sz="2400">
                <a:solidFill>
                  <a:schemeClr val="tx1"/>
                </a:solidFill>
                <a:latin typeface="Times New Roman" pitchFamily="18" charset="0"/>
              </a:defRPr>
            </a:lvl5pPr>
            <a:lvl6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6pPr>
            <a:lvl7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7pPr>
            <a:lvl8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8pPr>
            <a:lvl9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9pPr>
          </a:lstStyle>
          <a:p>
            <a:pPr>
              <a:spcBef>
                <a:spcPct val="50000"/>
              </a:spcBef>
            </a:pPr>
            <a:r>
              <a:rPr lang="en-GB" sz="1400" b="1" dirty="0">
                <a:latin typeface="Arial" charset="0"/>
              </a:rPr>
              <a:t>      </a:t>
            </a:r>
            <a:r>
              <a:rPr lang="en-GB" sz="1400" b="1" i="1" dirty="0">
                <a:latin typeface="Arial" charset="0"/>
              </a:rPr>
              <a:t>T</a:t>
            </a:r>
            <a:r>
              <a:rPr lang="en-GB" sz="1400" b="1" dirty="0">
                <a:latin typeface="Arial" charset="0"/>
              </a:rPr>
              <a:t>           </a:t>
            </a:r>
            <a:r>
              <a:rPr lang="en-GB" sz="1400" b="1" dirty="0" err="1">
                <a:latin typeface="Arial" charset="0"/>
              </a:rPr>
              <a:t>std</a:t>
            </a:r>
            <a:r>
              <a:rPr lang="en-GB" sz="1400" b="1" dirty="0">
                <a:latin typeface="Arial" charset="0"/>
              </a:rPr>
              <a:t> </a:t>
            </a:r>
            <a:r>
              <a:rPr lang="en-GB" sz="1400" b="1" dirty="0" err="1">
                <a:latin typeface="Arial" charset="0"/>
              </a:rPr>
              <a:t>dev</a:t>
            </a:r>
            <a:r>
              <a:rPr lang="en-GB" sz="1400" b="1" dirty="0">
                <a:latin typeface="Arial" charset="0"/>
              </a:rPr>
              <a:t>        height</a:t>
            </a:r>
          </a:p>
          <a:p>
            <a:pPr>
              <a:spcBef>
                <a:spcPts val="1200"/>
              </a:spcBef>
            </a:pPr>
            <a:r>
              <a:rPr lang="en-GB" sz="1400" b="1" dirty="0">
                <a:latin typeface="Arial" charset="0"/>
              </a:rPr>
              <a:t>	25	0.165	2.7</a:t>
            </a:r>
          </a:p>
          <a:p>
            <a:pPr>
              <a:spcBef>
                <a:spcPct val="50000"/>
              </a:spcBef>
            </a:pPr>
            <a:r>
              <a:rPr lang="en-GB" sz="1400" b="1" dirty="0">
                <a:latin typeface="Arial" charset="0"/>
              </a:rPr>
              <a:t>	100	0.068	6.2</a:t>
            </a:r>
          </a:p>
          <a:p>
            <a:pPr>
              <a:spcBef>
                <a:spcPct val="50000"/>
              </a:spcBef>
            </a:pPr>
            <a:r>
              <a:rPr lang="en-GB" sz="1400" b="1" dirty="0">
                <a:latin typeface="Arial" charset="0"/>
              </a:rPr>
              <a:t>	400	0.031	13.1</a:t>
            </a:r>
          </a:p>
          <a:p>
            <a:pPr>
              <a:spcBef>
                <a:spcPct val="50000"/>
              </a:spcBef>
            </a:pPr>
            <a:r>
              <a:rPr lang="en-GB" sz="1400" b="1" dirty="0">
                <a:latin typeface="Arial" charset="0"/>
              </a:rPr>
              <a:t>	1,600	0.015	26.2</a:t>
            </a:r>
            <a:endParaRPr lang="en-US" sz="1400" b="1" dirty="0">
              <a:latin typeface="Arial" charset="0"/>
            </a:endParaRPr>
          </a:p>
        </p:txBody>
      </p:sp>
      <p:sp>
        <p:nvSpPr>
          <p:cNvPr id="25" name="Line 6"/>
          <p:cNvSpPr>
            <a:spLocks noChangeShapeType="1"/>
          </p:cNvSpPr>
          <p:nvPr/>
        </p:nvSpPr>
        <p:spPr bwMode="auto">
          <a:xfrm>
            <a:off x="2086200" y="1937925"/>
            <a:ext cx="27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80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2580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Because the area is always equal to 1, this means that, for large enough samples, the height should double, each time we multiply the sample size by 4.  Visually, it is easier to look at the height than the standard deviation.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20" name="Rectangle 19"/>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4231292148"/>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9101" name="Equation" r:id="rId4" imgW="2514600" imgH="380880" progId="Equation.3">
                  <p:embed/>
                </p:oleObj>
              </mc:Choice>
              <mc:Fallback>
                <p:oleObj name="Equation" r:id="rId4" imgW="251460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p:nvPr/>
        </p:nvSpPr>
        <p:spPr bwMode="auto">
          <a:xfrm>
            <a:off x="2070000" y="1552575"/>
            <a:ext cx="2808000" cy="1752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a:xfrm>
            <a:off x="2102400" y="1585125"/>
            <a:ext cx="2743200" cy="352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9"/>
          <p:cNvSpPr txBox="1">
            <a:spLocks noChangeArrowheads="1"/>
          </p:cNvSpPr>
          <p:nvPr/>
        </p:nvSpPr>
        <p:spPr bwMode="auto">
          <a:xfrm>
            <a:off x="2070100" y="1511300"/>
            <a:ext cx="2806700" cy="1764000"/>
          </a:xfrm>
          <a:prstGeom prst="rect">
            <a:avLst/>
          </a:prstGeom>
          <a:noFill/>
          <a:ln>
            <a:noFill/>
          </a:ln>
          <a:effectLst/>
          <a:extLst/>
        </p:spPr>
        <p:txBody>
          <a:bodyPr tIns="144000" bIns="144000">
            <a:spAutoFit/>
          </a:bodyPr>
          <a:lstStyle>
            <a:lvl1pPr>
              <a:tabLst>
                <a:tab pos="533400" algn="r"/>
                <a:tab pos="1168400" algn="dec"/>
                <a:tab pos="2247900" algn="dec"/>
              </a:tabLst>
              <a:defRPr sz="2400">
                <a:solidFill>
                  <a:schemeClr val="tx1"/>
                </a:solidFill>
                <a:latin typeface="Times New Roman" pitchFamily="18" charset="0"/>
              </a:defRPr>
            </a:lvl1pPr>
            <a:lvl2pPr>
              <a:tabLst>
                <a:tab pos="533400" algn="r"/>
                <a:tab pos="1168400" algn="dec"/>
                <a:tab pos="2247900" algn="dec"/>
              </a:tabLst>
              <a:defRPr sz="2400">
                <a:solidFill>
                  <a:schemeClr val="tx1"/>
                </a:solidFill>
                <a:latin typeface="Times New Roman" pitchFamily="18" charset="0"/>
              </a:defRPr>
            </a:lvl2pPr>
            <a:lvl3pPr>
              <a:tabLst>
                <a:tab pos="533400" algn="r"/>
                <a:tab pos="1168400" algn="dec"/>
                <a:tab pos="2247900" algn="dec"/>
              </a:tabLst>
              <a:defRPr sz="2400">
                <a:solidFill>
                  <a:schemeClr val="tx1"/>
                </a:solidFill>
                <a:latin typeface="Times New Roman" pitchFamily="18" charset="0"/>
              </a:defRPr>
            </a:lvl3pPr>
            <a:lvl4pPr>
              <a:tabLst>
                <a:tab pos="533400" algn="r"/>
                <a:tab pos="1168400" algn="dec"/>
                <a:tab pos="2247900" algn="dec"/>
              </a:tabLst>
              <a:defRPr sz="2400">
                <a:solidFill>
                  <a:schemeClr val="tx1"/>
                </a:solidFill>
                <a:latin typeface="Times New Roman" pitchFamily="18" charset="0"/>
              </a:defRPr>
            </a:lvl4pPr>
            <a:lvl5pPr>
              <a:tabLst>
                <a:tab pos="533400" algn="r"/>
                <a:tab pos="1168400" algn="dec"/>
                <a:tab pos="2247900" algn="dec"/>
              </a:tabLst>
              <a:defRPr sz="2400">
                <a:solidFill>
                  <a:schemeClr val="tx1"/>
                </a:solidFill>
                <a:latin typeface="Times New Roman" pitchFamily="18" charset="0"/>
              </a:defRPr>
            </a:lvl5pPr>
            <a:lvl6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6pPr>
            <a:lvl7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7pPr>
            <a:lvl8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8pPr>
            <a:lvl9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9pPr>
          </a:lstStyle>
          <a:p>
            <a:pPr>
              <a:spcBef>
                <a:spcPct val="50000"/>
              </a:spcBef>
            </a:pPr>
            <a:r>
              <a:rPr lang="en-GB" sz="1400" b="1" dirty="0">
                <a:latin typeface="Arial" charset="0"/>
              </a:rPr>
              <a:t>      </a:t>
            </a:r>
            <a:r>
              <a:rPr lang="en-GB" sz="1400" b="1" i="1" dirty="0">
                <a:latin typeface="Arial" charset="0"/>
              </a:rPr>
              <a:t>T</a:t>
            </a:r>
            <a:r>
              <a:rPr lang="en-GB" sz="1400" b="1" dirty="0">
                <a:latin typeface="Arial" charset="0"/>
              </a:rPr>
              <a:t>           </a:t>
            </a:r>
            <a:r>
              <a:rPr lang="en-GB" sz="1400" b="1" dirty="0" err="1">
                <a:latin typeface="Arial" charset="0"/>
              </a:rPr>
              <a:t>std</a:t>
            </a:r>
            <a:r>
              <a:rPr lang="en-GB" sz="1400" b="1" dirty="0">
                <a:latin typeface="Arial" charset="0"/>
              </a:rPr>
              <a:t> </a:t>
            </a:r>
            <a:r>
              <a:rPr lang="en-GB" sz="1400" b="1" dirty="0" err="1">
                <a:latin typeface="Arial" charset="0"/>
              </a:rPr>
              <a:t>dev</a:t>
            </a:r>
            <a:r>
              <a:rPr lang="en-GB" sz="1400" b="1" dirty="0">
                <a:latin typeface="Arial" charset="0"/>
              </a:rPr>
              <a:t>        height</a:t>
            </a:r>
          </a:p>
          <a:p>
            <a:pPr>
              <a:spcBef>
                <a:spcPts val="1200"/>
              </a:spcBef>
            </a:pPr>
            <a:r>
              <a:rPr lang="en-GB" sz="1400" b="1" dirty="0">
                <a:latin typeface="Arial" charset="0"/>
              </a:rPr>
              <a:t>	25	0.165	2.7</a:t>
            </a:r>
          </a:p>
          <a:p>
            <a:pPr>
              <a:spcBef>
                <a:spcPct val="50000"/>
              </a:spcBef>
            </a:pPr>
            <a:r>
              <a:rPr lang="en-GB" sz="1400" b="1" dirty="0">
                <a:latin typeface="Arial" charset="0"/>
              </a:rPr>
              <a:t>	100	0.068	6.2</a:t>
            </a:r>
          </a:p>
          <a:p>
            <a:pPr>
              <a:spcBef>
                <a:spcPct val="50000"/>
              </a:spcBef>
            </a:pPr>
            <a:r>
              <a:rPr lang="en-GB" sz="1400" b="1" dirty="0">
                <a:latin typeface="Arial" charset="0"/>
              </a:rPr>
              <a:t>	400	0.031	13.1</a:t>
            </a:r>
          </a:p>
          <a:p>
            <a:pPr>
              <a:spcBef>
                <a:spcPct val="50000"/>
              </a:spcBef>
            </a:pPr>
            <a:r>
              <a:rPr lang="en-GB" sz="1400" b="1" dirty="0">
                <a:latin typeface="Arial" charset="0"/>
              </a:rPr>
              <a:t>	1,600	0.015	26.2</a:t>
            </a:r>
            <a:endParaRPr lang="en-US" sz="1400" b="1" dirty="0">
              <a:latin typeface="Arial" charset="0"/>
            </a:endParaRPr>
          </a:p>
        </p:txBody>
      </p:sp>
      <p:sp>
        <p:nvSpPr>
          <p:cNvPr id="25" name="Line 6"/>
          <p:cNvSpPr>
            <a:spLocks noChangeShapeType="1"/>
          </p:cNvSpPr>
          <p:nvPr/>
        </p:nvSpPr>
        <p:spPr bwMode="auto">
          <a:xfrm>
            <a:off x="2086200" y="1937925"/>
            <a:ext cx="27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23654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cross-sectional regressions, Part (2) is rarely an issue.  Since the observations are generated randomly there is seldom any reason to suppose that the disturbance term in one observation is not independent of the values of the regressors in the other observations.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40796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15"/>
          <p:cNvSpPr txBox="1">
            <a:spLocks noChangeArrowheads="1"/>
          </p:cNvSpPr>
          <p:nvPr/>
        </p:nvSpPr>
        <p:spPr bwMode="auto">
          <a:xfrm>
            <a:off x="301625" y="455613"/>
            <a:ext cx="8532813" cy="3992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257300" algn="l"/>
                <a:tab pos="4483100" algn="ctr"/>
              </a:tabLst>
              <a:defRPr sz="2400">
                <a:solidFill>
                  <a:schemeClr val="tx1"/>
                </a:solidFill>
                <a:latin typeface="Times New Roman" pitchFamily="18" charset="0"/>
              </a:defRPr>
            </a:lvl1pPr>
            <a:lvl2pPr marL="2693988">
              <a:tabLst>
                <a:tab pos="1257300" algn="l"/>
                <a:tab pos="4483100" algn="ctr"/>
              </a:tabLst>
              <a:defRPr sz="2400">
                <a:solidFill>
                  <a:schemeClr val="tx1"/>
                </a:solidFill>
                <a:latin typeface="Times New Roman" pitchFamily="18" charset="0"/>
              </a:defRPr>
            </a:lvl2pPr>
            <a:lvl3pPr marL="2873375">
              <a:tabLst>
                <a:tab pos="1257300" algn="l"/>
                <a:tab pos="4483100" algn="ctr"/>
              </a:tabLst>
              <a:defRPr sz="2400">
                <a:solidFill>
                  <a:schemeClr val="tx1"/>
                </a:solidFill>
                <a:latin typeface="Times New Roman" pitchFamily="18" charset="0"/>
              </a:defRPr>
            </a:lvl3pPr>
            <a:lvl4pPr marL="3052763">
              <a:tabLst>
                <a:tab pos="1257300" algn="l"/>
                <a:tab pos="4483100" algn="ctr"/>
              </a:tabLst>
              <a:defRPr sz="2400">
                <a:solidFill>
                  <a:schemeClr val="tx1"/>
                </a:solidFill>
                <a:latin typeface="Times New Roman" pitchFamily="18" charset="0"/>
              </a:defRPr>
            </a:lvl4pPr>
            <a:lvl5pPr marL="3232150">
              <a:tabLst>
                <a:tab pos="12573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9pPr>
          </a:lstStyle>
          <a:p>
            <a:pPr>
              <a:lnSpc>
                <a:spcPct val="150000"/>
              </a:lnSpc>
            </a:pPr>
            <a:endParaRPr lang="en-US" sz="900" b="1" dirty="0">
              <a:latin typeface="Arial" charset="0"/>
            </a:endParaRPr>
          </a:p>
          <a:p>
            <a:pPr>
              <a:lnSpc>
                <a:spcPct val="150000"/>
              </a:lnSpc>
            </a:pPr>
            <a:r>
              <a:rPr lang="en-US" sz="1800" b="1" dirty="0">
                <a:latin typeface="Arial" charset="0"/>
              </a:rPr>
              <a:t>ASSUMPTIONS FOR MODEL C</a:t>
            </a:r>
          </a:p>
          <a:p>
            <a:pPr>
              <a:spcBef>
                <a:spcPct val="60000"/>
              </a:spcBef>
            </a:pPr>
            <a:r>
              <a:rPr lang="en-GB" sz="1800" b="1" dirty="0">
                <a:latin typeface="Arial" charset="0"/>
              </a:rPr>
              <a:t>C.7	The disturbance term is distributed independently of the </a:t>
            </a:r>
            <a:r>
              <a:rPr lang="en-GB" sz="1800" b="1" dirty="0" err="1">
                <a:latin typeface="Arial" charset="0"/>
              </a:rPr>
              <a:t>regressors</a:t>
            </a:r>
            <a:endParaRPr lang="en-GB" sz="1800" b="1" dirty="0">
              <a:latin typeface="Arial" charset="0"/>
            </a:endParaRPr>
          </a:p>
          <a:p>
            <a:pPr>
              <a:spcBef>
                <a:spcPct val="40000"/>
              </a:spcBef>
            </a:pPr>
            <a:r>
              <a:rPr lang="en-GB" sz="1400" b="1" i="1" dirty="0">
                <a:latin typeface="Arial" charset="0"/>
              </a:rPr>
              <a:t>	</a:t>
            </a:r>
            <a:r>
              <a:rPr lang="en-GB" b="1" i="1" dirty="0" err="1"/>
              <a:t>u</a:t>
            </a:r>
            <a:r>
              <a:rPr lang="en-GB" b="1" i="1" baseline="-25000" dirty="0" err="1"/>
              <a:t>t</a:t>
            </a:r>
            <a:r>
              <a:rPr lang="en-GB" sz="1800" b="1" dirty="0">
                <a:latin typeface="Arial" charset="0"/>
              </a:rPr>
              <a:t> 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 </a:t>
            </a:r>
            <a:r>
              <a:rPr lang="en-GB" b="1" i="1" dirty="0"/>
              <a:t>j</a:t>
            </a:r>
            <a:r>
              <a:rPr lang="en-US" b="1" dirty="0"/>
              <a:t> </a:t>
            </a:r>
          </a:p>
          <a:p>
            <a:pPr>
              <a:lnSpc>
                <a:spcPct val="120000"/>
              </a:lnSpc>
              <a:spcBef>
                <a:spcPct val="20000"/>
              </a:spcBef>
            </a:pPr>
            <a:r>
              <a:rPr lang="en-GB" b="1" dirty="0"/>
              <a:t>	</a:t>
            </a:r>
            <a:r>
              <a:rPr lang="en-GB" sz="1800" b="1" dirty="0">
                <a:latin typeface="Arial" charset="0"/>
              </a:rPr>
              <a:t>(1)	The disturbance term in any observation is distributed </a:t>
            </a:r>
          </a:p>
          <a:p>
            <a:pPr>
              <a:lnSpc>
                <a:spcPct val="120000"/>
              </a:lnSpc>
            </a:pPr>
            <a:r>
              <a:rPr lang="en-GB" sz="1800" b="1" dirty="0">
                <a:latin typeface="Arial" charset="0"/>
              </a:rPr>
              <a:t>		independently of the values of the </a:t>
            </a:r>
            <a:r>
              <a:rPr lang="en-GB" sz="1800" b="1" dirty="0" err="1">
                <a:latin typeface="Arial" charset="0"/>
              </a:rPr>
              <a:t>regressors</a:t>
            </a:r>
            <a:r>
              <a:rPr lang="en-GB" sz="1800" b="1" dirty="0">
                <a:latin typeface="Arial" charset="0"/>
              </a:rPr>
              <a:t> in the same</a:t>
            </a:r>
          </a:p>
          <a:p>
            <a:pPr>
              <a:lnSpc>
                <a:spcPct val="120000"/>
              </a:lnSpc>
            </a:pPr>
            <a:r>
              <a:rPr lang="en-GB" sz="1800" b="1" dirty="0">
                <a:latin typeface="Arial" charset="0"/>
              </a:rPr>
              <a:t>		observation, and</a:t>
            </a:r>
          </a:p>
          <a:p>
            <a:pPr>
              <a:lnSpc>
                <a:spcPct val="120000"/>
              </a:lnSpc>
              <a:spcBef>
                <a:spcPct val="40000"/>
              </a:spcBef>
            </a:pPr>
            <a:r>
              <a:rPr lang="en-GB" sz="1800" b="1" dirty="0">
                <a:latin typeface="Arial" charset="0"/>
              </a:rPr>
              <a:t>	(2)	The disturbance term in any observation is distributed</a:t>
            </a:r>
          </a:p>
          <a:p>
            <a:pPr>
              <a:lnSpc>
                <a:spcPct val="120000"/>
              </a:lnSpc>
            </a:pPr>
            <a:r>
              <a:rPr lang="en-GB" sz="1800" b="1" dirty="0">
                <a:latin typeface="Arial" charset="0"/>
              </a:rPr>
              <a:t>		independently of the values of the</a:t>
            </a:r>
          </a:p>
          <a:p>
            <a:pPr>
              <a:lnSpc>
                <a:spcPct val="120000"/>
              </a:lnSpc>
            </a:pPr>
            <a:r>
              <a:rPr lang="en-GB" sz="1800" b="1" dirty="0">
                <a:latin typeface="Arial" charset="0"/>
              </a:rPr>
              <a:t>		</a:t>
            </a:r>
            <a:r>
              <a:rPr lang="en-GB" sz="1800" b="1" dirty="0" err="1">
                <a:latin typeface="Arial" charset="0"/>
              </a:rPr>
              <a:t>regressors</a:t>
            </a:r>
            <a:r>
              <a:rPr lang="en-GB" sz="1800" b="1" dirty="0">
                <a:latin typeface="Arial" charset="0"/>
              </a:rPr>
              <a:t> in the other observations.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90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39</a:t>
            </a:r>
            <a:endParaRPr lang="en-US" sz="1000">
              <a:solidFill>
                <a:srgbClr val="3366FF"/>
              </a:solidFill>
            </a:endParaRPr>
          </a:p>
        </p:txBody>
      </p:sp>
      <p:sp>
        <p:nvSpPr>
          <p:cNvPr id="2590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can see that the present estimator conforms to this rule.  In some future slideshows, we will encounter superconsistent estimators, where the variance is inversely proportional to </a:t>
            </a:r>
            <a:r>
              <a:rPr lang="en-GB" sz="1500" b="1" i="1"/>
              <a:t>T</a:t>
            </a:r>
            <a:r>
              <a:rPr lang="en-GB" sz="1500" b="1" baseline="30000"/>
              <a:t>2</a:t>
            </a:r>
            <a:r>
              <a:rPr lang="en-GB" sz="1500" b="1"/>
              <a:t>.  Even hyperconsistent ones, where the variance is inversely proportional to </a:t>
            </a:r>
            <a:r>
              <a:rPr lang="en-GB" sz="1500" b="1" i="1"/>
              <a:t>T</a:t>
            </a:r>
            <a:r>
              <a:rPr lang="en-GB" sz="1500" b="1" baseline="30000"/>
              <a:t>3</a:t>
            </a:r>
            <a:r>
              <a:rPr lang="en-GB" sz="1500" b="1"/>
              <a:t>.</a:t>
            </a:r>
          </a:p>
        </p:txBody>
      </p:sp>
      <p:pic>
        <p:nvPicPr>
          <p:cNvPr id="25908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860400"/>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5" name="TextBox 14"/>
          <p:cNvSpPr txBox="1"/>
          <p:nvPr/>
        </p:nvSpPr>
        <p:spPr>
          <a:xfrm>
            <a:off x="1076325" y="4648200"/>
            <a:ext cx="1552575" cy="276999"/>
          </a:xfrm>
          <a:prstGeom prst="rect">
            <a:avLst/>
          </a:prstGeom>
          <a:noFill/>
        </p:spPr>
        <p:txBody>
          <a:bodyPr wrap="square" rtlCol="0">
            <a:spAutoFit/>
          </a:bodyPr>
          <a:lstStyle/>
          <a:p>
            <a:r>
              <a:rPr lang="en-GB" sz="1200" b="1" dirty="0" smtClean="0"/>
              <a:t>10 million samples</a:t>
            </a:r>
            <a:endParaRPr lang="en-GB" sz="1200" b="1" dirty="0"/>
          </a:p>
        </p:txBody>
      </p:sp>
      <p:sp>
        <p:nvSpPr>
          <p:cNvPr id="3" name="Rectangle 2"/>
          <p:cNvSpPr/>
          <p:nvPr/>
        </p:nvSpPr>
        <p:spPr bwMode="auto">
          <a:xfrm>
            <a:off x="3124200" y="495301"/>
            <a:ext cx="28584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15632372"/>
              </p:ext>
            </p:extLst>
          </p:nvPr>
        </p:nvGraphicFramePr>
        <p:xfrm>
          <a:off x="3290888" y="582613"/>
          <a:ext cx="2520950" cy="385762"/>
        </p:xfrm>
        <a:graphic>
          <a:graphicData uri="http://schemas.openxmlformats.org/presentationml/2006/ole">
            <mc:AlternateContent xmlns:mc="http://schemas.openxmlformats.org/markup-compatibility/2006">
              <mc:Choice xmlns:v="urn:schemas-microsoft-com:vml" Requires="v">
                <p:oleObj spid="_x0000_s253984" name="Equation" r:id="rId4" imgW="2514600" imgH="380880" progId="Equation.3">
                  <p:embed/>
                </p:oleObj>
              </mc:Choice>
              <mc:Fallback>
                <p:oleObj name="Equation" r:id="rId4" imgW="2514600" imgH="38088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0888" y="582613"/>
                        <a:ext cx="25209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p:cNvSpPr/>
          <p:nvPr/>
        </p:nvSpPr>
        <p:spPr bwMode="auto">
          <a:xfrm>
            <a:off x="2070000" y="1552575"/>
            <a:ext cx="2808000" cy="1752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9" name="Rectangle 18"/>
          <p:cNvSpPr/>
          <p:nvPr/>
        </p:nvSpPr>
        <p:spPr>
          <a:xfrm>
            <a:off x="2102400" y="1585125"/>
            <a:ext cx="2743200" cy="352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081" name="Text Box 9"/>
          <p:cNvSpPr txBox="1">
            <a:spLocks noChangeArrowheads="1"/>
          </p:cNvSpPr>
          <p:nvPr/>
        </p:nvSpPr>
        <p:spPr bwMode="auto">
          <a:xfrm>
            <a:off x="2070100" y="1511300"/>
            <a:ext cx="2806700" cy="1764000"/>
          </a:xfrm>
          <a:prstGeom prst="rect">
            <a:avLst/>
          </a:prstGeom>
          <a:noFill/>
          <a:ln>
            <a:noFill/>
          </a:ln>
          <a:effectLst/>
          <a:extLst/>
        </p:spPr>
        <p:txBody>
          <a:bodyPr tIns="144000" bIns="144000">
            <a:spAutoFit/>
          </a:bodyPr>
          <a:lstStyle>
            <a:lvl1pPr>
              <a:tabLst>
                <a:tab pos="533400" algn="r"/>
                <a:tab pos="1168400" algn="dec"/>
                <a:tab pos="2247900" algn="dec"/>
              </a:tabLst>
              <a:defRPr sz="2400">
                <a:solidFill>
                  <a:schemeClr val="tx1"/>
                </a:solidFill>
                <a:latin typeface="Times New Roman" pitchFamily="18" charset="0"/>
              </a:defRPr>
            </a:lvl1pPr>
            <a:lvl2pPr>
              <a:tabLst>
                <a:tab pos="533400" algn="r"/>
                <a:tab pos="1168400" algn="dec"/>
                <a:tab pos="2247900" algn="dec"/>
              </a:tabLst>
              <a:defRPr sz="2400">
                <a:solidFill>
                  <a:schemeClr val="tx1"/>
                </a:solidFill>
                <a:latin typeface="Times New Roman" pitchFamily="18" charset="0"/>
              </a:defRPr>
            </a:lvl2pPr>
            <a:lvl3pPr>
              <a:tabLst>
                <a:tab pos="533400" algn="r"/>
                <a:tab pos="1168400" algn="dec"/>
                <a:tab pos="2247900" algn="dec"/>
              </a:tabLst>
              <a:defRPr sz="2400">
                <a:solidFill>
                  <a:schemeClr val="tx1"/>
                </a:solidFill>
                <a:latin typeface="Times New Roman" pitchFamily="18" charset="0"/>
              </a:defRPr>
            </a:lvl3pPr>
            <a:lvl4pPr>
              <a:tabLst>
                <a:tab pos="533400" algn="r"/>
                <a:tab pos="1168400" algn="dec"/>
                <a:tab pos="2247900" algn="dec"/>
              </a:tabLst>
              <a:defRPr sz="2400">
                <a:solidFill>
                  <a:schemeClr val="tx1"/>
                </a:solidFill>
                <a:latin typeface="Times New Roman" pitchFamily="18" charset="0"/>
              </a:defRPr>
            </a:lvl4pPr>
            <a:lvl5pPr>
              <a:tabLst>
                <a:tab pos="533400" algn="r"/>
                <a:tab pos="1168400" algn="dec"/>
                <a:tab pos="2247900" algn="dec"/>
              </a:tabLst>
              <a:defRPr sz="2400">
                <a:solidFill>
                  <a:schemeClr val="tx1"/>
                </a:solidFill>
                <a:latin typeface="Times New Roman" pitchFamily="18" charset="0"/>
              </a:defRPr>
            </a:lvl5pPr>
            <a:lvl6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6pPr>
            <a:lvl7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7pPr>
            <a:lvl8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8pPr>
            <a:lvl9pPr eaLnBrk="0" fontAlgn="base" hangingPunct="0">
              <a:spcBef>
                <a:spcPct val="0"/>
              </a:spcBef>
              <a:spcAft>
                <a:spcPct val="0"/>
              </a:spcAft>
              <a:tabLst>
                <a:tab pos="533400" algn="r"/>
                <a:tab pos="1168400" algn="dec"/>
                <a:tab pos="2247900" algn="dec"/>
              </a:tabLst>
              <a:defRPr sz="2400">
                <a:solidFill>
                  <a:schemeClr val="tx1"/>
                </a:solidFill>
                <a:latin typeface="Times New Roman" pitchFamily="18" charset="0"/>
              </a:defRPr>
            </a:lvl9pPr>
          </a:lstStyle>
          <a:p>
            <a:pPr>
              <a:spcBef>
                <a:spcPct val="50000"/>
              </a:spcBef>
            </a:pPr>
            <a:r>
              <a:rPr lang="en-GB" sz="1400" b="1" dirty="0">
                <a:latin typeface="Arial" charset="0"/>
              </a:rPr>
              <a:t>      </a:t>
            </a:r>
            <a:r>
              <a:rPr lang="en-GB" sz="1400" b="1" i="1" dirty="0">
                <a:latin typeface="Arial" charset="0"/>
              </a:rPr>
              <a:t>T</a:t>
            </a:r>
            <a:r>
              <a:rPr lang="en-GB" sz="1400" b="1" dirty="0">
                <a:latin typeface="Arial" charset="0"/>
              </a:rPr>
              <a:t>           </a:t>
            </a:r>
            <a:r>
              <a:rPr lang="en-GB" sz="1400" b="1" dirty="0" err="1">
                <a:latin typeface="Arial" charset="0"/>
              </a:rPr>
              <a:t>std</a:t>
            </a:r>
            <a:r>
              <a:rPr lang="en-GB" sz="1400" b="1" dirty="0">
                <a:latin typeface="Arial" charset="0"/>
              </a:rPr>
              <a:t> </a:t>
            </a:r>
            <a:r>
              <a:rPr lang="en-GB" sz="1400" b="1" dirty="0" err="1">
                <a:latin typeface="Arial" charset="0"/>
              </a:rPr>
              <a:t>dev</a:t>
            </a:r>
            <a:r>
              <a:rPr lang="en-GB" sz="1400" b="1" dirty="0">
                <a:latin typeface="Arial" charset="0"/>
              </a:rPr>
              <a:t>        height</a:t>
            </a:r>
          </a:p>
          <a:p>
            <a:pPr>
              <a:spcBef>
                <a:spcPts val="1200"/>
              </a:spcBef>
            </a:pPr>
            <a:r>
              <a:rPr lang="en-GB" sz="1400" b="1" dirty="0">
                <a:latin typeface="Arial" charset="0"/>
              </a:rPr>
              <a:t>	25	0.165	2.7</a:t>
            </a:r>
          </a:p>
          <a:p>
            <a:pPr>
              <a:spcBef>
                <a:spcPct val="50000"/>
              </a:spcBef>
            </a:pPr>
            <a:r>
              <a:rPr lang="en-GB" sz="1400" b="1" dirty="0">
                <a:latin typeface="Arial" charset="0"/>
              </a:rPr>
              <a:t>	100	0.068	6.2</a:t>
            </a:r>
          </a:p>
          <a:p>
            <a:pPr>
              <a:spcBef>
                <a:spcPct val="50000"/>
              </a:spcBef>
            </a:pPr>
            <a:r>
              <a:rPr lang="en-GB" sz="1400" b="1" dirty="0">
                <a:latin typeface="Arial" charset="0"/>
              </a:rPr>
              <a:t>	400	0.031	13.1</a:t>
            </a:r>
          </a:p>
          <a:p>
            <a:pPr>
              <a:spcBef>
                <a:spcPct val="50000"/>
              </a:spcBef>
            </a:pPr>
            <a:r>
              <a:rPr lang="en-GB" sz="1400" b="1" dirty="0">
                <a:latin typeface="Arial" charset="0"/>
              </a:rPr>
              <a:t>	1,600	0.015	26.2</a:t>
            </a:r>
            <a:endParaRPr lang="en-US" sz="1400" b="1" dirty="0">
              <a:latin typeface="Arial" charset="0"/>
            </a:endParaRPr>
          </a:p>
        </p:txBody>
      </p:sp>
      <p:sp>
        <p:nvSpPr>
          <p:cNvPr id="18" name="Line 6"/>
          <p:cNvSpPr>
            <a:spLocks noChangeShapeType="1"/>
          </p:cNvSpPr>
          <p:nvPr/>
        </p:nvSpPr>
        <p:spPr bwMode="auto">
          <a:xfrm>
            <a:off x="2086200" y="1937925"/>
            <a:ext cx="27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7"/>
          <p:cNvSpPr txBox="1">
            <a:spLocks noChangeArrowheads="1"/>
          </p:cNvSpPr>
          <p:nvPr/>
        </p:nvSpPr>
        <p:spPr bwMode="auto">
          <a:xfrm>
            <a:off x="5397500" y="5032800"/>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68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40</a:t>
            </a:r>
            <a:endParaRPr lang="en-US" sz="1000">
              <a:solidFill>
                <a:srgbClr val="3366FF"/>
              </a:solidFill>
            </a:endParaRPr>
          </a:p>
        </p:txBody>
      </p:sp>
      <p:sp>
        <p:nvSpPr>
          <p:cNvPr id="206871"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a slightly more realistic model with an explanatory variable </a:t>
            </a:r>
            <a:r>
              <a:rPr lang="en-GB" sz="1500" b="1" i="1"/>
              <a:t>X</a:t>
            </a:r>
            <a:r>
              <a:rPr lang="en-GB" sz="1500" b="1" i="1" baseline="-25000"/>
              <a:t>t</a:t>
            </a:r>
            <a:r>
              <a:rPr lang="en-GB" sz="1500" b="1"/>
              <a:t> as well as the lagged dependent variable.</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Line 19"/>
          <p:cNvSpPr>
            <a:spLocks noChangeShapeType="1"/>
          </p:cNvSpPr>
          <p:nvPr/>
        </p:nvSpPr>
        <p:spPr bwMode="auto">
          <a:xfrm flipV="1">
            <a:off x="3371849" y="1019175"/>
            <a:ext cx="9525" cy="3921125"/>
          </a:xfrm>
          <a:prstGeom prst="line">
            <a:avLst/>
          </a:prstGeom>
          <a:noFill/>
          <a:ln w="38100">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Line 20"/>
          <p:cNvSpPr>
            <a:spLocks noChangeShapeType="1"/>
          </p:cNvSpPr>
          <p:nvPr/>
        </p:nvSpPr>
        <p:spPr bwMode="auto">
          <a:xfrm flipV="1">
            <a:off x="4106863" y="1019850"/>
            <a:ext cx="0" cy="3920400"/>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Text Box 18"/>
          <p:cNvSpPr txBox="1">
            <a:spLocks noChangeArrowheads="1"/>
          </p:cNvSpPr>
          <p:nvPr/>
        </p:nvSpPr>
        <p:spPr bwMode="auto">
          <a:xfrm>
            <a:off x="3817938" y="49990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28" name="Rectangle 27"/>
          <p:cNvSpPr/>
          <p:nvPr/>
        </p:nvSpPr>
        <p:spPr bwMode="auto">
          <a:xfrm>
            <a:off x="2628000" y="495301"/>
            <a:ext cx="38916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903438313"/>
              </p:ext>
            </p:extLst>
          </p:nvPr>
        </p:nvGraphicFramePr>
        <p:xfrm>
          <a:off x="2793600" y="582613"/>
          <a:ext cx="3552825" cy="385762"/>
        </p:xfrm>
        <a:graphic>
          <a:graphicData uri="http://schemas.openxmlformats.org/presentationml/2006/ole">
            <mc:AlternateContent xmlns:mc="http://schemas.openxmlformats.org/markup-compatibility/2006">
              <mc:Choice xmlns:v="urn:schemas-microsoft-com:vml" Requires="v">
                <p:oleObj spid="_x0000_s265246" name="Equation" r:id="rId3" imgW="3543120" imgH="380880" progId="Equation.3">
                  <p:embed/>
                </p:oleObj>
              </mc:Choice>
              <mc:Fallback>
                <p:oleObj name="Equation" r:id="rId3" imgW="3543120" imgH="380880" progId="Equation.3">
                  <p:embed/>
                  <p:pic>
                    <p:nvPicPr>
                      <p:cNvPr id="0" name=""/>
                      <p:cNvPicPr>
                        <a:picLocks noChangeAspect="1" noChangeArrowheads="1"/>
                      </p:cNvPicPr>
                      <p:nvPr/>
                    </p:nvPicPr>
                    <p:blipFill>
                      <a:blip r:embed="rId4"/>
                      <a:srcRect/>
                      <a:stretch>
                        <a:fillRect/>
                      </a:stretch>
                    </p:blipFill>
                    <p:spPr bwMode="auto">
                      <a:xfrm>
                        <a:off x="2793600" y="582613"/>
                        <a:ext cx="35528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TextBox 29"/>
          <p:cNvSpPr txBox="1"/>
          <p:nvPr/>
        </p:nvSpPr>
        <p:spPr>
          <a:xfrm>
            <a:off x="6275000" y="1123950"/>
            <a:ext cx="1552575" cy="276999"/>
          </a:xfrm>
          <a:prstGeom prst="rect">
            <a:avLst/>
          </a:prstGeom>
          <a:noFill/>
        </p:spPr>
        <p:txBody>
          <a:bodyPr wrap="square" rtlCol="0">
            <a:spAutoFit/>
          </a:bodyPr>
          <a:lstStyle/>
          <a:p>
            <a:r>
              <a:rPr lang="en-GB" sz="1200" b="1" dirty="0" smtClean="0"/>
              <a:t>10 million samples</a:t>
            </a:r>
            <a:endParaRPr lang="en-GB" sz="1200" b="1" dirty="0"/>
          </a:p>
        </p:txBody>
      </p:sp>
      <p:pic>
        <p:nvPicPr>
          <p:cNvPr id="31" name="Picture 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00" y="781200"/>
            <a:ext cx="7648718" cy="468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29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41</a:t>
            </a:r>
            <a:endParaRPr lang="en-US" sz="1000">
              <a:solidFill>
                <a:srgbClr val="3366FF"/>
              </a:solidFill>
            </a:endParaRPr>
          </a:p>
        </p:txBody>
      </p:sp>
      <p:sp>
        <p:nvSpPr>
          <p:cNvPr id="2529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estimate of the coefficient of </a:t>
            </a:r>
            <a:r>
              <a:rPr lang="en-GB" sz="1500" b="1" i="1"/>
              <a:t>Y</a:t>
            </a:r>
            <a:r>
              <a:rPr lang="en-GB" sz="1500" b="1" i="1" baseline="-25000"/>
              <a:t>t</a:t>
            </a:r>
            <a:r>
              <a:rPr lang="en-GB" sz="1500" b="1" baseline="-25000">
                <a:cs typeface="Arial" charset="0"/>
              </a:rPr>
              <a:t>–1</a:t>
            </a:r>
            <a:r>
              <a:rPr lang="en-GB" sz="1500" b="1">
                <a:cs typeface="Arial" charset="0"/>
              </a:rPr>
              <a:t> is again biased downwards, more severely than before (black curve).  The coefficient of </a:t>
            </a:r>
            <a:r>
              <a:rPr lang="en-GB" sz="1500" b="1" i="1">
                <a:cs typeface="Arial" charset="0"/>
              </a:rPr>
              <a:t>X</a:t>
            </a:r>
            <a:r>
              <a:rPr lang="en-GB" sz="1500" b="1" i="1" baseline="-25000">
                <a:cs typeface="Arial" charset="0"/>
              </a:rPr>
              <a:t>t</a:t>
            </a:r>
            <a:r>
              <a:rPr lang="en-GB" sz="1500" b="1">
                <a:cs typeface="Arial" charset="0"/>
              </a:rPr>
              <a:t> is biased upwards (red curve).</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Rectangle 15"/>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Line 19"/>
          <p:cNvSpPr>
            <a:spLocks noChangeShapeType="1"/>
          </p:cNvSpPr>
          <p:nvPr/>
        </p:nvSpPr>
        <p:spPr bwMode="auto">
          <a:xfrm flipV="1">
            <a:off x="3371849" y="1019175"/>
            <a:ext cx="9525" cy="3921125"/>
          </a:xfrm>
          <a:prstGeom prst="line">
            <a:avLst/>
          </a:prstGeom>
          <a:noFill/>
          <a:ln w="38100">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Line 20"/>
          <p:cNvSpPr>
            <a:spLocks noChangeShapeType="1"/>
          </p:cNvSpPr>
          <p:nvPr/>
        </p:nvSpPr>
        <p:spPr bwMode="auto">
          <a:xfrm flipV="1">
            <a:off x="4106863" y="1019850"/>
            <a:ext cx="0" cy="3920400"/>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Text Box 18"/>
          <p:cNvSpPr txBox="1">
            <a:spLocks noChangeArrowheads="1"/>
          </p:cNvSpPr>
          <p:nvPr/>
        </p:nvSpPr>
        <p:spPr bwMode="auto">
          <a:xfrm>
            <a:off x="3817938" y="4999038"/>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22" name="Rectangle 21"/>
          <p:cNvSpPr/>
          <p:nvPr/>
        </p:nvSpPr>
        <p:spPr bwMode="auto">
          <a:xfrm>
            <a:off x="2628000" y="495301"/>
            <a:ext cx="38916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3622188891"/>
              </p:ext>
            </p:extLst>
          </p:nvPr>
        </p:nvGraphicFramePr>
        <p:xfrm>
          <a:off x="2793600" y="582613"/>
          <a:ext cx="3552825" cy="385762"/>
        </p:xfrm>
        <a:graphic>
          <a:graphicData uri="http://schemas.openxmlformats.org/presentationml/2006/ole">
            <mc:AlternateContent xmlns:mc="http://schemas.openxmlformats.org/markup-compatibility/2006">
              <mc:Choice xmlns:v="urn:schemas-microsoft-com:vml" Requires="v">
                <p:oleObj spid="_x0000_s266274" name="Equation" r:id="rId3" imgW="3543120" imgH="380880" progId="Equation.3">
                  <p:embed/>
                </p:oleObj>
              </mc:Choice>
              <mc:Fallback>
                <p:oleObj name="Equation" r:id="rId3" imgW="3543120" imgH="380880" progId="Equation.3">
                  <p:embed/>
                  <p:pic>
                    <p:nvPicPr>
                      <p:cNvPr id="0" name=""/>
                      <p:cNvPicPr>
                        <a:picLocks noChangeAspect="1" noChangeArrowheads="1"/>
                      </p:cNvPicPr>
                      <p:nvPr/>
                    </p:nvPicPr>
                    <p:blipFill>
                      <a:blip r:embed="rId4"/>
                      <a:srcRect/>
                      <a:stretch>
                        <a:fillRect/>
                      </a:stretch>
                    </p:blipFill>
                    <p:spPr bwMode="auto">
                      <a:xfrm>
                        <a:off x="2793600" y="582613"/>
                        <a:ext cx="35528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TextBox 23"/>
          <p:cNvSpPr txBox="1"/>
          <p:nvPr/>
        </p:nvSpPr>
        <p:spPr>
          <a:xfrm>
            <a:off x="6275000" y="1123950"/>
            <a:ext cx="1552575" cy="276999"/>
          </a:xfrm>
          <a:prstGeom prst="rect">
            <a:avLst/>
          </a:prstGeom>
          <a:noFill/>
        </p:spPr>
        <p:txBody>
          <a:bodyPr wrap="square" rtlCol="0">
            <a:spAutoFit/>
          </a:bodyPr>
          <a:lstStyle/>
          <a:p>
            <a:r>
              <a:rPr lang="en-GB" sz="1200" b="1" dirty="0" smtClean="0"/>
              <a:t>10 million samples</a:t>
            </a:r>
            <a:endParaRPr lang="en-GB" sz="1200" b="1" dirty="0"/>
          </a:p>
        </p:txBody>
      </p:sp>
      <p:pic>
        <p:nvPicPr>
          <p:cNvPr id="266270" name="Picture 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00" y="781200"/>
            <a:ext cx="7648718" cy="468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32000" y="71640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787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42</a:t>
            </a:r>
            <a:endParaRPr lang="en-US" sz="1000">
              <a:solidFill>
                <a:srgbClr val="3366FF"/>
              </a:solidFill>
            </a:endParaRPr>
          </a:p>
        </p:txBody>
      </p:sp>
      <p:sp>
        <p:nvSpPr>
          <p:cNvPr id="2078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we increase the sample size to 100, the coefficients are much less biased.</a:t>
            </a:r>
            <a:endParaRPr lang="en-GB" sz="1500" b="1">
              <a:cs typeface="Arial" charset="0"/>
            </a:endParaRPr>
          </a:p>
        </p:txBody>
      </p:sp>
      <p:sp>
        <p:nvSpPr>
          <p:cNvPr id="207879" name="Line 7"/>
          <p:cNvSpPr>
            <a:spLocks noChangeShapeType="1"/>
          </p:cNvSpPr>
          <p:nvPr/>
        </p:nvSpPr>
        <p:spPr bwMode="auto">
          <a:xfrm flipV="1">
            <a:off x="4087813" y="1070250"/>
            <a:ext cx="0" cy="3870000"/>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7884" name="Line 12"/>
          <p:cNvSpPr>
            <a:spLocks noChangeShapeType="1"/>
          </p:cNvSpPr>
          <p:nvPr/>
        </p:nvSpPr>
        <p:spPr bwMode="auto">
          <a:xfrm flipV="1">
            <a:off x="3371850" y="1070250"/>
            <a:ext cx="0" cy="3870000"/>
          </a:xfrm>
          <a:prstGeom prst="line">
            <a:avLst/>
          </a:prstGeom>
          <a:noFill/>
          <a:ln w="38100">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6" name="Text Box 18"/>
          <p:cNvSpPr txBox="1">
            <a:spLocks noChangeArrowheads="1"/>
          </p:cNvSpPr>
          <p:nvPr/>
        </p:nvSpPr>
        <p:spPr bwMode="auto">
          <a:xfrm>
            <a:off x="3817938" y="4989513"/>
            <a:ext cx="4318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00" b="1">
                <a:solidFill>
                  <a:srgbClr val="000000"/>
                </a:solidFill>
              </a:rPr>
              <a:t>0.8</a:t>
            </a:r>
            <a:endParaRPr lang="en-US" sz="1300" b="1">
              <a:solidFill>
                <a:srgbClr val="FF0000"/>
              </a:solidFill>
            </a:endParaRPr>
          </a:p>
        </p:txBody>
      </p:sp>
      <p:sp>
        <p:nvSpPr>
          <p:cNvPr id="21" name="TextBox 20"/>
          <p:cNvSpPr txBox="1"/>
          <p:nvPr/>
        </p:nvSpPr>
        <p:spPr>
          <a:xfrm>
            <a:off x="6275000" y="1123950"/>
            <a:ext cx="1552575" cy="276999"/>
          </a:xfrm>
          <a:prstGeom prst="rect">
            <a:avLst/>
          </a:prstGeom>
          <a:noFill/>
        </p:spPr>
        <p:txBody>
          <a:bodyPr wrap="square" rtlCol="0">
            <a:spAutoFit/>
          </a:bodyPr>
          <a:lstStyle/>
          <a:p>
            <a:r>
              <a:rPr lang="en-GB" sz="1200" b="1" dirty="0" smtClean="0"/>
              <a:t>10 million samples</a:t>
            </a:r>
            <a:endParaRPr lang="en-GB" sz="1200" b="1" dirty="0"/>
          </a:p>
        </p:txBody>
      </p:sp>
      <p:pic>
        <p:nvPicPr>
          <p:cNvPr id="267299" name="Picture 3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200" y="781200"/>
            <a:ext cx="7648718" cy="468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bwMode="auto">
          <a:xfrm>
            <a:off x="2628000" y="495301"/>
            <a:ext cx="38916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240230466"/>
              </p:ext>
            </p:extLst>
          </p:nvPr>
        </p:nvGraphicFramePr>
        <p:xfrm>
          <a:off x="2793600" y="582613"/>
          <a:ext cx="3552825" cy="385762"/>
        </p:xfrm>
        <a:graphic>
          <a:graphicData uri="http://schemas.openxmlformats.org/presentationml/2006/ole">
            <mc:AlternateContent xmlns:mc="http://schemas.openxmlformats.org/markup-compatibility/2006">
              <mc:Choice xmlns:v="urn:schemas-microsoft-com:vml" Requires="v">
                <p:oleObj spid="_x0000_s267304" name="Equation" r:id="rId4" imgW="3543120" imgH="380880" progId="Equation.3">
                  <p:embed/>
                </p:oleObj>
              </mc:Choice>
              <mc:Fallback>
                <p:oleObj name="Equation" r:id="rId4" imgW="3543120" imgH="380880" progId="Equation.3">
                  <p:embed/>
                  <p:pic>
                    <p:nvPicPr>
                      <p:cNvPr id="0" name=""/>
                      <p:cNvPicPr>
                        <a:picLocks noChangeAspect="1" noChangeArrowheads="1"/>
                      </p:cNvPicPr>
                      <p:nvPr/>
                    </p:nvPicPr>
                    <p:blipFill>
                      <a:blip r:embed="rId5"/>
                      <a:srcRect/>
                      <a:stretch>
                        <a:fillRect/>
                      </a:stretch>
                    </p:blipFill>
                    <p:spPr bwMode="auto">
                      <a:xfrm>
                        <a:off x="2793600" y="582613"/>
                        <a:ext cx="35528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32000" y="735450"/>
            <a:ext cx="8280000" cy="474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889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43</a:t>
            </a:r>
            <a:endParaRPr lang="en-US" sz="1000">
              <a:solidFill>
                <a:srgbClr val="3366FF"/>
              </a:solidFill>
            </a:endParaRPr>
          </a:p>
        </p:txBody>
      </p:sp>
      <p:sp>
        <p:nvSpPr>
          <p:cNvPr id="2089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we increase the sample size to </a:t>
            </a:r>
            <a:r>
              <a:rPr lang="en-GB" sz="1500" b="1" dirty="0" smtClean="0"/>
              <a:t>1,600</a:t>
            </a:r>
            <a:r>
              <a:rPr lang="en-GB" sz="1500" b="1" dirty="0"/>
              <a:t>, the bias almost disappears, as in the previous example.</a:t>
            </a:r>
            <a:endParaRPr lang="en-GB" sz="1500" b="1" dirty="0">
              <a:cs typeface="Arial" charset="0"/>
            </a:endParaRPr>
          </a:p>
        </p:txBody>
      </p:sp>
      <p:sp>
        <p:nvSpPr>
          <p:cNvPr id="208903" name="Line 7"/>
          <p:cNvSpPr>
            <a:spLocks noChangeShapeType="1"/>
          </p:cNvSpPr>
          <p:nvPr/>
        </p:nvSpPr>
        <p:spPr bwMode="auto">
          <a:xfrm flipV="1">
            <a:off x="3968750" y="1016000"/>
            <a:ext cx="0" cy="3942000"/>
          </a:xfrm>
          <a:prstGeom prst="line">
            <a:avLst/>
          </a:prstGeom>
          <a:noFill/>
          <a:ln w="3810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8904" name="Text Box 8"/>
          <p:cNvSpPr txBox="1">
            <a:spLocks noChangeArrowheads="1"/>
          </p:cNvSpPr>
          <p:nvPr/>
        </p:nvSpPr>
        <p:spPr bwMode="auto">
          <a:xfrm>
            <a:off x="3767138" y="5013750"/>
            <a:ext cx="4318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350" b="1" dirty="0">
                <a:solidFill>
                  <a:srgbClr val="000000"/>
                </a:solidFill>
              </a:rPr>
              <a:t>0.8</a:t>
            </a:r>
            <a:endParaRPr lang="en-US" sz="1350" b="1" dirty="0">
              <a:solidFill>
                <a:srgbClr val="FF0000"/>
              </a:solidFill>
            </a:endParaRPr>
          </a:p>
        </p:txBody>
      </p:sp>
      <p:sp>
        <p:nvSpPr>
          <p:cNvPr id="208907" name="Line 11"/>
          <p:cNvSpPr>
            <a:spLocks noChangeShapeType="1"/>
          </p:cNvSpPr>
          <p:nvPr/>
        </p:nvSpPr>
        <p:spPr bwMode="auto">
          <a:xfrm flipV="1">
            <a:off x="3287063" y="1016000"/>
            <a:ext cx="0" cy="3942000"/>
          </a:xfrm>
          <a:prstGeom prst="line">
            <a:avLst/>
          </a:prstGeom>
          <a:noFill/>
          <a:ln w="38100">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26" name="TextBox 25"/>
          <p:cNvSpPr txBox="1"/>
          <p:nvPr/>
        </p:nvSpPr>
        <p:spPr>
          <a:xfrm>
            <a:off x="6275000" y="1162050"/>
            <a:ext cx="1552575" cy="276999"/>
          </a:xfrm>
          <a:prstGeom prst="rect">
            <a:avLst/>
          </a:prstGeom>
          <a:noFill/>
        </p:spPr>
        <p:txBody>
          <a:bodyPr wrap="square" rtlCol="0">
            <a:spAutoFit/>
          </a:bodyPr>
          <a:lstStyle/>
          <a:p>
            <a:r>
              <a:rPr lang="en-GB" sz="1200" b="1" dirty="0" smtClean="0"/>
              <a:t>10 million samples</a:t>
            </a:r>
            <a:endParaRPr lang="en-GB" sz="1200" b="1" dirty="0"/>
          </a:p>
        </p:txBody>
      </p:sp>
      <p:pic>
        <p:nvPicPr>
          <p:cNvPr id="208957"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9867" y="2308228"/>
            <a:ext cx="351160" cy="25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42" y="3689353"/>
            <a:ext cx="351160" cy="25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58" name="Picture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6717" y="3779778"/>
            <a:ext cx="351160" cy="25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1617" y="4478428"/>
            <a:ext cx="351160" cy="25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78" name="Picture 8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00" y="819300"/>
            <a:ext cx="7372258" cy="451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bwMode="auto">
          <a:xfrm>
            <a:off x="2628000" y="495301"/>
            <a:ext cx="38916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3240603791"/>
              </p:ext>
            </p:extLst>
          </p:nvPr>
        </p:nvGraphicFramePr>
        <p:xfrm>
          <a:off x="2793600" y="582613"/>
          <a:ext cx="3552825" cy="385762"/>
        </p:xfrm>
        <a:graphic>
          <a:graphicData uri="http://schemas.openxmlformats.org/presentationml/2006/ole">
            <mc:AlternateContent xmlns:mc="http://schemas.openxmlformats.org/markup-compatibility/2006">
              <mc:Choice xmlns:v="urn:schemas-microsoft-com:vml" Requires="v">
                <p:oleObj spid="_x0000_s208983" name="Equation" r:id="rId6" imgW="3543120" imgH="380880" progId="Equation.3">
                  <p:embed/>
                </p:oleObj>
              </mc:Choice>
              <mc:Fallback>
                <p:oleObj name="Equation" r:id="rId6" imgW="3543120" imgH="380880" progId="Equation.3">
                  <p:embed/>
                  <p:pic>
                    <p:nvPicPr>
                      <p:cNvPr id="0" name=""/>
                      <p:cNvPicPr>
                        <a:picLocks noChangeAspect="1" noChangeArrowheads="1"/>
                      </p:cNvPicPr>
                      <p:nvPr/>
                    </p:nvPicPr>
                    <p:blipFill>
                      <a:blip r:embed="rId7"/>
                      <a:srcRect/>
                      <a:stretch>
                        <a:fillRect/>
                      </a:stretch>
                    </p:blipFill>
                    <p:spPr bwMode="auto">
                      <a:xfrm>
                        <a:off x="2793600" y="582613"/>
                        <a:ext cx="35528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678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24679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obvious that Part (2) of Assumption C.7 is invalid in models with lagged dependent variables.  However it is often invalid in more general models.  Consider the two-equation model shown above.</a:t>
            </a:r>
            <a:endParaRPr lang="en-GB" sz="1500" b="1">
              <a:cs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909454589"/>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46890" name="Equation" r:id="rId3" imgW="2527200" imgH="380880" progId="Equation.3">
                  <p:embed/>
                </p:oleObj>
              </mc:Choice>
              <mc:Fallback>
                <p:oleObj name="Equation" r:id="rId3" imgW="2527200" imgH="380880" progId="Equation.3">
                  <p:embed/>
                  <p:pic>
                    <p:nvPicPr>
                      <p:cNvPr id="0" name="Object 1"/>
                      <p:cNvPicPr>
                        <a:picLocks noChangeAspect="1" noChangeArrowheads="1"/>
                      </p:cNvPicPr>
                      <p:nvPr/>
                    </p:nvPicPr>
                    <p:blipFill>
                      <a:blip r:embed="rId4"/>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762477425"/>
              </p:ext>
            </p:extLst>
          </p:nvPr>
        </p:nvGraphicFramePr>
        <p:xfrm>
          <a:off x="3268663" y="687388"/>
          <a:ext cx="2571750" cy="385762"/>
        </p:xfrm>
        <a:graphic>
          <a:graphicData uri="http://schemas.openxmlformats.org/presentationml/2006/ole">
            <mc:AlternateContent xmlns:mc="http://schemas.openxmlformats.org/markup-compatibility/2006">
              <mc:Choice xmlns:v="urn:schemas-microsoft-com:vml" Requires="v">
                <p:oleObj spid="_x0000_s246891" name="Equation" r:id="rId5" imgW="2565360" imgH="380880" progId="Equation.3">
                  <p:embed/>
                </p:oleObj>
              </mc:Choice>
              <mc:Fallback>
                <p:oleObj name="Equation" r:id="rId5" imgW="2565360" imgH="3808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8663"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45</a:t>
            </a:r>
            <a:endParaRPr lang="en-US" sz="1000" dirty="0">
              <a:solidFill>
                <a:srgbClr val="3366FF"/>
              </a:solidFill>
            </a:endParaRPr>
          </a:p>
        </p:txBody>
      </p:sp>
      <p:sp>
        <p:nvSpPr>
          <p:cNvPr id="247814" name="Text Box 6"/>
          <p:cNvSpPr txBox="1">
            <a:spLocks noChangeArrowheads="1"/>
          </p:cNvSpPr>
          <p:nvPr/>
        </p:nvSpPr>
        <p:spPr bwMode="auto">
          <a:xfrm>
            <a:off x="301625" y="455613"/>
            <a:ext cx="8532813" cy="5868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spcBef>
                <a:spcPct val="50000"/>
              </a:spcBef>
            </a:pPr>
            <a:endParaRPr lang="en-GB" sz="800" b="1">
              <a:latin typeface="Arial" charset="0"/>
            </a:endParaRPr>
          </a:p>
          <a:p>
            <a:r>
              <a:rPr lang="en-GB" sz="1800" b="1">
                <a:latin typeface="Arial" charset="0"/>
              </a:rPr>
              <a:t>                                           </a:t>
            </a:r>
            <a:r>
              <a:rPr lang="en-GB" b="1">
                <a:latin typeface="Arial" charset="0"/>
              </a:rPr>
              <a:t> </a:t>
            </a:r>
          </a:p>
        </p:txBody>
      </p:sp>
      <p:sp>
        <p:nvSpPr>
          <p:cNvPr id="2478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may be reasonable to suppose that </a:t>
            </a:r>
            <a:r>
              <a:rPr lang="en-GB" sz="1500" b="1" i="1"/>
              <a:t>u</a:t>
            </a:r>
            <a:r>
              <a:rPr lang="en-GB" sz="1500" b="1" i="1" baseline="-25000"/>
              <a:t>t</a:t>
            </a:r>
            <a:r>
              <a:rPr lang="en-GB" sz="1500" b="1"/>
              <a:t> is distributed independently of </a:t>
            </a:r>
            <a:r>
              <a:rPr lang="en-GB" sz="1500" b="1" i="1"/>
              <a:t>X</a:t>
            </a:r>
            <a:r>
              <a:rPr lang="en-GB" sz="1500" b="1" i="1" baseline="-25000"/>
              <a:t>t</a:t>
            </a:r>
            <a:r>
              <a:rPr lang="en-GB" sz="1500" b="1" baseline="-25000">
                <a:cs typeface="Arial" charset="0"/>
              </a:rPr>
              <a:t>–</a:t>
            </a:r>
            <a:r>
              <a:rPr lang="en-GB" sz="1500" b="1" baseline="-25000"/>
              <a:t>1</a:t>
            </a:r>
            <a:r>
              <a:rPr lang="en-GB" sz="1500" b="1"/>
              <a:t> because it is generated randomly at time </a:t>
            </a:r>
            <a:r>
              <a:rPr lang="en-GB" sz="1500" b="1" i="1"/>
              <a:t>t</a:t>
            </a:r>
            <a:r>
              <a:rPr lang="en-GB" sz="1500" b="1"/>
              <a:t>, by which time </a:t>
            </a:r>
            <a:r>
              <a:rPr lang="en-GB" sz="1500" b="1" i="1"/>
              <a:t>X</a:t>
            </a:r>
            <a:r>
              <a:rPr lang="en-GB" sz="1500" b="1" i="1" baseline="-25000"/>
              <a:t>t</a:t>
            </a:r>
            <a:r>
              <a:rPr lang="en-GB" sz="1500" b="1" baseline="-25000">
                <a:cs typeface="Arial" charset="0"/>
              </a:rPr>
              <a:t>–</a:t>
            </a:r>
            <a:r>
              <a:rPr lang="en-GB" sz="1500" b="1" baseline="-25000"/>
              <a:t>1</a:t>
            </a:r>
            <a:r>
              <a:rPr lang="en-GB" sz="1500" b="1"/>
              <a:t> has already been determined.  Then Part (1) of Assumption C.7 is valid for the first equation.  The same goes for the second equation.</a:t>
            </a:r>
            <a:endParaRPr lang="en-GB" sz="1500" b="1">
              <a:cs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4"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3778628919"/>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47914" name="Equation" r:id="rId3" imgW="2527200" imgH="380880" progId="Equation.3">
                  <p:embed/>
                </p:oleObj>
              </mc:Choice>
              <mc:Fallback>
                <p:oleObj name="Equation" r:id="rId3" imgW="2527200" imgH="380880" progId="Equation.3">
                  <p:embed/>
                  <p:pic>
                    <p:nvPicPr>
                      <p:cNvPr id="0" name=""/>
                      <p:cNvPicPr>
                        <a:picLocks noChangeAspect="1" noChangeArrowheads="1"/>
                      </p:cNvPicPr>
                      <p:nvPr/>
                    </p:nvPicPr>
                    <p:blipFill>
                      <a:blip r:embed="rId4"/>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762477425"/>
              </p:ext>
            </p:extLst>
          </p:nvPr>
        </p:nvGraphicFramePr>
        <p:xfrm>
          <a:off x="3268663" y="687388"/>
          <a:ext cx="2571750" cy="385762"/>
        </p:xfrm>
        <a:graphic>
          <a:graphicData uri="http://schemas.openxmlformats.org/presentationml/2006/ole">
            <mc:AlternateContent xmlns:mc="http://schemas.openxmlformats.org/markup-compatibility/2006">
              <mc:Choice xmlns:v="urn:schemas-microsoft-com:vml" Requires="v">
                <p:oleObj spid="_x0000_s247915" name="Equation" r:id="rId5" imgW="2565360" imgH="380880" progId="Equation.3">
                  <p:embed/>
                </p:oleObj>
              </mc:Choice>
              <mc:Fallback>
                <p:oleObj name="Equation" r:id="rId5" imgW="2565360" imgH="38088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8663"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3754801"/>
            <a:ext cx="9144000" cy="721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872000"/>
            <a:ext cx="9144000" cy="17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883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2488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a:t>
            </a:r>
            <a:r>
              <a:rPr lang="en-GB" sz="1500" b="1" i="1"/>
              <a:t>u</a:t>
            </a:r>
            <a:r>
              <a:rPr lang="en-GB" sz="1500" b="1" i="1" baseline="-25000"/>
              <a:t>t</a:t>
            </a:r>
            <a:r>
              <a:rPr lang="en-GB" sz="1500" b="1"/>
              <a:t> is a determinant of </a:t>
            </a:r>
            <a:r>
              <a:rPr lang="en-GB" sz="1500" b="1" i="1"/>
              <a:t>Y</a:t>
            </a:r>
            <a:r>
              <a:rPr lang="en-GB" sz="1500" b="1" i="1" baseline="-25000"/>
              <a:t>t</a:t>
            </a:r>
            <a:r>
              <a:rPr lang="en-GB" sz="1500" b="1"/>
              <a:t>, and hence of </a:t>
            </a:r>
            <a:r>
              <a:rPr lang="en-GB" sz="1500" b="1" i="1"/>
              <a:t>X</a:t>
            </a:r>
            <a:r>
              <a:rPr lang="en-GB" sz="1500" b="1" i="1" baseline="-25000"/>
              <a:t>t</a:t>
            </a:r>
            <a:r>
              <a:rPr lang="en-GB" sz="1500" b="1" baseline="-25000"/>
              <a:t>+1</a:t>
            </a:r>
            <a:r>
              <a:rPr lang="en-GB" sz="1500" b="1"/>
              <a:t>.  This means that </a:t>
            </a:r>
            <a:r>
              <a:rPr lang="en-GB" sz="1500" b="1" i="1"/>
              <a:t>u</a:t>
            </a:r>
            <a:r>
              <a:rPr lang="en-GB" sz="1500" b="1" i="1" baseline="-25000"/>
              <a:t>t</a:t>
            </a:r>
            <a:r>
              <a:rPr lang="en-GB" sz="1500" b="1"/>
              <a:t> is correlated with the </a:t>
            </a:r>
            <a:r>
              <a:rPr lang="en-GB" sz="1500" b="1" i="1"/>
              <a:t>X</a:t>
            </a:r>
            <a:r>
              <a:rPr lang="en-GB" sz="1500" b="1"/>
              <a:t> regressor in the first equation in the observations for </a:t>
            </a:r>
            <a:r>
              <a:rPr lang="en-GB" sz="1500" b="1" i="1"/>
              <a:t>Y</a:t>
            </a:r>
            <a:r>
              <a:rPr lang="en-GB" sz="1500" b="1" i="1" baseline="-25000"/>
              <a:t>t</a:t>
            </a:r>
            <a:r>
              <a:rPr lang="en-GB" sz="1500" b="1" baseline="-25000"/>
              <a:t>+2</a:t>
            </a:r>
            <a:r>
              <a:rPr lang="en-GB" sz="1500" b="1"/>
              <a:t>, </a:t>
            </a:r>
            <a:r>
              <a:rPr lang="en-GB" sz="1500" b="1" i="1"/>
              <a:t>Y</a:t>
            </a:r>
            <a:r>
              <a:rPr lang="en-GB" sz="1500" b="1" i="1" baseline="-25000"/>
              <a:t>t</a:t>
            </a:r>
            <a:r>
              <a:rPr lang="en-GB" sz="1500" b="1" baseline="-25000"/>
              <a:t>+4</a:t>
            </a:r>
            <a:r>
              <a:rPr lang="en-GB" sz="1500" b="1"/>
              <a:t>, ... etc.  Again Part (2) of Assumption C.7 is violated and the OLS estimators will be biased.</a:t>
            </a:r>
            <a:r>
              <a:rPr lang="en-US" sz="1500"/>
              <a:t> </a:t>
            </a:r>
            <a:endParaRPr lang="en-GB" sz="1500"/>
          </a:p>
        </p:txBody>
      </p:sp>
      <p:graphicFrame>
        <p:nvGraphicFramePr>
          <p:cNvPr id="248852" name="Object 20"/>
          <p:cNvGraphicFramePr>
            <a:graphicFrameLocks noChangeAspect="1"/>
          </p:cNvGraphicFramePr>
          <p:nvPr>
            <p:extLst>
              <p:ext uri="{D42A27DB-BD31-4B8C-83A1-F6EECF244321}">
                <p14:modId xmlns:p14="http://schemas.microsoft.com/office/powerpoint/2010/main" val="4169931788"/>
              </p:ext>
            </p:extLst>
          </p:nvPr>
        </p:nvGraphicFramePr>
        <p:xfrm>
          <a:off x="3063875" y="3922713"/>
          <a:ext cx="2997200" cy="381000"/>
        </p:xfrm>
        <a:graphic>
          <a:graphicData uri="http://schemas.openxmlformats.org/presentationml/2006/ole">
            <mc:AlternateContent xmlns:mc="http://schemas.openxmlformats.org/markup-compatibility/2006">
              <mc:Choice xmlns:v="urn:schemas-microsoft-com:vml" Requires="v">
                <p:oleObj spid="_x0000_s249017" name="Equation" r:id="rId3" imgW="2997000" imgH="380880" progId="Equation.3">
                  <p:embed/>
                </p:oleObj>
              </mc:Choice>
              <mc:Fallback>
                <p:oleObj name="Equation" r:id="rId3" imgW="2997000" imgH="38088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75" y="392271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8853" name="Object 21"/>
          <p:cNvGraphicFramePr>
            <a:graphicFrameLocks noChangeAspect="1"/>
          </p:cNvGraphicFramePr>
          <p:nvPr>
            <p:extLst>
              <p:ext uri="{D42A27DB-BD31-4B8C-83A1-F6EECF244321}">
                <p14:modId xmlns:p14="http://schemas.microsoft.com/office/powerpoint/2010/main" val="2811160973"/>
              </p:ext>
            </p:extLst>
          </p:nvPr>
        </p:nvGraphicFramePr>
        <p:xfrm>
          <a:off x="2986088" y="2011363"/>
          <a:ext cx="4318000" cy="1473200"/>
        </p:xfrm>
        <a:graphic>
          <a:graphicData uri="http://schemas.openxmlformats.org/presentationml/2006/ole">
            <mc:AlternateContent xmlns:mc="http://schemas.openxmlformats.org/markup-compatibility/2006">
              <mc:Choice xmlns:v="urn:schemas-microsoft-com:vml" Requires="v">
                <p:oleObj spid="_x0000_s249018" name="Equation" r:id="rId5" imgW="4317840" imgH="1473120" progId="Equation.3">
                  <p:embed/>
                </p:oleObj>
              </mc:Choice>
              <mc:Fallback>
                <p:oleObj name="Equation" r:id="rId5" imgW="4317840" imgH="1473120" progId="Equation.3">
                  <p:embed/>
                  <p:pic>
                    <p:nvPicPr>
                      <p:cNvPr id="0" name="Object 21"/>
                      <p:cNvPicPr>
                        <a:picLocks noChangeAspect="1" noChangeArrowheads="1"/>
                      </p:cNvPicPr>
                      <p:nvPr/>
                    </p:nvPicPr>
                    <p:blipFill>
                      <a:blip r:embed="rId6"/>
                      <a:srcRect/>
                      <a:stretch>
                        <a:fillRect/>
                      </a:stretch>
                    </p:blipFill>
                    <p:spPr bwMode="auto">
                      <a:xfrm>
                        <a:off x="2986088" y="2011363"/>
                        <a:ext cx="43180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8855" name="Line 23"/>
          <p:cNvSpPr>
            <a:spLocks noChangeShapeType="1"/>
          </p:cNvSpPr>
          <p:nvPr/>
        </p:nvSpPr>
        <p:spPr bwMode="auto">
          <a:xfrm flipH="1">
            <a:off x="5041900" y="3771900"/>
            <a:ext cx="1260000" cy="234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8"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762477425"/>
              </p:ext>
            </p:extLst>
          </p:nvPr>
        </p:nvGraphicFramePr>
        <p:xfrm>
          <a:off x="3268800" y="687388"/>
          <a:ext cx="2571750" cy="385762"/>
        </p:xfrm>
        <a:graphic>
          <a:graphicData uri="http://schemas.openxmlformats.org/presentationml/2006/ole">
            <mc:AlternateContent xmlns:mc="http://schemas.openxmlformats.org/markup-compatibility/2006">
              <mc:Choice xmlns:v="urn:schemas-microsoft-com:vml" Requires="v">
                <p:oleObj spid="_x0000_s249019" name="Equation" r:id="rId7" imgW="2565360" imgH="380880" progId="Equation.3">
                  <p:embed/>
                </p:oleObj>
              </mc:Choice>
              <mc:Fallback>
                <p:oleObj name="Equation" r:id="rId7" imgW="2565360" imgH="380880" progId="Equation.3">
                  <p:embed/>
                  <p:pic>
                    <p:nvPicPr>
                      <p:cNvPr id="0" name=""/>
                      <p:cNvPicPr>
                        <a:picLocks noChangeAspect="1" noChangeArrowheads="1"/>
                      </p:cNvPicPr>
                      <p:nvPr/>
                    </p:nvPicPr>
                    <p:blipFill>
                      <a:blip r:embed="rId8"/>
                      <a:srcRect/>
                      <a:stretch>
                        <a:fillRect/>
                      </a:stretch>
                    </p:blipFill>
                    <p:spPr bwMode="auto">
                      <a:xfrm>
                        <a:off x="3268800"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778628919"/>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49020" name="Equation" r:id="rId9" imgW="2527200" imgH="380880" progId="Equation.3">
                  <p:embed/>
                </p:oleObj>
              </mc:Choice>
              <mc:Fallback>
                <p:oleObj name="Equation" r:id="rId9" imgW="2527200" imgH="380880" progId="Equation.3">
                  <p:embed/>
                  <p:pic>
                    <p:nvPicPr>
                      <p:cNvPr id="0" name=""/>
                      <p:cNvPicPr>
                        <a:picLocks noChangeAspect="1" noChangeArrowheads="1"/>
                      </p:cNvPicPr>
                      <p:nvPr/>
                    </p:nvPicPr>
                    <p:blipFill>
                      <a:blip r:embed="rId10"/>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6"/>
          <p:cNvSpPr>
            <a:spLocks noChangeArrowheads="1"/>
          </p:cNvSpPr>
          <p:nvPr/>
        </p:nvSpPr>
        <p:spPr bwMode="auto">
          <a:xfrm>
            <a:off x="6334125" y="3502274"/>
            <a:ext cx="2143126" cy="545851"/>
          </a:xfrm>
          <a:prstGeom prst="rect">
            <a:avLst/>
          </a:prstGeom>
          <a:solidFill>
            <a:schemeClr val="bg1"/>
          </a:solidFill>
          <a:ln>
            <a:noFill/>
          </a:ln>
          <a:effectLst>
            <a:innerShdw blurRad="95250">
              <a:schemeClr val="tx1"/>
            </a:innerShdw>
          </a:effectLst>
        </p:spPr>
        <p:txBody>
          <a:bodyPr wrap="none" anchor="ctr"/>
          <a:lstStyle/>
          <a:p>
            <a:pPr>
              <a:defRPr/>
            </a:pPr>
            <a:endParaRPr lang="en-GB"/>
          </a:p>
        </p:txBody>
      </p:sp>
      <p:sp>
        <p:nvSpPr>
          <p:cNvPr id="248854" name="Text Box 22"/>
          <p:cNvSpPr txBox="1">
            <a:spLocks noChangeArrowheads="1"/>
          </p:cNvSpPr>
          <p:nvPr/>
        </p:nvSpPr>
        <p:spPr bwMode="auto">
          <a:xfrm>
            <a:off x="6407150" y="3521075"/>
            <a:ext cx="214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a:latin typeface="Times New Roman" pitchFamily="18" charset="0"/>
              </a:rPr>
              <a:t>X</a:t>
            </a:r>
            <a:r>
              <a:rPr lang="en-GB" sz="2400" b="1" i="1" baseline="-25000">
                <a:latin typeface="Times New Roman" pitchFamily="18" charset="0"/>
              </a:rPr>
              <a:t>t</a:t>
            </a:r>
            <a:r>
              <a:rPr lang="en-GB" sz="2400" b="1" baseline="-25000">
                <a:latin typeface="Times New Roman" pitchFamily="18" charset="0"/>
              </a:rPr>
              <a:t>+1</a:t>
            </a:r>
            <a:r>
              <a:rPr lang="en-GB" sz="2400" b="1" i="1" baseline="-25000">
                <a:latin typeface="Times New Roman" pitchFamily="18" charset="0"/>
              </a:rPr>
              <a:t> </a:t>
            </a:r>
            <a:r>
              <a:rPr lang="en-GB" sz="2400" b="1" i="1">
                <a:latin typeface="Times New Roman" pitchFamily="18" charset="0"/>
                <a:cs typeface="Times New Roman" pitchFamily="18" charset="0"/>
              </a:rPr>
              <a:t>←</a:t>
            </a:r>
            <a:r>
              <a:rPr lang="en-GB" sz="2400" b="1">
                <a:latin typeface="Times New Roman" pitchFamily="18" charset="0"/>
                <a:cs typeface="Times New Roman" pitchFamily="18" charset="0"/>
              </a:rPr>
              <a:t> </a:t>
            </a:r>
            <a:r>
              <a:rPr lang="en-GB" sz="2400" b="1" i="1">
                <a:latin typeface="Times New Roman" pitchFamily="18" charset="0"/>
                <a:cs typeface="Times New Roman" pitchFamily="18" charset="0"/>
              </a:rPr>
              <a:t>Y</a:t>
            </a:r>
            <a:r>
              <a:rPr lang="en-GB" sz="2400" b="1" i="1" baseline="-25000">
                <a:latin typeface="Times New Roman" pitchFamily="18" charset="0"/>
                <a:cs typeface="Times New Roman" pitchFamily="18" charset="0"/>
              </a:rPr>
              <a:t>t </a:t>
            </a:r>
            <a:r>
              <a:rPr lang="en-GB" sz="2400" b="1" i="1">
                <a:latin typeface="Times New Roman" pitchFamily="18" charset="0"/>
              </a:rPr>
              <a:t>← u</a:t>
            </a:r>
            <a:r>
              <a:rPr lang="en-GB" sz="2400" b="1" i="1" baseline="-25000">
                <a:latin typeface="Times New Roman" pitchFamily="18" charset="0"/>
                <a:cs typeface="Times New Roman" pitchFamily="18" charset="0"/>
              </a:rPr>
              <a:t>t</a:t>
            </a:r>
            <a:endParaRPr lang="en-GB" sz="2400" b="1" baseline="-25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985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
        <p:nvSpPr>
          <p:cNvPr id="2498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Since interactions and lags are common in economic models using time series data, the problem of biased coefficients should be taken as the working hypothesis, the rule rather than the exception.</a:t>
            </a:r>
            <a:endParaRPr lang="en-GB" sz="150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9" name="Rectangle 16"/>
          <p:cNvSpPr>
            <a:spLocks noChangeArrowheads="1"/>
          </p:cNvSpPr>
          <p:nvPr/>
        </p:nvSpPr>
        <p:spPr bwMode="auto">
          <a:xfrm>
            <a:off x="0" y="3754801"/>
            <a:ext cx="9144000" cy="721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872000"/>
            <a:ext cx="9144000" cy="17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4280501054"/>
              </p:ext>
            </p:extLst>
          </p:nvPr>
        </p:nvGraphicFramePr>
        <p:xfrm>
          <a:off x="3063875" y="3922713"/>
          <a:ext cx="2997200" cy="381000"/>
        </p:xfrm>
        <a:graphic>
          <a:graphicData uri="http://schemas.openxmlformats.org/presentationml/2006/ole">
            <mc:AlternateContent xmlns:mc="http://schemas.openxmlformats.org/markup-compatibility/2006">
              <mc:Choice xmlns:v="urn:schemas-microsoft-com:vml" Requires="v">
                <p:oleObj spid="_x0000_s250040" name="Equation" r:id="rId3" imgW="2997000" imgH="380880" progId="Equation.3">
                  <p:embed/>
                </p:oleObj>
              </mc:Choice>
              <mc:Fallback>
                <p:oleObj name="Equation" r:id="rId3" imgW="29970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75" y="392271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705988605"/>
              </p:ext>
            </p:extLst>
          </p:nvPr>
        </p:nvGraphicFramePr>
        <p:xfrm>
          <a:off x="2986088" y="2011363"/>
          <a:ext cx="4318000" cy="1473200"/>
        </p:xfrm>
        <a:graphic>
          <a:graphicData uri="http://schemas.openxmlformats.org/presentationml/2006/ole">
            <mc:AlternateContent xmlns:mc="http://schemas.openxmlformats.org/markup-compatibility/2006">
              <mc:Choice xmlns:v="urn:schemas-microsoft-com:vml" Requires="v">
                <p:oleObj spid="_x0000_s250041" name="Equation" r:id="rId5" imgW="4317840" imgH="1473120" progId="Equation.3">
                  <p:embed/>
                </p:oleObj>
              </mc:Choice>
              <mc:Fallback>
                <p:oleObj name="Equation" r:id="rId5" imgW="4317840" imgH="1473120" progId="Equation.3">
                  <p:embed/>
                  <p:pic>
                    <p:nvPicPr>
                      <p:cNvPr id="0" name=""/>
                      <p:cNvPicPr>
                        <a:picLocks noChangeAspect="1" noChangeArrowheads="1"/>
                      </p:cNvPicPr>
                      <p:nvPr/>
                    </p:nvPicPr>
                    <p:blipFill>
                      <a:blip r:embed="rId6"/>
                      <a:srcRect/>
                      <a:stretch>
                        <a:fillRect/>
                      </a:stretch>
                    </p:blipFill>
                    <p:spPr bwMode="auto">
                      <a:xfrm>
                        <a:off x="2986088" y="2011363"/>
                        <a:ext cx="43180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3"/>
          <p:cNvSpPr>
            <a:spLocks noChangeShapeType="1"/>
          </p:cNvSpPr>
          <p:nvPr/>
        </p:nvSpPr>
        <p:spPr bwMode="auto">
          <a:xfrm flipH="1">
            <a:off x="5041900" y="3771900"/>
            <a:ext cx="1260000" cy="234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041438077"/>
              </p:ext>
            </p:extLst>
          </p:nvPr>
        </p:nvGraphicFramePr>
        <p:xfrm>
          <a:off x="3268800" y="687388"/>
          <a:ext cx="2571750" cy="385762"/>
        </p:xfrm>
        <a:graphic>
          <a:graphicData uri="http://schemas.openxmlformats.org/presentationml/2006/ole">
            <mc:AlternateContent xmlns:mc="http://schemas.openxmlformats.org/markup-compatibility/2006">
              <mc:Choice xmlns:v="urn:schemas-microsoft-com:vml" Requires="v">
                <p:oleObj spid="_x0000_s250042" name="Equation" r:id="rId7" imgW="2565360" imgH="380880" progId="Equation.3">
                  <p:embed/>
                </p:oleObj>
              </mc:Choice>
              <mc:Fallback>
                <p:oleObj name="Equation" r:id="rId7" imgW="2565360" imgH="380880" progId="Equation.3">
                  <p:embed/>
                  <p:pic>
                    <p:nvPicPr>
                      <p:cNvPr id="0" name=""/>
                      <p:cNvPicPr>
                        <a:picLocks noChangeAspect="1" noChangeArrowheads="1"/>
                      </p:cNvPicPr>
                      <p:nvPr/>
                    </p:nvPicPr>
                    <p:blipFill>
                      <a:blip r:embed="rId8"/>
                      <a:srcRect/>
                      <a:stretch>
                        <a:fillRect/>
                      </a:stretch>
                    </p:blipFill>
                    <p:spPr bwMode="auto">
                      <a:xfrm>
                        <a:off x="3268800"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4265584878"/>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50043" name="Equation" r:id="rId9" imgW="2527200" imgH="380880" progId="Equation.3">
                  <p:embed/>
                </p:oleObj>
              </mc:Choice>
              <mc:Fallback>
                <p:oleObj name="Equation" r:id="rId9" imgW="2527200" imgH="380880" progId="Equation.3">
                  <p:embed/>
                  <p:pic>
                    <p:nvPicPr>
                      <p:cNvPr id="0" name=""/>
                      <p:cNvPicPr>
                        <a:picLocks noChangeAspect="1" noChangeArrowheads="1"/>
                      </p:cNvPicPr>
                      <p:nvPr/>
                    </p:nvPicPr>
                    <p:blipFill>
                      <a:blip r:embed="rId10"/>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16"/>
          <p:cNvSpPr>
            <a:spLocks noChangeArrowheads="1"/>
          </p:cNvSpPr>
          <p:nvPr/>
        </p:nvSpPr>
        <p:spPr bwMode="auto">
          <a:xfrm>
            <a:off x="6334125" y="3502274"/>
            <a:ext cx="2143126" cy="545851"/>
          </a:xfrm>
          <a:prstGeom prst="rect">
            <a:avLst/>
          </a:prstGeom>
          <a:solidFill>
            <a:schemeClr val="bg1"/>
          </a:solidFill>
          <a:ln>
            <a:noFill/>
          </a:ln>
          <a:effectLst>
            <a:innerShdw blurRad="95250">
              <a:schemeClr val="tx1"/>
            </a:innerShdw>
          </a:effectLst>
        </p:spPr>
        <p:txBody>
          <a:bodyPr wrap="none" anchor="ctr"/>
          <a:lstStyle/>
          <a:p>
            <a:pPr>
              <a:defRPr/>
            </a:pPr>
            <a:endParaRPr lang="en-GB"/>
          </a:p>
        </p:txBody>
      </p:sp>
      <p:sp>
        <p:nvSpPr>
          <p:cNvPr id="28" name="Text Box 22"/>
          <p:cNvSpPr txBox="1">
            <a:spLocks noChangeArrowheads="1"/>
          </p:cNvSpPr>
          <p:nvPr/>
        </p:nvSpPr>
        <p:spPr bwMode="auto">
          <a:xfrm>
            <a:off x="6407150" y="3521075"/>
            <a:ext cx="214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a:latin typeface="Times New Roman" pitchFamily="18" charset="0"/>
              </a:rPr>
              <a:t>X</a:t>
            </a:r>
            <a:r>
              <a:rPr lang="en-GB" sz="2400" b="1" i="1" baseline="-25000">
                <a:latin typeface="Times New Roman" pitchFamily="18" charset="0"/>
              </a:rPr>
              <a:t>t</a:t>
            </a:r>
            <a:r>
              <a:rPr lang="en-GB" sz="2400" b="1" baseline="-25000">
                <a:latin typeface="Times New Roman" pitchFamily="18" charset="0"/>
              </a:rPr>
              <a:t>+1</a:t>
            </a:r>
            <a:r>
              <a:rPr lang="en-GB" sz="2400" b="1" i="1" baseline="-25000">
                <a:latin typeface="Times New Roman" pitchFamily="18" charset="0"/>
              </a:rPr>
              <a:t> </a:t>
            </a:r>
            <a:r>
              <a:rPr lang="en-GB" sz="2400" b="1" i="1">
                <a:latin typeface="Times New Roman" pitchFamily="18" charset="0"/>
                <a:cs typeface="Times New Roman" pitchFamily="18" charset="0"/>
              </a:rPr>
              <a:t>←</a:t>
            </a:r>
            <a:r>
              <a:rPr lang="en-GB" sz="2400" b="1">
                <a:latin typeface="Times New Roman" pitchFamily="18" charset="0"/>
                <a:cs typeface="Times New Roman" pitchFamily="18" charset="0"/>
              </a:rPr>
              <a:t> </a:t>
            </a:r>
            <a:r>
              <a:rPr lang="en-GB" sz="2400" b="1" i="1">
                <a:latin typeface="Times New Roman" pitchFamily="18" charset="0"/>
                <a:cs typeface="Times New Roman" pitchFamily="18" charset="0"/>
              </a:rPr>
              <a:t>Y</a:t>
            </a:r>
            <a:r>
              <a:rPr lang="en-GB" sz="2400" b="1" i="1" baseline="-25000">
                <a:latin typeface="Times New Roman" pitchFamily="18" charset="0"/>
                <a:cs typeface="Times New Roman" pitchFamily="18" charset="0"/>
              </a:rPr>
              <a:t>t </a:t>
            </a:r>
            <a:r>
              <a:rPr lang="en-GB" sz="2400" b="1" i="1">
                <a:latin typeface="Times New Roman" pitchFamily="18" charset="0"/>
              </a:rPr>
              <a:t>← u</a:t>
            </a:r>
            <a:r>
              <a:rPr lang="en-GB" sz="2400" b="1" i="1" baseline="-25000">
                <a:latin typeface="Times New Roman" pitchFamily="18" charset="0"/>
                <a:cs typeface="Times New Roman" pitchFamily="18" charset="0"/>
              </a:rPr>
              <a:t>t</a:t>
            </a:r>
            <a:endParaRPr lang="en-GB" sz="2400" b="1" baseline="-25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0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
        <p:nvSpPr>
          <p:cNvPr id="25088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Fortunately Part (2) of Assumption C.7 is not required for consistency.  Part (1) is a necessary condition.  If it is violated, the regression coefficients will be inconsistent.  </a:t>
            </a:r>
            <a:endParaRPr lang="en-GB" sz="150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8" name="Rectangle 16"/>
          <p:cNvSpPr>
            <a:spLocks noChangeArrowheads="1"/>
          </p:cNvSpPr>
          <p:nvPr/>
        </p:nvSpPr>
        <p:spPr bwMode="auto">
          <a:xfrm>
            <a:off x="0" y="3754801"/>
            <a:ext cx="9144000" cy="721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872000"/>
            <a:ext cx="9144000" cy="17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20"/>
          <p:cNvGraphicFramePr>
            <a:graphicFrameLocks noChangeAspect="1"/>
          </p:cNvGraphicFramePr>
          <p:nvPr>
            <p:extLst>
              <p:ext uri="{D42A27DB-BD31-4B8C-83A1-F6EECF244321}">
                <p14:modId xmlns:p14="http://schemas.microsoft.com/office/powerpoint/2010/main" val="4280501054"/>
              </p:ext>
            </p:extLst>
          </p:nvPr>
        </p:nvGraphicFramePr>
        <p:xfrm>
          <a:off x="3063875" y="3922713"/>
          <a:ext cx="2997200" cy="381000"/>
        </p:xfrm>
        <a:graphic>
          <a:graphicData uri="http://schemas.openxmlformats.org/presentationml/2006/ole">
            <mc:AlternateContent xmlns:mc="http://schemas.openxmlformats.org/markup-compatibility/2006">
              <mc:Choice xmlns:v="urn:schemas-microsoft-com:vml" Requires="v">
                <p:oleObj spid="_x0000_s251062" name="Equation" r:id="rId3" imgW="2997000" imgH="380880" progId="Equation.3">
                  <p:embed/>
                </p:oleObj>
              </mc:Choice>
              <mc:Fallback>
                <p:oleObj name="Equation" r:id="rId3" imgW="29970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75" y="392271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1"/>
          <p:cNvGraphicFramePr>
            <a:graphicFrameLocks noChangeAspect="1"/>
          </p:cNvGraphicFramePr>
          <p:nvPr>
            <p:extLst>
              <p:ext uri="{D42A27DB-BD31-4B8C-83A1-F6EECF244321}">
                <p14:modId xmlns:p14="http://schemas.microsoft.com/office/powerpoint/2010/main" val="2705988605"/>
              </p:ext>
            </p:extLst>
          </p:nvPr>
        </p:nvGraphicFramePr>
        <p:xfrm>
          <a:off x="2986088" y="2011363"/>
          <a:ext cx="4318000" cy="1473200"/>
        </p:xfrm>
        <a:graphic>
          <a:graphicData uri="http://schemas.openxmlformats.org/presentationml/2006/ole">
            <mc:AlternateContent xmlns:mc="http://schemas.openxmlformats.org/markup-compatibility/2006">
              <mc:Choice xmlns:v="urn:schemas-microsoft-com:vml" Requires="v">
                <p:oleObj spid="_x0000_s251063" name="Equation" r:id="rId5" imgW="4317840" imgH="1473120" progId="Equation.3">
                  <p:embed/>
                </p:oleObj>
              </mc:Choice>
              <mc:Fallback>
                <p:oleObj name="Equation" r:id="rId5" imgW="4317840" imgH="1473120" progId="Equation.3">
                  <p:embed/>
                  <p:pic>
                    <p:nvPicPr>
                      <p:cNvPr id="0" name=""/>
                      <p:cNvPicPr>
                        <a:picLocks noChangeAspect="1" noChangeArrowheads="1"/>
                      </p:cNvPicPr>
                      <p:nvPr/>
                    </p:nvPicPr>
                    <p:blipFill>
                      <a:blip r:embed="rId6"/>
                      <a:srcRect/>
                      <a:stretch>
                        <a:fillRect/>
                      </a:stretch>
                    </p:blipFill>
                    <p:spPr bwMode="auto">
                      <a:xfrm>
                        <a:off x="2986088" y="2011363"/>
                        <a:ext cx="43180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3"/>
          <p:cNvSpPr>
            <a:spLocks noChangeShapeType="1"/>
          </p:cNvSpPr>
          <p:nvPr/>
        </p:nvSpPr>
        <p:spPr bwMode="auto">
          <a:xfrm flipH="1">
            <a:off x="5041900" y="3771900"/>
            <a:ext cx="1260000" cy="234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041438077"/>
              </p:ext>
            </p:extLst>
          </p:nvPr>
        </p:nvGraphicFramePr>
        <p:xfrm>
          <a:off x="3268800" y="687388"/>
          <a:ext cx="2571750" cy="385762"/>
        </p:xfrm>
        <a:graphic>
          <a:graphicData uri="http://schemas.openxmlformats.org/presentationml/2006/ole">
            <mc:AlternateContent xmlns:mc="http://schemas.openxmlformats.org/markup-compatibility/2006">
              <mc:Choice xmlns:v="urn:schemas-microsoft-com:vml" Requires="v">
                <p:oleObj spid="_x0000_s251064" name="Equation" r:id="rId7" imgW="2565360" imgH="380880" progId="Equation.3">
                  <p:embed/>
                </p:oleObj>
              </mc:Choice>
              <mc:Fallback>
                <p:oleObj name="Equation" r:id="rId7" imgW="2565360" imgH="380880" progId="Equation.3">
                  <p:embed/>
                  <p:pic>
                    <p:nvPicPr>
                      <p:cNvPr id="0" name=""/>
                      <p:cNvPicPr>
                        <a:picLocks noChangeAspect="1" noChangeArrowheads="1"/>
                      </p:cNvPicPr>
                      <p:nvPr/>
                    </p:nvPicPr>
                    <p:blipFill>
                      <a:blip r:embed="rId8"/>
                      <a:srcRect/>
                      <a:stretch>
                        <a:fillRect/>
                      </a:stretch>
                    </p:blipFill>
                    <p:spPr bwMode="auto">
                      <a:xfrm>
                        <a:off x="3268800"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265584878"/>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51065" name="Equation" r:id="rId9" imgW="2527200" imgH="380880" progId="Equation.3">
                  <p:embed/>
                </p:oleObj>
              </mc:Choice>
              <mc:Fallback>
                <p:oleObj name="Equation" r:id="rId9" imgW="2527200" imgH="380880" progId="Equation.3">
                  <p:embed/>
                  <p:pic>
                    <p:nvPicPr>
                      <p:cNvPr id="0" name=""/>
                      <p:cNvPicPr>
                        <a:picLocks noChangeAspect="1" noChangeArrowheads="1"/>
                      </p:cNvPicPr>
                      <p:nvPr/>
                    </p:nvPicPr>
                    <p:blipFill>
                      <a:blip r:embed="rId10"/>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6"/>
          <p:cNvSpPr>
            <a:spLocks noChangeArrowheads="1"/>
          </p:cNvSpPr>
          <p:nvPr/>
        </p:nvSpPr>
        <p:spPr bwMode="auto">
          <a:xfrm>
            <a:off x="6334125" y="3502274"/>
            <a:ext cx="2143126" cy="545851"/>
          </a:xfrm>
          <a:prstGeom prst="rect">
            <a:avLst/>
          </a:prstGeom>
          <a:solidFill>
            <a:schemeClr val="bg1"/>
          </a:solidFill>
          <a:ln>
            <a:noFill/>
          </a:ln>
          <a:effectLst>
            <a:innerShdw blurRad="95250">
              <a:schemeClr val="tx1"/>
            </a:innerShdw>
          </a:effectLst>
        </p:spPr>
        <p:txBody>
          <a:bodyPr wrap="none" anchor="ctr"/>
          <a:lstStyle/>
          <a:p>
            <a:pPr>
              <a:defRPr/>
            </a:pPr>
            <a:endParaRPr lang="en-GB"/>
          </a:p>
        </p:txBody>
      </p:sp>
      <p:sp>
        <p:nvSpPr>
          <p:cNvPr id="27" name="Text Box 22"/>
          <p:cNvSpPr txBox="1">
            <a:spLocks noChangeArrowheads="1"/>
          </p:cNvSpPr>
          <p:nvPr/>
        </p:nvSpPr>
        <p:spPr bwMode="auto">
          <a:xfrm>
            <a:off x="6407150" y="3521075"/>
            <a:ext cx="214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a:latin typeface="Times New Roman" pitchFamily="18" charset="0"/>
              </a:rPr>
              <a:t>X</a:t>
            </a:r>
            <a:r>
              <a:rPr lang="en-GB" sz="2400" b="1" i="1" baseline="-25000">
                <a:latin typeface="Times New Roman" pitchFamily="18" charset="0"/>
              </a:rPr>
              <a:t>t</a:t>
            </a:r>
            <a:r>
              <a:rPr lang="en-GB" sz="2400" b="1" baseline="-25000">
                <a:latin typeface="Times New Roman" pitchFamily="18" charset="0"/>
              </a:rPr>
              <a:t>+1</a:t>
            </a:r>
            <a:r>
              <a:rPr lang="en-GB" sz="2400" b="1" i="1" baseline="-25000">
                <a:latin typeface="Times New Roman" pitchFamily="18" charset="0"/>
              </a:rPr>
              <a:t> </a:t>
            </a:r>
            <a:r>
              <a:rPr lang="en-GB" sz="2400" b="1" i="1">
                <a:latin typeface="Times New Roman" pitchFamily="18" charset="0"/>
                <a:cs typeface="Times New Roman" pitchFamily="18" charset="0"/>
              </a:rPr>
              <a:t>←</a:t>
            </a:r>
            <a:r>
              <a:rPr lang="en-GB" sz="2400" b="1">
                <a:latin typeface="Times New Roman" pitchFamily="18" charset="0"/>
                <a:cs typeface="Times New Roman" pitchFamily="18" charset="0"/>
              </a:rPr>
              <a:t> </a:t>
            </a:r>
            <a:r>
              <a:rPr lang="en-GB" sz="2400" b="1" i="1">
                <a:latin typeface="Times New Roman" pitchFamily="18" charset="0"/>
                <a:cs typeface="Times New Roman" pitchFamily="18" charset="0"/>
              </a:rPr>
              <a:t>Y</a:t>
            </a:r>
            <a:r>
              <a:rPr lang="en-GB" sz="2400" b="1" i="1" baseline="-25000">
                <a:latin typeface="Times New Roman" pitchFamily="18" charset="0"/>
                <a:cs typeface="Times New Roman" pitchFamily="18" charset="0"/>
              </a:rPr>
              <a:t>t </a:t>
            </a:r>
            <a:r>
              <a:rPr lang="en-GB" sz="2400" b="1" i="1">
                <a:latin typeface="Times New Roman" pitchFamily="18" charset="0"/>
              </a:rPr>
              <a:t>← u</a:t>
            </a:r>
            <a:r>
              <a:rPr lang="en-GB" sz="2400" b="1" i="1" baseline="-25000">
                <a:latin typeface="Times New Roman" pitchFamily="18" charset="0"/>
                <a:cs typeface="Times New Roman" pitchFamily="18" charset="0"/>
              </a:rPr>
              <a:t>t</a:t>
            </a:r>
            <a:endParaRPr lang="en-GB" sz="2400" b="1" baseline="-25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23757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unbiasedness really depended on part (1).  Of course, this might fail, as we saw with measurement errors in the regressors and with simultaneous equations estimation.</a:t>
            </a:r>
            <a:r>
              <a:rPr lang="en-US" sz="1500"/>
              <a:t>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40796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15"/>
          <p:cNvSpPr txBox="1">
            <a:spLocks noChangeArrowheads="1"/>
          </p:cNvSpPr>
          <p:nvPr/>
        </p:nvSpPr>
        <p:spPr bwMode="auto">
          <a:xfrm>
            <a:off x="301625" y="455613"/>
            <a:ext cx="8532813" cy="3992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257300" algn="l"/>
                <a:tab pos="4483100" algn="ctr"/>
              </a:tabLst>
              <a:defRPr sz="2400">
                <a:solidFill>
                  <a:schemeClr val="tx1"/>
                </a:solidFill>
                <a:latin typeface="Times New Roman" pitchFamily="18" charset="0"/>
              </a:defRPr>
            </a:lvl1pPr>
            <a:lvl2pPr marL="2693988">
              <a:tabLst>
                <a:tab pos="1257300" algn="l"/>
                <a:tab pos="4483100" algn="ctr"/>
              </a:tabLst>
              <a:defRPr sz="2400">
                <a:solidFill>
                  <a:schemeClr val="tx1"/>
                </a:solidFill>
                <a:latin typeface="Times New Roman" pitchFamily="18" charset="0"/>
              </a:defRPr>
            </a:lvl2pPr>
            <a:lvl3pPr marL="2873375">
              <a:tabLst>
                <a:tab pos="1257300" algn="l"/>
                <a:tab pos="4483100" algn="ctr"/>
              </a:tabLst>
              <a:defRPr sz="2400">
                <a:solidFill>
                  <a:schemeClr val="tx1"/>
                </a:solidFill>
                <a:latin typeface="Times New Roman" pitchFamily="18" charset="0"/>
              </a:defRPr>
            </a:lvl3pPr>
            <a:lvl4pPr marL="3052763">
              <a:tabLst>
                <a:tab pos="1257300" algn="l"/>
                <a:tab pos="4483100" algn="ctr"/>
              </a:tabLst>
              <a:defRPr sz="2400">
                <a:solidFill>
                  <a:schemeClr val="tx1"/>
                </a:solidFill>
                <a:latin typeface="Times New Roman" pitchFamily="18" charset="0"/>
              </a:defRPr>
            </a:lvl4pPr>
            <a:lvl5pPr marL="3232150">
              <a:tabLst>
                <a:tab pos="12573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9pPr>
          </a:lstStyle>
          <a:p>
            <a:pPr>
              <a:lnSpc>
                <a:spcPct val="150000"/>
              </a:lnSpc>
            </a:pPr>
            <a:endParaRPr lang="en-US" sz="900" b="1" dirty="0">
              <a:latin typeface="Arial" charset="0"/>
            </a:endParaRPr>
          </a:p>
          <a:p>
            <a:pPr>
              <a:lnSpc>
                <a:spcPct val="150000"/>
              </a:lnSpc>
            </a:pPr>
            <a:r>
              <a:rPr lang="en-US" sz="1800" b="1" dirty="0">
                <a:latin typeface="Arial" charset="0"/>
              </a:rPr>
              <a:t>ASSUMPTIONS FOR MODEL C</a:t>
            </a:r>
          </a:p>
          <a:p>
            <a:pPr>
              <a:spcBef>
                <a:spcPct val="60000"/>
              </a:spcBef>
            </a:pPr>
            <a:r>
              <a:rPr lang="en-GB" sz="1800" b="1" dirty="0">
                <a:latin typeface="Arial" charset="0"/>
              </a:rPr>
              <a:t>C.7	The disturbance term is distributed independently of the </a:t>
            </a:r>
            <a:r>
              <a:rPr lang="en-GB" sz="1800" b="1" dirty="0" err="1">
                <a:latin typeface="Arial" charset="0"/>
              </a:rPr>
              <a:t>regressors</a:t>
            </a:r>
            <a:endParaRPr lang="en-GB" sz="1800" b="1" dirty="0">
              <a:latin typeface="Arial" charset="0"/>
            </a:endParaRPr>
          </a:p>
          <a:p>
            <a:pPr>
              <a:spcBef>
                <a:spcPct val="40000"/>
              </a:spcBef>
            </a:pPr>
            <a:r>
              <a:rPr lang="en-GB" sz="1400" b="1" i="1" dirty="0">
                <a:latin typeface="Arial" charset="0"/>
              </a:rPr>
              <a:t>	</a:t>
            </a:r>
            <a:r>
              <a:rPr lang="en-GB" b="1" i="1" dirty="0" err="1"/>
              <a:t>u</a:t>
            </a:r>
            <a:r>
              <a:rPr lang="en-GB" b="1" i="1" baseline="-25000" dirty="0" err="1"/>
              <a:t>t</a:t>
            </a:r>
            <a:r>
              <a:rPr lang="en-GB" sz="1800" b="1" dirty="0">
                <a:latin typeface="Arial" charset="0"/>
              </a:rPr>
              <a:t> 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 </a:t>
            </a:r>
            <a:r>
              <a:rPr lang="en-GB" b="1" i="1" dirty="0"/>
              <a:t>j</a:t>
            </a:r>
            <a:r>
              <a:rPr lang="en-US" b="1" dirty="0"/>
              <a:t> </a:t>
            </a:r>
          </a:p>
          <a:p>
            <a:pPr>
              <a:lnSpc>
                <a:spcPct val="120000"/>
              </a:lnSpc>
              <a:spcBef>
                <a:spcPct val="20000"/>
              </a:spcBef>
            </a:pPr>
            <a:r>
              <a:rPr lang="en-GB" b="1" dirty="0"/>
              <a:t>	</a:t>
            </a:r>
            <a:r>
              <a:rPr lang="en-GB" sz="1800" b="1" dirty="0">
                <a:latin typeface="Arial" charset="0"/>
              </a:rPr>
              <a:t>(1)	The disturbance term in any observation is distributed </a:t>
            </a:r>
          </a:p>
          <a:p>
            <a:pPr>
              <a:lnSpc>
                <a:spcPct val="120000"/>
              </a:lnSpc>
            </a:pPr>
            <a:r>
              <a:rPr lang="en-GB" sz="1800" b="1" dirty="0">
                <a:latin typeface="Arial" charset="0"/>
              </a:rPr>
              <a:t>		independently of the values of the </a:t>
            </a:r>
            <a:r>
              <a:rPr lang="en-GB" sz="1800" b="1" dirty="0" err="1">
                <a:latin typeface="Arial" charset="0"/>
              </a:rPr>
              <a:t>regressors</a:t>
            </a:r>
            <a:r>
              <a:rPr lang="en-GB" sz="1800" b="1" dirty="0">
                <a:latin typeface="Arial" charset="0"/>
              </a:rPr>
              <a:t> in the same</a:t>
            </a:r>
          </a:p>
          <a:p>
            <a:pPr>
              <a:lnSpc>
                <a:spcPct val="120000"/>
              </a:lnSpc>
            </a:pPr>
            <a:r>
              <a:rPr lang="en-GB" sz="1800" b="1" dirty="0">
                <a:latin typeface="Arial" charset="0"/>
              </a:rPr>
              <a:t>		observation, and</a:t>
            </a:r>
          </a:p>
          <a:p>
            <a:pPr>
              <a:lnSpc>
                <a:spcPct val="120000"/>
              </a:lnSpc>
              <a:spcBef>
                <a:spcPct val="40000"/>
              </a:spcBef>
            </a:pPr>
            <a:r>
              <a:rPr lang="en-GB" sz="1800" b="1" dirty="0">
                <a:latin typeface="Arial" charset="0"/>
              </a:rPr>
              <a:t>	(2)	The disturbance term in any observation is distributed</a:t>
            </a:r>
          </a:p>
          <a:p>
            <a:pPr>
              <a:lnSpc>
                <a:spcPct val="120000"/>
              </a:lnSpc>
            </a:pPr>
            <a:r>
              <a:rPr lang="en-GB" sz="1800" b="1" dirty="0">
                <a:latin typeface="Arial" charset="0"/>
              </a:rPr>
              <a:t>		independently of the values of the</a:t>
            </a:r>
          </a:p>
          <a:p>
            <a:pPr>
              <a:lnSpc>
                <a:spcPct val="120000"/>
              </a:lnSpc>
            </a:pPr>
            <a:r>
              <a:rPr lang="en-GB" sz="1800" b="1" dirty="0">
                <a:latin typeface="Arial" charset="0"/>
              </a:rPr>
              <a:t>		</a:t>
            </a:r>
            <a:r>
              <a:rPr lang="en-GB" sz="1800" b="1" dirty="0" err="1">
                <a:latin typeface="Arial" charset="0"/>
              </a:rPr>
              <a:t>regressors</a:t>
            </a:r>
            <a:r>
              <a:rPr lang="en-GB" sz="1800" b="1" dirty="0">
                <a:latin typeface="Arial" charset="0"/>
              </a:rPr>
              <a:t> in the other observations.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190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
        <p:nvSpPr>
          <p:cNvPr id="2519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Part (1) is not a sufficient condition for consistency because it is possible that the regression estimators may not tend to finite limits as the sample size becomes large.  This is a relatively technical issue that will be discussed in Chapter 13.</a:t>
            </a:r>
            <a:r>
              <a:rPr lang="en-GB" sz="1500"/>
              <a:t>  </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8" name="Rectangle 16"/>
          <p:cNvSpPr>
            <a:spLocks noChangeArrowheads="1"/>
          </p:cNvSpPr>
          <p:nvPr/>
        </p:nvSpPr>
        <p:spPr bwMode="auto">
          <a:xfrm>
            <a:off x="0" y="3754801"/>
            <a:ext cx="9144000" cy="721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872000"/>
            <a:ext cx="9144000" cy="1776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20"/>
          <p:cNvGraphicFramePr>
            <a:graphicFrameLocks noChangeAspect="1"/>
          </p:cNvGraphicFramePr>
          <p:nvPr>
            <p:extLst>
              <p:ext uri="{D42A27DB-BD31-4B8C-83A1-F6EECF244321}">
                <p14:modId xmlns:p14="http://schemas.microsoft.com/office/powerpoint/2010/main" val="4280501054"/>
              </p:ext>
            </p:extLst>
          </p:nvPr>
        </p:nvGraphicFramePr>
        <p:xfrm>
          <a:off x="3063875" y="3922713"/>
          <a:ext cx="2997200" cy="381000"/>
        </p:xfrm>
        <a:graphic>
          <a:graphicData uri="http://schemas.openxmlformats.org/presentationml/2006/ole">
            <mc:AlternateContent xmlns:mc="http://schemas.openxmlformats.org/markup-compatibility/2006">
              <mc:Choice xmlns:v="urn:schemas-microsoft-com:vml" Requires="v">
                <p:oleObj spid="_x0000_s252084" name="Equation" r:id="rId3" imgW="2997000" imgH="380880" progId="Equation.3">
                  <p:embed/>
                </p:oleObj>
              </mc:Choice>
              <mc:Fallback>
                <p:oleObj name="Equation" r:id="rId3" imgW="299700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75" y="3922713"/>
                        <a:ext cx="2997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1"/>
          <p:cNvGraphicFramePr>
            <a:graphicFrameLocks noChangeAspect="1"/>
          </p:cNvGraphicFramePr>
          <p:nvPr>
            <p:extLst>
              <p:ext uri="{D42A27DB-BD31-4B8C-83A1-F6EECF244321}">
                <p14:modId xmlns:p14="http://schemas.microsoft.com/office/powerpoint/2010/main" val="2705988605"/>
              </p:ext>
            </p:extLst>
          </p:nvPr>
        </p:nvGraphicFramePr>
        <p:xfrm>
          <a:off x="2986088" y="2011363"/>
          <a:ext cx="4318000" cy="1473200"/>
        </p:xfrm>
        <a:graphic>
          <a:graphicData uri="http://schemas.openxmlformats.org/presentationml/2006/ole">
            <mc:AlternateContent xmlns:mc="http://schemas.openxmlformats.org/markup-compatibility/2006">
              <mc:Choice xmlns:v="urn:schemas-microsoft-com:vml" Requires="v">
                <p:oleObj spid="_x0000_s252085" name="Equation" r:id="rId5" imgW="4317840" imgH="1473120" progId="Equation.3">
                  <p:embed/>
                </p:oleObj>
              </mc:Choice>
              <mc:Fallback>
                <p:oleObj name="Equation" r:id="rId5" imgW="4317840" imgH="1473120" progId="Equation.3">
                  <p:embed/>
                  <p:pic>
                    <p:nvPicPr>
                      <p:cNvPr id="0" name=""/>
                      <p:cNvPicPr>
                        <a:picLocks noChangeAspect="1" noChangeArrowheads="1"/>
                      </p:cNvPicPr>
                      <p:nvPr/>
                    </p:nvPicPr>
                    <p:blipFill>
                      <a:blip r:embed="rId6"/>
                      <a:srcRect/>
                      <a:stretch>
                        <a:fillRect/>
                      </a:stretch>
                    </p:blipFill>
                    <p:spPr bwMode="auto">
                      <a:xfrm>
                        <a:off x="2986088" y="2011363"/>
                        <a:ext cx="4318000" cy="147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3"/>
          <p:cNvSpPr>
            <a:spLocks noChangeShapeType="1"/>
          </p:cNvSpPr>
          <p:nvPr/>
        </p:nvSpPr>
        <p:spPr bwMode="auto">
          <a:xfrm flipH="1">
            <a:off x="5041900" y="3771900"/>
            <a:ext cx="1260000" cy="234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Rectangle 16"/>
          <p:cNvSpPr>
            <a:spLocks noChangeArrowheads="1"/>
          </p:cNvSpPr>
          <p:nvPr/>
        </p:nvSpPr>
        <p:spPr bwMode="auto">
          <a:xfrm>
            <a:off x="0" y="539999"/>
            <a:ext cx="9144000" cy="1222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041438077"/>
              </p:ext>
            </p:extLst>
          </p:nvPr>
        </p:nvGraphicFramePr>
        <p:xfrm>
          <a:off x="3268800" y="687388"/>
          <a:ext cx="2571750" cy="385762"/>
        </p:xfrm>
        <a:graphic>
          <a:graphicData uri="http://schemas.openxmlformats.org/presentationml/2006/ole">
            <mc:AlternateContent xmlns:mc="http://schemas.openxmlformats.org/markup-compatibility/2006">
              <mc:Choice xmlns:v="urn:schemas-microsoft-com:vml" Requires="v">
                <p:oleObj spid="_x0000_s252086" name="Equation" r:id="rId7" imgW="2565360" imgH="380880" progId="Equation.3">
                  <p:embed/>
                </p:oleObj>
              </mc:Choice>
              <mc:Fallback>
                <p:oleObj name="Equation" r:id="rId7" imgW="2565360" imgH="380880" progId="Equation.3">
                  <p:embed/>
                  <p:pic>
                    <p:nvPicPr>
                      <p:cNvPr id="0" name=""/>
                      <p:cNvPicPr>
                        <a:picLocks noChangeAspect="1" noChangeArrowheads="1"/>
                      </p:cNvPicPr>
                      <p:nvPr/>
                    </p:nvPicPr>
                    <p:blipFill>
                      <a:blip r:embed="rId8"/>
                      <a:srcRect/>
                      <a:stretch>
                        <a:fillRect/>
                      </a:stretch>
                    </p:blipFill>
                    <p:spPr bwMode="auto">
                      <a:xfrm>
                        <a:off x="3268800" y="687388"/>
                        <a:ext cx="25717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265584878"/>
              </p:ext>
            </p:extLst>
          </p:nvPr>
        </p:nvGraphicFramePr>
        <p:xfrm>
          <a:off x="3170238" y="1230313"/>
          <a:ext cx="2533650" cy="385762"/>
        </p:xfrm>
        <a:graphic>
          <a:graphicData uri="http://schemas.openxmlformats.org/presentationml/2006/ole">
            <mc:AlternateContent xmlns:mc="http://schemas.openxmlformats.org/markup-compatibility/2006">
              <mc:Choice xmlns:v="urn:schemas-microsoft-com:vml" Requires="v">
                <p:oleObj spid="_x0000_s252087" name="Equation" r:id="rId9" imgW="2527200" imgH="380880" progId="Equation.3">
                  <p:embed/>
                </p:oleObj>
              </mc:Choice>
              <mc:Fallback>
                <p:oleObj name="Equation" r:id="rId9" imgW="2527200" imgH="380880" progId="Equation.3">
                  <p:embed/>
                  <p:pic>
                    <p:nvPicPr>
                      <p:cNvPr id="0" name=""/>
                      <p:cNvPicPr>
                        <a:picLocks noChangeAspect="1" noChangeArrowheads="1"/>
                      </p:cNvPicPr>
                      <p:nvPr/>
                    </p:nvPicPr>
                    <p:blipFill>
                      <a:blip r:embed="rId10"/>
                      <a:srcRect/>
                      <a:stretch>
                        <a:fillRect/>
                      </a:stretch>
                    </p:blipFill>
                    <p:spPr bwMode="auto">
                      <a:xfrm>
                        <a:off x="3170238" y="1230313"/>
                        <a:ext cx="25336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6"/>
          <p:cNvSpPr>
            <a:spLocks noChangeArrowheads="1"/>
          </p:cNvSpPr>
          <p:nvPr/>
        </p:nvSpPr>
        <p:spPr bwMode="auto">
          <a:xfrm>
            <a:off x="6334125" y="3502274"/>
            <a:ext cx="2143126" cy="545851"/>
          </a:xfrm>
          <a:prstGeom prst="rect">
            <a:avLst/>
          </a:prstGeom>
          <a:solidFill>
            <a:schemeClr val="bg1"/>
          </a:solidFill>
          <a:ln>
            <a:noFill/>
          </a:ln>
          <a:effectLst>
            <a:innerShdw blurRad="95250">
              <a:schemeClr val="tx1"/>
            </a:innerShdw>
          </a:effectLst>
        </p:spPr>
        <p:txBody>
          <a:bodyPr wrap="none" anchor="ctr"/>
          <a:lstStyle/>
          <a:p>
            <a:pPr>
              <a:defRPr/>
            </a:pPr>
            <a:endParaRPr lang="en-GB"/>
          </a:p>
        </p:txBody>
      </p:sp>
      <p:sp>
        <p:nvSpPr>
          <p:cNvPr id="27" name="Text Box 22"/>
          <p:cNvSpPr txBox="1">
            <a:spLocks noChangeArrowheads="1"/>
          </p:cNvSpPr>
          <p:nvPr/>
        </p:nvSpPr>
        <p:spPr bwMode="auto">
          <a:xfrm>
            <a:off x="6407150" y="3521075"/>
            <a:ext cx="2146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400" b="1" i="1">
                <a:latin typeface="Times New Roman" pitchFamily="18" charset="0"/>
              </a:rPr>
              <a:t>X</a:t>
            </a:r>
            <a:r>
              <a:rPr lang="en-GB" sz="2400" b="1" i="1" baseline="-25000">
                <a:latin typeface="Times New Roman" pitchFamily="18" charset="0"/>
              </a:rPr>
              <a:t>t</a:t>
            </a:r>
            <a:r>
              <a:rPr lang="en-GB" sz="2400" b="1" baseline="-25000">
                <a:latin typeface="Times New Roman" pitchFamily="18" charset="0"/>
              </a:rPr>
              <a:t>+1</a:t>
            </a:r>
            <a:r>
              <a:rPr lang="en-GB" sz="2400" b="1" i="1" baseline="-25000">
                <a:latin typeface="Times New Roman" pitchFamily="18" charset="0"/>
              </a:rPr>
              <a:t> </a:t>
            </a:r>
            <a:r>
              <a:rPr lang="en-GB" sz="2400" b="1" i="1">
                <a:latin typeface="Times New Roman" pitchFamily="18" charset="0"/>
                <a:cs typeface="Times New Roman" pitchFamily="18" charset="0"/>
              </a:rPr>
              <a:t>←</a:t>
            </a:r>
            <a:r>
              <a:rPr lang="en-GB" sz="2400" b="1">
                <a:latin typeface="Times New Roman" pitchFamily="18" charset="0"/>
                <a:cs typeface="Times New Roman" pitchFamily="18" charset="0"/>
              </a:rPr>
              <a:t> </a:t>
            </a:r>
            <a:r>
              <a:rPr lang="en-GB" sz="2400" b="1" i="1">
                <a:latin typeface="Times New Roman" pitchFamily="18" charset="0"/>
                <a:cs typeface="Times New Roman" pitchFamily="18" charset="0"/>
              </a:rPr>
              <a:t>Y</a:t>
            </a:r>
            <a:r>
              <a:rPr lang="en-GB" sz="2400" b="1" i="1" baseline="-25000">
                <a:latin typeface="Times New Roman" pitchFamily="18" charset="0"/>
                <a:cs typeface="Times New Roman" pitchFamily="18" charset="0"/>
              </a:rPr>
              <a:t>t </a:t>
            </a:r>
            <a:r>
              <a:rPr lang="en-GB" sz="2400" b="1" i="1">
                <a:latin typeface="Times New Roman" pitchFamily="18" charset="0"/>
              </a:rPr>
              <a:t>← u</a:t>
            </a:r>
            <a:r>
              <a:rPr lang="en-GB" sz="2400" b="1" i="1" baseline="-25000">
                <a:latin typeface="Times New Roman" pitchFamily="18" charset="0"/>
                <a:cs typeface="Times New Roman" pitchFamily="18" charset="0"/>
              </a:rPr>
              <a:t>t</a:t>
            </a:r>
            <a:endParaRPr lang="en-GB" sz="2400" b="1" baseline="-25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11.5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3859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time series regression, part (2) becomes a major concern.  To see why, we will review the proof of the unbiasedness of the OLS estimator of the slope coefficient in a simple regression model.</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40796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15"/>
          <p:cNvSpPr txBox="1">
            <a:spLocks noChangeArrowheads="1"/>
          </p:cNvSpPr>
          <p:nvPr/>
        </p:nvSpPr>
        <p:spPr bwMode="auto">
          <a:xfrm>
            <a:off x="301625" y="455613"/>
            <a:ext cx="8532813" cy="3992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257300" algn="l"/>
                <a:tab pos="4483100" algn="ctr"/>
              </a:tabLst>
              <a:defRPr sz="2400">
                <a:solidFill>
                  <a:schemeClr val="tx1"/>
                </a:solidFill>
                <a:latin typeface="Times New Roman" pitchFamily="18" charset="0"/>
              </a:defRPr>
            </a:lvl1pPr>
            <a:lvl2pPr marL="2693988">
              <a:tabLst>
                <a:tab pos="1257300" algn="l"/>
                <a:tab pos="4483100" algn="ctr"/>
              </a:tabLst>
              <a:defRPr sz="2400">
                <a:solidFill>
                  <a:schemeClr val="tx1"/>
                </a:solidFill>
                <a:latin typeface="Times New Roman" pitchFamily="18" charset="0"/>
              </a:defRPr>
            </a:lvl2pPr>
            <a:lvl3pPr marL="2873375">
              <a:tabLst>
                <a:tab pos="1257300" algn="l"/>
                <a:tab pos="4483100" algn="ctr"/>
              </a:tabLst>
              <a:defRPr sz="2400">
                <a:solidFill>
                  <a:schemeClr val="tx1"/>
                </a:solidFill>
                <a:latin typeface="Times New Roman" pitchFamily="18" charset="0"/>
              </a:defRPr>
            </a:lvl3pPr>
            <a:lvl4pPr marL="3052763">
              <a:tabLst>
                <a:tab pos="1257300" algn="l"/>
                <a:tab pos="4483100" algn="ctr"/>
              </a:tabLst>
              <a:defRPr sz="2400">
                <a:solidFill>
                  <a:schemeClr val="tx1"/>
                </a:solidFill>
                <a:latin typeface="Times New Roman" pitchFamily="18" charset="0"/>
              </a:defRPr>
            </a:lvl4pPr>
            <a:lvl5pPr marL="3232150">
              <a:tabLst>
                <a:tab pos="12573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257300" algn="l"/>
                <a:tab pos="4483100" algn="ctr"/>
              </a:tabLst>
              <a:defRPr sz="2400">
                <a:solidFill>
                  <a:schemeClr val="tx1"/>
                </a:solidFill>
                <a:latin typeface="Times New Roman" pitchFamily="18" charset="0"/>
              </a:defRPr>
            </a:lvl9pPr>
          </a:lstStyle>
          <a:p>
            <a:pPr>
              <a:lnSpc>
                <a:spcPct val="150000"/>
              </a:lnSpc>
            </a:pPr>
            <a:endParaRPr lang="en-US" sz="900" b="1" dirty="0">
              <a:latin typeface="Arial" charset="0"/>
            </a:endParaRPr>
          </a:p>
          <a:p>
            <a:pPr>
              <a:lnSpc>
                <a:spcPct val="150000"/>
              </a:lnSpc>
            </a:pPr>
            <a:r>
              <a:rPr lang="en-US" sz="1800" b="1" dirty="0">
                <a:latin typeface="Arial" charset="0"/>
              </a:rPr>
              <a:t>ASSUMPTIONS FOR MODEL C</a:t>
            </a:r>
          </a:p>
          <a:p>
            <a:pPr>
              <a:spcBef>
                <a:spcPct val="60000"/>
              </a:spcBef>
            </a:pPr>
            <a:r>
              <a:rPr lang="en-GB" sz="1800" b="1" dirty="0">
                <a:latin typeface="Arial" charset="0"/>
              </a:rPr>
              <a:t>C.7	The disturbance term is distributed independently of the </a:t>
            </a:r>
            <a:r>
              <a:rPr lang="en-GB" sz="1800" b="1" dirty="0" err="1">
                <a:latin typeface="Arial" charset="0"/>
              </a:rPr>
              <a:t>regressors</a:t>
            </a:r>
            <a:endParaRPr lang="en-GB" sz="1800" b="1" dirty="0">
              <a:latin typeface="Arial" charset="0"/>
            </a:endParaRPr>
          </a:p>
          <a:p>
            <a:pPr>
              <a:spcBef>
                <a:spcPct val="40000"/>
              </a:spcBef>
            </a:pPr>
            <a:r>
              <a:rPr lang="en-GB" sz="1400" b="1" i="1" dirty="0">
                <a:latin typeface="Arial" charset="0"/>
              </a:rPr>
              <a:t>	</a:t>
            </a:r>
            <a:r>
              <a:rPr lang="en-GB" b="1" i="1" dirty="0" err="1"/>
              <a:t>u</a:t>
            </a:r>
            <a:r>
              <a:rPr lang="en-GB" b="1" i="1" baseline="-25000" dirty="0" err="1"/>
              <a:t>t</a:t>
            </a:r>
            <a:r>
              <a:rPr lang="en-GB" sz="1800" b="1" dirty="0">
                <a:latin typeface="Arial" charset="0"/>
              </a:rPr>
              <a:t> 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 </a:t>
            </a:r>
            <a:r>
              <a:rPr lang="en-GB" b="1" i="1" dirty="0"/>
              <a:t>j</a:t>
            </a:r>
            <a:r>
              <a:rPr lang="en-US" b="1" dirty="0"/>
              <a:t> </a:t>
            </a:r>
          </a:p>
          <a:p>
            <a:pPr>
              <a:lnSpc>
                <a:spcPct val="120000"/>
              </a:lnSpc>
              <a:spcBef>
                <a:spcPct val="20000"/>
              </a:spcBef>
            </a:pPr>
            <a:r>
              <a:rPr lang="en-GB" b="1" dirty="0"/>
              <a:t>	</a:t>
            </a:r>
            <a:r>
              <a:rPr lang="en-GB" sz="1800" b="1" dirty="0">
                <a:latin typeface="Arial" charset="0"/>
              </a:rPr>
              <a:t>(1)	The disturbance term in any observation is distributed </a:t>
            </a:r>
          </a:p>
          <a:p>
            <a:pPr>
              <a:lnSpc>
                <a:spcPct val="120000"/>
              </a:lnSpc>
            </a:pPr>
            <a:r>
              <a:rPr lang="en-GB" sz="1800" b="1" dirty="0">
                <a:latin typeface="Arial" charset="0"/>
              </a:rPr>
              <a:t>		independently of the values of the </a:t>
            </a:r>
            <a:r>
              <a:rPr lang="en-GB" sz="1800" b="1" dirty="0" err="1">
                <a:latin typeface="Arial" charset="0"/>
              </a:rPr>
              <a:t>regressors</a:t>
            </a:r>
            <a:r>
              <a:rPr lang="en-GB" sz="1800" b="1" dirty="0">
                <a:latin typeface="Arial" charset="0"/>
              </a:rPr>
              <a:t> in the same</a:t>
            </a:r>
          </a:p>
          <a:p>
            <a:pPr>
              <a:lnSpc>
                <a:spcPct val="120000"/>
              </a:lnSpc>
            </a:pPr>
            <a:r>
              <a:rPr lang="en-GB" sz="1800" b="1" dirty="0">
                <a:latin typeface="Arial" charset="0"/>
              </a:rPr>
              <a:t>		observation, and</a:t>
            </a:r>
          </a:p>
          <a:p>
            <a:pPr>
              <a:lnSpc>
                <a:spcPct val="120000"/>
              </a:lnSpc>
              <a:spcBef>
                <a:spcPct val="40000"/>
              </a:spcBef>
            </a:pPr>
            <a:r>
              <a:rPr lang="en-GB" sz="1800" b="1" dirty="0">
                <a:latin typeface="Arial" charset="0"/>
              </a:rPr>
              <a:t>	(2)	The disturbance term in any observation is distributed</a:t>
            </a:r>
          </a:p>
          <a:p>
            <a:pPr>
              <a:lnSpc>
                <a:spcPct val="120000"/>
              </a:lnSpc>
            </a:pPr>
            <a:r>
              <a:rPr lang="en-GB" sz="1800" b="1" dirty="0">
                <a:latin typeface="Arial" charset="0"/>
              </a:rPr>
              <a:t>		independently of the values of the</a:t>
            </a:r>
          </a:p>
          <a:p>
            <a:pPr>
              <a:lnSpc>
                <a:spcPct val="120000"/>
              </a:lnSpc>
            </a:pPr>
            <a:r>
              <a:rPr lang="en-GB" sz="1800" b="1" dirty="0">
                <a:latin typeface="Arial" charset="0"/>
              </a:rPr>
              <a:t>		</a:t>
            </a:r>
            <a:r>
              <a:rPr lang="en-GB" sz="1800" b="1" dirty="0" err="1">
                <a:latin typeface="Arial" charset="0"/>
              </a:rPr>
              <a:t>regressors</a:t>
            </a:r>
            <a:r>
              <a:rPr lang="en-GB" sz="1800" b="1" dirty="0">
                <a:latin typeface="Arial" charset="0"/>
              </a:rPr>
              <a:t> in the other observations.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9998"/>
            <a:ext cx="9144000" cy="115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49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3449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slope coefficient may be written as shown above.</a:t>
            </a:r>
            <a:endParaRPr lang="en-GB"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950212386"/>
              </p:ext>
            </p:extLst>
          </p:nvPr>
        </p:nvGraphicFramePr>
        <p:xfrm>
          <a:off x="1189038" y="620713"/>
          <a:ext cx="6896100" cy="4297362"/>
        </p:xfrm>
        <a:graphic>
          <a:graphicData uri="http://schemas.openxmlformats.org/presentationml/2006/ole">
            <mc:AlternateContent xmlns:mc="http://schemas.openxmlformats.org/markup-compatibility/2006">
              <mc:Choice xmlns:v="urn:schemas-microsoft-com:vml" Requires="v">
                <p:oleObj spid="_x0000_s234546" name="Equation" r:id="rId3" imgW="6895800" imgH="4305240" progId="Equation.DSMT4">
                  <p:embed/>
                </p:oleObj>
              </mc:Choice>
              <mc:Fallback>
                <p:oleObj name="Equation" r:id="rId3" imgW="6895800" imgH="430524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038" y="620713"/>
                        <a:ext cx="6896100"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4502" name="Rectangle 6"/>
          <p:cNvSpPr>
            <a:spLocks noChangeArrowheads="1"/>
          </p:cNvSpPr>
          <p:nvPr/>
        </p:nvSpPr>
        <p:spPr bwMode="auto">
          <a:xfrm>
            <a:off x="1116013" y="1695450"/>
            <a:ext cx="7127875" cy="3771900"/>
          </a:xfrm>
          <a:prstGeom prst="rect">
            <a:avLst/>
          </a:prstGeom>
          <a:solidFill>
            <a:srgbClr val="969696"/>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8125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substitute for </a:t>
            </a:r>
            <a:r>
              <a:rPr lang="en-GB" sz="1500" b="1" i="1"/>
              <a:t>Y</a:t>
            </a:r>
            <a:r>
              <a:rPr lang="en-GB" sz="1500" b="1"/>
              <a:t> from the true model.</a:t>
            </a:r>
            <a:endParaRPr lang="en-GB"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3" name="Rectangle 16"/>
          <p:cNvSpPr>
            <a:spLocks noChangeArrowheads="1"/>
          </p:cNvSpPr>
          <p:nvPr/>
        </p:nvSpPr>
        <p:spPr bwMode="auto">
          <a:xfrm>
            <a:off x="0" y="539999"/>
            <a:ext cx="9144000" cy="22317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950212386"/>
              </p:ext>
            </p:extLst>
          </p:nvPr>
        </p:nvGraphicFramePr>
        <p:xfrm>
          <a:off x="1189038" y="620713"/>
          <a:ext cx="6896100" cy="4297362"/>
        </p:xfrm>
        <a:graphic>
          <a:graphicData uri="http://schemas.openxmlformats.org/presentationml/2006/ole">
            <mc:AlternateContent xmlns:mc="http://schemas.openxmlformats.org/markup-compatibility/2006">
              <mc:Choice xmlns:v="urn:schemas-microsoft-com:vml" Requires="v">
                <p:oleObj spid="_x0000_s181303" name="Equation" r:id="rId3" imgW="6895800" imgH="4305240" progId="Equation.DSMT4">
                  <p:embed/>
                </p:oleObj>
              </mc:Choice>
              <mc:Fallback>
                <p:oleObj name="Equation" r:id="rId3" imgW="6895800" imgH="430524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038" y="620713"/>
                        <a:ext cx="6896100"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1255" name="Rectangle 7"/>
          <p:cNvSpPr>
            <a:spLocks noChangeArrowheads="1"/>
          </p:cNvSpPr>
          <p:nvPr/>
        </p:nvSpPr>
        <p:spPr bwMode="auto">
          <a:xfrm>
            <a:off x="1116013" y="2781299"/>
            <a:ext cx="7127875" cy="2733675"/>
          </a:xfrm>
          <a:prstGeom prst="rect">
            <a:avLst/>
          </a:prstGeom>
          <a:solidFill>
            <a:srgbClr val="969696"/>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227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82275" name="Text Box 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latin typeface="Symbol" pitchFamily="18" charset="2"/>
              </a:rPr>
              <a:t>b</a:t>
            </a:r>
            <a:r>
              <a:rPr lang="en-GB" sz="1500" b="1" baseline="-25000"/>
              <a:t>1</a:t>
            </a:r>
            <a:r>
              <a:rPr lang="en-GB" sz="1500" b="1"/>
              <a:t> terms in the second factor in the numerator cancel each other.  Rearranging what is left, we obtain the third line.</a:t>
            </a:r>
            <a:endParaRPr lang="en-GB"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4"/>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 C.7</a:t>
            </a:r>
            <a:endParaRPr lang="en-GB" sz="1600" dirty="0">
              <a:latin typeface="Times New Roman" pitchFamily="18" charset="0"/>
            </a:endParaRPr>
          </a:p>
        </p:txBody>
      </p:sp>
      <p:sp>
        <p:nvSpPr>
          <p:cNvPr id="13" name="Rectangle 16"/>
          <p:cNvSpPr>
            <a:spLocks noChangeArrowheads="1"/>
          </p:cNvSpPr>
          <p:nvPr/>
        </p:nvSpPr>
        <p:spPr bwMode="auto">
          <a:xfrm>
            <a:off x="0" y="540000"/>
            <a:ext cx="9144000" cy="343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950212386"/>
              </p:ext>
            </p:extLst>
          </p:nvPr>
        </p:nvGraphicFramePr>
        <p:xfrm>
          <a:off x="1189038" y="620713"/>
          <a:ext cx="6896100" cy="4297362"/>
        </p:xfrm>
        <a:graphic>
          <a:graphicData uri="http://schemas.openxmlformats.org/presentationml/2006/ole">
            <mc:AlternateContent xmlns:mc="http://schemas.openxmlformats.org/markup-compatibility/2006">
              <mc:Choice xmlns:v="urn:schemas-microsoft-com:vml" Requires="v">
                <p:oleObj spid="_x0000_s182325" name="Equation" r:id="rId3" imgW="6895800" imgH="4305240" progId="Equation.DSMT4">
                  <p:embed/>
                </p:oleObj>
              </mc:Choice>
              <mc:Fallback>
                <p:oleObj name="Equation" r:id="rId3" imgW="6895800" imgH="430524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038" y="620713"/>
                        <a:ext cx="6896100"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2279" name="Rectangle 7"/>
          <p:cNvSpPr>
            <a:spLocks noChangeArrowheads="1"/>
          </p:cNvSpPr>
          <p:nvPr/>
        </p:nvSpPr>
        <p:spPr bwMode="auto">
          <a:xfrm>
            <a:off x="1116013" y="4000499"/>
            <a:ext cx="7127875" cy="1562101"/>
          </a:xfrm>
          <a:prstGeom prst="rect">
            <a:avLst/>
          </a:prstGeom>
          <a:solidFill>
            <a:srgbClr val="969696"/>
          </a:solidFill>
          <a:ln>
            <a:noFill/>
          </a:ln>
          <a:effectLst/>
        </p:spPr>
        <p:txBody>
          <a:bodyPr wrap="none" anchor="ctr"/>
          <a:lstStyle/>
          <a:p>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049A681-E0D3-47CD-B676-D2B881CD6CD3}"/>
</file>

<file path=customXml/itemProps2.xml><?xml version="1.0" encoding="utf-8"?>
<ds:datastoreItem xmlns:ds="http://schemas.openxmlformats.org/officeDocument/2006/customXml" ds:itemID="{BA8AF3F5-4A8E-466E-A9F2-981D6EA485EA}"/>
</file>

<file path=customXml/itemProps3.xml><?xml version="1.0" encoding="utf-8"?>
<ds:datastoreItem xmlns:ds="http://schemas.openxmlformats.org/officeDocument/2006/customXml" ds:itemID="{8F876619-44BD-4419-964C-DC3D36070A2F}"/>
</file>

<file path=docProps/app.xml><?xml version="1.0" encoding="utf-8"?>
<Properties xmlns="http://schemas.openxmlformats.org/officeDocument/2006/extended-properties" xmlns:vt="http://schemas.openxmlformats.org/officeDocument/2006/docPropsVTypes">
  <TotalTime>5053</TotalTime>
  <Words>2158</Words>
  <Application>Microsoft Office PowerPoint</Application>
  <PresentationFormat>On-screen Show (4:3)</PresentationFormat>
  <Paragraphs>314</Paragraphs>
  <Slides>51</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3"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153</cp:revision>
  <dcterms:created xsi:type="dcterms:W3CDTF">1998-05-09T13:24:56Z</dcterms:created>
  <dcterms:modified xsi:type="dcterms:W3CDTF">2016-05-26T11:26:03Z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