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0" r:id="rId2"/>
    <p:sldId id="321" r:id="rId3"/>
    <p:sldId id="338" r:id="rId4"/>
    <p:sldId id="337" r:id="rId5"/>
    <p:sldId id="336" r:id="rId6"/>
    <p:sldId id="335" r:id="rId7"/>
    <p:sldId id="334" r:id="rId8"/>
    <p:sldId id="333" r:id="rId9"/>
    <p:sldId id="332" r:id="rId10"/>
    <p:sldId id="331" r:id="rId11"/>
    <p:sldId id="330" r:id="rId12"/>
    <p:sldId id="329" r:id="rId13"/>
    <p:sldId id="328" r:id="rId14"/>
    <p:sldId id="327" r:id="rId15"/>
    <p:sldId id="326" r:id="rId16"/>
    <p:sldId id="325" r:id="rId17"/>
    <p:sldId id="323" r:id="rId18"/>
    <p:sldId id="322" r:id="rId19"/>
    <p:sldId id="339" r:id="rId20"/>
    <p:sldId id="284" r:id="rId21"/>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66FFFF"/>
    <a:srgbClr val="003366"/>
    <a:srgbClr val="F8F8FA"/>
    <a:srgbClr val="3366FF"/>
    <a:srgbClr val="FFFF00"/>
    <a:srgbClr val="00FF00"/>
    <a:srgbClr val="FF0000"/>
    <a:srgbClr val="0000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90" autoAdjust="0"/>
    <p:restoredTop sz="99341" autoAdjust="0"/>
  </p:normalViewPr>
  <p:slideViewPr>
    <p:cSldViewPr snapToGrid="0" showGuides="1">
      <p:cViewPr>
        <p:scale>
          <a:sx n="100" d="100"/>
          <a:sy n="100" d="100"/>
        </p:scale>
        <p:origin x="-2244" y="-44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3.wmf"/><Relationship Id="rId5" Type="http://schemas.openxmlformats.org/officeDocument/2006/relationships/image" Target="../media/image2.wmf"/><Relationship Id="rId4"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9.wmf"/><Relationship Id="rId7"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image" Target="../media/image10.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9.wmf"/><Relationship Id="rId7"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2.wmf"/><Relationship Id="rId5" Type="http://schemas.openxmlformats.org/officeDocument/2006/relationships/image" Target="../media/image8.wmf"/><Relationship Id="rId10" Type="http://schemas.openxmlformats.org/officeDocument/2006/relationships/image" Target="../media/image11.wmf"/><Relationship Id="rId4" Type="http://schemas.openxmlformats.org/officeDocument/2006/relationships/image" Target="../media/image7.wmf"/><Relationship Id="rId9"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9.wmf"/><Relationship Id="rId7"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2.wmf"/><Relationship Id="rId5" Type="http://schemas.openxmlformats.org/officeDocument/2006/relationships/image" Target="../media/image8.wmf"/><Relationship Id="rId10" Type="http://schemas.openxmlformats.org/officeDocument/2006/relationships/image" Target="../media/image11.wmf"/><Relationship Id="rId4" Type="http://schemas.openxmlformats.org/officeDocument/2006/relationships/image" Target="../media/image7.wmf"/><Relationship Id="rId9" Type="http://schemas.openxmlformats.org/officeDocument/2006/relationships/image" Target="../media/image1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9.wmf"/><Relationship Id="rId7" Type="http://schemas.openxmlformats.org/officeDocument/2006/relationships/image" Target="../media/image14.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image" Target="../media/image13.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10" Type="http://schemas.openxmlformats.org/officeDocument/2006/relationships/image" Target="../media/image15.wmf"/><Relationship Id="rId4" Type="http://schemas.openxmlformats.org/officeDocument/2006/relationships/image" Target="../media/image2.wmf"/><Relationship Id="rId9"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9.wmf"/><Relationship Id="rId7" Type="http://schemas.openxmlformats.org/officeDocument/2006/relationships/image" Target="../media/image12.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10" Type="http://schemas.openxmlformats.org/officeDocument/2006/relationships/image" Target="../media/image15.wmf"/><Relationship Id="rId4" Type="http://schemas.openxmlformats.org/officeDocument/2006/relationships/image" Target="../media/image2.wmf"/><Relationship Id="rId9"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5.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DFD780B-1183-4BE7-8CD1-D6252BCD4BEC}" type="slidenum">
              <a:rPr lang="en-US"/>
              <a:pPr/>
              <a:t>‹#›</a:t>
            </a:fld>
            <a:endParaRPr lang="en-US"/>
          </a:p>
        </p:txBody>
      </p:sp>
    </p:spTree>
    <p:extLst>
      <p:ext uri="{BB962C8B-B14F-4D97-AF65-F5344CB8AC3E}">
        <p14:creationId xmlns:p14="http://schemas.microsoft.com/office/powerpoint/2010/main" val="2178834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753B673-192E-4E2B-80BC-BE2F36C6C5AA}" type="slidenum">
              <a:rPr lang="en-US"/>
              <a:pPr/>
              <a:t>‹#›</a:t>
            </a:fld>
            <a:endParaRPr lang="en-US"/>
          </a:p>
        </p:txBody>
      </p:sp>
    </p:spTree>
    <p:extLst>
      <p:ext uri="{BB962C8B-B14F-4D97-AF65-F5344CB8AC3E}">
        <p14:creationId xmlns:p14="http://schemas.microsoft.com/office/powerpoint/2010/main" val="4146805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2F0FE9-1663-40D4-9C49-215AA9947832}" type="slidenum">
              <a:rPr lang="en-US"/>
              <a:pPr/>
              <a:t>‹#›</a:t>
            </a:fld>
            <a:endParaRPr lang="en-US"/>
          </a:p>
        </p:txBody>
      </p:sp>
    </p:spTree>
    <p:extLst>
      <p:ext uri="{BB962C8B-B14F-4D97-AF65-F5344CB8AC3E}">
        <p14:creationId xmlns:p14="http://schemas.microsoft.com/office/powerpoint/2010/main" val="2947357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23FA91-EEF7-40EA-BA4C-BFA6887BB131}" type="slidenum">
              <a:rPr lang="en-US"/>
              <a:pPr/>
              <a:t>‹#›</a:t>
            </a:fld>
            <a:endParaRPr lang="en-US"/>
          </a:p>
        </p:txBody>
      </p:sp>
    </p:spTree>
    <p:extLst>
      <p:ext uri="{BB962C8B-B14F-4D97-AF65-F5344CB8AC3E}">
        <p14:creationId xmlns:p14="http://schemas.microsoft.com/office/powerpoint/2010/main" val="4276282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93C21B6-65EA-4C29-8F50-11A562DD8B51}" type="slidenum">
              <a:rPr lang="en-US"/>
              <a:pPr/>
              <a:t>‹#›</a:t>
            </a:fld>
            <a:endParaRPr lang="en-US"/>
          </a:p>
        </p:txBody>
      </p:sp>
    </p:spTree>
    <p:extLst>
      <p:ext uri="{BB962C8B-B14F-4D97-AF65-F5344CB8AC3E}">
        <p14:creationId xmlns:p14="http://schemas.microsoft.com/office/powerpoint/2010/main" val="1139892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D8B0C48-E171-4271-9167-A1FF2A46C9B3}" type="slidenum">
              <a:rPr lang="en-US"/>
              <a:pPr/>
              <a:t>‹#›</a:t>
            </a:fld>
            <a:endParaRPr lang="en-US"/>
          </a:p>
        </p:txBody>
      </p:sp>
    </p:spTree>
    <p:extLst>
      <p:ext uri="{BB962C8B-B14F-4D97-AF65-F5344CB8AC3E}">
        <p14:creationId xmlns:p14="http://schemas.microsoft.com/office/powerpoint/2010/main" val="3796172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737CC76-5481-4A8F-B31B-BD04405BC0DE}" type="slidenum">
              <a:rPr lang="en-US"/>
              <a:pPr/>
              <a:t>‹#›</a:t>
            </a:fld>
            <a:endParaRPr lang="en-US"/>
          </a:p>
        </p:txBody>
      </p:sp>
    </p:spTree>
    <p:extLst>
      <p:ext uri="{BB962C8B-B14F-4D97-AF65-F5344CB8AC3E}">
        <p14:creationId xmlns:p14="http://schemas.microsoft.com/office/powerpoint/2010/main" val="1826023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178C206-E72D-4CDE-9433-3CF9DFBEE410}" type="slidenum">
              <a:rPr lang="en-US"/>
              <a:pPr/>
              <a:t>‹#›</a:t>
            </a:fld>
            <a:endParaRPr lang="en-US"/>
          </a:p>
        </p:txBody>
      </p:sp>
    </p:spTree>
    <p:extLst>
      <p:ext uri="{BB962C8B-B14F-4D97-AF65-F5344CB8AC3E}">
        <p14:creationId xmlns:p14="http://schemas.microsoft.com/office/powerpoint/2010/main" val="2971404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415CF90-40C6-4DED-ABE6-C153B4CF5CFF}" type="slidenum">
              <a:rPr lang="en-US"/>
              <a:pPr/>
              <a:t>‹#›</a:t>
            </a:fld>
            <a:endParaRPr lang="en-US"/>
          </a:p>
        </p:txBody>
      </p:sp>
    </p:spTree>
    <p:extLst>
      <p:ext uri="{BB962C8B-B14F-4D97-AF65-F5344CB8AC3E}">
        <p14:creationId xmlns:p14="http://schemas.microsoft.com/office/powerpoint/2010/main" val="768670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6F7330A-3C83-4A6F-B61F-35A1E7DFE9B5}" type="slidenum">
              <a:rPr lang="en-US"/>
              <a:pPr/>
              <a:t>‹#›</a:t>
            </a:fld>
            <a:endParaRPr lang="en-US"/>
          </a:p>
        </p:txBody>
      </p:sp>
    </p:spTree>
    <p:extLst>
      <p:ext uri="{BB962C8B-B14F-4D97-AF65-F5344CB8AC3E}">
        <p14:creationId xmlns:p14="http://schemas.microsoft.com/office/powerpoint/2010/main" val="2007863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104A48B-7DB9-455B-A4C3-07241C8F68EF}" type="slidenum">
              <a:rPr lang="en-US"/>
              <a:pPr/>
              <a:t>‹#›</a:t>
            </a:fld>
            <a:endParaRPr lang="en-US"/>
          </a:p>
        </p:txBody>
      </p:sp>
    </p:spTree>
    <p:extLst>
      <p:ext uri="{BB962C8B-B14F-4D97-AF65-F5344CB8AC3E}">
        <p14:creationId xmlns:p14="http://schemas.microsoft.com/office/powerpoint/2010/main" val="2153457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CE58BE9-2DC0-413E-B852-8BE440E106C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33.bin"/><Relationship Id="rId3" Type="http://schemas.openxmlformats.org/officeDocument/2006/relationships/oleObject" Target="../embeddings/oleObject28.bin"/><Relationship Id="rId7" Type="http://schemas.openxmlformats.org/officeDocument/2006/relationships/oleObject" Target="../embeddings/oleObject30.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wmf"/><Relationship Id="rId11" Type="http://schemas.openxmlformats.org/officeDocument/2006/relationships/oleObject" Target="../embeddings/oleObject32.bin"/><Relationship Id="rId5" Type="http://schemas.openxmlformats.org/officeDocument/2006/relationships/oleObject" Target="../embeddings/oleObject29.bin"/><Relationship Id="rId10" Type="http://schemas.openxmlformats.org/officeDocument/2006/relationships/image" Target="../media/image2.wmf"/><Relationship Id="rId4" Type="http://schemas.openxmlformats.org/officeDocument/2006/relationships/image" Target="../media/image5.wmf"/><Relationship Id="rId9" Type="http://schemas.openxmlformats.org/officeDocument/2006/relationships/oleObject" Target="../embeddings/oleObject31.bin"/><Relationship Id="rId14" Type="http://schemas.openxmlformats.org/officeDocument/2006/relationships/image" Target="../media/image4.wmf"/></Relationships>
</file>

<file path=ppt/slides/_rels/slide11.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2.wmf"/><Relationship Id="rId2" Type="http://schemas.openxmlformats.org/officeDocument/2006/relationships/slideLayout" Target="../slideLayouts/slideLayout7.xml"/><Relationship Id="rId16" Type="http://schemas.openxmlformats.org/officeDocument/2006/relationships/image" Target="../media/image4.wmf"/><Relationship Id="rId1" Type="http://schemas.openxmlformats.org/officeDocument/2006/relationships/vmlDrawing" Target="../drawings/vmlDrawing10.vml"/><Relationship Id="rId6" Type="http://schemas.openxmlformats.org/officeDocument/2006/relationships/image" Target="../media/image6.wmf"/><Relationship Id="rId11" Type="http://schemas.openxmlformats.org/officeDocument/2006/relationships/oleObject" Target="../embeddings/oleObject38.bin"/><Relationship Id="rId5" Type="http://schemas.openxmlformats.org/officeDocument/2006/relationships/oleObject" Target="../embeddings/oleObject35.bin"/><Relationship Id="rId15" Type="http://schemas.openxmlformats.org/officeDocument/2006/relationships/oleObject" Target="../embeddings/oleObject40.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37.bin"/><Relationship Id="rId14" Type="http://schemas.openxmlformats.org/officeDocument/2006/relationships/image" Target="../media/image3.wmf"/></Relationships>
</file>

<file path=ppt/slides/_rels/slide12.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46.bin"/><Relationship Id="rId18" Type="http://schemas.openxmlformats.org/officeDocument/2006/relationships/image" Target="../media/image4.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8.wmf"/><Relationship Id="rId17" Type="http://schemas.openxmlformats.org/officeDocument/2006/relationships/oleObject" Target="../embeddings/oleObject48.bin"/><Relationship Id="rId2" Type="http://schemas.openxmlformats.org/officeDocument/2006/relationships/slideLayout" Target="../slideLayouts/slideLayout7.xml"/><Relationship Id="rId16" Type="http://schemas.openxmlformats.org/officeDocument/2006/relationships/image" Target="../media/image3.wmf"/><Relationship Id="rId20" Type="http://schemas.openxmlformats.org/officeDocument/2006/relationships/image" Target="../media/image10.wmf"/><Relationship Id="rId1" Type="http://schemas.openxmlformats.org/officeDocument/2006/relationships/vmlDrawing" Target="../drawings/vmlDrawing11.vml"/><Relationship Id="rId6" Type="http://schemas.openxmlformats.org/officeDocument/2006/relationships/image" Target="../media/image6.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7.wmf"/><Relationship Id="rId19" Type="http://schemas.openxmlformats.org/officeDocument/2006/relationships/oleObject" Target="../embeddings/oleObject49.bin"/><Relationship Id="rId4" Type="http://schemas.openxmlformats.org/officeDocument/2006/relationships/image" Target="../media/image5.wmf"/><Relationship Id="rId9" Type="http://schemas.openxmlformats.org/officeDocument/2006/relationships/oleObject" Target="../embeddings/oleObject44.bin"/><Relationship Id="rId14" Type="http://schemas.openxmlformats.org/officeDocument/2006/relationships/image" Target="../media/image2.wmf"/></Relationships>
</file>

<file path=ppt/slides/_rels/slide13.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55.bin"/><Relationship Id="rId18" Type="http://schemas.openxmlformats.org/officeDocument/2006/relationships/image" Target="../media/image4.wmf"/><Relationship Id="rId3" Type="http://schemas.openxmlformats.org/officeDocument/2006/relationships/oleObject" Target="../embeddings/oleObject50.bin"/><Relationship Id="rId21" Type="http://schemas.openxmlformats.org/officeDocument/2006/relationships/oleObject" Target="../embeddings/oleObject59.bin"/><Relationship Id="rId7" Type="http://schemas.openxmlformats.org/officeDocument/2006/relationships/oleObject" Target="../embeddings/oleObject52.bin"/><Relationship Id="rId12" Type="http://schemas.openxmlformats.org/officeDocument/2006/relationships/image" Target="../media/image8.wmf"/><Relationship Id="rId17" Type="http://schemas.openxmlformats.org/officeDocument/2006/relationships/oleObject" Target="../embeddings/oleObject57.bin"/><Relationship Id="rId2" Type="http://schemas.openxmlformats.org/officeDocument/2006/relationships/slideLayout" Target="../slideLayouts/slideLayout7.xml"/><Relationship Id="rId16" Type="http://schemas.openxmlformats.org/officeDocument/2006/relationships/image" Target="../media/image3.wmf"/><Relationship Id="rId20" Type="http://schemas.openxmlformats.org/officeDocument/2006/relationships/image" Target="../media/image10.wmf"/><Relationship Id="rId1" Type="http://schemas.openxmlformats.org/officeDocument/2006/relationships/vmlDrawing" Target="../drawings/vmlDrawing12.vml"/><Relationship Id="rId6" Type="http://schemas.openxmlformats.org/officeDocument/2006/relationships/image" Target="../media/image6.wmf"/><Relationship Id="rId11" Type="http://schemas.openxmlformats.org/officeDocument/2006/relationships/oleObject" Target="../embeddings/oleObject54.bin"/><Relationship Id="rId5" Type="http://schemas.openxmlformats.org/officeDocument/2006/relationships/oleObject" Target="../embeddings/oleObject51.bin"/><Relationship Id="rId15" Type="http://schemas.openxmlformats.org/officeDocument/2006/relationships/oleObject" Target="../embeddings/oleObject56.bin"/><Relationship Id="rId10" Type="http://schemas.openxmlformats.org/officeDocument/2006/relationships/image" Target="../media/image7.wmf"/><Relationship Id="rId19" Type="http://schemas.openxmlformats.org/officeDocument/2006/relationships/oleObject" Target="../embeddings/oleObject58.bin"/><Relationship Id="rId4" Type="http://schemas.openxmlformats.org/officeDocument/2006/relationships/image" Target="../media/image5.wmf"/><Relationship Id="rId9" Type="http://schemas.openxmlformats.org/officeDocument/2006/relationships/oleObject" Target="../embeddings/oleObject53.bin"/><Relationship Id="rId14" Type="http://schemas.openxmlformats.org/officeDocument/2006/relationships/image" Target="../media/image2.wmf"/><Relationship Id="rId22" Type="http://schemas.openxmlformats.org/officeDocument/2006/relationships/image" Target="../media/image11.wmf"/></Relationships>
</file>

<file path=ppt/slides/_rels/slide14.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65.bin"/><Relationship Id="rId18" Type="http://schemas.openxmlformats.org/officeDocument/2006/relationships/image" Target="../media/image4.wmf"/><Relationship Id="rId3" Type="http://schemas.openxmlformats.org/officeDocument/2006/relationships/oleObject" Target="../embeddings/oleObject60.bin"/><Relationship Id="rId21" Type="http://schemas.openxmlformats.org/officeDocument/2006/relationships/oleObject" Target="../embeddings/oleObject69.bin"/><Relationship Id="rId7" Type="http://schemas.openxmlformats.org/officeDocument/2006/relationships/oleObject" Target="../embeddings/oleObject62.bin"/><Relationship Id="rId12" Type="http://schemas.openxmlformats.org/officeDocument/2006/relationships/image" Target="../media/image8.wmf"/><Relationship Id="rId17" Type="http://schemas.openxmlformats.org/officeDocument/2006/relationships/oleObject" Target="../embeddings/oleObject67.bin"/><Relationship Id="rId2" Type="http://schemas.openxmlformats.org/officeDocument/2006/relationships/slideLayout" Target="../slideLayouts/slideLayout7.xml"/><Relationship Id="rId16" Type="http://schemas.openxmlformats.org/officeDocument/2006/relationships/image" Target="../media/image3.wmf"/><Relationship Id="rId20" Type="http://schemas.openxmlformats.org/officeDocument/2006/relationships/image" Target="../media/image10.wmf"/><Relationship Id="rId1" Type="http://schemas.openxmlformats.org/officeDocument/2006/relationships/vmlDrawing" Target="../drawings/vmlDrawing13.vml"/><Relationship Id="rId6" Type="http://schemas.openxmlformats.org/officeDocument/2006/relationships/image" Target="../media/image6.wmf"/><Relationship Id="rId11" Type="http://schemas.openxmlformats.org/officeDocument/2006/relationships/oleObject" Target="../embeddings/oleObject64.bin"/><Relationship Id="rId5" Type="http://schemas.openxmlformats.org/officeDocument/2006/relationships/oleObject" Target="../embeddings/oleObject61.bin"/><Relationship Id="rId15" Type="http://schemas.openxmlformats.org/officeDocument/2006/relationships/oleObject" Target="../embeddings/oleObject66.bin"/><Relationship Id="rId10" Type="http://schemas.openxmlformats.org/officeDocument/2006/relationships/image" Target="../media/image7.wmf"/><Relationship Id="rId19" Type="http://schemas.openxmlformats.org/officeDocument/2006/relationships/oleObject" Target="../embeddings/oleObject68.bin"/><Relationship Id="rId4" Type="http://schemas.openxmlformats.org/officeDocument/2006/relationships/image" Target="../media/image5.wmf"/><Relationship Id="rId9" Type="http://schemas.openxmlformats.org/officeDocument/2006/relationships/oleObject" Target="../embeddings/oleObject63.bin"/><Relationship Id="rId14" Type="http://schemas.openxmlformats.org/officeDocument/2006/relationships/image" Target="../media/image2.wmf"/><Relationship Id="rId22" Type="http://schemas.openxmlformats.org/officeDocument/2006/relationships/image" Target="../media/image11.wmf"/></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75.bin"/><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3.wmf"/><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14.vml"/><Relationship Id="rId6" Type="http://schemas.openxmlformats.org/officeDocument/2006/relationships/image" Target="../media/image6.wmf"/><Relationship Id="rId11" Type="http://schemas.openxmlformats.org/officeDocument/2006/relationships/oleObject" Target="../embeddings/oleObject74.bin"/><Relationship Id="rId5" Type="http://schemas.openxmlformats.org/officeDocument/2006/relationships/oleObject" Target="../embeddings/oleObject71.bin"/><Relationship Id="rId15" Type="http://schemas.openxmlformats.org/officeDocument/2006/relationships/oleObject" Target="../embeddings/oleObject76.bin"/><Relationship Id="rId10" Type="http://schemas.openxmlformats.org/officeDocument/2006/relationships/image" Target="../media/image2.wmf"/><Relationship Id="rId4" Type="http://schemas.openxmlformats.org/officeDocument/2006/relationships/image" Target="../media/image5.wmf"/><Relationship Id="rId9" Type="http://schemas.openxmlformats.org/officeDocument/2006/relationships/oleObject" Target="../embeddings/oleObject73.bin"/><Relationship Id="rId14" Type="http://schemas.openxmlformats.org/officeDocument/2006/relationships/image" Target="../media/image4.wmf"/></Relationships>
</file>

<file path=ppt/slides/_rels/slide16.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82.bin"/><Relationship Id="rId18" Type="http://schemas.openxmlformats.org/officeDocument/2006/relationships/image" Target="../media/image13.wmf"/><Relationship Id="rId3" Type="http://schemas.openxmlformats.org/officeDocument/2006/relationships/oleObject" Target="../embeddings/oleObject77.bin"/><Relationship Id="rId7" Type="http://schemas.openxmlformats.org/officeDocument/2006/relationships/oleObject" Target="../embeddings/oleObject79.bin"/><Relationship Id="rId12" Type="http://schemas.openxmlformats.org/officeDocument/2006/relationships/image" Target="../media/image3.wmf"/><Relationship Id="rId17" Type="http://schemas.openxmlformats.org/officeDocument/2006/relationships/oleObject" Target="../embeddings/oleObject84.bin"/><Relationship Id="rId2" Type="http://schemas.openxmlformats.org/officeDocument/2006/relationships/slideLayout" Target="../slideLayouts/slideLayout7.xml"/><Relationship Id="rId16" Type="http://schemas.openxmlformats.org/officeDocument/2006/relationships/image" Target="../media/image12.wmf"/><Relationship Id="rId1" Type="http://schemas.openxmlformats.org/officeDocument/2006/relationships/vmlDrawing" Target="../drawings/vmlDrawing15.vml"/><Relationship Id="rId6" Type="http://schemas.openxmlformats.org/officeDocument/2006/relationships/image" Target="../media/image6.wmf"/><Relationship Id="rId11" Type="http://schemas.openxmlformats.org/officeDocument/2006/relationships/oleObject" Target="../embeddings/oleObject81.bin"/><Relationship Id="rId5" Type="http://schemas.openxmlformats.org/officeDocument/2006/relationships/oleObject" Target="../embeddings/oleObject78.bin"/><Relationship Id="rId15" Type="http://schemas.openxmlformats.org/officeDocument/2006/relationships/oleObject" Target="../embeddings/oleObject83.bin"/><Relationship Id="rId10" Type="http://schemas.openxmlformats.org/officeDocument/2006/relationships/image" Target="../media/image2.wmf"/><Relationship Id="rId4" Type="http://schemas.openxmlformats.org/officeDocument/2006/relationships/image" Target="../media/image5.wmf"/><Relationship Id="rId9" Type="http://schemas.openxmlformats.org/officeDocument/2006/relationships/oleObject" Target="../embeddings/oleObject80.bin"/><Relationship Id="rId14" Type="http://schemas.openxmlformats.org/officeDocument/2006/relationships/image" Target="../media/image4.wmf"/></Relationships>
</file>

<file path=ppt/slides/_rels/slide1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90.bin"/><Relationship Id="rId18" Type="http://schemas.openxmlformats.org/officeDocument/2006/relationships/image" Target="../media/image12.wmf"/><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image" Target="../media/image3.wmf"/><Relationship Id="rId17" Type="http://schemas.openxmlformats.org/officeDocument/2006/relationships/oleObject" Target="../embeddings/oleObject92.bin"/><Relationship Id="rId2" Type="http://schemas.openxmlformats.org/officeDocument/2006/relationships/slideLayout" Target="../slideLayouts/slideLayout7.xml"/><Relationship Id="rId16" Type="http://schemas.openxmlformats.org/officeDocument/2006/relationships/image" Target="../media/image14.wmf"/><Relationship Id="rId20" Type="http://schemas.openxmlformats.org/officeDocument/2006/relationships/image" Target="../media/image13.wmf"/><Relationship Id="rId1" Type="http://schemas.openxmlformats.org/officeDocument/2006/relationships/vmlDrawing" Target="../drawings/vmlDrawing16.vml"/><Relationship Id="rId6" Type="http://schemas.openxmlformats.org/officeDocument/2006/relationships/image" Target="../media/image6.wmf"/><Relationship Id="rId11" Type="http://schemas.openxmlformats.org/officeDocument/2006/relationships/oleObject" Target="../embeddings/oleObject89.bin"/><Relationship Id="rId5" Type="http://schemas.openxmlformats.org/officeDocument/2006/relationships/oleObject" Target="../embeddings/oleObject86.bin"/><Relationship Id="rId15" Type="http://schemas.openxmlformats.org/officeDocument/2006/relationships/oleObject" Target="../embeddings/oleObject91.bin"/><Relationship Id="rId10" Type="http://schemas.openxmlformats.org/officeDocument/2006/relationships/image" Target="../media/image2.wmf"/><Relationship Id="rId19" Type="http://schemas.openxmlformats.org/officeDocument/2006/relationships/oleObject" Target="../embeddings/oleObject93.bin"/><Relationship Id="rId4" Type="http://schemas.openxmlformats.org/officeDocument/2006/relationships/image" Target="../media/image5.wmf"/><Relationship Id="rId9" Type="http://schemas.openxmlformats.org/officeDocument/2006/relationships/oleObject" Target="../embeddings/oleObject88.bin"/><Relationship Id="rId14" Type="http://schemas.openxmlformats.org/officeDocument/2006/relationships/image" Target="../media/image4.wmf"/></Relationships>
</file>

<file path=ppt/slides/_rels/slide18.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99.bin"/><Relationship Id="rId18" Type="http://schemas.openxmlformats.org/officeDocument/2006/relationships/image" Target="../media/image14.wmf"/><Relationship Id="rId3" Type="http://schemas.openxmlformats.org/officeDocument/2006/relationships/oleObject" Target="../embeddings/oleObject94.bin"/><Relationship Id="rId21" Type="http://schemas.openxmlformats.org/officeDocument/2006/relationships/oleObject" Target="../embeddings/oleObject103.bin"/><Relationship Id="rId7" Type="http://schemas.openxmlformats.org/officeDocument/2006/relationships/oleObject" Target="../embeddings/oleObject96.bin"/><Relationship Id="rId12" Type="http://schemas.openxmlformats.org/officeDocument/2006/relationships/image" Target="../media/image3.wmf"/><Relationship Id="rId17" Type="http://schemas.openxmlformats.org/officeDocument/2006/relationships/oleObject" Target="../embeddings/oleObject101.bin"/><Relationship Id="rId2" Type="http://schemas.openxmlformats.org/officeDocument/2006/relationships/slideLayout" Target="../slideLayouts/slideLayout7.xml"/><Relationship Id="rId16" Type="http://schemas.openxmlformats.org/officeDocument/2006/relationships/image" Target="../media/image12.wmf"/><Relationship Id="rId20" Type="http://schemas.openxmlformats.org/officeDocument/2006/relationships/image" Target="../media/image13.wmf"/><Relationship Id="rId1" Type="http://schemas.openxmlformats.org/officeDocument/2006/relationships/vmlDrawing" Target="../drawings/vmlDrawing17.vml"/><Relationship Id="rId6" Type="http://schemas.openxmlformats.org/officeDocument/2006/relationships/image" Target="../media/image6.wmf"/><Relationship Id="rId11" Type="http://schemas.openxmlformats.org/officeDocument/2006/relationships/oleObject" Target="../embeddings/oleObject98.bin"/><Relationship Id="rId5" Type="http://schemas.openxmlformats.org/officeDocument/2006/relationships/oleObject" Target="../embeddings/oleObject95.bin"/><Relationship Id="rId15" Type="http://schemas.openxmlformats.org/officeDocument/2006/relationships/oleObject" Target="../embeddings/oleObject100.bin"/><Relationship Id="rId10" Type="http://schemas.openxmlformats.org/officeDocument/2006/relationships/image" Target="../media/image2.wmf"/><Relationship Id="rId19" Type="http://schemas.openxmlformats.org/officeDocument/2006/relationships/oleObject" Target="../embeddings/oleObject102.bin"/><Relationship Id="rId4" Type="http://schemas.openxmlformats.org/officeDocument/2006/relationships/image" Target="../media/image5.wmf"/><Relationship Id="rId9" Type="http://schemas.openxmlformats.org/officeDocument/2006/relationships/oleObject" Target="../embeddings/oleObject97.bin"/><Relationship Id="rId14" Type="http://schemas.openxmlformats.org/officeDocument/2006/relationships/image" Target="../media/image4.wmf"/><Relationship Id="rId22" Type="http://schemas.openxmlformats.org/officeDocument/2006/relationships/image" Target="../media/image15.wmf"/></Relationships>
</file>

<file path=ppt/slides/_rels/slide19.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109.bin"/><Relationship Id="rId18" Type="http://schemas.openxmlformats.org/officeDocument/2006/relationships/image" Target="../media/image14.wmf"/><Relationship Id="rId3" Type="http://schemas.openxmlformats.org/officeDocument/2006/relationships/oleObject" Target="../embeddings/oleObject104.bin"/><Relationship Id="rId21" Type="http://schemas.openxmlformats.org/officeDocument/2006/relationships/oleObject" Target="../embeddings/oleObject113.bin"/><Relationship Id="rId7" Type="http://schemas.openxmlformats.org/officeDocument/2006/relationships/oleObject" Target="../embeddings/oleObject106.bin"/><Relationship Id="rId12" Type="http://schemas.openxmlformats.org/officeDocument/2006/relationships/image" Target="../media/image3.wmf"/><Relationship Id="rId17" Type="http://schemas.openxmlformats.org/officeDocument/2006/relationships/oleObject" Target="../embeddings/oleObject111.bin"/><Relationship Id="rId2" Type="http://schemas.openxmlformats.org/officeDocument/2006/relationships/slideLayout" Target="../slideLayouts/slideLayout7.xml"/><Relationship Id="rId16" Type="http://schemas.openxmlformats.org/officeDocument/2006/relationships/image" Target="../media/image12.wmf"/><Relationship Id="rId20" Type="http://schemas.openxmlformats.org/officeDocument/2006/relationships/image" Target="../media/image13.wmf"/><Relationship Id="rId1" Type="http://schemas.openxmlformats.org/officeDocument/2006/relationships/vmlDrawing" Target="../drawings/vmlDrawing18.vml"/><Relationship Id="rId6" Type="http://schemas.openxmlformats.org/officeDocument/2006/relationships/image" Target="../media/image6.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2.wmf"/><Relationship Id="rId19" Type="http://schemas.openxmlformats.org/officeDocument/2006/relationships/oleObject" Target="../embeddings/oleObject112.bin"/><Relationship Id="rId4" Type="http://schemas.openxmlformats.org/officeDocument/2006/relationships/image" Target="../media/image5.wmf"/><Relationship Id="rId9" Type="http://schemas.openxmlformats.org/officeDocument/2006/relationships/oleObject" Target="../embeddings/oleObject107.bin"/><Relationship Id="rId14" Type="http://schemas.openxmlformats.org/officeDocument/2006/relationships/image" Target="../media/image4.wmf"/><Relationship Id="rId22" Type="http://schemas.openxmlformats.org/officeDocument/2006/relationships/image" Target="../media/image15.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1.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4.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7.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20.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22.bin"/></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wmf"/><Relationship Id="rId11" Type="http://schemas.openxmlformats.org/officeDocument/2006/relationships/oleObject" Target="../embeddings/oleObject27.bin"/><Relationship Id="rId5" Type="http://schemas.openxmlformats.org/officeDocument/2006/relationships/oleObject" Target="../embeddings/oleObject24.bin"/><Relationship Id="rId10" Type="http://schemas.openxmlformats.org/officeDocument/2006/relationships/image" Target="../media/image3.wmf"/><Relationship Id="rId4" Type="http://schemas.openxmlformats.org/officeDocument/2006/relationships/image" Target="../media/image5.wmf"/><Relationship Id="rId9" Type="http://schemas.openxmlformats.org/officeDocument/2006/relationships/oleObject" Target="../embeddings/oleObject2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09"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9</a:t>
            </a:r>
            <a:endParaRPr lang="en-US" sz="1000">
              <a:solidFill>
                <a:srgbClr val="3366FF"/>
              </a:solidFill>
            </a:endParaRPr>
          </a:p>
        </p:txBody>
      </p:sp>
      <p:sp>
        <p:nvSpPr>
          <p:cNvPr id="157710"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This relationship can be used to substitute for permanent income in the relationship between permanent consumption and permanent income.  We have also substituted for permanent consumption using the identity for actual consumption.</a:t>
            </a:r>
            <a:endParaRPr lang="en-GB" sz="2400">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5" name="Rectangle 14"/>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8"/>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2479221793"/>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7777"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1780715513"/>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7778"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4034692366"/>
              </p:ext>
            </p:extLst>
          </p:nvPr>
        </p:nvGraphicFramePr>
        <p:xfrm>
          <a:off x="1062000" y="2435225"/>
          <a:ext cx="3822700" cy="419100"/>
        </p:xfrm>
        <a:graphic>
          <a:graphicData uri="http://schemas.openxmlformats.org/presentationml/2006/ole">
            <mc:AlternateContent xmlns:mc="http://schemas.openxmlformats.org/markup-compatibility/2006">
              <mc:Choice xmlns:v="urn:schemas-microsoft-com:vml" Requires="v">
                <p:oleObj spid="_x0000_s157779" name="Equation" r:id="rId7" imgW="3822480" imgH="419040" progId="Equation.3">
                  <p:embed/>
                </p:oleObj>
              </mc:Choice>
              <mc:Fallback>
                <p:oleObj name="Equation" r:id="rId7" imgW="38224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2000" y="2435225"/>
                        <a:ext cx="382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11"/>
          <p:cNvGraphicFramePr>
            <a:graphicFrameLocks noChangeAspect="1"/>
          </p:cNvGraphicFramePr>
          <p:nvPr>
            <p:extLst>
              <p:ext uri="{D42A27DB-BD31-4B8C-83A1-F6EECF244321}">
                <p14:modId xmlns:p14="http://schemas.microsoft.com/office/powerpoint/2010/main" val="390022018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7780"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12"/>
          <p:cNvGraphicFramePr>
            <a:graphicFrameLocks noChangeAspect="1"/>
          </p:cNvGraphicFramePr>
          <p:nvPr>
            <p:extLst>
              <p:ext uri="{D42A27DB-BD31-4B8C-83A1-F6EECF244321}">
                <p14:modId xmlns:p14="http://schemas.microsoft.com/office/powerpoint/2010/main" val="3531855877"/>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7781"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3"/>
          <p:cNvGraphicFramePr>
            <a:graphicFrameLocks noChangeAspect="1"/>
          </p:cNvGraphicFramePr>
          <p:nvPr>
            <p:extLst>
              <p:ext uri="{D42A27DB-BD31-4B8C-83A1-F6EECF244321}">
                <p14:modId xmlns:p14="http://schemas.microsoft.com/office/powerpoint/2010/main" val="2459824453"/>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7782"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8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10</a:t>
            </a:r>
          </a:p>
        </p:txBody>
      </p:sp>
      <p:sp>
        <p:nvSpPr>
          <p:cNvPr id="15668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Thus we obtain current consumption as a function of current income and permanent income lagged one period.</a:t>
            </a:r>
            <a:endParaRPr lang="en-GB" sz="2400">
              <a:latin typeface="Times New Roman" pitchFamily="18" charset="0"/>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6" name="Rectangle 15"/>
          <p:cNvSpPr>
            <a:spLocks noChangeArrowheads="1"/>
          </p:cNvSpPr>
          <p:nvPr/>
        </p:nvSpPr>
        <p:spPr bwMode="auto">
          <a:xfrm>
            <a:off x="0" y="3038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2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79348344"/>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6765"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7"/>
          <p:cNvGraphicFramePr>
            <a:graphicFrameLocks noChangeAspect="1"/>
          </p:cNvGraphicFramePr>
          <p:nvPr>
            <p:extLst>
              <p:ext uri="{D42A27DB-BD31-4B8C-83A1-F6EECF244321}">
                <p14:modId xmlns:p14="http://schemas.microsoft.com/office/powerpoint/2010/main" val="143412749"/>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6766"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9"/>
          <p:cNvGraphicFramePr>
            <a:graphicFrameLocks noChangeAspect="1"/>
          </p:cNvGraphicFramePr>
          <p:nvPr>
            <p:extLst>
              <p:ext uri="{D42A27DB-BD31-4B8C-83A1-F6EECF244321}">
                <p14:modId xmlns:p14="http://schemas.microsoft.com/office/powerpoint/2010/main" val="4200021893"/>
              </p:ext>
            </p:extLst>
          </p:nvPr>
        </p:nvGraphicFramePr>
        <p:xfrm>
          <a:off x="1062000" y="2435225"/>
          <a:ext cx="3822700" cy="419100"/>
        </p:xfrm>
        <a:graphic>
          <a:graphicData uri="http://schemas.openxmlformats.org/presentationml/2006/ole">
            <mc:AlternateContent xmlns:mc="http://schemas.openxmlformats.org/markup-compatibility/2006">
              <mc:Choice xmlns:v="urn:schemas-microsoft-com:vml" Requires="v">
                <p:oleObj spid="_x0000_s156767" name="Equation" r:id="rId7" imgW="3822480" imgH="419040" progId="Equation.3">
                  <p:embed/>
                </p:oleObj>
              </mc:Choice>
              <mc:Fallback>
                <p:oleObj name="Equation" r:id="rId7" imgW="38224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2000" y="2435225"/>
                        <a:ext cx="382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2224514889"/>
              </p:ext>
            </p:extLst>
          </p:nvPr>
        </p:nvGraphicFramePr>
        <p:xfrm>
          <a:off x="1724400" y="3108325"/>
          <a:ext cx="3924300" cy="419100"/>
        </p:xfrm>
        <a:graphic>
          <a:graphicData uri="http://schemas.openxmlformats.org/presentationml/2006/ole">
            <mc:AlternateContent xmlns:mc="http://schemas.openxmlformats.org/markup-compatibility/2006">
              <mc:Choice xmlns:v="urn:schemas-microsoft-com:vml" Requires="v">
                <p:oleObj spid="_x0000_s156768" name="Equation" r:id="rId9" imgW="3924000" imgH="419040" progId="Equation.3">
                  <p:embed/>
                </p:oleObj>
              </mc:Choice>
              <mc:Fallback>
                <p:oleObj name="Equation" r:id="rId9" imgW="39240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4400" y="3108325"/>
                        <a:ext cx="3924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1"/>
          <p:cNvGraphicFramePr>
            <a:graphicFrameLocks noChangeAspect="1"/>
          </p:cNvGraphicFramePr>
          <p:nvPr>
            <p:extLst>
              <p:ext uri="{D42A27DB-BD31-4B8C-83A1-F6EECF244321}">
                <p14:modId xmlns:p14="http://schemas.microsoft.com/office/powerpoint/2010/main" val="915446536"/>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6769" name="Equation" r:id="rId11" imgW="1409400" imgH="419040" progId="Equation.3">
                  <p:embed/>
                </p:oleObj>
              </mc:Choice>
              <mc:Fallback>
                <p:oleObj name="Equation" r:id="rId11" imgW="14094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12"/>
          <p:cNvGraphicFramePr>
            <a:graphicFrameLocks noChangeAspect="1"/>
          </p:cNvGraphicFramePr>
          <p:nvPr>
            <p:extLst>
              <p:ext uri="{D42A27DB-BD31-4B8C-83A1-F6EECF244321}">
                <p14:modId xmlns:p14="http://schemas.microsoft.com/office/powerpoint/2010/main" val="2721433047"/>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6770" name="Equation" r:id="rId13" imgW="1688760" imgH="419040" progId="Equation.3">
                  <p:embed/>
                </p:oleObj>
              </mc:Choice>
              <mc:Fallback>
                <p:oleObj name="Equation" r:id="rId13" imgW="168876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13"/>
          <p:cNvGraphicFramePr>
            <a:graphicFrameLocks noChangeAspect="1"/>
          </p:cNvGraphicFramePr>
          <p:nvPr>
            <p:extLst>
              <p:ext uri="{D42A27DB-BD31-4B8C-83A1-F6EECF244321}">
                <p14:modId xmlns:p14="http://schemas.microsoft.com/office/powerpoint/2010/main" val="816370314"/>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6771" name="Equation" r:id="rId15" imgW="1612800" imgH="419040" progId="Equation.3">
                  <p:embed/>
                </p:oleObj>
              </mc:Choice>
              <mc:Fallback>
                <p:oleObj name="Equation" r:id="rId15" imgW="1612800" imgH="4190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3722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3038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23"/>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977019064"/>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5774"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7"/>
          <p:cNvGraphicFramePr>
            <a:graphicFrameLocks noChangeAspect="1"/>
          </p:cNvGraphicFramePr>
          <p:nvPr>
            <p:extLst>
              <p:ext uri="{D42A27DB-BD31-4B8C-83A1-F6EECF244321}">
                <p14:modId xmlns:p14="http://schemas.microsoft.com/office/powerpoint/2010/main" val="226892054"/>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5775"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5651" name="Rectangle 3"/>
          <p:cNvSpPr>
            <a:spLocks noChangeArrowheads="1"/>
          </p:cNvSpPr>
          <p:nvPr/>
        </p:nvSpPr>
        <p:spPr bwMode="auto">
          <a:xfrm>
            <a:off x="5248274" y="1724025"/>
            <a:ext cx="3095625" cy="4445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8"/>
          <p:cNvGraphicFramePr>
            <a:graphicFrameLocks noChangeAspect="1"/>
          </p:cNvGraphicFramePr>
          <p:nvPr>
            <p:extLst>
              <p:ext uri="{D42A27DB-BD31-4B8C-83A1-F6EECF244321}">
                <p14:modId xmlns:p14="http://schemas.microsoft.com/office/powerpoint/2010/main" val="350319328"/>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55776"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Rectangle 3"/>
          <p:cNvSpPr>
            <a:spLocks noChangeArrowheads="1"/>
          </p:cNvSpPr>
          <p:nvPr/>
        </p:nvSpPr>
        <p:spPr bwMode="auto">
          <a:xfrm>
            <a:off x="4305298" y="2419350"/>
            <a:ext cx="495301" cy="4445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9"/>
          <p:cNvGraphicFramePr>
            <a:graphicFrameLocks noChangeAspect="1"/>
          </p:cNvGraphicFramePr>
          <p:nvPr>
            <p:extLst>
              <p:ext uri="{D42A27DB-BD31-4B8C-83A1-F6EECF244321}">
                <p14:modId xmlns:p14="http://schemas.microsoft.com/office/powerpoint/2010/main" val="2655079838"/>
              </p:ext>
            </p:extLst>
          </p:nvPr>
        </p:nvGraphicFramePr>
        <p:xfrm>
          <a:off x="1062000" y="2435225"/>
          <a:ext cx="3822700" cy="419100"/>
        </p:xfrm>
        <a:graphic>
          <a:graphicData uri="http://schemas.openxmlformats.org/presentationml/2006/ole">
            <mc:AlternateContent xmlns:mc="http://schemas.openxmlformats.org/markup-compatibility/2006">
              <mc:Choice xmlns:v="urn:schemas-microsoft-com:vml" Requires="v">
                <p:oleObj spid="_x0000_s155777" name="Equation" r:id="rId9" imgW="3822480" imgH="419040" progId="Equation.3">
                  <p:embed/>
                </p:oleObj>
              </mc:Choice>
              <mc:Fallback>
                <p:oleObj name="Equation" r:id="rId9" imgW="38224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2000" y="2435225"/>
                        <a:ext cx="382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10"/>
          <p:cNvGraphicFramePr>
            <a:graphicFrameLocks noChangeAspect="1"/>
          </p:cNvGraphicFramePr>
          <p:nvPr>
            <p:extLst>
              <p:ext uri="{D42A27DB-BD31-4B8C-83A1-F6EECF244321}">
                <p14:modId xmlns:p14="http://schemas.microsoft.com/office/powerpoint/2010/main" val="1962992398"/>
              </p:ext>
            </p:extLst>
          </p:nvPr>
        </p:nvGraphicFramePr>
        <p:xfrm>
          <a:off x="1724400" y="3108325"/>
          <a:ext cx="3924300" cy="419100"/>
        </p:xfrm>
        <a:graphic>
          <a:graphicData uri="http://schemas.openxmlformats.org/presentationml/2006/ole">
            <mc:AlternateContent xmlns:mc="http://schemas.openxmlformats.org/markup-compatibility/2006">
              <mc:Choice xmlns:v="urn:schemas-microsoft-com:vml" Requires="v">
                <p:oleObj spid="_x0000_s155778" name="Equation" r:id="rId11" imgW="3924000" imgH="419040" progId="Equation.3">
                  <p:embed/>
                </p:oleObj>
              </mc:Choice>
              <mc:Fallback>
                <p:oleObj name="Equation" r:id="rId11" imgW="39240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4400" y="3108325"/>
                        <a:ext cx="3924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11"/>
          <p:cNvGraphicFramePr>
            <a:graphicFrameLocks noChangeAspect="1"/>
          </p:cNvGraphicFramePr>
          <p:nvPr>
            <p:extLst>
              <p:ext uri="{D42A27DB-BD31-4B8C-83A1-F6EECF244321}">
                <p14:modId xmlns:p14="http://schemas.microsoft.com/office/powerpoint/2010/main" val="3904349773"/>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5779" name="Equation" r:id="rId13" imgW="1409400" imgH="419040" progId="Equation.3">
                  <p:embed/>
                </p:oleObj>
              </mc:Choice>
              <mc:Fallback>
                <p:oleObj name="Equation" r:id="rId13" imgW="14094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12"/>
          <p:cNvGraphicFramePr>
            <a:graphicFrameLocks noChangeAspect="1"/>
          </p:cNvGraphicFramePr>
          <p:nvPr>
            <p:extLst>
              <p:ext uri="{D42A27DB-BD31-4B8C-83A1-F6EECF244321}">
                <p14:modId xmlns:p14="http://schemas.microsoft.com/office/powerpoint/2010/main" val="198191384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5780" name="Equation" r:id="rId15" imgW="1688760" imgH="419040" progId="Equation.3">
                  <p:embed/>
                </p:oleObj>
              </mc:Choice>
              <mc:Fallback>
                <p:oleObj name="Equation" r:id="rId15" imgW="1688760" imgH="4190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13"/>
          <p:cNvGraphicFramePr>
            <a:graphicFrameLocks noChangeAspect="1"/>
          </p:cNvGraphicFramePr>
          <p:nvPr>
            <p:extLst>
              <p:ext uri="{D42A27DB-BD31-4B8C-83A1-F6EECF244321}">
                <p14:modId xmlns:p14="http://schemas.microsoft.com/office/powerpoint/2010/main" val="3825429738"/>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5781" name="Equation" r:id="rId17" imgW="1612800" imgH="419040" progId="Equation.3">
                  <p:embed/>
                </p:oleObj>
              </mc:Choice>
              <mc:Fallback>
                <p:oleObj name="Equation" r:id="rId17" imgW="1612800" imgH="41904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5"/>
          <p:cNvGraphicFramePr>
            <a:graphicFrameLocks noChangeAspect="1"/>
          </p:cNvGraphicFramePr>
          <p:nvPr>
            <p:extLst>
              <p:ext uri="{D42A27DB-BD31-4B8C-83A1-F6EECF244321}">
                <p14:modId xmlns:p14="http://schemas.microsoft.com/office/powerpoint/2010/main" val="938354831"/>
              </p:ext>
            </p:extLst>
          </p:nvPr>
        </p:nvGraphicFramePr>
        <p:xfrm>
          <a:off x="1720850" y="3768725"/>
          <a:ext cx="6110288" cy="444500"/>
        </p:xfrm>
        <a:graphic>
          <a:graphicData uri="http://schemas.openxmlformats.org/presentationml/2006/ole">
            <mc:AlternateContent xmlns:mc="http://schemas.openxmlformats.org/markup-compatibility/2006">
              <mc:Choice xmlns:v="urn:schemas-microsoft-com:vml" Requires="v">
                <p:oleObj spid="_x0000_s155782" name="Equation" r:id="rId19" imgW="6108480" imgH="444240" progId="Equation.3">
                  <p:embed/>
                </p:oleObj>
              </mc:Choice>
              <mc:Fallback>
                <p:oleObj name="Equation" r:id="rId19" imgW="6108480" imgH="44424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20850" y="3768725"/>
                        <a:ext cx="61102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6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11</a:t>
            </a:r>
          </a:p>
        </p:txBody>
      </p:sp>
      <p:sp>
        <p:nvSpPr>
          <p:cNvPr id="15566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The latter is unobservable, but it can be eliminated by lagging the adaptive expectations process and substituting.  Of course, we still have an unobservable variable, permanent income lagged two periods, on the right side of the equation.</a:t>
            </a:r>
            <a:endParaRPr lang="en-GB" sz="240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a:spLocks noChangeArrowheads="1"/>
          </p:cNvSpPr>
          <p:nvPr/>
        </p:nvSpPr>
        <p:spPr bwMode="auto">
          <a:xfrm>
            <a:off x="0" y="4406400"/>
            <a:ext cx="9144000" cy="114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9"/>
          <p:cNvSpPr>
            <a:spLocks noChangeArrowheads="1"/>
          </p:cNvSpPr>
          <p:nvPr/>
        </p:nvSpPr>
        <p:spPr bwMode="auto">
          <a:xfrm>
            <a:off x="0" y="3722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28"/>
          <p:cNvSpPr>
            <a:spLocks noChangeArrowheads="1"/>
          </p:cNvSpPr>
          <p:nvPr/>
        </p:nvSpPr>
        <p:spPr bwMode="auto">
          <a:xfrm>
            <a:off x="0" y="3038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54630" name="Object 6"/>
          <p:cNvGraphicFramePr>
            <a:graphicFrameLocks noChangeAspect="1"/>
          </p:cNvGraphicFramePr>
          <p:nvPr>
            <p:extLst>
              <p:ext uri="{D42A27DB-BD31-4B8C-83A1-F6EECF244321}">
                <p14:modId xmlns:p14="http://schemas.microsoft.com/office/powerpoint/2010/main" val="1019203320"/>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4782" name="Equation" r:id="rId3" imgW="2819160" imgH="419040" progId="Equation.3">
                  <p:embed/>
                </p:oleObj>
              </mc:Choice>
              <mc:Fallback>
                <p:oleObj name="Equation" r:id="rId3" imgW="281916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1" name="Object 7"/>
          <p:cNvGraphicFramePr>
            <a:graphicFrameLocks noChangeAspect="1"/>
          </p:cNvGraphicFramePr>
          <p:nvPr>
            <p:extLst>
              <p:ext uri="{D42A27DB-BD31-4B8C-83A1-F6EECF244321}">
                <p14:modId xmlns:p14="http://schemas.microsoft.com/office/powerpoint/2010/main" val="3693131099"/>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4783" name="Equation" r:id="rId5" imgW="2666880" imgH="419040" progId="Equation.3">
                  <p:embed/>
                </p:oleObj>
              </mc:Choice>
              <mc:Fallback>
                <p:oleObj name="Equation" r:id="rId5" imgW="2666880" imgH="41904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2" name="Object 8"/>
          <p:cNvGraphicFramePr>
            <a:graphicFrameLocks noChangeAspect="1"/>
          </p:cNvGraphicFramePr>
          <p:nvPr>
            <p:extLst>
              <p:ext uri="{D42A27DB-BD31-4B8C-83A1-F6EECF244321}">
                <p14:modId xmlns:p14="http://schemas.microsoft.com/office/powerpoint/2010/main" val="924537240"/>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54784" name="Equation" r:id="rId7" imgW="2920680" imgH="419040" progId="Equation.3">
                  <p:embed/>
                </p:oleObj>
              </mc:Choice>
              <mc:Fallback>
                <p:oleObj name="Equation" r:id="rId7" imgW="2920680" imgH="41904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3" name="Object 9"/>
          <p:cNvGraphicFramePr>
            <a:graphicFrameLocks noChangeAspect="1"/>
          </p:cNvGraphicFramePr>
          <p:nvPr>
            <p:extLst>
              <p:ext uri="{D42A27DB-BD31-4B8C-83A1-F6EECF244321}">
                <p14:modId xmlns:p14="http://schemas.microsoft.com/office/powerpoint/2010/main" val="227152414"/>
              </p:ext>
            </p:extLst>
          </p:nvPr>
        </p:nvGraphicFramePr>
        <p:xfrm>
          <a:off x="1062000" y="2435225"/>
          <a:ext cx="3822700" cy="419100"/>
        </p:xfrm>
        <a:graphic>
          <a:graphicData uri="http://schemas.openxmlformats.org/presentationml/2006/ole">
            <mc:AlternateContent xmlns:mc="http://schemas.openxmlformats.org/markup-compatibility/2006">
              <mc:Choice xmlns:v="urn:schemas-microsoft-com:vml" Requires="v">
                <p:oleObj spid="_x0000_s154785" name="Equation" r:id="rId9" imgW="3822480" imgH="419040" progId="Equation.3">
                  <p:embed/>
                </p:oleObj>
              </mc:Choice>
              <mc:Fallback>
                <p:oleObj name="Equation" r:id="rId9" imgW="3822480" imgH="41904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2000" y="2435225"/>
                        <a:ext cx="382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4" name="Object 10"/>
          <p:cNvGraphicFramePr>
            <a:graphicFrameLocks noChangeAspect="1"/>
          </p:cNvGraphicFramePr>
          <p:nvPr>
            <p:extLst>
              <p:ext uri="{D42A27DB-BD31-4B8C-83A1-F6EECF244321}">
                <p14:modId xmlns:p14="http://schemas.microsoft.com/office/powerpoint/2010/main" val="723586614"/>
              </p:ext>
            </p:extLst>
          </p:nvPr>
        </p:nvGraphicFramePr>
        <p:xfrm>
          <a:off x="1724400" y="3108325"/>
          <a:ext cx="3924300" cy="419100"/>
        </p:xfrm>
        <a:graphic>
          <a:graphicData uri="http://schemas.openxmlformats.org/presentationml/2006/ole">
            <mc:AlternateContent xmlns:mc="http://schemas.openxmlformats.org/markup-compatibility/2006">
              <mc:Choice xmlns:v="urn:schemas-microsoft-com:vml" Requires="v">
                <p:oleObj spid="_x0000_s154786" name="Equation" r:id="rId11" imgW="3924000" imgH="419040" progId="Equation.3">
                  <p:embed/>
                </p:oleObj>
              </mc:Choice>
              <mc:Fallback>
                <p:oleObj name="Equation" r:id="rId11" imgW="3924000" imgH="41904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4400" y="3108325"/>
                        <a:ext cx="3924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5" name="Object 11"/>
          <p:cNvGraphicFramePr>
            <a:graphicFrameLocks noChangeAspect="1"/>
          </p:cNvGraphicFramePr>
          <p:nvPr>
            <p:extLst>
              <p:ext uri="{D42A27DB-BD31-4B8C-83A1-F6EECF244321}">
                <p14:modId xmlns:p14="http://schemas.microsoft.com/office/powerpoint/2010/main" val="2654491109"/>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4787" name="Equation" r:id="rId13" imgW="1409400" imgH="419040" progId="Equation.3">
                  <p:embed/>
                </p:oleObj>
              </mc:Choice>
              <mc:Fallback>
                <p:oleObj name="Equation" r:id="rId13" imgW="1409400" imgH="41904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6" name="Object 12"/>
          <p:cNvGraphicFramePr>
            <a:graphicFrameLocks noChangeAspect="1"/>
          </p:cNvGraphicFramePr>
          <p:nvPr>
            <p:extLst>
              <p:ext uri="{D42A27DB-BD31-4B8C-83A1-F6EECF244321}">
                <p14:modId xmlns:p14="http://schemas.microsoft.com/office/powerpoint/2010/main" val="56619917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4788" name="Equation" r:id="rId15" imgW="1688760" imgH="419040" progId="Equation.3">
                  <p:embed/>
                </p:oleObj>
              </mc:Choice>
              <mc:Fallback>
                <p:oleObj name="Equation" r:id="rId15" imgW="1688760" imgH="41904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37" name="Object 13"/>
          <p:cNvGraphicFramePr>
            <a:graphicFrameLocks noChangeAspect="1"/>
          </p:cNvGraphicFramePr>
          <p:nvPr>
            <p:extLst>
              <p:ext uri="{D42A27DB-BD31-4B8C-83A1-F6EECF244321}">
                <p14:modId xmlns:p14="http://schemas.microsoft.com/office/powerpoint/2010/main" val="65594427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4789" name="Equation" r:id="rId17" imgW="1612800" imgH="419040" progId="Equation.3">
                  <p:embed/>
                </p:oleObj>
              </mc:Choice>
              <mc:Fallback>
                <p:oleObj name="Equation" r:id="rId17" imgW="1612800" imgH="419040" progId="Equation.3">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463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12</a:t>
            </a:r>
          </a:p>
        </p:txBody>
      </p:sp>
      <p:graphicFrame>
        <p:nvGraphicFramePr>
          <p:cNvPr id="154639" name="Object 15"/>
          <p:cNvGraphicFramePr>
            <a:graphicFrameLocks noChangeAspect="1"/>
          </p:cNvGraphicFramePr>
          <p:nvPr>
            <p:extLst>
              <p:ext uri="{D42A27DB-BD31-4B8C-83A1-F6EECF244321}">
                <p14:modId xmlns:p14="http://schemas.microsoft.com/office/powerpoint/2010/main" val="3735917577"/>
              </p:ext>
            </p:extLst>
          </p:nvPr>
        </p:nvGraphicFramePr>
        <p:xfrm>
          <a:off x="1720850" y="3768725"/>
          <a:ext cx="6110288" cy="444500"/>
        </p:xfrm>
        <a:graphic>
          <a:graphicData uri="http://schemas.openxmlformats.org/presentationml/2006/ole">
            <mc:AlternateContent xmlns:mc="http://schemas.openxmlformats.org/markup-compatibility/2006">
              <mc:Choice xmlns:v="urn:schemas-microsoft-com:vml" Requires="v">
                <p:oleObj spid="_x0000_s154790" name="Equation" r:id="rId19" imgW="6108480" imgH="444240" progId="Equation.3">
                  <p:embed/>
                </p:oleObj>
              </mc:Choice>
              <mc:Fallback>
                <p:oleObj name="Equation" r:id="rId19" imgW="6108480" imgH="444240" progId="Equation.3">
                  <p:embed/>
                  <p:pic>
                    <p:nvPicPr>
                      <p:cNvPr id="0"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20850" y="3768725"/>
                        <a:ext cx="61102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40" name="Object 16"/>
          <p:cNvGraphicFramePr>
            <a:graphicFrameLocks noChangeAspect="1"/>
          </p:cNvGraphicFramePr>
          <p:nvPr>
            <p:extLst>
              <p:ext uri="{D42A27DB-BD31-4B8C-83A1-F6EECF244321}">
                <p14:modId xmlns:p14="http://schemas.microsoft.com/office/powerpoint/2010/main" val="2602031348"/>
              </p:ext>
            </p:extLst>
          </p:nvPr>
        </p:nvGraphicFramePr>
        <p:xfrm>
          <a:off x="1739900" y="4470400"/>
          <a:ext cx="6300788" cy="977900"/>
        </p:xfrm>
        <a:graphic>
          <a:graphicData uri="http://schemas.openxmlformats.org/presentationml/2006/ole">
            <mc:AlternateContent xmlns:mc="http://schemas.openxmlformats.org/markup-compatibility/2006">
              <mc:Choice xmlns:v="urn:schemas-microsoft-com:vml" Requires="v">
                <p:oleObj spid="_x0000_s154791" name="Equation" r:id="rId21" imgW="6298920" imgH="977760" progId="Equation.3">
                  <p:embed/>
                </p:oleObj>
              </mc:Choice>
              <mc:Fallback>
                <p:oleObj name="Equation" r:id="rId21" imgW="6298920" imgH="977760" progId="Equation.3">
                  <p:embed/>
                  <p:pic>
                    <p:nvPicPr>
                      <p:cNvPr id="0" name="Object 16"/>
                      <p:cNvPicPr>
                        <a:picLocks noChangeAspect="1" noChangeArrowheads="1"/>
                      </p:cNvPicPr>
                      <p:nvPr/>
                    </p:nvPicPr>
                    <p:blipFill>
                      <a:blip r:embed="rId22"/>
                      <a:srcRect/>
                      <a:stretch>
                        <a:fillRect/>
                      </a:stretch>
                    </p:blipFill>
                    <p:spPr bwMode="auto">
                      <a:xfrm>
                        <a:off x="1739900" y="4470400"/>
                        <a:ext cx="630078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4641"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After lagging and substituting </a:t>
            </a:r>
            <a:r>
              <a:rPr lang="en-US" sz="1500" b="1" i="1"/>
              <a:t>s</a:t>
            </a:r>
            <a:r>
              <a:rPr lang="en-US" sz="1500" b="1"/>
              <a:t> times, we obtain the equation shown.  It is reasonable to assume that </a:t>
            </a:r>
            <a:r>
              <a:rPr lang="en-US" sz="1500" b="1" i="1">
                <a:latin typeface="Symbol" pitchFamily="18" charset="2"/>
              </a:rPr>
              <a:t>l</a:t>
            </a:r>
            <a:r>
              <a:rPr lang="en-US" sz="1500" b="1"/>
              <a:t> lies between 0 and 1, and so (1 </a:t>
            </a:r>
            <a:r>
              <a:rPr lang="en-US" sz="1500" b="1">
                <a:cs typeface="Arial" charset="0"/>
              </a:rPr>
              <a:t>– </a:t>
            </a:r>
            <a:r>
              <a:rPr lang="en-US" sz="1500" b="1" i="1">
                <a:latin typeface="Symbol" pitchFamily="18" charset="2"/>
              </a:rPr>
              <a:t>l</a:t>
            </a:r>
            <a:r>
              <a:rPr lang="en-US" sz="1500" b="1"/>
              <a:t>) will also lie between 0 and 1.  (1 </a:t>
            </a:r>
            <a:r>
              <a:rPr lang="en-US" sz="1500" b="1">
                <a:cs typeface="Arial" charset="0"/>
              </a:rPr>
              <a:t>– </a:t>
            </a:r>
            <a:r>
              <a:rPr lang="en-US" sz="1500" b="1" i="1">
                <a:latin typeface="Symbol" pitchFamily="18" charset="2"/>
              </a:rPr>
              <a:t>l</a:t>
            </a:r>
            <a:r>
              <a:rPr lang="en-US" sz="1500" b="1"/>
              <a:t>)</a:t>
            </a:r>
            <a:r>
              <a:rPr lang="en-US" sz="1500" b="1" i="1" baseline="30000"/>
              <a:t>s</a:t>
            </a:r>
            <a:r>
              <a:rPr lang="en-US" sz="1500" b="1"/>
              <a:t> will therefore be a declining function of </a:t>
            </a:r>
            <a:r>
              <a:rPr lang="en-US" sz="1500" b="1" i="1"/>
              <a:t>s</a:t>
            </a:r>
            <a:r>
              <a:rPr lang="en-US" sz="1500" b="1"/>
              <a:t>, and for </a:t>
            </a:r>
            <a:r>
              <a:rPr lang="en-US" sz="1500" b="1" i="1"/>
              <a:t>s</a:t>
            </a:r>
            <a:r>
              <a:rPr lang="en-US" sz="1500" b="1"/>
              <a:t> large enough the final term can be dropped.</a:t>
            </a:r>
            <a:endParaRPr lang="en-GB" sz="1500" b="1"/>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14"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13</a:t>
            </a:r>
          </a:p>
        </p:txBody>
      </p:sp>
      <p:sp>
        <p:nvSpPr>
          <p:cNvPr id="15361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The specification is nonlinear in parameters and Friedman fitted it using an appropriate nonlinear estimation method.</a:t>
            </a:r>
            <a:endParaRPr lang="en-GB" sz="1500" b="1"/>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4" name="Rectangle 23"/>
          <p:cNvSpPr>
            <a:spLocks noChangeArrowheads="1"/>
          </p:cNvSpPr>
          <p:nvPr/>
        </p:nvSpPr>
        <p:spPr bwMode="auto">
          <a:xfrm>
            <a:off x="0" y="4406400"/>
            <a:ext cx="9144000" cy="1144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3722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25"/>
          <p:cNvSpPr>
            <a:spLocks noChangeArrowheads="1"/>
          </p:cNvSpPr>
          <p:nvPr/>
        </p:nvSpPr>
        <p:spPr bwMode="auto">
          <a:xfrm>
            <a:off x="0" y="3038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26"/>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7"/>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6"/>
          <p:cNvGraphicFramePr>
            <a:graphicFrameLocks noChangeAspect="1"/>
          </p:cNvGraphicFramePr>
          <p:nvPr>
            <p:extLst>
              <p:ext uri="{D42A27DB-BD31-4B8C-83A1-F6EECF244321}">
                <p14:modId xmlns:p14="http://schemas.microsoft.com/office/powerpoint/2010/main" val="1406672854"/>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3748"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7"/>
          <p:cNvGraphicFramePr>
            <a:graphicFrameLocks noChangeAspect="1"/>
          </p:cNvGraphicFramePr>
          <p:nvPr>
            <p:extLst>
              <p:ext uri="{D42A27DB-BD31-4B8C-83A1-F6EECF244321}">
                <p14:modId xmlns:p14="http://schemas.microsoft.com/office/powerpoint/2010/main" val="1776237646"/>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3749"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1572888236"/>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53750"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4098526939"/>
              </p:ext>
            </p:extLst>
          </p:nvPr>
        </p:nvGraphicFramePr>
        <p:xfrm>
          <a:off x="1062000" y="2435225"/>
          <a:ext cx="3822700" cy="419100"/>
        </p:xfrm>
        <a:graphic>
          <a:graphicData uri="http://schemas.openxmlformats.org/presentationml/2006/ole">
            <mc:AlternateContent xmlns:mc="http://schemas.openxmlformats.org/markup-compatibility/2006">
              <mc:Choice xmlns:v="urn:schemas-microsoft-com:vml" Requires="v">
                <p:oleObj spid="_x0000_s153751" name="Equation" r:id="rId9" imgW="3822480" imgH="419040" progId="Equation.3">
                  <p:embed/>
                </p:oleObj>
              </mc:Choice>
              <mc:Fallback>
                <p:oleObj name="Equation" r:id="rId9" imgW="382248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2000" y="2435225"/>
                        <a:ext cx="3822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1074627190"/>
              </p:ext>
            </p:extLst>
          </p:nvPr>
        </p:nvGraphicFramePr>
        <p:xfrm>
          <a:off x="1724400" y="3108325"/>
          <a:ext cx="3924300" cy="419100"/>
        </p:xfrm>
        <a:graphic>
          <a:graphicData uri="http://schemas.openxmlformats.org/presentationml/2006/ole">
            <mc:AlternateContent xmlns:mc="http://schemas.openxmlformats.org/markup-compatibility/2006">
              <mc:Choice xmlns:v="urn:schemas-microsoft-com:vml" Requires="v">
                <p:oleObj spid="_x0000_s153752" name="Equation" r:id="rId11" imgW="3924000" imgH="419040" progId="Equation.3">
                  <p:embed/>
                </p:oleObj>
              </mc:Choice>
              <mc:Fallback>
                <p:oleObj name="Equation" r:id="rId11" imgW="39240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4400" y="3108325"/>
                        <a:ext cx="39243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1"/>
          <p:cNvGraphicFramePr>
            <a:graphicFrameLocks noChangeAspect="1"/>
          </p:cNvGraphicFramePr>
          <p:nvPr>
            <p:extLst>
              <p:ext uri="{D42A27DB-BD31-4B8C-83A1-F6EECF244321}">
                <p14:modId xmlns:p14="http://schemas.microsoft.com/office/powerpoint/2010/main" val="1661016646"/>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3753" name="Equation" r:id="rId13" imgW="1409400" imgH="419040" progId="Equation.3">
                  <p:embed/>
                </p:oleObj>
              </mc:Choice>
              <mc:Fallback>
                <p:oleObj name="Equation" r:id="rId13" imgW="14094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1225510737"/>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3754" name="Equation" r:id="rId15" imgW="1688760" imgH="419040" progId="Equation.3">
                  <p:embed/>
                </p:oleObj>
              </mc:Choice>
              <mc:Fallback>
                <p:oleObj name="Equation" r:id="rId15" imgW="1688760" imgH="4190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13"/>
          <p:cNvGraphicFramePr>
            <a:graphicFrameLocks noChangeAspect="1"/>
          </p:cNvGraphicFramePr>
          <p:nvPr>
            <p:extLst>
              <p:ext uri="{D42A27DB-BD31-4B8C-83A1-F6EECF244321}">
                <p14:modId xmlns:p14="http://schemas.microsoft.com/office/powerpoint/2010/main" val="3760624253"/>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3755" name="Equation" r:id="rId17" imgW="1612800" imgH="419040" progId="Equation.3">
                  <p:embed/>
                </p:oleObj>
              </mc:Choice>
              <mc:Fallback>
                <p:oleObj name="Equation" r:id="rId17" imgW="1612800" imgH="41904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1053575247"/>
              </p:ext>
            </p:extLst>
          </p:nvPr>
        </p:nvGraphicFramePr>
        <p:xfrm>
          <a:off x="1720850" y="3768725"/>
          <a:ext cx="6110288" cy="444500"/>
        </p:xfrm>
        <a:graphic>
          <a:graphicData uri="http://schemas.openxmlformats.org/presentationml/2006/ole">
            <mc:AlternateContent xmlns:mc="http://schemas.openxmlformats.org/markup-compatibility/2006">
              <mc:Choice xmlns:v="urn:schemas-microsoft-com:vml" Requires="v">
                <p:oleObj spid="_x0000_s153756" name="Equation" r:id="rId19" imgW="6108480" imgH="444240" progId="Equation.3">
                  <p:embed/>
                </p:oleObj>
              </mc:Choice>
              <mc:Fallback>
                <p:oleObj name="Equation" r:id="rId19" imgW="6108480" imgH="44424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20850" y="3768725"/>
                        <a:ext cx="61102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16"/>
          <p:cNvGraphicFramePr>
            <a:graphicFrameLocks noChangeAspect="1"/>
          </p:cNvGraphicFramePr>
          <p:nvPr>
            <p:extLst>
              <p:ext uri="{D42A27DB-BD31-4B8C-83A1-F6EECF244321}">
                <p14:modId xmlns:p14="http://schemas.microsoft.com/office/powerpoint/2010/main" val="666916079"/>
              </p:ext>
            </p:extLst>
          </p:nvPr>
        </p:nvGraphicFramePr>
        <p:xfrm>
          <a:off x="1739900" y="4470400"/>
          <a:ext cx="6300788" cy="977900"/>
        </p:xfrm>
        <a:graphic>
          <a:graphicData uri="http://schemas.openxmlformats.org/presentationml/2006/ole">
            <mc:AlternateContent xmlns:mc="http://schemas.openxmlformats.org/markup-compatibility/2006">
              <mc:Choice xmlns:v="urn:schemas-microsoft-com:vml" Requires="v">
                <p:oleObj spid="_x0000_s153757" name="Equation" r:id="rId21" imgW="6298920" imgH="977760" progId="Equation.3">
                  <p:embed/>
                </p:oleObj>
              </mc:Choice>
              <mc:Fallback>
                <p:oleObj name="Equation" r:id="rId21" imgW="6298920" imgH="977760" progId="Equation.3">
                  <p:embed/>
                  <p:pic>
                    <p:nvPicPr>
                      <p:cNvPr id="0" name=""/>
                      <p:cNvPicPr>
                        <a:picLocks noChangeAspect="1" noChangeArrowheads="1"/>
                      </p:cNvPicPr>
                      <p:nvPr/>
                    </p:nvPicPr>
                    <p:blipFill>
                      <a:blip r:embed="rId22"/>
                      <a:srcRect/>
                      <a:stretch>
                        <a:fillRect/>
                      </a:stretch>
                    </p:blipFill>
                    <p:spPr bwMode="auto">
                      <a:xfrm>
                        <a:off x="1739900" y="4470400"/>
                        <a:ext cx="630078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90"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14</a:t>
            </a:r>
          </a:p>
        </p:txBody>
      </p:sp>
      <p:sp>
        <p:nvSpPr>
          <p:cNvPr id="15259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smtClean="0"/>
              <a:t>Alternatively</a:t>
            </a:r>
            <a:r>
              <a:rPr lang="en-US" sz="1500" b="1" dirty="0"/>
              <a:t>, the model may be represented in ADL(1,0) form.  This could be done </a:t>
            </a:r>
            <a:r>
              <a:rPr lang="en-US" sz="1500" b="1" dirty="0" smtClean="0"/>
              <a:t>using the manipulation shown at the end of the adaptive expectations sequence.</a:t>
            </a:r>
            <a:endParaRPr lang="en-GB" sz="1500" b="1" dirty="0"/>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8" name="Rectangle 27"/>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6"/>
          <p:cNvGraphicFramePr>
            <a:graphicFrameLocks noChangeAspect="1"/>
          </p:cNvGraphicFramePr>
          <p:nvPr>
            <p:extLst>
              <p:ext uri="{D42A27DB-BD31-4B8C-83A1-F6EECF244321}">
                <p14:modId xmlns:p14="http://schemas.microsoft.com/office/powerpoint/2010/main" val="406185695"/>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2679"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7"/>
          <p:cNvGraphicFramePr>
            <a:graphicFrameLocks noChangeAspect="1"/>
          </p:cNvGraphicFramePr>
          <p:nvPr>
            <p:extLst>
              <p:ext uri="{D42A27DB-BD31-4B8C-83A1-F6EECF244321}">
                <p14:modId xmlns:p14="http://schemas.microsoft.com/office/powerpoint/2010/main" val="2046425483"/>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2680"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8"/>
          <p:cNvGraphicFramePr>
            <a:graphicFrameLocks noChangeAspect="1"/>
          </p:cNvGraphicFramePr>
          <p:nvPr>
            <p:extLst>
              <p:ext uri="{D42A27DB-BD31-4B8C-83A1-F6EECF244321}">
                <p14:modId xmlns:p14="http://schemas.microsoft.com/office/powerpoint/2010/main" val="3610306040"/>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52681"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11"/>
          <p:cNvGraphicFramePr>
            <a:graphicFrameLocks noChangeAspect="1"/>
          </p:cNvGraphicFramePr>
          <p:nvPr>
            <p:extLst>
              <p:ext uri="{D42A27DB-BD31-4B8C-83A1-F6EECF244321}">
                <p14:modId xmlns:p14="http://schemas.microsoft.com/office/powerpoint/2010/main" val="3511839128"/>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2682"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12"/>
          <p:cNvGraphicFramePr>
            <a:graphicFrameLocks noChangeAspect="1"/>
          </p:cNvGraphicFramePr>
          <p:nvPr>
            <p:extLst>
              <p:ext uri="{D42A27DB-BD31-4B8C-83A1-F6EECF244321}">
                <p14:modId xmlns:p14="http://schemas.microsoft.com/office/powerpoint/2010/main" val="2122090036"/>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2683"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13"/>
          <p:cNvGraphicFramePr>
            <a:graphicFrameLocks noChangeAspect="1"/>
          </p:cNvGraphicFramePr>
          <p:nvPr>
            <p:extLst>
              <p:ext uri="{D42A27DB-BD31-4B8C-83A1-F6EECF244321}">
                <p14:modId xmlns:p14="http://schemas.microsoft.com/office/powerpoint/2010/main" val="4090160536"/>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2684"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Rectangle 34"/>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6" name="Object 16"/>
          <p:cNvGraphicFramePr>
            <a:graphicFrameLocks noChangeAspect="1"/>
          </p:cNvGraphicFramePr>
          <p:nvPr>
            <p:extLst>
              <p:ext uri="{D42A27DB-BD31-4B8C-83A1-F6EECF244321}">
                <p14:modId xmlns:p14="http://schemas.microsoft.com/office/powerpoint/2010/main" val="4253185451"/>
              </p:ext>
            </p:extLst>
          </p:nvPr>
        </p:nvGraphicFramePr>
        <p:xfrm>
          <a:off x="1911350" y="2409825"/>
          <a:ext cx="6796088" cy="444500"/>
        </p:xfrm>
        <a:graphic>
          <a:graphicData uri="http://schemas.openxmlformats.org/presentationml/2006/ole">
            <mc:AlternateContent xmlns:mc="http://schemas.openxmlformats.org/markup-compatibility/2006">
              <mc:Choice xmlns:v="urn:schemas-microsoft-com:vml" Requires="v">
                <p:oleObj spid="_x0000_s152685" name="Equation" r:id="rId15" imgW="6794280" imgH="444240" progId="Equation.3">
                  <p:embed/>
                </p:oleObj>
              </mc:Choice>
              <mc:Fallback>
                <p:oleObj name="Equation" r:id="rId15" imgW="6794280" imgH="444240" progId="Equation.3">
                  <p:embed/>
                  <p:pic>
                    <p:nvPicPr>
                      <p:cNvPr id="0" name=""/>
                      <p:cNvPicPr>
                        <a:picLocks noChangeAspect="1" noChangeArrowheads="1"/>
                      </p:cNvPicPr>
                      <p:nvPr/>
                    </p:nvPicPr>
                    <p:blipFill>
                      <a:blip r:embed="rId16"/>
                      <a:srcRect/>
                      <a:stretch>
                        <a:fillRect/>
                      </a:stretch>
                    </p:blipFill>
                    <p:spPr bwMode="auto">
                      <a:xfrm>
                        <a:off x="1911350" y="2409825"/>
                        <a:ext cx="67960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67"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15</a:t>
            </a:r>
          </a:p>
        </p:txBody>
      </p:sp>
      <p:sp>
        <p:nvSpPr>
          <p:cNvPr id="15156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smtClean="0"/>
              <a:t>An equivalent procedure is to take the expression for </a:t>
            </a:r>
            <a:r>
              <a:rPr lang="en-GB" sz="1500" b="1" i="1" dirty="0" smtClean="0"/>
              <a:t>C</a:t>
            </a:r>
            <a:r>
              <a:rPr lang="en-GB" sz="1500" b="1" i="1" baseline="-25000" dirty="0" smtClean="0"/>
              <a:t>t</a:t>
            </a:r>
            <a:r>
              <a:rPr lang="en-GB" sz="1500" b="1" dirty="0" smtClean="0"/>
              <a:t>, lag it by one time period, and multiply through by (1 – </a:t>
            </a:r>
            <a:r>
              <a:rPr lang="en-GB" sz="1500" b="1" i="1" dirty="0" smtClean="0">
                <a:latin typeface="Symbol" pitchFamily="18" charset="2"/>
              </a:rPr>
              <a:t>l</a:t>
            </a:r>
            <a:r>
              <a:rPr lang="en-GB" sz="1500" b="1" dirty="0" smtClean="0"/>
              <a:t>).</a:t>
            </a:r>
            <a:endParaRPr lang="en-GB" sz="1500" b="1" dirty="0"/>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2" name="Rectangle 21"/>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406185695"/>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1668"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7"/>
          <p:cNvGraphicFramePr>
            <a:graphicFrameLocks noChangeAspect="1"/>
          </p:cNvGraphicFramePr>
          <p:nvPr>
            <p:extLst>
              <p:ext uri="{D42A27DB-BD31-4B8C-83A1-F6EECF244321}">
                <p14:modId xmlns:p14="http://schemas.microsoft.com/office/powerpoint/2010/main" val="2046425483"/>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1669"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3610306040"/>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51670"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1"/>
          <p:cNvGraphicFramePr>
            <a:graphicFrameLocks noChangeAspect="1"/>
          </p:cNvGraphicFramePr>
          <p:nvPr>
            <p:extLst>
              <p:ext uri="{D42A27DB-BD31-4B8C-83A1-F6EECF244321}">
                <p14:modId xmlns:p14="http://schemas.microsoft.com/office/powerpoint/2010/main" val="3511839128"/>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1671"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12"/>
          <p:cNvGraphicFramePr>
            <a:graphicFrameLocks noChangeAspect="1"/>
          </p:cNvGraphicFramePr>
          <p:nvPr>
            <p:extLst>
              <p:ext uri="{D42A27DB-BD31-4B8C-83A1-F6EECF244321}">
                <p14:modId xmlns:p14="http://schemas.microsoft.com/office/powerpoint/2010/main" val="2122090036"/>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1672"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4090160536"/>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1673"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28"/>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16"/>
          <p:cNvGraphicFramePr>
            <a:graphicFrameLocks noChangeAspect="1"/>
          </p:cNvGraphicFramePr>
          <p:nvPr>
            <p:extLst>
              <p:ext uri="{D42A27DB-BD31-4B8C-83A1-F6EECF244321}">
                <p14:modId xmlns:p14="http://schemas.microsoft.com/office/powerpoint/2010/main" val="4253185451"/>
              </p:ext>
            </p:extLst>
          </p:nvPr>
        </p:nvGraphicFramePr>
        <p:xfrm>
          <a:off x="1911350" y="2409825"/>
          <a:ext cx="6796088" cy="444500"/>
        </p:xfrm>
        <a:graphic>
          <a:graphicData uri="http://schemas.openxmlformats.org/presentationml/2006/ole">
            <mc:AlternateContent xmlns:mc="http://schemas.openxmlformats.org/markup-compatibility/2006">
              <mc:Choice xmlns:v="urn:schemas-microsoft-com:vml" Requires="v">
                <p:oleObj spid="_x0000_s151674" name="Equation" r:id="rId15" imgW="6794280" imgH="444240" progId="Equation.3">
                  <p:embed/>
                </p:oleObj>
              </mc:Choice>
              <mc:Fallback>
                <p:oleObj name="Equation" r:id="rId15" imgW="6794280" imgH="444240" progId="Equation.3">
                  <p:embed/>
                  <p:pic>
                    <p:nvPicPr>
                      <p:cNvPr id="0" name=""/>
                      <p:cNvPicPr>
                        <a:picLocks noChangeAspect="1" noChangeArrowheads="1"/>
                      </p:cNvPicPr>
                      <p:nvPr/>
                    </p:nvPicPr>
                    <p:blipFill>
                      <a:blip r:embed="rId16"/>
                      <a:srcRect/>
                      <a:stretch>
                        <a:fillRect/>
                      </a:stretch>
                    </p:blipFill>
                    <p:spPr bwMode="auto">
                      <a:xfrm>
                        <a:off x="1911350" y="2409825"/>
                        <a:ext cx="67960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30"/>
          <p:cNvSpPr>
            <a:spLocks noChangeArrowheads="1"/>
          </p:cNvSpPr>
          <p:nvPr/>
        </p:nvSpPr>
        <p:spPr bwMode="auto">
          <a:xfrm>
            <a:off x="0" y="3038400"/>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31"/>
          <p:cNvGraphicFramePr>
            <a:graphicFrameLocks noChangeAspect="1"/>
          </p:cNvGraphicFramePr>
          <p:nvPr>
            <p:extLst>
              <p:ext uri="{D42A27DB-BD31-4B8C-83A1-F6EECF244321}">
                <p14:modId xmlns:p14="http://schemas.microsoft.com/office/powerpoint/2010/main" val="1041458435"/>
              </p:ext>
            </p:extLst>
          </p:nvPr>
        </p:nvGraphicFramePr>
        <p:xfrm>
          <a:off x="939800" y="3089275"/>
          <a:ext cx="7748588" cy="952500"/>
        </p:xfrm>
        <a:graphic>
          <a:graphicData uri="http://schemas.openxmlformats.org/presentationml/2006/ole">
            <mc:AlternateContent xmlns:mc="http://schemas.openxmlformats.org/markup-compatibility/2006">
              <mc:Choice xmlns:v="urn:schemas-microsoft-com:vml" Requires="v">
                <p:oleObj spid="_x0000_s151675" name="Equation" r:id="rId17" imgW="7746840" imgH="952200" progId="Equation.3">
                  <p:embed/>
                </p:oleObj>
              </mc:Choice>
              <mc:Fallback>
                <p:oleObj name="Equation" r:id="rId17" imgW="7746840" imgH="952200" progId="Equation.3">
                  <p:embed/>
                  <p:pic>
                    <p:nvPicPr>
                      <p:cNvPr id="0" name=""/>
                      <p:cNvPicPr>
                        <a:picLocks noChangeAspect="1" noChangeArrowheads="1"/>
                      </p:cNvPicPr>
                      <p:nvPr/>
                    </p:nvPicPr>
                    <p:blipFill>
                      <a:blip r:embed="rId18"/>
                      <a:srcRect/>
                      <a:stretch>
                        <a:fillRect/>
                      </a:stretch>
                    </p:blipFill>
                    <p:spPr bwMode="auto">
                      <a:xfrm>
                        <a:off x="939800" y="3089275"/>
                        <a:ext cx="77485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20"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16</a:t>
            </a:r>
            <a:endParaRPr lang="en-US" sz="1000" dirty="0">
              <a:solidFill>
                <a:srgbClr val="3366FF"/>
              </a:solidFill>
            </a:endParaRPr>
          </a:p>
        </p:txBody>
      </p:sp>
      <p:sp>
        <p:nvSpPr>
          <p:cNvPr id="149521"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smtClean="0"/>
              <a:t>We subtract this expression from the previous one and all the terms cancel, except the first one and the disturbance terms.</a:t>
            </a:r>
            <a:endParaRPr lang="en-GB" sz="1500"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4" name="Rectangle 23"/>
          <p:cNvSpPr>
            <a:spLocks noChangeArrowheads="1"/>
          </p:cNvSpPr>
          <p:nvPr/>
        </p:nvSpPr>
        <p:spPr bwMode="auto">
          <a:xfrm>
            <a:off x="0" y="42336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3813617835"/>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49643"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7"/>
          <p:cNvGraphicFramePr>
            <a:graphicFrameLocks noChangeAspect="1"/>
          </p:cNvGraphicFramePr>
          <p:nvPr>
            <p:extLst>
              <p:ext uri="{D42A27DB-BD31-4B8C-83A1-F6EECF244321}">
                <p14:modId xmlns:p14="http://schemas.microsoft.com/office/powerpoint/2010/main" val="208349772"/>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49644"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8"/>
          <p:cNvGraphicFramePr>
            <a:graphicFrameLocks noChangeAspect="1"/>
          </p:cNvGraphicFramePr>
          <p:nvPr>
            <p:extLst>
              <p:ext uri="{D42A27DB-BD31-4B8C-83A1-F6EECF244321}">
                <p14:modId xmlns:p14="http://schemas.microsoft.com/office/powerpoint/2010/main" val="3355939504"/>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49645"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1"/>
          <p:cNvGraphicFramePr>
            <a:graphicFrameLocks noChangeAspect="1"/>
          </p:cNvGraphicFramePr>
          <p:nvPr>
            <p:extLst>
              <p:ext uri="{D42A27DB-BD31-4B8C-83A1-F6EECF244321}">
                <p14:modId xmlns:p14="http://schemas.microsoft.com/office/powerpoint/2010/main" val="250636895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49646"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12"/>
          <p:cNvGraphicFramePr>
            <a:graphicFrameLocks noChangeAspect="1"/>
          </p:cNvGraphicFramePr>
          <p:nvPr>
            <p:extLst>
              <p:ext uri="{D42A27DB-BD31-4B8C-83A1-F6EECF244321}">
                <p14:modId xmlns:p14="http://schemas.microsoft.com/office/powerpoint/2010/main" val="867616492"/>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49647"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13"/>
          <p:cNvGraphicFramePr>
            <a:graphicFrameLocks noChangeAspect="1"/>
          </p:cNvGraphicFramePr>
          <p:nvPr>
            <p:extLst>
              <p:ext uri="{D42A27DB-BD31-4B8C-83A1-F6EECF244321}">
                <p14:modId xmlns:p14="http://schemas.microsoft.com/office/powerpoint/2010/main" val="2613442262"/>
              </p:ext>
            </p:extLst>
          </p:nvPr>
        </p:nvGraphicFramePr>
        <p:xfrm>
          <a:off x="1781175" y="1724025"/>
          <a:ext cx="1432855" cy="419100"/>
        </p:xfrm>
        <a:graphic>
          <a:graphicData uri="http://schemas.openxmlformats.org/presentationml/2006/ole">
            <mc:AlternateContent xmlns:mc="http://schemas.openxmlformats.org/markup-compatibility/2006">
              <mc:Choice xmlns:v="urn:schemas-microsoft-com:vml" Requires="v">
                <p:oleObj spid="_x0000_s149648"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432855" cy="419100"/>
                      </a:xfrm>
                      <a:prstGeom prst="rect">
                        <a:avLst/>
                      </a:prstGeom>
                      <a:noFill/>
                      <a:ln>
                        <a:noFill/>
                      </a:ln>
                      <a:effectLst/>
                    </p:spPr>
                  </p:pic>
                </p:oleObj>
              </mc:Fallback>
            </mc:AlternateContent>
          </a:graphicData>
        </a:graphic>
      </p:graphicFrame>
      <p:sp>
        <p:nvSpPr>
          <p:cNvPr id="32" name="Rectangle 31"/>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33"/>
          <p:cNvSpPr>
            <a:spLocks noChangeArrowheads="1"/>
          </p:cNvSpPr>
          <p:nvPr/>
        </p:nvSpPr>
        <p:spPr bwMode="auto">
          <a:xfrm>
            <a:off x="0" y="3038400"/>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16"/>
          <p:cNvGraphicFramePr>
            <a:graphicFrameLocks noChangeAspect="1"/>
          </p:cNvGraphicFramePr>
          <p:nvPr>
            <p:extLst>
              <p:ext uri="{D42A27DB-BD31-4B8C-83A1-F6EECF244321}">
                <p14:modId xmlns:p14="http://schemas.microsoft.com/office/powerpoint/2010/main" val="608639122"/>
              </p:ext>
            </p:extLst>
          </p:nvPr>
        </p:nvGraphicFramePr>
        <p:xfrm>
          <a:off x="330200" y="4308475"/>
          <a:ext cx="5233988" cy="419100"/>
        </p:xfrm>
        <a:graphic>
          <a:graphicData uri="http://schemas.openxmlformats.org/presentationml/2006/ole">
            <mc:AlternateContent xmlns:mc="http://schemas.openxmlformats.org/markup-compatibility/2006">
              <mc:Choice xmlns:v="urn:schemas-microsoft-com:vml" Requires="v">
                <p:oleObj spid="_x0000_s149649" name="Equation" r:id="rId15" imgW="5232240" imgH="419040" progId="Equation.3">
                  <p:embed/>
                </p:oleObj>
              </mc:Choice>
              <mc:Fallback>
                <p:oleObj name="Equation" r:id="rId15" imgW="5232240" imgH="419040" progId="Equation.3">
                  <p:embed/>
                  <p:pic>
                    <p:nvPicPr>
                      <p:cNvPr id="0" name=""/>
                      <p:cNvPicPr>
                        <a:picLocks noChangeAspect="1" noChangeArrowheads="1"/>
                      </p:cNvPicPr>
                      <p:nvPr/>
                    </p:nvPicPr>
                    <p:blipFill>
                      <a:blip r:embed="rId16"/>
                      <a:srcRect/>
                      <a:stretch>
                        <a:fillRect/>
                      </a:stretch>
                    </p:blipFill>
                    <p:spPr bwMode="auto">
                      <a:xfrm>
                        <a:off x="330200" y="4308475"/>
                        <a:ext cx="5233988"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Rectangle 3"/>
          <p:cNvSpPr>
            <a:spLocks noChangeArrowheads="1"/>
          </p:cNvSpPr>
          <p:nvPr/>
        </p:nvSpPr>
        <p:spPr bwMode="auto">
          <a:xfrm>
            <a:off x="3581400" y="2416175"/>
            <a:ext cx="1819275" cy="453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3"/>
          <p:cNvSpPr>
            <a:spLocks noChangeArrowheads="1"/>
          </p:cNvSpPr>
          <p:nvPr/>
        </p:nvSpPr>
        <p:spPr bwMode="auto">
          <a:xfrm>
            <a:off x="5619750" y="2415600"/>
            <a:ext cx="1940400" cy="453600"/>
          </a:xfrm>
          <a:prstGeom prst="rect">
            <a:avLst/>
          </a:prstGeom>
          <a:solidFill>
            <a:srgbClr val="66FFFF"/>
          </a:solidFill>
          <a:ln>
            <a:noFill/>
          </a:ln>
          <a:effectLst/>
        </p:spPr>
        <p:txBody>
          <a:bodyPr wrap="none" anchor="ctr"/>
          <a:lstStyle/>
          <a:p>
            <a:endParaRPr lang="en-GB"/>
          </a:p>
        </p:txBody>
      </p:sp>
      <p:graphicFrame>
        <p:nvGraphicFramePr>
          <p:cNvPr id="33" name="Object 16"/>
          <p:cNvGraphicFramePr>
            <a:graphicFrameLocks noChangeAspect="1"/>
          </p:cNvGraphicFramePr>
          <p:nvPr>
            <p:extLst>
              <p:ext uri="{D42A27DB-BD31-4B8C-83A1-F6EECF244321}">
                <p14:modId xmlns:p14="http://schemas.microsoft.com/office/powerpoint/2010/main" val="747160682"/>
              </p:ext>
            </p:extLst>
          </p:nvPr>
        </p:nvGraphicFramePr>
        <p:xfrm>
          <a:off x="1911350" y="2409825"/>
          <a:ext cx="6796088" cy="444500"/>
        </p:xfrm>
        <a:graphic>
          <a:graphicData uri="http://schemas.openxmlformats.org/presentationml/2006/ole">
            <mc:AlternateContent xmlns:mc="http://schemas.openxmlformats.org/markup-compatibility/2006">
              <mc:Choice xmlns:v="urn:schemas-microsoft-com:vml" Requires="v">
                <p:oleObj spid="_x0000_s149650" name="Equation" r:id="rId17" imgW="6794280" imgH="444240" progId="Equation.3">
                  <p:embed/>
                </p:oleObj>
              </mc:Choice>
              <mc:Fallback>
                <p:oleObj name="Equation" r:id="rId17" imgW="6794280" imgH="444240" progId="Equation.3">
                  <p:embed/>
                  <p:pic>
                    <p:nvPicPr>
                      <p:cNvPr id="0" name=""/>
                      <p:cNvPicPr>
                        <a:picLocks noChangeAspect="1" noChangeArrowheads="1"/>
                      </p:cNvPicPr>
                      <p:nvPr/>
                    </p:nvPicPr>
                    <p:blipFill>
                      <a:blip r:embed="rId18"/>
                      <a:srcRect/>
                      <a:stretch>
                        <a:fillRect/>
                      </a:stretch>
                    </p:blipFill>
                    <p:spPr bwMode="auto">
                      <a:xfrm>
                        <a:off x="1911350" y="2409825"/>
                        <a:ext cx="67960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3"/>
          <p:cNvSpPr>
            <a:spLocks noChangeArrowheads="1"/>
          </p:cNvSpPr>
          <p:nvPr/>
        </p:nvSpPr>
        <p:spPr bwMode="auto">
          <a:xfrm>
            <a:off x="2543175" y="3101975"/>
            <a:ext cx="1819275" cy="453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
          <p:cNvSpPr>
            <a:spLocks noChangeArrowheads="1"/>
          </p:cNvSpPr>
          <p:nvPr/>
        </p:nvSpPr>
        <p:spPr bwMode="auto">
          <a:xfrm>
            <a:off x="4591050" y="3101975"/>
            <a:ext cx="1940400" cy="453600"/>
          </a:xfrm>
          <a:prstGeom prst="rect">
            <a:avLst/>
          </a:prstGeom>
          <a:solidFill>
            <a:srgbClr val="66FFFF"/>
          </a:solidFill>
          <a:ln>
            <a:noFill/>
          </a:ln>
          <a:effec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3739337513"/>
              </p:ext>
            </p:extLst>
          </p:nvPr>
        </p:nvGraphicFramePr>
        <p:xfrm>
          <a:off x="939800" y="3089275"/>
          <a:ext cx="7748588" cy="952500"/>
        </p:xfrm>
        <a:graphic>
          <a:graphicData uri="http://schemas.openxmlformats.org/presentationml/2006/ole">
            <mc:AlternateContent xmlns:mc="http://schemas.openxmlformats.org/markup-compatibility/2006">
              <mc:Choice xmlns:v="urn:schemas-microsoft-com:vml" Requires="v">
                <p:oleObj spid="_x0000_s149651" name="Equation" r:id="rId19" imgW="7746840" imgH="952200" progId="Equation.3">
                  <p:embed/>
                </p:oleObj>
              </mc:Choice>
              <mc:Fallback>
                <p:oleObj name="Equation" r:id="rId19" imgW="7746840" imgH="952200" progId="Equation.3">
                  <p:embed/>
                  <p:pic>
                    <p:nvPicPr>
                      <p:cNvPr id="0" name=""/>
                      <p:cNvPicPr>
                        <a:picLocks noChangeAspect="1" noChangeArrowheads="1"/>
                      </p:cNvPicPr>
                      <p:nvPr/>
                    </p:nvPicPr>
                    <p:blipFill>
                      <a:blip r:embed="rId20"/>
                      <a:srcRect/>
                      <a:stretch>
                        <a:fillRect/>
                      </a:stretch>
                    </p:blipFill>
                    <p:spPr bwMode="auto">
                      <a:xfrm>
                        <a:off x="939800" y="3089275"/>
                        <a:ext cx="77485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a:spLocks noChangeArrowheads="1"/>
          </p:cNvSpPr>
          <p:nvPr/>
        </p:nvSpPr>
        <p:spPr bwMode="auto">
          <a:xfrm>
            <a:off x="0" y="49176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38"/>
          <p:cNvSpPr>
            <a:spLocks noChangeArrowheads="1"/>
          </p:cNvSpPr>
          <p:nvPr/>
        </p:nvSpPr>
        <p:spPr bwMode="auto">
          <a:xfrm>
            <a:off x="0" y="42336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96"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dirty="0" smtClean="0">
                <a:solidFill>
                  <a:srgbClr val="3366FF"/>
                </a:solidFill>
              </a:rPr>
              <a:t>17</a:t>
            </a:r>
            <a:endParaRPr lang="en-US" sz="1000" dirty="0">
              <a:solidFill>
                <a:srgbClr val="3366FF"/>
              </a:solidFill>
            </a:endParaRPr>
          </a:p>
        </p:txBody>
      </p:sp>
      <p:sp>
        <p:nvSpPr>
          <p:cNvPr id="148497"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smtClean="0"/>
              <a:t>Hence we obtain an expression for </a:t>
            </a:r>
            <a:r>
              <a:rPr lang="en-US" sz="1500" b="1" i="1" dirty="0" smtClean="0"/>
              <a:t>C</a:t>
            </a:r>
            <a:r>
              <a:rPr lang="en-US" sz="1500" b="1" i="1" baseline="-25000" dirty="0" smtClean="0"/>
              <a:t>t</a:t>
            </a:r>
            <a:r>
              <a:rPr lang="en-US" sz="1500" b="1" dirty="0" smtClean="0"/>
              <a:t> in terms of </a:t>
            </a:r>
            <a:r>
              <a:rPr lang="en-US" sz="1500" b="1" i="1" dirty="0" err="1" smtClean="0"/>
              <a:t>Y</a:t>
            </a:r>
            <a:r>
              <a:rPr lang="en-US" sz="1500" b="1" i="1" baseline="-25000" dirty="0" err="1" smtClean="0"/>
              <a:t>t</a:t>
            </a:r>
            <a:r>
              <a:rPr lang="en-US" sz="1500" b="1" dirty="0" smtClean="0"/>
              <a:t>, </a:t>
            </a:r>
            <a:r>
              <a:rPr lang="en-US" sz="1500" b="1" i="1" dirty="0" smtClean="0"/>
              <a:t>C</a:t>
            </a:r>
            <a:r>
              <a:rPr lang="en-US" sz="1500" b="1" i="1" baseline="-25000" dirty="0" smtClean="0"/>
              <a:t>t</a:t>
            </a:r>
            <a:r>
              <a:rPr lang="en-US" sz="1500" b="1" baseline="-25000" dirty="0" smtClean="0"/>
              <a:t>–1</a:t>
            </a:r>
            <a:r>
              <a:rPr lang="en-US" sz="1500" b="1" dirty="0" smtClean="0"/>
              <a:t>, and a compound disturbance term.</a:t>
            </a:r>
            <a:endParaRPr lang="en-GB" sz="1500"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3" name="Rectangle 22"/>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912644947"/>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48657"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610095441"/>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48658"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8"/>
          <p:cNvGraphicFramePr>
            <a:graphicFrameLocks noChangeAspect="1"/>
          </p:cNvGraphicFramePr>
          <p:nvPr>
            <p:extLst>
              <p:ext uri="{D42A27DB-BD31-4B8C-83A1-F6EECF244321}">
                <p14:modId xmlns:p14="http://schemas.microsoft.com/office/powerpoint/2010/main" val="3081931456"/>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48659"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3026504625"/>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48660"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12"/>
          <p:cNvGraphicFramePr>
            <a:graphicFrameLocks noChangeAspect="1"/>
          </p:cNvGraphicFramePr>
          <p:nvPr>
            <p:extLst>
              <p:ext uri="{D42A27DB-BD31-4B8C-83A1-F6EECF244321}">
                <p14:modId xmlns:p14="http://schemas.microsoft.com/office/powerpoint/2010/main" val="2502136210"/>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48661"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3"/>
          <p:cNvGraphicFramePr>
            <a:graphicFrameLocks noChangeAspect="1"/>
          </p:cNvGraphicFramePr>
          <p:nvPr>
            <p:extLst>
              <p:ext uri="{D42A27DB-BD31-4B8C-83A1-F6EECF244321}">
                <p14:modId xmlns:p14="http://schemas.microsoft.com/office/powerpoint/2010/main" val="531032712"/>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48662"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Rectangle 33"/>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16"/>
          <p:cNvGraphicFramePr>
            <a:graphicFrameLocks noChangeAspect="1"/>
          </p:cNvGraphicFramePr>
          <p:nvPr>
            <p:extLst>
              <p:ext uri="{D42A27DB-BD31-4B8C-83A1-F6EECF244321}">
                <p14:modId xmlns:p14="http://schemas.microsoft.com/office/powerpoint/2010/main" val="1532572349"/>
              </p:ext>
            </p:extLst>
          </p:nvPr>
        </p:nvGraphicFramePr>
        <p:xfrm>
          <a:off x="1911350" y="2409825"/>
          <a:ext cx="6796088" cy="444500"/>
        </p:xfrm>
        <a:graphic>
          <a:graphicData uri="http://schemas.openxmlformats.org/presentationml/2006/ole">
            <mc:AlternateContent xmlns:mc="http://schemas.openxmlformats.org/markup-compatibility/2006">
              <mc:Choice xmlns:v="urn:schemas-microsoft-com:vml" Requires="v">
                <p:oleObj spid="_x0000_s148663" name="Equation" r:id="rId15" imgW="6794280" imgH="444240" progId="Equation.3">
                  <p:embed/>
                </p:oleObj>
              </mc:Choice>
              <mc:Fallback>
                <p:oleObj name="Equation" r:id="rId15" imgW="6794280" imgH="444240" progId="Equation.3">
                  <p:embed/>
                  <p:pic>
                    <p:nvPicPr>
                      <p:cNvPr id="0" name=""/>
                      <p:cNvPicPr>
                        <a:picLocks noChangeAspect="1" noChangeArrowheads="1"/>
                      </p:cNvPicPr>
                      <p:nvPr/>
                    </p:nvPicPr>
                    <p:blipFill>
                      <a:blip r:embed="rId16"/>
                      <a:srcRect/>
                      <a:stretch>
                        <a:fillRect/>
                      </a:stretch>
                    </p:blipFill>
                    <p:spPr bwMode="auto">
                      <a:xfrm>
                        <a:off x="1911350" y="2409825"/>
                        <a:ext cx="67960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35"/>
          <p:cNvSpPr>
            <a:spLocks noChangeArrowheads="1"/>
          </p:cNvSpPr>
          <p:nvPr/>
        </p:nvSpPr>
        <p:spPr bwMode="auto">
          <a:xfrm>
            <a:off x="0" y="3038400"/>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7" name="Object 16"/>
          <p:cNvGraphicFramePr>
            <a:graphicFrameLocks noChangeAspect="1"/>
          </p:cNvGraphicFramePr>
          <p:nvPr>
            <p:extLst>
              <p:ext uri="{D42A27DB-BD31-4B8C-83A1-F6EECF244321}">
                <p14:modId xmlns:p14="http://schemas.microsoft.com/office/powerpoint/2010/main" val="4025542189"/>
              </p:ext>
            </p:extLst>
          </p:nvPr>
        </p:nvGraphicFramePr>
        <p:xfrm>
          <a:off x="330200" y="4308475"/>
          <a:ext cx="5233988" cy="419100"/>
        </p:xfrm>
        <a:graphic>
          <a:graphicData uri="http://schemas.openxmlformats.org/presentationml/2006/ole">
            <mc:AlternateContent xmlns:mc="http://schemas.openxmlformats.org/markup-compatibility/2006">
              <mc:Choice xmlns:v="urn:schemas-microsoft-com:vml" Requires="v">
                <p:oleObj spid="_x0000_s148664" name="Equation" r:id="rId17" imgW="5232240" imgH="419040" progId="Equation.3">
                  <p:embed/>
                </p:oleObj>
              </mc:Choice>
              <mc:Fallback>
                <p:oleObj name="Equation" r:id="rId17" imgW="5232240" imgH="419040" progId="Equation.3">
                  <p:embed/>
                  <p:pic>
                    <p:nvPicPr>
                      <p:cNvPr id="0" name=""/>
                      <p:cNvPicPr>
                        <a:picLocks noChangeAspect="1" noChangeArrowheads="1"/>
                      </p:cNvPicPr>
                      <p:nvPr/>
                    </p:nvPicPr>
                    <p:blipFill>
                      <a:blip r:embed="rId18"/>
                      <a:srcRect/>
                      <a:stretch>
                        <a:fillRect/>
                      </a:stretch>
                    </p:blipFill>
                    <p:spPr bwMode="auto">
                      <a:xfrm>
                        <a:off x="330200" y="4308475"/>
                        <a:ext cx="5233988"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2579968"/>
              </p:ext>
            </p:extLst>
          </p:nvPr>
        </p:nvGraphicFramePr>
        <p:xfrm>
          <a:off x="939800" y="3089275"/>
          <a:ext cx="7748588" cy="952500"/>
        </p:xfrm>
        <a:graphic>
          <a:graphicData uri="http://schemas.openxmlformats.org/presentationml/2006/ole">
            <mc:AlternateContent xmlns:mc="http://schemas.openxmlformats.org/markup-compatibility/2006">
              <mc:Choice xmlns:v="urn:schemas-microsoft-com:vml" Requires="v">
                <p:oleObj spid="_x0000_s148665" name="Equation" r:id="rId19" imgW="7746840" imgH="952200" progId="Equation.3">
                  <p:embed/>
                </p:oleObj>
              </mc:Choice>
              <mc:Fallback>
                <p:oleObj name="Equation" r:id="rId19" imgW="7746840" imgH="952200" progId="Equation.3">
                  <p:embed/>
                  <p:pic>
                    <p:nvPicPr>
                      <p:cNvPr id="0" name="Object 16"/>
                      <p:cNvPicPr>
                        <a:picLocks noChangeAspect="1" noChangeArrowheads="1"/>
                      </p:cNvPicPr>
                      <p:nvPr/>
                    </p:nvPicPr>
                    <p:blipFill>
                      <a:blip r:embed="rId20"/>
                      <a:srcRect/>
                      <a:stretch>
                        <a:fillRect/>
                      </a:stretch>
                    </p:blipFill>
                    <p:spPr bwMode="auto">
                      <a:xfrm>
                        <a:off x="939800" y="3089275"/>
                        <a:ext cx="77485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44588013"/>
              </p:ext>
            </p:extLst>
          </p:nvPr>
        </p:nvGraphicFramePr>
        <p:xfrm>
          <a:off x="1911350" y="4984750"/>
          <a:ext cx="5207000" cy="419100"/>
        </p:xfrm>
        <a:graphic>
          <a:graphicData uri="http://schemas.openxmlformats.org/presentationml/2006/ole">
            <mc:AlternateContent xmlns:mc="http://schemas.openxmlformats.org/markup-compatibility/2006">
              <mc:Choice xmlns:v="urn:schemas-microsoft-com:vml" Requires="v">
                <p:oleObj spid="_x0000_s148666" name="Equation" r:id="rId21" imgW="5206680" imgH="419040" progId="Equation.3">
                  <p:embed/>
                </p:oleObj>
              </mc:Choice>
              <mc:Fallback>
                <p:oleObj name="Equation" r:id="rId21" imgW="5206680" imgH="419040" progId="Equation.3">
                  <p:embed/>
                  <p:pic>
                    <p:nvPicPr>
                      <p:cNvPr id="0" name="Object 15"/>
                      <p:cNvPicPr>
                        <a:picLocks noChangeAspect="1" noChangeArrowheads="1"/>
                      </p:cNvPicPr>
                      <p:nvPr/>
                    </p:nvPicPr>
                    <p:blipFill>
                      <a:blip r:embed="rId22"/>
                      <a:srcRect/>
                      <a:stretch>
                        <a:fillRect/>
                      </a:stretch>
                    </p:blipFill>
                    <p:spPr bwMode="auto">
                      <a:xfrm>
                        <a:off x="1911350" y="4984750"/>
                        <a:ext cx="520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a:spLocks noChangeArrowheads="1"/>
          </p:cNvSpPr>
          <p:nvPr/>
        </p:nvSpPr>
        <p:spPr bwMode="auto">
          <a:xfrm>
            <a:off x="0" y="49176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38"/>
          <p:cNvSpPr>
            <a:spLocks noChangeArrowheads="1"/>
          </p:cNvSpPr>
          <p:nvPr/>
        </p:nvSpPr>
        <p:spPr bwMode="auto">
          <a:xfrm>
            <a:off x="0" y="42336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96"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18</a:t>
            </a:r>
          </a:p>
        </p:txBody>
      </p:sp>
      <p:sp>
        <p:nvSpPr>
          <p:cNvPr id="148497"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t>The short-run marginal propensity to consume is given by the coefficient of </a:t>
            </a:r>
            <a:r>
              <a:rPr lang="en-US" sz="1500" b="1" i="1" dirty="0" err="1"/>
              <a:t>Y</a:t>
            </a:r>
            <a:r>
              <a:rPr lang="en-US" sz="1500" b="1" i="1" baseline="-25000" dirty="0" err="1"/>
              <a:t>t</a:t>
            </a:r>
            <a:r>
              <a:rPr lang="en-US" sz="1500" b="1" dirty="0"/>
              <a:t>, </a:t>
            </a:r>
            <a:r>
              <a:rPr lang="en-US" sz="1500" b="1" i="1" dirty="0" smtClean="0">
                <a:latin typeface="Symbol" pitchFamily="18" charset="2"/>
              </a:rPr>
              <a:t>b</a:t>
            </a:r>
            <a:r>
              <a:rPr lang="en-US" sz="1500" b="1" baseline="-25000" dirty="0" smtClean="0"/>
              <a:t>2</a:t>
            </a:r>
            <a:r>
              <a:rPr lang="en-US" sz="1500" b="1" i="1" dirty="0" smtClean="0">
                <a:latin typeface="Symbol" pitchFamily="18" charset="2"/>
              </a:rPr>
              <a:t>l</a:t>
            </a:r>
            <a:r>
              <a:rPr lang="en-US" sz="1500" b="1" dirty="0" smtClean="0"/>
              <a:t>, and </a:t>
            </a:r>
            <a:r>
              <a:rPr lang="en-US" sz="1500" b="1" dirty="0"/>
              <a:t>the long-run propensity is </a:t>
            </a:r>
            <a:r>
              <a:rPr lang="en-US" sz="1500" b="1" i="1" dirty="0">
                <a:latin typeface="Symbol" pitchFamily="18" charset="2"/>
              </a:rPr>
              <a:t>b</a:t>
            </a:r>
            <a:r>
              <a:rPr lang="en-US" sz="1500" b="1" baseline="-25000" dirty="0"/>
              <a:t>2</a:t>
            </a:r>
            <a:r>
              <a:rPr lang="en-US" sz="1500" b="1" dirty="0"/>
              <a:t>.  Since </a:t>
            </a:r>
            <a:r>
              <a:rPr lang="en-US" sz="1500" b="1" i="1" dirty="0">
                <a:latin typeface="Symbol" pitchFamily="18" charset="2"/>
              </a:rPr>
              <a:t>l</a:t>
            </a:r>
            <a:r>
              <a:rPr lang="en-US" sz="1500" b="1" dirty="0"/>
              <a:t> is less than 1, the model is able to reconcile a low short-run marginal propensity to consume with a higher long-run average propensity.</a:t>
            </a:r>
            <a:r>
              <a:rPr lang="en-US" sz="1500" dirty="0"/>
              <a:t> </a:t>
            </a:r>
            <a:endParaRPr lang="en-GB" sz="1500" dirty="0"/>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23" name="Rectangle 22"/>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946331191"/>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65980"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3766494425"/>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65981"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8"/>
          <p:cNvGraphicFramePr>
            <a:graphicFrameLocks noChangeAspect="1"/>
          </p:cNvGraphicFramePr>
          <p:nvPr>
            <p:extLst>
              <p:ext uri="{D42A27DB-BD31-4B8C-83A1-F6EECF244321}">
                <p14:modId xmlns:p14="http://schemas.microsoft.com/office/powerpoint/2010/main" val="1795234222"/>
              </p:ext>
            </p:extLst>
          </p:nvPr>
        </p:nvGraphicFramePr>
        <p:xfrm>
          <a:off x="5334000" y="1720850"/>
          <a:ext cx="2921000" cy="419100"/>
        </p:xfrm>
        <a:graphic>
          <a:graphicData uri="http://schemas.openxmlformats.org/presentationml/2006/ole">
            <mc:AlternateContent xmlns:mc="http://schemas.openxmlformats.org/markup-compatibility/2006">
              <mc:Choice xmlns:v="urn:schemas-microsoft-com:vml" Requires="v">
                <p:oleObj spid="_x0000_s165982"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172085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4273446483"/>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5983" name="Equation" r:id="rId9" imgW="1409400" imgH="419040" progId="Equation.3">
                  <p:embed/>
                </p:oleObj>
              </mc:Choice>
              <mc:Fallback>
                <p:oleObj name="Equation" r:id="rId9" imgW="14094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12"/>
          <p:cNvGraphicFramePr>
            <a:graphicFrameLocks noChangeAspect="1"/>
          </p:cNvGraphicFramePr>
          <p:nvPr>
            <p:extLst>
              <p:ext uri="{D42A27DB-BD31-4B8C-83A1-F6EECF244321}">
                <p14:modId xmlns:p14="http://schemas.microsoft.com/office/powerpoint/2010/main" val="693471938"/>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5984" name="Equation" r:id="rId11" imgW="1688760" imgH="419040" progId="Equation.3">
                  <p:embed/>
                </p:oleObj>
              </mc:Choice>
              <mc:Fallback>
                <p:oleObj name="Equation" r:id="rId11" imgW="16887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3"/>
          <p:cNvGraphicFramePr>
            <a:graphicFrameLocks noChangeAspect="1"/>
          </p:cNvGraphicFramePr>
          <p:nvPr>
            <p:extLst>
              <p:ext uri="{D42A27DB-BD31-4B8C-83A1-F6EECF244321}">
                <p14:modId xmlns:p14="http://schemas.microsoft.com/office/powerpoint/2010/main" val="3053897702"/>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5985" name="Equation" r:id="rId13" imgW="1612800" imgH="419040" progId="Equation.3">
                  <p:embed/>
                </p:oleObj>
              </mc:Choice>
              <mc:Fallback>
                <p:oleObj name="Equation" r:id="rId13" imgW="161280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Rectangle 33"/>
          <p:cNvSpPr>
            <a:spLocks noChangeArrowheads="1"/>
          </p:cNvSpPr>
          <p:nvPr/>
        </p:nvSpPr>
        <p:spPr bwMode="auto">
          <a:xfrm>
            <a:off x="0" y="2354400"/>
            <a:ext cx="9144000" cy="57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16"/>
          <p:cNvGraphicFramePr>
            <a:graphicFrameLocks noChangeAspect="1"/>
          </p:cNvGraphicFramePr>
          <p:nvPr>
            <p:extLst>
              <p:ext uri="{D42A27DB-BD31-4B8C-83A1-F6EECF244321}">
                <p14:modId xmlns:p14="http://schemas.microsoft.com/office/powerpoint/2010/main" val="2139971762"/>
              </p:ext>
            </p:extLst>
          </p:nvPr>
        </p:nvGraphicFramePr>
        <p:xfrm>
          <a:off x="1911350" y="2409825"/>
          <a:ext cx="6796088" cy="444500"/>
        </p:xfrm>
        <a:graphic>
          <a:graphicData uri="http://schemas.openxmlformats.org/presentationml/2006/ole">
            <mc:AlternateContent xmlns:mc="http://schemas.openxmlformats.org/markup-compatibility/2006">
              <mc:Choice xmlns:v="urn:schemas-microsoft-com:vml" Requires="v">
                <p:oleObj spid="_x0000_s165986" name="Equation" r:id="rId15" imgW="6794280" imgH="444240" progId="Equation.3">
                  <p:embed/>
                </p:oleObj>
              </mc:Choice>
              <mc:Fallback>
                <p:oleObj name="Equation" r:id="rId15" imgW="6794280" imgH="444240" progId="Equation.3">
                  <p:embed/>
                  <p:pic>
                    <p:nvPicPr>
                      <p:cNvPr id="0" name=""/>
                      <p:cNvPicPr>
                        <a:picLocks noChangeAspect="1" noChangeArrowheads="1"/>
                      </p:cNvPicPr>
                      <p:nvPr/>
                    </p:nvPicPr>
                    <p:blipFill>
                      <a:blip r:embed="rId16"/>
                      <a:srcRect/>
                      <a:stretch>
                        <a:fillRect/>
                      </a:stretch>
                    </p:blipFill>
                    <p:spPr bwMode="auto">
                      <a:xfrm>
                        <a:off x="1911350" y="2409825"/>
                        <a:ext cx="6796088"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35"/>
          <p:cNvSpPr>
            <a:spLocks noChangeArrowheads="1"/>
          </p:cNvSpPr>
          <p:nvPr/>
        </p:nvSpPr>
        <p:spPr bwMode="auto">
          <a:xfrm>
            <a:off x="0" y="3038400"/>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7" name="Object 16"/>
          <p:cNvGraphicFramePr>
            <a:graphicFrameLocks noChangeAspect="1"/>
          </p:cNvGraphicFramePr>
          <p:nvPr>
            <p:extLst>
              <p:ext uri="{D42A27DB-BD31-4B8C-83A1-F6EECF244321}">
                <p14:modId xmlns:p14="http://schemas.microsoft.com/office/powerpoint/2010/main" val="2605160595"/>
              </p:ext>
            </p:extLst>
          </p:nvPr>
        </p:nvGraphicFramePr>
        <p:xfrm>
          <a:off x="330200" y="4308475"/>
          <a:ext cx="5233988" cy="419100"/>
        </p:xfrm>
        <a:graphic>
          <a:graphicData uri="http://schemas.openxmlformats.org/presentationml/2006/ole">
            <mc:AlternateContent xmlns:mc="http://schemas.openxmlformats.org/markup-compatibility/2006">
              <mc:Choice xmlns:v="urn:schemas-microsoft-com:vml" Requires="v">
                <p:oleObj spid="_x0000_s165987" name="Equation" r:id="rId17" imgW="5232240" imgH="419040" progId="Equation.3">
                  <p:embed/>
                </p:oleObj>
              </mc:Choice>
              <mc:Fallback>
                <p:oleObj name="Equation" r:id="rId17" imgW="5232240" imgH="419040" progId="Equation.3">
                  <p:embed/>
                  <p:pic>
                    <p:nvPicPr>
                      <p:cNvPr id="0" name=""/>
                      <p:cNvPicPr>
                        <a:picLocks noChangeAspect="1" noChangeArrowheads="1"/>
                      </p:cNvPicPr>
                      <p:nvPr/>
                    </p:nvPicPr>
                    <p:blipFill>
                      <a:blip r:embed="rId18"/>
                      <a:srcRect/>
                      <a:stretch>
                        <a:fillRect/>
                      </a:stretch>
                    </p:blipFill>
                    <p:spPr bwMode="auto">
                      <a:xfrm>
                        <a:off x="330200" y="4308475"/>
                        <a:ext cx="5233988"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85252921"/>
              </p:ext>
            </p:extLst>
          </p:nvPr>
        </p:nvGraphicFramePr>
        <p:xfrm>
          <a:off x="939800" y="3089275"/>
          <a:ext cx="7748588" cy="952500"/>
        </p:xfrm>
        <a:graphic>
          <a:graphicData uri="http://schemas.openxmlformats.org/presentationml/2006/ole">
            <mc:AlternateContent xmlns:mc="http://schemas.openxmlformats.org/markup-compatibility/2006">
              <mc:Choice xmlns:v="urn:schemas-microsoft-com:vml" Requires="v">
                <p:oleObj spid="_x0000_s165988" name="Equation" r:id="rId19" imgW="7746840" imgH="952200" progId="Equation.3">
                  <p:embed/>
                </p:oleObj>
              </mc:Choice>
              <mc:Fallback>
                <p:oleObj name="Equation" r:id="rId19" imgW="7746840" imgH="952200" progId="Equation.3">
                  <p:embed/>
                  <p:pic>
                    <p:nvPicPr>
                      <p:cNvPr id="0" name=""/>
                      <p:cNvPicPr>
                        <a:picLocks noChangeAspect="1" noChangeArrowheads="1"/>
                      </p:cNvPicPr>
                      <p:nvPr/>
                    </p:nvPicPr>
                    <p:blipFill>
                      <a:blip r:embed="rId20"/>
                      <a:srcRect/>
                      <a:stretch>
                        <a:fillRect/>
                      </a:stretch>
                    </p:blipFill>
                    <p:spPr bwMode="auto">
                      <a:xfrm>
                        <a:off x="939800" y="3089275"/>
                        <a:ext cx="77485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586892488"/>
              </p:ext>
            </p:extLst>
          </p:nvPr>
        </p:nvGraphicFramePr>
        <p:xfrm>
          <a:off x="1911350" y="4984750"/>
          <a:ext cx="5207000" cy="419100"/>
        </p:xfrm>
        <a:graphic>
          <a:graphicData uri="http://schemas.openxmlformats.org/presentationml/2006/ole">
            <mc:AlternateContent xmlns:mc="http://schemas.openxmlformats.org/markup-compatibility/2006">
              <mc:Choice xmlns:v="urn:schemas-microsoft-com:vml" Requires="v">
                <p:oleObj spid="_x0000_s165989" name="Equation" r:id="rId21" imgW="5206680" imgH="419040" progId="Equation.3">
                  <p:embed/>
                </p:oleObj>
              </mc:Choice>
              <mc:Fallback>
                <p:oleObj name="Equation" r:id="rId21" imgW="5206680" imgH="419040" progId="Equation.3">
                  <p:embed/>
                  <p:pic>
                    <p:nvPicPr>
                      <p:cNvPr id="0" name=""/>
                      <p:cNvPicPr>
                        <a:picLocks noChangeAspect="1" noChangeArrowheads="1"/>
                      </p:cNvPicPr>
                      <p:nvPr/>
                    </p:nvPicPr>
                    <p:blipFill>
                      <a:blip r:embed="rId22"/>
                      <a:srcRect/>
                      <a:stretch>
                        <a:fillRect/>
                      </a:stretch>
                    </p:blipFill>
                    <p:spPr bwMode="auto">
                      <a:xfrm>
                        <a:off x="1911350" y="4984750"/>
                        <a:ext cx="520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864976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6437"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46451"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a:t>
            </a:r>
          </a:p>
        </p:txBody>
      </p:sp>
      <p:sp>
        <p:nvSpPr>
          <p:cNvPr id="146475" name="Text Box 4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In the years after the Second World War, econometricians working with macroeconomic data were puzzled by the fact that the long-run average propensity to consume seemed to be roughly constant despite the marginal propensity to consume being much lower.</a:t>
            </a:r>
            <a:endParaRPr lang="en-GB" sz="1500" b="1"/>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11"/>
          <p:cNvGraphicFramePr>
            <a:graphicFrameLocks noChangeAspect="1"/>
          </p:cNvGraphicFramePr>
          <p:nvPr>
            <p:extLst>
              <p:ext uri="{D42A27DB-BD31-4B8C-83A1-F6EECF244321}">
                <p14:modId xmlns:p14="http://schemas.microsoft.com/office/powerpoint/2010/main" val="179821626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46509"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12"/>
          <p:cNvGraphicFramePr>
            <a:graphicFrameLocks noChangeAspect="1"/>
          </p:cNvGraphicFramePr>
          <p:nvPr>
            <p:extLst>
              <p:ext uri="{D42A27DB-BD31-4B8C-83A1-F6EECF244321}">
                <p14:modId xmlns:p14="http://schemas.microsoft.com/office/powerpoint/2010/main" val="324607023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46510"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3"/>
          <p:cNvGraphicFramePr>
            <a:graphicFrameLocks noChangeAspect="1"/>
          </p:cNvGraphicFramePr>
          <p:nvPr>
            <p:extLst>
              <p:ext uri="{D42A27DB-BD31-4B8C-83A1-F6EECF244321}">
                <p14:modId xmlns:p14="http://schemas.microsoft.com/office/powerpoint/2010/main" val="194973561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46511"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11.4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gn="l">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39125" y="6553200"/>
            <a:ext cx="8286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000" dirty="0" smtClean="0">
                <a:solidFill>
                  <a:srgbClr val="3366FF"/>
                </a:solidFill>
              </a:rPr>
              <a:t>2016.05.21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7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2</a:t>
            </a:r>
            <a:endParaRPr lang="en-US" sz="1000">
              <a:solidFill>
                <a:srgbClr val="3366FF"/>
              </a:solidFill>
            </a:endParaRPr>
          </a:p>
        </p:txBody>
      </p:sp>
      <p:sp>
        <p:nvSpPr>
          <p:cNvPr id="1648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A model in which current consumption was just a function of current income could not explain this phenomenon and was therefore clearly too simplistic.</a:t>
            </a:r>
            <a:endParaRPr lang="en-GB" sz="1500" b="1"/>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1"/>
          <p:cNvGraphicFramePr>
            <a:graphicFrameLocks noChangeAspect="1"/>
          </p:cNvGraphicFramePr>
          <p:nvPr>
            <p:extLst>
              <p:ext uri="{D42A27DB-BD31-4B8C-83A1-F6EECF244321}">
                <p14:modId xmlns:p14="http://schemas.microsoft.com/office/powerpoint/2010/main" val="179821626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4907"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2"/>
          <p:cNvGraphicFramePr>
            <a:graphicFrameLocks noChangeAspect="1"/>
          </p:cNvGraphicFramePr>
          <p:nvPr>
            <p:extLst>
              <p:ext uri="{D42A27DB-BD31-4B8C-83A1-F6EECF244321}">
                <p14:modId xmlns:p14="http://schemas.microsoft.com/office/powerpoint/2010/main" val="324607023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4908"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3"/>
          <p:cNvGraphicFramePr>
            <a:graphicFrameLocks noChangeAspect="1"/>
          </p:cNvGraphicFramePr>
          <p:nvPr>
            <p:extLst>
              <p:ext uri="{D42A27DB-BD31-4B8C-83A1-F6EECF244321}">
                <p14:modId xmlns:p14="http://schemas.microsoft.com/office/powerpoint/2010/main" val="194973561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4909"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3</a:t>
            </a:r>
            <a:endParaRPr lang="en-US" sz="1000">
              <a:solidFill>
                <a:srgbClr val="3366FF"/>
              </a:solidFill>
            </a:endParaRPr>
          </a:p>
        </p:txBody>
      </p:sp>
      <p:sp>
        <p:nvSpPr>
          <p:cNvPr id="1638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Several more sophisticated models were developed which could explain this apparent contradiction, one of them being Friedman's Permanent Income Hypothesis.</a:t>
            </a:r>
            <a:endParaRPr lang="en-GB" sz="240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1"/>
          <p:cNvGraphicFramePr>
            <a:graphicFrameLocks noChangeAspect="1"/>
          </p:cNvGraphicFramePr>
          <p:nvPr>
            <p:extLst>
              <p:ext uri="{D42A27DB-BD31-4B8C-83A1-F6EECF244321}">
                <p14:modId xmlns:p14="http://schemas.microsoft.com/office/powerpoint/2010/main" val="179821626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3883"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2"/>
          <p:cNvGraphicFramePr>
            <a:graphicFrameLocks noChangeAspect="1"/>
          </p:cNvGraphicFramePr>
          <p:nvPr>
            <p:extLst>
              <p:ext uri="{D42A27DB-BD31-4B8C-83A1-F6EECF244321}">
                <p14:modId xmlns:p14="http://schemas.microsoft.com/office/powerpoint/2010/main" val="324607023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3884"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3"/>
          <p:cNvGraphicFramePr>
            <a:graphicFrameLocks noChangeAspect="1"/>
          </p:cNvGraphicFramePr>
          <p:nvPr>
            <p:extLst>
              <p:ext uri="{D42A27DB-BD31-4B8C-83A1-F6EECF244321}">
                <p14:modId xmlns:p14="http://schemas.microsoft.com/office/powerpoint/2010/main" val="194973561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3885"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4</a:t>
            </a:r>
            <a:endParaRPr lang="en-US" sz="1000">
              <a:solidFill>
                <a:srgbClr val="3366FF"/>
              </a:solidFill>
            </a:endParaRPr>
          </a:p>
        </p:txBody>
      </p:sp>
      <p:sp>
        <p:nvSpPr>
          <p:cNvPr id="16282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According to the Permanent Income Hypothesis, permanent consumption, </a:t>
            </a:r>
            <a:r>
              <a:rPr lang="en-US" sz="1500" b="1" i="1"/>
              <a:t>C</a:t>
            </a:r>
            <a:r>
              <a:rPr lang="en-US" sz="1500" b="1" i="1" baseline="30000"/>
              <a:t>P</a:t>
            </a:r>
            <a:r>
              <a:rPr lang="en-US" sz="1500" b="1"/>
              <a:t>, is proportional to permanent income, </a:t>
            </a:r>
            <a:r>
              <a:rPr lang="en-US" sz="1500" b="1" i="1"/>
              <a:t>Y</a:t>
            </a:r>
            <a:r>
              <a:rPr lang="en-US" sz="1500" b="1" i="1" baseline="30000"/>
              <a:t>P</a:t>
            </a:r>
            <a:r>
              <a:rPr lang="en-US" sz="1500" b="1"/>
              <a:t>.  Permanent income is a subjective notion of likely medium-run future income.  Permanent consumption is a similar notion of consumption.</a:t>
            </a:r>
            <a:endParaRPr lang="en-GB" sz="240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1"/>
          <p:cNvGraphicFramePr>
            <a:graphicFrameLocks noChangeAspect="1"/>
          </p:cNvGraphicFramePr>
          <p:nvPr>
            <p:extLst>
              <p:ext uri="{D42A27DB-BD31-4B8C-83A1-F6EECF244321}">
                <p14:modId xmlns:p14="http://schemas.microsoft.com/office/powerpoint/2010/main" val="179821626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2859"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2"/>
          <p:cNvGraphicFramePr>
            <a:graphicFrameLocks noChangeAspect="1"/>
          </p:cNvGraphicFramePr>
          <p:nvPr>
            <p:extLst>
              <p:ext uri="{D42A27DB-BD31-4B8C-83A1-F6EECF244321}">
                <p14:modId xmlns:p14="http://schemas.microsoft.com/office/powerpoint/2010/main" val="324607023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2860"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3"/>
          <p:cNvGraphicFramePr>
            <a:graphicFrameLocks noChangeAspect="1"/>
          </p:cNvGraphicFramePr>
          <p:nvPr>
            <p:extLst>
              <p:ext uri="{D42A27DB-BD31-4B8C-83A1-F6EECF244321}">
                <p14:modId xmlns:p14="http://schemas.microsoft.com/office/powerpoint/2010/main" val="194973561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2861"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80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5</a:t>
            </a:r>
            <a:endParaRPr lang="en-US" sz="1000">
              <a:solidFill>
                <a:srgbClr val="3366FF"/>
              </a:solidFill>
            </a:endParaRPr>
          </a:p>
        </p:txBody>
      </p:sp>
      <p:sp>
        <p:nvSpPr>
          <p:cNvPr id="1618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dirty="0"/>
              <a:t>Actual consumption, </a:t>
            </a:r>
            <a:r>
              <a:rPr lang="en-US" sz="1500" b="1" i="1" dirty="0"/>
              <a:t>C</a:t>
            </a:r>
            <a:r>
              <a:rPr lang="en-US" sz="1500" b="1" dirty="0"/>
              <a:t>, and actual income, </a:t>
            </a:r>
            <a:r>
              <a:rPr lang="en-US" sz="1500" b="1" i="1" dirty="0"/>
              <a:t>Y</a:t>
            </a:r>
            <a:r>
              <a:rPr lang="en-US" sz="1500" b="1" dirty="0"/>
              <a:t>, consist of these permanent components plus </a:t>
            </a:r>
            <a:r>
              <a:rPr lang="en-US" sz="1500" b="1" dirty="0" smtClean="0"/>
              <a:t>unanticipated </a:t>
            </a:r>
            <a:r>
              <a:rPr lang="en-US" sz="1500" b="1" dirty="0"/>
              <a:t>transitory components, </a:t>
            </a:r>
            <a:r>
              <a:rPr lang="en-US" sz="1500" b="1" i="1" dirty="0"/>
              <a:t>C</a:t>
            </a:r>
            <a:r>
              <a:rPr lang="en-US" sz="1500" b="1" i="1" baseline="30000" dirty="0"/>
              <a:t>T</a:t>
            </a:r>
            <a:r>
              <a:rPr lang="en-US" sz="1500" b="1" dirty="0"/>
              <a:t> and</a:t>
            </a:r>
            <a:r>
              <a:rPr lang="en-US" sz="1500" b="1" i="1" dirty="0"/>
              <a:t> Y</a:t>
            </a:r>
            <a:r>
              <a:rPr lang="en-US" sz="1500" b="1" i="1" baseline="30000" dirty="0"/>
              <a:t>T</a:t>
            </a:r>
            <a:r>
              <a:rPr lang="en-US" sz="1500" b="1" dirty="0"/>
              <a:t>, respectively.</a:t>
            </a:r>
            <a:endParaRPr lang="en-GB" sz="2400"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1"/>
          <p:cNvGraphicFramePr>
            <a:graphicFrameLocks noChangeAspect="1"/>
          </p:cNvGraphicFramePr>
          <p:nvPr>
            <p:extLst>
              <p:ext uri="{D42A27DB-BD31-4B8C-83A1-F6EECF244321}">
                <p14:modId xmlns:p14="http://schemas.microsoft.com/office/powerpoint/2010/main" val="1798216261"/>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1835"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2"/>
          <p:cNvGraphicFramePr>
            <a:graphicFrameLocks noChangeAspect="1"/>
          </p:cNvGraphicFramePr>
          <p:nvPr>
            <p:extLst>
              <p:ext uri="{D42A27DB-BD31-4B8C-83A1-F6EECF244321}">
                <p14:modId xmlns:p14="http://schemas.microsoft.com/office/powerpoint/2010/main" val="3246070233"/>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1836"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3"/>
          <p:cNvGraphicFramePr>
            <a:graphicFrameLocks noChangeAspect="1"/>
          </p:cNvGraphicFramePr>
          <p:nvPr>
            <p:extLst>
              <p:ext uri="{D42A27DB-BD31-4B8C-83A1-F6EECF244321}">
                <p14:modId xmlns:p14="http://schemas.microsoft.com/office/powerpoint/2010/main" val="1949735615"/>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1837"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6</a:t>
            </a:r>
            <a:endParaRPr lang="en-US" sz="1000">
              <a:solidFill>
                <a:srgbClr val="3366FF"/>
              </a:solidFill>
            </a:endParaRPr>
          </a:p>
        </p:txBody>
      </p:sp>
      <p:sp>
        <p:nvSpPr>
          <p:cNvPr id="1607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It is assumed, at least as a first approximation, that the transitory components of consumption and income have expected value 0 and are distributed independently of their permanent counterparts and of each other.</a:t>
            </a:r>
            <a:endParaRPr lang="en-GB" sz="240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1" name="Rectangle 10"/>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1"/>
          <p:cNvGraphicFramePr>
            <a:graphicFrameLocks noChangeAspect="1"/>
          </p:cNvGraphicFramePr>
          <p:nvPr>
            <p:extLst>
              <p:ext uri="{D42A27DB-BD31-4B8C-83A1-F6EECF244321}">
                <p14:modId xmlns:p14="http://schemas.microsoft.com/office/powerpoint/2010/main" val="13778972"/>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60811" name="Equation" r:id="rId3" imgW="1409400" imgH="419040" progId="Equation.3">
                  <p:embed/>
                </p:oleObj>
              </mc:Choice>
              <mc:Fallback>
                <p:oleObj name="Equation" r:id="rId3" imgW="14094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12"/>
          <p:cNvGraphicFramePr>
            <a:graphicFrameLocks noChangeAspect="1"/>
          </p:cNvGraphicFramePr>
          <p:nvPr>
            <p:extLst>
              <p:ext uri="{D42A27DB-BD31-4B8C-83A1-F6EECF244321}">
                <p14:modId xmlns:p14="http://schemas.microsoft.com/office/powerpoint/2010/main" val="1958462888"/>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60812" name="Equation" r:id="rId5" imgW="1688760" imgH="419040" progId="Equation.3">
                  <p:embed/>
                </p:oleObj>
              </mc:Choice>
              <mc:Fallback>
                <p:oleObj name="Equation" r:id="rId5" imgW="16887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3"/>
          <p:cNvGraphicFramePr>
            <a:graphicFrameLocks noChangeAspect="1"/>
          </p:cNvGraphicFramePr>
          <p:nvPr>
            <p:extLst>
              <p:ext uri="{D42A27DB-BD31-4B8C-83A1-F6EECF244321}">
                <p14:modId xmlns:p14="http://schemas.microsoft.com/office/powerpoint/2010/main" val="1141315652"/>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60813" name="Equation" r:id="rId7" imgW="1612800" imgH="419040" progId="Equation.3">
                  <p:embed/>
                </p:oleObj>
              </mc:Choice>
              <mc:Fallback>
                <p:oleObj name="Equation" r:id="rId7" imgW="1612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5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7</a:t>
            </a:r>
            <a:endParaRPr lang="en-US" sz="1000">
              <a:solidFill>
                <a:srgbClr val="3366FF"/>
              </a:solidFill>
            </a:endParaRPr>
          </a:p>
        </p:txBody>
      </p:sp>
      <p:sp>
        <p:nvSpPr>
          <p:cNvPr id="15975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To solve the problem that permanent income is unobservable, Friedman hypothesized that it is subject to an adaptive expectations process, permanent income at time </a:t>
            </a:r>
            <a:r>
              <a:rPr lang="en-US" sz="1500" b="1" i="1"/>
              <a:t>t</a:t>
            </a:r>
            <a:r>
              <a:rPr lang="en-US" sz="1500" b="1"/>
              <a:t> being updated by a proportion of the difference between actual income and permanent income at time </a:t>
            </a:r>
            <a:r>
              <a:rPr lang="en-US" sz="1500" b="1" i="1"/>
              <a:t>t </a:t>
            </a:r>
            <a:r>
              <a:rPr lang="en-US" sz="1500" b="1">
                <a:cs typeface="Arial" charset="0"/>
              </a:rPr>
              <a:t>–</a:t>
            </a:r>
            <a:r>
              <a:rPr lang="en-US" sz="1500" b="1"/>
              <a:t>1.</a:t>
            </a:r>
            <a:endParaRPr lang="en-GB" sz="240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3" name="Rectangle 12"/>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3287596154"/>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9800"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13778972"/>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9801" name="Equation" r:id="rId5" imgW="1409400" imgH="419040" progId="Equation.3">
                  <p:embed/>
                </p:oleObj>
              </mc:Choice>
              <mc:Fallback>
                <p:oleObj name="Equation" r:id="rId5" imgW="14094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2"/>
          <p:cNvGraphicFramePr>
            <a:graphicFrameLocks noChangeAspect="1"/>
          </p:cNvGraphicFramePr>
          <p:nvPr>
            <p:extLst>
              <p:ext uri="{D42A27DB-BD31-4B8C-83A1-F6EECF244321}">
                <p14:modId xmlns:p14="http://schemas.microsoft.com/office/powerpoint/2010/main" val="1958462888"/>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9802" name="Equation" r:id="rId7" imgW="1688760" imgH="419040" progId="Equation.3">
                  <p:embed/>
                </p:oleObj>
              </mc:Choice>
              <mc:Fallback>
                <p:oleObj name="Equation" r:id="rId7" imgW="16887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3"/>
          <p:cNvGraphicFramePr>
            <a:graphicFrameLocks noChangeAspect="1"/>
          </p:cNvGraphicFramePr>
          <p:nvPr>
            <p:extLst>
              <p:ext uri="{D42A27DB-BD31-4B8C-83A1-F6EECF244321}">
                <p14:modId xmlns:p14="http://schemas.microsoft.com/office/powerpoint/2010/main" val="1141315652"/>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9803" name="Equation" r:id="rId9" imgW="1612800" imgH="419040" progId="Equation.3">
                  <p:embed/>
                </p:oleObj>
              </mc:Choice>
              <mc:Fallback>
                <p:oleObj name="Equation" r:id="rId9" imgW="161280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8</a:t>
            </a:r>
            <a:endParaRPr lang="en-US" sz="1000">
              <a:solidFill>
                <a:srgbClr val="3366FF"/>
              </a:solidFill>
            </a:endParaRPr>
          </a:p>
        </p:txBody>
      </p:sp>
      <p:sp>
        <p:nvSpPr>
          <p:cNvPr id="1587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US" sz="1500" b="1"/>
              <a:t>Hence permanent income at time </a:t>
            </a:r>
            <a:r>
              <a:rPr lang="en-US" sz="1500" b="1" i="1"/>
              <a:t>t</a:t>
            </a:r>
            <a:r>
              <a:rPr lang="en-US" sz="1500" b="1"/>
              <a:t> is a weighted average of actual income at time </a:t>
            </a:r>
            <a:r>
              <a:rPr lang="en-US" sz="1500" b="1" i="1"/>
              <a:t>t</a:t>
            </a:r>
            <a:r>
              <a:rPr lang="en-US" sz="1500" b="1"/>
              <a:t> and permanent income at time </a:t>
            </a:r>
            <a:r>
              <a:rPr lang="en-US" sz="1500" b="1" i="1"/>
              <a:t>t </a:t>
            </a:r>
            <a:r>
              <a:rPr lang="en-US" sz="1500" b="1">
                <a:cs typeface="Arial" charset="0"/>
              </a:rPr>
              <a:t>–</a:t>
            </a:r>
            <a:r>
              <a:rPr lang="en-US" sz="1500" b="1"/>
              <a:t>1.</a:t>
            </a:r>
            <a:endParaRPr lang="en-GB" sz="1500" b="1"/>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182563" y="25200"/>
            <a:ext cx="876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t>ADAPTIVE EXPECTATIONS: FRIEDMAN'S PERMANENT INCOME HYPOTHESIS</a:t>
            </a:r>
            <a:endParaRPr lang="en-GB" sz="1600" dirty="0">
              <a:latin typeface="Times New Roman" pitchFamily="18" charset="0"/>
            </a:endParaRPr>
          </a:p>
        </p:txBody>
      </p:sp>
      <p:sp>
        <p:nvSpPr>
          <p:cNvPr id="14" name="Rectangle 13"/>
          <p:cNvSpPr>
            <a:spLocks noChangeArrowheads="1"/>
          </p:cNvSpPr>
          <p:nvPr/>
        </p:nvSpPr>
        <p:spPr bwMode="auto">
          <a:xfrm>
            <a:off x="0" y="539999"/>
            <a:ext cx="9144000" cy="17079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287596154"/>
              </p:ext>
            </p:extLst>
          </p:nvPr>
        </p:nvGraphicFramePr>
        <p:xfrm>
          <a:off x="4679950" y="619125"/>
          <a:ext cx="2819400" cy="419100"/>
        </p:xfrm>
        <a:graphic>
          <a:graphicData uri="http://schemas.openxmlformats.org/presentationml/2006/ole">
            <mc:AlternateContent xmlns:mc="http://schemas.openxmlformats.org/markup-compatibility/2006">
              <mc:Choice xmlns:v="urn:schemas-microsoft-com:vml" Requires="v">
                <p:oleObj spid="_x0000_s158789" name="Equation" r:id="rId3" imgW="2819160" imgH="419040" progId="Equation.3">
                  <p:embed/>
                </p:oleObj>
              </mc:Choice>
              <mc:Fallback>
                <p:oleObj name="Equation" r:id="rId3" imgW="28191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9950" y="619125"/>
                        <a:ext cx="28194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7"/>
          <p:cNvGraphicFramePr>
            <a:graphicFrameLocks noChangeAspect="1"/>
          </p:cNvGraphicFramePr>
          <p:nvPr>
            <p:extLst>
              <p:ext uri="{D42A27DB-BD31-4B8C-83A1-F6EECF244321}">
                <p14:modId xmlns:p14="http://schemas.microsoft.com/office/powerpoint/2010/main" val="3453531752"/>
              </p:ext>
            </p:extLst>
          </p:nvPr>
        </p:nvGraphicFramePr>
        <p:xfrm>
          <a:off x="5383213" y="1154113"/>
          <a:ext cx="2667000" cy="419100"/>
        </p:xfrm>
        <a:graphic>
          <a:graphicData uri="http://schemas.openxmlformats.org/presentationml/2006/ole">
            <mc:AlternateContent xmlns:mc="http://schemas.openxmlformats.org/markup-compatibility/2006">
              <mc:Choice xmlns:v="urn:schemas-microsoft-com:vml" Requires="v">
                <p:oleObj spid="_x0000_s158790" name="Equation" r:id="rId5" imgW="2666880" imgH="419040" progId="Equation.3">
                  <p:embed/>
                </p:oleObj>
              </mc:Choice>
              <mc:Fallback>
                <p:oleObj name="Equation" r:id="rId5" imgW="266688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3213" y="1154113"/>
                        <a:ext cx="2667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1"/>
          <p:cNvGraphicFramePr>
            <a:graphicFrameLocks noChangeAspect="1"/>
          </p:cNvGraphicFramePr>
          <p:nvPr>
            <p:extLst>
              <p:ext uri="{D42A27DB-BD31-4B8C-83A1-F6EECF244321}">
                <p14:modId xmlns:p14="http://schemas.microsoft.com/office/powerpoint/2010/main" val="13778972"/>
              </p:ext>
            </p:extLst>
          </p:nvPr>
        </p:nvGraphicFramePr>
        <p:xfrm>
          <a:off x="1638300" y="619125"/>
          <a:ext cx="1409700" cy="419100"/>
        </p:xfrm>
        <a:graphic>
          <a:graphicData uri="http://schemas.openxmlformats.org/presentationml/2006/ole">
            <mc:AlternateContent xmlns:mc="http://schemas.openxmlformats.org/markup-compatibility/2006">
              <mc:Choice xmlns:v="urn:schemas-microsoft-com:vml" Requires="v">
                <p:oleObj spid="_x0000_s158791" name="Equation" r:id="rId7" imgW="1409400" imgH="419040" progId="Equation.3">
                  <p:embed/>
                </p:oleObj>
              </mc:Choice>
              <mc:Fallback>
                <p:oleObj name="Equation" r:id="rId7" imgW="14094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8300" y="619125"/>
                        <a:ext cx="1409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2"/>
          <p:cNvGraphicFramePr>
            <a:graphicFrameLocks noChangeAspect="1"/>
          </p:cNvGraphicFramePr>
          <p:nvPr>
            <p:extLst>
              <p:ext uri="{D42A27DB-BD31-4B8C-83A1-F6EECF244321}">
                <p14:modId xmlns:p14="http://schemas.microsoft.com/office/powerpoint/2010/main" val="1958462888"/>
              </p:ext>
            </p:extLst>
          </p:nvPr>
        </p:nvGraphicFramePr>
        <p:xfrm>
          <a:off x="1727200" y="1152525"/>
          <a:ext cx="1689100" cy="419100"/>
        </p:xfrm>
        <a:graphic>
          <a:graphicData uri="http://schemas.openxmlformats.org/presentationml/2006/ole">
            <mc:AlternateContent xmlns:mc="http://schemas.openxmlformats.org/markup-compatibility/2006">
              <mc:Choice xmlns:v="urn:schemas-microsoft-com:vml" Requires="v">
                <p:oleObj spid="_x0000_s158792" name="Equation" r:id="rId9" imgW="1688760" imgH="419040" progId="Equation.3">
                  <p:embed/>
                </p:oleObj>
              </mc:Choice>
              <mc:Fallback>
                <p:oleObj name="Equation" r:id="rId9" imgW="16887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7200" y="1152525"/>
                        <a:ext cx="168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13"/>
          <p:cNvGraphicFramePr>
            <a:graphicFrameLocks noChangeAspect="1"/>
          </p:cNvGraphicFramePr>
          <p:nvPr>
            <p:extLst>
              <p:ext uri="{D42A27DB-BD31-4B8C-83A1-F6EECF244321}">
                <p14:modId xmlns:p14="http://schemas.microsoft.com/office/powerpoint/2010/main" val="1141315652"/>
              </p:ext>
            </p:extLst>
          </p:nvPr>
        </p:nvGraphicFramePr>
        <p:xfrm>
          <a:off x="1781175" y="1724025"/>
          <a:ext cx="1612900" cy="419100"/>
        </p:xfrm>
        <a:graphic>
          <a:graphicData uri="http://schemas.openxmlformats.org/presentationml/2006/ole">
            <mc:AlternateContent xmlns:mc="http://schemas.openxmlformats.org/markup-compatibility/2006">
              <mc:Choice xmlns:v="urn:schemas-microsoft-com:vml" Requires="v">
                <p:oleObj spid="_x0000_s158793" name="Equation" r:id="rId11" imgW="1612800" imgH="419040" progId="Equation.3">
                  <p:embed/>
                </p:oleObj>
              </mc:Choice>
              <mc:Fallback>
                <p:oleObj name="Equation" r:id="rId11" imgW="161280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81175" y="1724025"/>
                        <a:ext cx="1612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231E0B9-42D8-449A-B795-CC3A9938EEB0}"/>
</file>

<file path=customXml/itemProps2.xml><?xml version="1.0" encoding="utf-8"?>
<ds:datastoreItem xmlns:ds="http://schemas.openxmlformats.org/officeDocument/2006/customXml" ds:itemID="{F42E4FCA-207C-4257-AD0B-BFFCAF22EDDF}"/>
</file>

<file path=customXml/itemProps3.xml><?xml version="1.0" encoding="utf-8"?>
<ds:datastoreItem xmlns:ds="http://schemas.openxmlformats.org/officeDocument/2006/customXml" ds:itemID="{4B46AB48-58AB-410B-9F3F-8E4ECBD67EA3}"/>
</file>

<file path=docProps/app.xml><?xml version="1.0" encoding="utf-8"?>
<Properties xmlns="http://schemas.openxmlformats.org/officeDocument/2006/extended-properties" xmlns:vt="http://schemas.openxmlformats.org/officeDocument/2006/docPropsVTypes">
  <TotalTime>3200</TotalTime>
  <Words>920</Words>
  <Application>Microsoft Office PowerPoint</Application>
  <PresentationFormat>On-screen Show (4:3)</PresentationFormat>
  <Paragraphs>76</Paragraphs>
  <Slides>20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85</cp:revision>
  <dcterms:created xsi:type="dcterms:W3CDTF">1998-05-09T13:24:56Z</dcterms:created>
  <dcterms:modified xsi:type="dcterms:W3CDTF">2016-05-26T11:25:50Z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