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45.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90" r:id="rId2"/>
    <p:sldId id="310" r:id="rId3"/>
    <p:sldId id="336" r:id="rId4"/>
    <p:sldId id="335" r:id="rId5"/>
    <p:sldId id="311" r:id="rId6"/>
    <p:sldId id="312" r:id="rId7"/>
    <p:sldId id="372" r:id="rId8"/>
    <p:sldId id="362" r:id="rId9"/>
    <p:sldId id="363" r:id="rId10"/>
    <p:sldId id="364" r:id="rId11"/>
    <p:sldId id="365" r:id="rId12"/>
    <p:sldId id="313" r:id="rId13"/>
    <p:sldId id="342" r:id="rId14"/>
    <p:sldId id="314" r:id="rId15"/>
    <p:sldId id="373" r:id="rId16"/>
    <p:sldId id="367" r:id="rId17"/>
    <p:sldId id="368" r:id="rId18"/>
    <p:sldId id="370" r:id="rId19"/>
    <p:sldId id="319" r:id="rId20"/>
    <p:sldId id="374" r:id="rId21"/>
    <p:sldId id="347" r:id="rId22"/>
    <p:sldId id="348" r:id="rId23"/>
    <p:sldId id="350" r:id="rId24"/>
    <p:sldId id="375" r:id="rId25"/>
    <p:sldId id="322" r:id="rId26"/>
    <p:sldId id="376" r:id="rId27"/>
    <p:sldId id="352" r:id="rId28"/>
    <p:sldId id="353" r:id="rId29"/>
    <p:sldId id="355" r:id="rId30"/>
    <p:sldId id="356" r:id="rId31"/>
    <p:sldId id="357" r:id="rId32"/>
    <p:sldId id="361" r:id="rId33"/>
    <p:sldId id="358" r:id="rId34"/>
    <p:sldId id="377" r:id="rId35"/>
    <p:sldId id="379" r:id="rId36"/>
    <p:sldId id="380" r:id="rId37"/>
    <p:sldId id="381" r:id="rId38"/>
    <p:sldId id="382" r:id="rId39"/>
    <p:sldId id="383" r:id="rId40"/>
    <p:sldId id="384" r:id="rId41"/>
    <p:sldId id="385" r:id="rId42"/>
    <p:sldId id="386" r:id="rId43"/>
    <p:sldId id="378" r:id="rId44"/>
    <p:sldId id="388" r:id="rId45"/>
    <p:sldId id="389" r:id="rId46"/>
    <p:sldId id="284" r:id="rId47"/>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4D99"/>
    <a:srgbClr val="FBFCFF"/>
    <a:srgbClr val="003366"/>
    <a:srgbClr val="F8F8FA"/>
    <a:srgbClr val="3366FF"/>
    <a:srgbClr val="FFFF00"/>
    <a:srgbClr val="00FF00"/>
    <a:srgbClr val="FF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027" autoAdjust="0"/>
    <p:restoredTop sz="98613" autoAdjust="0"/>
  </p:normalViewPr>
  <p:slideViewPr>
    <p:cSldViewPr snapToGrid="0" showGuides="1">
      <p:cViewPr>
        <p:scale>
          <a:sx n="100" d="100"/>
          <a:sy n="100" d="100"/>
        </p:scale>
        <p:origin x="-2292" y="-426"/>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ustomXml" Target="../customXml/item2.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13.wmf"/><Relationship Id="rId1" Type="http://schemas.openxmlformats.org/officeDocument/2006/relationships/image" Target="../media/image7.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13.wmf"/><Relationship Id="rId1" Type="http://schemas.openxmlformats.org/officeDocument/2006/relationships/image" Target="../media/image7.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7.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3.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 Id="rId4" Type="http://schemas.openxmlformats.org/officeDocument/2006/relationships/image" Target="../media/image10.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8.wmf"/><Relationship Id="rId1" Type="http://schemas.openxmlformats.org/officeDocument/2006/relationships/image" Target="../media/image7.wmf"/><Relationship Id="rId4" Type="http://schemas.openxmlformats.org/officeDocument/2006/relationships/image" Target="../media/image12.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425F150-2722-4B42-BC05-078954D710D8}" type="slidenum">
              <a:rPr lang="en-US"/>
              <a:pPr/>
              <a:t>‹#›</a:t>
            </a:fld>
            <a:endParaRPr lang="en-US"/>
          </a:p>
        </p:txBody>
      </p:sp>
    </p:spTree>
    <p:extLst>
      <p:ext uri="{BB962C8B-B14F-4D97-AF65-F5344CB8AC3E}">
        <p14:creationId xmlns:p14="http://schemas.microsoft.com/office/powerpoint/2010/main" val="3545366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EF5C351-A3FC-41CF-890E-B0996FE76BDD}" type="slidenum">
              <a:rPr lang="en-US"/>
              <a:pPr/>
              <a:t>‹#›</a:t>
            </a:fld>
            <a:endParaRPr lang="en-US"/>
          </a:p>
        </p:txBody>
      </p:sp>
    </p:spTree>
    <p:extLst>
      <p:ext uri="{BB962C8B-B14F-4D97-AF65-F5344CB8AC3E}">
        <p14:creationId xmlns:p14="http://schemas.microsoft.com/office/powerpoint/2010/main" val="774365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0C5C359-942D-4D18-A76B-5743E51AB2B9}" type="slidenum">
              <a:rPr lang="en-US"/>
              <a:pPr/>
              <a:t>‹#›</a:t>
            </a:fld>
            <a:endParaRPr lang="en-US"/>
          </a:p>
        </p:txBody>
      </p:sp>
    </p:spTree>
    <p:extLst>
      <p:ext uri="{BB962C8B-B14F-4D97-AF65-F5344CB8AC3E}">
        <p14:creationId xmlns:p14="http://schemas.microsoft.com/office/powerpoint/2010/main" val="4269659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F809260-640B-4E5D-8FF5-91B19C102CAC}" type="slidenum">
              <a:rPr lang="en-US"/>
              <a:pPr/>
              <a:t>‹#›</a:t>
            </a:fld>
            <a:endParaRPr lang="en-US"/>
          </a:p>
        </p:txBody>
      </p:sp>
    </p:spTree>
    <p:extLst>
      <p:ext uri="{BB962C8B-B14F-4D97-AF65-F5344CB8AC3E}">
        <p14:creationId xmlns:p14="http://schemas.microsoft.com/office/powerpoint/2010/main" val="41606110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77A0C38-A7DE-43DC-ACE9-615E2BA0CB9A}" type="slidenum">
              <a:rPr lang="en-US"/>
              <a:pPr/>
              <a:t>‹#›</a:t>
            </a:fld>
            <a:endParaRPr lang="en-US"/>
          </a:p>
        </p:txBody>
      </p:sp>
    </p:spTree>
    <p:extLst>
      <p:ext uri="{BB962C8B-B14F-4D97-AF65-F5344CB8AC3E}">
        <p14:creationId xmlns:p14="http://schemas.microsoft.com/office/powerpoint/2010/main" val="28958490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D615034-47C5-445E-B1CD-E73941F491CF}" type="slidenum">
              <a:rPr lang="en-US"/>
              <a:pPr/>
              <a:t>‹#›</a:t>
            </a:fld>
            <a:endParaRPr lang="en-US"/>
          </a:p>
        </p:txBody>
      </p:sp>
    </p:spTree>
    <p:extLst>
      <p:ext uri="{BB962C8B-B14F-4D97-AF65-F5344CB8AC3E}">
        <p14:creationId xmlns:p14="http://schemas.microsoft.com/office/powerpoint/2010/main" val="6760769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D8904271-7D59-4FB7-93D9-E94BCC602E1A}" type="slidenum">
              <a:rPr lang="en-US"/>
              <a:pPr/>
              <a:t>‹#›</a:t>
            </a:fld>
            <a:endParaRPr lang="en-US"/>
          </a:p>
        </p:txBody>
      </p:sp>
    </p:spTree>
    <p:extLst>
      <p:ext uri="{BB962C8B-B14F-4D97-AF65-F5344CB8AC3E}">
        <p14:creationId xmlns:p14="http://schemas.microsoft.com/office/powerpoint/2010/main" val="1739834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DC003365-D54B-4AE1-A4C2-935CE00F12AA}" type="slidenum">
              <a:rPr lang="en-US"/>
              <a:pPr/>
              <a:t>‹#›</a:t>
            </a:fld>
            <a:endParaRPr lang="en-US"/>
          </a:p>
        </p:txBody>
      </p:sp>
    </p:spTree>
    <p:extLst>
      <p:ext uri="{BB962C8B-B14F-4D97-AF65-F5344CB8AC3E}">
        <p14:creationId xmlns:p14="http://schemas.microsoft.com/office/powerpoint/2010/main" val="31652327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4AFEF5EB-BCB9-456F-9B67-F53053FE401E}" type="slidenum">
              <a:rPr lang="en-US"/>
              <a:pPr/>
              <a:t>‹#›</a:t>
            </a:fld>
            <a:endParaRPr lang="en-US"/>
          </a:p>
        </p:txBody>
      </p:sp>
    </p:spTree>
    <p:extLst>
      <p:ext uri="{BB962C8B-B14F-4D97-AF65-F5344CB8AC3E}">
        <p14:creationId xmlns:p14="http://schemas.microsoft.com/office/powerpoint/2010/main" val="7121461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F185089C-2BEF-4FF7-A491-1347F3691D77}" type="slidenum">
              <a:rPr lang="en-US"/>
              <a:pPr/>
              <a:t>‹#›</a:t>
            </a:fld>
            <a:endParaRPr lang="en-US"/>
          </a:p>
        </p:txBody>
      </p:sp>
    </p:spTree>
    <p:extLst>
      <p:ext uri="{BB962C8B-B14F-4D97-AF65-F5344CB8AC3E}">
        <p14:creationId xmlns:p14="http://schemas.microsoft.com/office/powerpoint/2010/main" val="1574714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9482353-3993-469E-813A-CC0C96A40B54}" type="slidenum">
              <a:rPr lang="en-US"/>
              <a:pPr/>
              <a:t>‹#›</a:t>
            </a:fld>
            <a:endParaRPr lang="en-US"/>
          </a:p>
        </p:txBody>
      </p:sp>
    </p:spTree>
    <p:extLst>
      <p:ext uri="{BB962C8B-B14F-4D97-AF65-F5344CB8AC3E}">
        <p14:creationId xmlns:p14="http://schemas.microsoft.com/office/powerpoint/2010/main" val="416709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40266AFF-E3DA-431C-8800-F2C8CD4B0CC0}"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5.w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6.wmf"/><Relationship Id="rId5" Type="http://schemas.openxmlformats.org/officeDocument/2006/relationships/oleObject" Target="../embeddings/oleObject9.bin"/><Relationship Id="rId4" Type="http://schemas.openxmlformats.org/officeDocument/2006/relationships/image" Target="../media/image5.w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w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8.wmf"/><Relationship Id="rId5" Type="http://schemas.openxmlformats.org/officeDocument/2006/relationships/oleObject" Target="../embeddings/oleObject11.bin"/><Relationship Id="rId4" Type="http://schemas.openxmlformats.org/officeDocument/2006/relationships/image" Target="../media/image7.wmf"/></Relationships>
</file>

<file path=ppt/slides/_rels/slide35.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12.bin"/><Relationship Id="rId7"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8.wmf"/><Relationship Id="rId5" Type="http://schemas.openxmlformats.org/officeDocument/2006/relationships/oleObject" Target="../embeddings/oleObject13.bin"/><Relationship Id="rId10" Type="http://schemas.openxmlformats.org/officeDocument/2006/relationships/image" Target="../media/image10.wmf"/><Relationship Id="rId4" Type="http://schemas.openxmlformats.org/officeDocument/2006/relationships/image" Target="../media/image7.wmf"/><Relationship Id="rId9" Type="http://schemas.openxmlformats.org/officeDocument/2006/relationships/oleObject" Target="../embeddings/oleObject15.bin"/></Relationships>
</file>

<file path=ppt/slides/_rels/slide36.x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oleObject" Target="../embeddings/oleObject16.bin"/><Relationship Id="rId7" Type="http://schemas.openxmlformats.org/officeDocument/2006/relationships/oleObject" Target="../embeddings/oleObject18.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8.wmf"/><Relationship Id="rId5" Type="http://schemas.openxmlformats.org/officeDocument/2006/relationships/oleObject" Target="../embeddings/oleObject17.bin"/><Relationship Id="rId10" Type="http://schemas.openxmlformats.org/officeDocument/2006/relationships/image" Target="../media/image12.wmf"/><Relationship Id="rId4" Type="http://schemas.openxmlformats.org/officeDocument/2006/relationships/image" Target="../media/image7.wmf"/><Relationship Id="rId9" Type="http://schemas.openxmlformats.org/officeDocument/2006/relationships/oleObject" Target="../embeddings/oleObject19.bin"/></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8.wmf"/><Relationship Id="rId5" Type="http://schemas.openxmlformats.org/officeDocument/2006/relationships/oleObject" Target="../embeddings/oleObject21.bin"/><Relationship Id="rId4" Type="http://schemas.openxmlformats.org/officeDocument/2006/relationships/image" Target="../media/image7.wmf"/></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8.wmf"/><Relationship Id="rId5" Type="http://schemas.openxmlformats.org/officeDocument/2006/relationships/oleObject" Target="../embeddings/oleObject23.bin"/><Relationship Id="rId4" Type="http://schemas.openxmlformats.org/officeDocument/2006/relationships/image" Target="../media/image7.wmf"/></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8.wmf"/><Relationship Id="rId5" Type="http://schemas.openxmlformats.org/officeDocument/2006/relationships/oleObject" Target="../embeddings/oleObject25.bin"/><Relationship Id="rId4" Type="http://schemas.openxmlformats.org/officeDocument/2006/relationships/image" Target="../media/image7.wmf"/></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2.wmf"/><Relationship Id="rId5" Type="http://schemas.openxmlformats.org/officeDocument/2006/relationships/oleObject" Target="../embeddings/oleObject4.bin"/><Relationship Id="rId4" Type="http://schemas.openxmlformats.org/officeDocument/2006/relationships/image" Target="../media/image3.wmf"/></Relationships>
</file>

<file path=ppt/slides/_rels/slide40.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26.bin"/><Relationship Id="rId7" Type="http://schemas.openxmlformats.org/officeDocument/2006/relationships/oleObject" Target="../embeddings/oleObject28.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13.wmf"/><Relationship Id="rId5" Type="http://schemas.openxmlformats.org/officeDocument/2006/relationships/oleObject" Target="../embeddings/oleObject27.bin"/><Relationship Id="rId4" Type="http://schemas.openxmlformats.org/officeDocument/2006/relationships/image" Target="../media/image7.wmf"/></Relationships>
</file>

<file path=ppt/slides/_rels/slide41.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29.bin"/><Relationship Id="rId7" Type="http://schemas.openxmlformats.org/officeDocument/2006/relationships/oleObject" Target="../embeddings/oleObject31.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13.wmf"/><Relationship Id="rId5" Type="http://schemas.openxmlformats.org/officeDocument/2006/relationships/oleObject" Target="../embeddings/oleObject30.bin"/><Relationship Id="rId4" Type="http://schemas.openxmlformats.org/officeDocument/2006/relationships/image" Target="../media/image7.wmf"/></Relationships>
</file>

<file path=ppt/slides/_rels/slide42.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oleObject" Target="../embeddings/oleObject32.bin"/><Relationship Id="rId7" Type="http://schemas.openxmlformats.org/officeDocument/2006/relationships/oleObject" Target="../embeddings/oleObject34.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13.wmf"/><Relationship Id="rId5" Type="http://schemas.openxmlformats.org/officeDocument/2006/relationships/oleObject" Target="../embeddings/oleObject33.bin"/><Relationship Id="rId4" Type="http://schemas.openxmlformats.org/officeDocument/2006/relationships/image" Target="../media/image7.wmf"/></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7.xml"/><Relationship Id="rId1" Type="http://schemas.openxmlformats.org/officeDocument/2006/relationships/vmlDrawing" Target="../drawings/vmlDrawing16.vml"/><Relationship Id="rId4" Type="http://schemas.openxmlformats.org/officeDocument/2006/relationships/image" Target="../media/image13.wmf"/></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36.bin"/><Relationship Id="rId2" Type="http://schemas.openxmlformats.org/officeDocument/2006/relationships/slideLayout" Target="../slideLayouts/slideLayout7.xml"/><Relationship Id="rId1" Type="http://schemas.openxmlformats.org/officeDocument/2006/relationships/vmlDrawing" Target="../drawings/vmlDrawing17.vml"/><Relationship Id="rId4" Type="http://schemas.openxmlformats.org/officeDocument/2006/relationships/image" Target="../media/image13.wmf"/></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7.xml"/><Relationship Id="rId1" Type="http://schemas.openxmlformats.org/officeDocument/2006/relationships/vmlDrawing" Target="../drawings/vmlDrawing18.vml"/><Relationship Id="rId4" Type="http://schemas.openxmlformats.org/officeDocument/2006/relationships/image" Target="../media/image13.wmf"/></Relationships>
</file>

<file path=ppt/slides/_rels/slide46.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wmf"/><Relationship Id="rId5" Type="http://schemas.openxmlformats.org/officeDocument/2006/relationships/oleObject" Target="../embeddings/oleObject6.bin"/><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11: </a:t>
            </a:r>
            <a:r>
              <a:rPr lang="en-US" dirty="0">
                <a:solidFill>
                  <a:schemeClr val="bg1"/>
                </a:solidFill>
                <a:latin typeface="Arial" pitchFamily="34" charset="0"/>
                <a:cs typeface="Arial" pitchFamily="34" charset="0"/>
              </a:rPr>
              <a:t>Models Using Time Series Data </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8576" y="6462711"/>
            <a:ext cx="5090321"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6631154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3613" name="Text Box 1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9</a:t>
            </a:r>
            <a:endParaRPr lang="en-US" sz="1000">
              <a:solidFill>
                <a:srgbClr val="3366FF"/>
              </a:solidFill>
            </a:endParaRPr>
          </a:p>
        </p:txBody>
      </p:sp>
      <p:sp>
        <p:nvSpPr>
          <p:cNvPr id="153615"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constant has no meaningful interpretation.  (Literally, it indicates that $335 billion would be spent on housing services if aggregate income and the price series were both 0.)</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3" name="Rectangle 5"/>
          <p:cNvSpPr>
            <a:spLocks noChangeArrowheads="1"/>
          </p:cNvSpPr>
          <p:nvPr/>
        </p:nvSpPr>
        <p:spPr bwMode="auto">
          <a:xfrm>
            <a:off x="0" y="548374"/>
            <a:ext cx="9144000" cy="4802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1"/>
          <p:cNvSpPr>
            <a:spLocks noChangeArrowheads="1"/>
          </p:cNvSpPr>
          <p:nvPr/>
        </p:nvSpPr>
        <p:spPr bwMode="auto">
          <a:xfrm>
            <a:off x="319088" y="871200"/>
            <a:ext cx="3081337"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Rectangle 8"/>
          <p:cNvSpPr>
            <a:spLocks noChangeArrowheads="1"/>
          </p:cNvSpPr>
          <p:nvPr/>
        </p:nvSpPr>
        <p:spPr bwMode="auto">
          <a:xfrm>
            <a:off x="320400" y="2570400"/>
            <a:ext cx="36792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2"/>
          <p:cNvSpPr txBox="1">
            <a:spLocks noChangeArrowheads="1"/>
          </p:cNvSpPr>
          <p:nvPr/>
        </p:nvSpPr>
        <p:spPr bwMode="auto">
          <a:xfrm>
            <a:off x="301625" y="576000"/>
            <a:ext cx="8532813" cy="4716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600" b="1" dirty="0" smtClean="0">
                <a:latin typeface="Courier New" pitchFamily="49" charset="0"/>
              </a:rPr>
              <a:t>============================================================</a:t>
            </a:r>
            <a:endParaRPr lang="en-US" sz="1600" b="1" dirty="0">
              <a:latin typeface="Courier New" pitchFamily="49" charset="0"/>
            </a:endParaRPr>
          </a:p>
          <a:p>
            <a:r>
              <a:rPr lang="en-US" sz="1600" b="1" dirty="0">
                <a:latin typeface="Courier New" pitchFamily="49" charset="0"/>
              </a:rPr>
              <a:t>Dependent Variable: HOUS                                    </a:t>
            </a:r>
          </a:p>
          <a:p>
            <a:r>
              <a:rPr lang="en-US" sz="1600" b="1" dirty="0">
                <a:latin typeface="Courier New" pitchFamily="49" charset="0"/>
              </a:rPr>
              <a:t>Method: Least Squares                                       </a:t>
            </a:r>
          </a:p>
          <a:p>
            <a:r>
              <a:rPr lang="en-US" sz="1600" b="1" dirty="0">
                <a:latin typeface="Courier New" pitchFamily="49" charset="0"/>
              </a:rPr>
              <a:t>Sample: 1959 2003                                           </a:t>
            </a:r>
          </a:p>
          <a:p>
            <a:r>
              <a:rPr lang="en-US" sz="1600" b="1" dirty="0">
                <a:latin typeface="Courier New" pitchFamily="49" charset="0"/>
              </a:rPr>
              <a:t>Included observations: 45                                   </a:t>
            </a:r>
          </a:p>
          <a:p>
            <a:r>
              <a:rPr lang="en-US" sz="1600" b="1" dirty="0">
                <a:latin typeface="Courier New" pitchFamily="49" charset="0"/>
              </a:rPr>
              <a:t>============================================================</a:t>
            </a:r>
          </a:p>
          <a:p>
            <a:r>
              <a:rPr lang="en-US" sz="1600" b="1" dirty="0">
                <a:latin typeface="Courier New" pitchFamily="49" charset="0"/>
              </a:rPr>
              <a:t>     Variable      Coefficient Std. Error t-Statistic  Prob.  </a:t>
            </a:r>
          </a:p>
          <a:p>
            <a:r>
              <a:rPr lang="en-US" sz="1600" b="1" dirty="0">
                <a:latin typeface="Courier New" pitchFamily="49" charset="0"/>
              </a:rPr>
              <a:t>============================================================</a:t>
            </a:r>
          </a:p>
          <a:p>
            <a:r>
              <a:rPr lang="en-US" sz="1600" b="1" dirty="0">
                <a:latin typeface="Courier New" pitchFamily="49" charset="0"/>
              </a:rPr>
              <a:t>         C           334.6657   37.26625   8.980396   0.0000</a:t>
            </a:r>
          </a:p>
          <a:p>
            <a:r>
              <a:rPr lang="en-US" sz="1600" b="1" dirty="0">
                <a:latin typeface="Courier New" pitchFamily="49" charset="0"/>
              </a:rPr>
              <a:t>        DPI          0.150925   0.001665   90.65785   0.0000</a:t>
            </a:r>
          </a:p>
          <a:p>
            <a:r>
              <a:rPr lang="en-US" sz="1600" b="1" dirty="0">
                <a:latin typeface="Courier New" pitchFamily="49" charset="0"/>
              </a:rPr>
              <a:t>     PRELHOUS       -3.834387   0.460490  -8.326764   0.0000</a:t>
            </a:r>
          </a:p>
          <a:p>
            <a:r>
              <a:rPr lang="en-US" sz="1600" b="1" dirty="0">
                <a:latin typeface="Courier New" pitchFamily="49" charset="0"/>
              </a:rPr>
              <a:t>============================================================</a:t>
            </a:r>
          </a:p>
          <a:p>
            <a:r>
              <a:rPr lang="en-US" sz="1600" b="1" dirty="0">
                <a:latin typeface="Courier New" pitchFamily="49" charset="0"/>
              </a:rPr>
              <a:t>R-squared            0.996722    Mean dependent </a:t>
            </a:r>
            <a:r>
              <a:rPr lang="en-US" sz="1600" b="1" dirty="0" err="1">
                <a:latin typeface="Courier New" pitchFamily="49" charset="0"/>
              </a:rPr>
              <a:t>var</a:t>
            </a:r>
            <a:r>
              <a:rPr lang="en-US" sz="1600" b="1" dirty="0">
                <a:latin typeface="Courier New" pitchFamily="49" charset="0"/>
              </a:rPr>
              <a:t> 630.2830</a:t>
            </a:r>
          </a:p>
          <a:p>
            <a:r>
              <a:rPr lang="en-US" sz="1600" b="1" dirty="0">
                <a:latin typeface="Courier New" pitchFamily="49" charset="0"/>
              </a:rPr>
              <a:t>Adjusted R-squared   0.996566    S.D. dependent </a:t>
            </a:r>
            <a:r>
              <a:rPr lang="en-US" sz="1600" b="1" dirty="0" err="1">
                <a:latin typeface="Courier New" pitchFamily="49" charset="0"/>
              </a:rPr>
              <a:t>var</a:t>
            </a:r>
            <a:r>
              <a:rPr lang="en-US" sz="1600" b="1" dirty="0">
                <a:latin typeface="Courier New" pitchFamily="49" charset="0"/>
              </a:rPr>
              <a:t> 249.2620</a:t>
            </a:r>
          </a:p>
          <a:p>
            <a:r>
              <a:rPr lang="en-US" sz="1600" b="1" dirty="0">
                <a:latin typeface="Courier New" pitchFamily="49" charset="0"/>
              </a:rPr>
              <a:t>S.E. of regression   14.60740    </a:t>
            </a:r>
            <a:r>
              <a:rPr lang="en-US" sz="1600" b="1" dirty="0" err="1">
                <a:latin typeface="Courier New" pitchFamily="49" charset="0"/>
              </a:rPr>
              <a:t>Akaike</a:t>
            </a:r>
            <a:r>
              <a:rPr lang="en-US" sz="1600" b="1" dirty="0">
                <a:latin typeface="Courier New" pitchFamily="49" charset="0"/>
              </a:rPr>
              <a:t> info criteri8.265274</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8961.801    Schwarz criterion  8.385719</a:t>
            </a:r>
          </a:p>
          <a:p>
            <a:r>
              <a:rPr lang="en-US" sz="1600" b="1" dirty="0">
                <a:latin typeface="Courier New" pitchFamily="49" charset="0"/>
              </a:rPr>
              <a:t>Log likelihood      -182.9687    F-statistic        6385.025</a:t>
            </a:r>
          </a:p>
          <a:p>
            <a:r>
              <a:rPr lang="en-US" sz="1600" b="1" dirty="0">
                <a:latin typeface="Courier New" pitchFamily="49" charset="0"/>
              </a:rPr>
              <a:t>Durbin-Watson stat   0.337638    </a:t>
            </a:r>
            <a:r>
              <a:rPr lang="en-US" sz="1600" b="1" dirty="0" err="1">
                <a:latin typeface="Courier New" pitchFamily="49" charset="0"/>
              </a:rPr>
              <a:t>Prob</a:t>
            </a:r>
            <a:r>
              <a:rPr lang="en-US" sz="1600" b="1" dirty="0">
                <a:latin typeface="Courier New" pitchFamily="49" charset="0"/>
              </a:rPr>
              <a:t>(F-statistic)  0.000000</a:t>
            </a:r>
          </a:p>
          <a:p>
            <a:r>
              <a:rPr lang="en-US" sz="1600" b="1" dirty="0" smtClean="0">
                <a:latin typeface="Courier New" pitchFamily="49" charset="0"/>
              </a:rPr>
              <a:t>============================================================</a:t>
            </a:r>
            <a:endParaRPr lang="en-GB" sz="1600" b="1" dirty="0">
              <a:latin typeface="Courier New" pitchFamily="49"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48374"/>
            <a:ext cx="9144000" cy="4802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6" name="Rectangle 11"/>
          <p:cNvSpPr>
            <a:spLocks noChangeArrowheads="1"/>
          </p:cNvSpPr>
          <p:nvPr/>
        </p:nvSpPr>
        <p:spPr bwMode="auto">
          <a:xfrm>
            <a:off x="319088" y="871200"/>
            <a:ext cx="3081337"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8"/>
          <p:cNvSpPr>
            <a:spLocks noChangeArrowheads="1"/>
          </p:cNvSpPr>
          <p:nvPr/>
        </p:nvSpPr>
        <p:spPr bwMode="auto">
          <a:xfrm>
            <a:off x="320400" y="3553200"/>
            <a:ext cx="36792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4640" name="Rectangle 16"/>
          <p:cNvSpPr>
            <a:spLocks noChangeArrowheads="1"/>
          </p:cNvSpPr>
          <p:nvPr/>
        </p:nvSpPr>
        <p:spPr bwMode="auto">
          <a:xfrm>
            <a:off x="5468938" y="2804400"/>
            <a:ext cx="1225550" cy="478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Text Box 2"/>
          <p:cNvSpPr txBox="1">
            <a:spLocks noChangeArrowheads="1"/>
          </p:cNvSpPr>
          <p:nvPr/>
        </p:nvSpPr>
        <p:spPr bwMode="auto">
          <a:xfrm>
            <a:off x="301625" y="576000"/>
            <a:ext cx="8532813" cy="4716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600" b="1" dirty="0" smtClean="0">
                <a:latin typeface="Courier New" pitchFamily="49" charset="0"/>
              </a:rPr>
              <a:t>============================================================</a:t>
            </a:r>
            <a:endParaRPr lang="en-US" sz="1600" b="1" dirty="0">
              <a:latin typeface="Courier New" pitchFamily="49" charset="0"/>
            </a:endParaRPr>
          </a:p>
          <a:p>
            <a:r>
              <a:rPr lang="en-US" sz="1600" b="1" dirty="0">
                <a:latin typeface="Courier New" pitchFamily="49" charset="0"/>
              </a:rPr>
              <a:t>Dependent Variable: HOUS                                    </a:t>
            </a:r>
          </a:p>
          <a:p>
            <a:r>
              <a:rPr lang="en-US" sz="1600" b="1" dirty="0">
                <a:latin typeface="Courier New" pitchFamily="49" charset="0"/>
              </a:rPr>
              <a:t>Method: Least Squares                                       </a:t>
            </a:r>
          </a:p>
          <a:p>
            <a:r>
              <a:rPr lang="en-US" sz="1600" b="1" dirty="0">
                <a:latin typeface="Courier New" pitchFamily="49" charset="0"/>
              </a:rPr>
              <a:t>Sample: 1959 2003                                           </a:t>
            </a:r>
          </a:p>
          <a:p>
            <a:r>
              <a:rPr lang="en-US" sz="1600" b="1" dirty="0">
                <a:latin typeface="Courier New" pitchFamily="49" charset="0"/>
              </a:rPr>
              <a:t>Included observations: 45                                   </a:t>
            </a:r>
          </a:p>
          <a:p>
            <a:r>
              <a:rPr lang="en-US" sz="1600" b="1" dirty="0">
                <a:latin typeface="Courier New" pitchFamily="49" charset="0"/>
              </a:rPr>
              <a:t>============================================================</a:t>
            </a:r>
          </a:p>
          <a:p>
            <a:r>
              <a:rPr lang="en-US" sz="1600" b="1" dirty="0">
                <a:latin typeface="Courier New" pitchFamily="49" charset="0"/>
              </a:rPr>
              <a:t>     Variable      Coefficient Std. Error t-Statistic  Prob.  </a:t>
            </a:r>
          </a:p>
          <a:p>
            <a:r>
              <a:rPr lang="en-US" sz="1600" b="1" dirty="0">
                <a:latin typeface="Courier New" pitchFamily="49" charset="0"/>
              </a:rPr>
              <a:t>============================================================</a:t>
            </a:r>
          </a:p>
          <a:p>
            <a:r>
              <a:rPr lang="en-US" sz="1600" b="1" dirty="0">
                <a:latin typeface="Courier New" pitchFamily="49" charset="0"/>
              </a:rPr>
              <a:t>         C           334.6657   37.26625   8.980396   0.0000</a:t>
            </a:r>
          </a:p>
          <a:p>
            <a:r>
              <a:rPr lang="en-US" sz="1600" b="1" dirty="0">
                <a:latin typeface="Courier New" pitchFamily="49" charset="0"/>
              </a:rPr>
              <a:t>        DPI          0.150925   0.001665   90.65785   0.0000</a:t>
            </a:r>
          </a:p>
          <a:p>
            <a:r>
              <a:rPr lang="en-US" sz="1600" b="1" dirty="0">
                <a:latin typeface="Courier New" pitchFamily="49" charset="0"/>
              </a:rPr>
              <a:t>     PRELHOUS       -3.834387   0.460490  -8.326764   0.0000</a:t>
            </a:r>
          </a:p>
          <a:p>
            <a:r>
              <a:rPr lang="en-US" sz="1600" b="1" dirty="0">
                <a:latin typeface="Courier New" pitchFamily="49" charset="0"/>
              </a:rPr>
              <a:t>============================================================</a:t>
            </a:r>
          </a:p>
          <a:p>
            <a:r>
              <a:rPr lang="en-US" sz="1600" b="1" dirty="0">
                <a:latin typeface="Courier New" pitchFamily="49" charset="0"/>
              </a:rPr>
              <a:t>R-squared            0.996722    Mean dependent </a:t>
            </a:r>
            <a:r>
              <a:rPr lang="en-US" sz="1600" b="1" dirty="0" err="1">
                <a:latin typeface="Courier New" pitchFamily="49" charset="0"/>
              </a:rPr>
              <a:t>var</a:t>
            </a:r>
            <a:r>
              <a:rPr lang="en-US" sz="1600" b="1" dirty="0">
                <a:latin typeface="Courier New" pitchFamily="49" charset="0"/>
              </a:rPr>
              <a:t> 630.2830</a:t>
            </a:r>
          </a:p>
          <a:p>
            <a:r>
              <a:rPr lang="en-US" sz="1600" b="1" dirty="0">
                <a:latin typeface="Courier New" pitchFamily="49" charset="0"/>
              </a:rPr>
              <a:t>Adjusted R-squared   0.996566    S.D. dependent </a:t>
            </a:r>
            <a:r>
              <a:rPr lang="en-US" sz="1600" b="1" dirty="0" err="1">
                <a:latin typeface="Courier New" pitchFamily="49" charset="0"/>
              </a:rPr>
              <a:t>var</a:t>
            </a:r>
            <a:r>
              <a:rPr lang="en-US" sz="1600" b="1" dirty="0">
                <a:latin typeface="Courier New" pitchFamily="49" charset="0"/>
              </a:rPr>
              <a:t> 249.2620</a:t>
            </a:r>
          </a:p>
          <a:p>
            <a:r>
              <a:rPr lang="en-US" sz="1600" b="1" dirty="0">
                <a:latin typeface="Courier New" pitchFamily="49" charset="0"/>
              </a:rPr>
              <a:t>S.E. of regression   14.60740    </a:t>
            </a:r>
            <a:r>
              <a:rPr lang="en-US" sz="1600" b="1" dirty="0" err="1">
                <a:latin typeface="Courier New" pitchFamily="49" charset="0"/>
              </a:rPr>
              <a:t>Akaike</a:t>
            </a:r>
            <a:r>
              <a:rPr lang="en-US" sz="1600" b="1" dirty="0">
                <a:latin typeface="Courier New" pitchFamily="49" charset="0"/>
              </a:rPr>
              <a:t> info criteri8.265274</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8961.801    Schwarz criterion  8.385719</a:t>
            </a:r>
          </a:p>
          <a:p>
            <a:r>
              <a:rPr lang="en-US" sz="1600" b="1" dirty="0">
                <a:latin typeface="Courier New" pitchFamily="49" charset="0"/>
              </a:rPr>
              <a:t>Log likelihood      -182.9687    F-statistic        6385.025</a:t>
            </a:r>
          </a:p>
          <a:p>
            <a:r>
              <a:rPr lang="en-US" sz="1600" b="1" dirty="0">
                <a:latin typeface="Courier New" pitchFamily="49" charset="0"/>
              </a:rPr>
              <a:t>Durbin-Watson stat   0.337638    </a:t>
            </a:r>
            <a:r>
              <a:rPr lang="en-US" sz="1600" b="1" dirty="0" err="1">
                <a:latin typeface="Courier New" pitchFamily="49" charset="0"/>
              </a:rPr>
              <a:t>Prob</a:t>
            </a:r>
            <a:r>
              <a:rPr lang="en-US" sz="1600" b="1" dirty="0">
                <a:latin typeface="Courier New" pitchFamily="49" charset="0"/>
              </a:rPr>
              <a:t>(F-statistic)  0.000000</a:t>
            </a:r>
          </a:p>
          <a:p>
            <a:r>
              <a:rPr lang="en-US" sz="1600" b="1" dirty="0" smtClean="0">
                <a:latin typeface="Courier New" pitchFamily="49" charset="0"/>
              </a:rPr>
              <a:t>============================================================</a:t>
            </a:r>
            <a:endParaRPr lang="en-GB" sz="1600" b="1" dirty="0">
              <a:latin typeface="Courier New" pitchFamily="49" charset="0"/>
            </a:endParaRPr>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4637" name="Text Box 1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10</a:t>
            </a:r>
            <a:endParaRPr lang="en-US" sz="1000">
              <a:solidFill>
                <a:srgbClr val="3366FF"/>
              </a:solidFill>
            </a:endParaRPr>
          </a:p>
        </p:txBody>
      </p:sp>
      <p:sp>
        <p:nvSpPr>
          <p:cNvPr id="154639"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explanatory power of the model appears to be excellent.  The coefficient of </a:t>
            </a:r>
            <a:r>
              <a:rPr lang="en-GB" sz="1500" b="1" i="1"/>
              <a:t>DPI</a:t>
            </a:r>
            <a:r>
              <a:rPr lang="en-GB" sz="1500" b="1"/>
              <a:t> has a very high </a:t>
            </a:r>
            <a:r>
              <a:rPr lang="en-GB" sz="1500" b="1" i="1"/>
              <a:t>t</a:t>
            </a:r>
            <a:r>
              <a:rPr lang="en-GB" sz="1500" b="1"/>
              <a:t> statistic, that of price is also high, and </a:t>
            </a:r>
            <a:r>
              <a:rPr lang="en-GB" sz="1500" b="1" i="1"/>
              <a:t>R</a:t>
            </a:r>
            <a:r>
              <a:rPr lang="en-GB" sz="1500" b="1" i="1" baseline="30000"/>
              <a:t>2</a:t>
            </a:r>
            <a:r>
              <a:rPr lang="en-GB" sz="1500" b="1" i="1"/>
              <a:t> </a:t>
            </a:r>
            <a:r>
              <a:rPr lang="en-GB" sz="1500" b="1"/>
              <a:t>is close to a perfect fit.</a:t>
            </a:r>
            <a:endParaRPr lang="en-GB" sz="1500" b="1">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79883" name="Text Box 11"/>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11</a:t>
            </a:r>
          </a:p>
        </p:txBody>
      </p:sp>
      <p:sp>
        <p:nvSpPr>
          <p:cNvPr id="79884"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Constant elasticity functions are usually considered preferable to linear functions in models of consumer expenditure.  Here </a:t>
            </a:r>
            <a:r>
              <a:rPr lang="en-GB" sz="1500" b="1" i="1">
                <a:latin typeface="Symbol" pitchFamily="18" charset="2"/>
              </a:rPr>
              <a:t>b</a:t>
            </a:r>
            <a:r>
              <a:rPr lang="en-GB" sz="1500" b="1" baseline="-25000"/>
              <a:t>2</a:t>
            </a:r>
            <a:r>
              <a:rPr lang="en-GB" sz="1500" b="1"/>
              <a:t> is the income elasticity and </a:t>
            </a:r>
            <a:r>
              <a:rPr lang="en-GB" sz="1500" b="1" i="1">
                <a:latin typeface="Symbol" pitchFamily="18" charset="2"/>
              </a:rPr>
              <a:t>b</a:t>
            </a:r>
            <a:r>
              <a:rPr lang="en-GB" sz="1500" b="1" baseline="-25000"/>
              <a:t>3</a:t>
            </a:r>
            <a:r>
              <a:rPr lang="en-GB" sz="1500" b="1"/>
              <a:t> is the price elasticity for expenditure on housing services.</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2" name="Rectangle 16"/>
          <p:cNvSpPr>
            <a:spLocks noChangeArrowheads="1"/>
          </p:cNvSpPr>
          <p:nvPr/>
        </p:nvSpPr>
        <p:spPr bwMode="auto">
          <a:xfrm>
            <a:off x="0" y="547200"/>
            <a:ext cx="9144000" cy="7672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3" name="Object 1032"/>
          <p:cNvGraphicFramePr>
            <a:graphicFrameLocks noChangeAspect="1"/>
          </p:cNvGraphicFramePr>
          <p:nvPr>
            <p:extLst>
              <p:ext uri="{D42A27DB-BD31-4B8C-83A1-F6EECF244321}">
                <p14:modId xmlns:p14="http://schemas.microsoft.com/office/powerpoint/2010/main" val="975363355"/>
              </p:ext>
            </p:extLst>
          </p:nvPr>
        </p:nvGraphicFramePr>
        <p:xfrm>
          <a:off x="1870075" y="709613"/>
          <a:ext cx="4356100" cy="419100"/>
        </p:xfrm>
        <a:graphic>
          <a:graphicData uri="http://schemas.openxmlformats.org/presentationml/2006/ole">
            <mc:AlternateContent xmlns:mc="http://schemas.openxmlformats.org/markup-compatibility/2006">
              <mc:Choice xmlns:v="urn:schemas-microsoft-com:vml" Requires="v">
                <p:oleObj spid="_x0000_s129063" name="Equation" r:id="rId3" imgW="4356000" imgH="419040" progId="Equation.3">
                  <p:embed/>
                </p:oleObj>
              </mc:Choice>
              <mc:Fallback>
                <p:oleObj name="Equation" r:id="rId3" imgW="435600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0075" y="709613"/>
                        <a:ext cx="4356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6"/>
          <p:cNvSpPr>
            <a:spLocks noChangeArrowheads="1"/>
          </p:cNvSpPr>
          <p:nvPr/>
        </p:nvSpPr>
        <p:spPr bwMode="auto">
          <a:xfrm>
            <a:off x="0" y="547200"/>
            <a:ext cx="9144000" cy="7672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9030" name="Text Box 10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12</a:t>
            </a:r>
          </a:p>
        </p:txBody>
      </p:sp>
      <p:sp>
        <p:nvSpPr>
          <p:cNvPr id="129031" name="Text Box 103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linearize the model by taking logarithms.  We will regress </a:t>
            </a:r>
            <a:r>
              <a:rPr lang="en-GB" sz="1500" b="1" i="1"/>
              <a:t>LGHOUS</a:t>
            </a:r>
            <a:r>
              <a:rPr lang="en-GB" sz="1500" b="1"/>
              <a:t>, the logarithm of expenditure on housing services, on </a:t>
            </a:r>
            <a:r>
              <a:rPr lang="en-GB" sz="1500" b="1" i="1"/>
              <a:t>LGDPI</a:t>
            </a:r>
            <a:r>
              <a:rPr lang="en-GB" sz="1500" b="1"/>
              <a:t>, the logarithm of disposable personal income, and </a:t>
            </a:r>
            <a:r>
              <a:rPr lang="en-GB" sz="1500" b="1" i="1"/>
              <a:t>LGPRHOUS</a:t>
            </a:r>
            <a:r>
              <a:rPr lang="en-GB" sz="1500" b="1"/>
              <a:t>, the logarithm of the relative price index for housing services.</a:t>
            </a:r>
          </a:p>
        </p:txBody>
      </p:sp>
      <p:graphicFrame>
        <p:nvGraphicFramePr>
          <p:cNvPr id="129032" name="Object 1032"/>
          <p:cNvGraphicFramePr>
            <a:graphicFrameLocks noChangeAspect="1"/>
          </p:cNvGraphicFramePr>
          <p:nvPr>
            <p:extLst>
              <p:ext uri="{D42A27DB-BD31-4B8C-83A1-F6EECF244321}">
                <p14:modId xmlns:p14="http://schemas.microsoft.com/office/powerpoint/2010/main" val="2076069050"/>
              </p:ext>
            </p:extLst>
          </p:nvPr>
        </p:nvGraphicFramePr>
        <p:xfrm>
          <a:off x="1870075" y="709613"/>
          <a:ext cx="4356100" cy="419100"/>
        </p:xfrm>
        <a:graphic>
          <a:graphicData uri="http://schemas.openxmlformats.org/presentationml/2006/ole">
            <mc:AlternateContent xmlns:mc="http://schemas.openxmlformats.org/markup-compatibility/2006">
              <mc:Choice xmlns:v="urn:schemas-microsoft-com:vml" Requires="v">
                <p:oleObj spid="_x0000_s80971" name="Equation" r:id="rId3" imgW="4356000" imgH="419040" progId="Equation.3">
                  <p:embed/>
                </p:oleObj>
              </mc:Choice>
              <mc:Fallback>
                <p:oleObj name="Equation" r:id="rId3" imgW="4356000" imgH="419040" progId="Equation.3">
                  <p:embed/>
                  <p:pic>
                    <p:nvPicPr>
                      <p:cNvPr id="0" name="Object 10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0075" y="709613"/>
                        <a:ext cx="435610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4" name="Rectangle 16"/>
          <p:cNvSpPr>
            <a:spLocks noChangeArrowheads="1"/>
          </p:cNvSpPr>
          <p:nvPr/>
        </p:nvSpPr>
        <p:spPr bwMode="auto">
          <a:xfrm>
            <a:off x="0" y="1423500"/>
            <a:ext cx="9144000" cy="7672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29028" name="Object 1028"/>
          <p:cNvGraphicFramePr>
            <a:graphicFrameLocks noChangeAspect="1"/>
          </p:cNvGraphicFramePr>
          <p:nvPr>
            <p:extLst>
              <p:ext uri="{D42A27DB-BD31-4B8C-83A1-F6EECF244321}">
                <p14:modId xmlns:p14="http://schemas.microsoft.com/office/powerpoint/2010/main" val="1046004953"/>
              </p:ext>
            </p:extLst>
          </p:nvPr>
        </p:nvGraphicFramePr>
        <p:xfrm>
          <a:off x="1468800" y="1625600"/>
          <a:ext cx="7050088" cy="381000"/>
        </p:xfrm>
        <a:graphic>
          <a:graphicData uri="http://schemas.openxmlformats.org/presentationml/2006/ole">
            <mc:AlternateContent xmlns:mc="http://schemas.openxmlformats.org/markup-compatibility/2006">
              <mc:Choice xmlns:v="urn:schemas-microsoft-com:vml" Requires="v">
                <p:oleObj spid="_x0000_s80972" name="Equation" r:id="rId5" imgW="7048440" imgH="380880" progId="Equation.3">
                  <p:embed/>
                </p:oleObj>
              </mc:Choice>
              <mc:Fallback>
                <p:oleObj name="Equation" r:id="rId5" imgW="7048440" imgH="380880" progId="Equation.3">
                  <p:embed/>
                  <p:pic>
                    <p:nvPicPr>
                      <p:cNvPr id="0" name="Object 102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68800" y="1625600"/>
                        <a:ext cx="7050088"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48374"/>
            <a:ext cx="9144000" cy="4802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0906" name="Rectangle 10"/>
          <p:cNvSpPr>
            <a:spLocks noChangeArrowheads="1"/>
          </p:cNvSpPr>
          <p:nvPr/>
        </p:nvSpPr>
        <p:spPr bwMode="auto">
          <a:xfrm>
            <a:off x="319088" y="871200"/>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Rectangle 8"/>
          <p:cNvSpPr>
            <a:spLocks noChangeArrowheads="1"/>
          </p:cNvSpPr>
          <p:nvPr/>
        </p:nvSpPr>
        <p:spPr bwMode="auto">
          <a:xfrm>
            <a:off x="320400" y="2817813"/>
            <a:ext cx="36792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0898" name="Text Box 2"/>
          <p:cNvSpPr txBox="1">
            <a:spLocks noChangeArrowheads="1"/>
          </p:cNvSpPr>
          <p:nvPr/>
        </p:nvSpPr>
        <p:spPr bwMode="auto">
          <a:xfrm>
            <a:off x="301625" y="576000"/>
            <a:ext cx="8532813" cy="4716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600" b="1" dirty="0" smtClean="0">
                <a:latin typeface="Courier New" pitchFamily="49" charset="0"/>
              </a:rPr>
              <a:t>============================================================</a:t>
            </a:r>
            <a:endParaRPr lang="en-US" sz="1600" b="1" dirty="0">
              <a:latin typeface="Courier New" pitchFamily="49" charset="0"/>
            </a:endParaRPr>
          </a:p>
          <a:p>
            <a:r>
              <a:rPr lang="en-US" sz="1600" b="1" dirty="0">
                <a:latin typeface="Courier New" pitchFamily="49" charset="0"/>
              </a:rPr>
              <a:t>Dependent Variable: LGHOUS                                   </a:t>
            </a:r>
          </a:p>
          <a:p>
            <a:r>
              <a:rPr lang="en-US" sz="1600" b="1" dirty="0">
                <a:latin typeface="Courier New" pitchFamily="49" charset="0"/>
              </a:rPr>
              <a:t>Method: Least Squares                                        </a:t>
            </a:r>
          </a:p>
          <a:p>
            <a:r>
              <a:rPr lang="en-US" sz="1600" b="1" dirty="0">
                <a:latin typeface="Courier New" pitchFamily="49" charset="0"/>
              </a:rPr>
              <a:t>Sample: 1959 2003                                           </a:t>
            </a:r>
          </a:p>
          <a:p>
            <a:r>
              <a:rPr lang="en-US" sz="1600" b="1" dirty="0">
                <a:latin typeface="Courier New" pitchFamily="49" charset="0"/>
              </a:rPr>
              <a:t>Included observations: 45                                   </a:t>
            </a:r>
          </a:p>
          <a:p>
            <a:r>
              <a:rPr lang="en-US" sz="1600" b="1" dirty="0">
                <a:latin typeface="Courier New" pitchFamily="49" charset="0"/>
              </a:rPr>
              <a:t>============================================================</a:t>
            </a:r>
          </a:p>
          <a:p>
            <a:r>
              <a:rPr lang="en-US" sz="1600" b="1" dirty="0">
                <a:latin typeface="Courier New" pitchFamily="49" charset="0"/>
              </a:rPr>
              <a:t>     Variable      Coefficient Std. Error t-Statistic  Prob.  </a:t>
            </a:r>
          </a:p>
          <a:p>
            <a:r>
              <a:rPr lang="en-US" sz="1600" b="1" dirty="0">
                <a:latin typeface="Courier New" pitchFamily="49" charset="0"/>
              </a:rPr>
              <a:t>============================================================</a:t>
            </a:r>
          </a:p>
          <a:p>
            <a:r>
              <a:rPr lang="en-US" sz="1600" b="1" dirty="0">
                <a:latin typeface="Courier New" pitchFamily="49" charset="0"/>
              </a:rPr>
              <a:t>         C           0.005625   0.167903   0.033501   0.9734</a:t>
            </a:r>
          </a:p>
          <a:p>
            <a:r>
              <a:rPr lang="en-US" sz="1600" b="1" dirty="0">
                <a:latin typeface="Courier New" pitchFamily="49" charset="0"/>
              </a:rPr>
              <a:t>       LGDPI         1.031918   0.006649   155.1976   0.0000</a:t>
            </a:r>
          </a:p>
          <a:p>
            <a:r>
              <a:rPr lang="en-US" sz="1600" b="1" dirty="0">
                <a:latin typeface="Courier New" pitchFamily="49" charset="0"/>
              </a:rPr>
              <a:t>     LGPRHOUS       -0.483421   0.041780  -11.57056   0.0000</a:t>
            </a:r>
          </a:p>
          <a:p>
            <a:r>
              <a:rPr lang="en-US" sz="1600" b="1" dirty="0">
                <a:latin typeface="Courier New" pitchFamily="49" charset="0"/>
              </a:rPr>
              <a:t>============================================================</a:t>
            </a:r>
          </a:p>
          <a:p>
            <a:r>
              <a:rPr lang="en-US" sz="1600" b="1" dirty="0">
                <a:latin typeface="Courier New" pitchFamily="49" charset="0"/>
              </a:rPr>
              <a:t>R-squared            0.998583    Mean dependent </a:t>
            </a:r>
            <a:r>
              <a:rPr lang="en-US" sz="1600" b="1" dirty="0" err="1">
                <a:latin typeface="Courier New" pitchFamily="49" charset="0"/>
              </a:rPr>
              <a:t>var</a:t>
            </a:r>
            <a:r>
              <a:rPr lang="en-US" sz="1600" b="1" dirty="0">
                <a:latin typeface="Courier New" pitchFamily="49" charset="0"/>
              </a:rPr>
              <a:t> 6.359334</a:t>
            </a:r>
          </a:p>
          <a:p>
            <a:r>
              <a:rPr lang="en-US" sz="1600" b="1" dirty="0">
                <a:latin typeface="Courier New" pitchFamily="49" charset="0"/>
              </a:rPr>
              <a:t>Adjusted R-squared   0.998515    S.D. dependent </a:t>
            </a:r>
            <a:r>
              <a:rPr lang="en-US" sz="1600" b="1" dirty="0" err="1">
                <a:latin typeface="Courier New" pitchFamily="49" charset="0"/>
              </a:rPr>
              <a:t>var</a:t>
            </a:r>
            <a:r>
              <a:rPr lang="en-US" sz="1600" b="1" dirty="0">
                <a:latin typeface="Courier New" pitchFamily="49" charset="0"/>
              </a:rPr>
              <a:t> 0.437527</a:t>
            </a:r>
          </a:p>
          <a:p>
            <a:r>
              <a:rPr lang="en-US" sz="1600" b="1" dirty="0">
                <a:latin typeface="Courier New" pitchFamily="49" charset="0"/>
              </a:rPr>
              <a:t>S.E. of regression   0.016859    </a:t>
            </a:r>
            <a:r>
              <a:rPr lang="en-US" sz="1600" b="1" dirty="0" err="1">
                <a:latin typeface="Courier New" pitchFamily="49" charset="0"/>
              </a:rPr>
              <a:t>Akaike</a:t>
            </a:r>
            <a:r>
              <a:rPr lang="en-US" sz="1600" b="1" dirty="0">
                <a:latin typeface="Courier New" pitchFamily="49" charset="0"/>
              </a:rPr>
              <a:t> info criter-5.263574</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0.011937    Schwarz criterion -5.143130</a:t>
            </a:r>
          </a:p>
          <a:p>
            <a:r>
              <a:rPr lang="en-US" sz="1600" b="1" dirty="0">
                <a:latin typeface="Courier New" pitchFamily="49" charset="0"/>
              </a:rPr>
              <a:t>Log likelihood       121.4304    F-statistic        14797.05</a:t>
            </a:r>
          </a:p>
          <a:p>
            <a:r>
              <a:rPr lang="en-US" sz="1600" b="1" dirty="0">
                <a:latin typeface="Courier New" pitchFamily="49" charset="0"/>
              </a:rPr>
              <a:t>Durbin-Watson stat   0.633113    </a:t>
            </a:r>
            <a:r>
              <a:rPr lang="en-US" sz="1600" b="1" dirty="0" err="1">
                <a:latin typeface="Courier New" pitchFamily="49" charset="0"/>
              </a:rPr>
              <a:t>Prob</a:t>
            </a:r>
            <a:r>
              <a:rPr lang="en-US" sz="1600" b="1" dirty="0">
                <a:latin typeface="Courier New" pitchFamily="49" charset="0"/>
              </a:rPr>
              <a:t>(F-statistic)  0.000000</a:t>
            </a:r>
          </a:p>
          <a:p>
            <a:r>
              <a:rPr lang="en-US" sz="1600" b="1" dirty="0" smtClean="0">
                <a:latin typeface="Courier New" pitchFamily="49" charset="0"/>
              </a:rPr>
              <a:t>============================================================</a:t>
            </a:r>
            <a:endParaRPr lang="en-US" sz="1600" b="1" dirty="0">
              <a:latin typeface="Courier New" pitchFamily="49" charset="0"/>
            </a:endParaRPr>
          </a:p>
        </p:txBody>
      </p:sp>
      <p:sp>
        <p:nvSpPr>
          <p:cNvPr id="80903"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13</a:t>
            </a:r>
          </a:p>
        </p:txBody>
      </p:sp>
      <p:sp>
        <p:nvSpPr>
          <p:cNvPr id="80904"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Here is the regression output.  The estimate of the income elasticity is 1.03.  Is this plausible?</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48374"/>
            <a:ext cx="9144000" cy="4802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2822"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14</a:t>
            </a:r>
          </a:p>
        </p:txBody>
      </p:sp>
      <p:sp>
        <p:nvSpPr>
          <p:cNvPr id="162824"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Probably.  Housing is an essential category of consumer expenditure, and necessities generally have elasticities lower than 1.  But it also has a luxury component, in that people tend to move to more desirable housing as income increases.</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3" name="Rectangle 10"/>
          <p:cNvSpPr>
            <a:spLocks noChangeArrowheads="1"/>
          </p:cNvSpPr>
          <p:nvPr/>
        </p:nvSpPr>
        <p:spPr bwMode="auto">
          <a:xfrm>
            <a:off x="319088" y="871200"/>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Rectangle 8"/>
          <p:cNvSpPr>
            <a:spLocks noChangeArrowheads="1"/>
          </p:cNvSpPr>
          <p:nvPr/>
        </p:nvSpPr>
        <p:spPr bwMode="auto">
          <a:xfrm>
            <a:off x="320400" y="2817813"/>
            <a:ext cx="36792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Text Box 2"/>
          <p:cNvSpPr txBox="1">
            <a:spLocks noChangeArrowheads="1"/>
          </p:cNvSpPr>
          <p:nvPr/>
        </p:nvSpPr>
        <p:spPr bwMode="auto">
          <a:xfrm>
            <a:off x="301625" y="576000"/>
            <a:ext cx="8532813" cy="4716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600" b="1" dirty="0" smtClean="0">
                <a:latin typeface="Courier New" pitchFamily="49" charset="0"/>
              </a:rPr>
              <a:t>============================================================</a:t>
            </a:r>
            <a:endParaRPr lang="en-US" sz="1600" b="1" dirty="0">
              <a:latin typeface="Courier New" pitchFamily="49" charset="0"/>
            </a:endParaRPr>
          </a:p>
          <a:p>
            <a:r>
              <a:rPr lang="en-US" sz="1600" b="1" dirty="0">
                <a:latin typeface="Courier New" pitchFamily="49" charset="0"/>
              </a:rPr>
              <a:t>Dependent Variable: LGHOUS                                   </a:t>
            </a:r>
          </a:p>
          <a:p>
            <a:r>
              <a:rPr lang="en-US" sz="1600" b="1" dirty="0">
                <a:latin typeface="Courier New" pitchFamily="49" charset="0"/>
              </a:rPr>
              <a:t>Method: Least Squares                                        </a:t>
            </a:r>
          </a:p>
          <a:p>
            <a:r>
              <a:rPr lang="en-US" sz="1600" b="1" dirty="0">
                <a:latin typeface="Courier New" pitchFamily="49" charset="0"/>
              </a:rPr>
              <a:t>Sample: 1959 2003                                           </a:t>
            </a:r>
          </a:p>
          <a:p>
            <a:r>
              <a:rPr lang="en-US" sz="1600" b="1" dirty="0">
                <a:latin typeface="Courier New" pitchFamily="49" charset="0"/>
              </a:rPr>
              <a:t>Included observations: 45                                   </a:t>
            </a:r>
          </a:p>
          <a:p>
            <a:r>
              <a:rPr lang="en-US" sz="1600" b="1" dirty="0">
                <a:latin typeface="Courier New" pitchFamily="49" charset="0"/>
              </a:rPr>
              <a:t>============================================================</a:t>
            </a:r>
          </a:p>
          <a:p>
            <a:r>
              <a:rPr lang="en-US" sz="1600" b="1" dirty="0">
                <a:latin typeface="Courier New" pitchFamily="49" charset="0"/>
              </a:rPr>
              <a:t>     Variable      Coefficient Std. Error t-Statistic  Prob.  </a:t>
            </a:r>
          </a:p>
          <a:p>
            <a:r>
              <a:rPr lang="en-US" sz="1600" b="1" dirty="0">
                <a:latin typeface="Courier New" pitchFamily="49" charset="0"/>
              </a:rPr>
              <a:t>============================================================</a:t>
            </a:r>
          </a:p>
          <a:p>
            <a:r>
              <a:rPr lang="en-US" sz="1600" b="1" dirty="0">
                <a:latin typeface="Courier New" pitchFamily="49" charset="0"/>
              </a:rPr>
              <a:t>         C           0.005625   0.167903   0.033501   0.9734</a:t>
            </a:r>
          </a:p>
          <a:p>
            <a:r>
              <a:rPr lang="en-US" sz="1600" b="1" dirty="0">
                <a:latin typeface="Courier New" pitchFamily="49" charset="0"/>
              </a:rPr>
              <a:t>       LGDPI         1.031918   0.006649   155.1976   0.0000</a:t>
            </a:r>
          </a:p>
          <a:p>
            <a:r>
              <a:rPr lang="en-US" sz="1600" b="1" dirty="0">
                <a:latin typeface="Courier New" pitchFamily="49" charset="0"/>
              </a:rPr>
              <a:t>     LGPRHOUS       -0.483421   0.041780  -11.57056   0.0000</a:t>
            </a:r>
          </a:p>
          <a:p>
            <a:r>
              <a:rPr lang="en-US" sz="1600" b="1" dirty="0">
                <a:latin typeface="Courier New" pitchFamily="49" charset="0"/>
              </a:rPr>
              <a:t>============================================================</a:t>
            </a:r>
          </a:p>
          <a:p>
            <a:r>
              <a:rPr lang="en-US" sz="1600" b="1" dirty="0">
                <a:latin typeface="Courier New" pitchFamily="49" charset="0"/>
              </a:rPr>
              <a:t>R-squared            0.998583    Mean dependent </a:t>
            </a:r>
            <a:r>
              <a:rPr lang="en-US" sz="1600" b="1" dirty="0" err="1">
                <a:latin typeface="Courier New" pitchFamily="49" charset="0"/>
              </a:rPr>
              <a:t>var</a:t>
            </a:r>
            <a:r>
              <a:rPr lang="en-US" sz="1600" b="1" dirty="0">
                <a:latin typeface="Courier New" pitchFamily="49" charset="0"/>
              </a:rPr>
              <a:t> 6.359334</a:t>
            </a:r>
          </a:p>
          <a:p>
            <a:r>
              <a:rPr lang="en-US" sz="1600" b="1" dirty="0">
                <a:latin typeface="Courier New" pitchFamily="49" charset="0"/>
              </a:rPr>
              <a:t>Adjusted R-squared   0.998515    S.D. dependent </a:t>
            </a:r>
            <a:r>
              <a:rPr lang="en-US" sz="1600" b="1" dirty="0" err="1">
                <a:latin typeface="Courier New" pitchFamily="49" charset="0"/>
              </a:rPr>
              <a:t>var</a:t>
            </a:r>
            <a:r>
              <a:rPr lang="en-US" sz="1600" b="1" dirty="0">
                <a:latin typeface="Courier New" pitchFamily="49" charset="0"/>
              </a:rPr>
              <a:t> 0.437527</a:t>
            </a:r>
          </a:p>
          <a:p>
            <a:r>
              <a:rPr lang="en-US" sz="1600" b="1" dirty="0">
                <a:latin typeface="Courier New" pitchFamily="49" charset="0"/>
              </a:rPr>
              <a:t>S.E. of regression   0.016859    </a:t>
            </a:r>
            <a:r>
              <a:rPr lang="en-US" sz="1600" b="1" dirty="0" err="1">
                <a:latin typeface="Courier New" pitchFamily="49" charset="0"/>
              </a:rPr>
              <a:t>Akaike</a:t>
            </a:r>
            <a:r>
              <a:rPr lang="en-US" sz="1600" b="1" dirty="0">
                <a:latin typeface="Courier New" pitchFamily="49" charset="0"/>
              </a:rPr>
              <a:t> info criter-5.263574</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0.011937    Schwarz criterion -5.143130</a:t>
            </a:r>
          </a:p>
          <a:p>
            <a:r>
              <a:rPr lang="en-US" sz="1600" b="1" dirty="0">
                <a:latin typeface="Courier New" pitchFamily="49" charset="0"/>
              </a:rPr>
              <a:t>Log likelihood       121.4304    F-statistic        14797.05</a:t>
            </a:r>
          </a:p>
          <a:p>
            <a:r>
              <a:rPr lang="en-US" sz="1600" b="1" dirty="0">
                <a:latin typeface="Courier New" pitchFamily="49" charset="0"/>
              </a:rPr>
              <a:t>Durbin-Watson stat   0.633113    </a:t>
            </a:r>
            <a:r>
              <a:rPr lang="en-US" sz="1600" b="1" dirty="0" err="1">
                <a:latin typeface="Courier New" pitchFamily="49" charset="0"/>
              </a:rPr>
              <a:t>Prob</a:t>
            </a:r>
            <a:r>
              <a:rPr lang="en-US" sz="1600" b="1" dirty="0">
                <a:latin typeface="Courier New" pitchFamily="49" charset="0"/>
              </a:rPr>
              <a:t>(F-statistic)  0.000000</a:t>
            </a:r>
          </a:p>
          <a:p>
            <a:r>
              <a:rPr lang="en-US" sz="1600" b="1" dirty="0" smtClean="0">
                <a:latin typeface="Courier New" pitchFamily="49" charset="0"/>
              </a:rPr>
              <a:t>============================================================</a:t>
            </a:r>
            <a:endParaRPr lang="en-US" sz="1600" b="1" dirty="0">
              <a:latin typeface="Courier New" pitchFamily="49"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48374"/>
            <a:ext cx="9144000" cy="4802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6685" name="Text Box 1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15</a:t>
            </a:r>
          </a:p>
        </p:txBody>
      </p:sp>
      <p:sp>
        <p:nvSpPr>
          <p:cNvPr id="156687"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Thus an elasticity near 1 seems about right.  The price elasticity is 0.48, suggesting that expenditure on this category is not very price elastic.</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3" name="Rectangle 10"/>
          <p:cNvSpPr>
            <a:spLocks noChangeArrowheads="1"/>
          </p:cNvSpPr>
          <p:nvPr/>
        </p:nvSpPr>
        <p:spPr bwMode="auto">
          <a:xfrm>
            <a:off x="319088" y="871200"/>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Rectangle 8"/>
          <p:cNvSpPr>
            <a:spLocks noChangeArrowheads="1"/>
          </p:cNvSpPr>
          <p:nvPr/>
        </p:nvSpPr>
        <p:spPr bwMode="auto">
          <a:xfrm>
            <a:off x="320400" y="3055938"/>
            <a:ext cx="36792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Text Box 2"/>
          <p:cNvSpPr txBox="1">
            <a:spLocks noChangeArrowheads="1"/>
          </p:cNvSpPr>
          <p:nvPr/>
        </p:nvSpPr>
        <p:spPr bwMode="auto">
          <a:xfrm>
            <a:off x="301625" y="576000"/>
            <a:ext cx="8532813" cy="4716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600" b="1" dirty="0" smtClean="0">
                <a:latin typeface="Courier New" pitchFamily="49" charset="0"/>
              </a:rPr>
              <a:t>============================================================</a:t>
            </a:r>
            <a:endParaRPr lang="en-US" sz="1600" b="1" dirty="0">
              <a:latin typeface="Courier New" pitchFamily="49" charset="0"/>
            </a:endParaRPr>
          </a:p>
          <a:p>
            <a:r>
              <a:rPr lang="en-US" sz="1600" b="1" dirty="0">
                <a:latin typeface="Courier New" pitchFamily="49" charset="0"/>
              </a:rPr>
              <a:t>Dependent Variable: LGHOUS                                   </a:t>
            </a:r>
          </a:p>
          <a:p>
            <a:r>
              <a:rPr lang="en-US" sz="1600" b="1" dirty="0">
                <a:latin typeface="Courier New" pitchFamily="49" charset="0"/>
              </a:rPr>
              <a:t>Method: Least Squares                                        </a:t>
            </a:r>
          </a:p>
          <a:p>
            <a:r>
              <a:rPr lang="en-US" sz="1600" b="1" dirty="0">
                <a:latin typeface="Courier New" pitchFamily="49" charset="0"/>
              </a:rPr>
              <a:t>Sample: 1959 2003                                           </a:t>
            </a:r>
          </a:p>
          <a:p>
            <a:r>
              <a:rPr lang="en-US" sz="1600" b="1" dirty="0">
                <a:latin typeface="Courier New" pitchFamily="49" charset="0"/>
              </a:rPr>
              <a:t>Included observations: 45                                   </a:t>
            </a:r>
          </a:p>
          <a:p>
            <a:r>
              <a:rPr lang="en-US" sz="1600" b="1" dirty="0">
                <a:latin typeface="Courier New" pitchFamily="49" charset="0"/>
              </a:rPr>
              <a:t>============================================================</a:t>
            </a:r>
          </a:p>
          <a:p>
            <a:r>
              <a:rPr lang="en-US" sz="1600" b="1" dirty="0">
                <a:latin typeface="Courier New" pitchFamily="49" charset="0"/>
              </a:rPr>
              <a:t>     Variable      Coefficient Std. Error t-Statistic  Prob.  </a:t>
            </a:r>
          </a:p>
          <a:p>
            <a:r>
              <a:rPr lang="en-US" sz="1600" b="1" dirty="0">
                <a:latin typeface="Courier New" pitchFamily="49" charset="0"/>
              </a:rPr>
              <a:t>============================================================</a:t>
            </a:r>
          </a:p>
          <a:p>
            <a:r>
              <a:rPr lang="en-US" sz="1600" b="1" dirty="0">
                <a:latin typeface="Courier New" pitchFamily="49" charset="0"/>
              </a:rPr>
              <a:t>         C           0.005625   0.167903   0.033501   0.9734</a:t>
            </a:r>
          </a:p>
          <a:p>
            <a:r>
              <a:rPr lang="en-US" sz="1600" b="1" dirty="0">
                <a:latin typeface="Courier New" pitchFamily="49" charset="0"/>
              </a:rPr>
              <a:t>       LGDPI         1.031918   0.006649   155.1976   0.0000</a:t>
            </a:r>
          </a:p>
          <a:p>
            <a:r>
              <a:rPr lang="en-US" sz="1600" b="1" dirty="0">
                <a:latin typeface="Courier New" pitchFamily="49" charset="0"/>
              </a:rPr>
              <a:t>     LGPRHOUS       -0.483421   0.041780  -11.57056   0.0000</a:t>
            </a:r>
          </a:p>
          <a:p>
            <a:r>
              <a:rPr lang="en-US" sz="1600" b="1" dirty="0">
                <a:latin typeface="Courier New" pitchFamily="49" charset="0"/>
              </a:rPr>
              <a:t>============================================================</a:t>
            </a:r>
          </a:p>
          <a:p>
            <a:r>
              <a:rPr lang="en-US" sz="1600" b="1" dirty="0">
                <a:latin typeface="Courier New" pitchFamily="49" charset="0"/>
              </a:rPr>
              <a:t>R-squared            0.998583    Mean dependent </a:t>
            </a:r>
            <a:r>
              <a:rPr lang="en-US" sz="1600" b="1" dirty="0" err="1">
                <a:latin typeface="Courier New" pitchFamily="49" charset="0"/>
              </a:rPr>
              <a:t>var</a:t>
            </a:r>
            <a:r>
              <a:rPr lang="en-US" sz="1600" b="1" dirty="0">
                <a:latin typeface="Courier New" pitchFamily="49" charset="0"/>
              </a:rPr>
              <a:t> 6.359334</a:t>
            </a:r>
          </a:p>
          <a:p>
            <a:r>
              <a:rPr lang="en-US" sz="1600" b="1" dirty="0">
                <a:latin typeface="Courier New" pitchFamily="49" charset="0"/>
              </a:rPr>
              <a:t>Adjusted R-squared   0.998515    S.D. dependent </a:t>
            </a:r>
            <a:r>
              <a:rPr lang="en-US" sz="1600" b="1" dirty="0" err="1">
                <a:latin typeface="Courier New" pitchFamily="49" charset="0"/>
              </a:rPr>
              <a:t>var</a:t>
            </a:r>
            <a:r>
              <a:rPr lang="en-US" sz="1600" b="1" dirty="0">
                <a:latin typeface="Courier New" pitchFamily="49" charset="0"/>
              </a:rPr>
              <a:t> 0.437527</a:t>
            </a:r>
          </a:p>
          <a:p>
            <a:r>
              <a:rPr lang="en-US" sz="1600" b="1" dirty="0">
                <a:latin typeface="Courier New" pitchFamily="49" charset="0"/>
              </a:rPr>
              <a:t>S.E. of regression   0.016859    </a:t>
            </a:r>
            <a:r>
              <a:rPr lang="en-US" sz="1600" b="1" dirty="0" err="1">
                <a:latin typeface="Courier New" pitchFamily="49" charset="0"/>
              </a:rPr>
              <a:t>Akaike</a:t>
            </a:r>
            <a:r>
              <a:rPr lang="en-US" sz="1600" b="1" dirty="0">
                <a:latin typeface="Courier New" pitchFamily="49" charset="0"/>
              </a:rPr>
              <a:t> info criter-5.263574</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0.011937    Schwarz criterion -5.143130</a:t>
            </a:r>
          </a:p>
          <a:p>
            <a:r>
              <a:rPr lang="en-US" sz="1600" b="1" dirty="0">
                <a:latin typeface="Courier New" pitchFamily="49" charset="0"/>
              </a:rPr>
              <a:t>Log likelihood       121.4304    F-statistic        14797.05</a:t>
            </a:r>
          </a:p>
          <a:p>
            <a:r>
              <a:rPr lang="en-US" sz="1600" b="1" dirty="0">
                <a:latin typeface="Courier New" pitchFamily="49" charset="0"/>
              </a:rPr>
              <a:t>Durbin-Watson stat   0.633113    </a:t>
            </a:r>
            <a:r>
              <a:rPr lang="en-US" sz="1600" b="1" dirty="0" err="1">
                <a:latin typeface="Courier New" pitchFamily="49" charset="0"/>
              </a:rPr>
              <a:t>Prob</a:t>
            </a:r>
            <a:r>
              <a:rPr lang="en-US" sz="1600" b="1" dirty="0">
                <a:latin typeface="Courier New" pitchFamily="49" charset="0"/>
              </a:rPr>
              <a:t>(F-statistic)  0.000000</a:t>
            </a:r>
          </a:p>
          <a:p>
            <a:r>
              <a:rPr lang="en-US" sz="1600" b="1" dirty="0" smtClean="0">
                <a:latin typeface="Courier New" pitchFamily="49" charset="0"/>
              </a:rPr>
              <a:t>============================================================</a:t>
            </a:r>
            <a:endParaRPr lang="en-US" sz="1600" b="1" dirty="0">
              <a:latin typeface="Courier New" pitchFamily="49"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7709" name="Text Box 1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16</a:t>
            </a:r>
          </a:p>
        </p:txBody>
      </p:sp>
      <p:sp>
        <p:nvSpPr>
          <p:cNvPr id="157711"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Again, the constant has no meaningful interpretation.</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4" name="Rectangle 5"/>
          <p:cNvSpPr>
            <a:spLocks noChangeArrowheads="1"/>
          </p:cNvSpPr>
          <p:nvPr/>
        </p:nvSpPr>
        <p:spPr bwMode="auto">
          <a:xfrm>
            <a:off x="0" y="548374"/>
            <a:ext cx="9144000" cy="4802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0"/>
          <p:cNvSpPr>
            <a:spLocks noChangeArrowheads="1"/>
          </p:cNvSpPr>
          <p:nvPr/>
        </p:nvSpPr>
        <p:spPr bwMode="auto">
          <a:xfrm>
            <a:off x="319088" y="871200"/>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Rectangle 8"/>
          <p:cNvSpPr>
            <a:spLocks noChangeArrowheads="1"/>
          </p:cNvSpPr>
          <p:nvPr/>
        </p:nvSpPr>
        <p:spPr bwMode="auto">
          <a:xfrm>
            <a:off x="320400" y="2570163"/>
            <a:ext cx="36792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Text Box 2"/>
          <p:cNvSpPr txBox="1">
            <a:spLocks noChangeArrowheads="1"/>
          </p:cNvSpPr>
          <p:nvPr/>
        </p:nvSpPr>
        <p:spPr bwMode="auto">
          <a:xfrm>
            <a:off x="301625" y="576000"/>
            <a:ext cx="8532813" cy="4716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600" b="1" dirty="0" smtClean="0">
                <a:latin typeface="Courier New" pitchFamily="49" charset="0"/>
              </a:rPr>
              <a:t>============================================================</a:t>
            </a:r>
            <a:endParaRPr lang="en-US" sz="1600" b="1" dirty="0">
              <a:latin typeface="Courier New" pitchFamily="49" charset="0"/>
            </a:endParaRPr>
          </a:p>
          <a:p>
            <a:r>
              <a:rPr lang="en-US" sz="1600" b="1" dirty="0">
                <a:latin typeface="Courier New" pitchFamily="49" charset="0"/>
              </a:rPr>
              <a:t>Dependent Variable: LGHOUS                                   </a:t>
            </a:r>
          </a:p>
          <a:p>
            <a:r>
              <a:rPr lang="en-US" sz="1600" b="1" dirty="0">
                <a:latin typeface="Courier New" pitchFamily="49" charset="0"/>
              </a:rPr>
              <a:t>Method: Least Squares                                        </a:t>
            </a:r>
          </a:p>
          <a:p>
            <a:r>
              <a:rPr lang="en-US" sz="1600" b="1" dirty="0">
                <a:latin typeface="Courier New" pitchFamily="49" charset="0"/>
              </a:rPr>
              <a:t>Sample: 1959 2003                                           </a:t>
            </a:r>
          </a:p>
          <a:p>
            <a:r>
              <a:rPr lang="en-US" sz="1600" b="1" dirty="0">
                <a:latin typeface="Courier New" pitchFamily="49" charset="0"/>
              </a:rPr>
              <a:t>Included observations: 45                                   </a:t>
            </a:r>
          </a:p>
          <a:p>
            <a:r>
              <a:rPr lang="en-US" sz="1600" b="1" dirty="0">
                <a:latin typeface="Courier New" pitchFamily="49" charset="0"/>
              </a:rPr>
              <a:t>============================================================</a:t>
            </a:r>
          </a:p>
          <a:p>
            <a:r>
              <a:rPr lang="en-US" sz="1600" b="1" dirty="0">
                <a:latin typeface="Courier New" pitchFamily="49" charset="0"/>
              </a:rPr>
              <a:t>     Variable      Coefficient Std. Error t-Statistic  Prob.  </a:t>
            </a:r>
          </a:p>
          <a:p>
            <a:r>
              <a:rPr lang="en-US" sz="1600" b="1" dirty="0">
                <a:latin typeface="Courier New" pitchFamily="49" charset="0"/>
              </a:rPr>
              <a:t>============================================================</a:t>
            </a:r>
          </a:p>
          <a:p>
            <a:r>
              <a:rPr lang="en-US" sz="1600" b="1" dirty="0">
                <a:latin typeface="Courier New" pitchFamily="49" charset="0"/>
              </a:rPr>
              <a:t>         C           0.005625   0.167903   0.033501   0.9734</a:t>
            </a:r>
          </a:p>
          <a:p>
            <a:r>
              <a:rPr lang="en-US" sz="1600" b="1" dirty="0">
                <a:latin typeface="Courier New" pitchFamily="49" charset="0"/>
              </a:rPr>
              <a:t>       LGDPI         1.031918   0.006649   155.1976   0.0000</a:t>
            </a:r>
          </a:p>
          <a:p>
            <a:r>
              <a:rPr lang="en-US" sz="1600" b="1" dirty="0">
                <a:latin typeface="Courier New" pitchFamily="49" charset="0"/>
              </a:rPr>
              <a:t>     LGPRHOUS       -0.483421   0.041780  -11.57056   0.0000</a:t>
            </a:r>
          </a:p>
          <a:p>
            <a:r>
              <a:rPr lang="en-US" sz="1600" b="1" dirty="0">
                <a:latin typeface="Courier New" pitchFamily="49" charset="0"/>
              </a:rPr>
              <a:t>============================================================</a:t>
            </a:r>
          </a:p>
          <a:p>
            <a:r>
              <a:rPr lang="en-US" sz="1600" b="1" dirty="0">
                <a:latin typeface="Courier New" pitchFamily="49" charset="0"/>
              </a:rPr>
              <a:t>R-squared            0.998583    Mean dependent </a:t>
            </a:r>
            <a:r>
              <a:rPr lang="en-US" sz="1600" b="1" dirty="0" err="1">
                <a:latin typeface="Courier New" pitchFamily="49" charset="0"/>
              </a:rPr>
              <a:t>var</a:t>
            </a:r>
            <a:r>
              <a:rPr lang="en-US" sz="1600" b="1" dirty="0">
                <a:latin typeface="Courier New" pitchFamily="49" charset="0"/>
              </a:rPr>
              <a:t> 6.359334</a:t>
            </a:r>
          </a:p>
          <a:p>
            <a:r>
              <a:rPr lang="en-US" sz="1600" b="1" dirty="0">
                <a:latin typeface="Courier New" pitchFamily="49" charset="0"/>
              </a:rPr>
              <a:t>Adjusted R-squared   0.998515    S.D. dependent </a:t>
            </a:r>
            <a:r>
              <a:rPr lang="en-US" sz="1600" b="1" dirty="0" err="1">
                <a:latin typeface="Courier New" pitchFamily="49" charset="0"/>
              </a:rPr>
              <a:t>var</a:t>
            </a:r>
            <a:r>
              <a:rPr lang="en-US" sz="1600" b="1" dirty="0">
                <a:latin typeface="Courier New" pitchFamily="49" charset="0"/>
              </a:rPr>
              <a:t> 0.437527</a:t>
            </a:r>
          </a:p>
          <a:p>
            <a:r>
              <a:rPr lang="en-US" sz="1600" b="1" dirty="0">
                <a:latin typeface="Courier New" pitchFamily="49" charset="0"/>
              </a:rPr>
              <a:t>S.E. of regression   0.016859    </a:t>
            </a:r>
            <a:r>
              <a:rPr lang="en-US" sz="1600" b="1" dirty="0" err="1">
                <a:latin typeface="Courier New" pitchFamily="49" charset="0"/>
              </a:rPr>
              <a:t>Akaike</a:t>
            </a:r>
            <a:r>
              <a:rPr lang="en-US" sz="1600" b="1" dirty="0">
                <a:latin typeface="Courier New" pitchFamily="49" charset="0"/>
              </a:rPr>
              <a:t> info criter-5.263574</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0.011937    Schwarz criterion -5.143130</a:t>
            </a:r>
          </a:p>
          <a:p>
            <a:r>
              <a:rPr lang="en-US" sz="1600" b="1" dirty="0">
                <a:latin typeface="Courier New" pitchFamily="49" charset="0"/>
              </a:rPr>
              <a:t>Log likelihood       121.4304    F-statistic        14797.05</a:t>
            </a:r>
          </a:p>
          <a:p>
            <a:r>
              <a:rPr lang="en-US" sz="1600" b="1" dirty="0">
                <a:latin typeface="Courier New" pitchFamily="49" charset="0"/>
              </a:rPr>
              <a:t>Durbin-Watson stat   0.633113    </a:t>
            </a:r>
            <a:r>
              <a:rPr lang="en-US" sz="1600" b="1" dirty="0" err="1">
                <a:latin typeface="Courier New" pitchFamily="49" charset="0"/>
              </a:rPr>
              <a:t>Prob</a:t>
            </a:r>
            <a:r>
              <a:rPr lang="en-US" sz="1600" b="1" dirty="0">
                <a:latin typeface="Courier New" pitchFamily="49" charset="0"/>
              </a:rPr>
              <a:t>(F-statistic)  0.000000</a:t>
            </a:r>
          </a:p>
          <a:p>
            <a:r>
              <a:rPr lang="en-US" sz="1600" b="1" dirty="0" smtClean="0">
                <a:latin typeface="Courier New" pitchFamily="49" charset="0"/>
              </a:rPr>
              <a:t>============================================================</a:t>
            </a:r>
            <a:endParaRPr lang="en-US" sz="1600" b="1" dirty="0">
              <a:latin typeface="Courier New" pitchFamily="49"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9757" name="Text Box 1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17</a:t>
            </a:r>
          </a:p>
        </p:txBody>
      </p:sp>
      <p:sp>
        <p:nvSpPr>
          <p:cNvPr id="159759"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explanatory power of the model appears to be excellent.</a:t>
            </a:r>
            <a:endParaRPr lang="en-GB" sz="1500" b="1">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5" name="Rectangle 5"/>
          <p:cNvSpPr>
            <a:spLocks noChangeArrowheads="1"/>
          </p:cNvSpPr>
          <p:nvPr/>
        </p:nvSpPr>
        <p:spPr bwMode="auto">
          <a:xfrm>
            <a:off x="0" y="548374"/>
            <a:ext cx="9144000" cy="4802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6" name="Rectangle 10"/>
          <p:cNvSpPr>
            <a:spLocks noChangeArrowheads="1"/>
          </p:cNvSpPr>
          <p:nvPr/>
        </p:nvSpPr>
        <p:spPr bwMode="auto">
          <a:xfrm>
            <a:off x="319088" y="871200"/>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8"/>
          <p:cNvSpPr>
            <a:spLocks noChangeArrowheads="1"/>
          </p:cNvSpPr>
          <p:nvPr/>
        </p:nvSpPr>
        <p:spPr bwMode="auto">
          <a:xfrm>
            <a:off x="320400" y="3553200"/>
            <a:ext cx="36792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16"/>
          <p:cNvSpPr>
            <a:spLocks noChangeArrowheads="1"/>
          </p:cNvSpPr>
          <p:nvPr/>
        </p:nvSpPr>
        <p:spPr bwMode="auto">
          <a:xfrm>
            <a:off x="5468938" y="2804400"/>
            <a:ext cx="1225550" cy="478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Text Box 2"/>
          <p:cNvSpPr txBox="1">
            <a:spLocks noChangeArrowheads="1"/>
          </p:cNvSpPr>
          <p:nvPr/>
        </p:nvSpPr>
        <p:spPr bwMode="auto">
          <a:xfrm>
            <a:off x="301625" y="576000"/>
            <a:ext cx="8532813" cy="4716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600" b="1" dirty="0" smtClean="0">
                <a:latin typeface="Courier New" pitchFamily="49" charset="0"/>
              </a:rPr>
              <a:t>============================================================</a:t>
            </a:r>
            <a:endParaRPr lang="en-US" sz="1600" b="1" dirty="0">
              <a:latin typeface="Courier New" pitchFamily="49" charset="0"/>
            </a:endParaRPr>
          </a:p>
          <a:p>
            <a:r>
              <a:rPr lang="en-US" sz="1600" b="1" dirty="0">
                <a:latin typeface="Courier New" pitchFamily="49" charset="0"/>
              </a:rPr>
              <a:t>Dependent Variable: LGHOUS                                   </a:t>
            </a:r>
          </a:p>
          <a:p>
            <a:r>
              <a:rPr lang="en-US" sz="1600" b="1" dirty="0">
                <a:latin typeface="Courier New" pitchFamily="49" charset="0"/>
              </a:rPr>
              <a:t>Method: Least Squares                                        </a:t>
            </a:r>
          </a:p>
          <a:p>
            <a:r>
              <a:rPr lang="en-US" sz="1600" b="1" dirty="0">
                <a:latin typeface="Courier New" pitchFamily="49" charset="0"/>
              </a:rPr>
              <a:t>Sample: 1959 2003                                           </a:t>
            </a:r>
          </a:p>
          <a:p>
            <a:r>
              <a:rPr lang="en-US" sz="1600" b="1" dirty="0">
                <a:latin typeface="Courier New" pitchFamily="49" charset="0"/>
              </a:rPr>
              <a:t>Included observations: 45                                   </a:t>
            </a:r>
          </a:p>
          <a:p>
            <a:r>
              <a:rPr lang="en-US" sz="1600" b="1" dirty="0">
                <a:latin typeface="Courier New" pitchFamily="49" charset="0"/>
              </a:rPr>
              <a:t>============================================================</a:t>
            </a:r>
          </a:p>
          <a:p>
            <a:r>
              <a:rPr lang="en-US" sz="1600" b="1" dirty="0">
                <a:latin typeface="Courier New" pitchFamily="49" charset="0"/>
              </a:rPr>
              <a:t>     Variable      Coefficient Std. Error t-Statistic  Prob.  </a:t>
            </a:r>
          </a:p>
          <a:p>
            <a:r>
              <a:rPr lang="en-US" sz="1600" b="1" dirty="0">
                <a:latin typeface="Courier New" pitchFamily="49" charset="0"/>
              </a:rPr>
              <a:t>============================================================</a:t>
            </a:r>
          </a:p>
          <a:p>
            <a:r>
              <a:rPr lang="en-US" sz="1600" b="1" dirty="0">
                <a:latin typeface="Courier New" pitchFamily="49" charset="0"/>
              </a:rPr>
              <a:t>         C           0.005625   0.167903   0.033501   0.9734</a:t>
            </a:r>
          </a:p>
          <a:p>
            <a:r>
              <a:rPr lang="en-US" sz="1600" b="1" dirty="0">
                <a:latin typeface="Courier New" pitchFamily="49" charset="0"/>
              </a:rPr>
              <a:t>       LGDPI         1.031918   0.006649   155.1976   0.0000</a:t>
            </a:r>
          </a:p>
          <a:p>
            <a:r>
              <a:rPr lang="en-US" sz="1600" b="1" dirty="0">
                <a:latin typeface="Courier New" pitchFamily="49" charset="0"/>
              </a:rPr>
              <a:t>     LGPRHOUS       -0.483421   0.041780  -11.57056   0.0000</a:t>
            </a:r>
          </a:p>
          <a:p>
            <a:r>
              <a:rPr lang="en-US" sz="1600" b="1" dirty="0">
                <a:latin typeface="Courier New" pitchFamily="49" charset="0"/>
              </a:rPr>
              <a:t>============================================================</a:t>
            </a:r>
          </a:p>
          <a:p>
            <a:r>
              <a:rPr lang="en-US" sz="1600" b="1" dirty="0">
                <a:latin typeface="Courier New" pitchFamily="49" charset="0"/>
              </a:rPr>
              <a:t>R-squared            0.998583    Mean dependent </a:t>
            </a:r>
            <a:r>
              <a:rPr lang="en-US" sz="1600" b="1" dirty="0" err="1">
                <a:latin typeface="Courier New" pitchFamily="49" charset="0"/>
              </a:rPr>
              <a:t>var</a:t>
            </a:r>
            <a:r>
              <a:rPr lang="en-US" sz="1600" b="1" dirty="0">
                <a:latin typeface="Courier New" pitchFamily="49" charset="0"/>
              </a:rPr>
              <a:t> 6.359334</a:t>
            </a:r>
          </a:p>
          <a:p>
            <a:r>
              <a:rPr lang="en-US" sz="1600" b="1" dirty="0">
                <a:latin typeface="Courier New" pitchFamily="49" charset="0"/>
              </a:rPr>
              <a:t>Adjusted R-squared   0.998515    S.D. dependent </a:t>
            </a:r>
            <a:r>
              <a:rPr lang="en-US" sz="1600" b="1" dirty="0" err="1">
                <a:latin typeface="Courier New" pitchFamily="49" charset="0"/>
              </a:rPr>
              <a:t>var</a:t>
            </a:r>
            <a:r>
              <a:rPr lang="en-US" sz="1600" b="1" dirty="0">
                <a:latin typeface="Courier New" pitchFamily="49" charset="0"/>
              </a:rPr>
              <a:t> 0.437527</a:t>
            </a:r>
          </a:p>
          <a:p>
            <a:r>
              <a:rPr lang="en-US" sz="1600" b="1" dirty="0">
                <a:latin typeface="Courier New" pitchFamily="49" charset="0"/>
              </a:rPr>
              <a:t>S.E. of regression   0.016859    </a:t>
            </a:r>
            <a:r>
              <a:rPr lang="en-US" sz="1600" b="1" dirty="0" err="1">
                <a:latin typeface="Courier New" pitchFamily="49" charset="0"/>
              </a:rPr>
              <a:t>Akaike</a:t>
            </a:r>
            <a:r>
              <a:rPr lang="en-US" sz="1600" b="1" dirty="0">
                <a:latin typeface="Courier New" pitchFamily="49" charset="0"/>
              </a:rPr>
              <a:t> info criter-5.263574</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0.011937    Schwarz criterion -5.143130</a:t>
            </a:r>
          </a:p>
          <a:p>
            <a:r>
              <a:rPr lang="en-US" sz="1600" b="1" dirty="0">
                <a:latin typeface="Courier New" pitchFamily="49" charset="0"/>
              </a:rPr>
              <a:t>Log likelihood       121.4304    F-statistic        14797.05</a:t>
            </a:r>
          </a:p>
          <a:p>
            <a:r>
              <a:rPr lang="en-US" sz="1600" b="1" dirty="0">
                <a:latin typeface="Courier New" pitchFamily="49" charset="0"/>
              </a:rPr>
              <a:t>Durbin-Watson stat   0.633113    </a:t>
            </a:r>
            <a:r>
              <a:rPr lang="en-US" sz="1600" b="1" dirty="0" err="1">
                <a:latin typeface="Courier New" pitchFamily="49" charset="0"/>
              </a:rPr>
              <a:t>Prob</a:t>
            </a:r>
            <a:r>
              <a:rPr lang="en-US" sz="1600" b="1" dirty="0">
                <a:latin typeface="Courier New" pitchFamily="49" charset="0"/>
              </a:rPr>
              <a:t>(F-statistic)  0.000000</a:t>
            </a:r>
          </a:p>
          <a:p>
            <a:r>
              <a:rPr lang="en-US" sz="1600" b="1" dirty="0" smtClean="0">
                <a:latin typeface="Courier New" pitchFamily="49" charset="0"/>
              </a:rPr>
              <a:t>============================================================</a:t>
            </a:r>
            <a:endParaRPr lang="en-US" sz="1600" b="1" dirty="0">
              <a:latin typeface="Courier New" pitchFamily="49"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6023"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18</a:t>
            </a:r>
          </a:p>
        </p:txBody>
      </p:sp>
      <p:sp>
        <p:nvSpPr>
          <p:cNvPr id="86024"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Next, we will introduce some simple dynamics.  Expenditure on housing is subject to inertia and responds slowly to changes in income and price.  Accordingly we will consider specifications of the model where it depends on lagged values of income and price.</a:t>
            </a:r>
            <a:endParaRPr lang="en-GB" sz="1500" b="1">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2" name="Rectangle 5"/>
          <p:cNvSpPr>
            <a:spLocks noChangeArrowheads="1"/>
          </p:cNvSpPr>
          <p:nvPr/>
        </p:nvSpPr>
        <p:spPr bwMode="auto">
          <a:xfrm>
            <a:off x="1333499" y="547200"/>
            <a:ext cx="6480000" cy="5011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12"/>
          <p:cNvSpPr/>
          <p:nvPr/>
        </p:nvSpPr>
        <p:spPr>
          <a:xfrm>
            <a:off x="1364400" y="579600"/>
            <a:ext cx="6415200" cy="763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p:nvSpPr>
        <p:spPr>
          <a:xfrm>
            <a:off x="1364400" y="1342800"/>
            <a:ext cx="6415200" cy="41760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 Box 7"/>
          <p:cNvSpPr txBox="1">
            <a:spLocks noChangeArrowheads="1"/>
          </p:cNvSpPr>
          <p:nvPr/>
        </p:nvSpPr>
        <p:spPr bwMode="auto">
          <a:xfrm>
            <a:off x="301625" y="608013"/>
            <a:ext cx="8532813" cy="47450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28750" algn="l"/>
                <a:tab pos="3086100" algn="dec"/>
                <a:tab pos="4686300" algn="dec"/>
                <a:tab pos="6286500" algn="dec"/>
              </a:tabLst>
              <a:defRPr sz="2400">
                <a:solidFill>
                  <a:schemeClr val="tx1"/>
                </a:solidFill>
                <a:latin typeface="Times New Roman" pitchFamily="18" charset="0"/>
              </a:defRPr>
            </a:lvl1pPr>
            <a:lvl2pPr>
              <a:tabLst>
                <a:tab pos="1428750" algn="l"/>
                <a:tab pos="3086100" algn="dec"/>
                <a:tab pos="4686300" algn="dec"/>
                <a:tab pos="6286500" algn="dec"/>
              </a:tabLst>
              <a:defRPr sz="2400">
                <a:solidFill>
                  <a:schemeClr val="tx1"/>
                </a:solidFill>
                <a:latin typeface="Times New Roman" pitchFamily="18" charset="0"/>
              </a:defRPr>
            </a:lvl2pPr>
            <a:lvl3pPr>
              <a:tabLst>
                <a:tab pos="1428750" algn="l"/>
                <a:tab pos="3086100" algn="dec"/>
                <a:tab pos="4686300" algn="dec"/>
                <a:tab pos="6286500" algn="dec"/>
              </a:tabLst>
              <a:defRPr sz="2400">
                <a:solidFill>
                  <a:schemeClr val="tx1"/>
                </a:solidFill>
                <a:latin typeface="Times New Roman" pitchFamily="18" charset="0"/>
              </a:defRPr>
            </a:lvl3pPr>
            <a:lvl4pPr>
              <a:tabLst>
                <a:tab pos="1428750" algn="l"/>
                <a:tab pos="3086100" algn="dec"/>
                <a:tab pos="4686300" algn="dec"/>
                <a:tab pos="6286500" algn="dec"/>
              </a:tabLst>
              <a:defRPr sz="2400">
                <a:solidFill>
                  <a:schemeClr val="tx1"/>
                </a:solidFill>
                <a:latin typeface="Times New Roman" pitchFamily="18" charset="0"/>
              </a:defRPr>
            </a:lvl4pPr>
            <a:lvl5pPr>
              <a:tabLst>
                <a:tab pos="1428750" algn="l"/>
                <a:tab pos="3086100" algn="dec"/>
                <a:tab pos="4686300" algn="dec"/>
                <a:tab pos="6286500" algn="dec"/>
              </a:tabLst>
              <a:defRPr sz="2400">
                <a:solidFill>
                  <a:schemeClr val="tx1"/>
                </a:solidFill>
                <a:latin typeface="Times New Roman" pitchFamily="18" charset="0"/>
              </a:defRPr>
            </a:lvl5pPr>
            <a:lvl6pPr eaLnBrk="0" fontAlgn="base" hangingPunct="0">
              <a:spcBef>
                <a:spcPct val="0"/>
              </a:spcBef>
              <a:spcAft>
                <a:spcPct val="0"/>
              </a:spcAft>
              <a:tabLst>
                <a:tab pos="1428750" algn="l"/>
                <a:tab pos="3086100" algn="dec"/>
                <a:tab pos="4686300" algn="dec"/>
                <a:tab pos="6286500" algn="dec"/>
              </a:tabLst>
              <a:defRPr sz="2400">
                <a:solidFill>
                  <a:schemeClr val="tx1"/>
                </a:solidFill>
                <a:latin typeface="Times New Roman" pitchFamily="18" charset="0"/>
              </a:defRPr>
            </a:lvl6pPr>
            <a:lvl7pPr eaLnBrk="0" fontAlgn="base" hangingPunct="0">
              <a:spcBef>
                <a:spcPct val="0"/>
              </a:spcBef>
              <a:spcAft>
                <a:spcPct val="0"/>
              </a:spcAft>
              <a:tabLst>
                <a:tab pos="1428750" algn="l"/>
                <a:tab pos="3086100" algn="dec"/>
                <a:tab pos="4686300" algn="dec"/>
                <a:tab pos="6286500" algn="dec"/>
              </a:tabLst>
              <a:defRPr sz="2400">
                <a:solidFill>
                  <a:schemeClr val="tx1"/>
                </a:solidFill>
                <a:latin typeface="Times New Roman" pitchFamily="18" charset="0"/>
              </a:defRPr>
            </a:lvl7pPr>
            <a:lvl8pPr eaLnBrk="0" fontAlgn="base" hangingPunct="0">
              <a:spcBef>
                <a:spcPct val="0"/>
              </a:spcBef>
              <a:spcAft>
                <a:spcPct val="0"/>
              </a:spcAft>
              <a:tabLst>
                <a:tab pos="1428750" algn="l"/>
                <a:tab pos="3086100" algn="dec"/>
                <a:tab pos="4686300" algn="dec"/>
                <a:tab pos="6286500" algn="dec"/>
              </a:tabLst>
              <a:defRPr sz="2400">
                <a:solidFill>
                  <a:schemeClr val="tx1"/>
                </a:solidFill>
                <a:latin typeface="Times New Roman" pitchFamily="18" charset="0"/>
              </a:defRPr>
            </a:lvl8pPr>
            <a:lvl9pPr eaLnBrk="0" fontAlgn="base" hangingPunct="0">
              <a:spcBef>
                <a:spcPct val="0"/>
              </a:spcBef>
              <a:spcAft>
                <a:spcPct val="0"/>
              </a:spcAft>
              <a:tabLst>
                <a:tab pos="1428750" algn="l"/>
                <a:tab pos="3086100" algn="dec"/>
                <a:tab pos="4686300" algn="dec"/>
                <a:tab pos="6286500" algn="dec"/>
              </a:tabLst>
              <a:defRPr sz="2400">
                <a:solidFill>
                  <a:schemeClr val="tx1"/>
                </a:solidFill>
                <a:latin typeface="Times New Roman" pitchFamily="18" charset="0"/>
              </a:defRPr>
            </a:lvl9pPr>
          </a:lstStyle>
          <a:p>
            <a:pPr algn="ctr"/>
            <a:r>
              <a:rPr lang="en-US" sz="1800" b="1" dirty="0" smtClean="0">
                <a:latin typeface="Arial" charset="0"/>
              </a:rPr>
              <a:t>Current </a:t>
            </a:r>
            <a:r>
              <a:rPr lang="en-US" sz="1800" b="1" dirty="0">
                <a:latin typeface="Arial" charset="0"/>
              </a:rPr>
              <a:t>and lagged values of the</a:t>
            </a:r>
          </a:p>
          <a:p>
            <a:pPr algn="ctr"/>
            <a:r>
              <a:rPr lang="en-US" sz="1800" b="1" dirty="0">
                <a:latin typeface="Arial" charset="0"/>
              </a:rPr>
              <a:t>logarithm of disposable personal income</a:t>
            </a:r>
          </a:p>
          <a:p>
            <a:endParaRPr lang="en-US" sz="900" b="1" dirty="0">
              <a:latin typeface="Arial" charset="0"/>
            </a:endParaRPr>
          </a:p>
          <a:p>
            <a:pPr>
              <a:spcBef>
                <a:spcPts val="600"/>
              </a:spcBef>
            </a:pPr>
            <a:r>
              <a:rPr lang="en-US" sz="1800" b="1" dirty="0">
                <a:latin typeface="Arial" charset="0"/>
              </a:rPr>
              <a:t>                       Year               </a:t>
            </a:r>
            <a:r>
              <a:rPr lang="en-US" sz="1800" b="1" i="1" dirty="0">
                <a:latin typeface="Arial" charset="0"/>
              </a:rPr>
              <a:t>LGDPI           </a:t>
            </a:r>
            <a:r>
              <a:rPr lang="en-US" sz="1800" b="1" dirty="0">
                <a:latin typeface="Arial" charset="0"/>
              </a:rPr>
              <a:t> </a:t>
            </a:r>
            <a:r>
              <a:rPr lang="en-US" sz="1800" b="1" i="1" dirty="0">
                <a:latin typeface="Arial" charset="0"/>
              </a:rPr>
              <a:t>LGDPI</a:t>
            </a:r>
            <a:r>
              <a:rPr lang="en-US" sz="1800" b="1" dirty="0">
                <a:latin typeface="Arial" charset="0"/>
              </a:rPr>
              <a:t>(</a:t>
            </a:r>
            <a:r>
              <a:rPr lang="en-GB" sz="1400" b="1" dirty="0">
                <a:latin typeface="Arial" charset="0"/>
              </a:rPr>
              <a:t>–</a:t>
            </a:r>
            <a:r>
              <a:rPr lang="en-US" sz="1800" b="1" dirty="0">
                <a:latin typeface="Arial" charset="0"/>
              </a:rPr>
              <a:t>1</a:t>
            </a:r>
            <a:r>
              <a:rPr lang="en-US" sz="1800" b="1" dirty="0" smtClean="0">
                <a:latin typeface="Arial" charset="0"/>
              </a:rPr>
              <a:t>)</a:t>
            </a:r>
            <a:endParaRPr lang="en-US" sz="1800" b="1" dirty="0">
              <a:latin typeface="Arial" charset="0"/>
            </a:endParaRPr>
          </a:p>
          <a:p>
            <a:endParaRPr lang="en-GB" sz="900" b="1" dirty="0">
              <a:latin typeface="Arial" charset="0"/>
            </a:endParaRPr>
          </a:p>
          <a:p>
            <a:pPr>
              <a:spcBef>
                <a:spcPts val="300"/>
              </a:spcBef>
              <a:tabLst>
                <a:tab pos="1428750" algn="l"/>
                <a:tab pos="3086100" algn="dec"/>
                <a:tab pos="4848225" algn="l"/>
                <a:tab pos="6372225" algn="l"/>
              </a:tabLst>
            </a:pPr>
            <a:r>
              <a:rPr lang="en-GB" sz="1800" b="1" dirty="0">
                <a:latin typeface="Arial" charset="0"/>
              </a:rPr>
              <a:t>	1959	5.4914	</a:t>
            </a:r>
            <a:r>
              <a:rPr lang="en-GB" sz="1800" b="1" dirty="0" smtClean="0">
                <a:latin typeface="Arial" charset="0"/>
              </a:rPr>
              <a:t>—</a:t>
            </a:r>
            <a:endParaRPr lang="en-GB" sz="1800" b="1" dirty="0">
              <a:latin typeface="Arial" charset="0"/>
            </a:endParaRPr>
          </a:p>
          <a:p>
            <a:pPr>
              <a:tabLst>
                <a:tab pos="1428750" algn="l"/>
                <a:tab pos="3086100" algn="dec"/>
                <a:tab pos="4686300" algn="dec"/>
                <a:tab pos="6372225" algn="l"/>
              </a:tabLst>
            </a:pPr>
            <a:r>
              <a:rPr lang="en-GB" sz="1800" b="1" dirty="0">
                <a:latin typeface="Arial" charset="0"/>
              </a:rPr>
              <a:t>	1960	5.5426	</a:t>
            </a:r>
            <a:r>
              <a:rPr lang="en-GB" sz="1800" b="1" dirty="0" smtClean="0">
                <a:latin typeface="Arial" charset="0"/>
              </a:rPr>
              <a:t>5.4914</a:t>
            </a:r>
            <a:endParaRPr lang="en-GB" sz="1800" b="1" dirty="0">
              <a:latin typeface="Arial" charset="0"/>
            </a:endParaRPr>
          </a:p>
          <a:p>
            <a:r>
              <a:rPr lang="en-GB" sz="1800" b="1" dirty="0">
                <a:latin typeface="Arial" charset="0"/>
              </a:rPr>
              <a:t>	1961	5.5898	</a:t>
            </a:r>
            <a:r>
              <a:rPr lang="en-GB" sz="1800" b="1" dirty="0" smtClean="0">
                <a:latin typeface="Arial" charset="0"/>
              </a:rPr>
              <a:t>5.5426</a:t>
            </a:r>
            <a:endParaRPr lang="en-GB" sz="1800" b="1" dirty="0">
              <a:latin typeface="Arial" charset="0"/>
            </a:endParaRPr>
          </a:p>
          <a:p>
            <a:r>
              <a:rPr lang="en-GB" sz="1800" b="1" dirty="0">
                <a:latin typeface="Arial" charset="0"/>
              </a:rPr>
              <a:t>	1962	5.6449	</a:t>
            </a:r>
            <a:r>
              <a:rPr lang="en-GB" sz="1800" b="1" dirty="0" smtClean="0">
                <a:latin typeface="Arial" charset="0"/>
              </a:rPr>
              <a:t>5.5898</a:t>
            </a:r>
            <a:endParaRPr lang="en-GB" sz="1800" b="1" dirty="0">
              <a:latin typeface="Arial" charset="0"/>
            </a:endParaRPr>
          </a:p>
          <a:p>
            <a:r>
              <a:rPr lang="en-GB" sz="1800" b="1" dirty="0">
                <a:latin typeface="Arial" charset="0"/>
              </a:rPr>
              <a:t>	1963	5.6902	</a:t>
            </a:r>
            <a:r>
              <a:rPr lang="en-GB" sz="1800" b="1" dirty="0" smtClean="0">
                <a:latin typeface="Arial" charset="0"/>
              </a:rPr>
              <a:t>5.6449</a:t>
            </a:r>
          </a:p>
          <a:p>
            <a:r>
              <a:rPr lang="en-GB" sz="1800" b="1" dirty="0" smtClean="0">
                <a:latin typeface="Arial" charset="0"/>
              </a:rPr>
              <a:t>	1964</a:t>
            </a:r>
            <a:r>
              <a:rPr lang="en-GB" sz="1800" b="1" dirty="0">
                <a:latin typeface="Arial" charset="0"/>
              </a:rPr>
              <a:t>	5.7371	</a:t>
            </a:r>
            <a:r>
              <a:rPr lang="en-GB" sz="1800" b="1" dirty="0" smtClean="0">
                <a:latin typeface="Arial" charset="0"/>
              </a:rPr>
              <a:t>5.6902</a:t>
            </a:r>
            <a:endParaRPr lang="en-GB" sz="1800" b="1" dirty="0">
              <a:latin typeface="Arial" charset="0"/>
            </a:endParaRPr>
          </a:p>
          <a:p>
            <a:r>
              <a:rPr lang="en-GB" sz="1800" b="1" dirty="0">
                <a:latin typeface="Arial" charset="0"/>
              </a:rPr>
              <a:t>	 ......	 ......	 </a:t>
            </a:r>
            <a:r>
              <a:rPr lang="en-GB" sz="1800" b="1" dirty="0" smtClean="0">
                <a:latin typeface="Arial" charset="0"/>
              </a:rPr>
              <a:t>......</a:t>
            </a:r>
            <a:endParaRPr lang="en-GB" sz="1800" b="1" dirty="0">
              <a:latin typeface="Arial" charset="0"/>
            </a:endParaRPr>
          </a:p>
          <a:p>
            <a:r>
              <a:rPr lang="en-GB" sz="1800" b="1" dirty="0">
                <a:latin typeface="Arial" charset="0"/>
              </a:rPr>
              <a:t>	 ......	 ......	 </a:t>
            </a:r>
            <a:r>
              <a:rPr lang="en-GB" sz="1800" b="1" dirty="0" smtClean="0">
                <a:latin typeface="Arial" charset="0"/>
              </a:rPr>
              <a:t>......</a:t>
            </a:r>
            <a:endParaRPr lang="en-GB" sz="1800" b="1" dirty="0">
              <a:latin typeface="Arial" charset="0"/>
            </a:endParaRPr>
          </a:p>
          <a:p>
            <a:r>
              <a:rPr lang="en-GB" sz="1800" b="1" dirty="0">
                <a:latin typeface="Arial" charset="0"/>
              </a:rPr>
              <a:t>	1999	6.8861	</a:t>
            </a:r>
            <a:r>
              <a:rPr lang="en-GB" sz="1800" b="1" dirty="0" smtClean="0">
                <a:latin typeface="Arial" charset="0"/>
              </a:rPr>
              <a:t>6.8553</a:t>
            </a:r>
            <a:endParaRPr lang="en-GB" sz="1800" b="1" dirty="0">
              <a:latin typeface="Arial" charset="0"/>
            </a:endParaRPr>
          </a:p>
          <a:p>
            <a:r>
              <a:rPr lang="en-GB" sz="1800" b="1" dirty="0">
                <a:latin typeface="Arial" charset="0"/>
              </a:rPr>
              <a:t>	2000	6.9142	</a:t>
            </a:r>
            <a:r>
              <a:rPr lang="en-GB" sz="1800" b="1" dirty="0" smtClean="0">
                <a:latin typeface="Arial" charset="0"/>
              </a:rPr>
              <a:t>6.8861</a:t>
            </a:r>
            <a:endParaRPr lang="en-GB" sz="1800" b="1" dirty="0">
              <a:latin typeface="Arial" charset="0"/>
            </a:endParaRPr>
          </a:p>
          <a:p>
            <a:r>
              <a:rPr lang="en-GB" sz="1800" b="1" dirty="0">
                <a:latin typeface="Arial" charset="0"/>
              </a:rPr>
              <a:t>	2001	6.9410	</a:t>
            </a:r>
            <a:r>
              <a:rPr lang="en-GB" sz="1800" b="1" dirty="0" smtClean="0">
                <a:latin typeface="Arial" charset="0"/>
              </a:rPr>
              <a:t>6.9142</a:t>
            </a:r>
            <a:endParaRPr lang="en-GB" sz="1800" b="1" dirty="0">
              <a:latin typeface="Arial" charset="0"/>
            </a:endParaRPr>
          </a:p>
          <a:p>
            <a:r>
              <a:rPr lang="en-GB" sz="1800" b="1" dirty="0">
                <a:latin typeface="Arial" charset="0"/>
              </a:rPr>
              <a:t>	2002	6.9679	</a:t>
            </a:r>
            <a:r>
              <a:rPr lang="en-GB" sz="1800" b="1" dirty="0" smtClean="0">
                <a:latin typeface="Arial" charset="0"/>
              </a:rPr>
              <a:t>6.9410</a:t>
            </a:r>
            <a:endParaRPr lang="en-GB" sz="1800" b="1" dirty="0">
              <a:latin typeface="Arial" charset="0"/>
            </a:endParaRPr>
          </a:p>
          <a:p>
            <a:r>
              <a:rPr lang="en-GB" sz="1800" b="1" dirty="0">
                <a:latin typeface="Arial" charset="0"/>
              </a:rPr>
              <a:t>	2003	6.9811	</a:t>
            </a:r>
            <a:r>
              <a:rPr lang="en-GB" sz="1800" b="1" dirty="0" smtClean="0">
                <a:latin typeface="Arial" charset="0"/>
              </a:rPr>
              <a:t>6.9679</a:t>
            </a:r>
            <a:endParaRPr lang="en-US" sz="1800" b="1" dirty="0">
              <a:latin typeface="Arial" charset="0"/>
            </a:endParaRPr>
          </a:p>
        </p:txBody>
      </p:sp>
      <p:sp>
        <p:nvSpPr>
          <p:cNvPr id="17" name="Line 6"/>
          <p:cNvSpPr>
            <a:spLocks noChangeShapeType="1"/>
          </p:cNvSpPr>
          <p:nvPr/>
        </p:nvSpPr>
        <p:spPr bwMode="auto">
          <a:xfrm>
            <a:off x="1342800" y="1760025"/>
            <a:ext cx="64584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8" name="Line 6"/>
          <p:cNvSpPr>
            <a:spLocks noChangeShapeType="1"/>
          </p:cNvSpPr>
          <p:nvPr/>
        </p:nvSpPr>
        <p:spPr bwMode="auto">
          <a:xfrm>
            <a:off x="1342800" y="1340925"/>
            <a:ext cx="64584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60421"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60428"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60429"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this sequence we will make an initial exploration of the determinants of aggregate consumer expenditure on housing services using the Demand Functions data set.</a:t>
            </a:r>
            <a:endParaRPr lang="en-GB" sz="1500" b="1">
              <a:latin typeface="Times New Roman" pitchFamily="18" charset="0"/>
            </a:endParaRPr>
          </a:p>
        </p:txBody>
      </p:sp>
      <p:sp>
        <p:nvSpPr>
          <p:cNvPr id="11" name="Rectangle 16"/>
          <p:cNvSpPr>
            <a:spLocks noChangeArrowheads="1"/>
          </p:cNvSpPr>
          <p:nvPr/>
        </p:nvSpPr>
        <p:spPr bwMode="auto">
          <a:xfrm>
            <a:off x="0" y="547200"/>
            <a:ext cx="9144000" cy="7672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2" name="Object 8"/>
          <p:cNvGraphicFramePr>
            <a:graphicFrameLocks noChangeAspect="1"/>
          </p:cNvGraphicFramePr>
          <p:nvPr>
            <p:extLst>
              <p:ext uri="{D42A27DB-BD31-4B8C-83A1-F6EECF244321}">
                <p14:modId xmlns:p14="http://schemas.microsoft.com/office/powerpoint/2010/main" val="3577629555"/>
              </p:ext>
            </p:extLst>
          </p:nvPr>
        </p:nvGraphicFramePr>
        <p:xfrm>
          <a:off x="2433600" y="746125"/>
          <a:ext cx="5399087" cy="381000"/>
        </p:xfrm>
        <a:graphic>
          <a:graphicData uri="http://schemas.openxmlformats.org/presentationml/2006/ole">
            <mc:AlternateContent xmlns:mc="http://schemas.openxmlformats.org/markup-compatibility/2006">
              <mc:Choice xmlns:v="urn:schemas-microsoft-com:vml" Requires="v">
                <p:oleObj spid="_x0000_s60463" name="Equation" r:id="rId3" imgW="5397480" imgH="380880" progId="Equation.3">
                  <p:embed/>
                </p:oleObj>
              </mc:Choice>
              <mc:Fallback>
                <p:oleObj name="Equation" r:id="rId3" imgW="53974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3600" y="746125"/>
                        <a:ext cx="5399087"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1333499" y="547200"/>
            <a:ext cx="6480000" cy="5011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4"/>
          <p:cNvSpPr/>
          <p:nvPr/>
        </p:nvSpPr>
        <p:spPr>
          <a:xfrm>
            <a:off x="1364400" y="579600"/>
            <a:ext cx="6415200" cy="763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364400" y="1342800"/>
            <a:ext cx="6415200" cy="41760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Line 6"/>
          <p:cNvSpPr>
            <a:spLocks noChangeShapeType="1"/>
          </p:cNvSpPr>
          <p:nvPr/>
        </p:nvSpPr>
        <p:spPr bwMode="auto">
          <a:xfrm>
            <a:off x="1342800" y="1760025"/>
            <a:ext cx="64584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0" name="Line 6"/>
          <p:cNvSpPr>
            <a:spLocks noChangeShapeType="1"/>
          </p:cNvSpPr>
          <p:nvPr/>
        </p:nvSpPr>
        <p:spPr bwMode="auto">
          <a:xfrm>
            <a:off x="1342800" y="1340925"/>
            <a:ext cx="64584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3849" name="Rectangle 9"/>
          <p:cNvSpPr>
            <a:spLocks noChangeArrowheads="1"/>
          </p:cNvSpPr>
          <p:nvPr/>
        </p:nvSpPr>
        <p:spPr bwMode="auto">
          <a:xfrm>
            <a:off x="4908550" y="5151600"/>
            <a:ext cx="795338"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3848" name="Rectangle 8"/>
          <p:cNvSpPr>
            <a:spLocks noChangeArrowheads="1"/>
          </p:cNvSpPr>
          <p:nvPr/>
        </p:nvSpPr>
        <p:spPr bwMode="auto">
          <a:xfrm>
            <a:off x="3308350" y="4874400"/>
            <a:ext cx="795338"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384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19</a:t>
            </a:r>
          </a:p>
        </p:txBody>
      </p:sp>
      <p:sp>
        <p:nvSpPr>
          <p:cNvPr id="16384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 variable </a:t>
            </a:r>
            <a:r>
              <a:rPr lang="en-GB" sz="1500" b="1" i="1"/>
              <a:t>X</a:t>
            </a:r>
            <a:r>
              <a:rPr lang="en-GB" sz="1500" b="1"/>
              <a:t> lagged one time period has values that are simply the previous values of </a:t>
            </a:r>
            <a:r>
              <a:rPr lang="en-GB" sz="1500" b="1" i="1"/>
              <a:t>X</a:t>
            </a:r>
            <a:r>
              <a:rPr lang="en-GB" sz="1500" b="1"/>
              <a:t>, and it is conventionally denoted </a:t>
            </a:r>
            <a:r>
              <a:rPr lang="en-GB" sz="1500" b="1" i="1"/>
              <a:t>X</a:t>
            </a:r>
            <a:r>
              <a:rPr lang="en-GB" sz="1500" b="1"/>
              <a:t>(–1).  Here </a:t>
            </a:r>
            <a:r>
              <a:rPr lang="en-GB" sz="1500" b="1" i="1"/>
              <a:t>LGDPI</a:t>
            </a:r>
            <a:r>
              <a:rPr lang="en-GB" sz="1500" b="1"/>
              <a:t>(</a:t>
            </a:r>
            <a:r>
              <a:rPr lang="en-GB" b="1"/>
              <a:t>–</a:t>
            </a:r>
            <a:r>
              <a:rPr lang="en-GB" sz="1500" b="1"/>
              <a:t>1) has been derived from </a:t>
            </a:r>
            <a:r>
              <a:rPr lang="en-GB" sz="1500" b="1" i="1"/>
              <a:t>LGDPI</a:t>
            </a:r>
            <a:r>
              <a:rPr lang="en-GB" sz="1500" b="1"/>
              <a:t>.  You can see, for example, that the value of </a:t>
            </a:r>
            <a:r>
              <a:rPr lang="en-GB" sz="1500" b="1" i="1"/>
              <a:t>LGDPI</a:t>
            </a:r>
            <a:r>
              <a:rPr lang="en-GB" sz="1500" b="1"/>
              <a:t>(</a:t>
            </a:r>
            <a:r>
              <a:rPr lang="en-GB" b="1"/>
              <a:t>–</a:t>
            </a:r>
            <a:r>
              <a:rPr lang="en-GB" sz="1500" b="1"/>
              <a:t>1) in 2003 is just the value of </a:t>
            </a:r>
            <a:r>
              <a:rPr lang="en-GB" sz="1500" b="1" i="1"/>
              <a:t>LGDPI</a:t>
            </a:r>
            <a:r>
              <a:rPr lang="en-GB" sz="1500" b="1"/>
              <a:t> in 2002.</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8" name="Text Box 7"/>
          <p:cNvSpPr txBox="1">
            <a:spLocks noChangeArrowheads="1"/>
          </p:cNvSpPr>
          <p:nvPr/>
        </p:nvSpPr>
        <p:spPr bwMode="auto">
          <a:xfrm>
            <a:off x="301625" y="608013"/>
            <a:ext cx="8532813" cy="47450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28750" algn="l"/>
                <a:tab pos="3086100" algn="dec"/>
                <a:tab pos="4686300" algn="dec"/>
                <a:tab pos="6286500" algn="dec"/>
              </a:tabLst>
              <a:defRPr sz="2400">
                <a:solidFill>
                  <a:schemeClr val="tx1"/>
                </a:solidFill>
                <a:latin typeface="Times New Roman" pitchFamily="18" charset="0"/>
              </a:defRPr>
            </a:lvl1pPr>
            <a:lvl2pPr>
              <a:tabLst>
                <a:tab pos="1428750" algn="l"/>
                <a:tab pos="3086100" algn="dec"/>
                <a:tab pos="4686300" algn="dec"/>
                <a:tab pos="6286500" algn="dec"/>
              </a:tabLst>
              <a:defRPr sz="2400">
                <a:solidFill>
                  <a:schemeClr val="tx1"/>
                </a:solidFill>
                <a:latin typeface="Times New Roman" pitchFamily="18" charset="0"/>
              </a:defRPr>
            </a:lvl2pPr>
            <a:lvl3pPr>
              <a:tabLst>
                <a:tab pos="1428750" algn="l"/>
                <a:tab pos="3086100" algn="dec"/>
                <a:tab pos="4686300" algn="dec"/>
                <a:tab pos="6286500" algn="dec"/>
              </a:tabLst>
              <a:defRPr sz="2400">
                <a:solidFill>
                  <a:schemeClr val="tx1"/>
                </a:solidFill>
                <a:latin typeface="Times New Roman" pitchFamily="18" charset="0"/>
              </a:defRPr>
            </a:lvl3pPr>
            <a:lvl4pPr>
              <a:tabLst>
                <a:tab pos="1428750" algn="l"/>
                <a:tab pos="3086100" algn="dec"/>
                <a:tab pos="4686300" algn="dec"/>
                <a:tab pos="6286500" algn="dec"/>
              </a:tabLst>
              <a:defRPr sz="2400">
                <a:solidFill>
                  <a:schemeClr val="tx1"/>
                </a:solidFill>
                <a:latin typeface="Times New Roman" pitchFamily="18" charset="0"/>
              </a:defRPr>
            </a:lvl4pPr>
            <a:lvl5pPr>
              <a:tabLst>
                <a:tab pos="1428750" algn="l"/>
                <a:tab pos="3086100" algn="dec"/>
                <a:tab pos="4686300" algn="dec"/>
                <a:tab pos="6286500" algn="dec"/>
              </a:tabLst>
              <a:defRPr sz="2400">
                <a:solidFill>
                  <a:schemeClr val="tx1"/>
                </a:solidFill>
                <a:latin typeface="Times New Roman" pitchFamily="18" charset="0"/>
              </a:defRPr>
            </a:lvl5pPr>
            <a:lvl6pPr eaLnBrk="0" fontAlgn="base" hangingPunct="0">
              <a:spcBef>
                <a:spcPct val="0"/>
              </a:spcBef>
              <a:spcAft>
                <a:spcPct val="0"/>
              </a:spcAft>
              <a:tabLst>
                <a:tab pos="1428750" algn="l"/>
                <a:tab pos="3086100" algn="dec"/>
                <a:tab pos="4686300" algn="dec"/>
                <a:tab pos="6286500" algn="dec"/>
              </a:tabLst>
              <a:defRPr sz="2400">
                <a:solidFill>
                  <a:schemeClr val="tx1"/>
                </a:solidFill>
                <a:latin typeface="Times New Roman" pitchFamily="18" charset="0"/>
              </a:defRPr>
            </a:lvl6pPr>
            <a:lvl7pPr eaLnBrk="0" fontAlgn="base" hangingPunct="0">
              <a:spcBef>
                <a:spcPct val="0"/>
              </a:spcBef>
              <a:spcAft>
                <a:spcPct val="0"/>
              </a:spcAft>
              <a:tabLst>
                <a:tab pos="1428750" algn="l"/>
                <a:tab pos="3086100" algn="dec"/>
                <a:tab pos="4686300" algn="dec"/>
                <a:tab pos="6286500" algn="dec"/>
              </a:tabLst>
              <a:defRPr sz="2400">
                <a:solidFill>
                  <a:schemeClr val="tx1"/>
                </a:solidFill>
                <a:latin typeface="Times New Roman" pitchFamily="18" charset="0"/>
              </a:defRPr>
            </a:lvl7pPr>
            <a:lvl8pPr eaLnBrk="0" fontAlgn="base" hangingPunct="0">
              <a:spcBef>
                <a:spcPct val="0"/>
              </a:spcBef>
              <a:spcAft>
                <a:spcPct val="0"/>
              </a:spcAft>
              <a:tabLst>
                <a:tab pos="1428750" algn="l"/>
                <a:tab pos="3086100" algn="dec"/>
                <a:tab pos="4686300" algn="dec"/>
                <a:tab pos="6286500" algn="dec"/>
              </a:tabLst>
              <a:defRPr sz="2400">
                <a:solidFill>
                  <a:schemeClr val="tx1"/>
                </a:solidFill>
                <a:latin typeface="Times New Roman" pitchFamily="18" charset="0"/>
              </a:defRPr>
            </a:lvl8pPr>
            <a:lvl9pPr eaLnBrk="0" fontAlgn="base" hangingPunct="0">
              <a:spcBef>
                <a:spcPct val="0"/>
              </a:spcBef>
              <a:spcAft>
                <a:spcPct val="0"/>
              </a:spcAft>
              <a:tabLst>
                <a:tab pos="1428750" algn="l"/>
                <a:tab pos="3086100" algn="dec"/>
                <a:tab pos="4686300" algn="dec"/>
                <a:tab pos="6286500" algn="dec"/>
              </a:tabLst>
              <a:defRPr sz="2400">
                <a:solidFill>
                  <a:schemeClr val="tx1"/>
                </a:solidFill>
                <a:latin typeface="Times New Roman" pitchFamily="18" charset="0"/>
              </a:defRPr>
            </a:lvl9pPr>
          </a:lstStyle>
          <a:p>
            <a:pPr algn="ctr"/>
            <a:r>
              <a:rPr lang="en-US" sz="1800" b="1" dirty="0" smtClean="0">
                <a:latin typeface="Arial" charset="0"/>
              </a:rPr>
              <a:t>Current </a:t>
            </a:r>
            <a:r>
              <a:rPr lang="en-US" sz="1800" b="1" dirty="0">
                <a:latin typeface="Arial" charset="0"/>
              </a:rPr>
              <a:t>and lagged values of the</a:t>
            </a:r>
          </a:p>
          <a:p>
            <a:pPr algn="ctr"/>
            <a:r>
              <a:rPr lang="en-US" sz="1800" b="1" dirty="0">
                <a:latin typeface="Arial" charset="0"/>
              </a:rPr>
              <a:t>logarithm of disposable personal income</a:t>
            </a:r>
          </a:p>
          <a:p>
            <a:endParaRPr lang="en-US" sz="900" b="1" dirty="0">
              <a:latin typeface="Arial" charset="0"/>
            </a:endParaRPr>
          </a:p>
          <a:p>
            <a:pPr>
              <a:spcBef>
                <a:spcPts val="600"/>
              </a:spcBef>
            </a:pPr>
            <a:r>
              <a:rPr lang="en-US" sz="1800" b="1" dirty="0">
                <a:latin typeface="Arial" charset="0"/>
              </a:rPr>
              <a:t>                       Year               </a:t>
            </a:r>
            <a:r>
              <a:rPr lang="en-US" sz="1800" b="1" i="1" dirty="0">
                <a:latin typeface="Arial" charset="0"/>
              </a:rPr>
              <a:t>LGDPI           </a:t>
            </a:r>
            <a:r>
              <a:rPr lang="en-US" sz="1800" b="1" dirty="0">
                <a:latin typeface="Arial" charset="0"/>
              </a:rPr>
              <a:t> </a:t>
            </a:r>
            <a:r>
              <a:rPr lang="en-US" sz="1800" b="1" i="1" dirty="0">
                <a:latin typeface="Arial" charset="0"/>
              </a:rPr>
              <a:t>LGDPI</a:t>
            </a:r>
            <a:r>
              <a:rPr lang="en-US" sz="1800" b="1" dirty="0">
                <a:latin typeface="Arial" charset="0"/>
              </a:rPr>
              <a:t>(</a:t>
            </a:r>
            <a:r>
              <a:rPr lang="en-GB" sz="1400" b="1" dirty="0">
                <a:latin typeface="Arial" charset="0"/>
              </a:rPr>
              <a:t>–</a:t>
            </a:r>
            <a:r>
              <a:rPr lang="en-US" sz="1800" b="1" dirty="0">
                <a:latin typeface="Arial" charset="0"/>
              </a:rPr>
              <a:t>1</a:t>
            </a:r>
            <a:r>
              <a:rPr lang="en-US" sz="1800" b="1" dirty="0" smtClean="0">
                <a:latin typeface="Arial" charset="0"/>
              </a:rPr>
              <a:t>)</a:t>
            </a:r>
            <a:endParaRPr lang="en-US" sz="1800" b="1" dirty="0">
              <a:latin typeface="Arial" charset="0"/>
            </a:endParaRPr>
          </a:p>
          <a:p>
            <a:endParaRPr lang="en-GB" sz="900" b="1" dirty="0">
              <a:latin typeface="Arial" charset="0"/>
            </a:endParaRPr>
          </a:p>
          <a:p>
            <a:pPr>
              <a:spcBef>
                <a:spcPts val="300"/>
              </a:spcBef>
              <a:tabLst>
                <a:tab pos="1428750" algn="l"/>
                <a:tab pos="3086100" algn="dec"/>
                <a:tab pos="4848225" algn="l"/>
                <a:tab pos="6372225" algn="l"/>
              </a:tabLst>
            </a:pPr>
            <a:r>
              <a:rPr lang="en-GB" sz="1800" b="1" dirty="0">
                <a:latin typeface="Arial" charset="0"/>
              </a:rPr>
              <a:t>	1959	5.4914	</a:t>
            </a:r>
            <a:r>
              <a:rPr lang="en-GB" sz="1800" b="1" dirty="0" smtClean="0">
                <a:latin typeface="Arial" charset="0"/>
              </a:rPr>
              <a:t>—</a:t>
            </a:r>
            <a:endParaRPr lang="en-GB" sz="1800" b="1" dirty="0">
              <a:latin typeface="Arial" charset="0"/>
            </a:endParaRPr>
          </a:p>
          <a:p>
            <a:pPr>
              <a:tabLst>
                <a:tab pos="1428750" algn="l"/>
                <a:tab pos="3086100" algn="dec"/>
                <a:tab pos="4686300" algn="dec"/>
                <a:tab pos="6372225" algn="l"/>
              </a:tabLst>
            </a:pPr>
            <a:r>
              <a:rPr lang="en-GB" sz="1800" b="1" dirty="0">
                <a:latin typeface="Arial" charset="0"/>
              </a:rPr>
              <a:t>	1960	5.5426	</a:t>
            </a:r>
            <a:r>
              <a:rPr lang="en-GB" sz="1800" b="1" dirty="0" smtClean="0">
                <a:latin typeface="Arial" charset="0"/>
              </a:rPr>
              <a:t>5.4914</a:t>
            </a:r>
            <a:endParaRPr lang="en-GB" sz="1800" b="1" dirty="0">
              <a:latin typeface="Arial" charset="0"/>
            </a:endParaRPr>
          </a:p>
          <a:p>
            <a:r>
              <a:rPr lang="en-GB" sz="1800" b="1" dirty="0">
                <a:latin typeface="Arial" charset="0"/>
              </a:rPr>
              <a:t>	1961	5.5898	</a:t>
            </a:r>
            <a:r>
              <a:rPr lang="en-GB" sz="1800" b="1" dirty="0" smtClean="0">
                <a:latin typeface="Arial" charset="0"/>
              </a:rPr>
              <a:t>5.5426</a:t>
            </a:r>
            <a:endParaRPr lang="en-GB" sz="1800" b="1" dirty="0">
              <a:latin typeface="Arial" charset="0"/>
            </a:endParaRPr>
          </a:p>
          <a:p>
            <a:r>
              <a:rPr lang="en-GB" sz="1800" b="1" dirty="0">
                <a:latin typeface="Arial" charset="0"/>
              </a:rPr>
              <a:t>	1962	5.6449	</a:t>
            </a:r>
            <a:r>
              <a:rPr lang="en-GB" sz="1800" b="1" dirty="0" smtClean="0">
                <a:latin typeface="Arial" charset="0"/>
              </a:rPr>
              <a:t>5.5898</a:t>
            </a:r>
            <a:endParaRPr lang="en-GB" sz="1800" b="1" dirty="0">
              <a:latin typeface="Arial" charset="0"/>
            </a:endParaRPr>
          </a:p>
          <a:p>
            <a:r>
              <a:rPr lang="en-GB" sz="1800" b="1" dirty="0">
                <a:latin typeface="Arial" charset="0"/>
              </a:rPr>
              <a:t>	1963	5.6902	</a:t>
            </a:r>
            <a:r>
              <a:rPr lang="en-GB" sz="1800" b="1" dirty="0" smtClean="0">
                <a:latin typeface="Arial" charset="0"/>
              </a:rPr>
              <a:t>5.6449</a:t>
            </a:r>
          </a:p>
          <a:p>
            <a:r>
              <a:rPr lang="en-GB" sz="1800" b="1" dirty="0" smtClean="0">
                <a:latin typeface="Arial" charset="0"/>
              </a:rPr>
              <a:t>	1964</a:t>
            </a:r>
            <a:r>
              <a:rPr lang="en-GB" sz="1800" b="1" dirty="0">
                <a:latin typeface="Arial" charset="0"/>
              </a:rPr>
              <a:t>	5.7371	</a:t>
            </a:r>
            <a:r>
              <a:rPr lang="en-GB" sz="1800" b="1" dirty="0" smtClean="0">
                <a:latin typeface="Arial" charset="0"/>
              </a:rPr>
              <a:t>5.6902</a:t>
            </a:r>
            <a:endParaRPr lang="en-GB" sz="1800" b="1" dirty="0">
              <a:latin typeface="Arial" charset="0"/>
            </a:endParaRPr>
          </a:p>
          <a:p>
            <a:r>
              <a:rPr lang="en-GB" sz="1800" b="1" dirty="0">
                <a:latin typeface="Arial" charset="0"/>
              </a:rPr>
              <a:t>	 ......	 ......	 </a:t>
            </a:r>
            <a:r>
              <a:rPr lang="en-GB" sz="1800" b="1" dirty="0" smtClean="0">
                <a:latin typeface="Arial" charset="0"/>
              </a:rPr>
              <a:t>......</a:t>
            </a:r>
            <a:endParaRPr lang="en-GB" sz="1800" b="1" dirty="0">
              <a:latin typeface="Arial" charset="0"/>
            </a:endParaRPr>
          </a:p>
          <a:p>
            <a:r>
              <a:rPr lang="en-GB" sz="1800" b="1" dirty="0">
                <a:latin typeface="Arial" charset="0"/>
              </a:rPr>
              <a:t>	 ......	 ......	 </a:t>
            </a:r>
            <a:r>
              <a:rPr lang="en-GB" sz="1800" b="1" dirty="0" smtClean="0">
                <a:latin typeface="Arial" charset="0"/>
              </a:rPr>
              <a:t>......</a:t>
            </a:r>
            <a:endParaRPr lang="en-GB" sz="1800" b="1" dirty="0">
              <a:latin typeface="Arial" charset="0"/>
            </a:endParaRPr>
          </a:p>
          <a:p>
            <a:r>
              <a:rPr lang="en-GB" sz="1800" b="1" dirty="0">
                <a:latin typeface="Arial" charset="0"/>
              </a:rPr>
              <a:t>	1999	6.8861	</a:t>
            </a:r>
            <a:r>
              <a:rPr lang="en-GB" sz="1800" b="1" dirty="0" smtClean="0">
                <a:latin typeface="Arial" charset="0"/>
              </a:rPr>
              <a:t>6.8553</a:t>
            </a:r>
            <a:endParaRPr lang="en-GB" sz="1800" b="1" dirty="0">
              <a:latin typeface="Arial" charset="0"/>
            </a:endParaRPr>
          </a:p>
          <a:p>
            <a:r>
              <a:rPr lang="en-GB" sz="1800" b="1" dirty="0">
                <a:latin typeface="Arial" charset="0"/>
              </a:rPr>
              <a:t>	2000	6.9142	</a:t>
            </a:r>
            <a:r>
              <a:rPr lang="en-GB" sz="1800" b="1" dirty="0" smtClean="0">
                <a:latin typeface="Arial" charset="0"/>
              </a:rPr>
              <a:t>6.8861</a:t>
            </a:r>
            <a:endParaRPr lang="en-GB" sz="1800" b="1" dirty="0">
              <a:latin typeface="Arial" charset="0"/>
            </a:endParaRPr>
          </a:p>
          <a:p>
            <a:r>
              <a:rPr lang="en-GB" sz="1800" b="1" dirty="0">
                <a:latin typeface="Arial" charset="0"/>
              </a:rPr>
              <a:t>	2001	6.9410	</a:t>
            </a:r>
            <a:r>
              <a:rPr lang="en-GB" sz="1800" b="1" dirty="0" smtClean="0">
                <a:latin typeface="Arial" charset="0"/>
              </a:rPr>
              <a:t>6.9142</a:t>
            </a:r>
            <a:endParaRPr lang="en-GB" sz="1800" b="1" dirty="0">
              <a:latin typeface="Arial" charset="0"/>
            </a:endParaRPr>
          </a:p>
          <a:p>
            <a:r>
              <a:rPr lang="en-GB" sz="1800" b="1" dirty="0">
                <a:latin typeface="Arial" charset="0"/>
              </a:rPr>
              <a:t>	2002	6.9679	</a:t>
            </a:r>
            <a:r>
              <a:rPr lang="en-GB" sz="1800" b="1" dirty="0" smtClean="0">
                <a:latin typeface="Arial" charset="0"/>
              </a:rPr>
              <a:t>6.9410</a:t>
            </a:r>
            <a:endParaRPr lang="en-GB" sz="1800" b="1" dirty="0">
              <a:latin typeface="Arial" charset="0"/>
            </a:endParaRPr>
          </a:p>
          <a:p>
            <a:r>
              <a:rPr lang="en-GB" sz="1800" b="1" dirty="0">
                <a:latin typeface="Arial" charset="0"/>
              </a:rPr>
              <a:t>	2003	6.9811	</a:t>
            </a:r>
            <a:r>
              <a:rPr lang="en-GB" sz="1800" b="1" dirty="0" smtClean="0">
                <a:latin typeface="Arial" charset="0"/>
              </a:rPr>
              <a:t>6.9679</a:t>
            </a:r>
            <a:endParaRPr lang="en-US" sz="1800" b="1" dirty="0">
              <a:latin typeface="Arial"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p:cNvSpPr>
            <a:spLocks noChangeArrowheads="1"/>
          </p:cNvSpPr>
          <p:nvPr/>
        </p:nvSpPr>
        <p:spPr bwMode="auto">
          <a:xfrm>
            <a:off x="1333499" y="547200"/>
            <a:ext cx="6480000" cy="5011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4" name="Rectangle 23"/>
          <p:cNvSpPr/>
          <p:nvPr/>
        </p:nvSpPr>
        <p:spPr>
          <a:xfrm>
            <a:off x="1364400" y="579600"/>
            <a:ext cx="6415200" cy="763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p:cNvSpPr/>
          <p:nvPr/>
        </p:nvSpPr>
        <p:spPr>
          <a:xfrm>
            <a:off x="1364400" y="1342800"/>
            <a:ext cx="6415200" cy="41760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6207" name="Rectangle 15"/>
          <p:cNvSpPr>
            <a:spLocks noChangeArrowheads="1"/>
          </p:cNvSpPr>
          <p:nvPr/>
        </p:nvSpPr>
        <p:spPr bwMode="auto">
          <a:xfrm>
            <a:off x="4908550" y="1844675"/>
            <a:ext cx="795338"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Text Box 7"/>
          <p:cNvSpPr txBox="1">
            <a:spLocks noChangeArrowheads="1"/>
          </p:cNvSpPr>
          <p:nvPr/>
        </p:nvSpPr>
        <p:spPr bwMode="auto">
          <a:xfrm>
            <a:off x="301625" y="608013"/>
            <a:ext cx="8532813" cy="47450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28750" algn="l"/>
                <a:tab pos="3086100" algn="dec"/>
                <a:tab pos="4686300" algn="dec"/>
                <a:tab pos="6286500" algn="dec"/>
              </a:tabLst>
              <a:defRPr sz="2400">
                <a:solidFill>
                  <a:schemeClr val="tx1"/>
                </a:solidFill>
                <a:latin typeface="Times New Roman" pitchFamily="18" charset="0"/>
              </a:defRPr>
            </a:lvl1pPr>
            <a:lvl2pPr>
              <a:tabLst>
                <a:tab pos="1428750" algn="l"/>
                <a:tab pos="3086100" algn="dec"/>
                <a:tab pos="4686300" algn="dec"/>
                <a:tab pos="6286500" algn="dec"/>
              </a:tabLst>
              <a:defRPr sz="2400">
                <a:solidFill>
                  <a:schemeClr val="tx1"/>
                </a:solidFill>
                <a:latin typeface="Times New Roman" pitchFamily="18" charset="0"/>
              </a:defRPr>
            </a:lvl2pPr>
            <a:lvl3pPr>
              <a:tabLst>
                <a:tab pos="1428750" algn="l"/>
                <a:tab pos="3086100" algn="dec"/>
                <a:tab pos="4686300" algn="dec"/>
                <a:tab pos="6286500" algn="dec"/>
              </a:tabLst>
              <a:defRPr sz="2400">
                <a:solidFill>
                  <a:schemeClr val="tx1"/>
                </a:solidFill>
                <a:latin typeface="Times New Roman" pitchFamily="18" charset="0"/>
              </a:defRPr>
            </a:lvl3pPr>
            <a:lvl4pPr>
              <a:tabLst>
                <a:tab pos="1428750" algn="l"/>
                <a:tab pos="3086100" algn="dec"/>
                <a:tab pos="4686300" algn="dec"/>
                <a:tab pos="6286500" algn="dec"/>
              </a:tabLst>
              <a:defRPr sz="2400">
                <a:solidFill>
                  <a:schemeClr val="tx1"/>
                </a:solidFill>
                <a:latin typeface="Times New Roman" pitchFamily="18" charset="0"/>
              </a:defRPr>
            </a:lvl4pPr>
            <a:lvl5pPr>
              <a:tabLst>
                <a:tab pos="1428750" algn="l"/>
                <a:tab pos="3086100" algn="dec"/>
                <a:tab pos="4686300" algn="dec"/>
                <a:tab pos="6286500" algn="dec"/>
              </a:tabLst>
              <a:defRPr sz="2400">
                <a:solidFill>
                  <a:schemeClr val="tx1"/>
                </a:solidFill>
                <a:latin typeface="Times New Roman" pitchFamily="18" charset="0"/>
              </a:defRPr>
            </a:lvl5pPr>
            <a:lvl6pPr eaLnBrk="0" fontAlgn="base" hangingPunct="0">
              <a:spcBef>
                <a:spcPct val="0"/>
              </a:spcBef>
              <a:spcAft>
                <a:spcPct val="0"/>
              </a:spcAft>
              <a:tabLst>
                <a:tab pos="1428750" algn="l"/>
                <a:tab pos="3086100" algn="dec"/>
                <a:tab pos="4686300" algn="dec"/>
                <a:tab pos="6286500" algn="dec"/>
              </a:tabLst>
              <a:defRPr sz="2400">
                <a:solidFill>
                  <a:schemeClr val="tx1"/>
                </a:solidFill>
                <a:latin typeface="Times New Roman" pitchFamily="18" charset="0"/>
              </a:defRPr>
            </a:lvl6pPr>
            <a:lvl7pPr eaLnBrk="0" fontAlgn="base" hangingPunct="0">
              <a:spcBef>
                <a:spcPct val="0"/>
              </a:spcBef>
              <a:spcAft>
                <a:spcPct val="0"/>
              </a:spcAft>
              <a:tabLst>
                <a:tab pos="1428750" algn="l"/>
                <a:tab pos="3086100" algn="dec"/>
                <a:tab pos="4686300" algn="dec"/>
                <a:tab pos="6286500" algn="dec"/>
              </a:tabLst>
              <a:defRPr sz="2400">
                <a:solidFill>
                  <a:schemeClr val="tx1"/>
                </a:solidFill>
                <a:latin typeface="Times New Roman" pitchFamily="18" charset="0"/>
              </a:defRPr>
            </a:lvl7pPr>
            <a:lvl8pPr eaLnBrk="0" fontAlgn="base" hangingPunct="0">
              <a:spcBef>
                <a:spcPct val="0"/>
              </a:spcBef>
              <a:spcAft>
                <a:spcPct val="0"/>
              </a:spcAft>
              <a:tabLst>
                <a:tab pos="1428750" algn="l"/>
                <a:tab pos="3086100" algn="dec"/>
                <a:tab pos="4686300" algn="dec"/>
                <a:tab pos="6286500" algn="dec"/>
              </a:tabLst>
              <a:defRPr sz="2400">
                <a:solidFill>
                  <a:schemeClr val="tx1"/>
                </a:solidFill>
                <a:latin typeface="Times New Roman" pitchFamily="18" charset="0"/>
              </a:defRPr>
            </a:lvl8pPr>
            <a:lvl9pPr eaLnBrk="0" fontAlgn="base" hangingPunct="0">
              <a:spcBef>
                <a:spcPct val="0"/>
              </a:spcBef>
              <a:spcAft>
                <a:spcPct val="0"/>
              </a:spcAft>
              <a:tabLst>
                <a:tab pos="1428750" algn="l"/>
                <a:tab pos="3086100" algn="dec"/>
                <a:tab pos="4686300" algn="dec"/>
                <a:tab pos="6286500" algn="dec"/>
              </a:tabLst>
              <a:defRPr sz="2400">
                <a:solidFill>
                  <a:schemeClr val="tx1"/>
                </a:solidFill>
                <a:latin typeface="Times New Roman" pitchFamily="18" charset="0"/>
              </a:defRPr>
            </a:lvl9pPr>
          </a:lstStyle>
          <a:p>
            <a:pPr algn="ctr"/>
            <a:r>
              <a:rPr lang="en-US" sz="1800" b="1" dirty="0" smtClean="0">
                <a:latin typeface="Arial" charset="0"/>
              </a:rPr>
              <a:t>Current </a:t>
            </a:r>
            <a:r>
              <a:rPr lang="en-US" sz="1800" b="1" dirty="0">
                <a:latin typeface="Arial" charset="0"/>
              </a:rPr>
              <a:t>and lagged values of the</a:t>
            </a:r>
          </a:p>
          <a:p>
            <a:pPr algn="ctr"/>
            <a:r>
              <a:rPr lang="en-US" sz="1800" b="1" dirty="0">
                <a:latin typeface="Arial" charset="0"/>
              </a:rPr>
              <a:t>logarithm of disposable personal income</a:t>
            </a:r>
          </a:p>
          <a:p>
            <a:endParaRPr lang="en-US" sz="900" b="1" dirty="0">
              <a:latin typeface="Arial" charset="0"/>
            </a:endParaRPr>
          </a:p>
          <a:p>
            <a:pPr>
              <a:spcBef>
                <a:spcPts val="600"/>
              </a:spcBef>
            </a:pPr>
            <a:r>
              <a:rPr lang="en-US" sz="1800" b="1" dirty="0">
                <a:latin typeface="Arial" charset="0"/>
              </a:rPr>
              <a:t>                       Year               </a:t>
            </a:r>
            <a:r>
              <a:rPr lang="en-US" sz="1800" b="1" i="1" dirty="0">
                <a:latin typeface="Arial" charset="0"/>
              </a:rPr>
              <a:t>LGDPI           </a:t>
            </a:r>
            <a:r>
              <a:rPr lang="en-US" sz="1800" b="1" dirty="0">
                <a:latin typeface="Arial" charset="0"/>
              </a:rPr>
              <a:t> </a:t>
            </a:r>
            <a:r>
              <a:rPr lang="en-US" sz="1800" b="1" i="1" dirty="0">
                <a:latin typeface="Arial" charset="0"/>
              </a:rPr>
              <a:t>LGDPI</a:t>
            </a:r>
            <a:r>
              <a:rPr lang="en-US" sz="1800" b="1" dirty="0">
                <a:latin typeface="Arial" charset="0"/>
              </a:rPr>
              <a:t>(</a:t>
            </a:r>
            <a:r>
              <a:rPr lang="en-GB" sz="1400" b="1" dirty="0">
                <a:latin typeface="Arial" charset="0"/>
              </a:rPr>
              <a:t>–</a:t>
            </a:r>
            <a:r>
              <a:rPr lang="en-US" sz="1800" b="1" dirty="0">
                <a:latin typeface="Arial" charset="0"/>
              </a:rPr>
              <a:t>1</a:t>
            </a:r>
            <a:r>
              <a:rPr lang="en-US" sz="1800" b="1" dirty="0" smtClean="0">
                <a:latin typeface="Arial" charset="0"/>
              </a:rPr>
              <a:t>)</a:t>
            </a:r>
            <a:endParaRPr lang="en-US" sz="1800" b="1" dirty="0">
              <a:latin typeface="Arial" charset="0"/>
            </a:endParaRPr>
          </a:p>
          <a:p>
            <a:endParaRPr lang="en-GB" sz="900" b="1" dirty="0">
              <a:latin typeface="Arial" charset="0"/>
            </a:endParaRPr>
          </a:p>
          <a:p>
            <a:pPr>
              <a:spcBef>
                <a:spcPts val="300"/>
              </a:spcBef>
              <a:tabLst>
                <a:tab pos="1428750" algn="l"/>
                <a:tab pos="3086100" algn="dec"/>
                <a:tab pos="4848225" algn="l"/>
                <a:tab pos="6372225" algn="l"/>
              </a:tabLst>
            </a:pPr>
            <a:r>
              <a:rPr lang="en-GB" sz="1800" b="1" dirty="0">
                <a:latin typeface="Arial" charset="0"/>
              </a:rPr>
              <a:t>	1959	5.4914	</a:t>
            </a:r>
            <a:r>
              <a:rPr lang="en-GB" sz="1800" b="1" dirty="0" smtClean="0">
                <a:latin typeface="Arial" charset="0"/>
              </a:rPr>
              <a:t>—</a:t>
            </a:r>
            <a:endParaRPr lang="en-GB" sz="1800" b="1" dirty="0">
              <a:latin typeface="Arial" charset="0"/>
            </a:endParaRPr>
          </a:p>
          <a:p>
            <a:pPr>
              <a:tabLst>
                <a:tab pos="1428750" algn="l"/>
                <a:tab pos="3086100" algn="dec"/>
                <a:tab pos="4686300" algn="dec"/>
                <a:tab pos="6372225" algn="l"/>
              </a:tabLst>
            </a:pPr>
            <a:r>
              <a:rPr lang="en-GB" sz="1800" b="1" dirty="0">
                <a:latin typeface="Arial" charset="0"/>
              </a:rPr>
              <a:t>	1960	5.5426	</a:t>
            </a:r>
            <a:r>
              <a:rPr lang="en-GB" sz="1800" b="1" dirty="0" smtClean="0">
                <a:latin typeface="Arial" charset="0"/>
              </a:rPr>
              <a:t>5.4914</a:t>
            </a:r>
            <a:endParaRPr lang="en-GB" sz="1800" b="1" dirty="0">
              <a:latin typeface="Arial" charset="0"/>
            </a:endParaRPr>
          </a:p>
          <a:p>
            <a:r>
              <a:rPr lang="en-GB" sz="1800" b="1" dirty="0">
                <a:latin typeface="Arial" charset="0"/>
              </a:rPr>
              <a:t>	1961	5.5898	</a:t>
            </a:r>
            <a:r>
              <a:rPr lang="en-GB" sz="1800" b="1" dirty="0" smtClean="0">
                <a:latin typeface="Arial" charset="0"/>
              </a:rPr>
              <a:t>5.5426</a:t>
            </a:r>
            <a:endParaRPr lang="en-GB" sz="1800" b="1" dirty="0">
              <a:latin typeface="Arial" charset="0"/>
            </a:endParaRPr>
          </a:p>
          <a:p>
            <a:r>
              <a:rPr lang="en-GB" sz="1800" b="1" dirty="0">
                <a:latin typeface="Arial" charset="0"/>
              </a:rPr>
              <a:t>	1962	5.6449	</a:t>
            </a:r>
            <a:r>
              <a:rPr lang="en-GB" sz="1800" b="1" dirty="0" smtClean="0">
                <a:latin typeface="Arial" charset="0"/>
              </a:rPr>
              <a:t>5.5898</a:t>
            </a:r>
            <a:endParaRPr lang="en-GB" sz="1800" b="1" dirty="0">
              <a:latin typeface="Arial" charset="0"/>
            </a:endParaRPr>
          </a:p>
          <a:p>
            <a:r>
              <a:rPr lang="en-GB" sz="1800" b="1" dirty="0">
                <a:latin typeface="Arial" charset="0"/>
              </a:rPr>
              <a:t>	1963	5.6902	</a:t>
            </a:r>
            <a:r>
              <a:rPr lang="en-GB" sz="1800" b="1" dirty="0" smtClean="0">
                <a:latin typeface="Arial" charset="0"/>
              </a:rPr>
              <a:t>5.6449</a:t>
            </a:r>
          </a:p>
          <a:p>
            <a:r>
              <a:rPr lang="en-GB" sz="1800" b="1" dirty="0" smtClean="0">
                <a:latin typeface="Arial" charset="0"/>
              </a:rPr>
              <a:t>	1964</a:t>
            </a:r>
            <a:r>
              <a:rPr lang="en-GB" sz="1800" b="1" dirty="0">
                <a:latin typeface="Arial" charset="0"/>
              </a:rPr>
              <a:t>	5.7371	</a:t>
            </a:r>
            <a:r>
              <a:rPr lang="en-GB" sz="1800" b="1" dirty="0" smtClean="0">
                <a:latin typeface="Arial" charset="0"/>
              </a:rPr>
              <a:t>5.6902</a:t>
            </a:r>
            <a:endParaRPr lang="en-GB" sz="1800" b="1" dirty="0">
              <a:latin typeface="Arial" charset="0"/>
            </a:endParaRPr>
          </a:p>
          <a:p>
            <a:r>
              <a:rPr lang="en-GB" sz="1800" b="1" dirty="0">
                <a:latin typeface="Arial" charset="0"/>
              </a:rPr>
              <a:t>	 ......	 ......	 </a:t>
            </a:r>
            <a:r>
              <a:rPr lang="en-GB" sz="1800" b="1" dirty="0" smtClean="0">
                <a:latin typeface="Arial" charset="0"/>
              </a:rPr>
              <a:t>......</a:t>
            </a:r>
            <a:endParaRPr lang="en-GB" sz="1800" b="1" dirty="0">
              <a:latin typeface="Arial" charset="0"/>
            </a:endParaRPr>
          </a:p>
          <a:p>
            <a:r>
              <a:rPr lang="en-GB" sz="1800" b="1" dirty="0">
                <a:latin typeface="Arial" charset="0"/>
              </a:rPr>
              <a:t>	 ......	 ......	 </a:t>
            </a:r>
            <a:r>
              <a:rPr lang="en-GB" sz="1800" b="1" dirty="0" smtClean="0">
                <a:latin typeface="Arial" charset="0"/>
              </a:rPr>
              <a:t>......</a:t>
            </a:r>
            <a:endParaRPr lang="en-GB" sz="1800" b="1" dirty="0">
              <a:latin typeface="Arial" charset="0"/>
            </a:endParaRPr>
          </a:p>
          <a:p>
            <a:r>
              <a:rPr lang="en-GB" sz="1800" b="1" dirty="0">
                <a:latin typeface="Arial" charset="0"/>
              </a:rPr>
              <a:t>	1999	6.8861	</a:t>
            </a:r>
            <a:r>
              <a:rPr lang="en-GB" sz="1800" b="1" dirty="0" smtClean="0">
                <a:latin typeface="Arial" charset="0"/>
              </a:rPr>
              <a:t>6.8553</a:t>
            </a:r>
            <a:endParaRPr lang="en-GB" sz="1800" b="1" dirty="0">
              <a:latin typeface="Arial" charset="0"/>
            </a:endParaRPr>
          </a:p>
          <a:p>
            <a:r>
              <a:rPr lang="en-GB" sz="1800" b="1" dirty="0">
                <a:latin typeface="Arial" charset="0"/>
              </a:rPr>
              <a:t>	2000	6.9142	</a:t>
            </a:r>
            <a:r>
              <a:rPr lang="en-GB" sz="1800" b="1" dirty="0" smtClean="0">
                <a:latin typeface="Arial" charset="0"/>
              </a:rPr>
              <a:t>6.8861</a:t>
            </a:r>
            <a:endParaRPr lang="en-GB" sz="1800" b="1" dirty="0">
              <a:latin typeface="Arial" charset="0"/>
            </a:endParaRPr>
          </a:p>
          <a:p>
            <a:r>
              <a:rPr lang="en-GB" sz="1800" b="1" dirty="0">
                <a:latin typeface="Arial" charset="0"/>
              </a:rPr>
              <a:t>	2001	6.9410	</a:t>
            </a:r>
            <a:r>
              <a:rPr lang="en-GB" sz="1800" b="1" dirty="0" smtClean="0">
                <a:latin typeface="Arial" charset="0"/>
              </a:rPr>
              <a:t>6.9142</a:t>
            </a:r>
            <a:endParaRPr lang="en-GB" sz="1800" b="1" dirty="0">
              <a:latin typeface="Arial" charset="0"/>
            </a:endParaRPr>
          </a:p>
          <a:p>
            <a:r>
              <a:rPr lang="en-GB" sz="1800" b="1" dirty="0">
                <a:latin typeface="Arial" charset="0"/>
              </a:rPr>
              <a:t>	2002	6.9679	</a:t>
            </a:r>
            <a:r>
              <a:rPr lang="en-GB" sz="1800" b="1" dirty="0" smtClean="0">
                <a:latin typeface="Arial" charset="0"/>
              </a:rPr>
              <a:t>6.9410</a:t>
            </a:r>
            <a:endParaRPr lang="en-GB" sz="1800" b="1" dirty="0">
              <a:latin typeface="Arial" charset="0"/>
            </a:endParaRPr>
          </a:p>
          <a:p>
            <a:r>
              <a:rPr lang="en-GB" sz="1800" b="1" dirty="0">
                <a:latin typeface="Arial" charset="0"/>
              </a:rPr>
              <a:t>	2003	6.9811	</a:t>
            </a:r>
            <a:r>
              <a:rPr lang="en-GB" sz="1800" b="1" dirty="0" smtClean="0">
                <a:latin typeface="Arial" charset="0"/>
              </a:rPr>
              <a:t>6.9679</a:t>
            </a:r>
            <a:endParaRPr lang="en-US" sz="1800" b="1" dirty="0">
              <a:latin typeface="Arial" charset="0"/>
            </a:endParaRPr>
          </a:p>
        </p:txBody>
      </p:sp>
      <p:sp>
        <p:nvSpPr>
          <p:cNvPr id="27" name="Line 6"/>
          <p:cNvSpPr>
            <a:spLocks noChangeShapeType="1"/>
          </p:cNvSpPr>
          <p:nvPr/>
        </p:nvSpPr>
        <p:spPr bwMode="auto">
          <a:xfrm>
            <a:off x="1342800" y="1760025"/>
            <a:ext cx="64584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8" name="Line 6"/>
          <p:cNvSpPr>
            <a:spLocks noChangeShapeType="1"/>
          </p:cNvSpPr>
          <p:nvPr/>
        </p:nvSpPr>
        <p:spPr bwMode="auto">
          <a:xfrm>
            <a:off x="1342800" y="1340925"/>
            <a:ext cx="64584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6203" name="Text Box 11"/>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20</a:t>
            </a:r>
            <a:endParaRPr lang="en-US" sz="1000">
              <a:solidFill>
                <a:srgbClr val="3366FF"/>
              </a:solidFill>
            </a:endParaRPr>
          </a:p>
        </p:txBody>
      </p:sp>
      <p:sp>
        <p:nvSpPr>
          <p:cNvPr id="136206"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Similarly for the other years.  Note that </a:t>
            </a:r>
            <a:r>
              <a:rPr lang="en-GB" sz="1500" b="1" i="1"/>
              <a:t>LGDPI</a:t>
            </a:r>
            <a:r>
              <a:rPr lang="en-GB" sz="1500" b="1"/>
              <a:t>(–1) is not defined for 1959, given the data set.  Of course, in this case, we could obtain it from the 1960 issues of the </a:t>
            </a:r>
            <a:r>
              <a:rPr lang="en-GB" sz="1500" b="1" i="1"/>
              <a:t>Survey of Current Business</a:t>
            </a:r>
            <a:r>
              <a:rPr lang="en-GB" sz="1500" b="1"/>
              <a:t>.</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1333499" y="547200"/>
            <a:ext cx="6480000" cy="5011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7230" name="Rectangle 14"/>
          <p:cNvSpPr>
            <a:spLocks noChangeArrowheads="1"/>
          </p:cNvSpPr>
          <p:nvPr/>
        </p:nvSpPr>
        <p:spPr bwMode="auto">
          <a:xfrm>
            <a:off x="6507163" y="5151600"/>
            <a:ext cx="795337"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7229" name="Rectangle 13"/>
          <p:cNvSpPr>
            <a:spLocks noChangeArrowheads="1"/>
          </p:cNvSpPr>
          <p:nvPr/>
        </p:nvSpPr>
        <p:spPr bwMode="auto">
          <a:xfrm>
            <a:off x="3308350" y="4600800"/>
            <a:ext cx="795338"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Rectangle 15"/>
          <p:cNvSpPr/>
          <p:nvPr/>
        </p:nvSpPr>
        <p:spPr>
          <a:xfrm>
            <a:off x="1364400" y="579600"/>
            <a:ext cx="6415200" cy="763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1364400" y="1342800"/>
            <a:ext cx="6415200" cy="41760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7223" name="Text Box 7"/>
          <p:cNvSpPr txBox="1">
            <a:spLocks noChangeArrowheads="1"/>
          </p:cNvSpPr>
          <p:nvPr/>
        </p:nvSpPr>
        <p:spPr bwMode="auto">
          <a:xfrm>
            <a:off x="301625" y="608013"/>
            <a:ext cx="8532813" cy="47450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28750" algn="l"/>
                <a:tab pos="3086100" algn="dec"/>
                <a:tab pos="4686300" algn="dec"/>
                <a:tab pos="6286500" algn="dec"/>
              </a:tabLst>
              <a:defRPr sz="2400">
                <a:solidFill>
                  <a:schemeClr val="tx1"/>
                </a:solidFill>
                <a:latin typeface="Times New Roman" pitchFamily="18" charset="0"/>
              </a:defRPr>
            </a:lvl1pPr>
            <a:lvl2pPr>
              <a:tabLst>
                <a:tab pos="1428750" algn="l"/>
                <a:tab pos="3086100" algn="dec"/>
                <a:tab pos="4686300" algn="dec"/>
                <a:tab pos="6286500" algn="dec"/>
              </a:tabLst>
              <a:defRPr sz="2400">
                <a:solidFill>
                  <a:schemeClr val="tx1"/>
                </a:solidFill>
                <a:latin typeface="Times New Roman" pitchFamily="18" charset="0"/>
              </a:defRPr>
            </a:lvl2pPr>
            <a:lvl3pPr>
              <a:tabLst>
                <a:tab pos="1428750" algn="l"/>
                <a:tab pos="3086100" algn="dec"/>
                <a:tab pos="4686300" algn="dec"/>
                <a:tab pos="6286500" algn="dec"/>
              </a:tabLst>
              <a:defRPr sz="2400">
                <a:solidFill>
                  <a:schemeClr val="tx1"/>
                </a:solidFill>
                <a:latin typeface="Times New Roman" pitchFamily="18" charset="0"/>
              </a:defRPr>
            </a:lvl3pPr>
            <a:lvl4pPr>
              <a:tabLst>
                <a:tab pos="1428750" algn="l"/>
                <a:tab pos="3086100" algn="dec"/>
                <a:tab pos="4686300" algn="dec"/>
                <a:tab pos="6286500" algn="dec"/>
              </a:tabLst>
              <a:defRPr sz="2400">
                <a:solidFill>
                  <a:schemeClr val="tx1"/>
                </a:solidFill>
                <a:latin typeface="Times New Roman" pitchFamily="18" charset="0"/>
              </a:defRPr>
            </a:lvl4pPr>
            <a:lvl5pPr>
              <a:tabLst>
                <a:tab pos="1428750" algn="l"/>
                <a:tab pos="3086100" algn="dec"/>
                <a:tab pos="4686300" algn="dec"/>
                <a:tab pos="6286500" algn="dec"/>
              </a:tabLst>
              <a:defRPr sz="2400">
                <a:solidFill>
                  <a:schemeClr val="tx1"/>
                </a:solidFill>
                <a:latin typeface="Times New Roman" pitchFamily="18" charset="0"/>
              </a:defRPr>
            </a:lvl5pPr>
            <a:lvl6pPr eaLnBrk="0" fontAlgn="base" hangingPunct="0">
              <a:spcBef>
                <a:spcPct val="0"/>
              </a:spcBef>
              <a:spcAft>
                <a:spcPct val="0"/>
              </a:spcAft>
              <a:tabLst>
                <a:tab pos="1428750" algn="l"/>
                <a:tab pos="3086100" algn="dec"/>
                <a:tab pos="4686300" algn="dec"/>
                <a:tab pos="6286500" algn="dec"/>
              </a:tabLst>
              <a:defRPr sz="2400">
                <a:solidFill>
                  <a:schemeClr val="tx1"/>
                </a:solidFill>
                <a:latin typeface="Times New Roman" pitchFamily="18" charset="0"/>
              </a:defRPr>
            </a:lvl6pPr>
            <a:lvl7pPr eaLnBrk="0" fontAlgn="base" hangingPunct="0">
              <a:spcBef>
                <a:spcPct val="0"/>
              </a:spcBef>
              <a:spcAft>
                <a:spcPct val="0"/>
              </a:spcAft>
              <a:tabLst>
                <a:tab pos="1428750" algn="l"/>
                <a:tab pos="3086100" algn="dec"/>
                <a:tab pos="4686300" algn="dec"/>
                <a:tab pos="6286500" algn="dec"/>
              </a:tabLst>
              <a:defRPr sz="2400">
                <a:solidFill>
                  <a:schemeClr val="tx1"/>
                </a:solidFill>
                <a:latin typeface="Times New Roman" pitchFamily="18" charset="0"/>
              </a:defRPr>
            </a:lvl7pPr>
            <a:lvl8pPr eaLnBrk="0" fontAlgn="base" hangingPunct="0">
              <a:spcBef>
                <a:spcPct val="0"/>
              </a:spcBef>
              <a:spcAft>
                <a:spcPct val="0"/>
              </a:spcAft>
              <a:tabLst>
                <a:tab pos="1428750" algn="l"/>
                <a:tab pos="3086100" algn="dec"/>
                <a:tab pos="4686300" algn="dec"/>
                <a:tab pos="6286500" algn="dec"/>
              </a:tabLst>
              <a:defRPr sz="2400">
                <a:solidFill>
                  <a:schemeClr val="tx1"/>
                </a:solidFill>
                <a:latin typeface="Times New Roman" pitchFamily="18" charset="0"/>
              </a:defRPr>
            </a:lvl8pPr>
            <a:lvl9pPr eaLnBrk="0" fontAlgn="base" hangingPunct="0">
              <a:spcBef>
                <a:spcPct val="0"/>
              </a:spcBef>
              <a:spcAft>
                <a:spcPct val="0"/>
              </a:spcAft>
              <a:tabLst>
                <a:tab pos="1428750" algn="l"/>
                <a:tab pos="3086100" algn="dec"/>
                <a:tab pos="4686300" algn="dec"/>
                <a:tab pos="6286500" algn="dec"/>
              </a:tabLst>
              <a:defRPr sz="2400">
                <a:solidFill>
                  <a:schemeClr val="tx1"/>
                </a:solidFill>
                <a:latin typeface="Times New Roman" pitchFamily="18" charset="0"/>
              </a:defRPr>
            </a:lvl9pPr>
          </a:lstStyle>
          <a:p>
            <a:pPr algn="ctr"/>
            <a:r>
              <a:rPr lang="en-US" sz="1800" b="1" dirty="0" smtClean="0">
                <a:latin typeface="Arial" charset="0"/>
              </a:rPr>
              <a:t>Current </a:t>
            </a:r>
            <a:r>
              <a:rPr lang="en-US" sz="1800" b="1" dirty="0">
                <a:latin typeface="Arial" charset="0"/>
              </a:rPr>
              <a:t>and lagged values of the</a:t>
            </a:r>
          </a:p>
          <a:p>
            <a:pPr algn="ctr"/>
            <a:r>
              <a:rPr lang="en-US" sz="1800" b="1" dirty="0">
                <a:latin typeface="Arial" charset="0"/>
              </a:rPr>
              <a:t>logarithm of disposable personal income</a:t>
            </a:r>
          </a:p>
          <a:p>
            <a:endParaRPr lang="en-US" sz="900" b="1" dirty="0">
              <a:latin typeface="Arial" charset="0"/>
            </a:endParaRPr>
          </a:p>
          <a:p>
            <a:pPr>
              <a:spcBef>
                <a:spcPts val="600"/>
              </a:spcBef>
            </a:pPr>
            <a:r>
              <a:rPr lang="en-US" sz="1800" b="1" dirty="0">
                <a:latin typeface="Arial" charset="0"/>
              </a:rPr>
              <a:t>                       Year               </a:t>
            </a:r>
            <a:r>
              <a:rPr lang="en-US" sz="1800" b="1" i="1" dirty="0">
                <a:latin typeface="Arial" charset="0"/>
              </a:rPr>
              <a:t>LGDPI           </a:t>
            </a:r>
            <a:r>
              <a:rPr lang="en-US" sz="1800" b="1" dirty="0">
                <a:latin typeface="Arial" charset="0"/>
              </a:rPr>
              <a:t> </a:t>
            </a:r>
            <a:r>
              <a:rPr lang="en-US" sz="1800" b="1" i="1" dirty="0">
                <a:latin typeface="Arial" charset="0"/>
              </a:rPr>
              <a:t>LGDPI</a:t>
            </a:r>
            <a:r>
              <a:rPr lang="en-US" sz="1800" b="1" dirty="0">
                <a:latin typeface="Arial" charset="0"/>
              </a:rPr>
              <a:t>(</a:t>
            </a:r>
            <a:r>
              <a:rPr lang="en-GB" sz="1400" b="1" dirty="0">
                <a:latin typeface="Arial" charset="0"/>
              </a:rPr>
              <a:t>–</a:t>
            </a:r>
            <a:r>
              <a:rPr lang="en-US" sz="1800" b="1" dirty="0">
                <a:latin typeface="Arial" charset="0"/>
              </a:rPr>
              <a:t>1)</a:t>
            </a:r>
            <a:r>
              <a:rPr lang="en-US" sz="1800" b="1" i="1" dirty="0">
                <a:latin typeface="Arial" charset="0"/>
              </a:rPr>
              <a:t>        LGDPI</a:t>
            </a:r>
            <a:r>
              <a:rPr lang="en-US" sz="1800" b="1" dirty="0">
                <a:latin typeface="Arial" charset="0"/>
              </a:rPr>
              <a:t>(</a:t>
            </a:r>
            <a:r>
              <a:rPr lang="en-GB" sz="1400" b="1" dirty="0">
                <a:latin typeface="Arial" charset="0"/>
              </a:rPr>
              <a:t>–</a:t>
            </a:r>
            <a:r>
              <a:rPr lang="en-US" sz="1800" b="1" dirty="0">
                <a:latin typeface="Arial" charset="0"/>
              </a:rPr>
              <a:t>2)</a:t>
            </a:r>
          </a:p>
          <a:p>
            <a:endParaRPr lang="en-GB" sz="900" b="1" dirty="0">
              <a:latin typeface="Arial" charset="0"/>
            </a:endParaRPr>
          </a:p>
          <a:p>
            <a:pPr>
              <a:spcBef>
                <a:spcPts val="300"/>
              </a:spcBef>
              <a:tabLst>
                <a:tab pos="1428750" algn="l"/>
                <a:tab pos="3086100" algn="dec"/>
                <a:tab pos="4848225" algn="l"/>
                <a:tab pos="6372225" algn="l"/>
              </a:tabLst>
            </a:pPr>
            <a:r>
              <a:rPr lang="en-GB" sz="1800" b="1" dirty="0">
                <a:latin typeface="Arial" charset="0"/>
              </a:rPr>
              <a:t>	1959	5.4914	—	—</a:t>
            </a:r>
          </a:p>
          <a:p>
            <a:pPr>
              <a:tabLst>
                <a:tab pos="1428750" algn="l"/>
                <a:tab pos="3086100" algn="dec"/>
                <a:tab pos="4686300" algn="dec"/>
                <a:tab pos="6372225" algn="l"/>
              </a:tabLst>
            </a:pPr>
            <a:r>
              <a:rPr lang="en-GB" sz="1800" b="1" dirty="0">
                <a:latin typeface="Arial" charset="0"/>
              </a:rPr>
              <a:t>	1960	5.5426	5.4914	</a:t>
            </a:r>
            <a:r>
              <a:rPr lang="en-GB" sz="1800" b="1" dirty="0" smtClean="0">
                <a:latin typeface="Arial" charset="0"/>
              </a:rPr>
              <a:t>—</a:t>
            </a:r>
            <a:endParaRPr lang="en-GB" sz="1800" b="1" dirty="0">
              <a:latin typeface="Arial" charset="0"/>
            </a:endParaRPr>
          </a:p>
          <a:p>
            <a:r>
              <a:rPr lang="en-GB" sz="1800" b="1" dirty="0">
                <a:latin typeface="Arial" charset="0"/>
              </a:rPr>
              <a:t>	1961	5.5898	5.5426	5.4914</a:t>
            </a:r>
          </a:p>
          <a:p>
            <a:r>
              <a:rPr lang="en-GB" sz="1800" b="1" dirty="0">
                <a:latin typeface="Arial" charset="0"/>
              </a:rPr>
              <a:t>	1962	5.6449	5.5898	5.5426</a:t>
            </a:r>
          </a:p>
          <a:p>
            <a:r>
              <a:rPr lang="en-GB" sz="1800" b="1" dirty="0">
                <a:latin typeface="Arial" charset="0"/>
              </a:rPr>
              <a:t>	1963	5.6902	5.6449	</a:t>
            </a:r>
            <a:r>
              <a:rPr lang="en-GB" sz="1800" b="1" dirty="0" smtClean="0">
                <a:latin typeface="Arial" charset="0"/>
              </a:rPr>
              <a:t>5.5898</a:t>
            </a:r>
          </a:p>
          <a:p>
            <a:r>
              <a:rPr lang="en-GB" sz="1800" b="1" dirty="0" smtClean="0">
                <a:latin typeface="Arial" charset="0"/>
              </a:rPr>
              <a:t>	1964</a:t>
            </a:r>
            <a:r>
              <a:rPr lang="en-GB" sz="1800" b="1" dirty="0">
                <a:latin typeface="Arial" charset="0"/>
              </a:rPr>
              <a:t>	5.7371	</a:t>
            </a:r>
            <a:r>
              <a:rPr lang="en-GB" sz="1800" b="1" dirty="0" smtClean="0">
                <a:latin typeface="Arial" charset="0"/>
              </a:rPr>
              <a:t>5.6902	5.6449</a:t>
            </a:r>
            <a:endParaRPr lang="en-GB" sz="1800" b="1" dirty="0">
              <a:latin typeface="Arial" charset="0"/>
            </a:endParaRPr>
          </a:p>
          <a:p>
            <a:r>
              <a:rPr lang="en-GB" sz="1800" b="1" dirty="0">
                <a:latin typeface="Arial" charset="0"/>
              </a:rPr>
              <a:t>	 ......	 ......	 ......	 ......</a:t>
            </a:r>
          </a:p>
          <a:p>
            <a:r>
              <a:rPr lang="en-GB" sz="1800" b="1" dirty="0">
                <a:latin typeface="Arial" charset="0"/>
              </a:rPr>
              <a:t>	 ......	 ......	 ......	 ......</a:t>
            </a:r>
          </a:p>
          <a:p>
            <a:r>
              <a:rPr lang="en-GB" sz="1800" b="1" dirty="0">
                <a:latin typeface="Arial" charset="0"/>
              </a:rPr>
              <a:t>	1999	6.8861	6.8553	6.8271</a:t>
            </a:r>
          </a:p>
          <a:p>
            <a:r>
              <a:rPr lang="en-GB" sz="1800" b="1" dirty="0">
                <a:latin typeface="Arial" charset="0"/>
              </a:rPr>
              <a:t>	2000	6.9142	6.8861	6.8553</a:t>
            </a:r>
          </a:p>
          <a:p>
            <a:r>
              <a:rPr lang="en-GB" sz="1800" b="1" dirty="0">
                <a:latin typeface="Arial" charset="0"/>
              </a:rPr>
              <a:t>	2001	6.9410	6.9142	6.8861</a:t>
            </a:r>
          </a:p>
          <a:p>
            <a:r>
              <a:rPr lang="en-GB" sz="1800" b="1" dirty="0">
                <a:latin typeface="Arial" charset="0"/>
              </a:rPr>
              <a:t>	2002	6.9679	6.9410	6.9142</a:t>
            </a:r>
          </a:p>
          <a:p>
            <a:r>
              <a:rPr lang="en-GB" sz="1800" b="1" dirty="0">
                <a:latin typeface="Arial" charset="0"/>
              </a:rPr>
              <a:t>	2003	6.9811	6.9679	6.9410</a:t>
            </a:r>
            <a:endParaRPr lang="en-US" sz="1800" b="1" dirty="0">
              <a:latin typeface="Arial" charset="0"/>
            </a:endParaRPr>
          </a:p>
        </p:txBody>
      </p:sp>
      <p:sp>
        <p:nvSpPr>
          <p:cNvPr id="137225" name="Text Box 9"/>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21</a:t>
            </a:r>
            <a:endParaRPr lang="en-US" sz="1000">
              <a:solidFill>
                <a:srgbClr val="3366FF"/>
              </a:solidFill>
            </a:endParaRPr>
          </a:p>
        </p:txBody>
      </p:sp>
      <p:sp>
        <p:nvSpPr>
          <p:cNvPr id="137228"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Similarly, </a:t>
            </a:r>
            <a:r>
              <a:rPr lang="en-GB" sz="1500" b="1" i="1"/>
              <a:t>LGDPI</a:t>
            </a:r>
            <a:r>
              <a:rPr lang="en-GB" sz="1500" b="1"/>
              <a:t>(</a:t>
            </a:r>
            <a:r>
              <a:rPr lang="en-GB" b="1"/>
              <a:t>–</a:t>
            </a:r>
            <a:r>
              <a:rPr lang="en-GB" sz="1500" b="1"/>
              <a:t>2) is </a:t>
            </a:r>
            <a:r>
              <a:rPr lang="en-GB" sz="1500" b="1" i="1"/>
              <a:t>LGDPI</a:t>
            </a:r>
            <a:r>
              <a:rPr lang="en-GB" sz="1500" b="1"/>
              <a:t> lagged 2 time periods.  </a:t>
            </a:r>
            <a:r>
              <a:rPr lang="en-GB" sz="1500" b="1" i="1"/>
              <a:t>LGDPI</a:t>
            </a:r>
            <a:r>
              <a:rPr lang="en-GB" sz="1500" b="1"/>
              <a:t>(</a:t>
            </a:r>
            <a:r>
              <a:rPr lang="en-GB" b="1"/>
              <a:t>–</a:t>
            </a:r>
            <a:r>
              <a:rPr lang="en-GB" sz="1500" b="1"/>
              <a:t>2) in 2003 is the value of </a:t>
            </a:r>
            <a:r>
              <a:rPr lang="en-GB" sz="1500" b="1" i="1"/>
              <a:t>LGDPI</a:t>
            </a:r>
            <a:r>
              <a:rPr lang="en-GB" sz="1500" b="1"/>
              <a:t> in 2001, and so on.  Generalizing, </a:t>
            </a:r>
            <a:r>
              <a:rPr lang="en-GB" sz="1500" b="1" i="1"/>
              <a:t>X</a:t>
            </a:r>
            <a:r>
              <a:rPr lang="en-GB" sz="1500" b="1"/>
              <a:t>(</a:t>
            </a:r>
            <a:r>
              <a:rPr lang="en-GB" b="1"/>
              <a:t>–</a:t>
            </a:r>
            <a:r>
              <a:rPr lang="en-GB" sz="1500" b="1" i="1"/>
              <a:t>s</a:t>
            </a:r>
            <a:r>
              <a:rPr lang="en-GB" sz="1500" b="1"/>
              <a:t>) is </a:t>
            </a:r>
            <a:r>
              <a:rPr lang="en-GB" sz="1500" b="1" i="1"/>
              <a:t>X</a:t>
            </a:r>
            <a:r>
              <a:rPr lang="en-GB" sz="1500" b="1"/>
              <a:t> lagged </a:t>
            </a:r>
            <a:r>
              <a:rPr lang="en-GB" sz="1500" b="1" i="1"/>
              <a:t>s</a:t>
            </a:r>
            <a:r>
              <a:rPr lang="en-GB" sz="1500" b="1"/>
              <a:t> time periods.</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5" name="Line 6"/>
          <p:cNvSpPr>
            <a:spLocks noChangeShapeType="1"/>
          </p:cNvSpPr>
          <p:nvPr/>
        </p:nvSpPr>
        <p:spPr bwMode="auto">
          <a:xfrm>
            <a:off x="1342800" y="1760025"/>
            <a:ext cx="64584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4" name="Line 6"/>
          <p:cNvSpPr>
            <a:spLocks noChangeShapeType="1"/>
          </p:cNvSpPr>
          <p:nvPr/>
        </p:nvSpPr>
        <p:spPr bwMode="auto">
          <a:xfrm>
            <a:off x="1342800" y="1340925"/>
            <a:ext cx="64584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48374"/>
            <a:ext cx="9144000" cy="4802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 name="Rectangle 10"/>
          <p:cNvSpPr>
            <a:spLocks noChangeArrowheads="1"/>
          </p:cNvSpPr>
          <p:nvPr/>
        </p:nvSpPr>
        <p:spPr bwMode="auto">
          <a:xfrm>
            <a:off x="319088" y="871200"/>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8"/>
          <p:cNvSpPr>
            <a:spLocks noChangeArrowheads="1"/>
          </p:cNvSpPr>
          <p:nvPr/>
        </p:nvSpPr>
        <p:spPr bwMode="auto">
          <a:xfrm>
            <a:off x="320400" y="2818800"/>
            <a:ext cx="3679200" cy="468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9266" name="Text Box 2"/>
          <p:cNvSpPr txBox="1">
            <a:spLocks noChangeArrowheads="1"/>
          </p:cNvSpPr>
          <p:nvPr/>
        </p:nvSpPr>
        <p:spPr bwMode="auto">
          <a:xfrm>
            <a:off x="301625" y="576000"/>
            <a:ext cx="8532813" cy="47450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600" b="1" dirty="0" smtClean="0">
                <a:latin typeface="Courier New" pitchFamily="49" charset="0"/>
              </a:rPr>
              <a:t>============================================================</a:t>
            </a:r>
            <a:endParaRPr lang="en-US" sz="1600" b="1" dirty="0">
              <a:latin typeface="Courier New" pitchFamily="49" charset="0"/>
            </a:endParaRPr>
          </a:p>
          <a:p>
            <a:r>
              <a:rPr lang="en-US" sz="1600" b="1" dirty="0">
                <a:latin typeface="Courier New" pitchFamily="49" charset="0"/>
              </a:rPr>
              <a:t>Dependent Variable: LGHOUS                                   </a:t>
            </a:r>
          </a:p>
          <a:p>
            <a:r>
              <a:rPr lang="en-US" sz="1600" b="1" dirty="0">
                <a:latin typeface="Courier New" pitchFamily="49" charset="0"/>
              </a:rPr>
              <a:t>Method: Least Squares </a:t>
            </a:r>
          </a:p>
          <a:p>
            <a:r>
              <a:rPr lang="en-US" sz="1600" b="1" dirty="0">
                <a:latin typeface="Courier New" pitchFamily="49" charset="0"/>
              </a:rPr>
              <a:t>Sample(adjusted): 1960 2003                                </a:t>
            </a:r>
          </a:p>
          <a:p>
            <a:r>
              <a:rPr lang="en-US" sz="1600" b="1" dirty="0">
                <a:latin typeface="Courier New" pitchFamily="49" charset="0"/>
              </a:rPr>
              <a:t>Included observations: 44 after adjusting endpoints     </a:t>
            </a:r>
          </a:p>
          <a:p>
            <a:r>
              <a:rPr lang="en-US" sz="1600" b="1" dirty="0">
                <a:latin typeface="Courier New" pitchFamily="49" charset="0"/>
              </a:rPr>
              <a:t>============================================================</a:t>
            </a:r>
          </a:p>
          <a:p>
            <a:r>
              <a:rPr lang="en-US" sz="1600" b="1" dirty="0">
                <a:latin typeface="Courier New" pitchFamily="49" charset="0"/>
              </a:rPr>
              <a:t>     Variable      Coefficient Std. Error t-Statistic  Prob</a:t>
            </a:r>
            <a:r>
              <a:rPr lang="en-US" sz="1600" b="1" dirty="0" smtClean="0">
                <a:latin typeface="Courier New" pitchFamily="49" charset="0"/>
              </a:rPr>
              <a:t>.</a:t>
            </a:r>
            <a:endParaRPr lang="en-US" sz="1600" b="1" dirty="0">
              <a:latin typeface="Courier New" pitchFamily="49" charset="0"/>
            </a:endParaRPr>
          </a:p>
          <a:p>
            <a:r>
              <a:rPr lang="en-US" sz="1600" b="1" dirty="0">
                <a:latin typeface="Courier New" pitchFamily="49" charset="0"/>
              </a:rPr>
              <a:t>============================================================</a:t>
            </a:r>
          </a:p>
          <a:p>
            <a:r>
              <a:rPr lang="en-US" sz="1600" b="1" dirty="0">
                <a:latin typeface="Courier New" pitchFamily="49" charset="0"/>
              </a:rPr>
              <a:t>         C           0.019172   0.148906   0.128753   0.8982 </a:t>
            </a:r>
          </a:p>
          <a:p>
            <a:r>
              <a:rPr lang="en-US" sz="1600" b="1" dirty="0">
                <a:latin typeface="Courier New" pitchFamily="49" charset="0"/>
              </a:rPr>
              <a:t>     LGDPI(-1)       1.006528   0.005631   178.7411   0.0000 </a:t>
            </a:r>
          </a:p>
          <a:p>
            <a:r>
              <a:rPr lang="en-US" sz="1600" b="1" dirty="0">
                <a:latin typeface="Courier New" pitchFamily="49" charset="0"/>
              </a:rPr>
              <a:t>   LGPRHOUS(-1)     -0.432223   0.036461  -11.85433   0.0000 </a:t>
            </a:r>
          </a:p>
          <a:p>
            <a:r>
              <a:rPr lang="en-US" sz="1600" b="1" dirty="0">
                <a:latin typeface="Courier New" pitchFamily="49" charset="0"/>
              </a:rPr>
              <a:t>============================================================</a:t>
            </a:r>
          </a:p>
          <a:p>
            <a:r>
              <a:rPr lang="en-US" sz="1600" b="1" dirty="0">
                <a:latin typeface="Courier New" pitchFamily="49" charset="0"/>
              </a:rPr>
              <a:t>R-squared            0.998917    Mean dependent </a:t>
            </a:r>
            <a:r>
              <a:rPr lang="en-US" sz="1600" b="1" dirty="0" err="1">
                <a:latin typeface="Courier New" pitchFamily="49" charset="0"/>
              </a:rPr>
              <a:t>var</a:t>
            </a:r>
            <a:r>
              <a:rPr lang="en-US" sz="1600" b="1" dirty="0">
                <a:latin typeface="Courier New" pitchFamily="49" charset="0"/>
              </a:rPr>
              <a:t> 6.379059  </a:t>
            </a:r>
          </a:p>
          <a:p>
            <a:r>
              <a:rPr lang="en-US" sz="1600" b="1" dirty="0" smtClean="0">
                <a:latin typeface="Courier New" pitchFamily="49" charset="0"/>
              </a:rPr>
              <a:t>Adjusted R-squared   0.998864    S.D. dependent </a:t>
            </a:r>
            <a:r>
              <a:rPr lang="en-US" sz="1600" b="1" dirty="0" err="1" smtClean="0">
                <a:latin typeface="Courier New" pitchFamily="49" charset="0"/>
              </a:rPr>
              <a:t>var</a:t>
            </a:r>
            <a:r>
              <a:rPr lang="en-US" sz="1600" b="1" dirty="0" smtClean="0">
                <a:latin typeface="Courier New" pitchFamily="49" charset="0"/>
              </a:rPr>
              <a:t> 0.421861 </a:t>
            </a:r>
            <a:endParaRPr lang="en-US" sz="1600" b="1" dirty="0">
              <a:latin typeface="Courier New" pitchFamily="49" charset="0"/>
            </a:endParaRPr>
          </a:p>
          <a:p>
            <a:r>
              <a:rPr lang="en-US" sz="1600" b="1" dirty="0">
                <a:latin typeface="Courier New" pitchFamily="49" charset="0"/>
              </a:rPr>
              <a:t>S.E. of regression   0.014218    </a:t>
            </a:r>
            <a:r>
              <a:rPr lang="en-US" sz="1600" b="1" dirty="0" err="1">
                <a:latin typeface="Courier New" pitchFamily="49" charset="0"/>
              </a:rPr>
              <a:t>Akaike</a:t>
            </a:r>
            <a:r>
              <a:rPr lang="en-US" sz="1600" b="1" dirty="0">
                <a:latin typeface="Courier New" pitchFamily="49" charset="0"/>
              </a:rPr>
              <a:t> info criter-5.602852 </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0.008288    Schwarz criterion -5.481203 </a:t>
            </a:r>
          </a:p>
          <a:p>
            <a:r>
              <a:rPr lang="en-US" sz="1600" b="1" dirty="0">
                <a:latin typeface="Courier New" pitchFamily="49" charset="0"/>
              </a:rPr>
              <a:t>Log likelihood       126.2628    F-statistic        18906.98 </a:t>
            </a:r>
          </a:p>
          <a:p>
            <a:r>
              <a:rPr lang="en-US" sz="1600" b="1" dirty="0">
                <a:latin typeface="Courier New" pitchFamily="49" charset="0"/>
              </a:rPr>
              <a:t>Durbin-Watson stat   0.919660    </a:t>
            </a:r>
            <a:r>
              <a:rPr lang="en-US" sz="1600" b="1" dirty="0" err="1">
                <a:latin typeface="Courier New" pitchFamily="49" charset="0"/>
              </a:rPr>
              <a:t>Prob</a:t>
            </a:r>
            <a:r>
              <a:rPr lang="en-US" sz="1600" b="1" dirty="0">
                <a:latin typeface="Courier New" pitchFamily="49" charset="0"/>
              </a:rPr>
              <a:t>(F-statistic)  0.000000 </a:t>
            </a:r>
          </a:p>
          <a:p>
            <a:r>
              <a:rPr lang="en-US" sz="1600" b="1" dirty="0">
                <a:latin typeface="Courier New" pitchFamily="49" charset="0"/>
              </a:rPr>
              <a:t>============================================================</a:t>
            </a:r>
          </a:p>
        </p:txBody>
      </p:sp>
      <p:sp>
        <p:nvSpPr>
          <p:cNvPr id="139267"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22</a:t>
            </a:r>
          </a:p>
        </p:txBody>
      </p:sp>
      <p:sp>
        <p:nvSpPr>
          <p:cNvPr id="13927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Here is a logarithmic regression of current expenditure on housing on lagged income and price.  Note that EViews, in common with most regression applications, recognizes </a:t>
            </a:r>
            <a:r>
              <a:rPr lang="en-GB" sz="1500" b="1" i="1"/>
              <a:t>X</a:t>
            </a:r>
            <a:r>
              <a:rPr lang="en-GB" sz="1500" b="1"/>
              <a:t>(</a:t>
            </a:r>
            <a:r>
              <a:rPr lang="en-GB" b="1"/>
              <a:t>–</a:t>
            </a:r>
            <a:r>
              <a:rPr lang="en-GB" sz="1500" b="1"/>
              <a:t>1) as being the lagged value of </a:t>
            </a:r>
            <a:r>
              <a:rPr lang="en-GB" sz="1500" b="1" i="1"/>
              <a:t>X</a:t>
            </a:r>
            <a:r>
              <a:rPr lang="en-GB" sz="1500" b="1"/>
              <a:t> and there is no need to define it as a distinct variable.</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4870"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23</a:t>
            </a:r>
          </a:p>
        </p:txBody>
      </p:sp>
      <p:sp>
        <p:nvSpPr>
          <p:cNvPr id="164873"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estimate of the lagged income and price elasticities are 1.01 and 0.43, respectively.</a:t>
            </a:r>
            <a:endParaRPr lang="en-GB" sz="1500" b="1">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4" name="Rectangle 5"/>
          <p:cNvSpPr>
            <a:spLocks noChangeArrowheads="1"/>
          </p:cNvSpPr>
          <p:nvPr/>
        </p:nvSpPr>
        <p:spPr bwMode="auto">
          <a:xfrm>
            <a:off x="0" y="548374"/>
            <a:ext cx="9144000" cy="4802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0"/>
          <p:cNvSpPr>
            <a:spLocks noChangeArrowheads="1"/>
          </p:cNvSpPr>
          <p:nvPr/>
        </p:nvSpPr>
        <p:spPr bwMode="auto">
          <a:xfrm>
            <a:off x="319088" y="871200"/>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Rectangle 8"/>
          <p:cNvSpPr>
            <a:spLocks noChangeArrowheads="1"/>
          </p:cNvSpPr>
          <p:nvPr/>
        </p:nvSpPr>
        <p:spPr bwMode="auto">
          <a:xfrm>
            <a:off x="320400" y="2818800"/>
            <a:ext cx="3679200" cy="468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Text Box 2"/>
          <p:cNvSpPr txBox="1">
            <a:spLocks noChangeArrowheads="1"/>
          </p:cNvSpPr>
          <p:nvPr/>
        </p:nvSpPr>
        <p:spPr bwMode="auto">
          <a:xfrm>
            <a:off x="301625" y="576000"/>
            <a:ext cx="8532813" cy="47450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600" b="1" dirty="0" smtClean="0">
                <a:latin typeface="Courier New" pitchFamily="49" charset="0"/>
              </a:rPr>
              <a:t>============================================================</a:t>
            </a:r>
            <a:endParaRPr lang="en-US" sz="1600" b="1" dirty="0">
              <a:latin typeface="Courier New" pitchFamily="49" charset="0"/>
            </a:endParaRPr>
          </a:p>
          <a:p>
            <a:r>
              <a:rPr lang="en-US" sz="1600" b="1" dirty="0">
                <a:latin typeface="Courier New" pitchFamily="49" charset="0"/>
              </a:rPr>
              <a:t>Dependent Variable: LGHOUS                                   </a:t>
            </a:r>
          </a:p>
          <a:p>
            <a:r>
              <a:rPr lang="en-US" sz="1600" b="1" dirty="0">
                <a:latin typeface="Courier New" pitchFamily="49" charset="0"/>
              </a:rPr>
              <a:t>Method: Least Squares </a:t>
            </a:r>
          </a:p>
          <a:p>
            <a:r>
              <a:rPr lang="en-US" sz="1600" b="1" dirty="0">
                <a:latin typeface="Courier New" pitchFamily="49" charset="0"/>
              </a:rPr>
              <a:t>Sample(adjusted): 1960 2003                                </a:t>
            </a:r>
          </a:p>
          <a:p>
            <a:r>
              <a:rPr lang="en-US" sz="1600" b="1" dirty="0">
                <a:latin typeface="Courier New" pitchFamily="49" charset="0"/>
              </a:rPr>
              <a:t>Included observations: 44 after adjusting endpoints     </a:t>
            </a:r>
          </a:p>
          <a:p>
            <a:r>
              <a:rPr lang="en-US" sz="1600" b="1" dirty="0">
                <a:latin typeface="Courier New" pitchFamily="49" charset="0"/>
              </a:rPr>
              <a:t>============================================================</a:t>
            </a:r>
          </a:p>
          <a:p>
            <a:r>
              <a:rPr lang="en-US" sz="1600" b="1" dirty="0">
                <a:latin typeface="Courier New" pitchFamily="49" charset="0"/>
              </a:rPr>
              <a:t>     Variable      Coefficient Std. Error t-Statistic  Prob</a:t>
            </a:r>
            <a:r>
              <a:rPr lang="en-US" sz="1600" b="1" dirty="0" smtClean="0">
                <a:latin typeface="Courier New" pitchFamily="49" charset="0"/>
              </a:rPr>
              <a:t>.</a:t>
            </a:r>
            <a:endParaRPr lang="en-US" sz="1600" b="1" dirty="0">
              <a:latin typeface="Courier New" pitchFamily="49" charset="0"/>
            </a:endParaRPr>
          </a:p>
          <a:p>
            <a:r>
              <a:rPr lang="en-US" sz="1600" b="1" dirty="0">
                <a:latin typeface="Courier New" pitchFamily="49" charset="0"/>
              </a:rPr>
              <a:t>============================================================</a:t>
            </a:r>
          </a:p>
          <a:p>
            <a:r>
              <a:rPr lang="en-US" sz="1600" b="1" dirty="0">
                <a:latin typeface="Courier New" pitchFamily="49" charset="0"/>
              </a:rPr>
              <a:t>         C           0.019172   0.148906   0.128753   0.8982 </a:t>
            </a:r>
          </a:p>
          <a:p>
            <a:r>
              <a:rPr lang="en-US" sz="1600" b="1" dirty="0">
                <a:latin typeface="Courier New" pitchFamily="49" charset="0"/>
              </a:rPr>
              <a:t>     LGDPI(-1)       1.006528   0.005631   178.7411   0.0000 </a:t>
            </a:r>
          </a:p>
          <a:p>
            <a:r>
              <a:rPr lang="en-US" sz="1600" b="1" dirty="0">
                <a:latin typeface="Courier New" pitchFamily="49" charset="0"/>
              </a:rPr>
              <a:t>   LGPRHOUS(-1)     -0.432223   0.036461  -11.85433   0.0000 </a:t>
            </a:r>
          </a:p>
          <a:p>
            <a:r>
              <a:rPr lang="en-US" sz="1600" b="1" dirty="0">
                <a:latin typeface="Courier New" pitchFamily="49" charset="0"/>
              </a:rPr>
              <a:t>============================================================</a:t>
            </a:r>
          </a:p>
          <a:p>
            <a:r>
              <a:rPr lang="en-US" sz="1600" b="1" dirty="0">
                <a:latin typeface="Courier New" pitchFamily="49" charset="0"/>
              </a:rPr>
              <a:t>R-squared            0.998917    Mean dependent </a:t>
            </a:r>
            <a:r>
              <a:rPr lang="en-US" sz="1600" b="1" dirty="0" err="1">
                <a:latin typeface="Courier New" pitchFamily="49" charset="0"/>
              </a:rPr>
              <a:t>var</a:t>
            </a:r>
            <a:r>
              <a:rPr lang="en-US" sz="1600" b="1" dirty="0">
                <a:latin typeface="Courier New" pitchFamily="49" charset="0"/>
              </a:rPr>
              <a:t> 6.379059  </a:t>
            </a:r>
          </a:p>
          <a:p>
            <a:r>
              <a:rPr lang="en-US" sz="1600" b="1" dirty="0" smtClean="0">
                <a:latin typeface="Courier New" pitchFamily="49" charset="0"/>
              </a:rPr>
              <a:t>Adjusted R-squared   0.998864    S.D. dependent </a:t>
            </a:r>
            <a:r>
              <a:rPr lang="en-US" sz="1600" b="1" dirty="0" err="1" smtClean="0">
                <a:latin typeface="Courier New" pitchFamily="49" charset="0"/>
              </a:rPr>
              <a:t>var</a:t>
            </a:r>
            <a:r>
              <a:rPr lang="en-US" sz="1600" b="1" dirty="0" smtClean="0">
                <a:latin typeface="Courier New" pitchFamily="49" charset="0"/>
              </a:rPr>
              <a:t> 0.421861 </a:t>
            </a:r>
            <a:endParaRPr lang="en-US" sz="1600" b="1" dirty="0">
              <a:latin typeface="Courier New" pitchFamily="49" charset="0"/>
            </a:endParaRPr>
          </a:p>
          <a:p>
            <a:r>
              <a:rPr lang="en-US" sz="1600" b="1" dirty="0">
                <a:latin typeface="Courier New" pitchFamily="49" charset="0"/>
              </a:rPr>
              <a:t>S.E. of regression   0.014218    </a:t>
            </a:r>
            <a:r>
              <a:rPr lang="en-US" sz="1600" b="1" dirty="0" err="1">
                <a:latin typeface="Courier New" pitchFamily="49" charset="0"/>
              </a:rPr>
              <a:t>Akaike</a:t>
            </a:r>
            <a:r>
              <a:rPr lang="en-US" sz="1600" b="1" dirty="0">
                <a:latin typeface="Courier New" pitchFamily="49" charset="0"/>
              </a:rPr>
              <a:t> info criter-5.602852 </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0.008288    Schwarz criterion -5.481203 </a:t>
            </a:r>
          </a:p>
          <a:p>
            <a:r>
              <a:rPr lang="en-US" sz="1600" b="1" dirty="0">
                <a:latin typeface="Courier New" pitchFamily="49" charset="0"/>
              </a:rPr>
              <a:t>Log likelihood       126.2628    F-statistic        18906.98 </a:t>
            </a:r>
          </a:p>
          <a:p>
            <a:r>
              <a:rPr lang="en-US" sz="1600" b="1" dirty="0">
                <a:latin typeface="Courier New" pitchFamily="49" charset="0"/>
              </a:rPr>
              <a:t>Durbin-Watson stat   0.919660    </a:t>
            </a:r>
            <a:r>
              <a:rPr lang="en-US" sz="1600" b="1" dirty="0" err="1">
                <a:latin typeface="Courier New" pitchFamily="49" charset="0"/>
              </a:rPr>
              <a:t>Prob</a:t>
            </a:r>
            <a:r>
              <a:rPr lang="en-US" sz="1600" b="1" dirty="0">
                <a:latin typeface="Courier New" pitchFamily="49" charset="0"/>
              </a:rPr>
              <a:t>(F-statistic)  0.000000 </a:t>
            </a:r>
          </a:p>
          <a:p>
            <a:r>
              <a:rPr lang="en-US" sz="1600" b="1" dirty="0">
                <a:latin typeface="Courier New" pitchFamily="49" charset="0"/>
              </a:rPr>
              <a:t>============================================================</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9095"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24</a:t>
            </a:r>
          </a:p>
        </p:txBody>
      </p:sp>
      <p:sp>
        <p:nvSpPr>
          <p:cNvPr id="89096"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regression results will be summarized in a table for comparison.  The results of the lagged-values regression are virtually identical to those of the current-values regression.</a:t>
            </a:r>
            <a:endParaRPr lang="en-GB" sz="1500" b="1">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2" name="Rectangle 5"/>
          <p:cNvSpPr>
            <a:spLocks noChangeArrowheads="1"/>
          </p:cNvSpPr>
          <p:nvPr/>
        </p:nvSpPr>
        <p:spPr bwMode="auto">
          <a:xfrm>
            <a:off x="491023" y="547200"/>
            <a:ext cx="8164800" cy="5011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12"/>
          <p:cNvSpPr/>
          <p:nvPr/>
        </p:nvSpPr>
        <p:spPr>
          <a:xfrm>
            <a:off x="522000" y="579600"/>
            <a:ext cx="8100000" cy="828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Line 6"/>
          <p:cNvSpPr>
            <a:spLocks noChangeShapeType="1"/>
          </p:cNvSpPr>
          <p:nvPr/>
        </p:nvSpPr>
        <p:spPr bwMode="auto">
          <a:xfrm>
            <a:off x="500400" y="1407600"/>
            <a:ext cx="81432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4" name="Text Box 1034"/>
          <p:cNvSpPr txBox="1">
            <a:spLocks noChangeArrowheads="1"/>
          </p:cNvSpPr>
          <p:nvPr/>
        </p:nvSpPr>
        <p:spPr bwMode="auto">
          <a:xfrm>
            <a:off x="368301" y="482400"/>
            <a:ext cx="8204200" cy="50498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1pPr>
            <a:lvl2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2pPr>
            <a:lvl3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3pPr>
            <a:lvl4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4pPr>
            <a:lvl5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5pPr>
            <a:lvl6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6pPr>
            <a:lvl7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7pPr>
            <a:lvl8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8pPr>
            <a:lvl9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9pPr>
          </a:lstStyle>
          <a:p>
            <a:endParaRPr lang="en-US" sz="900" dirty="0">
              <a:latin typeface="Arial" charset="0"/>
            </a:endParaRPr>
          </a:p>
          <a:p>
            <a:pPr algn="ctr"/>
            <a:r>
              <a:rPr lang="en-US" sz="1800" b="1" dirty="0">
                <a:latin typeface="Arial" charset="0"/>
              </a:rPr>
              <a:t>Alternative dynamic specifications, housing services</a:t>
            </a:r>
          </a:p>
          <a:p>
            <a:pPr>
              <a:spcBef>
                <a:spcPts val="450"/>
              </a:spcBef>
            </a:pPr>
            <a:r>
              <a:rPr lang="en-US" sz="1800" b="1" dirty="0">
                <a:latin typeface="Arial" charset="0"/>
              </a:rPr>
              <a:t>	</a:t>
            </a:r>
            <a:r>
              <a:rPr lang="en-US" sz="1800" b="1" i="1" dirty="0">
                <a:latin typeface="Arial" charset="0"/>
              </a:rPr>
              <a:t>Variable</a:t>
            </a:r>
            <a:r>
              <a:rPr lang="en-US" sz="1800" b="1" dirty="0">
                <a:latin typeface="Arial" charset="0"/>
              </a:rPr>
              <a:t>                      (1)             (2</a:t>
            </a:r>
            <a:r>
              <a:rPr lang="en-US" sz="1800" b="1" dirty="0" smtClean="0">
                <a:latin typeface="Arial" charset="0"/>
              </a:rPr>
              <a:t>)</a:t>
            </a:r>
            <a:endParaRPr lang="en-US" sz="1800" b="1" dirty="0">
              <a:latin typeface="Arial" charset="0"/>
            </a:endParaRPr>
          </a:p>
          <a:p>
            <a:pPr>
              <a:lnSpc>
                <a:spcPct val="90000"/>
              </a:lnSpc>
              <a:spcBef>
                <a:spcPts val="2400"/>
              </a:spcBef>
              <a:tabLst>
                <a:tab pos="457200" algn="l"/>
                <a:tab pos="2743200" algn="dec"/>
                <a:tab pos="3857625" algn="l"/>
                <a:tab pos="4933950" algn="l"/>
                <a:tab pos="6172200" algn="dec"/>
                <a:tab pos="7315200" algn="dec"/>
              </a:tabLst>
            </a:pPr>
            <a:r>
              <a:rPr lang="en-US" sz="1800" b="1" dirty="0">
                <a:latin typeface="Arial" charset="0"/>
              </a:rPr>
              <a:t>	</a:t>
            </a:r>
            <a:r>
              <a:rPr lang="en-US" sz="1800" b="1" i="1" dirty="0">
                <a:latin typeface="Arial" charset="0"/>
              </a:rPr>
              <a:t>LGDPI</a:t>
            </a:r>
            <a:r>
              <a:rPr lang="en-US" sz="1800" b="1" dirty="0">
                <a:latin typeface="Arial" charset="0"/>
              </a:rPr>
              <a:t>	1.03	</a:t>
            </a:r>
            <a:r>
              <a:rPr lang="en-GB" sz="1800" b="1" dirty="0" smtClean="0">
                <a:latin typeface="Arial" charset="0"/>
              </a:rPr>
              <a:t>—</a:t>
            </a:r>
            <a:endParaRPr lang="en-US" sz="1800" b="1" dirty="0">
              <a:latin typeface="Arial" charset="0"/>
            </a:endParaRPr>
          </a:p>
          <a:p>
            <a:pPr>
              <a:lnSpc>
                <a:spcPct val="90000"/>
              </a:lnSpc>
            </a:pPr>
            <a:r>
              <a:rPr lang="en-US" sz="1800" b="1" dirty="0">
                <a:latin typeface="Arial" charset="0"/>
              </a:rPr>
              <a:t>		(0.01</a:t>
            </a:r>
            <a:r>
              <a:rPr lang="en-US" sz="1800" b="1" dirty="0" smtClean="0">
                <a:latin typeface="Arial" charset="0"/>
              </a:rPr>
              <a:t>)</a:t>
            </a:r>
            <a:endParaRPr lang="en-US" sz="1800" b="1" dirty="0">
              <a:latin typeface="Arial" charset="0"/>
            </a:endParaRPr>
          </a:p>
          <a:p>
            <a:pPr>
              <a:lnSpc>
                <a:spcPct val="90000"/>
              </a:lnSpc>
              <a:spcBef>
                <a:spcPts val="800"/>
              </a:spcBef>
              <a:tabLst>
                <a:tab pos="457200" algn="l"/>
                <a:tab pos="2695575" algn="l"/>
                <a:tab pos="3886200" algn="dec"/>
                <a:tab pos="4933950" algn="l"/>
                <a:tab pos="6172200" algn="dec"/>
                <a:tab pos="7315200" algn="dec"/>
              </a:tabLst>
            </a:pPr>
            <a:r>
              <a:rPr lang="en-US" sz="1800" b="1" dirty="0">
                <a:latin typeface="Arial" charset="0"/>
              </a:rPr>
              <a:t>	</a:t>
            </a:r>
            <a:r>
              <a:rPr lang="en-US" sz="1800" b="1" i="1" dirty="0">
                <a:latin typeface="Arial" charset="0"/>
              </a:rPr>
              <a:t>LGDPI</a:t>
            </a:r>
            <a:r>
              <a:rPr lang="en-US" sz="1800" b="1" dirty="0">
                <a:latin typeface="Arial" charset="0"/>
              </a:rPr>
              <a:t>(</a:t>
            </a:r>
            <a:r>
              <a:rPr lang="en-US" sz="1800" b="1" dirty="0">
                <a:latin typeface="Arial" charset="0"/>
                <a:cs typeface="Arial" charset="0"/>
              </a:rPr>
              <a:t>–</a:t>
            </a:r>
            <a:r>
              <a:rPr lang="en-US" sz="1800" b="1" dirty="0">
                <a:latin typeface="Arial" charset="0"/>
              </a:rPr>
              <a:t>1)	</a:t>
            </a:r>
            <a:r>
              <a:rPr lang="en-GB" sz="1800" b="1" dirty="0" smtClean="0">
                <a:latin typeface="Arial" charset="0"/>
              </a:rPr>
              <a:t>—</a:t>
            </a:r>
            <a:r>
              <a:rPr lang="en-US" sz="1800" b="1" dirty="0">
                <a:latin typeface="Arial" charset="0"/>
              </a:rPr>
              <a:t>	</a:t>
            </a:r>
            <a:r>
              <a:rPr lang="en-US" sz="1800" b="1" dirty="0" smtClean="0">
                <a:latin typeface="Arial" charset="0"/>
              </a:rPr>
              <a:t>1.01</a:t>
            </a:r>
            <a:endParaRPr lang="en-US" sz="1800" b="1" dirty="0">
              <a:latin typeface="Arial" charset="0"/>
            </a:endParaRPr>
          </a:p>
          <a:p>
            <a:pPr>
              <a:lnSpc>
                <a:spcPct val="90000"/>
              </a:lnSpc>
            </a:pPr>
            <a:r>
              <a:rPr lang="en-US" sz="1800" b="1" dirty="0">
                <a:latin typeface="Arial" charset="0"/>
              </a:rPr>
              <a:t>			(0.01</a:t>
            </a:r>
            <a:r>
              <a:rPr lang="en-US" sz="1800" b="1" dirty="0" smtClean="0">
                <a:latin typeface="Arial" charset="0"/>
              </a:rPr>
              <a:t>)</a:t>
            </a:r>
            <a:endParaRPr lang="en-US" sz="1800" b="1" dirty="0">
              <a:latin typeface="Arial" charset="0"/>
            </a:endParaRPr>
          </a:p>
          <a:p>
            <a:pPr>
              <a:lnSpc>
                <a:spcPct val="90000"/>
              </a:lnSpc>
              <a:spcBef>
                <a:spcPts val="800"/>
              </a:spcBef>
              <a:tabLst>
                <a:tab pos="457200" algn="l"/>
                <a:tab pos="2695575" algn="l"/>
                <a:tab pos="3857625" algn="l"/>
                <a:tab pos="5029200" algn="dec"/>
                <a:tab pos="6096000" algn="l"/>
                <a:tab pos="7315200" algn="dec"/>
              </a:tabLst>
            </a:pPr>
            <a:r>
              <a:rPr lang="en-US" sz="1800" b="1" dirty="0">
                <a:latin typeface="Arial" charset="0"/>
              </a:rPr>
              <a:t>	</a:t>
            </a:r>
            <a:r>
              <a:rPr lang="en-US" sz="1800" b="1" i="1" dirty="0">
                <a:latin typeface="Arial" charset="0"/>
              </a:rPr>
              <a:t>LGDPI</a:t>
            </a:r>
            <a:r>
              <a:rPr lang="en-US" sz="1800" b="1" dirty="0">
                <a:latin typeface="Arial" charset="0"/>
              </a:rPr>
              <a:t>(</a:t>
            </a:r>
            <a:r>
              <a:rPr lang="en-US" sz="1800" b="1" dirty="0">
                <a:latin typeface="Arial" charset="0"/>
                <a:cs typeface="Arial" charset="0"/>
              </a:rPr>
              <a:t>–</a:t>
            </a:r>
            <a:r>
              <a:rPr lang="en-US" sz="1800" b="1" dirty="0">
                <a:latin typeface="Arial" charset="0"/>
              </a:rPr>
              <a:t>2)	</a:t>
            </a:r>
            <a:r>
              <a:rPr lang="en-GB" sz="1800" b="1" dirty="0" smtClean="0">
                <a:latin typeface="Arial" charset="0"/>
              </a:rPr>
              <a:t>—</a:t>
            </a:r>
            <a:r>
              <a:rPr lang="en-US" sz="1800" b="1" dirty="0">
                <a:latin typeface="Arial" charset="0"/>
              </a:rPr>
              <a:t>	</a:t>
            </a:r>
            <a:r>
              <a:rPr lang="en-GB" sz="1800" b="1" dirty="0" smtClean="0">
                <a:latin typeface="Arial" charset="0"/>
              </a:rPr>
              <a:t>—</a:t>
            </a:r>
            <a:endParaRPr lang="en-US" sz="1800" b="1" dirty="0">
              <a:latin typeface="Arial" charset="0"/>
            </a:endParaRPr>
          </a:p>
          <a:p>
            <a:pPr>
              <a:lnSpc>
                <a:spcPct val="90000"/>
              </a:lnSpc>
            </a:pPr>
            <a:r>
              <a:rPr lang="en-US" sz="1800" b="1" dirty="0">
                <a:latin typeface="Arial" charset="0"/>
              </a:rPr>
              <a:t>	</a:t>
            </a:r>
          </a:p>
          <a:p>
            <a:pPr>
              <a:lnSpc>
                <a:spcPct val="90000"/>
              </a:lnSpc>
              <a:spcBef>
                <a:spcPts val="800"/>
              </a:spcBef>
              <a:tabLst>
                <a:tab pos="457200" algn="l"/>
                <a:tab pos="2743200" algn="dec"/>
                <a:tab pos="3857625" algn="l"/>
                <a:tab pos="4933950" algn="l"/>
                <a:tab pos="6172200" algn="dec"/>
                <a:tab pos="7315200" algn="dec"/>
              </a:tabLst>
            </a:pPr>
            <a:r>
              <a:rPr lang="en-US" sz="1800" b="1" dirty="0">
                <a:latin typeface="Arial" charset="0"/>
              </a:rPr>
              <a:t>	</a:t>
            </a:r>
            <a:r>
              <a:rPr lang="en-US" sz="1800" b="1" i="1" dirty="0">
                <a:latin typeface="Arial" charset="0"/>
              </a:rPr>
              <a:t>LGPRHOUS</a:t>
            </a:r>
            <a:r>
              <a:rPr lang="en-US" sz="1800" b="1" dirty="0">
                <a:latin typeface="Arial" charset="0"/>
              </a:rPr>
              <a:t>	</a:t>
            </a:r>
            <a:r>
              <a:rPr lang="en-GB" sz="1800" b="1" dirty="0">
                <a:latin typeface="Arial" charset="0"/>
              </a:rPr>
              <a:t>–</a:t>
            </a:r>
            <a:r>
              <a:rPr lang="en-US" sz="1800" b="1" dirty="0">
                <a:latin typeface="Arial" charset="0"/>
              </a:rPr>
              <a:t>0.48	</a:t>
            </a:r>
            <a:r>
              <a:rPr lang="en-GB" sz="1800" b="1" dirty="0" smtClean="0">
                <a:latin typeface="Arial" charset="0"/>
              </a:rPr>
              <a:t>—</a:t>
            </a:r>
            <a:endParaRPr lang="en-US" sz="1800" b="1" dirty="0">
              <a:latin typeface="Arial" charset="0"/>
            </a:endParaRPr>
          </a:p>
          <a:p>
            <a:pPr>
              <a:lnSpc>
                <a:spcPct val="90000"/>
              </a:lnSpc>
            </a:pPr>
            <a:r>
              <a:rPr lang="en-US" sz="1800" b="1" dirty="0">
                <a:latin typeface="Arial" charset="0"/>
              </a:rPr>
              <a:t>		(0.04</a:t>
            </a:r>
            <a:r>
              <a:rPr lang="en-US" sz="1800" b="1" dirty="0" smtClean="0">
                <a:latin typeface="Arial" charset="0"/>
              </a:rPr>
              <a:t>)</a:t>
            </a:r>
            <a:endParaRPr lang="en-US" sz="1800" b="1" dirty="0">
              <a:latin typeface="Arial" charset="0"/>
            </a:endParaRPr>
          </a:p>
          <a:p>
            <a:pPr>
              <a:lnSpc>
                <a:spcPct val="90000"/>
              </a:lnSpc>
              <a:spcBef>
                <a:spcPts val="800"/>
              </a:spcBef>
              <a:tabLst>
                <a:tab pos="457200" algn="l"/>
                <a:tab pos="2695575" algn="l"/>
                <a:tab pos="3886200" algn="dec"/>
                <a:tab pos="4933950" algn="l"/>
                <a:tab pos="6172200" algn="dec"/>
                <a:tab pos="7315200" algn="dec"/>
              </a:tabLst>
            </a:pPr>
            <a:r>
              <a:rPr lang="en-US" sz="1800" b="1" dirty="0">
                <a:latin typeface="Arial" charset="0"/>
              </a:rPr>
              <a:t>	</a:t>
            </a:r>
            <a:r>
              <a:rPr lang="en-US" sz="1800" b="1" i="1" dirty="0">
                <a:latin typeface="Arial" charset="0"/>
              </a:rPr>
              <a:t>LGPRHOUS</a:t>
            </a:r>
            <a:r>
              <a:rPr lang="en-US" sz="1800" b="1" dirty="0">
                <a:latin typeface="Arial" charset="0"/>
              </a:rPr>
              <a:t>(</a:t>
            </a:r>
            <a:r>
              <a:rPr lang="en-US" sz="1800" b="1" dirty="0">
                <a:latin typeface="Arial" charset="0"/>
                <a:cs typeface="Arial" charset="0"/>
              </a:rPr>
              <a:t>–</a:t>
            </a:r>
            <a:r>
              <a:rPr lang="en-US" sz="1800" b="1" dirty="0">
                <a:latin typeface="Arial" charset="0"/>
              </a:rPr>
              <a:t>1)	</a:t>
            </a:r>
            <a:r>
              <a:rPr lang="en-GB" sz="1800" b="1" dirty="0" smtClean="0">
                <a:latin typeface="Arial" charset="0"/>
              </a:rPr>
              <a:t>—</a:t>
            </a:r>
            <a:r>
              <a:rPr lang="en-US" sz="1800" b="1" dirty="0">
                <a:latin typeface="Arial" charset="0"/>
              </a:rPr>
              <a:t>	</a:t>
            </a:r>
            <a:r>
              <a:rPr lang="en-GB" sz="1800" b="1" dirty="0">
                <a:latin typeface="Arial" charset="0"/>
              </a:rPr>
              <a:t>–</a:t>
            </a:r>
            <a:r>
              <a:rPr lang="en-US" sz="1800" b="1" dirty="0" smtClean="0">
                <a:latin typeface="Arial" charset="0"/>
              </a:rPr>
              <a:t>0.43</a:t>
            </a:r>
            <a:endParaRPr lang="en-US" sz="1800" b="1" dirty="0">
              <a:latin typeface="Arial" charset="0"/>
            </a:endParaRPr>
          </a:p>
          <a:p>
            <a:pPr>
              <a:lnSpc>
                <a:spcPct val="90000"/>
              </a:lnSpc>
            </a:pPr>
            <a:r>
              <a:rPr lang="en-US" sz="1800" b="1" dirty="0">
                <a:latin typeface="Arial" charset="0"/>
              </a:rPr>
              <a:t>			(0.04</a:t>
            </a:r>
            <a:r>
              <a:rPr lang="en-US" sz="1800" b="1" dirty="0" smtClean="0">
                <a:latin typeface="Arial" charset="0"/>
              </a:rPr>
              <a:t>)</a:t>
            </a:r>
            <a:endParaRPr lang="en-US" sz="1800" b="1" dirty="0">
              <a:latin typeface="Arial" charset="0"/>
            </a:endParaRPr>
          </a:p>
          <a:p>
            <a:pPr>
              <a:lnSpc>
                <a:spcPct val="90000"/>
              </a:lnSpc>
              <a:spcBef>
                <a:spcPts val="800"/>
              </a:spcBef>
              <a:tabLst>
                <a:tab pos="457200" algn="l"/>
                <a:tab pos="2695575" algn="l"/>
                <a:tab pos="3857625" algn="l"/>
                <a:tab pos="5029200" algn="dec"/>
                <a:tab pos="6096000" algn="l"/>
                <a:tab pos="7315200" algn="dec"/>
              </a:tabLst>
            </a:pPr>
            <a:r>
              <a:rPr lang="en-US" sz="1800" b="1" dirty="0">
                <a:latin typeface="Arial" charset="0"/>
              </a:rPr>
              <a:t>	</a:t>
            </a:r>
            <a:r>
              <a:rPr lang="en-US" sz="1800" b="1" i="1" dirty="0">
                <a:latin typeface="Arial" charset="0"/>
              </a:rPr>
              <a:t>LGPRHOUS</a:t>
            </a:r>
            <a:r>
              <a:rPr lang="en-US" sz="1800" b="1" dirty="0">
                <a:latin typeface="Arial" charset="0"/>
              </a:rPr>
              <a:t>(</a:t>
            </a:r>
            <a:r>
              <a:rPr lang="en-US" sz="1800" b="1" dirty="0">
                <a:latin typeface="Arial" charset="0"/>
                <a:cs typeface="Arial" charset="0"/>
              </a:rPr>
              <a:t>–</a:t>
            </a:r>
            <a:r>
              <a:rPr lang="en-US" sz="1800" b="1" dirty="0">
                <a:latin typeface="Arial" charset="0"/>
              </a:rPr>
              <a:t>2)	</a:t>
            </a:r>
            <a:r>
              <a:rPr lang="en-GB" sz="1800" b="1" dirty="0" smtClean="0">
                <a:latin typeface="Arial" charset="0"/>
              </a:rPr>
              <a:t>—</a:t>
            </a:r>
            <a:r>
              <a:rPr lang="en-US" sz="1800" b="1" dirty="0">
                <a:latin typeface="Arial" charset="0"/>
              </a:rPr>
              <a:t>	</a:t>
            </a:r>
            <a:r>
              <a:rPr lang="en-GB" sz="1800" b="1" dirty="0" smtClean="0">
                <a:latin typeface="Arial" charset="0"/>
              </a:rPr>
              <a:t>—</a:t>
            </a:r>
            <a:endParaRPr lang="en-US" sz="1800" b="1" dirty="0">
              <a:latin typeface="Arial" charset="0"/>
            </a:endParaRPr>
          </a:p>
          <a:p>
            <a:pPr>
              <a:lnSpc>
                <a:spcPct val="90000"/>
              </a:lnSpc>
            </a:pPr>
            <a:r>
              <a:rPr lang="en-US" sz="1800" b="1" dirty="0">
                <a:latin typeface="Arial" charset="0"/>
              </a:rPr>
              <a:t>	</a:t>
            </a:r>
          </a:p>
          <a:p>
            <a:pPr>
              <a:lnSpc>
                <a:spcPct val="90000"/>
              </a:lnSpc>
              <a:spcBef>
                <a:spcPts val="800"/>
              </a:spcBef>
            </a:pPr>
            <a:r>
              <a:rPr lang="en-US" sz="1800" b="1" dirty="0">
                <a:latin typeface="Arial" charset="0"/>
              </a:rPr>
              <a:t>	</a:t>
            </a:r>
            <a:r>
              <a:rPr lang="en-US" sz="1800" b="1" i="1" dirty="0">
                <a:latin typeface="Arial" charset="0"/>
              </a:rPr>
              <a:t>R</a:t>
            </a:r>
            <a:r>
              <a:rPr lang="en-US" sz="1800" b="1" baseline="30000" dirty="0">
                <a:latin typeface="Arial" charset="0"/>
              </a:rPr>
              <a:t>2</a:t>
            </a:r>
            <a:r>
              <a:rPr lang="en-US" sz="1800" b="1" dirty="0">
                <a:latin typeface="Arial" charset="0"/>
              </a:rPr>
              <a:t>                            0.9985       </a:t>
            </a:r>
            <a:r>
              <a:rPr lang="en-US" sz="1800" b="1" dirty="0" smtClean="0">
                <a:latin typeface="Arial" charset="0"/>
              </a:rPr>
              <a:t>0.9989</a:t>
            </a:r>
            <a:endParaRPr lang="en-US" sz="1800" b="1" dirty="0">
              <a:latin typeface="Arial"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5893"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25</a:t>
            </a:r>
          </a:p>
        </p:txBody>
      </p:sp>
      <p:sp>
        <p:nvSpPr>
          <p:cNvPr id="165895"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So also are the results of regressing </a:t>
            </a:r>
            <a:r>
              <a:rPr lang="en-GB" sz="1500" b="1" i="1"/>
              <a:t>LGHOUS</a:t>
            </a:r>
            <a:r>
              <a:rPr lang="en-GB" sz="1500" b="1"/>
              <a:t> on </a:t>
            </a:r>
            <a:r>
              <a:rPr lang="en-GB" sz="1500" b="1" i="1"/>
              <a:t>LGDPI</a:t>
            </a:r>
            <a:r>
              <a:rPr lang="en-GB" sz="1500" b="1"/>
              <a:t> and </a:t>
            </a:r>
            <a:r>
              <a:rPr lang="en-GB" sz="1500" b="1" i="1"/>
              <a:t>LGPRHOUS</a:t>
            </a:r>
            <a:r>
              <a:rPr lang="en-GB" sz="1500" b="1"/>
              <a:t> lagged two years.</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3" name="Rectangle 5"/>
          <p:cNvSpPr>
            <a:spLocks noChangeArrowheads="1"/>
          </p:cNvSpPr>
          <p:nvPr/>
        </p:nvSpPr>
        <p:spPr bwMode="auto">
          <a:xfrm>
            <a:off x="491023" y="547200"/>
            <a:ext cx="8164800" cy="5011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13"/>
          <p:cNvSpPr/>
          <p:nvPr/>
        </p:nvSpPr>
        <p:spPr>
          <a:xfrm>
            <a:off x="522000" y="579600"/>
            <a:ext cx="8100000" cy="828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040"/>
          <p:cNvSpPr>
            <a:spLocks noChangeArrowheads="1"/>
          </p:cNvSpPr>
          <p:nvPr/>
        </p:nvSpPr>
        <p:spPr bwMode="auto">
          <a:xfrm>
            <a:off x="5091113" y="1407599"/>
            <a:ext cx="923925" cy="4118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Line 6"/>
          <p:cNvSpPr>
            <a:spLocks noChangeShapeType="1"/>
          </p:cNvSpPr>
          <p:nvPr/>
        </p:nvSpPr>
        <p:spPr bwMode="auto">
          <a:xfrm>
            <a:off x="500400" y="1407600"/>
            <a:ext cx="81432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8" name="Text Box 1034"/>
          <p:cNvSpPr txBox="1">
            <a:spLocks noChangeArrowheads="1"/>
          </p:cNvSpPr>
          <p:nvPr/>
        </p:nvSpPr>
        <p:spPr bwMode="auto">
          <a:xfrm>
            <a:off x="368301" y="482400"/>
            <a:ext cx="8204200" cy="50498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1pPr>
            <a:lvl2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2pPr>
            <a:lvl3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3pPr>
            <a:lvl4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4pPr>
            <a:lvl5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5pPr>
            <a:lvl6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6pPr>
            <a:lvl7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7pPr>
            <a:lvl8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8pPr>
            <a:lvl9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9pPr>
          </a:lstStyle>
          <a:p>
            <a:endParaRPr lang="en-US" sz="900" dirty="0">
              <a:latin typeface="Arial" charset="0"/>
            </a:endParaRPr>
          </a:p>
          <a:p>
            <a:pPr algn="ctr"/>
            <a:r>
              <a:rPr lang="en-US" sz="1800" b="1" dirty="0">
                <a:latin typeface="Arial" charset="0"/>
              </a:rPr>
              <a:t>Alternative dynamic specifications, housing services</a:t>
            </a:r>
          </a:p>
          <a:p>
            <a:pPr>
              <a:spcBef>
                <a:spcPts val="450"/>
              </a:spcBef>
            </a:pPr>
            <a:r>
              <a:rPr lang="en-US" sz="1800" b="1" dirty="0">
                <a:latin typeface="Arial" charset="0"/>
              </a:rPr>
              <a:t>	</a:t>
            </a:r>
            <a:r>
              <a:rPr lang="en-US" sz="1800" b="1" i="1" dirty="0">
                <a:latin typeface="Arial" charset="0"/>
              </a:rPr>
              <a:t>Variable</a:t>
            </a:r>
            <a:r>
              <a:rPr lang="en-US" sz="1800" b="1" dirty="0">
                <a:latin typeface="Arial" charset="0"/>
              </a:rPr>
              <a:t>                      (1)             (2)             (3</a:t>
            </a:r>
            <a:r>
              <a:rPr lang="en-US" sz="1800" b="1" dirty="0" smtClean="0">
                <a:latin typeface="Arial" charset="0"/>
              </a:rPr>
              <a:t>)</a:t>
            </a:r>
            <a:endParaRPr lang="en-US" sz="1800" b="1" dirty="0">
              <a:latin typeface="Arial" charset="0"/>
            </a:endParaRPr>
          </a:p>
          <a:p>
            <a:pPr>
              <a:lnSpc>
                <a:spcPct val="90000"/>
              </a:lnSpc>
              <a:spcBef>
                <a:spcPts val="2400"/>
              </a:spcBef>
              <a:tabLst>
                <a:tab pos="457200" algn="l"/>
                <a:tab pos="2743200" algn="dec"/>
                <a:tab pos="3857625" algn="l"/>
                <a:tab pos="4933950" algn="l"/>
                <a:tab pos="6172200" algn="dec"/>
                <a:tab pos="7315200" algn="dec"/>
              </a:tabLst>
            </a:pPr>
            <a:r>
              <a:rPr lang="en-US" sz="1800" b="1" dirty="0">
                <a:latin typeface="Arial" charset="0"/>
              </a:rPr>
              <a:t>	</a:t>
            </a:r>
            <a:r>
              <a:rPr lang="en-US" sz="1800" b="1" i="1" dirty="0">
                <a:latin typeface="Arial" charset="0"/>
              </a:rPr>
              <a:t>LGDPI</a:t>
            </a:r>
            <a:r>
              <a:rPr lang="en-US" sz="1800" b="1" dirty="0">
                <a:latin typeface="Arial" charset="0"/>
              </a:rPr>
              <a:t>	1.03	</a:t>
            </a:r>
            <a:r>
              <a:rPr lang="en-GB" sz="1800" b="1" dirty="0" smtClean="0">
                <a:latin typeface="Arial" charset="0"/>
              </a:rPr>
              <a:t>—</a:t>
            </a:r>
            <a:r>
              <a:rPr lang="en-US" sz="1800" b="1" dirty="0">
                <a:latin typeface="Arial" charset="0"/>
              </a:rPr>
              <a:t>	</a:t>
            </a:r>
            <a:r>
              <a:rPr lang="en-GB" sz="1800" b="1" dirty="0" smtClean="0">
                <a:latin typeface="Arial" charset="0"/>
              </a:rPr>
              <a:t>—</a:t>
            </a:r>
            <a:endParaRPr lang="en-US" sz="1800" b="1" dirty="0">
              <a:latin typeface="Arial" charset="0"/>
            </a:endParaRPr>
          </a:p>
          <a:p>
            <a:pPr>
              <a:lnSpc>
                <a:spcPct val="90000"/>
              </a:lnSpc>
            </a:pPr>
            <a:r>
              <a:rPr lang="en-US" sz="1800" b="1" dirty="0">
                <a:latin typeface="Arial" charset="0"/>
              </a:rPr>
              <a:t>		(0.01)		</a:t>
            </a:r>
          </a:p>
          <a:p>
            <a:pPr>
              <a:lnSpc>
                <a:spcPct val="90000"/>
              </a:lnSpc>
              <a:spcBef>
                <a:spcPts val="800"/>
              </a:spcBef>
              <a:tabLst>
                <a:tab pos="457200" algn="l"/>
                <a:tab pos="2695575" algn="l"/>
                <a:tab pos="3886200" algn="dec"/>
                <a:tab pos="4933950" algn="l"/>
                <a:tab pos="6172200" algn="dec"/>
                <a:tab pos="7315200" algn="dec"/>
              </a:tabLst>
            </a:pPr>
            <a:r>
              <a:rPr lang="en-US" sz="1800" b="1" dirty="0">
                <a:latin typeface="Arial" charset="0"/>
              </a:rPr>
              <a:t>	</a:t>
            </a:r>
            <a:r>
              <a:rPr lang="en-US" sz="1800" b="1" i="1" dirty="0">
                <a:latin typeface="Arial" charset="0"/>
              </a:rPr>
              <a:t>LGDPI</a:t>
            </a:r>
            <a:r>
              <a:rPr lang="en-US" sz="1800" b="1" dirty="0">
                <a:latin typeface="Arial" charset="0"/>
              </a:rPr>
              <a:t>(</a:t>
            </a:r>
            <a:r>
              <a:rPr lang="en-US" sz="1800" b="1" dirty="0">
                <a:latin typeface="Arial" charset="0"/>
                <a:cs typeface="Arial" charset="0"/>
              </a:rPr>
              <a:t>–</a:t>
            </a:r>
            <a:r>
              <a:rPr lang="en-US" sz="1800" b="1" dirty="0">
                <a:latin typeface="Arial" charset="0"/>
              </a:rPr>
              <a:t>1)	</a:t>
            </a:r>
            <a:r>
              <a:rPr lang="en-GB" sz="1800" b="1" dirty="0" smtClean="0">
                <a:latin typeface="Arial" charset="0"/>
              </a:rPr>
              <a:t>—</a:t>
            </a:r>
            <a:r>
              <a:rPr lang="en-US" sz="1800" b="1" dirty="0">
                <a:latin typeface="Arial" charset="0"/>
              </a:rPr>
              <a:t>	1.01	</a:t>
            </a:r>
            <a:r>
              <a:rPr lang="en-GB" sz="1800" b="1" dirty="0" smtClean="0">
                <a:latin typeface="Arial" charset="0"/>
              </a:rPr>
              <a:t>—</a:t>
            </a:r>
            <a:endParaRPr lang="en-US" sz="1800" b="1" dirty="0">
              <a:latin typeface="Arial" charset="0"/>
            </a:endParaRPr>
          </a:p>
          <a:p>
            <a:pPr>
              <a:lnSpc>
                <a:spcPct val="90000"/>
              </a:lnSpc>
            </a:pPr>
            <a:r>
              <a:rPr lang="en-US" sz="1800" b="1" dirty="0">
                <a:latin typeface="Arial" charset="0"/>
              </a:rPr>
              <a:t>			(0.01)	</a:t>
            </a:r>
          </a:p>
          <a:p>
            <a:pPr>
              <a:lnSpc>
                <a:spcPct val="90000"/>
              </a:lnSpc>
              <a:spcBef>
                <a:spcPts val="800"/>
              </a:spcBef>
              <a:tabLst>
                <a:tab pos="457200" algn="l"/>
                <a:tab pos="2695575" algn="l"/>
                <a:tab pos="3857625" algn="l"/>
                <a:tab pos="5029200" algn="dec"/>
                <a:tab pos="6096000" algn="l"/>
                <a:tab pos="7315200" algn="dec"/>
              </a:tabLst>
            </a:pPr>
            <a:r>
              <a:rPr lang="en-US" sz="1800" b="1" dirty="0">
                <a:latin typeface="Arial" charset="0"/>
              </a:rPr>
              <a:t>	</a:t>
            </a:r>
            <a:r>
              <a:rPr lang="en-US" sz="1800" b="1" i="1" dirty="0">
                <a:latin typeface="Arial" charset="0"/>
              </a:rPr>
              <a:t>LGDPI</a:t>
            </a:r>
            <a:r>
              <a:rPr lang="en-US" sz="1800" b="1" dirty="0">
                <a:latin typeface="Arial" charset="0"/>
              </a:rPr>
              <a:t>(</a:t>
            </a:r>
            <a:r>
              <a:rPr lang="en-US" sz="1800" b="1" dirty="0">
                <a:latin typeface="Arial" charset="0"/>
                <a:cs typeface="Arial" charset="0"/>
              </a:rPr>
              <a:t>–</a:t>
            </a:r>
            <a:r>
              <a:rPr lang="en-US" sz="1800" b="1" dirty="0">
                <a:latin typeface="Arial" charset="0"/>
              </a:rPr>
              <a:t>2)	</a:t>
            </a:r>
            <a:r>
              <a:rPr lang="en-GB" sz="1800" b="1" dirty="0" smtClean="0">
                <a:latin typeface="Arial" charset="0"/>
              </a:rPr>
              <a:t>—</a:t>
            </a:r>
            <a:r>
              <a:rPr lang="en-US" sz="1800" b="1" dirty="0">
                <a:latin typeface="Arial" charset="0"/>
              </a:rPr>
              <a:t>	</a:t>
            </a:r>
            <a:r>
              <a:rPr lang="en-GB" sz="1800" b="1" dirty="0" smtClean="0">
                <a:latin typeface="Arial" charset="0"/>
              </a:rPr>
              <a:t>—</a:t>
            </a:r>
            <a:r>
              <a:rPr lang="en-US" sz="1800" b="1" dirty="0">
                <a:latin typeface="Arial" charset="0"/>
              </a:rPr>
              <a:t>	</a:t>
            </a:r>
            <a:r>
              <a:rPr lang="en-US" sz="1800" b="1" dirty="0" smtClean="0">
                <a:latin typeface="Arial" charset="0"/>
              </a:rPr>
              <a:t>0.98</a:t>
            </a:r>
            <a:endParaRPr lang="en-US" sz="1800" b="1" dirty="0">
              <a:latin typeface="Arial" charset="0"/>
            </a:endParaRPr>
          </a:p>
          <a:p>
            <a:pPr>
              <a:lnSpc>
                <a:spcPct val="90000"/>
              </a:lnSpc>
            </a:pPr>
            <a:r>
              <a:rPr lang="en-US" sz="1800" b="1" dirty="0">
                <a:latin typeface="Arial" charset="0"/>
              </a:rPr>
              <a:t>				(0.01</a:t>
            </a:r>
            <a:r>
              <a:rPr lang="en-US" sz="1800" b="1" dirty="0" smtClean="0">
                <a:latin typeface="Arial" charset="0"/>
              </a:rPr>
              <a:t>)</a:t>
            </a:r>
            <a:endParaRPr lang="en-US" sz="1800" b="1" dirty="0">
              <a:latin typeface="Arial" charset="0"/>
            </a:endParaRPr>
          </a:p>
          <a:p>
            <a:pPr>
              <a:lnSpc>
                <a:spcPct val="90000"/>
              </a:lnSpc>
              <a:spcBef>
                <a:spcPts val="800"/>
              </a:spcBef>
              <a:tabLst>
                <a:tab pos="457200" algn="l"/>
                <a:tab pos="2743200" algn="dec"/>
                <a:tab pos="3857625" algn="l"/>
                <a:tab pos="4933950" algn="l"/>
                <a:tab pos="6172200" algn="dec"/>
                <a:tab pos="7315200" algn="dec"/>
              </a:tabLst>
            </a:pPr>
            <a:r>
              <a:rPr lang="en-US" sz="1800" b="1" dirty="0">
                <a:latin typeface="Arial" charset="0"/>
              </a:rPr>
              <a:t>	</a:t>
            </a:r>
            <a:r>
              <a:rPr lang="en-US" sz="1800" b="1" i="1" dirty="0">
                <a:latin typeface="Arial" charset="0"/>
              </a:rPr>
              <a:t>LGPRHOUS</a:t>
            </a:r>
            <a:r>
              <a:rPr lang="en-US" sz="1800" b="1" dirty="0">
                <a:latin typeface="Arial" charset="0"/>
              </a:rPr>
              <a:t>	</a:t>
            </a:r>
            <a:r>
              <a:rPr lang="en-GB" sz="1800" b="1" dirty="0">
                <a:latin typeface="Arial" charset="0"/>
              </a:rPr>
              <a:t>–</a:t>
            </a:r>
            <a:r>
              <a:rPr lang="en-US" sz="1800" b="1" dirty="0">
                <a:latin typeface="Arial" charset="0"/>
              </a:rPr>
              <a:t>0.48	</a:t>
            </a:r>
            <a:r>
              <a:rPr lang="en-GB" sz="1800" b="1" dirty="0" smtClean="0">
                <a:latin typeface="Arial" charset="0"/>
              </a:rPr>
              <a:t>—</a:t>
            </a:r>
            <a:r>
              <a:rPr lang="en-US" sz="1800" b="1" dirty="0">
                <a:latin typeface="Arial" charset="0"/>
              </a:rPr>
              <a:t>	</a:t>
            </a:r>
            <a:r>
              <a:rPr lang="en-GB" sz="1800" b="1" dirty="0" smtClean="0">
                <a:latin typeface="Arial" charset="0"/>
              </a:rPr>
              <a:t>—</a:t>
            </a:r>
            <a:endParaRPr lang="en-US" sz="1800" b="1" dirty="0">
              <a:latin typeface="Arial" charset="0"/>
            </a:endParaRPr>
          </a:p>
          <a:p>
            <a:pPr>
              <a:lnSpc>
                <a:spcPct val="90000"/>
              </a:lnSpc>
            </a:pPr>
            <a:r>
              <a:rPr lang="en-US" sz="1800" b="1" dirty="0">
                <a:latin typeface="Arial" charset="0"/>
              </a:rPr>
              <a:t>		(0.04)		</a:t>
            </a:r>
          </a:p>
          <a:p>
            <a:pPr>
              <a:lnSpc>
                <a:spcPct val="90000"/>
              </a:lnSpc>
              <a:spcBef>
                <a:spcPts val="800"/>
              </a:spcBef>
              <a:tabLst>
                <a:tab pos="457200" algn="l"/>
                <a:tab pos="2695575" algn="l"/>
                <a:tab pos="3886200" algn="dec"/>
                <a:tab pos="4933950" algn="l"/>
                <a:tab pos="6172200" algn="dec"/>
                <a:tab pos="7315200" algn="dec"/>
              </a:tabLst>
            </a:pPr>
            <a:r>
              <a:rPr lang="en-US" sz="1800" b="1" dirty="0">
                <a:latin typeface="Arial" charset="0"/>
              </a:rPr>
              <a:t>	</a:t>
            </a:r>
            <a:r>
              <a:rPr lang="en-US" sz="1800" b="1" i="1" dirty="0">
                <a:latin typeface="Arial" charset="0"/>
              </a:rPr>
              <a:t>LGPRHOUS</a:t>
            </a:r>
            <a:r>
              <a:rPr lang="en-US" sz="1800" b="1" dirty="0">
                <a:latin typeface="Arial" charset="0"/>
              </a:rPr>
              <a:t>(</a:t>
            </a:r>
            <a:r>
              <a:rPr lang="en-US" sz="1800" b="1" dirty="0">
                <a:latin typeface="Arial" charset="0"/>
                <a:cs typeface="Arial" charset="0"/>
              </a:rPr>
              <a:t>–</a:t>
            </a:r>
            <a:r>
              <a:rPr lang="en-US" sz="1800" b="1" dirty="0">
                <a:latin typeface="Arial" charset="0"/>
              </a:rPr>
              <a:t>1)	</a:t>
            </a:r>
            <a:r>
              <a:rPr lang="en-GB" sz="1800" b="1" dirty="0" smtClean="0">
                <a:latin typeface="Arial" charset="0"/>
              </a:rPr>
              <a:t>—</a:t>
            </a:r>
            <a:r>
              <a:rPr lang="en-US" sz="1800" b="1" dirty="0">
                <a:latin typeface="Arial" charset="0"/>
              </a:rPr>
              <a:t>	</a:t>
            </a:r>
            <a:r>
              <a:rPr lang="en-GB" sz="1800" b="1" dirty="0">
                <a:latin typeface="Arial" charset="0"/>
              </a:rPr>
              <a:t>–</a:t>
            </a:r>
            <a:r>
              <a:rPr lang="en-US" sz="1800" b="1" dirty="0">
                <a:latin typeface="Arial" charset="0"/>
              </a:rPr>
              <a:t>0.43	</a:t>
            </a:r>
            <a:r>
              <a:rPr lang="en-GB" sz="1800" b="1" dirty="0" smtClean="0">
                <a:latin typeface="Arial" charset="0"/>
              </a:rPr>
              <a:t>—</a:t>
            </a:r>
            <a:endParaRPr lang="en-US" sz="1800" b="1" dirty="0">
              <a:latin typeface="Arial" charset="0"/>
            </a:endParaRPr>
          </a:p>
          <a:p>
            <a:pPr>
              <a:lnSpc>
                <a:spcPct val="90000"/>
              </a:lnSpc>
            </a:pPr>
            <a:r>
              <a:rPr lang="en-US" sz="1800" b="1" dirty="0">
                <a:latin typeface="Arial" charset="0"/>
              </a:rPr>
              <a:t>			(0.04)	</a:t>
            </a:r>
          </a:p>
          <a:p>
            <a:pPr>
              <a:lnSpc>
                <a:spcPct val="90000"/>
              </a:lnSpc>
              <a:spcBef>
                <a:spcPts val="800"/>
              </a:spcBef>
              <a:tabLst>
                <a:tab pos="457200" algn="l"/>
                <a:tab pos="2695575" algn="l"/>
                <a:tab pos="3857625" algn="l"/>
                <a:tab pos="5029200" algn="dec"/>
                <a:tab pos="6096000" algn="l"/>
                <a:tab pos="7315200" algn="dec"/>
              </a:tabLst>
            </a:pPr>
            <a:r>
              <a:rPr lang="en-US" sz="1800" b="1" dirty="0">
                <a:latin typeface="Arial" charset="0"/>
              </a:rPr>
              <a:t>	</a:t>
            </a:r>
            <a:r>
              <a:rPr lang="en-US" sz="1800" b="1" i="1" dirty="0">
                <a:latin typeface="Arial" charset="0"/>
              </a:rPr>
              <a:t>LGPRHOUS</a:t>
            </a:r>
            <a:r>
              <a:rPr lang="en-US" sz="1800" b="1" dirty="0">
                <a:latin typeface="Arial" charset="0"/>
              </a:rPr>
              <a:t>(</a:t>
            </a:r>
            <a:r>
              <a:rPr lang="en-US" sz="1800" b="1" dirty="0">
                <a:latin typeface="Arial" charset="0"/>
                <a:cs typeface="Arial" charset="0"/>
              </a:rPr>
              <a:t>–</a:t>
            </a:r>
            <a:r>
              <a:rPr lang="en-US" sz="1800" b="1" dirty="0">
                <a:latin typeface="Arial" charset="0"/>
              </a:rPr>
              <a:t>2)	</a:t>
            </a:r>
            <a:r>
              <a:rPr lang="en-GB" sz="1800" b="1" dirty="0" smtClean="0">
                <a:latin typeface="Arial" charset="0"/>
              </a:rPr>
              <a:t>—</a:t>
            </a:r>
            <a:r>
              <a:rPr lang="en-US" sz="1800" b="1" dirty="0">
                <a:latin typeface="Arial" charset="0"/>
              </a:rPr>
              <a:t>	</a:t>
            </a:r>
            <a:r>
              <a:rPr lang="en-GB" sz="1800" b="1" dirty="0" smtClean="0">
                <a:latin typeface="Arial" charset="0"/>
              </a:rPr>
              <a:t>—</a:t>
            </a:r>
            <a:r>
              <a:rPr lang="en-US" sz="1800" b="1" dirty="0">
                <a:latin typeface="Arial" charset="0"/>
              </a:rPr>
              <a:t>	</a:t>
            </a:r>
            <a:r>
              <a:rPr lang="en-GB" sz="1800" b="1" dirty="0">
                <a:latin typeface="Arial" charset="0"/>
              </a:rPr>
              <a:t>–</a:t>
            </a:r>
            <a:r>
              <a:rPr lang="en-US" sz="1800" b="1" dirty="0" smtClean="0">
                <a:latin typeface="Arial" charset="0"/>
              </a:rPr>
              <a:t>0.38</a:t>
            </a:r>
            <a:endParaRPr lang="en-US" sz="1800" b="1" dirty="0">
              <a:latin typeface="Arial" charset="0"/>
            </a:endParaRPr>
          </a:p>
          <a:p>
            <a:pPr>
              <a:lnSpc>
                <a:spcPct val="90000"/>
              </a:lnSpc>
            </a:pPr>
            <a:r>
              <a:rPr lang="en-US" sz="1800" b="1" dirty="0">
                <a:latin typeface="Arial" charset="0"/>
              </a:rPr>
              <a:t>				(0.04</a:t>
            </a:r>
            <a:r>
              <a:rPr lang="en-US" sz="1800" b="1" dirty="0" smtClean="0">
                <a:latin typeface="Arial" charset="0"/>
              </a:rPr>
              <a:t>)</a:t>
            </a:r>
            <a:endParaRPr lang="en-US" sz="1800" b="1" dirty="0">
              <a:latin typeface="Arial" charset="0"/>
            </a:endParaRPr>
          </a:p>
          <a:p>
            <a:pPr>
              <a:lnSpc>
                <a:spcPct val="90000"/>
              </a:lnSpc>
              <a:spcBef>
                <a:spcPts val="800"/>
              </a:spcBef>
            </a:pPr>
            <a:r>
              <a:rPr lang="en-US" sz="1800" b="1" dirty="0">
                <a:latin typeface="Arial" charset="0"/>
              </a:rPr>
              <a:t>	</a:t>
            </a:r>
            <a:r>
              <a:rPr lang="en-US" sz="1800" b="1" i="1" dirty="0">
                <a:latin typeface="Arial" charset="0"/>
              </a:rPr>
              <a:t>R</a:t>
            </a:r>
            <a:r>
              <a:rPr lang="en-US" sz="1800" b="1" baseline="30000" dirty="0">
                <a:latin typeface="Arial" charset="0"/>
              </a:rPr>
              <a:t>2</a:t>
            </a:r>
            <a:r>
              <a:rPr lang="en-US" sz="1800" b="1" dirty="0">
                <a:latin typeface="Arial" charset="0"/>
              </a:rPr>
              <a:t>                            0.9985       0.9989       </a:t>
            </a:r>
            <a:r>
              <a:rPr lang="en-US" sz="1800" b="1" dirty="0" smtClean="0">
                <a:latin typeface="Arial" charset="0"/>
              </a:rPr>
              <a:t>0.9988</a:t>
            </a:r>
            <a:endParaRPr lang="en-US" sz="1800" b="1" dirty="0">
              <a:latin typeface="Arial"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1323" name="Text Box 11"/>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26</a:t>
            </a:r>
          </a:p>
        </p:txBody>
      </p:sp>
      <p:sp>
        <p:nvSpPr>
          <p:cNvPr id="141326"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One approach to discriminating between the effects of current and lagged income and price is to include both in the equation.  Since both may be important, failure to do so may give rise to omitted variable bias.</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3" name="Rectangle 5"/>
          <p:cNvSpPr>
            <a:spLocks noChangeArrowheads="1"/>
          </p:cNvSpPr>
          <p:nvPr/>
        </p:nvSpPr>
        <p:spPr bwMode="auto">
          <a:xfrm>
            <a:off x="491023" y="547200"/>
            <a:ext cx="8164800" cy="5011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13"/>
          <p:cNvSpPr/>
          <p:nvPr/>
        </p:nvSpPr>
        <p:spPr>
          <a:xfrm>
            <a:off x="522000" y="579600"/>
            <a:ext cx="8100000" cy="828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040"/>
          <p:cNvSpPr>
            <a:spLocks noChangeArrowheads="1"/>
          </p:cNvSpPr>
          <p:nvPr/>
        </p:nvSpPr>
        <p:spPr bwMode="auto">
          <a:xfrm>
            <a:off x="6234113" y="1407599"/>
            <a:ext cx="923925" cy="4118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Line 6"/>
          <p:cNvSpPr>
            <a:spLocks noChangeShapeType="1"/>
          </p:cNvSpPr>
          <p:nvPr/>
        </p:nvSpPr>
        <p:spPr bwMode="auto">
          <a:xfrm>
            <a:off x="500400" y="1407600"/>
            <a:ext cx="81432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8" name="Text Box 1034"/>
          <p:cNvSpPr txBox="1">
            <a:spLocks noChangeArrowheads="1"/>
          </p:cNvSpPr>
          <p:nvPr/>
        </p:nvSpPr>
        <p:spPr bwMode="auto">
          <a:xfrm>
            <a:off x="368301" y="482400"/>
            <a:ext cx="8204200" cy="50498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1pPr>
            <a:lvl2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2pPr>
            <a:lvl3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3pPr>
            <a:lvl4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4pPr>
            <a:lvl5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5pPr>
            <a:lvl6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6pPr>
            <a:lvl7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7pPr>
            <a:lvl8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8pPr>
            <a:lvl9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9pPr>
          </a:lstStyle>
          <a:p>
            <a:endParaRPr lang="en-US" sz="900" dirty="0">
              <a:latin typeface="Arial" charset="0"/>
            </a:endParaRPr>
          </a:p>
          <a:p>
            <a:pPr algn="ctr"/>
            <a:r>
              <a:rPr lang="en-US" sz="1800" b="1" dirty="0">
                <a:latin typeface="Arial" charset="0"/>
              </a:rPr>
              <a:t>Alternative dynamic specifications, housing services</a:t>
            </a:r>
          </a:p>
          <a:p>
            <a:pPr>
              <a:spcBef>
                <a:spcPts val="450"/>
              </a:spcBef>
            </a:pPr>
            <a:r>
              <a:rPr lang="en-US" sz="1800" b="1" dirty="0">
                <a:latin typeface="Arial" charset="0"/>
              </a:rPr>
              <a:t>	</a:t>
            </a:r>
            <a:r>
              <a:rPr lang="en-US" sz="1800" b="1" i="1" dirty="0">
                <a:latin typeface="Arial" charset="0"/>
              </a:rPr>
              <a:t>Variable</a:t>
            </a:r>
            <a:r>
              <a:rPr lang="en-US" sz="1800" b="1" dirty="0">
                <a:latin typeface="Arial" charset="0"/>
              </a:rPr>
              <a:t>                      (1)             (2)             (3)              (4</a:t>
            </a:r>
            <a:r>
              <a:rPr lang="en-US" sz="1800" b="1" dirty="0" smtClean="0">
                <a:latin typeface="Arial" charset="0"/>
              </a:rPr>
              <a:t>)</a:t>
            </a:r>
            <a:endParaRPr lang="en-US" sz="1800" b="1" dirty="0">
              <a:latin typeface="Arial" charset="0"/>
            </a:endParaRPr>
          </a:p>
          <a:p>
            <a:pPr>
              <a:lnSpc>
                <a:spcPct val="90000"/>
              </a:lnSpc>
              <a:spcBef>
                <a:spcPts val="2400"/>
              </a:spcBef>
              <a:tabLst>
                <a:tab pos="457200" algn="l"/>
                <a:tab pos="2743200" algn="dec"/>
                <a:tab pos="3857625" algn="l"/>
                <a:tab pos="4933950" algn="l"/>
                <a:tab pos="6172200" algn="dec"/>
                <a:tab pos="7315200" algn="dec"/>
              </a:tabLst>
            </a:pPr>
            <a:r>
              <a:rPr lang="en-US" sz="1800" b="1" dirty="0">
                <a:latin typeface="Arial" charset="0"/>
              </a:rPr>
              <a:t>	</a:t>
            </a:r>
            <a:r>
              <a:rPr lang="en-US" sz="1800" b="1" i="1" dirty="0">
                <a:latin typeface="Arial" charset="0"/>
              </a:rPr>
              <a:t>LGDPI</a:t>
            </a:r>
            <a:r>
              <a:rPr lang="en-US" sz="1800" b="1" dirty="0">
                <a:latin typeface="Arial" charset="0"/>
              </a:rPr>
              <a:t>	1.03	</a:t>
            </a:r>
            <a:r>
              <a:rPr lang="en-GB" sz="1800" b="1" dirty="0" smtClean="0">
                <a:latin typeface="Arial" charset="0"/>
              </a:rPr>
              <a:t>—</a:t>
            </a:r>
            <a:r>
              <a:rPr lang="en-US" sz="1800" b="1" dirty="0">
                <a:latin typeface="Arial" charset="0"/>
              </a:rPr>
              <a:t>	</a:t>
            </a:r>
            <a:r>
              <a:rPr lang="en-GB" sz="1800" b="1" dirty="0" smtClean="0">
                <a:latin typeface="Arial" charset="0"/>
              </a:rPr>
              <a:t>—</a:t>
            </a:r>
            <a:r>
              <a:rPr lang="en-US" sz="1800" b="1" dirty="0">
                <a:latin typeface="Arial" charset="0"/>
              </a:rPr>
              <a:t>	</a:t>
            </a:r>
            <a:r>
              <a:rPr lang="en-US" sz="1800" b="1" dirty="0" smtClean="0">
                <a:latin typeface="Arial" charset="0"/>
              </a:rPr>
              <a:t>0.33</a:t>
            </a:r>
            <a:endParaRPr lang="en-US" sz="1800" b="1" dirty="0">
              <a:latin typeface="Arial" charset="0"/>
            </a:endParaRPr>
          </a:p>
          <a:p>
            <a:pPr>
              <a:lnSpc>
                <a:spcPct val="90000"/>
              </a:lnSpc>
            </a:pPr>
            <a:r>
              <a:rPr lang="en-US" sz="1800" b="1" dirty="0">
                <a:latin typeface="Arial" charset="0"/>
              </a:rPr>
              <a:t>		(0.01)			(0.15)	</a:t>
            </a:r>
          </a:p>
          <a:p>
            <a:pPr>
              <a:lnSpc>
                <a:spcPct val="90000"/>
              </a:lnSpc>
              <a:spcBef>
                <a:spcPts val="800"/>
              </a:spcBef>
              <a:tabLst>
                <a:tab pos="457200" algn="l"/>
                <a:tab pos="2695575" algn="l"/>
                <a:tab pos="3886200" algn="dec"/>
                <a:tab pos="4933950" algn="l"/>
                <a:tab pos="6172200" algn="dec"/>
                <a:tab pos="7315200" algn="dec"/>
              </a:tabLst>
            </a:pPr>
            <a:r>
              <a:rPr lang="en-US" sz="1800" b="1" dirty="0">
                <a:latin typeface="Arial" charset="0"/>
              </a:rPr>
              <a:t>	</a:t>
            </a:r>
            <a:r>
              <a:rPr lang="en-US" sz="1800" b="1" i="1" dirty="0">
                <a:latin typeface="Arial" charset="0"/>
              </a:rPr>
              <a:t>LGDPI</a:t>
            </a:r>
            <a:r>
              <a:rPr lang="en-US" sz="1800" b="1" dirty="0">
                <a:latin typeface="Arial" charset="0"/>
              </a:rPr>
              <a:t>(</a:t>
            </a:r>
            <a:r>
              <a:rPr lang="en-US" sz="1800" b="1" dirty="0">
                <a:latin typeface="Arial" charset="0"/>
                <a:cs typeface="Arial" charset="0"/>
              </a:rPr>
              <a:t>–</a:t>
            </a:r>
            <a:r>
              <a:rPr lang="en-US" sz="1800" b="1" dirty="0">
                <a:latin typeface="Arial" charset="0"/>
              </a:rPr>
              <a:t>1)	</a:t>
            </a:r>
            <a:r>
              <a:rPr lang="en-GB" sz="1800" b="1" dirty="0" smtClean="0">
                <a:latin typeface="Arial" charset="0"/>
              </a:rPr>
              <a:t>—</a:t>
            </a:r>
            <a:r>
              <a:rPr lang="en-US" sz="1800" b="1" dirty="0">
                <a:latin typeface="Arial" charset="0"/>
              </a:rPr>
              <a:t>	1.01	</a:t>
            </a:r>
            <a:r>
              <a:rPr lang="en-GB" sz="1800" b="1" dirty="0" smtClean="0">
                <a:latin typeface="Arial" charset="0"/>
              </a:rPr>
              <a:t>—</a:t>
            </a:r>
            <a:r>
              <a:rPr lang="en-US" sz="1800" b="1" dirty="0">
                <a:latin typeface="Arial" charset="0"/>
              </a:rPr>
              <a:t>	</a:t>
            </a:r>
            <a:r>
              <a:rPr lang="en-US" sz="1800" b="1" dirty="0" smtClean="0">
                <a:latin typeface="Arial" charset="0"/>
              </a:rPr>
              <a:t>0.68</a:t>
            </a:r>
            <a:endParaRPr lang="en-US" sz="1800" b="1" dirty="0">
              <a:latin typeface="Arial" charset="0"/>
            </a:endParaRPr>
          </a:p>
          <a:p>
            <a:pPr>
              <a:lnSpc>
                <a:spcPct val="90000"/>
              </a:lnSpc>
            </a:pPr>
            <a:r>
              <a:rPr lang="en-US" sz="1800" b="1" dirty="0">
                <a:latin typeface="Arial" charset="0"/>
              </a:rPr>
              <a:t>			(0.01)		(0.15</a:t>
            </a:r>
            <a:r>
              <a:rPr lang="en-US" sz="1800" b="1" dirty="0" smtClean="0">
                <a:latin typeface="Arial" charset="0"/>
              </a:rPr>
              <a:t>)</a:t>
            </a:r>
            <a:endParaRPr lang="en-US" sz="1800" b="1" dirty="0">
              <a:latin typeface="Arial" charset="0"/>
            </a:endParaRPr>
          </a:p>
          <a:p>
            <a:pPr>
              <a:lnSpc>
                <a:spcPct val="90000"/>
              </a:lnSpc>
              <a:spcBef>
                <a:spcPts val="800"/>
              </a:spcBef>
              <a:tabLst>
                <a:tab pos="457200" algn="l"/>
                <a:tab pos="2695575" algn="l"/>
                <a:tab pos="3857625" algn="l"/>
                <a:tab pos="5029200" algn="dec"/>
                <a:tab pos="6096000" algn="l"/>
                <a:tab pos="7315200" algn="dec"/>
              </a:tabLst>
            </a:pPr>
            <a:r>
              <a:rPr lang="en-US" sz="1800" b="1" dirty="0">
                <a:latin typeface="Arial" charset="0"/>
              </a:rPr>
              <a:t>	</a:t>
            </a:r>
            <a:r>
              <a:rPr lang="en-US" sz="1800" b="1" i="1" dirty="0">
                <a:latin typeface="Arial" charset="0"/>
              </a:rPr>
              <a:t>LGDPI</a:t>
            </a:r>
            <a:r>
              <a:rPr lang="en-US" sz="1800" b="1" dirty="0">
                <a:latin typeface="Arial" charset="0"/>
              </a:rPr>
              <a:t>(</a:t>
            </a:r>
            <a:r>
              <a:rPr lang="en-US" sz="1800" b="1" dirty="0">
                <a:latin typeface="Arial" charset="0"/>
                <a:cs typeface="Arial" charset="0"/>
              </a:rPr>
              <a:t>–</a:t>
            </a:r>
            <a:r>
              <a:rPr lang="en-US" sz="1800" b="1" dirty="0">
                <a:latin typeface="Arial" charset="0"/>
              </a:rPr>
              <a:t>2)	</a:t>
            </a:r>
            <a:r>
              <a:rPr lang="en-GB" sz="1800" b="1" dirty="0" smtClean="0">
                <a:latin typeface="Arial" charset="0"/>
              </a:rPr>
              <a:t>—</a:t>
            </a:r>
            <a:r>
              <a:rPr lang="en-US" sz="1800" b="1" dirty="0">
                <a:latin typeface="Arial" charset="0"/>
              </a:rPr>
              <a:t>	</a:t>
            </a:r>
            <a:r>
              <a:rPr lang="en-GB" sz="1800" b="1" dirty="0" smtClean="0">
                <a:latin typeface="Arial" charset="0"/>
              </a:rPr>
              <a:t>—</a:t>
            </a:r>
            <a:r>
              <a:rPr lang="en-US" sz="1800" b="1" dirty="0">
                <a:latin typeface="Arial" charset="0"/>
              </a:rPr>
              <a:t>	0.98	</a:t>
            </a:r>
            <a:r>
              <a:rPr lang="en-GB" sz="1800" b="1" dirty="0" smtClean="0">
                <a:latin typeface="Arial" charset="0"/>
              </a:rPr>
              <a:t>—</a:t>
            </a:r>
            <a:endParaRPr lang="en-US" sz="1800" b="1" dirty="0">
              <a:latin typeface="Arial" charset="0"/>
            </a:endParaRPr>
          </a:p>
          <a:p>
            <a:pPr>
              <a:lnSpc>
                <a:spcPct val="90000"/>
              </a:lnSpc>
            </a:pPr>
            <a:r>
              <a:rPr lang="en-US" sz="1800" b="1" dirty="0">
                <a:latin typeface="Arial" charset="0"/>
              </a:rPr>
              <a:t>				(0.01)	</a:t>
            </a:r>
          </a:p>
          <a:p>
            <a:pPr>
              <a:lnSpc>
                <a:spcPct val="90000"/>
              </a:lnSpc>
              <a:spcBef>
                <a:spcPts val="800"/>
              </a:spcBef>
              <a:tabLst>
                <a:tab pos="457200" algn="l"/>
                <a:tab pos="2743200" algn="dec"/>
                <a:tab pos="3857625" algn="l"/>
                <a:tab pos="4933950" algn="l"/>
                <a:tab pos="6172200" algn="dec"/>
                <a:tab pos="7315200" algn="dec"/>
              </a:tabLst>
            </a:pPr>
            <a:r>
              <a:rPr lang="en-US" sz="1800" b="1" dirty="0">
                <a:latin typeface="Arial" charset="0"/>
              </a:rPr>
              <a:t>	</a:t>
            </a:r>
            <a:r>
              <a:rPr lang="en-US" sz="1800" b="1" i="1" dirty="0">
                <a:latin typeface="Arial" charset="0"/>
              </a:rPr>
              <a:t>LGPRHOUS</a:t>
            </a:r>
            <a:r>
              <a:rPr lang="en-US" sz="1800" b="1" dirty="0">
                <a:latin typeface="Arial" charset="0"/>
              </a:rPr>
              <a:t>	</a:t>
            </a:r>
            <a:r>
              <a:rPr lang="en-GB" sz="1800" b="1" dirty="0">
                <a:latin typeface="Arial" charset="0"/>
              </a:rPr>
              <a:t>–</a:t>
            </a:r>
            <a:r>
              <a:rPr lang="en-US" sz="1800" b="1" dirty="0">
                <a:latin typeface="Arial" charset="0"/>
              </a:rPr>
              <a:t>0.48	</a:t>
            </a:r>
            <a:r>
              <a:rPr lang="en-GB" sz="1800" b="1" dirty="0" smtClean="0">
                <a:latin typeface="Arial" charset="0"/>
              </a:rPr>
              <a:t>—</a:t>
            </a:r>
            <a:r>
              <a:rPr lang="en-US" sz="1800" b="1" dirty="0">
                <a:latin typeface="Arial" charset="0"/>
              </a:rPr>
              <a:t>	</a:t>
            </a:r>
            <a:r>
              <a:rPr lang="en-GB" sz="1800" b="1" dirty="0" smtClean="0">
                <a:latin typeface="Arial" charset="0"/>
              </a:rPr>
              <a:t>—</a:t>
            </a:r>
            <a:r>
              <a:rPr lang="en-US" sz="1800" b="1" dirty="0">
                <a:latin typeface="Arial" charset="0"/>
              </a:rPr>
              <a:t>	</a:t>
            </a:r>
            <a:r>
              <a:rPr lang="en-GB" sz="1800" b="1" dirty="0">
                <a:latin typeface="Arial" charset="0"/>
              </a:rPr>
              <a:t>–</a:t>
            </a:r>
            <a:r>
              <a:rPr lang="en-US" sz="1800" b="1" dirty="0" smtClean="0">
                <a:latin typeface="Arial" charset="0"/>
              </a:rPr>
              <a:t>0.09</a:t>
            </a:r>
            <a:endParaRPr lang="en-US" sz="1800" b="1" dirty="0">
              <a:latin typeface="Arial" charset="0"/>
            </a:endParaRPr>
          </a:p>
          <a:p>
            <a:pPr>
              <a:lnSpc>
                <a:spcPct val="90000"/>
              </a:lnSpc>
            </a:pPr>
            <a:r>
              <a:rPr lang="en-US" sz="1800" b="1" dirty="0">
                <a:latin typeface="Arial" charset="0"/>
              </a:rPr>
              <a:t>		(0.04)			(0.17</a:t>
            </a:r>
            <a:r>
              <a:rPr lang="en-US" sz="1800" b="1" dirty="0" smtClean="0">
                <a:latin typeface="Arial" charset="0"/>
              </a:rPr>
              <a:t>)</a:t>
            </a:r>
            <a:endParaRPr lang="en-US" sz="1800" b="1" dirty="0">
              <a:latin typeface="Arial" charset="0"/>
            </a:endParaRPr>
          </a:p>
          <a:p>
            <a:pPr>
              <a:lnSpc>
                <a:spcPct val="90000"/>
              </a:lnSpc>
              <a:spcBef>
                <a:spcPts val="800"/>
              </a:spcBef>
              <a:tabLst>
                <a:tab pos="457200" algn="l"/>
                <a:tab pos="2695575" algn="l"/>
                <a:tab pos="3886200" algn="dec"/>
                <a:tab pos="4933950" algn="l"/>
                <a:tab pos="6172200" algn="dec"/>
                <a:tab pos="7315200" algn="dec"/>
              </a:tabLst>
            </a:pPr>
            <a:r>
              <a:rPr lang="en-US" sz="1800" b="1" dirty="0">
                <a:latin typeface="Arial" charset="0"/>
              </a:rPr>
              <a:t>	</a:t>
            </a:r>
            <a:r>
              <a:rPr lang="en-US" sz="1800" b="1" i="1" dirty="0">
                <a:latin typeface="Arial" charset="0"/>
              </a:rPr>
              <a:t>LGPRHOUS</a:t>
            </a:r>
            <a:r>
              <a:rPr lang="en-US" sz="1800" b="1" dirty="0">
                <a:latin typeface="Arial" charset="0"/>
              </a:rPr>
              <a:t>(</a:t>
            </a:r>
            <a:r>
              <a:rPr lang="en-US" sz="1800" b="1" dirty="0">
                <a:latin typeface="Arial" charset="0"/>
                <a:cs typeface="Arial" charset="0"/>
              </a:rPr>
              <a:t>–</a:t>
            </a:r>
            <a:r>
              <a:rPr lang="en-US" sz="1800" b="1" dirty="0">
                <a:latin typeface="Arial" charset="0"/>
              </a:rPr>
              <a:t>1)	</a:t>
            </a:r>
            <a:r>
              <a:rPr lang="en-GB" sz="1800" b="1" dirty="0" smtClean="0">
                <a:latin typeface="Arial" charset="0"/>
              </a:rPr>
              <a:t>—</a:t>
            </a:r>
            <a:r>
              <a:rPr lang="en-US" sz="1800" b="1" dirty="0">
                <a:latin typeface="Arial" charset="0"/>
              </a:rPr>
              <a:t>	</a:t>
            </a:r>
            <a:r>
              <a:rPr lang="en-GB" sz="1800" b="1" dirty="0">
                <a:latin typeface="Arial" charset="0"/>
              </a:rPr>
              <a:t>–</a:t>
            </a:r>
            <a:r>
              <a:rPr lang="en-US" sz="1800" b="1" dirty="0">
                <a:latin typeface="Arial" charset="0"/>
              </a:rPr>
              <a:t>0.43	</a:t>
            </a:r>
            <a:r>
              <a:rPr lang="en-GB" sz="1800" b="1" dirty="0" smtClean="0">
                <a:latin typeface="Arial" charset="0"/>
              </a:rPr>
              <a:t>—</a:t>
            </a:r>
            <a:r>
              <a:rPr lang="en-US" sz="1800" b="1" dirty="0">
                <a:latin typeface="Arial" charset="0"/>
              </a:rPr>
              <a:t>	</a:t>
            </a:r>
            <a:r>
              <a:rPr lang="en-GB" sz="1800" b="1" dirty="0">
                <a:latin typeface="Arial" charset="0"/>
              </a:rPr>
              <a:t>–</a:t>
            </a:r>
            <a:r>
              <a:rPr lang="en-US" sz="1800" b="1" dirty="0" smtClean="0">
                <a:latin typeface="Arial" charset="0"/>
              </a:rPr>
              <a:t>0.36</a:t>
            </a:r>
            <a:endParaRPr lang="en-US" sz="1800" b="1" dirty="0">
              <a:latin typeface="Arial" charset="0"/>
            </a:endParaRPr>
          </a:p>
          <a:p>
            <a:pPr>
              <a:lnSpc>
                <a:spcPct val="90000"/>
              </a:lnSpc>
            </a:pPr>
            <a:r>
              <a:rPr lang="en-US" sz="1800" b="1" dirty="0">
                <a:latin typeface="Arial" charset="0"/>
              </a:rPr>
              <a:t>			(0.04)		(0.17</a:t>
            </a:r>
            <a:r>
              <a:rPr lang="en-US" sz="1800" b="1" dirty="0" smtClean="0">
                <a:latin typeface="Arial" charset="0"/>
              </a:rPr>
              <a:t>)</a:t>
            </a:r>
            <a:endParaRPr lang="en-US" sz="1800" b="1" dirty="0">
              <a:latin typeface="Arial" charset="0"/>
            </a:endParaRPr>
          </a:p>
          <a:p>
            <a:pPr>
              <a:lnSpc>
                <a:spcPct val="90000"/>
              </a:lnSpc>
              <a:spcBef>
                <a:spcPts val="800"/>
              </a:spcBef>
              <a:tabLst>
                <a:tab pos="457200" algn="l"/>
                <a:tab pos="2695575" algn="l"/>
                <a:tab pos="3857625" algn="l"/>
                <a:tab pos="5029200" algn="dec"/>
                <a:tab pos="6096000" algn="l"/>
                <a:tab pos="7315200" algn="dec"/>
              </a:tabLst>
            </a:pPr>
            <a:r>
              <a:rPr lang="en-US" sz="1800" b="1" dirty="0">
                <a:latin typeface="Arial" charset="0"/>
              </a:rPr>
              <a:t>	</a:t>
            </a:r>
            <a:r>
              <a:rPr lang="en-US" sz="1800" b="1" i="1" dirty="0">
                <a:latin typeface="Arial" charset="0"/>
              </a:rPr>
              <a:t>LGPRHOUS</a:t>
            </a:r>
            <a:r>
              <a:rPr lang="en-US" sz="1800" b="1" dirty="0">
                <a:latin typeface="Arial" charset="0"/>
              </a:rPr>
              <a:t>(</a:t>
            </a:r>
            <a:r>
              <a:rPr lang="en-US" sz="1800" b="1" dirty="0">
                <a:latin typeface="Arial" charset="0"/>
                <a:cs typeface="Arial" charset="0"/>
              </a:rPr>
              <a:t>–</a:t>
            </a:r>
            <a:r>
              <a:rPr lang="en-US" sz="1800" b="1" dirty="0">
                <a:latin typeface="Arial" charset="0"/>
              </a:rPr>
              <a:t>2)	</a:t>
            </a:r>
            <a:r>
              <a:rPr lang="en-GB" sz="1800" b="1" dirty="0" smtClean="0">
                <a:latin typeface="Arial" charset="0"/>
              </a:rPr>
              <a:t>—</a:t>
            </a:r>
            <a:r>
              <a:rPr lang="en-US" sz="1800" b="1" dirty="0">
                <a:latin typeface="Arial" charset="0"/>
              </a:rPr>
              <a:t>	</a:t>
            </a:r>
            <a:r>
              <a:rPr lang="en-GB" sz="1800" b="1" dirty="0" smtClean="0">
                <a:latin typeface="Arial" charset="0"/>
              </a:rPr>
              <a:t>—</a:t>
            </a:r>
            <a:r>
              <a:rPr lang="en-US" sz="1800" b="1" dirty="0">
                <a:latin typeface="Arial" charset="0"/>
              </a:rPr>
              <a:t>	</a:t>
            </a:r>
            <a:r>
              <a:rPr lang="en-GB" sz="1800" b="1" dirty="0">
                <a:latin typeface="Arial" charset="0"/>
              </a:rPr>
              <a:t>–</a:t>
            </a:r>
            <a:r>
              <a:rPr lang="en-US" sz="1800" b="1" dirty="0">
                <a:latin typeface="Arial" charset="0"/>
              </a:rPr>
              <a:t>0.38	</a:t>
            </a:r>
            <a:r>
              <a:rPr lang="en-GB" sz="1800" b="1" dirty="0" smtClean="0">
                <a:latin typeface="Arial" charset="0"/>
              </a:rPr>
              <a:t>—</a:t>
            </a:r>
            <a:endParaRPr lang="en-US" sz="1800" b="1" dirty="0">
              <a:latin typeface="Arial" charset="0"/>
            </a:endParaRPr>
          </a:p>
          <a:p>
            <a:pPr>
              <a:lnSpc>
                <a:spcPct val="90000"/>
              </a:lnSpc>
            </a:pPr>
            <a:r>
              <a:rPr lang="en-US" sz="1800" b="1" dirty="0">
                <a:latin typeface="Arial" charset="0"/>
              </a:rPr>
              <a:t>				(0.04)	</a:t>
            </a:r>
          </a:p>
          <a:p>
            <a:pPr>
              <a:lnSpc>
                <a:spcPct val="90000"/>
              </a:lnSpc>
              <a:spcBef>
                <a:spcPts val="800"/>
              </a:spcBef>
            </a:pPr>
            <a:r>
              <a:rPr lang="en-US" sz="1800" b="1" dirty="0">
                <a:latin typeface="Arial" charset="0"/>
              </a:rPr>
              <a:t>	</a:t>
            </a:r>
            <a:r>
              <a:rPr lang="en-US" sz="1800" b="1" i="1" dirty="0">
                <a:latin typeface="Arial" charset="0"/>
              </a:rPr>
              <a:t>R</a:t>
            </a:r>
            <a:r>
              <a:rPr lang="en-US" sz="1800" b="1" baseline="30000" dirty="0">
                <a:latin typeface="Arial" charset="0"/>
              </a:rPr>
              <a:t>2</a:t>
            </a:r>
            <a:r>
              <a:rPr lang="en-US" sz="1800" b="1" dirty="0">
                <a:latin typeface="Arial" charset="0"/>
              </a:rPr>
              <a:t>                            0.9985       0.9989       0.9988       </a:t>
            </a:r>
            <a:r>
              <a:rPr lang="en-US" sz="1800" b="1" dirty="0" smtClean="0">
                <a:latin typeface="Arial" charset="0"/>
              </a:rPr>
              <a:t>0.9990</a:t>
            </a:r>
            <a:endParaRPr lang="en-US" sz="1800" b="1" dirty="0">
              <a:latin typeface="Arial"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2347" name="Text Box 11"/>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27</a:t>
            </a:r>
          </a:p>
        </p:txBody>
      </p:sp>
      <p:sp>
        <p:nvSpPr>
          <p:cNvPr id="142350"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With the current values of income and price, and their values lagged one year, we see that lagged income has a higher coefficient than current income.  This is plausible, since we expect inertia in the response.</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3" name="Rectangle 5"/>
          <p:cNvSpPr>
            <a:spLocks noChangeArrowheads="1"/>
          </p:cNvSpPr>
          <p:nvPr/>
        </p:nvSpPr>
        <p:spPr bwMode="auto">
          <a:xfrm>
            <a:off x="491023" y="547200"/>
            <a:ext cx="8164800" cy="5011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13"/>
          <p:cNvSpPr/>
          <p:nvPr/>
        </p:nvSpPr>
        <p:spPr>
          <a:xfrm>
            <a:off x="522000" y="579600"/>
            <a:ext cx="8100000" cy="828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040"/>
          <p:cNvSpPr>
            <a:spLocks noChangeArrowheads="1"/>
          </p:cNvSpPr>
          <p:nvPr/>
        </p:nvSpPr>
        <p:spPr bwMode="auto">
          <a:xfrm>
            <a:off x="6234113" y="1407599"/>
            <a:ext cx="923925" cy="4118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Line 6"/>
          <p:cNvSpPr>
            <a:spLocks noChangeShapeType="1"/>
          </p:cNvSpPr>
          <p:nvPr/>
        </p:nvSpPr>
        <p:spPr bwMode="auto">
          <a:xfrm>
            <a:off x="500400" y="1407600"/>
            <a:ext cx="81432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8" name="Text Box 1034"/>
          <p:cNvSpPr txBox="1">
            <a:spLocks noChangeArrowheads="1"/>
          </p:cNvSpPr>
          <p:nvPr/>
        </p:nvSpPr>
        <p:spPr bwMode="auto">
          <a:xfrm>
            <a:off x="368301" y="482400"/>
            <a:ext cx="8204200" cy="50498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1pPr>
            <a:lvl2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2pPr>
            <a:lvl3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3pPr>
            <a:lvl4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4pPr>
            <a:lvl5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5pPr>
            <a:lvl6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6pPr>
            <a:lvl7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7pPr>
            <a:lvl8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8pPr>
            <a:lvl9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9pPr>
          </a:lstStyle>
          <a:p>
            <a:endParaRPr lang="en-US" sz="900" dirty="0">
              <a:latin typeface="Arial" charset="0"/>
            </a:endParaRPr>
          </a:p>
          <a:p>
            <a:pPr algn="ctr"/>
            <a:r>
              <a:rPr lang="en-US" sz="1800" b="1" dirty="0">
                <a:latin typeface="Arial" charset="0"/>
              </a:rPr>
              <a:t>Alternative dynamic specifications, housing services</a:t>
            </a:r>
          </a:p>
          <a:p>
            <a:pPr>
              <a:spcBef>
                <a:spcPts val="450"/>
              </a:spcBef>
            </a:pPr>
            <a:r>
              <a:rPr lang="en-US" sz="1800" b="1" dirty="0">
                <a:latin typeface="Arial" charset="0"/>
              </a:rPr>
              <a:t>	</a:t>
            </a:r>
            <a:r>
              <a:rPr lang="en-US" sz="1800" b="1" i="1" dirty="0">
                <a:latin typeface="Arial" charset="0"/>
              </a:rPr>
              <a:t>Variable</a:t>
            </a:r>
            <a:r>
              <a:rPr lang="en-US" sz="1800" b="1" dirty="0">
                <a:latin typeface="Arial" charset="0"/>
              </a:rPr>
              <a:t>                      (1)             (2)             (3)              (4</a:t>
            </a:r>
            <a:r>
              <a:rPr lang="en-US" sz="1800" b="1" dirty="0" smtClean="0">
                <a:latin typeface="Arial" charset="0"/>
              </a:rPr>
              <a:t>)</a:t>
            </a:r>
            <a:endParaRPr lang="en-US" sz="1800" b="1" dirty="0">
              <a:latin typeface="Arial" charset="0"/>
            </a:endParaRPr>
          </a:p>
          <a:p>
            <a:pPr>
              <a:lnSpc>
                <a:spcPct val="90000"/>
              </a:lnSpc>
              <a:spcBef>
                <a:spcPts val="2400"/>
              </a:spcBef>
              <a:tabLst>
                <a:tab pos="457200" algn="l"/>
                <a:tab pos="2743200" algn="dec"/>
                <a:tab pos="3857625" algn="l"/>
                <a:tab pos="4933950" algn="l"/>
                <a:tab pos="6172200" algn="dec"/>
                <a:tab pos="7315200" algn="dec"/>
              </a:tabLst>
            </a:pPr>
            <a:r>
              <a:rPr lang="en-US" sz="1800" b="1" dirty="0">
                <a:latin typeface="Arial" charset="0"/>
              </a:rPr>
              <a:t>	</a:t>
            </a:r>
            <a:r>
              <a:rPr lang="en-US" sz="1800" b="1" i="1" dirty="0">
                <a:latin typeface="Arial" charset="0"/>
              </a:rPr>
              <a:t>LGDPI</a:t>
            </a:r>
            <a:r>
              <a:rPr lang="en-US" sz="1800" b="1" dirty="0">
                <a:latin typeface="Arial" charset="0"/>
              </a:rPr>
              <a:t>	1.03	</a:t>
            </a:r>
            <a:r>
              <a:rPr lang="en-GB" sz="1800" b="1" dirty="0" smtClean="0">
                <a:latin typeface="Arial" charset="0"/>
              </a:rPr>
              <a:t>—</a:t>
            </a:r>
            <a:r>
              <a:rPr lang="en-US" sz="1800" b="1" dirty="0">
                <a:latin typeface="Arial" charset="0"/>
              </a:rPr>
              <a:t>	</a:t>
            </a:r>
            <a:r>
              <a:rPr lang="en-GB" sz="1800" b="1" dirty="0" smtClean="0">
                <a:latin typeface="Arial" charset="0"/>
              </a:rPr>
              <a:t>—</a:t>
            </a:r>
            <a:r>
              <a:rPr lang="en-US" sz="1800" b="1" dirty="0">
                <a:latin typeface="Arial" charset="0"/>
              </a:rPr>
              <a:t>	</a:t>
            </a:r>
            <a:r>
              <a:rPr lang="en-US" sz="1800" b="1" dirty="0" smtClean="0">
                <a:latin typeface="Arial" charset="0"/>
              </a:rPr>
              <a:t>0.33</a:t>
            </a:r>
            <a:endParaRPr lang="en-US" sz="1800" b="1" dirty="0">
              <a:latin typeface="Arial" charset="0"/>
            </a:endParaRPr>
          </a:p>
          <a:p>
            <a:pPr>
              <a:lnSpc>
                <a:spcPct val="90000"/>
              </a:lnSpc>
            </a:pPr>
            <a:r>
              <a:rPr lang="en-US" sz="1800" b="1" dirty="0">
                <a:latin typeface="Arial" charset="0"/>
              </a:rPr>
              <a:t>		(0.01)			(0.15)	</a:t>
            </a:r>
          </a:p>
          <a:p>
            <a:pPr>
              <a:lnSpc>
                <a:spcPct val="90000"/>
              </a:lnSpc>
              <a:spcBef>
                <a:spcPts val="800"/>
              </a:spcBef>
              <a:tabLst>
                <a:tab pos="457200" algn="l"/>
                <a:tab pos="2695575" algn="l"/>
                <a:tab pos="3886200" algn="dec"/>
                <a:tab pos="4933950" algn="l"/>
                <a:tab pos="6172200" algn="dec"/>
                <a:tab pos="7315200" algn="dec"/>
              </a:tabLst>
            </a:pPr>
            <a:r>
              <a:rPr lang="en-US" sz="1800" b="1" dirty="0">
                <a:latin typeface="Arial" charset="0"/>
              </a:rPr>
              <a:t>	</a:t>
            </a:r>
            <a:r>
              <a:rPr lang="en-US" sz="1800" b="1" i="1" dirty="0">
                <a:latin typeface="Arial" charset="0"/>
              </a:rPr>
              <a:t>LGDPI</a:t>
            </a:r>
            <a:r>
              <a:rPr lang="en-US" sz="1800" b="1" dirty="0">
                <a:latin typeface="Arial" charset="0"/>
              </a:rPr>
              <a:t>(</a:t>
            </a:r>
            <a:r>
              <a:rPr lang="en-US" sz="1800" b="1" dirty="0">
                <a:latin typeface="Arial" charset="0"/>
                <a:cs typeface="Arial" charset="0"/>
              </a:rPr>
              <a:t>–</a:t>
            </a:r>
            <a:r>
              <a:rPr lang="en-US" sz="1800" b="1" dirty="0">
                <a:latin typeface="Arial" charset="0"/>
              </a:rPr>
              <a:t>1)	</a:t>
            </a:r>
            <a:r>
              <a:rPr lang="en-GB" sz="1800" b="1" dirty="0" smtClean="0">
                <a:latin typeface="Arial" charset="0"/>
              </a:rPr>
              <a:t>—</a:t>
            </a:r>
            <a:r>
              <a:rPr lang="en-US" sz="1800" b="1" dirty="0">
                <a:latin typeface="Arial" charset="0"/>
              </a:rPr>
              <a:t>	1.01	</a:t>
            </a:r>
            <a:r>
              <a:rPr lang="en-GB" sz="1800" b="1" dirty="0" smtClean="0">
                <a:latin typeface="Arial" charset="0"/>
              </a:rPr>
              <a:t>—</a:t>
            </a:r>
            <a:r>
              <a:rPr lang="en-US" sz="1800" b="1" dirty="0">
                <a:latin typeface="Arial" charset="0"/>
              </a:rPr>
              <a:t>	</a:t>
            </a:r>
            <a:r>
              <a:rPr lang="en-US" sz="1800" b="1" dirty="0" smtClean="0">
                <a:latin typeface="Arial" charset="0"/>
              </a:rPr>
              <a:t>0.68</a:t>
            </a:r>
            <a:endParaRPr lang="en-US" sz="1800" b="1" dirty="0">
              <a:latin typeface="Arial" charset="0"/>
            </a:endParaRPr>
          </a:p>
          <a:p>
            <a:pPr>
              <a:lnSpc>
                <a:spcPct val="90000"/>
              </a:lnSpc>
            </a:pPr>
            <a:r>
              <a:rPr lang="en-US" sz="1800" b="1" dirty="0">
                <a:latin typeface="Arial" charset="0"/>
              </a:rPr>
              <a:t>			(0.01)		(0.15</a:t>
            </a:r>
            <a:r>
              <a:rPr lang="en-US" sz="1800" b="1" dirty="0" smtClean="0">
                <a:latin typeface="Arial" charset="0"/>
              </a:rPr>
              <a:t>)</a:t>
            </a:r>
            <a:endParaRPr lang="en-US" sz="1800" b="1" dirty="0">
              <a:latin typeface="Arial" charset="0"/>
            </a:endParaRPr>
          </a:p>
          <a:p>
            <a:pPr>
              <a:lnSpc>
                <a:spcPct val="90000"/>
              </a:lnSpc>
              <a:spcBef>
                <a:spcPts val="800"/>
              </a:spcBef>
              <a:tabLst>
                <a:tab pos="457200" algn="l"/>
                <a:tab pos="2695575" algn="l"/>
                <a:tab pos="3857625" algn="l"/>
                <a:tab pos="5029200" algn="dec"/>
                <a:tab pos="6096000" algn="l"/>
                <a:tab pos="7315200" algn="dec"/>
              </a:tabLst>
            </a:pPr>
            <a:r>
              <a:rPr lang="en-US" sz="1800" b="1" dirty="0">
                <a:latin typeface="Arial" charset="0"/>
              </a:rPr>
              <a:t>	</a:t>
            </a:r>
            <a:r>
              <a:rPr lang="en-US" sz="1800" b="1" i="1" dirty="0">
                <a:latin typeface="Arial" charset="0"/>
              </a:rPr>
              <a:t>LGDPI</a:t>
            </a:r>
            <a:r>
              <a:rPr lang="en-US" sz="1800" b="1" dirty="0">
                <a:latin typeface="Arial" charset="0"/>
              </a:rPr>
              <a:t>(</a:t>
            </a:r>
            <a:r>
              <a:rPr lang="en-US" sz="1800" b="1" dirty="0">
                <a:latin typeface="Arial" charset="0"/>
                <a:cs typeface="Arial" charset="0"/>
              </a:rPr>
              <a:t>–</a:t>
            </a:r>
            <a:r>
              <a:rPr lang="en-US" sz="1800" b="1" dirty="0">
                <a:latin typeface="Arial" charset="0"/>
              </a:rPr>
              <a:t>2)	</a:t>
            </a:r>
            <a:r>
              <a:rPr lang="en-GB" sz="1800" b="1" dirty="0" smtClean="0">
                <a:latin typeface="Arial" charset="0"/>
              </a:rPr>
              <a:t>—</a:t>
            </a:r>
            <a:r>
              <a:rPr lang="en-US" sz="1800" b="1" dirty="0">
                <a:latin typeface="Arial" charset="0"/>
              </a:rPr>
              <a:t>	</a:t>
            </a:r>
            <a:r>
              <a:rPr lang="en-GB" sz="1800" b="1" dirty="0" smtClean="0">
                <a:latin typeface="Arial" charset="0"/>
              </a:rPr>
              <a:t>—</a:t>
            </a:r>
            <a:r>
              <a:rPr lang="en-US" sz="1800" b="1" dirty="0">
                <a:latin typeface="Arial" charset="0"/>
              </a:rPr>
              <a:t>	0.98	</a:t>
            </a:r>
            <a:r>
              <a:rPr lang="en-GB" sz="1800" b="1" dirty="0" smtClean="0">
                <a:latin typeface="Arial" charset="0"/>
              </a:rPr>
              <a:t>—</a:t>
            </a:r>
            <a:endParaRPr lang="en-US" sz="1800" b="1" dirty="0">
              <a:latin typeface="Arial" charset="0"/>
            </a:endParaRPr>
          </a:p>
          <a:p>
            <a:pPr>
              <a:lnSpc>
                <a:spcPct val="90000"/>
              </a:lnSpc>
            </a:pPr>
            <a:r>
              <a:rPr lang="en-US" sz="1800" b="1" dirty="0">
                <a:latin typeface="Arial" charset="0"/>
              </a:rPr>
              <a:t>				(0.01)	</a:t>
            </a:r>
          </a:p>
          <a:p>
            <a:pPr>
              <a:lnSpc>
                <a:spcPct val="90000"/>
              </a:lnSpc>
              <a:spcBef>
                <a:spcPts val="800"/>
              </a:spcBef>
              <a:tabLst>
                <a:tab pos="457200" algn="l"/>
                <a:tab pos="2743200" algn="dec"/>
                <a:tab pos="3857625" algn="l"/>
                <a:tab pos="4933950" algn="l"/>
                <a:tab pos="6172200" algn="dec"/>
                <a:tab pos="7315200" algn="dec"/>
              </a:tabLst>
            </a:pPr>
            <a:r>
              <a:rPr lang="en-US" sz="1800" b="1" dirty="0">
                <a:latin typeface="Arial" charset="0"/>
              </a:rPr>
              <a:t>	</a:t>
            </a:r>
            <a:r>
              <a:rPr lang="en-US" sz="1800" b="1" i="1" dirty="0">
                <a:latin typeface="Arial" charset="0"/>
              </a:rPr>
              <a:t>LGPRHOUS</a:t>
            </a:r>
            <a:r>
              <a:rPr lang="en-US" sz="1800" b="1" dirty="0">
                <a:latin typeface="Arial" charset="0"/>
              </a:rPr>
              <a:t>	</a:t>
            </a:r>
            <a:r>
              <a:rPr lang="en-GB" sz="1800" b="1" dirty="0">
                <a:latin typeface="Arial" charset="0"/>
              </a:rPr>
              <a:t>–</a:t>
            </a:r>
            <a:r>
              <a:rPr lang="en-US" sz="1800" b="1" dirty="0">
                <a:latin typeface="Arial" charset="0"/>
              </a:rPr>
              <a:t>0.48	</a:t>
            </a:r>
            <a:r>
              <a:rPr lang="en-GB" sz="1800" b="1" dirty="0" smtClean="0">
                <a:latin typeface="Arial" charset="0"/>
              </a:rPr>
              <a:t>—</a:t>
            </a:r>
            <a:r>
              <a:rPr lang="en-US" sz="1800" b="1" dirty="0">
                <a:latin typeface="Arial" charset="0"/>
              </a:rPr>
              <a:t>	</a:t>
            </a:r>
            <a:r>
              <a:rPr lang="en-GB" sz="1800" b="1" dirty="0" smtClean="0">
                <a:latin typeface="Arial" charset="0"/>
              </a:rPr>
              <a:t>—</a:t>
            </a:r>
            <a:r>
              <a:rPr lang="en-US" sz="1800" b="1" dirty="0">
                <a:latin typeface="Arial" charset="0"/>
              </a:rPr>
              <a:t>	</a:t>
            </a:r>
            <a:r>
              <a:rPr lang="en-GB" sz="1800" b="1" dirty="0">
                <a:latin typeface="Arial" charset="0"/>
              </a:rPr>
              <a:t>–</a:t>
            </a:r>
            <a:r>
              <a:rPr lang="en-US" sz="1800" b="1" dirty="0" smtClean="0">
                <a:latin typeface="Arial" charset="0"/>
              </a:rPr>
              <a:t>0.09</a:t>
            </a:r>
            <a:endParaRPr lang="en-US" sz="1800" b="1" dirty="0">
              <a:latin typeface="Arial" charset="0"/>
            </a:endParaRPr>
          </a:p>
          <a:p>
            <a:pPr>
              <a:lnSpc>
                <a:spcPct val="90000"/>
              </a:lnSpc>
            </a:pPr>
            <a:r>
              <a:rPr lang="en-US" sz="1800" b="1" dirty="0">
                <a:latin typeface="Arial" charset="0"/>
              </a:rPr>
              <a:t>		(0.04)			(0.17</a:t>
            </a:r>
            <a:r>
              <a:rPr lang="en-US" sz="1800" b="1" dirty="0" smtClean="0">
                <a:latin typeface="Arial" charset="0"/>
              </a:rPr>
              <a:t>)</a:t>
            </a:r>
            <a:endParaRPr lang="en-US" sz="1800" b="1" dirty="0">
              <a:latin typeface="Arial" charset="0"/>
            </a:endParaRPr>
          </a:p>
          <a:p>
            <a:pPr>
              <a:lnSpc>
                <a:spcPct val="90000"/>
              </a:lnSpc>
              <a:spcBef>
                <a:spcPts val="800"/>
              </a:spcBef>
              <a:tabLst>
                <a:tab pos="457200" algn="l"/>
                <a:tab pos="2695575" algn="l"/>
                <a:tab pos="3886200" algn="dec"/>
                <a:tab pos="4933950" algn="l"/>
                <a:tab pos="6172200" algn="dec"/>
                <a:tab pos="7315200" algn="dec"/>
              </a:tabLst>
            </a:pPr>
            <a:r>
              <a:rPr lang="en-US" sz="1800" b="1" dirty="0">
                <a:latin typeface="Arial" charset="0"/>
              </a:rPr>
              <a:t>	</a:t>
            </a:r>
            <a:r>
              <a:rPr lang="en-US" sz="1800" b="1" i="1" dirty="0">
                <a:latin typeface="Arial" charset="0"/>
              </a:rPr>
              <a:t>LGPRHOUS</a:t>
            </a:r>
            <a:r>
              <a:rPr lang="en-US" sz="1800" b="1" dirty="0">
                <a:latin typeface="Arial" charset="0"/>
              </a:rPr>
              <a:t>(</a:t>
            </a:r>
            <a:r>
              <a:rPr lang="en-US" sz="1800" b="1" dirty="0">
                <a:latin typeface="Arial" charset="0"/>
                <a:cs typeface="Arial" charset="0"/>
              </a:rPr>
              <a:t>–</a:t>
            </a:r>
            <a:r>
              <a:rPr lang="en-US" sz="1800" b="1" dirty="0">
                <a:latin typeface="Arial" charset="0"/>
              </a:rPr>
              <a:t>1)	</a:t>
            </a:r>
            <a:r>
              <a:rPr lang="en-GB" sz="1800" b="1" dirty="0" smtClean="0">
                <a:latin typeface="Arial" charset="0"/>
              </a:rPr>
              <a:t>—</a:t>
            </a:r>
            <a:r>
              <a:rPr lang="en-US" sz="1800" b="1" dirty="0">
                <a:latin typeface="Arial" charset="0"/>
              </a:rPr>
              <a:t>	</a:t>
            </a:r>
            <a:r>
              <a:rPr lang="en-GB" sz="1800" b="1" dirty="0">
                <a:latin typeface="Arial" charset="0"/>
              </a:rPr>
              <a:t>–</a:t>
            </a:r>
            <a:r>
              <a:rPr lang="en-US" sz="1800" b="1" dirty="0">
                <a:latin typeface="Arial" charset="0"/>
              </a:rPr>
              <a:t>0.43	</a:t>
            </a:r>
            <a:r>
              <a:rPr lang="en-GB" sz="1800" b="1" dirty="0" smtClean="0">
                <a:latin typeface="Arial" charset="0"/>
              </a:rPr>
              <a:t>—</a:t>
            </a:r>
            <a:r>
              <a:rPr lang="en-US" sz="1800" b="1" dirty="0">
                <a:latin typeface="Arial" charset="0"/>
              </a:rPr>
              <a:t>	</a:t>
            </a:r>
            <a:r>
              <a:rPr lang="en-GB" sz="1800" b="1" dirty="0">
                <a:latin typeface="Arial" charset="0"/>
              </a:rPr>
              <a:t>–</a:t>
            </a:r>
            <a:r>
              <a:rPr lang="en-US" sz="1800" b="1" dirty="0" smtClean="0">
                <a:latin typeface="Arial" charset="0"/>
              </a:rPr>
              <a:t>0.36</a:t>
            </a:r>
            <a:endParaRPr lang="en-US" sz="1800" b="1" dirty="0">
              <a:latin typeface="Arial" charset="0"/>
            </a:endParaRPr>
          </a:p>
          <a:p>
            <a:pPr>
              <a:lnSpc>
                <a:spcPct val="90000"/>
              </a:lnSpc>
            </a:pPr>
            <a:r>
              <a:rPr lang="en-US" sz="1800" b="1" dirty="0">
                <a:latin typeface="Arial" charset="0"/>
              </a:rPr>
              <a:t>			(0.04)		(0.17</a:t>
            </a:r>
            <a:r>
              <a:rPr lang="en-US" sz="1800" b="1" dirty="0" smtClean="0">
                <a:latin typeface="Arial" charset="0"/>
              </a:rPr>
              <a:t>)</a:t>
            </a:r>
            <a:endParaRPr lang="en-US" sz="1800" b="1" dirty="0">
              <a:latin typeface="Arial" charset="0"/>
            </a:endParaRPr>
          </a:p>
          <a:p>
            <a:pPr>
              <a:lnSpc>
                <a:spcPct val="90000"/>
              </a:lnSpc>
              <a:spcBef>
                <a:spcPts val="800"/>
              </a:spcBef>
              <a:tabLst>
                <a:tab pos="457200" algn="l"/>
                <a:tab pos="2695575" algn="l"/>
                <a:tab pos="3857625" algn="l"/>
                <a:tab pos="5029200" algn="dec"/>
                <a:tab pos="6096000" algn="l"/>
                <a:tab pos="7315200" algn="dec"/>
              </a:tabLst>
            </a:pPr>
            <a:r>
              <a:rPr lang="en-US" sz="1800" b="1" dirty="0">
                <a:latin typeface="Arial" charset="0"/>
              </a:rPr>
              <a:t>	</a:t>
            </a:r>
            <a:r>
              <a:rPr lang="en-US" sz="1800" b="1" i="1" dirty="0">
                <a:latin typeface="Arial" charset="0"/>
              </a:rPr>
              <a:t>LGPRHOUS</a:t>
            </a:r>
            <a:r>
              <a:rPr lang="en-US" sz="1800" b="1" dirty="0">
                <a:latin typeface="Arial" charset="0"/>
              </a:rPr>
              <a:t>(</a:t>
            </a:r>
            <a:r>
              <a:rPr lang="en-US" sz="1800" b="1" dirty="0">
                <a:latin typeface="Arial" charset="0"/>
                <a:cs typeface="Arial" charset="0"/>
              </a:rPr>
              <a:t>–</a:t>
            </a:r>
            <a:r>
              <a:rPr lang="en-US" sz="1800" b="1" dirty="0">
                <a:latin typeface="Arial" charset="0"/>
              </a:rPr>
              <a:t>2)	</a:t>
            </a:r>
            <a:r>
              <a:rPr lang="en-GB" sz="1800" b="1" dirty="0" smtClean="0">
                <a:latin typeface="Arial" charset="0"/>
              </a:rPr>
              <a:t>—</a:t>
            </a:r>
            <a:r>
              <a:rPr lang="en-US" sz="1800" b="1" dirty="0">
                <a:latin typeface="Arial" charset="0"/>
              </a:rPr>
              <a:t>	</a:t>
            </a:r>
            <a:r>
              <a:rPr lang="en-GB" sz="1800" b="1" dirty="0" smtClean="0">
                <a:latin typeface="Arial" charset="0"/>
              </a:rPr>
              <a:t>—</a:t>
            </a:r>
            <a:r>
              <a:rPr lang="en-US" sz="1800" b="1" dirty="0">
                <a:latin typeface="Arial" charset="0"/>
              </a:rPr>
              <a:t>	</a:t>
            </a:r>
            <a:r>
              <a:rPr lang="en-GB" sz="1800" b="1" dirty="0">
                <a:latin typeface="Arial" charset="0"/>
              </a:rPr>
              <a:t>–</a:t>
            </a:r>
            <a:r>
              <a:rPr lang="en-US" sz="1800" b="1" dirty="0">
                <a:latin typeface="Arial" charset="0"/>
              </a:rPr>
              <a:t>0.38	</a:t>
            </a:r>
            <a:r>
              <a:rPr lang="en-GB" sz="1800" b="1" dirty="0" smtClean="0">
                <a:latin typeface="Arial" charset="0"/>
              </a:rPr>
              <a:t>—</a:t>
            </a:r>
            <a:endParaRPr lang="en-US" sz="1800" b="1" dirty="0">
              <a:latin typeface="Arial" charset="0"/>
            </a:endParaRPr>
          </a:p>
          <a:p>
            <a:pPr>
              <a:lnSpc>
                <a:spcPct val="90000"/>
              </a:lnSpc>
            </a:pPr>
            <a:r>
              <a:rPr lang="en-US" sz="1800" b="1" dirty="0">
                <a:latin typeface="Arial" charset="0"/>
              </a:rPr>
              <a:t>				(0.04)	</a:t>
            </a:r>
          </a:p>
          <a:p>
            <a:pPr>
              <a:lnSpc>
                <a:spcPct val="90000"/>
              </a:lnSpc>
              <a:spcBef>
                <a:spcPts val="800"/>
              </a:spcBef>
            </a:pPr>
            <a:r>
              <a:rPr lang="en-US" sz="1800" b="1" dirty="0">
                <a:latin typeface="Arial" charset="0"/>
              </a:rPr>
              <a:t>	</a:t>
            </a:r>
            <a:r>
              <a:rPr lang="en-US" sz="1800" b="1" i="1" dirty="0">
                <a:latin typeface="Arial" charset="0"/>
              </a:rPr>
              <a:t>R</a:t>
            </a:r>
            <a:r>
              <a:rPr lang="en-US" sz="1800" b="1" baseline="30000" dirty="0">
                <a:latin typeface="Arial" charset="0"/>
              </a:rPr>
              <a:t>2</a:t>
            </a:r>
            <a:r>
              <a:rPr lang="en-US" sz="1800" b="1" dirty="0">
                <a:latin typeface="Arial" charset="0"/>
              </a:rPr>
              <a:t>                            0.9985       0.9989       0.9988       </a:t>
            </a:r>
            <a:r>
              <a:rPr lang="en-US" sz="1800" b="1" dirty="0" smtClean="0">
                <a:latin typeface="Arial" charset="0"/>
              </a:rPr>
              <a:t>0.9990</a:t>
            </a:r>
            <a:endParaRPr lang="en-US" sz="1800" b="1" dirty="0">
              <a:latin typeface="Arial"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4395" name="Text Box 11"/>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28</a:t>
            </a:r>
          </a:p>
        </p:txBody>
      </p:sp>
      <p:sp>
        <p:nvSpPr>
          <p:cNvPr id="144398"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price side of the model exhibits similar behavior.</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3" name="Rectangle 5"/>
          <p:cNvSpPr>
            <a:spLocks noChangeArrowheads="1"/>
          </p:cNvSpPr>
          <p:nvPr/>
        </p:nvSpPr>
        <p:spPr bwMode="auto">
          <a:xfrm>
            <a:off x="491023" y="547200"/>
            <a:ext cx="8164800" cy="5011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13"/>
          <p:cNvSpPr/>
          <p:nvPr/>
        </p:nvSpPr>
        <p:spPr>
          <a:xfrm>
            <a:off x="522000" y="579600"/>
            <a:ext cx="8100000" cy="828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040"/>
          <p:cNvSpPr>
            <a:spLocks noChangeArrowheads="1"/>
          </p:cNvSpPr>
          <p:nvPr/>
        </p:nvSpPr>
        <p:spPr bwMode="auto">
          <a:xfrm>
            <a:off x="6234113" y="1407599"/>
            <a:ext cx="923925" cy="4118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Line 6"/>
          <p:cNvSpPr>
            <a:spLocks noChangeShapeType="1"/>
          </p:cNvSpPr>
          <p:nvPr/>
        </p:nvSpPr>
        <p:spPr bwMode="auto">
          <a:xfrm>
            <a:off x="500400" y="1407600"/>
            <a:ext cx="81432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8" name="Text Box 1034"/>
          <p:cNvSpPr txBox="1">
            <a:spLocks noChangeArrowheads="1"/>
          </p:cNvSpPr>
          <p:nvPr/>
        </p:nvSpPr>
        <p:spPr bwMode="auto">
          <a:xfrm>
            <a:off x="368301" y="482400"/>
            <a:ext cx="8204200" cy="50498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1pPr>
            <a:lvl2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2pPr>
            <a:lvl3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3pPr>
            <a:lvl4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4pPr>
            <a:lvl5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5pPr>
            <a:lvl6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6pPr>
            <a:lvl7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7pPr>
            <a:lvl8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8pPr>
            <a:lvl9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9pPr>
          </a:lstStyle>
          <a:p>
            <a:endParaRPr lang="en-US" sz="900" dirty="0">
              <a:latin typeface="Arial" charset="0"/>
            </a:endParaRPr>
          </a:p>
          <a:p>
            <a:pPr algn="ctr"/>
            <a:r>
              <a:rPr lang="en-US" sz="1800" b="1" dirty="0">
                <a:latin typeface="Arial" charset="0"/>
              </a:rPr>
              <a:t>Alternative dynamic specifications, housing services</a:t>
            </a:r>
          </a:p>
          <a:p>
            <a:pPr>
              <a:spcBef>
                <a:spcPts val="450"/>
              </a:spcBef>
            </a:pPr>
            <a:r>
              <a:rPr lang="en-US" sz="1800" b="1" dirty="0">
                <a:latin typeface="Arial" charset="0"/>
              </a:rPr>
              <a:t>	</a:t>
            </a:r>
            <a:r>
              <a:rPr lang="en-US" sz="1800" b="1" i="1" dirty="0">
                <a:latin typeface="Arial" charset="0"/>
              </a:rPr>
              <a:t>Variable</a:t>
            </a:r>
            <a:r>
              <a:rPr lang="en-US" sz="1800" b="1" dirty="0">
                <a:latin typeface="Arial" charset="0"/>
              </a:rPr>
              <a:t>                      (1)             (2)             (3)              (4</a:t>
            </a:r>
            <a:r>
              <a:rPr lang="en-US" sz="1800" b="1" dirty="0" smtClean="0">
                <a:latin typeface="Arial" charset="0"/>
              </a:rPr>
              <a:t>)</a:t>
            </a:r>
            <a:endParaRPr lang="en-US" sz="1800" b="1" dirty="0">
              <a:latin typeface="Arial" charset="0"/>
            </a:endParaRPr>
          </a:p>
          <a:p>
            <a:pPr>
              <a:lnSpc>
                <a:spcPct val="90000"/>
              </a:lnSpc>
              <a:spcBef>
                <a:spcPts val="2400"/>
              </a:spcBef>
              <a:tabLst>
                <a:tab pos="457200" algn="l"/>
                <a:tab pos="2743200" algn="dec"/>
                <a:tab pos="3857625" algn="l"/>
                <a:tab pos="4933950" algn="l"/>
                <a:tab pos="6172200" algn="dec"/>
                <a:tab pos="7315200" algn="dec"/>
              </a:tabLst>
            </a:pPr>
            <a:r>
              <a:rPr lang="en-US" sz="1800" b="1" dirty="0">
                <a:latin typeface="Arial" charset="0"/>
              </a:rPr>
              <a:t>	</a:t>
            </a:r>
            <a:r>
              <a:rPr lang="en-US" sz="1800" b="1" i="1" dirty="0">
                <a:latin typeface="Arial" charset="0"/>
              </a:rPr>
              <a:t>LGDPI</a:t>
            </a:r>
            <a:r>
              <a:rPr lang="en-US" sz="1800" b="1" dirty="0">
                <a:latin typeface="Arial" charset="0"/>
              </a:rPr>
              <a:t>	1.03	</a:t>
            </a:r>
            <a:r>
              <a:rPr lang="en-GB" sz="1800" b="1" dirty="0" smtClean="0">
                <a:latin typeface="Arial" charset="0"/>
              </a:rPr>
              <a:t>—</a:t>
            </a:r>
            <a:r>
              <a:rPr lang="en-US" sz="1800" b="1" dirty="0">
                <a:latin typeface="Arial" charset="0"/>
              </a:rPr>
              <a:t>	</a:t>
            </a:r>
            <a:r>
              <a:rPr lang="en-GB" sz="1800" b="1" dirty="0" smtClean="0">
                <a:latin typeface="Arial" charset="0"/>
              </a:rPr>
              <a:t>—</a:t>
            </a:r>
            <a:r>
              <a:rPr lang="en-US" sz="1800" b="1" dirty="0">
                <a:latin typeface="Arial" charset="0"/>
              </a:rPr>
              <a:t>	</a:t>
            </a:r>
            <a:r>
              <a:rPr lang="en-US" sz="1800" b="1" dirty="0" smtClean="0">
                <a:latin typeface="Arial" charset="0"/>
              </a:rPr>
              <a:t>0.33</a:t>
            </a:r>
            <a:endParaRPr lang="en-US" sz="1800" b="1" dirty="0">
              <a:latin typeface="Arial" charset="0"/>
            </a:endParaRPr>
          </a:p>
          <a:p>
            <a:pPr>
              <a:lnSpc>
                <a:spcPct val="90000"/>
              </a:lnSpc>
            </a:pPr>
            <a:r>
              <a:rPr lang="en-US" sz="1800" b="1" dirty="0">
                <a:latin typeface="Arial" charset="0"/>
              </a:rPr>
              <a:t>		(0.01)			(0.15)	</a:t>
            </a:r>
          </a:p>
          <a:p>
            <a:pPr>
              <a:lnSpc>
                <a:spcPct val="90000"/>
              </a:lnSpc>
              <a:spcBef>
                <a:spcPts val="800"/>
              </a:spcBef>
              <a:tabLst>
                <a:tab pos="457200" algn="l"/>
                <a:tab pos="2695575" algn="l"/>
                <a:tab pos="3886200" algn="dec"/>
                <a:tab pos="4933950" algn="l"/>
                <a:tab pos="6172200" algn="dec"/>
                <a:tab pos="7315200" algn="dec"/>
              </a:tabLst>
            </a:pPr>
            <a:r>
              <a:rPr lang="en-US" sz="1800" b="1" dirty="0">
                <a:latin typeface="Arial" charset="0"/>
              </a:rPr>
              <a:t>	</a:t>
            </a:r>
            <a:r>
              <a:rPr lang="en-US" sz="1800" b="1" i="1" dirty="0">
                <a:latin typeface="Arial" charset="0"/>
              </a:rPr>
              <a:t>LGDPI</a:t>
            </a:r>
            <a:r>
              <a:rPr lang="en-US" sz="1800" b="1" dirty="0">
                <a:latin typeface="Arial" charset="0"/>
              </a:rPr>
              <a:t>(</a:t>
            </a:r>
            <a:r>
              <a:rPr lang="en-US" sz="1800" b="1" dirty="0">
                <a:latin typeface="Arial" charset="0"/>
                <a:cs typeface="Arial" charset="0"/>
              </a:rPr>
              <a:t>–</a:t>
            </a:r>
            <a:r>
              <a:rPr lang="en-US" sz="1800" b="1" dirty="0">
                <a:latin typeface="Arial" charset="0"/>
              </a:rPr>
              <a:t>1)	</a:t>
            </a:r>
            <a:r>
              <a:rPr lang="en-GB" sz="1800" b="1" dirty="0" smtClean="0">
                <a:latin typeface="Arial" charset="0"/>
              </a:rPr>
              <a:t>—</a:t>
            </a:r>
            <a:r>
              <a:rPr lang="en-US" sz="1800" b="1" dirty="0">
                <a:latin typeface="Arial" charset="0"/>
              </a:rPr>
              <a:t>	1.01	</a:t>
            </a:r>
            <a:r>
              <a:rPr lang="en-GB" sz="1800" b="1" dirty="0" smtClean="0">
                <a:latin typeface="Arial" charset="0"/>
              </a:rPr>
              <a:t>—</a:t>
            </a:r>
            <a:r>
              <a:rPr lang="en-US" sz="1800" b="1" dirty="0">
                <a:latin typeface="Arial" charset="0"/>
              </a:rPr>
              <a:t>	</a:t>
            </a:r>
            <a:r>
              <a:rPr lang="en-US" sz="1800" b="1" dirty="0" smtClean="0">
                <a:latin typeface="Arial" charset="0"/>
              </a:rPr>
              <a:t>0.68</a:t>
            </a:r>
            <a:endParaRPr lang="en-US" sz="1800" b="1" dirty="0">
              <a:latin typeface="Arial" charset="0"/>
            </a:endParaRPr>
          </a:p>
          <a:p>
            <a:pPr>
              <a:lnSpc>
                <a:spcPct val="90000"/>
              </a:lnSpc>
            </a:pPr>
            <a:r>
              <a:rPr lang="en-US" sz="1800" b="1" dirty="0">
                <a:latin typeface="Arial" charset="0"/>
              </a:rPr>
              <a:t>			(0.01)		(0.15</a:t>
            </a:r>
            <a:r>
              <a:rPr lang="en-US" sz="1800" b="1" dirty="0" smtClean="0">
                <a:latin typeface="Arial" charset="0"/>
              </a:rPr>
              <a:t>)</a:t>
            </a:r>
            <a:endParaRPr lang="en-US" sz="1800" b="1" dirty="0">
              <a:latin typeface="Arial" charset="0"/>
            </a:endParaRPr>
          </a:p>
          <a:p>
            <a:pPr>
              <a:lnSpc>
                <a:spcPct val="90000"/>
              </a:lnSpc>
              <a:spcBef>
                <a:spcPts val="800"/>
              </a:spcBef>
              <a:tabLst>
                <a:tab pos="457200" algn="l"/>
                <a:tab pos="2695575" algn="l"/>
                <a:tab pos="3857625" algn="l"/>
                <a:tab pos="5029200" algn="dec"/>
                <a:tab pos="6096000" algn="l"/>
                <a:tab pos="7315200" algn="dec"/>
              </a:tabLst>
            </a:pPr>
            <a:r>
              <a:rPr lang="en-US" sz="1800" b="1" dirty="0">
                <a:latin typeface="Arial" charset="0"/>
              </a:rPr>
              <a:t>	</a:t>
            </a:r>
            <a:r>
              <a:rPr lang="en-US" sz="1800" b="1" i="1" dirty="0">
                <a:latin typeface="Arial" charset="0"/>
              </a:rPr>
              <a:t>LGDPI</a:t>
            </a:r>
            <a:r>
              <a:rPr lang="en-US" sz="1800" b="1" dirty="0">
                <a:latin typeface="Arial" charset="0"/>
              </a:rPr>
              <a:t>(</a:t>
            </a:r>
            <a:r>
              <a:rPr lang="en-US" sz="1800" b="1" dirty="0">
                <a:latin typeface="Arial" charset="0"/>
                <a:cs typeface="Arial" charset="0"/>
              </a:rPr>
              <a:t>–</a:t>
            </a:r>
            <a:r>
              <a:rPr lang="en-US" sz="1800" b="1" dirty="0">
                <a:latin typeface="Arial" charset="0"/>
              </a:rPr>
              <a:t>2)	</a:t>
            </a:r>
            <a:r>
              <a:rPr lang="en-GB" sz="1800" b="1" dirty="0" smtClean="0">
                <a:latin typeface="Arial" charset="0"/>
              </a:rPr>
              <a:t>—</a:t>
            </a:r>
            <a:r>
              <a:rPr lang="en-US" sz="1800" b="1" dirty="0">
                <a:latin typeface="Arial" charset="0"/>
              </a:rPr>
              <a:t>	</a:t>
            </a:r>
            <a:r>
              <a:rPr lang="en-GB" sz="1800" b="1" dirty="0" smtClean="0">
                <a:latin typeface="Arial" charset="0"/>
              </a:rPr>
              <a:t>—</a:t>
            </a:r>
            <a:r>
              <a:rPr lang="en-US" sz="1800" b="1" dirty="0">
                <a:latin typeface="Arial" charset="0"/>
              </a:rPr>
              <a:t>	0.98	</a:t>
            </a:r>
            <a:r>
              <a:rPr lang="en-GB" sz="1800" b="1" dirty="0" smtClean="0">
                <a:latin typeface="Arial" charset="0"/>
              </a:rPr>
              <a:t>—</a:t>
            </a:r>
            <a:endParaRPr lang="en-US" sz="1800" b="1" dirty="0">
              <a:latin typeface="Arial" charset="0"/>
            </a:endParaRPr>
          </a:p>
          <a:p>
            <a:pPr>
              <a:lnSpc>
                <a:spcPct val="90000"/>
              </a:lnSpc>
            </a:pPr>
            <a:r>
              <a:rPr lang="en-US" sz="1800" b="1" dirty="0">
                <a:latin typeface="Arial" charset="0"/>
              </a:rPr>
              <a:t>				(0.01)	</a:t>
            </a:r>
          </a:p>
          <a:p>
            <a:pPr>
              <a:lnSpc>
                <a:spcPct val="90000"/>
              </a:lnSpc>
              <a:spcBef>
                <a:spcPts val="800"/>
              </a:spcBef>
              <a:tabLst>
                <a:tab pos="457200" algn="l"/>
                <a:tab pos="2743200" algn="dec"/>
                <a:tab pos="3857625" algn="l"/>
                <a:tab pos="4933950" algn="l"/>
                <a:tab pos="6172200" algn="dec"/>
                <a:tab pos="7315200" algn="dec"/>
              </a:tabLst>
            </a:pPr>
            <a:r>
              <a:rPr lang="en-US" sz="1800" b="1" dirty="0">
                <a:latin typeface="Arial" charset="0"/>
              </a:rPr>
              <a:t>	</a:t>
            </a:r>
            <a:r>
              <a:rPr lang="en-US" sz="1800" b="1" i="1" dirty="0">
                <a:latin typeface="Arial" charset="0"/>
              </a:rPr>
              <a:t>LGPRHOUS</a:t>
            </a:r>
            <a:r>
              <a:rPr lang="en-US" sz="1800" b="1" dirty="0">
                <a:latin typeface="Arial" charset="0"/>
              </a:rPr>
              <a:t>	</a:t>
            </a:r>
            <a:r>
              <a:rPr lang="en-GB" sz="1800" b="1" dirty="0">
                <a:latin typeface="Arial" charset="0"/>
              </a:rPr>
              <a:t>–</a:t>
            </a:r>
            <a:r>
              <a:rPr lang="en-US" sz="1800" b="1" dirty="0">
                <a:latin typeface="Arial" charset="0"/>
              </a:rPr>
              <a:t>0.48	</a:t>
            </a:r>
            <a:r>
              <a:rPr lang="en-GB" sz="1800" b="1" dirty="0" smtClean="0">
                <a:latin typeface="Arial" charset="0"/>
              </a:rPr>
              <a:t>—</a:t>
            </a:r>
            <a:r>
              <a:rPr lang="en-US" sz="1800" b="1" dirty="0">
                <a:latin typeface="Arial" charset="0"/>
              </a:rPr>
              <a:t>	</a:t>
            </a:r>
            <a:r>
              <a:rPr lang="en-GB" sz="1800" b="1" dirty="0" smtClean="0">
                <a:latin typeface="Arial" charset="0"/>
              </a:rPr>
              <a:t>—</a:t>
            </a:r>
            <a:r>
              <a:rPr lang="en-US" sz="1800" b="1" dirty="0">
                <a:latin typeface="Arial" charset="0"/>
              </a:rPr>
              <a:t>	</a:t>
            </a:r>
            <a:r>
              <a:rPr lang="en-GB" sz="1800" b="1" dirty="0">
                <a:latin typeface="Arial" charset="0"/>
              </a:rPr>
              <a:t>–</a:t>
            </a:r>
            <a:r>
              <a:rPr lang="en-US" sz="1800" b="1" dirty="0" smtClean="0">
                <a:latin typeface="Arial" charset="0"/>
              </a:rPr>
              <a:t>0.09</a:t>
            </a:r>
            <a:endParaRPr lang="en-US" sz="1800" b="1" dirty="0">
              <a:latin typeface="Arial" charset="0"/>
            </a:endParaRPr>
          </a:p>
          <a:p>
            <a:pPr>
              <a:lnSpc>
                <a:spcPct val="90000"/>
              </a:lnSpc>
            </a:pPr>
            <a:r>
              <a:rPr lang="en-US" sz="1800" b="1" dirty="0">
                <a:latin typeface="Arial" charset="0"/>
              </a:rPr>
              <a:t>		(0.04)			(0.17</a:t>
            </a:r>
            <a:r>
              <a:rPr lang="en-US" sz="1800" b="1" dirty="0" smtClean="0">
                <a:latin typeface="Arial" charset="0"/>
              </a:rPr>
              <a:t>)</a:t>
            </a:r>
            <a:endParaRPr lang="en-US" sz="1800" b="1" dirty="0">
              <a:latin typeface="Arial" charset="0"/>
            </a:endParaRPr>
          </a:p>
          <a:p>
            <a:pPr>
              <a:lnSpc>
                <a:spcPct val="90000"/>
              </a:lnSpc>
              <a:spcBef>
                <a:spcPts val="800"/>
              </a:spcBef>
              <a:tabLst>
                <a:tab pos="457200" algn="l"/>
                <a:tab pos="2695575" algn="l"/>
                <a:tab pos="3886200" algn="dec"/>
                <a:tab pos="4933950" algn="l"/>
                <a:tab pos="6172200" algn="dec"/>
                <a:tab pos="7315200" algn="dec"/>
              </a:tabLst>
            </a:pPr>
            <a:r>
              <a:rPr lang="en-US" sz="1800" b="1" dirty="0">
                <a:latin typeface="Arial" charset="0"/>
              </a:rPr>
              <a:t>	</a:t>
            </a:r>
            <a:r>
              <a:rPr lang="en-US" sz="1800" b="1" i="1" dirty="0">
                <a:latin typeface="Arial" charset="0"/>
              </a:rPr>
              <a:t>LGPRHOUS</a:t>
            </a:r>
            <a:r>
              <a:rPr lang="en-US" sz="1800" b="1" dirty="0">
                <a:latin typeface="Arial" charset="0"/>
              </a:rPr>
              <a:t>(</a:t>
            </a:r>
            <a:r>
              <a:rPr lang="en-US" sz="1800" b="1" dirty="0">
                <a:latin typeface="Arial" charset="0"/>
                <a:cs typeface="Arial" charset="0"/>
              </a:rPr>
              <a:t>–</a:t>
            </a:r>
            <a:r>
              <a:rPr lang="en-US" sz="1800" b="1" dirty="0">
                <a:latin typeface="Arial" charset="0"/>
              </a:rPr>
              <a:t>1)	</a:t>
            </a:r>
            <a:r>
              <a:rPr lang="en-GB" sz="1800" b="1" dirty="0" smtClean="0">
                <a:latin typeface="Arial" charset="0"/>
              </a:rPr>
              <a:t>—</a:t>
            </a:r>
            <a:r>
              <a:rPr lang="en-US" sz="1800" b="1" dirty="0">
                <a:latin typeface="Arial" charset="0"/>
              </a:rPr>
              <a:t>	</a:t>
            </a:r>
            <a:r>
              <a:rPr lang="en-GB" sz="1800" b="1" dirty="0">
                <a:latin typeface="Arial" charset="0"/>
              </a:rPr>
              <a:t>–</a:t>
            </a:r>
            <a:r>
              <a:rPr lang="en-US" sz="1800" b="1" dirty="0">
                <a:latin typeface="Arial" charset="0"/>
              </a:rPr>
              <a:t>0.43	</a:t>
            </a:r>
            <a:r>
              <a:rPr lang="en-GB" sz="1800" b="1" dirty="0" smtClean="0">
                <a:latin typeface="Arial" charset="0"/>
              </a:rPr>
              <a:t>—</a:t>
            </a:r>
            <a:r>
              <a:rPr lang="en-US" sz="1800" b="1" dirty="0">
                <a:latin typeface="Arial" charset="0"/>
              </a:rPr>
              <a:t>	</a:t>
            </a:r>
            <a:r>
              <a:rPr lang="en-GB" sz="1800" b="1" dirty="0">
                <a:latin typeface="Arial" charset="0"/>
              </a:rPr>
              <a:t>–</a:t>
            </a:r>
            <a:r>
              <a:rPr lang="en-US" sz="1800" b="1" dirty="0" smtClean="0">
                <a:latin typeface="Arial" charset="0"/>
              </a:rPr>
              <a:t>0.36</a:t>
            </a:r>
            <a:endParaRPr lang="en-US" sz="1800" b="1" dirty="0">
              <a:latin typeface="Arial" charset="0"/>
            </a:endParaRPr>
          </a:p>
          <a:p>
            <a:pPr>
              <a:lnSpc>
                <a:spcPct val="90000"/>
              </a:lnSpc>
            </a:pPr>
            <a:r>
              <a:rPr lang="en-US" sz="1800" b="1" dirty="0">
                <a:latin typeface="Arial" charset="0"/>
              </a:rPr>
              <a:t>			(0.04)		(0.17</a:t>
            </a:r>
            <a:r>
              <a:rPr lang="en-US" sz="1800" b="1" dirty="0" smtClean="0">
                <a:latin typeface="Arial" charset="0"/>
              </a:rPr>
              <a:t>)</a:t>
            </a:r>
            <a:endParaRPr lang="en-US" sz="1800" b="1" dirty="0">
              <a:latin typeface="Arial" charset="0"/>
            </a:endParaRPr>
          </a:p>
          <a:p>
            <a:pPr>
              <a:lnSpc>
                <a:spcPct val="90000"/>
              </a:lnSpc>
              <a:spcBef>
                <a:spcPts val="800"/>
              </a:spcBef>
              <a:tabLst>
                <a:tab pos="457200" algn="l"/>
                <a:tab pos="2695575" algn="l"/>
                <a:tab pos="3857625" algn="l"/>
                <a:tab pos="5029200" algn="dec"/>
                <a:tab pos="6096000" algn="l"/>
                <a:tab pos="7315200" algn="dec"/>
              </a:tabLst>
            </a:pPr>
            <a:r>
              <a:rPr lang="en-US" sz="1800" b="1" dirty="0">
                <a:latin typeface="Arial" charset="0"/>
              </a:rPr>
              <a:t>	</a:t>
            </a:r>
            <a:r>
              <a:rPr lang="en-US" sz="1800" b="1" i="1" dirty="0">
                <a:latin typeface="Arial" charset="0"/>
              </a:rPr>
              <a:t>LGPRHOUS</a:t>
            </a:r>
            <a:r>
              <a:rPr lang="en-US" sz="1800" b="1" dirty="0">
                <a:latin typeface="Arial" charset="0"/>
              </a:rPr>
              <a:t>(</a:t>
            </a:r>
            <a:r>
              <a:rPr lang="en-US" sz="1800" b="1" dirty="0">
                <a:latin typeface="Arial" charset="0"/>
                <a:cs typeface="Arial" charset="0"/>
              </a:rPr>
              <a:t>–</a:t>
            </a:r>
            <a:r>
              <a:rPr lang="en-US" sz="1800" b="1" dirty="0">
                <a:latin typeface="Arial" charset="0"/>
              </a:rPr>
              <a:t>2)	</a:t>
            </a:r>
            <a:r>
              <a:rPr lang="en-GB" sz="1800" b="1" dirty="0" smtClean="0">
                <a:latin typeface="Arial" charset="0"/>
              </a:rPr>
              <a:t>—</a:t>
            </a:r>
            <a:r>
              <a:rPr lang="en-US" sz="1800" b="1" dirty="0">
                <a:latin typeface="Arial" charset="0"/>
              </a:rPr>
              <a:t>	</a:t>
            </a:r>
            <a:r>
              <a:rPr lang="en-GB" sz="1800" b="1" dirty="0" smtClean="0">
                <a:latin typeface="Arial" charset="0"/>
              </a:rPr>
              <a:t>—</a:t>
            </a:r>
            <a:r>
              <a:rPr lang="en-US" sz="1800" b="1" dirty="0">
                <a:latin typeface="Arial" charset="0"/>
              </a:rPr>
              <a:t>	</a:t>
            </a:r>
            <a:r>
              <a:rPr lang="en-GB" sz="1800" b="1" dirty="0">
                <a:latin typeface="Arial" charset="0"/>
              </a:rPr>
              <a:t>–</a:t>
            </a:r>
            <a:r>
              <a:rPr lang="en-US" sz="1800" b="1" dirty="0">
                <a:latin typeface="Arial" charset="0"/>
              </a:rPr>
              <a:t>0.38	</a:t>
            </a:r>
            <a:r>
              <a:rPr lang="en-GB" sz="1800" b="1" dirty="0" smtClean="0">
                <a:latin typeface="Arial" charset="0"/>
              </a:rPr>
              <a:t>—</a:t>
            </a:r>
            <a:endParaRPr lang="en-US" sz="1800" b="1" dirty="0">
              <a:latin typeface="Arial" charset="0"/>
            </a:endParaRPr>
          </a:p>
          <a:p>
            <a:pPr>
              <a:lnSpc>
                <a:spcPct val="90000"/>
              </a:lnSpc>
            </a:pPr>
            <a:r>
              <a:rPr lang="en-US" sz="1800" b="1" dirty="0">
                <a:latin typeface="Arial" charset="0"/>
              </a:rPr>
              <a:t>				(0.04)	</a:t>
            </a:r>
          </a:p>
          <a:p>
            <a:pPr>
              <a:lnSpc>
                <a:spcPct val="90000"/>
              </a:lnSpc>
              <a:spcBef>
                <a:spcPts val="800"/>
              </a:spcBef>
            </a:pPr>
            <a:r>
              <a:rPr lang="en-US" sz="1800" b="1" dirty="0">
                <a:latin typeface="Arial" charset="0"/>
              </a:rPr>
              <a:t>	</a:t>
            </a:r>
            <a:r>
              <a:rPr lang="en-US" sz="1800" b="1" i="1" dirty="0">
                <a:latin typeface="Arial" charset="0"/>
              </a:rPr>
              <a:t>R</a:t>
            </a:r>
            <a:r>
              <a:rPr lang="en-US" sz="1800" b="1" baseline="30000" dirty="0">
                <a:latin typeface="Arial" charset="0"/>
              </a:rPr>
              <a:t>2</a:t>
            </a:r>
            <a:r>
              <a:rPr lang="en-US" sz="1800" b="1" dirty="0">
                <a:latin typeface="Arial" charset="0"/>
              </a:rPr>
              <a:t>                            0.9985       0.9989       0.9988       </a:t>
            </a:r>
            <a:r>
              <a:rPr lang="en-US" sz="1800" b="1" dirty="0" smtClean="0">
                <a:latin typeface="Arial" charset="0"/>
              </a:rPr>
              <a:t>0.9990</a:t>
            </a:r>
            <a:endParaRPr lang="en-US" sz="1800" b="1" dirty="0">
              <a:latin typeface="Arial"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288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a:t>
            </a:r>
          </a:p>
        </p:txBody>
      </p:sp>
      <p:sp>
        <p:nvSpPr>
          <p:cNvPr id="122886"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1"/>
              <a:t>HOUS</a:t>
            </a:r>
            <a:r>
              <a:rPr lang="en-GB" sz="1500" b="1"/>
              <a:t> is aggregate consumer expenditure on housing services and </a:t>
            </a:r>
            <a:r>
              <a:rPr lang="en-GB" sz="1500" b="1" i="1"/>
              <a:t>DPI</a:t>
            </a:r>
            <a:r>
              <a:rPr lang="en-GB" sz="1500" b="1"/>
              <a:t> is aggregate disposable personal income.  Both are measured in $ billion at 2000 constant prices.</a:t>
            </a:r>
            <a:endParaRPr lang="en-GB" sz="1500" b="1">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2" name="Rectangle 16"/>
          <p:cNvSpPr>
            <a:spLocks noChangeArrowheads="1"/>
          </p:cNvSpPr>
          <p:nvPr/>
        </p:nvSpPr>
        <p:spPr bwMode="auto">
          <a:xfrm>
            <a:off x="0" y="547200"/>
            <a:ext cx="9144000" cy="7672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3" name="Object 8"/>
          <p:cNvGraphicFramePr>
            <a:graphicFrameLocks noChangeAspect="1"/>
          </p:cNvGraphicFramePr>
          <p:nvPr>
            <p:extLst>
              <p:ext uri="{D42A27DB-BD31-4B8C-83A1-F6EECF244321}">
                <p14:modId xmlns:p14="http://schemas.microsoft.com/office/powerpoint/2010/main" val="3577629555"/>
              </p:ext>
            </p:extLst>
          </p:nvPr>
        </p:nvGraphicFramePr>
        <p:xfrm>
          <a:off x="2433600" y="746125"/>
          <a:ext cx="5399087" cy="381000"/>
        </p:xfrm>
        <a:graphic>
          <a:graphicData uri="http://schemas.openxmlformats.org/presentationml/2006/ole">
            <mc:AlternateContent xmlns:mc="http://schemas.openxmlformats.org/markup-compatibility/2006">
              <mc:Choice xmlns:v="urn:schemas-microsoft-com:vml" Requires="v">
                <p:oleObj spid="_x0000_s122918" name="Equation" r:id="rId3" imgW="5397480" imgH="380880" progId="Equation.3">
                  <p:embed/>
                </p:oleObj>
              </mc:Choice>
              <mc:Fallback>
                <p:oleObj name="Equation" r:id="rId3" imgW="539748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3600" y="746125"/>
                        <a:ext cx="5399087"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5419" name="Text Box 11"/>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29</a:t>
            </a:r>
          </a:p>
        </p:txBody>
      </p:sp>
      <p:sp>
        <p:nvSpPr>
          <p:cNvPr id="145422"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However there is a problem of multcollinearity caused by the high correlation between current and lagged values.  The correlation is particularly high for current and lagged income.</a:t>
            </a:r>
            <a:endParaRPr lang="en-GB" sz="1500" b="1">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4" name="Rectangle 5"/>
          <p:cNvSpPr>
            <a:spLocks noChangeArrowheads="1"/>
          </p:cNvSpPr>
          <p:nvPr/>
        </p:nvSpPr>
        <p:spPr bwMode="auto">
          <a:xfrm>
            <a:off x="491023" y="547200"/>
            <a:ext cx="8164800" cy="5011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4"/>
          <p:cNvSpPr/>
          <p:nvPr/>
        </p:nvSpPr>
        <p:spPr>
          <a:xfrm>
            <a:off x="522000" y="579600"/>
            <a:ext cx="8100000" cy="828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040"/>
          <p:cNvSpPr>
            <a:spLocks noChangeArrowheads="1"/>
          </p:cNvSpPr>
          <p:nvPr/>
        </p:nvSpPr>
        <p:spPr bwMode="auto">
          <a:xfrm>
            <a:off x="6234113" y="1407599"/>
            <a:ext cx="923925" cy="4118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1034"/>
          <p:cNvSpPr txBox="1">
            <a:spLocks noChangeArrowheads="1"/>
          </p:cNvSpPr>
          <p:nvPr/>
        </p:nvSpPr>
        <p:spPr bwMode="auto">
          <a:xfrm>
            <a:off x="368301" y="482400"/>
            <a:ext cx="8204200" cy="50498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1pPr>
            <a:lvl2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2pPr>
            <a:lvl3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3pPr>
            <a:lvl4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4pPr>
            <a:lvl5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5pPr>
            <a:lvl6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6pPr>
            <a:lvl7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7pPr>
            <a:lvl8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8pPr>
            <a:lvl9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9pPr>
          </a:lstStyle>
          <a:p>
            <a:endParaRPr lang="en-US" sz="900" dirty="0">
              <a:latin typeface="Arial" charset="0"/>
            </a:endParaRPr>
          </a:p>
          <a:p>
            <a:pPr algn="ctr"/>
            <a:r>
              <a:rPr lang="en-US" sz="1800" b="1" dirty="0">
                <a:latin typeface="Arial" charset="0"/>
              </a:rPr>
              <a:t>Alternative dynamic specifications, housing services</a:t>
            </a:r>
          </a:p>
          <a:p>
            <a:pPr>
              <a:spcBef>
                <a:spcPts val="450"/>
              </a:spcBef>
            </a:pPr>
            <a:r>
              <a:rPr lang="en-US" sz="1800" b="1" dirty="0">
                <a:latin typeface="Arial" charset="0"/>
              </a:rPr>
              <a:t>	</a:t>
            </a:r>
            <a:r>
              <a:rPr lang="en-US" sz="1800" b="1" i="1" dirty="0">
                <a:latin typeface="Arial" charset="0"/>
              </a:rPr>
              <a:t>Variable</a:t>
            </a:r>
            <a:r>
              <a:rPr lang="en-US" sz="1800" b="1" dirty="0">
                <a:latin typeface="Arial" charset="0"/>
              </a:rPr>
              <a:t>                      (1)             (2)             (3)              (4</a:t>
            </a:r>
            <a:r>
              <a:rPr lang="en-US" sz="1800" b="1" dirty="0" smtClean="0">
                <a:latin typeface="Arial" charset="0"/>
              </a:rPr>
              <a:t>)</a:t>
            </a:r>
            <a:endParaRPr lang="en-US" sz="1800" b="1" dirty="0">
              <a:latin typeface="Arial" charset="0"/>
            </a:endParaRPr>
          </a:p>
          <a:p>
            <a:pPr>
              <a:lnSpc>
                <a:spcPct val="90000"/>
              </a:lnSpc>
              <a:spcBef>
                <a:spcPts val="2400"/>
              </a:spcBef>
              <a:tabLst>
                <a:tab pos="457200" algn="l"/>
                <a:tab pos="2743200" algn="dec"/>
                <a:tab pos="3857625" algn="l"/>
                <a:tab pos="4933950" algn="l"/>
                <a:tab pos="6172200" algn="dec"/>
                <a:tab pos="7315200" algn="dec"/>
              </a:tabLst>
            </a:pPr>
            <a:r>
              <a:rPr lang="en-US" sz="1800" b="1" dirty="0">
                <a:latin typeface="Arial" charset="0"/>
              </a:rPr>
              <a:t>	</a:t>
            </a:r>
            <a:r>
              <a:rPr lang="en-US" sz="1800" b="1" i="1" dirty="0">
                <a:latin typeface="Arial" charset="0"/>
              </a:rPr>
              <a:t>LGDPI</a:t>
            </a:r>
            <a:r>
              <a:rPr lang="en-US" sz="1800" b="1" dirty="0">
                <a:latin typeface="Arial" charset="0"/>
              </a:rPr>
              <a:t>	1.03	</a:t>
            </a:r>
            <a:r>
              <a:rPr lang="en-GB" sz="1800" b="1" dirty="0" smtClean="0">
                <a:latin typeface="Arial" charset="0"/>
              </a:rPr>
              <a:t>—</a:t>
            </a:r>
            <a:r>
              <a:rPr lang="en-US" sz="1800" b="1" dirty="0">
                <a:latin typeface="Arial" charset="0"/>
              </a:rPr>
              <a:t>	</a:t>
            </a:r>
            <a:r>
              <a:rPr lang="en-GB" sz="1800" b="1" dirty="0" smtClean="0">
                <a:latin typeface="Arial" charset="0"/>
              </a:rPr>
              <a:t>—</a:t>
            </a:r>
            <a:r>
              <a:rPr lang="en-US" sz="1800" b="1" dirty="0">
                <a:latin typeface="Arial" charset="0"/>
              </a:rPr>
              <a:t>	</a:t>
            </a:r>
            <a:r>
              <a:rPr lang="en-US" sz="1800" b="1" dirty="0" smtClean="0">
                <a:latin typeface="Arial" charset="0"/>
              </a:rPr>
              <a:t>0.33</a:t>
            </a:r>
            <a:endParaRPr lang="en-US" sz="1800" b="1" dirty="0">
              <a:latin typeface="Arial" charset="0"/>
            </a:endParaRPr>
          </a:p>
          <a:p>
            <a:pPr>
              <a:lnSpc>
                <a:spcPct val="90000"/>
              </a:lnSpc>
            </a:pPr>
            <a:r>
              <a:rPr lang="en-US" sz="1800" b="1" dirty="0">
                <a:latin typeface="Arial" charset="0"/>
              </a:rPr>
              <a:t>		(0.01)			(0.15)	</a:t>
            </a:r>
          </a:p>
          <a:p>
            <a:pPr>
              <a:lnSpc>
                <a:spcPct val="90000"/>
              </a:lnSpc>
              <a:spcBef>
                <a:spcPts val="800"/>
              </a:spcBef>
              <a:tabLst>
                <a:tab pos="457200" algn="l"/>
                <a:tab pos="2600325" algn="l"/>
                <a:tab pos="3886200" algn="dec"/>
                <a:tab pos="4933950" algn="l"/>
                <a:tab pos="6172200" algn="dec"/>
                <a:tab pos="7315200" algn="dec"/>
              </a:tabLst>
            </a:pPr>
            <a:r>
              <a:rPr lang="en-US" sz="1800" b="1" dirty="0">
                <a:latin typeface="Arial" charset="0"/>
              </a:rPr>
              <a:t>	</a:t>
            </a:r>
            <a:r>
              <a:rPr lang="en-US" sz="1800" b="1" i="1" dirty="0">
                <a:latin typeface="Arial" charset="0"/>
              </a:rPr>
              <a:t>LGDPI</a:t>
            </a:r>
            <a:r>
              <a:rPr lang="en-US" sz="1800" b="1" dirty="0">
                <a:latin typeface="Arial" charset="0"/>
              </a:rPr>
              <a:t>(</a:t>
            </a:r>
            <a:r>
              <a:rPr lang="en-US" sz="1800" b="1" dirty="0">
                <a:latin typeface="Arial" charset="0"/>
                <a:cs typeface="Arial" charset="0"/>
              </a:rPr>
              <a:t>–</a:t>
            </a:r>
            <a:r>
              <a:rPr lang="en-US" sz="1800" b="1" dirty="0">
                <a:latin typeface="Arial" charset="0"/>
              </a:rPr>
              <a:t>1)	</a:t>
            </a:r>
            <a:r>
              <a:rPr lang="en-GB" sz="1800" b="1" dirty="0">
                <a:latin typeface="Arial" charset="0"/>
              </a:rPr>
              <a:t> </a:t>
            </a:r>
            <a:r>
              <a:rPr lang="en-GB" sz="1800" b="1" dirty="0" smtClean="0">
                <a:latin typeface="Arial" charset="0"/>
              </a:rPr>
              <a:t>—</a:t>
            </a:r>
            <a:r>
              <a:rPr lang="en-US" sz="1800" b="1" dirty="0">
                <a:latin typeface="Arial" charset="0"/>
              </a:rPr>
              <a:t>	1.01	</a:t>
            </a:r>
            <a:r>
              <a:rPr lang="en-GB" sz="1800" b="1" dirty="0" smtClean="0">
                <a:latin typeface="Arial" charset="0"/>
              </a:rPr>
              <a:t>—</a:t>
            </a:r>
            <a:r>
              <a:rPr lang="en-US" sz="1800" b="1" dirty="0">
                <a:latin typeface="Arial" charset="0"/>
              </a:rPr>
              <a:t>	</a:t>
            </a:r>
            <a:r>
              <a:rPr lang="en-US" sz="1800" b="1" dirty="0" smtClean="0">
                <a:latin typeface="Arial" charset="0"/>
              </a:rPr>
              <a:t>0.68</a:t>
            </a:r>
            <a:endParaRPr lang="en-US" sz="1800" b="1" dirty="0">
              <a:latin typeface="Arial" charset="0"/>
            </a:endParaRPr>
          </a:p>
          <a:p>
            <a:pPr>
              <a:lnSpc>
                <a:spcPct val="90000"/>
              </a:lnSpc>
            </a:pPr>
            <a:r>
              <a:rPr lang="en-US" sz="1800" b="1" dirty="0">
                <a:latin typeface="Arial" charset="0"/>
              </a:rPr>
              <a:t>			(0.01)		(0.15</a:t>
            </a:r>
            <a:r>
              <a:rPr lang="en-US" sz="1800" b="1" dirty="0" smtClean="0">
                <a:latin typeface="Arial" charset="0"/>
              </a:rPr>
              <a:t>)</a:t>
            </a:r>
            <a:endParaRPr lang="en-US" sz="1800" b="1" dirty="0">
              <a:latin typeface="Arial" charset="0"/>
            </a:endParaRPr>
          </a:p>
          <a:p>
            <a:pPr>
              <a:lnSpc>
                <a:spcPct val="90000"/>
              </a:lnSpc>
              <a:spcBef>
                <a:spcPts val="800"/>
              </a:spcBef>
              <a:tabLst>
                <a:tab pos="457200" algn="l"/>
                <a:tab pos="2695575" algn="l"/>
                <a:tab pos="3857625" algn="l"/>
                <a:tab pos="5029200" algn="dec"/>
                <a:tab pos="6096000" algn="l"/>
                <a:tab pos="7315200" algn="dec"/>
              </a:tabLst>
            </a:pPr>
            <a:r>
              <a:rPr lang="en-US" sz="1800" b="1" dirty="0">
                <a:latin typeface="Arial" charset="0"/>
              </a:rPr>
              <a:t>	</a:t>
            </a:r>
            <a:r>
              <a:rPr lang="en-US" sz="1800" b="1" i="1" dirty="0">
                <a:latin typeface="Arial" charset="0"/>
              </a:rPr>
              <a:t>LGDPI</a:t>
            </a:r>
            <a:r>
              <a:rPr lang="en-US" sz="1800" b="1" dirty="0">
                <a:latin typeface="Arial" charset="0"/>
              </a:rPr>
              <a:t>(</a:t>
            </a:r>
            <a:r>
              <a:rPr lang="en-US" sz="1800" b="1" dirty="0">
                <a:latin typeface="Arial" charset="0"/>
                <a:cs typeface="Arial" charset="0"/>
              </a:rPr>
              <a:t>–</a:t>
            </a:r>
            <a:r>
              <a:rPr lang="en-US" sz="1800" b="1" dirty="0">
                <a:latin typeface="Arial" charset="0"/>
              </a:rPr>
              <a:t>2)	</a:t>
            </a:r>
            <a:r>
              <a:rPr lang="en-GB" sz="1800" b="1" dirty="0" smtClean="0">
                <a:latin typeface="Arial" charset="0"/>
              </a:rPr>
              <a:t>—</a:t>
            </a:r>
            <a:r>
              <a:rPr lang="en-US" sz="1800" b="1" dirty="0">
                <a:latin typeface="Arial" charset="0"/>
              </a:rPr>
              <a:t>	</a:t>
            </a:r>
            <a:r>
              <a:rPr lang="en-GB" sz="1800" b="1" dirty="0" smtClean="0">
                <a:latin typeface="Arial" charset="0"/>
              </a:rPr>
              <a:t>—</a:t>
            </a:r>
            <a:r>
              <a:rPr lang="en-US" sz="1800" b="1" dirty="0">
                <a:latin typeface="Arial" charset="0"/>
              </a:rPr>
              <a:t>	0.98	</a:t>
            </a:r>
            <a:r>
              <a:rPr lang="en-GB" sz="1800" b="1" dirty="0" smtClean="0">
                <a:latin typeface="Arial" charset="0"/>
              </a:rPr>
              <a:t>—</a:t>
            </a:r>
            <a:endParaRPr lang="en-US" sz="1800" b="1" dirty="0">
              <a:latin typeface="Arial" charset="0"/>
            </a:endParaRPr>
          </a:p>
          <a:p>
            <a:pPr>
              <a:lnSpc>
                <a:spcPct val="90000"/>
              </a:lnSpc>
            </a:pPr>
            <a:r>
              <a:rPr lang="en-US" sz="1800" b="1" dirty="0">
                <a:latin typeface="Arial" charset="0"/>
              </a:rPr>
              <a:t>				(0.01)	</a:t>
            </a:r>
          </a:p>
          <a:p>
            <a:pPr>
              <a:lnSpc>
                <a:spcPct val="90000"/>
              </a:lnSpc>
              <a:spcBef>
                <a:spcPts val="800"/>
              </a:spcBef>
              <a:tabLst>
                <a:tab pos="457200" algn="l"/>
                <a:tab pos="2743200" algn="dec"/>
                <a:tab pos="3857625" algn="l"/>
                <a:tab pos="4933950" algn="l"/>
                <a:tab pos="6172200" algn="dec"/>
                <a:tab pos="7315200" algn="dec"/>
              </a:tabLst>
            </a:pPr>
            <a:r>
              <a:rPr lang="en-US" sz="1800" b="1" dirty="0">
                <a:latin typeface="Arial" charset="0"/>
              </a:rPr>
              <a:t>	</a:t>
            </a:r>
            <a:r>
              <a:rPr lang="en-US" sz="1800" b="1" i="1" dirty="0">
                <a:latin typeface="Arial" charset="0"/>
              </a:rPr>
              <a:t>LGPRHOUS</a:t>
            </a:r>
            <a:r>
              <a:rPr lang="en-US" sz="1800" b="1" dirty="0">
                <a:latin typeface="Arial" charset="0"/>
              </a:rPr>
              <a:t>	</a:t>
            </a:r>
            <a:r>
              <a:rPr lang="en-GB" sz="1800" b="1" dirty="0">
                <a:latin typeface="Arial" charset="0"/>
              </a:rPr>
              <a:t>–</a:t>
            </a:r>
            <a:r>
              <a:rPr lang="en-US" sz="1800" b="1" dirty="0">
                <a:latin typeface="Arial" charset="0"/>
              </a:rPr>
              <a:t>0.48	</a:t>
            </a:r>
            <a:r>
              <a:rPr lang="en-GB" sz="1800" b="1" dirty="0" smtClean="0">
                <a:latin typeface="Arial" charset="0"/>
              </a:rPr>
              <a:t>—</a:t>
            </a:r>
            <a:r>
              <a:rPr lang="en-US" sz="1800" b="1" dirty="0">
                <a:latin typeface="Arial" charset="0"/>
              </a:rPr>
              <a:t>	</a:t>
            </a:r>
            <a:r>
              <a:rPr lang="en-GB" sz="1800" b="1" dirty="0" smtClean="0">
                <a:latin typeface="Arial" charset="0"/>
              </a:rPr>
              <a:t>—</a:t>
            </a:r>
            <a:r>
              <a:rPr lang="en-US" sz="1800" b="1" dirty="0">
                <a:latin typeface="Arial" charset="0"/>
              </a:rPr>
              <a:t>	</a:t>
            </a:r>
            <a:r>
              <a:rPr lang="en-GB" sz="1800" b="1" dirty="0">
                <a:latin typeface="Arial" charset="0"/>
              </a:rPr>
              <a:t>–</a:t>
            </a:r>
            <a:r>
              <a:rPr lang="en-US" sz="1800" b="1" dirty="0" smtClean="0">
                <a:latin typeface="Arial" charset="0"/>
              </a:rPr>
              <a:t>0.09</a:t>
            </a:r>
            <a:endParaRPr lang="en-US" sz="1800" b="1" dirty="0">
              <a:latin typeface="Arial" charset="0"/>
            </a:endParaRPr>
          </a:p>
          <a:p>
            <a:pPr>
              <a:lnSpc>
                <a:spcPct val="90000"/>
              </a:lnSpc>
            </a:pPr>
            <a:r>
              <a:rPr lang="en-US" sz="1800" b="1" dirty="0">
                <a:latin typeface="Arial" charset="0"/>
              </a:rPr>
              <a:t>		(0.04)			(0.17</a:t>
            </a:r>
            <a:r>
              <a:rPr lang="en-US" sz="1800" b="1" dirty="0" smtClean="0">
                <a:latin typeface="Arial" charset="0"/>
              </a:rPr>
              <a:t>)</a:t>
            </a:r>
            <a:endParaRPr lang="en-US" sz="1800" b="1" dirty="0">
              <a:latin typeface="Arial" charset="0"/>
            </a:endParaRPr>
          </a:p>
          <a:p>
            <a:pPr>
              <a:lnSpc>
                <a:spcPct val="90000"/>
              </a:lnSpc>
              <a:spcBef>
                <a:spcPts val="800"/>
              </a:spcBef>
              <a:tabLst>
                <a:tab pos="457200" algn="l"/>
                <a:tab pos="2695575" algn="l"/>
                <a:tab pos="3886200" algn="dec"/>
                <a:tab pos="4933950" algn="l"/>
                <a:tab pos="6172200" algn="dec"/>
                <a:tab pos="7315200" algn="dec"/>
              </a:tabLst>
            </a:pPr>
            <a:r>
              <a:rPr lang="en-US" sz="1800" b="1" dirty="0">
                <a:latin typeface="Arial" charset="0"/>
              </a:rPr>
              <a:t>	</a:t>
            </a:r>
            <a:r>
              <a:rPr lang="en-US" sz="1800" b="1" i="1" dirty="0">
                <a:latin typeface="Arial" charset="0"/>
              </a:rPr>
              <a:t>LGPRHOUS</a:t>
            </a:r>
            <a:r>
              <a:rPr lang="en-US" sz="1800" b="1" dirty="0">
                <a:latin typeface="Arial" charset="0"/>
              </a:rPr>
              <a:t>(</a:t>
            </a:r>
            <a:r>
              <a:rPr lang="en-US" sz="1800" b="1" dirty="0">
                <a:latin typeface="Arial" charset="0"/>
                <a:cs typeface="Arial" charset="0"/>
              </a:rPr>
              <a:t>–</a:t>
            </a:r>
            <a:r>
              <a:rPr lang="en-US" sz="1800" b="1" dirty="0">
                <a:latin typeface="Arial" charset="0"/>
              </a:rPr>
              <a:t>1)	</a:t>
            </a:r>
            <a:r>
              <a:rPr lang="en-GB" sz="1800" b="1" dirty="0" smtClean="0">
                <a:latin typeface="Arial" charset="0"/>
              </a:rPr>
              <a:t>—</a:t>
            </a:r>
            <a:r>
              <a:rPr lang="en-US" sz="1800" b="1" dirty="0">
                <a:latin typeface="Arial" charset="0"/>
              </a:rPr>
              <a:t>	</a:t>
            </a:r>
            <a:r>
              <a:rPr lang="en-GB" sz="1800" b="1" dirty="0">
                <a:latin typeface="Arial" charset="0"/>
              </a:rPr>
              <a:t>–</a:t>
            </a:r>
            <a:r>
              <a:rPr lang="en-US" sz="1800" b="1" dirty="0">
                <a:latin typeface="Arial" charset="0"/>
              </a:rPr>
              <a:t>0.43	</a:t>
            </a:r>
            <a:r>
              <a:rPr lang="en-GB" sz="1800" b="1" dirty="0" smtClean="0">
                <a:latin typeface="Arial" charset="0"/>
              </a:rPr>
              <a:t>—</a:t>
            </a:r>
            <a:r>
              <a:rPr lang="en-US" sz="1800" b="1" dirty="0">
                <a:latin typeface="Arial" charset="0"/>
              </a:rPr>
              <a:t>	</a:t>
            </a:r>
            <a:r>
              <a:rPr lang="en-GB" sz="1800" b="1" dirty="0">
                <a:latin typeface="Arial" charset="0"/>
              </a:rPr>
              <a:t>–</a:t>
            </a:r>
            <a:r>
              <a:rPr lang="en-US" sz="1800" b="1" dirty="0" smtClean="0">
                <a:latin typeface="Arial" charset="0"/>
              </a:rPr>
              <a:t>0.36</a:t>
            </a:r>
            <a:endParaRPr lang="en-US" sz="1800" b="1" dirty="0">
              <a:latin typeface="Arial" charset="0"/>
            </a:endParaRPr>
          </a:p>
          <a:p>
            <a:pPr>
              <a:lnSpc>
                <a:spcPct val="90000"/>
              </a:lnSpc>
            </a:pPr>
            <a:r>
              <a:rPr lang="en-US" sz="1800" b="1" dirty="0">
                <a:latin typeface="Arial" charset="0"/>
              </a:rPr>
              <a:t>			(0.04)		(0.17</a:t>
            </a:r>
            <a:r>
              <a:rPr lang="en-US" sz="1800" b="1" dirty="0" smtClean="0">
                <a:latin typeface="Arial" charset="0"/>
              </a:rPr>
              <a:t>)</a:t>
            </a:r>
            <a:endParaRPr lang="en-US" sz="1800" b="1" dirty="0">
              <a:latin typeface="Arial" charset="0"/>
            </a:endParaRPr>
          </a:p>
          <a:p>
            <a:pPr>
              <a:lnSpc>
                <a:spcPct val="90000"/>
              </a:lnSpc>
              <a:spcBef>
                <a:spcPts val="800"/>
              </a:spcBef>
              <a:tabLst>
                <a:tab pos="457200" algn="l"/>
                <a:tab pos="2695575" algn="l"/>
                <a:tab pos="3857625" algn="l"/>
                <a:tab pos="5029200" algn="dec"/>
                <a:tab pos="6096000" algn="l"/>
                <a:tab pos="7315200" algn="dec"/>
              </a:tabLst>
            </a:pPr>
            <a:r>
              <a:rPr lang="en-US" sz="1800" b="1" dirty="0">
                <a:latin typeface="Arial" charset="0"/>
              </a:rPr>
              <a:t>	</a:t>
            </a:r>
            <a:r>
              <a:rPr lang="en-US" sz="1800" b="1" i="1" dirty="0">
                <a:latin typeface="Arial" charset="0"/>
              </a:rPr>
              <a:t>LGPRHOUS</a:t>
            </a:r>
            <a:r>
              <a:rPr lang="en-US" sz="1800" b="1" dirty="0">
                <a:latin typeface="Arial" charset="0"/>
              </a:rPr>
              <a:t>(</a:t>
            </a:r>
            <a:r>
              <a:rPr lang="en-US" sz="1800" b="1" dirty="0">
                <a:latin typeface="Arial" charset="0"/>
                <a:cs typeface="Arial" charset="0"/>
              </a:rPr>
              <a:t>–</a:t>
            </a:r>
            <a:r>
              <a:rPr lang="en-US" sz="1800" b="1" dirty="0">
                <a:latin typeface="Arial" charset="0"/>
              </a:rPr>
              <a:t>2)	</a:t>
            </a:r>
            <a:r>
              <a:rPr lang="en-GB" sz="1800" b="1" dirty="0" smtClean="0">
                <a:latin typeface="Arial" charset="0"/>
              </a:rPr>
              <a:t>—</a:t>
            </a:r>
            <a:r>
              <a:rPr lang="en-US" sz="1800" b="1" dirty="0">
                <a:latin typeface="Arial" charset="0"/>
              </a:rPr>
              <a:t>	</a:t>
            </a:r>
            <a:r>
              <a:rPr lang="en-GB" sz="1800" b="1" dirty="0" smtClean="0">
                <a:latin typeface="Arial" charset="0"/>
              </a:rPr>
              <a:t>—</a:t>
            </a:r>
            <a:r>
              <a:rPr lang="en-US" sz="1800" b="1" dirty="0">
                <a:latin typeface="Arial" charset="0"/>
              </a:rPr>
              <a:t>	</a:t>
            </a:r>
            <a:r>
              <a:rPr lang="en-GB" sz="1800" b="1" dirty="0">
                <a:latin typeface="Arial" charset="0"/>
              </a:rPr>
              <a:t>–</a:t>
            </a:r>
            <a:r>
              <a:rPr lang="en-US" sz="1800" b="1" dirty="0">
                <a:latin typeface="Arial" charset="0"/>
              </a:rPr>
              <a:t>0.38	</a:t>
            </a:r>
            <a:r>
              <a:rPr lang="en-GB" sz="1800" b="1" dirty="0" smtClean="0">
                <a:latin typeface="Arial" charset="0"/>
              </a:rPr>
              <a:t>—</a:t>
            </a:r>
            <a:endParaRPr lang="en-US" sz="1800" b="1" dirty="0">
              <a:latin typeface="Arial" charset="0"/>
            </a:endParaRPr>
          </a:p>
          <a:p>
            <a:pPr>
              <a:lnSpc>
                <a:spcPct val="90000"/>
              </a:lnSpc>
            </a:pPr>
            <a:r>
              <a:rPr lang="en-US" sz="1800" b="1" dirty="0">
                <a:latin typeface="Arial" charset="0"/>
              </a:rPr>
              <a:t>				(0.04)	</a:t>
            </a:r>
          </a:p>
          <a:p>
            <a:pPr>
              <a:lnSpc>
                <a:spcPct val="90000"/>
              </a:lnSpc>
              <a:spcBef>
                <a:spcPts val="800"/>
              </a:spcBef>
            </a:pPr>
            <a:r>
              <a:rPr lang="en-US" sz="1800" b="1" dirty="0">
                <a:latin typeface="Arial" charset="0"/>
              </a:rPr>
              <a:t>	</a:t>
            </a:r>
            <a:r>
              <a:rPr lang="en-US" sz="1800" b="1" i="1" dirty="0">
                <a:latin typeface="Arial" charset="0"/>
              </a:rPr>
              <a:t>R</a:t>
            </a:r>
            <a:r>
              <a:rPr lang="en-US" sz="1800" b="1" baseline="30000" dirty="0">
                <a:latin typeface="Arial" charset="0"/>
              </a:rPr>
              <a:t>2</a:t>
            </a:r>
            <a:r>
              <a:rPr lang="en-US" sz="1800" b="1" dirty="0">
                <a:latin typeface="Arial" charset="0"/>
              </a:rPr>
              <a:t>                            0.9985       0.9989       0.9988       </a:t>
            </a:r>
            <a:r>
              <a:rPr lang="en-US" sz="1800" b="1" dirty="0" smtClean="0">
                <a:latin typeface="Arial" charset="0"/>
              </a:rPr>
              <a:t>0.9990</a:t>
            </a:r>
            <a:endParaRPr lang="en-US" sz="1800" b="1" dirty="0">
              <a:latin typeface="Arial" charset="0"/>
            </a:endParaRPr>
          </a:p>
        </p:txBody>
      </p:sp>
      <p:sp>
        <p:nvSpPr>
          <p:cNvPr id="18" name="Line 6"/>
          <p:cNvSpPr>
            <a:spLocks noChangeShapeType="1"/>
          </p:cNvSpPr>
          <p:nvPr/>
        </p:nvSpPr>
        <p:spPr bwMode="auto">
          <a:xfrm>
            <a:off x="500400" y="1407600"/>
            <a:ext cx="81432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9" name="Rectangle 18"/>
          <p:cNvSpPr/>
          <p:nvPr/>
        </p:nvSpPr>
        <p:spPr bwMode="auto">
          <a:xfrm>
            <a:off x="847725" y="1057275"/>
            <a:ext cx="5153025" cy="2209800"/>
          </a:xfrm>
          <a:prstGeom prst="rect">
            <a:avLst/>
          </a:prstGeom>
          <a:solidFill>
            <a:srgbClr val="FBFCFF"/>
          </a:solidFill>
          <a:ln>
            <a:noFill/>
          </a:ln>
          <a:effectLst>
            <a:innerShdw blurRad="95250">
              <a:srgbClr val="004D99"/>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7" name="Text Box 15"/>
          <p:cNvSpPr txBox="1">
            <a:spLocks noChangeArrowheads="1"/>
          </p:cNvSpPr>
          <p:nvPr/>
        </p:nvSpPr>
        <p:spPr bwMode="auto">
          <a:xfrm>
            <a:off x="839788" y="1144800"/>
            <a:ext cx="5172075" cy="2057400"/>
          </a:xfrm>
          <a:prstGeom prst="rect">
            <a:avLst/>
          </a:prstGeom>
          <a:noFill/>
          <a:ln>
            <a:noFill/>
          </a:ln>
          <a:effectLst/>
        </p:spPr>
        <p:txBody>
          <a:bodyPr lIns="365760" tIns="182880" rIns="274320" bIns="182880"/>
          <a:lstStyle/>
          <a:p>
            <a:r>
              <a:rPr lang="en-US" sz="1600" b="1" dirty="0">
                <a:latin typeface="Courier New" pitchFamily="49" charset="0"/>
              </a:rPr>
              <a:t>         Correlation Matrix</a:t>
            </a:r>
          </a:p>
          <a:p>
            <a:r>
              <a:rPr lang="en-US" sz="1600" b="1" dirty="0">
                <a:latin typeface="Courier New" pitchFamily="49" charset="0"/>
              </a:rPr>
              <a:t>====================================</a:t>
            </a:r>
          </a:p>
          <a:p>
            <a:r>
              <a:rPr lang="en-US" sz="1600" b="1" dirty="0">
                <a:latin typeface="Courier New" pitchFamily="49" charset="0"/>
              </a:rPr>
              <a:t>               LGDPI     LGDPI(-1)  </a:t>
            </a:r>
          </a:p>
          <a:p>
            <a:r>
              <a:rPr lang="en-US" sz="1600" b="1" dirty="0">
                <a:latin typeface="Courier New" pitchFamily="49" charset="0"/>
              </a:rPr>
              <a:t>====================================</a:t>
            </a:r>
          </a:p>
          <a:p>
            <a:r>
              <a:rPr lang="en-US" sz="1600" b="1" dirty="0">
                <a:latin typeface="Courier New" pitchFamily="49" charset="0"/>
              </a:rPr>
              <a:t>   LGDPI      1.000000    0.999345  </a:t>
            </a:r>
          </a:p>
          <a:p>
            <a:r>
              <a:rPr lang="en-US" sz="1600" b="1" dirty="0">
                <a:latin typeface="Courier New" pitchFamily="49" charset="0"/>
              </a:rPr>
              <a:t> LGDPI(-1)    0.999345    1.000000  </a:t>
            </a:r>
          </a:p>
          <a:p>
            <a:r>
              <a:rPr lang="en-US" sz="1600" b="1" dirty="0">
                <a:latin typeface="Courier New" pitchFamily="49" charset="0"/>
              </a:rPr>
              <a:t>====================================</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491023" y="547200"/>
            <a:ext cx="8164800" cy="5011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4"/>
          <p:cNvSpPr/>
          <p:nvPr/>
        </p:nvSpPr>
        <p:spPr>
          <a:xfrm>
            <a:off x="522000" y="579600"/>
            <a:ext cx="8100000" cy="828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040"/>
          <p:cNvSpPr>
            <a:spLocks noChangeArrowheads="1"/>
          </p:cNvSpPr>
          <p:nvPr/>
        </p:nvSpPr>
        <p:spPr bwMode="auto">
          <a:xfrm>
            <a:off x="6234113" y="1407599"/>
            <a:ext cx="923925" cy="4118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Line 6"/>
          <p:cNvSpPr>
            <a:spLocks noChangeShapeType="1"/>
          </p:cNvSpPr>
          <p:nvPr/>
        </p:nvSpPr>
        <p:spPr bwMode="auto">
          <a:xfrm>
            <a:off x="500400" y="1407600"/>
            <a:ext cx="81432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 name="Text Box 1034"/>
          <p:cNvSpPr txBox="1">
            <a:spLocks noChangeArrowheads="1"/>
          </p:cNvSpPr>
          <p:nvPr/>
        </p:nvSpPr>
        <p:spPr bwMode="auto">
          <a:xfrm>
            <a:off x="368301" y="482400"/>
            <a:ext cx="8204200" cy="50498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1pPr>
            <a:lvl2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2pPr>
            <a:lvl3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3pPr>
            <a:lvl4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4pPr>
            <a:lvl5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5pPr>
            <a:lvl6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6pPr>
            <a:lvl7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7pPr>
            <a:lvl8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8pPr>
            <a:lvl9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9pPr>
          </a:lstStyle>
          <a:p>
            <a:endParaRPr lang="en-US" sz="900" dirty="0">
              <a:latin typeface="Arial" charset="0"/>
            </a:endParaRPr>
          </a:p>
          <a:p>
            <a:pPr algn="ctr"/>
            <a:r>
              <a:rPr lang="en-US" sz="1800" b="1" dirty="0">
                <a:latin typeface="Arial" charset="0"/>
              </a:rPr>
              <a:t>Alternative dynamic specifications, housing services</a:t>
            </a:r>
          </a:p>
          <a:p>
            <a:pPr>
              <a:spcBef>
                <a:spcPts val="450"/>
              </a:spcBef>
            </a:pPr>
            <a:r>
              <a:rPr lang="en-US" sz="1800" b="1" dirty="0">
                <a:latin typeface="Arial" charset="0"/>
              </a:rPr>
              <a:t>	</a:t>
            </a:r>
            <a:r>
              <a:rPr lang="en-US" sz="1800" b="1" i="1" dirty="0">
                <a:latin typeface="Arial" charset="0"/>
              </a:rPr>
              <a:t>Variable</a:t>
            </a:r>
            <a:r>
              <a:rPr lang="en-US" sz="1800" b="1" dirty="0">
                <a:latin typeface="Arial" charset="0"/>
              </a:rPr>
              <a:t>                      (1)             (2)             (3)              (4</a:t>
            </a:r>
            <a:r>
              <a:rPr lang="en-US" sz="1800" b="1" dirty="0" smtClean="0">
                <a:latin typeface="Arial" charset="0"/>
              </a:rPr>
              <a:t>)</a:t>
            </a:r>
            <a:endParaRPr lang="en-US" sz="1800" b="1" dirty="0">
              <a:latin typeface="Arial" charset="0"/>
            </a:endParaRPr>
          </a:p>
          <a:p>
            <a:pPr>
              <a:lnSpc>
                <a:spcPct val="90000"/>
              </a:lnSpc>
              <a:spcBef>
                <a:spcPts val="2400"/>
              </a:spcBef>
              <a:tabLst>
                <a:tab pos="457200" algn="l"/>
                <a:tab pos="2743200" algn="dec"/>
                <a:tab pos="3857625" algn="l"/>
                <a:tab pos="4933950" algn="l"/>
                <a:tab pos="6172200" algn="dec"/>
                <a:tab pos="7315200" algn="dec"/>
              </a:tabLst>
            </a:pPr>
            <a:r>
              <a:rPr lang="en-US" sz="1800" b="1" dirty="0">
                <a:latin typeface="Arial" charset="0"/>
              </a:rPr>
              <a:t>	</a:t>
            </a:r>
            <a:r>
              <a:rPr lang="en-US" sz="1800" b="1" i="1" dirty="0">
                <a:latin typeface="Arial" charset="0"/>
              </a:rPr>
              <a:t>LGDPI</a:t>
            </a:r>
            <a:r>
              <a:rPr lang="en-US" sz="1800" b="1" dirty="0">
                <a:latin typeface="Arial" charset="0"/>
              </a:rPr>
              <a:t>	1.03	</a:t>
            </a:r>
            <a:r>
              <a:rPr lang="en-GB" sz="1800" b="1" dirty="0" smtClean="0">
                <a:latin typeface="Arial" charset="0"/>
              </a:rPr>
              <a:t>—</a:t>
            </a:r>
            <a:r>
              <a:rPr lang="en-US" sz="1800" b="1" dirty="0">
                <a:latin typeface="Arial" charset="0"/>
              </a:rPr>
              <a:t>	</a:t>
            </a:r>
            <a:r>
              <a:rPr lang="en-GB" sz="1800" b="1" dirty="0" smtClean="0">
                <a:latin typeface="Arial" charset="0"/>
              </a:rPr>
              <a:t>—</a:t>
            </a:r>
            <a:r>
              <a:rPr lang="en-US" sz="1800" b="1" dirty="0">
                <a:latin typeface="Arial" charset="0"/>
              </a:rPr>
              <a:t>	</a:t>
            </a:r>
            <a:r>
              <a:rPr lang="en-US" sz="1800" b="1" dirty="0" smtClean="0">
                <a:latin typeface="Arial" charset="0"/>
              </a:rPr>
              <a:t>0.33</a:t>
            </a:r>
            <a:endParaRPr lang="en-US" sz="1800" b="1" dirty="0">
              <a:latin typeface="Arial" charset="0"/>
            </a:endParaRPr>
          </a:p>
          <a:p>
            <a:pPr>
              <a:lnSpc>
                <a:spcPct val="90000"/>
              </a:lnSpc>
            </a:pPr>
            <a:r>
              <a:rPr lang="en-US" sz="1800" b="1" dirty="0">
                <a:latin typeface="Arial" charset="0"/>
              </a:rPr>
              <a:t>		(0.01)			(0.15)	</a:t>
            </a:r>
          </a:p>
          <a:p>
            <a:pPr>
              <a:lnSpc>
                <a:spcPct val="90000"/>
              </a:lnSpc>
              <a:spcBef>
                <a:spcPts val="800"/>
              </a:spcBef>
              <a:tabLst>
                <a:tab pos="457200" algn="l"/>
                <a:tab pos="2600325" algn="l"/>
                <a:tab pos="3886200" algn="dec"/>
                <a:tab pos="4933950" algn="l"/>
                <a:tab pos="6172200" algn="dec"/>
                <a:tab pos="7315200" algn="dec"/>
              </a:tabLst>
            </a:pPr>
            <a:r>
              <a:rPr lang="en-US" sz="1800" b="1" dirty="0">
                <a:latin typeface="Arial" charset="0"/>
              </a:rPr>
              <a:t>	</a:t>
            </a:r>
            <a:r>
              <a:rPr lang="en-US" sz="1800" b="1" i="1" dirty="0">
                <a:latin typeface="Arial" charset="0"/>
              </a:rPr>
              <a:t>LGDPI</a:t>
            </a:r>
            <a:r>
              <a:rPr lang="en-US" sz="1800" b="1" dirty="0">
                <a:latin typeface="Arial" charset="0"/>
              </a:rPr>
              <a:t>(</a:t>
            </a:r>
            <a:r>
              <a:rPr lang="en-US" sz="1800" b="1" dirty="0">
                <a:latin typeface="Arial" charset="0"/>
                <a:cs typeface="Arial" charset="0"/>
              </a:rPr>
              <a:t>–</a:t>
            </a:r>
            <a:r>
              <a:rPr lang="en-US" sz="1800" b="1" dirty="0">
                <a:latin typeface="Arial" charset="0"/>
              </a:rPr>
              <a:t>1)	</a:t>
            </a:r>
            <a:r>
              <a:rPr lang="en-GB" sz="1800" b="1" dirty="0">
                <a:latin typeface="Arial" charset="0"/>
              </a:rPr>
              <a:t> </a:t>
            </a:r>
            <a:r>
              <a:rPr lang="en-GB" sz="1800" b="1" dirty="0" smtClean="0">
                <a:latin typeface="Arial" charset="0"/>
              </a:rPr>
              <a:t>—</a:t>
            </a:r>
            <a:r>
              <a:rPr lang="en-US" sz="1800" b="1" dirty="0">
                <a:latin typeface="Arial" charset="0"/>
              </a:rPr>
              <a:t>	1.01	</a:t>
            </a:r>
            <a:r>
              <a:rPr lang="en-GB" sz="1800" b="1" dirty="0" smtClean="0">
                <a:latin typeface="Arial" charset="0"/>
              </a:rPr>
              <a:t>—</a:t>
            </a:r>
            <a:r>
              <a:rPr lang="en-US" sz="1800" b="1" dirty="0">
                <a:latin typeface="Arial" charset="0"/>
              </a:rPr>
              <a:t>	</a:t>
            </a:r>
            <a:r>
              <a:rPr lang="en-US" sz="1800" b="1" dirty="0" smtClean="0">
                <a:latin typeface="Arial" charset="0"/>
              </a:rPr>
              <a:t>0.68</a:t>
            </a:r>
            <a:endParaRPr lang="en-US" sz="1800" b="1" dirty="0">
              <a:latin typeface="Arial" charset="0"/>
            </a:endParaRPr>
          </a:p>
          <a:p>
            <a:pPr>
              <a:lnSpc>
                <a:spcPct val="90000"/>
              </a:lnSpc>
            </a:pPr>
            <a:r>
              <a:rPr lang="en-US" sz="1800" b="1" dirty="0">
                <a:latin typeface="Arial" charset="0"/>
              </a:rPr>
              <a:t>			(0.01)		(0.15</a:t>
            </a:r>
            <a:r>
              <a:rPr lang="en-US" sz="1800" b="1" dirty="0" smtClean="0">
                <a:latin typeface="Arial" charset="0"/>
              </a:rPr>
              <a:t>)</a:t>
            </a:r>
            <a:endParaRPr lang="en-US" sz="1800" b="1" dirty="0">
              <a:latin typeface="Arial" charset="0"/>
            </a:endParaRPr>
          </a:p>
          <a:p>
            <a:pPr>
              <a:lnSpc>
                <a:spcPct val="90000"/>
              </a:lnSpc>
              <a:spcBef>
                <a:spcPts val="800"/>
              </a:spcBef>
              <a:tabLst>
                <a:tab pos="457200" algn="l"/>
                <a:tab pos="2695575" algn="l"/>
                <a:tab pos="3857625" algn="l"/>
                <a:tab pos="5029200" algn="dec"/>
                <a:tab pos="6096000" algn="l"/>
                <a:tab pos="7315200" algn="dec"/>
              </a:tabLst>
            </a:pPr>
            <a:r>
              <a:rPr lang="en-US" sz="1800" b="1" dirty="0">
                <a:latin typeface="Arial" charset="0"/>
              </a:rPr>
              <a:t>	</a:t>
            </a:r>
            <a:r>
              <a:rPr lang="en-US" sz="1800" b="1" i="1" dirty="0">
                <a:latin typeface="Arial" charset="0"/>
              </a:rPr>
              <a:t>LGDPI</a:t>
            </a:r>
            <a:r>
              <a:rPr lang="en-US" sz="1800" b="1" dirty="0">
                <a:latin typeface="Arial" charset="0"/>
              </a:rPr>
              <a:t>(</a:t>
            </a:r>
            <a:r>
              <a:rPr lang="en-US" sz="1800" b="1" dirty="0">
                <a:latin typeface="Arial" charset="0"/>
                <a:cs typeface="Arial" charset="0"/>
              </a:rPr>
              <a:t>–</a:t>
            </a:r>
            <a:r>
              <a:rPr lang="en-US" sz="1800" b="1" dirty="0">
                <a:latin typeface="Arial" charset="0"/>
              </a:rPr>
              <a:t>2)	</a:t>
            </a:r>
            <a:r>
              <a:rPr lang="en-GB" sz="1800" b="1" dirty="0" smtClean="0">
                <a:latin typeface="Arial" charset="0"/>
              </a:rPr>
              <a:t>—</a:t>
            </a:r>
            <a:r>
              <a:rPr lang="en-US" sz="1800" b="1" dirty="0">
                <a:latin typeface="Arial" charset="0"/>
              </a:rPr>
              <a:t>	</a:t>
            </a:r>
            <a:r>
              <a:rPr lang="en-GB" sz="1800" b="1" dirty="0" smtClean="0">
                <a:latin typeface="Arial" charset="0"/>
              </a:rPr>
              <a:t>—</a:t>
            </a:r>
            <a:r>
              <a:rPr lang="en-US" sz="1800" b="1" dirty="0">
                <a:latin typeface="Arial" charset="0"/>
              </a:rPr>
              <a:t>	0.98	</a:t>
            </a:r>
            <a:r>
              <a:rPr lang="en-GB" sz="1800" b="1" dirty="0" smtClean="0">
                <a:latin typeface="Arial" charset="0"/>
              </a:rPr>
              <a:t>—</a:t>
            </a:r>
            <a:endParaRPr lang="en-US" sz="1800" b="1" dirty="0">
              <a:latin typeface="Arial" charset="0"/>
            </a:endParaRPr>
          </a:p>
          <a:p>
            <a:pPr>
              <a:lnSpc>
                <a:spcPct val="90000"/>
              </a:lnSpc>
            </a:pPr>
            <a:r>
              <a:rPr lang="en-US" sz="1800" b="1" dirty="0">
                <a:latin typeface="Arial" charset="0"/>
              </a:rPr>
              <a:t>				(0.01)	</a:t>
            </a:r>
          </a:p>
          <a:p>
            <a:pPr>
              <a:lnSpc>
                <a:spcPct val="90000"/>
              </a:lnSpc>
              <a:spcBef>
                <a:spcPts val="800"/>
              </a:spcBef>
              <a:tabLst>
                <a:tab pos="457200" algn="l"/>
                <a:tab pos="2743200" algn="dec"/>
                <a:tab pos="3857625" algn="l"/>
                <a:tab pos="4933950" algn="l"/>
                <a:tab pos="6172200" algn="dec"/>
                <a:tab pos="7315200" algn="dec"/>
              </a:tabLst>
            </a:pPr>
            <a:r>
              <a:rPr lang="en-US" sz="1800" b="1" dirty="0">
                <a:latin typeface="Arial" charset="0"/>
              </a:rPr>
              <a:t>	</a:t>
            </a:r>
            <a:r>
              <a:rPr lang="en-US" sz="1800" b="1" i="1" dirty="0">
                <a:latin typeface="Arial" charset="0"/>
              </a:rPr>
              <a:t>LGPRHOUS</a:t>
            </a:r>
            <a:r>
              <a:rPr lang="en-US" sz="1800" b="1" dirty="0">
                <a:latin typeface="Arial" charset="0"/>
              </a:rPr>
              <a:t>	</a:t>
            </a:r>
            <a:r>
              <a:rPr lang="en-GB" sz="1800" b="1" dirty="0">
                <a:latin typeface="Arial" charset="0"/>
              </a:rPr>
              <a:t>–</a:t>
            </a:r>
            <a:r>
              <a:rPr lang="en-US" sz="1800" b="1" dirty="0">
                <a:latin typeface="Arial" charset="0"/>
              </a:rPr>
              <a:t>0.48	</a:t>
            </a:r>
            <a:r>
              <a:rPr lang="en-GB" sz="1800" b="1" dirty="0" smtClean="0">
                <a:latin typeface="Arial" charset="0"/>
              </a:rPr>
              <a:t>—</a:t>
            </a:r>
            <a:r>
              <a:rPr lang="en-US" sz="1800" b="1" dirty="0">
                <a:latin typeface="Arial" charset="0"/>
              </a:rPr>
              <a:t>	</a:t>
            </a:r>
            <a:r>
              <a:rPr lang="en-GB" sz="1800" b="1" dirty="0" smtClean="0">
                <a:latin typeface="Arial" charset="0"/>
              </a:rPr>
              <a:t>—</a:t>
            </a:r>
            <a:r>
              <a:rPr lang="en-US" sz="1800" b="1" dirty="0">
                <a:latin typeface="Arial" charset="0"/>
              </a:rPr>
              <a:t>	</a:t>
            </a:r>
            <a:r>
              <a:rPr lang="en-GB" sz="1800" b="1" dirty="0">
                <a:latin typeface="Arial" charset="0"/>
              </a:rPr>
              <a:t>–</a:t>
            </a:r>
            <a:r>
              <a:rPr lang="en-US" sz="1800" b="1" dirty="0" smtClean="0">
                <a:latin typeface="Arial" charset="0"/>
              </a:rPr>
              <a:t>0.09</a:t>
            </a:r>
            <a:endParaRPr lang="en-US" sz="1800" b="1" dirty="0">
              <a:latin typeface="Arial" charset="0"/>
            </a:endParaRPr>
          </a:p>
          <a:p>
            <a:pPr>
              <a:lnSpc>
                <a:spcPct val="90000"/>
              </a:lnSpc>
            </a:pPr>
            <a:r>
              <a:rPr lang="en-US" sz="1800" b="1" dirty="0">
                <a:latin typeface="Arial" charset="0"/>
              </a:rPr>
              <a:t>		(0.04)			(0.17</a:t>
            </a:r>
            <a:r>
              <a:rPr lang="en-US" sz="1800" b="1" dirty="0" smtClean="0">
                <a:latin typeface="Arial" charset="0"/>
              </a:rPr>
              <a:t>)</a:t>
            </a:r>
            <a:endParaRPr lang="en-US" sz="1800" b="1" dirty="0">
              <a:latin typeface="Arial" charset="0"/>
            </a:endParaRPr>
          </a:p>
          <a:p>
            <a:pPr>
              <a:lnSpc>
                <a:spcPct val="90000"/>
              </a:lnSpc>
              <a:spcBef>
                <a:spcPts val="800"/>
              </a:spcBef>
              <a:tabLst>
                <a:tab pos="457200" algn="l"/>
                <a:tab pos="2695575" algn="l"/>
                <a:tab pos="3886200" algn="dec"/>
                <a:tab pos="4933950" algn="l"/>
                <a:tab pos="6172200" algn="dec"/>
                <a:tab pos="7315200" algn="dec"/>
              </a:tabLst>
            </a:pPr>
            <a:r>
              <a:rPr lang="en-US" sz="1800" b="1" dirty="0">
                <a:latin typeface="Arial" charset="0"/>
              </a:rPr>
              <a:t>	</a:t>
            </a:r>
            <a:r>
              <a:rPr lang="en-US" sz="1800" b="1" i="1" dirty="0">
                <a:latin typeface="Arial" charset="0"/>
              </a:rPr>
              <a:t>LGPRHOUS</a:t>
            </a:r>
            <a:r>
              <a:rPr lang="en-US" sz="1800" b="1" dirty="0">
                <a:latin typeface="Arial" charset="0"/>
              </a:rPr>
              <a:t>(</a:t>
            </a:r>
            <a:r>
              <a:rPr lang="en-US" sz="1800" b="1" dirty="0">
                <a:latin typeface="Arial" charset="0"/>
                <a:cs typeface="Arial" charset="0"/>
              </a:rPr>
              <a:t>–</a:t>
            </a:r>
            <a:r>
              <a:rPr lang="en-US" sz="1800" b="1" dirty="0">
                <a:latin typeface="Arial" charset="0"/>
              </a:rPr>
              <a:t>1)	</a:t>
            </a:r>
            <a:r>
              <a:rPr lang="en-GB" sz="1800" b="1" dirty="0" smtClean="0">
                <a:latin typeface="Arial" charset="0"/>
              </a:rPr>
              <a:t>—</a:t>
            </a:r>
            <a:r>
              <a:rPr lang="en-US" sz="1800" b="1" dirty="0">
                <a:latin typeface="Arial" charset="0"/>
              </a:rPr>
              <a:t>	</a:t>
            </a:r>
            <a:r>
              <a:rPr lang="en-GB" sz="1800" b="1" dirty="0">
                <a:latin typeface="Arial" charset="0"/>
              </a:rPr>
              <a:t>–</a:t>
            </a:r>
            <a:r>
              <a:rPr lang="en-US" sz="1800" b="1" dirty="0">
                <a:latin typeface="Arial" charset="0"/>
              </a:rPr>
              <a:t>0.43	</a:t>
            </a:r>
            <a:r>
              <a:rPr lang="en-GB" sz="1800" b="1" dirty="0" smtClean="0">
                <a:latin typeface="Arial" charset="0"/>
              </a:rPr>
              <a:t>—</a:t>
            </a:r>
            <a:r>
              <a:rPr lang="en-US" sz="1800" b="1" dirty="0">
                <a:latin typeface="Arial" charset="0"/>
              </a:rPr>
              <a:t>	</a:t>
            </a:r>
            <a:r>
              <a:rPr lang="en-GB" sz="1800" b="1" dirty="0">
                <a:latin typeface="Arial" charset="0"/>
              </a:rPr>
              <a:t>–</a:t>
            </a:r>
            <a:r>
              <a:rPr lang="en-US" sz="1800" b="1" dirty="0" smtClean="0">
                <a:latin typeface="Arial" charset="0"/>
              </a:rPr>
              <a:t>0.36</a:t>
            </a:r>
            <a:endParaRPr lang="en-US" sz="1800" b="1" dirty="0">
              <a:latin typeface="Arial" charset="0"/>
            </a:endParaRPr>
          </a:p>
          <a:p>
            <a:pPr>
              <a:lnSpc>
                <a:spcPct val="90000"/>
              </a:lnSpc>
            </a:pPr>
            <a:r>
              <a:rPr lang="en-US" sz="1800" b="1" dirty="0">
                <a:latin typeface="Arial" charset="0"/>
              </a:rPr>
              <a:t>			(0.04)		(0.17</a:t>
            </a:r>
            <a:r>
              <a:rPr lang="en-US" sz="1800" b="1" dirty="0" smtClean="0">
                <a:latin typeface="Arial" charset="0"/>
              </a:rPr>
              <a:t>)</a:t>
            </a:r>
            <a:endParaRPr lang="en-US" sz="1800" b="1" dirty="0">
              <a:latin typeface="Arial" charset="0"/>
            </a:endParaRPr>
          </a:p>
          <a:p>
            <a:pPr>
              <a:lnSpc>
                <a:spcPct val="90000"/>
              </a:lnSpc>
              <a:spcBef>
                <a:spcPts val="800"/>
              </a:spcBef>
              <a:tabLst>
                <a:tab pos="457200" algn="l"/>
                <a:tab pos="2695575" algn="l"/>
                <a:tab pos="3857625" algn="l"/>
                <a:tab pos="5029200" algn="dec"/>
                <a:tab pos="6096000" algn="l"/>
                <a:tab pos="7315200" algn="dec"/>
              </a:tabLst>
            </a:pPr>
            <a:r>
              <a:rPr lang="en-US" sz="1800" b="1" dirty="0">
                <a:latin typeface="Arial" charset="0"/>
              </a:rPr>
              <a:t>	</a:t>
            </a:r>
            <a:r>
              <a:rPr lang="en-US" sz="1800" b="1" i="1" dirty="0">
                <a:latin typeface="Arial" charset="0"/>
              </a:rPr>
              <a:t>LGPRHOUS</a:t>
            </a:r>
            <a:r>
              <a:rPr lang="en-US" sz="1800" b="1" dirty="0">
                <a:latin typeface="Arial" charset="0"/>
              </a:rPr>
              <a:t>(</a:t>
            </a:r>
            <a:r>
              <a:rPr lang="en-US" sz="1800" b="1" dirty="0">
                <a:latin typeface="Arial" charset="0"/>
                <a:cs typeface="Arial" charset="0"/>
              </a:rPr>
              <a:t>–</a:t>
            </a:r>
            <a:r>
              <a:rPr lang="en-US" sz="1800" b="1" dirty="0">
                <a:latin typeface="Arial" charset="0"/>
              </a:rPr>
              <a:t>2)	</a:t>
            </a:r>
            <a:r>
              <a:rPr lang="en-GB" sz="1800" b="1" dirty="0" smtClean="0">
                <a:latin typeface="Arial" charset="0"/>
              </a:rPr>
              <a:t>—</a:t>
            </a:r>
            <a:r>
              <a:rPr lang="en-US" sz="1800" b="1" dirty="0">
                <a:latin typeface="Arial" charset="0"/>
              </a:rPr>
              <a:t>	</a:t>
            </a:r>
            <a:r>
              <a:rPr lang="en-GB" sz="1800" b="1" dirty="0" smtClean="0">
                <a:latin typeface="Arial" charset="0"/>
              </a:rPr>
              <a:t>—</a:t>
            </a:r>
            <a:r>
              <a:rPr lang="en-US" sz="1800" b="1" dirty="0">
                <a:latin typeface="Arial" charset="0"/>
              </a:rPr>
              <a:t>	</a:t>
            </a:r>
            <a:r>
              <a:rPr lang="en-GB" sz="1800" b="1" dirty="0">
                <a:latin typeface="Arial" charset="0"/>
              </a:rPr>
              <a:t>–</a:t>
            </a:r>
            <a:r>
              <a:rPr lang="en-US" sz="1800" b="1" dirty="0">
                <a:latin typeface="Arial" charset="0"/>
              </a:rPr>
              <a:t>0.38	</a:t>
            </a:r>
            <a:r>
              <a:rPr lang="en-GB" sz="1800" b="1" dirty="0" smtClean="0">
                <a:latin typeface="Arial" charset="0"/>
              </a:rPr>
              <a:t>—</a:t>
            </a:r>
            <a:endParaRPr lang="en-US" sz="1800" b="1" dirty="0">
              <a:latin typeface="Arial" charset="0"/>
            </a:endParaRPr>
          </a:p>
          <a:p>
            <a:pPr>
              <a:lnSpc>
                <a:spcPct val="90000"/>
              </a:lnSpc>
            </a:pPr>
            <a:r>
              <a:rPr lang="en-US" sz="1800" b="1" dirty="0">
                <a:latin typeface="Arial" charset="0"/>
              </a:rPr>
              <a:t>				(0.04)	</a:t>
            </a:r>
          </a:p>
          <a:p>
            <a:pPr>
              <a:lnSpc>
                <a:spcPct val="90000"/>
              </a:lnSpc>
              <a:spcBef>
                <a:spcPts val="800"/>
              </a:spcBef>
            </a:pPr>
            <a:r>
              <a:rPr lang="en-US" sz="1800" b="1" dirty="0">
                <a:latin typeface="Arial" charset="0"/>
              </a:rPr>
              <a:t>	</a:t>
            </a:r>
            <a:r>
              <a:rPr lang="en-US" sz="1800" b="1" i="1" dirty="0">
                <a:latin typeface="Arial" charset="0"/>
              </a:rPr>
              <a:t>R</a:t>
            </a:r>
            <a:r>
              <a:rPr lang="en-US" sz="1800" b="1" baseline="30000" dirty="0">
                <a:latin typeface="Arial" charset="0"/>
              </a:rPr>
              <a:t>2</a:t>
            </a:r>
            <a:r>
              <a:rPr lang="en-US" sz="1800" b="1" dirty="0">
                <a:latin typeface="Arial" charset="0"/>
              </a:rPr>
              <a:t>                            0.9985       0.9989       0.9988       </a:t>
            </a:r>
            <a:r>
              <a:rPr lang="en-US" sz="1800" b="1" dirty="0" smtClean="0">
                <a:latin typeface="Arial" charset="0"/>
              </a:rPr>
              <a:t>0.9990</a:t>
            </a:r>
            <a:endParaRPr lang="en-US" sz="1800" b="1" dirty="0">
              <a:latin typeface="Arial" charset="0"/>
            </a:endParaRPr>
          </a:p>
        </p:txBody>
      </p:sp>
      <p:sp>
        <p:nvSpPr>
          <p:cNvPr id="2" name="Rectangle 1"/>
          <p:cNvSpPr/>
          <p:nvPr/>
        </p:nvSpPr>
        <p:spPr bwMode="auto">
          <a:xfrm>
            <a:off x="847725" y="1057275"/>
            <a:ext cx="5153025" cy="2209800"/>
          </a:xfrm>
          <a:prstGeom prst="rect">
            <a:avLst/>
          </a:prstGeom>
          <a:solidFill>
            <a:srgbClr val="FBFCFF"/>
          </a:solidFill>
          <a:ln>
            <a:noFill/>
          </a:ln>
          <a:effectLst>
            <a:innerShdw blurRad="95250">
              <a:srgbClr val="004D99"/>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46445" name="Text Box 1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30</a:t>
            </a:r>
            <a:endParaRPr lang="en-US" sz="1000">
              <a:solidFill>
                <a:srgbClr val="3366FF"/>
              </a:solidFill>
            </a:endParaRPr>
          </a:p>
        </p:txBody>
      </p:sp>
      <p:sp>
        <p:nvSpPr>
          <p:cNvPr id="146448" name="Text Box 16"/>
          <p:cNvSpPr txBox="1">
            <a:spLocks noChangeArrowheads="1"/>
          </p:cNvSpPr>
          <p:nvPr/>
        </p:nvSpPr>
        <p:spPr bwMode="auto">
          <a:xfrm>
            <a:off x="839788" y="1143000"/>
            <a:ext cx="5172075" cy="2209800"/>
          </a:xfrm>
          <a:prstGeom prst="rect">
            <a:avLst/>
          </a:prstGeom>
          <a:noFill/>
          <a:ln>
            <a:noFill/>
          </a:ln>
          <a:effectLst/>
          <a:extLst/>
        </p:spPr>
        <p:txBody>
          <a:bodyPr lIns="365760" tIns="182880" rIns="274320" bIns="182880"/>
          <a:lstStyle/>
          <a:p>
            <a:pPr>
              <a:spcBef>
                <a:spcPts val="0"/>
              </a:spcBef>
            </a:pPr>
            <a:r>
              <a:rPr lang="en-US" sz="1600" b="1" dirty="0" smtClean="0">
                <a:latin typeface="Courier New" pitchFamily="49" charset="0"/>
              </a:rPr>
              <a:t>         </a:t>
            </a:r>
            <a:r>
              <a:rPr lang="en-US" sz="1600" b="1" dirty="0">
                <a:latin typeface="Courier New" pitchFamily="49" charset="0"/>
              </a:rPr>
              <a:t>Correlation Matrix</a:t>
            </a:r>
          </a:p>
          <a:p>
            <a:r>
              <a:rPr lang="en-US" sz="1600" b="1" dirty="0">
                <a:latin typeface="Courier New" pitchFamily="49" charset="0"/>
              </a:rPr>
              <a:t>====================================</a:t>
            </a:r>
          </a:p>
          <a:p>
            <a:r>
              <a:rPr lang="en-US" sz="1600" b="1" dirty="0">
                <a:latin typeface="Courier New" pitchFamily="49" charset="0"/>
              </a:rPr>
              <a:t>              LGPRHOUS  LGPRHOUS(-1)</a:t>
            </a:r>
          </a:p>
          <a:p>
            <a:r>
              <a:rPr lang="en-US" sz="1600" b="1" dirty="0">
                <a:latin typeface="Courier New" pitchFamily="49" charset="0"/>
              </a:rPr>
              <a:t>====================================</a:t>
            </a:r>
          </a:p>
          <a:p>
            <a:r>
              <a:rPr lang="en-US" sz="1600" b="1" dirty="0">
                <a:latin typeface="Courier New" pitchFamily="49" charset="0"/>
              </a:rPr>
              <a:t>  LGPRHOUS    1.000000    0.977305  </a:t>
            </a:r>
          </a:p>
          <a:p>
            <a:r>
              <a:rPr lang="en-US" sz="1600" b="1" dirty="0">
                <a:latin typeface="Courier New" pitchFamily="49" charset="0"/>
              </a:rPr>
              <a:t>LGPRHOUS(-1)  0.977305    1.000000  </a:t>
            </a:r>
          </a:p>
          <a:p>
            <a:r>
              <a:rPr lang="en-US" sz="1600" b="1" dirty="0">
                <a:latin typeface="Courier New" pitchFamily="49" charset="0"/>
              </a:rPr>
              <a:t>==================================== </a:t>
            </a:r>
          </a:p>
        </p:txBody>
      </p:sp>
      <p:sp>
        <p:nvSpPr>
          <p:cNvPr id="146449"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correlation is also high for current and lagged price.</a:t>
            </a:r>
            <a:endParaRPr lang="en-GB" sz="1500" b="1">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0540" name="Text Box 1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31</a:t>
            </a:r>
            <a:endParaRPr lang="en-US" sz="1000">
              <a:solidFill>
                <a:srgbClr val="3366FF"/>
              </a:solidFill>
            </a:endParaRPr>
          </a:p>
        </p:txBody>
      </p:sp>
      <p:sp>
        <p:nvSpPr>
          <p:cNvPr id="150544"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Notice how the standard errors have increased.  The fact that the coefficients seem plausible is probably just an accident.</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4" name="Rectangle 5"/>
          <p:cNvSpPr>
            <a:spLocks noChangeArrowheads="1"/>
          </p:cNvSpPr>
          <p:nvPr/>
        </p:nvSpPr>
        <p:spPr bwMode="auto">
          <a:xfrm>
            <a:off x="491023" y="547200"/>
            <a:ext cx="8164800" cy="5011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4"/>
          <p:cNvSpPr/>
          <p:nvPr/>
        </p:nvSpPr>
        <p:spPr>
          <a:xfrm>
            <a:off x="522000" y="579600"/>
            <a:ext cx="8100000" cy="828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040"/>
          <p:cNvSpPr>
            <a:spLocks noChangeArrowheads="1"/>
          </p:cNvSpPr>
          <p:nvPr/>
        </p:nvSpPr>
        <p:spPr bwMode="auto">
          <a:xfrm>
            <a:off x="6234113" y="1407599"/>
            <a:ext cx="923925" cy="4118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Text Box 1034"/>
          <p:cNvSpPr txBox="1">
            <a:spLocks noChangeArrowheads="1"/>
          </p:cNvSpPr>
          <p:nvPr/>
        </p:nvSpPr>
        <p:spPr bwMode="auto">
          <a:xfrm>
            <a:off x="368301" y="482400"/>
            <a:ext cx="8204200" cy="50498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1pPr>
            <a:lvl2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2pPr>
            <a:lvl3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3pPr>
            <a:lvl4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4pPr>
            <a:lvl5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5pPr>
            <a:lvl6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6pPr>
            <a:lvl7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7pPr>
            <a:lvl8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8pPr>
            <a:lvl9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9pPr>
          </a:lstStyle>
          <a:p>
            <a:endParaRPr lang="en-US" sz="900" dirty="0">
              <a:latin typeface="Arial" charset="0"/>
            </a:endParaRPr>
          </a:p>
          <a:p>
            <a:pPr algn="ctr"/>
            <a:r>
              <a:rPr lang="en-US" sz="1800" b="1" dirty="0">
                <a:latin typeface="Arial" charset="0"/>
              </a:rPr>
              <a:t>Alternative dynamic specifications, housing services</a:t>
            </a:r>
          </a:p>
          <a:p>
            <a:pPr>
              <a:spcBef>
                <a:spcPts val="450"/>
              </a:spcBef>
            </a:pPr>
            <a:r>
              <a:rPr lang="en-US" sz="1800" b="1" dirty="0">
                <a:latin typeface="Arial" charset="0"/>
              </a:rPr>
              <a:t>	</a:t>
            </a:r>
            <a:r>
              <a:rPr lang="en-US" sz="1800" b="1" i="1" dirty="0">
                <a:latin typeface="Arial" charset="0"/>
              </a:rPr>
              <a:t>Variable</a:t>
            </a:r>
            <a:r>
              <a:rPr lang="en-US" sz="1800" b="1" dirty="0">
                <a:latin typeface="Arial" charset="0"/>
              </a:rPr>
              <a:t>                      (1)             (2)             (3)              (4</a:t>
            </a:r>
            <a:r>
              <a:rPr lang="en-US" sz="1800" b="1" dirty="0" smtClean="0">
                <a:latin typeface="Arial" charset="0"/>
              </a:rPr>
              <a:t>)</a:t>
            </a:r>
            <a:endParaRPr lang="en-US" sz="1800" b="1" dirty="0">
              <a:latin typeface="Arial" charset="0"/>
            </a:endParaRPr>
          </a:p>
          <a:p>
            <a:pPr>
              <a:lnSpc>
                <a:spcPct val="90000"/>
              </a:lnSpc>
              <a:spcBef>
                <a:spcPts val="2400"/>
              </a:spcBef>
              <a:tabLst>
                <a:tab pos="457200" algn="l"/>
                <a:tab pos="2743200" algn="dec"/>
                <a:tab pos="3857625" algn="l"/>
                <a:tab pos="4933950" algn="l"/>
                <a:tab pos="6172200" algn="dec"/>
                <a:tab pos="7315200" algn="dec"/>
              </a:tabLst>
            </a:pPr>
            <a:r>
              <a:rPr lang="en-US" sz="1800" b="1" dirty="0">
                <a:latin typeface="Arial" charset="0"/>
              </a:rPr>
              <a:t>	</a:t>
            </a:r>
            <a:r>
              <a:rPr lang="en-US" sz="1800" b="1" i="1" dirty="0">
                <a:latin typeface="Arial" charset="0"/>
              </a:rPr>
              <a:t>LGDPI</a:t>
            </a:r>
            <a:r>
              <a:rPr lang="en-US" sz="1800" b="1" dirty="0">
                <a:latin typeface="Arial" charset="0"/>
              </a:rPr>
              <a:t>	1.03	</a:t>
            </a:r>
            <a:r>
              <a:rPr lang="en-GB" sz="1800" b="1" dirty="0" smtClean="0">
                <a:latin typeface="Arial" charset="0"/>
              </a:rPr>
              <a:t>—</a:t>
            </a:r>
            <a:r>
              <a:rPr lang="en-US" sz="1800" b="1" dirty="0">
                <a:latin typeface="Arial" charset="0"/>
              </a:rPr>
              <a:t>	</a:t>
            </a:r>
            <a:r>
              <a:rPr lang="en-GB" sz="1800" b="1" dirty="0" smtClean="0">
                <a:latin typeface="Arial" charset="0"/>
              </a:rPr>
              <a:t>—</a:t>
            </a:r>
            <a:r>
              <a:rPr lang="en-US" sz="1800" b="1" dirty="0">
                <a:latin typeface="Arial" charset="0"/>
              </a:rPr>
              <a:t>	</a:t>
            </a:r>
            <a:r>
              <a:rPr lang="en-US" sz="1800" b="1" dirty="0" smtClean="0">
                <a:latin typeface="Arial" charset="0"/>
              </a:rPr>
              <a:t>0.33</a:t>
            </a:r>
            <a:endParaRPr lang="en-US" sz="1800" b="1" dirty="0">
              <a:latin typeface="Arial" charset="0"/>
            </a:endParaRPr>
          </a:p>
          <a:p>
            <a:pPr>
              <a:lnSpc>
                <a:spcPct val="90000"/>
              </a:lnSpc>
            </a:pPr>
            <a:r>
              <a:rPr lang="en-US" sz="1800" b="1" dirty="0">
                <a:latin typeface="Arial" charset="0"/>
              </a:rPr>
              <a:t>		(0.01)			(0.15)	</a:t>
            </a:r>
          </a:p>
          <a:p>
            <a:pPr>
              <a:lnSpc>
                <a:spcPct val="90000"/>
              </a:lnSpc>
              <a:spcBef>
                <a:spcPts val="800"/>
              </a:spcBef>
              <a:tabLst>
                <a:tab pos="457200" algn="l"/>
                <a:tab pos="2695575" algn="l"/>
                <a:tab pos="3886200" algn="dec"/>
                <a:tab pos="4933950" algn="l"/>
                <a:tab pos="6172200" algn="dec"/>
                <a:tab pos="7315200" algn="dec"/>
              </a:tabLst>
            </a:pPr>
            <a:r>
              <a:rPr lang="en-US" sz="1800" b="1" dirty="0">
                <a:latin typeface="Arial" charset="0"/>
              </a:rPr>
              <a:t>	</a:t>
            </a:r>
            <a:r>
              <a:rPr lang="en-US" sz="1800" b="1" i="1" dirty="0">
                <a:latin typeface="Arial" charset="0"/>
              </a:rPr>
              <a:t>LGDPI</a:t>
            </a:r>
            <a:r>
              <a:rPr lang="en-US" sz="1800" b="1" dirty="0">
                <a:latin typeface="Arial" charset="0"/>
              </a:rPr>
              <a:t>(</a:t>
            </a:r>
            <a:r>
              <a:rPr lang="en-US" sz="1800" b="1" dirty="0">
                <a:latin typeface="Arial" charset="0"/>
                <a:cs typeface="Arial" charset="0"/>
              </a:rPr>
              <a:t>–</a:t>
            </a:r>
            <a:r>
              <a:rPr lang="en-US" sz="1800" b="1" dirty="0">
                <a:latin typeface="Arial" charset="0"/>
              </a:rPr>
              <a:t>1)	</a:t>
            </a:r>
            <a:r>
              <a:rPr lang="en-GB" sz="1800" b="1" dirty="0" smtClean="0">
                <a:latin typeface="Arial" charset="0"/>
              </a:rPr>
              <a:t>—</a:t>
            </a:r>
            <a:r>
              <a:rPr lang="en-US" sz="1800" b="1" dirty="0">
                <a:latin typeface="Arial" charset="0"/>
              </a:rPr>
              <a:t>	1.01	</a:t>
            </a:r>
            <a:r>
              <a:rPr lang="en-GB" sz="1800" b="1" dirty="0" smtClean="0">
                <a:latin typeface="Arial" charset="0"/>
              </a:rPr>
              <a:t>—</a:t>
            </a:r>
            <a:r>
              <a:rPr lang="en-US" sz="1800" b="1" dirty="0">
                <a:latin typeface="Arial" charset="0"/>
              </a:rPr>
              <a:t>	</a:t>
            </a:r>
            <a:r>
              <a:rPr lang="en-US" sz="1800" b="1" dirty="0" smtClean="0">
                <a:latin typeface="Arial" charset="0"/>
              </a:rPr>
              <a:t>0.68</a:t>
            </a:r>
            <a:endParaRPr lang="en-US" sz="1800" b="1" dirty="0">
              <a:latin typeface="Arial" charset="0"/>
            </a:endParaRPr>
          </a:p>
          <a:p>
            <a:pPr>
              <a:lnSpc>
                <a:spcPct val="90000"/>
              </a:lnSpc>
            </a:pPr>
            <a:r>
              <a:rPr lang="en-US" sz="1800" b="1" dirty="0">
                <a:latin typeface="Arial" charset="0"/>
              </a:rPr>
              <a:t>			(0.01)		(0.15</a:t>
            </a:r>
            <a:r>
              <a:rPr lang="en-US" sz="1800" b="1" dirty="0" smtClean="0">
                <a:latin typeface="Arial" charset="0"/>
              </a:rPr>
              <a:t>)</a:t>
            </a:r>
            <a:endParaRPr lang="en-US" sz="1800" b="1" dirty="0">
              <a:latin typeface="Arial" charset="0"/>
            </a:endParaRPr>
          </a:p>
          <a:p>
            <a:pPr>
              <a:lnSpc>
                <a:spcPct val="90000"/>
              </a:lnSpc>
              <a:spcBef>
                <a:spcPts val="800"/>
              </a:spcBef>
              <a:tabLst>
                <a:tab pos="457200" algn="l"/>
                <a:tab pos="2695575" algn="l"/>
                <a:tab pos="3857625" algn="l"/>
                <a:tab pos="5029200" algn="dec"/>
                <a:tab pos="6096000" algn="l"/>
                <a:tab pos="7315200" algn="dec"/>
              </a:tabLst>
            </a:pPr>
            <a:r>
              <a:rPr lang="en-US" sz="1800" b="1" dirty="0">
                <a:latin typeface="Arial" charset="0"/>
              </a:rPr>
              <a:t>	</a:t>
            </a:r>
            <a:r>
              <a:rPr lang="en-US" sz="1800" b="1" i="1" dirty="0">
                <a:latin typeface="Arial" charset="0"/>
              </a:rPr>
              <a:t>LGDPI</a:t>
            </a:r>
            <a:r>
              <a:rPr lang="en-US" sz="1800" b="1" dirty="0">
                <a:latin typeface="Arial" charset="0"/>
              </a:rPr>
              <a:t>(</a:t>
            </a:r>
            <a:r>
              <a:rPr lang="en-US" sz="1800" b="1" dirty="0">
                <a:latin typeface="Arial" charset="0"/>
                <a:cs typeface="Arial" charset="0"/>
              </a:rPr>
              <a:t>–</a:t>
            </a:r>
            <a:r>
              <a:rPr lang="en-US" sz="1800" b="1" dirty="0">
                <a:latin typeface="Arial" charset="0"/>
              </a:rPr>
              <a:t>2)	</a:t>
            </a:r>
            <a:r>
              <a:rPr lang="en-GB" sz="1800" b="1" dirty="0" smtClean="0">
                <a:latin typeface="Arial" charset="0"/>
              </a:rPr>
              <a:t>—</a:t>
            </a:r>
            <a:r>
              <a:rPr lang="en-US" sz="1800" b="1" dirty="0">
                <a:latin typeface="Arial" charset="0"/>
              </a:rPr>
              <a:t>	</a:t>
            </a:r>
            <a:r>
              <a:rPr lang="en-GB" sz="1800" b="1" dirty="0" smtClean="0">
                <a:latin typeface="Arial" charset="0"/>
              </a:rPr>
              <a:t>—</a:t>
            </a:r>
            <a:r>
              <a:rPr lang="en-US" sz="1800" b="1" dirty="0">
                <a:latin typeface="Arial" charset="0"/>
              </a:rPr>
              <a:t>	0.98	</a:t>
            </a:r>
            <a:r>
              <a:rPr lang="en-GB" sz="1800" b="1" dirty="0" smtClean="0">
                <a:latin typeface="Arial" charset="0"/>
              </a:rPr>
              <a:t>—</a:t>
            </a:r>
            <a:endParaRPr lang="en-US" sz="1800" b="1" dirty="0">
              <a:latin typeface="Arial" charset="0"/>
            </a:endParaRPr>
          </a:p>
          <a:p>
            <a:pPr>
              <a:lnSpc>
                <a:spcPct val="90000"/>
              </a:lnSpc>
            </a:pPr>
            <a:r>
              <a:rPr lang="en-US" sz="1800" b="1" dirty="0">
                <a:latin typeface="Arial" charset="0"/>
              </a:rPr>
              <a:t>				(0.01)	</a:t>
            </a:r>
          </a:p>
          <a:p>
            <a:pPr>
              <a:lnSpc>
                <a:spcPct val="90000"/>
              </a:lnSpc>
              <a:spcBef>
                <a:spcPts val="800"/>
              </a:spcBef>
              <a:tabLst>
                <a:tab pos="457200" algn="l"/>
                <a:tab pos="2743200" algn="dec"/>
                <a:tab pos="3857625" algn="l"/>
                <a:tab pos="4933950" algn="l"/>
                <a:tab pos="6172200" algn="dec"/>
                <a:tab pos="7315200" algn="dec"/>
              </a:tabLst>
            </a:pPr>
            <a:r>
              <a:rPr lang="en-US" sz="1800" b="1" dirty="0">
                <a:latin typeface="Arial" charset="0"/>
              </a:rPr>
              <a:t>	</a:t>
            </a:r>
            <a:r>
              <a:rPr lang="en-US" sz="1800" b="1" i="1" dirty="0">
                <a:latin typeface="Arial" charset="0"/>
              </a:rPr>
              <a:t>LGPRHOUS</a:t>
            </a:r>
            <a:r>
              <a:rPr lang="en-US" sz="1800" b="1" dirty="0">
                <a:latin typeface="Arial" charset="0"/>
              </a:rPr>
              <a:t>	</a:t>
            </a:r>
            <a:r>
              <a:rPr lang="en-GB" sz="1800" b="1" dirty="0">
                <a:latin typeface="Arial" charset="0"/>
              </a:rPr>
              <a:t>–</a:t>
            </a:r>
            <a:r>
              <a:rPr lang="en-US" sz="1800" b="1" dirty="0">
                <a:latin typeface="Arial" charset="0"/>
              </a:rPr>
              <a:t>0.48	</a:t>
            </a:r>
            <a:r>
              <a:rPr lang="en-GB" sz="1800" b="1" dirty="0" smtClean="0">
                <a:latin typeface="Arial" charset="0"/>
              </a:rPr>
              <a:t>—</a:t>
            </a:r>
            <a:r>
              <a:rPr lang="en-US" sz="1800" b="1" dirty="0">
                <a:latin typeface="Arial" charset="0"/>
              </a:rPr>
              <a:t>	</a:t>
            </a:r>
            <a:r>
              <a:rPr lang="en-GB" sz="1800" b="1" dirty="0" smtClean="0">
                <a:latin typeface="Arial" charset="0"/>
              </a:rPr>
              <a:t>—</a:t>
            </a:r>
            <a:r>
              <a:rPr lang="en-US" sz="1800" b="1" dirty="0">
                <a:latin typeface="Arial" charset="0"/>
              </a:rPr>
              <a:t>	</a:t>
            </a:r>
            <a:r>
              <a:rPr lang="en-GB" sz="1800" b="1" dirty="0">
                <a:latin typeface="Arial" charset="0"/>
              </a:rPr>
              <a:t>–</a:t>
            </a:r>
            <a:r>
              <a:rPr lang="en-US" sz="1800" b="1" dirty="0" smtClean="0">
                <a:latin typeface="Arial" charset="0"/>
              </a:rPr>
              <a:t>0.09</a:t>
            </a:r>
            <a:endParaRPr lang="en-US" sz="1800" b="1" dirty="0">
              <a:latin typeface="Arial" charset="0"/>
            </a:endParaRPr>
          </a:p>
          <a:p>
            <a:pPr>
              <a:lnSpc>
                <a:spcPct val="90000"/>
              </a:lnSpc>
            </a:pPr>
            <a:r>
              <a:rPr lang="en-US" sz="1800" b="1" dirty="0">
                <a:latin typeface="Arial" charset="0"/>
              </a:rPr>
              <a:t>		(0.04)			(0.17</a:t>
            </a:r>
            <a:r>
              <a:rPr lang="en-US" sz="1800" b="1" dirty="0" smtClean="0">
                <a:latin typeface="Arial" charset="0"/>
              </a:rPr>
              <a:t>)</a:t>
            </a:r>
            <a:endParaRPr lang="en-US" sz="1800" b="1" dirty="0">
              <a:latin typeface="Arial" charset="0"/>
            </a:endParaRPr>
          </a:p>
          <a:p>
            <a:pPr>
              <a:lnSpc>
                <a:spcPct val="90000"/>
              </a:lnSpc>
              <a:spcBef>
                <a:spcPts val="800"/>
              </a:spcBef>
              <a:tabLst>
                <a:tab pos="457200" algn="l"/>
                <a:tab pos="2695575" algn="l"/>
                <a:tab pos="3886200" algn="dec"/>
                <a:tab pos="4933950" algn="l"/>
                <a:tab pos="6172200" algn="dec"/>
                <a:tab pos="7315200" algn="dec"/>
              </a:tabLst>
            </a:pPr>
            <a:r>
              <a:rPr lang="en-US" sz="1800" b="1" dirty="0">
                <a:latin typeface="Arial" charset="0"/>
              </a:rPr>
              <a:t>	</a:t>
            </a:r>
            <a:r>
              <a:rPr lang="en-US" sz="1800" b="1" i="1" dirty="0">
                <a:latin typeface="Arial" charset="0"/>
              </a:rPr>
              <a:t>LGPRHOUS</a:t>
            </a:r>
            <a:r>
              <a:rPr lang="en-US" sz="1800" b="1" dirty="0">
                <a:latin typeface="Arial" charset="0"/>
              </a:rPr>
              <a:t>(</a:t>
            </a:r>
            <a:r>
              <a:rPr lang="en-US" sz="1800" b="1" dirty="0">
                <a:latin typeface="Arial" charset="0"/>
                <a:cs typeface="Arial" charset="0"/>
              </a:rPr>
              <a:t>–</a:t>
            </a:r>
            <a:r>
              <a:rPr lang="en-US" sz="1800" b="1" dirty="0">
                <a:latin typeface="Arial" charset="0"/>
              </a:rPr>
              <a:t>1)	</a:t>
            </a:r>
            <a:r>
              <a:rPr lang="en-GB" sz="1800" b="1" dirty="0" smtClean="0">
                <a:latin typeface="Arial" charset="0"/>
              </a:rPr>
              <a:t>—</a:t>
            </a:r>
            <a:r>
              <a:rPr lang="en-US" sz="1800" b="1" dirty="0">
                <a:latin typeface="Arial" charset="0"/>
              </a:rPr>
              <a:t>	</a:t>
            </a:r>
            <a:r>
              <a:rPr lang="en-GB" sz="1800" b="1" dirty="0">
                <a:latin typeface="Arial" charset="0"/>
              </a:rPr>
              <a:t>–</a:t>
            </a:r>
            <a:r>
              <a:rPr lang="en-US" sz="1800" b="1" dirty="0">
                <a:latin typeface="Arial" charset="0"/>
              </a:rPr>
              <a:t>0.43	</a:t>
            </a:r>
            <a:r>
              <a:rPr lang="en-GB" sz="1800" b="1" dirty="0" smtClean="0">
                <a:latin typeface="Arial" charset="0"/>
              </a:rPr>
              <a:t>—</a:t>
            </a:r>
            <a:r>
              <a:rPr lang="en-US" sz="1800" b="1" dirty="0">
                <a:latin typeface="Arial" charset="0"/>
              </a:rPr>
              <a:t>	</a:t>
            </a:r>
            <a:r>
              <a:rPr lang="en-GB" sz="1800" b="1" dirty="0">
                <a:latin typeface="Arial" charset="0"/>
              </a:rPr>
              <a:t>–</a:t>
            </a:r>
            <a:r>
              <a:rPr lang="en-US" sz="1800" b="1" dirty="0" smtClean="0">
                <a:latin typeface="Arial" charset="0"/>
              </a:rPr>
              <a:t>0.36</a:t>
            </a:r>
            <a:endParaRPr lang="en-US" sz="1800" b="1" dirty="0">
              <a:latin typeface="Arial" charset="0"/>
            </a:endParaRPr>
          </a:p>
          <a:p>
            <a:pPr>
              <a:lnSpc>
                <a:spcPct val="90000"/>
              </a:lnSpc>
            </a:pPr>
            <a:r>
              <a:rPr lang="en-US" sz="1800" b="1" dirty="0">
                <a:latin typeface="Arial" charset="0"/>
              </a:rPr>
              <a:t>			(0.04)		(0.17</a:t>
            </a:r>
            <a:r>
              <a:rPr lang="en-US" sz="1800" b="1" dirty="0" smtClean="0">
                <a:latin typeface="Arial" charset="0"/>
              </a:rPr>
              <a:t>)</a:t>
            </a:r>
            <a:endParaRPr lang="en-US" sz="1800" b="1" dirty="0">
              <a:latin typeface="Arial" charset="0"/>
            </a:endParaRPr>
          </a:p>
          <a:p>
            <a:pPr>
              <a:lnSpc>
                <a:spcPct val="90000"/>
              </a:lnSpc>
              <a:spcBef>
                <a:spcPts val="800"/>
              </a:spcBef>
              <a:tabLst>
                <a:tab pos="457200" algn="l"/>
                <a:tab pos="2695575" algn="l"/>
                <a:tab pos="3857625" algn="l"/>
                <a:tab pos="5029200" algn="dec"/>
                <a:tab pos="6096000" algn="l"/>
                <a:tab pos="7315200" algn="dec"/>
              </a:tabLst>
            </a:pPr>
            <a:r>
              <a:rPr lang="en-US" sz="1800" b="1" dirty="0">
                <a:latin typeface="Arial" charset="0"/>
              </a:rPr>
              <a:t>	</a:t>
            </a:r>
            <a:r>
              <a:rPr lang="en-US" sz="1800" b="1" i="1" dirty="0">
                <a:latin typeface="Arial" charset="0"/>
              </a:rPr>
              <a:t>LGPRHOUS</a:t>
            </a:r>
            <a:r>
              <a:rPr lang="en-US" sz="1800" b="1" dirty="0">
                <a:latin typeface="Arial" charset="0"/>
              </a:rPr>
              <a:t>(</a:t>
            </a:r>
            <a:r>
              <a:rPr lang="en-US" sz="1800" b="1" dirty="0">
                <a:latin typeface="Arial" charset="0"/>
                <a:cs typeface="Arial" charset="0"/>
              </a:rPr>
              <a:t>–</a:t>
            </a:r>
            <a:r>
              <a:rPr lang="en-US" sz="1800" b="1" dirty="0">
                <a:latin typeface="Arial" charset="0"/>
              </a:rPr>
              <a:t>2)	</a:t>
            </a:r>
            <a:r>
              <a:rPr lang="en-GB" sz="1800" b="1" dirty="0" smtClean="0">
                <a:latin typeface="Arial" charset="0"/>
              </a:rPr>
              <a:t>—</a:t>
            </a:r>
            <a:r>
              <a:rPr lang="en-US" sz="1800" b="1" dirty="0">
                <a:latin typeface="Arial" charset="0"/>
              </a:rPr>
              <a:t>	</a:t>
            </a:r>
            <a:r>
              <a:rPr lang="en-GB" sz="1800" b="1" dirty="0" smtClean="0">
                <a:latin typeface="Arial" charset="0"/>
              </a:rPr>
              <a:t>—</a:t>
            </a:r>
            <a:r>
              <a:rPr lang="en-US" sz="1800" b="1" dirty="0">
                <a:latin typeface="Arial" charset="0"/>
              </a:rPr>
              <a:t>	</a:t>
            </a:r>
            <a:r>
              <a:rPr lang="en-GB" sz="1800" b="1" dirty="0">
                <a:latin typeface="Arial" charset="0"/>
              </a:rPr>
              <a:t>–</a:t>
            </a:r>
            <a:r>
              <a:rPr lang="en-US" sz="1800" b="1" dirty="0">
                <a:latin typeface="Arial" charset="0"/>
              </a:rPr>
              <a:t>0.38	</a:t>
            </a:r>
            <a:r>
              <a:rPr lang="en-GB" sz="1800" b="1" dirty="0" smtClean="0">
                <a:latin typeface="Arial" charset="0"/>
              </a:rPr>
              <a:t>—</a:t>
            </a:r>
            <a:endParaRPr lang="en-US" sz="1800" b="1" dirty="0">
              <a:latin typeface="Arial" charset="0"/>
            </a:endParaRPr>
          </a:p>
          <a:p>
            <a:pPr>
              <a:lnSpc>
                <a:spcPct val="90000"/>
              </a:lnSpc>
            </a:pPr>
            <a:r>
              <a:rPr lang="en-US" sz="1800" b="1" dirty="0">
                <a:latin typeface="Arial" charset="0"/>
              </a:rPr>
              <a:t>				(0.04)	</a:t>
            </a:r>
          </a:p>
          <a:p>
            <a:pPr>
              <a:lnSpc>
                <a:spcPct val="90000"/>
              </a:lnSpc>
              <a:spcBef>
                <a:spcPts val="800"/>
              </a:spcBef>
            </a:pPr>
            <a:r>
              <a:rPr lang="en-US" sz="1800" b="1" dirty="0">
                <a:latin typeface="Arial" charset="0"/>
              </a:rPr>
              <a:t>	</a:t>
            </a:r>
            <a:r>
              <a:rPr lang="en-US" sz="1800" b="1" i="1" dirty="0">
                <a:latin typeface="Arial" charset="0"/>
              </a:rPr>
              <a:t>R</a:t>
            </a:r>
            <a:r>
              <a:rPr lang="en-US" sz="1800" b="1" baseline="30000" dirty="0">
                <a:latin typeface="Arial" charset="0"/>
              </a:rPr>
              <a:t>2</a:t>
            </a:r>
            <a:r>
              <a:rPr lang="en-US" sz="1800" b="1" dirty="0">
                <a:latin typeface="Arial" charset="0"/>
              </a:rPr>
              <a:t>                            0.9985       0.9989       0.9988       </a:t>
            </a:r>
            <a:r>
              <a:rPr lang="en-US" sz="1800" b="1" dirty="0" smtClean="0">
                <a:latin typeface="Arial" charset="0"/>
              </a:rPr>
              <a:t>0.9990</a:t>
            </a:r>
            <a:endParaRPr lang="en-US" sz="1800" b="1" dirty="0">
              <a:latin typeface="Arial" charset="0"/>
            </a:endParaRPr>
          </a:p>
        </p:txBody>
      </p:sp>
      <p:sp>
        <p:nvSpPr>
          <p:cNvPr id="18" name="Line 6"/>
          <p:cNvSpPr>
            <a:spLocks noChangeShapeType="1"/>
          </p:cNvSpPr>
          <p:nvPr/>
        </p:nvSpPr>
        <p:spPr bwMode="auto">
          <a:xfrm>
            <a:off x="500400" y="1407600"/>
            <a:ext cx="81432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491023" y="547200"/>
            <a:ext cx="8164800" cy="5011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 name="Rectangle 12"/>
          <p:cNvSpPr/>
          <p:nvPr/>
        </p:nvSpPr>
        <p:spPr>
          <a:xfrm>
            <a:off x="522000" y="579600"/>
            <a:ext cx="8100000" cy="828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040"/>
          <p:cNvSpPr>
            <a:spLocks noChangeArrowheads="1"/>
          </p:cNvSpPr>
          <p:nvPr/>
        </p:nvSpPr>
        <p:spPr bwMode="auto">
          <a:xfrm>
            <a:off x="7377113" y="1407599"/>
            <a:ext cx="923925" cy="4118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7466" name="Text Box 1034"/>
          <p:cNvSpPr txBox="1">
            <a:spLocks noChangeArrowheads="1"/>
          </p:cNvSpPr>
          <p:nvPr/>
        </p:nvSpPr>
        <p:spPr bwMode="auto">
          <a:xfrm>
            <a:off x="368301" y="482400"/>
            <a:ext cx="8204200" cy="50498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1pPr>
            <a:lvl2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2pPr>
            <a:lvl3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3pPr>
            <a:lvl4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4pPr>
            <a:lvl5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5pPr>
            <a:lvl6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6pPr>
            <a:lvl7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7pPr>
            <a:lvl8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8pPr>
            <a:lvl9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9pPr>
          </a:lstStyle>
          <a:p>
            <a:endParaRPr lang="en-US" sz="900" dirty="0">
              <a:latin typeface="Arial" charset="0"/>
            </a:endParaRPr>
          </a:p>
          <a:p>
            <a:pPr algn="ctr"/>
            <a:r>
              <a:rPr lang="en-US" sz="1800" b="1" dirty="0">
                <a:latin typeface="Arial" charset="0"/>
              </a:rPr>
              <a:t>Alternative dynamic specifications, housing services</a:t>
            </a:r>
          </a:p>
          <a:p>
            <a:pPr>
              <a:spcBef>
                <a:spcPts val="450"/>
              </a:spcBef>
            </a:pPr>
            <a:r>
              <a:rPr lang="en-US" sz="1800" b="1" dirty="0">
                <a:latin typeface="Arial" charset="0"/>
              </a:rPr>
              <a:t>	</a:t>
            </a:r>
            <a:r>
              <a:rPr lang="en-US" sz="1800" b="1" i="1" dirty="0">
                <a:latin typeface="Arial" charset="0"/>
              </a:rPr>
              <a:t>Variable</a:t>
            </a:r>
            <a:r>
              <a:rPr lang="en-US" sz="1800" b="1" dirty="0">
                <a:latin typeface="Arial" charset="0"/>
              </a:rPr>
              <a:t>                      (1)             (2)             (3)              (4)              (5)</a:t>
            </a:r>
          </a:p>
          <a:p>
            <a:pPr>
              <a:lnSpc>
                <a:spcPct val="90000"/>
              </a:lnSpc>
              <a:spcBef>
                <a:spcPts val="2400"/>
              </a:spcBef>
              <a:tabLst>
                <a:tab pos="457200" algn="l"/>
                <a:tab pos="2743200" algn="dec"/>
                <a:tab pos="3857625" algn="l"/>
                <a:tab pos="4933950" algn="l"/>
                <a:tab pos="6172200" algn="dec"/>
                <a:tab pos="7315200" algn="dec"/>
              </a:tabLst>
            </a:pPr>
            <a:r>
              <a:rPr lang="en-US" sz="1800" b="1" dirty="0">
                <a:latin typeface="Arial" charset="0"/>
              </a:rPr>
              <a:t>	</a:t>
            </a:r>
            <a:r>
              <a:rPr lang="en-US" sz="1800" b="1" i="1" dirty="0">
                <a:latin typeface="Arial" charset="0"/>
              </a:rPr>
              <a:t>LGDPI</a:t>
            </a:r>
            <a:r>
              <a:rPr lang="en-US" sz="1800" b="1" dirty="0">
                <a:latin typeface="Arial" charset="0"/>
              </a:rPr>
              <a:t>	1.03	</a:t>
            </a:r>
            <a:r>
              <a:rPr lang="en-GB" sz="1800" b="1" dirty="0" smtClean="0">
                <a:latin typeface="Arial" charset="0"/>
              </a:rPr>
              <a:t>—</a:t>
            </a:r>
            <a:r>
              <a:rPr lang="en-US" sz="1800" b="1" dirty="0">
                <a:latin typeface="Arial" charset="0"/>
              </a:rPr>
              <a:t>	</a:t>
            </a:r>
            <a:r>
              <a:rPr lang="en-GB" sz="1800" b="1" dirty="0" smtClean="0">
                <a:latin typeface="Arial" charset="0"/>
              </a:rPr>
              <a:t>—</a:t>
            </a:r>
            <a:r>
              <a:rPr lang="en-US" sz="1800" b="1" dirty="0">
                <a:latin typeface="Arial" charset="0"/>
              </a:rPr>
              <a:t>	0.33	0.29</a:t>
            </a:r>
          </a:p>
          <a:p>
            <a:pPr>
              <a:lnSpc>
                <a:spcPct val="90000"/>
              </a:lnSpc>
            </a:pPr>
            <a:r>
              <a:rPr lang="en-US" sz="1800" b="1" dirty="0">
                <a:latin typeface="Arial" charset="0"/>
              </a:rPr>
              <a:t>		(0.01)			(0.15)	(0.14)</a:t>
            </a:r>
          </a:p>
          <a:p>
            <a:pPr>
              <a:lnSpc>
                <a:spcPct val="90000"/>
              </a:lnSpc>
              <a:spcBef>
                <a:spcPts val="800"/>
              </a:spcBef>
              <a:tabLst>
                <a:tab pos="457200" algn="l"/>
                <a:tab pos="2695575" algn="l"/>
                <a:tab pos="3886200" algn="dec"/>
                <a:tab pos="4933950" algn="l"/>
                <a:tab pos="6172200" algn="dec"/>
                <a:tab pos="7315200" algn="dec"/>
              </a:tabLst>
            </a:pPr>
            <a:r>
              <a:rPr lang="en-US" sz="1800" b="1" dirty="0">
                <a:latin typeface="Arial" charset="0"/>
              </a:rPr>
              <a:t>	</a:t>
            </a:r>
            <a:r>
              <a:rPr lang="en-US" sz="1800" b="1" i="1" dirty="0">
                <a:latin typeface="Arial" charset="0"/>
              </a:rPr>
              <a:t>LGDPI</a:t>
            </a:r>
            <a:r>
              <a:rPr lang="en-US" sz="1800" b="1" dirty="0">
                <a:latin typeface="Arial" charset="0"/>
              </a:rPr>
              <a:t>(</a:t>
            </a:r>
            <a:r>
              <a:rPr lang="en-US" sz="1800" b="1" dirty="0">
                <a:latin typeface="Arial" charset="0"/>
                <a:cs typeface="Arial" charset="0"/>
              </a:rPr>
              <a:t>–</a:t>
            </a:r>
            <a:r>
              <a:rPr lang="en-US" sz="1800" b="1" dirty="0">
                <a:latin typeface="Arial" charset="0"/>
              </a:rPr>
              <a:t>1)	</a:t>
            </a:r>
            <a:r>
              <a:rPr lang="en-GB" sz="1800" b="1" dirty="0" smtClean="0">
                <a:latin typeface="Arial" charset="0"/>
              </a:rPr>
              <a:t>—</a:t>
            </a:r>
            <a:r>
              <a:rPr lang="en-US" sz="1800" b="1" dirty="0">
                <a:latin typeface="Arial" charset="0"/>
              </a:rPr>
              <a:t>	1.01	</a:t>
            </a:r>
            <a:r>
              <a:rPr lang="en-GB" sz="1800" b="1" dirty="0" smtClean="0">
                <a:latin typeface="Arial" charset="0"/>
              </a:rPr>
              <a:t>—</a:t>
            </a:r>
            <a:r>
              <a:rPr lang="en-US" sz="1800" b="1" dirty="0">
                <a:latin typeface="Arial" charset="0"/>
              </a:rPr>
              <a:t>	0.68	0.22</a:t>
            </a:r>
          </a:p>
          <a:p>
            <a:pPr>
              <a:lnSpc>
                <a:spcPct val="90000"/>
              </a:lnSpc>
            </a:pPr>
            <a:r>
              <a:rPr lang="en-US" sz="1800" b="1" dirty="0">
                <a:latin typeface="Arial" charset="0"/>
              </a:rPr>
              <a:t>			(0.01)		(0.15)	(0.20)</a:t>
            </a:r>
          </a:p>
          <a:p>
            <a:pPr>
              <a:lnSpc>
                <a:spcPct val="90000"/>
              </a:lnSpc>
              <a:spcBef>
                <a:spcPts val="800"/>
              </a:spcBef>
              <a:tabLst>
                <a:tab pos="457200" algn="l"/>
                <a:tab pos="2695575" algn="l"/>
                <a:tab pos="3857625" algn="l"/>
                <a:tab pos="5029200" algn="dec"/>
                <a:tab pos="6096000" algn="l"/>
                <a:tab pos="7315200" algn="dec"/>
              </a:tabLst>
            </a:pPr>
            <a:r>
              <a:rPr lang="en-US" sz="1800" b="1" dirty="0">
                <a:latin typeface="Arial" charset="0"/>
              </a:rPr>
              <a:t>	</a:t>
            </a:r>
            <a:r>
              <a:rPr lang="en-US" sz="1800" b="1" i="1" dirty="0">
                <a:latin typeface="Arial" charset="0"/>
              </a:rPr>
              <a:t>LGDPI</a:t>
            </a:r>
            <a:r>
              <a:rPr lang="en-US" sz="1800" b="1" dirty="0">
                <a:latin typeface="Arial" charset="0"/>
              </a:rPr>
              <a:t>(</a:t>
            </a:r>
            <a:r>
              <a:rPr lang="en-US" sz="1800" b="1" dirty="0">
                <a:latin typeface="Arial" charset="0"/>
                <a:cs typeface="Arial" charset="0"/>
              </a:rPr>
              <a:t>–</a:t>
            </a:r>
            <a:r>
              <a:rPr lang="en-US" sz="1800" b="1" dirty="0">
                <a:latin typeface="Arial" charset="0"/>
              </a:rPr>
              <a:t>2)	</a:t>
            </a:r>
            <a:r>
              <a:rPr lang="en-GB" sz="1800" b="1" dirty="0" smtClean="0">
                <a:latin typeface="Arial" charset="0"/>
              </a:rPr>
              <a:t>—</a:t>
            </a:r>
            <a:r>
              <a:rPr lang="en-US" sz="1800" b="1" dirty="0">
                <a:latin typeface="Arial" charset="0"/>
              </a:rPr>
              <a:t>	</a:t>
            </a:r>
            <a:r>
              <a:rPr lang="en-GB" sz="1800" b="1" dirty="0" smtClean="0">
                <a:latin typeface="Arial" charset="0"/>
              </a:rPr>
              <a:t>—</a:t>
            </a:r>
            <a:r>
              <a:rPr lang="en-US" sz="1800" b="1" dirty="0">
                <a:latin typeface="Arial" charset="0"/>
              </a:rPr>
              <a:t>	0.98	</a:t>
            </a:r>
            <a:r>
              <a:rPr lang="en-GB" sz="1800" b="1" dirty="0" smtClean="0">
                <a:latin typeface="Arial" charset="0"/>
              </a:rPr>
              <a:t>—</a:t>
            </a:r>
            <a:r>
              <a:rPr lang="en-US" sz="1800" b="1" dirty="0">
                <a:latin typeface="Arial" charset="0"/>
              </a:rPr>
              <a:t>	0.49</a:t>
            </a:r>
          </a:p>
          <a:p>
            <a:pPr>
              <a:lnSpc>
                <a:spcPct val="90000"/>
              </a:lnSpc>
            </a:pPr>
            <a:r>
              <a:rPr lang="en-US" sz="1800" b="1" dirty="0">
                <a:latin typeface="Arial" charset="0"/>
              </a:rPr>
              <a:t>				(0.01)		(0.13)</a:t>
            </a:r>
          </a:p>
          <a:p>
            <a:pPr>
              <a:lnSpc>
                <a:spcPct val="90000"/>
              </a:lnSpc>
              <a:spcBef>
                <a:spcPts val="800"/>
              </a:spcBef>
              <a:tabLst>
                <a:tab pos="457200" algn="l"/>
                <a:tab pos="2743200" algn="dec"/>
                <a:tab pos="3857625" algn="l"/>
                <a:tab pos="4933950" algn="l"/>
                <a:tab pos="6172200" algn="dec"/>
                <a:tab pos="7315200" algn="dec"/>
              </a:tabLst>
            </a:pPr>
            <a:r>
              <a:rPr lang="en-US" sz="1800" b="1" dirty="0">
                <a:latin typeface="Arial" charset="0"/>
              </a:rPr>
              <a:t>	</a:t>
            </a:r>
            <a:r>
              <a:rPr lang="en-US" sz="1800" b="1" i="1" dirty="0">
                <a:latin typeface="Arial" charset="0"/>
              </a:rPr>
              <a:t>LGPRHOUS</a:t>
            </a:r>
            <a:r>
              <a:rPr lang="en-US" sz="1800" b="1" dirty="0">
                <a:latin typeface="Arial" charset="0"/>
              </a:rPr>
              <a:t>	</a:t>
            </a:r>
            <a:r>
              <a:rPr lang="en-GB" sz="1800" b="1" dirty="0">
                <a:latin typeface="Arial" charset="0"/>
              </a:rPr>
              <a:t>–</a:t>
            </a:r>
            <a:r>
              <a:rPr lang="en-US" sz="1800" b="1" dirty="0">
                <a:latin typeface="Arial" charset="0"/>
              </a:rPr>
              <a:t>0.48	</a:t>
            </a:r>
            <a:r>
              <a:rPr lang="en-GB" sz="1800" b="1" dirty="0" smtClean="0">
                <a:latin typeface="Arial" charset="0"/>
              </a:rPr>
              <a:t>—</a:t>
            </a:r>
            <a:r>
              <a:rPr lang="en-US" sz="1800" b="1" dirty="0">
                <a:latin typeface="Arial" charset="0"/>
              </a:rPr>
              <a:t>	</a:t>
            </a:r>
            <a:r>
              <a:rPr lang="en-GB" sz="1800" b="1" dirty="0" smtClean="0">
                <a:latin typeface="Arial" charset="0"/>
              </a:rPr>
              <a:t>—</a:t>
            </a:r>
            <a:r>
              <a:rPr lang="en-US" sz="1800" b="1" dirty="0">
                <a:latin typeface="Arial" charset="0"/>
              </a:rPr>
              <a:t>	</a:t>
            </a:r>
            <a:r>
              <a:rPr lang="en-GB" sz="1800" b="1" dirty="0">
                <a:latin typeface="Arial" charset="0"/>
              </a:rPr>
              <a:t>–</a:t>
            </a:r>
            <a:r>
              <a:rPr lang="en-US" sz="1800" b="1" dirty="0">
                <a:latin typeface="Arial" charset="0"/>
              </a:rPr>
              <a:t>0.09	</a:t>
            </a:r>
            <a:r>
              <a:rPr lang="en-GB" sz="1800" b="1" dirty="0">
                <a:latin typeface="Arial" charset="0"/>
              </a:rPr>
              <a:t>–</a:t>
            </a:r>
            <a:r>
              <a:rPr lang="en-US" sz="1800" b="1" dirty="0">
                <a:latin typeface="Arial" charset="0"/>
              </a:rPr>
              <a:t>0.28</a:t>
            </a:r>
          </a:p>
          <a:p>
            <a:pPr>
              <a:lnSpc>
                <a:spcPct val="90000"/>
              </a:lnSpc>
            </a:pPr>
            <a:r>
              <a:rPr lang="en-US" sz="1800" b="1" dirty="0">
                <a:latin typeface="Arial" charset="0"/>
              </a:rPr>
              <a:t>		(0.04)			(0.17)	(0.17)</a:t>
            </a:r>
          </a:p>
          <a:p>
            <a:pPr>
              <a:lnSpc>
                <a:spcPct val="90000"/>
              </a:lnSpc>
              <a:spcBef>
                <a:spcPts val="800"/>
              </a:spcBef>
              <a:tabLst>
                <a:tab pos="457200" algn="l"/>
                <a:tab pos="2695575" algn="l"/>
                <a:tab pos="3886200" algn="dec"/>
                <a:tab pos="4933950" algn="l"/>
                <a:tab pos="6172200" algn="dec"/>
                <a:tab pos="7315200" algn="dec"/>
              </a:tabLst>
            </a:pPr>
            <a:r>
              <a:rPr lang="en-US" sz="1800" b="1" dirty="0">
                <a:latin typeface="Arial" charset="0"/>
              </a:rPr>
              <a:t>	</a:t>
            </a:r>
            <a:r>
              <a:rPr lang="en-US" sz="1800" b="1" i="1" dirty="0">
                <a:latin typeface="Arial" charset="0"/>
              </a:rPr>
              <a:t>LGPRHOUS</a:t>
            </a:r>
            <a:r>
              <a:rPr lang="en-US" sz="1800" b="1" dirty="0">
                <a:latin typeface="Arial" charset="0"/>
              </a:rPr>
              <a:t>(</a:t>
            </a:r>
            <a:r>
              <a:rPr lang="en-US" sz="1800" b="1" dirty="0">
                <a:latin typeface="Arial" charset="0"/>
                <a:cs typeface="Arial" charset="0"/>
              </a:rPr>
              <a:t>–</a:t>
            </a:r>
            <a:r>
              <a:rPr lang="en-US" sz="1800" b="1" dirty="0">
                <a:latin typeface="Arial" charset="0"/>
              </a:rPr>
              <a:t>1)	</a:t>
            </a:r>
            <a:r>
              <a:rPr lang="en-GB" sz="1800" b="1" dirty="0" smtClean="0">
                <a:latin typeface="Arial" charset="0"/>
              </a:rPr>
              <a:t>—</a:t>
            </a:r>
            <a:r>
              <a:rPr lang="en-US" sz="1800" b="1" dirty="0">
                <a:latin typeface="Arial" charset="0"/>
              </a:rPr>
              <a:t>	</a:t>
            </a:r>
            <a:r>
              <a:rPr lang="en-GB" sz="1800" b="1" dirty="0">
                <a:latin typeface="Arial" charset="0"/>
              </a:rPr>
              <a:t>–</a:t>
            </a:r>
            <a:r>
              <a:rPr lang="en-US" sz="1800" b="1" dirty="0">
                <a:latin typeface="Arial" charset="0"/>
              </a:rPr>
              <a:t>0.43	</a:t>
            </a:r>
            <a:r>
              <a:rPr lang="en-GB" sz="1800" b="1" dirty="0" smtClean="0">
                <a:latin typeface="Arial" charset="0"/>
              </a:rPr>
              <a:t>—</a:t>
            </a:r>
            <a:r>
              <a:rPr lang="en-US" sz="1800" b="1" dirty="0">
                <a:latin typeface="Arial" charset="0"/>
              </a:rPr>
              <a:t>	</a:t>
            </a:r>
            <a:r>
              <a:rPr lang="en-GB" sz="1800" b="1" dirty="0">
                <a:latin typeface="Arial" charset="0"/>
              </a:rPr>
              <a:t>–</a:t>
            </a:r>
            <a:r>
              <a:rPr lang="en-US" sz="1800" b="1" dirty="0">
                <a:latin typeface="Arial" charset="0"/>
              </a:rPr>
              <a:t>0.36	0.23</a:t>
            </a:r>
          </a:p>
          <a:p>
            <a:pPr>
              <a:lnSpc>
                <a:spcPct val="90000"/>
              </a:lnSpc>
            </a:pPr>
            <a:r>
              <a:rPr lang="en-US" sz="1800" b="1" dirty="0">
                <a:latin typeface="Arial" charset="0"/>
              </a:rPr>
              <a:t>			(0.04)		(0.17)	(0.30)</a:t>
            </a:r>
          </a:p>
          <a:p>
            <a:pPr>
              <a:lnSpc>
                <a:spcPct val="90000"/>
              </a:lnSpc>
              <a:spcBef>
                <a:spcPts val="800"/>
              </a:spcBef>
              <a:tabLst>
                <a:tab pos="457200" algn="l"/>
                <a:tab pos="2695575" algn="l"/>
                <a:tab pos="3857625" algn="l"/>
                <a:tab pos="5029200" algn="dec"/>
                <a:tab pos="6096000" algn="l"/>
                <a:tab pos="7315200" algn="dec"/>
              </a:tabLst>
            </a:pPr>
            <a:r>
              <a:rPr lang="en-US" sz="1800" b="1" dirty="0">
                <a:latin typeface="Arial" charset="0"/>
              </a:rPr>
              <a:t>	</a:t>
            </a:r>
            <a:r>
              <a:rPr lang="en-US" sz="1800" b="1" i="1" dirty="0">
                <a:latin typeface="Arial" charset="0"/>
              </a:rPr>
              <a:t>LGPRHOUS</a:t>
            </a:r>
            <a:r>
              <a:rPr lang="en-US" sz="1800" b="1" dirty="0">
                <a:latin typeface="Arial" charset="0"/>
              </a:rPr>
              <a:t>(</a:t>
            </a:r>
            <a:r>
              <a:rPr lang="en-US" sz="1800" b="1" dirty="0">
                <a:latin typeface="Arial" charset="0"/>
                <a:cs typeface="Arial" charset="0"/>
              </a:rPr>
              <a:t>–</a:t>
            </a:r>
            <a:r>
              <a:rPr lang="en-US" sz="1800" b="1" dirty="0">
                <a:latin typeface="Arial" charset="0"/>
              </a:rPr>
              <a:t>2)	</a:t>
            </a:r>
            <a:r>
              <a:rPr lang="en-GB" sz="1800" b="1" dirty="0" smtClean="0">
                <a:latin typeface="Arial" charset="0"/>
              </a:rPr>
              <a:t>—</a:t>
            </a:r>
            <a:r>
              <a:rPr lang="en-US" sz="1800" b="1" dirty="0">
                <a:latin typeface="Arial" charset="0"/>
              </a:rPr>
              <a:t>	</a:t>
            </a:r>
            <a:r>
              <a:rPr lang="en-GB" sz="1800" b="1" dirty="0" smtClean="0">
                <a:latin typeface="Arial" charset="0"/>
              </a:rPr>
              <a:t>—</a:t>
            </a:r>
            <a:r>
              <a:rPr lang="en-US" sz="1800" b="1" dirty="0">
                <a:latin typeface="Arial" charset="0"/>
              </a:rPr>
              <a:t>	</a:t>
            </a:r>
            <a:r>
              <a:rPr lang="en-GB" sz="1800" b="1" dirty="0">
                <a:latin typeface="Arial" charset="0"/>
              </a:rPr>
              <a:t>–</a:t>
            </a:r>
            <a:r>
              <a:rPr lang="en-US" sz="1800" b="1" dirty="0">
                <a:latin typeface="Arial" charset="0"/>
              </a:rPr>
              <a:t>0.38	</a:t>
            </a:r>
            <a:r>
              <a:rPr lang="en-GB" sz="1800" b="1" dirty="0" smtClean="0">
                <a:latin typeface="Arial" charset="0"/>
              </a:rPr>
              <a:t>—</a:t>
            </a:r>
            <a:r>
              <a:rPr lang="en-US" sz="1800" b="1" dirty="0">
                <a:latin typeface="Arial" charset="0"/>
              </a:rPr>
              <a:t>	</a:t>
            </a:r>
            <a:r>
              <a:rPr lang="en-GB" sz="1800" b="1" dirty="0">
                <a:latin typeface="Arial" charset="0"/>
              </a:rPr>
              <a:t>–</a:t>
            </a:r>
            <a:r>
              <a:rPr lang="en-US" sz="1800" b="1" dirty="0">
                <a:latin typeface="Arial" charset="0"/>
              </a:rPr>
              <a:t>0.38</a:t>
            </a:r>
          </a:p>
          <a:p>
            <a:pPr>
              <a:lnSpc>
                <a:spcPct val="90000"/>
              </a:lnSpc>
            </a:pPr>
            <a:r>
              <a:rPr lang="en-US" sz="1800" b="1" dirty="0">
                <a:latin typeface="Arial" charset="0"/>
              </a:rPr>
              <a:t>				(0.04)		(0.18)</a:t>
            </a:r>
          </a:p>
          <a:p>
            <a:pPr>
              <a:lnSpc>
                <a:spcPct val="90000"/>
              </a:lnSpc>
              <a:spcBef>
                <a:spcPts val="800"/>
              </a:spcBef>
            </a:pPr>
            <a:r>
              <a:rPr lang="en-US" sz="1800" b="1" dirty="0">
                <a:latin typeface="Arial" charset="0"/>
              </a:rPr>
              <a:t>	</a:t>
            </a:r>
            <a:r>
              <a:rPr lang="en-US" sz="1800" b="1" i="1" dirty="0">
                <a:latin typeface="Arial" charset="0"/>
              </a:rPr>
              <a:t>R</a:t>
            </a:r>
            <a:r>
              <a:rPr lang="en-US" sz="1800" b="1" baseline="30000" dirty="0">
                <a:latin typeface="Arial" charset="0"/>
              </a:rPr>
              <a:t>2</a:t>
            </a:r>
            <a:r>
              <a:rPr lang="en-US" sz="1800" b="1" dirty="0">
                <a:latin typeface="Arial" charset="0"/>
              </a:rPr>
              <a:t>                            0.9985       0.9989       0.9988       0.9990       0.9993</a:t>
            </a:r>
          </a:p>
        </p:txBody>
      </p:sp>
      <p:sp>
        <p:nvSpPr>
          <p:cNvPr id="147468" name="Text Box 103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32</a:t>
            </a:r>
            <a:endParaRPr lang="en-US" sz="1000">
              <a:solidFill>
                <a:srgbClr val="3366FF"/>
              </a:solidFill>
            </a:endParaRPr>
          </a:p>
        </p:txBody>
      </p:sp>
      <p:sp>
        <p:nvSpPr>
          <p:cNvPr id="147471" name="Text Box 103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we add income and price lagged two years, the results become even more erratic.  For a category of expenditure such as housing, where one might expect long lags, this is clearly not a constructive approach to determining the lag structure.</a:t>
            </a:r>
            <a:endParaRPr lang="en-GB" sz="1500" b="1">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4" name="Line 6"/>
          <p:cNvSpPr>
            <a:spLocks noChangeShapeType="1"/>
          </p:cNvSpPr>
          <p:nvPr/>
        </p:nvSpPr>
        <p:spPr bwMode="auto">
          <a:xfrm>
            <a:off x="500400" y="1407600"/>
            <a:ext cx="81432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6917"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33</a:t>
            </a:r>
            <a:endParaRPr lang="en-US" sz="1000">
              <a:solidFill>
                <a:srgbClr val="3366FF"/>
              </a:solidFill>
            </a:endParaRPr>
          </a:p>
        </p:txBody>
      </p:sp>
      <p:sp>
        <p:nvSpPr>
          <p:cNvPr id="16691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Despite the problem of multicollinearity, we may be able to </a:t>
            </a:r>
            <a:r>
              <a:rPr lang="en-US" sz="1500" b="1"/>
              <a:t>obtain relatively precise estimates of the long-run elasticities with respect to income and price.</a:t>
            </a:r>
            <a:endParaRPr lang="en-GB" sz="1500" b="1"/>
          </a:p>
        </p:txBody>
      </p:sp>
      <p:sp>
        <p:nvSpPr>
          <p:cNvPr id="4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4"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0" name="Rectangle 16"/>
          <p:cNvSpPr>
            <a:spLocks noChangeArrowheads="1"/>
          </p:cNvSpPr>
          <p:nvPr/>
        </p:nvSpPr>
        <p:spPr bwMode="auto">
          <a:xfrm>
            <a:off x="0" y="3776175"/>
            <a:ext cx="9144000" cy="67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1" name="Rectangle 16"/>
          <p:cNvSpPr>
            <a:spLocks noChangeArrowheads="1"/>
          </p:cNvSpPr>
          <p:nvPr/>
        </p:nvSpPr>
        <p:spPr bwMode="auto">
          <a:xfrm>
            <a:off x="0" y="2995125"/>
            <a:ext cx="9144000" cy="67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2" name="Rectangle 5"/>
          <p:cNvSpPr>
            <a:spLocks noChangeArrowheads="1"/>
          </p:cNvSpPr>
          <p:nvPr/>
        </p:nvSpPr>
        <p:spPr bwMode="auto">
          <a:xfrm>
            <a:off x="468000" y="547200"/>
            <a:ext cx="8208000" cy="22817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12"/>
          <p:cNvSpPr/>
          <p:nvPr/>
        </p:nvSpPr>
        <p:spPr>
          <a:xfrm>
            <a:off x="500400" y="1123200"/>
            <a:ext cx="8143200" cy="45720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p:nvSpPr>
        <p:spPr>
          <a:xfrm>
            <a:off x="500400" y="579600"/>
            <a:ext cx="8143200" cy="543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 Box 1034"/>
          <p:cNvSpPr txBox="1">
            <a:spLocks noChangeArrowheads="1"/>
          </p:cNvSpPr>
          <p:nvPr/>
        </p:nvSpPr>
        <p:spPr bwMode="auto">
          <a:xfrm>
            <a:off x="786675" y="653850"/>
            <a:ext cx="7567200" cy="2441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1pPr>
            <a:lvl2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2pPr>
            <a:lvl3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3pPr>
            <a:lvl4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4pPr>
            <a:lvl5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5pPr>
            <a:lvl6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6pPr>
            <a:lvl7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7pPr>
            <a:lvl8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8pPr>
            <a:lvl9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9pPr>
          </a:lstStyle>
          <a:p>
            <a:pPr algn="ctr"/>
            <a:r>
              <a:rPr lang="en-US" sz="1800" b="1" dirty="0" smtClean="0">
                <a:latin typeface="Arial" charset="0"/>
              </a:rPr>
              <a:t>Estimates of long-run income and price </a:t>
            </a:r>
            <a:r>
              <a:rPr lang="en-US" sz="1800" b="1" dirty="0" err="1" smtClean="0">
                <a:latin typeface="Arial" charset="0"/>
              </a:rPr>
              <a:t>elasticities</a:t>
            </a:r>
            <a:endParaRPr lang="en-US" sz="1800" b="1" dirty="0" smtClean="0">
              <a:latin typeface="Arial" charset="0"/>
            </a:endParaRPr>
          </a:p>
          <a:p>
            <a:pPr>
              <a:spcBef>
                <a:spcPts val="1800"/>
              </a:spcBef>
              <a:tabLst>
                <a:tab pos="3590925" algn="dec"/>
                <a:tab pos="4486275" algn="dec"/>
                <a:tab pos="5381625" algn="dec"/>
                <a:tab pos="6276975" algn="dec"/>
                <a:tab pos="7172325" algn="dec"/>
              </a:tabLst>
            </a:pPr>
            <a:r>
              <a:rPr lang="en-US" sz="1800" b="1" dirty="0" smtClean="0">
                <a:latin typeface="Arial" charset="0"/>
              </a:rPr>
              <a:t>Specification	(1)	(2)	(3)	(4)	(5)</a:t>
            </a:r>
            <a:endParaRPr lang="en-US" sz="1800" b="1" dirty="0">
              <a:latin typeface="Arial" charset="0"/>
            </a:endParaRPr>
          </a:p>
          <a:p>
            <a:pPr>
              <a:spcBef>
                <a:spcPts val="2400"/>
              </a:spcBef>
              <a:tabLst>
                <a:tab pos="457200" algn="l"/>
                <a:tab pos="3409950" algn="dec"/>
                <a:tab pos="4305300" algn="dec"/>
                <a:tab pos="5200650" algn="dec"/>
                <a:tab pos="6096000" algn="dec"/>
                <a:tab pos="7000875" algn="dec"/>
              </a:tabLst>
            </a:pPr>
            <a:r>
              <a:rPr lang="en-US" sz="1800" b="1" dirty="0" smtClean="0">
                <a:latin typeface="Arial" charset="0"/>
              </a:rPr>
              <a:t>Sum of income </a:t>
            </a:r>
            <a:r>
              <a:rPr lang="en-US" sz="1800" b="1" dirty="0" err="1" smtClean="0">
                <a:latin typeface="Arial" charset="0"/>
              </a:rPr>
              <a:t>elasticities</a:t>
            </a:r>
            <a:r>
              <a:rPr lang="en-US" sz="1800" b="1" dirty="0" smtClean="0">
                <a:latin typeface="Arial" charset="0"/>
              </a:rPr>
              <a:t>	1.03	1.01	0.98	1.01	1.00</a:t>
            </a:r>
          </a:p>
          <a:p>
            <a:pPr>
              <a:spcBef>
                <a:spcPts val="1800"/>
              </a:spcBef>
              <a:tabLst>
                <a:tab pos="457200" algn="l"/>
                <a:tab pos="3409950" algn="dec"/>
                <a:tab pos="4305300" algn="dec"/>
                <a:tab pos="5200650" algn="dec"/>
                <a:tab pos="6096000" algn="dec"/>
                <a:tab pos="7000875" algn="dec"/>
              </a:tabLst>
            </a:pPr>
            <a:r>
              <a:rPr lang="en-US" sz="1800" b="1" dirty="0">
                <a:latin typeface="Arial" charset="0"/>
              </a:rPr>
              <a:t>Sum of price </a:t>
            </a:r>
            <a:r>
              <a:rPr lang="en-US" sz="1800" b="1" dirty="0" err="1" smtClean="0">
                <a:latin typeface="Arial" charset="0"/>
              </a:rPr>
              <a:t>elasticities</a:t>
            </a:r>
            <a:r>
              <a:rPr lang="en-US" sz="1800" b="1" dirty="0" smtClean="0">
                <a:latin typeface="Arial" charset="0"/>
              </a:rPr>
              <a:t>	–0.48</a:t>
            </a:r>
            <a:r>
              <a:rPr lang="en-US" sz="1800" b="1" dirty="0">
                <a:latin typeface="Arial" charset="0"/>
              </a:rPr>
              <a:t>	–</a:t>
            </a:r>
            <a:r>
              <a:rPr lang="en-US" sz="1800" b="1" dirty="0" smtClean="0">
                <a:latin typeface="Arial" charset="0"/>
              </a:rPr>
              <a:t>0.43</a:t>
            </a:r>
            <a:r>
              <a:rPr lang="en-US" sz="1800" b="1" dirty="0">
                <a:latin typeface="Arial" charset="0"/>
              </a:rPr>
              <a:t>	–</a:t>
            </a:r>
            <a:r>
              <a:rPr lang="en-US" sz="1800" b="1" dirty="0" smtClean="0">
                <a:latin typeface="Arial" charset="0"/>
              </a:rPr>
              <a:t>0.38</a:t>
            </a:r>
            <a:r>
              <a:rPr lang="en-US" sz="1800" b="1" dirty="0">
                <a:latin typeface="Arial" charset="0"/>
              </a:rPr>
              <a:t>	–</a:t>
            </a:r>
            <a:r>
              <a:rPr lang="en-US" sz="1800" b="1" dirty="0" smtClean="0">
                <a:latin typeface="Arial" charset="0"/>
              </a:rPr>
              <a:t>0.45</a:t>
            </a:r>
            <a:r>
              <a:rPr lang="en-US" sz="1800" b="1" dirty="0">
                <a:latin typeface="Arial" charset="0"/>
              </a:rPr>
              <a:t>	–</a:t>
            </a:r>
            <a:r>
              <a:rPr lang="en-US" sz="1800" b="1" dirty="0" smtClean="0">
                <a:latin typeface="Arial" charset="0"/>
              </a:rPr>
              <a:t>0.43</a:t>
            </a:r>
          </a:p>
          <a:p>
            <a:pPr>
              <a:spcBef>
                <a:spcPts val="450"/>
              </a:spcBef>
            </a:pPr>
            <a:endParaRPr lang="en-US" sz="1800" b="1" dirty="0">
              <a:latin typeface="Arial" charset="0"/>
            </a:endParaRPr>
          </a:p>
        </p:txBody>
      </p:sp>
      <p:sp>
        <p:nvSpPr>
          <p:cNvPr id="16" name="Line 6"/>
          <p:cNvSpPr>
            <a:spLocks noChangeShapeType="1"/>
          </p:cNvSpPr>
          <p:nvPr/>
        </p:nvSpPr>
        <p:spPr bwMode="auto">
          <a:xfrm>
            <a:off x="478800" y="1579050"/>
            <a:ext cx="81864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7" name="Line 6"/>
          <p:cNvSpPr>
            <a:spLocks noChangeShapeType="1"/>
          </p:cNvSpPr>
          <p:nvPr/>
        </p:nvSpPr>
        <p:spPr bwMode="auto">
          <a:xfrm>
            <a:off x="478800" y="1121850"/>
            <a:ext cx="81864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graphicFrame>
        <p:nvGraphicFramePr>
          <p:cNvPr id="18" name="Object 17"/>
          <p:cNvGraphicFramePr>
            <a:graphicFrameLocks noChangeAspect="1"/>
          </p:cNvGraphicFramePr>
          <p:nvPr>
            <p:extLst>
              <p:ext uri="{D42A27DB-BD31-4B8C-83A1-F6EECF244321}">
                <p14:modId xmlns:p14="http://schemas.microsoft.com/office/powerpoint/2010/main" val="3189847853"/>
              </p:ext>
            </p:extLst>
          </p:nvPr>
        </p:nvGraphicFramePr>
        <p:xfrm>
          <a:off x="1014413" y="3143250"/>
          <a:ext cx="4660900" cy="374650"/>
        </p:xfrm>
        <a:graphic>
          <a:graphicData uri="http://schemas.openxmlformats.org/presentationml/2006/ole">
            <mc:AlternateContent xmlns:mc="http://schemas.openxmlformats.org/markup-compatibility/2006">
              <mc:Choice xmlns:v="urn:schemas-microsoft-com:vml" Requires="v">
                <p:oleObj spid="_x0000_s167127" name="Equation" r:id="rId3" imgW="4660900" imgH="381000" progId="Equation.3">
                  <p:embed/>
                </p:oleObj>
              </mc:Choice>
              <mc:Fallback>
                <p:oleObj name="Equation" r:id="rId3" imgW="46609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4413" y="3143250"/>
                        <a:ext cx="4660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836336445"/>
              </p:ext>
            </p:extLst>
          </p:nvPr>
        </p:nvGraphicFramePr>
        <p:xfrm>
          <a:off x="1050925" y="3903663"/>
          <a:ext cx="6380163" cy="423862"/>
        </p:xfrm>
        <a:graphic>
          <a:graphicData uri="http://schemas.openxmlformats.org/presentationml/2006/ole">
            <mc:AlternateContent xmlns:mc="http://schemas.openxmlformats.org/markup-compatibility/2006">
              <mc:Choice xmlns:v="urn:schemas-microsoft-com:vml" Requires="v">
                <p:oleObj spid="_x0000_s167128" name="Equation" r:id="rId5" imgW="6387840" imgH="419040" progId="Equation.DSMT4">
                  <p:embed/>
                </p:oleObj>
              </mc:Choice>
              <mc:Fallback>
                <p:oleObj name="Equation" r:id="rId5" imgW="6387840" imgH="419040" progId="Equation.DSMT4">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0925" y="3903663"/>
                        <a:ext cx="6380163"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203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34</a:t>
            </a:r>
            <a:endParaRPr lang="en-US" sz="1000">
              <a:solidFill>
                <a:srgbClr val="3366FF"/>
              </a:solidFill>
            </a:endParaRPr>
          </a:p>
        </p:txBody>
      </p:sp>
      <p:sp>
        <p:nvSpPr>
          <p:cNvPr id="17203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The usual way of investigating the long-run relationship between </a:t>
            </a:r>
            <a:r>
              <a:rPr lang="en-US" sz="1500" b="1" i="1" dirty="0"/>
              <a:t>Y</a:t>
            </a:r>
            <a:r>
              <a:rPr lang="en-US" sz="1500" b="1" dirty="0"/>
              <a:t> and </a:t>
            </a:r>
            <a:r>
              <a:rPr lang="en-US" sz="1500" b="1" i="1" dirty="0"/>
              <a:t>X</a:t>
            </a:r>
            <a:r>
              <a:rPr lang="en-US" sz="1500" b="1" dirty="0"/>
              <a:t> is to perform an exercise in comparative statics.  One first determines how </a:t>
            </a:r>
            <a:r>
              <a:rPr lang="en-US" sz="1500" b="1" dirty="0" smtClean="0"/>
              <a:t>equilibrium     would be </a:t>
            </a:r>
            <a:r>
              <a:rPr lang="en-US" sz="1500" b="1" dirty="0"/>
              <a:t>related to </a:t>
            </a:r>
            <a:r>
              <a:rPr lang="en-US" sz="1500" b="1" dirty="0" smtClean="0"/>
              <a:t>equilibrium    , if </a:t>
            </a:r>
            <a:r>
              <a:rPr lang="en-US" sz="1500" b="1" dirty="0"/>
              <a:t>the process ever reached equilibrium.</a:t>
            </a:r>
            <a:endParaRPr lang="en-GB" sz="1500" b="1" dirty="0"/>
          </a:p>
        </p:txBody>
      </p:sp>
      <p:sp>
        <p:nvSpPr>
          <p:cNvPr id="4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4"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0" name="Rectangle 16"/>
          <p:cNvSpPr>
            <a:spLocks noChangeArrowheads="1"/>
          </p:cNvSpPr>
          <p:nvPr/>
        </p:nvSpPr>
        <p:spPr bwMode="auto">
          <a:xfrm>
            <a:off x="0" y="3776175"/>
            <a:ext cx="9144000" cy="67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1" name="Rectangle 16"/>
          <p:cNvSpPr>
            <a:spLocks noChangeArrowheads="1"/>
          </p:cNvSpPr>
          <p:nvPr/>
        </p:nvSpPr>
        <p:spPr bwMode="auto">
          <a:xfrm>
            <a:off x="0" y="2995125"/>
            <a:ext cx="9144000" cy="67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2" name="Rectangle 5"/>
          <p:cNvSpPr>
            <a:spLocks noChangeArrowheads="1"/>
          </p:cNvSpPr>
          <p:nvPr/>
        </p:nvSpPr>
        <p:spPr bwMode="auto">
          <a:xfrm>
            <a:off x="468000" y="547200"/>
            <a:ext cx="8208000" cy="22817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12"/>
          <p:cNvSpPr/>
          <p:nvPr/>
        </p:nvSpPr>
        <p:spPr>
          <a:xfrm>
            <a:off x="500400" y="1123200"/>
            <a:ext cx="8143200" cy="45720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p:nvSpPr>
        <p:spPr>
          <a:xfrm>
            <a:off x="500400" y="579600"/>
            <a:ext cx="8143200" cy="543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 Box 1034"/>
          <p:cNvSpPr txBox="1">
            <a:spLocks noChangeArrowheads="1"/>
          </p:cNvSpPr>
          <p:nvPr/>
        </p:nvSpPr>
        <p:spPr bwMode="auto">
          <a:xfrm>
            <a:off x="786675" y="653850"/>
            <a:ext cx="7567200" cy="2441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1pPr>
            <a:lvl2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2pPr>
            <a:lvl3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3pPr>
            <a:lvl4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4pPr>
            <a:lvl5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5pPr>
            <a:lvl6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6pPr>
            <a:lvl7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7pPr>
            <a:lvl8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8pPr>
            <a:lvl9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9pPr>
          </a:lstStyle>
          <a:p>
            <a:pPr algn="ctr"/>
            <a:r>
              <a:rPr lang="en-US" sz="1800" b="1" dirty="0" smtClean="0">
                <a:latin typeface="Arial" charset="0"/>
              </a:rPr>
              <a:t>Estimates of long-run income and price </a:t>
            </a:r>
            <a:r>
              <a:rPr lang="en-US" sz="1800" b="1" dirty="0" err="1" smtClean="0">
                <a:latin typeface="Arial" charset="0"/>
              </a:rPr>
              <a:t>elasticities</a:t>
            </a:r>
            <a:endParaRPr lang="en-US" sz="1800" b="1" dirty="0" smtClean="0">
              <a:latin typeface="Arial" charset="0"/>
            </a:endParaRPr>
          </a:p>
          <a:p>
            <a:pPr>
              <a:spcBef>
                <a:spcPts val="1800"/>
              </a:spcBef>
              <a:tabLst>
                <a:tab pos="3590925" algn="dec"/>
                <a:tab pos="4486275" algn="dec"/>
                <a:tab pos="5381625" algn="dec"/>
                <a:tab pos="6276975" algn="dec"/>
                <a:tab pos="7172325" algn="dec"/>
              </a:tabLst>
            </a:pPr>
            <a:r>
              <a:rPr lang="en-US" sz="1800" b="1" dirty="0" smtClean="0">
                <a:latin typeface="Arial" charset="0"/>
              </a:rPr>
              <a:t>Specification	(1)	(2)	(3)	(4)	(5)</a:t>
            </a:r>
            <a:endParaRPr lang="en-US" sz="1800" b="1" dirty="0">
              <a:latin typeface="Arial" charset="0"/>
            </a:endParaRPr>
          </a:p>
          <a:p>
            <a:pPr>
              <a:spcBef>
                <a:spcPts val="2400"/>
              </a:spcBef>
              <a:tabLst>
                <a:tab pos="457200" algn="l"/>
                <a:tab pos="3409950" algn="dec"/>
                <a:tab pos="4305300" algn="dec"/>
                <a:tab pos="5200650" algn="dec"/>
                <a:tab pos="6096000" algn="dec"/>
                <a:tab pos="7000875" algn="dec"/>
              </a:tabLst>
            </a:pPr>
            <a:r>
              <a:rPr lang="en-US" sz="1800" b="1" dirty="0" smtClean="0">
                <a:latin typeface="Arial" charset="0"/>
              </a:rPr>
              <a:t>Sum of income </a:t>
            </a:r>
            <a:r>
              <a:rPr lang="en-US" sz="1800" b="1" dirty="0" err="1" smtClean="0">
                <a:latin typeface="Arial" charset="0"/>
              </a:rPr>
              <a:t>elasticities</a:t>
            </a:r>
            <a:r>
              <a:rPr lang="en-US" sz="1800" b="1" dirty="0" smtClean="0">
                <a:latin typeface="Arial" charset="0"/>
              </a:rPr>
              <a:t>	1.03	1.01	0.98	1.01	1.00</a:t>
            </a:r>
          </a:p>
          <a:p>
            <a:pPr>
              <a:spcBef>
                <a:spcPts val="1800"/>
              </a:spcBef>
              <a:tabLst>
                <a:tab pos="457200" algn="l"/>
                <a:tab pos="3409950" algn="dec"/>
                <a:tab pos="4305300" algn="dec"/>
                <a:tab pos="5200650" algn="dec"/>
                <a:tab pos="6096000" algn="dec"/>
                <a:tab pos="7000875" algn="dec"/>
              </a:tabLst>
            </a:pPr>
            <a:r>
              <a:rPr lang="en-US" sz="1800" b="1" dirty="0">
                <a:latin typeface="Arial" charset="0"/>
              </a:rPr>
              <a:t>Sum of price </a:t>
            </a:r>
            <a:r>
              <a:rPr lang="en-US" sz="1800" b="1" dirty="0" err="1" smtClean="0">
                <a:latin typeface="Arial" charset="0"/>
              </a:rPr>
              <a:t>elasticities</a:t>
            </a:r>
            <a:r>
              <a:rPr lang="en-US" sz="1800" b="1" dirty="0" smtClean="0">
                <a:latin typeface="Arial" charset="0"/>
              </a:rPr>
              <a:t>	–0.48</a:t>
            </a:r>
            <a:r>
              <a:rPr lang="en-US" sz="1800" b="1" dirty="0">
                <a:latin typeface="Arial" charset="0"/>
              </a:rPr>
              <a:t>	–</a:t>
            </a:r>
            <a:r>
              <a:rPr lang="en-US" sz="1800" b="1" dirty="0" smtClean="0">
                <a:latin typeface="Arial" charset="0"/>
              </a:rPr>
              <a:t>0.43</a:t>
            </a:r>
            <a:r>
              <a:rPr lang="en-US" sz="1800" b="1" dirty="0">
                <a:latin typeface="Arial" charset="0"/>
              </a:rPr>
              <a:t>	–</a:t>
            </a:r>
            <a:r>
              <a:rPr lang="en-US" sz="1800" b="1" dirty="0" smtClean="0">
                <a:latin typeface="Arial" charset="0"/>
              </a:rPr>
              <a:t>0.38</a:t>
            </a:r>
            <a:r>
              <a:rPr lang="en-US" sz="1800" b="1" dirty="0">
                <a:latin typeface="Arial" charset="0"/>
              </a:rPr>
              <a:t>	–</a:t>
            </a:r>
            <a:r>
              <a:rPr lang="en-US" sz="1800" b="1" dirty="0" smtClean="0">
                <a:latin typeface="Arial" charset="0"/>
              </a:rPr>
              <a:t>0.45</a:t>
            </a:r>
            <a:r>
              <a:rPr lang="en-US" sz="1800" b="1" dirty="0">
                <a:latin typeface="Arial" charset="0"/>
              </a:rPr>
              <a:t>	–</a:t>
            </a:r>
            <a:r>
              <a:rPr lang="en-US" sz="1800" b="1" dirty="0" smtClean="0">
                <a:latin typeface="Arial" charset="0"/>
              </a:rPr>
              <a:t>0.43</a:t>
            </a:r>
          </a:p>
          <a:p>
            <a:pPr>
              <a:spcBef>
                <a:spcPts val="450"/>
              </a:spcBef>
            </a:pPr>
            <a:endParaRPr lang="en-US" sz="1800" b="1" dirty="0">
              <a:latin typeface="Arial" charset="0"/>
            </a:endParaRPr>
          </a:p>
        </p:txBody>
      </p:sp>
      <p:sp>
        <p:nvSpPr>
          <p:cNvPr id="16" name="Line 6"/>
          <p:cNvSpPr>
            <a:spLocks noChangeShapeType="1"/>
          </p:cNvSpPr>
          <p:nvPr/>
        </p:nvSpPr>
        <p:spPr bwMode="auto">
          <a:xfrm>
            <a:off x="478800" y="1579050"/>
            <a:ext cx="81864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7" name="Line 6"/>
          <p:cNvSpPr>
            <a:spLocks noChangeShapeType="1"/>
          </p:cNvSpPr>
          <p:nvPr/>
        </p:nvSpPr>
        <p:spPr bwMode="auto">
          <a:xfrm>
            <a:off x="478800" y="1121850"/>
            <a:ext cx="81864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graphicFrame>
        <p:nvGraphicFramePr>
          <p:cNvPr id="18" name="Object 17"/>
          <p:cNvGraphicFramePr>
            <a:graphicFrameLocks noChangeAspect="1"/>
          </p:cNvGraphicFramePr>
          <p:nvPr>
            <p:extLst>
              <p:ext uri="{D42A27DB-BD31-4B8C-83A1-F6EECF244321}">
                <p14:modId xmlns:p14="http://schemas.microsoft.com/office/powerpoint/2010/main" val="3189847853"/>
              </p:ext>
            </p:extLst>
          </p:nvPr>
        </p:nvGraphicFramePr>
        <p:xfrm>
          <a:off x="1014413" y="3143250"/>
          <a:ext cx="4660900" cy="374650"/>
        </p:xfrm>
        <a:graphic>
          <a:graphicData uri="http://schemas.openxmlformats.org/presentationml/2006/ole">
            <mc:AlternateContent xmlns:mc="http://schemas.openxmlformats.org/markup-compatibility/2006">
              <mc:Choice xmlns:v="urn:schemas-microsoft-com:vml" Requires="v">
                <p:oleObj spid="_x0000_s172155" name="Equation" r:id="rId3" imgW="4660900" imgH="381000" progId="Equation.3">
                  <p:embed/>
                </p:oleObj>
              </mc:Choice>
              <mc:Fallback>
                <p:oleObj name="Equation" r:id="rId3" imgW="46609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4413" y="3143250"/>
                        <a:ext cx="4660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836336445"/>
              </p:ext>
            </p:extLst>
          </p:nvPr>
        </p:nvGraphicFramePr>
        <p:xfrm>
          <a:off x="1050925" y="3903663"/>
          <a:ext cx="6380163" cy="423862"/>
        </p:xfrm>
        <a:graphic>
          <a:graphicData uri="http://schemas.openxmlformats.org/presentationml/2006/ole">
            <mc:AlternateContent xmlns:mc="http://schemas.openxmlformats.org/markup-compatibility/2006">
              <mc:Choice xmlns:v="urn:schemas-microsoft-com:vml" Requires="v">
                <p:oleObj spid="_x0000_s172156" name="Equation" r:id="rId5" imgW="6387840" imgH="419040" progId="Equation.DSMT4">
                  <p:embed/>
                </p:oleObj>
              </mc:Choice>
              <mc:Fallback>
                <p:oleObj name="Equation" r:id="rId5" imgW="6387840" imgH="419040" progId="Equation.DSMT4">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0925" y="3903663"/>
                        <a:ext cx="6380163"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836810982"/>
              </p:ext>
            </p:extLst>
          </p:nvPr>
        </p:nvGraphicFramePr>
        <p:xfrm>
          <a:off x="6796088" y="6098400"/>
          <a:ext cx="161604" cy="212497"/>
        </p:xfrm>
        <a:graphic>
          <a:graphicData uri="http://schemas.openxmlformats.org/presentationml/2006/ole">
            <mc:AlternateContent xmlns:mc="http://schemas.openxmlformats.org/markup-compatibility/2006">
              <mc:Choice xmlns:v="urn:schemas-microsoft-com:vml" Requires="v">
                <p:oleObj spid="_x0000_s172157" name="Equation" r:id="rId7" imgW="241200" imgH="317160" progId="Equation.DSMT4">
                  <p:embed/>
                </p:oleObj>
              </mc:Choice>
              <mc:Fallback>
                <p:oleObj name="Equation" r:id="rId7" imgW="241200" imgH="317160" progId="Equation.DSMT4">
                  <p:embed/>
                  <p:pic>
                    <p:nvPicPr>
                      <p:cNvPr id="0" name="Object 1"/>
                      <p:cNvPicPr>
                        <a:picLocks noChangeAspect="1" noChangeArrowheads="1"/>
                      </p:cNvPicPr>
                      <p:nvPr/>
                    </p:nvPicPr>
                    <p:blipFill>
                      <a:blip r:embed="rId8"/>
                      <a:srcRect/>
                      <a:stretch>
                        <a:fillRect/>
                      </a:stretch>
                    </p:blipFill>
                    <p:spPr bwMode="auto">
                      <a:xfrm>
                        <a:off x="6796088" y="6098400"/>
                        <a:ext cx="161604" cy="21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452819012"/>
              </p:ext>
            </p:extLst>
          </p:nvPr>
        </p:nvGraphicFramePr>
        <p:xfrm>
          <a:off x="1460500" y="6325200"/>
          <a:ext cx="204788" cy="212725"/>
        </p:xfrm>
        <a:graphic>
          <a:graphicData uri="http://schemas.openxmlformats.org/presentationml/2006/ole">
            <mc:AlternateContent xmlns:mc="http://schemas.openxmlformats.org/markup-compatibility/2006">
              <mc:Choice xmlns:v="urn:schemas-microsoft-com:vml" Requires="v">
                <p:oleObj spid="_x0000_s172158" name="Equation" r:id="rId9" imgW="304560" imgH="317160" progId="Equation.DSMT4">
                  <p:embed/>
                </p:oleObj>
              </mc:Choice>
              <mc:Fallback>
                <p:oleObj name="Equation" r:id="rId9" imgW="304560" imgH="317160" progId="Equation.DSMT4">
                  <p:embed/>
                  <p:pic>
                    <p:nvPicPr>
                      <p:cNvPr id="0" name="Object 2"/>
                      <p:cNvPicPr>
                        <a:picLocks noChangeAspect="1" noChangeArrowheads="1"/>
                      </p:cNvPicPr>
                      <p:nvPr/>
                    </p:nvPicPr>
                    <p:blipFill>
                      <a:blip r:embed="rId10"/>
                      <a:srcRect/>
                      <a:stretch>
                        <a:fillRect/>
                      </a:stretch>
                    </p:blipFill>
                    <p:spPr bwMode="auto">
                      <a:xfrm>
                        <a:off x="1460500" y="6325200"/>
                        <a:ext cx="20478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306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35</a:t>
            </a:r>
            <a:endParaRPr lang="en-US" sz="1000">
              <a:solidFill>
                <a:srgbClr val="3366FF"/>
              </a:solidFill>
            </a:endParaRPr>
          </a:p>
        </p:txBody>
      </p:sp>
      <p:sp>
        <p:nvSpPr>
          <p:cNvPr id="17306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One then evaluates the effect of a change in </a:t>
            </a:r>
            <a:r>
              <a:rPr lang="en-US" sz="1500" b="1" dirty="0" smtClean="0"/>
              <a:t>equilibrium     </a:t>
            </a:r>
            <a:r>
              <a:rPr lang="en-US" sz="1500" b="1" dirty="0"/>
              <a:t>on </a:t>
            </a:r>
            <a:r>
              <a:rPr lang="en-US" sz="1500" b="1" dirty="0" smtClean="0"/>
              <a:t>equilibrium    .</a:t>
            </a:r>
            <a:r>
              <a:rPr lang="en-US" sz="1500" dirty="0" smtClean="0"/>
              <a:t> </a:t>
            </a:r>
            <a:endParaRPr lang="en-GB" sz="1500" dirty="0"/>
          </a:p>
        </p:txBody>
      </p:sp>
      <p:sp>
        <p:nvSpPr>
          <p:cNvPr id="4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4"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0" name="Rectangle 16"/>
          <p:cNvSpPr>
            <a:spLocks noChangeArrowheads="1"/>
          </p:cNvSpPr>
          <p:nvPr/>
        </p:nvSpPr>
        <p:spPr bwMode="auto">
          <a:xfrm>
            <a:off x="0" y="3776175"/>
            <a:ext cx="9144000" cy="67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1" name="Rectangle 16"/>
          <p:cNvSpPr>
            <a:spLocks noChangeArrowheads="1"/>
          </p:cNvSpPr>
          <p:nvPr/>
        </p:nvSpPr>
        <p:spPr bwMode="auto">
          <a:xfrm>
            <a:off x="0" y="2995125"/>
            <a:ext cx="9144000" cy="67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2" name="Rectangle 5"/>
          <p:cNvSpPr>
            <a:spLocks noChangeArrowheads="1"/>
          </p:cNvSpPr>
          <p:nvPr/>
        </p:nvSpPr>
        <p:spPr bwMode="auto">
          <a:xfrm>
            <a:off x="468000" y="547200"/>
            <a:ext cx="8208000" cy="22817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12"/>
          <p:cNvSpPr/>
          <p:nvPr/>
        </p:nvSpPr>
        <p:spPr>
          <a:xfrm>
            <a:off x="500400" y="1123200"/>
            <a:ext cx="8143200" cy="45720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p:nvSpPr>
        <p:spPr>
          <a:xfrm>
            <a:off x="500400" y="579600"/>
            <a:ext cx="8143200" cy="543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 Box 1034"/>
          <p:cNvSpPr txBox="1">
            <a:spLocks noChangeArrowheads="1"/>
          </p:cNvSpPr>
          <p:nvPr/>
        </p:nvSpPr>
        <p:spPr bwMode="auto">
          <a:xfrm>
            <a:off x="786675" y="653850"/>
            <a:ext cx="7567200" cy="2441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1pPr>
            <a:lvl2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2pPr>
            <a:lvl3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3pPr>
            <a:lvl4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4pPr>
            <a:lvl5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5pPr>
            <a:lvl6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6pPr>
            <a:lvl7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7pPr>
            <a:lvl8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8pPr>
            <a:lvl9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9pPr>
          </a:lstStyle>
          <a:p>
            <a:pPr algn="ctr"/>
            <a:r>
              <a:rPr lang="en-US" sz="1800" b="1" dirty="0" smtClean="0">
                <a:latin typeface="Arial" charset="0"/>
              </a:rPr>
              <a:t>Estimates of long-run income and price </a:t>
            </a:r>
            <a:r>
              <a:rPr lang="en-US" sz="1800" b="1" dirty="0" err="1" smtClean="0">
                <a:latin typeface="Arial" charset="0"/>
              </a:rPr>
              <a:t>elasticities</a:t>
            </a:r>
            <a:endParaRPr lang="en-US" sz="1800" b="1" dirty="0" smtClean="0">
              <a:latin typeface="Arial" charset="0"/>
            </a:endParaRPr>
          </a:p>
          <a:p>
            <a:pPr>
              <a:spcBef>
                <a:spcPts val="1800"/>
              </a:spcBef>
              <a:tabLst>
                <a:tab pos="3590925" algn="dec"/>
                <a:tab pos="4486275" algn="dec"/>
                <a:tab pos="5381625" algn="dec"/>
                <a:tab pos="6276975" algn="dec"/>
                <a:tab pos="7172325" algn="dec"/>
              </a:tabLst>
            </a:pPr>
            <a:r>
              <a:rPr lang="en-US" sz="1800" b="1" dirty="0" smtClean="0">
                <a:latin typeface="Arial" charset="0"/>
              </a:rPr>
              <a:t>Specification	(1)	(2)	(3)	(4)	(5)</a:t>
            </a:r>
            <a:endParaRPr lang="en-US" sz="1800" b="1" dirty="0">
              <a:latin typeface="Arial" charset="0"/>
            </a:endParaRPr>
          </a:p>
          <a:p>
            <a:pPr>
              <a:spcBef>
                <a:spcPts val="2400"/>
              </a:spcBef>
              <a:tabLst>
                <a:tab pos="457200" algn="l"/>
                <a:tab pos="3409950" algn="dec"/>
                <a:tab pos="4305300" algn="dec"/>
                <a:tab pos="5200650" algn="dec"/>
                <a:tab pos="6096000" algn="dec"/>
                <a:tab pos="7000875" algn="dec"/>
              </a:tabLst>
            </a:pPr>
            <a:r>
              <a:rPr lang="en-US" sz="1800" b="1" dirty="0" smtClean="0">
                <a:latin typeface="Arial" charset="0"/>
              </a:rPr>
              <a:t>Sum of income </a:t>
            </a:r>
            <a:r>
              <a:rPr lang="en-US" sz="1800" b="1" dirty="0" err="1" smtClean="0">
                <a:latin typeface="Arial" charset="0"/>
              </a:rPr>
              <a:t>elasticities</a:t>
            </a:r>
            <a:r>
              <a:rPr lang="en-US" sz="1800" b="1" dirty="0" smtClean="0">
                <a:latin typeface="Arial" charset="0"/>
              </a:rPr>
              <a:t>	1.03	1.01	0.98	1.01	1.00</a:t>
            </a:r>
          </a:p>
          <a:p>
            <a:pPr>
              <a:spcBef>
                <a:spcPts val="1800"/>
              </a:spcBef>
              <a:tabLst>
                <a:tab pos="457200" algn="l"/>
                <a:tab pos="3409950" algn="dec"/>
                <a:tab pos="4305300" algn="dec"/>
                <a:tab pos="5200650" algn="dec"/>
                <a:tab pos="6096000" algn="dec"/>
                <a:tab pos="7000875" algn="dec"/>
              </a:tabLst>
            </a:pPr>
            <a:r>
              <a:rPr lang="en-US" sz="1800" b="1" dirty="0">
                <a:latin typeface="Arial" charset="0"/>
              </a:rPr>
              <a:t>Sum of price </a:t>
            </a:r>
            <a:r>
              <a:rPr lang="en-US" sz="1800" b="1" dirty="0" err="1" smtClean="0">
                <a:latin typeface="Arial" charset="0"/>
              </a:rPr>
              <a:t>elasticities</a:t>
            </a:r>
            <a:r>
              <a:rPr lang="en-US" sz="1800" b="1" dirty="0" smtClean="0">
                <a:latin typeface="Arial" charset="0"/>
              </a:rPr>
              <a:t>	–0.48</a:t>
            </a:r>
            <a:r>
              <a:rPr lang="en-US" sz="1800" b="1" dirty="0">
                <a:latin typeface="Arial" charset="0"/>
              </a:rPr>
              <a:t>	–</a:t>
            </a:r>
            <a:r>
              <a:rPr lang="en-US" sz="1800" b="1" dirty="0" smtClean="0">
                <a:latin typeface="Arial" charset="0"/>
              </a:rPr>
              <a:t>0.43</a:t>
            </a:r>
            <a:r>
              <a:rPr lang="en-US" sz="1800" b="1" dirty="0">
                <a:latin typeface="Arial" charset="0"/>
              </a:rPr>
              <a:t>	–</a:t>
            </a:r>
            <a:r>
              <a:rPr lang="en-US" sz="1800" b="1" dirty="0" smtClean="0">
                <a:latin typeface="Arial" charset="0"/>
              </a:rPr>
              <a:t>0.38</a:t>
            </a:r>
            <a:r>
              <a:rPr lang="en-US" sz="1800" b="1" dirty="0">
                <a:latin typeface="Arial" charset="0"/>
              </a:rPr>
              <a:t>	–</a:t>
            </a:r>
            <a:r>
              <a:rPr lang="en-US" sz="1800" b="1" dirty="0" smtClean="0">
                <a:latin typeface="Arial" charset="0"/>
              </a:rPr>
              <a:t>0.45</a:t>
            </a:r>
            <a:r>
              <a:rPr lang="en-US" sz="1800" b="1" dirty="0">
                <a:latin typeface="Arial" charset="0"/>
              </a:rPr>
              <a:t>	–</a:t>
            </a:r>
            <a:r>
              <a:rPr lang="en-US" sz="1800" b="1" dirty="0" smtClean="0">
                <a:latin typeface="Arial" charset="0"/>
              </a:rPr>
              <a:t>0.43</a:t>
            </a:r>
          </a:p>
          <a:p>
            <a:pPr>
              <a:spcBef>
                <a:spcPts val="450"/>
              </a:spcBef>
            </a:pPr>
            <a:endParaRPr lang="en-US" sz="1800" b="1" dirty="0">
              <a:latin typeface="Arial" charset="0"/>
            </a:endParaRPr>
          </a:p>
        </p:txBody>
      </p:sp>
      <p:sp>
        <p:nvSpPr>
          <p:cNvPr id="16" name="Line 6"/>
          <p:cNvSpPr>
            <a:spLocks noChangeShapeType="1"/>
          </p:cNvSpPr>
          <p:nvPr/>
        </p:nvSpPr>
        <p:spPr bwMode="auto">
          <a:xfrm>
            <a:off x="478800" y="1579050"/>
            <a:ext cx="81864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7" name="Line 6"/>
          <p:cNvSpPr>
            <a:spLocks noChangeShapeType="1"/>
          </p:cNvSpPr>
          <p:nvPr/>
        </p:nvSpPr>
        <p:spPr bwMode="auto">
          <a:xfrm>
            <a:off x="478800" y="1121850"/>
            <a:ext cx="81864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graphicFrame>
        <p:nvGraphicFramePr>
          <p:cNvPr id="18" name="Object 17"/>
          <p:cNvGraphicFramePr>
            <a:graphicFrameLocks noChangeAspect="1"/>
          </p:cNvGraphicFramePr>
          <p:nvPr>
            <p:extLst>
              <p:ext uri="{D42A27DB-BD31-4B8C-83A1-F6EECF244321}">
                <p14:modId xmlns:p14="http://schemas.microsoft.com/office/powerpoint/2010/main" val="3189847853"/>
              </p:ext>
            </p:extLst>
          </p:nvPr>
        </p:nvGraphicFramePr>
        <p:xfrm>
          <a:off x="1014413" y="3143250"/>
          <a:ext cx="4660900" cy="374650"/>
        </p:xfrm>
        <a:graphic>
          <a:graphicData uri="http://schemas.openxmlformats.org/presentationml/2006/ole">
            <mc:AlternateContent xmlns:mc="http://schemas.openxmlformats.org/markup-compatibility/2006">
              <mc:Choice xmlns:v="urn:schemas-microsoft-com:vml" Requires="v">
                <p:oleObj spid="_x0000_s173170" name="Equation" r:id="rId3" imgW="4660900" imgH="381000" progId="Equation.3">
                  <p:embed/>
                </p:oleObj>
              </mc:Choice>
              <mc:Fallback>
                <p:oleObj name="Equation" r:id="rId3" imgW="46609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4413" y="3143250"/>
                        <a:ext cx="4660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836336445"/>
              </p:ext>
            </p:extLst>
          </p:nvPr>
        </p:nvGraphicFramePr>
        <p:xfrm>
          <a:off x="1050925" y="3903663"/>
          <a:ext cx="6380163" cy="423862"/>
        </p:xfrm>
        <a:graphic>
          <a:graphicData uri="http://schemas.openxmlformats.org/presentationml/2006/ole">
            <mc:AlternateContent xmlns:mc="http://schemas.openxmlformats.org/markup-compatibility/2006">
              <mc:Choice xmlns:v="urn:schemas-microsoft-com:vml" Requires="v">
                <p:oleObj spid="_x0000_s173171" name="Equation" r:id="rId5" imgW="6387840" imgH="419040" progId="Equation.DSMT4">
                  <p:embed/>
                </p:oleObj>
              </mc:Choice>
              <mc:Fallback>
                <p:oleObj name="Equation" r:id="rId5" imgW="6387840" imgH="419040" progId="Equation.DSMT4">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0925" y="3903663"/>
                        <a:ext cx="6380163"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459259170"/>
              </p:ext>
            </p:extLst>
          </p:nvPr>
        </p:nvGraphicFramePr>
        <p:xfrm>
          <a:off x="5499100" y="5867400"/>
          <a:ext cx="204788" cy="212725"/>
        </p:xfrm>
        <a:graphic>
          <a:graphicData uri="http://schemas.openxmlformats.org/presentationml/2006/ole">
            <mc:AlternateContent xmlns:mc="http://schemas.openxmlformats.org/markup-compatibility/2006">
              <mc:Choice xmlns:v="urn:schemas-microsoft-com:vml" Requires="v">
                <p:oleObj spid="_x0000_s173172" name="Equation" r:id="rId7" imgW="304560" imgH="317160" progId="Equation.DSMT4">
                  <p:embed/>
                </p:oleObj>
              </mc:Choice>
              <mc:Fallback>
                <p:oleObj name="Equation" r:id="rId7" imgW="304560" imgH="317160" progId="Equation.DSMT4">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99100" y="5867400"/>
                        <a:ext cx="20478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430276065"/>
              </p:ext>
            </p:extLst>
          </p:nvPr>
        </p:nvGraphicFramePr>
        <p:xfrm>
          <a:off x="7081838" y="5867400"/>
          <a:ext cx="161925" cy="211138"/>
        </p:xfrm>
        <a:graphic>
          <a:graphicData uri="http://schemas.openxmlformats.org/presentationml/2006/ole">
            <mc:AlternateContent xmlns:mc="http://schemas.openxmlformats.org/markup-compatibility/2006">
              <mc:Choice xmlns:v="urn:schemas-microsoft-com:vml" Requires="v">
                <p:oleObj spid="_x0000_s173173" name="Equation" r:id="rId9" imgW="241200" imgH="317160" progId="Equation.DSMT4">
                  <p:embed/>
                </p:oleObj>
              </mc:Choice>
              <mc:Fallback>
                <p:oleObj name="Equation" r:id="rId9" imgW="241200" imgH="317160" progId="Equation.DSMT4">
                  <p:embed/>
                  <p:pic>
                    <p:nvPicPr>
                      <p:cNvPr id="0" name="Object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81838" y="5867400"/>
                        <a:ext cx="161925" cy="21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408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36</a:t>
            </a:r>
            <a:endParaRPr lang="en-US" sz="1000">
              <a:solidFill>
                <a:srgbClr val="3366FF"/>
              </a:solidFill>
            </a:endParaRPr>
          </a:p>
        </p:txBody>
      </p:sp>
      <p:sp>
        <p:nvSpPr>
          <p:cNvPr id="17408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In the model with two lags shown, (</a:t>
            </a:r>
            <a:r>
              <a:rPr lang="en-US" sz="1500" b="1" i="1">
                <a:latin typeface="Symbol" pitchFamily="18" charset="2"/>
              </a:rPr>
              <a:t>b</a:t>
            </a:r>
            <a:r>
              <a:rPr lang="en-US" sz="1500" b="1" baseline="-25000"/>
              <a:t>2</a:t>
            </a:r>
            <a:r>
              <a:rPr lang="en-US" sz="1500" b="1"/>
              <a:t> + </a:t>
            </a:r>
            <a:r>
              <a:rPr lang="en-US" sz="1500" b="1" i="1">
                <a:latin typeface="Symbol" pitchFamily="18" charset="2"/>
              </a:rPr>
              <a:t>b</a:t>
            </a:r>
            <a:r>
              <a:rPr lang="en-US" sz="1500" b="1" baseline="-25000"/>
              <a:t>3</a:t>
            </a:r>
            <a:r>
              <a:rPr lang="en-US" sz="1500" b="1"/>
              <a:t> + </a:t>
            </a:r>
            <a:r>
              <a:rPr lang="en-US" sz="1500" b="1" i="1">
                <a:latin typeface="Symbol" pitchFamily="18" charset="2"/>
              </a:rPr>
              <a:t>b</a:t>
            </a:r>
            <a:r>
              <a:rPr lang="en-US" sz="1500" b="1" baseline="-25000"/>
              <a:t>4</a:t>
            </a:r>
            <a:r>
              <a:rPr lang="en-US" sz="1500" b="1"/>
              <a:t>) is a measure of the long-run effect of </a:t>
            </a:r>
            <a:r>
              <a:rPr lang="en-US" sz="1500" b="1" i="1"/>
              <a:t>X</a:t>
            </a:r>
            <a:r>
              <a:rPr lang="en-US" sz="1500" b="1"/>
              <a:t>.  We contrast this with the short-run effect, which is simply </a:t>
            </a:r>
            <a:r>
              <a:rPr lang="en-US" sz="1500" b="1" i="1">
                <a:latin typeface="Symbol" pitchFamily="18" charset="2"/>
              </a:rPr>
              <a:t>b</a:t>
            </a:r>
            <a:r>
              <a:rPr lang="en-US" sz="1500" b="1" baseline="-25000"/>
              <a:t>2</a:t>
            </a:r>
            <a:r>
              <a:rPr lang="en-US" sz="1500" b="1"/>
              <a:t>, the impact of current </a:t>
            </a:r>
            <a:r>
              <a:rPr lang="en-US" sz="1500" b="1" i="1"/>
              <a:t>X</a:t>
            </a:r>
            <a:r>
              <a:rPr lang="en-US" sz="1500" b="1" i="1" baseline="-25000"/>
              <a:t>t</a:t>
            </a:r>
            <a:r>
              <a:rPr lang="en-US" sz="1500" b="1" i="1"/>
              <a:t> </a:t>
            </a:r>
            <a:r>
              <a:rPr lang="en-US" sz="1500" b="1"/>
              <a:t>on </a:t>
            </a:r>
            <a:r>
              <a:rPr lang="en-US" sz="1500" b="1" i="1"/>
              <a:t>Y</a:t>
            </a:r>
            <a:r>
              <a:rPr lang="en-US" sz="1500" b="1" i="1" baseline="-25000"/>
              <a:t>t</a:t>
            </a:r>
            <a:r>
              <a:rPr lang="en-US" sz="1500" b="1"/>
              <a:t>.</a:t>
            </a:r>
            <a:endParaRPr lang="en-GB" sz="1500"/>
          </a:p>
        </p:txBody>
      </p:sp>
      <p:sp>
        <p:nvSpPr>
          <p:cNvPr id="4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4"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0" name="Rectangle 16"/>
          <p:cNvSpPr>
            <a:spLocks noChangeArrowheads="1"/>
          </p:cNvSpPr>
          <p:nvPr/>
        </p:nvSpPr>
        <p:spPr bwMode="auto">
          <a:xfrm>
            <a:off x="0" y="3776175"/>
            <a:ext cx="9144000" cy="67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1" name="Rectangle 16"/>
          <p:cNvSpPr>
            <a:spLocks noChangeArrowheads="1"/>
          </p:cNvSpPr>
          <p:nvPr/>
        </p:nvSpPr>
        <p:spPr bwMode="auto">
          <a:xfrm>
            <a:off x="0" y="2995125"/>
            <a:ext cx="9144000" cy="67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2" name="Rectangle 5"/>
          <p:cNvSpPr>
            <a:spLocks noChangeArrowheads="1"/>
          </p:cNvSpPr>
          <p:nvPr/>
        </p:nvSpPr>
        <p:spPr bwMode="auto">
          <a:xfrm>
            <a:off x="468000" y="547200"/>
            <a:ext cx="8208000" cy="22817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12"/>
          <p:cNvSpPr/>
          <p:nvPr/>
        </p:nvSpPr>
        <p:spPr>
          <a:xfrm>
            <a:off x="500400" y="1123200"/>
            <a:ext cx="8143200" cy="45720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p:nvSpPr>
        <p:spPr>
          <a:xfrm>
            <a:off x="500400" y="579600"/>
            <a:ext cx="8143200" cy="543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 Box 1034"/>
          <p:cNvSpPr txBox="1">
            <a:spLocks noChangeArrowheads="1"/>
          </p:cNvSpPr>
          <p:nvPr/>
        </p:nvSpPr>
        <p:spPr bwMode="auto">
          <a:xfrm>
            <a:off x="786675" y="653850"/>
            <a:ext cx="7567200" cy="2441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1pPr>
            <a:lvl2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2pPr>
            <a:lvl3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3pPr>
            <a:lvl4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4pPr>
            <a:lvl5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5pPr>
            <a:lvl6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6pPr>
            <a:lvl7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7pPr>
            <a:lvl8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8pPr>
            <a:lvl9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9pPr>
          </a:lstStyle>
          <a:p>
            <a:pPr algn="ctr"/>
            <a:r>
              <a:rPr lang="en-US" sz="1800" b="1" dirty="0" smtClean="0">
                <a:latin typeface="Arial" charset="0"/>
              </a:rPr>
              <a:t>Estimates of long-run income and price </a:t>
            </a:r>
            <a:r>
              <a:rPr lang="en-US" sz="1800" b="1" dirty="0" err="1" smtClean="0">
                <a:latin typeface="Arial" charset="0"/>
              </a:rPr>
              <a:t>elasticities</a:t>
            </a:r>
            <a:endParaRPr lang="en-US" sz="1800" b="1" dirty="0" smtClean="0">
              <a:latin typeface="Arial" charset="0"/>
            </a:endParaRPr>
          </a:p>
          <a:p>
            <a:pPr>
              <a:spcBef>
                <a:spcPts val="1800"/>
              </a:spcBef>
              <a:tabLst>
                <a:tab pos="3590925" algn="dec"/>
                <a:tab pos="4486275" algn="dec"/>
                <a:tab pos="5381625" algn="dec"/>
                <a:tab pos="6276975" algn="dec"/>
                <a:tab pos="7172325" algn="dec"/>
              </a:tabLst>
            </a:pPr>
            <a:r>
              <a:rPr lang="en-US" sz="1800" b="1" dirty="0" smtClean="0">
                <a:latin typeface="Arial" charset="0"/>
              </a:rPr>
              <a:t>Specification	(1)	(2)	(3)	(4)	(5)</a:t>
            </a:r>
            <a:endParaRPr lang="en-US" sz="1800" b="1" dirty="0">
              <a:latin typeface="Arial" charset="0"/>
            </a:endParaRPr>
          </a:p>
          <a:p>
            <a:pPr>
              <a:spcBef>
                <a:spcPts val="2400"/>
              </a:spcBef>
              <a:tabLst>
                <a:tab pos="457200" algn="l"/>
                <a:tab pos="3409950" algn="dec"/>
                <a:tab pos="4305300" algn="dec"/>
                <a:tab pos="5200650" algn="dec"/>
                <a:tab pos="6096000" algn="dec"/>
                <a:tab pos="7000875" algn="dec"/>
              </a:tabLst>
            </a:pPr>
            <a:r>
              <a:rPr lang="en-US" sz="1800" b="1" dirty="0" smtClean="0">
                <a:latin typeface="Arial" charset="0"/>
              </a:rPr>
              <a:t>Sum of income </a:t>
            </a:r>
            <a:r>
              <a:rPr lang="en-US" sz="1800" b="1" dirty="0" err="1" smtClean="0">
                <a:latin typeface="Arial" charset="0"/>
              </a:rPr>
              <a:t>elasticities</a:t>
            </a:r>
            <a:r>
              <a:rPr lang="en-US" sz="1800" b="1" dirty="0" smtClean="0">
                <a:latin typeface="Arial" charset="0"/>
              </a:rPr>
              <a:t>	1.03	1.01	0.98	1.01	1.00</a:t>
            </a:r>
          </a:p>
          <a:p>
            <a:pPr>
              <a:spcBef>
                <a:spcPts val="1800"/>
              </a:spcBef>
              <a:tabLst>
                <a:tab pos="457200" algn="l"/>
                <a:tab pos="3409950" algn="dec"/>
                <a:tab pos="4305300" algn="dec"/>
                <a:tab pos="5200650" algn="dec"/>
                <a:tab pos="6096000" algn="dec"/>
                <a:tab pos="7000875" algn="dec"/>
              </a:tabLst>
            </a:pPr>
            <a:r>
              <a:rPr lang="en-US" sz="1800" b="1" dirty="0">
                <a:latin typeface="Arial" charset="0"/>
              </a:rPr>
              <a:t>Sum of price </a:t>
            </a:r>
            <a:r>
              <a:rPr lang="en-US" sz="1800" b="1" dirty="0" err="1" smtClean="0">
                <a:latin typeface="Arial" charset="0"/>
              </a:rPr>
              <a:t>elasticities</a:t>
            </a:r>
            <a:r>
              <a:rPr lang="en-US" sz="1800" b="1" dirty="0" smtClean="0">
                <a:latin typeface="Arial" charset="0"/>
              </a:rPr>
              <a:t>	–0.48</a:t>
            </a:r>
            <a:r>
              <a:rPr lang="en-US" sz="1800" b="1" dirty="0">
                <a:latin typeface="Arial" charset="0"/>
              </a:rPr>
              <a:t>	–</a:t>
            </a:r>
            <a:r>
              <a:rPr lang="en-US" sz="1800" b="1" dirty="0" smtClean="0">
                <a:latin typeface="Arial" charset="0"/>
              </a:rPr>
              <a:t>0.43</a:t>
            </a:r>
            <a:r>
              <a:rPr lang="en-US" sz="1800" b="1" dirty="0">
                <a:latin typeface="Arial" charset="0"/>
              </a:rPr>
              <a:t>	–</a:t>
            </a:r>
            <a:r>
              <a:rPr lang="en-US" sz="1800" b="1" dirty="0" smtClean="0">
                <a:latin typeface="Arial" charset="0"/>
              </a:rPr>
              <a:t>0.38</a:t>
            </a:r>
            <a:r>
              <a:rPr lang="en-US" sz="1800" b="1" dirty="0">
                <a:latin typeface="Arial" charset="0"/>
              </a:rPr>
              <a:t>	–</a:t>
            </a:r>
            <a:r>
              <a:rPr lang="en-US" sz="1800" b="1" dirty="0" smtClean="0">
                <a:latin typeface="Arial" charset="0"/>
              </a:rPr>
              <a:t>0.45</a:t>
            </a:r>
            <a:r>
              <a:rPr lang="en-US" sz="1800" b="1" dirty="0">
                <a:latin typeface="Arial" charset="0"/>
              </a:rPr>
              <a:t>	–</a:t>
            </a:r>
            <a:r>
              <a:rPr lang="en-US" sz="1800" b="1" dirty="0" smtClean="0">
                <a:latin typeface="Arial" charset="0"/>
              </a:rPr>
              <a:t>0.43</a:t>
            </a:r>
          </a:p>
          <a:p>
            <a:pPr>
              <a:spcBef>
                <a:spcPts val="450"/>
              </a:spcBef>
            </a:pPr>
            <a:endParaRPr lang="en-US" sz="1800" b="1" dirty="0">
              <a:latin typeface="Arial" charset="0"/>
            </a:endParaRPr>
          </a:p>
        </p:txBody>
      </p:sp>
      <p:sp>
        <p:nvSpPr>
          <p:cNvPr id="16" name="Line 6"/>
          <p:cNvSpPr>
            <a:spLocks noChangeShapeType="1"/>
          </p:cNvSpPr>
          <p:nvPr/>
        </p:nvSpPr>
        <p:spPr bwMode="auto">
          <a:xfrm>
            <a:off x="478800" y="1579050"/>
            <a:ext cx="81864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7" name="Line 6"/>
          <p:cNvSpPr>
            <a:spLocks noChangeShapeType="1"/>
          </p:cNvSpPr>
          <p:nvPr/>
        </p:nvSpPr>
        <p:spPr bwMode="auto">
          <a:xfrm>
            <a:off x="478800" y="1121850"/>
            <a:ext cx="81864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graphicFrame>
        <p:nvGraphicFramePr>
          <p:cNvPr id="18" name="Object 17"/>
          <p:cNvGraphicFramePr>
            <a:graphicFrameLocks noChangeAspect="1"/>
          </p:cNvGraphicFramePr>
          <p:nvPr>
            <p:extLst>
              <p:ext uri="{D42A27DB-BD31-4B8C-83A1-F6EECF244321}">
                <p14:modId xmlns:p14="http://schemas.microsoft.com/office/powerpoint/2010/main" val="3189847853"/>
              </p:ext>
            </p:extLst>
          </p:nvPr>
        </p:nvGraphicFramePr>
        <p:xfrm>
          <a:off x="1014413" y="3143250"/>
          <a:ext cx="4660900" cy="374650"/>
        </p:xfrm>
        <a:graphic>
          <a:graphicData uri="http://schemas.openxmlformats.org/presentationml/2006/ole">
            <mc:AlternateContent xmlns:mc="http://schemas.openxmlformats.org/markup-compatibility/2006">
              <mc:Choice xmlns:v="urn:schemas-microsoft-com:vml" Requires="v">
                <p:oleObj spid="_x0000_s174182" name="Equation" r:id="rId3" imgW="4660900" imgH="381000" progId="Equation.3">
                  <p:embed/>
                </p:oleObj>
              </mc:Choice>
              <mc:Fallback>
                <p:oleObj name="Equation" r:id="rId3" imgW="46609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4413" y="3143250"/>
                        <a:ext cx="4660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836336445"/>
              </p:ext>
            </p:extLst>
          </p:nvPr>
        </p:nvGraphicFramePr>
        <p:xfrm>
          <a:off x="1050925" y="3903663"/>
          <a:ext cx="6380163" cy="423862"/>
        </p:xfrm>
        <a:graphic>
          <a:graphicData uri="http://schemas.openxmlformats.org/presentationml/2006/ole">
            <mc:AlternateContent xmlns:mc="http://schemas.openxmlformats.org/markup-compatibility/2006">
              <mc:Choice xmlns:v="urn:schemas-microsoft-com:vml" Requires="v">
                <p:oleObj spid="_x0000_s174183" name="Equation" r:id="rId5" imgW="6387840" imgH="419040" progId="Equation.DSMT4">
                  <p:embed/>
                </p:oleObj>
              </mc:Choice>
              <mc:Fallback>
                <p:oleObj name="Equation" r:id="rId5" imgW="6387840" imgH="419040" progId="Equation.DSMT4">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0925" y="3903663"/>
                        <a:ext cx="6380163"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510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37</a:t>
            </a:r>
            <a:endParaRPr lang="en-US" sz="1000">
              <a:solidFill>
                <a:srgbClr val="3366FF"/>
              </a:solidFill>
            </a:endParaRPr>
          </a:p>
        </p:txBody>
      </p:sp>
      <p:sp>
        <p:nvSpPr>
          <p:cNvPr id="17510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We can calculate the long-run effect from the point estimates of </a:t>
            </a:r>
            <a:r>
              <a:rPr lang="en-US" sz="1500" b="1" i="1">
                <a:latin typeface="Symbol" pitchFamily="18" charset="2"/>
              </a:rPr>
              <a:t>b</a:t>
            </a:r>
            <a:r>
              <a:rPr lang="en-US" sz="1500" b="1" baseline="-25000"/>
              <a:t>2</a:t>
            </a:r>
            <a:r>
              <a:rPr lang="en-US" sz="1500" b="1"/>
              <a:t>, </a:t>
            </a:r>
            <a:r>
              <a:rPr lang="en-US" sz="1500" b="1" i="1">
                <a:latin typeface="Symbol" pitchFamily="18" charset="2"/>
              </a:rPr>
              <a:t>b</a:t>
            </a:r>
            <a:r>
              <a:rPr lang="en-US" sz="1500" b="1" baseline="-25000"/>
              <a:t>3</a:t>
            </a:r>
            <a:r>
              <a:rPr lang="en-US" sz="1500" b="1"/>
              <a:t>, and </a:t>
            </a:r>
            <a:r>
              <a:rPr lang="en-US" sz="1500" b="1" i="1">
                <a:latin typeface="Symbol" pitchFamily="18" charset="2"/>
              </a:rPr>
              <a:t>b</a:t>
            </a:r>
            <a:r>
              <a:rPr lang="en-US" sz="1500" b="1" baseline="-25000"/>
              <a:t>4</a:t>
            </a:r>
            <a:r>
              <a:rPr lang="en-US" sz="1500" b="1"/>
              <a:t> in the original specification.  The estimate of the sum may be quite stable, even though the estimates of the individual coefficients may be subject to multicollinearity.</a:t>
            </a:r>
            <a:r>
              <a:rPr lang="en-US" sz="1500"/>
              <a:t> </a:t>
            </a:r>
            <a:endParaRPr lang="en-GB" sz="1500"/>
          </a:p>
        </p:txBody>
      </p:sp>
      <p:sp>
        <p:nvSpPr>
          <p:cNvPr id="4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4"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0" name="Rectangle 16"/>
          <p:cNvSpPr>
            <a:spLocks noChangeArrowheads="1"/>
          </p:cNvSpPr>
          <p:nvPr/>
        </p:nvSpPr>
        <p:spPr bwMode="auto">
          <a:xfrm>
            <a:off x="0" y="3776175"/>
            <a:ext cx="9144000" cy="67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1" name="Rectangle 16"/>
          <p:cNvSpPr>
            <a:spLocks noChangeArrowheads="1"/>
          </p:cNvSpPr>
          <p:nvPr/>
        </p:nvSpPr>
        <p:spPr bwMode="auto">
          <a:xfrm>
            <a:off x="0" y="2995125"/>
            <a:ext cx="9144000" cy="67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2" name="Rectangle 5"/>
          <p:cNvSpPr>
            <a:spLocks noChangeArrowheads="1"/>
          </p:cNvSpPr>
          <p:nvPr/>
        </p:nvSpPr>
        <p:spPr bwMode="auto">
          <a:xfrm>
            <a:off x="468000" y="547200"/>
            <a:ext cx="8208000" cy="22817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12"/>
          <p:cNvSpPr/>
          <p:nvPr/>
        </p:nvSpPr>
        <p:spPr>
          <a:xfrm>
            <a:off x="500400" y="1123200"/>
            <a:ext cx="8143200" cy="45720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p:nvSpPr>
        <p:spPr>
          <a:xfrm>
            <a:off x="500400" y="579600"/>
            <a:ext cx="8143200" cy="543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 Box 1034"/>
          <p:cNvSpPr txBox="1">
            <a:spLocks noChangeArrowheads="1"/>
          </p:cNvSpPr>
          <p:nvPr/>
        </p:nvSpPr>
        <p:spPr bwMode="auto">
          <a:xfrm>
            <a:off x="786675" y="653850"/>
            <a:ext cx="7567200" cy="2441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1pPr>
            <a:lvl2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2pPr>
            <a:lvl3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3pPr>
            <a:lvl4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4pPr>
            <a:lvl5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5pPr>
            <a:lvl6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6pPr>
            <a:lvl7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7pPr>
            <a:lvl8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8pPr>
            <a:lvl9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9pPr>
          </a:lstStyle>
          <a:p>
            <a:pPr algn="ctr"/>
            <a:r>
              <a:rPr lang="en-US" sz="1800" b="1" dirty="0" smtClean="0">
                <a:latin typeface="Arial" charset="0"/>
              </a:rPr>
              <a:t>Estimates of long-run income and price </a:t>
            </a:r>
            <a:r>
              <a:rPr lang="en-US" sz="1800" b="1" dirty="0" err="1" smtClean="0">
                <a:latin typeface="Arial" charset="0"/>
              </a:rPr>
              <a:t>elasticities</a:t>
            </a:r>
            <a:endParaRPr lang="en-US" sz="1800" b="1" dirty="0" smtClean="0">
              <a:latin typeface="Arial" charset="0"/>
            </a:endParaRPr>
          </a:p>
          <a:p>
            <a:pPr>
              <a:spcBef>
                <a:spcPts val="1800"/>
              </a:spcBef>
              <a:tabLst>
                <a:tab pos="3590925" algn="dec"/>
                <a:tab pos="4486275" algn="dec"/>
                <a:tab pos="5381625" algn="dec"/>
                <a:tab pos="6276975" algn="dec"/>
                <a:tab pos="7172325" algn="dec"/>
              </a:tabLst>
            </a:pPr>
            <a:r>
              <a:rPr lang="en-US" sz="1800" b="1" dirty="0" smtClean="0">
                <a:latin typeface="Arial" charset="0"/>
              </a:rPr>
              <a:t>Specification	(1)	(2)	(3)	(4)	(5)</a:t>
            </a:r>
            <a:endParaRPr lang="en-US" sz="1800" b="1" dirty="0">
              <a:latin typeface="Arial" charset="0"/>
            </a:endParaRPr>
          </a:p>
          <a:p>
            <a:pPr>
              <a:spcBef>
                <a:spcPts val="2400"/>
              </a:spcBef>
              <a:tabLst>
                <a:tab pos="457200" algn="l"/>
                <a:tab pos="3409950" algn="dec"/>
                <a:tab pos="4305300" algn="dec"/>
                <a:tab pos="5200650" algn="dec"/>
                <a:tab pos="6096000" algn="dec"/>
                <a:tab pos="7000875" algn="dec"/>
              </a:tabLst>
            </a:pPr>
            <a:r>
              <a:rPr lang="en-US" sz="1800" b="1" dirty="0" smtClean="0">
                <a:latin typeface="Arial" charset="0"/>
              </a:rPr>
              <a:t>Sum of income </a:t>
            </a:r>
            <a:r>
              <a:rPr lang="en-US" sz="1800" b="1" dirty="0" err="1" smtClean="0">
                <a:latin typeface="Arial" charset="0"/>
              </a:rPr>
              <a:t>elasticities</a:t>
            </a:r>
            <a:r>
              <a:rPr lang="en-US" sz="1800" b="1" dirty="0" smtClean="0">
                <a:latin typeface="Arial" charset="0"/>
              </a:rPr>
              <a:t>	1.03	1.01	0.98	1.01	1.00</a:t>
            </a:r>
          </a:p>
          <a:p>
            <a:pPr>
              <a:spcBef>
                <a:spcPts val="1800"/>
              </a:spcBef>
              <a:tabLst>
                <a:tab pos="457200" algn="l"/>
                <a:tab pos="3409950" algn="dec"/>
                <a:tab pos="4305300" algn="dec"/>
                <a:tab pos="5200650" algn="dec"/>
                <a:tab pos="6096000" algn="dec"/>
                <a:tab pos="7000875" algn="dec"/>
              </a:tabLst>
            </a:pPr>
            <a:r>
              <a:rPr lang="en-US" sz="1800" b="1" dirty="0">
                <a:latin typeface="Arial" charset="0"/>
              </a:rPr>
              <a:t>Sum of price </a:t>
            </a:r>
            <a:r>
              <a:rPr lang="en-US" sz="1800" b="1" dirty="0" err="1" smtClean="0">
                <a:latin typeface="Arial" charset="0"/>
              </a:rPr>
              <a:t>elasticities</a:t>
            </a:r>
            <a:r>
              <a:rPr lang="en-US" sz="1800" b="1" dirty="0" smtClean="0">
                <a:latin typeface="Arial" charset="0"/>
              </a:rPr>
              <a:t>	–0.48</a:t>
            </a:r>
            <a:r>
              <a:rPr lang="en-US" sz="1800" b="1" dirty="0">
                <a:latin typeface="Arial" charset="0"/>
              </a:rPr>
              <a:t>	–</a:t>
            </a:r>
            <a:r>
              <a:rPr lang="en-US" sz="1800" b="1" dirty="0" smtClean="0">
                <a:latin typeface="Arial" charset="0"/>
              </a:rPr>
              <a:t>0.43</a:t>
            </a:r>
            <a:r>
              <a:rPr lang="en-US" sz="1800" b="1" dirty="0">
                <a:latin typeface="Arial" charset="0"/>
              </a:rPr>
              <a:t>	–</a:t>
            </a:r>
            <a:r>
              <a:rPr lang="en-US" sz="1800" b="1" dirty="0" smtClean="0">
                <a:latin typeface="Arial" charset="0"/>
              </a:rPr>
              <a:t>0.38</a:t>
            </a:r>
            <a:r>
              <a:rPr lang="en-US" sz="1800" b="1" dirty="0">
                <a:latin typeface="Arial" charset="0"/>
              </a:rPr>
              <a:t>	–</a:t>
            </a:r>
            <a:r>
              <a:rPr lang="en-US" sz="1800" b="1" dirty="0" smtClean="0">
                <a:latin typeface="Arial" charset="0"/>
              </a:rPr>
              <a:t>0.45</a:t>
            </a:r>
            <a:r>
              <a:rPr lang="en-US" sz="1800" b="1" dirty="0">
                <a:latin typeface="Arial" charset="0"/>
              </a:rPr>
              <a:t>	–</a:t>
            </a:r>
            <a:r>
              <a:rPr lang="en-US" sz="1800" b="1" dirty="0" smtClean="0">
                <a:latin typeface="Arial" charset="0"/>
              </a:rPr>
              <a:t>0.43</a:t>
            </a:r>
          </a:p>
          <a:p>
            <a:pPr>
              <a:spcBef>
                <a:spcPts val="450"/>
              </a:spcBef>
            </a:pPr>
            <a:endParaRPr lang="en-US" sz="1800" b="1" dirty="0">
              <a:latin typeface="Arial" charset="0"/>
            </a:endParaRPr>
          </a:p>
        </p:txBody>
      </p:sp>
      <p:sp>
        <p:nvSpPr>
          <p:cNvPr id="16" name="Line 6"/>
          <p:cNvSpPr>
            <a:spLocks noChangeShapeType="1"/>
          </p:cNvSpPr>
          <p:nvPr/>
        </p:nvSpPr>
        <p:spPr bwMode="auto">
          <a:xfrm>
            <a:off x="478800" y="1579050"/>
            <a:ext cx="81864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7" name="Line 6"/>
          <p:cNvSpPr>
            <a:spLocks noChangeShapeType="1"/>
          </p:cNvSpPr>
          <p:nvPr/>
        </p:nvSpPr>
        <p:spPr bwMode="auto">
          <a:xfrm>
            <a:off x="478800" y="1121850"/>
            <a:ext cx="81864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graphicFrame>
        <p:nvGraphicFramePr>
          <p:cNvPr id="18" name="Object 17"/>
          <p:cNvGraphicFramePr>
            <a:graphicFrameLocks noChangeAspect="1"/>
          </p:cNvGraphicFramePr>
          <p:nvPr>
            <p:extLst>
              <p:ext uri="{D42A27DB-BD31-4B8C-83A1-F6EECF244321}">
                <p14:modId xmlns:p14="http://schemas.microsoft.com/office/powerpoint/2010/main" val="3189847853"/>
              </p:ext>
            </p:extLst>
          </p:nvPr>
        </p:nvGraphicFramePr>
        <p:xfrm>
          <a:off x="1014413" y="3143250"/>
          <a:ext cx="4660900" cy="374650"/>
        </p:xfrm>
        <a:graphic>
          <a:graphicData uri="http://schemas.openxmlformats.org/presentationml/2006/ole">
            <mc:AlternateContent xmlns:mc="http://schemas.openxmlformats.org/markup-compatibility/2006">
              <mc:Choice xmlns:v="urn:schemas-microsoft-com:vml" Requires="v">
                <p:oleObj spid="_x0000_s175206" name="Equation" r:id="rId3" imgW="4660900" imgH="381000" progId="Equation.3">
                  <p:embed/>
                </p:oleObj>
              </mc:Choice>
              <mc:Fallback>
                <p:oleObj name="Equation" r:id="rId3" imgW="46609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4413" y="3143250"/>
                        <a:ext cx="4660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836336445"/>
              </p:ext>
            </p:extLst>
          </p:nvPr>
        </p:nvGraphicFramePr>
        <p:xfrm>
          <a:off x="1050925" y="3903663"/>
          <a:ext cx="6380163" cy="423862"/>
        </p:xfrm>
        <a:graphic>
          <a:graphicData uri="http://schemas.openxmlformats.org/presentationml/2006/ole">
            <mc:AlternateContent xmlns:mc="http://schemas.openxmlformats.org/markup-compatibility/2006">
              <mc:Choice xmlns:v="urn:schemas-microsoft-com:vml" Requires="v">
                <p:oleObj spid="_x0000_s175207" name="Equation" r:id="rId5" imgW="6387840" imgH="419040" progId="Equation.DSMT4">
                  <p:embed/>
                </p:oleObj>
              </mc:Choice>
              <mc:Fallback>
                <p:oleObj name="Equation" r:id="rId5" imgW="6387840" imgH="419040" progId="Equation.DSMT4">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0925" y="3903663"/>
                        <a:ext cx="6380163"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613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38</a:t>
            </a:r>
            <a:endParaRPr lang="en-US" sz="1000">
              <a:solidFill>
                <a:srgbClr val="3366FF"/>
              </a:solidFill>
            </a:endParaRPr>
          </a:p>
        </p:txBody>
      </p:sp>
      <p:sp>
        <p:nvSpPr>
          <p:cNvPr id="17613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The table presents an example of this.  It gives the sum of the income and price elasticities for the five specifications of the logarithmic housing demand function considered earlier.  The estimates of the long-run elasticities are very similar.</a:t>
            </a:r>
          </a:p>
        </p:txBody>
      </p:sp>
      <p:sp>
        <p:nvSpPr>
          <p:cNvPr id="4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4"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1" name="Rectangle 16"/>
          <p:cNvSpPr>
            <a:spLocks noChangeArrowheads="1"/>
          </p:cNvSpPr>
          <p:nvPr/>
        </p:nvSpPr>
        <p:spPr bwMode="auto">
          <a:xfrm>
            <a:off x="0" y="3776175"/>
            <a:ext cx="9144000" cy="67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2" name="Rectangle 16"/>
          <p:cNvSpPr>
            <a:spLocks noChangeArrowheads="1"/>
          </p:cNvSpPr>
          <p:nvPr/>
        </p:nvSpPr>
        <p:spPr bwMode="auto">
          <a:xfrm>
            <a:off x="0" y="2995125"/>
            <a:ext cx="9144000" cy="67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 name="Rectangle 5"/>
          <p:cNvSpPr>
            <a:spLocks noChangeArrowheads="1"/>
          </p:cNvSpPr>
          <p:nvPr/>
        </p:nvSpPr>
        <p:spPr bwMode="auto">
          <a:xfrm>
            <a:off x="468000" y="547200"/>
            <a:ext cx="8208000" cy="22817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13"/>
          <p:cNvSpPr/>
          <p:nvPr/>
        </p:nvSpPr>
        <p:spPr>
          <a:xfrm>
            <a:off x="500400" y="1123200"/>
            <a:ext cx="8143200" cy="45720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500400" y="579600"/>
            <a:ext cx="8143200" cy="543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 Box 1034"/>
          <p:cNvSpPr txBox="1">
            <a:spLocks noChangeArrowheads="1"/>
          </p:cNvSpPr>
          <p:nvPr/>
        </p:nvSpPr>
        <p:spPr bwMode="auto">
          <a:xfrm>
            <a:off x="786675" y="653850"/>
            <a:ext cx="7567200" cy="2441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1pPr>
            <a:lvl2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2pPr>
            <a:lvl3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3pPr>
            <a:lvl4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4pPr>
            <a:lvl5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5pPr>
            <a:lvl6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6pPr>
            <a:lvl7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7pPr>
            <a:lvl8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8pPr>
            <a:lvl9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9pPr>
          </a:lstStyle>
          <a:p>
            <a:pPr algn="ctr"/>
            <a:r>
              <a:rPr lang="en-US" sz="1800" b="1" dirty="0" smtClean="0">
                <a:latin typeface="Arial" charset="0"/>
              </a:rPr>
              <a:t>Estimates of long-run income and price </a:t>
            </a:r>
            <a:r>
              <a:rPr lang="en-US" sz="1800" b="1" dirty="0" err="1" smtClean="0">
                <a:latin typeface="Arial" charset="0"/>
              </a:rPr>
              <a:t>elasticities</a:t>
            </a:r>
            <a:endParaRPr lang="en-US" sz="1800" b="1" dirty="0" smtClean="0">
              <a:latin typeface="Arial" charset="0"/>
            </a:endParaRPr>
          </a:p>
          <a:p>
            <a:pPr>
              <a:spcBef>
                <a:spcPts val="1800"/>
              </a:spcBef>
              <a:tabLst>
                <a:tab pos="3590925" algn="dec"/>
                <a:tab pos="4486275" algn="dec"/>
                <a:tab pos="5381625" algn="dec"/>
                <a:tab pos="6276975" algn="dec"/>
                <a:tab pos="7172325" algn="dec"/>
              </a:tabLst>
            </a:pPr>
            <a:r>
              <a:rPr lang="en-US" sz="1800" b="1" dirty="0" smtClean="0">
                <a:latin typeface="Arial" charset="0"/>
              </a:rPr>
              <a:t>Specification	(1)	(2)	(3)	(4)	(5)</a:t>
            </a:r>
            <a:endParaRPr lang="en-US" sz="1800" b="1" dirty="0">
              <a:latin typeface="Arial" charset="0"/>
            </a:endParaRPr>
          </a:p>
          <a:p>
            <a:pPr>
              <a:spcBef>
                <a:spcPts val="2400"/>
              </a:spcBef>
              <a:tabLst>
                <a:tab pos="457200" algn="l"/>
                <a:tab pos="3409950" algn="dec"/>
                <a:tab pos="4305300" algn="dec"/>
                <a:tab pos="5200650" algn="dec"/>
                <a:tab pos="6096000" algn="dec"/>
                <a:tab pos="7000875" algn="dec"/>
              </a:tabLst>
            </a:pPr>
            <a:r>
              <a:rPr lang="en-US" sz="1800" b="1" dirty="0" smtClean="0">
                <a:latin typeface="Arial" charset="0"/>
              </a:rPr>
              <a:t>Sum of income </a:t>
            </a:r>
            <a:r>
              <a:rPr lang="en-US" sz="1800" b="1" dirty="0" err="1" smtClean="0">
                <a:latin typeface="Arial" charset="0"/>
              </a:rPr>
              <a:t>elasticities</a:t>
            </a:r>
            <a:r>
              <a:rPr lang="en-US" sz="1800" b="1" dirty="0" smtClean="0">
                <a:latin typeface="Arial" charset="0"/>
              </a:rPr>
              <a:t>	1.03	1.01	0.98	1.01	1.00</a:t>
            </a:r>
          </a:p>
          <a:p>
            <a:pPr>
              <a:spcBef>
                <a:spcPts val="1800"/>
              </a:spcBef>
              <a:tabLst>
                <a:tab pos="457200" algn="l"/>
                <a:tab pos="3409950" algn="dec"/>
                <a:tab pos="4305300" algn="dec"/>
                <a:tab pos="5200650" algn="dec"/>
                <a:tab pos="6096000" algn="dec"/>
                <a:tab pos="7000875" algn="dec"/>
              </a:tabLst>
            </a:pPr>
            <a:r>
              <a:rPr lang="en-US" sz="1800" b="1" dirty="0">
                <a:latin typeface="Arial" charset="0"/>
              </a:rPr>
              <a:t>Sum of price </a:t>
            </a:r>
            <a:r>
              <a:rPr lang="en-US" sz="1800" b="1" dirty="0" err="1" smtClean="0">
                <a:latin typeface="Arial" charset="0"/>
              </a:rPr>
              <a:t>elasticities</a:t>
            </a:r>
            <a:r>
              <a:rPr lang="en-US" sz="1800" b="1" dirty="0" smtClean="0">
                <a:latin typeface="Arial" charset="0"/>
              </a:rPr>
              <a:t>	–0.48</a:t>
            </a:r>
            <a:r>
              <a:rPr lang="en-US" sz="1800" b="1" dirty="0">
                <a:latin typeface="Arial" charset="0"/>
              </a:rPr>
              <a:t>	–</a:t>
            </a:r>
            <a:r>
              <a:rPr lang="en-US" sz="1800" b="1" dirty="0" smtClean="0">
                <a:latin typeface="Arial" charset="0"/>
              </a:rPr>
              <a:t>0.43</a:t>
            </a:r>
            <a:r>
              <a:rPr lang="en-US" sz="1800" b="1" dirty="0">
                <a:latin typeface="Arial" charset="0"/>
              </a:rPr>
              <a:t>	–</a:t>
            </a:r>
            <a:r>
              <a:rPr lang="en-US" sz="1800" b="1" dirty="0" smtClean="0">
                <a:latin typeface="Arial" charset="0"/>
              </a:rPr>
              <a:t>0.38</a:t>
            </a:r>
            <a:r>
              <a:rPr lang="en-US" sz="1800" b="1" dirty="0">
                <a:latin typeface="Arial" charset="0"/>
              </a:rPr>
              <a:t>	–</a:t>
            </a:r>
            <a:r>
              <a:rPr lang="en-US" sz="1800" b="1" dirty="0" smtClean="0">
                <a:latin typeface="Arial" charset="0"/>
              </a:rPr>
              <a:t>0.45</a:t>
            </a:r>
            <a:r>
              <a:rPr lang="en-US" sz="1800" b="1" dirty="0">
                <a:latin typeface="Arial" charset="0"/>
              </a:rPr>
              <a:t>	–</a:t>
            </a:r>
            <a:r>
              <a:rPr lang="en-US" sz="1800" b="1" dirty="0" smtClean="0">
                <a:latin typeface="Arial" charset="0"/>
              </a:rPr>
              <a:t>0.43</a:t>
            </a:r>
          </a:p>
          <a:p>
            <a:pPr>
              <a:spcBef>
                <a:spcPts val="450"/>
              </a:spcBef>
            </a:pPr>
            <a:endParaRPr lang="en-US" sz="1800" b="1" dirty="0">
              <a:latin typeface="Arial" charset="0"/>
            </a:endParaRPr>
          </a:p>
        </p:txBody>
      </p:sp>
      <p:sp>
        <p:nvSpPr>
          <p:cNvPr id="17" name="Line 6"/>
          <p:cNvSpPr>
            <a:spLocks noChangeShapeType="1"/>
          </p:cNvSpPr>
          <p:nvPr/>
        </p:nvSpPr>
        <p:spPr bwMode="auto">
          <a:xfrm>
            <a:off x="478800" y="1579050"/>
            <a:ext cx="81864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8" name="Line 6"/>
          <p:cNvSpPr>
            <a:spLocks noChangeShapeType="1"/>
          </p:cNvSpPr>
          <p:nvPr/>
        </p:nvSpPr>
        <p:spPr bwMode="auto">
          <a:xfrm>
            <a:off x="478800" y="1121850"/>
            <a:ext cx="81864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graphicFrame>
        <p:nvGraphicFramePr>
          <p:cNvPr id="19" name="Object 18"/>
          <p:cNvGraphicFramePr>
            <a:graphicFrameLocks noChangeAspect="1"/>
          </p:cNvGraphicFramePr>
          <p:nvPr>
            <p:extLst>
              <p:ext uri="{D42A27DB-BD31-4B8C-83A1-F6EECF244321}">
                <p14:modId xmlns:p14="http://schemas.microsoft.com/office/powerpoint/2010/main" val="2509643471"/>
              </p:ext>
            </p:extLst>
          </p:nvPr>
        </p:nvGraphicFramePr>
        <p:xfrm>
          <a:off x="1014413" y="3143250"/>
          <a:ext cx="4660900" cy="374650"/>
        </p:xfrm>
        <a:graphic>
          <a:graphicData uri="http://schemas.openxmlformats.org/presentationml/2006/ole">
            <mc:AlternateContent xmlns:mc="http://schemas.openxmlformats.org/markup-compatibility/2006">
              <mc:Choice xmlns:v="urn:schemas-microsoft-com:vml" Requires="v">
                <p:oleObj spid="_x0000_s176230" name="Equation" r:id="rId3" imgW="4660900" imgH="381000" progId="Equation.3">
                  <p:embed/>
                </p:oleObj>
              </mc:Choice>
              <mc:Fallback>
                <p:oleObj name="Equation" r:id="rId3" imgW="46609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4413" y="3143250"/>
                        <a:ext cx="4660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836336445"/>
              </p:ext>
            </p:extLst>
          </p:nvPr>
        </p:nvGraphicFramePr>
        <p:xfrm>
          <a:off x="1050925" y="3903663"/>
          <a:ext cx="6380163" cy="423862"/>
        </p:xfrm>
        <a:graphic>
          <a:graphicData uri="http://schemas.openxmlformats.org/presentationml/2006/ole">
            <mc:AlternateContent xmlns:mc="http://schemas.openxmlformats.org/markup-compatibility/2006">
              <mc:Choice xmlns:v="urn:schemas-microsoft-com:vml" Requires="v">
                <p:oleObj spid="_x0000_s176231" name="Equation" r:id="rId5" imgW="6387840" imgH="419040" progId="Equation.DSMT4">
                  <p:embed/>
                </p:oleObj>
              </mc:Choice>
              <mc:Fallback>
                <p:oleObj name="Equation" r:id="rId5" imgW="6387840" imgH="419040" progId="Equation.DSMT4">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0925" y="3903663"/>
                        <a:ext cx="6380163"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6"/>
          <p:cNvSpPr>
            <a:spLocks noChangeArrowheads="1"/>
          </p:cNvSpPr>
          <p:nvPr/>
        </p:nvSpPr>
        <p:spPr bwMode="auto">
          <a:xfrm>
            <a:off x="0" y="1422000"/>
            <a:ext cx="9144000" cy="10815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 name="Rectangle 16"/>
          <p:cNvSpPr>
            <a:spLocks noChangeArrowheads="1"/>
          </p:cNvSpPr>
          <p:nvPr/>
        </p:nvSpPr>
        <p:spPr bwMode="auto">
          <a:xfrm>
            <a:off x="0" y="547200"/>
            <a:ext cx="9144000" cy="7672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185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a:t>
            </a:r>
          </a:p>
        </p:txBody>
      </p:sp>
      <p:sp>
        <p:nvSpPr>
          <p:cNvPr id="12186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1"/>
              <a:t>PRELHOUS</a:t>
            </a:r>
            <a:r>
              <a:rPr lang="en-GB" sz="1500" b="1"/>
              <a:t> is a relative price index for housing services constructed by dividing the nominal price index for housing services by the price index for total personal expenditure.</a:t>
            </a:r>
            <a:endParaRPr lang="en-GB" sz="1500" b="1">
              <a:latin typeface="Times New Roman" pitchFamily="18" charset="0"/>
            </a:endParaRPr>
          </a:p>
        </p:txBody>
      </p:sp>
      <p:graphicFrame>
        <p:nvGraphicFramePr>
          <p:cNvPr id="121863" name="Object 7"/>
          <p:cNvGraphicFramePr>
            <a:graphicFrameLocks noChangeAspect="1"/>
          </p:cNvGraphicFramePr>
          <p:nvPr>
            <p:extLst>
              <p:ext uri="{D42A27DB-BD31-4B8C-83A1-F6EECF244321}">
                <p14:modId xmlns:p14="http://schemas.microsoft.com/office/powerpoint/2010/main" val="3644106571"/>
              </p:ext>
            </p:extLst>
          </p:nvPr>
        </p:nvGraphicFramePr>
        <p:xfrm>
          <a:off x="1652588" y="1571625"/>
          <a:ext cx="3797300" cy="722313"/>
        </p:xfrm>
        <a:graphic>
          <a:graphicData uri="http://schemas.openxmlformats.org/presentationml/2006/ole">
            <mc:AlternateContent xmlns:mc="http://schemas.openxmlformats.org/markup-compatibility/2006">
              <mc:Choice xmlns:v="urn:schemas-microsoft-com:vml" Requires="v">
                <p:oleObj spid="_x0000_s121925" name="Equation" r:id="rId3" imgW="3797280" imgH="723600" progId="Equation.3">
                  <p:embed/>
                </p:oleObj>
              </mc:Choice>
              <mc:Fallback>
                <p:oleObj name="Equation" r:id="rId3" imgW="3797280" imgH="72360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2588" y="1571625"/>
                        <a:ext cx="3797300" cy="722313"/>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1864" name="Object 8"/>
          <p:cNvGraphicFramePr>
            <a:graphicFrameLocks noChangeAspect="1"/>
          </p:cNvGraphicFramePr>
          <p:nvPr>
            <p:extLst>
              <p:ext uri="{D42A27DB-BD31-4B8C-83A1-F6EECF244321}">
                <p14:modId xmlns:p14="http://schemas.microsoft.com/office/powerpoint/2010/main" val="562583060"/>
              </p:ext>
            </p:extLst>
          </p:nvPr>
        </p:nvGraphicFramePr>
        <p:xfrm>
          <a:off x="2433600" y="746125"/>
          <a:ext cx="5399087" cy="381000"/>
        </p:xfrm>
        <a:graphic>
          <a:graphicData uri="http://schemas.openxmlformats.org/presentationml/2006/ole">
            <mc:AlternateContent xmlns:mc="http://schemas.openxmlformats.org/markup-compatibility/2006">
              <mc:Choice xmlns:v="urn:schemas-microsoft-com:vml" Requires="v">
                <p:oleObj spid="_x0000_s121926" name="Equation" r:id="rId5" imgW="5397480" imgH="380880" progId="Equation.3">
                  <p:embed/>
                </p:oleObj>
              </mc:Choice>
              <mc:Fallback>
                <p:oleObj name="Equation" r:id="rId5" imgW="5397480" imgH="38088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3600" y="746125"/>
                        <a:ext cx="5399087"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715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39</a:t>
            </a:r>
            <a:endParaRPr lang="en-US" sz="1000">
              <a:solidFill>
                <a:srgbClr val="3366FF"/>
              </a:solidFill>
            </a:endParaRPr>
          </a:p>
        </p:txBody>
      </p:sp>
      <p:sp>
        <p:nvSpPr>
          <p:cNvPr id="17715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If we are estimating long-run effects, we need standard errors as well as point estimates.  The most straightforward way of obtaining the standard error is to reparameterize the model.  In the case of the present model, we could rewrite it as shown.</a:t>
            </a:r>
            <a:r>
              <a:rPr lang="en-US" sz="1500"/>
              <a:t> </a:t>
            </a:r>
            <a:endParaRPr lang="en-GB" sz="1500"/>
          </a:p>
        </p:txBody>
      </p:sp>
      <p:sp>
        <p:nvSpPr>
          <p:cNvPr id="4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5"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1" name="Rectangle 16"/>
          <p:cNvSpPr>
            <a:spLocks noChangeArrowheads="1"/>
          </p:cNvSpPr>
          <p:nvPr/>
        </p:nvSpPr>
        <p:spPr bwMode="auto">
          <a:xfrm>
            <a:off x="0" y="4557225"/>
            <a:ext cx="9144000" cy="67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2" name="Rectangle 16"/>
          <p:cNvSpPr>
            <a:spLocks noChangeArrowheads="1"/>
          </p:cNvSpPr>
          <p:nvPr/>
        </p:nvSpPr>
        <p:spPr bwMode="auto">
          <a:xfrm>
            <a:off x="0" y="3776175"/>
            <a:ext cx="9144000" cy="67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 name="Rectangle 16"/>
          <p:cNvSpPr>
            <a:spLocks noChangeArrowheads="1"/>
          </p:cNvSpPr>
          <p:nvPr/>
        </p:nvSpPr>
        <p:spPr bwMode="auto">
          <a:xfrm>
            <a:off x="0" y="2995125"/>
            <a:ext cx="9144000" cy="67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5"/>
          <p:cNvSpPr>
            <a:spLocks noChangeArrowheads="1"/>
          </p:cNvSpPr>
          <p:nvPr/>
        </p:nvSpPr>
        <p:spPr bwMode="auto">
          <a:xfrm>
            <a:off x="468000" y="547200"/>
            <a:ext cx="8208000" cy="22817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4"/>
          <p:cNvSpPr/>
          <p:nvPr/>
        </p:nvSpPr>
        <p:spPr>
          <a:xfrm>
            <a:off x="500400" y="1123200"/>
            <a:ext cx="8143200" cy="45720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500400" y="579600"/>
            <a:ext cx="8143200" cy="543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Box 1034"/>
          <p:cNvSpPr txBox="1">
            <a:spLocks noChangeArrowheads="1"/>
          </p:cNvSpPr>
          <p:nvPr/>
        </p:nvSpPr>
        <p:spPr bwMode="auto">
          <a:xfrm>
            <a:off x="786675" y="653850"/>
            <a:ext cx="7567200" cy="2441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1pPr>
            <a:lvl2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2pPr>
            <a:lvl3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3pPr>
            <a:lvl4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4pPr>
            <a:lvl5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5pPr>
            <a:lvl6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6pPr>
            <a:lvl7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7pPr>
            <a:lvl8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8pPr>
            <a:lvl9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9pPr>
          </a:lstStyle>
          <a:p>
            <a:pPr algn="ctr"/>
            <a:r>
              <a:rPr lang="en-US" sz="1800" b="1" dirty="0" smtClean="0">
                <a:latin typeface="Arial" charset="0"/>
              </a:rPr>
              <a:t>Estimates of long-run income and price </a:t>
            </a:r>
            <a:r>
              <a:rPr lang="en-US" sz="1800" b="1" dirty="0" err="1" smtClean="0">
                <a:latin typeface="Arial" charset="0"/>
              </a:rPr>
              <a:t>elasticities</a:t>
            </a:r>
            <a:endParaRPr lang="en-US" sz="1800" b="1" dirty="0" smtClean="0">
              <a:latin typeface="Arial" charset="0"/>
            </a:endParaRPr>
          </a:p>
          <a:p>
            <a:pPr>
              <a:spcBef>
                <a:spcPts val="1800"/>
              </a:spcBef>
              <a:tabLst>
                <a:tab pos="3590925" algn="dec"/>
                <a:tab pos="4486275" algn="dec"/>
                <a:tab pos="5381625" algn="dec"/>
                <a:tab pos="6276975" algn="dec"/>
                <a:tab pos="7172325" algn="dec"/>
              </a:tabLst>
            </a:pPr>
            <a:r>
              <a:rPr lang="en-US" sz="1800" b="1" dirty="0" smtClean="0">
                <a:latin typeface="Arial" charset="0"/>
              </a:rPr>
              <a:t>Specification	(1)	(2)	(3)	(4)	(5)</a:t>
            </a:r>
            <a:endParaRPr lang="en-US" sz="1800" b="1" dirty="0">
              <a:latin typeface="Arial" charset="0"/>
            </a:endParaRPr>
          </a:p>
          <a:p>
            <a:pPr>
              <a:spcBef>
                <a:spcPts val="2400"/>
              </a:spcBef>
              <a:tabLst>
                <a:tab pos="457200" algn="l"/>
                <a:tab pos="3409950" algn="dec"/>
                <a:tab pos="4305300" algn="dec"/>
                <a:tab pos="5200650" algn="dec"/>
                <a:tab pos="6096000" algn="dec"/>
                <a:tab pos="7000875" algn="dec"/>
              </a:tabLst>
            </a:pPr>
            <a:r>
              <a:rPr lang="en-US" sz="1800" b="1" dirty="0" smtClean="0">
                <a:latin typeface="Arial" charset="0"/>
              </a:rPr>
              <a:t>Sum of income </a:t>
            </a:r>
            <a:r>
              <a:rPr lang="en-US" sz="1800" b="1" dirty="0" err="1" smtClean="0">
                <a:latin typeface="Arial" charset="0"/>
              </a:rPr>
              <a:t>elasticities</a:t>
            </a:r>
            <a:r>
              <a:rPr lang="en-US" sz="1800" b="1" dirty="0" smtClean="0">
                <a:latin typeface="Arial" charset="0"/>
              </a:rPr>
              <a:t>	1.03	1.01	0.98	1.01	1.00</a:t>
            </a:r>
          </a:p>
          <a:p>
            <a:pPr>
              <a:spcBef>
                <a:spcPts val="1800"/>
              </a:spcBef>
              <a:tabLst>
                <a:tab pos="457200" algn="l"/>
                <a:tab pos="3409950" algn="dec"/>
                <a:tab pos="4305300" algn="dec"/>
                <a:tab pos="5200650" algn="dec"/>
                <a:tab pos="6096000" algn="dec"/>
                <a:tab pos="7000875" algn="dec"/>
              </a:tabLst>
            </a:pPr>
            <a:r>
              <a:rPr lang="en-US" sz="1800" b="1" dirty="0">
                <a:latin typeface="Arial" charset="0"/>
              </a:rPr>
              <a:t>Sum of price </a:t>
            </a:r>
            <a:r>
              <a:rPr lang="en-US" sz="1800" b="1" dirty="0" err="1" smtClean="0">
                <a:latin typeface="Arial" charset="0"/>
              </a:rPr>
              <a:t>elasticities</a:t>
            </a:r>
            <a:r>
              <a:rPr lang="en-US" sz="1800" b="1" dirty="0" smtClean="0">
                <a:latin typeface="Arial" charset="0"/>
              </a:rPr>
              <a:t>	–0.48</a:t>
            </a:r>
            <a:r>
              <a:rPr lang="en-US" sz="1800" b="1" dirty="0">
                <a:latin typeface="Arial" charset="0"/>
              </a:rPr>
              <a:t>	–</a:t>
            </a:r>
            <a:r>
              <a:rPr lang="en-US" sz="1800" b="1" dirty="0" smtClean="0">
                <a:latin typeface="Arial" charset="0"/>
              </a:rPr>
              <a:t>0.43</a:t>
            </a:r>
            <a:r>
              <a:rPr lang="en-US" sz="1800" b="1" dirty="0">
                <a:latin typeface="Arial" charset="0"/>
              </a:rPr>
              <a:t>	–</a:t>
            </a:r>
            <a:r>
              <a:rPr lang="en-US" sz="1800" b="1" dirty="0" smtClean="0">
                <a:latin typeface="Arial" charset="0"/>
              </a:rPr>
              <a:t>0.38</a:t>
            </a:r>
            <a:r>
              <a:rPr lang="en-US" sz="1800" b="1" dirty="0">
                <a:latin typeface="Arial" charset="0"/>
              </a:rPr>
              <a:t>	–</a:t>
            </a:r>
            <a:r>
              <a:rPr lang="en-US" sz="1800" b="1" dirty="0" smtClean="0">
                <a:latin typeface="Arial" charset="0"/>
              </a:rPr>
              <a:t>0.45</a:t>
            </a:r>
            <a:r>
              <a:rPr lang="en-US" sz="1800" b="1" dirty="0">
                <a:latin typeface="Arial" charset="0"/>
              </a:rPr>
              <a:t>	–</a:t>
            </a:r>
            <a:r>
              <a:rPr lang="en-US" sz="1800" b="1" dirty="0" smtClean="0">
                <a:latin typeface="Arial" charset="0"/>
              </a:rPr>
              <a:t>0.43</a:t>
            </a:r>
          </a:p>
          <a:p>
            <a:pPr>
              <a:spcBef>
                <a:spcPts val="450"/>
              </a:spcBef>
            </a:pPr>
            <a:endParaRPr lang="en-US" sz="1800" b="1" dirty="0">
              <a:latin typeface="Arial" charset="0"/>
            </a:endParaRPr>
          </a:p>
        </p:txBody>
      </p:sp>
      <p:sp>
        <p:nvSpPr>
          <p:cNvPr id="18" name="Line 6"/>
          <p:cNvSpPr>
            <a:spLocks noChangeShapeType="1"/>
          </p:cNvSpPr>
          <p:nvPr/>
        </p:nvSpPr>
        <p:spPr bwMode="auto">
          <a:xfrm>
            <a:off x="478800" y="1579050"/>
            <a:ext cx="81864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9" name="Line 6"/>
          <p:cNvSpPr>
            <a:spLocks noChangeShapeType="1"/>
          </p:cNvSpPr>
          <p:nvPr/>
        </p:nvSpPr>
        <p:spPr bwMode="auto">
          <a:xfrm>
            <a:off x="478800" y="1121850"/>
            <a:ext cx="81864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graphicFrame>
        <p:nvGraphicFramePr>
          <p:cNvPr id="20" name="Object 19"/>
          <p:cNvGraphicFramePr>
            <a:graphicFrameLocks noChangeAspect="1"/>
          </p:cNvGraphicFramePr>
          <p:nvPr>
            <p:extLst>
              <p:ext uri="{D42A27DB-BD31-4B8C-83A1-F6EECF244321}">
                <p14:modId xmlns:p14="http://schemas.microsoft.com/office/powerpoint/2010/main" val="2509643471"/>
              </p:ext>
            </p:extLst>
          </p:nvPr>
        </p:nvGraphicFramePr>
        <p:xfrm>
          <a:off x="1014413" y="3143250"/>
          <a:ext cx="4660900" cy="374650"/>
        </p:xfrm>
        <a:graphic>
          <a:graphicData uri="http://schemas.openxmlformats.org/presentationml/2006/ole">
            <mc:AlternateContent xmlns:mc="http://schemas.openxmlformats.org/markup-compatibility/2006">
              <mc:Choice xmlns:v="urn:schemas-microsoft-com:vml" Requires="v">
                <p:oleObj spid="_x0000_s177284" name="Equation" r:id="rId3" imgW="4660900" imgH="381000" progId="Equation.3">
                  <p:embed/>
                </p:oleObj>
              </mc:Choice>
              <mc:Fallback>
                <p:oleObj name="Equation" r:id="rId3" imgW="46609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4413" y="3143250"/>
                        <a:ext cx="4660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2098812307"/>
              </p:ext>
            </p:extLst>
          </p:nvPr>
        </p:nvGraphicFramePr>
        <p:xfrm>
          <a:off x="1012825" y="4694400"/>
          <a:ext cx="7804150" cy="374650"/>
        </p:xfrm>
        <a:graphic>
          <a:graphicData uri="http://schemas.openxmlformats.org/presentationml/2006/ole">
            <mc:AlternateContent xmlns:mc="http://schemas.openxmlformats.org/markup-compatibility/2006">
              <mc:Choice xmlns:v="urn:schemas-microsoft-com:vml" Requires="v">
                <p:oleObj spid="_x0000_s177285" name="Equation" r:id="rId5" imgW="7797800" imgH="381000" progId="Equation.3">
                  <p:embed/>
                </p:oleObj>
              </mc:Choice>
              <mc:Fallback>
                <p:oleObj name="Equation" r:id="rId5" imgW="77978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2825" y="4694400"/>
                        <a:ext cx="780415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836336445"/>
              </p:ext>
            </p:extLst>
          </p:nvPr>
        </p:nvGraphicFramePr>
        <p:xfrm>
          <a:off x="1050925" y="3903663"/>
          <a:ext cx="6380163" cy="423862"/>
        </p:xfrm>
        <a:graphic>
          <a:graphicData uri="http://schemas.openxmlformats.org/presentationml/2006/ole">
            <mc:AlternateContent xmlns:mc="http://schemas.openxmlformats.org/markup-compatibility/2006">
              <mc:Choice xmlns:v="urn:schemas-microsoft-com:vml" Requires="v">
                <p:oleObj spid="_x0000_s177286" name="Equation" r:id="rId7" imgW="6387840" imgH="419040" progId="Equation.DSMT4">
                  <p:embed/>
                </p:oleObj>
              </mc:Choice>
              <mc:Fallback>
                <p:oleObj name="Equation" r:id="rId7" imgW="6387840" imgH="419040" progId="Equation.DSMT4">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50925" y="3903663"/>
                        <a:ext cx="6380163"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818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40</a:t>
            </a:r>
            <a:endParaRPr lang="en-US" sz="1000">
              <a:solidFill>
                <a:srgbClr val="3366FF"/>
              </a:solidFill>
            </a:endParaRPr>
          </a:p>
        </p:txBody>
      </p:sp>
      <p:sp>
        <p:nvSpPr>
          <p:cNvPr id="17818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The point estimate of the coefficient of </a:t>
            </a:r>
            <a:r>
              <a:rPr lang="en-US" sz="1500" b="1" i="1"/>
              <a:t>X</a:t>
            </a:r>
            <a:r>
              <a:rPr lang="en-US" sz="1500" b="1" i="1" baseline="-25000"/>
              <a:t>t</a:t>
            </a:r>
            <a:r>
              <a:rPr lang="en-US" sz="1500" b="1"/>
              <a:t> will be the sum of the point estimates of </a:t>
            </a:r>
            <a:r>
              <a:rPr lang="en-US" sz="1500" b="1" i="1">
                <a:latin typeface="Symbol" pitchFamily="18" charset="2"/>
              </a:rPr>
              <a:t>b</a:t>
            </a:r>
            <a:r>
              <a:rPr lang="en-US" sz="1500" b="1" baseline="-25000"/>
              <a:t>2</a:t>
            </a:r>
            <a:r>
              <a:rPr lang="en-US" sz="1500" b="1"/>
              <a:t>, </a:t>
            </a:r>
            <a:r>
              <a:rPr lang="en-US" sz="1500" b="1" i="1">
                <a:latin typeface="Symbol" pitchFamily="18" charset="2"/>
              </a:rPr>
              <a:t>b</a:t>
            </a:r>
            <a:r>
              <a:rPr lang="en-US" sz="1500" b="1" baseline="-25000"/>
              <a:t>3</a:t>
            </a:r>
            <a:r>
              <a:rPr lang="en-US" sz="1500" b="1"/>
              <a:t>, and </a:t>
            </a:r>
            <a:r>
              <a:rPr lang="en-US" sz="1500" b="1" i="1">
                <a:latin typeface="Symbol" pitchFamily="18" charset="2"/>
              </a:rPr>
              <a:t>b</a:t>
            </a:r>
            <a:r>
              <a:rPr lang="en-US" sz="1500" b="1" baseline="-25000"/>
              <a:t>4</a:t>
            </a:r>
            <a:r>
              <a:rPr lang="en-US" sz="1500" b="1"/>
              <a:t> in the original specification and so the standard error of that coefficient is the standard error of the estimate of the long-run effect. </a:t>
            </a:r>
            <a:endParaRPr lang="en-GB" sz="1500"/>
          </a:p>
        </p:txBody>
      </p:sp>
      <p:sp>
        <p:nvSpPr>
          <p:cNvPr id="4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5"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2" name="Rectangle 16"/>
          <p:cNvSpPr>
            <a:spLocks noChangeArrowheads="1"/>
          </p:cNvSpPr>
          <p:nvPr/>
        </p:nvSpPr>
        <p:spPr bwMode="auto">
          <a:xfrm>
            <a:off x="0" y="4557225"/>
            <a:ext cx="9144000" cy="67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 name="Rectangle 16"/>
          <p:cNvSpPr>
            <a:spLocks noChangeArrowheads="1"/>
          </p:cNvSpPr>
          <p:nvPr/>
        </p:nvSpPr>
        <p:spPr bwMode="auto">
          <a:xfrm>
            <a:off x="0" y="3776175"/>
            <a:ext cx="9144000" cy="67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16"/>
          <p:cNvSpPr>
            <a:spLocks noChangeArrowheads="1"/>
          </p:cNvSpPr>
          <p:nvPr/>
        </p:nvSpPr>
        <p:spPr bwMode="auto">
          <a:xfrm>
            <a:off x="0" y="2995125"/>
            <a:ext cx="9144000" cy="67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5"/>
          <p:cNvSpPr>
            <a:spLocks noChangeArrowheads="1"/>
          </p:cNvSpPr>
          <p:nvPr/>
        </p:nvSpPr>
        <p:spPr bwMode="auto">
          <a:xfrm>
            <a:off x="468000" y="547200"/>
            <a:ext cx="8208000" cy="22817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6" name="Rectangle 15"/>
          <p:cNvSpPr/>
          <p:nvPr/>
        </p:nvSpPr>
        <p:spPr>
          <a:xfrm>
            <a:off x="500400" y="1123200"/>
            <a:ext cx="8143200" cy="45720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500400" y="579600"/>
            <a:ext cx="8143200" cy="543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 Box 1034"/>
          <p:cNvSpPr txBox="1">
            <a:spLocks noChangeArrowheads="1"/>
          </p:cNvSpPr>
          <p:nvPr/>
        </p:nvSpPr>
        <p:spPr bwMode="auto">
          <a:xfrm>
            <a:off x="786675" y="653850"/>
            <a:ext cx="7567200" cy="2441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1pPr>
            <a:lvl2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2pPr>
            <a:lvl3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3pPr>
            <a:lvl4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4pPr>
            <a:lvl5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5pPr>
            <a:lvl6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6pPr>
            <a:lvl7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7pPr>
            <a:lvl8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8pPr>
            <a:lvl9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9pPr>
          </a:lstStyle>
          <a:p>
            <a:pPr algn="ctr"/>
            <a:r>
              <a:rPr lang="en-US" sz="1800" b="1" dirty="0" smtClean="0">
                <a:latin typeface="Arial" charset="0"/>
              </a:rPr>
              <a:t>Estimates of long-run income and price </a:t>
            </a:r>
            <a:r>
              <a:rPr lang="en-US" sz="1800" b="1" dirty="0" err="1" smtClean="0">
                <a:latin typeface="Arial" charset="0"/>
              </a:rPr>
              <a:t>elasticities</a:t>
            </a:r>
            <a:endParaRPr lang="en-US" sz="1800" b="1" dirty="0" smtClean="0">
              <a:latin typeface="Arial" charset="0"/>
            </a:endParaRPr>
          </a:p>
          <a:p>
            <a:pPr>
              <a:spcBef>
                <a:spcPts val="1800"/>
              </a:spcBef>
              <a:tabLst>
                <a:tab pos="3590925" algn="dec"/>
                <a:tab pos="4486275" algn="dec"/>
                <a:tab pos="5381625" algn="dec"/>
                <a:tab pos="6276975" algn="dec"/>
                <a:tab pos="7172325" algn="dec"/>
              </a:tabLst>
            </a:pPr>
            <a:r>
              <a:rPr lang="en-US" sz="1800" b="1" dirty="0" smtClean="0">
                <a:latin typeface="Arial" charset="0"/>
              </a:rPr>
              <a:t>Specification	(1)	(2)	(3)	(4)	(5)</a:t>
            </a:r>
            <a:endParaRPr lang="en-US" sz="1800" b="1" dirty="0">
              <a:latin typeface="Arial" charset="0"/>
            </a:endParaRPr>
          </a:p>
          <a:p>
            <a:pPr>
              <a:spcBef>
                <a:spcPts val="2400"/>
              </a:spcBef>
              <a:tabLst>
                <a:tab pos="457200" algn="l"/>
                <a:tab pos="3409950" algn="dec"/>
                <a:tab pos="4305300" algn="dec"/>
                <a:tab pos="5200650" algn="dec"/>
                <a:tab pos="6096000" algn="dec"/>
                <a:tab pos="7000875" algn="dec"/>
              </a:tabLst>
            </a:pPr>
            <a:r>
              <a:rPr lang="en-US" sz="1800" b="1" dirty="0" smtClean="0">
                <a:latin typeface="Arial" charset="0"/>
              </a:rPr>
              <a:t>Sum of income </a:t>
            </a:r>
            <a:r>
              <a:rPr lang="en-US" sz="1800" b="1" dirty="0" err="1" smtClean="0">
                <a:latin typeface="Arial" charset="0"/>
              </a:rPr>
              <a:t>elasticities</a:t>
            </a:r>
            <a:r>
              <a:rPr lang="en-US" sz="1800" b="1" dirty="0" smtClean="0">
                <a:latin typeface="Arial" charset="0"/>
              </a:rPr>
              <a:t>	1.03	1.01	0.98	1.01	1.00</a:t>
            </a:r>
          </a:p>
          <a:p>
            <a:pPr>
              <a:spcBef>
                <a:spcPts val="1800"/>
              </a:spcBef>
              <a:tabLst>
                <a:tab pos="457200" algn="l"/>
                <a:tab pos="3409950" algn="dec"/>
                <a:tab pos="4305300" algn="dec"/>
                <a:tab pos="5200650" algn="dec"/>
                <a:tab pos="6096000" algn="dec"/>
                <a:tab pos="7000875" algn="dec"/>
              </a:tabLst>
            </a:pPr>
            <a:r>
              <a:rPr lang="en-US" sz="1800" b="1" dirty="0">
                <a:latin typeface="Arial" charset="0"/>
              </a:rPr>
              <a:t>Sum of price </a:t>
            </a:r>
            <a:r>
              <a:rPr lang="en-US" sz="1800" b="1" dirty="0" err="1" smtClean="0">
                <a:latin typeface="Arial" charset="0"/>
              </a:rPr>
              <a:t>elasticities</a:t>
            </a:r>
            <a:r>
              <a:rPr lang="en-US" sz="1800" b="1" dirty="0" smtClean="0">
                <a:latin typeface="Arial" charset="0"/>
              </a:rPr>
              <a:t>	–0.48</a:t>
            </a:r>
            <a:r>
              <a:rPr lang="en-US" sz="1800" b="1" dirty="0">
                <a:latin typeface="Arial" charset="0"/>
              </a:rPr>
              <a:t>	–</a:t>
            </a:r>
            <a:r>
              <a:rPr lang="en-US" sz="1800" b="1" dirty="0" smtClean="0">
                <a:latin typeface="Arial" charset="0"/>
              </a:rPr>
              <a:t>0.43</a:t>
            </a:r>
            <a:r>
              <a:rPr lang="en-US" sz="1800" b="1" dirty="0">
                <a:latin typeface="Arial" charset="0"/>
              </a:rPr>
              <a:t>	–</a:t>
            </a:r>
            <a:r>
              <a:rPr lang="en-US" sz="1800" b="1" dirty="0" smtClean="0">
                <a:latin typeface="Arial" charset="0"/>
              </a:rPr>
              <a:t>0.38</a:t>
            </a:r>
            <a:r>
              <a:rPr lang="en-US" sz="1800" b="1" dirty="0">
                <a:latin typeface="Arial" charset="0"/>
              </a:rPr>
              <a:t>	–</a:t>
            </a:r>
            <a:r>
              <a:rPr lang="en-US" sz="1800" b="1" dirty="0" smtClean="0">
                <a:latin typeface="Arial" charset="0"/>
              </a:rPr>
              <a:t>0.45</a:t>
            </a:r>
            <a:r>
              <a:rPr lang="en-US" sz="1800" b="1" dirty="0">
                <a:latin typeface="Arial" charset="0"/>
              </a:rPr>
              <a:t>	–</a:t>
            </a:r>
            <a:r>
              <a:rPr lang="en-US" sz="1800" b="1" dirty="0" smtClean="0">
                <a:latin typeface="Arial" charset="0"/>
              </a:rPr>
              <a:t>0.43</a:t>
            </a:r>
          </a:p>
          <a:p>
            <a:pPr>
              <a:spcBef>
                <a:spcPts val="450"/>
              </a:spcBef>
            </a:pPr>
            <a:endParaRPr lang="en-US" sz="1800" b="1" dirty="0">
              <a:latin typeface="Arial" charset="0"/>
            </a:endParaRPr>
          </a:p>
        </p:txBody>
      </p:sp>
      <p:sp>
        <p:nvSpPr>
          <p:cNvPr id="19" name="Line 6"/>
          <p:cNvSpPr>
            <a:spLocks noChangeShapeType="1"/>
          </p:cNvSpPr>
          <p:nvPr/>
        </p:nvSpPr>
        <p:spPr bwMode="auto">
          <a:xfrm>
            <a:off x="478800" y="1579050"/>
            <a:ext cx="81864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0" name="Line 6"/>
          <p:cNvSpPr>
            <a:spLocks noChangeShapeType="1"/>
          </p:cNvSpPr>
          <p:nvPr/>
        </p:nvSpPr>
        <p:spPr bwMode="auto">
          <a:xfrm>
            <a:off x="478800" y="1121850"/>
            <a:ext cx="81864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graphicFrame>
        <p:nvGraphicFramePr>
          <p:cNvPr id="21" name="Object 20"/>
          <p:cNvGraphicFramePr>
            <a:graphicFrameLocks noChangeAspect="1"/>
          </p:cNvGraphicFramePr>
          <p:nvPr>
            <p:extLst>
              <p:ext uri="{D42A27DB-BD31-4B8C-83A1-F6EECF244321}">
                <p14:modId xmlns:p14="http://schemas.microsoft.com/office/powerpoint/2010/main" val="2509643471"/>
              </p:ext>
            </p:extLst>
          </p:nvPr>
        </p:nvGraphicFramePr>
        <p:xfrm>
          <a:off x="1014413" y="3143250"/>
          <a:ext cx="4660900" cy="374650"/>
        </p:xfrm>
        <a:graphic>
          <a:graphicData uri="http://schemas.openxmlformats.org/presentationml/2006/ole">
            <mc:AlternateContent xmlns:mc="http://schemas.openxmlformats.org/markup-compatibility/2006">
              <mc:Choice xmlns:v="urn:schemas-microsoft-com:vml" Requires="v">
                <p:oleObj spid="_x0000_s178314" name="Equation" r:id="rId3" imgW="4660900" imgH="381000" progId="Equation.3">
                  <p:embed/>
                </p:oleObj>
              </mc:Choice>
              <mc:Fallback>
                <p:oleObj name="Equation" r:id="rId3" imgW="46609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4413" y="3143250"/>
                        <a:ext cx="4660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2098812307"/>
              </p:ext>
            </p:extLst>
          </p:nvPr>
        </p:nvGraphicFramePr>
        <p:xfrm>
          <a:off x="1012825" y="4694400"/>
          <a:ext cx="7804150" cy="374650"/>
        </p:xfrm>
        <a:graphic>
          <a:graphicData uri="http://schemas.openxmlformats.org/presentationml/2006/ole">
            <mc:AlternateContent xmlns:mc="http://schemas.openxmlformats.org/markup-compatibility/2006">
              <mc:Choice xmlns:v="urn:schemas-microsoft-com:vml" Requires="v">
                <p:oleObj spid="_x0000_s178315" name="Equation" r:id="rId5" imgW="7797800" imgH="381000" progId="Equation.3">
                  <p:embed/>
                </p:oleObj>
              </mc:Choice>
              <mc:Fallback>
                <p:oleObj name="Equation" r:id="rId5" imgW="77978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2825" y="4694400"/>
                        <a:ext cx="780415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836336445"/>
              </p:ext>
            </p:extLst>
          </p:nvPr>
        </p:nvGraphicFramePr>
        <p:xfrm>
          <a:off x="1050925" y="3903663"/>
          <a:ext cx="6380163" cy="423862"/>
        </p:xfrm>
        <a:graphic>
          <a:graphicData uri="http://schemas.openxmlformats.org/presentationml/2006/ole">
            <mc:AlternateContent xmlns:mc="http://schemas.openxmlformats.org/markup-compatibility/2006">
              <mc:Choice xmlns:v="urn:schemas-microsoft-com:vml" Requires="v">
                <p:oleObj spid="_x0000_s178316" name="Equation" r:id="rId7" imgW="6387840" imgH="419040" progId="Equation.DSMT4">
                  <p:embed/>
                </p:oleObj>
              </mc:Choice>
              <mc:Fallback>
                <p:oleObj name="Equation" r:id="rId7" imgW="6387840" imgH="419040" progId="Equation.DSMT4">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50925" y="3903663"/>
                        <a:ext cx="6380163"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16"/>
          <p:cNvSpPr>
            <a:spLocks noChangeArrowheads="1"/>
          </p:cNvSpPr>
          <p:nvPr/>
        </p:nvSpPr>
        <p:spPr bwMode="auto">
          <a:xfrm>
            <a:off x="0" y="4557225"/>
            <a:ext cx="9144000" cy="67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16"/>
          <p:cNvSpPr>
            <a:spLocks noChangeArrowheads="1"/>
          </p:cNvSpPr>
          <p:nvPr/>
        </p:nvSpPr>
        <p:spPr bwMode="auto">
          <a:xfrm>
            <a:off x="0" y="3776175"/>
            <a:ext cx="9144000" cy="67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4" name="Rectangle 16"/>
          <p:cNvSpPr>
            <a:spLocks noChangeArrowheads="1"/>
          </p:cNvSpPr>
          <p:nvPr/>
        </p:nvSpPr>
        <p:spPr bwMode="auto">
          <a:xfrm>
            <a:off x="0" y="2995125"/>
            <a:ext cx="9144000" cy="67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1" name="Rectangle 5"/>
          <p:cNvSpPr>
            <a:spLocks noChangeArrowheads="1"/>
          </p:cNvSpPr>
          <p:nvPr/>
        </p:nvSpPr>
        <p:spPr bwMode="auto">
          <a:xfrm>
            <a:off x="468000" y="547200"/>
            <a:ext cx="8208000" cy="22817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13"/>
          <p:cNvSpPr/>
          <p:nvPr/>
        </p:nvSpPr>
        <p:spPr>
          <a:xfrm>
            <a:off x="500400" y="1123200"/>
            <a:ext cx="8143200" cy="45720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p:nvSpPr>
        <p:spPr>
          <a:xfrm>
            <a:off x="500400" y="579600"/>
            <a:ext cx="8143200" cy="543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920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41</a:t>
            </a:r>
            <a:endParaRPr lang="en-US" sz="1000">
              <a:solidFill>
                <a:srgbClr val="3366FF"/>
              </a:solidFill>
            </a:endParaRPr>
          </a:p>
        </p:txBody>
      </p:sp>
      <p:sp>
        <p:nvSpPr>
          <p:cNvPr id="17920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Since</a:t>
            </a:r>
            <a:r>
              <a:rPr lang="en-US" sz="1500" b="1" i="1"/>
              <a:t> X</a:t>
            </a:r>
            <a:r>
              <a:rPr lang="en-US" sz="1500" b="1" i="1" baseline="-25000"/>
              <a:t>t</a:t>
            </a:r>
            <a:r>
              <a:rPr lang="en-US" sz="1500" b="1"/>
              <a:t> may well not be highly correlated with (</a:t>
            </a:r>
            <a:r>
              <a:rPr lang="en-US" sz="1500" b="1" i="1"/>
              <a:t>X</a:t>
            </a:r>
            <a:r>
              <a:rPr lang="en-US" sz="1500" b="1" i="1" baseline="-25000"/>
              <a:t>t</a:t>
            </a:r>
            <a:r>
              <a:rPr lang="en-US" sz="1500" b="1"/>
              <a:t> </a:t>
            </a:r>
            <a:r>
              <a:rPr lang="en-US" sz="1500" b="1">
                <a:cs typeface="Arial" charset="0"/>
              </a:rPr>
              <a:t>– </a:t>
            </a:r>
            <a:r>
              <a:rPr lang="en-US" sz="1500" b="1" i="1">
                <a:cs typeface="Arial" charset="0"/>
              </a:rPr>
              <a:t>X</a:t>
            </a:r>
            <a:r>
              <a:rPr lang="en-US" sz="1500" b="1" i="1" baseline="-25000">
                <a:cs typeface="Arial" charset="0"/>
              </a:rPr>
              <a:t>t</a:t>
            </a:r>
            <a:r>
              <a:rPr lang="en-US" sz="1500" b="1" baseline="-25000">
                <a:cs typeface="Arial" charset="0"/>
              </a:rPr>
              <a:t>–1</a:t>
            </a:r>
            <a:r>
              <a:rPr lang="en-US" sz="1500" b="1"/>
              <a:t>) or (</a:t>
            </a:r>
            <a:r>
              <a:rPr lang="en-US" sz="1500" b="1" i="1"/>
              <a:t>X</a:t>
            </a:r>
            <a:r>
              <a:rPr lang="en-US" sz="1500" b="1" i="1" baseline="-25000"/>
              <a:t>t</a:t>
            </a:r>
            <a:r>
              <a:rPr lang="en-US" sz="1500" b="1"/>
              <a:t> – </a:t>
            </a:r>
            <a:r>
              <a:rPr lang="en-US" sz="1500" b="1" i="1"/>
              <a:t>X</a:t>
            </a:r>
            <a:r>
              <a:rPr lang="en-US" sz="1500" b="1" i="1" baseline="-25000"/>
              <a:t>t</a:t>
            </a:r>
            <a:r>
              <a:rPr lang="en-US" sz="1500" b="1" baseline="-25000"/>
              <a:t>–2</a:t>
            </a:r>
            <a:r>
              <a:rPr lang="en-US" sz="1500" b="1"/>
              <a:t>), there may not be a problem of multicollinearity and the standard error may be relatively small.</a:t>
            </a:r>
          </a:p>
        </p:txBody>
      </p:sp>
      <p:sp>
        <p:nvSpPr>
          <p:cNvPr id="4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5"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2" name="Text Box 1034"/>
          <p:cNvSpPr txBox="1">
            <a:spLocks noChangeArrowheads="1"/>
          </p:cNvSpPr>
          <p:nvPr/>
        </p:nvSpPr>
        <p:spPr bwMode="auto">
          <a:xfrm>
            <a:off x="786675" y="653850"/>
            <a:ext cx="7567200" cy="2441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1pPr>
            <a:lvl2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2pPr>
            <a:lvl3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3pPr>
            <a:lvl4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4pPr>
            <a:lvl5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5pPr>
            <a:lvl6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6pPr>
            <a:lvl7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7pPr>
            <a:lvl8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8pPr>
            <a:lvl9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9pPr>
          </a:lstStyle>
          <a:p>
            <a:pPr algn="ctr"/>
            <a:r>
              <a:rPr lang="en-US" sz="1800" b="1" dirty="0" smtClean="0">
                <a:latin typeface="Arial" charset="0"/>
              </a:rPr>
              <a:t>Estimates of long-run income and price </a:t>
            </a:r>
            <a:r>
              <a:rPr lang="en-US" sz="1800" b="1" dirty="0" err="1" smtClean="0">
                <a:latin typeface="Arial" charset="0"/>
              </a:rPr>
              <a:t>elasticities</a:t>
            </a:r>
            <a:endParaRPr lang="en-US" sz="1800" b="1" dirty="0" smtClean="0">
              <a:latin typeface="Arial" charset="0"/>
            </a:endParaRPr>
          </a:p>
          <a:p>
            <a:pPr>
              <a:spcBef>
                <a:spcPts val="1800"/>
              </a:spcBef>
              <a:tabLst>
                <a:tab pos="3590925" algn="dec"/>
                <a:tab pos="4486275" algn="dec"/>
                <a:tab pos="5381625" algn="dec"/>
                <a:tab pos="6276975" algn="dec"/>
                <a:tab pos="7172325" algn="dec"/>
              </a:tabLst>
            </a:pPr>
            <a:r>
              <a:rPr lang="en-US" sz="1800" b="1" dirty="0" smtClean="0">
                <a:latin typeface="Arial" charset="0"/>
              </a:rPr>
              <a:t>Specification	(1)	(2)	(3)	(4)	(5)</a:t>
            </a:r>
            <a:endParaRPr lang="en-US" sz="1800" b="1" dirty="0">
              <a:latin typeface="Arial" charset="0"/>
            </a:endParaRPr>
          </a:p>
          <a:p>
            <a:pPr>
              <a:spcBef>
                <a:spcPts val="2400"/>
              </a:spcBef>
              <a:tabLst>
                <a:tab pos="457200" algn="l"/>
                <a:tab pos="3409950" algn="dec"/>
                <a:tab pos="4305300" algn="dec"/>
                <a:tab pos="5200650" algn="dec"/>
                <a:tab pos="6096000" algn="dec"/>
                <a:tab pos="7000875" algn="dec"/>
              </a:tabLst>
            </a:pPr>
            <a:r>
              <a:rPr lang="en-US" sz="1800" b="1" dirty="0" smtClean="0">
                <a:latin typeface="Arial" charset="0"/>
              </a:rPr>
              <a:t>Sum of income </a:t>
            </a:r>
            <a:r>
              <a:rPr lang="en-US" sz="1800" b="1" dirty="0" err="1" smtClean="0">
                <a:latin typeface="Arial" charset="0"/>
              </a:rPr>
              <a:t>elasticities</a:t>
            </a:r>
            <a:r>
              <a:rPr lang="en-US" sz="1800" b="1" dirty="0" smtClean="0">
                <a:latin typeface="Arial" charset="0"/>
              </a:rPr>
              <a:t>	1.03	1.01	0.98	1.01	1.00</a:t>
            </a:r>
          </a:p>
          <a:p>
            <a:pPr>
              <a:spcBef>
                <a:spcPts val="1800"/>
              </a:spcBef>
              <a:tabLst>
                <a:tab pos="457200" algn="l"/>
                <a:tab pos="3409950" algn="dec"/>
                <a:tab pos="4305300" algn="dec"/>
                <a:tab pos="5200650" algn="dec"/>
                <a:tab pos="6096000" algn="dec"/>
                <a:tab pos="7000875" algn="dec"/>
              </a:tabLst>
            </a:pPr>
            <a:r>
              <a:rPr lang="en-US" sz="1800" b="1" dirty="0">
                <a:latin typeface="Arial" charset="0"/>
              </a:rPr>
              <a:t>Sum of price </a:t>
            </a:r>
            <a:r>
              <a:rPr lang="en-US" sz="1800" b="1" dirty="0" err="1" smtClean="0">
                <a:latin typeface="Arial" charset="0"/>
              </a:rPr>
              <a:t>elasticities</a:t>
            </a:r>
            <a:r>
              <a:rPr lang="en-US" sz="1800" b="1" dirty="0" smtClean="0">
                <a:latin typeface="Arial" charset="0"/>
              </a:rPr>
              <a:t>	–0.48</a:t>
            </a:r>
            <a:r>
              <a:rPr lang="en-US" sz="1800" b="1" dirty="0">
                <a:latin typeface="Arial" charset="0"/>
              </a:rPr>
              <a:t>	–</a:t>
            </a:r>
            <a:r>
              <a:rPr lang="en-US" sz="1800" b="1" dirty="0" smtClean="0">
                <a:latin typeface="Arial" charset="0"/>
              </a:rPr>
              <a:t>0.43</a:t>
            </a:r>
            <a:r>
              <a:rPr lang="en-US" sz="1800" b="1" dirty="0">
                <a:latin typeface="Arial" charset="0"/>
              </a:rPr>
              <a:t>	–</a:t>
            </a:r>
            <a:r>
              <a:rPr lang="en-US" sz="1800" b="1" dirty="0" smtClean="0">
                <a:latin typeface="Arial" charset="0"/>
              </a:rPr>
              <a:t>0.38</a:t>
            </a:r>
            <a:r>
              <a:rPr lang="en-US" sz="1800" b="1" dirty="0">
                <a:latin typeface="Arial" charset="0"/>
              </a:rPr>
              <a:t>	–</a:t>
            </a:r>
            <a:r>
              <a:rPr lang="en-US" sz="1800" b="1" dirty="0" smtClean="0">
                <a:latin typeface="Arial" charset="0"/>
              </a:rPr>
              <a:t>0.45</a:t>
            </a:r>
            <a:r>
              <a:rPr lang="en-US" sz="1800" b="1" dirty="0">
                <a:latin typeface="Arial" charset="0"/>
              </a:rPr>
              <a:t>	–</a:t>
            </a:r>
            <a:r>
              <a:rPr lang="en-US" sz="1800" b="1" dirty="0" smtClean="0">
                <a:latin typeface="Arial" charset="0"/>
              </a:rPr>
              <a:t>0.43</a:t>
            </a:r>
          </a:p>
          <a:p>
            <a:pPr>
              <a:spcBef>
                <a:spcPts val="450"/>
              </a:spcBef>
            </a:pPr>
            <a:endParaRPr lang="en-US" sz="1800" b="1" dirty="0">
              <a:latin typeface="Arial" charset="0"/>
            </a:endParaRPr>
          </a:p>
        </p:txBody>
      </p:sp>
      <p:sp>
        <p:nvSpPr>
          <p:cNvPr id="18" name="Line 6"/>
          <p:cNvSpPr>
            <a:spLocks noChangeShapeType="1"/>
          </p:cNvSpPr>
          <p:nvPr/>
        </p:nvSpPr>
        <p:spPr bwMode="auto">
          <a:xfrm>
            <a:off x="478800" y="1579050"/>
            <a:ext cx="81864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7" name="Line 6"/>
          <p:cNvSpPr>
            <a:spLocks noChangeShapeType="1"/>
          </p:cNvSpPr>
          <p:nvPr/>
        </p:nvSpPr>
        <p:spPr bwMode="auto">
          <a:xfrm>
            <a:off x="478800" y="1121850"/>
            <a:ext cx="8186400" cy="13800"/>
          </a:xfrm>
          <a:prstGeom prst="line">
            <a:avLst/>
          </a:prstGeom>
          <a:noFill/>
          <a:ln w="9525">
            <a:solidFill>
              <a:srgbClr val="004D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graphicFrame>
        <p:nvGraphicFramePr>
          <p:cNvPr id="2" name="Object 1"/>
          <p:cNvGraphicFramePr>
            <a:graphicFrameLocks noChangeAspect="1"/>
          </p:cNvGraphicFramePr>
          <p:nvPr>
            <p:extLst>
              <p:ext uri="{D42A27DB-BD31-4B8C-83A1-F6EECF244321}">
                <p14:modId xmlns:p14="http://schemas.microsoft.com/office/powerpoint/2010/main" val="2637437184"/>
              </p:ext>
            </p:extLst>
          </p:nvPr>
        </p:nvGraphicFramePr>
        <p:xfrm>
          <a:off x="1014413" y="3143250"/>
          <a:ext cx="4660900" cy="374650"/>
        </p:xfrm>
        <a:graphic>
          <a:graphicData uri="http://schemas.openxmlformats.org/presentationml/2006/ole">
            <mc:AlternateContent xmlns:mc="http://schemas.openxmlformats.org/markup-compatibility/2006">
              <mc:Choice xmlns:v="urn:schemas-microsoft-com:vml" Requires="v">
                <p:oleObj spid="_x0000_s179340" name="Equation" r:id="rId3" imgW="4660900" imgH="381000" progId="Equation.3">
                  <p:embed/>
                </p:oleObj>
              </mc:Choice>
              <mc:Fallback>
                <p:oleObj name="Equation" r:id="rId3" imgW="4660900" imgH="38100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4413" y="3143250"/>
                        <a:ext cx="46609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08338413"/>
              </p:ext>
            </p:extLst>
          </p:nvPr>
        </p:nvGraphicFramePr>
        <p:xfrm>
          <a:off x="1012825" y="4694400"/>
          <a:ext cx="7804150" cy="374650"/>
        </p:xfrm>
        <a:graphic>
          <a:graphicData uri="http://schemas.openxmlformats.org/presentationml/2006/ole">
            <mc:AlternateContent xmlns:mc="http://schemas.openxmlformats.org/markup-compatibility/2006">
              <mc:Choice xmlns:v="urn:schemas-microsoft-com:vml" Requires="v">
                <p:oleObj spid="_x0000_s179341" name="Equation" r:id="rId5" imgW="7797800" imgH="381000" progId="Equation.3">
                  <p:embed/>
                </p:oleObj>
              </mc:Choice>
              <mc:Fallback>
                <p:oleObj name="Equation" r:id="rId5" imgW="7797800" imgH="381000" progId="Equation.3">
                  <p:embed/>
                  <p:pic>
                    <p:nvPicPr>
                      <p:cNvPr id="0" name="Object 4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2825" y="4694400"/>
                        <a:ext cx="780415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836336445"/>
              </p:ext>
            </p:extLst>
          </p:nvPr>
        </p:nvGraphicFramePr>
        <p:xfrm>
          <a:off x="1050925" y="3903663"/>
          <a:ext cx="6380163" cy="423862"/>
        </p:xfrm>
        <a:graphic>
          <a:graphicData uri="http://schemas.openxmlformats.org/presentationml/2006/ole">
            <mc:AlternateContent xmlns:mc="http://schemas.openxmlformats.org/markup-compatibility/2006">
              <mc:Choice xmlns:v="urn:schemas-microsoft-com:vml" Requires="v">
                <p:oleObj spid="_x0000_s179342" name="Equation" r:id="rId7" imgW="6387840" imgH="419040" progId="Equation.DSMT4">
                  <p:embed/>
                </p:oleObj>
              </mc:Choice>
              <mc:Fallback>
                <p:oleObj name="Equation" r:id="rId7" imgW="6387840" imgH="419040" progId="Equation.DSMT4">
                  <p:embed/>
                  <p:pic>
                    <p:nvPicPr>
                      <p:cNvPr id="0" name="Object 2"/>
                      <p:cNvPicPr>
                        <a:picLocks noChangeAspect="1" noChangeArrowheads="1"/>
                      </p:cNvPicPr>
                      <p:nvPr/>
                    </p:nvPicPr>
                    <p:blipFill>
                      <a:blip r:embed="rId8"/>
                      <a:srcRect/>
                      <a:stretch>
                        <a:fillRect/>
                      </a:stretch>
                    </p:blipFill>
                    <p:spPr bwMode="auto">
                      <a:xfrm>
                        <a:off x="1050925" y="3903663"/>
                        <a:ext cx="6380163"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48373"/>
            <a:ext cx="9144000" cy="502375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0"/>
          <p:cNvSpPr>
            <a:spLocks noChangeArrowheads="1"/>
          </p:cNvSpPr>
          <p:nvPr/>
        </p:nvSpPr>
        <p:spPr bwMode="auto">
          <a:xfrm>
            <a:off x="319088" y="823575"/>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1010" name="Text Box 2"/>
          <p:cNvSpPr txBox="1">
            <a:spLocks noChangeArrowheads="1"/>
          </p:cNvSpPr>
          <p:nvPr/>
        </p:nvSpPr>
        <p:spPr bwMode="auto">
          <a:xfrm>
            <a:off x="301625" y="576000"/>
            <a:ext cx="8532813" cy="49609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1pPr>
            <a:lvl2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2pPr>
            <a:lvl3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3pPr>
            <a:lvl4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4pPr>
            <a:lvl5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5pPr>
            <a:lvl6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6pPr>
            <a:lvl7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7pPr>
            <a:lvl8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8pPr>
            <a:lvl9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9pPr>
          </a:lstStyle>
          <a:p>
            <a:r>
              <a:rPr lang="en-US" sz="1400" b="1" dirty="0">
                <a:latin typeface="Courier New" pitchFamily="49" charset="0"/>
              </a:rPr>
              <a:t>============================================================</a:t>
            </a:r>
          </a:p>
          <a:p>
            <a:r>
              <a:rPr lang="en-US" sz="1400" b="1" dirty="0">
                <a:latin typeface="Courier New" pitchFamily="49" charset="0"/>
              </a:rPr>
              <a:t>Dependent Variable: LGHOUS                                            </a:t>
            </a:r>
          </a:p>
          <a:p>
            <a:r>
              <a:rPr lang="en-US" sz="1400" b="1" dirty="0">
                <a:latin typeface="Courier New" pitchFamily="49" charset="0"/>
              </a:rPr>
              <a:t>Method: Least Squares   </a:t>
            </a:r>
            <a:endParaRPr lang="en-US" sz="1400" b="1" dirty="0" smtClean="0">
              <a:latin typeface="Courier New" pitchFamily="49" charset="0"/>
            </a:endParaRPr>
          </a:p>
          <a:p>
            <a:r>
              <a:rPr lang="en-US" sz="1400" b="1" dirty="0" smtClean="0">
                <a:latin typeface="Courier New" pitchFamily="49" charset="0"/>
              </a:rPr>
              <a:t>Sample(adjusted): 1961 2003                                           </a:t>
            </a:r>
          </a:p>
          <a:p>
            <a:r>
              <a:rPr lang="en-US" sz="1400" b="1" dirty="0" smtClean="0">
                <a:latin typeface="Courier New" pitchFamily="49" charset="0"/>
              </a:rPr>
              <a:t>Included </a:t>
            </a:r>
            <a:r>
              <a:rPr lang="en-US" sz="1400" b="1" dirty="0">
                <a:latin typeface="Courier New" pitchFamily="49" charset="0"/>
              </a:rPr>
              <a:t>observations: 43 after adjusting endpoints                   </a:t>
            </a:r>
          </a:p>
          <a:p>
            <a:r>
              <a:rPr lang="en-US" sz="1400" b="1" dirty="0">
                <a:latin typeface="Courier New" pitchFamily="49" charset="0"/>
              </a:rPr>
              <a:t>============================================================</a:t>
            </a:r>
          </a:p>
          <a:p>
            <a:r>
              <a:rPr lang="en-US" sz="1400" b="1" dirty="0">
                <a:latin typeface="Courier New" pitchFamily="49" charset="0"/>
              </a:rPr>
              <a:t>     Variable      Coefficient Std. Error t-Statistic  Prob.            </a:t>
            </a:r>
          </a:p>
          <a:p>
            <a:r>
              <a:rPr lang="en-US" sz="1400" b="1" dirty="0">
                <a:latin typeface="Courier New" pitchFamily="49" charset="0"/>
              </a:rPr>
              <a:t>============================================================</a:t>
            </a:r>
          </a:p>
          <a:p>
            <a:r>
              <a:rPr lang="en-US" sz="1400" b="1" dirty="0">
                <a:latin typeface="Courier New" pitchFamily="49" charset="0"/>
              </a:rPr>
              <a:t>         C           0.046768   0.133685   0.349839   0.7285          </a:t>
            </a:r>
          </a:p>
          <a:p>
            <a:r>
              <a:rPr lang="en-US" sz="1400" b="1" dirty="0">
                <a:latin typeface="Courier New" pitchFamily="49" charset="0"/>
              </a:rPr>
              <a:t>       LGDPI         1.000341   0.006997   142.9579   0.0000          </a:t>
            </a:r>
          </a:p>
          <a:p>
            <a:r>
              <a:rPr lang="en-US" sz="1400" b="1" dirty="0">
                <a:latin typeface="Courier New" pitchFamily="49" charset="0"/>
              </a:rPr>
              <a:t>        X1          -0.221466   0.196109  -1.129302   0.2662          </a:t>
            </a:r>
          </a:p>
          <a:p>
            <a:r>
              <a:rPr lang="en-US" sz="1400" b="1" dirty="0">
                <a:latin typeface="Courier New" pitchFamily="49" charset="0"/>
              </a:rPr>
              <a:t>        X2          -0.491028   0.134374  -3.654181   0.0008          </a:t>
            </a:r>
          </a:p>
          <a:p>
            <a:r>
              <a:rPr lang="en-US" sz="1400" b="1" dirty="0">
                <a:latin typeface="Courier New" pitchFamily="49" charset="0"/>
              </a:rPr>
              <a:t>     LGPRHOUS       -0.425357   0.033583  -12.66570   0.0000          </a:t>
            </a:r>
          </a:p>
          <a:p>
            <a:r>
              <a:rPr lang="en-US" sz="1400" b="1" dirty="0">
                <a:latin typeface="Courier New" pitchFamily="49" charset="0"/>
              </a:rPr>
              <a:t>        P1          -0.233308   0.298365  -0.781955   0.4394          </a:t>
            </a:r>
          </a:p>
          <a:p>
            <a:r>
              <a:rPr lang="en-US" sz="1400" b="1" dirty="0">
                <a:latin typeface="Courier New" pitchFamily="49" charset="0"/>
              </a:rPr>
              <a:t>        P2           0.378626   0.175710   2.154833   0.0379          </a:t>
            </a:r>
          </a:p>
          <a:p>
            <a:r>
              <a:rPr lang="en-US" sz="1400" b="1" dirty="0">
                <a:latin typeface="Courier New" pitchFamily="49" charset="0"/>
              </a:rPr>
              <a:t>============================================================</a:t>
            </a:r>
          </a:p>
          <a:p>
            <a:r>
              <a:rPr lang="en-US" sz="1400" b="1" dirty="0">
                <a:latin typeface="Courier New" pitchFamily="49" charset="0"/>
              </a:rPr>
              <a:t>R-squared            0.999265    Mean dependent </a:t>
            </a:r>
            <a:r>
              <a:rPr lang="en-US" sz="1400" b="1" dirty="0" err="1">
                <a:latin typeface="Courier New" pitchFamily="49" charset="0"/>
              </a:rPr>
              <a:t>var</a:t>
            </a:r>
            <a:r>
              <a:rPr lang="en-US" sz="1400" b="1" dirty="0">
                <a:latin typeface="Courier New" pitchFamily="49" charset="0"/>
              </a:rPr>
              <a:t> 6.398513          </a:t>
            </a:r>
          </a:p>
          <a:p>
            <a:r>
              <a:rPr lang="en-US" sz="1400" b="1" dirty="0">
                <a:latin typeface="Courier New" pitchFamily="49" charset="0"/>
              </a:rPr>
              <a:t>Adjusted R-squared   0.999143    S.D. dependent </a:t>
            </a:r>
            <a:r>
              <a:rPr lang="en-US" sz="1400" b="1" dirty="0" err="1">
                <a:latin typeface="Courier New" pitchFamily="49" charset="0"/>
              </a:rPr>
              <a:t>var</a:t>
            </a:r>
            <a:r>
              <a:rPr lang="en-US" sz="1400" b="1" dirty="0">
                <a:latin typeface="Courier New" pitchFamily="49" charset="0"/>
              </a:rPr>
              <a:t> 0.406394          </a:t>
            </a:r>
          </a:p>
          <a:p>
            <a:r>
              <a:rPr lang="en-US" sz="1400" b="1" dirty="0">
                <a:latin typeface="Courier New" pitchFamily="49" charset="0"/>
              </a:rPr>
              <a:t>S.E. of regression   0.011899    </a:t>
            </a:r>
            <a:r>
              <a:rPr lang="en-US" sz="1400" b="1" dirty="0" err="1">
                <a:latin typeface="Courier New" pitchFamily="49" charset="0"/>
              </a:rPr>
              <a:t>Akaike</a:t>
            </a:r>
            <a:r>
              <a:rPr lang="en-US" sz="1400" b="1" dirty="0">
                <a:latin typeface="Courier New" pitchFamily="49" charset="0"/>
              </a:rPr>
              <a:t> info criter-5.876897          </a:t>
            </a:r>
          </a:p>
          <a:p>
            <a:r>
              <a:rPr lang="en-US" sz="1400" b="1" dirty="0">
                <a:latin typeface="Courier New" pitchFamily="49" charset="0"/>
              </a:rPr>
              <a:t>Sum squared </a:t>
            </a:r>
            <a:r>
              <a:rPr lang="en-US" sz="1400" b="1" dirty="0" err="1">
                <a:latin typeface="Courier New" pitchFamily="49" charset="0"/>
              </a:rPr>
              <a:t>resid</a:t>
            </a:r>
            <a:r>
              <a:rPr lang="en-US" sz="1400" b="1" dirty="0">
                <a:latin typeface="Courier New" pitchFamily="49" charset="0"/>
              </a:rPr>
              <a:t>    0.005097    Schwarz criterion -5.590190          </a:t>
            </a:r>
          </a:p>
          <a:p>
            <a:r>
              <a:rPr lang="en-US" sz="1400" b="1" dirty="0">
                <a:latin typeface="Courier New" pitchFamily="49" charset="0"/>
              </a:rPr>
              <a:t>Log likelihood       133.3533    F-statistic        8159.882          </a:t>
            </a:r>
          </a:p>
          <a:p>
            <a:r>
              <a:rPr lang="en-US" sz="1400" b="1" dirty="0">
                <a:latin typeface="Courier New" pitchFamily="49" charset="0"/>
              </a:rPr>
              <a:t>Durbin-Watson stat   0.607270    </a:t>
            </a:r>
            <a:r>
              <a:rPr lang="en-US" sz="1400" b="1" dirty="0" err="1">
                <a:latin typeface="Courier New" pitchFamily="49" charset="0"/>
              </a:rPr>
              <a:t>Prob</a:t>
            </a:r>
            <a:r>
              <a:rPr lang="en-US" sz="1400" b="1" dirty="0">
                <a:latin typeface="Courier New" pitchFamily="49" charset="0"/>
              </a:rPr>
              <a:t>(F-statistic)  0.000000          </a:t>
            </a:r>
          </a:p>
          <a:p>
            <a:r>
              <a:rPr lang="en-US" sz="1400" b="1" dirty="0">
                <a:latin typeface="Courier New" pitchFamily="49" charset="0"/>
              </a:rPr>
              <a:t>============================================================</a:t>
            </a:r>
            <a:endParaRPr lang="en-GB" sz="1400" b="1" dirty="0">
              <a:latin typeface="Courier New" pitchFamily="49" charset="0"/>
            </a:endParaRPr>
          </a:p>
        </p:txBody>
      </p:sp>
      <p:sp>
        <p:nvSpPr>
          <p:cNvPr id="17101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42</a:t>
            </a:r>
            <a:endParaRPr lang="en-US" sz="1000">
              <a:solidFill>
                <a:srgbClr val="3366FF"/>
              </a:solidFill>
            </a:endParaRPr>
          </a:p>
        </p:txBody>
      </p:sp>
      <p:sp>
        <p:nvSpPr>
          <p:cNvPr id="17101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dirty="0"/>
              <a:t>The output shows the result of fitting the </a:t>
            </a:r>
            <a:r>
              <a:rPr lang="en-US" sz="1500" b="1" dirty="0" err="1"/>
              <a:t>reparameterized</a:t>
            </a:r>
            <a:r>
              <a:rPr lang="en-US" sz="1500" b="1" dirty="0"/>
              <a:t> model for housing with two lags (Specification (5) in the table).  </a:t>
            </a:r>
            <a:r>
              <a:rPr lang="en-US" sz="1500" b="1" i="1" dirty="0"/>
              <a:t>X1</a:t>
            </a:r>
            <a:r>
              <a:rPr lang="en-US" sz="1500" b="1" dirty="0"/>
              <a:t> = </a:t>
            </a:r>
            <a:r>
              <a:rPr lang="en-US" sz="1500" b="1" i="1" dirty="0"/>
              <a:t>LGDPI</a:t>
            </a:r>
            <a:r>
              <a:rPr lang="en-US" sz="1500" b="1" dirty="0"/>
              <a:t> </a:t>
            </a:r>
            <a:r>
              <a:rPr lang="en-US" sz="1500" b="1" dirty="0">
                <a:cs typeface="Arial" charset="0"/>
              </a:rPr>
              <a:t>– </a:t>
            </a:r>
            <a:r>
              <a:rPr lang="en-US" sz="1500" b="1" i="1" dirty="0">
                <a:cs typeface="Arial" charset="0"/>
              </a:rPr>
              <a:t>LGDPI</a:t>
            </a:r>
            <a:r>
              <a:rPr lang="en-US" sz="1500" b="1" dirty="0">
                <a:cs typeface="Arial" charset="0"/>
              </a:rPr>
              <a:t>(–1), </a:t>
            </a:r>
            <a:r>
              <a:rPr lang="en-US" sz="1500" b="1" i="1" dirty="0"/>
              <a:t>X2</a:t>
            </a:r>
            <a:r>
              <a:rPr lang="en-US" sz="1500" b="1" dirty="0"/>
              <a:t> = </a:t>
            </a:r>
            <a:r>
              <a:rPr lang="en-US" sz="1500" b="1" i="1" dirty="0"/>
              <a:t>LGDPI</a:t>
            </a:r>
            <a:r>
              <a:rPr lang="en-US" sz="1500" b="1" dirty="0"/>
              <a:t> – </a:t>
            </a:r>
            <a:r>
              <a:rPr lang="en-US" sz="1500" b="1" i="1" dirty="0"/>
              <a:t>LGDPI</a:t>
            </a:r>
            <a:r>
              <a:rPr lang="en-US" sz="1500" b="1" dirty="0"/>
              <a:t>(–2), </a:t>
            </a:r>
            <a:r>
              <a:rPr lang="en-US" sz="1500" b="1" i="1" dirty="0"/>
              <a:t>P1</a:t>
            </a:r>
            <a:r>
              <a:rPr lang="en-US" sz="1500" b="1" dirty="0"/>
              <a:t> = </a:t>
            </a:r>
            <a:r>
              <a:rPr lang="en-US" sz="1500" b="1" i="1" dirty="0"/>
              <a:t>LGPRHOUS</a:t>
            </a:r>
            <a:r>
              <a:rPr lang="en-US" sz="1500" b="1" dirty="0"/>
              <a:t> – </a:t>
            </a:r>
            <a:r>
              <a:rPr lang="en-US" sz="1500" b="1" i="1" dirty="0"/>
              <a:t>LGPRHOUS</a:t>
            </a:r>
            <a:r>
              <a:rPr lang="en-US" sz="1500" b="1" dirty="0"/>
              <a:t>(–1), and </a:t>
            </a:r>
            <a:r>
              <a:rPr lang="en-US" sz="1500" b="1" i="1" dirty="0"/>
              <a:t>P2</a:t>
            </a:r>
            <a:r>
              <a:rPr lang="en-US" sz="1500" b="1" dirty="0"/>
              <a:t> = </a:t>
            </a:r>
            <a:r>
              <a:rPr lang="en-US" sz="1500" b="1" i="1" dirty="0"/>
              <a:t>LGPRHOUS</a:t>
            </a:r>
            <a:r>
              <a:rPr lang="en-US" sz="1500" b="1" dirty="0"/>
              <a:t> – </a:t>
            </a:r>
            <a:r>
              <a:rPr lang="en-US" sz="1500" b="1" i="1" dirty="0"/>
              <a:t>LGPRHOUS</a:t>
            </a:r>
            <a:r>
              <a:rPr lang="en-US" sz="1500" b="1" dirty="0"/>
              <a:t>(–2).</a:t>
            </a:r>
            <a:endParaRPr lang="en-GB" sz="1500" b="1" dirty="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6" name="Rectangle 16"/>
          <p:cNvSpPr>
            <a:spLocks noChangeArrowheads="1"/>
          </p:cNvSpPr>
          <p:nvPr/>
        </p:nvSpPr>
        <p:spPr bwMode="auto">
          <a:xfrm>
            <a:off x="0" y="4557225"/>
            <a:ext cx="9144000" cy="67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7" name="Object 16"/>
          <p:cNvGraphicFramePr>
            <a:graphicFrameLocks noChangeAspect="1"/>
          </p:cNvGraphicFramePr>
          <p:nvPr>
            <p:extLst>
              <p:ext uri="{D42A27DB-BD31-4B8C-83A1-F6EECF244321}">
                <p14:modId xmlns:p14="http://schemas.microsoft.com/office/powerpoint/2010/main" val="4291918836"/>
              </p:ext>
            </p:extLst>
          </p:nvPr>
        </p:nvGraphicFramePr>
        <p:xfrm>
          <a:off x="1012825" y="4694400"/>
          <a:ext cx="7804150" cy="374650"/>
        </p:xfrm>
        <a:graphic>
          <a:graphicData uri="http://schemas.openxmlformats.org/presentationml/2006/ole">
            <mc:AlternateContent xmlns:mc="http://schemas.openxmlformats.org/markup-compatibility/2006">
              <mc:Choice xmlns:v="urn:schemas-microsoft-com:vml" Requires="v">
                <p:oleObj spid="_x0000_s171080" name="Equation" r:id="rId3" imgW="7797800" imgH="381000" progId="Equation.3">
                  <p:embed/>
                </p:oleObj>
              </mc:Choice>
              <mc:Fallback>
                <p:oleObj name="Equation" r:id="rId3" imgW="77978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2825" y="4694400"/>
                        <a:ext cx="780415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125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43</a:t>
            </a:r>
            <a:endParaRPr lang="en-US" sz="1000">
              <a:solidFill>
                <a:srgbClr val="3366FF"/>
              </a:solidFill>
            </a:endParaRPr>
          </a:p>
        </p:txBody>
      </p:sp>
      <p:sp>
        <p:nvSpPr>
          <p:cNvPr id="18125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dirty="0"/>
              <a:t>As expected, the point estimates of the coefficients of </a:t>
            </a:r>
            <a:r>
              <a:rPr lang="en-US" sz="1500" b="1" i="1" dirty="0"/>
              <a:t>LGDPI</a:t>
            </a:r>
            <a:r>
              <a:rPr lang="en-US" sz="1500" b="1" dirty="0"/>
              <a:t> and </a:t>
            </a:r>
            <a:r>
              <a:rPr lang="en-US" sz="1500" b="1" i="1" dirty="0"/>
              <a:t>LGPRHOUS</a:t>
            </a:r>
            <a:r>
              <a:rPr lang="en-US" sz="1500" b="1" dirty="0"/>
              <a:t>, 1.00 and</a:t>
            </a:r>
          </a:p>
          <a:p>
            <a:r>
              <a:rPr lang="en-US" sz="1500" b="1" dirty="0">
                <a:cs typeface="Arial" charset="0"/>
              </a:rPr>
              <a:t>–0.43, </a:t>
            </a:r>
            <a:r>
              <a:rPr lang="en-US" sz="1500" b="1" dirty="0"/>
              <a:t>are the sum of the point estimates of the coefficients of the current and lagged terms in Specification (5</a:t>
            </a:r>
            <a:r>
              <a:rPr lang="en-US" sz="1500" b="1" dirty="0" smtClean="0"/>
              <a:t>).</a:t>
            </a:r>
            <a:endParaRPr lang="en-GB" sz="1500" b="1" dirty="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2" name="Rectangle 5"/>
          <p:cNvSpPr>
            <a:spLocks noChangeArrowheads="1"/>
          </p:cNvSpPr>
          <p:nvPr/>
        </p:nvSpPr>
        <p:spPr bwMode="auto">
          <a:xfrm>
            <a:off x="0" y="548373"/>
            <a:ext cx="9144000" cy="502375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10"/>
          <p:cNvSpPr>
            <a:spLocks noChangeArrowheads="1"/>
          </p:cNvSpPr>
          <p:nvPr/>
        </p:nvSpPr>
        <p:spPr bwMode="auto">
          <a:xfrm>
            <a:off x="319088" y="823575"/>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Rectangle 8"/>
          <p:cNvSpPr>
            <a:spLocks noChangeArrowheads="1"/>
          </p:cNvSpPr>
          <p:nvPr/>
        </p:nvSpPr>
        <p:spPr bwMode="auto">
          <a:xfrm>
            <a:off x="320400" y="2522538"/>
            <a:ext cx="43740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8"/>
          <p:cNvSpPr>
            <a:spLocks noChangeArrowheads="1"/>
          </p:cNvSpPr>
          <p:nvPr/>
        </p:nvSpPr>
        <p:spPr bwMode="auto">
          <a:xfrm>
            <a:off x="320400" y="3157200"/>
            <a:ext cx="43740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Text Box 2"/>
          <p:cNvSpPr txBox="1">
            <a:spLocks noChangeArrowheads="1"/>
          </p:cNvSpPr>
          <p:nvPr/>
        </p:nvSpPr>
        <p:spPr bwMode="auto">
          <a:xfrm>
            <a:off x="301625" y="576000"/>
            <a:ext cx="8532813" cy="49609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1pPr>
            <a:lvl2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2pPr>
            <a:lvl3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3pPr>
            <a:lvl4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4pPr>
            <a:lvl5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5pPr>
            <a:lvl6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6pPr>
            <a:lvl7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7pPr>
            <a:lvl8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8pPr>
            <a:lvl9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9pPr>
          </a:lstStyle>
          <a:p>
            <a:r>
              <a:rPr lang="en-US" sz="1400" b="1" dirty="0">
                <a:latin typeface="Courier New" pitchFamily="49" charset="0"/>
              </a:rPr>
              <a:t>============================================================</a:t>
            </a:r>
          </a:p>
          <a:p>
            <a:r>
              <a:rPr lang="en-US" sz="1400" b="1" dirty="0">
                <a:latin typeface="Courier New" pitchFamily="49" charset="0"/>
              </a:rPr>
              <a:t>Dependent Variable: LGHOUS                                            </a:t>
            </a:r>
          </a:p>
          <a:p>
            <a:r>
              <a:rPr lang="en-US" sz="1400" b="1" dirty="0">
                <a:latin typeface="Courier New" pitchFamily="49" charset="0"/>
              </a:rPr>
              <a:t>Method: Least </a:t>
            </a:r>
            <a:r>
              <a:rPr lang="en-US" sz="1400" b="1" dirty="0" smtClean="0">
                <a:latin typeface="Courier New" pitchFamily="49" charset="0"/>
              </a:rPr>
              <a:t>Squares</a:t>
            </a:r>
          </a:p>
          <a:p>
            <a:r>
              <a:rPr lang="en-US" sz="1400" b="1" dirty="0" smtClean="0">
                <a:latin typeface="Courier New" pitchFamily="49" charset="0"/>
              </a:rPr>
              <a:t>Sample(adjusted): 1961 2003                                           </a:t>
            </a:r>
          </a:p>
          <a:p>
            <a:r>
              <a:rPr lang="en-US" sz="1400" b="1" dirty="0" smtClean="0">
                <a:latin typeface="Courier New" pitchFamily="49" charset="0"/>
              </a:rPr>
              <a:t>Included </a:t>
            </a:r>
            <a:r>
              <a:rPr lang="en-US" sz="1400" b="1" dirty="0">
                <a:latin typeface="Courier New" pitchFamily="49" charset="0"/>
              </a:rPr>
              <a:t>observations: 43 after adjusting endpoints                   </a:t>
            </a:r>
          </a:p>
          <a:p>
            <a:r>
              <a:rPr lang="en-US" sz="1400" b="1" dirty="0">
                <a:latin typeface="Courier New" pitchFamily="49" charset="0"/>
              </a:rPr>
              <a:t>============================================================</a:t>
            </a:r>
          </a:p>
          <a:p>
            <a:r>
              <a:rPr lang="en-US" sz="1400" b="1" dirty="0">
                <a:latin typeface="Courier New" pitchFamily="49" charset="0"/>
              </a:rPr>
              <a:t>     Variable      Coefficient Std. Error t-Statistic  Prob.            </a:t>
            </a:r>
          </a:p>
          <a:p>
            <a:r>
              <a:rPr lang="en-US" sz="1400" b="1" dirty="0">
                <a:latin typeface="Courier New" pitchFamily="49" charset="0"/>
              </a:rPr>
              <a:t>============================================================</a:t>
            </a:r>
          </a:p>
          <a:p>
            <a:r>
              <a:rPr lang="en-US" sz="1400" b="1" dirty="0">
                <a:latin typeface="Courier New" pitchFamily="49" charset="0"/>
              </a:rPr>
              <a:t>         C           0.046768   0.133685   0.349839   0.7285          </a:t>
            </a:r>
          </a:p>
          <a:p>
            <a:r>
              <a:rPr lang="en-US" sz="1400" b="1" dirty="0">
                <a:latin typeface="Courier New" pitchFamily="49" charset="0"/>
              </a:rPr>
              <a:t>       LGDPI         1.000341   0.006997   142.9579   0.0000          </a:t>
            </a:r>
          </a:p>
          <a:p>
            <a:r>
              <a:rPr lang="en-US" sz="1400" b="1" dirty="0">
                <a:latin typeface="Courier New" pitchFamily="49" charset="0"/>
              </a:rPr>
              <a:t>        X1          -0.221466   0.196109  -1.129302   0.2662          </a:t>
            </a:r>
          </a:p>
          <a:p>
            <a:r>
              <a:rPr lang="en-US" sz="1400" b="1" dirty="0">
                <a:latin typeface="Courier New" pitchFamily="49" charset="0"/>
              </a:rPr>
              <a:t>        X2          -0.491028   0.134374  -3.654181   0.0008          </a:t>
            </a:r>
          </a:p>
          <a:p>
            <a:r>
              <a:rPr lang="en-US" sz="1400" b="1" dirty="0">
                <a:latin typeface="Courier New" pitchFamily="49" charset="0"/>
              </a:rPr>
              <a:t>     LGPRHOUS       -0.425357   0.033583  -12.66570   0.0000          </a:t>
            </a:r>
          </a:p>
          <a:p>
            <a:r>
              <a:rPr lang="en-US" sz="1400" b="1" dirty="0">
                <a:latin typeface="Courier New" pitchFamily="49" charset="0"/>
              </a:rPr>
              <a:t>        P1          -0.233308   0.298365  -0.781955   0.4394          </a:t>
            </a:r>
          </a:p>
          <a:p>
            <a:r>
              <a:rPr lang="en-US" sz="1400" b="1" dirty="0">
                <a:latin typeface="Courier New" pitchFamily="49" charset="0"/>
              </a:rPr>
              <a:t>        P2           0.378626   0.175710   2.154833   0.0379          </a:t>
            </a:r>
          </a:p>
          <a:p>
            <a:r>
              <a:rPr lang="en-US" sz="1400" b="1" dirty="0">
                <a:latin typeface="Courier New" pitchFamily="49" charset="0"/>
              </a:rPr>
              <a:t>============================================================</a:t>
            </a:r>
          </a:p>
          <a:p>
            <a:r>
              <a:rPr lang="en-US" sz="1400" b="1" dirty="0">
                <a:latin typeface="Courier New" pitchFamily="49" charset="0"/>
              </a:rPr>
              <a:t>R-squared            0.999265    Mean dependent </a:t>
            </a:r>
            <a:r>
              <a:rPr lang="en-US" sz="1400" b="1" dirty="0" err="1">
                <a:latin typeface="Courier New" pitchFamily="49" charset="0"/>
              </a:rPr>
              <a:t>var</a:t>
            </a:r>
            <a:r>
              <a:rPr lang="en-US" sz="1400" b="1" dirty="0">
                <a:latin typeface="Courier New" pitchFamily="49" charset="0"/>
              </a:rPr>
              <a:t> 6.398513          </a:t>
            </a:r>
          </a:p>
          <a:p>
            <a:r>
              <a:rPr lang="en-US" sz="1400" b="1" dirty="0">
                <a:latin typeface="Courier New" pitchFamily="49" charset="0"/>
              </a:rPr>
              <a:t>Adjusted R-squared   0.999143    S.D. dependent </a:t>
            </a:r>
            <a:r>
              <a:rPr lang="en-US" sz="1400" b="1" dirty="0" err="1">
                <a:latin typeface="Courier New" pitchFamily="49" charset="0"/>
              </a:rPr>
              <a:t>var</a:t>
            </a:r>
            <a:r>
              <a:rPr lang="en-US" sz="1400" b="1" dirty="0">
                <a:latin typeface="Courier New" pitchFamily="49" charset="0"/>
              </a:rPr>
              <a:t> 0.406394          </a:t>
            </a:r>
          </a:p>
          <a:p>
            <a:r>
              <a:rPr lang="en-US" sz="1400" b="1" dirty="0">
                <a:latin typeface="Courier New" pitchFamily="49" charset="0"/>
              </a:rPr>
              <a:t>S.E. of regression   0.011899    </a:t>
            </a:r>
            <a:r>
              <a:rPr lang="en-US" sz="1400" b="1" dirty="0" err="1">
                <a:latin typeface="Courier New" pitchFamily="49" charset="0"/>
              </a:rPr>
              <a:t>Akaike</a:t>
            </a:r>
            <a:r>
              <a:rPr lang="en-US" sz="1400" b="1" dirty="0">
                <a:latin typeface="Courier New" pitchFamily="49" charset="0"/>
              </a:rPr>
              <a:t> info criter-5.876897          </a:t>
            </a:r>
          </a:p>
          <a:p>
            <a:r>
              <a:rPr lang="en-US" sz="1400" b="1" dirty="0">
                <a:latin typeface="Courier New" pitchFamily="49" charset="0"/>
              </a:rPr>
              <a:t>Sum squared </a:t>
            </a:r>
            <a:r>
              <a:rPr lang="en-US" sz="1400" b="1" dirty="0" err="1">
                <a:latin typeface="Courier New" pitchFamily="49" charset="0"/>
              </a:rPr>
              <a:t>resid</a:t>
            </a:r>
            <a:r>
              <a:rPr lang="en-US" sz="1400" b="1" dirty="0">
                <a:latin typeface="Courier New" pitchFamily="49" charset="0"/>
              </a:rPr>
              <a:t>    0.005097    Schwarz criterion -5.590190          </a:t>
            </a:r>
          </a:p>
          <a:p>
            <a:r>
              <a:rPr lang="en-US" sz="1400" b="1" dirty="0">
                <a:latin typeface="Courier New" pitchFamily="49" charset="0"/>
              </a:rPr>
              <a:t>Log likelihood       133.3533    F-statistic        8159.882          </a:t>
            </a:r>
          </a:p>
          <a:p>
            <a:r>
              <a:rPr lang="en-US" sz="1400" b="1" dirty="0">
                <a:latin typeface="Courier New" pitchFamily="49" charset="0"/>
              </a:rPr>
              <a:t>Durbin-Watson stat   0.607270    </a:t>
            </a:r>
            <a:r>
              <a:rPr lang="en-US" sz="1400" b="1" dirty="0" err="1">
                <a:latin typeface="Courier New" pitchFamily="49" charset="0"/>
              </a:rPr>
              <a:t>Prob</a:t>
            </a:r>
            <a:r>
              <a:rPr lang="en-US" sz="1400" b="1" dirty="0">
                <a:latin typeface="Courier New" pitchFamily="49" charset="0"/>
              </a:rPr>
              <a:t>(F-statistic)  0.000000          </a:t>
            </a:r>
          </a:p>
          <a:p>
            <a:r>
              <a:rPr lang="en-US" sz="1400" b="1" dirty="0">
                <a:latin typeface="Courier New" pitchFamily="49" charset="0"/>
              </a:rPr>
              <a:t>============================================================</a:t>
            </a:r>
            <a:endParaRPr lang="en-GB" sz="1400" b="1" dirty="0">
              <a:latin typeface="Courier New" pitchFamily="49" charset="0"/>
            </a:endParaRPr>
          </a:p>
        </p:txBody>
      </p:sp>
      <p:sp>
        <p:nvSpPr>
          <p:cNvPr id="15" name="Rectangle 16"/>
          <p:cNvSpPr>
            <a:spLocks noChangeArrowheads="1"/>
          </p:cNvSpPr>
          <p:nvPr/>
        </p:nvSpPr>
        <p:spPr bwMode="auto">
          <a:xfrm>
            <a:off x="0" y="4557225"/>
            <a:ext cx="9144000" cy="67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6" name="Object 15"/>
          <p:cNvGraphicFramePr>
            <a:graphicFrameLocks noChangeAspect="1"/>
          </p:cNvGraphicFramePr>
          <p:nvPr>
            <p:extLst>
              <p:ext uri="{D42A27DB-BD31-4B8C-83A1-F6EECF244321}">
                <p14:modId xmlns:p14="http://schemas.microsoft.com/office/powerpoint/2010/main" val="2220553485"/>
              </p:ext>
            </p:extLst>
          </p:nvPr>
        </p:nvGraphicFramePr>
        <p:xfrm>
          <a:off x="1012825" y="4694400"/>
          <a:ext cx="7804150" cy="374650"/>
        </p:xfrm>
        <a:graphic>
          <a:graphicData uri="http://schemas.openxmlformats.org/presentationml/2006/ole">
            <mc:AlternateContent xmlns:mc="http://schemas.openxmlformats.org/markup-compatibility/2006">
              <mc:Choice xmlns:v="urn:schemas-microsoft-com:vml" Requires="v">
                <p:oleObj spid="_x0000_s181285" name="Equation" r:id="rId3" imgW="7797800" imgH="381000" progId="Equation.3">
                  <p:embed/>
                </p:oleObj>
              </mc:Choice>
              <mc:Fallback>
                <p:oleObj name="Equation" r:id="rId3" imgW="77978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2825" y="4694400"/>
                        <a:ext cx="780415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125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44</a:t>
            </a:r>
            <a:endParaRPr lang="en-US" sz="1000" dirty="0">
              <a:solidFill>
                <a:srgbClr val="3366FF"/>
              </a:solidFill>
            </a:endParaRPr>
          </a:p>
        </p:txBody>
      </p:sp>
      <p:sp>
        <p:nvSpPr>
          <p:cNvPr id="18125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dirty="0" smtClean="0"/>
              <a:t>Also </a:t>
            </a:r>
            <a:r>
              <a:rPr lang="en-US" sz="1500" b="1" dirty="0"/>
              <a:t>as expected, the standard errors, 0.01 and 0.03, are much lower than those of the individual coefficients in Specification (5). </a:t>
            </a:r>
            <a:endParaRPr lang="en-GB" sz="1500" b="1" dirty="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2" name="Rectangle 5"/>
          <p:cNvSpPr>
            <a:spLocks noChangeArrowheads="1"/>
          </p:cNvSpPr>
          <p:nvPr/>
        </p:nvSpPr>
        <p:spPr bwMode="auto">
          <a:xfrm>
            <a:off x="0" y="548373"/>
            <a:ext cx="9144000" cy="5023751"/>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10"/>
          <p:cNvSpPr>
            <a:spLocks noChangeArrowheads="1"/>
          </p:cNvSpPr>
          <p:nvPr/>
        </p:nvSpPr>
        <p:spPr bwMode="auto">
          <a:xfrm>
            <a:off x="319088" y="823575"/>
            <a:ext cx="33274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8"/>
          <p:cNvSpPr>
            <a:spLocks noChangeArrowheads="1"/>
          </p:cNvSpPr>
          <p:nvPr/>
        </p:nvSpPr>
        <p:spPr bwMode="auto">
          <a:xfrm>
            <a:off x="320400" y="2522538"/>
            <a:ext cx="43740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8"/>
          <p:cNvSpPr>
            <a:spLocks noChangeArrowheads="1"/>
          </p:cNvSpPr>
          <p:nvPr/>
        </p:nvSpPr>
        <p:spPr bwMode="auto">
          <a:xfrm>
            <a:off x="320400" y="3157200"/>
            <a:ext cx="43740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Text Box 2"/>
          <p:cNvSpPr txBox="1">
            <a:spLocks noChangeArrowheads="1"/>
          </p:cNvSpPr>
          <p:nvPr/>
        </p:nvSpPr>
        <p:spPr bwMode="auto">
          <a:xfrm>
            <a:off x="301625" y="576000"/>
            <a:ext cx="8532813" cy="49609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1pPr>
            <a:lvl2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2pPr>
            <a:lvl3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3pPr>
            <a:lvl4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4pPr>
            <a:lvl5pPr>
              <a:tabLst>
                <a:tab pos="457200" algn="l"/>
                <a:tab pos="2743200" algn="dec"/>
                <a:tab pos="3886200" algn="dec"/>
                <a:tab pos="5029200" algn="dec"/>
                <a:tab pos="6172200" algn="dec"/>
                <a:tab pos="7315200" algn="dec"/>
              </a:tabLst>
              <a:defRPr sz="2400">
                <a:solidFill>
                  <a:schemeClr val="tx1"/>
                </a:solidFill>
                <a:latin typeface="Times New Roman" pitchFamily="18" charset="0"/>
              </a:defRPr>
            </a:lvl5pPr>
            <a:lvl6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6pPr>
            <a:lvl7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7pPr>
            <a:lvl8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8pPr>
            <a:lvl9pPr eaLnBrk="0" fontAlgn="base" hangingPunct="0">
              <a:spcBef>
                <a:spcPct val="0"/>
              </a:spcBef>
              <a:spcAft>
                <a:spcPct val="0"/>
              </a:spcAft>
              <a:tabLst>
                <a:tab pos="457200" algn="l"/>
                <a:tab pos="2743200" algn="dec"/>
                <a:tab pos="3886200" algn="dec"/>
                <a:tab pos="5029200" algn="dec"/>
                <a:tab pos="6172200" algn="dec"/>
                <a:tab pos="7315200" algn="dec"/>
              </a:tabLst>
              <a:defRPr sz="2400">
                <a:solidFill>
                  <a:schemeClr val="tx1"/>
                </a:solidFill>
                <a:latin typeface="Times New Roman" pitchFamily="18" charset="0"/>
              </a:defRPr>
            </a:lvl9pPr>
          </a:lstStyle>
          <a:p>
            <a:r>
              <a:rPr lang="en-US" sz="1400" b="1" dirty="0">
                <a:latin typeface="Courier New" pitchFamily="49" charset="0"/>
              </a:rPr>
              <a:t>============================================================</a:t>
            </a:r>
          </a:p>
          <a:p>
            <a:r>
              <a:rPr lang="en-US" sz="1400" b="1" dirty="0">
                <a:latin typeface="Courier New" pitchFamily="49" charset="0"/>
              </a:rPr>
              <a:t>Dependent Variable: LGHOUS                                            </a:t>
            </a:r>
          </a:p>
          <a:p>
            <a:r>
              <a:rPr lang="en-US" sz="1400" b="1" dirty="0">
                <a:latin typeface="Courier New" pitchFamily="49" charset="0"/>
              </a:rPr>
              <a:t>Method: Least </a:t>
            </a:r>
            <a:r>
              <a:rPr lang="en-US" sz="1400" b="1" dirty="0" smtClean="0">
                <a:latin typeface="Courier New" pitchFamily="49" charset="0"/>
              </a:rPr>
              <a:t>Squares</a:t>
            </a:r>
            <a:endParaRPr lang="en-US" sz="1400" b="1" dirty="0">
              <a:latin typeface="Courier New" pitchFamily="49" charset="0"/>
            </a:endParaRPr>
          </a:p>
          <a:p>
            <a:r>
              <a:rPr lang="en-US" sz="1400" b="1" dirty="0">
                <a:latin typeface="Courier New" pitchFamily="49" charset="0"/>
              </a:rPr>
              <a:t>Sample(adjusted): 1961 2003                                           </a:t>
            </a:r>
          </a:p>
          <a:p>
            <a:r>
              <a:rPr lang="en-US" sz="1400" b="1" dirty="0">
                <a:latin typeface="Courier New" pitchFamily="49" charset="0"/>
              </a:rPr>
              <a:t>Included observations: 43 after adjusting endpoints                   </a:t>
            </a:r>
          </a:p>
          <a:p>
            <a:r>
              <a:rPr lang="en-US" sz="1400" b="1" dirty="0">
                <a:latin typeface="Courier New" pitchFamily="49" charset="0"/>
              </a:rPr>
              <a:t>============================================================</a:t>
            </a:r>
          </a:p>
          <a:p>
            <a:r>
              <a:rPr lang="en-US" sz="1400" b="1" dirty="0">
                <a:latin typeface="Courier New" pitchFamily="49" charset="0"/>
              </a:rPr>
              <a:t>     Variable      Coefficient Std. Error t-Statistic  Prob.            </a:t>
            </a:r>
          </a:p>
          <a:p>
            <a:r>
              <a:rPr lang="en-US" sz="1400" b="1" dirty="0">
                <a:latin typeface="Courier New" pitchFamily="49" charset="0"/>
              </a:rPr>
              <a:t>============================================================</a:t>
            </a:r>
          </a:p>
          <a:p>
            <a:r>
              <a:rPr lang="en-US" sz="1400" b="1" dirty="0">
                <a:latin typeface="Courier New" pitchFamily="49" charset="0"/>
              </a:rPr>
              <a:t>         C           0.046768   0.133685   0.349839   0.7285          </a:t>
            </a:r>
          </a:p>
          <a:p>
            <a:r>
              <a:rPr lang="en-US" sz="1400" b="1" dirty="0">
                <a:latin typeface="Courier New" pitchFamily="49" charset="0"/>
              </a:rPr>
              <a:t>       LGDPI         1.000341   0.006997   142.9579   0.0000          </a:t>
            </a:r>
          </a:p>
          <a:p>
            <a:r>
              <a:rPr lang="en-US" sz="1400" b="1" dirty="0">
                <a:latin typeface="Courier New" pitchFamily="49" charset="0"/>
              </a:rPr>
              <a:t>        X1          -0.221466   0.196109  -1.129302   0.2662          </a:t>
            </a:r>
          </a:p>
          <a:p>
            <a:r>
              <a:rPr lang="en-US" sz="1400" b="1" dirty="0">
                <a:latin typeface="Courier New" pitchFamily="49" charset="0"/>
              </a:rPr>
              <a:t>        X2          -0.491028   0.134374  -3.654181   0.0008          </a:t>
            </a:r>
          </a:p>
          <a:p>
            <a:r>
              <a:rPr lang="en-US" sz="1400" b="1" dirty="0">
                <a:latin typeface="Courier New" pitchFamily="49" charset="0"/>
              </a:rPr>
              <a:t>     LGPRHOUS       -0.425357   0.033583  -12.66570   0.0000          </a:t>
            </a:r>
          </a:p>
          <a:p>
            <a:r>
              <a:rPr lang="en-US" sz="1400" b="1" dirty="0">
                <a:latin typeface="Courier New" pitchFamily="49" charset="0"/>
              </a:rPr>
              <a:t>        P1          -0.233308   0.298365  -0.781955   0.4394          </a:t>
            </a:r>
          </a:p>
          <a:p>
            <a:r>
              <a:rPr lang="en-US" sz="1400" b="1" dirty="0">
                <a:latin typeface="Courier New" pitchFamily="49" charset="0"/>
              </a:rPr>
              <a:t>        P2           0.378626   0.175710   2.154833   0.0379          </a:t>
            </a:r>
          </a:p>
          <a:p>
            <a:r>
              <a:rPr lang="en-US" sz="1400" b="1" dirty="0">
                <a:latin typeface="Courier New" pitchFamily="49" charset="0"/>
              </a:rPr>
              <a:t>============================================================</a:t>
            </a:r>
          </a:p>
          <a:p>
            <a:r>
              <a:rPr lang="en-US" sz="1400" b="1" dirty="0">
                <a:latin typeface="Courier New" pitchFamily="49" charset="0"/>
              </a:rPr>
              <a:t>R-squared            0.999265    Mean dependent </a:t>
            </a:r>
            <a:r>
              <a:rPr lang="en-US" sz="1400" b="1" dirty="0" err="1">
                <a:latin typeface="Courier New" pitchFamily="49" charset="0"/>
              </a:rPr>
              <a:t>var</a:t>
            </a:r>
            <a:r>
              <a:rPr lang="en-US" sz="1400" b="1" dirty="0">
                <a:latin typeface="Courier New" pitchFamily="49" charset="0"/>
              </a:rPr>
              <a:t> 6.398513          </a:t>
            </a:r>
          </a:p>
          <a:p>
            <a:r>
              <a:rPr lang="en-US" sz="1400" b="1" dirty="0">
                <a:latin typeface="Courier New" pitchFamily="49" charset="0"/>
              </a:rPr>
              <a:t>Adjusted R-squared   0.999143    S.D. dependent </a:t>
            </a:r>
            <a:r>
              <a:rPr lang="en-US" sz="1400" b="1" dirty="0" err="1">
                <a:latin typeface="Courier New" pitchFamily="49" charset="0"/>
              </a:rPr>
              <a:t>var</a:t>
            </a:r>
            <a:r>
              <a:rPr lang="en-US" sz="1400" b="1" dirty="0">
                <a:latin typeface="Courier New" pitchFamily="49" charset="0"/>
              </a:rPr>
              <a:t> 0.406394          </a:t>
            </a:r>
          </a:p>
          <a:p>
            <a:r>
              <a:rPr lang="en-US" sz="1400" b="1" dirty="0">
                <a:latin typeface="Courier New" pitchFamily="49" charset="0"/>
              </a:rPr>
              <a:t>S.E. of regression   0.011899    </a:t>
            </a:r>
            <a:r>
              <a:rPr lang="en-US" sz="1400" b="1" dirty="0" err="1">
                <a:latin typeface="Courier New" pitchFamily="49" charset="0"/>
              </a:rPr>
              <a:t>Akaike</a:t>
            </a:r>
            <a:r>
              <a:rPr lang="en-US" sz="1400" b="1" dirty="0">
                <a:latin typeface="Courier New" pitchFamily="49" charset="0"/>
              </a:rPr>
              <a:t> info criter-5.876897          </a:t>
            </a:r>
          </a:p>
          <a:p>
            <a:r>
              <a:rPr lang="en-US" sz="1400" b="1" dirty="0">
                <a:latin typeface="Courier New" pitchFamily="49" charset="0"/>
              </a:rPr>
              <a:t>Sum squared </a:t>
            </a:r>
            <a:r>
              <a:rPr lang="en-US" sz="1400" b="1" dirty="0" err="1">
                <a:latin typeface="Courier New" pitchFamily="49" charset="0"/>
              </a:rPr>
              <a:t>resid</a:t>
            </a:r>
            <a:r>
              <a:rPr lang="en-US" sz="1400" b="1" dirty="0">
                <a:latin typeface="Courier New" pitchFamily="49" charset="0"/>
              </a:rPr>
              <a:t>    0.005097    Schwarz criterion -5.590190          </a:t>
            </a:r>
          </a:p>
          <a:p>
            <a:r>
              <a:rPr lang="en-US" sz="1400" b="1" dirty="0">
                <a:latin typeface="Courier New" pitchFamily="49" charset="0"/>
              </a:rPr>
              <a:t>Log likelihood       133.3533    F-statistic        8159.882          </a:t>
            </a:r>
          </a:p>
          <a:p>
            <a:r>
              <a:rPr lang="en-US" sz="1400" b="1" dirty="0">
                <a:latin typeface="Courier New" pitchFamily="49" charset="0"/>
              </a:rPr>
              <a:t>Durbin-Watson stat   0.607270    </a:t>
            </a:r>
            <a:r>
              <a:rPr lang="en-US" sz="1400" b="1" dirty="0" err="1">
                <a:latin typeface="Courier New" pitchFamily="49" charset="0"/>
              </a:rPr>
              <a:t>Prob</a:t>
            </a:r>
            <a:r>
              <a:rPr lang="en-US" sz="1400" b="1" dirty="0">
                <a:latin typeface="Courier New" pitchFamily="49" charset="0"/>
              </a:rPr>
              <a:t>(F-statistic)  0.000000          </a:t>
            </a:r>
          </a:p>
          <a:p>
            <a:r>
              <a:rPr lang="en-US" sz="1400" b="1" dirty="0">
                <a:latin typeface="Courier New" pitchFamily="49" charset="0"/>
              </a:rPr>
              <a:t>============================================================</a:t>
            </a:r>
            <a:endParaRPr lang="en-GB" sz="1400" b="1" dirty="0">
              <a:latin typeface="Courier New" pitchFamily="49" charset="0"/>
            </a:endParaRPr>
          </a:p>
        </p:txBody>
      </p:sp>
      <p:sp>
        <p:nvSpPr>
          <p:cNvPr id="15" name="Rectangle 16"/>
          <p:cNvSpPr>
            <a:spLocks noChangeArrowheads="1"/>
          </p:cNvSpPr>
          <p:nvPr/>
        </p:nvSpPr>
        <p:spPr bwMode="auto">
          <a:xfrm>
            <a:off x="0" y="4557225"/>
            <a:ext cx="9144000" cy="67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6" name="Object 15"/>
          <p:cNvGraphicFramePr>
            <a:graphicFrameLocks noChangeAspect="1"/>
          </p:cNvGraphicFramePr>
          <p:nvPr>
            <p:extLst>
              <p:ext uri="{D42A27DB-BD31-4B8C-83A1-F6EECF244321}">
                <p14:modId xmlns:p14="http://schemas.microsoft.com/office/powerpoint/2010/main" val="2220553485"/>
              </p:ext>
            </p:extLst>
          </p:nvPr>
        </p:nvGraphicFramePr>
        <p:xfrm>
          <a:off x="1012825" y="4694400"/>
          <a:ext cx="7804150" cy="374650"/>
        </p:xfrm>
        <a:graphic>
          <a:graphicData uri="http://schemas.openxmlformats.org/presentationml/2006/ole">
            <mc:AlternateContent xmlns:mc="http://schemas.openxmlformats.org/markup-compatibility/2006">
              <mc:Choice xmlns:v="urn:schemas-microsoft-com:vml" Requires="v">
                <p:oleObj spid="_x0000_s182303" name="Equation" r:id="rId3" imgW="7797800" imgH="381000" progId="Equation.3">
                  <p:embed/>
                </p:oleObj>
              </mc:Choice>
              <mc:Fallback>
                <p:oleObj name="Equation" r:id="rId3" imgW="77978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2825" y="4694400"/>
                        <a:ext cx="780415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86000815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5" name="Text Box 11"/>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11.3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http://www.oxfordtextbooks.co.uk/orc/dougherty5e/</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a:solidFill>
                  <a:schemeClr val="bg1"/>
                </a:solidFill>
              </a:rPr>
              <a:t>20 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6" name="Text Box 12"/>
          <p:cNvSpPr txBox="1">
            <a:spLocks noChangeArrowheads="1"/>
          </p:cNvSpPr>
          <p:nvPr/>
        </p:nvSpPr>
        <p:spPr bwMode="auto">
          <a:xfrm>
            <a:off x="8239125" y="6553200"/>
            <a:ext cx="8286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2016.05.21</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432000" y="6984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77833" name="Text Box 9"/>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4</a:t>
            </a:r>
          </a:p>
        </p:txBody>
      </p:sp>
      <p:sp>
        <p:nvSpPr>
          <p:cNvPr id="77834"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Here is a plot of </a:t>
            </a:r>
            <a:r>
              <a:rPr lang="en-GB" sz="1500" b="1" i="1"/>
              <a:t>PRELHOUS</a:t>
            </a:r>
            <a:r>
              <a:rPr lang="en-GB" sz="1500" b="1"/>
              <a:t> for the sample period, 1959</a:t>
            </a:r>
            <a:r>
              <a:rPr lang="en-GB" sz="1500" b="1">
                <a:cs typeface="Arial" charset="0"/>
              </a:rPr>
              <a:t>–</a:t>
            </a:r>
            <a:r>
              <a:rPr lang="en-GB" sz="1500" b="1"/>
              <a:t>2003.</a:t>
            </a:r>
            <a:endParaRPr lang="en-GB" sz="1500" b="1">
              <a:latin typeface="Times New Roman" pitchFamily="18" charset="0"/>
            </a:endParaRPr>
          </a:p>
        </p:txBody>
      </p:sp>
      <p:graphicFrame>
        <p:nvGraphicFramePr>
          <p:cNvPr id="77838" name="Object 14"/>
          <p:cNvGraphicFramePr>
            <a:graphicFrameLocks noChangeAspect="1"/>
          </p:cNvGraphicFramePr>
          <p:nvPr>
            <p:extLst>
              <p:ext uri="{D42A27DB-BD31-4B8C-83A1-F6EECF244321}">
                <p14:modId xmlns:p14="http://schemas.microsoft.com/office/powerpoint/2010/main" val="2875387578"/>
              </p:ext>
            </p:extLst>
          </p:nvPr>
        </p:nvGraphicFramePr>
        <p:xfrm>
          <a:off x="576262" y="869950"/>
          <a:ext cx="7775148" cy="4509089"/>
        </p:xfrm>
        <a:graphic>
          <a:graphicData uri="http://schemas.openxmlformats.org/presentationml/2006/ole">
            <mc:AlternateContent xmlns:mc="http://schemas.openxmlformats.org/markup-compatibility/2006">
              <mc:Choice xmlns:v="urn:schemas-microsoft-com:vml" Requires="v">
                <p:oleObj spid="_x0000_s77901" name="Chart" r:id="rId3" imgW="8639053" imgH="5010099" progId="Excel.Chart.8">
                  <p:embed/>
                </p:oleObj>
              </mc:Choice>
              <mc:Fallback>
                <p:oleObj name="Chart" r:id="rId3" imgW="8639053" imgH="5010099" progId="Excel.Chart.8">
                  <p:embed/>
                  <p:pic>
                    <p:nvPicPr>
                      <p:cNvPr id="0" name="Object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262" y="869950"/>
                        <a:ext cx="7775148" cy="4509089"/>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4" name="Rectangle 5"/>
          <p:cNvSpPr>
            <a:spLocks noChangeArrowheads="1"/>
          </p:cNvSpPr>
          <p:nvPr/>
        </p:nvSpPr>
        <p:spPr bwMode="auto">
          <a:xfrm>
            <a:off x="2552699" y="581025"/>
            <a:ext cx="4152901" cy="1000125"/>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77836" name="Object 12"/>
          <p:cNvGraphicFramePr>
            <a:graphicFrameLocks noChangeAspect="1"/>
          </p:cNvGraphicFramePr>
          <p:nvPr>
            <p:extLst>
              <p:ext uri="{D42A27DB-BD31-4B8C-83A1-F6EECF244321}">
                <p14:modId xmlns:p14="http://schemas.microsoft.com/office/powerpoint/2010/main" val="1157722435"/>
              </p:ext>
            </p:extLst>
          </p:nvPr>
        </p:nvGraphicFramePr>
        <p:xfrm>
          <a:off x="2681288" y="695325"/>
          <a:ext cx="3797300" cy="722313"/>
        </p:xfrm>
        <a:graphic>
          <a:graphicData uri="http://schemas.openxmlformats.org/presentationml/2006/ole">
            <mc:AlternateContent xmlns:mc="http://schemas.openxmlformats.org/markup-compatibility/2006">
              <mc:Choice xmlns:v="urn:schemas-microsoft-com:vml" Requires="v">
                <p:oleObj spid="_x0000_s77902" name="Equation" r:id="rId5" imgW="3797280" imgH="723600" progId="Equation.3">
                  <p:embed/>
                </p:oleObj>
              </mc:Choice>
              <mc:Fallback>
                <p:oleObj name="Equation" r:id="rId5" imgW="3797280" imgH="723600" progId="Equation.3">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81288" y="695325"/>
                        <a:ext cx="3797300" cy="722313"/>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48374"/>
            <a:ext cx="9144000" cy="4802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78859" name="Rectangle 11"/>
          <p:cNvSpPr>
            <a:spLocks noChangeArrowheads="1"/>
          </p:cNvSpPr>
          <p:nvPr/>
        </p:nvSpPr>
        <p:spPr bwMode="auto">
          <a:xfrm>
            <a:off x="319088" y="871200"/>
            <a:ext cx="3081337"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8850" name="Text Box 2"/>
          <p:cNvSpPr txBox="1">
            <a:spLocks noChangeArrowheads="1"/>
          </p:cNvSpPr>
          <p:nvPr/>
        </p:nvSpPr>
        <p:spPr bwMode="auto">
          <a:xfrm>
            <a:off x="301625" y="576000"/>
            <a:ext cx="8532813" cy="4716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600" b="1" dirty="0" smtClean="0">
                <a:latin typeface="Courier New" pitchFamily="49" charset="0"/>
              </a:rPr>
              <a:t>============================================================</a:t>
            </a:r>
            <a:endParaRPr lang="en-US" sz="1600" b="1" dirty="0">
              <a:latin typeface="Courier New" pitchFamily="49" charset="0"/>
            </a:endParaRPr>
          </a:p>
          <a:p>
            <a:r>
              <a:rPr lang="en-US" sz="1600" b="1" dirty="0">
                <a:latin typeface="Courier New" pitchFamily="49" charset="0"/>
              </a:rPr>
              <a:t>Dependent Variable: HOUS                                    </a:t>
            </a:r>
          </a:p>
          <a:p>
            <a:r>
              <a:rPr lang="en-US" sz="1600" b="1" dirty="0">
                <a:latin typeface="Courier New" pitchFamily="49" charset="0"/>
              </a:rPr>
              <a:t>Method: Least Squares                                       </a:t>
            </a:r>
          </a:p>
          <a:p>
            <a:r>
              <a:rPr lang="en-US" sz="1600" b="1" dirty="0">
                <a:latin typeface="Courier New" pitchFamily="49" charset="0"/>
              </a:rPr>
              <a:t>Sample: 1959 2003                                           </a:t>
            </a:r>
          </a:p>
          <a:p>
            <a:r>
              <a:rPr lang="en-US" sz="1600" b="1" dirty="0">
                <a:latin typeface="Courier New" pitchFamily="49" charset="0"/>
              </a:rPr>
              <a:t>Included observations: 45                                   </a:t>
            </a:r>
          </a:p>
          <a:p>
            <a:r>
              <a:rPr lang="en-US" sz="1600" b="1" dirty="0">
                <a:latin typeface="Courier New" pitchFamily="49" charset="0"/>
              </a:rPr>
              <a:t>============================================================</a:t>
            </a:r>
          </a:p>
          <a:p>
            <a:r>
              <a:rPr lang="en-US" sz="1600" b="1" dirty="0">
                <a:latin typeface="Courier New" pitchFamily="49" charset="0"/>
              </a:rPr>
              <a:t>     Variable      Coefficient Std. Error t-Statistic  Prob.  </a:t>
            </a:r>
          </a:p>
          <a:p>
            <a:r>
              <a:rPr lang="en-US" sz="1600" b="1" dirty="0">
                <a:latin typeface="Courier New" pitchFamily="49" charset="0"/>
              </a:rPr>
              <a:t>============================================================</a:t>
            </a:r>
          </a:p>
          <a:p>
            <a:r>
              <a:rPr lang="en-US" sz="1600" b="1" dirty="0">
                <a:latin typeface="Courier New" pitchFamily="49" charset="0"/>
              </a:rPr>
              <a:t>         C           334.6657   37.26625   8.980396   0.0000</a:t>
            </a:r>
          </a:p>
          <a:p>
            <a:r>
              <a:rPr lang="en-US" sz="1600" b="1" dirty="0">
                <a:latin typeface="Courier New" pitchFamily="49" charset="0"/>
              </a:rPr>
              <a:t>        DPI          0.150925   0.001665   90.65785   0.0000</a:t>
            </a:r>
          </a:p>
          <a:p>
            <a:r>
              <a:rPr lang="en-US" sz="1600" b="1" dirty="0">
                <a:latin typeface="Courier New" pitchFamily="49" charset="0"/>
              </a:rPr>
              <a:t>     PRELHOUS       -3.834387   0.460490  -8.326764   0.0000</a:t>
            </a:r>
          </a:p>
          <a:p>
            <a:r>
              <a:rPr lang="en-US" sz="1600" b="1" dirty="0">
                <a:latin typeface="Courier New" pitchFamily="49" charset="0"/>
              </a:rPr>
              <a:t>============================================================</a:t>
            </a:r>
          </a:p>
          <a:p>
            <a:r>
              <a:rPr lang="en-US" sz="1600" b="1" dirty="0">
                <a:latin typeface="Courier New" pitchFamily="49" charset="0"/>
              </a:rPr>
              <a:t>R-squared            0.996722    Mean dependent </a:t>
            </a:r>
            <a:r>
              <a:rPr lang="en-US" sz="1600" b="1" dirty="0" err="1">
                <a:latin typeface="Courier New" pitchFamily="49" charset="0"/>
              </a:rPr>
              <a:t>var</a:t>
            </a:r>
            <a:r>
              <a:rPr lang="en-US" sz="1600" b="1" dirty="0">
                <a:latin typeface="Courier New" pitchFamily="49" charset="0"/>
              </a:rPr>
              <a:t> 630.2830</a:t>
            </a:r>
          </a:p>
          <a:p>
            <a:r>
              <a:rPr lang="en-US" sz="1600" b="1" dirty="0">
                <a:latin typeface="Courier New" pitchFamily="49" charset="0"/>
              </a:rPr>
              <a:t>Adjusted R-squared   0.996566    S.D. dependent </a:t>
            </a:r>
            <a:r>
              <a:rPr lang="en-US" sz="1600" b="1" dirty="0" err="1">
                <a:latin typeface="Courier New" pitchFamily="49" charset="0"/>
              </a:rPr>
              <a:t>var</a:t>
            </a:r>
            <a:r>
              <a:rPr lang="en-US" sz="1600" b="1" dirty="0">
                <a:latin typeface="Courier New" pitchFamily="49" charset="0"/>
              </a:rPr>
              <a:t> 249.2620</a:t>
            </a:r>
          </a:p>
          <a:p>
            <a:r>
              <a:rPr lang="en-US" sz="1600" b="1" dirty="0">
                <a:latin typeface="Courier New" pitchFamily="49" charset="0"/>
              </a:rPr>
              <a:t>S.E. of regression   14.60740    </a:t>
            </a:r>
            <a:r>
              <a:rPr lang="en-US" sz="1600" b="1" dirty="0" err="1">
                <a:latin typeface="Courier New" pitchFamily="49" charset="0"/>
              </a:rPr>
              <a:t>Akaike</a:t>
            </a:r>
            <a:r>
              <a:rPr lang="en-US" sz="1600" b="1" dirty="0">
                <a:latin typeface="Courier New" pitchFamily="49" charset="0"/>
              </a:rPr>
              <a:t> info criteri8.265274</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8961.801    Schwarz criterion  8.385719</a:t>
            </a:r>
          </a:p>
          <a:p>
            <a:r>
              <a:rPr lang="en-US" sz="1600" b="1" dirty="0">
                <a:latin typeface="Courier New" pitchFamily="49" charset="0"/>
              </a:rPr>
              <a:t>Log likelihood      -182.9687    F-statistic        6385.025</a:t>
            </a:r>
          </a:p>
          <a:p>
            <a:r>
              <a:rPr lang="en-US" sz="1600" b="1" dirty="0">
                <a:latin typeface="Courier New" pitchFamily="49" charset="0"/>
              </a:rPr>
              <a:t>Durbin-Watson stat   0.337638    </a:t>
            </a:r>
            <a:r>
              <a:rPr lang="en-US" sz="1600" b="1" dirty="0" err="1">
                <a:latin typeface="Courier New" pitchFamily="49" charset="0"/>
              </a:rPr>
              <a:t>Prob</a:t>
            </a:r>
            <a:r>
              <a:rPr lang="en-US" sz="1600" b="1" dirty="0">
                <a:latin typeface="Courier New" pitchFamily="49" charset="0"/>
              </a:rPr>
              <a:t>(F-statistic)  0.000000</a:t>
            </a:r>
          </a:p>
          <a:p>
            <a:r>
              <a:rPr lang="en-US" sz="1600" b="1" dirty="0" smtClean="0">
                <a:latin typeface="Courier New" pitchFamily="49" charset="0"/>
              </a:rPr>
              <a:t>============================================================</a:t>
            </a:r>
            <a:endParaRPr lang="en-GB" sz="1600" b="1" dirty="0">
              <a:latin typeface="Courier New" pitchFamily="49" charset="0"/>
            </a:endParaRPr>
          </a:p>
        </p:txBody>
      </p:sp>
      <p:sp>
        <p:nvSpPr>
          <p:cNvPr id="78856" name="Text Box 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5</a:t>
            </a:r>
          </a:p>
        </p:txBody>
      </p:sp>
      <p:sp>
        <p:nvSpPr>
          <p:cNvPr id="78857"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Here is the regression output using EViews.  It was obtained by loading the workfile, clicking on Quick, then on Estimate, and then typing HOUS C DPI PRELHOUS in the box.  Note that in EViews you must include C in the command if your model has an intercept.</a:t>
            </a:r>
            <a:endParaRPr lang="en-GB" sz="1500" b="1">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48374"/>
            <a:ext cx="9144000" cy="4802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61800" name="Rectangle 8"/>
          <p:cNvSpPr>
            <a:spLocks noChangeArrowheads="1"/>
          </p:cNvSpPr>
          <p:nvPr/>
        </p:nvSpPr>
        <p:spPr bwMode="auto">
          <a:xfrm>
            <a:off x="320400" y="2817813"/>
            <a:ext cx="36792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Rectangle 11"/>
          <p:cNvSpPr>
            <a:spLocks noChangeArrowheads="1"/>
          </p:cNvSpPr>
          <p:nvPr/>
        </p:nvSpPr>
        <p:spPr bwMode="auto">
          <a:xfrm>
            <a:off x="319088" y="871200"/>
            <a:ext cx="3081337"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Text Box 2"/>
          <p:cNvSpPr txBox="1">
            <a:spLocks noChangeArrowheads="1"/>
          </p:cNvSpPr>
          <p:nvPr/>
        </p:nvSpPr>
        <p:spPr bwMode="auto">
          <a:xfrm>
            <a:off x="301625" y="576000"/>
            <a:ext cx="8532813" cy="4716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600" b="1" dirty="0" smtClean="0">
                <a:latin typeface="Courier New" pitchFamily="49" charset="0"/>
              </a:rPr>
              <a:t>============================================================</a:t>
            </a:r>
            <a:endParaRPr lang="en-US" sz="1600" b="1" dirty="0">
              <a:latin typeface="Courier New" pitchFamily="49" charset="0"/>
            </a:endParaRPr>
          </a:p>
          <a:p>
            <a:r>
              <a:rPr lang="en-US" sz="1600" b="1" dirty="0">
                <a:latin typeface="Courier New" pitchFamily="49" charset="0"/>
              </a:rPr>
              <a:t>Dependent Variable: HOUS                                    </a:t>
            </a:r>
          </a:p>
          <a:p>
            <a:r>
              <a:rPr lang="en-US" sz="1600" b="1" dirty="0">
                <a:latin typeface="Courier New" pitchFamily="49" charset="0"/>
              </a:rPr>
              <a:t>Method: Least Squares                                       </a:t>
            </a:r>
          </a:p>
          <a:p>
            <a:r>
              <a:rPr lang="en-US" sz="1600" b="1" dirty="0">
                <a:latin typeface="Courier New" pitchFamily="49" charset="0"/>
              </a:rPr>
              <a:t>Sample: 1959 2003                                           </a:t>
            </a:r>
          </a:p>
          <a:p>
            <a:r>
              <a:rPr lang="en-US" sz="1600" b="1" dirty="0">
                <a:latin typeface="Courier New" pitchFamily="49" charset="0"/>
              </a:rPr>
              <a:t>Included observations: 45                                   </a:t>
            </a:r>
          </a:p>
          <a:p>
            <a:r>
              <a:rPr lang="en-US" sz="1600" b="1" dirty="0">
                <a:latin typeface="Courier New" pitchFamily="49" charset="0"/>
              </a:rPr>
              <a:t>============================================================</a:t>
            </a:r>
          </a:p>
          <a:p>
            <a:r>
              <a:rPr lang="en-US" sz="1600" b="1" dirty="0">
                <a:latin typeface="Courier New" pitchFamily="49" charset="0"/>
              </a:rPr>
              <a:t>     Variable      Coefficient Std. Error t-Statistic  Prob.  </a:t>
            </a:r>
          </a:p>
          <a:p>
            <a:r>
              <a:rPr lang="en-US" sz="1600" b="1" dirty="0">
                <a:latin typeface="Courier New" pitchFamily="49" charset="0"/>
              </a:rPr>
              <a:t>============================================================</a:t>
            </a:r>
          </a:p>
          <a:p>
            <a:r>
              <a:rPr lang="en-US" sz="1600" b="1" dirty="0">
                <a:latin typeface="Courier New" pitchFamily="49" charset="0"/>
              </a:rPr>
              <a:t>         C           334.6657   37.26625   8.980396   0.0000</a:t>
            </a:r>
          </a:p>
          <a:p>
            <a:r>
              <a:rPr lang="en-US" sz="1600" b="1" dirty="0">
                <a:latin typeface="Courier New" pitchFamily="49" charset="0"/>
              </a:rPr>
              <a:t>        DPI          0.150925   0.001665   90.65785   0.0000</a:t>
            </a:r>
          </a:p>
          <a:p>
            <a:r>
              <a:rPr lang="en-US" sz="1600" b="1" dirty="0">
                <a:latin typeface="Courier New" pitchFamily="49" charset="0"/>
              </a:rPr>
              <a:t>     PRELHOUS       -3.834387   0.460490  -8.326764   0.0000</a:t>
            </a:r>
          </a:p>
          <a:p>
            <a:r>
              <a:rPr lang="en-US" sz="1600" b="1" dirty="0">
                <a:latin typeface="Courier New" pitchFamily="49" charset="0"/>
              </a:rPr>
              <a:t>============================================================</a:t>
            </a:r>
          </a:p>
          <a:p>
            <a:r>
              <a:rPr lang="en-US" sz="1600" b="1" dirty="0">
                <a:latin typeface="Courier New" pitchFamily="49" charset="0"/>
              </a:rPr>
              <a:t>R-squared            0.996722    Mean dependent </a:t>
            </a:r>
            <a:r>
              <a:rPr lang="en-US" sz="1600" b="1" dirty="0" err="1">
                <a:latin typeface="Courier New" pitchFamily="49" charset="0"/>
              </a:rPr>
              <a:t>var</a:t>
            </a:r>
            <a:r>
              <a:rPr lang="en-US" sz="1600" b="1" dirty="0">
                <a:latin typeface="Courier New" pitchFamily="49" charset="0"/>
              </a:rPr>
              <a:t> 630.2830</a:t>
            </a:r>
          </a:p>
          <a:p>
            <a:r>
              <a:rPr lang="en-US" sz="1600" b="1" dirty="0">
                <a:latin typeface="Courier New" pitchFamily="49" charset="0"/>
              </a:rPr>
              <a:t>Adjusted R-squared   0.996566    S.D. dependent </a:t>
            </a:r>
            <a:r>
              <a:rPr lang="en-US" sz="1600" b="1" dirty="0" err="1">
                <a:latin typeface="Courier New" pitchFamily="49" charset="0"/>
              </a:rPr>
              <a:t>var</a:t>
            </a:r>
            <a:r>
              <a:rPr lang="en-US" sz="1600" b="1" dirty="0">
                <a:latin typeface="Courier New" pitchFamily="49" charset="0"/>
              </a:rPr>
              <a:t> 249.2620</a:t>
            </a:r>
          </a:p>
          <a:p>
            <a:r>
              <a:rPr lang="en-US" sz="1600" b="1" dirty="0">
                <a:latin typeface="Courier New" pitchFamily="49" charset="0"/>
              </a:rPr>
              <a:t>S.E. of regression   14.60740    </a:t>
            </a:r>
            <a:r>
              <a:rPr lang="en-US" sz="1600" b="1" dirty="0" err="1">
                <a:latin typeface="Courier New" pitchFamily="49" charset="0"/>
              </a:rPr>
              <a:t>Akaike</a:t>
            </a:r>
            <a:r>
              <a:rPr lang="en-US" sz="1600" b="1" dirty="0">
                <a:latin typeface="Courier New" pitchFamily="49" charset="0"/>
              </a:rPr>
              <a:t> info criteri8.265274</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8961.801    Schwarz criterion  8.385719</a:t>
            </a:r>
          </a:p>
          <a:p>
            <a:r>
              <a:rPr lang="en-US" sz="1600" b="1" dirty="0">
                <a:latin typeface="Courier New" pitchFamily="49" charset="0"/>
              </a:rPr>
              <a:t>Log likelihood      -182.9687    F-statistic        6385.025</a:t>
            </a:r>
          </a:p>
          <a:p>
            <a:r>
              <a:rPr lang="en-US" sz="1600" b="1" dirty="0">
                <a:latin typeface="Courier New" pitchFamily="49" charset="0"/>
              </a:rPr>
              <a:t>Durbin-Watson stat   0.337638    </a:t>
            </a:r>
            <a:r>
              <a:rPr lang="en-US" sz="1600" b="1" dirty="0" err="1">
                <a:latin typeface="Courier New" pitchFamily="49" charset="0"/>
              </a:rPr>
              <a:t>Prob</a:t>
            </a:r>
            <a:r>
              <a:rPr lang="en-US" sz="1600" b="1" dirty="0">
                <a:latin typeface="Courier New" pitchFamily="49" charset="0"/>
              </a:rPr>
              <a:t>(F-statistic)  0.000000</a:t>
            </a:r>
          </a:p>
          <a:p>
            <a:r>
              <a:rPr lang="en-US" sz="1600" b="1" dirty="0" smtClean="0">
                <a:latin typeface="Courier New" pitchFamily="49" charset="0"/>
              </a:rPr>
              <a:t>============================================================</a:t>
            </a:r>
            <a:endParaRPr lang="en-GB" sz="1600" b="1" dirty="0">
              <a:latin typeface="Courier New" pitchFamily="49" charset="0"/>
            </a:endParaRPr>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1797"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6</a:t>
            </a:r>
            <a:endParaRPr lang="en-US" sz="1000">
              <a:solidFill>
                <a:srgbClr val="3366FF"/>
              </a:solidFill>
            </a:endParaRPr>
          </a:p>
        </p:txBody>
      </p:sp>
      <p:sp>
        <p:nvSpPr>
          <p:cNvPr id="161799"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will start by interpreting the coefficients.  The coefficient of </a:t>
            </a:r>
            <a:r>
              <a:rPr lang="en-GB" sz="1500" b="1" i="1"/>
              <a:t>DPI</a:t>
            </a:r>
            <a:r>
              <a:rPr lang="en-GB" sz="1500" b="1"/>
              <a:t> indicates that if aggregate income rises by $1 billion, aggregate expenditure on housing services rises by $151 million.  Is this a plausible figure?</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1565" name="Text Box 1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7</a:t>
            </a:r>
            <a:endParaRPr lang="en-US" sz="1000">
              <a:solidFill>
                <a:srgbClr val="3366FF"/>
              </a:solidFill>
            </a:endParaRPr>
          </a:p>
        </p:txBody>
      </p:sp>
      <p:sp>
        <p:nvSpPr>
          <p:cNvPr id="151567"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Possibly.  It implies that 15 cents out of the marginal dollar are spent on housing.  Housing is the largest category of consumer expenditure, so we would expect a substantial coefficient.  Perhaps it is a little low.</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3" name="Rectangle 5"/>
          <p:cNvSpPr>
            <a:spLocks noChangeArrowheads="1"/>
          </p:cNvSpPr>
          <p:nvPr/>
        </p:nvSpPr>
        <p:spPr bwMode="auto">
          <a:xfrm>
            <a:off x="0" y="548374"/>
            <a:ext cx="9144000" cy="4802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1"/>
          <p:cNvSpPr>
            <a:spLocks noChangeArrowheads="1"/>
          </p:cNvSpPr>
          <p:nvPr/>
        </p:nvSpPr>
        <p:spPr bwMode="auto">
          <a:xfrm>
            <a:off x="319088" y="871200"/>
            <a:ext cx="3081337"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Rectangle 8"/>
          <p:cNvSpPr>
            <a:spLocks noChangeArrowheads="1"/>
          </p:cNvSpPr>
          <p:nvPr/>
        </p:nvSpPr>
        <p:spPr bwMode="auto">
          <a:xfrm>
            <a:off x="320400" y="2817813"/>
            <a:ext cx="36792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2"/>
          <p:cNvSpPr txBox="1">
            <a:spLocks noChangeArrowheads="1"/>
          </p:cNvSpPr>
          <p:nvPr/>
        </p:nvSpPr>
        <p:spPr bwMode="auto">
          <a:xfrm>
            <a:off x="301625" y="576000"/>
            <a:ext cx="8532813" cy="4716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600" b="1" dirty="0" smtClean="0">
                <a:latin typeface="Courier New" pitchFamily="49" charset="0"/>
              </a:rPr>
              <a:t>============================================================</a:t>
            </a:r>
            <a:endParaRPr lang="en-US" sz="1600" b="1" dirty="0">
              <a:latin typeface="Courier New" pitchFamily="49" charset="0"/>
            </a:endParaRPr>
          </a:p>
          <a:p>
            <a:r>
              <a:rPr lang="en-US" sz="1600" b="1" dirty="0">
                <a:latin typeface="Courier New" pitchFamily="49" charset="0"/>
              </a:rPr>
              <a:t>Dependent Variable: HOUS                                    </a:t>
            </a:r>
          </a:p>
          <a:p>
            <a:r>
              <a:rPr lang="en-US" sz="1600" b="1" dirty="0">
                <a:latin typeface="Courier New" pitchFamily="49" charset="0"/>
              </a:rPr>
              <a:t>Method: Least Squares                                       </a:t>
            </a:r>
          </a:p>
          <a:p>
            <a:r>
              <a:rPr lang="en-US" sz="1600" b="1" dirty="0">
                <a:latin typeface="Courier New" pitchFamily="49" charset="0"/>
              </a:rPr>
              <a:t>Sample: 1959 2003                                           </a:t>
            </a:r>
          </a:p>
          <a:p>
            <a:r>
              <a:rPr lang="en-US" sz="1600" b="1" dirty="0">
                <a:latin typeface="Courier New" pitchFamily="49" charset="0"/>
              </a:rPr>
              <a:t>Included observations: 45                                   </a:t>
            </a:r>
          </a:p>
          <a:p>
            <a:r>
              <a:rPr lang="en-US" sz="1600" b="1" dirty="0">
                <a:latin typeface="Courier New" pitchFamily="49" charset="0"/>
              </a:rPr>
              <a:t>============================================================</a:t>
            </a:r>
          </a:p>
          <a:p>
            <a:r>
              <a:rPr lang="en-US" sz="1600" b="1" dirty="0">
                <a:latin typeface="Courier New" pitchFamily="49" charset="0"/>
              </a:rPr>
              <a:t>     Variable      Coefficient Std. Error t-Statistic  Prob.  </a:t>
            </a:r>
          </a:p>
          <a:p>
            <a:r>
              <a:rPr lang="en-US" sz="1600" b="1" dirty="0">
                <a:latin typeface="Courier New" pitchFamily="49" charset="0"/>
              </a:rPr>
              <a:t>============================================================</a:t>
            </a:r>
          </a:p>
          <a:p>
            <a:r>
              <a:rPr lang="en-US" sz="1600" b="1" dirty="0">
                <a:latin typeface="Courier New" pitchFamily="49" charset="0"/>
              </a:rPr>
              <a:t>         C           334.6657   37.26625   8.980396   0.0000</a:t>
            </a:r>
          </a:p>
          <a:p>
            <a:r>
              <a:rPr lang="en-US" sz="1600" b="1" dirty="0">
                <a:latin typeface="Courier New" pitchFamily="49" charset="0"/>
              </a:rPr>
              <a:t>        DPI          0.150925   0.001665   90.65785   0.0000</a:t>
            </a:r>
          </a:p>
          <a:p>
            <a:r>
              <a:rPr lang="en-US" sz="1600" b="1" dirty="0">
                <a:latin typeface="Courier New" pitchFamily="49" charset="0"/>
              </a:rPr>
              <a:t>     PRELHOUS       -3.834387   0.460490  -8.326764   0.0000</a:t>
            </a:r>
          </a:p>
          <a:p>
            <a:r>
              <a:rPr lang="en-US" sz="1600" b="1" dirty="0">
                <a:latin typeface="Courier New" pitchFamily="49" charset="0"/>
              </a:rPr>
              <a:t>============================================================</a:t>
            </a:r>
          </a:p>
          <a:p>
            <a:r>
              <a:rPr lang="en-US" sz="1600" b="1" dirty="0">
                <a:latin typeface="Courier New" pitchFamily="49" charset="0"/>
              </a:rPr>
              <a:t>R-squared            0.996722    Mean dependent </a:t>
            </a:r>
            <a:r>
              <a:rPr lang="en-US" sz="1600" b="1" dirty="0" err="1">
                <a:latin typeface="Courier New" pitchFamily="49" charset="0"/>
              </a:rPr>
              <a:t>var</a:t>
            </a:r>
            <a:r>
              <a:rPr lang="en-US" sz="1600" b="1" dirty="0">
                <a:latin typeface="Courier New" pitchFamily="49" charset="0"/>
              </a:rPr>
              <a:t> 630.2830</a:t>
            </a:r>
          </a:p>
          <a:p>
            <a:r>
              <a:rPr lang="en-US" sz="1600" b="1" dirty="0">
                <a:latin typeface="Courier New" pitchFamily="49" charset="0"/>
              </a:rPr>
              <a:t>Adjusted R-squared   0.996566    S.D. dependent </a:t>
            </a:r>
            <a:r>
              <a:rPr lang="en-US" sz="1600" b="1" dirty="0" err="1">
                <a:latin typeface="Courier New" pitchFamily="49" charset="0"/>
              </a:rPr>
              <a:t>var</a:t>
            </a:r>
            <a:r>
              <a:rPr lang="en-US" sz="1600" b="1" dirty="0">
                <a:latin typeface="Courier New" pitchFamily="49" charset="0"/>
              </a:rPr>
              <a:t> 249.2620</a:t>
            </a:r>
          </a:p>
          <a:p>
            <a:r>
              <a:rPr lang="en-US" sz="1600" b="1" dirty="0">
                <a:latin typeface="Courier New" pitchFamily="49" charset="0"/>
              </a:rPr>
              <a:t>S.E. of regression   14.60740    </a:t>
            </a:r>
            <a:r>
              <a:rPr lang="en-US" sz="1600" b="1" dirty="0" err="1">
                <a:latin typeface="Courier New" pitchFamily="49" charset="0"/>
              </a:rPr>
              <a:t>Akaike</a:t>
            </a:r>
            <a:r>
              <a:rPr lang="en-US" sz="1600" b="1" dirty="0">
                <a:latin typeface="Courier New" pitchFamily="49" charset="0"/>
              </a:rPr>
              <a:t> info criteri8.265274</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8961.801    Schwarz criterion  8.385719</a:t>
            </a:r>
          </a:p>
          <a:p>
            <a:r>
              <a:rPr lang="en-US" sz="1600" b="1" dirty="0">
                <a:latin typeface="Courier New" pitchFamily="49" charset="0"/>
              </a:rPr>
              <a:t>Log likelihood      -182.9687    F-statistic        6385.025</a:t>
            </a:r>
          </a:p>
          <a:p>
            <a:r>
              <a:rPr lang="en-US" sz="1600" b="1" dirty="0">
                <a:latin typeface="Courier New" pitchFamily="49" charset="0"/>
              </a:rPr>
              <a:t>Durbin-Watson stat   0.337638    </a:t>
            </a:r>
            <a:r>
              <a:rPr lang="en-US" sz="1600" b="1" dirty="0" err="1">
                <a:latin typeface="Courier New" pitchFamily="49" charset="0"/>
              </a:rPr>
              <a:t>Prob</a:t>
            </a:r>
            <a:r>
              <a:rPr lang="en-US" sz="1600" b="1" dirty="0">
                <a:latin typeface="Courier New" pitchFamily="49" charset="0"/>
              </a:rPr>
              <a:t>(F-statistic)  0.000000</a:t>
            </a:r>
          </a:p>
          <a:p>
            <a:r>
              <a:rPr lang="en-US" sz="1600" b="1" dirty="0" smtClean="0">
                <a:latin typeface="Courier New" pitchFamily="49" charset="0"/>
              </a:rPr>
              <a:t>============================================================</a:t>
            </a:r>
            <a:endParaRPr lang="en-GB" sz="1600" b="1" dirty="0">
              <a:latin typeface="Courier New" pitchFamily="49"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2589" name="Text Box 1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8</a:t>
            </a:r>
            <a:endParaRPr lang="en-US" sz="1000">
              <a:solidFill>
                <a:srgbClr val="3366FF"/>
              </a:solidFill>
            </a:endParaRPr>
          </a:p>
        </p:txBody>
      </p:sp>
      <p:sp>
        <p:nvSpPr>
          <p:cNvPr id="152591"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coefficient of </a:t>
            </a:r>
            <a:r>
              <a:rPr lang="en-GB" sz="1500" b="1" i="1"/>
              <a:t>PRELHOUS</a:t>
            </a:r>
            <a:r>
              <a:rPr lang="en-GB" sz="1500" b="1"/>
              <a:t> indicates that a one-point increase in this price index causes expenditure on housing to fall by $3.84 billion.  It is not easy to determine whether this is plausible.  At least the effect is negative.</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TIME SERIES MODELS:  STATIC MODELS AND MODELS WITH LAGS</a:t>
            </a:r>
            <a:endParaRPr lang="en-GB" sz="1600" dirty="0">
              <a:latin typeface="Times New Roman" pitchFamily="18" charset="0"/>
            </a:endParaRPr>
          </a:p>
        </p:txBody>
      </p:sp>
      <p:sp>
        <p:nvSpPr>
          <p:cNvPr id="13" name="Rectangle 5"/>
          <p:cNvSpPr>
            <a:spLocks noChangeArrowheads="1"/>
          </p:cNvSpPr>
          <p:nvPr/>
        </p:nvSpPr>
        <p:spPr bwMode="auto">
          <a:xfrm>
            <a:off x="0" y="548374"/>
            <a:ext cx="9144000" cy="4802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1"/>
          <p:cNvSpPr>
            <a:spLocks noChangeArrowheads="1"/>
          </p:cNvSpPr>
          <p:nvPr/>
        </p:nvSpPr>
        <p:spPr bwMode="auto">
          <a:xfrm>
            <a:off x="319088" y="871200"/>
            <a:ext cx="3081337"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Rectangle 8"/>
          <p:cNvSpPr>
            <a:spLocks noChangeArrowheads="1"/>
          </p:cNvSpPr>
          <p:nvPr/>
        </p:nvSpPr>
        <p:spPr bwMode="auto">
          <a:xfrm>
            <a:off x="320400" y="3056400"/>
            <a:ext cx="36792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2"/>
          <p:cNvSpPr txBox="1">
            <a:spLocks noChangeArrowheads="1"/>
          </p:cNvSpPr>
          <p:nvPr/>
        </p:nvSpPr>
        <p:spPr bwMode="auto">
          <a:xfrm>
            <a:off x="301625" y="576000"/>
            <a:ext cx="8532813" cy="4716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600" b="1" dirty="0" smtClean="0">
                <a:latin typeface="Courier New" pitchFamily="49" charset="0"/>
              </a:rPr>
              <a:t>============================================================</a:t>
            </a:r>
            <a:endParaRPr lang="en-US" sz="1600" b="1" dirty="0">
              <a:latin typeface="Courier New" pitchFamily="49" charset="0"/>
            </a:endParaRPr>
          </a:p>
          <a:p>
            <a:r>
              <a:rPr lang="en-US" sz="1600" b="1" dirty="0">
                <a:latin typeface="Courier New" pitchFamily="49" charset="0"/>
              </a:rPr>
              <a:t>Dependent Variable: HOUS                                    </a:t>
            </a:r>
          </a:p>
          <a:p>
            <a:r>
              <a:rPr lang="en-US" sz="1600" b="1" dirty="0">
                <a:latin typeface="Courier New" pitchFamily="49" charset="0"/>
              </a:rPr>
              <a:t>Method: Least Squares                                       </a:t>
            </a:r>
          </a:p>
          <a:p>
            <a:r>
              <a:rPr lang="en-US" sz="1600" b="1" dirty="0">
                <a:latin typeface="Courier New" pitchFamily="49" charset="0"/>
              </a:rPr>
              <a:t>Sample: 1959 2003                                           </a:t>
            </a:r>
          </a:p>
          <a:p>
            <a:r>
              <a:rPr lang="en-US" sz="1600" b="1" dirty="0">
                <a:latin typeface="Courier New" pitchFamily="49" charset="0"/>
              </a:rPr>
              <a:t>Included observations: 45                                   </a:t>
            </a:r>
          </a:p>
          <a:p>
            <a:r>
              <a:rPr lang="en-US" sz="1600" b="1" dirty="0">
                <a:latin typeface="Courier New" pitchFamily="49" charset="0"/>
              </a:rPr>
              <a:t>============================================================</a:t>
            </a:r>
          </a:p>
          <a:p>
            <a:r>
              <a:rPr lang="en-US" sz="1600" b="1" dirty="0">
                <a:latin typeface="Courier New" pitchFamily="49" charset="0"/>
              </a:rPr>
              <a:t>     Variable      Coefficient Std. Error t-Statistic  Prob.  </a:t>
            </a:r>
          </a:p>
          <a:p>
            <a:r>
              <a:rPr lang="en-US" sz="1600" b="1" dirty="0">
                <a:latin typeface="Courier New" pitchFamily="49" charset="0"/>
              </a:rPr>
              <a:t>============================================================</a:t>
            </a:r>
          </a:p>
          <a:p>
            <a:r>
              <a:rPr lang="en-US" sz="1600" b="1" dirty="0">
                <a:latin typeface="Courier New" pitchFamily="49" charset="0"/>
              </a:rPr>
              <a:t>         C           334.6657   37.26625   8.980396   0.0000</a:t>
            </a:r>
          </a:p>
          <a:p>
            <a:r>
              <a:rPr lang="en-US" sz="1600" b="1" dirty="0">
                <a:latin typeface="Courier New" pitchFamily="49" charset="0"/>
              </a:rPr>
              <a:t>        DPI          0.150925   0.001665   90.65785   0.0000</a:t>
            </a:r>
          </a:p>
          <a:p>
            <a:r>
              <a:rPr lang="en-US" sz="1600" b="1" dirty="0">
                <a:latin typeface="Courier New" pitchFamily="49" charset="0"/>
              </a:rPr>
              <a:t>     PRELHOUS       -3.834387   0.460490  -8.326764   0.0000</a:t>
            </a:r>
          </a:p>
          <a:p>
            <a:r>
              <a:rPr lang="en-US" sz="1600" b="1" dirty="0">
                <a:latin typeface="Courier New" pitchFamily="49" charset="0"/>
              </a:rPr>
              <a:t>============================================================</a:t>
            </a:r>
          </a:p>
          <a:p>
            <a:r>
              <a:rPr lang="en-US" sz="1600" b="1" dirty="0">
                <a:latin typeface="Courier New" pitchFamily="49" charset="0"/>
              </a:rPr>
              <a:t>R-squared            0.996722    Mean dependent </a:t>
            </a:r>
            <a:r>
              <a:rPr lang="en-US" sz="1600" b="1" dirty="0" err="1">
                <a:latin typeface="Courier New" pitchFamily="49" charset="0"/>
              </a:rPr>
              <a:t>var</a:t>
            </a:r>
            <a:r>
              <a:rPr lang="en-US" sz="1600" b="1" dirty="0">
                <a:latin typeface="Courier New" pitchFamily="49" charset="0"/>
              </a:rPr>
              <a:t> 630.2830</a:t>
            </a:r>
          </a:p>
          <a:p>
            <a:r>
              <a:rPr lang="en-US" sz="1600" b="1" dirty="0">
                <a:latin typeface="Courier New" pitchFamily="49" charset="0"/>
              </a:rPr>
              <a:t>Adjusted R-squared   0.996566    S.D. dependent </a:t>
            </a:r>
            <a:r>
              <a:rPr lang="en-US" sz="1600" b="1" dirty="0" err="1">
                <a:latin typeface="Courier New" pitchFamily="49" charset="0"/>
              </a:rPr>
              <a:t>var</a:t>
            </a:r>
            <a:r>
              <a:rPr lang="en-US" sz="1600" b="1" dirty="0">
                <a:latin typeface="Courier New" pitchFamily="49" charset="0"/>
              </a:rPr>
              <a:t> 249.2620</a:t>
            </a:r>
          </a:p>
          <a:p>
            <a:r>
              <a:rPr lang="en-US" sz="1600" b="1" dirty="0">
                <a:latin typeface="Courier New" pitchFamily="49" charset="0"/>
              </a:rPr>
              <a:t>S.E. of regression   14.60740    </a:t>
            </a:r>
            <a:r>
              <a:rPr lang="en-US" sz="1600" b="1" dirty="0" err="1">
                <a:latin typeface="Courier New" pitchFamily="49" charset="0"/>
              </a:rPr>
              <a:t>Akaike</a:t>
            </a:r>
            <a:r>
              <a:rPr lang="en-US" sz="1600" b="1" dirty="0">
                <a:latin typeface="Courier New" pitchFamily="49" charset="0"/>
              </a:rPr>
              <a:t> info criteri8.265274</a:t>
            </a:r>
          </a:p>
          <a:p>
            <a:r>
              <a:rPr lang="en-US" sz="1600" b="1" dirty="0">
                <a:latin typeface="Courier New" pitchFamily="49" charset="0"/>
              </a:rPr>
              <a:t>Sum squared </a:t>
            </a:r>
            <a:r>
              <a:rPr lang="en-US" sz="1600" b="1" dirty="0" err="1">
                <a:latin typeface="Courier New" pitchFamily="49" charset="0"/>
              </a:rPr>
              <a:t>resid</a:t>
            </a:r>
            <a:r>
              <a:rPr lang="en-US" sz="1600" b="1" dirty="0">
                <a:latin typeface="Courier New" pitchFamily="49" charset="0"/>
              </a:rPr>
              <a:t>    8961.801    Schwarz criterion  8.385719</a:t>
            </a:r>
          </a:p>
          <a:p>
            <a:r>
              <a:rPr lang="en-US" sz="1600" b="1" dirty="0">
                <a:latin typeface="Courier New" pitchFamily="49" charset="0"/>
              </a:rPr>
              <a:t>Log likelihood      -182.9687    F-statistic        6385.025</a:t>
            </a:r>
          </a:p>
          <a:p>
            <a:r>
              <a:rPr lang="en-US" sz="1600" b="1" dirty="0">
                <a:latin typeface="Courier New" pitchFamily="49" charset="0"/>
              </a:rPr>
              <a:t>Durbin-Watson stat   0.337638    </a:t>
            </a:r>
            <a:r>
              <a:rPr lang="en-US" sz="1600" b="1" dirty="0" err="1">
                <a:latin typeface="Courier New" pitchFamily="49" charset="0"/>
              </a:rPr>
              <a:t>Prob</a:t>
            </a:r>
            <a:r>
              <a:rPr lang="en-US" sz="1600" b="1" dirty="0">
                <a:latin typeface="Courier New" pitchFamily="49" charset="0"/>
              </a:rPr>
              <a:t>(F-statistic)  0.000000</a:t>
            </a:r>
          </a:p>
          <a:p>
            <a:r>
              <a:rPr lang="en-US" sz="1600" b="1" dirty="0" smtClean="0">
                <a:latin typeface="Courier New" pitchFamily="49" charset="0"/>
              </a:rPr>
              <a:t>============================================================</a:t>
            </a:r>
            <a:endParaRPr lang="en-GB" sz="1600" b="1" dirty="0">
              <a:latin typeface="Courier New" pitchFamily="49"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FFFF00"/>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C4A8335-D6ED-493C-98E4-8F44C2C426F6}"/>
</file>

<file path=customXml/itemProps2.xml><?xml version="1.0" encoding="utf-8"?>
<ds:datastoreItem xmlns:ds="http://schemas.openxmlformats.org/officeDocument/2006/customXml" ds:itemID="{E3C86DC4-5CFA-4C37-AE81-4D35D64E5F3D}"/>
</file>

<file path=customXml/itemProps3.xml><?xml version="1.0" encoding="utf-8"?>
<ds:datastoreItem xmlns:ds="http://schemas.openxmlformats.org/officeDocument/2006/customXml" ds:itemID="{247C8791-0402-456D-9DF5-179C1AACC75E}"/>
</file>

<file path=docProps/app.xml><?xml version="1.0" encoding="utf-8"?>
<Properties xmlns="http://schemas.openxmlformats.org/officeDocument/2006/extended-properties" xmlns:vt="http://schemas.openxmlformats.org/officeDocument/2006/docPropsVTypes">
  <TotalTime>3551</TotalTime>
  <Words>3995</Words>
  <Application>Microsoft Office PowerPoint</Application>
  <PresentationFormat>On-screen Show (4:3)</PresentationFormat>
  <Paragraphs>737</Paragraphs>
  <Slides>46</Slides>
  <Notes>0</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46</vt:i4>
      </vt:variant>
    </vt:vector>
  </HeadingPairs>
  <TitlesOfParts>
    <vt:vector size="49" baseType="lpstr">
      <vt:lpstr>Default Design</vt:lpstr>
      <vt:lpstr>Equation</vt:lpstr>
      <vt:lpstr>Chart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106</cp:revision>
  <dcterms:created xsi:type="dcterms:W3CDTF">1998-05-09T13:24:56Z</dcterms:created>
  <dcterms:modified xsi:type="dcterms:W3CDTF">2016-05-26T11:24:49Z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