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5.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360" r:id="rId2"/>
    <p:sldId id="292" r:id="rId3"/>
    <p:sldId id="321" r:id="rId4"/>
    <p:sldId id="322" r:id="rId5"/>
    <p:sldId id="320" r:id="rId6"/>
    <p:sldId id="325" r:id="rId7"/>
    <p:sldId id="324" r:id="rId8"/>
    <p:sldId id="338" r:id="rId9"/>
    <p:sldId id="340" r:id="rId10"/>
    <p:sldId id="354" r:id="rId11"/>
    <p:sldId id="359" r:id="rId12"/>
    <p:sldId id="330" r:id="rId13"/>
    <p:sldId id="342" r:id="rId14"/>
    <p:sldId id="334" r:id="rId15"/>
    <p:sldId id="333" r:id="rId16"/>
    <p:sldId id="348" r:id="rId17"/>
    <p:sldId id="335" r:id="rId18"/>
    <p:sldId id="349" r:id="rId19"/>
    <p:sldId id="350" r:id="rId20"/>
    <p:sldId id="351" r:id="rId21"/>
    <p:sldId id="296" r:id="rId22"/>
    <p:sldId id="297" r:id="rId23"/>
    <p:sldId id="356" r:id="rId24"/>
    <p:sldId id="357" r:id="rId25"/>
    <p:sldId id="358" r:id="rId26"/>
    <p:sldId id="284" r:id="rId2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DDD"/>
    <a:srgbClr val="969696"/>
    <a:srgbClr val="FBFCFF"/>
    <a:srgbClr val="003366"/>
    <a:srgbClr val="F8F8FA"/>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46" autoAdjust="0"/>
    <p:restoredTop sz="98344" autoAdjust="0"/>
  </p:normalViewPr>
  <p:slideViewPr>
    <p:cSldViewPr snapToGrid="0" showGuides="1">
      <p:cViewPr>
        <p:scale>
          <a:sx n="100" d="100"/>
          <a:sy n="100" d="100"/>
        </p:scale>
        <p:origin x="-2172" y="-420"/>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40" d="100"/>
          <a:sy n="40" d="100"/>
        </p:scale>
        <p:origin x="-134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8.wmf"/><Relationship Id="rId5" Type="http://schemas.openxmlformats.org/officeDocument/2006/relationships/image" Target="../media/image3.wmf"/><Relationship Id="rId4"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1981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198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981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981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1981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4B67AA74-4856-4568-852A-F93ADAFD1D57}" type="slidenum">
              <a:rPr lang="en-US"/>
              <a:pPr/>
              <a:t>‹#›</a:t>
            </a:fld>
            <a:endParaRPr lang="en-US"/>
          </a:p>
        </p:txBody>
      </p:sp>
    </p:spTree>
    <p:extLst>
      <p:ext uri="{BB962C8B-B14F-4D97-AF65-F5344CB8AC3E}">
        <p14:creationId xmlns:p14="http://schemas.microsoft.com/office/powerpoint/2010/main" val="2549251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A06DE63-008C-49E7-83FA-3761A49B50E8}" type="slidenum">
              <a:rPr lang="en-US"/>
              <a:pPr/>
              <a:t>‹#›</a:t>
            </a:fld>
            <a:endParaRPr lang="en-US"/>
          </a:p>
        </p:txBody>
      </p:sp>
    </p:spTree>
    <p:extLst>
      <p:ext uri="{BB962C8B-B14F-4D97-AF65-F5344CB8AC3E}">
        <p14:creationId xmlns:p14="http://schemas.microsoft.com/office/powerpoint/2010/main" val="747528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130CA69-D804-4EAE-82BF-27EE4E09D841}" type="slidenum">
              <a:rPr lang="en-US"/>
              <a:pPr/>
              <a:t>‹#›</a:t>
            </a:fld>
            <a:endParaRPr lang="en-US"/>
          </a:p>
        </p:txBody>
      </p:sp>
    </p:spTree>
    <p:extLst>
      <p:ext uri="{BB962C8B-B14F-4D97-AF65-F5344CB8AC3E}">
        <p14:creationId xmlns:p14="http://schemas.microsoft.com/office/powerpoint/2010/main" val="1986296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EAD6859-7E85-4D26-82D9-B9204B4BFF8E}" type="slidenum">
              <a:rPr lang="en-US"/>
              <a:pPr/>
              <a:t>‹#›</a:t>
            </a:fld>
            <a:endParaRPr lang="en-US"/>
          </a:p>
        </p:txBody>
      </p:sp>
    </p:spTree>
    <p:extLst>
      <p:ext uri="{BB962C8B-B14F-4D97-AF65-F5344CB8AC3E}">
        <p14:creationId xmlns:p14="http://schemas.microsoft.com/office/powerpoint/2010/main" val="3664334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1FD29B4-FEB5-43F3-8F00-C6643E585FFC}" type="slidenum">
              <a:rPr lang="en-US"/>
              <a:pPr/>
              <a:t>‹#›</a:t>
            </a:fld>
            <a:endParaRPr lang="en-US"/>
          </a:p>
        </p:txBody>
      </p:sp>
    </p:spTree>
    <p:extLst>
      <p:ext uri="{BB962C8B-B14F-4D97-AF65-F5344CB8AC3E}">
        <p14:creationId xmlns:p14="http://schemas.microsoft.com/office/powerpoint/2010/main" val="3991455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5046A1D-7356-4584-98C4-C88C65A26D10}" type="slidenum">
              <a:rPr lang="en-US"/>
              <a:pPr/>
              <a:t>‹#›</a:t>
            </a:fld>
            <a:endParaRPr lang="en-US"/>
          </a:p>
        </p:txBody>
      </p:sp>
    </p:spTree>
    <p:extLst>
      <p:ext uri="{BB962C8B-B14F-4D97-AF65-F5344CB8AC3E}">
        <p14:creationId xmlns:p14="http://schemas.microsoft.com/office/powerpoint/2010/main" val="3621010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1933C39-DC90-43CC-A80D-DBD1B8D8DDB6}" type="slidenum">
              <a:rPr lang="en-US"/>
              <a:pPr/>
              <a:t>‹#›</a:t>
            </a:fld>
            <a:endParaRPr lang="en-US"/>
          </a:p>
        </p:txBody>
      </p:sp>
    </p:spTree>
    <p:extLst>
      <p:ext uri="{BB962C8B-B14F-4D97-AF65-F5344CB8AC3E}">
        <p14:creationId xmlns:p14="http://schemas.microsoft.com/office/powerpoint/2010/main" val="3682933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645D230-263A-4B96-A47D-FE5966893994}" type="slidenum">
              <a:rPr lang="en-US"/>
              <a:pPr/>
              <a:t>‹#›</a:t>
            </a:fld>
            <a:endParaRPr lang="en-US"/>
          </a:p>
        </p:txBody>
      </p:sp>
    </p:spTree>
    <p:extLst>
      <p:ext uri="{BB962C8B-B14F-4D97-AF65-F5344CB8AC3E}">
        <p14:creationId xmlns:p14="http://schemas.microsoft.com/office/powerpoint/2010/main" val="854238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F48558F-673C-491E-8DF6-CBDF7673E2B5}" type="slidenum">
              <a:rPr lang="en-US"/>
              <a:pPr/>
              <a:t>‹#›</a:t>
            </a:fld>
            <a:endParaRPr lang="en-US"/>
          </a:p>
        </p:txBody>
      </p:sp>
    </p:spTree>
    <p:extLst>
      <p:ext uri="{BB962C8B-B14F-4D97-AF65-F5344CB8AC3E}">
        <p14:creationId xmlns:p14="http://schemas.microsoft.com/office/powerpoint/2010/main" val="4282804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BC590E9-873F-4CB0-8FB7-539445F6CADF}" type="slidenum">
              <a:rPr lang="en-US"/>
              <a:pPr/>
              <a:t>‹#›</a:t>
            </a:fld>
            <a:endParaRPr lang="en-US"/>
          </a:p>
        </p:txBody>
      </p:sp>
    </p:spTree>
    <p:extLst>
      <p:ext uri="{BB962C8B-B14F-4D97-AF65-F5344CB8AC3E}">
        <p14:creationId xmlns:p14="http://schemas.microsoft.com/office/powerpoint/2010/main" val="2009874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09CE4C7-5E71-4C40-A176-29F0155F8540}" type="slidenum">
              <a:rPr lang="en-US"/>
              <a:pPr/>
              <a:t>‹#›</a:t>
            </a:fld>
            <a:endParaRPr lang="en-US"/>
          </a:p>
        </p:txBody>
      </p:sp>
    </p:spTree>
    <p:extLst>
      <p:ext uri="{BB962C8B-B14F-4D97-AF65-F5344CB8AC3E}">
        <p14:creationId xmlns:p14="http://schemas.microsoft.com/office/powerpoint/2010/main" val="293442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DFDF042-15A6-4E52-85E7-C870C8BF1AFA}" type="slidenum">
              <a:rPr lang="en-US"/>
              <a:pPr/>
              <a:t>‹#›</a:t>
            </a:fld>
            <a:endParaRPr lang="en-US"/>
          </a:p>
        </p:txBody>
      </p:sp>
    </p:spTree>
    <p:extLst>
      <p:ext uri="{BB962C8B-B14F-4D97-AF65-F5344CB8AC3E}">
        <p14:creationId xmlns:p14="http://schemas.microsoft.com/office/powerpoint/2010/main" val="3761138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56BCD21F-6DB3-4607-A94C-01F7A92C666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6.bin"/><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4.wmf"/></Relationships>
</file>

<file path=ppt/slides/_rels/slide1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5.wmf"/><Relationship Id="rId5" Type="http://schemas.openxmlformats.org/officeDocument/2006/relationships/oleObject" Target="../embeddings/oleObject11.bin"/><Relationship Id="rId10" Type="http://schemas.openxmlformats.org/officeDocument/2006/relationships/image" Target="../media/image2.wmf"/><Relationship Id="rId4" Type="http://schemas.openxmlformats.org/officeDocument/2006/relationships/image" Target="../media/image4.wmf"/><Relationship Id="rId9"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wmf"/></Relationships>
</file>

<file path=ppt/slides/_rels/slide17.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18.bin"/><Relationship Id="rId14" Type="http://schemas.openxmlformats.org/officeDocument/2006/relationships/image" Target="../media/image8.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2.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9.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10: </a:t>
            </a:r>
            <a:r>
              <a:rPr lang="en-US" dirty="0">
                <a:solidFill>
                  <a:schemeClr val="bg1"/>
                </a:solidFill>
                <a:latin typeface="Arial" pitchFamily="34" charset="0"/>
                <a:cs typeface="Arial" pitchFamily="34" charset="0"/>
              </a:rPr>
              <a:t>Binary Choice and Limited Dependent Variable Models, and Maximum Likelihood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292488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5349" name="Text Box 102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85350" name="Text Box 10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result of regressing </a:t>
            </a:r>
            <a:r>
              <a:rPr lang="en-GB" sz="1500" b="1" i="1" dirty="0"/>
              <a:t>GRAD</a:t>
            </a:r>
            <a:r>
              <a:rPr lang="en-GB" sz="1500" b="1" dirty="0"/>
              <a:t> on </a:t>
            </a:r>
            <a:r>
              <a:rPr lang="en-GB" sz="1500" b="1" i="1" dirty="0"/>
              <a:t>ASVABC</a:t>
            </a:r>
            <a:r>
              <a:rPr lang="en-GB" sz="1500" b="1" dirty="0"/>
              <a:t>.  It suggests that </a:t>
            </a:r>
            <a:r>
              <a:rPr lang="en-GB" sz="1500" b="1" dirty="0" smtClean="0"/>
              <a:t>an increase of one unit in </a:t>
            </a:r>
            <a:r>
              <a:rPr lang="en-GB" sz="1500" b="1" dirty="0"/>
              <a:t>the </a:t>
            </a:r>
            <a:r>
              <a:rPr lang="en-GB" sz="1500" b="1" i="1" dirty="0"/>
              <a:t>ASVABC</a:t>
            </a:r>
            <a:r>
              <a:rPr lang="en-GB" sz="1500" b="1" dirty="0"/>
              <a:t> score increases the probability of graduating by </a:t>
            </a:r>
            <a:r>
              <a:rPr lang="en-GB" sz="1500" b="1" dirty="0" smtClean="0"/>
              <a:t>0.106, </a:t>
            </a:r>
            <a:r>
              <a:rPr lang="en-GB" sz="1500" b="1" dirty="0"/>
              <a:t>that is, </a:t>
            </a:r>
            <a:r>
              <a:rPr lang="en-GB" sz="1500" b="1" dirty="0" smtClean="0"/>
              <a:t>10.6%. </a:t>
            </a:r>
            <a:r>
              <a:rPr lang="en-GB" sz="1500" b="1" i="1" dirty="0" smtClean="0"/>
              <a:t>ASVABC</a:t>
            </a:r>
            <a:r>
              <a:rPr lang="en-GB" sz="1500" b="1" dirty="0" smtClean="0"/>
              <a:t> is scaled so that it has mean 0 and its units are standard deviations.</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3" name="Rectangle 5"/>
          <p:cNvSpPr>
            <a:spLocks noChangeArrowheads="1"/>
          </p:cNvSpPr>
          <p:nvPr/>
        </p:nvSpPr>
        <p:spPr bwMode="auto">
          <a:xfrm>
            <a:off x="0" y="548372"/>
            <a:ext cx="9144000" cy="4071253"/>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2"/>
          <p:cNvSpPr>
            <a:spLocks noChangeArrowheads="1"/>
          </p:cNvSpPr>
          <p:nvPr/>
        </p:nvSpPr>
        <p:spPr bwMode="auto">
          <a:xfrm>
            <a:off x="365125" y="1482450"/>
            <a:ext cx="18923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3"/>
          <p:cNvSpPr>
            <a:spLocks noChangeArrowheads="1"/>
          </p:cNvSpPr>
          <p:nvPr/>
        </p:nvSpPr>
        <p:spPr bwMode="auto">
          <a:xfrm>
            <a:off x="365125" y="3902775"/>
            <a:ext cx="25128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4"/>
          <p:cNvSpPr>
            <a:spLocks noChangeArrowheads="1"/>
          </p:cNvSpPr>
          <p:nvPr/>
        </p:nvSpPr>
        <p:spPr bwMode="auto">
          <a:xfrm>
            <a:off x="365125" y="846000"/>
            <a:ext cx="3054350" cy="230400"/>
          </a:xfrm>
          <a:prstGeom prst="rect">
            <a:avLst/>
          </a:prstGeom>
          <a:solidFill>
            <a:srgbClr val="DDDDDD"/>
          </a:solidFill>
          <a:ln>
            <a:noFill/>
          </a:ln>
          <a:effectLst/>
        </p:spPr>
        <p:txBody>
          <a:bodyPr wrap="none" anchor="ctr"/>
          <a:lstStyle/>
          <a:p>
            <a:endParaRPr lang="en-GB"/>
          </a:p>
        </p:txBody>
      </p:sp>
      <p:sp>
        <p:nvSpPr>
          <p:cNvPr id="19" name="Rectangle 2"/>
          <p:cNvSpPr>
            <a:spLocks noChangeArrowheads="1"/>
          </p:cNvSpPr>
          <p:nvPr/>
        </p:nvSpPr>
        <p:spPr bwMode="auto">
          <a:xfrm>
            <a:off x="365125" y="637200"/>
            <a:ext cx="1555200" cy="230400"/>
          </a:xfrm>
          <a:prstGeom prst="rect">
            <a:avLst/>
          </a:prstGeom>
          <a:solidFill>
            <a:srgbClr val="DDDDDD"/>
          </a:solidFill>
          <a:ln>
            <a:noFill/>
          </a:ln>
          <a:effectLst/>
        </p:spPr>
        <p:txBody>
          <a:bodyPr wrap="none" anchor="ctr"/>
          <a:lstStyle/>
          <a:p>
            <a:endParaRPr lang="en-GB"/>
          </a:p>
        </p:txBody>
      </p:sp>
      <p:sp>
        <p:nvSpPr>
          <p:cNvPr id="16" name="Text Box 4"/>
          <p:cNvSpPr txBox="1">
            <a:spLocks noChangeArrowheads="1"/>
          </p:cNvSpPr>
          <p:nvPr/>
        </p:nvSpPr>
        <p:spPr bwMode="auto">
          <a:xfrm>
            <a:off x="301625" y="597601"/>
            <a:ext cx="8532813" cy="3974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gen </a:t>
            </a:r>
            <a:r>
              <a:rPr lang="en-US" sz="1400" b="1" dirty="0">
                <a:latin typeface="Courier New" pitchFamily="49" charset="0"/>
              </a:rPr>
              <a:t>GRAD = 0</a:t>
            </a:r>
          </a:p>
          <a:p>
            <a:r>
              <a:rPr lang="en-US" sz="1400" b="1" dirty="0" smtClean="0">
                <a:latin typeface="Courier New" pitchFamily="49" charset="0"/>
              </a:rPr>
              <a:t>. </a:t>
            </a:r>
            <a:r>
              <a:rPr lang="en-US" sz="1400" b="1" dirty="0">
                <a:latin typeface="Courier New" pitchFamily="49" charset="0"/>
              </a:rPr>
              <a:t>replace GRAD = 1 if S &gt; 11</a:t>
            </a:r>
          </a:p>
          <a:p>
            <a:r>
              <a:rPr lang="en-US" sz="1400" b="1" dirty="0" smtClean="0">
                <a:latin typeface="Courier New" pitchFamily="49" charset="0"/>
              </a:rPr>
              <a:t>(452 </a:t>
            </a:r>
            <a:r>
              <a:rPr lang="en-US" sz="1400" b="1" dirty="0">
                <a:latin typeface="Courier New" pitchFamily="49" charset="0"/>
              </a:rPr>
              <a:t>real changes made)</a:t>
            </a:r>
          </a:p>
          <a:p>
            <a:endParaRPr lang="en-US" sz="1400" b="1" dirty="0">
              <a:latin typeface="Courier New" pitchFamily="49" charset="0"/>
            </a:endParaRPr>
          </a:p>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GRAD ASVABC</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58.01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4.52721798     1  4.52721798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38.864782   498  .078041731           R-squared     =  0.1043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43.392   499  .086957916           Root MSE      =  .27936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GRAD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.1060002   .0139173     7.62   0.000     .0786564     .133344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.87522   .0130523    67.06   0.000     .8495757    .9008643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046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90472" name="Text Box 8"/>
          <p:cNvSpPr txBox="1">
            <a:spLocks noChangeArrowheads="1"/>
          </p:cNvSpPr>
          <p:nvPr/>
        </p:nvSpPr>
        <p:spPr bwMode="auto">
          <a:xfrm>
            <a:off x="304800" y="58388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intercept implies that an individual with the mean </a:t>
            </a:r>
            <a:r>
              <a:rPr lang="en-US" sz="1500" b="1" i="1" dirty="0"/>
              <a:t>ASVABC</a:t>
            </a:r>
            <a:r>
              <a:rPr lang="en-US" sz="1500" b="1" dirty="0"/>
              <a:t> score, 0</a:t>
            </a:r>
            <a:r>
              <a:rPr lang="en-US" sz="1500" b="1" dirty="0" smtClean="0"/>
              <a:t>, </a:t>
            </a:r>
            <a:r>
              <a:rPr lang="en-US" sz="1500" b="1" dirty="0"/>
              <a:t>would have an 88 percent probability of graduating.</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7" name="Rectangle 5"/>
          <p:cNvSpPr>
            <a:spLocks noChangeArrowheads="1"/>
          </p:cNvSpPr>
          <p:nvPr/>
        </p:nvSpPr>
        <p:spPr bwMode="auto">
          <a:xfrm>
            <a:off x="0" y="548372"/>
            <a:ext cx="9144000" cy="4071253"/>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2"/>
          <p:cNvSpPr>
            <a:spLocks noChangeArrowheads="1"/>
          </p:cNvSpPr>
          <p:nvPr/>
        </p:nvSpPr>
        <p:spPr bwMode="auto">
          <a:xfrm>
            <a:off x="365125" y="1482450"/>
            <a:ext cx="18923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3"/>
          <p:cNvSpPr>
            <a:spLocks noChangeArrowheads="1"/>
          </p:cNvSpPr>
          <p:nvPr/>
        </p:nvSpPr>
        <p:spPr bwMode="auto">
          <a:xfrm>
            <a:off x="365125" y="4112325"/>
            <a:ext cx="25128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4"/>
          <p:cNvSpPr>
            <a:spLocks noChangeArrowheads="1"/>
          </p:cNvSpPr>
          <p:nvPr/>
        </p:nvSpPr>
        <p:spPr bwMode="auto">
          <a:xfrm>
            <a:off x="365125" y="846000"/>
            <a:ext cx="3054350" cy="230400"/>
          </a:xfrm>
          <a:prstGeom prst="rect">
            <a:avLst/>
          </a:prstGeom>
          <a:solidFill>
            <a:srgbClr val="DDDDDD"/>
          </a:solidFill>
          <a:ln>
            <a:noFill/>
          </a:ln>
          <a:effectLst/>
        </p:spPr>
        <p:txBody>
          <a:bodyPr wrap="none" anchor="ctr"/>
          <a:lstStyle/>
          <a:p>
            <a:endParaRPr lang="en-GB"/>
          </a:p>
        </p:txBody>
      </p:sp>
      <p:sp>
        <p:nvSpPr>
          <p:cNvPr id="21" name="Rectangle 2"/>
          <p:cNvSpPr>
            <a:spLocks noChangeArrowheads="1"/>
          </p:cNvSpPr>
          <p:nvPr/>
        </p:nvSpPr>
        <p:spPr bwMode="auto">
          <a:xfrm>
            <a:off x="365125" y="637200"/>
            <a:ext cx="1555200" cy="230400"/>
          </a:xfrm>
          <a:prstGeom prst="rect">
            <a:avLst/>
          </a:prstGeom>
          <a:solidFill>
            <a:srgbClr val="DDDDDD"/>
          </a:solidFill>
          <a:ln>
            <a:noFill/>
          </a:ln>
          <a:effectLst/>
        </p:spPr>
        <p:txBody>
          <a:bodyPr wrap="none" anchor="ctr"/>
          <a:lstStyle/>
          <a:p>
            <a:endParaRPr lang="en-GB"/>
          </a:p>
        </p:txBody>
      </p:sp>
      <p:sp>
        <p:nvSpPr>
          <p:cNvPr id="22" name="Text Box 4"/>
          <p:cNvSpPr txBox="1">
            <a:spLocks noChangeArrowheads="1"/>
          </p:cNvSpPr>
          <p:nvPr/>
        </p:nvSpPr>
        <p:spPr bwMode="auto">
          <a:xfrm>
            <a:off x="301625" y="597601"/>
            <a:ext cx="8532813" cy="3974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gen </a:t>
            </a:r>
            <a:r>
              <a:rPr lang="en-US" sz="1400" b="1" dirty="0">
                <a:latin typeface="Courier New" pitchFamily="49" charset="0"/>
              </a:rPr>
              <a:t>GRAD = 0</a:t>
            </a:r>
          </a:p>
          <a:p>
            <a:r>
              <a:rPr lang="en-US" sz="1400" b="1" dirty="0" smtClean="0">
                <a:latin typeface="Courier New" pitchFamily="49" charset="0"/>
              </a:rPr>
              <a:t>. </a:t>
            </a:r>
            <a:r>
              <a:rPr lang="en-US" sz="1400" b="1" dirty="0">
                <a:latin typeface="Courier New" pitchFamily="49" charset="0"/>
              </a:rPr>
              <a:t>replace GRAD = 1 if S &gt; 11</a:t>
            </a:r>
          </a:p>
          <a:p>
            <a:r>
              <a:rPr lang="en-US" sz="1400" b="1" dirty="0" smtClean="0">
                <a:latin typeface="Courier New" pitchFamily="49" charset="0"/>
              </a:rPr>
              <a:t>(452 </a:t>
            </a:r>
            <a:r>
              <a:rPr lang="en-US" sz="1400" b="1" dirty="0">
                <a:latin typeface="Courier New" pitchFamily="49" charset="0"/>
              </a:rPr>
              <a:t>real changes made)</a:t>
            </a:r>
          </a:p>
          <a:p>
            <a:endParaRPr lang="en-US" sz="1400" b="1" dirty="0">
              <a:latin typeface="Courier New" pitchFamily="49" charset="0"/>
            </a:endParaRPr>
          </a:p>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GRAD ASVABC</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58.01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4.52721798     1  4.52721798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38.864782   498  .078041731           R-squared     =  0.1043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43.392   499  .086957916           Root MSE      =  .27936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GRAD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.1060002   .0139173     7.62   0.000     .0786564     .133344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.87522   .0130523    67.06   0.000     .8495757    .9008643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5873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Unfortunately, the linear probability model has some serious shortcomings.  First, there are problems with the disturbance term.</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2" name="Rectangle 11"/>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58750" name="Equation" r:id="rId3" imgW="3403440" imgH="444240" progId="Equation.3">
                  <p:embed/>
                </p:oleObj>
              </mc:Choice>
              <mc:Fallback>
                <p:oleObj name="Equation" r:id="rId3" imgW="3403440" imgH="44424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10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7101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usual, the value of the dependent variable </a:t>
            </a:r>
            <a:r>
              <a:rPr lang="en-GB" sz="1500" b="1" i="1"/>
              <a:t>Y</a:t>
            </a:r>
            <a:r>
              <a:rPr lang="en-GB" sz="1500" b="1" i="1" baseline="-25000"/>
              <a:t>i</a:t>
            </a:r>
            <a:r>
              <a:rPr lang="en-GB" sz="1500" b="1" i="1"/>
              <a:t> </a:t>
            </a:r>
            <a:r>
              <a:rPr lang="en-GB" sz="1500" b="1"/>
              <a:t>in observation </a:t>
            </a:r>
            <a:r>
              <a:rPr lang="en-GB" sz="1500" b="1" i="1"/>
              <a:t>i</a:t>
            </a:r>
            <a:r>
              <a:rPr lang="en-GB" sz="1500" b="1"/>
              <a:t> has a nonstochastic component and a random component.  The nonstochastic component depends on </a:t>
            </a:r>
            <a:r>
              <a:rPr lang="en-GB" sz="1500" b="1" i="1"/>
              <a:t>X</a:t>
            </a:r>
            <a:r>
              <a:rPr lang="en-GB" sz="1500" b="1" i="1" baseline="-25000"/>
              <a:t>i</a:t>
            </a:r>
            <a:r>
              <a:rPr lang="en-GB" sz="1500" b="1"/>
              <a:t> and the parameters.  The random component is the disturbance term.</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3" name="Rectangle 16"/>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1"/>
          <p:cNvGraphicFramePr>
            <a:graphicFrameLocks noChangeAspect="1"/>
          </p:cNvGraphicFramePr>
          <p:nvPr>
            <p:extLst>
              <p:ext uri="{D42A27DB-BD31-4B8C-83A1-F6EECF244321}">
                <p14:modId xmlns:p14="http://schemas.microsoft.com/office/powerpoint/2010/main" val="2689135166"/>
              </p:ext>
            </p:extLst>
          </p:nvPr>
        </p:nvGraphicFramePr>
        <p:xfrm>
          <a:off x="2965450" y="1406525"/>
          <a:ext cx="1955800" cy="444500"/>
        </p:xfrm>
        <a:graphic>
          <a:graphicData uri="http://schemas.openxmlformats.org/presentationml/2006/ole">
            <mc:AlternateContent xmlns:mc="http://schemas.openxmlformats.org/markup-compatibility/2006">
              <mc:Choice xmlns:v="urn:schemas-microsoft-com:vml" Requires="v">
                <p:oleObj spid="_x0000_s171046" name="Equation" r:id="rId3" imgW="1955520" imgH="444240" progId="Equation.3">
                  <p:embed/>
                </p:oleObj>
              </mc:Choice>
              <mc:Fallback>
                <p:oleObj name="Equation" r:id="rId3" imgW="1955520" imgH="444240" progId="Equation.3">
                  <p:embed/>
                  <p:pic>
                    <p:nvPicPr>
                      <p:cNvPr id="0" name=""/>
                      <p:cNvPicPr>
                        <a:picLocks noChangeAspect="1" noChangeArrowheads="1"/>
                      </p:cNvPicPr>
                      <p:nvPr/>
                    </p:nvPicPr>
                    <p:blipFill>
                      <a:blip r:embed="rId4"/>
                      <a:srcRect/>
                      <a:stretch>
                        <a:fillRect/>
                      </a:stretch>
                    </p:blipFill>
                    <p:spPr bwMode="auto">
                      <a:xfrm>
                        <a:off x="2965450" y="1406525"/>
                        <a:ext cx="195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71047" name="Equation" r:id="rId5" imgW="3403440" imgH="444240" progId="Equation.3">
                  <p:embed/>
                </p:oleObj>
              </mc:Choice>
              <mc:Fallback>
                <p:oleObj name="Equation" r:id="rId5" imgW="3403440" imgH="444240"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28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628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nonstochastic component in observation </a:t>
            </a:r>
            <a:r>
              <a:rPr lang="en-GB" sz="1500" b="1" i="1"/>
              <a:t>i</a:t>
            </a:r>
            <a:r>
              <a:rPr lang="en-GB" sz="1500" b="1"/>
              <a:t> is its expected value in that observation.  This is simple to compute, because it can take only two values.  It is 1 with probability </a:t>
            </a:r>
            <a:r>
              <a:rPr lang="en-GB" sz="1500" b="1" i="1"/>
              <a:t>p</a:t>
            </a:r>
            <a:r>
              <a:rPr lang="en-GB" sz="1500" b="1" i="1" baseline="-25000"/>
              <a:t>i</a:t>
            </a:r>
            <a:r>
              <a:rPr lang="en-GB" sz="1500" b="1"/>
              <a:t> and 0 with probability (1 </a:t>
            </a:r>
            <a:r>
              <a:rPr lang="en-GB" sz="1500" b="1">
                <a:cs typeface="Arial" charset="0"/>
              </a:rPr>
              <a:t>–</a:t>
            </a:r>
            <a:r>
              <a:rPr lang="en-GB" sz="1500" b="1"/>
              <a:t> </a:t>
            </a:r>
            <a:r>
              <a:rPr lang="en-GB" sz="1500" b="1" i="1"/>
              <a:t>p</a:t>
            </a:r>
            <a:r>
              <a:rPr lang="en-GB" sz="1500" b="1" i="1" baseline="-25000"/>
              <a:t>i</a:t>
            </a:r>
            <a:r>
              <a:rPr lang="en-GB" sz="1500" b="1"/>
              <a:t>)   The expected value in observation </a:t>
            </a:r>
            <a:r>
              <a:rPr lang="en-GB" sz="1500" b="1" i="1"/>
              <a:t>i</a:t>
            </a:r>
            <a:r>
              <a:rPr lang="en-GB" sz="1500" b="1"/>
              <a:t> is therefore </a:t>
            </a:r>
            <a:r>
              <a:rPr lang="en-GB" sz="1500" b="1" i="1">
                <a:latin typeface="Symbol" pitchFamily="18" charset="2"/>
              </a:rPr>
              <a:t>b</a:t>
            </a:r>
            <a:r>
              <a:rPr lang="en-GB" sz="1500" b="1" baseline="-25000"/>
              <a:t>1</a:t>
            </a:r>
            <a:r>
              <a:rPr lang="en-GB" sz="1500" b="1"/>
              <a:t> + </a:t>
            </a:r>
            <a:r>
              <a:rPr lang="en-GB" sz="1500" b="1" i="1">
                <a:latin typeface="Symbol" pitchFamily="18" charset="2"/>
              </a:rPr>
              <a:t>b</a:t>
            </a:r>
            <a:r>
              <a:rPr lang="en-GB" sz="1500" b="1" baseline="-25000"/>
              <a:t>2</a:t>
            </a:r>
            <a:r>
              <a:rPr lang="en-GB" sz="1500" b="1" i="1"/>
              <a:t>X</a:t>
            </a:r>
            <a:r>
              <a:rPr lang="en-GB" sz="1500" b="1" i="1" baseline="-25000"/>
              <a:t>i</a:t>
            </a:r>
            <a:r>
              <a:rPr lang="en-GB" sz="1500" b="1"/>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4" name="Rectangle 16"/>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20664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641165799"/>
              </p:ext>
            </p:extLst>
          </p:nvPr>
        </p:nvGraphicFramePr>
        <p:xfrm>
          <a:off x="2520000" y="2159000"/>
          <a:ext cx="5537200" cy="444500"/>
        </p:xfrm>
        <a:graphic>
          <a:graphicData uri="http://schemas.openxmlformats.org/presentationml/2006/ole">
            <mc:AlternateContent xmlns:mc="http://schemas.openxmlformats.org/markup-compatibility/2006">
              <mc:Choice xmlns:v="urn:schemas-microsoft-com:vml" Requires="v">
                <p:oleObj spid="_x0000_s162869" name="Equation" r:id="rId3" imgW="5537160" imgH="444240" progId="Equation.3">
                  <p:embed/>
                </p:oleObj>
              </mc:Choice>
              <mc:Fallback>
                <p:oleObj name="Equation" r:id="rId3" imgW="5537160" imgH="444240" progId="Equation.3">
                  <p:embed/>
                  <p:pic>
                    <p:nvPicPr>
                      <p:cNvPr id="0" name=""/>
                      <p:cNvPicPr>
                        <a:picLocks noChangeAspect="1" noChangeArrowheads="1"/>
                      </p:cNvPicPr>
                      <p:nvPr/>
                    </p:nvPicPr>
                    <p:blipFill>
                      <a:blip r:embed="rId4"/>
                      <a:srcRect/>
                      <a:stretch>
                        <a:fillRect/>
                      </a:stretch>
                    </p:blipFill>
                    <p:spPr bwMode="auto">
                      <a:xfrm>
                        <a:off x="2520000" y="2159000"/>
                        <a:ext cx="55372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1"/>
          <p:cNvGraphicFramePr>
            <a:graphicFrameLocks noChangeAspect="1"/>
          </p:cNvGraphicFramePr>
          <p:nvPr>
            <p:extLst>
              <p:ext uri="{D42A27DB-BD31-4B8C-83A1-F6EECF244321}">
                <p14:modId xmlns:p14="http://schemas.microsoft.com/office/powerpoint/2010/main" val="2446174516"/>
              </p:ext>
            </p:extLst>
          </p:nvPr>
        </p:nvGraphicFramePr>
        <p:xfrm>
          <a:off x="2965450" y="1406525"/>
          <a:ext cx="1955800" cy="444500"/>
        </p:xfrm>
        <a:graphic>
          <a:graphicData uri="http://schemas.openxmlformats.org/presentationml/2006/ole">
            <mc:AlternateContent xmlns:mc="http://schemas.openxmlformats.org/markup-compatibility/2006">
              <mc:Choice xmlns:v="urn:schemas-microsoft-com:vml" Requires="v">
                <p:oleObj spid="_x0000_s162870" name="Equation" r:id="rId5" imgW="1955520" imgH="444240" progId="Equation.3">
                  <p:embed/>
                </p:oleObj>
              </mc:Choice>
              <mc:Fallback>
                <p:oleObj name="Equation" r:id="rId5" imgW="1955520" imgH="444240" progId="Equation.3">
                  <p:embed/>
                  <p:pic>
                    <p:nvPicPr>
                      <p:cNvPr id="0" name=""/>
                      <p:cNvPicPr>
                        <a:picLocks noChangeAspect="1" noChangeArrowheads="1"/>
                      </p:cNvPicPr>
                      <p:nvPr/>
                    </p:nvPicPr>
                    <p:blipFill>
                      <a:blip r:embed="rId6"/>
                      <a:srcRect/>
                      <a:stretch>
                        <a:fillRect/>
                      </a:stretch>
                    </p:blipFill>
                    <p:spPr bwMode="auto">
                      <a:xfrm>
                        <a:off x="2965450" y="1406525"/>
                        <a:ext cx="195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62871" name="Equation" r:id="rId7" imgW="3403440" imgH="444240" progId="Equation.3">
                  <p:embed/>
                </p:oleObj>
              </mc:Choice>
              <mc:Fallback>
                <p:oleObj name="Equation" r:id="rId7" imgW="3403440" imgH="44424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17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6180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means that we can rewrite the model as shown.</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5" name="Rectangle 16"/>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20664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28260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641165799"/>
              </p:ext>
            </p:extLst>
          </p:nvPr>
        </p:nvGraphicFramePr>
        <p:xfrm>
          <a:off x="2520000" y="2159000"/>
          <a:ext cx="5537200" cy="444500"/>
        </p:xfrm>
        <a:graphic>
          <a:graphicData uri="http://schemas.openxmlformats.org/presentationml/2006/ole">
            <mc:AlternateContent xmlns:mc="http://schemas.openxmlformats.org/markup-compatibility/2006">
              <mc:Choice xmlns:v="urn:schemas-microsoft-com:vml" Requires="v">
                <p:oleObj spid="_x0000_s161862" name="Equation" r:id="rId3" imgW="5537160" imgH="444240" progId="Equation.3">
                  <p:embed/>
                </p:oleObj>
              </mc:Choice>
              <mc:Fallback>
                <p:oleObj name="Equation" r:id="rId3" imgW="5537160" imgH="444240" progId="Equation.3">
                  <p:embed/>
                  <p:pic>
                    <p:nvPicPr>
                      <p:cNvPr id="0" name=""/>
                      <p:cNvPicPr>
                        <a:picLocks noChangeAspect="1" noChangeArrowheads="1"/>
                      </p:cNvPicPr>
                      <p:nvPr/>
                    </p:nvPicPr>
                    <p:blipFill>
                      <a:blip r:embed="rId4"/>
                      <a:srcRect/>
                      <a:stretch>
                        <a:fillRect/>
                      </a:stretch>
                    </p:blipFill>
                    <p:spPr bwMode="auto">
                      <a:xfrm>
                        <a:off x="2520000" y="2159000"/>
                        <a:ext cx="55372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7"/>
          <p:cNvGraphicFramePr>
            <a:graphicFrameLocks noChangeAspect="1"/>
          </p:cNvGraphicFramePr>
          <p:nvPr>
            <p:extLst>
              <p:ext uri="{D42A27DB-BD31-4B8C-83A1-F6EECF244321}">
                <p14:modId xmlns:p14="http://schemas.microsoft.com/office/powerpoint/2010/main" val="2158339539"/>
              </p:ext>
            </p:extLst>
          </p:nvPr>
        </p:nvGraphicFramePr>
        <p:xfrm>
          <a:off x="2966400" y="2981325"/>
          <a:ext cx="2362200" cy="381000"/>
        </p:xfrm>
        <a:graphic>
          <a:graphicData uri="http://schemas.openxmlformats.org/presentationml/2006/ole">
            <mc:AlternateContent xmlns:mc="http://schemas.openxmlformats.org/markup-compatibility/2006">
              <mc:Choice xmlns:v="urn:schemas-microsoft-com:vml" Requires="v">
                <p:oleObj spid="_x0000_s161863" name="Equation" r:id="rId5" imgW="2361960" imgH="380880" progId="Equation.3">
                  <p:embed/>
                </p:oleObj>
              </mc:Choice>
              <mc:Fallback>
                <p:oleObj name="Equation" r:id="rId5" imgW="23619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6400" y="2981325"/>
                        <a:ext cx="2362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1"/>
          <p:cNvGraphicFramePr>
            <a:graphicFrameLocks noChangeAspect="1"/>
          </p:cNvGraphicFramePr>
          <p:nvPr>
            <p:extLst>
              <p:ext uri="{D42A27DB-BD31-4B8C-83A1-F6EECF244321}">
                <p14:modId xmlns:p14="http://schemas.microsoft.com/office/powerpoint/2010/main" val="2446174516"/>
              </p:ext>
            </p:extLst>
          </p:nvPr>
        </p:nvGraphicFramePr>
        <p:xfrm>
          <a:off x="2965450" y="1406525"/>
          <a:ext cx="1955800" cy="444500"/>
        </p:xfrm>
        <a:graphic>
          <a:graphicData uri="http://schemas.openxmlformats.org/presentationml/2006/ole">
            <mc:AlternateContent xmlns:mc="http://schemas.openxmlformats.org/markup-compatibility/2006">
              <mc:Choice xmlns:v="urn:schemas-microsoft-com:vml" Requires="v">
                <p:oleObj spid="_x0000_s161864" name="Equation" r:id="rId7" imgW="1955520" imgH="444240" progId="Equation.3">
                  <p:embed/>
                </p:oleObj>
              </mc:Choice>
              <mc:Fallback>
                <p:oleObj name="Equation" r:id="rId7" imgW="1955520" imgH="444240" progId="Equation.3">
                  <p:embed/>
                  <p:pic>
                    <p:nvPicPr>
                      <p:cNvPr id="0" name=""/>
                      <p:cNvPicPr>
                        <a:picLocks noChangeAspect="1" noChangeArrowheads="1"/>
                      </p:cNvPicPr>
                      <p:nvPr/>
                    </p:nvPicPr>
                    <p:blipFill>
                      <a:blip r:embed="rId8"/>
                      <a:srcRect/>
                      <a:stretch>
                        <a:fillRect/>
                      </a:stretch>
                    </p:blipFill>
                    <p:spPr bwMode="auto">
                      <a:xfrm>
                        <a:off x="2965450" y="1406525"/>
                        <a:ext cx="195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61865" name="Equation" r:id="rId9" imgW="3403440" imgH="444240" progId="Equation.3">
                  <p:embed/>
                </p:oleObj>
              </mc:Choice>
              <mc:Fallback>
                <p:oleObj name="Equation" r:id="rId9" imgW="3403440" imgH="44424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9202"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79204" name="Line 4"/>
          <p:cNvSpPr>
            <a:spLocks noChangeAspect="1" noChangeShapeType="1"/>
          </p:cNvSpPr>
          <p:nvPr/>
        </p:nvSpPr>
        <p:spPr bwMode="auto">
          <a:xfrm flipV="1">
            <a:off x="1928813" y="1246188"/>
            <a:ext cx="0" cy="36528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79205" name="Line 5"/>
          <p:cNvSpPr>
            <a:spLocks noChangeAspect="1" noChangeShapeType="1"/>
          </p:cNvSpPr>
          <p:nvPr/>
        </p:nvSpPr>
        <p:spPr bwMode="auto">
          <a:xfrm>
            <a:off x="1938338" y="4902200"/>
            <a:ext cx="56324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79206" name="Line 6"/>
          <p:cNvSpPr>
            <a:spLocks noChangeAspect="1" noChangeShapeType="1"/>
          </p:cNvSpPr>
          <p:nvPr/>
        </p:nvSpPr>
        <p:spPr bwMode="auto">
          <a:xfrm flipV="1">
            <a:off x="4830763" y="2809875"/>
            <a:ext cx="0" cy="206375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79207" name="Line 7"/>
          <p:cNvSpPr>
            <a:spLocks noChangeAspect="1" noChangeShapeType="1"/>
          </p:cNvSpPr>
          <p:nvPr/>
        </p:nvSpPr>
        <p:spPr bwMode="auto">
          <a:xfrm>
            <a:off x="1928813" y="1655763"/>
            <a:ext cx="5480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9208" name="Line 8"/>
          <p:cNvSpPr>
            <a:spLocks noChangeAspect="1" noChangeShapeType="1"/>
          </p:cNvSpPr>
          <p:nvPr/>
        </p:nvSpPr>
        <p:spPr bwMode="auto">
          <a:xfrm flipV="1">
            <a:off x="1938338" y="1987550"/>
            <a:ext cx="5327650" cy="1789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9209" name="Line 9"/>
          <p:cNvSpPr>
            <a:spLocks noChangeAspect="1" noChangeShapeType="1"/>
          </p:cNvSpPr>
          <p:nvPr/>
        </p:nvSpPr>
        <p:spPr bwMode="auto">
          <a:xfrm flipV="1">
            <a:off x="4830763" y="1658938"/>
            <a:ext cx="0" cy="1131887"/>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79210" name="Text Box 10"/>
          <p:cNvSpPr txBox="1">
            <a:spLocks noChangeAspect="1" noChangeArrowheads="1"/>
          </p:cNvSpPr>
          <p:nvPr/>
        </p:nvSpPr>
        <p:spPr bwMode="auto">
          <a:xfrm>
            <a:off x="7315200" y="5003800"/>
            <a:ext cx="430213" cy="4302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endParaRPr lang="en-GB" sz="2400">
              <a:solidFill>
                <a:srgbClr val="000000"/>
              </a:solidFill>
              <a:latin typeface="Times New Roman" pitchFamily="18" charset="0"/>
            </a:endParaRPr>
          </a:p>
        </p:txBody>
      </p:sp>
      <p:sp>
        <p:nvSpPr>
          <p:cNvPr id="179211" name="Text Box 11"/>
          <p:cNvSpPr txBox="1">
            <a:spLocks noChangeAspect="1" noChangeArrowheads="1"/>
          </p:cNvSpPr>
          <p:nvPr/>
        </p:nvSpPr>
        <p:spPr bwMode="auto">
          <a:xfrm>
            <a:off x="4729163" y="5003800"/>
            <a:ext cx="452437" cy="452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endParaRPr lang="en-GB" sz="2400">
              <a:solidFill>
                <a:srgbClr val="000000"/>
              </a:solidFill>
              <a:latin typeface="Times New Roman" pitchFamily="18" charset="0"/>
            </a:endParaRPr>
          </a:p>
        </p:txBody>
      </p:sp>
      <p:sp>
        <p:nvSpPr>
          <p:cNvPr id="179212" name="Text Box 12"/>
          <p:cNvSpPr txBox="1">
            <a:spLocks noChangeAspect="1" noChangeArrowheads="1"/>
          </p:cNvSpPr>
          <p:nvPr/>
        </p:nvSpPr>
        <p:spPr bwMode="auto">
          <a:xfrm>
            <a:off x="1685925" y="149383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1</a:t>
            </a:r>
            <a:endParaRPr lang="en-GB" sz="2400">
              <a:solidFill>
                <a:srgbClr val="000000"/>
              </a:solidFill>
              <a:latin typeface="Times New Roman" pitchFamily="18" charset="0"/>
            </a:endParaRPr>
          </a:p>
        </p:txBody>
      </p:sp>
      <p:sp>
        <p:nvSpPr>
          <p:cNvPr id="179213" name="Text Box 13"/>
          <p:cNvSpPr txBox="1">
            <a:spLocks noChangeAspect="1" noChangeArrowheads="1"/>
          </p:cNvSpPr>
          <p:nvPr/>
        </p:nvSpPr>
        <p:spPr bwMode="auto">
          <a:xfrm>
            <a:off x="1685925" y="487838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0</a:t>
            </a:r>
            <a:endParaRPr lang="en-GB" sz="2400">
              <a:solidFill>
                <a:srgbClr val="000000"/>
              </a:solidFill>
              <a:latin typeface="Times New Roman" pitchFamily="18" charset="0"/>
            </a:endParaRPr>
          </a:p>
        </p:txBody>
      </p:sp>
      <p:sp>
        <p:nvSpPr>
          <p:cNvPr id="179214" name="Line 14"/>
          <p:cNvSpPr>
            <a:spLocks noChangeAspect="1" noChangeShapeType="1"/>
          </p:cNvSpPr>
          <p:nvPr/>
        </p:nvSpPr>
        <p:spPr bwMode="auto">
          <a:xfrm>
            <a:off x="1928813" y="2809875"/>
            <a:ext cx="548005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9215" name="Text Box 15"/>
          <p:cNvSpPr txBox="1">
            <a:spLocks noChangeAspect="1" noChangeArrowheads="1"/>
          </p:cNvSpPr>
          <p:nvPr/>
        </p:nvSpPr>
        <p:spPr bwMode="auto">
          <a:xfrm>
            <a:off x="762000" y="2541588"/>
            <a:ext cx="1143000" cy="4587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a:solidFill>
                  <a:srgbClr val="000000"/>
                </a:solidFill>
                <a:latin typeface="Times New Roman" pitchFamily="18" charset="0"/>
              </a:rPr>
              <a:t>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179216" name="Oval 16"/>
          <p:cNvSpPr>
            <a:spLocks noChangeAspect="1" noChangeArrowheads="1"/>
          </p:cNvSpPr>
          <p:nvPr/>
        </p:nvSpPr>
        <p:spPr bwMode="auto">
          <a:xfrm>
            <a:off x="4776788" y="2755900"/>
            <a:ext cx="92075" cy="92075"/>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9217" name="Text Box 17"/>
          <p:cNvSpPr txBox="1">
            <a:spLocks noChangeAspect="1" noChangeArrowheads="1"/>
          </p:cNvSpPr>
          <p:nvPr/>
        </p:nvSpPr>
        <p:spPr bwMode="auto">
          <a:xfrm>
            <a:off x="1309688" y="1017588"/>
            <a:ext cx="914400" cy="381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Y, p</a:t>
            </a:r>
            <a:endParaRPr lang="en-GB" sz="2400">
              <a:solidFill>
                <a:srgbClr val="000000"/>
              </a:solidFill>
              <a:latin typeface="Times New Roman" pitchFamily="18" charset="0"/>
            </a:endParaRPr>
          </a:p>
        </p:txBody>
      </p:sp>
      <p:sp>
        <p:nvSpPr>
          <p:cNvPr id="179222"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7922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probability function is thus also the nonstochastic component of the relationship between </a:t>
            </a:r>
            <a:r>
              <a:rPr lang="en-GB" sz="1500" b="1" i="1"/>
              <a:t>Y</a:t>
            </a:r>
            <a:r>
              <a:rPr lang="en-GB" sz="1500" b="1"/>
              <a:t> and </a:t>
            </a:r>
            <a:r>
              <a:rPr lang="en-GB" sz="1500" b="1" i="1"/>
              <a:t>X</a:t>
            </a:r>
            <a:r>
              <a:rPr lang="en-GB" sz="1500" b="1"/>
              <a:t>.</a:t>
            </a:r>
            <a:endParaRPr lang="en-GB" sz="1500" b="1">
              <a:latin typeface="Times New Roman" pitchFamily="18" charset="0"/>
            </a:endParaRPr>
          </a:p>
        </p:txBody>
      </p:sp>
      <p:sp>
        <p:nvSpPr>
          <p:cNvPr id="179224" name="Text Box 24"/>
          <p:cNvSpPr txBox="1">
            <a:spLocks noChangeAspect="1" noChangeArrowheads="1"/>
          </p:cNvSpPr>
          <p:nvPr/>
        </p:nvSpPr>
        <p:spPr bwMode="auto">
          <a:xfrm>
            <a:off x="1585913" y="3565525"/>
            <a:ext cx="381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endParaRPr lang="en-GB" sz="2400" b="1" i="1" baseline="-25000">
              <a:solidFill>
                <a:srgbClr val="000000"/>
              </a:solidFill>
              <a:latin typeface="Times New Roman" pitchFamily="18"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94576" name="Equation" r:id="rId3" imgW="3403440" imgH="444240" progId="Equation.3">
                  <p:embed/>
                </p:oleObj>
              </mc:Choice>
              <mc:Fallback>
                <p:oleObj name="Equation" r:id="rId3" imgW="3403440" imgH="44424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0664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28260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3585600"/>
            <a:ext cx="9144000" cy="110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8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graphicFrame>
        <p:nvGraphicFramePr>
          <p:cNvPr id="163846" name="Object 6"/>
          <p:cNvGraphicFramePr>
            <a:graphicFrameLocks noChangeAspect="1"/>
          </p:cNvGraphicFramePr>
          <p:nvPr>
            <p:extLst>
              <p:ext uri="{D42A27DB-BD31-4B8C-83A1-F6EECF244321}">
                <p14:modId xmlns:p14="http://schemas.microsoft.com/office/powerpoint/2010/main" val="572567014"/>
              </p:ext>
            </p:extLst>
          </p:nvPr>
        </p:nvGraphicFramePr>
        <p:xfrm>
          <a:off x="2520000" y="2159000"/>
          <a:ext cx="5537200" cy="444500"/>
        </p:xfrm>
        <a:graphic>
          <a:graphicData uri="http://schemas.openxmlformats.org/presentationml/2006/ole">
            <mc:AlternateContent xmlns:mc="http://schemas.openxmlformats.org/markup-compatibility/2006">
              <mc:Choice xmlns:v="urn:schemas-microsoft-com:vml" Requires="v">
                <p:oleObj spid="_x0000_s163959" name="Equation" r:id="rId3" imgW="5537160" imgH="444240" progId="Equation.3">
                  <p:embed/>
                </p:oleObj>
              </mc:Choice>
              <mc:Fallback>
                <p:oleObj name="Equation" r:id="rId3" imgW="5537160" imgH="444240" progId="Equation.3">
                  <p:embed/>
                  <p:pic>
                    <p:nvPicPr>
                      <p:cNvPr id="0" name="Object 6"/>
                      <p:cNvPicPr>
                        <a:picLocks noChangeAspect="1" noChangeArrowheads="1"/>
                      </p:cNvPicPr>
                      <p:nvPr/>
                    </p:nvPicPr>
                    <p:blipFill>
                      <a:blip r:embed="rId4"/>
                      <a:srcRect/>
                      <a:stretch>
                        <a:fillRect/>
                      </a:stretch>
                    </p:blipFill>
                    <p:spPr bwMode="auto">
                      <a:xfrm>
                        <a:off x="2520000" y="2159000"/>
                        <a:ext cx="55372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47" name="Object 7"/>
          <p:cNvGraphicFramePr>
            <a:graphicFrameLocks noChangeAspect="1"/>
          </p:cNvGraphicFramePr>
          <p:nvPr>
            <p:extLst>
              <p:ext uri="{D42A27DB-BD31-4B8C-83A1-F6EECF244321}">
                <p14:modId xmlns:p14="http://schemas.microsoft.com/office/powerpoint/2010/main" val="4195482433"/>
              </p:ext>
            </p:extLst>
          </p:nvPr>
        </p:nvGraphicFramePr>
        <p:xfrm>
          <a:off x="2966400" y="2981325"/>
          <a:ext cx="2362200" cy="381000"/>
        </p:xfrm>
        <a:graphic>
          <a:graphicData uri="http://schemas.openxmlformats.org/presentationml/2006/ole">
            <mc:AlternateContent xmlns:mc="http://schemas.openxmlformats.org/markup-compatibility/2006">
              <mc:Choice xmlns:v="urn:schemas-microsoft-com:vml" Requires="v">
                <p:oleObj spid="_x0000_s163960" name="Equation" r:id="rId5" imgW="2361960" imgH="380880" progId="Equation.3">
                  <p:embed/>
                </p:oleObj>
              </mc:Choice>
              <mc:Fallback>
                <p:oleObj name="Equation" r:id="rId5" imgW="2361960" imgH="3808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6400" y="2981325"/>
                        <a:ext cx="2362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48" name="Object 8"/>
          <p:cNvGraphicFramePr>
            <a:graphicFrameLocks noChangeAspect="1"/>
          </p:cNvGraphicFramePr>
          <p:nvPr>
            <p:extLst>
              <p:ext uri="{D42A27DB-BD31-4B8C-83A1-F6EECF244321}">
                <p14:modId xmlns:p14="http://schemas.microsoft.com/office/powerpoint/2010/main" val="2275382172"/>
              </p:ext>
            </p:extLst>
          </p:nvPr>
        </p:nvGraphicFramePr>
        <p:xfrm>
          <a:off x="2970000" y="3705225"/>
          <a:ext cx="3784600" cy="381000"/>
        </p:xfrm>
        <a:graphic>
          <a:graphicData uri="http://schemas.openxmlformats.org/presentationml/2006/ole">
            <mc:AlternateContent xmlns:mc="http://schemas.openxmlformats.org/markup-compatibility/2006">
              <mc:Choice xmlns:v="urn:schemas-microsoft-com:vml" Requires="v">
                <p:oleObj spid="_x0000_s163961" name="Equation" r:id="rId7" imgW="3784320" imgH="380880" progId="Equation.3">
                  <p:embed/>
                </p:oleObj>
              </mc:Choice>
              <mc:Fallback>
                <p:oleObj name="Equation" r:id="rId7" imgW="3784320" imgH="38088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0000" y="3705225"/>
                        <a:ext cx="3784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49" name="Object 9"/>
          <p:cNvGraphicFramePr>
            <a:graphicFrameLocks noChangeAspect="1"/>
          </p:cNvGraphicFramePr>
          <p:nvPr>
            <p:extLst>
              <p:ext uri="{D42A27DB-BD31-4B8C-83A1-F6EECF244321}">
                <p14:modId xmlns:p14="http://schemas.microsoft.com/office/powerpoint/2010/main" val="2545606506"/>
              </p:ext>
            </p:extLst>
          </p:nvPr>
        </p:nvGraphicFramePr>
        <p:xfrm>
          <a:off x="2970000" y="4162425"/>
          <a:ext cx="3594100" cy="381000"/>
        </p:xfrm>
        <a:graphic>
          <a:graphicData uri="http://schemas.openxmlformats.org/presentationml/2006/ole">
            <mc:AlternateContent xmlns:mc="http://schemas.openxmlformats.org/markup-compatibility/2006">
              <mc:Choice xmlns:v="urn:schemas-microsoft-com:vml" Requires="v">
                <p:oleObj spid="_x0000_s163962" name="Equation" r:id="rId9" imgW="3593880" imgH="380880" progId="Equation.3">
                  <p:embed/>
                </p:oleObj>
              </mc:Choice>
              <mc:Fallback>
                <p:oleObj name="Equation" r:id="rId9" imgW="3593880" imgH="38088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0000" y="4162425"/>
                        <a:ext cx="359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3850"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observation </a:t>
            </a:r>
            <a:r>
              <a:rPr lang="en-GB" sz="1500" b="1" i="1" dirty="0"/>
              <a:t>i</a:t>
            </a:r>
            <a:r>
              <a:rPr lang="en-GB" sz="1500" b="1" dirty="0"/>
              <a:t>, for </a:t>
            </a:r>
            <a:r>
              <a:rPr lang="en-GB" sz="1500" b="1" i="1" dirty="0"/>
              <a:t>Y</a:t>
            </a:r>
            <a:r>
              <a:rPr lang="en-GB" sz="1500" b="1" i="1" baseline="-25000" dirty="0"/>
              <a:t>i</a:t>
            </a:r>
            <a:r>
              <a:rPr lang="en-GB" sz="1500" b="1" dirty="0"/>
              <a:t> to be 1, </a:t>
            </a:r>
            <a:r>
              <a:rPr lang="en-GB" sz="1500" b="1" i="1" dirty="0" err="1"/>
              <a:t>u</a:t>
            </a:r>
            <a:r>
              <a:rPr lang="en-GB" sz="1500" b="1" i="1" baseline="-25000" dirty="0" err="1"/>
              <a:t>i</a:t>
            </a:r>
            <a:r>
              <a:rPr lang="en-GB" sz="1500" b="1" dirty="0"/>
              <a:t> must be (1 </a:t>
            </a:r>
            <a:r>
              <a:rPr lang="en-GB" sz="1500" b="1" dirty="0">
                <a:cs typeface="Arial" charset="0"/>
              </a:rPr>
              <a:t>–</a:t>
            </a:r>
            <a:r>
              <a:rPr lang="en-GB" sz="1500" b="1" dirty="0"/>
              <a:t> </a:t>
            </a:r>
            <a:r>
              <a:rPr lang="en-GB" sz="1500" b="1" i="1" dirty="0">
                <a:latin typeface="Symbol" pitchFamily="18" charset="2"/>
              </a:rPr>
              <a:t>b</a:t>
            </a:r>
            <a:r>
              <a:rPr lang="en-GB" sz="1500" b="1" baseline="-25000" dirty="0"/>
              <a:t>1</a:t>
            </a:r>
            <a:r>
              <a:rPr lang="en-GB" sz="1500" b="1" dirty="0"/>
              <a:t> </a:t>
            </a:r>
            <a:r>
              <a:rPr lang="en-GB" sz="1500" b="1" dirty="0">
                <a:cs typeface="Arial" charset="0"/>
              </a:rPr>
              <a:t>–</a:t>
            </a:r>
            <a:r>
              <a:rPr lang="en-GB" sz="1500" b="1" dirty="0"/>
              <a:t> </a:t>
            </a:r>
            <a:r>
              <a:rPr lang="en-GB" sz="1500" b="1" i="1" dirty="0">
                <a:latin typeface="Symbol" pitchFamily="18" charset="2"/>
              </a:rPr>
              <a:t>b</a:t>
            </a:r>
            <a:r>
              <a:rPr lang="en-GB" sz="1500" b="1" baseline="-25000" dirty="0"/>
              <a:t>2</a:t>
            </a:r>
            <a:r>
              <a:rPr lang="en-GB" sz="1500" b="1" i="1" dirty="0"/>
              <a:t>X</a:t>
            </a:r>
            <a:r>
              <a:rPr lang="en-GB" sz="1500" b="1" i="1" baseline="-25000" dirty="0"/>
              <a:t>i</a:t>
            </a:r>
            <a:r>
              <a:rPr lang="en-GB" sz="1500" b="1" dirty="0"/>
              <a:t>).  For </a:t>
            </a:r>
            <a:r>
              <a:rPr lang="en-GB" sz="1500" b="1" i="1" dirty="0"/>
              <a:t>Y</a:t>
            </a:r>
            <a:r>
              <a:rPr lang="en-GB" sz="1500" b="1" i="1" baseline="-25000" dirty="0"/>
              <a:t>i</a:t>
            </a:r>
            <a:r>
              <a:rPr lang="en-GB" sz="1500" b="1" dirty="0"/>
              <a:t> to be 0, </a:t>
            </a:r>
            <a:r>
              <a:rPr lang="en-GB" sz="1500" b="1" i="1" dirty="0" err="1"/>
              <a:t>u</a:t>
            </a:r>
            <a:r>
              <a:rPr lang="en-GB" sz="1500" b="1" i="1" baseline="-25000" dirty="0" err="1"/>
              <a:t>i</a:t>
            </a:r>
            <a:r>
              <a:rPr lang="en-GB" sz="1500" b="1" dirty="0"/>
              <a:t> must be (</a:t>
            </a:r>
            <a:r>
              <a:rPr lang="en-GB" sz="1500" b="1" dirty="0">
                <a:cs typeface="Arial" charset="0"/>
              </a:rPr>
              <a:t>–</a:t>
            </a:r>
            <a:r>
              <a:rPr lang="en-GB" sz="1500" b="1" dirty="0"/>
              <a:t> </a:t>
            </a:r>
            <a:r>
              <a:rPr lang="en-GB" sz="1500" b="1" i="1" dirty="0">
                <a:latin typeface="Symbol" pitchFamily="18" charset="2"/>
              </a:rPr>
              <a:t>b</a:t>
            </a:r>
            <a:r>
              <a:rPr lang="en-GB" sz="1500" b="1" baseline="-25000" dirty="0"/>
              <a:t>1</a:t>
            </a:r>
            <a:r>
              <a:rPr lang="en-GB" sz="1500" b="1" dirty="0"/>
              <a:t> </a:t>
            </a:r>
            <a:r>
              <a:rPr lang="en-GB" sz="1500" b="1" dirty="0">
                <a:cs typeface="Arial" charset="0"/>
              </a:rPr>
              <a:t>–</a:t>
            </a:r>
            <a:r>
              <a:rPr lang="en-GB" sz="1500" b="1" dirty="0"/>
              <a:t> </a:t>
            </a:r>
            <a:r>
              <a:rPr lang="en-GB" sz="1500" b="1" i="1" dirty="0">
                <a:latin typeface="Symbol" pitchFamily="18" charset="2"/>
              </a:rPr>
              <a:t>b</a:t>
            </a:r>
            <a:r>
              <a:rPr lang="en-GB" sz="1500" b="1" baseline="-25000" dirty="0"/>
              <a:t>2</a:t>
            </a:r>
            <a:r>
              <a:rPr lang="en-GB" sz="1500" b="1" i="1" dirty="0"/>
              <a:t>X</a:t>
            </a:r>
            <a:r>
              <a:rPr lang="en-GB" sz="1500" b="1" i="1" baseline="-25000" dirty="0"/>
              <a:t>i</a:t>
            </a:r>
            <a:r>
              <a:rPr lang="en-GB" sz="1500" b="1" dirty="0"/>
              <a:t>).</a:t>
            </a:r>
          </a:p>
        </p:txBody>
      </p:sp>
      <p:graphicFrame>
        <p:nvGraphicFramePr>
          <p:cNvPr id="163851" name="Object 11"/>
          <p:cNvGraphicFramePr>
            <a:graphicFrameLocks noChangeAspect="1"/>
          </p:cNvGraphicFramePr>
          <p:nvPr>
            <p:extLst>
              <p:ext uri="{D42A27DB-BD31-4B8C-83A1-F6EECF244321}">
                <p14:modId xmlns:p14="http://schemas.microsoft.com/office/powerpoint/2010/main" val="635577013"/>
              </p:ext>
            </p:extLst>
          </p:nvPr>
        </p:nvGraphicFramePr>
        <p:xfrm>
          <a:off x="2965450" y="1406525"/>
          <a:ext cx="1955800" cy="444500"/>
        </p:xfrm>
        <a:graphic>
          <a:graphicData uri="http://schemas.openxmlformats.org/presentationml/2006/ole">
            <mc:AlternateContent xmlns:mc="http://schemas.openxmlformats.org/markup-compatibility/2006">
              <mc:Choice xmlns:v="urn:schemas-microsoft-com:vml" Requires="v">
                <p:oleObj spid="_x0000_s163963" name="Equation" r:id="rId11" imgW="1955520" imgH="444240" progId="Equation.3">
                  <p:embed/>
                </p:oleObj>
              </mc:Choice>
              <mc:Fallback>
                <p:oleObj name="Equation" r:id="rId11" imgW="1955520" imgH="444240" progId="Equation.3">
                  <p:embed/>
                  <p:pic>
                    <p:nvPicPr>
                      <p:cNvPr id="0" name="Object 11"/>
                      <p:cNvPicPr>
                        <a:picLocks noChangeAspect="1" noChangeArrowheads="1"/>
                      </p:cNvPicPr>
                      <p:nvPr/>
                    </p:nvPicPr>
                    <p:blipFill>
                      <a:blip r:embed="rId12"/>
                      <a:srcRect/>
                      <a:stretch>
                        <a:fillRect/>
                      </a:stretch>
                    </p:blipFill>
                    <p:spPr bwMode="auto">
                      <a:xfrm>
                        <a:off x="2965450" y="1406525"/>
                        <a:ext cx="195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53" name="Object 13"/>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63964" name="Equation" r:id="rId13" imgW="3403440" imgH="444240" progId="Equation.3">
                  <p:embed/>
                </p:oleObj>
              </mc:Choice>
              <mc:Fallback>
                <p:oleObj name="Equation" r:id="rId13" imgW="3403440" imgH="444240" progId="Equation.3">
                  <p:embed/>
                  <p:pic>
                    <p:nvPicPr>
                      <p:cNvPr id="0" name="Object 13"/>
                      <p:cNvPicPr>
                        <a:picLocks noChangeAspect="1" noChangeArrowheads="1"/>
                      </p:cNvPicPr>
                      <p:nvPr/>
                    </p:nvPicPr>
                    <p:blipFill>
                      <a:blip r:embed="rId14"/>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0226"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80227" name="Line 3"/>
          <p:cNvSpPr>
            <a:spLocks noChangeAspect="1" noChangeShapeType="1"/>
          </p:cNvSpPr>
          <p:nvPr/>
        </p:nvSpPr>
        <p:spPr bwMode="auto">
          <a:xfrm flipV="1">
            <a:off x="1928813" y="1246188"/>
            <a:ext cx="0" cy="36528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0228" name="Line 4"/>
          <p:cNvSpPr>
            <a:spLocks noChangeAspect="1" noChangeShapeType="1"/>
          </p:cNvSpPr>
          <p:nvPr/>
        </p:nvSpPr>
        <p:spPr bwMode="auto">
          <a:xfrm>
            <a:off x="1938338" y="4902200"/>
            <a:ext cx="56324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0230" name="Line 6"/>
          <p:cNvSpPr>
            <a:spLocks noChangeAspect="1" noChangeShapeType="1"/>
          </p:cNvSpPr>
          <p:nvPr/>
        </p:nvSpPr>
        <p:spPr bwMode="auto">
          <a:xfrm>
            <a:off x="1928813" y="1655763"/>
            <a:ext cx="5480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31" name="Line 7"/>
          <p:cNvSpPr>
            <a:spLocks noChangeAspect="1" noChangeShapeType="1"/>
          </p:cNvSpPr>
          <p:nvPr/>
        </p:nvSpPr>
        <p:spPr bwMode="auto">
          <a:xfrm flipV="1">
            <a:off x="1938338" y="1987550"/>
            <a:ext cx="5327650" cy="1789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33" name="Text Box 9"/>
          <p:cNvSpPr txBox="1">
            <a:spLocks noChangeAspect="1" noChangeArrowheads="1"/>
          </p:cNvSpPr>
          <p:nvPr/>
        </p:nvSpPr>
        <p:spPr bwMode="auto">
          <a:xfrm>
            <a:off x="7315200" y="5003800"/>
            <a:ext cx="430213" cy="4302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endParaRPr lang="en-GB" sz="2400">
              <a:solidFill>
                <a:srgbClr val="000000"/>
              </a:solidFill>
              <a:latin typeface="Times New Roman" pitchFamily="18" charset="0"/>
            </a:endParaRPr>
          </a:p>
        </p:txBody>
      </p:sp>
      <p:sp>
        <p:nvSpPr>
          <p:cNvPr id="180234" name="Text Box 10"/>
          <p:cNvSpPr txBox="1">
            <a:spLocks noChangeAspect="1" noChangeArrowheads="1"/>
          </p:cNvSpPr>
          <p:nvPr/>
        </p:nvSpPr>
        <p:spPr bwMode="auto">
          <a:xfrm>
            <a:off x="4729163" y="5003800"/>
            <a:ext cx="452437" cy="452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endParaRPr lang="en-GB" sz="2400">
              <a:solidFill>
                <a:srgbClr val="000000"/>
              </a:solidFill>
              <a:latin typeface="Times New Roman" pitchFamily="18" charset="0"/>
            </a:endParaRPr>
          </a:p>
        </p:txBody>
      </p:sp>
      <p:sp>
        <p:nvSpPr>
          <p:cNvPr id="180235" name="Text Box 11"/>
          <p:cNvSpPr txBox="1">
            <a:spLocks noChangeAspect="1" noChangeArrowheads="1"/>
          </p:cNvSpPr>
          <p:nvPr/>
        </p:nvSpPr>
        <p:spPr bwMode="auto">
          <a:xfrm>
            <a:off x="1685925" y="149383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1</a:t>
            </a:r>
            <a:endParaRPr lang="en-GB" sz="2400">
              <a:solidFill>
                <a:srgbClr val="000000"/>
              </a:solidFill>
              <a:latin typeface="Times New Roman" pitchFamily="18" charset="0"/>
            </a:endParaRPr>
          </a:p>
        </p:txBody>
      </p:sp>
      <p:sp>
        <p:nvSpPr>
          <p:cNvPr id="180236" name="Text Box 12"/>
          <p:cNvSpPr txBox="1">
            <a:spLocks noChangeAspect="1" noChangeArrowheads="1"/>
          </p:cNvSpPr>
          <p:nvPr/>
        </p:nvSpPr>
        <p:spPr bwMode="auto">
          <a:xfrm>
            <a:off x="1685925" y="487838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0</a:t>
            </a:r>
            <a:endParaRPr lang="en-GB" sz="2400">
              <a:solidFill>
                <a:srgbClr val="000000"/>
              </a:solidFill>
              <a:latin typeface="Times New Roman" pitchFamily="18" charset="0"/>
            </a:endParaRPr>
          </a:p>
        </p:txBody>
      </p:sp>
      <p:sp>
        <p:nvSpPr>
          <p:cNvPr id="180237" name="Line 13"/>
          <p:cNvSpPr>
            <a:spLocks noChangeAspect="1" noChangeShapeType="1"/>
          </p:cNvSpPr>
          <p:nvPr/>
        </p:nvSpPr>
        <p:spPr bwMode="auto">
          <a:xfrm>
            <a:off x="1928813" y="2809875"/>
            <a:ext cx="548005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38" name="Text Box 14"/>
          <p:cNvSpPr txBox="1">
            <a:spLocks noChangeAspect="1" noChangeArrowheads="1"/>
          </p:cNvSpPr>
          <p:nvPr/>
        </p:nvSpPr>
        <p:spPr bwMode="auto">
          <a:xfrm>
            <a:off x="762000" y="2541588"/>
            <a:ext cx="1143000" cy="4587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a:solidFill>
                  <a:srgbClr val="000000"/>
                </a:solidFill>
                <a:latin typeface="Times New Roman" pitchFamily="18" charset="0"/>
              </a:rPr>
              <a:t>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180239" name="Oval 15"/>
          <p:cNvSpPr>
            <a:spLocks noChangeAspect="1" noChangeArrowheads="1"/>
          </p:cNvSpPr>
          <p:nvPr/>
        </p:nvSpPr>
        <p:spPr bwMode="auto">
          <a:xfrm>
            <a:off x="4776788" y="2755900"/>
            <a:ext cx="92075" cy="92075"/>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40" name="Text Box 16"/>
          <p:cNvSpPr txBox="1">
            <a:spLocks noChangeAspect="1" noChangeArrowheads="1"/>
          </p:cNvSpPr>
          <p:nvPr/>
        </p:nvSpPr>
        <p:spPr bwMode="auto">
          <a:xfrm>
            <a:off x="1309688" y="1017588"/>
            <a:ext cx="914400" cy="381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Y, p</a:t>
            </a:r>
            <a:endParaRPr lang="en-GB" sz="2400">
              <a:solidFill>
                <a:srgbClr val="000000"/>
              </a:solidFill>
              <a:latin typeface="Times New Roman" pitchFamily="18" charset="0"/>
            </a:endParaRPr>
          </a:p>
        </p:txBody>
      </p:sp>
      <p:sp>
        <p:nvSpPr>
          <p:cNvPr id="180245" name="Text Box 21"/>
          <p:cNvSpPr txBox="1">
            <a:spLocks noChangeAspect="1" noChangeArrowheads="1"/>
          </p:cNvSpPr>
          <p:nvPr/>
        </p:nvSpPr>
        <p:spPr bwMode="auto">
          <a:xfrm>
            <a:off x="1585913" y="3565525"/>
            <a:ext cx="381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endParaRPr lang="en-GB" sz="2400" b="1" i="1" baseline="-25000">
              <a:solidFill>
                <a:srgbClr val="000000"/>
              </a:solidFill>
              <a:latin typeface="Times New Roman" pitchFamily="18" charset="0"/>
            </a:endParaRPr>
          </a:p>
        </p:txBody>
      </p:sp>
      <p:sp>
        <p:nvSpPr>
          <p:cNvPr id="180246"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8024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two possible values, which give rise to the observations </a:t>
            </a:r>
            <a:r>
              <a:rPr lang="en-GB" sz="1500" b="1" i="1"/>
              <a:t>A</a:t>
            </a:r>
            <a:r>
              <a:rPr lang="en-GB" sz="1500" b="1"/>
              <a:t> and </a:t>
            </a:r>
            <a:r>
              <a:rPr lang="en-GB" sz="1500" b="1" i="1"/>
              <a:t>B</a:t>
            </a:r>
            <a:r>
              <a:rPr lang="en-GB" sz="1500" b="1"/>
              <a:t>, are illustrated in the diagram.  Since </a:t>
            </a:r>
            <a:r>
              <a:rPr lang="en-GB" sz="1500" b="1" i="1"/>
              <a:t>u</a:t>
            </a:r>
            <a:r>
              <a:rPr lang="en-GB" sz="1500" b="1"/>
              <a:t> does not have a normal distribution, the standard errors and test statistics are invalid.  Its distribution is not even continuous.</a:t>
            </a:r>
            <a:endParaRPr lang="en-GB" sz="1500" b="1">
              <a:latin typeface="Times New Roman" pitchFamily="18" charset="0"/>
            </a:endParaRPr>
          </a:p>
        </p:txBody>
      </p:sp>
      <p:sp>
        <p:nvSpPr>
          <p:cNvPr id="180248" name="Text Box 24"/>
          <p:cNvSpPr txBox="1">
            <a:spLocks noChangeAspect="1" noChangeArrowheads="1"/>
          </p:cNvSpPr>
          <p:nvPr/>
        </p:nvSpPr>
        <p:spPr bwMode="auto">
          <a:xfrm>
            <a:off x="4927600" y="12700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A</a:t>
            </a:r>
            <a:endParaRPr lang="en-GB" sz="2400">
              <a:solidFill>
                <a:srgbClr val="000000"/>
              </a:solidFill>
              <a:latin typeface="Times New Roman" pitchFamily="18" charset="0"/>
            </a:endParaRPr>
          </a:p>
        </p:txBody>
      </p:sp>
      <p:sp>
        <p:nvSpPr>
          <p:cNvPr id="180249" name="Oval 25"/>
          <p:cNvSpPr>
            <a:spLocks noChangeAspect="1" noChangeArrowheads="1"/>
          </p:cNvSpPr>
          <p:nvPr/>
        </p:nvSpPr>
        <p:spPr bwMode="auto">
          <a:xfrm>
            <a:off x="4776788" y="1604963"/>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50" name="Oval 26"/>
          <p:cNvSpPr>
            <a:spLocks noChangeAspect="1" noChangeArrowheads="1"/>
          </p:cNvSpPr>
          <p:nvPr/>
        </p:nvSpPr>
        <p:spPr bwMode="auto">
          <a:xfrm>
            <a:off x="4776788" y="4851400"/>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52" name="Text Box 28"/>
          <p:cNvSpPr txBox="1">
            <a:spLocks noChangeAspect="1" noChangeArrowheads="1"/>
          </p:cNvSpPr>
          <p:nvPr/>
        </p:nvSpPr>
        <p:spPr bwMode="auto">
          <a:xfrm>
            <a:off x="4927600" y="44958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B</a:t>
            </a:r>
            <a:endParaRPr lang="en-GB" sz="2400">
              <a:solidFill>
                <a:srgbClr val="000000"/>
              </a:solidFill>
              <a:latin typeface="Times New Roman" pitchFamily="18" charset="0"/>
            </a:endParaRPr>
          </a:p>
        </p:txBody>
      </p:sp>
      <p:sp>
        <p:nvSpPr>
          <p:cNvPr id="180253" name="Text Box 29"/>
          <p:cNvSpPr txBox="1">
            <a:spLocks noChangeAspect="1" noChangeArrowheads="1"/>
          </p:cNvSpPr>
          <p:nvPr/>
        </p:nvSpPr>
        <p:spPr bwMode="auto">
          <a:xfrm>
            <a:off x="3549650" y="3683000"/>
            <a:ext cx="1143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i="1">
                <a:solidFill>
                  <a:srgbClr val="000000"/>
                </a:solidFill>
                <a:latin typeface="Times New Roman" pitchFamily="18" charset="0"/>
              </a:rPr>
              <a:t> +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180260" name="Text Box 36"/>
          <p:cNvSpPr txBox="1">
            <a:spLocks noChangeAspect="1" noChangeArrowheads="1"/>
          </p:cNvSpPr>
          <p:nvPr/>
        </p:nvSpPr>
        <p:spPr bwMode="auto">
          <a:xfrm>
            <a:off x="3114675" y="2008188"/>
            <a:ext cx="1735138" cy="446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dirty="0">
                <a:solidFill>
                  <a:srgbClr val="000000"/>
                </a:solidFill>
                <a:latin typeface="Times New Roman" pitchFamily="18" charset="0"/>
              </a:rPr>
              <a:t>1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1</a:t>
            </a:r>
            <a:r>
              <a:rPr lang="en-GB" sz="2400" b="1" dirty="0">
                <a:solidFill>
                  <a:srgbClr val="000000"/>
                </a:solidFill>
                <a:latin typeface="Times New Roman" pitchFamily="18" charset="0"/>
              </a:rPr>
              <a:t>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2</a:t>
            </a:r>
            <a:r>
              <a:rPr lang="en-GB" sz="2400" b="1" i="1" dirty="0">
                <a:solidFill>
                  <a:srgbClr val="000000"/>
                </a:solidFill>
                <a:latin typeface="Times New Roman" pitchFamily="18" charset="0"/>
              </a:rPr>
              <a:t>X</a:t>
            </a:r>
            <a:r>
              <a:rPr lang="en-GB" sz="2400" b="1" i="1" baseline="-25000" dirty="0">
                <a:solidFill>
                  <a:srgbClr val="000000"/>
                </a:solidFill>
                <a:latin typeface="Times New Roman" pitchFamily="18" charset="0"/>
              </a:rPr>
              <a:t>i</a:t>
            </a: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39" name="Line 26"/>
          <p:cNvSpPr>
            <a:spLocks noChangeAspect="1" noChangeShapeType="1"/>
          </p:cNvSpPr>
          <p:nvPr/>
        </p:nvSpPr>
        <p:spPr bwMode="auto">
          <a:xfrm>
            <a:off x="4824000" y="1726725"/>
            <a:ext cx="0" cy="1004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7"/>
          <p:cNvSpPr>
            <a:spLocks noChangeAspect="1" noChangeShapeType="1"/>
          </p:cNvSpPr>
          <p:nvPr/>
        </p:nvSpPr>
        <p:spPr bwMode="auto">
          <a:xfrm>
            <a:off x="4824000" y="2894850"/>
            <a:ext cx="0" cy="1922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 name="Object 6"/>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95602" name="Equation" r:id="rId3" imgW="3403440" imgH="444240" progId="Equation.3">
                  <p:embed/>
                </p:oleObj>
              </mc:Choice>
              <mc:Fallback>
                <p:oleObj name="Equation" r:id="rId3" imgW="3403440" imgH="44424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1251" name="Line 3"/>
          <p:cNvSpPr>
            <a:spLocks noChangeAspect="1" noChangeShapeType="1"/>
          </p:cNvSpPr>
          <p:nvPr/>
        </p:nvSpPr>
        <p:spPr bwMode="auto">
          <a:xfrm flipV="1">
            <a:off x="1928813" y="1246188"/>
            <a:ext cx="0" cy="36528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1252" name="Line 4"/>
          <p:cNvSpPr>
            <a:spLocks noChangeAspect="1" noChangeShapeType="1"/>
          </p:cNvSpPr>
          <p:nvPr/>
        </p:nvSpPr>
        <p:spPr bwMode="auto">
          <a:xfrm>
            <a:off x="1938338" y="4902200"/>
            <a:ext cx="56324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1254" name="Line 6"/>
          <p:cNvSpPr>
            <a:spLocks noChangeAspect="1" noChangeShapeType="1"/>
          </p:cNvSpPr>
          <p:nvPr/>
        </p:nvSpPr>
        <p:spPr bwMode="auto">
          <a:xfrm>
            <a:off x="1928813" y="1655763"/>
            <a:ext cx="5480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55" name="Line 7"/>
          <p:cNvSpPr>
            <a:spLocks noChangeAspect="1" noChangeShapeType="1"/>
          </p:cNvSpPr>
          <p:nvPr/>
        </p:nvSpPr>
        <p:spPr bwMode="auto">
          <a:xfrm flipV="1">
            <a:off x="1938338" y="1987550"/>
            <a:ext cx="5327650" cy="1789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57" name="Text Box 9"/>
          <p:cNvSpPr txBox="1">
            <a:spLocks noChangeAspect="1" noChangeArrowheads="1"/>
          </p:cNvSpPr>
          <p:nvPr/>
        </p:nvSpPr>
        <p:spPr bwMode="auto">
          <a:xfrm>
            <a:off x="7315200" y="5003800"/>
            <a:ext cx="430213" cy="4302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endParaRPr lang="en-GB" sz="2400">
              <a:solidFill>
                <a:srgbClr val="000000"/>
              </a:solidFill>
              <a:latin typeface="Times New Roman" pitchFamily="18" charset="0"/>
            </a:endParaRPr>
          </a:p>
        </p:txBody>
      </p:sp>
      <p:sp>
        <p:nvSpPr>
          <p:cNvPr id="181258" name="Text Box 10"/>
          <p:cNvSpPr txBox="1">
            <a:spLocks noChangeAspect="1" noChangeArrowheads="1"/>
          </p:cNvSpPr>
          <p:nvPr/>
        </p:nvSpPr>
        <p:spPr bwMode="auto">
          <a:xfrm>
            <a:off x="4729163" y="5003800"/>
            <a:ext cx="452437" cy="452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endParaRPr lang="en-GB" sz="2400">
              <a:solidFill>
                <a:srgbClr val="000000"/>
              </a:solidFill>
              <a:latin typeface="Times New Roman" pitchFamily="18" charset="0"/>
            </a:endParaRPr>
          </a:p>
        </p:txBody>
      </p:sp>
      <p:sp>
        <p:nvSpPr>
          <p:cNvPr id="181259" name="Text Box 11"/>
          <p:cNvSpPr txBox="1">
            <a:spLocks noChangeAspect="1" noChangeArrowheads="1"/>
          </p:cNvSpPr>
          <p:nvPr/>
        </p:nvSpPr>
        <p:spPr bwMode="auto">
          <a:xfrm>
            <a:off x="1685925" y="149383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1</a:t>
            </a:r>
            <a:endParaRPr lang="en-GB" sz="2400">
              <a:solidFill>
                <a:srgbClr val="000000"/>
              </a:solidFill>
              <a:latin typeface="Times New Roman" pitchFamily="18" charset="0"/>
            </a:endParaRPr>
          </a:p>
        </p:txBody>
      </p:sp>
      <p:sp>
        <p:nvSpPr>
          <p:cNvPr id="181260" name="Text Box 12"/>
          <p:cNvSpPr txBox="1">
            <a:spLocks noChangeAspect="1" noChangeArrowheads="1"/>
          </p:cNvSpPr>
          <p:nvPr/>
        </p:nvSpPr>
        <p:spPr bwMode="auto">
          <a:xfrm>
            <a:off x="1685925" y="487838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0</a:t>
            </a:r>
            <a:endParaRPr lang="en-GB" sz="2400">
              <a:solidFill>
                <a:srgbClr val="000000"/>
              </a:solidFill>
              <a:latin typeface="Times New Roman" pitchFamily="18" charset="0"/>
            </a:endParaRPr>
          </a:p>
        </p:txBody>
      </p:sp>
      <p:sp>
        <p:nvSpPr>
          <p:cNvPr id="181261" name="Line 13"/>
          <p:cNvSpPr>
            <a:spLocks noChangeAspect="1" noChangeShapeType="1"/>
          </p:cNvSpPr>
          <p:nvPr/>
        </p:nvSpPr>
        <p:spPr bwMode="auto">
          <a:xfrm>
            <a:off x="1928813" y="2809875"/>
            <a:ext cx="548005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62" name="Text Box 14"/>
          <p:cNvSpPr txBox="1">
            <a:spLocks noChangeAspect="1" noChangeArrowheads="1"/>
          </p:cNvSpPr>
          <p:nvPr/>
        </p:nvSpPr>
        <p:spPr bwMode="auto">
          <a:xfrm>
            <a:off x="762000" y="2541588"/>
            <a:ext cx="1143000" cy="4587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a:solidFill>
                  <a:srgbClr val="000000"/>
                </a:solidFill>
                <a:latin typeface="Times New Roman" pitchFamily="18" charset="0"/>
              </a:rPr>
              <a:t>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181263" name="Oval 15"/>
          <p:cNvSpPr>
            <a:spLocks noChangeAspect="1" noChangeArrowheads="1"/>
          </p:cNvSpPr>
          <p:nvPr/>
        </p:nvSpPr>
        <p:spPr bwMode="auto">
          <a:xfrm>
            <a:off x="4776788" y="2755900"/>
            <a:ext cx="92075" cy="92075"/>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64" name="Text Box 16"/>
          <p:cNvSpPr txBox="1">
            <a:spLocks noChangeAspect="1" noChangeArrowheads="1"/>
          </p:cNvSpPr>
          <p:nvPr/>
        </p:nvSpPr>
        <p:spPr bwMode="auto">
          <a:xfrm>
            <a:off x="1309688" y="1017588"/>
            <a:ext cx="914400" cy="381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Y, p</a:t>
            </a:r>
            <a:endParaRPr lang="en-GB" sz="2400">
              <a:solidFill>
                <a:srgbClr val="000000"/>
              </a:solidFill>
              <a:latin typeface="Times New Roman" pitchFamily="18" charset="0"/>
            </a:endParaRPr>
          </a:p>
        </p:txBody>
      </p:sp>
      <p:sp>
        <p:nvSpPr>
          <p:cNvPr id="181267" name="Text Box 19"/>
          <p:cNvSpPr txBox="1">
            <a:spLocks noChangeAspect="1" noChangeArrowheads="1"/>
          </p:cNvSpPr>
          <p:nvPr/>
        </p:nvSpPr>
        <p:spPr bwMode="auto">
          <a:xfrm>
            <a:off x="1585913" y="3565525"/>
            <a:ext cx="381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endParaRPr lang="en-GB" sz="2400" b="1" i="1" baseline="-25000">
              <a:solidFill>
                <a:srgbClr val="000000"/>
              </a:solidFill>
              <a:latin typeface="Times New Roman" pitchFamily="18" charset="0"/>
            </a:endParaRPr>
          </a:p>
        </p:txBody>
      </p:sp>
      <p:sp>
        <p:nvSpPr>
          <p:cNvPr id="181270" name="Text Box 22"/>
          <p:cNvSpPr txBox="1">
            <a:spLocks noChangeAspect="1" noChangeArrowheads="1"/>
          </p:cNvSpPr>
          <p:nvPr/>
        </p:nvSpPr>
        <p:spPr bwMode="auto">
          <a:xfrm>
            <a:off x="4927600" y="12700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A</a:t>
            </a:r>
            <a:endParaRPr lang="en-GB" sz="2400">
              <a:solidFill>
                <a:srgbClr val="000000"/>
              </a:solidFill>
              <a:latin typeface="Times New Roman" pitchFamily="18" charset="0"/>
            </a:endParaRPr>
          </a:p>
        </p:txBody>
      </p:sp>
      <p:sp>
        <p:nvSpPr>
          <p:cNvPr id="181271" name="Oval 23"/>
          <p:cNvSpPr>
            <a:spLocks noChangeAspect="1" noChangeArrowheads="1"/>
          </p:cNvSpPr>
          <p:nvPr/>
        </p:nvSpPr>
        <p:spPr bwMode="auto">
          <a:xfrm>
            <a:off x="4776788" y="1604963"/>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72" name="Oval 24"/>
          <p:cNvSpPr>
            <a:spLocks noChangeAspect="1" noChangeArrowheads="1"/>
          </p:cNvSpPr>
          <p:nvPr/>
        </p:nvSpPr>
        <p:spPr bwMode="auto">
          <a:xfrm>
            <a:off x="4776788" y="4851400"/>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74" name="Text Box 26"/>
          <p:cNvSpPr txBox="1">
            <a:spLocks noChangeAspect="1" noChangeArrowheads="1"/>
          </p:cNvSpPr>
          <p:nvPr/>
        </p:nvSpPr>
        <p:spPr bwMode="auto">
          <a:xfrm>
            <a:off x="4927600" y="44958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B</a:t>
            </a:r>
            <a:endParaRPr lang="en-GB" sz="2400">
              <a:solidFill>
                <a:srgbClr val="000000"/>
              </a:solidFill>
              <a:latin typeface="Times New Roman" pitchFamily="18" charset="0"/>
            </a:endParaRPr>
          </a:p>
        </p:txBody>
      </p:sp>
      <p:sp>
        <p:nvSpPr>
          <p:cNvPr id="181282" name="Text Box 3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81283"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Further, it can be shown that the population variance of the disturbance term in observation </a:t>
            </a:r>
            <a:r>
              <a:rPr lang="en-GB" sz="1500" b="1" i="1" dirty="0"/>
              <a:t>i</a:t>
            </a:r>
            <a:r>
              <a:rPr lang="en-GB" sz="1500" b="1" dirty="0"/>
              <a:t> is given by (</a:t>
            </a:r>
            <a:r>
              <a:rPr lang="en-GB" sz="1500" b="1" i="1" dirty="0">
                <a:latin typeface="Symbol" pitchFamily="18" charset="2"/>
              </a:rPr>
              <a:t>b</a:t>
            </a:r>
            <a:r>
              <a:rPr lang="en-GB" sz="1500" b="1" baseline="-25000" dirty="0"/>
              <a:t>1</a:t>
            </a:r>
            <a:r>
              <a:rPr lang="en-GB" sz="1500" b="1" dirty="0"/>
              <a:t> + </a:t>
            </a:r>
            <a:r>
              <a:rPr lang="en-GB" sz="1500" b="1" i="1" dirty="0">
                <a:latin typeface="Symbol" pitchFamily="18" charset="2"/>
              </a:rPr>
              <a:t>b</a:t>
            </a:r>
            <a:r>
              <a:rPr lang="en-GB" sz="1500" b="1" baseline="-25000" dirty="0"/>
              <a:t>2</a:t>
            </a:r>
            <a:r>
              <a:rPr lang="en-GB" sz="1500" b="1" i="1" dirty="0"/>
              <a:t>X</a:t>
            </a:r>
            <a:r>
              <a:rPr lang="en-GB" sz="1500" b="1" i="1" baseline="-25000" dirty="0"/>
              <a:t>i</a:t>
            </a:r>
            <a:r>
              <a:rPr lang="en-GB" sz="1500" b="1" dirty="0"/>
              <a:t>)(1 </a:t>
            </a:r>
            <a:r>
              <a:rPr lang="en-GB" sz="1500" b="1" dirty="0">
                <a:cs typeface="Arial" charset="0"/>
              </a:rPr>
              <a:t>–</a:t>
            </a:r>
            <a:r>
              <a:rPr lang="en-GB" sz="1500" b="1" dirty="0"/>
              <a:t> </a:t>
            </a:r>
            <a:r>
              <a:rPr lang="en-GB" sz="1500" b="1" i="1" dirty="0">
                <a:latin typeface="Symbol" pitchFamily="18" charset="2"/>
              </a:rPr>
              <a:t>b</a:t>
            </a:r>
            <a:r>
              <a:rPr lang="en-GB" sz="1500" b="1" baseline="-25000" dirty="0"/>
              <a:t>1</a:t>
            </a:r>
            <a:r>
              <a:rPr lang="en-GB" sz="1500" b="1" dirty="0"/>
              <a:t> </a:t>
            </a:r>
            <a:r>
              <a:rPr lang="en-GB" sz="1500" b="1" dirty="0">
                <a:cs typeface="Arial" charset="0"/>
              </a:rPr>
              <a:t>–</a:t>
            </a:r>
            <a:r>
              <a:rPr lang="en-GB" sz="1500" b="1" dirty="0"/>
              <a:t> </a:t>
            </a:r>
            <a:r>
              <a:rPr lang="en-GB" sz="1500" b="1" i="1" dirty="0">
                <a:latin typeface="Symbol" pitchFamily="18" charset="2"/>
              </a:rPr>
              <a:t>b</a:t>
            </a:r>
            <a:r>
              <a:rPr lang="en-GB" sz="1500" b="1" baseline="-25000" dirty="0"/>
              <a:t>2</a:t>
            </a:r>
            <a:r>
              <a:rPr lang="en-GB" sz="1500" b="1" i="1" dirty="0"/>
              <a:t>X</a:t>
            </a:r>
            <a:r>
              <a:rPr lang="en-GB" sz="1500" b="1" i="1" baseline="-25000" dirty="0"/>
              <a:t>i</a:t>
            </a:r>
            <a:r>
              <a:rPr lang="en-GB" sz="1500" b="1" dirty="0"/>
              <a:t>).  This changes with </a:t>
            </a:r>
            <a:r>
              <a:rPr lang="en-GB" sz="1500" b="1" i="1" dirty="0"/>
              <a:t>X</a:t>
            </a:r>
            <a:r>
              <a:rPr lang="en-GB" sz="1500" b="1" i="1" baseline="-25000" dirty="0"/>
              <a:t>i</a:t>
            </a:r>
            <a:r>
              <a:rPr lang="en-GB" sz="1500" b="1" dirty="0"/>
              <a:t>, and so the distribution is </a:t>
            </a:r>
            <a:r>
              <a:rPr lang="en-GB" sz="1500" b="1" dirty="0" err="1" smtClean="0"/>
              <a:t>heteroskedastic</a:t>
            </a:r>
            <a:r>
              <a:rPr lang="en-GB" sz="1500" b="1" dirty="0"/>
              <a:t>.</a:t>
            </a:r>
          </a:p>
        </p:txBody>
      </p:sp>
      <p:sp>
        <p:nvSpPr>
          <p:cNvPr id="181284" name="Rectangle 36"/>
          <p:cNvSpPr>
            <a:spLocks noChangeArrowheads="1"/>
          </p:cNvSpPr>
          <p:nvPr/>
        </p:nvSpPr>
        <p:spPr bwMode="auto">
          <a:xfrm>
            <a:off x="2420938" y="511200"/>
            <a:ext cx="4267200" cy="723600"/>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181285" name="Object 37"/>
          <p:cNvGraphicFramePr>
            <a:graphicFrameLocks noChangeAspect="1"/>
          </p:cNvGraphicFramePr>
          <p:nvPr>
            <p:extLst>
              <p:ext uri="{D42A27DB-BD31-4B8C-83A1-F6EECF244321}">
                <p14:modId xmlns:p14="http://schemas.microsoft.com/office/powerpoint/2010/main" val="1531802721"/>
              </p:ext>
            </p:extLst>
          </p:nvPr>
        </p:nvGraphicFramePr>
        <p:xfrm>
          <a:off x="2527300" y="666000"/>
          <a:ext cx="4038600" cy="457200"/>
        </p:xfrm>
        <a:graphic>
          <a:graphicData uri="http://schemas.openxmlformats.org/presentationml/2006/ole">
            <mc:AlternateContent xmlns:mc="http://schemas.openxmlformats.org/markup-compatibility/2006">
              <mc:Choice xmlns:v="urn:schemas-microsoft-com:vml" Requires="v">
                <p:oleObj spid="_x0000_s181302" name="Equation" r:id="rId3" imgW="4038480" imgH="457200" progId="Equation.3">
                  <p:embed/>
                </p:oleObj>
              </mc:Choice>
              <mc:Fallback>
                <p:oleObj name="Equation" r:id="rId3" imgW="4038480" imgH="457200" progId="Equation.3">
                  <p:embed/>
                  <p:pic>
                    <p:nvPicPr>
                      <p:cNvPr id="0" name="Object 37"/>
                      <p:cNvPicPr>
                        <a:picLocks noChangeAspect="1" noChangeArrowheads="1"/>
                      </p:cNvPicPr>
                      <p:nvPr/>
                    </p:nvPicPr>
                    <p:blipFill>
                      <a:blip r:embed="rId4"/>
                      <a:srcRect/>
                      <a:stretch>
                        <a:fillRect/>
                      </a:stretch>
                    </p:blipFill>
                    <p:spPr bwMode="auto">
                      <a:xfrm>
                        <a:off x="2527300" y="666000"/>
                        <a:ext cx="4038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40" name="Line 26"/>
          <p:cNvSpPr>
            <a:spLocks noChangeAspect="1" noChangeShapeType="1"/>
          </p:cNvSpPr>
          <p:nvPr/>
        </p:nvSpPr>
        <p:spPr bwMode="auto">
          <a:xfrm>
            <a:off x="4824000" y="1726725"/>
            <a:ext cx="0" cy="1004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27"/>
          <p:cNvSpPr>
            <a:spLocks noChangeAspect="1" noChangeShapeType="1"/>
          </p:cNvSpPr>
          <p:nvPr/>
        </p:nvSpPr>
        <p:spPr bwMode="auto">
          <a:xfrm>
            <a:off x="4824000" y="2894850"/>
            <a:ext cx="0" cy="1922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29"/>
          <p:cNvSpPr txBox="1">
            <a:spLocks noChangeAspect="1" noChangeArrowheads="1"/>
          </p:cNvSpPr>
          <p:nvPr/>
        </p:nvSpPr>
        <p:spPr bwMode="auto">
          <a:xfrm>
            <a:off x="3549650" y="3683000"/>
            <a:ext cx="1143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i="1">
                <a:solidFill>
                  <a:srgbClr val="000000"/>
                </a:solidFill>
                <a:latin typeface="Times New Roman" pitchFamily="18" charset="0"/>
              </a:rPr>
              <a:t> +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46" name="Text Box 36"/>
          <p:cNvSpPr txBox="1">
            <a:spLocks noChangeAspect="1" noChangeArrowheads="1"/>
          </p:cNvSpPr>
          <p:nvPr/>
        </p:nvSpPr>
        <p:spPr bwMode="auto">
          <a:xfrm>
            <a:off x="3114675" y="2008188"/>
            <a:ext cx="1735138" cy="446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dirty="0">
                <a:solidFill>
                  <a:srgbClr val="000000"/>
                </a:solidFill>
                <a:latin typeface="Times New Roman" pitchFamily="18" charset="0"/>
              </a:rPr>
              <a:t>1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1</a:t>
            </a:r>
            <a:r>
              <a:rPr lang="en-GB" sz="2400" b="1" dirty="0">
                <a:solidFill>
                  <a:srgbClr val="000000"/>
                </a:solidFill>
                <a:latin typeface="Times New Roman" pitchFamily="18" charset="0"/>
              </a:rPr>
              <a:t>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2</a:t>
            </a:r>
            <a:r>
              <a:rPr lang="en-GB" sz="2400" b="1" i="1" dirty="0">
                <a:solidFill>
                  <a:srgbClr val="000000"/>
                </a:solidFill>
                <a:latin typeface="Times New Roman" pitchFamily="18" charset="0"/>
              </a:rPr>
              <a:t>X</a:t>
            </a:r>
            <a:r>
              <a:rPr lang="en-GB" sz="2400" b="1" i="1" baseline="-25000" dirty="0">
                <a:solidFill>
                  <a:srgbClr val="000000"/>
                </a:solidFill>
                <a:latin typeface="Times New Roman" pitchFamily="18" charset="0"/>
              </a:rPr>
              <a:t>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1674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16748" name="Text Box 12"/>
          <p:cNvSpPr txBox="1">
            <a:spLocks noChangeArrowheads="1"/>
          </p:cNvSpPr>
          <p:nvPr/>
        </p:nvSpPr>
        <p:spPr bwMode="auto">
          <a:xfrm>
            <a:off x="301625" y="5835600"/>
            <a:ext cx="8532813" cy="625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Economists are often interested in the factors behind the decision-making of individuals or enterprises, examples being shown above.</a:t>
            </a:r>
            <a:endParaRPr lang="en-GB" sz="1500" b="1" dirty="0">
              <a:latin typeface="Times New Roman" pitchFamily="18" charset="0"/>
            </a:endParaRPr>
          </a:p>
        </p:txBody>
      </p:sp>
      <p:sp>
        <p:nvSpPr>
          <p:cNvPr id="12" name="Rectangle 16"/>
          <p:cNvSpPr>
            <a:spLocks noChangeArrowheads="1"/>
          </p:cNvSpPr>
          <p:nvPr/>
        </p:nvSpPr>
        <p:spPr bwMode="auto">
          <a:xfrm>
            <a:off x="0" y="547200"/>
            <a:ext cx="9144000" cy="2595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Text Box 2"/>
          <p:cNvSpPr txBox="1">
            <a:spLocks noChangeArrowheads="1"/>
          </p:cNvSpPr>
          <p:nvPr/>
        </p:nvSpPr>
        <p:spPr bwMode="auto">
          <a:xfrm>
            <a:off x="301625" y="799200"/>
            <a:ext cx="8532813" cy="21161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857250" indent="-342900">
              <a:tabLst>
                <a:tab pos="857250" algn="l"/>
                <a:tab pos="1200150" algn="l"/>
              </a:tabLst>
              <a:defRPr sz="2400">
                <a:solidFill>
                  <a:schemeClr val="tx1"/>
                </a:solidFill>
                <a:latin typeface="Times New Roman" pitchFamily="18" charset="0"/>
              </a:defRPr>
            </a:lvl1pPr>
            <a:lvl2pPr marL="971550">
              <a:tabLst>
                <a:tab pos="857250" algn="l"/>
                <a:tab pos="1200150" algn="l"/>
              </a:tabLst>
              <a:defRPr sz="2400">
                <a:solidFill>
                  <a:schemeClr val="tx1"/>
                </a:solidFill>
                <a:latin typeface="Times New Roman" pitchFamily="18" charset="0"/>
              </a:defRPr>
            </a:lvl2pPr>
            <a:lvl3pPr marL="1085850">
              <a:tabLst>
                <a:tab pos="857250" algn="l"/>
                <a:tab pos="1200150" algn="l"/>
              </a:tabLst>
              <a:defRPr sz="2400">
                <a:solidFill>
                  <a:schemeClr val="tx1"/>
                </a:solidFill>
                <a:latin typeface="Times New Roman" pitchFamily="18" charset="0"/>
              </a:defRPr>
            </a:lvl3pPr>
            <a:lvl4pPr>
              <a:tabLst>
                <a:tab pos="857250" algn="l"/>
                <a:tab pos="1200150" algn="l"/>
              </a:tabLst>
              <a:defRPr sz="2400">
                <a:solidFill>
                  <a:schemeClr val="tx1"/>
                </a:solidFill>
                <a:latin typeface="Times New Roman" pitchFamily="18" charset="0"/>
              </a:defRPr>
            </a:lvl4pPr>
            <a:lvl5pPr>
              <a:tabLst>
                <a:tab pos="857250" algn="l"/>
                <a:tab pos="1200150" algn="l"/>
              </a:tabLst>
              <a:defRPr sz="2400">
                <a:solidFill>
                  <a:schemeClr val="tx1"/>
                </a:solidFill>
                <a:latin typeface="Times New Roman" pitchFamily="18" charset="0"/>
              </a:defRPr>
            </a:lvl5pPr>
            <a:lvl6pPr eaLnBrk="0" fontAlgn="base" hangingPunct="0">
              <a:spcBef>
                <a:spcPct val="0"/>
              </a:spcBef>
              <a:spcAft>
                <a:spcPct val="0"/>
              </a:spcAft>
              <a:tabLst>
                <a:tab pos="857250" algn="l"/>
                <a:tab pos="1200150" algn="l"/>
              </a:tabLst>
              <a:defRPr sz="2400">
                <a:solidFill>
                  <a:schemeClr val="tx1"/>
                </a:solidFill>
                <a:latin typeface="Times New Roman" pitchFamily="18" charset="0"/>
              </a:defRPr>
            </a:lvl6pPr>
            <a:lvl7pPr eaLnBrk="0" fontAlgn="base" hangingPunct="0">
              <a:spcBef>
                <a:spcPct val="0"/>
              </a:spcBef>
              <a:spcAft>
                <a:spcPct val="0"/>
              </a:spcAft>
              <a:tabLst>
                <a:tab pos="857250" algn="l"/>
                <a:tab pos="1200150" algn="l"/>
              </a:tabLst>
              <a:defRPr sz="2400">
                <a:solidFill>
                  <a:schemeClr val="tx1"/>
                </a:solidFill>
                <a:latin typeface="Times New Roman" pitchFamily="18" charset="0"/>
              </a:defRPr>
            </a:lvl7pPr>
            <a:lvl8pPr eaLnBrk="0" fontAlgn="base" hangingPunct="0">
              <a:spcBef>
                <a:spcPct val="0"/>
              </a:spcBef>
              <a:spcAft>
                <a:spcPct val="0"/>
              </a:spcAft>
              <a:tabLst>
                <a:tab pos="857250" algn="l"/>
                <a:tab pos="1200150" algn="l"/>
              </a:tabLst>
              <a:defRPr sz="2400">
                <a:solidFill>
                  <a:schemeClr val="tx1"/>
                </a:solidFill>
                <a:latin typeface="Times New Roman" pitchFamily="18" charset="0"/>
              </a:defRPr>
            </a:lvl8pPr>
            <a:lvl9pPr eaLnBrk="0" fontAlgn="base" hangingPunct="0">
              <a:spcBef>
                <a:spcPct val="0"/>
              </a:spcBef>
              <a:spcAft>
                <a:spcPct val="0"/>
              </a:spcAft>
              <a:tabLst>
                <a:tab pos="857250" algn="l"/>
                <a:tab pos="1200150" algn="l"/>
              </a:tabLst>
              <a:defRPr sz="2400">
                <a:solidFill>
                  <a:schemeClr val="tx1"/>
                </a:solidFill>
                <a:latin typeface="Times New Roman" pitchFamily="18" charset="0"/>
              </a:defRPr>
            </a:lvl9pPr>
          </a:lstStyle>
          <a:p>
            <a:pPr>
              <a:buFontTx/>
              <a:buChar char="•"/>
            </a:pPr>
            <a:r>
              <a:rPr lang="en-US" sz="1800" b="1" dirty="0" smtClean="0">
                <a:latin typeface="Arial" charset="0"/>
              </a:rPr>
              <a:t>Why </a:t>
            </a:r>
            <a:r>
              <a:rPr lang="en-US" sz="1800" b="1" dirty="0">
                <a:latin typeface="Arial" charset="0"/>
              </a:rPr>
              <a:t>do some people go to college while others do not?</a:t>
            </a:r>
          </a:p>
          <a:p>
            <a:pPr>
              <a:buFontTx/>
              <a:buChar char="•"/>
            </a:pPr>
            <a:endParaRPr lang="en-US" sz="1800" b="1" dirty="0">
              <a:latin typeface="Arial" charset="0"/>
            </a:endParaRPr>
          </a:p>
          <a:p>
            <a:pPr>
              <a:buFontTx/>
              <a:buChar char="•"/>
            </a:pPr>
            <a:r>
              <a:rPr lang="en-US" sz="1800" b="1" dirty="0">
                <a:latin typeface="Arial" charset="0"/>
              </a:rPr>
              <a:t>Why do some women enter the labor force while others do not?</a:t>
            </a:r>
          </a:p>
          <a:p>
            <a:pPr>
              <a:buFontTx/>
              <a:buChar char="•"/>
            </a:pPr>
            <a:endParaRPr lang="en-US" sz="1800" b="1" dirty="0">
              <a:latin typeface="Arial" charset="0"/>
            </a:endParaRPr>
          </a:p>
          <a:p>
            <a:pPr>
              <a:buFontTx/>
              <a:buChar char="•"/>
            </a:pPr>
            <a:r>
              <a:rPr lang="en-US" sz="1800" b="1" dirty="0">
                <a:latin typeface="Arial" charset="0"/>
              </a:rPr>
              <a:t>Why do some people buy houses while others rent?</a:t>
            </a:r>
          </a:p>
          <a:p>
            <a:pPr>
              <a:buFontTx/>
              <a:buChar char="•"/>
            </a:pPr>
            <a:endParaRPr lang="en-US" sz="1800" b="1" dirty="0">
              <a:latin typeface="Arial" charset="0"/>
            </a:endParaRPr>
          </a:p>
          <a:p>
            <a:pPr>
              <a:buFontTx/>
              <a:buChar char="•"/>
            </a:pPr>
            <a:r>
              <a:rPr lang="en-US" sz="1800" b="1" dirty="0">
                <a:latin typeface="Arial" charset="0"/>
              </a:rPr>
              <a:t>Why do some people migrate while others stay put</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2312" name="Line 40"/>
          <p:cNvSpPr>
            <a:spLocks noChangeAspect="1" noChangeShapeType="1"/>
          </p:cNvSpPr>
          <p:nvPr/>
        </p:nvSpPr>
        <p:spPr bwMode="auto">
          <a:xfrm flipV="1">
            <a:off x="1938338" y="1987550"/>
            <a:ext cx="5327650" cy="1789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307" name="Rectangle 35"/>
          <p:cNvSpPr>
            <a:spLocks noChangeArrowheads="1"/>
          </p:cNvSpPr>
          <p:nvPr/>
        </p:nvSpPr>
        <p:spPr bwMode="auto">
          <a:xfrm>
            <a:off x="8153400" y="1219200"/>
            <a:ext cx="685800" cy="60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74"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82275" name="Line 3"/>
          <p:cNvSpPr>
            <a:spLocks noChangeAspect="1" noChangeShapeType="1"/>
          </p:cNvSpPr>
          <p:nvPr/>
        </p:nvSpPr>
        <p:spPr bwMode="auto">
          <a:xfrm flipV="1">
            <a:off x="1928813" y="1246188"/>
            <a:ext cx="0" cy="36528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2276" name="Line 4"/>
          <p:cNvSpPr>
            <a:spLocks noChangeAspect="1" noChangeShapeType="1"/>
          </p:cNvSpPr>
          <p:nvPr/>
        </p:nvSpPr>
        <p:spPr bwMode="auto">
          <a:xfrm>
            <a:off x="1938338" y="4902200"/>
            <a:ext cx="56324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2281" name="Text Box 9"/>
          <p:cNvSpPr txBox="1">
            <a:spLocks noChangeAspect="1" noChangeArrowheads="1"/>
          </p:cNvSpPr>
          <p:nvPr/>
        </p:nvSpPr>
        <p:spPr bwMode="auto">
          <a:xfrm>
            <a:off x="7315200" y="5003800"/>
            <a:ext cx="430213" cy="4302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endParaRPr lang="en-GB" sz="2400">
              <a:solidFill>
                <a:srgbClr val="000000"/>
              </a:solidFill>
              <a:latin typeface="Times New Roman" pitchFamily="18" charset="0"/>
            </a:endParaRPr>
          </a:p>
        </p:txBody>
      </p:sp>
      <p:sp>
        <p:nvSpPr>
          <p:cNvPr id="182282" name="Text Box 10"/>
          <p:cNvSpPr txBox="1">
            <a:spLocks noChangeAspect="1" noChangeArrowheads="1"/>
          </p:cNvSpPr>
          <p:nvPr/>
        </p:nvSpPr>
        <p:spPr bwMode="auto">
          <a:xfrm>
            <a:off x="4729163" y="5003800"/>
            <a:ext cx="452437" cy="452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endParaRPr lang="en-GB" sz="2400">
              <a:solidFill>
                <a:srgbClr val="000000"/>
              </a:solidFill>
              <a:latin typeface="Times New Roman" pitchFamily="18" charset="0"/>
            </a:endParaRPr>
          </a:p>
        </p:txBody>
      </p:sp>
      <p:sp>
        <p:nvSpPr>
          <p:cNvPr id="182283" name="Text Box 11"/>
          <p:cNvSpPr txBox="1">
            <a:spLocks noChangeAspect="1" noChangeArrowheads="1"/>
          </p:cNvSpPr>
          <p:nvPr/>
        </p:nvSpPr>
        <p:spPr bwMode="auto">
          <a:xfrm>
            <a:off x="1685925" y="149383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1</a:t>
            </a:r>
            <a:endParaRPr lang="en-GB" sz="2400">
              <a:solidFill>
                <a:srgbClr val="000000"/>
              </a:solidFill>
              <a:latin typeface="Times New Roman" pitchFamily="18" charset="0"/>
            </a:endParaRPr>
          </a:p>
        </p:txBody>
      </p:sp>
      <p:sp>
        <p:nvSpPr>
          <p:cNvPr id="182284" name="Text Box 12"/>
          <p:cNvSpPr txBox="1">
            <a:spLocks noChangeAspect="1" noChangeArrowheads="1"/>
          </p:cNvSpPr>
          <p:nvPr/>
        </p:nvSpPr>
        <p:spPr bwMode="auto">
          <a:xfrm>
            <a:off x="1685925" y="487838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0</a:t>
            </a:r>
            <a:endParaRPr lang="en-GB" sz="2400">
              <a:solidFill>
                <a:srgbClr val="000000"/>
              </a:solidFill>
              <a:latin typeface="Times New Roman" pitchFamily="18" charset="0"/>
            </a:endParaRPr>
          </a:p>
        </p:txBody>
      </p:sp>
      <p:sp>
        <p:nvSpPr>
          <p:cNvPr id="182285" name="Line 13"/>
          <p:cNvSpPr>
            <a:spLocks noChangeAspect="1" noChangeShapeType="1"/>
          </p:cNvSpPr>
          <p:nvPr/>
        </p:nvSpPr>
        <p:spPr bwMode="auto">
          <a:xfrm>
            <a:off x="1928813" y="2809875"/>
            <a:ext cx="548005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6" name="Text Box 14"/>
          <p:cNvSpPr txBox="1">
            <a:spLocks noChangeAspect="1" noChangeArrowheads="1"/>
          </p:cNvSpPr>
          <p:nvPr/>
        </p:nvSpPr>
        <p:spPr bwMode="auto">
          <a:xfrm>
            <a:off x="762000" y="2541588"/>
            <a:ext cx="1143000" cy="4587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a:solidFill>
                  <a:srgbClr val="000000"/>
                </a:solidFill>
                <a:latin typeface="Times New Roman" pitchFamily="18" charset="0"/>
              </a:rPr>
              <a:t>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182287" name="Oval 15"/>
          <p:cNvSpPr>
            <a:spLocks noChangeAspect="1" noChangeArrowheads="1"/>
          </p:cNvSpPr>
          <p:nvPr/>
        </p:nvSpPr>
        <p:spPr bwMode="auto">
          <a:xfrm>
            <a:off x="4776788" y="2755900"/>
            <a:ext cx="92075" cy="92075"/>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88" name="Text Box 16"/>
          <p:cNvSpPr txBox="1">
            <a:spLocks noChangeAspect="1" noChangeArrowheads="1"/>
          </p:cNvSpPr>
          <p:nvPr/>
        </p:nvSpPr>
        <p:spPr bwMode="auto">
          <a:xfrm>
            <a:off x="1309688" y="1017588"/>
            <a:ext cx="914400" cy="381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Y, p</a:t>
            </a:r>
            <a:endParaRPr lang="en-GB" sz="2400">
              <a:solidFill>
                <a:srgbClr val="000000"/>
              </a:solidFill>
              <a:latin typeface="Times New Roman" pitchFamily="18" charset="0"/>
            </a:endParaRPr>
          </a:p>
        </p:txBody>
      </p:sp>
      <p:sp>
        <p:nvSpPr>
          <p:cNvPr id="182290" name="Text Box 18"/>
          <p:cNvSpPr txBox="1">
            <a:spLocks noChangeAspect="1" noChangeArrowheads="1"/>
          </p:cNvSpPr>
          <p:nvPr/>
        </p:nvSpPr>
        <p:spPr bwMode="auto">
          <a:xfrm>
            <a:off x="1585913" y="3565525"/>
            <a:ext cx="381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endParaRPr lang="en-GB" sz="2400" b="1" i="1" baseline="-25000">
              <a:solidFill>
                <a:srgbClr val="000000"/>
              </a:solidFill>
              <a:latin typeface="Times New Roman" pitchFamily="18" charset="0"/>
            </a:endParaRPr>
          </a:p>
        </p:txBody>
      </p:sp>
      <p:sp>
        <p:nvSpPr>
          <p:cNvPr id="182291" name="Text Box 19"/>
          <p:cNvSpPr txBox="1">
            <a:spLocks noChangeAspect="1" noChangeArrowheads="1"/>
          </p:cNvSpPr>
          <p:nvPr/>
        </p:nvSpPr>
        <p:spPr bwMode="auto">
          <a:xfrm>
            <a:off x="4927600" y="12700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A</a:t>
            </a:r>
            <a:endParaRPr lang="en-GB" sz="2400">
              <a:solidFill>
                <a:srgbClr val="000000"/>
              </a:solidFill>
              <a:latin typeface="Times New Roman" pitchFamily="18" charset="0"/>
            </a:endParaRPr>
          </a:p>
        </p:txBody>
      </p:sp>
      <p:sp>
        <p:nvSpPr>
          <p:cNvPr id="182292" name="Oval 20"/>
          <p:cNvSpPr>
            <a:spLocks noChangeAspect="1" noChangeArrowheads="1"/>
          </p:cNvSpPr>
          <p:nvPr/>
        </p:nvSpPr>
        <p:spPr bwMode="auto">
          <a:xfrm>
            <a:off x="4776788" y="1604963"/>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93" name="Oval 21"/>
          <p:cNvSpPr>
            <a:spLocks noChangeAspect="1" noChangeArrowheads="1"/>
          </p:cNvSpPr>
          <p:nvPr/>
        </p:nvSpPr>
        <p:spPr bwMode="auto">
          <a:xfrm>
            <a:off x="4776788" y="4851400"/>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95" name="Text Box 23"/>
          <p:cNvSpPr txBox="1">
            <a:spLocks noChangeAspect="1" noChangeArrowheads="1"/>
          </p:cNvSpPr>
          <p:nvPr/>
        </p:nvSpPr>
        <p:spPr bwMode="auto">
          <a:xfrm>
            <a:off x="4927600" y="44958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B</a:t>
            </a:r>
            <a:endParaRPr lang="en-GB" sz="2400">
              <a:solidFill>
                <a:srgbClr val="000000"/>
              </a:solidFill>
              <a:latin typeface="Times New Roman" pitchFamily="18" charset="0"/>
            </a:endParaRPr>
          </a:p>
        </p:txBody>
      </p:sp>
      <p:sp>
        <p:nvSpPr>
          <p:cNvPr id="182298" name="Line 26"/>
          <p:cNvSpPr>
            <a:spLocks noChangeAspect="1" noChangeShapeType="1"/>
          </p:cNvSpPr>
          <p:nvPr/>
        </p:nvSpPr>
        <p:spPr bwMode="auto">
          <a:xfrm>
            <a:off x="4824000" y="1726725"/>
            <a:ext cx="0" cy="1004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299" name="Line 27"/>
          <p:cNvSpPr>
            <a:spLocks noChangeAspect="1" noChangeShapeType="1"/>
          </p:cNvSpPr>
          <p:nvPr/>
        </p:nvSpPr>
        <p:spPr bwMode="auto">
          <a:xfrm>
            <a:off x="4824000" y="2894850"/>
            <a:ext cx="0" cy="1922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308" name="Text Box 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82309" name="Text Box 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Yet another shortcoming of the linear probability model is that it may predict probabilities of more than 1, as shown here.  It may also predict probabilities less than 0.</a:t>
            </a:r>
            <a:endParaRPr lang="en-GB" sz="1500" b="1">
              <a:latin typeface="Times New Roman" pitchFamily="18" charset="0"/>
            </a:endParaRPr>
          </a:p>
        </p:txBody>
      </p:sp>
      <p:sp>
        <p:nvSpPr>
          <p:cNvPr id="182311" name="Line 39"/>
          <p:cNvSpPr>
            <a:spLocks noChangeAspect="1" noChangeShapeType="1"/>
          </p:cNvSpPr>
          <p:nvPr/>
        </p:nvSpPr>
        <p:spPr bwMode="auto">
          <a:xfrm flipV="1">
            <a:off x="7265988" y="1492250"/>
            <a:ext cx="1471612" cy="4937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2313" name="Line 41"/>
          <p:cNvSpPr>
            <a:spLocks noChangeAspect="1" noChangeShapeType="1"/>
          </p:cNvSpPr>
          <p:nvPr/>
        </p:nvSpPr>
        <p:spPr bwMode="auto">
          <a:xfrm>
            <a:off x="1928813" y="1655763"/>
            <a:ext cx="6856412"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42" name="Text Box 29"/>
          <p:cNvSpPr txBox="1">
            <a:spLocks noChangeAspect="1" noChangeArrowheads="1"/>
          </p:cNvSpPr>
          <p:nvPr/>
        </p:nvSpPr>
        <p:spPr bwMode="auto">
          <a:xfrm>
            <a:off x="3549650" y="3683000"/>
            <a:ext cx="1143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i="1">
                <a:solidFill>
                  <a:srgbClr val="000000"/>
                </a:solidFill>
                <a:latin typeface="Times New Roman" pitchFamily="18" charset="0"/>
              </a:rPr>
              <a:t> +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43" name="Text Box 36"/>
          <p:cNvSpPr txBox="1">
            <a:spLocks noChangeAspect="1" noChangeArrowheads="1"/>
          </p:cNvSpPr>
          <p:nvPr/>
        </p:nvSpPr>
        <p:spPr bwMode="auto">
          <a:xfrm>
            <a:off x="3114675" y="2008188"/>
            <a:ext cx="1735138" cy="446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dirty="0">
                <a:solidFill>
                  <a:srgbClr val="000000"/>
                </a:solidFill>
                <a:latin typeface="Times New Roman" pitchFamily="18" charset="0"/>
              </a:rPr>
              <a:t>1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1</a:t>
            </a:r>
            <a:r>
              <a:rPr lang="en-GB" sz="2400" b="1" dirty="0">
                <a:solidFill>
                  <a:srgbClr val="000000"/>
                </a:solidFill>
                <a:latin typeface="Times New Roman" pitchFamily="18" charset="0"/>
              </a:rPr>
              <a:t>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2</a:t>
            </a:r>
            <a:r>
              <a:rPr lang="en-GB" sz="2400" b="1" i="1" dirty="0">
                <a:solidFill>
                  <a:srgbClr val="000000"/>
                </a:solidFill>
                <a:latin typeface="Times New Roman" pitchFamily="18" charset="0"/>
              </a:rPr>
              <a:t>X</a:t>
            </a:r>
            <a:r>
              <a:rPr lang="en-GB" sz="2400" b="1" i="1" baseline="-25000" dirty="0">
                <a:solidFill>
                  <a:srgbClr val="000000"/>
                </a:solidFill>
                <a:latin typeface="Times New Roman" pitchFamily="18" charset="0"/>
              </a:rPr>
              <a:t>i</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1"/>
            <a:ext cx="9144000" cy="457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3911" name="Rectangle 7"/>
          <p:cNvSpPr>
            <a:spLocks noChangeArrowheads="1"/>
          </p:cNvSpPr>
          <p:nvPr/>
        </p:nvSpPr>
        <p:spPr bwMode="auto">
          <a:xfrm>
            <a:off x="365125" y="4760913"/>
            <a:ext cx="1582738" cy="2190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2391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Stata command for saving the fitted values from a regression is predict, followed by the name that you wish to give to the fitted values.  We are calling them </a:t>
            </a:r>
            <a:r>
              <a:rPr lang="en-GB" sz="1500" b="1" i="1"/>
              <a:t>PROB</a:t>
            </a:r>
            <a:r>
              <a:rPr lang="en-GB" sz="1500" b="1"/>
              <a:t>.</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7" name="Rectangle 2"/>
          <p:cNvSpPr>
            <a:spLocks noChangeArrowheads="1"/>
          </p:cNvSpPr>
          <p:nvPr/>
        </p:nvSpPr>
        <p:spPr bwMode="auto">
          <a:xfrm>
            <a:off x="365125" y="1482450"/>
            <a:ext cx="18923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4"/>
          <p:cNvSpPr>
            <a:spLocks noChangeArrowheads="1"/>
          </p:cNvSpPr>
          <p:nvPr/>
        </p:nvSpPr>
        <p:spPr bwMode="auto">
          <a:xfrm>
            <a:off x="365125" y="846000"/>
            <a:ext cx="3054350" cy="230400"/>
          </a:xfrm>
          <a:prstGeom prst="rect">
            <a:avLst/>
          </a:prstGeom>
          <a:solidFill>
            <a:srgbClr val="DDDDDD"/>
          </a:solidFill>
          <a:ln>
            <a:noFill/>
          </a:ln>
          <a:effectLst/>
        </p:spPr>
        <p:txBody>
          <a:bodyPr wrap="none" anchor="ctr"/>
          <a:lstStyle/>
          <a:p>
            <a:endParaRPr lang="en-GB"/>
          </a:p>
        </p:txBody>
      </p:sp>
      <p:sp>
        <p:nvSpPr>
          <p:cNvPr id="19" name="Rectangle 2"/>
          <p:cNvSpPr>
            <a:spLocks noChangeArrowheads="1"/>
          </p:cNvSpPr>
          <p:nvPr/>
        </p:nvSpPr>
        <p:spPr bwMode="auto">
          <a:xfrm>
            <a:off x="365125" y="637200"/>
            <a:ext cx="1555200" cy="230400"/>
          </a:xfrm>
          <a:prstGeom prst="rect">
            <a:avLst/>
          </a:prstGeom>
          <a:solidFill>
            <a:srgbClr val="DDDDDD"/>
          </a:solidFill>
          <a:ln>
            <a:noFill/>
          </a:ln>
          <a:effectLst/>
        </p:spPr>
        <p:txBody>
          <a:bodyPr wrap="none" anchor="ctr"/>
          <a:lstStyle/>
          <a:p>
            <a:endParaRPr lang="en-GB"/>
          </a:p>
        </p:txBody>
      </p:sp>
      <p:sp>
        <p:nvSpPr>
          <p:cNvPr id="20" name="Text Box 4"/>
          <p:cNvSpPr txBox="1">
            <a:spLocks noChangeArrowheads="1"/>
          </p:cNvSpPr>
          <p:nvPr/>
        </p:nvSpPr>
        <p:spPr bwMode="auto">
          <a:xfrm>
            <a:off x="301625" y="597600"/>
            <a:ext cx="8532813" cy="44696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gen </a:t>
            </a:r>
            <a:r>
              <a:rPr lang="en-US" sz="1400" b="1" dirty="0">
                <a:latin typeface="Courier New" pitchFamily="49" charset="0"/>
              </a:rPr>
              <a:t>GRAD = 0</a:t>
            </a:r>
          </a:p>
          <a:p>
            <a:r>
              <a:rPr lang="en-US" sz="1400" b="1" dirty="0" smtClean="0">
                <a:latin typeface="Courier New" pitchFamily="49" charset="0"/>
              </a:rPr>
              <a:t>. </a:t>
            </a:r>
            <a:r>
              <a:rPr lang="en-US" sz="1400" b="1" dirty="0">
                <a:latin typeface="Courier New" pitchFamily="49" charset="0"/>
              </a:rPr>
              <a:t>replace GRAD = 1 if S &gt; 11</a:t>
            </a:r>
          </a:p>
          <a:p>
            <a:r>
              <a:rPr lang="en-US" sz="1400" b="1" dirty="0" smtClean="0">
                <a:latin typeface="Courier New" pitchFamily="49" charset="0"/>
              </a:rPr>
              <a:t>(452 </a:t>
            </a:r>
            <a:r>
              <a:rPr lang="en-US" sz="1400" b="1" dirty="0">
                <a:latin typeface="Courier New" pitchFamily="49" charset="0"/>
              </a:rPr>
              <a:t>real changes made)</a:t>
            </a:r>
          </a:p>
          <a:p>
            <a:endParaRPr lang="en-US" sz="1400" b="1" dirty="0">
              <a:latin typeface="Courier New" pitchFamily="49" charset="0"/>
            </a:endParaRPr>
          </a:p>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GRAD ASVABC</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58.01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4.52721798     1  4.52721798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38.864782   498  .078041731           R-squared     =  0.1043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43.392   499  .086957916           Root MSE      =  .27936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GRAD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.1060002   .0139173     7.62   0.000     .0786564     .133344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.87522   .0130523    67.06   0.000     .8495757    .9008643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p>
          <a:p>
            <a:endParaRPr lang="en-GB" sz="1400" b="1" dirty="0">
              <a:latin typeface="Courier New" pitchFamily="49" charset="0"/>
            </a:endParaRPr>
          </a:p>
          <a:p>
            <a:r>
              <a:rPr lang="en-GB" sz="1400" b="1" dirty="0">
                <a:latin typeface="Courier New" pitchFamily="49" charset="0"/>
              </a:rPr>
              <a:t>. predict PROB</a:t>
            </a:r>
            <a:endParaRPr lang="en-US" sz="1400" b="1" dirty="0">
              <a:latin typeface="Courier New" pitchFamily="49" charset="0"/>
            </a:endParaRPr>
          </a:p>
          <a:p>
            <a:endParaRPr lang="en-GB" sz="1400" b="1" dirty="0">
              <a:latin typeface="Courier New" pitchFamily="49" charset="0"/>
              <a:cs typeface="Courier New" pitchFamily="49" charset="0"/>
            </a:endParaRP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1"/>
            <a:ext cx="9144000" cy="3830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4935" name="Rectangle 7"/>
          <p:cNvSpPr>
            <a:spLocks noChangeArrowheads="1"/>
          </p:cNvSpPr>
          <p:nvPr/>
        </p:nvSpPr>
        <p:spPr bwMode="auto">
          <a:xfrm>
            <a:off x="365125" y="637200"/>
            <a:ext cx="24114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31" name="Text Box 3"/>
          <p:cNvSpPr txBox="1">
            <a:spLocks noChangeArrowheads="1"/>
          </p:cNvSpPr>
          <p:nvPr/>
        </p:nvSpPr>
        <p:spPr bwMode="auto">
          <a:xfrm>
            <a:off x="301625" y="597601"/>
            <a:ext cx="8532813" cy="3745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gn="just"/>
            <a:r>
              <a:rPr lang="en-US" sz="1400" b="1" dirty="0" smtClean="0">
                <a:latin typeface="Courier New" pitchFamily="49" charset="0"/>
              </a:rPr>
              <a:t>. </a:t>
            </a:r>
            <a:r>
              <a:rPr lang="en-US" sz="1400" b="1" dirty="0">
                <a:latin typeface="Courier New" pitchFamily="49" charset="0"/>
              </a:rPr>
              <a:t>tab PROB if PROB &gt; 1</a:t>
            </a:r>
          </a:p>
          <a:p>
            <a:r>
              <a:rPr lang="en-US" sz="1400" b="1" dirty="0">
                <a:latin typeface="Courier New" pitchFamily="49" charset="0"/>
              </a:rPr>
              <a:t>     Fitted |</a:t>
            </a:r>
          </a:p>
          <a:p>
            <a:r>
              <a:rPr lang="en-US" sz="1400" b="1" dirty="0">
                <a:latin typeface="Courier New" pitchFamily="49" charset="0"/>
              </a:rPr>
              <a:t>     values |      Freq.     Percent        Cum.</a:t>
            </a:r>
          </a:p>
          <a:p>
            <a:r>
              <a:rPr lang="en-US" sz="1400" b="1" dirty="0">
                <a:latin typeface="Courier New" pitchFamily="49" charset="0"/>
              </a:rPr>
              <a:t>------------+-----------------------------------</a:t>
            </a:r>
          </a:p>
          <a:p>
            <a:r>
              <a:rPr lang="en-US" sz="1400" b="1" dirty="0">
                <a:latin typeface="Courier New" pitchFamily="49" charset="0"/>
              </a:rPr>
              <a:t>   1.001353 |          1        1.30        1.30</a:t>
            </a:r>
          </a:p>
          <a:p>
            <a:r>
              <a:rPr lang="en-US" sz="1400" b="1" dirty="0">
                <a:latin typeface="Courier New" pitchFamily="49" charset="0"/>
              </a:rPr>
              <a:t>   1.001776 |          1        1.30        2.60</a:t>
            </a:r>
          </a:p>
          <a:p>
            <a:r>
              <a:rPr lang="en-US" sz="1400" b="1" dirty="0">
                <a:latin typeface="Courier New" pitchFamily="49" charset="0"/>
              </a:rPr>
              <a:t>   1.002197 |          1        1.30        3.90</a:t>
            </a:r>
          </a:p>
          <a:p>
            <a:r>
              <a:rPr lang="en-US" sz="1400" b="1" dirty="0">
                <a:latin typeface="Courier New" pitchFamily="49" charset="0"/>
              </a:rPr>
              <a:t>   1.004591 |          1        1.30        5.19</a:t>
            </a:r>
          </a:p>
          <a:p>
            <a:r>
              <a:rPr lang="en-US" sz="1400" b="1" dirty="0" smtClean="0">
                <a:latin typeface="Courier New" pitchFamily="49" charset="0"/>
              </a:rPr>
              <a:t>      </a:t>
            </a:r>
            <a:endParaRPr lang="en-US" sz="1400" b="1" dirty="0">
              <a:latin typeface="Courier New" pitchFamily="49" charset="0"/>
            </a:endParaRPr>
          </a:p>
          <a:p>
            <a:r>
              <a:rPr lang="en-GB" sz="1400" b="1" dirty="0">
                <a:latin typeface="Courier New" pitchFamily="49" charset="0"/>
              </a:rPr>
              <a:t>   *********************************************</a:t>
            </a:r>
            <a:endParaRPr lang="en-US" sz="1400" b="1" dirty="0">
              <a:latin typeface="Courier New" pitchFamily="49" charset="0"/>
            </a:endParaRPr>
          </a:p>
          <a:p>
            <a:endParaRPr lang="en-US" sz="1400" b="1" dirty="0" smtClean="0">
              <a:latin typeface="Courier New" pitchFamily="49" charset="0"/>
            </a:endParaRPr>
          </a:p>
          <a:p>
            <a:r>
              <a:rPr lang="en-US" sz="1400" b="1" dirty="0" smtClean="0">
                <a:latin typeface="Courier New" pitchFamily="49" charset="0"/>
              </a:rPr>
              <a:t>    </a:t>
            </a:r>
            <a:r>
              <a:rPr lang="en-US" sz="1400" b="1" dirty="0">
                <a:latin typeface="Courier New" pitchFamily="49" charset="0"/>
              </a:rPr>
              <a:t>1.13173 |          1        1.30       96.10</a:t>
            </a:r>
          </a:p>
          <a:p>
            <a:r>
              <a:rPr lang="en-US" sz="1400" b="1" dirty="0">
                <a:latin typeface="Courier New" pitchFamily="49" charset="0"/>
              </a:rPr>
              <a:t>   1.139848 |          1        1.30       97.40</a:t>
            </a:r>
          </a:p>
          <a:p>
            <a:r>
              <a:rPr lang="en-US" sz="1400" b="1" dirty="0">
                <a:latin typeface="Courier New" pitchFamily="49" charset="0"/>
              </a:rPr>
              <a:t>   1.144364 |          1        1.30       98.70</a:t>
            </a:r>
          </a:p>
          <a:p>
            <a:r>
              <a:rPr lang="en-US" sz="1400" b="1" dirty="0">
                <a:latin typeface="Courier New" pitchFamily="49" charset="0"/>
              </a:rPr>
              <a:t>   1.155131 |          1        1.30      100.00</a:t>
            </a:r>
          </a:p>
          <a:p>
            <a:r>
              <a:rPr lang="en-US" sz="1400" b="1" dirty="0">
                <a:latin typeface="Courier New" pitchFamily="49" charset="0"/>
              </a:rPr>
              <a:t>------------+-----------------------------------</a:t>
            </a:r>
          </a:p>
          <a:p>
            <a:r>
              <a:rPr lang="en-US" sz="1400" b="1" dirty="0">
                <a:latin typeface="Courier New" pitchFamily="49" charset="0"/>
              </a:rPr>
              <a:t>      Total |         77      100.00</a:t>
            </a:r>
          </a:p>
          <a:p>
            <a:endParaRPr lang="en-US" sz="1400" b="1" dirty="0">
              <a:latin typeface="Courier New" pitchFamily="49" charset="0"/>
            </a:endParaRPr>
          </a:p>
        </p:txBody>
      </p:sp>
      <p:sp>
        <p:nvSpPr>
          <p:cNvPr id="12493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249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tab is the </a:t>
            </a:r>
            <a:r>
              <a:rPr lang="en-GB" sz="1500" b="1" dirty="0" err="1"/>
              <a:t>Stata</a:t>
            </a:r>
            <a:r>
              <a:rPr lang="en-GB" sz="1500" b="1" dirty="0"/>
              <a:t> command for tabulating the values of a variable, and for cross-tabulating two or more variables.  We see that there are </a:t>
            </a:r>
            <a:r>
              <a:rPr lang="en-GB" sz="1500" b="1" dirty="0" smtClean="0"/>
              <a:t>77 </a:t>
            </a:r>
            <a:r>
              <a:rPr lang="en-GB" sz="1500" b="1" dirty="0"/>
              <a:t>observations where the fitted value is greater than 1.  (The middle rows of the table have been omitted.)</a:t>
            </a:r>
            <a:endParaRPr lang="en-GB" sz="1500" b="1" dirty="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0"/>
            <a:ext cx="9144000" cy="445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7399"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8740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example there were no fitted values of less than 0.</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4" name="Rectangle 7"/>
          <p:cNvSpPr>
            <a:spLocks noChangeArrowheads="1"/>
          </p:cNvSpPr>
          <p:nvPr/>
        </p:nvSpPr>
        <p:spPr bwMode="auto">
          <a:xfrm>
            <a:off x="365125" y="637200"/>
            <a:ext cx="2411413" cy="230400"/>
          </a:xfrm>
          <a:prstGeom prst="rect">
            <a:avLst/>
          </a:prstGeom>
          <a:solidFill>
            <a:srgbClr val="DDDDDD"/>
          </a:solidFill>
          <a:ln>
            <a:noFill/>
          </a:ln>
          <a:effectLst/>
          <a:extLst/>
        </p:spPr>
        <p:txBody>
          <a:bodyPr wrap="none" anchor="ctr"/>
          <a:lstStyle/>
          <a:p>
            <a:endParaRPr lang="en-GB"/>
          </a:p>
        </p:txBody>
      </p:sp>
      <p:sp>
        <p:nvSpPr>
          <p:cNvPr id="16" name="Rectangle 12"/>
          <p:cNvSpPr>
            <a:spLocks noChangeArrowheads="1"/>
          </p:cNvSpPr>
          <p:nvPr/>
        </p:nvSpPr>
        <p:spPr bwMode="auto">
          <a:xfrm>
            <a:off x="365125" y="4467599"/>
            <a:ext cx="24114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3"/>
          <p:cNvSpPr txBox="1">
            <a:spLocks noChangeArrowheads="1"/>
          </p:cNvSpPr>
          <p:nvPr/>
        </p:nvSpPr>
        <p:spPr bwMode="auto">
          <a:xfrm>
            <a:off x="301625" y="597600"/>
            <a:ext cx="8532813" cy="43363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gn="just"/>
            <a:r>
              <a:rPr lang="en-US" sz="1400" b="1" dirty="0" smtClean="0">
                <a:latin typeface="Courier New" pitchFamily="49" charset="0"/>
              </a:rPr>
              <a:t>. </a:t>
            </a:r>
            <a:r>
              <a:rPr lang="en-US" sz="1400" b="1" dirty="0">
                <a:latin typeface="Courier New" pitchFamily="49" charset="0"/>
              </a:rPr>
              <a:t>tab PROB if PROB &gt; 1</a:t>
            </a:r>
          </a:p>
          <a:p>
            <a:r>
              <a:rPr lang="en-US" sz="1400" b="1" dirty="0">
                <a:latin typeface="Courier New" pitchFamily="49" charset="0"/>
              </a:rPr>
              <a:t>     Fitted |</a:t>
            </a:r>
          </a:p>
          <a:p>
            <a:r>
              <a:rPr lang="en-US" sz="1400" b="1" dirty="0">
                <a:latin typeface="Courier New" pitchFamily="49" charset="0"/>
              </a:rPr>
              <a:t>     values |      Freq.     Percent        Cum.</a:t>
            </a:r>
          </a:p>
          <a:p>
            <a:r>
              <a:rPr lang="en-US" sz="1400" b="1" dirty="0">
                <a:latin typeface="Courier New" pitchFamily="49" charset="0"/>
              </a:rPr>
              <a:t>------------+-----------------------------------</a:t>
            </a:r>
          </a:p>
          <a:p>
            <a:r>
              <a:rPr lang="en-US" sz="1400" b="1" dirty="0">
                <a:latin typeface="Courier New" pitchFamily="49" charset="0"/>
              </a:rPr>
              <a:t>   1.001353 |          1        1.30        1.30</a:t>
            </a:r>
          </a:p>
          <a:p>
            <a:r>
              <a:rPr lang="en-US" sz="1400" b="1" dirty="0">
                <a:latin typeface="Courier New" pitchFamily="49" charset="0"/>
              </a:rPr>
              <a:t>   1.001776 |          1        1.30        2.60</a:t>
            </a:r>
          </a:p>
          <a:p>
            <a:r>
              <a:rPr lang="en-US" sz="1400" b="1" dirty="0">
                <a:latin typeface="Courier New" pitchFamily="49" charset="0"/>
              </a:rPr>
              <a:t>   1.002197 |          1        1.30        3.90</a:t>
            </a:r>
          </a:p>
          <a:p>
            <a:r>
              <a:rPr lang="en-US" sz="1400" b="1" dirty="0">
                <a:latin typeface="Courier New" pitchFamily="49" charset="0"/>
              </a:rPr>
              <a:t>   1.004591 |          1        1.30        5.19</a:t>
            </a:r>
          </a:p>
          <a:p>
            <a:r>
              <a:rPr lang="en-US" sz="1400" b="1" dirty="0" smtClean="0">
                <a:latin typeface="Courier New" pitchFamily="49" charset="0"/>
              </a:rPr>
              <a:t>      </a:t>
            </a:r>
            <a:endParaRPr lang="en-US" sz="1400" b="1" dirty="0">
              <a:latin typeface="Courier New" pitchFamily="49" charset="0"/>
            </a:endParaRPr>
          </a:p>
          <a:p>
            <a:r>
              <a:rPr lang="en-GB" sz="1400" b="1" dirty="0">
                <a:latin typeface="Courier New" pitchFamily="49" charset="0"/>
              </a:rPr>
              <a:t>   *********************************************</a:t>
            </a:r>
            <a:endParaRPr lang="en-US" sz="1400" b="1" dirty="0">
              <a:latin typeface="Courier New" pitchFamily="49" charset="0"/>
            </a:endParaRPr>
          </a:p>
          <a:p>
            <a:endParaRPr lang="en-US" sz="1400" b="1" dirty="0" smtClean="0">
              <a:latin typeface="Courier New" pitchFamily="49" charset="0"/>
            </a:endParaRPr>
          </a:p>
          <a:p>
            <a:r>
              <a:rPr lang="en-US" sz="1400" b="1" dirty="0" smtClean="0">
                <a:latin typeface="Courier New" pitchFamily="49" charset="0"/>
              </a:rPr>
              <a:t>    </a:t>
            </a:r>
            <a:r>
              <a:rPr lang="en-US" sz="1400" b="1" dirty="0">
                <a:latin typeface="Courier New" pitchFamily="49" charset="0"/>
              </a:rPr>
              <a:t>1.13173 |          1        1.30       96.10</a:t>
            </a:r>
          </a:p>
          <a:p>
            <a:r>
              <a:rPr lang="en-US" sz="1400" b="1" dirty="0">
                <a:latin typeface="Courier New" pitchFamily="49" charset="0"/>
              </a:rPr>
              <a:t>   1.139848 |          1        1.30       97.40</a:t>
            </a:r>
          </a:p>
          <a:p>
            <a:r>
              <a:rPr lang="en-US" sz="1400" b="1" dirty="0">
                <a:latin typeface="Courier New" pitchFamily="49" charset="0"/>
              </a:rPr>
              <a:t>   1.144364 |          1        1.30       98.70</a:t>
            </a:r>
          </a:p>
          <a:p>
            <a:r>
              <a:rPr lang="en-US" sz="1400" b="1" dirty="0">
                <a:latin typeface="Courier New" pitchFamily="49" charset="0"/>
              </a:rPr>
              <a:t>   1.155131 |          1        1.30      100.00</a:t>
            </a:r>
          </a:p>
          <a:p>
            <a:r>
              <a:rPr lang="en-US" sz="1400" b="1" dirty="0">
                <a:latin typeface="Courier New" pitchFamily="49" charset="0"/>
              </a:rPr>
              <a:t>------------+-----------------------------------</a:t>
            </a:r>
          </a:p>
          <a:p>
            <a:r>
              <a:rPr lang="en-US" sz="1400" b="1" dirty="0">
                <a:latin typeface="Courier New" pitchFamily="49" charset="0"/>
              </a:rPr>
              <a:t>      Total |         77      100.00</a:t>
            </a:r>
          </a:p>
          <a:p>
            <a:endParaRPr lang="en-GB" sz="1400" b="1" dirty="0">
              <a:latin typeface="Courier New" pitchFamily="49" charset="0"/>
            </a:endParaRPr>
          </a:p>
          <a:p>
            <a:r>
              <a:rPr lang="en-GB" sz="1400" b="1" dirty="0">
                <a:latin typeface="Courier New" pitchFamily="49" charset="0"/>
              </a:rPr>
              <a:t>. tab PROB if PROB &lt; 0</a:t>
            </a:r>
          </a:p>
          <a:p>
            <a:r>
              <a:rPr lang="en-GB" sz="1400" b="1" dirty="0">
                <a:latin typeface="Courier New" pitchFamily="49" charset="0"/>
              </a:rPr>
              <a:t>no observations</a:t>
            </a:r>
            <a:endParaRPr lang="en-US" sz="1400" b="1" dirty="0">
              <a:latin typeface="Courier New" pitchFamily="49" charset="0"/>
            </a:endParaRP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842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884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main advantage of the linear probability model over logit and probit analysis, the alternatives considered in the next two sequences, is that it is much easier to fit.  For this reason it used to be recommended for initial, exploratory work.</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6" name="Rectangle 5"/>
          <p:cNvSpPr>
            <a:spLocks noChangeArrowheads="1"/>
          </p:cNvSpPr>
          <p:nvPr/>
        </p:nvSpPr>
        <p:spPr bwMode="auto">
          <a:xfrm>
            <a:off x="0" y="548370"/>
            <a:ext cx="9144000" cy="445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7"/>
          <p:cNvSpPr>
            <a:spLocks noChangeArrowheads="1"/>
          </p:cNvSpPr>
          <p:nvPr/>
        </p:nvSpPr>
        <p:spPr bwMode="auto">
          <a:xfrm>
            <a:off x="365125" y="637200"/>
            <a:ext cx="2411413" cy="230400"/>
          </a:xfrm>
          <a:prstGeom prst="rect">
            <a:avLst/>
          </a:prstGeom>
          <a:solidFill>
            <a:srgbClr val="DDDDDD"/>
          </a:solidFill>
          <a:ln>
            <a:noFill/>
          </a:ln>
          <a:effectLst/>
          <a:extLst/>
        </p:spPr>
        <p:txBody>
          <a:bodyPr wrap="none" anchor="ctr"/>
          <a:lstStyle/>
          <a:p>
            <a:endParaRPr lang="en-GB"/>
          </a:p>
        </p:txBody>
      </p:sp>
      <p:sp>
        <p:nvSpPr>
          <p:cNvPr id="18" name="Rectangle 12"/>
          <p:cNvSpPr>
            <a:spLocks noChangeArrowheads="1"/>
          </p:cNvSpPr>
          <p:nvPr/>
        </p:nvSpPr>
        <p:spPr bwMode="auto">
          <a:xfrm>
            <a:off x="365125" y="4467599"/>
            <a:ext cx="24114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597600"/>
            <a:ext cx="8532813" cy="43363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gn="just"/>
            <a:r>
              <a:rPr lang="en-US" sz="1400" b="1" dirty="0" smtClean="0">
                <a:latin typeface="Courier New" pitchFamily="49" charset="0"/>
              </a:rPr>
              <a:t>. </a:t>
            </a:r>
            <a:r>
              <a:rPr lang="en-US" sz="1400" b="1" dirty="0">
                <a:latin typeface="Courier New" pitchFamily="49" charset="0"/>
              </a:rPr>
              <a:t>tab PROB if PROB &gt; 1</a:t>
            </a:r>
          </a:p>
          <a:p>
            <a:r>
              <a:rPr lang="en-US" sz="1400" b="1" dirty="0">
                <a:latin typeface="Courier New" pitchFamily="49" charset="0"/>
              </a:rPr>
              <a:t>     Fitted |</a:t>
            </a:r>
          </a:p>
          <a:p>
            <a:r>
              <a:rPr lang="en-US" sz="1400" b="1" dirty="0">
                <a:latin typeface="Courier New" pitchFamily="49" charset="0"/>
              </a:rPr>
              <a:t>     values |      Freq.     Percent        Cum.</a:t>
            </a:r>
          </a:p>
          <a:p>
            <a:r>
              <a:rPr lang="en-US" sz="1400" b="1" dirty="0">
                <a:latin typeface="Courier New" pitchFamily="49" charset="0"/>
              </a:rPr>
              <a:t>------------+-----------------------------------</a:t>
            </a:r>
          </a:p>
          <a:p>
            <a:r>
              <a:rPr lang="en-US" sz="1400" b="1" dirty="0">
                <a:latin typeface="Courier New" pitchFamily="49" charset="0"/>
              </a:rPr>
              <a:t>   1.001353 |          1        1.30        1.30</a:t>
            </a:r>
          </a:p>
          <a:p>
            <a:r>
              <a:rPr lang="en-US" sz="1400" b="1" dirty="0">
                <a:latin typeface="Courier New" pitchFamily="49" charset="0"/>
              </a:rPr>
              <a:t>   1.001776 |          1        1.30        2.60</a:t>
            </a:r>
          </a:p>
          <a:p>
            <a:r>
              <a:rPr lang="en-US" sz="1400" b="1" dirty="0">
                <a:latin typeface="Courier New" pitchFamily="49" charset="0"/>
              </a:rPr>
              <a:t>   1.002197 |          1        1.30        3.90</a:t>
            </a:r>
          </a:p>
          <a:p>
            <a:r>
              <a:rPr lang="en-US" sz="1400" b="1" dirty="0">
                <a:latin typeface="Courier New" pitchFamily="49" charset="0"/>
              </a:rPr>
              <a:t>   1.004591 |          1        1.30        5.19</a:t>
            </a:r>
          </a:p>
          <a:p>
            <a:r>
              <a:rPr lang="en-US" sz="1400" b="1" dirty="0" smtClean="0">
                <a:latin typeface="Courier New" pitchFamily="49" charset="0"/>
              </a:rPr>
              <a:t>      </a:t>
            </a:r>
            <a:endParaRPr lang="en-US" sz="1400" b="1" dirty="0">
              <a:latin typeface="Courier New" pitchFamily="49" charset="0"/>
            </a:endParaRPr>
          </a:p>
          <a:p>
            <a:r>
              <a:rPr lang="en-GB" sz="1400" b="1" dirty="0">
                <a:latin typeface="Courier New" pitchFamily="49" charset="0"/>
              </a:rPr>
              <a:t>   *********************************************</a:t>
            </a:r>
            <a:endParaRPr lang="en-US" sz="1400" b="1" dirty="0">
              <a:latin typeface="Courier New" pitchFamily="49" charset="0"/>
            </a:endParaRPr>
          </a:p>
          <a:p>
            <a:endParaRPr lang="en-US" sz="1400" b="1" dirty="0" smtClean="0">
              <a:latin typeface="Courier New" pitchFamily="49" charset="0"/>
            </a:endParaRPr>
          </a:p>
          <a:p>
            <a:r>
              <a:rPr lang="en-US" sz="1400" b="1" dirty="0" smtClean="0">
                <a:latin typeface="Courier New" pitchFamily="49" charset="0"/>
              </a:rPr>
              <a:t>    </a:t>
            </a:r>
            <a:r>
              <a:rPr lang="en-US" sz="1400" b="1" dirty="0">
                <a:latin typeface="Courier New" pitchFamily="49" charset="0"/>
              </a:rPr>
              <a:t>1.13173 |          1        1.30       96.10</a:t>
            </a:r>
          </a:p>
          <a:p>
            <a:r>
              <a:rPr lang="en-US" sz="1400" b="1" dirty="0">
                <a:latin typeface="Courier New" pitchFamily="49" charset="0"/>
              </a:rPr>
              <a:t>   1.139848 |          1        1.30       97.40</a:t>
            </a:r>
          </a:p>
          <a:p>
            <a:r>
              <a:rPr lang="en-US" sz="1400" b="1" dirty="0">
                <a:latin typeface="Courier New" pitchFamily="49" charset="0"/>
              </a:rPr>
              <a:t>   1.144364 |          1        1.30       98.70</a:t>
            </a:r>
          </a:p>
          <a:p>
            <a:r>
              <a:rPr lang="en-US" sz="1400" b="1" dirty="0">
                <a:latin typeface="Courier New" pitchFamily="49" charset="0"/>
              </a:rPr>
              <a:t>   1.155131 |          1        1.30      100.00</a:t>
            </a:r>
          </a:p>
          <a:p>
            <a:r>
              <a:rPr lang="en-US" sz="1400" b="1" dirty="0">
                <a:latin typeface="Courier New" pitchFamily="49" charset="0"/>
              </a:rPr>
              <a:t>------------+-----------------------------------</a:t>
            </a:r>
          </a:p>
          <a:p>
            <a:r>
              <a:rPr lang="en-US" sz="1400" b="1" dirty="0">
                <a:latin typeface="Courier New" pitchFamily="49" charset="0"/>
              </a:rPr>
              <a:t>      Total |         77      100.00</a:t>
            </a:r>
          </a:p>
          <a:p>
            <a:endParaRPr lang="en-GB" sz="1400" b="1" dirty="0">
              <a:latin typeface="Courier New" pitchFamily="49" charset="0"/>
            </a:endParaRPr>
          </a:p>
          <a:p>
            <a:r>
              <a:rPr lang="en-GB" sz="1400" b="1" dirty="0">
                <a:latin typeface="Courier New" pitchFamily="49" charset="0"/>
              </a:rPr>
              <a:t>. tab PROB if PROB &lt; 0</a:t>
            </a:r>
          </a:p>
          <a:p>
            <a:r>
              <a:rPr lang="en-GB" sz="1400" b="1" dirty="0">
                <a:latin typeface="Courier New" pitchFamily="49" charset="0"/>
              </a:rPr>
              <a:t>no observations</a:t>
            </a:r>
            <a:endParaRPr lang="en-US" sz="1400" b="1" dirty="0">
              <a:latin typeface="Courier New" pitchFamily="49" charset="0"/>
            </a:endParaRP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9447"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8944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However, this consideration is no longer </a:t>
            </a:r>
            <a:r>
              <a:rPr lang="en-GB" sz="1500" b="1" dirty="0" smtClean="0"/>
              <a:t>relevant. </a:t>
            </a:r>
            <a:r>
              <a:rPr lang="en-GB" sz="1500" b="1" dirty="0" err="1" smtClean="0"/>
              <a:t>logit</a:t>
            </a:r>
            <a:r>
              <a:rPr lang="en-GB" sz="1500" b="1" dirty="0" smtClean="0"/>
              <a:t> </a:t>
            </a:r>
            <a:r>
              <a:rPr lang="en-GB" sz="1500" b="1" dirty="0"/>
              <a:t>and </a:t>
            </a:r>
            <a:r>
              <a:rPr lang="en-GB" sz="1500" b="1" dirty="0" err="1"/>
              <a:t>probit</a:t>
            </a:r>
            <a:r>
              <a:rPr lang="en-GB" sz="1500" b="1" dirty="0"/>
              <a:t> are </a:t>
            </a:r>
            <a:r>
              <a:rPr lang="en-GB" sz="1500" b="1" dirty="0" smtClean="0"/>
              <a:t>now </a:t>
            </a:r>
            <a:r>
              <a:rPr lang="en-GB" sz="1500" b="1" dirty="0"/>
              <a:t>standard features of regression applications.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6" name="Rectangle 5"/>
          <p:cNvSpPr>
            <a:spLocks noChangeArrowheads="1"/>
          </p:cNvSpPr>
          <p:nvPr/>
        </p:nvSpPr>
        <p:spPr bwMode="auto">
          <a:xfrm>
            <a:off x="0" y="548370"/>
            <a:ext cx="9144000" cy="445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7"/>
          <p:cNvSpPr>
            <a:spLocks noChangeArrowheads="1"/>
          </p:cNvSpPr>
          <p:nvPr/>
        </p:nvSpPr>
        <p:spPr bwMode="auto">
          <a:xfrm>
            <a:off x="365125" y="637200"/>
            <a:ext cx="2411413" cy="230400"/>
          </a:xfrm>
          <a:prstGeom prst="rect">
            <a:avLst/>
          </a:prstGeom>
          <a:solidFill>
            <a:srgbClr val="DDDDDD"/>
          </a:solidFill>
          <a:ln>
            <a:noFill/>
          </a:ln>
          <a:effectLst/>
          <a:extLst/>
        </p:spPr>
        <p:txBody>
          <a:bodyPr wrap="none" anchor="ctr"/>
          <a:lstStyle/>
          <a:p>
            <a:endParaRPr lang="en-GB"/>
          </a:p>
        </p:txBody>
      </p:sp>
      <p:sp>
        <p:nvSpPr>
          <p:cNvPr id="18" name="Rectangle 12"/>
          <p:cNvSpPr>
            <a:spLocks noChangeArrowheads="1"/>
          </p:cNvSpPr>
          <p:nvPr/>
        </p:nvSpPr>
        <p:spPr bwMode="auto">
          <a:xfrm>
            <a:off x="365125" y="4467599"/>
            <a:ext cx="24114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597600"/>
            <a:ext cx="8532813" cy="43363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gn="just"/>
            <a:r>
              <a:rPr lang="en-US" sz="1400" b="1" dirty="0" smtClean="0">
                <a:latin typeface="Courier New" pitchFamily="49" charset="0"/>
              </a:rPr>
              <a:t>. </a:t>
            </a:r>
            <a:r>
              <a:rPr lang="en-US" sz="1400" b="1" dirty="0">
                <a:latin typeface="Courier New" pitchFamily="49" charset="0"/>
              </a:rPr>
              <a:t>tab PROB if PROB &gt; 1</a:t>
            </a:r>
          </a:p>
          <a:p>
            <a:r>
              <a:rPr lang="en-US" sz="1400" b="1" dirty="0">
                <a:latin typeface="Courier New" pitchFamily="49" charset="0"/>
              </a:rPr>
              <a:t>     Fitted |</a:t>
            </a:r>
          </a:p>
          <a:p>
            <a:r>
              <a:rPr lang="en-US" sz="1400" b="1" dirty="0">
                <a:latin typeface="Courier New" pitchFamily="49" charset="0"/>
              </a:rPr>
              <a:t>     values |      Freq.     Percent        Cum.</a:t>
            </a:r>
          </a:p>
          <a:p>
            <a:r>
              <a:rPr lang="en-US" sz="1400" b="1" dirty="0">
                <a:latin typeface="Courier New" pitchFamily="49" charset="0"/>
              </a:rPr>
              <a:t>------------+-----------------------------------</a:t>
            </a:r>
          </a:p>
          <a:p>
            <a:r>
              <a:rPr lang="en-US" sz="1400" b="1" dirty="0">
                <a:latin typeface="Courier New" pitchFamily="49" charset="0"/>
              </a:rPr>
              <a:t>   1.001353 |          1        1.30        1.30</a:t>
            </a:r>
          </a:p>
          <a:p>
            <a:r>
              <a:rPr lang="en-US" sz="1400" b="1" dirty="0">
                <a:latin typeface="Courier New" pitchFamily="49" charset="0"/>
              </a:rPr>
              <a:t>   1.001776 |          1        1.30        2.60</a:t>
            </a:r>
          </a:p>
          <a:p>
            <a:r>
              <a:rPr lang="en-US" sz="1400" b="1" dirty="0">
                <a:latin typeface="Courier New" pitchFamily="49" charset="0"/>
              </a:rPr>
              <a:t>   1.002197 |          1        1.30        3.90</a:t>
            </a:r>
          </a:p>
          <a:p>
            <a:r>
              <a:rPr lang="en-US" sz="1400" b="1" dirty="0">
                <a:latin typeface="Courier New" pitchFamily="49" charset="0"/>
              </a:rPr>
              <a:t>   1.004591 |          1        1.30        5.19</a:t>
            </a:r>
          </a:p>
          <a:p>
            <a:r>
              <a:rPr lang="en-US" sz="1400" b="1" dirty="0" smtClean="0">
                <a:latin typeface="Courier New" pitchFamily="49" charset="0"/>
              </a:rPr>
              <a:t>      </a:t>
            </a:r>
            <a:endParaRPr lang="en-US" sz="1400" b="1" dirty="0">
              <a:latin typeface="Courier New" pitchFamily="49" charset="0"/>
            </a:endParaRPr>
          </a:p>
          <a:p>
            <a:r>
              <a:rPr lang="en-GB" sz="1400" b="1" dirty="0">
                <a:latin typeface="Courier New" pitchFamily="49" charset="0"/>
              </a:rPr>
              <a:t>   *********************************************</a:t>
            </a:r>
            <a:endParaRPr lang="en-US" sz="1400" b="1" dirty="0">
              <a:latin typeface="Courier New" pitchFamily="49" charset="0"/>
            </a:endParaRPr>
          </a:p>
          <a:p>
            <a:endParaRPr lang="en-US" sz="1400" b="1" dirty="0" smtClean="0">
              <a:latin typeface="Courier New" pitchFamily="49" charset="0"/>
            </a:endParaRPr>
          </a:p>
          <a:p>
            <a:r>
              <a:rPr lang="en-US" sz="1400" b="1" dirty="0" smtClean="0">
                <a:latin typeface="Courier New" pitchFamily="49" charset="0"/>
              </a:rPr>
              <a:t>    </a:t>
            </a:r>
            <a:r>
              <a:rPr lang="en-US" sz="1400" b="1" dirty="0">
                <a:latin typeface="Courier New" pitchFamily="49" charset="0"/>
              </a:rPr>
              <a:t>1.13173 |          1        1.30       96.10</a:t>
            </a:r>
          </a:p>
          <a:p>
            <a:r>
              <a:rPr lang="en-US" sz="1400" b="1" dirty="0">
                <a:latin typeface="Courier New" pitchFamily="49" charset="0"/>
              </a:rPr>
              <a:t>   1.139848 |          1        1.30       97.40</a:t>
            </a:r>
          </a:p>
          <a:p>
            <a:r>
              <a:rPr lang="en-US" sz="1400" b="1" dirty="0">
                <a:latin typeface="Courier New" pitchFamily="49" charset="0"/>
              </a:rPr>
              <a:t>   1.144364 |          1        1.30       98.70</a:t>
            </a:r>
          </a:p>
          <a:p>
            <a:r>
              <a:rPr lang="en-US" sz="1400" b="1" dirty="0">
                <a:latin typeface="Courier New" pitchFamily="49" charset="0"/>
              </a:rPr>
              <a:t>   1.155131 |          1        1.30      100.00</a:t>
            </a:r>
          </a:p>
          <a:p>
            <a:r>
              <a:rPr lang="en-US" sz="1400" b="1" dirty="0">
                <a:latin typeface="Courier New" pitchFamily="49" charset="0"/>
              </a:rPr>
              <a:t>------------+-----------------------------------</a:t>
            </a:r>
          </a:p>
          <a:p>
            <a:r>
              <a:rPr lang="en-US" sz="1400" b="1" dirty="0">
                <a:latin typeface="Courier New" pitchFamily="49" charset="0"/>
              </a:rPr>
              <a:t>      Total |         77      100.00</a:t>
            </a:r>
          </a:p>
          <a:p>
            <a:endParaRPr lang="en-GB" sz="1400" b="1" dirty="0">
              <a:latin typeface="Courier New" pitchFamily="49" charset="0"/>
            </a:endParaRPr>
          </a:p>
          <a:p>
            <a:r>
              <a:rPr lang="en-GB" sz="1400" b="1" dirty="0">
                <a:latin typeface="Courier New" pitchFamily="49" charset="0"/>
              </a:rPr>
              <a:t>. tab PROB if PROB &lt; 0</a:t>
            </a:r>
          </a:p>
          <a:p>
            <a:r>
              <a:rPr lang="en-GB" sz="1400" b="1" dirty="0">
                <a:latin typeface="Courier New" pitchFamily="49" charset="0"/>
              </a:rPr>
              <a:t>no observations</a:t>
            </a:r>
            <a:endParaRPr lang="en-US" sz="1400" b="1" dirty="0">
              <a:latin typeface="Courier New" pitchFamily="49" charset="0"/>
            </a:endParaRP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10.1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44408" y="6553200"/>
            <a:ext cx="8233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2016.05.18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9507"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49509"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models that have been developed for this purpose are known as qualitative response or binary choice models, with the outcome, which we will denote </a:t>
            </a:r>
            <a:r>
              <a:rPr lang="en-GB" sz="1500" b="1" i="1" dirty="0"/>
              <a:t>Y</a:t>
            </a:r>
            <a:r>
              <a:rPr lang="en-GB" sz="1500" b="1" dirty="0"/>
              <a:t>, being assigned a value of 1 if the event occurs and 0 otherwise.  </a:t>
            </a:r>
            <a:endParaRPr lang="en-GB" sz="1500" b="1" dirty="0">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3" name="Rectangle 16"/>
          <p:cNvSpPr>
            <a:spLocks noChangeArrowheads="1"/>
          </p:cNvSpPr>
          <p:nvPr/>
        </p:nvSpPr>
        <p:spPr bwMode="auto">
          <a:xfrm>
            <a:off x="0" y="547200"/>
            <a:ext cx="9144000" cy="2595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Text Box 2"/>
          <p:cNvSpPr txBox="1">
            <a:spLocks noChangeArrowheads="1"/>
          </p:cNvSpPr>
          <p:nvPr/>
        </p:nvSpPr>
        <p:spPr bwMode="auto">
          <a:xfrm>
            <a:off x="301625" y="799200"/>
            <a:ext cx="8532813" cy="21161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857250" indent="-342900">
              <a:tabLst>
                <a:tab pos="857250" algn="l"/>
                <a:tab pos="1200150" algn="l"/>
              </a:tabLst>
              <a:defRPr sz="2400">
                <a:solidFill>
                  <a:schemeClr val="tx1"/>
                </a:solidFill>
                <a:latin typeface="Times New Roman" pitchFamily="18" charset="0"/>
              </a:defRPr>
            </a:lvl1pPr>
            <a:lvl2pPr marL="971550">
              <a:tabLst>
                <a:tab pos="857250" algn="l"/>
                <a:tab pos="1200150" algn="l"/>
              </a:tabLst>
              <a:defRPr sz="2400">
                <a:solidFill>
                  <a:schemeClr val="tx1"/>
                </a:solidFill>
                <a:latin typeface="Times New Roman" pitchFamily="18" charset="0"/>
              </a:defRPr>
            </a:lvl2pPr>
            <a:lvl3pPr marL="1085850">
              <a:tabLst>
                <a:tab pos="857250" algn="l"/>
                <a:tab pos="1200150" algn="l"/>
              </a:tabLst>
              <a:defRPr sz="2400">
                <a:solidFill>
                  <a:schemeClr val="tx1"/>
                </a:solidFill>
                <a:latin typeface="Times New Roman" pitchFamily="18" charset="0"/>
              </a:defRPr>
            </a:lvl3pPr>
            <a:lvl4pPr>
              <a:tabLst>
                <a:tab pos="857250" algn="l"/>
                <a:tab pos="1200150" algn="l"/>
              </a:tabLst>
              <a:defRPr sz="2400">
                <a:solidFill>
                  <a:schemeClr val="tx1"/>
                </a:solidFill>
                <a:latin typeface="Times New Roman" pitchFamily="18" charset="0"/>
              </a:defRPr>
            </a:lvl4pPr>
            <a:lvl5pPr>
              <a:tabLst>
                <a:tab pos="857250" algn="l"/>
                <a:tab pos="1200150" algn="l"/>
              </a:tabLst>
              <a:defRPr sz="2400">
                <a:solidFill>
                  <a:schemeClr val="tx1"/>
                </a:solidFill>
                <a:latin typeface="Times New Roman" pitchFamily="18" charset="0"/>
              </a:defRPr>
            </a:lvl5pPr>
            <a:lvl6pPr eaLnBrk="0" fontAlgn="base" hangingPunct="0">
              <a:spcBef>
                <a:spcPct val="0"/>
              </a:spcBef>
              <a:spcAft>
                <a:spcPct val="0"/>
              </a:spcAft>
              <a:tabLst>
                <a:tab pos="857250" algn="l"/>
                <a:tab pos="1200150" algn="l"/>
              </a:tabLst>
              <a:defRPr sz="2400">
                <a:solidFill>
                  <a:schemeClr val="tx1"/>
                </a:solidFill>
                <a:latin typeface="Times New Roman" pitchFamily="18" charset="0"/>
              </a:defRPr>
            </a:lvl6pPr>
            <a:lvl7pPr eaLnBrk="0" fontAlgn="base" hangingPunct="0">
              <a:spcBef>
                <a:spcPct val="0"/>
              </a:spcBef>
              <a:spcAft>
                <a:spcPct val="0"/>
              </a:spcAft>
              <a:tabLst>
                <a:tab pos="857250" algn="l"/>
                <a:tab pos="1200150" algn="l"/>
              </a:tabLst>
              <a:defRPr sz="2400">
                <a:solidFill>
                  <a:schemeClr val="tx1"/>
                </a:solidFill>
                <a:latin typeface="Times New Roman" pitchFamily="18" charset="0"/>
              </a:defRPr>
            </a:lvl7pPr>
            <a:lvl8pPr eaLnBrk="0" fontAlgn="base" hangingPunct="0">
              <a:spcBef>
                <a:spcPct val="0"/>
              </a:spcBef>
              <a:spcAft>
                <a:spcPct val="0"/>
              </a:spcAft>
              <a:tabLst>
                <a:tab pos="857250" algn="l"/>
                <a:tab pos="1200150" algn="l"/>
              </a:tabLst>
              <a:defRPr sz="2400">
                <a:solidFill>
                  <a:schemeClr val="tx1"/>
                </a:solidFill>
                <a:latin typeface="Times New Roman" pitchFamily="18" charset="0"/>
              </a:defRPr>
            </a:lvl8pPr>
            <a:lvl9pPr eaLnBrk="0" fontAlgn="base" hangingPunct="0">
              <a:spcBef>
                <a:spcPct val="0"/>
              </a:spcBef>
              <a:spcAft>
                <a:spcPct val="0"/>
              </a:spcAft>
              <a:tabLst>
                <a:tab pos="857250" algn="l"/>
                <a:tab pos="1200150" algn="l"/>
              </a:tabLst>
              <a:defRPr sz="2400">
                <a:solidFill>
                  <a:schemeClr val="tx1"/>
                </a:solidFill>
                <a:latin typeface="Times New Roman" pitchFamily="18" charset="0"/>
              </a:defRPr>
            </a:lvl9pPr>
          </a:lstStyle>
          <a:p>
            <a:pPr>
              <a:buFontTx/>
              <a:buChar char="•"/>
            </a:pPr>
            <a:r>
              <a:rPr lang="en-US" sz="1800" b="1" dirty="0" smtClean="0">
                <a:latin typeface="Arial" charset="0"/>
              </a:rPr>
              <a:t>Why </a:t>
            </a:r>
            <a:r>
              <a:rPr lang="en-US" sz="1800" b="1" dirty="0">
                <a:latin typeface="Arial" charset="0"/>
              </a:rPr>
              <a:t>do some people go to college while others do not?</a:t>
            </a:r>
          </a:p>
          <a:p>
            <a:pPr>
              <a:buFontTx/>
              <a:buChar char="•"/>
            </a:pPr>
            <a:endParaRPr lang="en-US" sz="1800" b="1" dirty="0">
              <a:latin typeface="Arial" charset="0"/>
            </a:endParaRPr>
          </a:p>
          <a:p>
            <a:pPr>
              <a:buFontTx/>
              <a:buChar char="•"/>
            </a:pPr>
            <a:r>
              <a:rPr lang="en-US" sz="1800" b="1" dirty="0">
                <a:latin typeface="Arial" charset="0"/>
              </a:rPr>
              <a:t>Why do some women enter the labor force while others do not?</a:t>
            </a:r>
          </a:p>
          <a:p>
            <a:pPr>
              <a:buFontTx/>
              <a:buChar char="•"/>
            </a:pPr>
            <a:endParaRPr lang="en-US" sz="1800" b="1" dirty="0">
              <a:latin typeface="Arial" charset="0"/>
            </a:endParaRPr>
          </a:p>
          <a:p>
            <a:pPr>
              <a:buFontTx/>
              <a:buChar char="•"/>
            </a:pPr>
            <a:r>
              <a:rPr lang="en-US" sz="1800" b="1" dirty="0">
                <a:latin typeface="Arial" charset="0"/>
              </a:rPr>
              <a:t>Why do some people buy houses while others rent?</a:t>
            </a:r>
          </a:p>
          <a:p>
            <a:pPr>
              <a:buFontTx/>
              <a:buChar char="•"/>
            </a:pPr>
            <a:endParaRPr lang="en-US" sz="1800" b="1" dirty="0">
              <a:latin typeface="Arial" charset="0"/>
            </a:endParaRPr>
          </a:p>
          <a:p>
            <a:pPr>
              <a:buFontTx/>
              <a:buChar char="•"/>
            </a:pPr>
            <a:r>
              <a:rPr lang="en-US" sz="1800" b="1" dirty="0">
                <a:latin typeface="Arial" charset="0"/>
              </a:rPr>
              <a:t>Why do some people migrate while others stay put</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6"/>
          <p:cNvSpPr>
            <a:spLocks noChangeArrowheads="1"/>
          </p:cNvSpPr>
          <p:nvPr/>
        </p:nvSpPr>
        <p:spPr bwMode="auto">
          <a:xfrm>
            <a:off x="0" y="547200"/>
            <a:ext cx="9144000" cy="2595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0530" name="Text Box 2"/>
          <p:cNvSpPr txBox="1">
            <a:spLocks noChangeArrowheads="1"/>
          </p:cNvSpPr>
          <p:nvPr/>
        </p:nvSpPr>
        <p:spPr bwMode="auto">
          <a:xfrm>
            <a:off x="301625" y="799200"/>
            <a:ext cx="8532813" cy="21161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857250" indent="-342900">
              <a:tabLst>
                <a:tab pos="857250" algn="l"/>
                <a:tab pos="1200150" algn="l"/>
              </a:tabLst>
              <a:defRPr sz="2400">
                <a:solidFill>
                  <a:schemeClr val="tx1"/>
                </a:solidFill>
                <a:latin typeface="Times New Roman" pitchFamily="18" charset="0"/>
              </a:defRPr>
            </a:lvl1pPr>
            <a:lvl2pPr marL="971550">
              <a:tabLst>
                <a:tab pos="857250" algn="l"/>
                <a:tab pos="1200150" algn="l"/>
              </a:tabLst>
              <a:defRPr sz="2400">
                <a:solidFill>
                  <a:schemeClr val="tx1"/>
                </a:solidFill>
                <a:latin typeface="Times New Roman" pitchFamily="18" charset="0"/>
              </a:defRPr>
            </a:lvl2pPr>
            <a:lvl3pPr marL="1085850">
              <a:tabLst>
                <a:tab pos="857250" algn="l"/>
                <a:tab pos="1200150" algn="l"/>
              </a:tabLst>
              <a:defRPr sz="2400">
                <a:solidFill>
                  <a:schemeClr val="tx1"/>
                </a:solidFill>
                <a:latin typeface="Times New Roman" pitchFamily="18" charset="0"/>
              </a:defRPr>
            </a:lvl3pPr>
            <a:lvl4pPr>
              <a:tabLst>
                <a:tab pos="857250" algn="l"/>
                <a:tab pos="1200150" algn="l"/>
              </a:tabLst>
              <a:defRPr sz="2400">
                <a:solidFill>
                  <a:schemeClr val="tx1"/>
                </a:solidFill>
                <a:latin typeface="Times New Roman" pitchFamily="18" charset="0"/>
              </a:defRPr>
            </a:lvl4pPr>
            <a:lvl5pPr>
              <a:tabLst>
                <a:tab pos="857250" algn="l"/>
                <a:tab pos="1200150" algn="l"/>
              </a:tabLst>
              <a:defRPr sz="2400">
                <a:solidFill>
                  <a:schemeClr val="tx1"/>
                </a:solidFill>
                <a:latin typeface="Times New Roman" pitchFamily="18" charset="0"/>
              </a:defRPr>
            </a:lvl5pPr>
            <a:lvl6pPr eaLnBrk="0" fontAlgn="base" hangingPunct="0">
              <a:spcBef>
                <a:spcPct val="0"/>
              </a:spcBef>
              <a:spcAft>
                <a:spcPct val="0"/>
              </a:spcAft>
              <a:tabLst>
                <a:tab pos="857250" algn="l"/>
                <a:tab pos="1200150" algn="l"/>
              </a:tabLst>
              <a:defRPr sz="2400">
                <a:solidFill>
                  <a:schemeClr val="tx1"/>
                </a:solidFill>
                <a:latin typeface="Times New Roman" pitchFamily="18" charset="0"/>
              </a:defRPr>
            </a:lvl6pPr>
            <a:lvl7pPr eaLnBrk="0" fontAlgn="base" hangingPunct="0">
              <a:spcBef>
                <a:spcPct val="0"/>
              </a:spcBef>
              <a:spcAft>
                <a:spcPct val="0"/>
              </a:spcAft>
              <a:tabLst>
                <a:tab pos="857250" algn="l"/>
                <a:tab pos="1200150" algn="l"/>
              </a:tabLst>
              <a:defRPr sz="2400">
                <a:solidFill>
                  <a:schemeClr val="tx1"/>
                </a:solidFill>
                <a:latin typeface="Times New Roman" pitchFamily="18" charset="0"/>
              </a:defRPr>
            </a:lvl7pPr>
            <a:lvl8pPr eaLnBrk="0" fontAlgn="base" hangingPunct="0">
              <a:spcBef>
                <a:spcPct val="0"/>
              </a:spcBef>
              <a:spcAft>
                <a:spcPct val="0"/>
              </a:spcAft>
              <a:tabLst>
                <a:tab pos="857250" algn="l"/>
                <a:tab pos="1200150" algn="l"/>
              </a:tabLst>
              <a:defRPr sz="2400">
                <a:solidFill>
                  <a:schemeClr val="tx1"/>
                </a:solidFill>
                <a:latin typeface="Times New Roman" pitchFamily="18" charset="0"/>
              </a:defRPr>
            </a:lvl8pPr>
            <a:lvl9pPr eaLnBrk="0" fontAlgn="base" hangingPunct="0">
              <a:spcBef>
                <a:spcPct val="0"/>
              </a:spcBef>
              <a:spcAft>
                <a:spcPct val="0"/>
              </a:spcAft>
              <a:tabLst>
                <a:tab pos="857250" algn="l"/>
                <a:tab pos="1200150" algn="l"/>
              </a:tabLst>
              <a:defRPr sz="2400">
                <a:solidFill>
                  <a:schemeClr val="tx1"/>
                </a:solidFill>
                <a:latin typeface="Times New Roman" pitchFamily="18" charset="0"/>
              </a:defRPr>
            </a:lvl9pPr>
          </a:lstStyle>
          <a:p>
            <a:pPr>
              <a:buFontTx/>
              <a:buChar char="•"/>
            </a:pPr>
            <a:r>
              <a:rPr lang="en-US" sz="1800" b="1" dirty="0" smtClean="0">
                <a:latin typeface="Arial" charset="0"/>
              </a:rPr>
              <a:t>Why </a:t>
            </a:r>
            <a:r>
              <a:rPr lang="en-US" sz="1800" b="1" dirty="0">
                <a:latin typeface="Arial" charset="0"/>
              </a:rPr>
              <a:t>do some people go to college while others do not?</a:t>
            </a:r>
          </a:p>
          <a:p>
            <a:pPr>
              <a:buFontTx/>
              <a:buChar char="•"/>
            </a:pPr>
            <a:endParaRPr lang="en-US" sz="1800" b="1" dirty="0">
              <a:latin typeface="Arial" charset="0"/>
            </a:endParaRPr>
          </a:p>
          <a:p>
            <a:pPr>
              <a:buFontTx/>
              <a:buChar char="•"/>
            </a:pPr>
            <a:r>
              <a:rPr lang="en-US" sz="1800" b="1" dirty="0">
                <a:latin typeface="Arial" charset="0"/>
              </a:rPr>
              <a:t>Why do some women enter the labor force while others do not?</a:t>
            </a:r>
          </a:p>
          <a:p>
            <a:pPr>
              <a:buFontTx/>
              <a:buChar char="•"/>
            </a:pPr>
            <a:endParaRPr lang="en-US" sz="1800" b="1" dirty="0">
              <a:latin typeface="Arial" charset="0"/>
            </a:endParaRPr>
          </a:p>
          <a:p>
            <a:pPr>
              <a:buFontTx/>
              <a:buChar char="•"/>
            </a:pPr>
            <a:r>
              <a:rPr lang="en-US" sz="1800" b="1" dirty="0">
                <a:latin typeface="Arial" charset="0"/>
              </a:rPr>
              <a:t>Why do some people buy houses while others rent?</a:t>
            </a:r>
          </a:p>
          <a:p>
            <a:pPr>
              <a:buFontTx/>
              <a:buChar char="•"/>
            </a:pPr>
            <a:endParaRPr lang="en-US" sz="1800" b="1" dirty="0">
              <a:latin typeface="Arial" charset="0"/>
            </a:endParaRPr>
          </a:p>
          <a:p>
            <a:pPr>
              <a:buFontTx/>
              <a:buChar char="•"/>
            </a:pPr>
            <a:r>
              <a:rPr lang="en-US" sz="1800" b="1" dirty="0">
                <a:latin typeface="Arial" charset="0"/>
              </a:rPr>
              <a:t>Why do some people migrate while others stay put</a:t>
            </a:r>
            <a:r>
              <a:rPr lang="en-US" sz="1800" b="1" dirty="0" smtClean="0">
                <a:latin typeface="Arial" charset="0"/>
              </a:rPr>
              <a:t>?</a:t>
            </a:r>
            <a:endParaRPr lang="en-US" sz="1800" b="1" dirty="0">
              <a:latin typeface="Arial" charset="0"/>
            </a:endParaRPr>
          </a:p>
        </p:txBody>
      </p:sp>
      <p:sp>
        <p:nvSpPr>
          <p:cNvPr id="1505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505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Models with more than two possible outcomes have also been developed, but we will confine our attention to binary choice models.  </a:t>
            </a: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8482"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484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484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simplest binary choice model is the linear probability model where, as the name implies, the probability of the event occurring, </a:t>
            </a:r>
            <a:r>
              <a:rPr lang="en-GB" sz="1500" b="1" i="1"/>
              <a:t>p</a:t>
            </a:r>
            <a:r>
              <a:rPr lang="en-GB" sz="1500" b="1"/>
              <a:t>, is assumed to be a linear function of a set of explanatory variables.</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2" name="Rectangle 11"/>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91501" name="Equation" r:id="rId3" imgW="3403440" imgH="444240" progId="Equation.3">
                  <p:embed/>
                </p:oleObj>
              </mc:Choice>
              <mc:Fallback>
                <p:oleObj name="Equation" r:id="rId3" imgW="3403440" imgH="44424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602"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536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53604" name="Line 4"/>
          <p:cNvSpPr>
            <a:spLocks noChangeAspect="1" noChangeShapeType="1"/>
          </p:cNvSpPr>
          <p:nvPr/>
        </p:nvSpPr>
        <p:spPr bwMode="auto">
          <a:xfrm flipV="1">
            <a:off x="1928813" y="1246188"/>
            <a:ext cx="0" cy="36528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05" name="Line 5"/>
          <p:cNvSpPr>
            <a:spLocks noChangeAspect="1" noChangeShapeType="1"/>
          </p:cNvSpPr>
          <p:nvPr/>
        </p:nvSpPr>
        <p:spPr bwMode="auto">
          <a:xfrm>
            <a:off x="1938338" y="4902200"/>
            <a:ext cx="56324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06" name="Line 6"/>
          <p:cNvSpPr>
            <a:spLocks noChangeAspect="1" noChangeShapeType="1"/>
          </p:cNvSpPr>
          <p:nvPr/>
        </p:nvSpPr>
        <p:spPr bwMode="auto">
          <a:xfrm flipV="1">
            <a:off x="4830763" y="2809875"/>
            <a:ext cx="0" cy="206375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09" name="Line 9"/>
          <p:cNvSpPr>
            <a:spLocks noChangeAspect="1" noChangeShapeType="1"/>
          </p:cNvSpPr>
          <p:nvPr/>
        </p:nvSpPr>
        <p:spPr bwMode="auto">
          <a:xfrm>
            <a:off x="1928813" y="1655763"/>
            <a:ext cx="5480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10" name="Line 10"/>
          <p:cNvSpPr>
            <a:spLocks noChangeAspect="1" noChangeShapeType="1"/>
          </p:cNvSpPr>
          <p:nvPr/>
        </p:nvSpPr>
        <p:spPr bwMode="auto">
          <a:xfrm flipV="1">
            <a:off x="1938338" y="1987550"/>
            <a:ext cx="5327650" cy="1789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11" name="Line 11"/>
          <p:cNvSpPr>
            <a:spLocks noChangeAspect="1" noChangeShapeType="1"/>
          </p:cNvSpPr>
          <p:nvPr/>
        </p:nvSpPr>
        <p:spPr bwMode="auto">
          <a:xfrm flipV="1">
            <a:off x="4830763" y="1658938"/>
            <a:ext cx="0" cy="1131887"/>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13" name="Text Box 13"/>
          <p:cNvSpPr txBox="1">
            <a:spLocks noChangeAspect="1" noChangeArrowheads="1"/>
          </p:cNvSpPr>
          <p:nvPr/>
        </p:nvSpPr>
        <p:spPr bwMode="auto">
          <a:xfrm>
            <a:off x="7315200" y="5003800"/>
            <a:ext cx="430213" cy="4302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endParaRPr lang="en-GB" sz="2400">
              <a:solidFill>
                <a:srgbClr val="000000"/>
              </a:solidFill>
              <a:latin typeface="Times New Roman" pitchFamily="18" charset="0"/>
            </a:endParaRPr>
          </a:p>
        </p:txBody>
      </p:sp>
      <p:sp>
        <p:nvSpPr>
          <p:cNvPr id="153614" name="Text Box 14"/>
          <p:cNvSpPr txBox="1">
            <a:spLocks noChangeAspect="1" noChangeArrowheads="1"/>
          </p:cNvSpPr>
          <p:nvPr/>
        </p:nvSpPr>
        <p:spPr bwMode="auto">
          <a:xfrm>
            <a:off x="4729163" y="5003800"/>
            <a:ext cx="452437" cy="452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endParaRPr lang="en-GB" sz="2400">
              <a:solidFill>
                <a:srgbClr val="000000"/>
              </a:solidFill>
              <a:latin typeface="Times New Roman" pitchFamily="18" charset="0"/>
            </a:endParaRPr>
          </a:p>
        </p:txBody>
      </p:sp>
      <p:sp>
        <p:nvSpPr>
          <p:cNvPr id="153615" name="Text Box 15"/>
          <p:cNvSpPr txBox="1">
            <a:spLocks noChangeAspect="1" noChangeArrowheads="1"/>
          </p:cNvSpPr>
          <p:nvPr/>
        </p:nvSpPr>
        <p:spPr bwMode="auto">
          <a:xfrm>
            <a:off x="1685925" y="149383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1</a:t>
            </a:r>
            <a:endParaRPr lang="en-GB" sz="2400">
              <a:solidFill>
                <a:srgbClr val="000000"/>
              </a:solidFill>
              <a:latin typeface="Times New Roman" pitchFamily="18" charset="0"/>
            </a:endParaRPr>
          </a:p>
        </p:txBody>
      </p:sp>
      <p:sp>
        <p:nvSpPr>
          <p:cNvPr id="153616" name="Text Box 16"/>
          <p:cNvSpPr txBox="1">
            <a:spLocks noChangeAspect="1" noChangeArrowheads="1"/>
          </p:cNvSpPr>
          <p:nvPr/>
        </p:nvSpPr>
        <p:spPr bwMode="auto">
          <a:xfrm>
            <a:off x="1685925" y="487838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a:solidFill>
                  <a:srgbClr val="000000"/>
                </a:solidFill>
                <a:latin typeface="Times New Roman" pitchFamily="18" charset="0"/>
              </a:rPr>
              <a:t>0</a:t>
            </a:r>
            <a:endParaRPr lang="en-GB" sz="2400">
              <a:solidFill>
                <a:srgbClr val="000000"/>
              </a:solidFill>
              <a:latin typeface="Times New Roman" pitchFamily="18" charset="0"/>
            </a:endParaRPr>
          </a:p>
        </p:txBody>
      </p:sp>
      <p:sp>
        <p:nvSpPr>
          <p:cNvPr id="153623" name="Line 23"/>
          <p:cNvSpPr>
            <a:spLocks noChangeAspect="1" noChangeShapeType="1"/>
          </p:cNvSpPr>
          <p:nvPr/>
        </p:nvSpPr>
        <p:spPr bwMode="auto">
          <a:xfrm>
            <a:off x="1928813" y="2809875"/>
            <a:ext cx="548005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24" name="Text Box 24"/>
          <p:cNvSpPr txBox="1">
            <a:spLocks noChangeAspect="1" noChangeArrowheads="1"/>
          </p:cNvSpPr>
          <p:nvPr/>
        </p:nvSpPr>
        <p:spPr bwMode="auto">
          <a:xfrm>
            <a:off x="762000" y="2541588"/>
            <a:ext cx="1143000" cy="4587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a:solidFill>
                  <a:srgbClr val="000000"/>
                </a:solidFill>
                <a:latin typeface="Times New Roman" pitchFamily="18" charset="0"/>
              </a:rPr>
              <a:t>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153626" name="Oval 26"/>
          <p:cNvSpPr>
            <a:spLocks noChangeAspect="1" noChangeArrowheads="1"/>
          </p:cNvSpPr>
          <p:nvPr/>
        </p:nvSpPr>
        <p:spPr bwMode="auto">
          <a:xfrm>
            <a:off x="4776788" y="2755900"/>
            <a:ext cx="92075" cy="92075"/>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32" name="Text Box 32"/>
          <p:cNvSpPr txBox="1">
            <a:spLocks noChangeAspect="1" noChangeArrowheads="1"/>
          </p:cNvSpPr>
          <p:nvPr/>
        </p:nvSpPr>
        <p:spPr bwMode="auto">
          <a:xfrm>
            <a:off x="1371600" y="1017588"/>
            <a:ext cx="914400" cy="381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Times New Roman" pitchFamily="18" charset="0"/>
              </a:rPr>
              <a:t>y, p</a:t>
            </a:r>
            <a:endParaRPr lang="en-GB" sz="2400">
              <a:solidFill>
                <a:srgbClr val="000000"/>
              </a:solidFill>
              <a:latin typeface="Times New Roman" pitchFamily="18" charset="0"/>
            </a:endParaRPr>
          </a:p>
        </p:txBody>
      </p:sp>
      <p:sp>
        <p:nvSpPr>
          <p:cNvPr id="153633" name="Rectangle 33"/>
          <p:cNvSpPr>
            <a:spLocks noChangeArrowheads="1"/>
          </p:cNvSpPr>
          <p:nvPr/>
        </p:nvSpPr>
        <p:spPr bwMode="auto">
          <a:xfrm>
            <a:off x="1196975" y="1017588"/>
            <a:ext cx="3810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34"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Graphically, the relationship is as shown, if there is just one explanatory variable.</a:t>
            </a:r>
            <a:endParaRPr lang="en-GB" sz="1500" b="1">
              <a:latin typeface="Times New Roman" pitchFamily="18" charset="0"/>
            </a:endParaRPr>
          </a:p>
        </p:txBody>
      </p:sp>
      <p:sp>
        <p:nvSpPr>
          <p:cNvPr id="153638" name="Text Box 38"/>
          <p:cNvSpPr txBox="1">
            <a:spLocks noChangeAspect="1" noChangeArrowheads="1"/>
          </p:cNvSpPr>
          <p:nvPr/>
        </p:nvSpPr>
        <p:spPr bwMode="auto">
          <a:xfrm>
            <a:off x="1585913" y="3565525"/>
            <a:ext cx="381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endParaRPr lang="en-GB" sz="2400" b="1" i="1" baseline="-25000">
              <a:solidFill>
                <a:srgbClr val="000000"/>
              </a:solidFill>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92528" name="Equation" r:id="rId3" imgW="3403440" imgH="444240" progId="Equation.3">
                  <p:embed/>
                </p:oleObj>
              </mc:Choice>
              <mc:Fallback>
                <p:oleObj name="Equation" r:id="rId3" imgW="3403440" imgH="44424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2578"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525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5258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Of course </a:t>
            </a:r>
            <a:r>
              <a:rPr lang="en-GB" sz="1500" b="1" i="1"/>
              <a:t>p</a:t>
            </a:r>
            <a:r>
              <a:rPr lang="en-GB" sz="1500" b="1"/>
              <a:t> is unobservable.  One has data on only the outcome, </a:t>
            </a:r>
            <a:r>
              <a:rPr lang="en-GB" sz="1500" b="1" i="1"/>
              <a:t>Y</a:t>
            </a:r>
            <a:r>
              <a:rPr lang="en-GB" sz="1500" b="1"/>
              <a:t>.  In the linear probability model this is used like a dummy variable for the dependent variable.</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
        <p:nvSpPr>
          <p:cNvPr id="12" name="Rectangle 11"/>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573996396"/>
              </p:ext>
            </p:extLst>
          </p:nvPr>
        </p:nvGraphicFramePr>
        <p:xfrm>
          <a:off x="2927350" y="635000"/>
          <a:ext cx="3403600" cy="444500"/>
        </p:xfrm>
        <a:graphic>
          <a:graphicData uri="http://schemas.openxmlformats.org/presentationml/2006/ole">
            <mc:AlternateContent xmlns:mc="http://schemas.openxmlformats.org/markup-compatibility/2006">
              <mc:Choice xmlns:v="urn:schemas-microsoft-com:vml" Requires="v">
                <p:oleObj spid="_x0000_s193549" name="Equation" r:id="rId3" imgW="3403440" imgH="444240" progId="Equation.3">
                  <p:embed/>
                </p:oleObj>
              </mc:Choice>
              <mc:Fallback>
                <p:oleObj name="Equation" r:id="rId3" imgW="3403440" imgH="44424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635000"/>
                        <a:ext cx="3403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6"/>
          <p:cNvSpPr>
            <a:spLocks noChangeArrowheads="1"/>
          </p:cNvSpPr>
          <p:nvPr/>
        </p:nvSpPr>
        <p:spPr bwMode="auto">
          <a:xfrm>
            <a:off x="0" y="547200"/>
            <a:ext cx="9144000" cy="118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6914" name="Text Box 2"/>
          <p:cNvSpPr txBox="1">
            <a:spLocks noChangeArrowheads="1"/>
          </p:cNvSpPr>
          <p:nvPr/>
        </p:nvSpPr>
        <p:spPr bwMode="auto">
          <a:xfrm>
            <a:off x="301625" y="799200"/>
            <a:ext cx="8532813" cy="715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857250" indent="-342900">
              <a:tabLst>
                <a:tab pos="857250" algn="l"/>
                <a:tab pos="1200150" algn="l"/>
              </a:tabLst>
              <a:defRPr sz="2400">
                <a:solidFill>
                  <a:schemeClr val="tx1"/>
                </a:solidFill>
                <a:latin typeface="Times New Roman" pitchFamily="18" charset="0"/>
              </a:defRPr>
            </a:lvl1pPr>
            <a:lvl2pPr marL="971550">
              <a:tabLst>
                <a:tab pos="857250" algn="l"/>
                <a:tab pos="1200150" algn="l"/>
              </a:tabLst>
              <a:defRPr sz="2400">
                <a:solidFill>
                  <a:schemeClr val="tx1"/>
                </a:solidFill>
                <a:latin typeface="Times New Roman" pitchFamily="18" charset="0"/>
              </a:defRPr>
            </a:lvl2pPr>
            <a:lvl3pPr marL="1085850">
              <a:tabLst>
                <a:tab pos="857250" algn="l"/>
                <a:tab pos="1200150" algn="l"/>
              </a:tabLst>
              <a:defRPr sz="2400">
                <a:solidFill>
                  <a:schemeClr val="tx1"/>
                </a:solidFill>
                <a:latin typeface="Times New Roman" pitchFamily="18" charset="0"/>
              </a:defRPr>
            </a:lvl3pPr>
            <a:lvl4pPr>
              <a:tabLst>
                <a:tab pos="857250" algn="l"/>
                <a:tab pos="1200150" algn="l"/>
              </a:tabLst>
              <a:defRPr sz="2400">
                <a:solidFill>
                  <a:schemeClr val="tx1"/>
                </a:solidFill>
                <a:latin typeface="Times New Roman" pitchFamily="18" charset="0"/>
              </a:defRPr>
            </a:lvl4pPr>
            <a:lvl5pPr>
              <a:tabLst>
                <a:tab pos="857250" algn="l"/>
                <a:tab pos="1200150" algn="l"/>
              </a:tabLst>
              <a:defRPr sz="2400">
                <a:solidFill>
                  <a:schemeClr val="tx1"/>
                </a:solidFill>
                <a:latin typeface="Times New Roman" pitchFamily="18" charset="0"/>
              </a:defRPr>
            </a:lvl5pPr>
            <a:lvl6pPr eaLnBrk="0" fontAlgn="base" hangingPunct="0">
              <a:spcBef>
                <a:spcPct val="0"/>
              </a:spcBef>
              <a:spcAft>
                <a:spcPct val="0"/>
              </a:spcAft>
              <a:tabLst>
                <a:tab pos="857250" algn="l"/>
                <a:tab pos="1200150" algn="l"/>
              </a:tabLst>
              <a:defRPr sz="2400">
                <a:solidFill>
                  <a:schemeClr val="tx1"/>
                </a:solidFill>
                <a:latin typeface="Times New Roman" pitchFamily="18" charset="0"/>
              </a:defRPr>
            </a:lvl6pPr>
            <a:lvl7pPr eaLnBrk="0" fontAlgn="base" hangingPunct="0">
              <a:spcBef>
                <a:spcPct val="0"/>
              </a:spcBef>
              <a:spcAft>
                <a:spcPct val="0"/>
              </a:spcAft>
              <a:tabLst>
                <a:tab pos="857250" algn="l"/>
                <a:tab pos="1200150" algn="l"/>
              </a:tabLst>
              <a:defRPr sz="2400">
                <a:solidFill>
                  <a:schemeClr val="tx1"/>
                </a:solidFill>
                <a:latin typeface="Times New Roman" pitchFamily="18" charset="0"/>
              </a:defRPr>
            </a:lvl7pPr>
            <a:lvl8pPr eaLnBrk="0" fontAlgn="base" hangingPunct="0">
              <a:spcBef>
                <a:spcPct val="0"/>
              </a:spcBef>
              <a:spcAft>
                <a:spcPct val="0"/>
              </a:spcAft>
              <a:tabLst>
                <a:tab pos="857250" algn="l"/>
                <a:tab pos="1200150" algn="l"/>
              </a:tabLst>
              <a:defRPr sz="2400">
                <a:solidFill>
                  <a:schemeClr val="tx1"/>
                </a:solidFill>
                <a:latin typeface="Times New Roman" pitchFamily="18" charset="0"/>
              </a:defRPr>
            </a:lvl8pPr>
            <a:lvl9pPr eaLnBrk="0" fontAlgn="base" hangingPunct="0">
              <a:spcBef>
                <a:spcPct val="0"/>
              </a:spcBef>
              <a:spcAft>
                <a:spcPct val="0"/>
              </a:spcAft>
              <a:tabLst>
                <a:tab pos="857250" algn="l"/>
                <a:tab pos="1200150" algn="l"/>
              </a:tabLst>
              <a:defRPr sz="2400">
                <a:solidFill>
                  <a:schemeClr val="tx1"/>
                </a:solidFill>
                <a:latin typeface="Times New Roman" pitchFamily="18" charset="0"/>
              </a:defRPr>
            </a:lvl9pPr>
          </a:lstStyle>
          <a:p>
            <a:pPr>
              <a:buFontTx/>
              <a:buChar char="•"/>
            </a:pPr>
            <a:r>
              <a:rPr lang="en-US" sz="1800" b="1" dirty="0" smtClean="0">
                <a:latin typeface="Arial" charset="0"/>
              </a:rPr>
              <a:t>Why </a:t>
            </a:r>
            <a:r>
              <a:rPr lang="en-US" sz="1800" b="1" dirty="0">
                <a:latin typeface="Arial" charset="0"/>
              </a:rPr>
              <a:t>do some people graduate from high school while others drop out</a:t>
            </a:r>
            <a:r>
              <a:rPr lang="en-US" sz="1800" b="1" dirty="0" smtClean="0">
                <a:latin typeface="Arial" charset="0"/>
              </a:rPr>
              <a:t>?</a:t>
            </a:r>
            <a:endParaRPr lang="en-US" sz="1800" b="1" dirty="0">
              <a:latin typeface="Arial" charset="0"/>
            </a:endParaRPr>
          </a:p>
        </p:txBody>
      </p:sp>
      <p:sp>
        <p:nvSpPr>
          <p:cNvPr id="1669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669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an illustration, we will take the question shown above.  We will define a variable </a:t>
            </a:r>
            <a:r>
              <a:rPr lang="en-GB" sz="1500" b="1" i="1"/>
              <a:t>GRAD</a:t>
            </a:r>
            <a:r>
              <a:rPr lang="en-GB" sz="1500" b="1"/>
              <a:t> which is equal to 1 if the individual graduated from high school, and 0 otherwise.</a:t>
            </a: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3"/>
            <a:ext cx="9144000" cy="861328"/>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2"/>
          <p:cNvSpPr>
            <a:spLocks noChangeArrowheads="1"/>
          </p:cNvSpPr>
          <p:nvPr/>
        </p:nvSpPr>
        <p:spPr bwMode="auto">
          <a:xfrm>
            <a:off x="365125" y="637200"/>
            <a:ext cx="1555200" cy="230400"/>
          </a:xfrm>
          <a:prstGeom prst="rect">
            <a:avLst/>
          </a:prstGeom>
          <a:solidFill>
            <a:srgbClr val="DDDDDD"/>
          </a:solidFill>
          <a:ln>
            <a:noFill/>
          </a:ln>
          <a:effec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 name="Rectangle 14"/>
          <p:cNvSpPr>
            <a:spLocks noChangeArrowheads="1"/>
          </p:cNvSpPr>
          <p:nvPr/>
        </p:nvSpPr>
        <p:spPr bwMode="auto">
          <a:xfrm>
            <a:off x="365125" y="846000"/>
            <a:ext cx="3054350" cy="230400"/>
          </a:xfrm>
          <a:prstGeom prst="rect">
            <a:avLst/>
          </a:prstGeom>
          <a:solidFill>
            <a:srgbClr val="DDDDDD"/>
          </a:solidFill>
          <a:ln>
            <a:noFill/>
          </a:ln>
          <a:effectLst/>
        </p:spPr>
        <p:txBody>
          <a:bodyPr wrap="none" anchor="ctr"/>
          <a:lstStyle/>
          <a:p>
            <a:endParaRPr lang="en-GB"/>
          </a:p>
        </p:txBody>
      </p:sp>
      <p:sp>
        <p:nvSpPr>
          <p:cNvPr id="168973" name="Text Box 13"/>
          <p:cNvSpPr txBox="1">
            <a:spLocks noChangeArrowheads="1"/>
          </p:cNvSpPr>
          <p:nvPr/>
        </p:nvSpPr>
        <p:spPr bwMode="auto">
          <a:xfrm>
            <a:off x="301625" y="597600"/>
            <a:ext cx="8532813" cy="10588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gen </a:t>
            </a:r>
            <a:r>
              <a:rPr lang="en-US" sz="1400" b="1" dirty="0">
                <a:latin typeface="Courier New" pitchFamily="49" charset="0"/>
              </a:rPr>
              <a:t>GRAD = 0</a:t>
            </a:r>
          </a:p>
          <a:p>
            <a:r>
              <a:rPr lang="en-US" sz="1400" b="1" dirty="0" smtClean="0">
                <a:latin typeface="Courier New" pitchFamily="49" charset="0"/>
              </a:rPr>
              <a:t>. </a:t>
            </a:r>
            <a:r>
              <a:rPr lang="en-US" sz="1400" b="1" dirty="0">
                <a:latin typeface="Courier New" pitchFamily="49" charset="0"/>
              </a:rPr>
              <a:t>replace GRAD = 1 if S &gt; 11</a:t>
            </a:r>
          </a:p>
          <a:p>
            <a:r>
              <a:rPr lang="en-US" sz="1400" b="1" dirty="0" smtClean="0">
                <a:latin typeface="Courier New" pitchFamily="49" charset="0"/>
              </a:rPr>
              <a:t>(452 </a:t>
            </a:r>
            <a:r>
              <a:rPr lang="en-US" sz="1400" b="1" dirty="0">
                <a:latin typeface="Courier New" pitchFamily="49" charset="0"/>
              </a:rPr>
              <a:t>real changes made</a:t>
            </a:r>
            <a:r>
              <a:rPr lang="en-US" sz="1400" b="1" dirty="0" smtClean="0">
                <a:latin typeface="Courier New" pitchFamily="49" charset="0"/>
              </a:rPr>
              <a:t>)</a:t>
            </a:r>
            <a:endParaRPr lang="en-US" sz="1400" b="1" dirty="0">
              <a:latin typeface="Courier New" pitchFamily="49" charset="0"/>
            </a:endParaRPr>
          </a:p>
        </p:txBody>
      </p:sp>
      <p:sp>
        <p:nvSpPr>
          <p:cNvPr id="168969"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6897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Stata output above shows the construction of the variable </a:t>
            </a:r>
            <a:r>
              <a:rPr lang="en-GB" sz="1500" b="1" i="1"/>
              <a:t>GRAD</a:t>
            </a:r>
            <a:r>
              <a:rPr lang="en-GB" sz="1500" b="1"/>
              <a:t>.  It is first set to 0 for all respondents, and then changed to 1 for those who had more than 11 years of schooling.</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LINEAR PROBABILITY MODEL</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0BF2AF8-6BE4-48F0-A366-7A6DA890F7E0}"/>
</file>

<file path=customXml/itemProps2.xml><?xml version="1.0" encoding="utf-8"?>
<ds:datastoreItem xmlns:ds="http://schemas.openxmlformats.org/officeDocument/2006/customXml" ds:itemID="{D830850D-99C1-4073-A53F-02C1B5E9A9A7}"/>
</file>

<file path=customXml/itemProps3.xml><?xml version="1.0" encoding="utf-8"?>
<ds:datastoreItem xmlns:ds="http://schemas.openxmlformats.org/officeDocument/2006/customXml" ds:itemID="{8FD7E4FF-35A1-46D3-9750-EA64D2DA8321}"/>
</file>

<file path=docProps/app.xml><?xml version="1.0" encoding="utf-8"?>
<Properties xmlns="http://schemas.openxmlformats.org/officeDocument/2006/extended-properties" xmlns:vt="http://schemas.openxmlformats.org/officeDocument/2006/docPropsVTypes">
  <TotalTime>3766</TotalTime>
  <Words>2155</Words>
  <Application>Microsoft Office PowerPoint</Application>
  <PresentationFormat>On-screen Show (4:3)</PresentationFormat>
  <Paragraphs>317</Paragraphs>
  <Slides>26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102</cp:revision>
  <dcterms:created xsi:type="dcterms:W3CDTF">1998-05-09T13:24:56Z</dcterms:created>
  <dcterms:modified xsi:type="dcterms:W3CDTF">2016-05-23T09:40:10Z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