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33.xml" ContentType="application/vnd.openxmlformats-officedocument.presentationml.slide+xml"/>
  <Override PartName="/ppt/slides/slide25.xml" ContentType="application/vnd.openxmlformats-officedocument.presentationml.slide+xml"/>
  <Override PartName="/ppt/slides/slide35.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slides/slide38.xml" ContentType="application/vnd.openxmlformats-officedocument.presentationml.slide+xml"/>
  <Override PartName="/ppt/slides/slide36.xml" ContentType="application/vnd.openxmlformats-officedocument.presentationml.slide+xml"/>
  <Override PartName="/ppt/slides/slide39.xml" ContentType="application/vnd.openxmlformats-officedocument.presentationml.slide+xml"/>
  <Override PartName="/ppt/slides/slide37.xml" ContentType="application/vnd.openxmlformats-officedocument.presentationml.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6"/>
  </p:notesMasterIdLst>
  <p:sldIdLst>
    <p:sldId id="390" r:id="rId2"/>
    <p:sldId id="344" r:id="rId3"/>
    <p:sldId id="294" r:id="rId4"/>
    <p:sldId id="295" r:id="rId5"/>
    <p:sldId id="345" r:id="rId6"/>
    <p:sldId id="363" r:id="rId7"/>
    <p:sldId id="386" r:id="rId8"/>
    <p:sldId id="287" r:id="rId9"/>
    <p:sldId id="351" r:id="rId10"/>
    <p:sldId id="347" r:id="rId11"/>
    <p:sldId id="303" r:id="rId12"/>
    <p:sldId id="376" r:id="rId13"/>
    <p:sldId id="383" r:id="rId14"/>
    <p:sldId id="379" r:id="rId15"/>
    <p:sldId id="360" r:id="rId16"/>
    <p:sldId id="377" r:id="rId17"/>
    <p:sldId id="357" r:id="rId18"/>
    <p:sldId id="358" r:id="rId19"/>
    <p:sldId id="362" r:id="rId20"/>
    <p:sldId id="364" r:id="rId21"/>
    <p:sldId id="365" r:id="rId22"/>
    <p:sldId id="366" r:id="rId23"/>
    <p:sldId id="359" r:id="rId24"/>
    <p:sldId id="369" r:id="rId25"/>
    <p:sldId id="367" r:id="rId26"/>
    <p:sldId id="384" r:id="rId27"/>
    <p:sldId id="370" r:id="rId28"/>
    <p:sldId id="372" r:id="rId29"/>
    <p:sldId id="368" r:id="rId30"/>
    <p:sldId id="385" r:id="rId31"/>
    <p:sldId id="371" r:id="rId32"/>
    <p:sldId id="300" r:id="rId33"/>
    <p:sldId id="314" r:id="rId34"/>
    <p:sldId id="306" r:id="rId35"/>
    <p:sldId id="382" r:id="rId36"/>
    <p:sldId id="381" r:id="rId37"/>
    <p:sldId id="387" r:id="rId38"/>
    <p:sldId id="388" r:id="rId39"/>
    <p:sldId id="389" r:id="rId40"/>
    <p:sldId id="352" r:id="rId41"/>
    <p:sldId id="374" r:id="rId42"/>
    <p:sldId id="353" r:id="rId43"/>
    <p:sldId id="354" r:id="rId44"/>
    <p:sldId id="284" r:id="rId45"/>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E7F3FF"/>
    <a:srgbClr val="ECF5FF"/>
    <a:srgbClr val="DDEEFF"/>
    <a:srgbClr val="FBFCFF"/>
    <a:srgbClr val="EEF6FF"/>
    <a:srgbClr val="004D99"/>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47" autoAdjust="0"/>
    <p:restoredTop sz="97452" autoAdjust="0"/>
  </p:normalViewPr>
  <p:slideViewPr>
    <p:cSldViewPr snapToGrid="0" showGuides="1">
      <p:cViewPr>
        <p:scale>
          <a:sx n="100" d="100"/>
          <a:sy n="100" d="100"/>
        </p:scale>
        <p:origin x="-2238" y="-396"/>
      </p:cViewPr>
      <p:guideLst>
        <p:guide orient="horz" pos="3678"/>
        <p:guide pos="3024"/>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40" d="100"/>
          <a:sy n="40" d="100"/>
        </p:scale>
        <p:origin x="-134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6.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9.wmf"/><Relationship Id="rId1" Type="http://schemas.openxmlformats.org/officeDocument/2006/relationships/image" Target="../media/image26.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30.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5.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9.wmf"/><Relationship Id="rId1" Type="http://schemas.openxmlformats.org/officeDocument/2006/relationships/image" Target="../media/image38.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40.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6.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4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4.wmf"/><Relationship Id="rId1" Type="http://schemas.openxmlformats.org/officeDocument/2006/relationships/image" Target="../media/image41.wmf"/><Relationship Id="rId4" Type="http://schemas.openxmlformats.org/officeDocument/2006/relationships/image" Target="../media/image43.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1.wmf"/><Relationship Id="rId1" Type="http://schemas.openxmlformats.org/officeDocument/2006/relationships/image" Target="../media/image4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7.wmf"/><Relationship Id="rId6" Type="http://schemas.openxmlformats.org/officeDocument/2006/relationships/image" Target="../media/image13.wmf"/><Relationship Id="rId5" Type="http://schemas.openxmlformats.org/officeDocument/2006/relationships/image" Target="../media/image8.wmf"/><Relationship Id="rId4"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5.wmf"/><Relationship Id="rId1" Type="http://schemas.openxmlformats.org/officeDocument/2006/relationships/image" Target="../media/image14.emf"/><Relationship Id="rId5" Type="http://schemas.openxmlformats.org/officeDocument/2006/relationships/image" Target="../media/image16.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6.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emf"/><Relationship Id="rId5" Type="http://schemas.openxmlformats.org/officeDocument/2006/relationships/image" Target="../media/image17.wmf"/><Relationship Id="rId4" Type="http://schemas.openxmlformats.org/officeDocument/2006/relationships/image" Target="../media/image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1981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430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981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981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1981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53975E58-37F6-4D9D-AE75-8C8EBB76B65A}" type="slidenum">
              <a:rPr lang="en-US"/>
              <a:pPr>
                <a:defRPr/>
              </a:pPr>
              <a:t>‹#›</a:t>
            </a:fld>
            <a:endParaRPr lang="en-US"/>
          </a:p>
        </p:txBody>
      </p:sp>
    </p:spTree>
    <p:extLst>
      <p:ext uri="{BB962C8B-B14F-4D97-AF65-F5344CB8AC3E}">
        <p14:creationId xmlns:p14="http://schemas.microsoft.com/office/powerpoint/2010/main" val="22352362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fld id="{C2F15E6C-A765-4B9F-83F6-759579BD55A9}" type="slidenum">
              <a:rPr lang="en-US" sz="1200" smtClean="0"/>
              <a:pPr/>
              <a:t>3</a:t>
            </a:fld>
            <a:endParaRPr lang="en-US" sz="1200"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fld id="{98452765-5D75-4874-A584-BB954AE06071}" type="slidenum">
              <a:rPr lang="en-US" sz="1200" smtClean="0"/>
              <a:pPr/>
              <a:t>4</a:t>
            </a:fld>
            <a:endParaRPr lang="en-US" sz="1200"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fld id="{A53D007A-0C04-41BF-B5F4-24B2DB5F4FE0}" type="slidenum">
              <a:rPr lang="en-US" sz="1200" smtClean="0"/>
              <a:pPr/>
              <a:t>5</a:t>
            </a:fld>
            <a:endParaRPr lang="en-US" sz="120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fld id="{9BAC6447-ABCF-4736-936A-E5EF24FD750C}" type="slidenum">
              <a:rPr lang="en-US" sz="1200" smtClean="0"/>
              <a:pPr/>
              <a:t>6</a:t>
            </a:fld>
            <a:endParaRPr lang="en-US" sz="120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fld id="{9BAC6447-ABCF-4736-936A-E5EF24FD750C}" type="slidenum">
              <a:rPr lang="en-US" sz="1200" smtClean="0"/>
              <a:pPr/>
              <a:t>7</a:t>
            </a:fld>
            <a:endParaRPr lang="en-US" sz="120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9190F3-89A2-474B-B009-F937F6133837}" type="slidenum">
              <a:rPr lang="en-US"/>
              <a:pPr>
                <a:defRPr/>
              </a:pPr>
              <a:t>‹#›</a:t>
            </a:fld>
            <a:endParaRPr lang="en-US"/>
          </a:p>
        </p:txBody>
      </p:sp>
    </p:spTree>
    <p:extLst>
      <p:ext uri="{BB962C8B-B14F-4D97-AF65-F5344CB8AC3E}">
        <p14:creationId xmlns:p14="http://schemas.microsoft.com/office/powerpoint/2010/main" val="410542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CEA43A2-1203-458E-9ADF-BDC31DF56E51}" type="slidenum">
              <a:rPr lang="en-US"/>
              <a:pPr>
                <a:defRPr/>
              </a:pPr>
              <a:t>‹#›</a:t>
            </a:fld>
            <a:endParaRPr lang="en-US"/>
          </a:p>
        </p:txBody>
      </p:sp>
    </p:spTree>
    <p:extLst>
      <p:ext uri="{BB962C8B-B14F-4D97-AF65-F5344CB8AC3E}">
        <p14:creationId xmlns:p14="http://schemas.microsoft.com/office/powerpoint/2010/main" val="3023838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24F043-6E7A-4E1A-A857-B79040709F13}" type="slidenum">
              <a:rPr lang="en-US"/>
              <a:pPr>
                <a:defRPr/>
              </a:pPr>
              <a:t>‹#›</a:t>
            </a:fld>
            <a:endParaRPr lang="en-US"/>
          </a:p>
        </p:txBody>
      </p:sp>
    </p:spTree>
    <p:extLst>
      <p:ext uri="{BB962C8B-B14F-4D97-AF65-F5344CB8AC3E}">
        <p14:creationId xmlns:p14="http://schemas.microsoft.com/office/powerpoint/2010/main" val="4075166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8B38AC-7C4D-4D07-8933-3829FD68BFF8}" type="slidenum">
              <a:rPr lang="en-US"/>
              <a:pPr>
                <a:defRPr/>
              </a:pPr>
              <a:t>‹#›</a:t>
            </a:fld>
            <a:endParaRPr lang="en-US"/>
          </a:p>
        </p:txBody>
      </p:sp>
    </p:spTree>
    <p:extLst>
      <p:ext uri="{BB962C8B-B14F-4D97-AF65-F5344CB8AC3E}">
        <p14:creationId xmlns:p14="http://schemas.microsoft.com/office/powerpoint/2010/main" val="646285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070E60-136E-4E7B-A32D-A6BE5EE050D9}" type="slidenum">
              <a:rPr lang="en-US"/>
              <a:pPr>
                <a:defRPr/>
              </a:pPr>
              <a:t>‹#›</a:t>
            </a:fld>
            <a:endParaRPr lang="en-US"/>
          </a:p>
        </p:txBody>
      </p:sp>
    </p:spTree>
    <p:extLst>
      <p:ext uri="{BB962C8B-B14F-4D97-AF65-F5344CB8AC3E}">
        <p14:creationId xmlns:p14="http://schemas.microsoft.com/office/powerpoint/2010/main" val="1152182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1AA1CFF-07F6-443F-B05C-56DF98DA5140}" type="slidenum">
              <a:rPr lang="en-US"/>
              <a:pPr>
                <a:defRPr/>
              </a:pPr>
              <a:t>‹#›</a:t>
            </a:fld>
            <a:endParaRPr lang="en-US"/>
          </a:p>
        </p:txBody>
      </p:sp>
    </p:spTree>
    <p:extLst>
      <p:ext uri="{BB962C8B-B14F-4D97-AF65-F5344CB8AC3E}">
        <p14:creationId xmlns:p14="http://schemas.microsoft.com/office/powerpoint/2010/main" val="118491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B86F36A-5725-4FAB-A674-C28032E475B2}" type="slidenum">
              <a:rPr lang="en-US"/>
              <a:pPr>
                <a:defRPr/>
              </a:pPr>
              <a:t>‹#›</a:t>
            </a:fld>
            <a:endParaRPr lang="en-US"/>
          </a:p>
        </p:txBody>
      </p:sp>
    </p:spTree>
    <p:extLst>
      <p:ext uri="{BB962C8B-B14F-4D97-AF65-F5344CB8AC3E}">
        <p14:creationId xmlns:p14="http://schemas.microsoft.com/office/powerpoint/2010/main" val="259209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CDA936F-2F05-4CAA-9BC7-61EB50A2E9C0}" type="slidenum">
              <a:rPr lang="en-US"/>
              <a:pPr>
                <a:defRPr/>
              </a:pPr>
              <a:t>‹#›</a:t>
            </a:fld>
            <a:endParaRPr lang="en-US"/>
          </a:p>
        </p:txBody>
      </p:sp>
    </p:spTree>
    <p:extLst>
      <p:ext uri="{BB962C8B-B14F-4D97-AF65-F5344CB8AC3E}">
        <p14:creationId xmlns:p14="http://schemas.microsoft.com/office/powerpoint/2010/main" val="488594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E0581B1-78B1-4AAA-AC19-BC6A688E9006}" type="slidenum">
              <a:rPr lang="en-US"/>
              <a:pPr>
                <a:defRPr/>
              </a:pPr>
              <a:t>‹#›</a:t>
            </a:fld>
            <a:endParaRPr lang="en-US"/>
          </a:p>
        </p:txBody>
      </p:sp>
    </p:spTree>
    <p:extLst>
      <p:ext uri="{BB962C8B-B14F-4D97-AF65-F5344CB8AC3E}">
        <p14:creationId xmlns:p14="http://schemas.microsoft.com/office/powerpoint/2010/main" val="179332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B3C792C-B329-47B4-A75E-DA95E01CCB35}" type="slidenum">
              <a:rPr lang="en-US"/>
              <a:pPr>
                <a:defRPr/>
              </a:pPr>
              <a:t>‹#›</a:t>
            </a:fld>
            <a:endParaRPr lang="en-US"/>
          </a:p>
        </p:txBody>
      </p:sp>
    </p:spTree>
    <p:extLst>
      <p:ext uri="{BB962C8B-B14F-4D97-AF65-F5344CB8AC3E}">
        <p14:creationId xmlns:p14="http://schemas.microsoft.com/office/powerpoint/2010/main" val="889057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60DC14-9767-4979-958C-A4A905B8815C}" type="slidenum">
              <a:rPr lang="en-US"/>
              <a:pPr>
                <a:defRPr/>
              </a:pPr>
              <a:t>‹#›</a:t>
            </a:fld>
            <a:endParaRPr lang="en-US"/>
          </a:p>
        </p:txBody>
      </p:sp>
    </p:spTree>
    <p:extLst>
      <p:ext uri="{BB962C8B-B14F-4D97-AF65-F5344CB8AC3E}">
        <p14:creationId xmlns:p14="http://schemas.microsoft.com/office/powerpoint/2010/main" val="4072790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pPr>
              <a:defRPr/>
            </a:pPr>
            <a:fld id="{8CC0D3AF-68F6-41E6-85A0-92E034BFE24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39.bin"/><Relationship Id="rId5" Type="http://schemas.openxmlformats.org/officeDocument/2006/relationships/oleObject" Target="../embeddings/oleObject36.bin"/><Relationship Id="rId10" Type="http://schemas.openxmlformats.org/officeDocument/2006/relationships/image" Target="../media/image4.wmf"/><Relationship Id="rId4" Type="http://schemas.openxmlformats.org/officeDocument/2006/relationships/image" Target="../media/image2.emf"/><Relationship Id="rId9" Type="http://schemas.openxmlformats.org/officeDocument/2006/relationships/oleObject" Target="../embeddings/oleObject38.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18.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1.bin"/><Relationship Id="rId7"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42.bin"/><Relationship Id="rId5" Type="http://schemas.openxmlformats.org/officeDocument/2006/relationships/image" Target="../media/image21.emf"/><Relationship Id="rId4" Type="http://schemas.openxmlformats.org/officeDocument/2006/relationships/image" Target="../media/image19.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3.bin"/><Relationship Id="rId7"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44.bin"/><Relationship Id="rId5" Type="http://schemas.openxmlformats.org/officeDocument/2006/relationships/image" Target="../media/image21.emf"/><Relationship Id="rId4" Type="http://schemas.openxmlformats.org/officeDocument/2006/relationships/image" Target="../media/image19.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19.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7.bin"/><Relationship Id="rId7"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48.bin"/><Relationship Id="rId5" Type="http://schemas.openxmlformats.org/officeDocument/2006/relationships/image" Target="../media/image21.emf"/><Relationship Id="rId4" Type="http://schemas.openxmlformats.org/officeDocument/2006/relationships/image" Target="../media/image19.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3.wmf"/><Relationship Id="rId5" Type="http://schemas.openxmlformats.org/officeDocument/2006/relationships/oleObject" Target="../embeddings/oleObject50.bin"/><Relationship Id="rId4" Type="http://schemas.openxmlformats.org/officeDocument/2006/relationships/image" Target="../media/image22.wmf"/></Relationships>
</file>

<file path=ppt/slides/_rels/slide19.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3.wmf"/><Relationship Id="rId5" Type="http://schemas.openxmlformats.org/officeDocument/2006/relationships/oleObject" Target="../embeddings/oleObject52.bin"/><Relationship Id="rId4" Type="http://schemas.openxmlformats.org/officeDocument/2006/relationships/image" Target="../media/image22.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54.bin"/><Relationship Id="rId7"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3.wmf"/><Relationship Id="rId5" Type="http://schemas.openxmlformats.org/officeDocument/2006/relationships/oleObject" Target="../embeddings/oleObject55.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57.bin"/></Relationships>
</file>

<file path=ppt/slides/_rels/slide21.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58.bin"/><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3.wmf"/><Relationship Id="rId5" Type="http://schemas.openxmlformats.org/officeDocument/2006/relationships/oleObject" Target="../embeddings/oleObject59.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61.bin"/></Relationships>
</file>

<file path=ppt/slides/_rels/slide22.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3.wmf"/><Relationship Id="rId5" Type="http://schemas.openxmlformats.org/officeDocument/2006/relationships/oleObject" Target="../embeddings/oleObject63.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65.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image" Target="../media/image26.wmf"/></Relationships>
</file>

<file path=ppt/slides/_rels/slide25.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7.wmf"/><Relationship Id="rId5" Type="http://schemas.openxmlformats.org/officeDocument/2006/relationships/oleObject" Target="../embeddings/oleObject68.bin"/><Relationship Id="rId4" Type="http://schemas.openxmlformats.org/officeDocument/2006/relationships/image" Target="../media/image26.wmf"/></Relationships>
</file>

<file path=ppt/slides/_rels/slide26.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70.bin"/><Relationship Id="rId7"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29.wmf"/><Relationship Id="rId5" Type="http://schemas.openxmlformats.org/officeDocument/2006/relationships/oleObject" Target="../embeddings/oleObject71.bin"/><Relationship Id="rId4" Type="http://schemas.openxmlformats.org/officeDocument/2006/relationships/image" Target="../media/image26.wmf"/></Relationships>
</file>

<file path=ppt/slides/_rels/slide27.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73.bin"/><Relationship Id="rId7"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27.wmf"/><Relationship Id="rId5" Type="http://schemas.openxmlformats.org/officeDocument/2006/relationships/oleObject" Target="../embeddings/oleObject74.bin"/><Relationship Id="rId10" Type="http://schemas.openxmlformats.org/officeDocument/2006/relationships/image" Target="../media/image30.wmf"/><Relationship Id="rId4" Type="http://schemas.openxmlformats.org/officeDocument/2006/relationships/image" Target="../media/image26.wmf"/><Relationship Id="rId9" Type="http://schemas.openxmlformats.org/officeDocument/2006/relationships/oleObject" Target="../embeddings/oleObject76.bin"/></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77.bin"/><Relationship Id="rId7"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32.wmf"/><Relationship Id="rId5" Type="http://schemas.openxmlformats.org/officeDocument/2006/relationships/oleObject" Target="../embeddings/oleObject78.bin"/><Relationship Id="rId4" Type="http://schemas.openxmlformats.org/officeDocument/2006/relationships/image" Target="../media/image31.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6.wmf"/><Relationship Id="rId3" Type="http://schemas.openxmlformats.org/officeDocument/2006/relationships/notesSlide" Target="../notesSlides/notesSlide1.xml"/><Relationship Id="rId7" Type="http://schemas.openxmlformats.org/officeDocument/2006/relationships/image" Target="../media/image3.wmf"/><Relationship Id="rId12"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e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4.wmf"/></Relationships>
</file>

<file path=ppt/slides/_rels/slide30.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80.bin"/><Relationship Id="rId7"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32.wmf"/><Relationship Id="rId5" Type="http://schemas.openxmlformats.org/officeDocument/2006/relationships/oleObject" Target="../embeddings/oleObject81.bin"/><Relationship Id="rId10" Type="http://schemas.openxmlformats.org/officeDocument/2006/relationships/image" Target="../media/image35.wmf"/><Relationship Id="rId4" Type="http://schemas.openxmlformats.org/officeDocument/2006/relationships/image" Target="../media/image31.wmf"/><Relationship Id="rId9" Type="http://schemas.openxmlformats.org/officeDocument/2006/relationships/oleObject" Target="../embeddings/oleObject83.bin"/></Relationships>
</file>

<file path=ppt/slides/_rels/slide3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37.wmf"/><Relationship Id="rId5" Type="http://schemas.openxmlformats.org/officeDocument/2006/relationships/oleObject" Target="../embeddings/oleObject85.bin"/><Relationship Id="rId4" Type="http://schemas.openxmlformats.org/officeDocument/2006/relationships/image" Target="../media/image36.wmf"/></Relationships>
</file>

<file path=ppt/slides/_rels/slide35.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86.bin"/><Relationship Id="rId7"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39.wmf"/><Relationship Id="rId5" Type="http://schemas.openxmlformats.org/officeDocument/2006/relationships/oleObject" Target="../embeddings/oleObject87.bin"/><Relationship Id="rId4" Type="http://schemas.openxmlformats.org/officeDocument/2006/relationships/image" Target="../media/image38.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9.bin"/><Relationship Id="rId7"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37.wmf"/><Relationship Id="rId5" Type="http://schemas.openxmlformats.org/officeDocument/2006/relationships/oleObject" Target="../embeddings/oleObject90.bin"/><Relationship Id="rId4" Type="http://schemas.openxmlformats.org/officeDocument/2006/relationships/image" Target="../media/image40.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92.bin"/><Relationship Id="rId7"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7.wmf"/><Relationship Id="rId5" Type="http://schemas.openxmlformats.org/officeDocument/2006/relationships/oleObject" Target="../embeddings/oleObject93.bin"/><Relationship Id="rId4" Type="http://schemas.openxmlformats.org/officeDocument/2006/relationships/image" Target="../media/image40.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95.bin"/><Relationship Id="rId7" Type="http://schemas.openxmlformats.org/officeDocument/2006/relationships/oleObject" Target="../embeddings/oleObject97.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7.wmf"/><Relationship Id="rId5" Type="http://schemas.openxmlformats.org/officeDocument/2006/relationships/oleObject" Target="../embeddings/oleObject96.bin"/><Relationship Id="rId4" Type="http://schemas.openxmlformats.org/officeDocument/2006/relationships/image" Target="../media/image40.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6.wmf"/><Relationship Id="rId3" Type="http://schemas.openxmlformats.org/officeDocument/2006/relationships/notesSlide" Target="../notesSlides/notesSlide2.xml"/><Relationship Id="rId7" Type="http://schemas.openxmlformats.org/officeDocument/2006/relationships/image" Target="../media/image3.wmf"/><Relationship Id="rId12"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7.bin"/><Relationship Id="rId11" Type="http://schemas.openxmlformats.org/officeDocument/2006/relationships/image" Target="../media/image5.wmf"/><Relationship Id="rId5" Type="http://schemas.openxmlformats.org/officeDocument/2006/relationships/image" Target="../media/image2.e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4.wmf"/></Relationships>
</file>

<file path=ppt/slides/_rels/slide40.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98.bin"/><Relationship Id="rId7" Type="http://schemas.openxmlformats.org/officeDocument/2006/relationships/oleObject" Target="../embeddings/oleObject100.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42.wmf"/><Relationship Id="rId5" Type="http://schemas.openxmlformats.org/officeDocument/2006/relationships/oleObject" Target="../embeddings/oleObject99.bin"/><Relationship Id="rId4" Type="http://schemas.openxmlformats.org/officeDocument/2006/relationships/image" Target="../media/image41.wmf"/></Relationships>
</file>

<file path=ppt/slides/_rels/slide41.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42.wmf"/><Relationship Id="rId5" Type="http://schemas.openxmlformats.org/officeDocument/2006/relationships/oleObject" Target="../embeddings/oleObject102.bin"/><Relationship Id="rId4" Type="http://schemas.openxmlformats.org/officeDocument/2006/relationships/image" Target="../media/image41.wmf"/></Relationships>
</file>

<file path=ppt/slides/_rels/slide42.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oleObject" Target="../embeddings/oleObject104.bin"/><Relationship Id="rId7"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44.wmf"/><Relationship Id="rId5" Type="http://schemas.openxmlformats.org/officeDocument/2006/relationships/oleObject" Target="../embeddings/oleObject105.bin"/><Relationship Id="rId10" Type="http://schemas.openxmlformats.org/officeDocument/2006/relationships/image" Target="../media/image43.wmf"/><Relationship Id="rId4" Type="http://schemas.openxmlformats.org/officeDocument/2006/relationships/image" Target="../media/image41.wmf"/><Relationship Id="rId9" Type="http://schemas.openxmlformats.org/officeDocument/2006/relationships/oleObject" Target="../embeddings/oleObject107.bin"/></Relationships>
</file>

<file path=ppt/slides/_rels/slide43.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108.bin"/><Relationship Id="rId7" Type="http://schemas.openxmlformats.org/officeDocument/2006/relationships/oleObject" Target="../embeddings/oleObject110.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41.wmf"/><Relationship Id="rId5" Type="http://schemas.openxmlformats.org/officeDocument/2006/relationships/oleObject" Target="../embeddings/oleObject109.bin"/><Relationship Id="rId4" Type="http://schemas.openxmlformats.org/officeDocument/2006/relationships/image" Target="../media/image45.wmf"/></Relationships>
</file>

<file path=ppt/slides/_rels/slide44.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6.wmf"/><Relationship Id="rId3" Type="http://schemas.openxmlformats.org/officeDocument/2006/relationships/notesSlide" Target="../notesSlides/notesSlide3.xml"/><Relationship Id="rId7" Type="http://schemas.openxmlformats.org/officeDocument/2006/relationships/image" Target="../media/image3.wmf"/><Relationship Id="rId12"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2.bin"/><Relationship Id="rId11" Type="http://schemas.openxmlformats.org/officeDocument/2006/relationships/image" Target="../media/image5.wmf"/><Relationship Id="rId5" Type="http://schemas.openxmlformats.org/officeDocument/2006/relationships/image" Target="../media/image2.e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4.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4.xml"/><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7.bin"/><Relationship Id="rId5" Type="http://schemas.openxmlformats.org/officeDocument/2006/relationships/image" Target="../media/image7.wmf"/><Relationship Id="rId4" Type="http://schemas.openxmlformats.org/officeDocument/2006/relationships/oleObject" Target="../embeddings/oleObject16.bin"/><Relationship Id="rId9" Type="http://schemas.openxmlformats.org/officeDocument/2006/relationships/image" Target="../media/image9.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1.bin"/><Relationship Id="rId13" Type="http://schemas.openxmlformats.org/officeDocument/2006/relationships/image" Target="../media/image8.wmf"/><Relationship Id="rId3" Type="http://schemas.openxmlformats.org/officeDocument/2006/relationships/notesSlide" Target="../notesSlides/notesSlide5.xml"/><Relationship Id="rId7" Type="http://schemas.openxmlformats.org/officeDocument/2006/relationships/image" Target="../media/image10.wmf"/><Relationship Id="rId12"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20.bin"/><Relationship Id="rId11" Type="http://schemas.openxmlformats.org/officeDocument/2006/relationships/image" Target="../media/image12.wmf"/><Relationship Id="rId5" Type="http://schemas.openxmlformats.org/officeDocument/2006/relationships/image" Target="../media/image7.wmf"/><Relationship Id="rId15" Type="http://schemas.openxmlformats.org/officeDocument/2006/relationships/image" Target="../media/image13.w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11.wmf"/><Relationship Id="rId14" Type="http://schemas.openxmlformats.org/officeDocument/2006/relationships/oleObject" Target="../embeddings/oleObject24.bin"/></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5.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5.wmf"/><Relationship Id="rId4" Type="http://schemas.openxmlformats.org/officeDocument/2006/relationships/image" Target="../media/image14.emf"/><Relationship Id="rId9" Type="http://schemas.openxmlformats.org/officeDocument/2006/relationships/oleObject" Target="../embeddings/oleObject28.bin"/></Relationships>
</file>

<file path=ppt/slides/_rels/slide9.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34.bin"/><Relationship Id="rId5" Type="http://schemas.openxmlformats.org/officeDocument/2006/relationships/oleObject" Target="../embeddings/oleObject31.bin"/><Relationship Id="rId10" Type="http://schemas.openxmlformats.org/officeDocument/2006/relationships/image" Target="../media/image4.wmf"/><Relationship Id="rId4" Type="http://schemas.openxmlformats.org/officeDocument/2006/relationships/image" Target="../media/image2.emf"/><Relationship Id="rId9" Type="http://schemas.openxmlformats.org/officeDocument/2006/relationships/oleObject" Target="../embeddings/oleObject3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10: </a:t>
            </a:r>
            <a:r>
              <a:rPr lang="en-US" dirty="0">
                <a:solidFill>
                  <a:schemeClr val="bg1"/>
                </a:solidFill>
                <a:latin typeface="Arial" pitchFamily="34" charset="0"/>
                <a:cs typeface="Arial" pitchFamily="34" charset="0"/>
              </a:rPr>
              <a:t>Binary Choice and Limited Dependent Variable Models, and Maximum Likelihood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9701621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937262069"/>
              </p:ext>
            </p:extLst>
          </p:nvPr>
        </p:nvGraphicFramePr>
        <p:xfrm>
          <a:off x="827088" y="611188"/>
          <a:ext cx="7761287" cy="4773612"/>
        </p:xfrm>
        <a:graphic>
          <a:graphicData uri="http://schemas.openxmlformats.org/presentationml/2006/ole">
            <mc:AlternateContent xmlns:mc="http://schemas.openxmlformats.org/markup-compatibility/2006">
              <mc:Choice xmlns:v="urn:schemas-microsoft-com:vml" Requires="v">
                <p:oleObj spid="_x0000_s9382"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6111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2836196480"/>
              </p:ext>
            </p:extLst>
          </p:nvPr>
        </p:nvGraphicFramePr>
        <p:xfrm>
          <a:off x="8043863" y="4954588"/>
          <a:ext cx="265112" cy="265112"/>
        </p:xfrm>
        <a:graphic>
          <a:graphicData uri="http://schemas.openxmlformats.org/presentationml/2006/ole">
            <mc:AlternateContent xmlns:mc="http://schemas.openxmlformats.org/markup-compatibility/2006">
              <mc:Choice xmlns:v="urn:schemas-microsoft-com:vml" Requires="v">
                <p:oleObj spid="_x0000_s9383" name="Equation" r:id="rId5" imgW="266353" imgH="266353" progId="Equation.3">
                  <p:embed/>
                </p:oleObj>
              </mc:Choice>
              <mc:Fallback>
                <p:oleObj name="Equation" r:id="rId5" imgW="266353" imgH="26635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3863" y="4954588"/>
                        <a:ext cx="265112"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7"/>
          <p:cNvSpPr/>
          <p:nvPr/>
        </p:nvSpPr>
        <p:spPr bwMode="auto">
          <a:xfrm>
            <a:off x="1638300" y="742950"/>
            <a:ext cx="2981325" cy="1590675"/>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9"/>
          <p:cNvGraphicFramePr>
            <a:graphicFrameLocks noChangeAspect="1"/>
          </p:cNvGraphicFramePr>
          <p:nvPr>
            <p:extLst>
              <p:ext uri="{D42A27DB-BD31-4B8C-83A1-F6EECF244321}">
                <p14:modId xmlns:p14="http://schemas.microsoft.com/office/powerpoint/2010/main" val="29704670"/>
              </p:ext>
            </p:extLst>
          </p:nvPr>
        </p:nvGraphicFramePr>
        <p:xfrm>
          <a:off x="1816100" y="844550"/>
          <a:ext cx="2413000" cy="722313"/>
        </p:xfrm>
        <a:graphic>
          <a:graphicData uri="http://schemas.openxmlformats.org/presentationml/2006/ole">
            <mc:AlternateContent xmlns:mc="http://schemas.openxmlformats.org/markup-compatibility/2006">
              <mc:Choice xmlns:v="urn:schemas-microsoft-com:vml" Requires="v">
                <p:oleObj spid="_x0000_s9384" name="Equation" r:id="rId7" imgW="2412720" imgH="723600" progId="Equation.3">
                  <p:embed/>
                </p:oleObj>
              </mc:Choice>
              <mc:Fallback>
                <p:oleObj name="Equation" r:id="rId7" imgW="2412720" imgH="723600" progId="Equation.3">
                  <p:embed/>
                  <p:pic>
                    <p:nvPicPr>
                      <p:cNvPr id="0" name=""/>
                      <p:cNvPicPr>
                        <a:picLocks noChangeAspect="1" noChangeArrowheads="1"/>
                      </p:cNvPicPr>
                      <p:nvPr/>
                    </p:nvPicPr>
                    <p:blipFill>
                      <a:blip r:embed="rId8"/>
                      <a:srcRect/>
                      <a:stretch>
                        <a:fillRect/>
                      </a:stretch>
                    </p:blipFill>
                    <p:spPr bwMode="auto">
                      <a:xfrm>
                        <a:off x="1816100" y="84455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0"/>
          <p:cNvGraphicFramePr>
            <a:graphicFrameLocks noChangeAspect="1"/>
          </p:cNvGraphicFramePr>
          <p:nvPr>
            <p:extLst>
              <p:ext uri="{D42A27DB-BD31-4B8C-83A1-F6EECF244321}">
                <p14:modId xmlns:p14="http://schemas.microsoft.com/office/powerpoint/2010/main" val="1808682014"/>
              </p:ext>
            </p:extLst>
          </p:nvPr>
        </p:nvGraphicFramePr>
        <p:xfrm>
          <a:off x="587375" y="1108075"/>
          <a:ext cx="723900" cy="354013"/>
        </p:xfrm>
        <a:graphic>
          <a:graphicData uri="http://schemas.openxmlformats.org/presentationml/2006/ole">
            <mc:AlternateContent xmlns:mc="http://schemas.openxmlformats.org/markup-compatibility/2006">
              <mc:Choice xmlns:v="urn:schemas-microsoft-com:vml" Requires="v">
                <p:oleObj spid="_x0000_s9385" name="Equation" r:id="rId9" imgW="723600" imgH="355320" progId="Equation.3">
                  <p:embed/>
                </p:oleObj>
              </mc:Choice>
              <mc:Fallback>
                <p:oleObj name="Equation" r:id="rId9" imgW="723600" imgH="355320" progId="Equation.3">
                  <p:embed/>
                  <p:pic>
                    <p:nvPicPr>
                      <p:cNvPr id="0" name=""/>
                      <p:cNvPicPr>
                        <a:picLocks noChangeAspect="1" noChangeArrowheads="1"/>
                      </p:cNvPicPr>
                      <p:nvPr/>
                    </p:nvPicPr>
                    <p:blipFill>
                      <a:blip r:embed="rId10"/>
                      <a:srcRect/>
                      <a:stretch>
                        <a:fillRect/>
                      </a:stretch>
                    </p:blipFill>
                    <p:spPr bwMode="auto">
                      <a:xfrm>
                        <a:off x="587375" y="1108075"/>
                        <a:ext cx="7239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20"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will apply this model to the graduating from high school example described in the linear probability model sequence.  We will begin by assuming that </a:t>
            </a:r>
            <a:r>
              <a:rPr lang="en-GB" sz="1500" b="1" i="1"/>
              <a:t>ASVABC</a:t>
            </a:r>
            <a:r>
              <a:rPr lang="en-GB" sz="1500" b="1"/>
              <a:t> is the only relevant explanatory variable, so </a:t>
            </a:r>
            <a:r>
              <a:rPr lang="en-GB" sz="1500" b="1" i="1"/>
              <a:t>Z</a:t>
            </a:r>
            <a:r>
              <a:rPr lang="en-GB" sz="1500" b="1"/>
              <a:t> is a simple function of it.</a:t>
            </a:r>
            <a:endParaRPr lang="en-GB" sz="1500" b="1">
              <a:latin typeface="Times New Roman" pitchFamily="18" charset="0"/>
            </a:endParaRPr>
          </a:p>
        </p:txBody>
      </p:sp>
      <p:graphicFrame>
        <p:nvGraphicFramePr>
          <p:cNvPr id="9224" name="Object 13"/>
          <p:cNvGraphicFramePr>
            <a:graphicFrameLocks noChangeAspect="1"/>
          </p:cNvGraphicFramePr>
          <p:nvPr>
            <p:extLst>
              <p:ext uri="{D42A27DB-BD31-4B8C-83A1-F6EECF244321}">
                <p14:modId xmlns:p14="http://schemas.microsoft.com/office/powerpoint/2010/main" val="2230958601"/>
              </p:ext>
            </p:extLst>
          </p:nvPr>
        </p:nvGraphicFramePr>
        <p:xfrm>
          <a:off x="1791975" y="1764600"/>
          <a:ext cx="2717800" cy="368300"/>
        </p:xfrm>
        <a:graphic>
          <a:graphicData uri="http://schemas.openxmlformats.org/presentationml/2006/ole">
            <mc:AlternateContent xmlns:mc="http://schemas.openxmlformats.org/markup-compatibility/2006">
              <mc:Choice xmlns:v="urn:schemas-microsoft-com:vml" Requires="v">
                <p:oleObj spid="_x0000_s9386" name="Equation" r:id="rId11" imgW="2717800" imgH="368300" progId="Equation.3">
                  <p:embed/>
                </p:oleObj>
              </mc:Choice>
              <mc:Fallback>
                <p:oleObj name="Equation" r:id="rId11" imgW="2717800" imgH="36830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1975" y="1764600"/>
                        <a:ext cx="2717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26"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9</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0"/>
            <a:ext cx="9144000" cy="159475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9"/>
          <p:cNvSpPr>
            <a:spLocks noChangeArrowheads="1"/>
          </p:cNvSpPr>
          <p:nvPr/>
        </p:nvSpPr>
        <p:spPr bwMode="auto">
          <a:xfrm>
            <a:off x="365125" y="637200"/>
            <a:ext cx="21018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2" name="Rectangle 16"/>
          <p:cNvSpPr>
            <a:spLocks noChangeArrowheads="1"/>
          </p:cNvSpPr>
          <p:nvPr/>
        </p:nvSpPr>
        <p:spPr bwMode="auto">
          <a:xfrm>
            <a:off x="365125" y="910800"/>
            <a:ext cx="4549775" cy="111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Stata command is logit, followed by the outcome variable and the explanatory variable(s).  Maximum likelihood estimation is an iterative process, so the first part of the output will be like that shown.</a:t>
            </a:r>
            <a:endParaRPr lang="en-GB" sz="1500" b="1">
              <a:latin typeface="Times New Roman" pitchFamily="18" charset="0"/>
            </a:endParaRPr>
          </a:p>
        </p:txBody>
      </p:sp>
      <p:sp>
        <p:nvSpPr>
          <p:cNvPr id="10249"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10</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6" name="Text Box 4"/>
          <p:cNvSpPr txBox="1">
            <a:spLocks noChangeArrowheads="1"/>
          </p:cNvSpPr>
          <p:nvPr/>
        </p:nvSpPr>
        <p:spPr bwMode="auto">
          <a:xfrm>
            <a:off x="301625" y="597600"/>
            <a:ext cx="8532813" cy="1507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logit</a:t>
            </a:r>
            <a:r>
              <a:rPr lang="en-US" b="1" dirty="0">
                <a:latin typeface="Courier New" pitchFamily="49" charset="0"/>
                <a:cs typeface="Courier New" pitchFamily="49" charset="0"/>
              </a:rPr>
              <a:t> GRAD ASVABC</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Iteration 0:   log likelihood = -158.10206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1:   log likelihood = -135.72326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2:   log likelihood = -131.33688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3:   log likelihood = -131.22325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4:   log likelihood =   -</a:t>
            </a:r>
            <a:r>
              <a:rPr lang="en-US" b="1" dirty="0" smtClean="0">
                <a:latin typeface="Courier New" pitchFamily="49" charset="0"/>
                <a:cs typeface="Courier New" pitchFamily="49" charset="0"/>
              </a:rPr>
              <a:t>131.223</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69"/>
            <a:ext cx="9144000" cy="4399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6" name="Rectangle 9"/>
          <p:cNvSpPr>
            <a:spLocks noChangeArrowheads="1"/>
          </p:cNvSpPr>
          <p:nvPr/>
        </p:nvSpPr>
        <p:spPr bwMode="auto">
          <a:xfrm>
            <a:off x="365125" y="637200"/>
            <a:ext cx="21018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7" name="Rectangle 2"/>
          <p:cNvSpPr>
            <a:spLocks noChangeArrowheads="1"/>
          </p:cNvSpPr>
          <p:nvPr/>
        </p:nvSpPr>
        <p:spPr bwMode="auto">
          <a:xfrm>
            <a:off x="365125" y="3758400"/>
            <a:ext cx="2520000" cy="464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8" name="Text Box 4"/>
          <p:cNvSpPr txBox="1">
            <a:spLocks noChangeArrowheads="1"/>
          </p:cNvSpPr>
          <p:nvPr/>
        </p:nvSpPr>
        <p:spPr bwMode="auto">
          <a:xfrm>
            <a:off x="301625" y="597600"/>
            <a:ext cx="8532813" cy="4144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logit</a:t>
            </a:r>
            <a:r>
              <a:rPr lang="en-US" b="1" dirty="0">
                <a:latin typeface="Courier New" pitchFamily="49" charset="0"/>
                <a:cs typeface="Courier New" pitchFamily="49" charset="0"/>
              </a:rPr>
              <a:t> GRAD ASVABC</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Iteration 0:   log likelihood = -158.10206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1:   log likelihood = -135.72326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2:   log likelihood = -131.33688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3:   log likelihood = -131.22325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4:   log likelihood =   -131.223</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Logistic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LR chi2(1)      =      53.76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 likelihood =   -131.223                     Pseudo R2       =     0.1700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GRAD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1.336514   .2021962     6.61   0.000     .9402163    1.732811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2.413086    .187316    12.88   0.000     2.045953    2.780218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pPr algn="just"/>
            <a:endParaRPr lang="en-GB" b="1" dirty="0">
              <a:latin typeface="Courier New" pitchFamily="49" charset="0"/>
              <a:cs typeface="Courier New" pitchFamily="49" charset="0"/>
            </a:endParaRPr>
          </a:p>
        </p:txBody>
      </p:sp>
      <p:sp>
        <p:nvSpPr>
          <p:cNvPr id="11269"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this case the coefficients of the </a:t>
            </a:r>
            <a:r>
              <a:rPr lang="en-GB" sz="1500" b="1" i="1"/>
              <a:t>Z</a:t>
            </a:r>
            <a:r>
              <a:rPr lang="en-GB" sz="1500" b="1"/>
              <a:t> function are as shown.</a:t>
            </a:r>
            <a:endParaRPr lang="en-GB" sz="1500" b="1">
              <a:latin typeface="Times New Roman" pitchFamily="18" charset="0"/>
            </a:endParaRPr>
          </a:p>
        </p:txBody>
      </p:sp>
      <p:sp>
        <p:nvSpPr>
          <p:cNvPr id="11272"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11</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3" name="Rectangle 12"/>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196724750"/>
              </p:ext>
            </p:extLst>
          </p:nvPr>
        </p:nvGraphicFramePr>
        <p:xfrm>
          <a:off x="2587625" y="5122863"/>
          <a:ext cx="3759200" cy="354012"/>
        </p:xfrm>
        <a:graphic>
          <a:graphicData uri="http://schemas.openxmlformats.org/presentationml/2006/ole">
            <mc:AlternateContent xmlns:mc="http://schemas.openxmlformats.org/markup-compatibility/2006">
              <mc:Choice xmlns:v="urn:schemas-microsoft-com:vml" Requires="v">
                <p:oleObj spid="_x0000_s11311" name="Equation" r:id="rId3" imgW="3759120" imgH="355320" progId="Equation.DSMT4">
                  <p:embed/>
                </p:oleObj>
              </mc:Choice>
              <mc:Fallback>
                <p:oleObj name="Equation" r:id="rId3" imgW="3759120" imgH="355320" progId="Equation.DSMT4">
                  <p:embed/>
                  <p:pic>
                    <p:nvPicPr>
                      <p:cNvPr id="0" name="Object 1"/>
                      <p:cNvPicPr>
                        <a:picLocks noChangeAspect="1" noChangeArrowheads="1"/>
                      </p:cNvPicPr>
                      <p:nvPr/>
                    </p:nvPicPr>
                    <p:blipFill>
                      <a:blip r:embed="rId4"/>
                      <a:srcRect/>
                      <a:stretch>
                        <a:fillRect/>
                      </a:stretch>
                    </p:blipFill>
                    <p:spPr bwMode="auto">
                      <a:xfrm>
                        <a:off x="2587625" y="5122863"/>
                        <a:ext cx="375920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547200"/>
            <a:ext cx="8280000" cy="4417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11"/>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Since there is only one explanatory variable, we can draw the probability function and marginal effect function as functions of </a:t>
            </a:r>
            <a:r>
              <a:rPr lang="en-GB" sz="1500" b="1" i="1"/>
              <a:t>ASVABC</a:t>
            </a:r>
            <a:r>
              <a:rPr lang="en-GB" sz="1500" b="1"/>
              <a:t>.</a:t>
            </a:r>
            <a:endParaRPr lang="en-GB" sz="1500" b="1">
              <a:latin typeface="Times New Roman" pitchFamily="18" charset="0"/>
            </a:endParaRPr>
          </a:p>
        </p:txBody>
      </p:sp>
      <p:sp>
        <p:nvSpPr>
          <p:cNvPr id="1229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12</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96724750"/>
              </p:ext>
            </p:extLst>
          </p:nvPr>
        </p:nvGraphicFramePr>
        <p:xfrm>
          <a:off x="2587625" y="5122863"/>
          <a:ext cx="3759200" cy="354012"/>
        </p:xfrm>
        <a:graphic>
          <a:graphicData uri="http://schemas.openxmlformats.org/presentationml/2006/ole">
            <mc:AlternateContent xmlns:mc="http://schemas.openxmlformats.org/markup-compatibility/2006">
              <mc:Choice xmlns:v="urn:schemas-microsoft-com:vml" Requires="v">
                <p:oleObj spid="_x0000_s12368" name="Equation" r:id="rId3" imgW="3759120" imgH="355320" progId="Equation.DSMT4">
                  <p:embed/>
                </p:oleObj>
              </mc:Choice>
              <mc:Fallback>
                <p:oleObj name="Equation" r:id="rId3" imgW="3759120" imgH="35532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625" y="5122863"/>
                        <a:ext cx="375920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2341" name="Picture 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7600" y="604800"/>
            <a:ext cx="7187952" cy="43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2295" name="Object 4"/>
          <p:cNvGraphicFramePr>
            <a:graphicFrameLocks noChangeAspect="1"/>
          </p:cNvGraphicFramePr>
          <p:nvPr>
            <p:extLst>
              <p:ext uri="{D42A27DB-BD31-4B8C-83A1-F6EECF244321}">
                <p14:modId xmlns:p14="http://schemas.microsoft.com/office/powerpoint/2010/main" val="478473914"/>
              </p:ext>
            </p:extLst>
          </p:nvPr>
        </p:nvGraphicFramePr>
        <p:xfrm>
          <a:off x="5397500" y="965200"/>
          <a:ext cx="2425700" cy="558800"/>
        </p:xfrm>
        <a:graphic>
          <a:graphicData uri="http://schemas.openxmlformats.org/presentationml/2006/ole">
            <mc:AlternateContent xmlns:mc="http://schemas.openxmlformats.org/markup-compatibility/2006">
              <mc:Choice xmlns:v="urn:schemas-microsoft-com:vml" Requires="v">
                <p:oleObj spid="_x0000_s12369" name="Equation" r:id="rId6" imgW="2425680" imgH="558720" progId="Equation.DSMT4">
                  <p:embed/>
                </p:oleObj>
              </mc:Choice>
              <mc:Fallback>
                <p:oleObj name="Equation" r:id="rId6" imgW="2425680" imgH="558720" progId="Equation.DSMT4">
                  <p:embed/>
                  <p:pic>
                    <p:nvPicPr>
                      <p:cNvPr id="0" name="Object 4"/>
                      <p:cNvPicPr>
                        <a:picLocks noChangeAspect="1" noChangeArrowheads="1"/>
                      </p:cNvPicPr>
                      <p:nvPr/>
                    </p:nvPicPr>
                    <p:blipFill>
                      <a:blip r:embed="rId7"/>
                      <a:srcRect/>
                      <a:stretch>
                        <a:fillRect/>
                      </a:stretch>
                    </p:blipFill>
                    <p:spPr bwMode="auto">
                      <a:xfrm>
                        <a:off x="5397500" y="965200"/>
                        <a:ext cx="2425700" cy="558800"/>
                      </a:xfrm>
                      <a:prstGeom prst="rect">
                        <a:avLst/>
                      </a:prstGeom>
                      <a:solidFill>
                        <a:schemeClr val="bg1"/>
                      </a:solid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15"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We see that </a:t>
            </a:r>
            <a:r>
              <a:rPr lang="en-GB" sz="1500" b="1" i="1" dirty="0"/>
              <a:t>ASVABC</a:t>
            </a:r>
            <a:r>
              <a:rPr lang="en-GB" sz="1500" b="1" dirty="0"/>
              <a:t> has its greatest effect on graduating when it is below </a:t>
            </a:r>
            <a:r>
              <a:rPr lang="en-GB" sz="1500" b="1" dirty="0" smtClean="0"/>
              <a:t>‒1, </a:t>
            </a:r>
            <a:r>
              <a:rPr lang="en-GB" sz="1500" b="1" dirty="0"/>
              <a:t>that is, in the </a:t>
            </a:r>
            <a:r>
              <a:rPr lang="en-GB" sz="1500" b="1" dirty="0" smtClean="0"/>
              <a:t>low </a:t>
            </a:r>
            <a:r>
              <a:rPr lang="en-GB" sz="1500" b="1" dirty="0"/>
              <a:t>ability range.  Any individual with a score above the average </a:t>
            </a:r>
            <a:r>
              <a:rPr lang="en-GB" sz="1500" b="1" dirty="0" smtClean="0"/>
              <a:t>(0</a:t>
            </a:r>
            <a:r>
              <a:rPr lang="en-GB" sz="1500" b="1" dirty="0"/>
              <a:t>) is almost certain to graduate.</a:t>
            </a:r>
            <a:endParaRPr lang="en-GB" sz="1500" b="1" dirty="0">
              <a:latin typeface="Times New Roman" pitchFamily="18" charset="0"/>
            </a:endParaRPr>
          </a:p>
        </p:txBody>
      </p:sp>
      <p:sp>
        <p:nvSpPr>
          <p:cNvPr id="13316" name="Text Box 103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13</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1" name="Rectangle 10"/>
          <p:cNvSpPr/>
          <p:nvPr/>
        </p:nvSpPr>
        <p:spPr bwMode="auto">
          <a:xfrm>
            <a:off x="432000" y="547200"/>
            <a:ext cx="8280000" cy="4417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11"/>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196724750"/>
              </p:ext>
            </p:extLst>
          </p:nvPr>
        </p:nvGraphicFramePr>
        <p:xfrm>
          <a:off x="2587625" y="5122863"/>
          <a:ext cx="3759200" cy="354012"/>
        </p:xfrm>
        <a:graphic>
          <a:graphicData uri="http://schemas.openxmlformats.org/presentationml/2006/ole">
            <mc:AlternateContent xmlns:mc="http://schemas.openxmlformats.org/markup-compatibility/2006">
              <mc:Choice xmlns:v="urn:schemas-microsoft-com:vml" Requires="v">
                <p:oleObj spid="_x0000_s13383" name="Equation" r:id="rId3" imgW="3759120" imgH="355320" progId="Equation.DSMT4">
                  <p:embed/>
                </p:oleObj>
              </mc:Choice>
              <mc:Fallback>
                <p:oleObj name="Equation" r:id="rId3" imgW="3759120" imgH="35532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625" y="5122863"/>
                        <a:ext cx="375920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6" name="Picture 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7600" y="604800"/>
            <a:ext cx="7187952" cy="43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Object 4"/>
          <p:cNvGraphicFramePr>
            <a:graphicFrameLocks noChangeAspect="1"/>
          </p:cNvGraphicFramePr>
          <p:nvPr>
            <p:extLst>
              <p:ext uri="{D42A27DB-BD31-4B8C-83A1-F6EECF244321}">
                <p14:modId xmlns:p14="http://schemas.microsoft.com/office/powerpoint/2010/main" val="35052611"/>
              </p:ext>
            </p:extLst>
          </p:nvPr>
        </p:nvGraphicFramePr>
        <p:xfrm>
          <a:off x="5397500" y="965200"/>
          <a:ext cx="2425700" cy="558800"/>
        </p:xfrm>
        <a:graphic>
          <a:graphicData uri="http://schemas.openxmlformats.org/presentationml/2006/ole">
            <mc:AlternateContent xmlns:mc="http://schemas.openxmlformats.org/markup-compatibility/2006">
              <mc:Choice xmlns:v="urn:schemas-microsoft-com:vml" Requires="v">
                <p:oleObj spid="_x0000_s13384" name="Equation" r:id="rId6" imgW="2425680" imgH="558720" progId="Equation.DSMT4">
                  <p:embed/>
                </p:oleObj>
              </mc:Choice>
              <mc:Fallback>
                <p:oleObj name="Equation" r:id="rId6" imgW="2425680" imgH="558720" progId="Equation.DSMT4">
                  <p:embed/>
                  <p:pic>
                    <p:nvPicPr>
                      <p:cNvPr id="0" name=""/>
                      <p:cNvPicPr>
                        <a:picLocks noChangeAspect="1" noChangeArrowheads="1"/>
                      </p:cNvPicPr>
                      <p:nvPr/>
                    </p:nvPicPr>
                    <p:blipFill>
                      <a:blip r:embed="rId7"/>
                      <a:srcRect/>
                      <a:stretch>
                        <a:fillRect/>
                      </a:stretch>
                    </p:blipFill>
                    <p:spPr bwMode="auto">
                      <a:xfrm>
                        <a:off x="5397500" y="965200"/>
                        <a:ext cx="2425700" cy="558800"/>
                      </a:xfrm>
                      <a:prstGeom prst="rect">
                        <a:avLst/>
                      </a:prstGeom>
                      <a:solidFill>
                        <a:schemeClr val="bg1"/>
                      </a:solid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69"/>
            <a:ext cx="9144000" cy="4399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9"/>
          <p:cNvSpPr>
            <a:spLocks noChangeArrowheads="1"/>
          </p:cNvSpPr>
          <p:nvPr/>
        </p:nvSpPr>
        <p:spPr bwMode="auto">
          <a:xfrm>
            <a:off x="365125" y="637200"/>
            <a:ext cx="21018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5"/>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39" name="Rectangle 2"/>
          <p:cNvSpPr>
            <a:spLocks noChangeArrowheads="1"/>
          </p:cNvSpPr>
          <p:nvPr/>
        </p:nvSpPr>
        <p:spPr bwMode="auto">
          <a:xfrm>
            <a:off x="365125" y="3760787"/>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340"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a:t>
            </a:r>
            <a:r>
              <a:rPr lang="en-GB" sz="1500" b="1" i="1"/>
              <a:t>t</a:t>
            </a:r>
            <a:r>
              <a:rPr lang="en-GB" sz="1500" b="1"/>
              <a:t> statistic indicates that the effect of variations in </a:t>
            </a:r>
            <a:r>
              <a:rPr lang="en-GB" sz="1500" b="1" i="1"/>
              <a:t>ASVABC</a:t>
            </a:r>
            <a:r>
              <a:rPr lang="en-GB" sz="1500" b="1"/>
              <a:t> on the probability of graduating from high school is highly significant.  </a:t>
            </a:r>
            <a:endParaRPr lang="en-GB" sz="1500" b="1">
              <a:latin typeface="Times New Roman" pitchFamily="18" charset="0"/>
            </a:endParaRPr>
          </a:p>
        </p:txBody>
      </p:sp>
      <p:sp>
        <p:nvSpPr>
          <p:cNvPr id="1434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14</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96724750"/>
              </p:ext>
            </p:extLst>
          </p:nvPr>
        </p:nvGraphicFramePr>
        <p:xfrm>
          <a:off x="2587625" y="5122863"/>
          <a:ext cx="3759200" cy="354012"/>
        </p:xfrm>
        <a:graphic>
          <a:graphicData uri="http://schemas.openxmlformats.org/presentationml/2006/ole">
            <mc:AlternateContent xmlns:mc="http://schemas.openxmlformats.org/markup-compatibility/2006">
              <mc:Choice xmlns:v="urn:schemas-microsoft-com:vml" Requires="v">
                <p:oleObj spid="_x0000_s14381" name="Equation" r:id="rId3" imgW="3759120" imgH="355320" progId="Equation.DSMT4">
                  <p:embed/>
                </p:oleObj>
              </mc:Choice>
              <mc:Fallback>
                <p:oleObj name="Equation" r:id="rId3" imgW="3759120" imgH="35532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625" y="5122863"/>
                        <a:ext cx="375920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4"/>
          <p:cNvSpPr txBox="1">
            <a:spLocks noChangeArrowheads="1"/>
          </p:cNvSpPr>
          <p:nvPr/>
        </p:nvSpPr>
        <p:spPr bwMode="auto">
          <a:xfrm>
            <a:off x="301625" y="597600"/>
            <a:ext cx="8532813" cy="3926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logit</a:t>
            </a:r>
            <a:r>
              <a:rPr lang="en-US" b="1" dirty="0">
                <a:latin typeface="Courier New" pitchFamily="49" charset="0"/>
                <a:cs typeface="Courier New" pitchFamily="49" charset="0"/>
              </a:rPr>
              <a:t> GRAD ASVABC</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Iteration 0:   log likelihood = -158.10206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1:   log likelihood = -135.72326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2:   log likelihood = -131.33688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3:   log likelihood = -131.22325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4:   log likelihood =   -131.223</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Logistic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LR chi2(1)      =      53.76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 likelihood =   -131.223                     Pseudo R2       =     0.1700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GRAD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1.336514   .2021962     6.61   0.000     .9402163    1.732811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2.413086    .187316    12.88   0.000     2.045953    2.780218</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65"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Strictly speaking, the </a:t>
            </a:r>
            <a:r>
              <a:rPr lang="en-GB" sz="1500" b="1" i="1"/>
              <a:t>t</a:t>
            </a:r>
            <a:r>
              <a:rPr lang="en-GB" sz="1500" b="1"/>
              <a:t> statistic is valid only for large samples, so the normal distribution is the reference distribution.  For this reason the statistic is denoted </a:t>
            </a:r>
            <a:r>
              <a:rPr lang="en-GB" sz="1500" b="1" i="1"/>
              <a:t>z</a:t>
            </a:r>
            <a:r>
              <a:rPr lang="en-GB" sz="1500" b="1"/>
              <a:t> in the Stata output.  This </a:t>
            </a:r>
            <a:r>
              <a:rPr lang="en-GB" sz="1500" b="1" i="1"/>
              <a:t>z</a:t>
            </a:r>
            <a:r>
              <a:rPr lang="en-GB" sz="1500" b="1"/>
              <a:t> has nothing to do with our </a:t>
            </a:r>
            <a:r>
              <a:rPr lang="en-GB" sz="1500" b="1" i="1"/>
              <a:t>Z</a:t>
            </a:r>
            <a:r>
              <a:rPr lang="en-GB" sz="1500" b="1"/>
              <a:t> function.</a:t>
            </a:r>
            <a:endParaRPr lang="en-GB" sz="1500" b="1">
              <a:latin typeface="Times New Roman" pitchFamily="18" charset="0"/>
            </a:endParaRPr>
          </a:p>
        </p:txBody>
      </p:sp>
      <p:sp>
        <p:nvSpPr>
          <p:cNvPr id="15367" name="Text Box 104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15</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2" name="Rectangle 5"/>
          <p:cNvSpPr>
            <a:spLocks noChangeArrowheads="1"/>
          </p:cNvSpPr>
          <p:nvPr/>
        </p:nvSpPr>
        <p:spPr bwMode="auto">
          <a:xfrm>
            <a:off x="0" y="548369"/>
            <a:ext cx="9144000" cy="4399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9"/>
          <p:cNvSpPr>
            <a:spLocks noChangeArrowheads="1"/>
          </p:cNvSpPr>
          <p:nvPr/>
        </p:nvSpPr>
        <p:spPr bwMode="auto">
          <a:xfrm>
            <a:off x="365125" y="637200"/>
            <a:ext cx="210185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13"/>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196724750"/>
              </p:ext>
            </p:extLst>
          </p:nvPr>
        </p:nvGraphicFramePr>
        <p:xfrm>
          <a:off x="2587625" y="5122863"/>
          <a:ext cx="3759200" cy="354012"/>
        </p:xfrm>
        <a:graphic>
          <a:graphicData uri="http://schemas.openxmlformats.org/presentationml/2006/ole">
            <mc:AlternateContent xmlns:mc="http://schemas.openxmlformats.org/markup-compatibility/2006">
              <mc:Choice xmlns:v="urn:schemas-microsoft-com:vml" Requires="v">
                <p:oleObj spid="_x0000_s15402" name="Equation" r:id="rId3" imgW="3759120" imgH="355320" progId="Equation.DSMT4">
                  <p:embed/>
                </p:oleObj>
              </mc:Choice>
              <mc:Fallback>
                <p:oleObj name="Equation" r:id="rId3" imgW="3759120" imgH="35532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625" y="5122863"/>
                        <a:ext cx="375920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2"/>
          <p:cNvSpPr>
            <a:spLocks noChangeArrowheads="1"/>
          </p:cNvSpPr>
          <p:nvPr/>
        </p:nvSpPr>
        <p:spPr bwMode="auto">
          <a:xfrm>
            <a:off x="365125" y="3760787"/>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597600"/>
            <a:ext cx="8532813" cy="4144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logit</a:t>
            </a:r>
            <a:r>
              <a:rPr lang="en-US" b="1" dirty="0">
                <a:latin typeface="Courier New" pitchFamily="49" charset="0"/>
                <a:cs typeface="Courier New" pitchFamily="49" charset="0"/>
              </a:rPr>
              <a:t> GRAD ASVABC</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Iteration 0:   log likelihood = -158.10206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1:   log likelihood = -135.72326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2:   log likelihood = -131.33688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3:   log likelihood = -131.22325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Iteration 4:   log likelihood =   -131.223</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Logistic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LR chi2(1)      =      53.76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 likelihood =   -131.223                     Pseudo R2       =     0.1700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GRAD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1.336514   .2021962     6.61   0.000     .9402163    1.732811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2.413086    .187316    12.88   0.000     2.045953    2.780218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pPr algn="just"/>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8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coefficients of the </a:t>
            </a:r>
            <a:r>
              <a:rPr lang="en-GB" sz="1500" b="1" i="1"/>
              <a:t>Z</a:t>
            </a:r>
            <a:r>
              <a:rPr lang="en-GB" sz="1500" b="1"/>
              <a:t> function do not have any direct intuitive interpretation.</a:t>
            </a:r>
            <a:endParaRPr lang="en-GB" sz="1500" b="1">
              <a:latin typeface="Times New Roman" pitchFamily="18" charset="0"/>
            </a:endParaRPr>
          </a:p>
        </p:txBody>
      </p:sp>
      <p:sp>
        <p:nvSpPr>
          <p:cNvPr id="16388"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16</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1" name="Rectangle 10"/>
          <p:cNvSpPr/>
          <p:nvPr/>
        </p:nvSpPr>
        <p:spPr bwMode="auto">
          <a:xfrm>
            <a:off x="432000" y="547200"/>
            <a:ext cx="8280000" cy="4417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11"/>
          <p:cNvSpPr>
            <a:spLocks noChangeArrowheads="1"/>
          </p:cNvSpPr>
          <p:nvPr/>
        </p:nvSpPr>
        <p:spPr bwMode="auto">
          <a:xfrm>
            <a:off x="0" y="5054400"/>
            <a:ext cx="9144000" cy="5333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196724750"/>
              </p:ext>
            </p:extLst>
          </p:nvPr>
        </p:nvGraphicFramePr>
        <p:xfrm>
          <a:off x="2587625" y="5122863"/>
          <a:ext cx="3759200" cy="354012"/>
        </p:xfrm>
        <a:graphic>
          <a:graphicData uri="http://schemas.openxmlformats.org/presentationml/2006/ole">
            <mc:AlternateContent xmlns:mc="http://schemas.openxmlformats.org/markup-compatibility/2006">
              <mc:Choice xmlns:v="urn:schemas-microsoft-com:vml" Requires="v">
                <p:oleObj spid="_x0000_s16459" name="Equation" r:id="rId3" imgW="3759120" imgH="355320" progId="Equation.DSMT4">
                  <p:embed/>
                </p:oleObj>
              </mc:Choice>
              <mc:Fallback>
                <p:oleObj name="Equation" r:id="rId3" imgW="3759120" imgH="35532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625" y="5122863"/>
                        <a:ext cx="375920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6" name="Picture 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7600" y="604800"/>
            <a:ext cx="7187952" cy="43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Object 4"/>
          <p:cNvGraphicFramePr>
            <a:graphicFrameLocks noChangeAspect="1"/>
          </p:cNvGraphicFramePr>
          <p:nvPr>
            <p:extLst>
              <p:ext uri="{D42A27DB-BD31-4B8C-83A1-F6EECF244321}">
                <p14:modId xmlns:p14="http://schemas.microsoft.com/office/powerpoint/2010/main" val="35052611"/>
              </p:ext>
            </p:extLst>
          </p:nvPr>
        </p:nvGraphicFramePr>
        <p:xfrm>
          <a:off x="5397500" y="965200"/>
          <a:ext cx="2425700" cy="558800"/>
        </p:xfrm>
        <a:graphic>
          <a:graphicData uri="http://schemas.openxmlformats.org/presentationml/2006/ole">
            <mc:AlternateContent xmlns:mc="http://schemas.openxmlformats.org/markup-compatibility/2006">
              <mc:Choice xmlns:v="urn:schemas-microsoft-com:vml" Requires="v">
                <p:oleObj spid="_x0000_s16460" name="Equation" r:id="rId6" imgW="2425680" imgH="558720" progId="Equation.DSMT4">
                  <p:embed/>
                </p:oleObj>
              </mc:Choice>
              <mc:Fallback>
                <p:oleObj name="Equation" r:id="rId6" imgW="2425680" imgH="558720" progId="Equation.DSMT4">
                  <p:embed/>
                  <p:pic>
                    <p:nvPicPr>
                      <p:cNvPr id="0" name=""/>
                      <p:cNvPicPr>
                        <a:picLocks noChangeAspect="1" noChangeArrowheads="1"/>
                      </p:cNvPicPr>
                      <p:nvPr/>
                    </p:nvPicPr>
                    <p:blipFill>
                      <a:blip r:embed="rId7"/>
                      <a:srcRect/>
                      <a:stretch>
                        <a:fillRect/>
                      </a:stretch>
                    </p:blipFill>
                    <p:spPr bwMode="auto">
                      <a:xfrm>
                        <a:off x="5397500" y="965200"/>
                        <a:ext cx="2425700" cy="558800"/>
                      </a:xfrm>
                      <a:prstGeom prst="rect">
                        <a:avLst/>
                      </a:prstGeom>
                      <a:solidFill>
                        <a:schemeClr val="bg1"/>
                      </a:solid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1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US" sz="1800"/>
          </a:p>
          <a:p>
            <a:endParaRPr lang="en-US" b="1">
              <a:latin typeface="Courier New" pitchFamily="49" charset="0"/>
            </a:endParaRPr>
          </a:p>
        </p:txBody>
      </p:sp>
      <p:sp>
        <p:nvSpPr>
          <p:cNvPr id="1741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we can use them to quantify the marginal effect of a change in </a:t>
            </a:r>
            <a:r>
              <a:rPr lang="en-GB" sz="1500" b="1" i="1"/>
              <a:t>ASVABC</a:t>
            </a:r>
            <a:r>
              <a:rPr lang="en-GB" sz="1500" b="1"/>
              <a:t> on the probability of graduating.  We will do this theoretically for the general case where </a:t>
            </a:r>
            <a:r>
              <a:rPr lang="en-GB" sz="1500" b="1" i="1"/>
              <a:t>Z</a:t>
            </a:r>
            <a:r>
              <a:rPr lang="en-GB" sz="1500" b="1"/>
              <a:t> is a function of several explanatory variables.</a:t>
            </a:r>
            <a:endParaRPr lang="en-GB" sz="1500" b="1">
              <a:latin typeface="Times New Roman" pitchFamily="18" charset="0"/>
            </a:endParaRPr>
          </a:p>
        </p:txBody>
      </p:sp>
      <p:sp>
        <p:nvSpPr>
          <p:cNvPr id="17415"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17</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1" name="Rectangle 16"/>
          <p:cNvSpPr>
            <a:spLocks noChangeArrowheads="1"/>
          </p:cNvSpPr>
          <p:nvPr/>
        </p:nvSpPr>
        <p:spPr bwMode="auto">
          <a:xfrm>
            <a:off x="0" y="1641600"/>
            <a:ext cx="9144000" cy="7491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1"/>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028"/>
          <p:cNvGraphicFramePr>
            <a:graphicFrameLocks noChangeAspect="1"/>
          </p:cNvGraphicFramePr>
          <p:nvPr>
            <p:extLst>
              <p:ext uri="{D42A27DB-BD31-4B8C-83A1-F6EECF244321}">
                <p14:modId xmlns:p14="http://schemas.microsoft.com/office/powerpoint/2010/main" val="2508049065"/>
              </p:ext>
            </p:extLst>
          </p:nvPr>
        </p:nvGraphicFramePr>
        <p:xfrm>
          <a:off x="2400300" y="1828800"/>
          <a:ext cx="3048000" cy="381000"/>
        </p:xfrm>
        <a:graphic>
          <a:graphicData uri="http://schemas.openxmlformats.org/presentationml/2006/ole">
            <mc:AlternateContent xmlns:mc="http://schemas.openxmlformats.org/markup-compatibility/2006">
              <mc:Choice xmlns:v="urn:schemas-microsoft-com:vml" Requires="v">
                <p:oleObj spid="_x0000_s17476" name="Equation" r:id="rId3" imgW="3048000" imgH="381000" progId="Equation.3">
                  <p:embed/>
                </p:oleObj>
              </mc:Choice>
              <mc:Fallback>
                <p:oleObj name="Equation" r:id="rId3" imgW="30480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300" y="1828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029"/>
          <p:cNvGraphicFramePr>
            <a:graphicFrameLocks noChangeAspect="1"/>
          </p:cNvGraphicFramePr>
          <p:nvPr>
            <p:extLst>
              <p:ext uri="{D42A27DB-BD31-4B8C-83A1-F6EECF244321}">
                <p14:modId xmlns:p14="http://schemas.microsoft.com/office/powerpoint/2010/main" val="1587745379"/>
              </p:ext>
            </p:extLst>
          </p:nvPr>
        </p:nvGraphicFramePr>
        <p:xfrm>
          <a:off x="2425700" y="638175"/>
          <a:ext cx="2413000" cy="722313"/>
        </p:xfrm>
        <a:graphic>
          <a:graphicData uri="http://schemas.openxmlformats.org/presentationml/2006/ole">
            <mc:AlternateContent xmlns:mc="http://schemas.openxmlformats.org/markup-compatibility/2006">
              <mc:Choice xmlns:v="urn:schemas-microsoft-com:vml" Requires="v">
                <p:oleObj spid="_x0000_s17477" name="Equation" r:id="rId5" imgW="2412720" imgH="723600" progId="Equation.3">
                  <p:embed/>
                </p:oleObj>
              </mc:Choice>
              <mc:Fallback>
                <p:oleObj name="Equation" r:id="rId5" imgW="2412720" imgH="723600" progId="Equation.3">
                  <p:embed/>
                  <p:pic>
                    <p:nvPicPr>
                      <p:cNvPr id="0" name=""/>
                      <p:cNvPicPr>
                        <a:picLocks noChangeAspect="1" noChangeArrowheads="1"/>
                      </p:cNvPicPr>
                      <p:nvPr/>
                    </p:nvPicPr>
                    <p:blipFill>
                      <a:blip r:embed="rId6"/>
                      <a:srcRect/>
                      <a:stretch>
                        <a:fillRect/>
                      </a:stretch>
                    </p:blipFill>
                    <p:spPr bwMode="auto">
                      <a:xfrm>
                        <a:off x="2425700" y="638175"/>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434"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US" sz="1800"/>
          </a:p>
          <a:p>
            <a:endParaRPr lang="en-US" b="1">
              <a:latin typeface="Courier New" pitchFamily="49" charset="0"/>
            </a:endParaRPr>
          </a:p>
        </p:txBody>
      </p:sp>
      <p:sp>
        <p:nvSpPr>
          <p:cNvPr id="18435"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Since </a:t>
            </a:r>
            <a:r>
              <a:rPr lang="en-GB" sz="1500" b="1" i="1"/>
              <a:t>p</a:t>
            </a:r>
            <a:r>
              <a:rPr lang="en-GB" sz="1500" b="1"/>
              <a:t> is a function of </a:t>
            </a:r>
            <a:r>
              <a:rPr lang="en-GB" sz="1500" b="1" i="1"/>
              <a:t>Z</a:t>
            </a:r>
            <a:r>
              <a:rPr lang="en-GB" sz="1500" b="1"/>
              <a:t>, and </a:t>
            </a:r>
            <a:r>
              <a:rPr lang="en-GB" sz="1500" b="1" i="1"/>
              <a:t>Z</a:t>
            </a:r>
            <a:r>
              <a:rPr lang="en-GB" sz="1500" b="1"/>
              <a:t> is a function of the </a:t>
            </a:r>
            <a:r>
              <a:rPr lang="en-GB" sz="1500" b="1" i="1"/>
              <a:t>X</a:t>
            </a:r>
            <a:r>
              <a:rPr lang="en-GB" sz="1500" b="1"/>
              <a:t> variables, the marginal effect of </a:t>
            </a:r>
            <a:r>
              <a:rPr lang="en-GB" sz="1500" b="1" i="1"/>
              <a:t>X</a:t>
            </a:r>
            <a:r>
              <a:rPr lang="en-GB" sz="1500" b="1" i="1" baseline="-25000"/>
              <a:t>i</a:t>
            </a:r>
            <a:r>
              <a:rPr lang="en-GB" sz="1500" b="1"/>
              <a:t> on </a:t>
            </a:r>
            <a:r>
              <a:rPr lang="en-GB" sz="1500" b="1" i="1"/>
              <a:t>p</a:t>
            </a:r>
            <a:r>
              <a:rPr lang="en-GB" sz="1500" b="1"/>
              <a:t> can be written as the product of the marginal effect of </a:t>
            </a:r>
            <a:r>
              <a:rPr lang="en-GB" sz="1500" b="1" i="1"/>
              <a:t>Z</a:t>
            </a:r>
            <a:r>
              <a:rPr lang="en-GB" sz="1500" b="1"/>
              <a:t> on </a:t>
            </a:r>
            <a:r>
              <a:rPr lang="en-GB" sz="1500" b="1" i="1"/>
              <a:t>p</a:t>
            </a:r>
            <a:r>
              <a:rPr lang="en-GB" sz="1500" b="1"/>
              <a:t> and the marginal effect of </a:t>
            </a:r>
            <a:r>
              <a:rPr lang="en-GB" sz="1500" b="1" i="1"/>
              <a:t>X</a:t>
            </a:r>
            <a:r>
              <a:rPr lang="en-GB" sz="1500" b="1" i="1" baseline="-25000"/>
              <a:t>i</a:t>
            </a:r>
            <a:r>
              <a:rPr lang="en-GB" sz="1500" b="1"/>
              <a:t> on </a:t>
            </a:r>
            <a:r>
              <a:rPr lang="en-GB" sz="1500" b="1" i="1"/>
              <a:t>Z</a:t>
            </a:r>
            <a:r>
              <a:rPr lang="en-GB" sz="1500" b="1"/>
              <a:t>.</a:t>
            </a:r>
            <a:endParaRPr lang="en-GB" sz="1500" b="1">
              <a:latin typeface="Times New Roman" pitchFamily="18" charset="0"/>
            </a:endParaRPr>
          </a:p>
        </p:txBody>
      </p:sp>
      <p:sp>
        <p:nvSpPr>
          <p:cNvPr id="18441"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18</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3" name="Rectangle 16"/>
          <p:cNvSpPr>
            <a:spLocks noChangeArrowheads="1"/>
          </p:cNvSpPr>
          <p:nvPr/>
        </p:nvSpPr>
        <p:spPr bwMode="auto">
          <a:xfrm>
            <a:off x="0" y="1641600"/>
            <a:ext cx="9144000" cy="7491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028"/>
          <p:cNvGraphicFramePr>
            <a:graphicFrameLocks noChangeAspect="1"/>
          </p:cNvGraphicFramePr>
          <p:nvPr>
            <p:extLst>
              <p:ext uri="{D42A27DB-BD31-4B8C-83A1-F6EECF244321}">
                <p14:modId xmlns:p14="http://schemas.microsoft.com/office/powerpoint/2010/main" val="2508049065"/>
              </p:ext>
            </p:extLst>
          </p:nvPr>
        </p:nvGraphicFramePr>
        <p:xfrm>
          <a:off x="2400300" y="1828800"/>
          <a:ext cx="3048000" cy="381000"/>
        </p:xfrm>
        <a:graphic>
          <a:graphicData uri="http://schemas.openxmlformats.org/presentationml/2006/ole">
            <mc:AlternateContent xmlns:mc="http://schemas.openxmlformats.org/markup-compatibility/2006">
              <mc:Choice xmlns:v="urn:schemas-microsoft-com:vml" Requires="v">
                <p:oleObj spid="_x0000_s18532" name="Equation" r:id="rId3" imgW="3048000" imgH="381000" progId="Equation.3">
                  <p:embed/>
                </p:oleObj>
              </mc:Choice>
              <mc:Fallback>
                <p:oleObj name="Equation" r:id="rId3" imgW="30480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300" y="1828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029"/>
          <p:cNvGraphicFramePr>
            <a:graphicFrameLocks noChangeAspect="1"/>
          </p:cNvGraphicFramePr>
          <p:nvPr>
            <p:extLst>
              <p:ext uri="{D42A27DB-BD31-4B8C-83A1-F6EECF244321}">
                <p14:modId xmlns:p14="http://schemas.microsoft.com/office/powerpoint/2010/main" val="1587745379"/>
              </p:ext>
            </p:extLst>
          </p:nvPr>
        </p:nvGraphicFramePr>
        <p:xfrm>
          <a:off x="2425700" y="638175"/>
          <a:ext cx="2413000" cy="722313"/>
        </p:xfrm>
        <a:graphic>
          <a:graphicData uri="http://schemas.openxmlformats.org/presentationml/2006/ole">
            <mc:AlternateContent xmlns:mc="http://schemas.openxmlformats.org/markup-compatibility/2006">
              <mc:Choice xmlns:v="urn:schemas-microsoft-com:vml" Requires="v">
                <p:oleObj spid="_x0000_s18533" name="Equation" r:id="rId5" imgW="2412720" imgH="723600" progId="Equation.3">
                  <p:embed/>
                </p:oleObj>
              </mc:Choice>
              <mc:Fallback>
                <p:oleObj name="Equation" r:id="rId5" imgW="2412720" imgH="723600" progId="Equation.3">
                  <p:embed/>
                  <p:pic>
                    <p:nvPicPr>
                      <p:cNvPr id="0" name=""/>
                      <p:cNvPicPr>
                        <a:picLocks noChangeAspect="1" noChangeArrowheads="1"/>
                      </p:cNvPicPr>
                      <p:nvPr/>
                    </p:nvPicPr>
                    <p:blipFill>
                      <a:blip r:embed="rId6"/>
                      <a:srcRect/>
                      <a:stretch>
                        <a:fillRect/>
                      </a:stretch>
                    </p:blipFill>
                    <p:spPr bwMode="auto">
                      <a:xfrm>
                        <a:off x="2425700" y="638175"/>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16"/>
          <p:cNvSpPr>
            <a:spLocks noChangeArrowheads="1"/>
          </p:cNvSpPr>
          <p:nvPr/>
        </p:nvSpPr>
        <p:spPr bwMode="auto">
          <a:xfrm>
            <a:off x="0" y="24984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24984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030"/>
          <p:cNvGraphicFramePr>
            <a:graphicFrameLocks noChangeAspect="1"/>
          </p:cNvGraphicFramePr>
          <p:nvPr>
            <p:extLst>
              <p:ext uri="{D42A27DB-BD31-4B8C-83A1-F6EECF244321}">
                <p14:modId xmlns:p14="http://schemas.microsoft.com/office/powerpoint/2010/main" val="1788235501"/>
              </p:ext>
            </p:extLst>
          </p:nvPr>
        </p:nvGraphicFramePr>
        <p:xfrm>
          <a:off x="2120400" y="2595600"/>
          <a:ext cx="4876800" cy="876300"/>
        </p:xfrm>
        <a:graphic>
          <a:graphicData uri="http://schemas.openxmlformats.org/presentationml/2006/ole">
            <mc:AlternateContent xmlns:mc="http://schemas.openxmlformats.org/markup-compatibility/2006">
              <mc:Choice xmlns:v="urn:schemas-microsoft-com:vml" Requires="v">
                <p:oleObj spid="_x0000_s18534" name="Equation" r:id="rId7" imgW="4876560" imgH="876240" progId="Equation.3">
                  <p:embed/>
                </p:oleObj>
              </mc:Choice>
              <mc:Fallback>
                <p:oleObj name="Equation" r:id="rId7" imgW="4876560" imgH="876240" progId="Equation.3">
                  <p:embed/>
                  <p:pic>
                    <p:nvPicPr>
                      <p:cNvPr id="0" name=""/>
                      <p:cNvPicPr>
                        <a:picLocks noChangeAspect="1" noChangeArrowheads="1"/>
                      </p:cNvPicPr>
                      <p:nvPr/>
                    </p:nvPicPr>
                    <p:blipFill>
                      <a:blip r:embed="rId8"/>
                      <a:srcRect/>
                      <a:stretch>
                        <a:fillRect/>
                      </a:stretch>
                    </p:blipFill>
                    <p:spPr bwMode="auto">
                      <a:xfrm>
                        <a:off x="2120400" y="2595600"/>
                        <a:ext cx="487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0"/>
          <p:cNvSpPr>
            <a:spLocks noChangeArrowheads="1"/>
          </p:cNvSpPr>
          <p:nvPr/>
        </p:nvSpPr>
        <p:spPr bwMode="auto">
          <a:xfrm>
            <a:off x="3952875" y="2600324"/>
            <a:ext cx="3114675" cy="9239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38"/>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50" name="Text Box 102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a:solidFill>
                  <a:srgbClr val="3366FF"/>
                </a:solidFill>
              </a:rPr>
              <a:t>	1</a:t>
            </a:r>
          </a:p>
        </p:txBody>
      </p:sp>
      <p:sp>
        <p:nvSpPr>
          <p:cNvPr id="205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2052" name="Text Box 105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linear probability model may make the nonsense predictions that an event will occur with probability greater than 1 or less than 0.</a:t>
            </a:r>
            <a:endParaRPr lang="en-GB" sz="1500" b="1" dirty="0">
              <a:latin typeface="Times New Roman" pitchFamily="18" charset="0"/>
            </a:endParaRPr>
          </a:p>
        </p:txBody>
      </p:sp>
      <p:sp>
        <p:nvSpPr>
          <p:cNvPr id="2053" name="Line 1061"/>
          <p:cNvSpPr>
            <a:spLocks noChangeAspect="1" noChangeShapeType="1"/>
          </p:cNvSpPr>
          <p:nvPr/>
        </p:nvSpPr>
        <p:spPr bwMode="auto">
          <a:xfrm flipV="1">
            <a:off x="1938338" y="1987550"/>
            <a:ext cx="5327650" cy="17891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4" name="Rectangle 1062"/>
          <p:cNvSpPr>
            <a:spLocks noChangeArrowheads="1"/>
          </p:cNvSpPr>
          <p:nvPr/>
        </p:nvSpPr>
        <p:spPr bwMode="auto">
          <a:xfrm>
            <a:off x="8153400" y="1219200"/>
            <a:ext cx="685800" cy="60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6" name="Line 1064"/>
          <p:cNvSpPr>
            <a:spLocks noChangeAspect="1" noChangeShapeType="1"/>
          </p:cNvSpPr>
          <p:nvPr/>
        </p:nvSpPr>
        <p:spPr bwMode="auto">
          <a:xfrm flipV="1">
            <a:off x="1928813" y="1246188"/>
            <a:ext cx="0" cy="36528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2057" name="Line 1065"/>
          <p:cNvSpPr>
            <a:spLocks noChangeAspect="1" noChangeShapeType="1"/>
          </p:cNvSpPr>
          <p:nvPr/>
        </p:nvSpPr>
        <p:spPr bwMode="auto">
          <a:xfrm>
            <a:off x="1938338" y="4902200"/>
            <a:ext cx="56324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2058" name="Line 1066"/>
          <p:cNvSpPr>
            <a:spLocks noChangeAspect="1" noChangeShapeType="1"/>
          </p:cNvSpPr>
          <p:nvPr/>
        </p:nvSpPr>
        <p:spPr bwMode="auto">
          <a:xfrm flipV="1">
            <a:off x="4830763" y="2809875"/>
            <a:ext cx="0" cy="206375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2060" name="Text Box 1068"/>
          <p:cNvSpPr txBox="1">
            <a:spLocks noChangeAspect="1" noChangeArrowheads="1"/>
          </p:cNvSpPr>
          <p:nvPr/>
        </p:nvSpPr>
        <p:spPr bwMode="auto">
          <a:xfrm>
            <a:off x="7315200" y="5003800"/>
            <a:ext cx="430213" cy="4302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Times New Roman" pitchFamily="18" charset="0"/>
              </a:rPr>
              <a:t>X</a:t>
            </a:r>
            <a:endParaRPr lang="en-GB" sz="2400">
              <a:solidFill>
                <a:srgbClr val="000000"/>
              </a:solidFill>
              <a:latin typeface="Times New Roman" pitchFamily="18" charset="0"/>
            </a:endParaRPr>
          </a:p>
        </p:txBody>
      </p:sp>
      <p:sp>
        <p:nvSpPr>
          <p:cNvPr id="2061" name="Text Box 1069"/>
          <p:cNvSpPr txBox="1">
            <a:spLocks noChangeAspect="1" noChangeArrowheads="1"/>
          </p:cNvSpPr>
          <p:nvPr/>
        </p:nvSpPr>
        <p:spPr bwMode="auto">
          <a:xfrm>
            <a:off x="4729163" y="5003800"/>
            <a:ext cx="452437" cy="452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endParaRPr lang="en-GB" sz="2400">
              <a:solidFill>
                <a:srgbClr val="000000"/>
              </a:solidFill>
              <a:latin typeface="Times New Roman" pitchFamily="18" charset="0"/>
            </a:endParaRPr>
          </a:p>
        </p:txBody>
      </p:sp>
      <p:sp>
        <p:nvSpPr>
          <p:cNvPr id="2062" name="Text Box 1070"/>
          <p:cNvSpPr txBox="1">
            <a:spLocks noChangeAspect="1" noChangeArrowheads="1"/>
          </p:cNvSpPr>
          <p:nvPr/>
        </p:nvSpPr>
        <p:spPr bwMode="auto">
          <a:xfrm>
            <a:off x="1685925" y="149383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a:solidFill>
                  <a:srgbClr val="000000"/>
                </a:solidFill>
                <a:latin typeface="Times New Roman" pitchFamily="18" charset="0"/>
              </a:rPr>
              <a:t>1</a:t>
            </a:r>
            <a:endParaRPr lang="en-GB" sz="2400">
              <a:solidFill>
                <a:srgbClr val="000000"/>
              </a:solidFill>
              <a:latin typeface="Times New Roman" pitchFamily="18" charset="0"/>
            </a:endParaRPr>
          </a:p>
        </p:txBody>
      </p:sp>
      <p:sp>
        <p:nvSpPr>
          <p:cNvPr id="2063" name="Text Box 1071"/>
          <p:cNvSpPr txBox="1">
            <a:spLocks noChangeAspect="1" noChangeArrowheads="1"/>
          </p:cNvSpPr>
          <p:nvPr/>
        </p:nvSpPr>
        <p:spPr bwMode="auto">
          <a:xfrm>
            <a:off x="1685925" y="4878388"/>
            <a:ext cx="252413"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a:solidFill>
                  <a:srgbClr val="000000"/>
                </a:solidFill>
                <a:latin typeface="Times New Roman" pitchFamily="18" charset="0"/>
              </a:rPr>
              <a:t>0</a:t>
            </a:r>
            <a:endParaRPr lang="en-GB" sz="2400">
              <a:solidFill>
                <a:srgbClr val="000000"/>
              </a:solidFill>
              <a:latin typeface="Times New Roman" pitchFamily="18" charset="0"/>
            </a:endParaRPr>
          </a:p>
        </p:txBody>
      </p:sp>
      <p:sp>
        <p:nvSpPr>
          <p:cNvPr id="2064" name="Line 1072"/>
          <p:cNvSpPr>
            <a:spLocks noChangeAspect="1" noChangeShapeType="1"/>
          </p:cNvSpPr>
          <p:nvPr/>
        </p:nvSpPr>
        <p:spPr bwMode="auto">
          <a:xfrm>
            <a:off x="1928813" y="2809875"/>
            <a:ext cx="548005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5" name="Text Box 1073"/>
          <p:cNvSpPr txBox="1">
            <a:spLocks noChangeAspect="1" noChangeArrowheads="1"/>
          </p:cNvSpPr>
          <p:nvPr/>
        </p:nvSpPr>
        <p:spPr bwMode="auto">
          <a:xfrm>
            <a:off x="762000" y="2541588"/>
            <a:ext cx="1143000" cy="4587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a:solidFill>
                  <a:srgbClr val="000000"/>
                </a:solidFill>
                <a:latin typeface="Times New Roman" pitchFamily="18" charset="0"/>
              </a:rPr>
              <a:t>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2066" name="Oval 1074"/>
          <p:cNvSpPr>
            <a:spLocks noChangeAspect="1" noChangeArrowheads="1"/>
          </p:cNvSpPr>
          <p:nvPr/>
        </p:nvSpPr>
        <p:spPr bwMode="auto">
          <a:xfrm>
            <a:off x="4776788" y="2755900"/>
            <a:ext cx="92075" cy="92075"/>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7" name="Text Box 1075"/>
          <p:cNvSpPr txBox="1">
            <a:spLocks noChangeAspect="1" noChangeArrowheads="1"/>
          </p:cNvSpPr>
          <p:nvPr/>
        </p:nvSpPr>
        <p:spPr bwMode="auto">
          <a:xfrm>
            <a:off x="1309688" y="1017588"/>
            <a:ext cx="914400" cy="381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Times New Roman" pitchFamily="18" charset="0"/>
              </a:rPr>
              <a:t>Y, p</a:t>
            </a:r>
            <a:endParaRPr lang="en-GB" sz="2400">
              <a:solidFill>
                <a:srgbClr val="000000"/>
              </a:solidFill>
              <a:latin typeface="Times New Roman" pitchFamily="18" charset="0"/>
            </a:endParaRPr>
          </a:p>
        </p:txBody>
      </p:sp>
      <p:sp>
        <p:nvSpPr>
          <p:cNvPr id="2068" name="Text Box 1076"/>
          <p:cNvSpPr txBox="1">
            <a:spLocks noChangeAspect="1" noChangeArrowheads="1"/>
          </p:cNvSpPr>
          <p:nvPr/>
        </p:nvSpPr>
        <p:spPr bwMode="auto">
          <a:xfrm>
            <a:off x="1585913" y="3565525"/>
            <a:ext cx="381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endParaRPr lang="en-GB" sz="2400" b="1" i="1" baseline="-25000">
              <a:solidFill>
                <a:srgbClr val="000000"/>
              </a:solidFill>
              <a:latin typeface="Times New Roman" pitchFamily="18" charset="0"/>
            </a:endParaRPr>
          </a:p>
        </p:txBody>
      </p:sp>
      <p:sp>
        <p:nvSpPr>
          <p:cNvPr id="2069" name="Text Box 1077"/>
          <p:cNvSpPr txBox="1">
            <a:spLocks noChangeAspect="1" noChangeArrowheads="1"/>
          </p:cNvSpPr>
          <p:nvPr/>
        </p:nvSpPr>
        <p:spPr bwMode="auto">
          <a:xfrm>
            <a:off x="4927600" y="12700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Times New Roman" pitchFamily="18" charset="0"/>
              </a:rPr>
              <a:t>A</a:t>
            </a:r>
            <a:endParaRPr lang="en-GB" sz="2400">
              <a:solidFill>
                <a:srgbClr val="000000"/>
              </a:solidFill>
              <a:latin typeface="Times New Roman" pitchFamily="18" charset="0"/>
            </a:endParaRPr>
          </a:p>
        </p:txBody>
      </p:sp>
      <p:sp>
        <p:nvSpPr>
          <p:cNvPr id="2070" name="Oval 1078"/>
          <p:cNvSpPr>
            <a:spLocks noChangeAspect="1" noChangeArrowheads="1"/>
          </p:cNvSpPr>
          <p:nvPr/>
        </p:nvSpPr>
        <p:spPr bwMode="auto">
          <a:xfrm>
            <a:off x="4776788" y="1604963"/>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71" name="Oval 1079"/>
          <p:cNvSpPr>
            <a:spLocks noChangeAspect="1" noChangeArrowheads="1"/>
          </p:cNvSpPr>
          <p:nvPr/>
        </p:nvSpPr>
        <p:spPr bwMode="auto">
          <a:xfrm>
            <a:off x="4776788" y="4851400"/>
            <a:ext cx="92075" cy="920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72" name="Text Box 1081"/>
          <p:cNvSpPr txBox="1">
            <a:spLocks noChangeAspect="1" noChangeArrowheads="1"/>
          </p:cNvSpPr>
          <p:nvPr/>
        </p:nvSpPr>
        <p:spPr bwMode="auto">
          <a:xfrm>
            <a:off x="4927600" y="4495800"/>
            <a:ext cx="254000" cy="254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2400" b="1" i="1">
                <a:solidFill>
                  <a:srgbClr val="000000"/>
                </a:solidFill>
                <a:latin typeface="Times New Roman" pitchFamily="18" charset="0"/>
              </a:rPr>
              <a:t>B</a:t>
            </a:r>
            <a:endParaRPr lang="en-GB" sz="2400">
              <a:solidFill>
                <a:srgbClr val="000000"/>
              </a:solidFill>
              <a:latin typeface="Times New Roman" pitchFamily="18" charset="0"/>
            </a:endParaRPr>
          </a:p>
        </p:txBody>
      </p:sp>
      <p:sp>
        <p:nvSpPr>
          <p:cNvPr id="2080" name="Line 1089"/>
          <p:cNvSpPr>
            <a:spLocks noChangeAspect="1" noChangeShapeType="1"/>
          </p:cNvSpPr>
          <p:nvPr/>
        </p:nvSpPr>
        <p:spPr bwMode="auto">
          <a:xfrm flipV="1">
            <a:off x="7265988" y="1492250"/>
            <a:ext cx="1471612" cy="49371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81" name="Line 1090"/>
          <p:cNvSpPr>
            <a:spLocks noChangeAspect="1" noChangeShapeType="1"/>
          </p:cNvSpPr>
          <p:nvPr/>
        </p:nvSpPr>
        <p:spPr bwMode="auto">
          <a:xfrm>
            <a:off x="1928813" y="1655763"/>
            <a:ext cx="6856412"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26"/>
          <p:cNvSpPr>
            <a:spLocks noChangeAspect="1" noChangeShapeType="1"/>
          </p:cNvSpPr>
          <p:nvPr/>
        </p:nvSpPr>
        <p:spPr bwMode="auto">
          <a:xfrm>
            <a:off x="4824000" y="1726725"/>
            <a:ext cx="0" cy="1004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27"/>
          <p:cNvSpPr>
            <a:spLocks noChangeAspect="1" noChangeShapeType="1"/>
          </p:cNvSpPr>
          <p:nvPr/>
        </p:nvSpPr>
        <p:spPr bwMode="auto">
          <a:xfrm>
            <a:off x="4824000" y="2894850"/>
            <a:ext cx="0" cy="1922400"/>
          </a:xfrm>
          <a:prstGeom prst="line">
            <a:avLst/>
          </a:prstGeom>
          <a:noFill/>
          <a:ln w="1587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29"/>
          <p:cNvSpPr txBox="1">
            <a:spLocks noChangeAspect="1" noChangeArrowheads="1"/>
          </p:cNvSpPr>
          <p:nvPr/>
        </p:nvSpPr>
        <p:spPr bwMode="auto">
          <a:xfrm>
            <a:off x="3549650" y="3683000"/>
            <a:ext cx="1143000" cy="4587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i="1">
                <a:solidFill>
                  <a:srgbClr val="000000"/>
                </a:solidFill>
                <a:latin typeface="Symbol" pitchFamily="18" charset="2"/>
              </a:rPr>
              <a:t>b</a:t>
            </a:r>
            <a:r>
              <a:rPr lang="en-GB" sz="2400" b="1" baseline="-25000">
                <a:solidFill>
                  <a:srgbClr val="000000"/>
                </a:solidFill>
                <a:latin typeface="Times New Roman" pitchFamily="18" charset="0"/>
              </a:rPr>
              <a:t>1</a:t>
            </a:r>
            <a:r>
              <a:rPr lang="en-GB" sz="2400" b="1" i="1">
                <a:solidFill>
                  <a:srgbClr val="000000"/>
                </a:solidFill>
                <a:latin typeface="Times New Roman" pitchFamily="18" charset="0"/>
              </a:rPr>
              <a:t> + </a:t>
            </a:r>
            <a:r>
              <a:rPr lang="en-GB" sz="2400" b="1" i="1">
                <a:solidFill>
                  <a:srgbClr val="000000"/>
                </a:solidFill>
                <a:latin typeface="Symbol" pitchFamily="18" charset="2"/>
              </a:rPr>
              <a:t>b</a:t>
            </a:r>
            <a:r>
              <a:rPr lang="en-GB" sz="2400" b="1" baseline="-25000">
                <a:solidFill>
                  <a:srgbClr val="000000"/>
                </a:solidFill>
                <a:latin typeface="Times New Roman" pitchFamily="18" charset="0"/>
              </a:rPr>
              <a:t>2</a:t>
            </a:r>
            <a:r>
              <a:rPr lang="en-GB" sz="2400" b="1" i="1">
                <a:solidFill>
                  <a:srgbClr val="000000"/>
                </a:solidFill>
                <a:latin typeface="Times New Roman" pitchFamily="18" charset="0"/>
              </a:rPr>
              <a:t>X</a:t>
            </a:r>
            <a:r>
              <a:rPr lang="en-GB" sz="2400" b="1" i="1" baseline="-25000">
                <a:solidFill>
                  <a:srgbClr val="000000"/>
                </a:solidFill>
                <a:latin typeface="Times New Roman" pitchFamily="18" charset="0"/>
              </a:rPr>
              <a:t>i</a:t>
            </a:r>
          </a:p>
        </p:txBody>
      </p:sp>
      <p:sp>
        <p:nvSpPr>
          <p:cNvPr id="38" name="Text Box 36"/>
          <p:cNvSpPr txBox="1">
            <a:spLocks noChangeAspect="1" noChangeArrowheads="1"/>
          </p:cNvSpPr>
          <p:nvPr/>
        </p:nvSpPr>
        <p:spPr bwMode="auto">
          <a:xfrm>
            <a:off x="3114675" y="2008188"/>
            <a:ext cx="1735138" cy="446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GB" sz="2400" b="1" dirty="0">
                <a:solidFill>
                  <a:srgbClr val="000000"/>
                </a:solidFill>
                <a:latin typeface="Times New Roman" pitchFamily="18" charset="0"/>
              </a:rPr>
              <a:t>1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1</a:t>
            </a:r>
            <a:r>
              <a:rPr lang="en-GB" sz="2400" b="1" dirty="0">
                <a:solidFill>
                  <a:srgbClr val="000000"/>
                </a:solidFill>
                <a:latin typeface="Times New Roman" pitchFamily="18" charset="0"/>
              </a:rPr>
              <a:t> </a:t>
            </a:r>
            <a:r>
              <a:rPr lang="en-GB" sz="2400" b="1" dirty="0">
                <a:solidFill>
                  <a:srgbClr val="000000"/>
                </a:solidFill>
                <a:latin typeface="Times New Roman" pitchFamily="18" charset="0"/>
                <a:cs typeface="Times New Roman" pitchFamily="18" charset="0"/>
              </a:rPr>
              <a:t>–</a:t>
            </a:r>
            <a:r>
              <a:rPr lang="en-GB" sz="2400" b="1" dirty="0">
                <a:solidFill>
                  <a:srgbClr val="000000"/>
                </a:solidFill>
                <a:latin typeface="Times New Roman" pitchFamily="18" charset="0"/>
              </a:rPr>
              <a:t> </a:t>
            </a:r>
            <a:r>
              <a:rPr lang="en-GB" sz="2400" b="1" i="1" dirty="0">
                <a:solidFill>
                  <a:srgbClr val="000000"/>
                </a:solidFill>
                <a:latin typeface="Symbol" pitchFamily="18" charset="2"/>
              </a:rPr>
              <a:t>b</a:t>
            </a:r>
            <a:r>
              <a:rPr lang="en-GB" sz="2400" b="1" baseline="-25000" dirty="0">
                <a:solidFill>
                  <a:srgbClr val="000000"/>
                </a:solidFill>
                <a:latin typeface="Times New Roman" pitchFamily="18" charset="0"/>
              </a:rPr>
              <a:t>2</a:t>
            </a:r>
            <a:r>
              <a:rPr lang="en-GB" sz="2400" b="1" i="1" dirty="0">
                <a:solidFill>
                  <a:srgbClr val="000000"/>
                </a:solidFill>
                <a:latin typeface="Times New Roman" pitchFamily="18" charset="0"/>
              </a:rPr>
              <a:t>X</a:t>
            </a:r>
            <a:r>
              <a:rPr lang="en-GB" sz="2400" b="1" i="1" baseline="-25000" dirty="0">
                <a:solidFill>
                  <a:srgbClr val="000000"/>
                </a:solidFill>
                <a:latin typeface="Times New Roman" pitchFamily="18" charset="0"/>
              </a:rPr>
              <a:t>i</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24984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641600"/>
            <a:ext cx="9144000" cy="7491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028"/>
          <p:cNvGraphicFramePr>
            <a:graphicFrameLocks noChangeAspect="1"/>
          </p:cNvGraphicFramePr>
          <p:nvPr>
            <p:extLst>
              <p:ext uri="{D42A27DB-BD31-4B8C-83A1-F6EECF244321}">
                <p14:modId xmlns:p14="http://schemas.microsoft.com/office/powerpoint/2010/main" val="3272987096"/>
              </p:ext>
            </p:extLst>
          </p:nvPr>
        </p:nvGraphicFramePr>
        <p:xfrm>
          <a:off x="2400300" y="1828800"/>
          <a:ext cx="3048000" cy="381000"/>
        </p:xfrm>
        <a:graphic>
          <a:graphicData uri="http://schemas.openxmlformats.org/presentationml/2006/ole">
            <mc:AlternateContent xmlns:mc="http://schemas.openxmlformats.org/markup-compatibility/2006">
              <mc:Choice xmlns:v="urn:schemas-microsoft-com:vml" Requires="v">
                <p:oleObj spid="_x0000_s19587" name="Equation" r:id="rId3" imgW="3048000" imgH="381000" progId="Equation.3">
                  <p:embed/>
                </p:oleObj>
              </mc:Choice>
              <mc:Fallback>
                <p:oleObj name="Equation" r:id="rId3" imgW="30480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300" y="1828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029"/>
          <p:cNvGraphicFramePr>
            <a:graphicFrameLocks noChangeAspect="1"/>
          </p:cNvGraphicFramePr>
          <p:nvPr>
            <p:extLst>
              <p:ext uri="{D42A27DB-BD31-4B8C-83A1-F6EECF244321}">
                <p14:modId xmlns:p14="http://schemas.microsoft.com/office/powerpoint/2010/main" val="1088058350"/>
              </p:ext>
            </p:extLst>
          </p:nvPr>
        </p:nvGraphicFramePr>
        <p:xfrm>
          <a:off x="2425700" y="638175"/>
          <a:ext cx="2413000" cy="722313"/>
        </p:xfrm>
        <a:graphic>
          <a:graphicData uri="http://schemas.openxmlformats.org/presentationml/2006/ole">
            <mc:AlternateContent xmlns:mc="http://schemas.openxmlformats.org/markup-compatibility/2006">
              <mc:Choice xmlns:v="urn:schemas-microsoft-com:vml" Requires="v">
                <p:oleObj spid="_x0000_s19588" name="Equation" r:id="rId5" imgW="2412720" imgH="723600" progId="Equation.3">
                  <p:embed/>
                </p:oleObj>
              </mc:Choice>
              <mc:Fallback>
                <p:oleObj name="Equation" r:id="rId5" imgW="2412720" imgH="723600" progId="Equation.3">
                  <p:embed/>
                  <p:pic>
                    <p:nvPicPr>
                      <p:cNvPr id="0" name=""/>
                      <p:cNvPicPr>
                        <a:picLocks noChangeAspect="1" noChangeArrowheads="1"/>
                      </p:cNvPicPr>
                      <p:nvPr/>
                    </p:nvPicPr>
                    <p:blipFill>
                      <a:blip r:embed="rId6"/>
                      <a:srcRect/>
                      <a:stretch>
                        <a:fillRect/>
                      </a:stretch>
                    </p:blipFill>
                    <p:spPr bwMode="auto">
                      <a:xfrm>
                        <a:off x="2425700" y="638175"/>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59"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We have already derived an expression for </a:t>
            </a:r>
            <a:r>
              <a:rPr lang="en-GB" sz="1500" b="1" dirty="0" err="1"/>
              <a:t>d</a:t>
            </a:r>
            <a:r>
              <a:rPr lang="en-GB" sz="1500" b="1" i="1" dirty="0" err="1"/>
              <a:t>p</a:t>
            </a:r>
            <a:r>
              <a:rPr lang="en-GB" sz="1500" b="1" dirty="0"/>
              <a:t>/</a:t>
            </a:r>
            <a:r>
              <a:rPr lang="en-GB" sz="1500" b="1" dirty="0" err="1"/>
              <a:t>d</a:t>
            </a:r>
            <a:r>
              <a:rPr lang="en-GB" sz="1500" b="1" i="1" dirty="0" err="1"/>
              <a:t>Z</a:t>
            </a:r>
            <a:r>
              <a:rPr lang="en-GB" sz="1500" b="1" dirty="0" err="1"/>
              <a:t>.</a:t>
            </a:r>
            <a:r>
              <a:rPr lang="en-GB" sz="1500" b="1" dirty="0"/>
              <a:t>  The marginal effect of </a:t>
            </a:r>
            <a:r>
              <a:rPr lang="en-GB" sz="1500" b="1" i="1" dirty="0"/>
              <a:t>X</a:t>
            </a:r>
            <a:r>
              <a:rPr lang="en-GB" sz="1500" b="1" i="1" baseline="-25000" dirty="0"/>
              <a:t>i</a:t>
            </a:r>
            <a:r>
              <a:rPr lang="en-GB" sz="1500" b="1" dirty="0"/>
              <a:t> on </a:t>
            </a:r>
            <a:r>
              <a:rPr lang="en-GB" sz="1500" b="1" i="1" dirty="0"/>
              <a:t>Z</a:t>
            </a:r>
            <a:r>
              <a:rPr lang="en-GB" sz="1500" b="1" dirty="0"/>
              <a:t> is given by its </a:t>
            </a:r>
            <a:r>
              <a:rPr lang="en-GB" sz="1500" b="1" i="1" dirty="0">
                <a:latin typeface="Symbol" pitchFamily="18" charset="2"/>
              </a:rPr>
              <a:t>b</a:t>
            </a:r>
            <a:r>
              <a:rPr lang="en-GB" sz="1500" b="1" dirty="0"/>
              <a:t> coefficient.</a:t>
            </a:r>
            <a:endParaRPr lang="en-GB" sz="1500" b="1" dirty="0">
              <a:latin typeface="Times New Roman" pitchFamily="18" charset="0"/>
            </a:endParaRPr>
          </a:p>
        </p:txBody>
      </p:sp>
      <p:sp>
        <p:nvSpPr>
          <p:cNvPr id="19466"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19</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22" name="Rectangle 16"/>
          <p:cNvSpPr>
            <a:spLocks noChangeArrowheads="1"/>
          </p:cNvSpPr>
          <p:nvPr/>
        </p:nvSpPr>
        <p:spPr bwMode="auto">
          <a:xfrm>
            <a:off x="0" y="24984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1030"/>
          <p:cNvGraphicFramePr>
            <a:graphicFrameLocks noChangeAspect="1"/>
          </p:cNvGraphicFramePr>
          <p:nvPr>
            <p:extLst>
              <p:ext uri="{D42A27DB-BD31-4B8C-83A1-F6EECF244321}">
                <p14:modId xmlns:p14="http://schemas.microsoft.com/office/powerpoint/2010/main" val="2843231933"/>
              </p:ext>
            </p:extLst>
          </p:nvPr>
        </p:nvGraphicFramePr>
        <p:xfrm>
          <a:off x="2120400" y="2595600"/>
          <a:ext cx="4876800" cy="876300"/>
        </p:xfrm>
        <a:graphic>
          <a:graphicData uri="http://schemas.openxmlformats.org/presentationml/2006/ole">
            <mc:AlternateContent xmlns:mc="http://schemas.openxmlformats.org/markup-compatibility/2006">
              <mc:Choice xmlns:v="urn:schemas-microsoft-com:vml" Requires="v">
                <p:oleObj spid="_x0000_s19589" name="Equation" r:id="rId7" imgW="4876560" imgH="876240" progId="Equation.3">
                  <p:embed/>
                </p:oleObj>
              </mc:Choice>
              <mc:Fallback>
                <p:oleObj name="Equation" r:id="rId7" imgW="4876560" imgH="876240" progId="Equation.3">
                  <p:embed/>
                  <p:pic>
                    <p:nvPicPr>
                      <p:cNvPr id="0" name=""/>
                      <p:cNvPicPr>
                        <a:picLocks noChangeAspect="1" noChangeArrowheads="1"/>
                      </p:cNvPicPr>
                      <p:nvPr/>
                    </p:nvPicPr>
                    <p:blipFill>
                      <a:blip r:embed="rId8"/>
                      <a:srcRect/>
                      <a:stretch>
                        <a:fillRect/>
                      </a:stretch>
                    </p:blipFill>
                    <p:spPr bwMode="auto">
                      <a:xfrm>
                        <a:off x="2120400" y="2595600"/>
                        <a:ext cx="487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2" name="Rectangle 10"/>
          <p:cNvSpPr>
            <a:spLocks noChangeArrowheads="1"/>
          </p:cNvSpPr>
          <p:nvPr/>
        </p:nvSpPr>
        <p:spPr bwMode="auto">
          <a:xfrm>
            <a:off x="5238750" y="2600324"/>
            <a:ext cx="1828800" cy="9239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6"/>
          <p:cNvSpPr>
            <a:spLocks noChangeArrowheads="1"/>
          </p:cNvSpPr>
          <p:nvPr/>
        </p:nvSpPr>
        <p:spPr bwMode="auto">
          <a:xfrm>
            <a:off x="0" y="3727125"/>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1031"/>
          <p:cNvGraphicFramePr>
            <a:graphicFrameLocks noChangeAspect="1"/>
          </p:cNvGraphicFramePr>
          <p:nvPr>
            <p:extLst>
              <p:ext uri="{D42A27DB-BD31-4B8C-83A1-F6EECF244321}">
                <p14:modId xmlns:p14="http://schemas.microsoft.com/office/powerpoint/2010/main" val="3942644066"/>
              </p:ext>
            </p:extLst>
          </p:nvPr>
        </p:nvGraphicFramePr>
        <p:xfrm>
          <a:off x="1962000" y="3830400"/>
          <a:ext cx="2921000" cy="876300"/>
        </p:xfrm>
        <a:graphic>
          <a:graphicData uri="http://schemas.openxmlformats.org/presentationml/2006/ole">
            <mc:AlternateContent xmlns:mc="http://schemas.openxmlformats.org/markup-compatibility/2006">
              <mc:Choice xmlns:v="urn:schemas-microsoft-com:vml" Requires="v">
                <p:oleObj spid="_x0000_s19590" name="Equation" r:id="rId9" imgW="2920680" imgH="876240" progId="Equation.3">
                  <p:embed/>
                </p:oleObj>
              </mc:Choice>
              <mc:Fallback>
                <p:oleObj name="Equation" r:id="rId9" imgW="2920680" imgH="876240" progId="Equation.3">
                  <p:embed/>
                  <p:pic>
                    <p:nvPicPr>
                      <p:cNvPr id="0" name=""/>
                      <p:cNvPicPr>
                        <a:picLocks noChangeAspect="1" noChangeArrowheads="1"/>
                      </p:cNvPicPr>
                      <p:nvPr/>
                    </p:nvPicPr>
                    <p:blipFill>
                      <a:blip r:embed="rId10"/>
                      <a:srcRect/>
                      <a:stretch>
                        <a:fillRect/>
                      </a:stretch>
                    </p:blipFill>
                    <p:spPr bwMode="auto">
                      <a:xfrm>
                        <a:off x="1962000" y="3830400"/>
                        <a:ext cx="29210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3"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Hence we obtain an expression for the marginal effect of </a:t>
            </a:r>
            <a:r>
              <a:rPr lang="en-GB" sz="1500" b="1" i="1"/>
              <a:t>X</a:t>
            </a:r>
            <a:r>
              <a:rPr lang="en-GB" sz="1500" b="1" i="1" baseline="-25000"/>
              <a:t>i</a:t>
            </a:r>
            <a:r>
              <a:rPr lang="en-GB" sz="1500" b="1"/>
              <a:t> on </a:t>
            </a:r>
            <a:r>
              <a:rPr lang="en-GB" sz="1500" b="1" i="1"/>
              <a:t>p</a:t>
            </a:r>
            <a:r>
              <a:rPr lang="en-GB" sz="1500" b="1"/>
              <a:t>.</a:t>
            </a:r>
            <a:endParaRPr lang="en-GB" sz="1500" b="1">
              <a:latin typeface="Times New Roman" pitchFamily="18" charset="0"/>
            </a:endParaRPr>
          </a:p>
        </p:txBody>
      </p:sp>
      <p:sp>
        <p:nvSpPr>
          <p:cNvPr id="20489"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20</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4" name="Rectangle 16"/>
          <p:cNvSpPr>
            <a:spLocks noChangeArrowheads="1"/>
          </p:cNvSpPr>
          <p:nvPr/>
        </p:nvSpPr>
        <p:spPr bwMode="auto">
          <a:xfrm>
            <a:off x="0" y="3727125"/>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24984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641600"/>
            <a:ext cx="9144000" cy="7491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028"/>
          <p:cNvGraphicFramePr>
            <a:graphicFrameLocks noChangeAspect="1"/>
          </p:cNvGraphicFramePr>
          <p:nvPr>
            <p:extLst>
              <p:ext uri="{D42A27DB-BD31-4B8C-83A1-F6EECF244321}">
                <p14:modId xmlns:p14="http://schemas.microsoft.com/office/powerpoint/2010/main" val="918666235"/>
              </p:ext>
            </p:extLst>
          </p:nvPr>
        </p:nvGraphicFramePr>
        <p:xfrm>
          <a:off x="2400300" y="1828800"/>
          <a:ext cx="3048000" cy="381000"/>
        </p:xfrm>
        <a:graphic>
          <a:graphicData uri="http://schemas.openxmlformats.org/presentationml/2006/ole">
            <mc:AlternateContent xmlns:mc="http://schemas.openxmlformats.org/markup-compatibility/2006">
              <mc:Choice xmlns:v="urn:schemas-microsoft-com:vml" Requires="v">
                <p:oleObj spid="_x0000_s20618" name="Equation" r:id="rId3" imgW="3048000" imgH="381000" progId="Equation.3">
                  <p:embed/>
                </p:oleObj>
              </mc:Choice>
              <mc:Fallback>
                <p:oleObj name="Equation" r:id="rId3" imgW="30480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300" y="1828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029"/>
          <p:cNvGraphicFramePr>
            <a:graphicFrameLocks noChangeAspect="1"/>
          </p:cNvGraphicFramePr>
          <p:nvPr>
            <p:extLst>
              <p:ext uri="{D42A27DB-BD31-4B8C-83A1-F6EECF244321}">
                <p14:modId xmlns:p14="http://schemas.microsoft.com/office/powerpoint/2010/main" val="744467932"/>
              </p:ext>
            </p:extLst>
          </p:nvPr>
        </p:nvGraphicFramePr>
        <p:xfrm>
          <a:off x="2425700" y="638175"/>
          <a:ext cx="2413000" cy="722313"/>
        </p:xfrm>
        <a:graphic>
          <a:graphicData uri="http://schemas.openxmlformats.org/presentationml/2006/ole">
            <mc:AlternateContent xmlns:mc="http://schemas.openxmlformats.org/markup-compatibility/2006">
              <mc:Choice xmlns:v="urn:schemas-microsoft-com:vml" Requires="v">
                <p:oleObj spid="_x0000_s20619" name="Equation" r:id="rId5" imgW="2412720" imgH="723600" progId="Equation.3">
                  <p:embed/>
                </p:oleObj>
              </mc:Choice>
              <mc:Fallback>
                <p:oleObj name="Equation" r:id="rId5" imgW="2412720" imgH="723600" progId="Equation.3">
                  <p:embed/>
                  <p:pic>
                    <p:nvPicPr>
                      <p:cNvPr id="0" name=""/>
                      <p:cNvPicPr>
                        <a:picLocks noChangeAspect="1" noChangeArrowheads="1"/>
                      </p:cNvPicPr>
                      <p:nvPr/>
                    </p:nvPicPr>
                    <p:blipFill>
                      <a:blip r:embed="rId6"/>
                      <a:srcRect/>
                      <a:stretch>
                        <a:fillRect/>
                      </a:stretch>
                    </p:blipFill>
                    <p:spPr bwMode="auto">
                      <a:xfrm>
                        <a:off x="2425700" y="638175"/>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030"/>
          <p:cNvGraphicFramePr>
            <a:graphicFrameLocks noChangeAspect="1"/>
          </p:cNvGraphicFramePr>
          <p:nvPr>
            <p:extLst>
              <p:ext uri="{D42A27DB-BD31-4B8C-83A1-F6EECF244321}">
                <p14:modId xmlns:p14="http://schemas.microsoft.com/office/powerpoint/2010/main" val="537988209"/>
              </p:ext>
            </p:extLst>
          </p:nvPr>
        </p:nvGraphicFramePr>
        <p:xfrm>
          <a:off x="2120400" y="2595600"/>
          <a:ext cx="4876800" cy="876300"/>
        </p:xfrm>
        <a:graphic>
          <a:graphicData uri="http://schemas.openxmlformats.org/presentationml/2006/ole">
            <mc:AlternateContent xmlns:mc="http://schemas.openxmlformats.org/markup-compatibility/2006">
              <mc:Choice xmlns:v="urn:schemas-microsoft-com:vml" Requires="v">
                <p:oleObj spid="_x0000_s20620" name="Equation" r:id="rId7" imgW="4876560" imgH="876240" progId="Equation.3">
                  <p:embed/>
                </p:oleObj>
              </mc:Choice>
              <mc:Fallback>
                <p:oleObj name="Equation" r:id="rId7" imgW="4876560" imgH="876240" progId="Equation.3">
                  <p:embed/>
                  <p:pic>
                    <p:nvPicPr>
                      <p:cNvPr id="0" name=""/>
                      <p:cNvPicPr>
                        <a:picLocks noChangeAspect="1" noChangeArrowheads="1"/>
                      </p:cNvPicPr>
                      <p:nvPr/>
                    </p:nvPicPr>
                    <p:blipFill>
                      <a:blip r:embed="rId8"/>
                      <a:srcRect/>
                      <a:stretch>
                        <a:fillRect/>
                      </a:stretch>
                    </p:blipFill>
                    <p:spPr bwMode="auto">
                      <a:xfrm>
                        <a:off x="2120400" y="2595600"/>
                        <a:ext cx="487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1031"/>
          <p:cNvGraphicFramePr>
            <a:graphicFrameLocks noChangeAspect="1"/>
          </p:cNvGraphicFramePr>
          <p:nvPr>
            <p:extLst>
              <p:ext uri="{D42A27DB-BD31-4B8C-83A1-F6EECF244321}">
                <p14:modId xmlns:p14="http://schemas.microsoft.com/office/powerpoint/2010/main" val="2142879757"/>
              </p:ext>
            </p:extLst>
          </p:nvPr>
        </p:nvGraphicFramePr>
        <p:xfrm>
          <a:off x="1962000" y="3830400"/>
          <a:ext cx="2921000" cy="876300"/>
        </p:xfrm>
        <a:graphic>
          <a:graphicData uri="http://schemas.openxmlformats.org/presentationml/2006/ole">
            <mc:AlternateContent xmlns:mc="http://schemas.openxmlformats.org/markup-compatibility/2006">
              <mc:Choice xmlns:v="urn:schemas-microsoft-com:vml" Requires="v">
                <p:oleObj spid="_x0000_s20621" name="Equation" r:id="rId9" imgW="2920680" imgH="876240" progId="Equation.3">
                  <p:embed/>
                </p:oleObj>
              </mc:Choice>
              <mc:Fallback>
                <p:oleObj name="Equation" r:id="rId9" imgW="2920680" imgH="876240" progId="Equation.3">
                  <p:embed/>
                  <p:pic>
                    <p:nvPicPr>
                      <p:cNvPr id="0" name=""/>
                      <p:cNvPicPr>
                        <a:picLocks noChangeAspect="1" noChangeArrowheads="1"/>
                      </p:cNvPicPr>
                      <p:nvPr/>
                    </p:nvPicPr>
                    <p:blipFill>
                      <a:blip r:embed="rId10"/>
                      <a:srcRect/>
                      <a:stretch>
                        <a:fillRect/>
                      </a:stretch>
                    </p:blipFill>
                    <p:spPr bwMode="auto">
                      <a:xfrm>
                        <a:off x="1962000" y="3830400"/>
                        <a:ext cx="29210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1641600"/>
            <a:ext cx="9144000" cy="7491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21507" name="Object 1028"/>
          <p:cNvGraphicFramePr>
            <a:graphicFrameLocks noChangeAspect="1"/>
          </p:cNvGraphicFramePr>
          <p:nvPr>
            <p:extLst>
              <p:ext uri="{D42A27DB-BD31-4B8C-83A1-F6EECF244321}">
                <p14:modId xmlns:p14="http://schemas.microsoft.com/office/powerpoint/2010/main" val="2813780346"/>
              </p:ext>
            </p:extLst>
          </p:nvPr>
        </p:nvGraphicFramePr>
        <p:xfrm>
          <a:off x="2400300" y="1828800"/>
          <a:ext cx="3048000" cy="381000"/>
        </p:xfrm>
        <a:graphic>
          <a:graphicData uri="http://schemas.openxmlformats.org/presentationml/2006/ole">
            <mc:AlternateContent xmlns:mc="http://schemas.openxmlformats.org/markup-compatibility/2006">
              <mc:Choice xmlns:v="urn:schemas-microsoft-com:vml" Requires="v">
                <p:oleObj spid="_x0000_s21634" name="Equation" r:id="rId3" imgW="3048000" imgH="381000" progId="Equation.3">
                  <p:embed/>
                </p:oleObj>
              </mc:Choice>
              <mc:Fallback>
                <p:oleObj name="Equation" r:id="rId3" imgW="3048000" imgH="381000" progId="Equation.3">
                  <p:embed/>
                  <p:pic>
                    <p:nvPicPr>
                      <p:cNvPr id="0" name="Object 10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300" y="1828800"/>
                        <a:ext cx="3048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8" name="Object 1029"/>
          <p:cNvGraphicFramePr>
            <a:graphicFrameLocks noChangeAspect="1"/>
          </p:cNvGraphicFramePr>
          <p:nvPr>
            <p:extLst>
              <p:ext uri="{D42A27DB-BD31-4B8C-83A1-F6EECF244321}">
                <p14:modId xmlns:p14="http://schemas.microsoft.com/office/powerpoint/2010/main" val="2040238259"/>
              </p:ext>
            </p:extLst>
          </p:nvPr>
        </p:nvGraphicFramePr>
        <p:xfrm>
          <a:off x="2425700" y="638175"/>
          <a:ext cx="2413000" cy="722313"/>
        </p:xfrm>
        <a:graphic>
          <a:graphicData uri="http://schemas.openxmlformats.org/presentationml/2006/ole">
            <mc:AlternateContent xmlns:mc="http://schemas.openxmlformats.org/markup-compatibility/2006">
              <mc:Choice xmlns:v="urn:schemas-microsoft-com:vml" Requires="v">
                <p:oleObj spid="_x0000_s21635" name="Equation" r:id="rId5" imgW="2412720" imgH="723600" progId="Equation.3">
                  <p:embed/>
                </p:oleObj>
              </mc:Choice>
              <mc:Fallback>
                <p:oleObj name="Equation" r:id="rId5" imgW="2412720" imgH="723600" progId="Equation.3">
                  <p:embed/>
                  <p:pic>
                    <p:nvPicPr>
                      <p:cNvPr id="0" name="Object 1029"/>
                      <p:cNvPicPr>
                        <a:picLocks noChangeAspect="1" noChangeArrowheads="1"/>
                      </p:cNvPicPr>
                      <p:nvPr/>
                    </p:nvPicPr>
                    <p:blipFill>
                      <a:blip r:embed="rId6"/>
                      <a:srcRect/>
                      <a:stretch>
                        <a:fillRect/>
                      </a:stretch>
                    </p:blipFill>
                    <p:spPr bwMode="auto">
                      <a:xfrm>
                        <a:off x="2425700" y="638175"/>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11"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marginal effect is not constant because it depends on the value of </a:t>
            </a:r>
            <a:r>
              <a:rPr lang="en-GB" sz="1500" b="1" i="1"/>
              <a:t>Z</a:t>
            </a:r>
            <a:r>
              <a:rPr lang="en-GB" sz="1500" b="1"/>
              <a:t>, which in turn depends on the values of the explanatory variables.  A common procedure is to evaluate it for the sample means of the explanatory variables.</a:t>
            </a:r>
            <a:endParaRPr lang="en-GB" sz="1500" b="1">
              <a:latin typeface="Times New Roman" pitchFamily="18" charset="0"/>
            </a:endParaRPr>
          </a:p>
        </p:txBody>
      </p:sp>
      <p:sp>
        <p:nvSpPr>
          <p:cNvPr id="21513" name="Text Box 103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21</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21" name="Rectangle 16"/>
          <p:cNvSpPr>
            <a:spLocks noChangeArrowheads="1"/>
          </p:cNvSpPr>
          <p:nvPr/>
        </p:nvSpPr>
        <p:spPr bwMode="auto">
          <a:xfrm>
            <a:off x="0" y="3727125"/>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4984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1030"/>
          <p:cNvGraphicFramePr>
            <a:graphicFrameLocks noChangeAspect="1"/>
          </p:cNvGraphicFramePr>
          <p:nvPr>
            <p:extLst>
              <p:ext uri="{D42A27DB-BD31-4B8C-83A1-F6EECF244321}">
                <p14:modId xmlns:p14="http://schemas.microsoft.com/office/powerpoint/2010/main" val="372240662"/>
              </p:ext>
            </p:extLst>
          </p:nvPr>
        </p:nvGraphicFramePr>
        <p:xfrm>
          <a:off x="2120400" y="2595600"/>
          <a:ext cx="4876800" cy="876300"/>
        </p:xfrm>
        <a:graphic>
          <a:graphicData uri="http://schemas.openxmlformats.org/presentationml/2006/ole">
            <mc:AlternateContent xmlns:mc="http://schemas.openxmlformats.org/markup-compatibility/2006">
              <mc:Choice xmlns:v="urn:schemas-microsoft-com:vml" Requires="v">
                <p:oleObj spid="_x0000_s21636" name="Equation" r:id="rId7" imgW="4876560" imgH="876240" progId="Equation.3">
                  <p:embed/>
                </p:oleObj>
              </mc:Choice>
              <mc:Fallback>
                <p:oleObj name="Equation" r:id="rId7" imgW="4876560" imgH="876240" progId="Equation.3">
                  <p:embed/>
                  <p:pic>
                    <p:nvPicPr>
                      <p:cNvPr id="0" name=""/>
                      <p:cNvPicPr>
                        <a:picLocks noChangeAspect="1" noChangeArrowheads="1"/>
                      </p:cNvPicPr>
                      <p:nvPr/>
                    </p:nvPicPr>
                    <p:blipFill>
                      <a:blip r:embed="rId8"/>
                      <a:srcRect/>
                      <a:stretch>
                        <a:fillRect/>
                      </a:stretch>
                    </p:blipFill>
                    <p:spPr bwMode="auto">
                      <a:xfrm>
                        <a:off x="2120400" y="2595600"/>
                        <a:ext cx="4876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1031"/>
          <p:cNvGraphicFramePr>
            <a:graphicFrameLocks noChangeAspect="1"/>
          </p:cNvGraphicFramePr>
          <p:nvPr>
            <p:extLst>
              <p:ext uri="{D42A27DB-BD31-4B8C-83A1-F6EECF244321}">
                <p14:modId xmlns:p14="http://schemas.microsoft.com/office/powerpoint/2010/main" val="2640739206"/>
              </p:ext>
            </p:extLst>
          </p:nvPr>
        </p:nvGraphicFramePr>
        <p:xfrm>
          <a:off x="1962000" y="3830400"/>
          <a:ext cx="2921000" cy="876300"/>
        </p:xfrm>
        <a:graphic>
          <a:graphicData uri="http://schemas.openxmlformats.org/presentationml/2006/ole">
            <mc:AlternateContent xmlns:mc="http://schemas.openxmlformats.org/markup-compatibility/2006">
              <mc:Choice xmlns:v="urn:schemas-microsoft-com:vml" Requires="v">
                <p:oleObj spid="_x0000_s21637" name="Equation" r:id="rId9" imgW="2920680" imgH="876240" progId="Equation.3">
                  <p:embed/>
                </p:oleObj>
              </mc:Choice>
              <mc:Fallback>
                <p:oleObj name="Equation" r:id="rId9" imgW="2920680" imgH="876240" progId="Equation.3">
                  <p:embed/>
                  <p:pic>
                    <p:nvPicPr>
                      <p:cNvPr id="0" name=""/>
                      <p:cNvPicPr>
                        <a:picLocks noChangeAspect="1" noChangeArrowheads="1"/>
                      </p:cNvPicPr>
                      <p:nvPr/>
                    </p:nvPicPr>
                    <p:blipFill>
                      <a:blip r:embed="rId10"/>
                      <a:srcRect/>
                      <a:stretch>
                        <a:fillRect/>
                      </a:stretch>
                    </p:blipFill>
                    <p:spPr bwMode="auto">
                      <a:xfrm>
                        <a:off x="1962000" y="3830400"/>
                        <a:ext cx="29210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31"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sample mean of </a:t>
            </a:r>
            <a:r>
              <a:rPr lang="en-GB" sz="1500" b="1" i="1" dirty="0"/>
              <a:t>ASVABC</a:t>
            </a:r>
            <a:r>
              <a:rPr lang="en-GB" sz="1500" b="1" dirty="0"/>
              <a:t> in this sample is </a:t>
            </a:r>
            <a:r>
              <a:rPr lang="en-GB" sz="1500" b="1" dirty="0" smtClean="0"/>
              <a:t>0.2715.</a:t>
            </a:r>
            <a:endParaRPr lang="en-GB" sz="1500" b="1" dirty="0">
              <a:latin typeface="Times New Roman" pitchFamily="18" charset="0"/>
            </a:endParaRPr>
          </a:p>
        </p:txBody>
      </p:sp>
      <p:sp>
        <p:nvSpPr>
          <p:cNvPr id="22534"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22</a:t>
            </a:r>
            <a:endParaRPr lang="en-US" sz="1000" dirty="0">
              <a:solidFill>
                <a:srgbClr val="3366FF"/>
              </a:solidFill>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3"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2"/>
          <p:cNvSpPr>
            <a:spLocks noChangeArrowheads="1"/>
          </p:cNvSpPr>
          <p:nvPr/>
        </p:nvSpPr>
        <p:spPr bwMode="auto">
          <a:xfrm>
            <a:off x="365125" y="1472925"/>
            <a:ext cx="3690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2598450"/>
            <a:ext cx="9144000" cy="225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555" name="Text Box 205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When evaluated at the mean, </a:t>
            </a:r>
            <a:r>
              <a:rPr lang="en-GB" sz="1500" b="1" i="1" dirty="0"/>
              <a:t>Z</a:t>
            </a:r>
            <a:r>
              <a:rPr lang="en-GB" sz="1500" b="1" dirty="0"/>
              <a:t> is equal to </a:t>
            </a:r>
            <a:r>
              <a:rPr lang="en-GB" sz="1500" b="1" dirty="0" smtClean="0"/>
              <a:t>2.7760.</a:t>
            </a:r>
            <a:endParaRPr lang="en-GB" sz="1500" b="1" dirty="0">
              <a:latin typeface="Times New Roman" pitchFamily="18" charset="0"/>
            </a:endParaRPr>
          </a:p>
        </p:txBody>
      </p:sp>
      <p:sp>
        <p:nvSpPr>
          <p:cNvPr id="19" name="Rectangle 2"/>
          <p:cNvSpPr>
            <a:spLocks noChangeArrowheads="1"/>
          </p:cNvSpPr>
          <p:nvPr/>
        </p:nvSpPr>
        <p:spPr bwMode="auto">
          <a:xfrm>
            <a:off x="365125" y="4176150"/>
            <a:ext cx="25200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7" name="Text Box 2057"/>
          <p:cNvSpPr txBox="1">
            <a:spLocks noChangeArrowheads="1"/>
          </p:cNvSpPr>
          <p:nvPr/>
        </p:nvSpPr>
        <p:spPr bwMode="auto">
          <a:xfrm>
            <a:off x="301625" y="2648851"/>
            <a:ext cx="8532813" cy="22089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Logistic </a:t>
            </a:r>
            <a:r>
              <a:rPr lang="en-US" b="1" dirty="0">
                <a:latin typeface="Courier New" pitchFamily="49" charset="0"/>
                <a:cs typeface="Courier New" pitchFamily="49" charset="0"/>
              </a:rPr>
              <a:t>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LR chi2(1)      =      53.76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 likelihood =   -131.223                     Pseudo R2       =     0.1700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GRAD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1.336514   .2021962     6.61   0.000     .9402163    1.732811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2.413086    .187316    12.88   0.000     2.045953    2.780218</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
        <p:nvSpPr>
          <p:cNvPr id="23559" name="Text Box 205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23</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2"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2"/>
          <p:cNvSpPr>
            <a:spLocks noChangeArrowheads="1"/>
          </p:cNvSpPr>
          <p:nvPr/>
        </p:nvSpPr>
        <p:spPr bwMode="auto">
          <a:xfrm>
            <a:off x="365125" y="1472925"/>
            <a:ext cx="3690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
        <p:nvSpPr>
          <p:cNvPr id="15" name="Rectangle 14"/>
          <p:cNvSpPr>
            <a:spLocks noChangeArrowheads="1"/>
          </p:cNvSpPr>
          <p:nvPr/>
        </p:nvSpPr>
        <p:spPr bwMode="auto">
          <a:xfrm>
            <a:off x="0" y="1939650"/>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895175367"/>
              </p:ext>
            </p:extLst>
          </p:nvPr>
        </p:nvGraphicFramePr>
        <p:xfrm>
          <a:off x="1689100" y="2038350"/>
          <a:ext cx="6211888" cy="381000"/>
        </p:xfrm>
        <a:graphic>
          <a:graphicData uri="http://schemas.openxmlformats.org/presentationml/2006/ole">
            <mc:AlternateContent xmlns:mc="http://schemas.openxmlformats.org/markup-compatibility/2006">
              <mc:Choice xmlns:v="urn:schemas-microsoft-com:vml" Requires="v">
                <p:oleObj spid="_x0000_s23595" name="Equation" r:id="rId3" imgW="6210000" imgH="380880" progId="Equation.DSMT4">
                  <p:embed/>
                </p:oleObj>
              </mc:Choice>
              <mc:Fallback>
                <p:oleObj name="Equation" r:id="rId3" imgW="6210000" imgH="380880" progId="Equation.DSMT4">
                  <p:embed/>
                  <p:pic>
                    <p:nvPicPr>
                      <p:cNvPr id="0" name="Object 1"/>
                      <p:cNvPicPr>
                        <a:picLocks noChangeAspect="1" noChangeArrowheads="1"/>
                      </p:cNvPicPr>
                      <p:nvPr/>
                    </p:nvPicPr>
                    <p:blipFill>
                      <a:blip r:embed="rId4"/>
                      <a:srcRect/>
                      <a:stretch>
                        <a:fillRect/>
                      </a:stretch>
                    </p:blipFill>
                    <p:spPr bwMode="auto">
                      <a:xfrm>
                        <a:off x="1689100" y="2038350"/>
                        <a:ext cx="62118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3235650"/>
            <a:ext cx="9144000" cy="964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7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i="1" dirty="0"/>
              <a:t>e</a:t>
            </a:r>
            <a:r>
              <a:rPr lang="en-GB" sz="1500" b="1" i="1" baseline="30000" dirty="0">
                <a:cs typeface="Arial" charset="0"/>
              </a:rPr>
              <a:t>–</a:t>
            </a:r>
            <a:r>
              <a:rPr lang="en-GB" sz="1500" b="1" i="1" baseline="30000" dirty="0"/>
              <a:t>Z</a:t>
            </a:r>
            <a:r>
              <a:rPr lang="en-GB" sz="1500" b="1" dirty="0"/>
              <a:t> is </a:t>
            </a:r>
            <a:r>
              <a:rPr lang="en-GB" sz="1500" b="1" dirty="0" smtClean="0"/>
              <a:t>0.0623.  </a:t>
            </a:r>
            <a:r>
              <a:rPr lang="en-GB" sz="1500" b="1" dirty="0"/>
              <a:t>Hence </a:t>
            </a:r>
            <a:r>
              <a:rPr lang="en-GB" sz="1500" b="1" i="1" dirty="0"/>
              <a:t>F</a:t>
            </a:r>
            <a:r>
              <a:rPr lang="en-GB" sz="1500" b="1" dirty="0"/>
              <a:t>(</a:t>
            </a:r>
            <a:r>
              <a:rPr lang="en-GB" sz="1500" b="1" i="1" dirty="0"/>
              <a:t>Z</a:t>
            </a:r>
            <a:r>
              <a:rPr lang="en-GB" sz="1500" b="1" dirty="0"/>
              <a:t>) is </a:t>
            </a:r>
            <a:r>
              <a:rPr lang="en-GB" sz="1500" b="1" dirty="0" smtClean="0"/>
              <a:t>0.9414.  </a:t>
            </a:r>
            <a:r>
              <a:rPr lang="en-GB" sz="1500" b="1" dirty="0"/>
              <a:t>There is </a:t>
            </a:r>
            <a:r>
              <a:rPr lang="en-GB" sz="1500" b="1" dirty="0" smtClean="0"/>
              <a:t>94.1 </a:t>
            </a:r>
            <a:r>
              <a:rPr lang="en-GB" sz="1500" b="1" dirty="0"/>
              <a:t>percent probability that an individual with average </a:t>
            </a:r>
            <a:r>
              <a:rPr lang="en-GB" sz="1500" b="1" i="1" dirty="0"/>
              <a:t>ASVABC</a:t>
            </a:r>
            <a:r>
              <a:rPr lang="en-GB" sz="1500" b="1" dirty="0"/>
              <a:t> will graduate from high school.</a:t>
            </a:r>
            <a:endParaRPr lang="en-GB" sz="1500" b="1" dirty="0">
              <a:latin typeface="Times New Roman" pitchFamily="18" charset="0"/>
            </a:endParaRPr>
          </a:p>
        </p:txBody>
      </p:sp>
      <p:sp>
        <p:nvSpPr>
          <p:cNvPr id="24583"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24</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6" name="Rectangle 15"/>
          <p:cNvSpPr>
            <a:spLocks noChangeArrowheads="1"/>
          </p:cNvSpPr>
          <p:nvPr/>
        </p:nvSpPr>
        <p:spPr bwMode="auto">
          <a:xfrm>
            <a:off x="0" y="2598450"/>
            <a:ext cx="9144000" cy="52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21"/>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
        <p:nvSpPr>
          <p:cNvPr id="25" name="Rectangle 24"/>
          <p:cNvSpPr>
            <a:spLocks noChangeArrowheads="1"/>
          </p:cNvSpPr>
          <p:nvPr/>
        </p:nvSpPr>
        <p:spPr bwMode="auto">
          <a:xfrm>
            <a:off x="0" y="1939650"/>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200669944"/>
              </p:ext>
            </p:extLst>
          </p:nvPr>
        </p:nvGraphicFramePr>
        <p:xfrm>
          <a:off x="1689100" y="2038350"/>
          <a:ext cx="6211888" cy="381000"/>
        </p:xfrm>
        <a:graphic>
          <a:graphicData uri="http://schemas.openxmlformats.org/presentationml/2006/ole">
            <mc:AlternateContent xmlns:mc="http://schemas.openxmlformats.org/markup-compatibility/2006">
              <mc:Choice xmlns:v="urn:schemas-microsoft-com:vml" Requires="v">
                <p:oleObj spid="_x0000_s24708" name="Equation" r:id="rId3" imgW="6210000" imgH="380880" progId="Equation.DSMT4">
                  <p:embed/>
                </p:oleObj>
              </mc:Choice>
              <mc:Fallback>
                <p:oleObj name="Equation" r:id="rId3" imgW="6210000" imgH="380880" progId="Equation.DSMT4">
                  <p:embed/>
                  <p:pic>
                    <p:nvPicPr>
                      <p:cNvPr id="0" name=""/>
                      <p:cNvPicPr>
                        <a:picLocks noChangeAspect="1" noChangeArrowheads="1"/>
                      </p:cNvPicPr>
                      <p:nvPr/>
                    </p:nvPicPr>
                    <p:blipFill>
                      <a:blip r:embed="rId4"/>
                      <a:srcRect/>
                      <a:stretch>
                        <a:fillRect/>
                      </a:stretch>
                    </p:blipFill>
                    <p:spPr bwMode="auto">
                      <a:xfrm>
                        <a:off x="1689100" y="2038350"/>
                        <a:ext cx="62118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397416698"/>
              </p:ext>
            </p:extLst>
          </p:nvPr>
        </p:nvGraphicFramePr>
        <p:xfrm>
          <a:off x="1495425" y="2671763"/>
          <a:ext cx="2705100" cy="341312"/>
        </p:xfrm>
        <a:graphic>
          <a:graphicData uri="http://schemas.openxmlformats.org/presentationml/2006/ole">
            <mc:AlternateContent xmlns:mc="http://schemas.openxmlformats.org/markup-compatibility/2006">
              <mc:Choice xmlns:v="urn:schemas-microsoft-com:vml" Requires="v">
                <p:oleObj spid="_x0000_s24709" name="Equation" r:id="rId5" imgW="2705040" imgH="342720" progId="Equation.DSMT4">
                  <p:embed/>
                </p:oleObj>
              </mc:Choice>
              <mc:Fallback>
                <p:oleObj name="Equation" r:id="rId5" imgW="2705040" imgH="342720" progId="Equation.DSMT4">
                  <p:embed/>
                  <p:pic>
                    <p:nvPicPr>
                      <p:cNvPr id="0" name="Object 13"/>
                      <p:cNvPicPr>
                        <a:picLocks noChangeAspect="1" noChangeArrowheads="1"/>
                      </p:cNvPicPr>
                      <p:nvPr/>
                    </p:nvPicPr>
                    <p:blipFill>
                      <a:blip r:embed="rId6"/>
                      <a:srcRect/>
                      <a:stretch>
                        <a:fillRect/>
                      </a:stretch>
                    </p:blipFill>
                    <p:spPr bwMode="auto">
                      <a:xfrm>
                        <a:off x="1495425" y="2671763"/>
                        <a:ext cx="2705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61795972"/>
              </p:ext>
            </p:extLst>
          </p:nvPr>
        </p:nvGraphicFramePr>
        <p:xfrm>
          <a:off x="1731963" y="3321050"/>
          <a:ext cx="5221287" cy="723900"/>
        </p:xfrm>
        <a:graphic>
          <a:graphicData uri="http://schemas.openxmlformats.org/presentationml/2006/ole">
            <mc:AlternateContent xmlns:mc="http://schemas.openxmlformats.org/markup-compatibility/2006">
              <mc:Choice xmlns:v="urn:schemas-microsoft-com:vml" Requires="v">
                <p:oleObj spid="_x0000_s24710" name="Equation" r:id="rId7" imgW="5219640" imgH="723600" progId="Equation.DSMT4">
                  <p:embed/>
                </p:oleObj>
              </mc:Choice>
              <mc:Fallback>
                <p:oleObj name="Equation" r:id="rId7" imgW="5219640" imgH="723600" progId="Equation.DSMT4">
                  <p:embed/>
                  <p:pic>
                    <p:nvPicPr>
                      <p:cNvPr id="0" name="Object 23"/>
                      <p:cNvPicPr>
                        <a:picLocks noChangeAspect="1" noChangeArrowheads="1"/>
                      </p:cNvPicPr>
                      <p:nvPr/>
                    </p:nvPicPr>
                    <p:blipFill>
                      <a:blip r:embed="rId8"/>
                      <a:srcRect/>
                      <a:stretch>
                        <a:fillRect/>
                      </a:stretch>
                    </p:blipFill>
                    <p:spPr bwMode="auto">
                      <a:xfrm>
                        <a:off x="1731963" y="3321050"/>
                        <a:ext cx="5221287"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560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i="1" dirty="0"/>
              <a:t>f</a:t>
            </a:r>
            <a:r>
              <a:rPr lang="en-GB" sz="1500" b="1" dirty="0"/>
              <a:t>(</a:t>
            </a:r>
            <a:r>
              <a:rPr lang="en-GB" sz="1500" b="1" i="1" dirty="0"/>
              <a:t>Z</a:t>
            </a:r>
            <a:r>
              <a:rPr lang="en-GB" sz="1500" b="1" dirty="0"/>
              <a:t>) is </a:t>
            </a:r>
            <a:r>
              <a:rPr lang="en-GB" sz="1500" b="1" dirty="0" smtClean="0"/>
              <a:t>0.0552</a:t>
            </a:r>
            <a:r>
              <a:rPr lang="en-GB" sz="1500" b="1" dirty="0"/>
              <a:t>.</a:t>
            </a:r>
            <a:endParaRPr lang="en-GB" sz="1500" b="1" dirty="0">
              <a:latin typeface="Times New Roman" pitchFamily="18" charset="0"/>
            </a:endParaRPr>
          </a:p>
        </p:txBody>
      </p:sp>
      <p:sp>
        <p:nvSpPr>
          <p:cNvPr id="25607"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25</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6" name="Rectangle 16"/>
          <p:cNvSpPr>
            <a:spLocks noChangeArrowheads="1"/>
          </p:cNvSpPr>
          <p:nvPr/>
        </p:nvSpPr>
        <p:spPr bwMode="auto">
          <a:xfrm>
            <a:off x="0" y="3235650"/>
            <a:ext cx="9144000" cy="1068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22"/>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
        <p:nvSpPr>
          <p:cNvPr id="26" name="Rectangle 25"/>
          <p:cNvSpPr>
            <a:spLocks noChangeArrowheads="1"/>
          </p:cNvSpPr>
          <p:nvPr/>
        </p:nvSpPr>
        <p:spPr bwMode="auto">
          <a:xfrm>
            <a:off x="0" y="1939650"/>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200669944"/>
              </p:ext>
            </p:extLst>
          </p:nvPr>
        </p:nvGraphicFramePr>
        <p:xfrm>
          <a:off x="1689100" y="2038350"/>
          <a:ext cx="6211888" cy="381000"/>
        </p:xfrm>
        <a:graphic>
          <a:graphicData uri="http://schemas.openxmlformats.org/presentationml/2006/ole">
            <mc:AlternateContent xmlns:mc="http://schemas.openxmlformats.org/markup-compatibility/2006">
              <mc:Choice xmlns:v="urn:schemas-microsoft-com:vml" Requires="v">
                <p:oleObj spid="_x0000_s25718" name="Equation" r:id="rId3" imgW="6210000" imgH="380880" progId="Equation.DSMT4">
                  <p:embed/>
                </p:oleObj>
              </mc:Choice>
              <mc:Fallback>
                <p:oleObj name="Equation" r:id="rId3" imgW="6210000" imgH="380880" progId="Equation.DSMT4">
                  <p:embed/>
                  <p:pic>
                    <p:nvPicPr>
                      <p:cNvPr id="0" name=""/>
                      <p:cNvPicPr>
                        <a:picLocks noChangeAspect="1" noChangeArrowheads="1"/>
                      </p:cNvPicPr>
                      <p:nvPr/>
                    </p:nvPicPr>
                    <p:blipFill>
                      <a:blip r:embed="rId4"/>
                      <a:srcRect/>
                      <a:stretch>
                        <a:fillRect/>
                      </a:stretch>
                    </p:blipFill>
                    <p:spPr bwMode="auto">
                      <a:xfrm>
                        <a:off x="1689100" y="2038350"/>
                        <a:ext cx="62118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560816275"/>
              </p:ext>
            </p:extLst>
          </p:nvPr>
        </p:nvGraphicFramePr>
        <p:xfrm>
          <a:off x="1182688" y="3289300"/>
          <a:ext cx="6186487" cy="965200"/>
        </p:xfrm>
        <a:graphic>
          <a:graphicData uri="http://schemas.openxmlformats.org/presentationml/2006/ole">
            <mc:AlternateContent xmlns:mc="http://schemas.openxmlformats.org/markup-compatibility/2006">
              <mc:Choice xmlns:v="urn:schemas-microsoft-com:vml" Requires="v">
                <p:oleObj spid="_x0000_s25719" name="Equation" r:id="rId5" imgW="6184800" imgH="965160" progId="Equation.DSMT4">
                  <p:embed/>
                </p:oleObj>
              </mc:Choice>
              <mc:Fallback>
                <p:oleObj name="Equation" r:id="rId5" imgW="6184800" imgH="965160" progId="Equation.DSMT4">
                  <p:embed/>
                  <p:pic>
                    <p:nvPicPr>
                      <p:cNvPr id="0" name="Object 1"/>
                      <p:cNvPicPr>
                        <a:picLocks noChangeAspect="1" noChangeArrowheads="1"/>
                      </p:cNvPicPr>
                      <p:nvPr/>
                    </p:nvPicPr>
                    <p:blipFill>
                      <a:blip r:embed="rId6"/>
                      <a:srcRect/>
                      <a:stretch>
                        <a:fillRect/>
                      </a:stretch>
                    </p:blipFill>
                    <p:spPr bwMode="auto">
                      <a:xfrm>
                        <a:off x="1182688" y="3289300"/>
                        <a:ext cx="6186487"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 name="Rectangle 27"/>
          <p:cNvSpPr>
            <a:spLocks noChangeArrowheads="1"/>
          </p:cNvSpPr>
          <p:nvPr/>
        </p:nvSpPr>
        <p:spPr bwMode="auto">
          <a:xfrm>
            <a:off x="0" y="2598450"/>
            <a:ext cx="9144000" cy="52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2679422848"/>
              </p:ext>
            </p:extLst>
          </p:nvPr>
        </p:nvGraphicFramePr>
        <p:xfrm>
          <a:off x="1495425" y="2671763"/>
          <a:ext cx="2705100" cy="341312"/>
        </p:xfrm>
        <a:graphic>
          <a:graphicData uri="http://schemas.openxmlformats.org/presentationml/2006/ole">
            <mc:AlternateContent xmlns:mc="http://schemas.openxmlformats.org/markup-compatibility/2006">
              <mc:Choice xmlns:v="urn:schemas-microsoft-com:vml" Requires="v">
                <p:oleObj spid="_x0000_s25720" name="Equation" r:id="rId7" imgW="2705040" imgH="342720" progId="Equation.DSMT4">
                  <p:embed/>
                </p:oleObj>
              </mc:Choice>
              <mc:Fallback>
                <p:oleObj name="Equation" r:id="rId7" imgW="2705040" imgH="342720" progId="Equation.DSMT4">
                  <p:embed/>
                  <p:pic>
                    <p:nvPicPr>
                      <p:cNvPr id="0" name=""/>
                      <p:cNvPicPr>
                        <a:picLocks noChangeAspect="1" noChangeArrowheads="1"/>
                      </p:cNvPicPr>
                      <p:nvPr/>
                    </p:nvPicPr>
                    <p:blipFill>
                      <a:blip r:embed="rId8"/>
                      <a:srcRect/>
                      <a:stretch>
                        <a:fillRect/>
                      </a:stretch>
                    </p:blipFill>
                    <p:spPr bwMode="auto">
                      <a:xfrm>
                        <a:off x="1495425" y="2671763"/>
                        <a:ext cx="2705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noChangeArrowheads="1"/>
          </p:cNvSpPr>
          <p:nvPr/>
        </p:nvSpPr>
        <p:spPr bwMode="auto">
          <a:xfrm>
            <a:off x="0" y="4413600"/>
            <a:ext cx="9144000" cy="96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2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marginal effect, evaluated at the mean, is therefore </a:t>
            </a:r>
            <a:r>
              <a:rPr lang="en-GB" sz="1500" b="1" dirty="0" smtClean="0"/>
              <a:t>0.0738.  </a:t>
            </a:r>
            <a:r>
              <a:rPr lang="en-GB" sz="1500" b="1" dirty="0"/>
              <a:t>This implies that a one </a:t>
            </a:r>
            <a:r>
              <a:rPr lang="en-GB" sz="1500" b="1" dirty="0" smtClean="0"/>
              <a:t>unit </a:t>
            </a:r>
            <a:r>
              <a:rPr lang="en-GB" sz="1500" b="1" dirty="0"/>
              <a:t>increase in </a:t>
            </a:r>
            <a:r>
              <a:rPr lang="en-GB" sz="1500" b="1" i="1" dirty="0"/>
              <a:t>ASVABC</a:t>
            </a:r>
            <a:r>
              <a:rPr lang="en-GB" sz="1500" b="1" dirty="0"/>
              <a:t> would increase the probability of graduating from high school by </a:t>
            </a:r>
            <a:r>
              <a:rPr lang="en-GB" sz="1500" b="1" dirty="0" smtClean="0"/>
              <a:t>7.4 </a:t>
            </a:r>
            <a:r>
              <a:rPr lang="en-GB" sz="1500" b="1" dirty="0"/>
              <a:t>percent.</a:t>
            </a:r>
            <a:endParaRPr lang="en-GB" sz="1500" b="1" dirty="0">
              <a:latin typeface="Times New Roman" pitchFamily="18" charset="0"/>
            </a:endParaRPr>
          </a:p>
        </p:txBody>
      </p:sp>
      <p:sp>
        <p:nvSpPr>
          <p:cNvPr id="26630"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26</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21"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21"/>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
        <p:nvSpPr>
          <p:cNvPr id="25" name="Rectangle 24"/>
          <p:cNvSpPr>
            <a:spLocks noChangeArrowheads="1"/>
          </p:cNvSpPr>
          <p:nvPr/>
        </p:nvSpPr>
        <p:spPr bwMode="auto">
          <a:xfrm>
            <a:off x="0" y="1939650"/>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200669944"/>
              </p:ext>
            </p:extLst>
          </p:nvPr>
        </p:nvGraphicFramePr>
        <p:xfrm>
          <a:off x="1689100" y="2038350"/>
          <a:ext cx="6211888" cy="381000"/>
        </p:xfrm>
        <a:graphic>
          <a:graphicData uri="http://schemas.openxmlformats.org/presentationml/2006/ole">
            <mc:AlternateContent xmlns:mc="http://schemas.openxmlformats.org/markup-compatibility/2006">
              <mc:Choice xmlns:v="urn:schemas-microsoft-com:vml" Requires="v">
                <p:oleObj spid="_x0000_s26786" name="Equation" r:id="rId3" imgW="6210000" imgH="380880" progId="Equation.DSMT4">
                  <p:embed/>
                </p:oleObj>
              </mc:Choice>
              <mc:Fallback>
                <p:oleObj name="Equation" r:id="rId3" imgW="6210000" imgH="380880" progId="Equation.DSMT4">
                  <p:embed/>
                  <p:pic>
                    <p:nvPicPr>
                      <p:cNvPr id="0" name=""/>
                      <p:cNvPicPr>
                        <a:picLocks noChangeAspect="1" noChangeArrowheads="1"/>
                      </p:cNvPicPr>
                      <p:nvPr/>
                    </p:nvPicPr>
                    <p:blipFill>
                      <a:blip r:embed="rId4"/>
                      <a:srcRect/>
                      <a:stretch>
                        <a:fillRect/>
                      </a:stretch>
                    </p:blipFill>
                    <p:spPr bwMode="auto">
                      <a:xfrm>
                        <a:off x="1689100" y="2038350"/>
                        <a:ext cx="62118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26"/>
          <p:cNvSpPr>
            <a:spLocks noChangeArrowheads="1"/>
          </p:cNvSpPr>
          <p:nvPr/>
        </p:nvSpPr>
        <p:spPr bwMode="auto">
          <a:xfrm>
            <a:off x="0" y="2598450"/>
            <a:ext cx="9144000" cy="52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2679422848"/>
              </p:ext>
            </p:extLst>
          </p:nvPr>
        </p:nvGraphicFramePr>
        <p:xfrm>
          <a:off x="1495425" y="2671763"/>
          <a:ext cx="2705100" cy="341312"/>
        </p:xfrm>
        <a:graphic>
          <a:graphicData uri="http://schemas.openxmlformats.org/presentationml/2006/ole">
            <mc:AlternateContent xmlns:mc="http://schemas.openxmlformats.org/markup-compatibility/2006">
              <mc:Choice xmlns:v="urn:schemas-microsoft-com:vml" Requires="v">
                <p:oleObj spid="_x0000_s26787" name="Equation" r:id="rId5" imgW="2705040" imgH="342720" progId="Equation.DSMT4">
                  <p:embed/>
                </p:oleObj>
              </mc:Choice>
              <mc:Fallback>
                <p:oleObj name="Equation" r:id="rId5" imgW="2705040" imgH="342720" progId="Equation.DSMT4">
                  <p:embed/>
                  <p:pic>
                    <p:nvPicPr>
                      <p:cNvPr id="0" name=""/>
                      <p:cNvPicPr>
                        <a:picLocks noChangeAspect="1" noChangeArrowheads="1"/>
                      </p:cNvPicPr>
                      <p:nvPr/>
                    </p:nvPicPr>
                    <p:blipFill>
                      <a:blip r:embed="rId6"/>
                      <a:srcRect/>
                      <a:stretch>
                        <a:fillRect/>
                      </a:stretch>
                    </p:blipFill>
                    <p:spPr bwMode="auto">
                      <a:xfrm>
                        <a:off x="1495425" y="2671763"/>
                        <a:ext cx="2705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3235650"/>
            <a:ext cx="9144000" cy="1068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2431189031"/>
              </p:ext>
            </p:extLst>
          </p:nvPr>
        </p:nvGraphicFramePr>
        <p:xfrm>
          <a:off x="1182688" y="3289300"/>
          <a:ext cx="6186487" cy="965200"/>
        </p:xfrm>
        <a:graphic>
          <a:graphicData uri="http://schemas.openxmlformats.org/presentationml/2006/ole">
            <mc:AlternateContent xmlns:mc="http://schemas.openxmlformats.org/markup-compatibility/2006">
              <mc:Choice xmlns:v="urn:schemas-microsoft-com:vml" Requires="v">
                <p:oleObj spid="_x0000_s26788" name="Equation" r:id="rId7" imgW="6184800" imgH="965160" progId="Equation.DSMT4">
                  <p:embed/>
                </p:oleObj>
              </mc:Choice>
              <mc:Fallback>
                <p:oleObj name="Equation" r:id="rId7" imgW="6184800" imgH="965160" progId="Equation.DSMT4">
                  <p:embed/>
                  <p:pic>
                    <p:nvPicPr>
                      <p:cNvPr id="0" name=""/>
                      <p:cNvPicPr>
                        <a:picLocks noChangeAspect="1" noChangeArrowheads="1"/>
                      </p:cNvPicPr>
                      <p:nvPr/>
                    </p:nvPicPr>
                    <p:blipFill>
                      <a:blip r:embed="rId8"/>
                      <a:srcRect/>
                      <a:stretch>
                        <a:fillRect/>
                      </a:stretch>
                    </p:blipFill>
                    <p:spPr bwMode="auto">
                      <a:xfrm>
                        <a:off x="1182688" y="3289300"/>
                        <a:ext cx="6186487"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736496780"/>
              </p:ext>
            </p:extLst>
          </p:nvPr>
        </p:nvGraphicFramePr>
        <p:xfrm>
          <a:off x="1409700" y="4495800"/>
          <a:ext cx="6565900" cy="800100"/>
        </p:xfrm>
        <a:graphic>
          <a:graphicData uri="http://schemas.openxmlformats.org/presentationml/2006/ole">
            <mc:AlternateContent xmlns:mc="http://schemas.openxmlformats.org/markup-compatibility/2006">
              <mc:Choice xmlns:v="urn:schemas-microsoft-com:vml" Requires="v">
                <p:oleObj spid="_x0000_s26789" name="Equation" r:id="rId9" imgW="6565680" imgH="799920" progId="Equation.DSMT4">
                  <p:embed/>
                </p:oleObj>
              </mc:Choice>
              <mc:Fallback>
                <p:oleObj name="Equation" r:id="rId9" imgW="6565680" imgH="799920" progId="Equation.DSMT4">
                  <p:embed/>
                  <p:pic>
                    <p:nvPicPr>
                      <p:cNvPr id="0" name="Object 1"/>
                      <p:cNvPicPr>
                        <a:picLocks noChangeAspect="1" noChangeArrowheads="1"/>
                      </p:cNvPicPr>
                      <p:nvPr/>
                    </p:nvPicPr>
                    <p:blipFill>
                      <a:blip r:embed="rId10"/>
                      <a:srcRect/>
                      <a:stretch>
                        <a:fillRect/>
                      </a:stretch>
                    </p:blipFill>
                    <p:spPr bwMode="auto">
                      <a:xfrm>
                        <a:off x="1409700" y="4495800"/>
                        <a:ext cx="65659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583200"/>
            <a:ext cx="8280000" cy="4856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600" y="604800"/>
            <a:ext cx="7187952" cy="43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7651"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 this example, the marginal effect at the mean of </a:t>
            </a:r>
            <a:r>
              <a:rPr lang="en-GB" sz="1500" b="1" i="1" dirty="0"/>
              <a:t>ASVABC</a:t>
            </a:r>
            <a:r>
              <a:rPr lang="en-GB" sz="1500" b="1" dirty="0"/>
              <a:t> is </a:t>
            </a:r>
            <a:r>
              <a:rPr lang="en-GB" sz="1500" b="1" dirty="0" smtClean="0"/>
              <a:t>low</a:t>
            </a:r>
            <a:r>
              <a:rPr lang="en-GB" sz="1500" b="1" dirty="0"/>
              <a:t>.  </a:t>
            </a:r>
            <a:r>
              <a:rPr lang="en-GB" sz="1500" b="1" dirty="0" smtClean="0"/>
              <a:t>An increase of a whole standard deviation increases the probability by only 7.4 percent. The </a:t>
            </a:r>
            <a:r>
              <a:rPr lang="en-GB" sz="1500" b="1" dirty="0"/>
              <a:t>reason is that anyone with an average score is almost certain to graduate anyway</a:t>
            </a:r>
            <a:r>
              <a:rPr lang="en-GB" sz="1500" b="1" dirty="0" smtClean="0"/>
              <a:t>.</a:t>
            </a:r>
            <a:endParaRPr lang="en-GB" sz="1500" b="1" dirty="0">
              <a:latin typeface="Times New Roman" pitchFamily="18" charset="0"/>
            </a:endParaRPr>
          </a:p>
        </p:txBody>
      </p:sp>
      <p:sp>
        <p:nvSpPr>
          <p:cNvPr id="27653" name="Line 6"/>
          <p:cNvSpPr>
            <a:spLocks noChangeShapeType="1"/>
          </p:cNvSpPr>
          <p:nvPr/>
        </p:nvSpPr>
        <p:spPr bwMode="auto">
          <a:xfrm flipV="1">
            <a:off x="4800600" y="810000"/>
            <a:ext cx="0" cy="338455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654" name="Line 7"/>
          <p:cNvSpPr>
            <a:spLocks noChangeShapeType="1"/>
          </p:cNvSpPr>
          <p:nvPr/>
        </p:nvSpPr>
        <p:spPr bwMode="auto">
          <a:xfrm>
            <a:off x="4821238" y="3570288"/>
            <a:ext cx="2446337" cy="11112"/>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655" name="Line 13"/>
          <p:cNvSpPr>
            <a:spLocks noChangeShapeType="1"/>
          </p:cNvSpPr>
          <p:nvPr/>
        </p:nvSpPr>
        <p:spPr bwMode="auto">
          <a:xfrm flipV="1">
            <a:off x="1828800" y="1004888"/>
            <a:ext cx="2946400" cy="4762"/>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656"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27</a:t>
            </a:r>
            <a:endParaRPr lang="en-US" sz="1000" dirty="0">
              <a:solidFill>
                <a:srgbClr val="3366FF"/>
              </a:solidFill>
            </a:endParaRPr>
          </a:p>
        </p:txBody>
      </p:sp>
      <p:sp>
        <p:nvSpPr>
          <p:cNvPr id="27657" name="Text Box 11"/>
          <p:cNvSpPr txBox="1">
            <a:spLocks noChangeArrowheads="1"/>
          </p:cNvSpPr>
          <p:nvPr/>
        </p:nvSpPr>
        <p:spPr bwMode="auto">
          <a:xfrm>
            <a:off x="4667250" y="4192588"/>
            <a:ext cx="352425" cy="184666"/>
          </a:xfrm>
          <a:prstGeom prst="rect">
            <a:avLst/>
          </a:prstGeom>
          <a:noFill/>
          <a:ln>
            <a:noFill/>
          </a:ln>
          <a:extLst/>
        </p:spPr>
        <p:txBody>
          <a:bodyPr wrap="square"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200" b="1" dirty="0" smtClean="0"/>
              <a:t>0.27</a:t>
            </a:r>
            <a:endParaRPr lang="en-US" sz="1200" b="1" dirty="0"/>
          </a:p>
        </p:txBody>
      </p:sp>
      <p:sp>
        <p:nvSpPr>
          <p:cNvPr id="27658" name="Text Box 11"/>
          <p:cNvSpPr txBox="1">
            <a:spLocks noChangeArrowheads="1"/>
          </p:cNvSpPr>
          <p:nvPr/>
        </p:nvSpPr>
        <p:spPr bwMode="auto">
          <a:xfrm>
            <a:off x="7313613" y="3487738"/>
            <a:ext cx="533400" cy="184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200" b="1" dirty="0" smtClean="0"/>
              <a:t>0.074</a:t>
            </a:r>
            <a:endParaRPr lang="en-US" sz="1200" b="1" dirty="0"/>
          </a:p>
        </p:txBody>
      </p:sp>
      <p:sp>
        <p:nvSpPr>
          <p:cNvPr id="27659" name="Text Box 11"/>
          <p:cNvSpPr txBox="1">
            <a:spLocks noChangeArrowheads="1"/>
          </p:cNvSpPr>
          <p:nvPr/>
        </p:nvSpPr>
        <p:spPr bwMode="auto">
          <a:xfrm>
            <a:off x="1406525" y="915988"/>
            <a:ext cx="4413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200" b="1" dirty="0" smtClean="0"/>
              <a:t>0.941</a:t>
            </a:r>
            <a:endParaRPr lang="en-US" sz="1200" b="1"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867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To show that the marginal effect varies, we will also calculate it for </a:t>
            </a:r>
            <a:r>
              <a:rPr lang="en-GB" sz="1500" b="1" i="1" dirty="0"/>
              <a:t>ASVABC</a:t>
            </a:r>
            <a:r>
              <a:rPr lang="en-GB" sz="1500" b="1" dirty="0"/>
              <a:t> equal to </a:t>
            </a:r>
            <a:r>
              <a:rPr lang="en-GB" sz="1500" b="1" dirty="0" smtClean="0"/>
              <a:t>‒2, two standard deviations below the mean.  </a:t>
            </a:r>
            <a:r>
              <a:rPr lang="en-GB" sz="1500" b="1" dirty="0"/>
              <a:t>For this value of </a:t>
            </a:r>
            <a:r>
              <a:rPr lang="en-GB" sz="1500" b="1" i="1" dirty="0"/>
              <a:t>ASVABC</a:t>
            </a:r>
            <a:r>
              <a:rPr lang="en-GB" sz="1500" b="1" dirty="0"/>
              <a:t>, the probability of graduating is only </a:t>
            </a:r>
            <a:r>
              <a:rPr lang="en-GB" sz="1500" b="1" dirty="0" smtClean="0"/>
              <a:t>43.5 </a:t>
            </a:r>
            <a:r>
              <a:rPr lang="en-GB" sz="1500" b="1" dirty="0"/>
              <a:t>percent.</a:t>
            </a:r>
            <a:endParaRPr lang="en-GB" sz="1500" b="1" dirty="0">
              <a:latin typeface="Times New Roman" pitchFamily="18" charset="0"/>
            </a:endParaRPr>
          </a:p>
        </p:txBody>
      </p:sp>
      <p:sp>
        <p:nvSpPr>
          <p:cNvPr id="28680"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28</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7" name="Rectangle 16"/>
          <p:cNvSpPr>
            <a:spLocks noChangeArrowheads="1"/>
          </p:cNvSpPr>
          <p:nvPr/>
        </p:nvSpPr>
        <p:spPr bwMode="auto">
          <a:xfrm>
            <a:off x="0" y="3235650"/>
            <a:ext cx="9144000" cy="964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23"/>
          <p:cNvSpPr>
            <a:spLocks noChangeArrowheads="1"/>
          </p:cNvSpPr>
          <p:nvPr/>
        </p:nvSpPr>
        <p:spPr bwMode="auto">
          <a:xfrm>
            <a:off x="0" y="2598450"/>
            <a:ext cx="9144000" cy="52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25"/>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
        <p:nvSpPr>
          <p:cNvPr id="28" name="Rectangle 27"/>
          <p:cNvSpPr>
            <a:spLocks noChangeArrowheads="1"/>
          </p:cNvSpPr>
          <p:nvPr/>
        </p:nvSpPr>
        <p:spPr bwMode="auto">
          <a:xfrm>
            <a:off x="0" y="1939650"/>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2"/>
          <p:cNvSpPr>
            <a:spLocks noChangeArrowheads="1"/>
          </p:cNvSpPr>
          <p:nvPr/>
        </p:nvSpPr>
        <p:spPr bwMode="auto">
          <a:xfrm>
            <a:off x="5868000" y="2004450"/>
            <a:ext cx="381000" cy="3746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032848878"/>
              </p:ext>
            </p:extLst>
          </p:nvPr>
        </p:nvGraphicFramePr>
        <p:xfrm>
          <a:off x="1682750" y="2038350"/>
          <a:ext cx="5881688" cy="381000"/>
        </p:xfrm>
        <a:graphic>
          <a:graphicData uri="http://schemas.openxmlformats.org/presentationml/2006/ole">
            <mc:AlternateContent xmlns:mc="http://schemas.openxmlformats.org/markup-compatibility/2006">
              <mc:Choice xmlns:v="urn:schemas-microsoft-com:vml" Requires="v">
                <p:oleObj spid="_x0000_s28797" name="Equation" r:id="rId3" imgW="5879880" imgH="380880" progId="Equation.DSMT4">
                  <p:embed/>
                </p:oleObj>
              </mc:Choice>
              <mc:Fallback>
                <p:oleObj name="Equation" r:id="rId3" imgW="5879880" imgH="380880" progId="Equation.DSMT4">
                  <p:embed/>
                  <p:pic>
                    <p:nvPicPr>
                      <p:cNvPr id="0" name="Object 28"/>
                      <p:cNvPicPr>
                        <a:picLocks noChangeAspect="1" noChangeArrowheads="1"/>
                      </p:cNvPicPr>
                      <p:nvPr/>
                    </p:nvPicPr>
                    <p:blipFill>
                      <a:blip r:embed="rId4"/>
                      <a:srcRect/>
                      <a:stretch>
                        <a:fillRect/>
                      </a:stretch>
                    </p:blipFill>
                    <p:spPr bwMode="auto">
                      <a:xfrm>
                        <a:off x="1682750" y="2038350"/>
                        <a:ext cx="5881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92058981"/>
              </p:ext>
            </p:extLst>
          </p:nvPr>
        </p:nvGraphicFramePr>
        <p:xfrm>
          <a:off x="1495425" y="2671763"/>
          <a:ext cx="2590800" cy="341312"/>
        </p:xfrm>
        <a:graphic>
          <a:graphicData uri="http://schemas.openxmlformats.org/presentationml/2006/ole">
            <mc:AlternateContent xmlns:mc="http://schemas.openxmlformats.org/markup-compatibility/2006">
              <mc:Choice xmlns:v="urn:schemas-microsoft-com:vml" Requires="v">
                <p:oleObj spid="_x0000_s28798" name="Equation" r:id="rId5" imgW="2590560" imgH="342720" progId="Equation.DSMT4">
                  <p:embed/>
                </p:oleObj>
              </mc:Choice>
              <mc:Fallback>
                <p:oleObj name="Equation" r:id="rId5" imgW="2590560" imgH="342720" progId="Equation.DSMT4">
                  <p:embed/>
                  <p:pic>
                    <p:nvPicPr>
                      <p:cNvPr id="0" name="Object 29"/>
                      <p:cNvPicPr>
                        <a:picLocks noChangeAspect="1" noChangeArrowheads="1"/>
                      </p:cNvPicPr>
                      <p:nvPr/>
                    </p:nvPicPr>
                    <p:blipFill>
                      <a:blip r:embed="rId6"/>
                      <a:srcRect/>
                      <a:stretch>
                        <a:fillRect/>
                      </a:stretch>
                    </p:blipFill>
                    <p:spPr bwMode="auto">
                      <a:xfrm>
                        <a:off x="1495425" y="2671763"/>
                        <a:ext cx="25908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653901353"/>
              </p:ext>
            </p:extLst>
          </p:nvPr>
        </p:nvGraphicFramePr>
        <p:xfrm>
          <a:off x="1728788" y="3321050"/>
          <a:ext cx="5208587" cy="723900"/>
        </p:xfrm>
        <a:graphic>
          <a:graphicData uri="http://schemas.openxmlformats.org/presentationml/2006/ole">
            <mc:AlternateContent xmlns:mc="http://schemas.openxmlformats.org/markup-compatibility/2006">
              <mc:Choice xmlns:v="urn:schemas-microsoft-com:vml" Requires="v">
                <p:oleObj spid="_x0000_s28799" name="Equation" r:id="rId7" imgW="5206680" imgH="723600" progId="Equation.DSMT4">
                  <p:embed/>
                </p:oleObj>
              </mc:Choice>
              <mc:Fallback>
                <p:oleObj name="Equation" r:id="rId7" imgW="5206680" imgH="723600" progId="Equation.DSMT4">
                  <p:embed/>
                  <p:pic>
                    <p:nvPicPr>
                      <p:cNvPr id="0" name="Object 30"/>
                      <p:cNvPicPr>
                        <a:picLocks noChangeAspect="1" noChangeArrowheads="1"/>
                      </p:cNvPicPr>
                      <p:nvPr/>
                    </p:nvPicPr>
                    <p:blipFill>
                      <a:blip r:embed="rId8"/>
                      <a:srcRect/>
                      <a:stretch>
                        <a:fillRect/>
                      </a:stretch>
                    </p:blipFill>
                    <p:spPr bwMode="auto">
                      <a:xfrm>
                        <a:off x="1728788" y="3321050"/>
                        <a:ext cx="5208587"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3075" name="Object 7"/>
          <p:cNvGraphicFramePr>
            <a:graphicFrameLocks noChangeAspect="1"/>
          </p:cNvGraphicFramePr>
          <p:nvPr>
            <p:extLst>
              <p:ext uri="{D42A27DB-BD31-4B8C-83A1-F6EECF244321}">
                <p14:modId xmlns:p14="http://schemas.microsoft.com/office/powerpoint/2010/main" val="1327309704"/>
              </p:ext>
            </p:extLst>
          </p:nvPr>
        </p:nvGraphicFramePr>
        <p:xfrm>
          <a:off x="827088" y="611188"/>
          <a:ext cx="7761287" cy="4773612"/>
        </p:xfrm>
        <a:graphic>
          <a:graphicData uri="http://schemas.openxmlformats.org/presentationml/2006/ole">
            <mc:AlternateContent xmlns:mc="http://schemas.openxmlformats.org/markup-compatibility/2006">
              <mc:Choice xmlns:v="urn:schemas-microsoft-com:vml" Requires="v">
                <p:oleObj spid="_x0000_s3229" name="Worksheet" r:id="rId4" imgW="9306151" imgH="5724766" progId="Excel.Sheet.8">
                  <p:embed/>
                </p:oleObj>
              </mc:Choice>
              <mc:Fallback>
                <p:oleObj name="Worksheet" r:id="rId4" imgW="9306151" imgH="5724766" progId="Excel.Shee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6111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6" name="Object 8"/>
          <p:cNvGraphicFramePr>
            <a:graphicFrameLocks noChangeAspect="1"/>
          </p:cNvGraphicFramePr>
          <p:nvPr>
            <p:extLst>
              <p:ext uri="{D42A27DB-BD31-4B8C-83A1-F6EECF244321}">
                <p14:modId xmlns:p14="http://schemas.microsoft.com/office/powerpoint/2010/main" val="1866023116"/>
              </p:ext>
            </p:extLst>
          </p:nvPr>
        </p:nvGraphicFramePr>
        <p:xfrm>
          <a:off x="8043863" y="4954588"/>
          <a:ext cx="265112" cy="265112"/>
        </p:xfrm>
        <a:graphic>
          <a:graphicData uri="http://schemas.openxmlformats.org/presentationml/2006/ole">
            <mc:AlternateContent xmlns:mc="http://schemas.openxmlformats.org/markup-compatibility/2006">
              <mc:Choice xmlns:v="urn:schemas-microsoft-com:vml" Requires="v">
                <p:oleObj spid="_x0000_s3230" name="Equation" r:id="rId6" imgW="266353" imgH="266353" progId="Equation.3">
                  <p:embed/>
                </p:oleObj>
              </mc:Choice>
              <mc:Fallback>
                <p:oleObj name="Equation" r:id="rId6" imgW="266353" imgH="266353"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3863" y="4954588"/>
                        <a:ext cx="265112"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8" name="Object 10"/>
          <p:cNvGraphicFramePr>
            <a:graphicFrameLocks noChangeAspect="1"/>
          </p:cNvGraphicFramePr>
          <p:nvPr>
            <p:extLst>
              <p:ext uri="{D42A27DB-BD31-4B8C-83A1-F6EECF244321}">
                <p14:modId xmlns:p14="http://schemas.microsoft.com/office/powerpoint/2010/main" val="1888021585"/>
              </p:ext>
            </p:extLst>
          </p:nvPr>
        </p:nvGraphicFramePr>
        <p:xfrm>
          <a:off x="587375" y="1108075"/>
          <a:ext cx="723900" cy="354013"/>
        </p:xfrm>
        <a:graphic>
          <a:graphicData uri="http://schemas.openxmlformats.org/presentationml/2006/ole">
            <mc:AlternateContent xmlns:mc="http://schemas.openxmlformats.org/markup-compatibility/2006">
              <mc:Choice xmlns:v="urn:schemas-microsoft-com:vml" Requires="v">
                <p:oleObj spid="_x0000_s3231" name="Equation" r:id="rId8" imgW="723600" imgH="355320" progId="Equation.3">
                  <p:embed/>
                </p:oleObj>
              </mc:Choice>
              <mc:Fallback>
                <p:oleObj name="Equation" r:id="rId8" imgW="723600" imgH="355320" progId="Equation.3">
                  <p:embed/>
                  <p:pic>
                    <p:nvPicPr>
                      <p:cNvPr id="0" name="Object 10"/>
                      <p:cNvPicPr>
                        <a:picLocks noChangeAspect="1" noChangeArrowheads="1"/>
                      </p:cNvPicPr>
                      <p:nvPr/>
                    </p:nvPicPr>
                    <p:blipFill>
                      <a:blip r:embed="rId9"/>
                      <a:srcRect/>
                      <a:stretch>
                        <a:fillRect/>
                      </a:stretch>
                    </p:blipFill>
                    <p:spPr bwMode="auto">
                      <a:xfrm>
                        <a:off x="587375" y="1108075"/>
                        <a:ext cx="7239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8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usual way of avoiding this problem is to hypothesize that the probability is a sigmoid (</a:t>
            </a:r>
            <a:r>
              <a:rPr lang="en-GB" sz="1500" b="1" i="1"/>
              <a:t>S</a:t>
            </a:r>
            <a:r>
              <a:rPr lang="en-GB" sz="1500" b="1"/>
              <a:t>-shaped) function of </a:t>
            </a:r>
            <a:r>
              <a:rPr lang="en-GB" sz="1500" b="1" i="1"/>
              <a:t>Z</a:t>
            </a:r>
            <a:r>
              <a:rPr lang="en-GB" sz="1500" b="1"/>
              <a:t>, </a:t>
            </a:r>
            <a:r>
              <a:rPr lang="en-GB" sz="1500" b="1" i="1"/>
              <a:t>F</a:t>
            </a:r>
            <a:r>
              <a:rPr lang="en-GB" sz="1500" b="1"/>
              <a:t>(</a:t>
            </a:r>
            <a:r>
              <a:rPr lang="en-GB" sz="1500" b="1" i="1"/>
              <a:t>Z</a:t>
            </a:r>
            <a:r>
              <a:rPr lang="en-GB" sz="1500" b="1"/>
              <a:t>), where </a:t>
            </a:r>
            <a:r>
              <a:rPr lang="en-GB" sz="1500" b="1" i="1"/>
              <a:t>Z</a:t>
            </a:r>
            <a:r>
              <a:rPr lang="en-GB" sz="1500" b="1"/>
              <a:t> is a function of the explanatory variables.</a:t>
            </a:r>
            <a:endParaRPr lang="en-GB" sz="1500" b="1">
              <a:latin typeface="Times New Roman" pitchFamily="18" charset="0"/>
            </a:endParaRPr>
          </a:p>
        </p:txBody>
      </p:sp>
      <p:sp>
        <p:nvSpPr>
          <p:cNvPr id="3083"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a:solidFill>
                  <a:srgbClr val="3366FF"/>
                </a:solidFill>
              </a:rPr>
              <a:t>	2</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9" name="Rectangle 18"/>
          <p:cNvSpPr/>
          <p:nvPr/>
        </p:nvSpPr>
        <p:spPr bwMode="auto">
          <a:xfrm>
            <a:off x="1733550" y="742950"/>
            <a:ext cx="2733675" cy="1590675"/>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0" name="Object 9"/>
          <p:cNvGraphicFramePr>
            <a:graphicFrameLocks noChangeAspect="1"/>
          </p:cNvGraphicFramePr>
          <p:nvPr>
            <p:extLst>
              <p:ext uri="{D42A27DB-BD31-4B8C-83A1-F6EECF244321}">
                <p14:modId xmlns:p14="http://schemas.microsoft.com/office/powerpoint/2010/main" val="126141577"/>
              </p:ext>
            </p:extLst>
          </p:nvPr>
        </p:nvGraphicFramePr>
        <p:xfrm>
          <a:off x="1911350" y="844550"/>
          <a:ext cx="2413000" cy="722313"/>
        </p:xfrm>
        <a:graphic>
          <a:graphicData uri="http://schemas.openxmlformats.org/presentationml/2006/ole">
            <mc:AlternateContent xmlns:mc="http://schemas.openxmlformats.org/markup-compatibility/2006">
              <mc:Choice xmlns:v="urn:schemas-microsoft-com:vml" Requires="v">
                <p:oleObj spid="_x0000_s3232" name="Equation" r:id="rId10" imgW="2412720" imgH="723600" progId="Equation.3">
                  <p:embed/>
                </p:oleObj>
              </mc:Choice>
              <mc:Fallback>
                <p:oleObj name="Equation" r:id="rId10" imgW="2412720" imgH="723600" progId="Equation.3">
                  <p:embed/>
                  <p:pic>
                    <p:nvPicPr>
                      <p:cNvPr id="0" name=""/>
                      <p:cNvPicPr>
                        <a:picLocks noChangeAspect="1" noChangeArrowheads="1"/>
                      </p:cNvPicPr>
                      <p:nvPr/>
                    </p:nvPicPr>
                    <p:blipFill>
                      <a:blip r:embed="rId11"/>
                      <a:srcRect/>
                      <a:stretch>
                        <a:fillRect/>
                      </a:stretch>
                    </p:blipFill>
                    <p:spPr bwMode="auto">
                      <a:xfrm>
                        <a:off x="1911350" y="84455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13"/>
          <p:cNvGraphicFramePr>
            <a:graphicFrameLocks noChangeAspect="1"/>
          </p:cNvGraphicFramePr>
          <p:nvPr>
            <p:extLst>
              <p:ext uri="{D42A27DB-BD31-4B8C-83A1-F6EECF244321}">
                <p14:modId xmlns:p14="http://schemas.microsoft.com/office/powerpoint/2010/main" val="234820149"/>
              </p:ext>
            </p:extLst>
          </p:nvPr>
        </p:nvGraphicFramePr>
        <p:xfrm>
          <a:off x="1885950" y="1768475"/>
          <a:ext cx="1739900" cy="368300"/>
        </p:xfrm>
        <a:graphic>
          <a:graphicData uri="http://schemas.openxmlformats.org/presentationml/2006/ole">
            <mc:AlternateContent xmlns:mc="http://schemas.openxmlformats.org/markup-compatibility/2006">
              <mc:Choice xmlns:v="urn:schemas-microsoft-com:vml" Requires="v">
                <p:oleObj spid="_x0000_s3233" name="Equation" r:id="rId12" imgW="1739900" imgH="368300" progId="Equation.3">
                  <p:embed/>
                </p:oleObj>
              </mc:Choice>
              <mc:Fallback>
                <p:oleObj name="Equation" r:id="rId12" imgW="1739900" imgH="3683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85950" y="1768475"/>
                        <a:ext cx="1739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9" name="Rectangle 11"/>
          <p:cNvSpPr>
            <a:spLocks noChangeArrowheads="1"/>
          </p:cNvSpPr>
          <p:nvPr/>
        </p:nvSpPr>
        <p:spPr bwMode="auto">
          <a:xfrm>
            <a:off x="3181350" y="828674"/>
            <a:ext cx="1200150" cy="819151"/>
          </a:xfrm>
          <a:prstGeom prst="rect">
            <a:avLst/>
          </a:prstGeom>
          <a:solidFill>
            <a:srgbClr val="F8F8FA"/>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9700"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For </a:t>
            </a:r>
            <a:r>
              <a:rPr lang="en-GB" sz="1500" b="1" i="1" dirty="0"/>
              <a:t>ASVABC</a:t>
            </a:r>
            <a:r>
              <a:rPr lang="en-GB" sz="1500" b="1" dirty="0"/>
              <a:t> equal to ‒</a:t>
            </a:r>
            <a:r>
              <a:rPr lang="en-GB" sz="1500" b="1" dirty="0" smtClean="0"/>
              <a:t>2, </a:t>
            </a:r>
            <a:r>
              <a:rPr lang="en-GB" sz="1500" b="1" dirty="0"/>
              <a:t>a one </a:t>
            </a:r>
            <a:r>
              <a:rPr lang="en-GB" sz="1500" b="1" dirty="0" smtClean="0"/>
              <a:t>unit </a:t>
            </a:r>
            <a:r>
              <a:rPr lang="en-GB" sz="1500" b="1" dirty="0"/>
              <a:t>increase in </a:t>
            </a:r>
            <a:r>
              <a:rPr lang="en-GB" sz="1500" b="1" i="1" dirty="0"/>
              <a:t>ASVABC</a:t>
            </a:r>
            <a:r>
              <a:rPr lang="en-GB" sz="1500" b="1" dirty="0"/>
              <a:t> increases the probability of graduating by </a:t>
            </a:r>
            <a:r>
              <a:rPr lang="en-GB" sz="1500" b="1" dirty="0" smtClean="0"/>
              <a:t>32.9 </a:t>
            </a:r>
            <a:r>
              <a:rPr lang="en-GB" sz="1500" b="1" dirty="0"/>
              <a:t>percent.</a:t>
            </a:r>
            <a:endParaRPr lang="en-GB" sz="1500" b="1" dirty="0">
              <a:latin typeface="Times New Roman" pitchFamily="18" charset="0"/>
            </a:endParaRPr>
          </a:p>
        </p:txBody>
      </p:sp>
      <p:sp>
        <p:nvSpPr>
          <p:cNvPr id="29704"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29</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22" name="Rectangle 21"/>
          <p:cNvSpPr>
            <a:spLocks noChangeArrowheads="1"/>
          </p:cNvSpPr>
          <p:nvPr/>
        </p:nvSpPr>
        <p:spPr bwMode="auto">
          <a:xfrm>
            <a:off x="0" y="2598450"/>
            <a:ext cx="9144000" cy="52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5"/>
          <p:cNvSpPr>
            <a:spLocks noChangeArrowheads="1"/>
          </p:cNvSpPr>
          <p:nvPr/>
        </p:nvSpPr>
        <p:spPr bwMode="auto">
          <a:xfrm>
            <a:off x="0" y="548369"/>
            <a:ext cx="9144000" cy="128995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4" name="Rectangle 23"/>
          <p:cNvSpPr>
            <a:spLocks noChangeArrowheads="1"/>
          </p:cNvSpPr>
          <p:nvPr/>
        </p:nvSpPr>
        <p:spPr bwMode="auto">
          <a:xfrm>
            <a:off x="365125" y="637200"/>
            <a:ext cx="1353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11"/>
          <p:cNvSpPr txBox="1">
            <a:spLocks noChangeArrowheads="1"/>
          </p:cNvSpPr>
          <p:nvPr/>
        </p:nvSpPr>
        <p:spPr bwMode="auto">
          <a:xfrm>
            <a:off x="301625" y="597601"/>
            <a:ext cx="8532813" cy="1193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a:t>
            </a:r>
            <a:r>
              <a:rPr lang="en-US" b="1" dirty="0" smtClean="0">
                <a:latin typeface="Courier New" pitchFamily="49" charset="0"/>
              </a:rPr>
              <a:t>2.640667</a:t>
            </a:r>
            <a:endParaRPr lang="en-US" b="1" dirty="0">
              <a:latin typeface="Courier New" pitchFamily="49" charset="0"/>
            </a:endParaRPr>
          </a:p>
        </p:txBody>
      </p:sp>
      <p:sp>
        <p:nvSpPr>
          <p:cNvPr id="26" name="Rectangle 25"/>
          <p:cNvSpPr>
            <a:spLocks noChangeArrowheads="1"/>
          </p:cNvSpPr>
          <p:nvPr/>
        </p:nvSpPr>
        <p:spPr bwMode="auto">
          <a:xfrm>
            <a:off x="0" y="1939650"/>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2"/>
          <p:cNvSpPr>
            <a:spLocks noChangeArrowheads="1"/>
          </p:cNvSpPr>
          <p:nvPr/>
        </p:nvSpPr>
        <p:spPr bwMode="auto">
          <a:xfrm>
            <a:off x="5868000" y="2004450"/>
            <a:ext cx="381000" cy="3746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1837288858"/>
              </p:ext>
            </p:extLst>
          </p:nvPr>
        </p:nvGraphicFramePr>
        <p:xfrm>
          <a:off x="1682750" y="2038350"/>
          <a:ext cx="5881688" cy="381000"/>
        </p:xfrm>
        <a:graphic>
          <a:graphicData uri="http://schemas.openxmlformats.org/presentationml/2006/ole">
            <mc:AlternateContent xmlns:mc="http://schemas.openxmlformats.org/markup-compatibility/2006">
              <mc:Choice xmlns:v="urn:schemas-microsoft-com:vml" Requires="v">
                <p:oleObj spid="_x0000_s29844" name="Equation" r:id="rId3" imgW="5879880" imgH="380880" progId="Equation.DSMT4">
                  <p:embed/>
                </p:oleObj>
              </mc:Choice>
              <mc:Fallback>
                <p:oleObj name="Equation" r:id="rId3" imgW="5879880" imgH="380880" progId="Equation.DSMT4">
                  <p:embed/>
                  <p:pic>
                    <p:nvPicPr>
                      <p:cNvPr id="0" name=""/>
                      <p:cNvPicPr>
                        <a:picLocks noChangeAspect="1" noChangeArrowheads="1"/>
                      </p:cNvPicPr>
                      <p:nvPr/>
                    </p:nvPicPr>
                    <p:blipFill>
                      <a:blip r:embed="rId4"/>
                      <a:srcRect/>
                      <a:stretch>
                        <a:fillRect/>
                      </a:stretch>
                    </p:blipFill>
                    <p:spPr bwMode="auto">
                      <a:xfrm>
                        <a:off x="1682750" y="2038350"/>
                        <a:ext cx="5881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785784532"/>
              </p:ext>
            </p:extLst>
          </p:nvPr>
        </p:nvGraphicFramePr>
        <p:xfrm>
          <a:off x="1495425" y="2671763"/>
          <a:ext cx="2590800" cy="341312"/>
        </p:xfrm>
        <a:graphic>
          <a:graphicData uri="http://schemas.openxmlformats.org/presentationml/2006/ole">
            <mc:AlternateContent xmlns:mc="http://schemas.openxmlformats.org/markup-compatibility/2006">
              <mc:Choice xmlns:v="urn:schemas-microsoft-com:vml" Requires="v">
                <p:oleObj spid="_x0000_s29845" name="Equation" r:id="rId5" imgW="2590560" imgH="342720" progId="Equation.DSMT4">
                  <p:embed/>
                </p:oleObj>
              </mc:Choice>
              <mc:Fallback>
                <p:oleObj name="Equation" r:id="rId5" imgW="2590560" imgH="342720" progId="Equation.DSMT4">
                  <p:embed/>
                  <p:pic>
                    <p:nvPicPr>
                      <p:cNvPr id="0" name=""/>
                      <p:cNvPicPr>
                        <a:picLocks noChangeAspect="1" noChangeArrowheads="1"/>
                      </p:cNvPicPr>
                      <p:nvPr/>
                    </p:nvPicPr>
                    <p:blipFill>
                      <a:blip r:embed="rId6"/>
                      <a:srcRect/>
                      <a:stretch>
                        <a:fillRect/>
                      </a:stretch>
                    </p:blipFill>
                    <p:spPr bwMode="auto">
                      <a:xfrm>
                        <a:off x="1495425" y="2671763"/>
                        <a:ext cx="25908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4413600"/>
            <a:ext cx="9144000" cy="96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3235650"/>
            <a:ext cx="9144000" cy="1068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165322790"/>
              </p:ext>
            </p:extLst>
          </p:nvPr>
        </p:nvGraphicFramePr>
        <p:xfrm>
          <a:off x="1176338" y="3289300"/>
          <a:ext cx="6161087" cy="965200"/>
        </p:xfrm>
        <a:graphic>
          <a:graphicData uri="http://schemas.openxmlformats.org/presentationml/2006/ole">
            <mc:AlternateContent xmlns:mc="http://schemas.openxmlformats.org/markup-compatibility/2006">
              <mc:Choice xmlns:v="urn:schemas-microsoft-com:vml" Requires="v">
                <p:oleObj spid="_x0000_s29846" name="Equation" r:id="rId7" imgW="6159240" imgH="965160" progId="Equation.DSMT4">
                  <p:embed/>
                </p:oleObj>
              </mc:Choice>
              <mc:Fallback>
                <p:oleObj name="Equation" r:id="rId7" imgW="6159240" imgH="965160" progId="Equation.DSMT4">
                  <p:embed/>
                  <p:pic>
                    <p:nvPicPr>
                      <p:cNvPr id="0" name="Object 31"/>
                      <p:cNvPicPr>
                        <a:picLocks noChangeAspect="1" noChangeArrowheads="1"/>
                      </p:cNvPicPr>
                      <p:nvPr/>
                    </p:nvPicPr>
                    <p:blipFill>
                      <a:blip r:embed="rId8"/>
                      <a:srcRect/>
                      <a:stretch>
                        <a:fillRect/>
                      </a:stretch>
                    </p:blipFill>
                    <p:spPr bwMode="auto">
                      <a:xfrm>
                        <a:off x="1176338" y="3289300"/>
                        <a:ext cx="6161087"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162245917"/>
              </p:ext>
            </p:extLst>
          </p:nvPr>
        </p:nvGraphicFramePr>
        <p:xfrm>
          <a:off x="1409700" y="4495800"/>
          <a:ext cx="6565900" cy="800100"/>
        </p:xfrm>
        <a:graphic>
          <a:graphicData uri="http://schemas.openxmlformats.org/presentationml/2006/ole">
            <mc:AlternateContent xmlns:mc="http://schemas.openxmlformats.org/markup-compatibility/2006">
              <mc:Choice xmlns:v="urn:schemas-microsoft-com:vml" Requires="v">
                <p:oleObj spid="_x0000_s29847" name="Equation" r:id="rId9" imgW="6565680" imgH="799920" progId="Equation.DSMT4">
                  <p:embed/>
                </p:oleObj>
              </mc:Choice>
              <mc:Fallback>
                <p:oleObj name="Equation" r:id="rId9" imgW="6565680" imgH="799920" progId="Equation.DSMT4">
                  <p:embed/>
                  <p:pic>
                    <p:nvPicPr>
                      <p:cNvPr id="0" name="Object 32"/>
                      <p:cNvPicPr>
                        <a:picLocks noChangeAspect="1" noChangeArrowheads="1"/>
                      </p:cNvPicPr>
                      <p:nvPr/>
                    </p:nvPicPr>
                    <p:blipFill>
                      <a:blip r:embed="rId10"/>
                      <a:srcRect/>
                      <a:stretch>
                        <a:fillRect/>
                      </a:stretch>
                    </p:blipFill>
                    <p:spPr bwMode="auto">
                      <a:xfrm>
                        <a:off x="1409700" y="4495800"/>
                        <a:ext cx="65659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583200"/>
            <a:ext cx="8280000" cy="4856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600" y="604800"/>
            <a:ext cx="7187952" cy="43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23"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For an individual with a score of </a:t>
            </a:r>
            <a:r>
              <a:rPr lang="en-GB" sz="1500" b="1" dirty="0" smtClean="0"/>
              <a:t>‒2, </a:t>
            </a:r>
            <a:r>
              <a:rPr lang="en-GB" sz="1500" b="1" dirty="0"/>
              <a:t>with only a </a:t>
            </a:r>
            <a:r>
              <a:rPr lang="en-GB" sz="1500" b="1" dirty="0" smtClean="0"/>
              <a:t>44 </a:t>
            </a:r>
            <a:r>
              <a:rPr lang="en-GB" sz="1500" b="1" dirty="0"/>
              <a:t>percent probability of graduating, an increase in the score has a relatively large impact.</a:t>
            </a:r>
            <a:endParaRPr lang="en-GB" sz="1500" b="1" dirty="0">
              <a:latin typeface="Times New Roman" pitchFamily="18" charset="0"/>
            </a:endParaRPr>
          </a:p>
        </p:txBody>
      </p:sp>
      <p:sp>
        <p:nvSpPr>
          <p:cNvPr id="30726" name="Line 22"/>
          <p:cNvSpPr>
            <a:spLocks noChangeShapeType="1"/>
          </p:cNvSpPr>
          <p:nvPr/>
        </p:nvSpPr>
        <p:spPr bwMode="auto">
          <a:xfrm flipH="1" flipV="1">
            <a:off x="2728913" y="815975"/>
            <a:ext cx="4762" cy="339407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727" name="Line 23"/>
          <p:cNvSpPr>
            <a:spLocks noChangeShapeType="1"/>
          </p:cNvSpPr>
          <p:nvPr/>
        </p:nvSpPr>
        <p:spPr bwMode="auto">
          <a:xfrm>
            <a:off x="2730500" y="1430338"/>
            <a:ext cx="45360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728" name="Line 25"/>
          <p:cNvSpPr>
            <a:spLocks noChangeShapeType="1"/>
          </p:cNvSpPr>
          <p:nvPr/>
        </p:nvSpPr>
        <p:spPr bwMode="auto">
          <a:xfrm>
            <a:off x="1827213" y="2714400"/>
            <a:ext cx="8748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729"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30</a:t>
            </a:r>
            <a:endParaRPr lang="en-US" sz="1000" dirty="0">
              <a:solidFill>
                <a:srgbClr val="3366FF"/>
              </a:solidFill>
            </a:endParaRPr>
          </a:p>
        </p:txBody>
      </p:sp>
      <p:sp>
        <p:nvSpPr>
          <p:cNvPr id="30731" name="Text Box 11"/>
          <p:cNvSpPr txBox="1">
            <a:spLocks noChangeArrowheads="1"/>
          </p:cNvSpPr>
          <p:nvPr/>
        </p:nvSpPr>
        <p:spPr bwMode="auto">
          <a:xfrm>
            <a:off x="1397000" y="2640013"/>
            <a:ext cx="5334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200" b="1" dirty="0" smtClean="0"/>
              <a:t>0.435</a:t>
            </a:r>
            <a:endParaRPr lang="en-US" sz="1200" b="1" dirty="0"/>
          </a:p>
        </p:txBody>
      </p:sp>
      <p:sp>
        <p:nvSpPr>
          <p:cNvPr id="30732" name="Text Box 11"/>
          <p:cNvSpPr txBox="1">
            <a:spLocks noChangeArrowheads="1"/>
          </p:cNvSpPr>
          <p:nvPr/>
        </p:nvSpPr>
        <p:spPr bwMode="auto">
          <a:xfrm>
            <a:off x="7323138" y="1325563"/>
            <a:ext cx="533400" cy="184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200" b="1" dirty="0" smtClean="0"/>
              <a:t>0.329</a:t>
            </a:r>
            <a:endParaRPr lang="en-US" sz="1200" b="1"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67"/>
            <a:ext cx="9144000" cy="3337833"/>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1746" name="Rectangle 8"/>
          <p:cNvSpPr>
            <a:spLocks noChangeArrowheads="1"/>
          </p:cNvSpPr>
          <p:nvPr/>
        </p:nvSpPr>
        <p:spPr bwMode="auto">
          <a:xfrm>
            <a:off x="365125" y="2537100"/>
            <a:ext cx="2520000" cy="11144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747" name="Rectangle 7"/>
          <p:cNvSpPr>
            <a:spLocks noChangeArrowheads="1"/>
          </p:cNvSpPr>
          <p:nvPr/>
        </p:nvSpPr>
        <p:spPr bwMode="auto">
          <a:xfrm>
            <a:off x="365125" y="637200"/>
            <a:ext cx="3271838"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748" name="Text Box 2"/>
          <p:cNvSpPr txBox="1">
            <a:spLocks noChangeArrowheads="1"/>
          </p:cNvSpPr>
          <p:nvPr/>
        </p:nvSpPr>
        <p:spPr bwMode="auto">
          <a:xfrm>
            <a:off x="301625" y="597600"/>
            <a:ext cx="8532813" cy="3231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logit</a:t>
            </a:r>
            <a:r>
              <a:rPr lang="en-US" b="1" dirty="0">
                <a:latin typeface="Courier New" pitchFamily="49" charset="0"/>
                <a:cs typeface="Courier New" pitchFamily="49" charset="0"/>
              </a:rPr>
              <a:t> GRAD ASVABC SM SF MALE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Logistic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LR chi2(4)      =      62.72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 likelihood = -126.74232                     Pseudo R2       =     0.1984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GRAD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1.145117   .2108465     5.43   0.000      .731865    1.558368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SM |   .1250287    .078239     1.60   0.110     -.028317    .2783744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SF |   .1077591   .0729015     1.48   0.139    -.0351251    .2506434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-.3405648   .3390381    -1.00   0.315    -1.005067    .3239376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-.350845   1.031741    -0.34   0.734     -2.37302     1.67133</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
        <p:nvSpPr>
          <p:cNvPr id="3174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Here is the output for a model with a somewhat better </a:t>
            </a:r>
            <a:r>
              <a:rPr lang="en-GB" sz="1500" b="1" dirty="0" smtClean="0"/>
              <a:t>specification, with the iteration messages deleted. </a:t>
            </a:r>
            <a:endParaRPr lang="en-GB" sz="1500" b="1" dirty="0">
              <a:latin typeface="Times New Roman" pitchFamily="18" charset="0"/>
            </a:endParaRPr>
          </a:p>
        </p:txBody>
      </p:sp>
      <p:sp>
        <p:nvSpPr>
          <p:cNvPr id="3175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31</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48368"/>
            <a:ext cx="9144000" cy="1890032"/>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2770" name="Rectangle 9"/>
          <p:cNvSpPr>
            <a:spLocks noChangeArrowheads="1"/>
          </p:cNvSpPr>
          <p:nvPr/>
        </p:nvSpPr>
        <p:spPr bwMode="auto">
          <a:xfrm>
            <a:off x="365125" y="637200"/>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1" name="Text Box 2"/>
          <p:cNvSpPr txBox="1">
            <a:spLocks noChangeArrowheads="1"/>
          </p:cNvSpPr>
          <p:nvPr/>
        </p:nvSpPr>
        <p:spPr bwMode="auto">
          <a:xfrm>
            <a:off x="301625" y="597600"/>
            <a:ext cx="8532813" cy="2049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gn="just"/>
            <a:r>
              <a:rPr lang="en-US" b="1" dirty="0" smtClean="0">
                <a:latin typeface="Courier New" pitchFamily="49" charset="0"/>
              </a:rPr>
              <a:t>. </a:t>
            </a:r>
            <a:r>
              <a:rPr lang="en-US" b="1" dirty="0">
                <a:latin typeface="Courier New" pitchFamily="49" charset="0"/>
              </a:rPr>
              <a:t>sum ASVABC SM SF MALE</a:t>
            </a:r>
          </a:p>
          <a:p>
            <a:pPr algn="just"/>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Variable |       </a:t>
            </a:r>
            <a:r>
              <a:rPr lang="en-US" b="1" dirty="0" err="1">
                <a:latin typeface="Courier New" pitchFamily="49" charset="0"/>
              </a:rPr>
              <a:t>Obs</a:t>
            </a:r>
            <a:r>
              <a:rPr lang="en-US" b="1" dirty="0">
                <a:latin typeface="Courier New" pitchFamily="49" charset="0"/>
              </a:rPr>
              <a:t>        Mean    Std. Dev.       Min        Max</a:t>
            </a:r>
          </a:p>
          <a:p>
            <a:pPr algn="just"/>
            <a:r>
              <a:rPr lang="en-US" b="1" dirty="0" smtClean="0">
                <a:latin typeface="Courier New" pitchFamily="49" charset="0"/>
              </a:rPr>
              <a:t>-----------+--------------------------------------------------------</a:t>
            </a:r>
            <a:endParaRPr lang="en-US" b="1" dirty="0">
              <a:latin typeface="Courier New" pitchFamily="49" charset="0"/>
            </a:endParaRPr>
          </a:p>
          <a:p>
            <a:pPr algn="just"/>
            <a:r>
              <a:rPr lang="en-US" b="1" dirty="0" smtClean="0">
                <a:latin typeface="Courier New" pitchFamily="49" charset="0"/>
              </a:rPr>
              <a:t>    </a:t>
            </a:r>
            <a:r>
              <a:rPr lang="en-US" b="1" dirty="0">
                <a:latin typeface="Courier New" pitchFamily="49" charset="0"/>
              </a:rPr>
              <a:t>ASVABC |       500    .2715089    .8985844  -2.219903   2.640667</a:t>
            </a:r>
          </a:p>
          <a:p>
            <a:pPr algn="just"/>
            <a:r>
              <a:rPr lang="en-US" b="1" dirty="0" smtClean="0">
                <a:latin typeface="Courier New" pitchFamily="49" charset="0"/>
              </a:rPr>
              <a:t>        </a:t>
            </a:r>
            <a:r>
              <a:rPr lang="en-US" b="1" dirty="0">
                <a:latin typeface="Courier New" pitchFamily="49" charset="0"/>
              </a:rPr>
              <a:t>SM |       500      13.542    2.649202          1         20</a:t>
            </a:r>
          </a:p>
          <a:p>
            <a:pPr algn="just"/>
            <a:r>
              <a:rPr lang="en-US" b="1" dirty="0" smtClean="0">
                <a:latin typeface="Courier New" pitchFamily="49" charset="0"/>
              </a:rPr>
              <a:t>        </a:t>
            </a:r>
            <a:r>
              <a:rPr lang="en-US" b="1" dirty="0">
                <a:latin typeface="Courier New" pitchFamily="49" charset="0"/>
              </a:rPr>
              <a:t>SF |       500      13.282    2.877331          3         20</a:t>
            </a:r>
          </a:p>
          <a:p>
            <a:pPr algn="just"/>
            <a:r>
              <a:rPr lang="en-US" b="1" dirty="0" smtClean="0">
                <a:latin typeface="Courier New" pitchFamily="49" charset="0"/>
              </a:rPr>
              <a:t>      </a:t>
            </a:r>
            <a:r>
              <a:rPr lang="en-US" b="1" dirty="0">
                <a:latin typeface="Courier New" pitchFamily="49" charset="0"/>
              </a:rPr>
              <a:t>MALE |       500          .5    .5005008          0          1</a:t>
            </a:r>
          </a:p>
          <a:p>
            <a:pPr algn="just"/>
            <a:endParaRPr lang="en-GB" b="1" dirty="0">
              <a:latin typeface="Courier New" pitchFamily="49" charset="0"/>
            </a:endParaRPr>
          </a:p>
        </p:txBody>
      </p:sp>
      <p:sp>
        <p:nvSpPr>
          <p:cNvPr id="32772"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will estimate the marginal effects, putting all the explanatory variables equal to their sample means.</a:t>
            </a:r>
            <a:endParaRPr lang="en-GB" sz="1500" b="1">
              <a:latin typeface="Times New Roman" pitchFamily="18" charset="0"/>
            </a:endParaRPr>
          </a:p>
        </p:txBody>
      </p:sp>
      <p:sp>
        <p:nvSpPr>
          <p:cNvPr id="32774"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32</a:t>
            </a:r>
            <a:endParaRPr lang="en-US" sz="1000" dirty="0">
              <a:solidFill>
                <a:srgbClr val="3366FF"/>
              </a:solidFill>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5943600" y="1219200"/>
            <a:ext cx="2286000" cy="3124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Text Box 8"/>
          <p:cNvSpPr txBox="1">
            <a:spLocks noChangeArrowheads="1"/>
          </p:cNvSpPr>
          <p:nvPr/>
        </p:nvSpPr>
        <p:spPr bwMode="auto">
          <a:xfrm>
            <a:off x="3683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a:t>Logit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1.1451</a:t>
            </a:r>
            <a:r>
              <a:rPr lang="en-US" sz="1800" b="1" dirty="0"/>
              <a:t>	</a:t>
            </a:r>
            <a:r>
              <a:rPr lang="en-US" sz="1800" b="1" dirty="0" smtClean="0"/>
              <a:t>0.3109</a:t>
            </a:r>
            <a:r>
              <a:rPr lang="en-US" sz="1800" b="1" dirty="0"/>
              <a:t>	</a:t>
            </a:r>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0.1250</a:t>
            </a:r>
            <a:r>
              <a:rPr lang="en-US" sz="1800" b="1" dirty="0"/>
              <a:t>	</a:t>
            </a:r>
            <a:r>
              <a:rPr lang="en-US" sz="1800" b="1" dirty="0" smtClean="0">
                <a:cs typeface="Arial" charset="0"/>
              </a:rPr>
              <a:t>1.6925</a:t>
            </a:r>
            <a:r>
              <a:rPr lang="en-US" sz="1800" b="1" dirty="0"/>
              <a:t>	</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0.1078</a:t>
            </a:r>
            <a:r>
              <a:rPr lang="en-US" sz="1800" b="1" dirty="0"/>
              <a:t>	</a:t>
            </a:r>
            <a:r>
              <a:rPr lang="en-US" sz="1800" b="1" dirty="0" smtClean="0"/>
              <a:t>1.4316</a:t>
            </a:r>
            <a:r>
              <a:rPr lang="en-US" sz="1800" b="1" dirty="0"/>
              <a:t>	</a:t>
            </a:r>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0.3406</a:t>
            </a:r>
            <a:r>
              <a:rPr lang="en-US" sz="1800" b="1" dirty="0"/>
              <a:t>	</a:t>
            </a:r>
            <a:r>
              <a:rPr lang="en-US" sz="1800" b="1" dirty="0">
                <a:cs typeface="Arial" charset="0"/>
              </a:rPr>
              <a:t>–</a:t>
            </a:r>
            <a:r>
              <a:rPr lang="en-US" sz="1800" b="1" dirty="0" smtClean="0"/>
              <a:t>0.1703</a:t>
            </a:r>
            <a:r>
              <a:rPr lang="en-US" sz="1800" b="1" dirty="0"/>
              <a:t>	</a:t>
            </a:r>
          </a:p>
          <a:p>
            <a:pPr>
              <a:spcBef>
                <a:spcPts val="1200"/>
              </a:spcBef>
            </a:pPr>
            <a:r>
              <a:rPr lang="en-US" sz="1800" b="1" dirty="0"/>
              <a:t>	</a:t>
            </a:r>
            <a:r>
              <a:rPr lang="en-US" sz="1800" b="1" dirty="0" smtClean="0"/>
              <a:t>constant</a:t>
            </a:r>
            <a:r>
              <a:rPr lang="en-US" sz="1800" b="1" dirty="0"/>
              <a:t>	1.00	</a:t>
            </a:r>
            <a:r>
              <a:rPr lang="en-US" sz="1800" b="1" dirty="0" smtClean="0">
                <a:cs typeface="Arial" charset="0"/>
              </a:rPr>
              <a:t>–0.3508</a:t>
            </a:r>
            <a:r>
              <a:rPr lang="en-US" sz="1800" b="1" dirty="0"/>
              <a:t>	</a:t>
            </a:r>
            <a:r>
              <a:rPr lang="en-US" sz="1800" b="1" dirty="0" smtClean="0">
                <a:cs typeface="Arial" charset="0"/>
              </a:rPr>
              <a:t>–0.3508</a:t>
            </a:r>
            <a:endParaRPr lang="en-US" sz="1800" b="1" dirty="0">
              <a:cs typeface="Arial" charset="0"/>
            </a:endParaRPr>
          </a:p>
          <a:p>
            <a:pPr>
              <a:spcBef>
                <a:spcPts val="1200"/>
              </a:spcBef>
            </a:pPr>
            <a:r>
              <a:rPr lang="en-US" sz="1800" b="1" dirty="0"/>
              <a:t>	Total			</a:t>
            </a:r>
            <a:r>
              <a:rPr lang="en-US" sz="1800" b="1" dirty="0" smtClean="0"/>
              <a:t>2.9139</a:t>
            </a:r>
            <a:endParaRPr lang="en-US" sz="1800" dirty="0"/>
          </a:p>
        </p:txBody>
      </p:sp>
      <p:sp>
        <p:nvSpPr>
          <p:cNvPr id="18"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Rectangle 7"/>
          <p:cNvSpPr>
            <a:spLocks noChangeArrowheads="1"/>
          </p:cNvSpPr>
          <p:nvPr/>
        </p:nvSpPr>
        <p:spPr bwMode="auto">
          <a:xfrm>
            <a:off x="5821200" y="2190750"/>
            <a:ext cx="3268800" cy="11811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3797"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first step is to calculate </a:t>
            </a:r>
            <a:r>
              <a:rPr lang="en-GB" sz="1500" b="1" i="1"/>
              <a:t>Z</a:t>
            </a:r>
            <a:r>
              <a:rPr lang="en-GB" sz="1500" b="1"/>
              <a:t>, when the </a:t>
            </a:r>
            <a:r>
              <a:rPr lang="en-GB" sz="1500" b="1" i="1"/>
              <a:t>X</a:t>
            </a:r>
            <a:r>
              <a:rPr lang="en-GB" sz="1500" b="1"/>
              <a:t> variables are equal to their sample means.</a:t>
            </a:r>
            <a:endParaRPr lang="en-GB" sz="1500" b="1">
              <a:latin typeface="Times New Roman" pitchFamily="18" charset="0"/>
            </a:endParaRPr>
          </a:p>
        </p:txBody>
      </p:sp>
      <p:sp>
        <p:nvSpPr>
          <p:cNvPr id="33800"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33</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486792052"/>
              </p:ext>
            </p:extLst>
          </p:nvPr>
        </p:nvGraphicFramePr>
        <p:xfrm>
          <a:off x="5940425" y="2346325"/>
          <a:ext cx="3035300" cy="850900"/>
        </p:xfrm>
        <a:graphic>
          <a:graphicData uri="http://schemas.openxmlformats.org/presentationml/2006/ole">
            <mc:AlternateContent xmlns:mc="http://schemas.openxmlformats.org/markup-compatibility/2006">
              <mc:Choice xmlns:v="urn:schemas-microsoft-com:vml" Requires="v">
                <p:oleObj spid="_x0000_s33850" name="Equation" r:id="rId3" imgW="3035160" imgH="850680" progId="Equation.DSMT4">
                  <p:embed/>
                </p:oleObj>
              </mc:Choice>
              <mc:Fallback>
                <p:oleObj name="Equation" r:id="rId3" imgW="3035160" imgH="850680" progId="Equation.DSMT4">
                  <p:embed/>
                  <p:pic>
                    <p:nvPicPr>
                      <p:cNvPr id="0" name="Object 19"/>
                      <p:cNvPicPr>
                        <a:picLocks noChangeAspect="1" noChangeArrowheads="1"/>
                      </p:cNvPicPr>
                      <p:nvPr/>
                    </p:nvPicPr>
                    <p:blipFill>
                      <a:blip r:embed="rId4"/>
                      <a:srcRect/>
                      <a:stretch>
                        <a:fillRect/>
                      </a:stretch>
                    </p:blipFill>
                    <p:spPr bwMode="auto">
                      <a:xfrm>
                        <a:off x="5940425" y="2346325"/>
                        <a:ext cx="30353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08342406"/>
              </p:ext>
            </p:extLst>
          </p:nvPr>
        </p:nvGraphicFramePr>
        <p:xfrm>
          <a:off x="4105275" y="1300163"/>
          <a:ext cx="215900" cy="330200"/>
        </p:xfrm>
        <a:graphic>
          <a:graphicData uri="http://schemas.openxmlformats.org/presentationml/2006/ole">
            <mc:AlternateContent xmlns:mc="http://schemas.openxmlformats.org/markup-compatibility/2006">
              <mc:Choice xmlns:v="urn:schemas-microsoft-com:vml" Requires="v">
                <p:oleObj spid="_x0000_s33851" name="Equation" r:id="rId5" imgW="215806" imgH="330057" progId="Equation.DSMT4">
                  <p:embed/>
                </p:oleObj>
              </mc:Choice>
              <mc:Fallback>
                <p:oleObj name="Equation" r:id="rId5" imgW="215806" imgH="330057"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5275"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4820" name="Rectangle 5"/>
          <p:cNvSpPr>
            <a:spLocks noChangeArrowheads="1"/>
          </p:cNvSpPr>
          <p:nvPr/>
        </p:nvSpPr>
        <p:spPr bwMode="auto">
          <a:xfrm>
            <a:off x="5943600" y="1219200"/>
            <a:ext cx="2286000" cy="3124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821"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then calculate </a:t>
            </a:r>
            <a:r>
              <a:rPr lang="en-GB" sz="1500" b="1" i="1"/>
              <a:t>f</a:t>
            </a:r>
            <a:r>
              <a:rPr lang="en-GB" sz="1500" b="1"/>
              <a:t>(</a:t>
            </a:r>
            <a:r>
              <a:rPr lang="en-GB" sz="1500" b="1" i="1"/>
              <a:t>Z</a:t>
            </a:r>
            <a:r>
              <a:rPr lang="en-GB" sz="1500" b="1"/>
              <a:t>).</a:t>
            </a:r>
            <a:endParaRPr lang="en-GB" sz="1500" b="1">
              <a:latin typeface="Times New Roman" pitchFamily="18" charset="0"/>
            </a:endParaRPr>
          </a:p>
        </p:txBody>
      </p:sp>
      <p:sp>
        <p:nvSpPr>
          <p:cNvPr id="34825"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34</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3"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822" name="Rectangle 7"/>
          <p:cNvSpPr>
            <a:spLocks noChangeArrowheads="1"/>
          </p:cNvSpPr>
          <p:nvPr/>
        </p:nvSpPr>
        <p:spPr bwMode="auto">
          <a:xfrm>
            <a:off x="5819775" y="2192400"/>
            <a:ext cx="3267574" cy="21033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9" name="Text Box 8"/>
          <p:cNvSpPr txBox="1">
            <a:spLocks noChangeArrowheads="1"/>
          </p:cNvSpPr>
          <p:nvPr/>
        </p:nvSpPr>
        <p:spPr bwMode="auto">
          <a:xfrm>
            <a:off x="3683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a:t>Logit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1.1451</a:t>
            </a:r>
            <a:r>
              <a:rPr lang="en-US" sz="1800" b="1" dirty="0"/>
              <a:t>	</a:t>
            </a:r>
            <a:r>
              <a:rPr lang="en-US" sz="1800" b="1" dirty="0" smtClean="0"/>
              <a:t>0.3109</a:t>
            </a:r>
            <a:r>
              <a:rPr lang="en-US" sz="1800" b="1" dirty="0"/>
              <a:t>	</a:t>
            </a:r>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0.1250</a:t>
            </a:r>
            <a:r>
              <a:rPr lang="en-US" sz="1800" b="1" dirty="0"/>
              <a:t>	</a:t>
            </a:r>
            <a:r>
              <a:rPr lang="en-US" sz="1800" b="1" dirty="0" smtClean="0">
                <a:cs typeface="Arial" charset="0"/>
              </a:rPr>
              <a:t>1.6925</a:t>
            </a:r>
            <a:r>
              <a:rPr lang="en-US" sz="1800" b="1" dirty="0"/>
              <a:t>	</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0.1078</a:t>
            </a:r>
            <a:r>
              <a:rPr lang="en-US" sz="1800" b="1" dirty="0"/>
              <a:t>	</a:t>
            </a:r>
            <a:r>
              <a:rPr lang="en-US" sz="1800" b="1" dirty="0" smtClean="0"/>
              <a:t>1.4316</a:t>
            </a:r>
            <a:r>
              <a:rPr lang="en-US" sz="1800" b="1" dirty="0"/>
              <a:t>	</a:t>
            </a:r>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0.3406</a:t>
            </a:r>
            <a:r>
              <a:rPr lang="en-US" sz="1800" b="1" dirty="0"/>
              <a:t>	</a:t>
            </a:r>
            <a:r>
              <a:rPr lang="en-US" sz="1800" b="1" dirty="0">
                <a:cs typeface="Arial" charset="0"/>
              </a:rPr>
              <a:t>–</a:t>
            </a:r>
            <a:r>
              <a:rPr lang="en-US" sz="1800" b="1" dirty="0" smtClean="0"/>
              <a:t>0.1703</a:t>
            </a:r>
            <a:r>
              <a:rPr lang="en-US" sz="1800" b="1" dirty="0"/>
              <a:t>	</a:t>
            </a:r>
          </a:p>
          <a:p>
            <a:pPr>
              <a:spcBef>
                <a:spcPts val="1200"/>
              </a:spcBef>
            </a:pPr>
            <a:r>
              <a:rPr lang="en-US" sz="1800" b="1" dirty="0"/>
              <a:t>	</a:t>
            </a:r>
            <a:r>
              <a:rPr lang="en-US" sz="1800" b="1" dirty="0" smtClean="0"/>
              <a:t>constant</a:t>
            </a:r>
            <a:r>
              <a:rPr lang="en-US" sz="1800" b="1" dirty="0"/>
              <a:t>	1.00	</a:t>
            </a:r>
            <a:r>
              <a:rPr lang="en-US" sz="1800" b="1" dirty="0" smtClean="0">
                <a:cs typeface="Arial" charset="0"/>
              </a:rPr>
              <a:t>–0.3508</a:t>
            </a:r>
            <a:r>
              <a:rPr lang="en-US" sz="1800" b="1" dirty="0"/>
              <a:t>	</a:t>
            </a:r>
            <a:r>
              <a:rPr lang="en-US" sz="1800" b="1" dirty="0" smtClean="0">
                <a:cs typeface="Arial" charset="0"/>
              </a:rPr>
              <a:t>–0.3508</a:t>
            </a:r>
            <a:endParaRPr lang="en-US" sz="1800" b="1" dirty="0">
              <a:cs typeface="Arial" charset="0"/>
            </a:endParaRPr>
          </a:p>
          <a:p>
            <a:pPr>
              <a:spcBef>
                <a:spcPts val="1200"/>
              </a:spcBef>
            </a:pPr>
            <a:r>
              <a:rPr lang="en-US" sz="1800" b="1" dirty="0"/>
              <a:t>	Total			</a:t>
            </a:r>
            <a:r>
              <a:rPr lang="en-US" sz="1800" b="1" dirty="0" smtClean="0"/>
              <a:t>2.9139</a:t>
            </a:r>
            <a:endParaRPr lang="en-US" sz="1800" dirty="0"/>
          </a:p>
        </p:txBody>
      </p:sp>
      <p:graphicFrame>
        <p:nvGraphicFramePr>
          <p:cNvPr id="3" name="Object 2"/>
          <p:cNvGraphicFramePr>
            <a:graphicFrameLocks noChangeAspect="1"/>
          </p:cNvGraphicFramePr>
          <p:nvPr>
            <p:extLst>
              <p:ext uri="{D42A27DB-BD31-4B8C-83A1-F6EECF244321}">
                <p14:modId xmlns:p14="http://schemas.microsoft.com/office/powerpoint/2010/main" val="3185983513"/>
              </p:ext>
            </p:extLst>
          </p:nvPr>
        </p:nvGraphicFramePr>
        <p:xfrm>
          <a:off x="6219825" y="2307600"/>
          <a:ext cx="2705100" cy="341312"/>
        </p:xfrm>
        <a:graphic>
          <a:graphicData uri="http://schemas.openxmlformats.org/presentationml/2006/ole">
            <mc:AlternateContent xmlns:mc="http://schemas.openxmlformats.org/markup-compatibility/2006">
              <mc:Choice xmlns:v="urn:schemas-microsoft-com:vml" Requires="v">
                <p:oleObj spid="_x0000_s34911" name="Equation" r:id="rId3" imgW="2705040" imgH="342720" progId="Equation.DSMT4">
                  <p:embed/>
                </p:oleObj>
              </mc:Choice>
              <mc:Fallback>
                <p:oleObj name="Equation" r:id="rId3" imgW="2705040" imgH="342720" progId="Equation.DSMT4">
                  <p:embed/>
                  <p:pic>
                    <p:nvPicPr>
                      <p:cNvPr id="0" name="Object 8"/>
                      <p:cNvPicPr>
                        <a:picLocks noChangeAspect="1" noChangeArrowheads="1"/>
                      </p:cNvPicPr>
                      <p:nvPr/>
                    </p:nvPicPr>
                    <p:blipFill>
                      <a:blip r:embed="rId4"/>
                      <a:srcRect/>
                      <a:stretch>
                        <a:fillRect/>
                      </a:stretch>
                    </p:blipFill>
                    <p:spPr bwMode="auto">
                      <a:xfrm>
                        <a:off x="6219825" y="2307600"/>
                        <a:ext cx="2705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928022374"/>
              </p:ext>
            </p:extLst>
          </p:nvPr>
        </p:nvGraphicFramePr>
        <p:xfrm>
          <a:off x="5899150" y="2860675"/>
          <a:ext cx="2349500" cy="1282700"/>
        </p:xfrm>
        <a:graphic>
          <a:graphicData uri="http://schemas.openxmlformats.org/presentationml/2006/ole">
            <mc:AlternateContent xmlns:mc="http://schemas.openxmlformats.org/markup-compatibility/2006">
              <mc:Choice xmlns:v="urn:schemas-microsoft-com:vml" Requires="v">
                <p:oleObj spid="_x0000_s34912" name="Equation" r:id="rId5" imgW="2349360" imgH="1282680" progId="Equation.DSMT4">
                  <p:embed/>
                </p:oleObj>
              </mc:Choice>
              <mc:Fallback>
                <p:oleObj name="Equation" r:id="rId5" imgW="2349360" imgH="1282680" progId="Equation.DSMT4">
                  <p:embed/>
                  <p:pic>
                    <p:nvPicPr>
                      <p:cNvPr id="0" name="Object 3"/>
                      <p:cNvPicPr>
                        <a:picLocks noChangeAspect="1" noChangeArrowheads="1"/>
                      </p:cNvPicPr>
                      <p:nvPr/>
                    </p:nvPicPr>
                    <p:blipFill>
                      <a:blip r:embed="rId6"/>
                      <a:srcRect/>
                      <a:stretch>
                        <a:fillRect/>
                      </a:stretch>
                    </p:blipFill>
                    <p:spPr bwMode="auto">
                      <a:xfrm>
                        <a:off x="5899150" y="2860675"/>
                        <a:ext cx="2349500"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08342406"/>
              </p:ext>
            </p:extLst>
          </p:nvPr>
        </p:nvGraphicFramePr>
        <p:xfrm>
          <a:off x="4105275" y="1300163"/>
          <a:ext cx="215900" cy="330200"/>
        </p:xfrm>
        <a:graphic>
          <a:graphicData uri="http://schemas.openxmlformats.org/presentationml/2006/ole">
            <mc:AlternateContent xmlns:mc="http://schemas.openxmlformats.org/markup-compatibility/2006">
              <mc:Choice xmlns:v="urn:schemas-microsoft-com:vml" Requires="v">
                <p:oleObj spid="_x0000_s34913" name="Equation" r:id="rId7" imgW="215806" imgH="330057" progId="Equation.DSMT4">
                  <p:embed/>
                </p:oleObj>
              </mc:Choice>
              <mc:Fallback>
                <p:oleObj name="Equation" r:id="rId7" imgW="215806" imgH="330057" progId="Equation.DSMT4">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05275" y="1300163"/>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5842" name="Rectangle 2"/>
          <p:cNvSpPr>
            <a:spLocks noChangeArrowheads="1"/>
          </p:cNvSpPr>
          <p:nvPr/>
        </p:nvSpPr>
        <p:spPr bwMode="auto">
          <a:xfrm>
            <a:off x="5757863" y="4267200"/>
            <a:ext cx="3270250" cy="1143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84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estimated marginal effects are </a:t>
            </a:r>
            <a:r>
              <a:rPr lang="en-GB" sz="1500" b="1" i="1" dirty="0"/>
              <a:t>f</a:t>
            </a:r>
            <a:r>
              <a:rPr lang="en-GB" sz="1500" b="1" dirty="0"/>
              <a:t>(</a:t>
            </a:r>
            <a:r>
              <a:rPr lang="en-GB" sz="1500" b="1" i="1" dirty="0"/>
              <a:t>Z</a:t>
            </a:r>
            <a:r>
              <a:rPr lang="en-GB" sz="1500" b="1" dirty="0"/>
              <a:t>) multiplied by the respective coefficients</a:t>
            </a:r>
            <a:r>
              <a:rPr lang="en-GB" sz="1500" b="1" dirty="0" smtClean="0"/>
              <a:t>.</a:t>
            </a:r>
            <a:endParaRPr lang="en-GB" sz="1500" dirty="0"/>
          </a:p>
        </p:txBody>
      </p:sp>
      <p:graphicFrame>
        <p:nvGraphicFramePr>
          <p:cNvPr id="35845" name="Object 7"/>
          <p:cNvGraphicFramePr>
            <a:graphicFrameLocks noChangeAspect="1"/>
          </p:cNvGraphicFramePr>
          <p:nvPr>
            <p:extLst>
              <p:ext uri="{D42A27DB-BD31-4B8C-83A1-F6EECF244321}">
                <p14:modId xmlns:p14="http://schemas.microsoft.com/office/powerpoint/2010/main" val="3503639323"/>
              </p:ext>
            </p:extLst>
          </p:nvPr>
        </p:nvGraphicFramePr>
        <p:xfrm>
          <a:off x="5861050" y="4457700"/>
          <a:ext cx="3060700" cy="800100"/>
        </p:xfrm>
        <a:graphic>
          <a:graphicData uri="http://schemas.openxmlformats.org/presentationml/2006/ole">
            <mc:AlternateContent xmlns:mc="http://schemas.openxmlformats.org/markup-compatibility/2006">
              <mc:Choice xmlns:v="urn:schemas-microsoft-com:vml" Requires="v">
                <p:oleObj spid="_x0000_s35893" name="Equation" r:id="rId3" imgW="3060360" imgH="799920" progId="Equation.3">
                  <p:embed/>
                </p:oleObj>
              </mc:Choice>
              <mc:Fallback>
                <p:oleObj name="Equation" r:id="rId3" imgW="3060360" imgH="799920" progId="Equation.3">
                  <p:embed/>
                  <p:pic>
                    <p:nvPicPr>
                      <p:cNvPr id="0" name="Object 7"/>
                      <p:cNvPicPr>
                        <a:picLocks noChangeAspect="1" noChangeArrowheads="1"/>
                      </p:cNvPicPr>
                      <p:nvPr/>
                    </p:nvPicPr>
                    <p:blipFill>
                      <a:blip r:embed="rId4"/>
                      <a:srcRect/>
                      <a:stretch>
                        <a:fillRect/>
                      </a:stretch>
                    </p:blipFill>
                    <p:spPr bwMode="auto">
                      <a:xfrm>
                        <a:off x="5861050" y="4457700"/>
                        <a:ext cx="30607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13"/>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584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35</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5"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Text Box 8"/>
          <p:cNvSpPr txBox="1">
            <a:spLocks noChangeArrowheads="1"/>
          </p:cNvSpPr>
          <p:nvPr/>
        </p:nvSpPr>
        <p:spPr bwMode="auto">
          <a:xfrm>
            <a:off x="3683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a:t>Logit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r>
              <a:rPr lang="en-US" sz="1800" b="1" dirty="0" smtClean="0"/>
              <a:t>     </a:t>
            </a:r>
            <a:r>
              <a:rPr lang="en-US" sz="1800" b="1" i="1" dirty="0" smtClean="0"/>
              <a:t>f</a:t>
            </a:r>
            <a:r>
              <a:rPr lang="en-US" sz="1800" b="1" dirty="0" smtClean="0"/>
              <a:t>(</a:t>
            </a:r>
            <a:r>
              <a:rPr lang="en-US" sz="1800" b="1" i="1" dirty="0" smtClean="0"/>
              <a:t>Z</a:t>
            </a:r>
            <a:r>
              <a:rPr lang="en-US" sz="1800" b="1" dirty="0"/>
              <a:t>)    </a:t>
            </a:r>
            <a:r>
              <a:rPr lang="en-US" sz="1800" b="1" dirty="0" smtClean="0"/>
              <a:t>           </a:t>
            </a:r>
            <a:r>
              <a:rPr lang="en-US" sz="1800" b="1" i="1" dirty="0"/>
              <a:t>f</a:t>
            </a:r>
            <a:r>
              <a:rPr lang="en-US" sz="1800" b="1" dirty="0"/>
              <a:t>(</a:t>
            </a:r>
            <a:r>
              <a:rPr lang="en-US" sz="1800" b="1" i="1" dirty="0"/>
              <a:t>Z</a:t>
            </a:r>
            <a:r>
              <a:rPr lang="en-US" sz="1800" b="1" dirty="0"/>
              <a:t>)</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1.1451</a:t>
            </a:r>
            <a:r>
              <a:rPr lang="en-US" sz="1800" b="1" dirty="0"/>
              <a:t>	</a:t>
            </a:r>
            <a:r>
              <a:rPr lang="en-US" sz="1800" b="1" dirty="0" smtClean="0"/>
              <a:t>0.3109</a:t>
            </a:r>
            <a:r>
              <a:rPr lang="en-US" sz="1800" b="1" dirty="0"/>
              <a:t>	</a:t>
            </a:r>
            <a:r>
              <a:rPr lang="en-US" sz="1800" b="1" dirty="0" smtClean="0"/>
              <a:t>0.0488	0.0559</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0.1250</a:t>
            </a:r>
            <a:r>
              <a:rPr lang="en-US" sz="1800" b="1" dirty="0"/>
              <a:t>	</a:t>
            </a:r>
            <a:r>
              <a:rPr lang="en-US" sz="1800" b="1" dirty="0" smtClean="0">
                <a:cs typeface="Arial" charset="0"/>
              </a:rPr>
              <a:t>1.6925</a:t>
            </a:r>
            <a:r>
              <a:rPr lang="en-US" sz="1800" b="1" dirty="0"/>
              <a:t>	</a:t>
            </a:r>
            <a:r>
              <a:rPr lang="en-US" sz="1800" b="1" dirty="0" smtClean="0"/>
              <a:t>0.0488	0.0061</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0.1078</a:t>
            </a:r>
            <a:r>
              <a:rPr lang="en-US" sz="1800" b="1" dirty="0"/>
              <a:t>	</a:t>
            </a:r>
            <a:r>
              <a:rPr lang="en-US" sz="1800" b="1" dirty="0" smtClean="0"/>
              <a:t>1.4316</a:t>
            </a:r>
            <a:r>
              <a:rPr lang="en-US" sz="1800" b="1" dirty="0"/>
              <a:t>	</a:t>
            </a:r>
            <a:r>
              <a:rPr lang="en-US" sz="1800" b="1" dirty="0" smtClean="0"/>
              <a:t>0.0488	0.0053</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0.3406</a:t>
            </a:r>
            <a:r>
              <a:rPr lang="en-US" sz="1800" b="1" dirty="0"/>
              <a:t>	</a:t>
            </a:r>
            <a:r>
              <a:rPr lang="en-US" sz="1800" b="1" dirty="0">
                <a:cs typeface="Arial" charset="0"/>
              </a:rPr>
              <a:t>–</a:t>
            </a:r>
            <a:r>
              <a:rPr lang="en-US" sz="1800" b="1" dirty="0"/>
              <a:t>0.1703	</a:t>
            </a:r>
            <a:r>
              <a:rPr lang="en-US" sz="1800" b="1" dirty="0" smtClean="0"/>
              <a:t>0.0488	</a:t>
            </a:r>
            <a:r>
              <a:rPr lang="en-US" sz="1800" b="1" dirty="0">
                <a:cs typeface="Arial" charset="0"/>
              </a:rPr>
              <a:t>–</a:t>
            </a:r>
            <a:r>
              <a:rPr lang="en-US" sz="1800" b="1" dirty="0" smtClean="0"/>
              <a:t>0.0166</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–0.3508</a:t>
            </a:r>
            <a:r>
              <a:rPr lang="en-US" sz="1800" b="1" dirty="0"/>
              <a:t>	</a:t>
            </a:r>
            <a:r>
              <a:rPr lang="en-US" sz="1800" b="1" dirty="0" smtClean="0">
                <a:cs typeface="Arial" charset="0"/>
              </a:rPr>
              <a:t>–0.3508</a:t>
            </a:r>
            <a:endParaRPr lang="en-US" sz="1800" b="1" dirty="0">
              <a:cs typeface="Arial" charset="0"/>
            </a:endParaRPr>
          </a:p>
          <a:p>
            <a:pPr>
              <a:spcBef>
                <a:spcPts val="1200"/>
              </a:spcBef>
            </a:pPr>
            <a:r>
              <a:rPr lang="en-US" sz="1800" b="1" dirty="0"/>
              <a:t>	Total			</a:t>
            </a:r>
            <a:r>
              <a:rPr lang="en-US" sz="1800" b="1" dirty="0" smtClean="0"/>
              <a:t>2.9139</a:t>
            </a:r>
            <a:endParaRPr lang="en-US" sz="1800" dirty="0"/>
          </a:p>
        </p:txBody>
      </p:sp>
      <p:graphicFrame>
        <p:nvGraphicFramePr>
          <p:cNvPr id="17" name="Object 16"/>
          <p:cNvGraphicFramePr>
            <a:graphicFrameLocks noChangeAspect="1"/>
          </p:cNvGraphicFramePr>
          <p:nvPr>
            <p:extLst>
              <p:ext uri="{D42A27DB-BD31-4B8C-83A1-F6EECF244321}">
                <p14:modId xmlns:p14="http://schemas.microsoft.com/office/powerpoint/2010/main" val="3608342406"/>
              </p:ext>
            </p:extLst>
          </p:nvPr>
        </p:nvGraphicFramePr>
        <p:xfrm>
          <a:off x="4105275" y="1299600"/>
          <a:ext cx="215900" cy="330200"/>
        </p:xfrm>
        <a:graphic>
          <a:graphicData uri="http://schemas.openxmlformats.org/presentationml/2006/ole">
            <mc:AlternateContent xmlns:mc="http://schemas.openxmlformats.org/markup-compatibility/2006">
              <mc:Choice xmlns:v="urn:schemas-microsoft-com:vml" Requires="v">
                <p:oleObj spid="_x0000_s35894" name="Equation" r:id="rId5" imgW="215640" imgH="330120" progId="Equation.DSMT4">
                  <p:embed/>
                </p:oleObj>
              </mc:Choice>
              <mc:Fallback>
                <p:oleObj name="Equation" r:id="rId5" imgW="215640" imgH="33012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5275"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749372183"/>
              </p:ext>
            </p:extLst>
          </p:nvPr>
        </p:nvGraphicFramePr>
        <p:xfrm>
          <a:off x="7381875" y="1299600"/>
          <a:ext cx="215900" cy="330200"/>
        </p:xfrm>
        <a:graphic>
          <a:graphicData uri="http://schemas.openxmlformats.org/presentationml/2006/ole">
            <mc:AlternateContent xmlns:mc="http://schemas.openxmlformats.org/markup-compatibility/2006">
              <mc:Choice xmlns:v="urn:schemas-microsoft-com:vml" Requires="v">
                <p:oleObj spid="_x0000_s35895" name="Equation" r:id="rId7" imgW="215806" imgH="330057" progId="Equation.DSMT4">
                  <p:embed/>
                </p:oleObj>
              </mc:Choice>
              <mc:Fallback>
                <p:oleObj name="Equation" r:id="rId7" imgW="215806" imgH="330057"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75"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5842" name="Rectangle 2"/>
          <p:cNvSpPr>
            <a:spLocks noChangeArrowheads="1"/>
          </p:cNvSpPr>
          <p:nvPr/>
        </p:nvSpPr>
        <p:spPr bwMode="auto">
          <a:xfrm>
            <a:off x="5757863" y="4267200"/>
            <a:ext cx="3270250" cy="1143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84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smtClean="0"/>
              <a:t>According </a:t>
            </a:r>
            <a:r>
              <a:rPr lang="en-US" sz="1500" b="1" dirty="0"/>
              <a:t>to the computations, a one standard deviation increase in the </a:t>
            </a:r>
            <a:r>
              <a:rPr lang="en-US" sz="1500" b="1" i="1" dirty="0"/>
              <a:t>ASVABC</a:t>
            </a:r>
            <a:r>
              <a:rPr lang="en-US" sz="1500" b="1" dirty="0"/>
              <a:t> score increases the probability of graduating from high school by 5.6 percent</a:t>
            </a:r>
            <a:r>
              <a:rPr lang="en-US" sz="1500" b="1" dirty="0" smtClean="0"/>
              <a:t>.</a:t>
            </a:r>
            <a:r>
              <a:rPr lang="en-GB" sz="1500" b="1" dirty="0" smtClean="0"/>
              <a:t> </a:t>
            </a:r>
            <a:endParaRPr lang="en-GB" sz="1500" b="1" dirty="0"/>
          </a:p>
        </p:txBody>
      </p:sp>
      <p:graphicFrame>
        <p:nvGraphicFramePr>
          <p:cNvPr id="35845" name="Object 7"/>
          <p:cNvGraphicFramePr>
            <a:graphicFrameLocks noChangeAspect="1"/>
          </p:cNvGraphicFramePr>
          <p:nvPr>
            <p:extLst>
              <p:ext uri="{D42A27DB-BD31-4B8C-83A1-F6EECF244321}">
                <p14:modId xmlns:p14="http://schemas.microsoft.com/office/powerpoint/2010/main" val="30006331"/>
              </p:ext>
            </p:extLst>
          </p:nvPr>
        </p:nvGraphicFramePr>
        <p:xfrm>
          <a:off x="5861050" y="4457700"/>
          <a:ext cx="3060700" cy="800100"/>
        </p:xfrm>
        <a:graphic>
          <a:graphicData uri="http://schemas.openxmlformats.org/presentationml/2006/ole">
            <mc:AlternateContent xmlns:mc="http://schemas.openxmlformats.org/markup-compatibility/2006">
              <mc:Choice xmlns:v="urn:schemas-microsoft-com:vml" Requires="v">
                <p:oleObj spid="_x0000_s44046" name="Equation" r:id="rId3" imgW="3060360" imgH="799920" progId="Equation.3">
                  <p:embed/>
                </p:oleObj>
              </mc:Choice>
              <mc:Fallback>
                <p:oleObj name="Equation" r:id="rId3" imgW="3060360" imgH="799920" progId="Equation.3">
                  <p:embed/>
                  <p:pic>
                    <p:nvPicPr>
                      <p:cNvPr id="0" name=""/>
                      <p:cNvPicPr>
                        <a:picLocks noChangeAspect="1" noChangeArrowheads="1"/>
                      </p:cNvPicPr>
                      <p:nvPr/>
                    </p:nvPicPr>
                    <p:blipFill>
                      <a:blip r:embed="rId4"/>
                      <a:srcRect/>
                      <a:stretch>
                        <a:fillRect/>
                      </a:stretch>
                    </p:blipFill>
                    <p:spPr bwMode="auto">
                      <a:xfrm>
                        <a:off x="5861050" y="4457700"/>
                        <a:ext cx="30607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13"/>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584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36</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5"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Text Box 8"/>
          <p:cNvSpPr txBox="1">
            <a:spLocks noChangeArrowheads="1"/>
          </p:cNvSpPr>
          <p:nvPr/>
        </p:nvSpPr>
        <p:spPr bwMode="auto">
          <a:xfrm>
            <a:off x="3683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a:t>Logit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r>
              <a:rPr lang="en-US" sz="1800" b="1" dirty="0" smtClean="0"/>
              <a:t>     </a:t>
            </a:r>
            <a:r>
              <a:rPr lang="en-US" sz="1800" b="1" i="1" dirty="0" smtClean="0"/>
              <a:t>f</a:t>
            </a:r>
            <a:r>
              <a:rPr lang="en-US" sz="1800" b="1" dirty="0" smtClean="0"/>
              <a:t>(</a:t>
            </a:r>
            <a:r>
              <a:rPr lang="en-US" sz="1800" b="1" i="1" dirty="0" smtClean="0"/>
              <a:t>Z</a:t>
            </a:r>
            <a:r>
              <a:rPr lang="en-US" sz="1800" b="1" dirty="0"/>
              <a:t>)    </a:t>
            </a:r>
            <a:r>
              <a:rPr lang="en-US" sz="1800" b="1" dirty="0" smtClean="0"/>
              <a:t>           </a:t>
            </a:r>
            <a:r>
              <a:rPr lang="en-US" sz="1800" b="1" i="1" dirty="0"/>
              <a:t>f</a:t>
            </a:r>
            <a:r>
              <a:rPr lang="en-US" sz="1800" b="1" dirty="0"/>
              <a:t>(</a:t>
            </a:r>
            <a:r>
              <a:rPr lang="en-US" sz="1800" b="1" i="1" dirty="0"/>
              <a:t>Z</a:t>
            </a:r>
            <a:r>
              <a:rPr lang="en-US" sz="1800" b="1" dirty="0"/>
              <a:t>)</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1.1451</a:t>
            </a:r>
            <a:r>
              <a:rPr lang="en-US" sz="1800" b="1" dirty="0"/>
              <a:t>	</a:t>
            </a:r>
            <a:r>
              <a:rPr lang="en-US" sz="1800" b="1" dirty="0" smtClean="0"/>
              <a:t>0.3109</a:t>
            </a:r>
            <a:r>
              <a:rPr lang="en-US" sz="1800" b="1" dirty="0"/>
              <a:t>	</a:t>
            </a:r>
            <a:r>
              <a:rPr lang="en-US" sz="1800" b="1" dirty="0" smtClean="0"/>
              <a:t>0.0488	0.0559</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0.1250</a:t>
            </a:r>
            <a:r>
              <a:rPr lang="en-US" sz="1800" b="1" dirty="0"/>
              <a:t>	</a:t>
            </a:r>
            <a:r>
              <a:rPr lang="en-US" sz="1800" b="1" dirty="0" smtClean="0">
                <a:cs typeface="Arial" charset="0"/>
              </a:rPr>
              <a:t>1.6925</a:t>
            </a:r>
            <a:r>
              <a:rPr lang="en-US" sz="1800" b="1" dirty="0"/>
              <a:t>	</a:t>
            </a:r>
            <a:r>
              <a:rPr lang="en-US" sz="1800" b="1" dirty="0" smtClean="0"/>
              <a:t>0.0488	0.0061</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0.1078</a:t>
            </a:r>
            <a:r>
              <a:rPr lang="en-US" sz="1800" b="1" dirty="0"/>
              <a:t>	</a:t>
            </a:r>
            <a:r>
              <a:rPr lang="en-US" sz="1800" b="1" dirty="0" smtClean="0"/>
              <a:t>1.4316</a:t>
            </a:r>
            <a:r>
              <a:rPr lang="en-US" sz="1800" b="1" dirty="0"/>
              <a:t>	</a:t>
            </a:r>
            <a:r>
              <a:rPr lang="en-US" sz="1800" b="1" dirty="0" smtClean="0"/>
              <a:t>0.0488	0.0053</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0.3406</a:t>
            </a:r>
            <a:r>
              <a:rPr lang="en-US" sz="1800" b="1" dirty="0"/>
              <a:t>	</a:t>
            </a:r>
            <a:r>
              <a:rPr lang="en-US" sz="1800" b="1" dirty="0">
                <a:cs typeface="Arial" charset="0"/>
              </a:rPr>
              <a:t>–</a:t>
            </a:r>
            <a:r>
              <a:rPr lang="en-US" sz="1800" b="1" dirty="0"/>
              <a:t>0.1703	</a:t>
            </a:r>
            <a:r>
              <a:rPr lang="en-US" sz="1800" b="1" dirty="0" smtClean="0"/>
              <a:t>0.0488	</a:t>
            </a:r>
            <a:r>
              <a:rPr lang="en-US" sz="1800" b="1" dirty="0">
                <a:cs typeface="Arial" charset="0"/>
              </a:rPr>
              <a:t>–</a:t>
            </a:r>
            <a:r>
              <a:rPr lang="en-US" sz="1800" b="1" dirty="0" smtClean="0"/>
              <a:t>0.0166</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–0.3508</a:t>
            </a:r>
            <a:r>
              <a:rPr lang="en-US" sz="1800" b="1" dirty="0"/>
              <a:t>	</a:t>
            </a:r>
            <a:r>
              <a:rPr lang="en-US" sz="1800" b="1" dirty="0" smtClean="0">
                <a:cs typeface="Arial" charset="0"/>
              </a:rPr>
              <a:t>–0.3508</a:t>
            </a:r>
            <a:endParaRPr lang="en-US" sz="1800" b="1" dirty="0">
              <a:cs typeface="Arial" charset="0"/>
            </a:endParaRPr>
          </a:p>
          <a:p>
            <a:pPr>
              <a:spcBef>
                <a:spcPts val="1200"/>
              </a:spcBef>
            </a:pPr>
            <a:r>
              <a:rPr lang="en-US" sz="1800" b="1" dirty="0"/>
              <a:t>	Total			</a:t>
            </a:r>
            <a:r>
              <a:rPr lang="en-US" sz="1800" b="1" dirty="0" smtClean="0"/>
              <a:t>2.9139</a:t>
            </a:r>
            <a:endParaRPr lang="en-US" sz="1800" dirty="0"/>
          </a:p>
        </p:txBody>
      </p:sp>
      <p:graphicFrame>
        <p:nvGraphicFramePr>
          <p:cNvPr id="17" name="Object 16"/>
          <p:cNvGraphicFramePr>
            <a:graphicFrameLocks noChangeAspect="1"/>
          </p:cNvGraphicFramePr>
          <p:nvPr>
            <p:extLst>
              <p:ext uri="{D42A27DB-BD31-4B8C-83A1-F6EECF244321}">
                <p14:modId xmlns:p14="http://schemas.microsoft.com/office/powerpoint/2010/main" val="2041868849"/>
              </p:ext>
            </p:extLst>
          </p:nvPr>
        </p:nvGraphicFramePr>
        <p:xfrm>
          <a:off x="4105275" y="1299600"/>
          <a:ext cx="215900" cy="330200"/>
        </p:xfrm>
        <a:graphic>
          <a:graphicData uri="http://schemas.openxmlformats.org/presentationml/2006/ole">
            <mc:AlternateContent xmlns:mc="http://schemas.openxmlformats.org/markup-compatibility/2006">
              <mc:Choice xmlns:v="urn:schemas-microsoft-com:vml" Requires="v">
                <p:oleObj spid="_x0000_s44047" name="Equation" r:id="rId5" imgW="215640" imgH="330120" progId="Equation.DSMT4">
                  <p:embed/>
                </p:oleObj>
              </mc:Choice>
              <mc:Fallback>
                <p:oleObj name="Equation" r:id="rId5" imgW="215640" imgH="33012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5275"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49546021"/>
              </p:ext>
            </p:extLst>
          </p:nvPr>
        </p:nvGraphicFramePr>
        <p:xfrm>
          <a:off x="7381875" y="1299600"/>
          <a:ext cx="215900" cy="330200"/>
        </p:xfrm>
        <a:graphic>
          <a:graphicData uri="http://schemas.openxmlformats.org/presentationml/2006/ole">
            <mc:AlternateContent xmlns:mc="http://schemas.openxmlformats.org/markup-compatibility/2006">
              <mc:Choice xmlns:v="urn:schemas-microsoft-com:vml" Requires="v">
                <p:oleObj spid="_x0000_s44048" name="Equation" r:id="rId7" imgW="215806" imgH="330057" progId="Equation.DSMT4">
                  <p:embed/>
                </p:oleObj>
              </mc:Choice>
              <mc:Fallback>
                <p:oleObj name="Equation" r:id="rId7" imgW="215806" imgH="330057"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75"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8167224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666750" y="776975"/>
            <a:ext cx="7812000" cy="37093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1"/>
          <p:cNvSpPr/>
          <p:nvPr/>
        </p:nvSpPr>
        <p:spPr>
          <a:xfrm>
            <a:off x="709200" y="819675"/>
            <a:ext cx="7725600" cy="466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5842" name="Rectangle 2"/>
          <p:cNvSpPr>
            <a:spLocks noChangeArrowheads="1"/>
          </p:cNvSpPr>
          <p:nvPr/>
        </p:nvSpPr>
        <p:spPr bwMode="auto">
          <a:xfrm>
            <a:off x="5757863" y="4267200"/>
            <a:ext cx="3270250" cy="1143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84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smtClean="0"/>
              <a:t>Being </a:t>
            </a:r>
            <a:r>
              <a:rPr lang="en-US" sz="1500" b="1" dirty="0"/>
              <a:t>male decreases it by 1.7 percent. Variations in parental education appear to have negligible effects. </a:t>
            </a:r>
            <a:endParaRPr lang="en-GB" sz="1500" b="1" dirty="0"/>
          </a:p>
        </p:txBody>
      </p:sp>
      <p:graphicFrame>
        <p:nvGraphicFramePr>
          <p:cNvPr id="35845" name="Object 7"/>
          <p:cNvGraphicFramePr>
            <a:graphicFrameLocks noChangeAspect="1"/>
          </p:cNvGraphicFramePr>
          <p:nvPr>
            <p:extLst>
              <p:ext uri="{D42A27DB-BD31-4B8C-83A1-F6EECF244321}">
                <p14:modId xmlns:p14="http://schemas.microsoft.com/office/powerpoint/2010/main" val="3239117778"/>
              </p:ext>
            </p:extLst>
          </p:nvPr>
        </p:nvGraphicFramePr>
        <p:xfrm>
          <a:off x="5861050" y="4457700"/>
          <a:ext cx="3060700" cy="800100"/>
        </p:xfrm>
        <a:graphic>
          <a:graphicData uri="http://schemas.openxmlformats.org/presentationml/2006/ole">
            <mc:AlternateContent xmlns:mc="http://schemas.openxmlformats.org/markup-compatibility/2006">
              <mc:Choice xmlns:v="urn:schemas-microsoft-com:vml" Requires="v">
                <p:oleObj spid="_x0000_s45070" name="Equation" r:id="rId3" imgW="3060360" imgH="799920" progId="Equation.3">
                  <p:embed/>
                </p:oleObj>
              </mc:Choice>
              <mc:Fallback>
                <p:oleObj name="Equation" r:id="rId3" imgW="3060360" imgH="799920" progId="Equation.3">
                  <p:embed/>
                  <p:pic>
                    <p:nvPicPr>
                      <p:cNvPr id="0" name=""/>
                      <p:cNvPicPr>
                        <a:picLocks noChangeAspect="1" noChangeArrowheads="1"/>
                      </p:cNvPicPr>
                      <p:nvPr/>
                    </p:nvPicPr>
                    <p:blipFill>
                      <a:blip r:embed="rId4"/>
                      <a:srcRect/>
                      <a:stretch>
                        <a:fillRect/>
                      </a:stretch>
                    </p:blipFill>
                    <p:spPr bwMode="auto">
                      <a:xfrm>
                        <a:off x="5861050" y="4457700"/>
                        <a:ext cx="30607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13"/>
          <p:cNvSpPr/>
          <p:nvPr/>
        </p:nvSpPr>
        <p:spPr>
          <a:xfrm>
            <a:off x="709200" y="1287675"/>
            <a:ext cx="7725600" cy="39375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676800" y="12876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584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37</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5" name="Line 6"/>
          <p:cNvSpPr>
            <a:spLocks noChangeShapeType="1"/>
          </p:cNvSpPr>
          <p:nvPr/>
        </p:nvSpPr>
        <p:spPr bwMode="auto">
          <a:xfrm>
            <a:off x="676800" y="1680075"/>
            <a:ext cx="7790400" cy="14142"/>
          </a:xfrm>
          <a:prstGeom prst="line">
            <a:avLst/>
          </a:prstGeom>
          <a:noFill/>
          <a:ln w="6350">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Text Box 8"/>
          <p:cNvSpPr txBox="1">
            <a:spLocks noChangeArrowheads="1"/>
          </p:cNvSpPr>
          <p:nvPr/>
        </p:nvSpPr>
        <p:spPr bwMode="auto">
          <a:xfrm>
            <a:off x="368300" y="855664"/>
            <a:ext cx="8532813" cy="3506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l"/>
                <a:tab pos="2457450" algn="dec"/>
                <a:tab pos="3543300" algn="dec"/>
                <a:tab pos="4686300" algn="dec"/>
                <a:tab pos="5886450" algn="dec"/>
                <a:tab pos="7086600" algn="dec"/>
              </a:tabLst>
              <a:defRPr sz="1400">
                <a:solidFill>
                  <a:schemeClr val="tx1"/>
                </a:solidFill>
                <a:latin typeface="Arial" charset="0"/>
              </a:defRPr>
            </a:lvl1pPr>
            <a:lvl2pPr marL="742950" indent="-285750">
              <a:tabLst>
                <a:tab pos="685800" algn="l"/>
                <a:tab pos="2457450" algn="dec"/>
                <a:tab pos="3543300" algn="dec"/>
                <a:tab pos="4686300" algn="dec"/>
                <a:tab pos="5886450" algn="dec"/>
                <a:tab pos="7086600" algn="dec"/>
              </a:tabLst>
              <a:defRPr sz="1400">
                <a:solidFill>
                  <a:schemeClr val="tx1"/>
                </a:solidFill>
                <a:latin typeface="Arial" charset="0"/>
              </a:defRPr>
            </a:lvl2pPr>
            <a:lvl3pPr marL="1143000" indent="-228600">
              <a:tabLst>
                <a:tab pos="685800" algn="l"/>
                <a:tab pos="2457450" algn="dec"/>
                <a:tab pos="3543300" algn="dec"/>
                <a:tab pos="4686300" algn="dec"/>
                <a:tab pos="5886450" algn="dec"/>
                <a:tab pos="7086600" algn="dec"/>
              </a:tabLst>
              <a:defRPr sz="1400">
                <a:solidFill>
                  <a:schemeClr val="tx1"/>
                </a:solidFill>
                <a:latin typeface="Arial" charset="0"/>
              </a:defRPr>
            </a:lvl3pPr>
            <a:lvl4pPr marL="1600200" indent="-228600">
              <a:tabLst>
                <a:tab pos="685800" algn="l"/>
                <a:tab pos="2457450" algn="dec"/>
                <a:tab pos="3543300" algn="dec"/>
                <a:tab pos="4686300" algn="dec"/>
                <a:tab pos="5886450" algn="dec"/>
                <a:tab pos="7086600" algn="dec"/>
              </a:tabLst>
              <a:defRPr sz="1400">
                <a:solidFill>
                  <a:schemeClr val="tx1"/>
                </a:solidFill>
                <a:latin typeface="Arial" charset="0"/>
              </a:defRPr>
            </a:lvl4pPr>
            <a:lvl5pPr marL="2057400" indent="-228600">
              <a:tabLst>
                <a:tab pos="685800" algn="l"/>
                <a:tab pos="2457450" algn="dec"/>
                <a:tab pos="3543300" algn="dec"/>
                <a:tab pos="4686300" algn="dec"/>
                <a:tab pos="5886450" algn="dec"/>
                <a:tab pos="7086600" algn="dec"/>
              </a:tabLst>
              <a:defRPr sz="1400">
                <a:solidFill>
                  <a:schemeClr val="tx1"/>
                </a:solidFill>
                <a:latin typeface="Arial" charset="0"/>
              </a:defRPr>
            </a:lvl5pPr>
            <a:lvl6pPr marL="25146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6pPr>
            <a:lvl7pPr marL="29718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7pPr>
            <a:lvl8pPr marL="34290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8pPr>
            <a:lvl9pPr marL="3886200" indent="-228600" eaLnBrk="0" fontAlgn="base" hangingPunct="0">
              <a:spcBef>
                <a:spcPct val="0"/>
              </a:spcBef>
              <a:spcAft>
                <a:spcPct val="0"/>
              </a:spcAft>
              <a:tabLst>
                <a:tab pos="685800" algn="l"/>
                <a:tab pos="2457450" algn="dec"/>
                <a:tab pos="3543300" algn="dec"/>
                <a:tab pos="4686300" algn="dec"/>
                <a:tab pos="5886450" algn="dec"/>
                <a:tab pos="7086600" algn="dec"/>
              </a:tabLst>
              <a:defRPr sz="1400">
                <a:solidFill>
                  <a:schemeClr val="tx1"/>
                </a:solidFill>
                <a:latin typeface="Arial" charset="0"/>
              </a:defRPr>
            </a:lvl9pPr>
          </a:lstStyle>
          <a:p>
            <a:r>
              <a:rPr lang="en-US" sz="1800" b="1" dirty="0" smtClean="0"/>
              <a:t>                                               </a:t>
            </a:r>
            <a:r>
              <a:rPr lang="en-US" sz="1800" b="1" dirty="0" err="1"/>
              <a:t>Logit</a:t>
            </a:r>
            <a:r>
              <a:rPr lang="en-US" sz="1800" b="1" dirty="0"/>
              <a:t>: Marginal Effects</a:t>
            </a:r>
          </a:p>
          <a:p>
            <a:pPr>
              <a:spcBef>
                <a:spcPts val="1200"/>
              </a:spcBef>
            </a:pPr>
            <a:r>
              <a:rPr lang="en-US" sz="1800" b="1" dirty="0"/>
              <a:t>	                        mean             </a:t>
            </a:r>
            <a:r>
              <a:rPr lang="en-US" sz="1800" b="1" i="1" dirty="0"/>
              <a:t> </a:t>
            </a:r>
            <a:r>
              <a:rPr lang="en-US" sz="1800" b="1" i="1" dirty="0" smtClean="0"/>
              <a:t>  </a:t>
            </a:r>
            <a:r>
              <a:rPr lang="en-US" sz="1800" b="1" dirty="0" smtClean="0"/>
              <a:t>          </a:t>
            </a:r>
            <a:r>
              <a:rPr lang="en-US" sz="1800" b="1" dirty="0"/>
              <a:t>product   </a:t>
            </a:r>
            <a:r>
              <a:rPr lang="en-US" sz="1800" b="1" dirty="0" smtClean="0"/>
              <a:t>     </a:t>
            </a:r>
            <a:r>
              <a:rPr lang="en-US" sz="1800" b="1" i="1" dirty="0" smtClean="0"/>
              <a:t>f</a:t>
            </a:r>
            <a:r>
              <a:rPr lang="en-US" sz="1800" b="1" dirty="0" smtClean="0"/>
              <a:t>(</a:t>
            </a:r>
            <a:r>
              <a:rPr lang="en-US" sz="1800" b="1" i="1" dirty="0" smtClean="0"/>
              <a:t>Z</a:t>
            </a:r>
            <a:r>
              <a:rPr lang="en-US" sz="1800" b="1" dirty="0"/>
              <a:t>)    </a:t>
            </a:r>
            <a:r>
              <a:rPr lang="en-US" sz="1800" b="1" dirty="0" smtClean="0"/>
              <a:t>           </a:t>
            </a:r>
            <a:r>
              <a:rPr lang="en-US" sz="1800" b="1" i="1" dirty="0"/>
              <a:t>f</a:t>
            </a:r>
            <a:r>
              <a:rPr lang="en-US" sz="1800" b="1" dirty="0"/>
              <a:t>(</a:t>
            </a:r>
            <a:r>
              <a:rPr lang="en-US" sz="1800" b="1" i="1" dirty="0"/>
              <a:t>Z</a:t>
            </a:r>
            <a:r>
              <a:rPr lang="en-US" sz="1800" b="1" dirty="0"/>
              <a:t>)</a:t>
            </a:r>
          </a:p>
          <a:p>
            <a:pPr>
              <a:spcBef>
                <a:spcPts val="1800"/>
              </a:spcBef>
            </a:pPr>
            <a:r>
              <a:rPr lang="en-US" sz="1800" b="1" dirty="0"/>
              <a:t>	</a:t>
            </a:r>
            <a:r>
              <a:rPr lang="en-US" sz="1800" b="1" i="1" dirty="0"/>
              <a:t>ASVABC</a:t>
            </a:r>
            <a:r>
              <a:rPr lang="en-US" sz="1800" b="1" dirty="0"/>
              <a:t>	</a:t>
            </a:r>
            <a:r>
              <a:rPr lang="en-US" sz="1800" b="1" dirty="0" smtClean="0"/>
              <a:t>0.2715</a:t>
            </a:r>
            <a:r>
              <a:rPr lang="en-US" sz="1800" b="1" dirty="0"/>
              <a:t>	</a:t>
            </a:r>
            <a:r>
              <a:rPr lang="en-US" sz="1800" b="1" dirty="0" smtClean="0"/>
              <a:t>1.1451</a:t>
            </a:r>
            <a:r>
              <a:rPr lang="en-US" sz="1800" b="1" dirty="0"/>
              <a:t>	</a:t>
            </a:r>
            <a:r>
              <a:rPr lang="en-US" sz="1800" b="1" dirty="0" smtClean="0"/>
              <a:t>0.3109</a:t>
            </a:r>
            <a:r>
              <a:rPr lang="en-US" sz="1800" b="1" dirty="0"/>
              <a:t>	</a:t>
            </a:r>
            <a:r>
              <a:rPr lang="en-US" sz="1800" b="1" dirty="0" smtClean="0"/>
              <a:t>0.0488	0.0559</a:t>
            </a:r>
            <a:endParaRPr lang="en-US" sz="1800" b="1" dirty="0"/>
          </a:p>
          <a:p>
            <a:pPr>
              <a:spcBef>
                <a:spcPts val="1200"/>
              </a:spcBef>
            </a:pPr>
            <a:r>
              <a:rPr lang="en-US" sz="1800" b="1" dirty="0"/>
              <a:t>	</a:t>
            </a:r>
            <a:r>
              <a:rPr lang="en-US" sz="1800" b="1" i="1" dirty="0"/>
              <a:t>SM</a:t>
            </a:r>
            <a:r>
              <a:rPr lang="en-US" sz="1800" b="1" dirty="0"/>
              <a:t>	</a:t>
            </a:r>
            <a:r>
              <a:rPr lang="en-US" sz="1800" b="1" dirty="0" smtClean="0"/>
              <a:t>13.54</a:t>
            </a:r>
            <a:r>
              <a:rPr lang="en-US" sz="1800" b="1" dirty="0"/>
              <a:t>	</a:t>
            </a:r>
            <a:r>
              <a:rPr lang="en-US" sz="1800" b="1" dirty="0" smtClean="0"/>
              <a:t>0.1250</a:t>
            </a:r>
            <a:r>
              <a:rPr lang="en-US" sz="1800" b="1" dirty="0"/>
              <a:t>	</a:t>
            </a:r>
            <a:r>
              <a:rPr lang="en-US" sz="1800" b="1" dirty="0" smtClean="0">
                <a:cs typeface="Arial" charset="0"/>
              </a:rPr>
              <a:t>1.6925</a:t>
            </a:r>
            <a:r>
              <a:rPr lang="en-US" sz="1800" b="1" dirty="0"/>
              <a:t>	</a:t>
            </a:r>
            <a:r>
              <a:rPr lang="en-US" sz="1800" b="1" dirty="0" smtClean="0"/>
              <a:t>0.0488	0.0061</a:t>
            </a:r>
            <a:endParaRPr lang="en-US" sz="1800" b="1" i="1" dirty="0"/>
          </a:p>
          <a:p>
            <a:pPr>
              <a:spcBef>
                <a:spcPts val="1200"/>
              </a:spcBef>
            </a:pPr>
            <a:r>
              <a:rPr lang="en-US" sz="1800" b="1" dirty="0"/>
              <a:t>	</a:t>
            </a:r>
            <a:r>
              <a:rPr lang="en-US" sz="1800" b="1" i="1" dirty="0"/>
              <a:t>SF</a:t>
            </a:r>
            <a:r>
              <a:rPr lang="en-US" sz="1800" b="1" dirty="0"/>
              <a:t>	</a:t>
            </a:r>
            <a:r>
              <a:rPr lang="en-US" sz="1800" b="1" dirty="0" smtClean="0"/>
              <a:t>13.28</a:t>
            </a:r>
            <a:r>
              <a:rPr lang="en-US" sz="1800" b="1" dirty="0"/>
              <a:t>	</a:t>
            </a:r>
            <a:r>
              <a:rPr lang="en-US" sz="1800" b="1" dirty="0" smtClean="0"/>
              <a:t>0.1078</a:t>
            </a:r>
            <a:r>
              <a:rPr lang="en-US" sz="1800" b="1" dirty="0"/>
              <a:t>	</a:t>
            </a:r>
            <a:r>
              <a:rPr lang="en-US" sz="1800" b="1" dirty="0" smtClean="0"/>
              <a:t>1.4316</a:t>
            </a:r>
            <a:r>
              <a:rPr lang="en-US" sz="1800" b="1" dirty="0"/>
              <a:t>	</a:t>
            </a:r>
            <a:r>
              <a:rPr lang="en-US" sz="1800" b="1" dirty="0" smtClean="0"/>
              <a:t>0.0488	0.0053</a:t>
            </a:r>
            <a:endParaRPr lang="en-US" sz="1800" b="1" dirty="0"/>
          </a:p>
          <a:p>
            <a:pPr>
              <a:spcBef>
                <a:spcPts val="1200"/>
              </a:spcBef>
            </a:pPr>
            <a:r>
              <a:rPr lang="en-US" sz="1800" b="1" dirty="0"/>
              <a:t>	</a:t>
            </a:r>
            <a:r>
              <a:rPr lang="en-US" sz="1800" b="1" i="1" dirty="0"/>
              <a:t>MALE</a:t>
            </a:r>
            <a:r>
              <a:rPr lang="en-US" sz="1800" b="1" dirty="0"/>
              <a:t>	0.50	</a:t>
            </a:r>
            <a:r>
              <a:rPr lang="en-US" sz="1800" b="1" dirty="0">
                <a:cs typeface="Arial" charset="0"/>
              </a:rPr>
              <a:t>–</a:t>
            </a:r>
            <a:r>
              <a:rPr lang="en-US" sz="1800" b="1" dirty="0" smtClean="0"/>
              <a:t>0.3406</a:t>
            </a:r>
            <a:r>
              <a:rPr lang="en-US" sz="1800" b="1" dirty="0"/>
              <a:t>	</a:t>
            </a:r>
            <a:r>
              <a:rPr lang="en-US" sz="1800" b="1" dirty="0">
                <a:cs typeface="Arial" charset="0"/>
              </a:rPr>
              <a:t>–</a:t>
            </a:r>
            <a:r>
              <a:rPr lang="en-US" sz="1800" b="1" dirty="0"/>
              <a:t>0.1703	</a:t>
            </a:r>
            <a:r>
              <a:rPr lang="en-US" sz="1800" b="1" dirty="0" smtClean="0"/>
              <a:t>0.0488	</a:t>
            </a:r>
            <a:r>
              <a:rPr lang="en-US" sz="1800" b="1" dirty="0">
                <a:cs typeface="Arial" charset="0"/>
              </a:rPr>
              <a:t>–</a:t>
            </a:r>
            <a:r>
              <a:rPr lang="en-US" sz="1800" b="1" dirty="0" smtClean="0"/>
              <a:t>0.0166</a:t>
            </a:r>
            <a:endParaRPr lang="en-US" sz="1800" b="1" dirty="0"/>
          </a:p>
          <a:p>
            <a:pPr>
              <a:spcBef>
                <a:spcPts val="1200"/>
              </a:spcBef>
            </a:pPr>
            <a:r>
              <a:rPr lang="en-US" sz="1800" b="1" dirty="0"/>
              <a:t>	</a:t>
            </a:r>
            <a:r>
              <a:rPr lang="en-US" sz="1800" b="1" dirty="0" smtClean="0"/>
              <a:t>constant</a:t>
            </a:r>
            <a:r>
              <a:rPr lang="en-US" sz="1800" b="1" dirty="0"/>
              <a:t>	1.00	</a:t>
            </a:r>
            <a:r>
              <a:rPr lang="en-US" sz="1800" b="1" dirty="0" smtClean="0">
                <a:cs typeface="Arial" charset="0"/>
              </a:rPr>
              <a:t>–0.3508</a:t>
            </a:r>
            <a:r>
              <a:rPr lang="en-US" sz="1800" b="1" dirty="0"/>
              <a:t>	</a:t>
            </a:r>
            <a:r>
              <a:rPr lang="en-US" sz="1800" b="1" dirty="0" smtClean="0">
                <a:cs typeface="Arial" charset="0"/>
              </a:rPr>
              <a:t>–0.3508</a:t>
            </a:r>
            <a:endParaRPr lang="en-US" sz="1800" b="1" dirty="0">
              <a:cs typeface="Arial" charset="0"/>
            </a:endParaRPr>
          </a:p>
          <a:p>
            <a:pPr>
              <a:spcBef>
                <a:spcPts val="1200"/>
              </a:spcBef>
            </a:pPr>
            <a:r>
              <a:rPr lang="en-US" sz="1800" b="1" dirty="0"/>
              <a:t>	Total			</a:t>
            </a:r>
            <a:r>
              <a:rPr lang="en-US" sz="1800" b="1" dirty="0" smtClean="0"/>
              <a:t>2.9139</a:t>
            </a:r>
            <a:endParaRPr lang="en-US" sz="1800" dirty="0"/>
          </a:p>
        </p:txBody>
      </p:sp>
      <p:graphicFrame>
        <p:nvGraphicFramePr>
          <p:cNvPr id="17" name="Object 16"/>
          <p:cNvGraphicFramePr>
            <a:graphicFrameLocks noChangeAspect="1"/>
          </p:cNvGraphicFramePr>
          <p:nvPr>
            <p:extLst>
              <p:ext uri="{D42A27DB-BD31-4B8C-83A1-F6EECF244321}">
                <p14:modId xmlns:p14="http://schemas.microsoft.com/office/powerpoint/2010/main" val="208100768"/>
              </p:ext>
            </p:extLst>
          </p:nvPr>
        </p:nvGraphicFramePr>
        <p:xfrm>
          <a:off x="4105275" y="1299600"/>
          <a:ext cx="215900" cy="330200"/>
        </p:xfrm>
        <a:graphic>
          <a:graphicData uri="http://schemas.openxmlformats.org/presentationml/2006/ole">
            <mc:AlternateContent xmlns:mc="http://schemas.openxmlformats.org/markup-compatibility/2006">
              <mc:Choice xmlns:v="urn:schemas-microsoft-com:vml" Requires="v">
                <p:oleObj spid="_x0000_s45071" name="Equation" r:id="rId5" imgW="215640" imgH="330120" progId="Equation.DSMT4">
                  <p:embed/>
                </p:oleObj>
              </mc:Choice>
              <mc:Fallback>
                <p:oleObj name="Equation" r:id="rId5" imgW="215640" imgH="33012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5275"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242016468"/>
              </p:ext>
            </p:extLst>
          </p:nvPr>
        </p:nvGraphicFramePr>
        <p:xfrm>
          <a:off x="7381875" y="1299600"/>
          <a:ext cx="215900" cy="330200"/>
        </p:xfrm>
        <a:graphic>
          <a:graphicData uri="http://schemas.openxmlformats.org/presentationml/2006/ole">
            <mc:AlternateContent xmlns:mc="http://schemas.openxmlformats.org/markup-compatibility/2006">
              <mc:Choice xmlns:v="urn:schemas-microsoft-com:vml" Requires="v">
                <p:oleObj spid="_x0000_s45072" name="Equation" r:id="rId7" imgW="215806" imgH="330057" progId="Equation.DSMT4">
                  <p:embed/>
                </p:oleObj>
              </mc:Choice>
              <mc:Fallback>
                <p:oleObj name="Equation" r:id="rId7" imgW="215806" imgH="330057"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75" y="1299600"/>
                        <a:ext cx="2159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874535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584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smtClean="0"/>
              <a:t>From </a:t>
            </a:r>
            <a:r>
              <a:rPr lang="en-US" sz="1500" b="1" dirty="0"/>
              <a:t>the regression output it can be seen that the effect of </a:t>
            </a:r>
            <a:r>
              <a:rPr lang="en-US" sz="1500" b="1" i="1" dirty="0"/>
              <a:t>ASVABC</a:t>
            </a:r>
            <a:r>
              <a:rPr lang="en-US" sz="1500" b="1" dirty="0"/>
              <a:t> was significant at the 0.1 percent level but the effects of the other variables were not significant.</a:t>
            </a:r>
            <a:r>
              <a:rPr lang="en-GB" sz="1500" b="1" dirty="0" smtClean="0"/>
              <a:t> </a:t>
            </a:r>
            <a:endParaRPr lang="en-GB" sz="1500" b="1" dirty="0"/>
          </a:p>
        </p:txBody>
      </p:sp>
      <p:sp>
        <p:nvSpPr>
          <p:cNvPr id="3584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38</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8" name="Rectangle 5"/>
          <p:cNvSpPr>
            <a:spLocks noChangeArrowheads="1"/>
          </p:cNvSpPr>
          <p:nvPr/>
        </p:nvSpPr>
        <p:spPr bwMode="auto">
          <a:xfrm>
            <a:off x="0" y="548367"/>
            <a:ext cx="9144000" cy="3337833"/>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8"/>
          <p:cNvSpPr>
            <a:spLocks noChangeArrowheads="1"/>
          </p:cNvSpPr>
          <p:nvPr/>
        </p:nvSpPr>
        <p:spPr bwMode="auto">
          <a:xfrm>
            <a:off x="4356100" y="2114550"/>
            <a:ext cx="1530350" cy="13239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7"/>
          <p:cNvSpPr>
            <a:spLocks noChangeArrowheads="1"/>
          </p:cNvSpPr>
          <p:nvPr/>
        </p:nvSpPr>
        <p:spPr bwMode="auto">
          <a:xfrm>
            <a:off x="365125" y="637200"/>
            <a:ext cx="3271838"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2"/>
          <p:cNvSpPr txBox="1">
            <a:spLocks noChangeArrowheads="1"/>
          </p:cNvSpPr>
          <p:nvPr/>
        </p:nvSpPr>
        <p:spPr bwMode="auto">
          <a:xfrm>
            <a:off x="301625" y="597600"/>
            <a:ext cx="8532813" cy="3231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logit</a:t>
            </a:r>
            <a:r>
              <a:rPr lang="en-US" b="1" dirty="0">
                <a:latin typeface="Courier New" pitchFamily="49" charset="0"/>
                <a:cs typeface="Courier New" pitchFamily="49" charset="0"/>
              </a:rPr>
              <a:t> GRAD ASVABC SM SF MALE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Logistic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LR chi2(4)      =      62.72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Log likelihood = -126.74232                     Pseudo R2       =     0.1984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GRAD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1.145117   .2108465     5.43   0.000      .731865    1.558368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SM |   .1250287    .078239     1.60   0.110     -.028317    .2783744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SF |   .1077591   .0729015     1.48   0.139    -.0351251    .2506434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-.3405648   .3390381    -1.00   0.315    -1.005067    .3239376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-.350845   1.031741    -0.34   0.734     -2.37302     1.67133</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Tree>
    <p:extLst>
      <p:ext uri="{BB962C8B-B14F-4D97-AF65-F5344CB8AC3E}">
        <p14:creationId xmlns:p14="http://schemas.microsoft.com/office/powerpoint/2010/main" val="963198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00"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Several mathematical functions are sigmoid in character.  One is the logistic function shown here.  As </a:t>
            </a:r>
            <a:r>
              <a:rPr lang="en-GB" sz="1500" b="1" i="1"/>
              <a:t>Z</a:t>
            </a:r>
            <a:r>
              <a:rPr lang="en-GB" sz="1500" b="1"/>
              <a:t> goes to infinity, </a:t>
            </a:r>
            <a:r>
              <a:rPr lang="en-GB" sz="1500" b="1" i="1"/>
              <a:t>e</a:t>
            </a:r>
            <a:r>
              <a:rPr lang="en-GB" sz="1500" b="1" baseline="30000">
                <a:cs typeface="Arial" charset="0"/>
              </a:rPr>
              <a:t>–</a:t>
            </a:r>
            <a:r>
              <a:rPr lang="en-GB" sz="1500" b="1" i="1" baseline="30000"/>
              <a:t>Z</a:t>
            </a:r>
            <a:r>
              <a:rPr lang="en-GB" sz="1500" b="1"/>
              <a:t> goes to 0 and </a:t>
            </a:r>
            <a:r>
              <a:rPr lang="en-GB" sz="1500" b="1" i="1"/>
              <a:t>p</a:t>
            </a:r>
            <a:r>
              <a:rPr lang="en-GB" sz="1500" b="1"/>
              <a:t> goes to 1 (but cannot exceed 1).  As </a:t>
            </a:r>
            <a:r>
              <a:rPr lang="en-GB" sz="1500" b="1" i="1"/>
              <a:t>Z</a:t>
            </a:r>
            <a:r>
              <a:rPr lang="en-GB" sz="1500" b="1"/>
              <a:t> goes to minus infinity, </a:t>
            </a:r>
            <a:r>
              <a:rPr lang="en-GB" sz="1500" b="1" i="1"/>
              <a:t>e</a:t>
            </a:r>
            <a:r>
              <a:rPr lang="en-GB" sz="1500" b="1" baseline="30000">
                <a:cs typeface="Arial" charset="0"/>
              </a:rPr>
              <a:t>–</a:t>
            </a:r>
            <a:r>
              <a:rPr lang="en-GB" sz="1500" b="1" i="1" baseline="30000"/>
              <a:t>Z</a:t>
            </a:r>
            <a:r>
              <a:rPr lang="en-GB" sz="1500" b="1"/>
              <a:t> goes to infinity and </a:t>
            </a:r>
            <a:r>
              <a:rPr lang="en-GB" sz="1500" b="1" i="1"/>
              <a:t>p</a:t>
            </a:r>
            <a:r>
              <a:rPr lang="en-GB" sz="1500" b="1"/>
              <a:t> goes to 0 (but cannot be below 0).</a:t>
            </a:r>
            <a:endParaRPr lang="en-GB" sz="1500" b="1">
              <a:latin typeface="Times New Roman" pitchFamily="18" charset="0"/>
            </a:endParaRPr>
          </a:p>
        </p:txBody>
      </p:sp>
      <p:sp>
        <p:nvSpPr>
          <p:cNvPr id="4106"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a:solidFill>
                  <a:srgbClr val="3366FF"/>
                </a:solidFill>
              </a:rPr>
              <a:t>	3</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4" name="Rectangle 13"/>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085136543"/>
              </p:ext>
            </p:extLst>
          </p:nvPr>
        </p:nvGraphicFramePr>
        <p:xfrm>
          <a:off x="827088" y="611188"/>
          <a:ext cx="7761287" cy="4773612"/>
        </p:xfrm>
        <a:graphic>
          <a:graphicData uri="http://schemas.openxmlformats.org/presentationml/2006/ole">
            <mc:AlternateContent xmlns:mc="http://schemas.openxmlformats.org/markup-compatibility/2006">
              <mc:Choice xmlns:v="urn:schemas-microsoft-com:vml" Requires="v">
                <p:oleObj spid="_x0000_s4252" name="Worksheet" r:id="rId4" imgW="9306151" imgH="5724766" progId="Excel.Sheet.8">
                  <p:embed/>
                </p:oleObj>
              </mc:Choice>
              <mc:Fallback>
                <p:oleObj name="Worksheet" r:id="rId4" imgW="9306151" imgH="572476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6111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2180872537"/>
              </p:ext>
            </p:extLst>
          </p:nvPr>
        </p:nvGraphicFramePr>
        <p:xfrm>
          <a:off x="8043863" y="4954588"/>
          <a:ext cx="265112" cy="265112"/>
        </p:xfrm>
        <a:graphic>
          <a:graphicData uri="http://schemas.openxmlformats.org/presentationml/2006/ole">
            <mc:AlternateContent xmlns:mc="http://schemas.openxmlformats.org/markup-compatibility/2006">
              <mc:Choice xmlns:v="urn:schemas-microsoft-com:vml" Requires="v">
                <p:oleObj spid="_x0000_s4253" name="Equation" r:id="rId6" imgW="266353" imgH="266353" progId="Equation.3">
                  <p:embed/>
                </p:oleObj>
              </mc:Choice>
              <mc:Fallback>
                <p:oleObj name="Equation" r:id="rId6" imgW="266353" imgH="266353"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3863" y="4954588"/>
                        <a:ext cx="265112"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0"/>
          <p:cNvGraphicFramePr>
            <a:graphicFrameLocks noChangeAspect="1"/>
          </p:cNvGraphicFramePr>
          <p:nvPr>
            <p:extLst>
              <p:ext uri="{D42A27DB-BD31-4B8C-83A1-F6EECF244321}">
                <p14:modId xmlns:p14="http://schemas.microsoft.com/office/powerpoint/2010/main" val="3030243116"/>
              </p:ext>
            </p:extLst>
          </p:nvPr>
        </p:nvGraphicFramePr>
        <p:xfrm>
          <a:off x="587375" y="1108075"/>
          <a:ext cx="723900" cy="354013"/>
        </p:xfrm>
        <a:graphic>
          <a:graphicData uri="http://schemas.openxmlformats.org/presentationml/2006/ole">
            <mc:AlternateContent xmlns:mc="http://schemas.openxmlformats.org/markup-compatibility/2006">
              <mc:Choice xmlns:v="urn:schemas-microsoft-com:vml" Requires="v">
                <p:oleObj spid="_x0000_s4254" name="Equation" r:id="rId8" imgW="723600" imgH="355320" progId="Equation.3">
                  <p:embed/>
                </p:oleObj>
              </mc:Choice>
              <mc:Fallback>
                <p:oleObj name="Equation" r:id="rId8" imgW="723600" imgH="355320" progId="Equation.3">
                  <p:embed/>
                  <p:pic>
                    <p:nvPicPr>
                      <p:cNvPr id="0" name=""/>
                      <p:cNvPicPr>
                        <a:picLocks noChangeAspect="1" noChangeArrowheads="1"/>
                      </p:cNvPicPr>
                      <p:nvPr/>
                    </p:nvPicPr>
                    <p:blipFill>
                      <a:blip r:embed="rId9"/>
                      <a:srcRect/>
                      <a:stretch>
                        <a:fillRect/>
                      </a:stretch>
                    </p:blipFill>
                    <p:spPr bwMode="auto">
                      <a:xfrm>
                        <a:off x="587375" y="1108075"/>
                        <a:ext cx="7239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14"/>
          <p:cNvSpPr/>
          <p:nvPr/>
        </p:nvSpPr>
        <p:spPr bwMode="auto">
          <a:xfrm>
            <a:off x="1733550" y="742950"/>
            <a:ext cx="2733675" cy="1590675"/>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0" name="Object 9"/>
          <p:cNvGraphicFramePr>
            <a:graphicFrameLocks noChangeAspect="1"/>
          </p:cNvGraphicFramePr>
          <p:nvPr>
            <p:extLst>
              <p:ext uri="{D42A27DB-BD31-4B8C-83A1-F6EECF244321}">
                <p14:modId xmlns:p14="http://schemas.microsoft.com/office/powerpoint/2010/main" val="126141577"/>
              </p:ext>
            </p:extLst>
          </p:nvPr>
        </p:nvGraphicFramePr>
        <p:xfrm>
          <a:off x="1911350" y="844550"/>
          <a:ext cx="2413000" cy="722313"/>
        </p:xfrm>
        <a:graphic>
          <a:graphicData uri="http://schemas.openxmlformats.org/presentationml/2006/ole">
            <mc:AlternateContent xmlns:mc="http://schemas.openxmlformats.org/markup-compatibility/2006">
              <mc:Choice xmlns:v="urn:schemas-microsoft-com:vml" Requires="v">
                <p:oleObj spid="_x0000_s4255" name="Equation" r:id="rId10" imgW="2412720" imgH="723600" progId="Equation.3">
                  <p:embed/>
                </p:oleObj>
              </mc:Choice>
              <mc:Fallback>
                <p:oleObj name="Equation" r:id="rId10" imgW="2412720" imgH="723600" progId="Equation.3">
                  <p:embed/>
                  <p:pic>
                    <p:nvPicPr>
                      <p:cNvPr id="0" name=""/>
                      <p:cNvPicPr>
                        <a:picLocks noChangeAspect="1" noChangeArrowheads="1"/>
                      </p:cNvPicPr>
                      <p:nvPr/>
                    </p:nvPicPr>
                    <p:blipFill>
                      <a:blip r:embed="rId11"/>
                      <a:srcRect/>
                      <a:stretch>
                        <a:fillRect/>
                      </a:stretch>
                    </p:blipFill>
                    <p:spPr bwMode="auto">
                      <a:xfrm>
                        <a:off x="1911350" y="84455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13"/>
          <p:cNvGraphicFramePr>
            <a:graphicFrameLocks noChangeAspect="1"/>
          </p:cNvGraphicFramePr>
          <p:nvPr>
            <p:extLst>
              <p:ext uri="{D42A27DB-BD31-4B8C-83A1-F6EECF244321}">
                <p14:modId xmlns:p14="http://schemas.microsoft.com/office/powerpoint/2010/main" val="234820149"/>
              </p:ext>
            </p:extLst>
          </p:nvPr>
        </p:nvGraphicFramePr>
        <p:xfrm>
          <a:off x="1885950" y="1768475"/>
          <a:ext cx="1739900" cy="368300"/>
        </p:xfrm>
        <a:graphic>
          <a:graphicData uri="http://schemas.openxmlformats.org/presentationml/2006/ole">
            <mc:AlternateContent xmlns:mc="http://schemas.openxmlformats.org/markup-compatibility/2006">
              <mc:Choice xmlns:v="urn:schemas-microsoft-com:vml" Requires="v">
                <p:oleObj spid="_x0000_s4256" name="Equation" r:id="rId12" imgW="1739900" imgH="368300" progId="Equation.3">
                  <p:embed/>
                </p:oleObj>
              </mc:Choice>
              <mc:Fallback>
                <p:oleObj name="Equation" r:id="rId12" imgW="1739900" imgH="3683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85950" y="1768475"/>
                        <a:ext cx="1739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789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This sequence will conclude with an outline explanation of how the model is fitted using maximum likelihood estimation.</a:t>
            </a:r>
            <a:endParaRPr lang="en-GB" sz="1500" b="1">
              <a:latin typeface="Times New Roman" pitchFamily="18" charset="0"/>
            </a:endParaRPr>
          </a:p>
        </p:txBody>
      </p:sp>
      <p:sp>
        <p:nvSpPr>
          <p:cNvPr id="3789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39</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2" name="Rectangle 16"/>
          <p:cNvSpPr>
            <a:spLocks noChangeArrowheads="1"/>
          </p:cNvSpPr>
          <p:nvPr/>
        </p:nvSpPr>
        <p:spPr bwMode="auto">
          <a:xfrm>
            <a:off x="0" y="1648800"/>
            <a:ext cx="9144000" cy="684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76000"/>
            <a:ext cx="9144000" cy="964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2440800"/>
            <a:ext cx="9144000" cy="14073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2069673451"/>
              </p:ext>
            </p:extLst>
          </p:nvPr>
        </p:nvGraphicFramePr>
        <p:xfrm>
          <a:off x="3175000" y="2936875"/>
          <a:ext cx="2006600" cy="736600"/>
        </p:xfrm>
        <a:graphic>
          <a:graphicData uri="http://schemas.openxmlformats.org/presentationml/2006/ole">
            <mc:AlternateContent xmlns:mc="http://schemas.openxmlformats.org/markup-compatibility/2006">
              <mc:Choice xmlns:v="urn:schemas-microsoft-com:vml" Requires="v">
                <p:oleObj spid="_x0000_s37990" name="Equation" r:id="rId3" imgW="2006600" imgH="736600" progId="Equation.3">
                  <p:embed/>
                </p:oleObj>
              </mc:Choice>
              <mc:Fallback>
                <p:oleObj name="Equation" r:id="rId3" imgW="2006600" imgH="736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000" y="2936875"/>
                        <a:ext cx="2006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 Box 16"/>
          <p:cNvSpPr txBox="1">
            <a:spLocks noChangeArrowheads="1"/>
          </p:cNvSpPr>
          <p:nvPr/>
        </p:nvSpPr>
        <p:spPr bwMode="auto">
          <a:xfrm>
            <a:off x="301625" y="2559050"/>
            <a:ext cx="5905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Individuals who graduated:  outcome </a:t>
            </a:r>
            <a:r>
              <a:rPr lang="en-GB" sz="1800" b="1" dirty="0" smtClean="0"/>
              <a:t>probability</a:t>
            </a:r>
            <a:endParaRPr lang="en-US" sz="1800" b="1" dirty="0"/>
          </a:p>
        </p:txBody>
      </p:sp>
      <p:graphicFrame>
        <p:nvGraphicFramePr>
          <p:cNvPr id="17" name="Object 18"/>
          <p:cNvGraphicFramePr>
            <a:graphicFrameLocks noChangeAspect="1"/>
          </p:cNvGraphicFramePr>
          <p:nvPr>
            <p:extLst>
              <p:ext uri="{D42A27DB-BD31-4B8C-83A1-F6EECF244321}">
                <p14:modId xmlns:p14="http://schemas.microsoft.com/office/powerpoint/2010/main" val="1402869953"/>
              </p:ext>
            </p:extLst>
          </p:nvPr>
        </p:nvGraphicFramePr>
        <p:xfrm>
          <a:off x="2199600" y="1822450"/>
          <a:ext cx="2717800" cy="368300"/>
        </p:xfrm>
        <a:graphic>
          <a:graphicData uri="http://schemas.openxmlformats.org/presentationml/2006/ole">
            <mc:AlternateContent xmlns:mc="http://schemas.openxmlformats.org/markup-compatibility/2006">
              <mc:Choice xmlns:v="urn:schemas-microsoft-com:vml" Requires="v">
                <p:oleObj spid="_x0000_s37991" name="Equation" r:id="rId5" imgW="2717800" imgH="368300" progId="Equation.3">
                  <p:embed/>
                </p:oleObj>
              </mc:Choice>
              <mc:Fallback>
                <p:oleObj name="Equation" r:id="rId5" imgW="27178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9600" y="1822450"/>
                        <a:ext cx="2717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9"/>
          <p:cNvGraphicFramePr>
            <a:graphicFrameLocks noChangeAspect="1"/>
          </p:cNvGraphicFramePr>
          <p:nvPr>
            <p:extLst>
              <p:ext uri="{D42A27DB-BD31-4B8C-83A1-F6EECF244321}">
                <p14:modId xmlns:p14="http://schemas.microsoft.com/office/powerpoint/2010/main" val="2363951442"/>
              </p:ext>
            </p:extLst>
          </p:nvPr>
        </p:nvGraphicFramePr>
        <p:xfrm>
          <a:off x="2235200" y="669925"/>
          <a:ext cx="4660900" cy="723900"/>
        </p:xfrm>
        <a:graphic>
          <a:graphicData uri="http://schemas.openxmlformats.org/presentationml/2006/ole">
            <mc:AlternateContent xmlns:mc="http://schemas.openxmlformats.org/markup-compatibility/2006">
              <mc:Choice xmlns:v="urn:schemas-microsoft-com:vml" Requires="v">
                <p:oleObj spid="_x0000_s37992" name="Equation" r:id="rId7" imgW="4660560" imgH="723600" progId="Equation.3">
                  <p:embed/>
                </p:oleObj>
              </mc:Choice>
              <mc:Fallback>
                <p:oleObj name="Equation" r:id="rId7" imgW="4660560" imgH="723600" progId="Equation.3">
                  <p:embed/>
                  <p:pic>
                    <p:nvPicPr>
                      <p:cNvPr id="0" name=""/>
                      <p:cNvPicPr>
                        <a:picLocks noChangeAspect="1" noChangeArrowheads="1"/>
                      </p:cNvPicPr>
                      <p:nvPr/>
                    </p:nvPicPr>
                    <p:blipFill>
                      <a:blip r:embed="rId8"/>
                      <a:srcRect/>
                      <a:stretch>
                        <a:fillRect/>
                      </a:stretch>
                    </p:blipFill>
                    <p:spPr bwMode="auto">
                      <a:xfrm>
                        <a:off x="2235200" y="669925"/>
                        <a:ext cx="4660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891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the case of an individual who graduated, the probability of that outcome is </a:t>
            </a:r>
            <a:r>
              <a:rPr lang="en-GB" sz="1500" b="1" i="1"/>
              <a:t>F</a:t>
            </a:r>
            <a:r>
              <a:rPr lang="en-GB" sz="1500" b="1"/>
              <a:t>(</a:t>
            </a:r>
            <a:r>
              <a:rPr lang="en-GB" sz="1500" b="1" i="1"/>
              <a:t>Z</a:t>
            </a:r>
            <a:r>
              <a:rPr lang="en-GB" sz="1500" b="1"/>
              <a:t>).  We will give subscripts 1, ..., </a:t>
            </a:r>
            <a:r>
              <a:rPr lang="en-GB" sz="1500" b="1" i="1"/>
              <a:t>s</a:t>
            </a:r>
            <a:r>
              <a:rPr lang="en-GB" sz="1500" b="1"/>
              <a:t> to the individuals who graduated.</a:t>
            </a:r>
            <a:endParaRPr lang="en-GB" sz="1500" b="1">
              <a:latin typeface="Times New Roman" pitchFamily="18" charset="0"/>
            </a:endParaRPr>
          </a:p>
        </p:txBody>
      </p:sp>
      <p:sp>
        <p:nvSpPr>
          <p:cNvPr id="38920"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40</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2" name="Rectangle 16"/>
          <p:cNvSpPr>
            <a:spLocks noChangeArrowheads="1"/>
          </p:cNvSpPr>
          <p:nvPr/>
        </p:nvSpPr>
        <p:spPr bwMode="auto">
          <a:xfrm>
            <a:off x="0" y="1648800"/>
            <a:ext cx="9144000" cy="684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76000"/>
            <a:ext cx="9144000" cy="964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2440800"/>
            <a:ext cx="9144000" cy="14073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2069673451"/>
              </p:ext>
            </p:extLst>
          </p:nvPr>
        </p:nvGraphicFramePr>
        <p:xfrm>
          <a:off x="3175000" y="2936875"/>
          <a:ext cx="2006600" cy="736600"/>
        </p:xfrm>
        <a:graphic>
          <a:graphicData uri="http://schemas.openxmlformats.org/presentationml/2006/ole">
            <mc:AlternateContent xmlns:mc="http://schemas.openxmlformats.org/markup-compatibility/2006">
              <mc:Choice xmlns:v="urn:schemas-microsoft-com:vml" Requires="v">
                <p:oleObj spid="_x0000_s39011" name="Equation" r:id="rId3" imgW="2006600" imgH="736600" progId="Equation.3">
                  <p:embed/>
                </p:oleObj>
              </mc:Choice>
              <mc:Fallback>
                <p:oleObj name="Equation" r:id="rId3" imgW="2006600" imgH="736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000" y="2936875"/>
                        <a:ext cx="2006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 Box 16"/>
          <p:cNvSpPr txBox="1">
            <a:spLocks noChangeArrowheads="1"/>
          </p:cNvSpPr>
          <p:nvPr/>
        </p:nvSpPr>
        <p:spPr bwMode="auto">
          <a:xfrm>
            <a:off x="301625" y="2559050"/>
            <a:ext cx="5905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Individuals who graduated:  outcome </a:t>
            </a:r>
            <a:r>
              <a:rPr lang="en-GB" sz="1800" b="1" dirty="0" smtClean="0"/>
              <a:t>probability</a:t>
            </a:r>
            <a:endParaRPr lang="en-US" sz="1800" b="1" dirty="0"/>
          </a:p>
        </p:txBody>
      </p:sp>
      <p:graphicFrame>
        <p:nvGraphicFramePr>
          <p:cNvPr id="17" name="Object 18"/>
          <p:cNvGraphicFramePr>
            <a:graphicFrameLocks noChangeAspect="1"/>
          </p:cNvGraphicFramePr>
          <p:nvPr>
            <p:extLst>
              <p:ext uri="{D42A27DB-BD31-4B8C-83A1-F6EECF244321}">
                <p14:modId xmlns:p14="http://schemas.microsoft.com/office/powerpoint/2010/main" val="1402869953"/>
              </p:ext>
            </p:extLst>
          </p:nvPr>
        </p:nvGraphicFramePr>
        <p:xfrm>
          <a:off x="2199600" y="1822450"/>
          <a:ext cx="2717800" cy="368300"/>
        </p:xfrm>
        <a:graphic>
          <a:graphicData uri="http://schemas.openxmlformats.org/presentationml/2006/ole">
            <mc:AlternateContent xmlns:mc="http://schemas.openxmlformats.org/markup-compatibility/2006">
              <mc:Choice xmlns:v="urn:schemas-microsoft-com:vml" Requires="v">
                <p:oleObj spid="_x0000_s39012" name="Equation" r:id="rId5" imgW="2717800" imgH="368300" progId="Equation.3">
                  <p:embed/>
                </p:oleObj>
              </mc:Choice>
              <mc:Fallback>
                <p:oleObj name="Equation" r:id="rId5" imgW="27178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9600" y="1822450"/>
                        <a:ext cx="2717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9"/>
          <p:cNvGraphicFramePr>
            <a:graphicFrameLocks noChangeAspect="1"/>
          </p:cNvGraphicFramePr>
          <p:nvPr>
            <p:extLst>
              <p:ext uri="{D42A27DB-BD31-4B8C-83A1-F6EECF244321}">
                <p14:modId xmlns:p14="http://schemas.microsoft.com/office/powerpoint/2010/main" val="2363951442"/>
              </p:ext>
            </p:extLst>
          </p:nvPr>
        </p:nvGraphicFramePr>
        <p:xfrm>
          <a:off x="2235200" y="669925"/>
          <a:ext cx="4660900" cy="723900"/>
        </p:xfrm>
        <a:graphic>
          <a:graphicData uri="http://schemas.openxmlformats.org/presentationml/2006/ole">
            <mc:AlternateContent xmlns:mc="http://schemas.openxmlformats.org/markup-compatibility/2006">
              <mc:Choice xmlns:v="urn:schemas-microsoft-com:vml" Requires="v">
                <p:oleObj spid="_x0000_s39013" name="Equation" r:id="rId7" imgW="4660560" imgH="723600" progId="Equation.3">
                  <p:embed/>
                </p:oleObj>
              </mc:Choice>
              <mc:Fallback>
                <p:oleObj name="Equation" r:id="rId7" imgW="4660560" imgH="723600" progId="Equation.3">
                  <p:embed/>
                  <p:pic>
                    <p:nvPicPr>
                      <p:cNvPr id="0" name=""/>
                      <p:cNvPicPr>
                        <a:picLocks noChangeAspect="1" noChangeArrowheads="1"/>
                      </p:cNvPicPr>
                      <p:nvPr/>
                    </p:nvPicPr>
                    <p:blipFill>
                      <a:blip r:embed="rId8"/>
                      <a:srcRect/>
                      <a:stretch>
                        <a:fillRect/>
                      </a:stretch>
                    </p:blipFill>
                    <p:spPr bwMode="auto">
                      <a:xfrm>
                        <a:off x="2235200" y="669925"/>
                        <a:ext cx="4660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1648800"/>
            <a:ext cx="9144000" cy="684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76000"/>
            <a:ext cx="9144000" cy="964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2440800"/>
            <a:ext cx="9144000" cy="14073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3956400"/>
            <a:ext cx="9144000" cy="140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99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the case of an individual who did not graduate, the probability of that outcome is 1 </a:t>
            </a:r>
            <a:r>
              <a:rPr lang="en-GB" sz="1500" b="1">
                <a:cs typeface="Arial" charset="0"/>
              </a:rPr>
              <a:t>–</a:t>
            </a:r>
            <a:r>
              <a:rPr lang="en-GB" sz="1500" b="1"/>
              <a:t> </a:t>
            </a:r>
            <a:r>
              <a:rPr lang="en-GB" sz="1500" b="1" i="1"/>
              <a:t>F</a:t>
            </a:r>
            <a:r>
              <a:rPr lang="en-GB" sz="1500" b="1"/>
              <a:t>(</a:t>
            </a:r>
            <a:r>
              <a:rPr lang="en-GB" sz="1500" b="1" i="1"/>
              <a:t>Z</a:t>
            </a:r>
            <a:r>
              <a:rPr lang="en-GB" sz="1500" b="1"/>
              <a:t>).  We will give subscripts </a:t>
            </a:r>
            <a:r>
              <a:rPr lang="en-GB" sz="1500" b="1" i="1"/>
              <a:t>s</a:t>
            </a:r>
            <a:r>
              <a:rPr lang="en-GB" sz="1500" b="1"/>
              <a:t>+1, ..., </a:t>
            </a:r>
            <a:r>
              <a:rPr lang="en-GB" sz="1500" b="1" i="1"/>
              <a:t>n</a:t>
            </a:r>
            <a:r>
              <a:rPr lang="en-GB" sz="1500" b="1"/>
              <a:t> to these individuals.</a:t>
            </a:r>
          </a:p>
        </p:txBody>
      </p:sp>
      <p:graphicFrame>
        <p:nvGraphicFramePr>
          <p:cNvPr id="39940" name="Object 14"/>
          <p:cNvGraphicFramePr>
            <a:graphicFrameLocks noChangeAspect="1"/>
          </p:cNvGraphicFramePr>
          <p:nvPr>
            <p:extLst>
              <p:ext uri="{D42A27DB-BD31-4B8C-83A1-F6EECF244321}">
                <p14:modId xmlns:p14="http://schemas.microsoft.com/office/powerpoint/2010/main" val="1500914927"/>
              </p:ext>
            </p:extLst>
          </p:nvPr>
        </p:nvGraphicFramePr>
        <p:xfrm>
          <a:off x="3175000" y="2936875"/>
          <a:ext cx="2006600" cy="736600"/>
        </p:xfrm>
        <a:graphic>
          <a:graphicData uri="http://schemas.openxmlformats.org/presentationml/2006/ole">
            <mc:AlternateContent xmlns:mc="http://schemas.openxmlformats.org/markup-compatibility/2006">
              <mc:Choice xmlns:v="urn:schemas-microsoft-com:vml" Requires="v">
                <p:oleObj spid="_x0000_s40079" name="Equation" r:id="rId3" imgW="2006600" imgH="736600" progId="Equation.3">
                  <p:embed/>
                </p:oleObj>
              </mc:Choice>
              <mc:Fallback>
                <p:oleObj name="Equation" r:id="rId3" imgW="2006600" imgH="736600"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000" y="2936875"/>
                        <a:ext cx="2006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9941" name="Object 15"/>
          <p:cNvGraphicFramePr>
            <a:graphicFrameLocks noChangeAspect="1"/>
          </p:cNvGraphicFramePr>
          <p:nvPr>
            <p:extLst>
              <p:ext uri="{D42A27DB-BD31-4B8C-83A1-F6EECF244321}">
                <p14:modId xmlns:p14="http://schemas.microsoft.com/office/powerpoint/2010/main" val="920161662"/>
              </p:ext>
            </p:extLst>
          </p:nvPr>
        </p:nvGraphicFramePr>
        <p:xfrm>
          <a:off x="3086100" y="4453200"/>
          <a:ext cx="2413000" cy="736600"/>
        </p:xfrm>
        <a:graphic>
          <a:graphicData uri="http://schemas.openxmlformats.org/presentationml/2006/ole">
            <mc:AlternateContent xmlns:mc="http://schemas.openxmlformats.org/markup-compatibility/2006">
              <mc:Choice xmlns:v="urn:schemas-microsoft-com:vml" Requires="v">
                <p:oleObj spid="_x0000_s40080" name="Equation" r:id="rId5" imgW="2413000" imgH="736600" progId="Equation.3">
                  <p:embed/>
                </p:oleObj>
              </mc:Choice>
              <mc:Fallback>
                <p:oleObj name="Equation" r:id="rId5" imgW="2413000" imgH="7366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4453200"/>
                        <a:ext cx="24130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42" name="Text Box 16"/>
          <p:cNvSpPr txBox="1">
            <a:spLocks noChangeArrowheads="1"/>
          </p:cNvSpPr>
          <p:nvPr/>
        </p:nvSpPr>
        <p:spPr bwMode="auto">
          <a:xfrm>
            <a:off x="301625" y="2559050"/>
            <a:ext cx="5905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Individuals who graduated:  outcome </a:t>
            </a:r>
            <a:r>
              <a:rPr lang="en-GB" sz="1800" b="1" dirty="0" smtClean="0"/>
              <a:t>probability</a:t>
            </a:r>
            <a:endParaRPr lang="en-US" sz="1800" b="1" dirty="0"/>
          </a:p>
        </p:txBody>
      </p:sp>
      <p:sp>
        <p:nvSpPr>
          <p:cNvPr id="39943" name="Text Box 17"/>
          <p:cNvSpPr txBox="1">
            <a:spLocks noChangeArrowheads="1"/>
          </p:cNvSpPr>
          <p:nvPr/>
        </p:nvSpPr>
        <p:spPr bwMode="auto">
          <a:xfrm>
            <a:off x="301625" y="4075200"/>
            <a:ext cx="6489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Individuals who did not graduate:  outcome </a:t>
            </a:r>
            <a:r>
              <a:rPr lang="en-GB" sz="1800" b="1" dirty="0" smtClean="0"/>
              <a:t>probability</a:t>
            </a:r>
            <a:endParaRPr lang="en-US" sz="1800" b="1" dirty="0"/>
          </a:p>
        </p:txBody>
      </p:sp>
      <p:graphicFrame>
        <p:nvGraphicFramePr>
          <p:cNvPr id="39944" name="Object 18"/>
          <p:cNvGraphicFramePr>
            <a:graphicFrameLocks noChangeAspect="1"/>
          </p:cNvGraphicFramePr>
          <p:nvPr>
            <p:extLst>
              <p:ext uri="{D42A27DB-BD31-4B8C-83A1-F6EECF244321}">
                <p14:modId xmlns:p14="http://schemas.microsoft.com/office/powerpoint/2010/main" val="4037035360"/>
              </p:ext>
            </p:extLst>
          </p:nvPr>
        </p:nvGraphicFramePr>
        <p:xfrm>
          <a:off x="2199600" y="1822450"/>
          <a:ext cx="2717800" cy="368300"/>
        </p:xfrm>
        <a:graphic>
          <a:graphicData uri="http://schemas.openxmlformats.org/presentationml/2006/ole">
            <mc:AlternateContent xmlns:mc="http://schemas.openxmlformats.org/markup-compatibility/2006">
              <mc:Choice xmlns:v="urn:schemas-microsoft-com:vml" Requires="v">
                <p:oleObj spid="_x0000_s40081" name="Equation" r:id="rId7" imgW="2717800" imgH="368300" progId="Equation.3">
                  <p:embed/>
                </p:oleObj>
              </mc:Choice>
              <mc:Fallback>
                <p:oleObj name="Equation" r:id="rId7" imgW="2717800" imgH="368300"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9600" y="1822450"/>
                        <a:ext cx="2717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945" name="Object 19"/>
          <p:cNvGraphicFramePr>
            <a:graphicFrameLocks noChangeAspect="1"/>
          </p:cNvGraphicFramePr>
          <p:nvPr>
            <p:extLst>
              <p:ext uri="{D42A27DB-BD31-4B8C-83A1-F6EECF244321}">
                <p14:modId xmlns:p14="http://schemas.microsoft.com/office/powerpoint/2010/main" val="615287952"/>
              </p:ext>
            </p:extLst>
          </p:nvPr>
        </p:nvGraphicFramePr>
        <p:xfrm>
          <a:off x="2235200" y="669925"/>
          <a:ext cx="4660900" cy="723900"/>
        </p:xfrm>
        <a:graphic>
          <a:graphicData uri="http://schemas.openxmlformats.org/presentationml/2006/ole">
            <mc:AlternateContent xmlns:mc="http://schemas.openxmlformats.org/markup-compatibility/2006">
              <mc:Choice xmlns:v="urn:schemas-microsoft-com:vml" Requires="v">
                <p:oleObj spid="_x0000_s40082" name="Equation" r:id="rId9" imgW="4660560" imgH="723600" progId="Equation.3">
                  <p:embed/>
                </p:oleObj>
              </mc:Choice>
              <mc:Fallback>
                <p:oleObj name="Equation" r:id="rId9" imgW="4660560" imgH="723600" progId="Equation.3">
                  <p:embed/>
                  <p:pic>
                    <p:nvPicPr>
                      <p:cNvPr id="0" name="Object 19"/>
                      <p:cNvPicPr>
                        <a:picLocks noChangeAspect="1" noChangeArrowheads="1"/>
                      </p:cNvPicPr>
                      <p:nvPr/>
                    </p:nvPicPr>
                    <p:blipFill>
                      <a:blip r:embed="rId10"/>
                      <a:srcRect/>
                      <a:stretch>
                        <a:fillRect/>
                      </a:stretch>
                    </p:blipFill>
                    <p:spPr bwMode="auto">
                      <a:xfrm>
                        <a:off x="2235200" y="669925"/>
                        <a:ext cx="4660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46"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41</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576000"/>
            <a:ext cx="9144000" cy="319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0963" name="Text Box 6"/>
          <p:cNvSpPr txBox="1">
            <a:spLocks noChangeArrowheads="1"/>
          </p:cNvSpPr>
          <p:nvPr/>
        </p:nvSpPr>
        <p:spPr bwMode="auto">
          <a:xfrm>
            <a:off x="301625" y="5835650"/>
            <a:ext cx="868045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We </a:t>
            </a:r>
            <a:r>
              <a:rPr lang="en-GB" sz="1500" b="1" dirty="0" smtClean="0"/>
              <a:t>choose the estimates of </a:t>
            </a:r>
            <a:r>
              <a:rPr lang="en-GB" sz="1500" b="1" i="1" dirty="0">
                <a:latin typeface="Symbol" pitchFamily="18" charset="2"/>
              </a:rPr>
              <a:t>b</a:t>
            </a:r>
            <a:r>
              <a:rPr lang="en-GB" sz="1500" b="1" baseline="-25000" dirty="0"/>
              <a:t>1</a:t>
            </a:r>
            <a:r>
              <a:rPr lang="en-GB" sz="1500" b="1" dirty="0"/>
              <a:t> and </a:t>
            </a:r>
            <a:r>
              <a:rPr lang="en-GB" sz="1500" b="1" i="1" dirty="0">
                <a:latin typeface="Symbol" pitchFamily="18" charset="2"/>
              </a:rPr>
              <a:t>b</a:t>
            </a:r>
            <a:r>
              <a:rPr lang="en-GB" sz="1500" b="1" baseline="-25000" dirty="0" smtClean="0"/>
              <a:t>2</a:t>
            </a:r>
            <a:r>
              <a:rPr lang="en-GB" sz="1500" b="1" dirty="0" smtClean="0"/>
              <a:t> </a:t>
            </a:r>
            <a:r>
              <a:rPr lang="en-GB" sz="1500" b="1" dirty="0"/>
              <a:t>so as to maximize the joint probability of the outcomes, that is, </a:t>
            </a:r>
            <a:r>
              <a:rPr lang="en-GB" sz="1500" b="1" i="1" dirty="0"/>
              <a:t>F</a:t>
            </a:r>
            <a:r>
              <a:rPr lang="en-GB" sz="1500" b="1" dirty="0"/>
              <a:t>(</a:t>
            </a:r>
            <a:r>
              <a:rPr lang="en-GB" sz="1500" b="1" i="1" dirty="0"/>
              <a:t>Z</a:t>
            </a:r>
            <a:r>
              <a:rPr lang="en-GB" sz="1500" b="1" baseline="-25000" dirty="0"/>
              <a:t>1</a:t>
            </a:r>
            <a:r>
              <a:rPr lang="en-GB" sz="1500" b="1" dirty="0"/>
              <a:t>) x ... x </a:t>
            </a:r>
            <a:r>
              <a:rPr lang="en-GB" sz="1500" b="1" i="1" dirty="0"/>
              <a:t>F</a:t>
            </a:r>
            <a:r>
              <a:rPr lang="en-GB" sz="1500" b="1" dirty="0"/>
              <a:t>(</a:t>
            </a:r>
            <a:r>
              <a:rPr lang="en-GB" sz="1500" b="1" i="1" dirty="0" err="1"/>
              <a:t>Z</a:t>
            </a:r>
            <a:r>
              <a:rPr lang="en-GB" sz="1500" b="1" i="1" baseline="-25000" dirty="0" err="1"/>
              <a:t>s</a:t>
            </a:r>
            <a:r>
              <a:rPr lang="en-GB" sz="1500" b="1" dirty="0"/>
              <a:t>) x [1 </a:t>
            </a:r>
            <a:r>
              <a:rPr lang="en-GB" sz="1500" b="1" dirty="0">
                <a:cs typeface="Arial" charset="0"/>
              </a:rPr>
              <a:t>–</a:t>
            </a:r>
            <a:r>
              <a:rPr lang="en-GB" sz="1500" b="1" dirty="0"/>
              <a:t> </a:t>
            </a:r>
            <a:r>
              <a:rPr lang="en-GB" sz="1500" b="1" i="1" dirty="0"/>
              <a:t>F</a:t>
            </a:r>
            <a:r>
              <a:rPr lang="en-GB" sz="1500" b="1" dirty="0"/>
              <a:t>(Z</a:t>
            </a:r>
            <a:r>
              <a:rPr lang="en-GB" sz="1500" b="1" i="1" baseline="-25000" dirty="0"/>
              <a:t>s</a:t>
            </a:r>
            <a:r>
              <a:rPr lang="en-GB" sz="1500" b="1" baseline="-25000" dirty="0"/>
              <a:t>+1</a:t>
            </a:r>
            <a:r>
              <a:rPr lang="en-GB" sz="1500" b="1" dirty="0"/>
              <a:t>)] x ... x [1 </a:t>
            </a:r>
            <a:r>
              <a:rPr lang="en-GB" sz="1500" b="1" dirty="0">
                <a:cs typeface="Arial" charset="0"/>
              </a:rPr>
              <a:t>–</a:t>
            </a:r>
            <a:r>
              <a:rPr lang="en-GB" sz="1500" b="1" dirty="0"/>
              <a:t> </a:t>
            </a:r>
            <a:r>
              <a:rPr lang="en-GB" sz="1500" b="1" i="1" dirty="0"/>
              <a:t>F</a:t>
            </a:r>
            <a:r>
              <a:rPr lang="en-GB" sz="1500" b="1" dirty="0"/>
              <a:t>(</a:t>
            </a:r>
            <a:r>
              <a:rPr lang="en-GB" sz="1500" b="1" i="1" dirty="0"/>
              <a:t>Z</a:t>
            </a:r>
            <a:r>
              <a:rPr lang="en-GB" sz="1500" b="1" i="1" baseline="-25000" dirty="0"/>
              <a:t>n</a:t>
            </a:r>
            <a:r>
              <a:rPr lang="en-GB" sz="1500" b="1" dirty="0"/>
              <a:t>)].  There are no mathematical formulae for </a:t>
            </a:r>
            <a:r>
              <a:rPr lang="en-GB" sz="1500" b="1" dirty="0" smtClean="0"/>
              <a:t>the estimates.  </a:t>
            </a:r>
            <a:r>
              <a:rPr lang="en-GB" sz="1500" b="1" dirty="0"/>
              <a:t>They have to be determined iteratively by a trial-and-error process.</a:t>
            </a:r>
          </a:p>
        </p:txBody>
      </p:sp>
      <p:graphicFrame>
        <p:nvGraphicFramePr>
          <p:cNvPr id="40967" name="Object 12"/>
          <p:cNvGraphicFramePr>
            <a:graphicFrameLocks noChangeAspect="1"/>
          </p:cNvGraphicFramePr>
          <p:nvPr>
            <p:extLst>
              <p:ext uri="{D42A27DB-BD31-4B8C-83A1-F6EECF244321}">
                <p14:modId xmlns:p14="http://schemas.microsoft.com/office/powerpoint/2010/main" val="172532265"/>
              </p:ext>
            </p:extLst>
          </p:nvPr>
        </p:nvGraphicFramePr>
        <p:xfrm>
          <a:off x="984250" y="1224000"/>
          <a:ext cx="6719888" cy="2324100"/>
        </p:xfrm>
        <a:graphic>
          <a:graphicData uri="http://schemas.openxmlformats.org/presentationml/2006/ole">
            <mc:AlternateContent xmlns:mc="http://schemas.openxmlformats.org/markup-compatibility/2006">
              <mc:Choice xmlns:v="urn:schemas-microsoft-com:vml" Requires="v">
                <p:oleObj spid="_x0000_s41065" name="Equation" r:id="rId3" imgW="6717960" imgH="2323800" progId="Equation.DSMT4">
                  <p:embed/>
                </p:oleObj>
              </mc:Choice>
              <mc:Fallback>
                <p:oleObj name="Equation" r:id="rId3" imgW="6717960" imgH="2323800" progId="Equation.DSMT4">
                  <p:embed/>
                  <p:pic>
                    <p:nvPicPr>
                      <p:cNvPr id="0" name="Object 12"/>
                      <p:cNvPicPr>
                        <a:picLocks noChangeAspect="1" noChangeArrowheads="1"/>
                      </p:cNvPicPr>
                      <p:nvPr/>
                    </p:nvPicPr>
                    <p:blipFill>
                      <a:blip r:embed="rId4"/>
                      <a:srcRect/>
                      <a:stretch>
                        <a:fillRect/>
                      </a:stretch>
                    </p:blipFill>
                    <p:spPr bwMode="auto">
                      <a:xfrm>
                        <a:off x="984250" y="1224000"/>
                        <a:ext cx="6719888"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68"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42</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3" name="Text Box 2"/>
          <p:cNvSpPr txBox="1">
            <a:spLocks noChangeArrowheads="1"/>
          </p:cNvSpPr>
          <p:nvPr/>
        </p:nvSpPr>
        <p:spPr bwMode="auto">
          <a:xfrm>
            <a:off x="796925" y="722314"/>
            <a:ext cx="1489075"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800" b="1" dirty="0" smtClean="0"/>
              <a:t>Maximize</a:t>
            </a:r>
            <a:endParaRPr lang="en-US" sz="1800" dirty="0">
              <a:solidFill>
                <a:schemeClr val="bg1"/>
              </a:solidFill>
            </a:endParaRPr>
          </a:p>
        </p:txBody>
      </p:sp>
      <p:sp>
        <p:nvSpPr>
          <p:cNvPr id="14" name="Rectangle 2"/>
          <p:cNvSpPr>
            <a:spLocks noChangeArrowheads="1"/>
          </p:cNvSpPr>
          <p:nvPr/>
        </p:nvSpPr>
        <p:spPr bwMode="auto">
          <a:xfrm>
            <a:off x="1428750" y="3676649"/>
            <a:ext cx="2543176" cy="14192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0962" name="Text Box 2"/>
          <p:cNvSpPr txBox="1">
            <a:spLocks noChangeArrowheads="1"/>
          </p:cNvSpPr>
          <p:nvPr/>
        </p:nvSpPr>
        <p:spPr bwMode="auto">
          <a:xfrm>
            <a:off x="1911351" y="3789364"/>
            <a:ext cx="1803400"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800" b="1" dirty="0" smtClean="0"/>
              <a:t>Did graduate</a:t>
            </a:r>
            <a:endParaRPr lang="en-US" sz="1800" dirty="0">
              <a:solidFill>
                <a:schemeClr val="bg1"/>
              </a:solidFill>
            </a:endParaRPr>
          </a:p>
        </p:txBody>
      </p:sp>
      <p:graphicFrame>
        <p:nvGraphicFramePr>
          <p:cNvPr id="40965" name="Object 10"/>
          <p:cNvGraphicFramePr>
            <a:graphicFrameLocks noChangeAspect="1"/>
          </p:cNvGraphicFramePr>
          <p:nvPr>
            <p:extLst>
              <p:ext uri="{D42A27DB-BD31-4B8C-83A1-F6EECF244321}">
                <p14:modId xmlns:p14="http://schemas.microsoft.com/office/powerpoint/2010/main" val="291582477"/>
              </p:ext>
            </p:extLst>
          </p:nvPr>
        </p:nvGraphicFramePr>
        <p:xfrm>
          <a:off x="1714500" y="4194175"/>
          <a:ext cx="2006600" cy="736600"/>
        </p:xfrm>
        <a:graphic>
          <a:graphicData uri="http://schemas.openxmlformats.org/presentationml/2006/ole">
            <mc:AlternateContent xmlns:mc="http://schemas.openxmlformats.org/markup-compatibility/2006">
              <mc:Choice xmlns:v="urn:schemas-microsoft-com:vml" Requires="v">
                <p:oleObj spid="_x0000_s41066" name="Equation" r:id="rId5" imgW="2006600" imgH="736600" progId="Equation.3">
                  <p:embed/>
                </p:oleObj>
              </mc:Choice>
              <mc:Fallback>
                <p:oleObj name="Equation" r:id="rId5" imgW="2006600" imgH="7366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4500" y="4194175"/>
                        <a:ext cx="2006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2"/>
          <p:cNvSpPr>
            <a:spLocks noChangeArrowheads="1"/>
          </p:cNvSpPr>
          <p:nvPr/>
        </p:nvSpPr>
        <p:spPr bwMode="auto">
          <a:xfrm>
            <a:off x="4895850" y="3676649"/>
            <a:ext cx="2924175" cy="14192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966" name="Object 11"/>
          <p:cNvGraphicFramePr>
            <a:graphicFrameLocks noChangeAspect="1"/>
          </p:cNvGraphicFramePr>
          <p:nvPr>
            <p:extLst>
              <p:ext uri="{D42A27DB-BD31-4B8C-83A1-F6EECF244321}">
                <p14:modId xmlns:p14="http://schemas.microsoft.com/office/powerpoint/2010/main" val="1718821240"/>
              </p:ext>
            </p:extLst>
          </p:nvPr>
        </p:nvGraphicFramePr>
        <p:xfrm>
          <a:off x="5197475" y="4195650"/>
          <a:ext cx="2413000" cy="736600"/>
        </p:xfrm>
        <a:graphic>
          <a:graphicData uri="http://schemas.openxmlformats.org/presentationml/2006/ole">
            <mc:AlternateContent xmlns:mc="http://schemas.openxmlformats.org/markup-compatibility/2006">
              <mc:Choice xmlns:v="urn:schemas-microsoft-com:vml" Requires="v">
                <p:oleObj spid="_x0000_s41067" name="Equation" r:id="rId7" imgW="2413000" imgH="736600" progId="Equation.3">
                  <p:embed/>
                </p:oleObj>
              </mc:Choice>
              <mc:Fallback>
                <p:oleObj name="Equation" r:id="rId7" imgW="2413000" imgH="736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97475" y="4195650"/>
                        <a:ext cx="24130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 Box 2"/>
          <p:cNvSpPr txBox="1">
            <a:spLocks noChangeArrowheads="1"/>
          </p:cNvSpPr>
          <p:nvPr/>
        </p:nvSpPr>
        <p:spPr bwMode="auto">
          <a:xfrm>
            <a:off x="5340350" y="3788850"/>
            <a:ext cx="2117725"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800" b="1" dirty="0" smtClean="0"/>
              <a:t>Did </a:t>
            </a:r>
            <a:r>
              <a:rPr lang="en-US" sz="1800" b="1" dirty="0"/>
              <a:t>not </a:t>
            </a:r>
            <a:r>
              <a:rPr lang="en-US" sz="1800" b="1" dirty="0" smtClean="0"/>
              <a:t>graduate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198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10.2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who are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EC2020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41987" name="Text Box 13"/>
          <p:cNvSpPr txBox="1">
            <a:spLocks noChangeArrowheads="1"/>
          </p:cNvSpPr>
          <p:nvPr/>
        </p:nvSpPr>
        <p:spPr bwMode="auto">
          <a:xfrm>
            <a:off x="8210551" y="6553200"/>
            <a:ext cx="8572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2016.05.19</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4"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model implies that, for values of </a:t>
            </a:r>
            <a:r>
              <a:rPr lang="en-GB" sz="1500" b="1" i="1"/>
              <a:t>Z</a:t>
            </a:r>
            <a:r>
              <a:rPr lang="en-GB" sz="1500" b="1"/>
              <a:t> less than </a:t>
            </a:r>
            <a:r>
              <a:rPr lang="en-GB" sz="1500" b="1">
                <a:cs typeface="Arial" charset="0"/>
              </a:rPr>
              <a:t>–</a:t>
            </a:r>
            <a:r>
              <a:rPr lang="en-GB" sz="1500" b="1"/>
              <a:t>2, the probability of the event occurring is low and insensitive to variations in </a:t>
            </a:r>
            <a:r>
              <a:rPr lang="en-GB" sz="1500" b="1" i="1"/>
              <a:t>Z</a:t>
            </a:r>
            <a:r>
              <a:rPr lang="en-GB" sz="1500" b="1"/>
              <a:t>.  Likewise, for values greater than 2, the probability is high and insensitive to variations in </a:t>
            </a:r>
            <a:r>
              <a:rPr lang="en-GB" sz="1500" b="1" i="1"/>
              <a:t>Z</a:t>
            </a:r>
            <a:r>
              <a:rPr lang="en-GB" sz="1500" b="1"/>
              <a:t>. </a:t>
            </a:r>
            <a:endParaRPr lang="en-GB" sz="1500" b="1">
              <a:latin typeface="Times New Roman" pitchFamily="18" charset="0"/>
            </a:endParaRPr>
          </a:p>
        </p:txBody>
      </p:sp>
      <p:sp>
        <p:nvSpPr>
          <p:cNvPr id="5130"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a:solidFill>
                  <a:srgbClr val="3366FF"/>
                </a:solidFill>
              </a:rPr>
              <a:t>	4</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4" name="Rectangle 13"/>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1825731203"/>
              </p:ext>
            </p:extLst>
          </p:nvPr>
        </p:nvGraphicFramePr>
        <p:xfrm>
          <a:off x="827088" y="611188"/>
          <a:ext cx="7761287" cy="4773612"/>
        </p:xfrm>
        <a:graphic>
          <a:graphicData uri="http://schemas.openxmlformats.org/presentationml/2006/ole">
            <mc:AlternateContent xmlns:mc="http://schemas.openxmlformats.org/markup-compatibility/2006">
              <mc:Choice xmlns:v="urn:schemas-microsoft-com:vml" Requires="v">
                <p:oleObj spid="_x0000_s5281" name="Worksheet" r:id="rId4" imgW="9306151" imgH="5724766" progId="Excel.Sheet.8">
                  <p:embed/>
                </p:oleObj>
              </mc:Choice>
              <mc:Fallback>
                <p:oleObj name="Worksheet" r:id="rId4" imgW="9306151" imgH="572476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6111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194596649"/>
              </p:ext>
            </p:extLst>
          </p:nvPr>
        </p:nvGraphicFramePr>
        <p:xfrm>
          <a:off x="8043863" y="4954588"/>
          <a:ext cx="265112" cy="265112"/>
        </p:xfrm>
        <a:graphic>
          <a:graphicData uri="http://schemas.openxmlformats.org/presentationml/2006/ole">
            <mc:AlternateContent xmlns:mc="http://schemas.openxmlformats.org/markup-compatibility/2006">
              <mc:Choice xmlns:v="urn:schemas-microsoft-com:vml" Requires="v">
                <p:oleObj spid="_x0000_s5282" name="Equation" r:id="rId6" imgW="266353" imgH="266353" progId="Equation.3">
                  <p:embed/>
                </p:oleObj>
              </mc:Choice>
              <mc:Fallback>
                <p:oleObj name="Equation" r:id="rId6" imgW="266353" imgH="266353"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3863" y="4954588"/>
                        <a:ext cx="265112"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0"/>
          <p:cNvGraphicFramePr>
            <a:graphicFrameLocks noChangeAspect="1"/>
          </p:cNvGraphicFramePr>
          <p:nvPr>
            <p:extLst>
              <p:ext uri="{D42A27DB-BD31-4B8C-83A1-F6EECF244321}">
                <p14:modId xmlns:p14="http://schemas.microsoft.com/office/powerpoint/2010/main" val="899361876"/>
              </p:ext>
            </p:extLst>
          </p:nvPr>
        </p:nvGraphicFramePr>
        <p:xfrm>
          <a:off x="587375" y="1108075"/>
          <a:ext cx="723900" cy="354013"/>
        </p:xfrm>
        <a:graphic>
          <a:graphicData uri="http://schemas.openxmlformats.org/presentationml/2006/ole">
            <mc:AlternateContent xmlns:mc="http://schemas.openxmlformats.org/markup-compatibility/2006">
              <mc:Choice xmlns:v="urn:schemas-microsoft-com:vml" Requires="v">
                <p:oleObj spid="_x0000_s5283" name="Equation" r:id="rId8" imgW="723600" imgH="355320" progId="Equation.3">
                  <p:embed/>
                </p:oleObj>
              </mc:Choice>
              <mc:Fallback>
                <p:oleObj name="Equation" r:id="rId8" imgW="723600" imgH="355320" progId="Equation.3">
                  <p:embed/>
                  <p:pic>
                    <p:nvPicPr>
                      <p:cNvPr id="0" name=""/>
                      <p:cNvPicPr>
                        <a:picLocks noChangeAspect="1" noChangeArrowheads="1"/>
                      </p:cNvPicPr>
                      <p:nvPr/>
                    </p:nvPicPr>
                    <p:blipFill>
                      <a:blip r:embed="rId9"/>
                      <a:srcRect/>
                      <a:stretch>
                        <a:fillRect/>
                      </a:stretch>
                    </p:blipFill>
                    <p:spPr bwMode="auto">
                      <a:xfrm>
                        <a:off x="587375" y="1108075"/>
                        <a:ext cx="7239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14"/>
          <p:cNvSpPr/>
          <p:nvPr/>
        </p:nvSpPr>
        <p:spPr bwMode="auto">
          <a:xfrm>
            <a:off x="1733550" y="742950"/>
            <a:ext cx="2733675" cy="1590675"/>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2" name="Object 9"/>
          <p:cNvGraphicFramePr>
            <a:graphicFrameLocks noChangeAspect="1"/>
          </p:cNvGraphicFramePr>
          <p:nvPr>
            <p:extLst>
              <p:ext uri="{D42A27DB-BD31-4B8C-83A1-F6EECF244321}">
                <p14:modId xmlns:p14="http://schemas.microsoft.com/office/powerpoint/2010/main" val="126141577"/>
              </p:ext>
            </p:extLst>
          </p:nvPr>
        </p:nvGraphicFramePr>
        <p:xfrm>
          <a:off x="1911350" y="844550"/>
          <a:ext cx="2413000" cy="722313"/>
        </p:xfrm>
        <a:graphic>
          <a:graphicData uri="http://schemas.openxmlformats.org/presentationml/2006/ole">
            <mc:AlternateContent xmlns:mc="http://schemas.openxmlformats.org/markup-compatibility/2006">
              <mc:Choice xmlns:v="urn:schemas-microsoft-com:vml" Requires="v">
                <p:oleObj spid="_x0000_s5284" name="Equation" r:id="rId10" imgW="2412720" imgH="723600" progId="Equation.3">
                  <p:embed/>
                </p:oleObj>
              </mc:Choice>
              <mc:Fallback>
                <p:oleObj name="Equation" r:id="rId10" imgW="2412720" imgH="723600" progId="Equation.3">
                  <p:embed/>
                  <p:pic>
                    <p:nvPicPr>
                      <p:cNvPr id="0" name=""/>
                      <p:cNvPicPr>
                        <a:picLocks noChangeAspect="1" noChangeArrowheads="1"/>
                      </p:cNvPicPr>
                      <p:nvPr/>
                    </p:nvPicPr>
                    <p:blipFill>
                      <a:blip r:embed="rId11"/>
                      <a:srcRect/>
                      <a:stretch>
                        <a:fillRect/>
                      </a:stretch>
                    </p:blipFill>
                    <p:spPr bwMode="auto">
                      <a:xfrm>
                        <a:off x="1911350" y="84455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13"/>
          <p:cNvGraphicFramePr>
            <a:graphicFrameLocks noChangeAspect="1"/>
          </p:cNvGraphicFramePr>
          <p:nvPr>
            <p:extLst>
              <p:ext uri="{D42A27DB-BD31-4B8C-83A1-F6EECF244321}">
                <p14:modId xmlns:p14="http://schemas.microsoft.com/office/powerpoint/2010/main" val="234820149"/>
              </p:ext>
            </p:extLst>
          </p:nvPr>
        </p:nvGraphicFramePr>
        <p:xfrm>
          <a:off x="1885950" y="1768475"/>
          <a:ext cx="1739900" cy="368300"/>
        </p:xfrm>
        <a:graphic>
          <a:graphicData uri="http://schemas.openxmlformats.org/presentationml/2006/ole">
            <mc:AlternateContent xmlns:mc="http://schemas.openxmlformats.org/markup-compatibility/2006">
              <mc:Choice xmlns:v="urn:schemas-microsoft-com:vml" Requires="v">
                <p:oleObj spid="_x0000_s5285" name="Equation" r:id="rId12" imgW="1739900" imgH="368300" progId="Equation.3">
                  <p:embed/>
                </p:oleObj>
              </mc:Choice>
              <mc:Fallback>
                <p:oleObj name="Equation" r:id="rId12" imgW="1739900" imgH="3683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85950" y="1768475"/>
                        <a:ext cx="1739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48"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To obtain an expression for the sensitivity, we differentiate </a:t>
            </a:r>
            <a:r>
              <a:rPr lang="en-GB" sz="1500" b="1" i="1" dirty="0"/>
              <a:t>F</a:t>
            </a:r>
            <a:r>
              <a:rPr lang="en-GB" sz="1500" b="1" dirty="0"/>
              <a:t>(</a:t>
            </a:r>
            <a:r>
              <a:rPr lang="en-GB" sz="1500" b="1" i="1" dirty="0"/>
              <a:t>Z</a:t>
            </a:r>
            <a:r>
              <a:rPr lang="en-GB" sz="1500" b="1" dirty="0"/>
              <a:t>) with respect to </a:t>
            </a:r>
            <a:r>
              <a:rPr lang="en-GB" sz="1500" b="1" i="1" dirty="0"/>
              <a:t>Z</a:t>
            </a:r>
            <a:r>
              <a:rPr lang="en-GB" sz="1500" b="1" dirty="0"/>
              <a:t>.  The box gives the general rule for differentiating a </a:t>
            </a:r>
            <a:r>
              <a:rPr lang="en-GB" sz="1500" b="1" dirty="0" smtClean="0"/>
              <a:t>quotient.</a:t>
            </a:r>
            <a:endParaRPr lang="en-GB" sz="1500" b="1" dirty="0">
              <a:latin typeface="Times New Roman" pitchFamily="18" charset="0"/>
            </a:endParaRPr>
          </a:p>
        </p:txBody>
      </p:sp>
      <p:sp>
        <p:nvSpPr>
          <p:cNvPr id="6156"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a:solidFill>
                  <a:srgbClr val="3366FF"/>
                </a:solidFill>
              </a:rPr>
              <a:t>	5</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6" name="Rectangle 16"/>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6155" name="Object 19"/>
          <p:cNvGraphicFramePr>
            <a:graphicFrameLocks noChangeAspect="1"/>
          </p:cNvGraphicFramePr>
          <p:nvPr>
            <p:extLst>
              <p:ext uri="{D42A27DB-BD31-4B8C-83A1-F6EECF244321}">
                <p14:modId xmlns:p14="http://schemas.microsoft.com/office/powerpoint/2010/main" val="1294589244"/>
              </p:ext>
            </p:extLst>
          </p:nvPr>
        </p:nvGraphicFramePr>
        <p:xfrm>
          <a:off x="1720850" y="635000"/>
          <a:ext cx="2413000" cy="722313"/>
        </p:xfrm>
        <a:graphic>
          <a:graphicData uri="http://schemas.openxmlformats.org/presentationml/2006/ole">
            <mc:AlternateContent xmlns:mc="http://schemas.openxmlformats.org/markup-compatibility/2006">
              <mc:Choice xmlns:v="urn:schemas-microsoft-com:vml" Requires="v">
                <p:oleObj spid="_x0000_s6276" name="Equation" r:id="rId4" imgW="2412720" imgH="723600" progId="Equation.3">
                  <p:embed/>
                </p:oleObj>
              </mc:Choice>
              <mc:Fallback>
                <p:oleObj name="Equation" r:id="rId4" imgW="2412720" imgH="723600" progId="Equation.3">
                  <p:embed/>
                  <p:pic>
                    <p:nvPicPr>
                      <p:cNvPr id="0" name="Object 19"/>
                      <p:cNvPicPr>
                        <a:picLocks noChangeAspect="1" noChangeArrowheads="1"/>
                      </p:cNvPicPr>
                      <p:nvPr/>
                    </p:nvPicPr>
                    <p:blipFill>
                      <a:blip r:embed="rId5"/>
                      <a:srcRect/>
                      <a:stretch>
                        <a:fillRect/>
                      </a:stretch>
                    </p:blipFill>
                    <p:spPr bwMode="auto">
                      <a:xfrm>
                        <a:off x="1720850" y="63500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6" name="Rectangle 18"/>
          <p:cNvSpPr>
            <a:spLocks noChangeArrowheads="1"/>
          </p:cNvSpPr>
          <p:nvPr/>
        </p:nvSpPr>
        <p:spPr bwMode="auto">
          <a:xfrm>
            <a:off x="5867400" y="495300"/>
            <a:ext cx="2971800" cy="253365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6150" name="Object 12"/>
          <p:cNvGraphicFramePr>
            <a:graphicFrameLocks noChangeAspect="1"/>
          </p:cNvGraphicFramePr>
          <p:nvPr>
            <p:extLst>
              <p:ext uri="{D42A27DB-BD31-4B8C-83A1-F6EECF244321}">
                <p14:modId xmlns:p14="http://schemas.microsoft.com/office/powerpoint/2010/main" val="2093451875"/>
              </p:ext>
            </p:extLst>
          </p:nvPr>
        </p:nvGraphicFramePr>
        <p:xfrm>
          <a:off x="6332538" y="723900"/>
          <a:ext cx="825500" cy="722313"/>
        </p:xfrm>
        <a:graphic>
          <a:graphicData uri="http://schemas.openxmlformats.org/presentationml/2006/ole">
            <mc:AlternateContent xmlns:mc="http://schemas.openxmlformats.org/markup-compatibility/2006">
              <mc:Choice xmlns:v="urn:schemas-microsoft-com:vml" Requires="v">
                <p:oleObj spid="_x0000_s6277" name="Equation" r:id="rId6" imgW="825500" imgH="723900" progId="Equation.3">
                  <p:embed/>
                </p:oleObj>
              </mc:Choice>
              <mc:Fallback>
                <p:oleObj name="Equation" r:id="rId6" imgW="825500" imgH="72390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32538" y="723900"/>
                        <a:ext cx="8255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06598456"/>
              </p:ext>
            </p:extLst>
          </p:nvPr>
        </p:nvGraphicFramePr>
        <p:xfrm>
          <a:off x="6121400" y="1714500"/>
          <a:ext cx="2476500" cy="1066800"/>
        </p:xfrm>
        <a:graphic>
          <a:graphicData uri="http://schemas.openxmlformats.org/presentationml/2006/ole">
            <mc:AlternateContent xmlns:mc="http://schemas.openxmlformats.org/markup-compatibility/2006">
              <mc:Choice xmlns:v="urn:schemas-microsoft-com:vml" Requires="v">
                <p:oleObj spid="_x0000_s6278" name="Equation" r:id="rId8" imgW="2476440" imgH="1066680" progId="Equation.DSMT4">
                  <p:embed/>
                </p:oleObj>
              </mc:Choice>
              <mc:Fallback>
                <p:oleObj name="Equation" r:id="rId8" imgW="2476440" imgH="106668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21400" y="1714500"/>
                        <a:ext cx="2476500"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3830399"/>
            <a:ext cx="9144000" cy="12464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48"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t>We apply the rule to the expression for </a:t>
            </a:r>
            <a:r>
              <a:rPr lang="en-GB" sz="1500" b="1" i="1" dirty="0"/>
              <a:t>F</a:t>
            </a:r>
            <a:r>
              <a:rPr lang="en-GB" sz="1500" b="1" dirty="0"/>
              <a:t>(</a:t>
            </a:r>
            <a:r>
              <a:rPr lang="en-GB" sz="1500" b="1" i="1" dirty="0"/>
              <a:t>Z</a:t>
            </a:r>
            <a:r>
              <a:rPr lang="en-GB" sz="1500" b="1" dirty="0" smtClean="0"/>
              <a:t>).</a:t>
            </a:r>
            <a:endParaRPr lang="en-GB" sz="1500" b="1" dirty="0">
              <a:latin typeface="Times New Roman" pitchFamily="18" charset="0"/>
            </a:endParaRPr>
          </a:p>
        </p:txBody>
      </p:sp>
      <p:sp>
        <p:nvSpPr>
          <p:cNvPr id="6156"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6</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6" name="Rectangle 16"/>
          <p:cNvSpPr>
            <a:spLocks noChangeArrowheads="1"/>
          </p:cNvSpPr>
          <p:nvPr/>
        </p:nvSpPr>
        <p:spPr bwMode="auto">
          <a:xfrm>
            <a:off x="0" y="539999"/>
            <a:ext cx="9144000" cy="99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6155" name="Object 19"/>
          <p:cNvGraphicFramePr>
            <a:graphicFrameLocks noChangeAspect="1"/>
          </p:cNvGraphicFramePr>
          <p:nvPr>
            <p:extLst>
              <p:ext uri="{D42A27DB-BD31-4B8C-83A1-F6EECF244321}">
                <p14:modId xmlns:p14="http://schemas.microsoft.com/office/powerpoint/2010/main" val="405610657"/>
              </p:ext>
            </p:extLst>
          </p:nvPr>
        </p:nvGraphicFramePr>
        <p:xfrm>
          <a:off x="1720850" y="635000"/>
          <a:ext cx="2413000" cy="722313"/>
        </p:xfrm>
        <a:graphic>
          <a:graphicData uri="http://schemas.openxmlformats.org/presentationml/2006/ole">
            <mc:AlternateContent xmlns:mc="http://schemas.openxmlformats.org/markup-compatibility/2006">
              <mc:Choice xmlns:v="urn:schemas-microsoft-com:vml" Requires="v">
                <p:oleObj spid="_x0000_s43158" name="Equation" r:id="rId4" imgW="2412720" imgH="723600" progId="Equation.3">
                  <p:embed/>
                </p:oleObj>
              </mc:Choice>
              <mc:Fallback>
                <p:oleObj name="Equation" r:id="rId4" imgW="2412720" imgH="723600" progId="Equation.3">
                  <p:embed/>
                  <p:pic>
                    <p:nvPicPr>
                      <p:cNvPr id="0" name=""/>
                      <p:cNvPicPr>
                        <a:picLocks noChangeAspect="1" noChangeArrowheads="1"/>
                      </p:cNvPicPr>
                      <p:nvPr/>
                    </p:nvPicPr>
                    <p:blipFill>
                      <a:blip r:embed="rId5"/>
                      <a:srcRect/>
                      <a:stretch>
                        <a:fillRect/>
                      </a:stretch>
                    </p:blipFill>
                    <p:spPr bwMode="auto">
                      <a:xfrm>
                        <a:off x="1720850" y="63500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16"/>
          <p:cNvSpPr>
            <a:spLocks noChangeArrowheads="1"/>
          </p:cNvSpPr>
          <p:nvPr/>
        </p:nvSpPr>
        <p:spPr bwMode="auto">
          <a:xfrm>
            <a:off x="0" y="1641600"/>
            <a:ext cx="9144000" cy="9873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6152" name="Object 15"/>
          <p:cNvGraphicFramePr>
            <a:graphicFrameLocks noChangeAspect="1"/>
          </p:cNvGraphicFramePr>
          <p:nvPr>
            <p:extLst>
              <p:ext uri="{D42A27DB-BD31-4B8C-83A1-F6EECF244321}">
                <p14:modId xmlns:p14="http://schemas.microsoft.com/office/powerpoint/2010/main" val="2767012326"/>
              </p:ext>
            </p:extLst>
          </p:nvPr>
        </p:nvGraphicFramePr>
        <p:xfrm>
          <a:off x="1512888" y="4029075"/>
          <a:ext cx="5156200" cy="876300"/>
        </p:xfrm>
        <a:graphic>
          <a:graphicData uri="http://schemas.openxmlformats.org/presentationml/2006/ole">
            <mc:AlternateContent xmlns:mc="http://schemas.openxmlformats.org/markup-compatibility/2006">
              <mc:Choice xmlns:v="urn:schemas-microsoft-com:vml" Requires="v">
                <p:oleObj spid="_x0000_s43159" name="Equation" r:id="rId6" imgW="5155920" imgH="876240" progId="Equation.3">
                  <p:embed/>
                </p:oleObj>
              </mc:Choice>
              <mc:Fallback>
                <p:oleObj name="Equation" r:id="rId6" imgW="5155920" imgH="876240" progId="Equation.3">
                  <p:embed/>
                  <p:pic>
                    <p:nvPicPr>
                      <p:cNvPr id="0" name=""/>
                      <p:cNvPicPr>
                        <a:picLocks noChangeAspect="1" noChangeArrowheads="1"/>
                      </p:cNvPicPr>
                      <p:nvPr/>
                    </p:nvPicPr>
                    <p:blipFill>
                      <a:blip r:embed="rId7"/>
                      <a:srcRect/>
                      <a:stretch>
                        <a:fillRect/>
                      </a:stretch>
                    </p:blipFill>
                    <p:spPr bwMode="auto">
                      <a:xfrm>
                        <a:off x="1512888" y="4029075"/>
                        <a:ext cx="515620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3" name="Object 16"/>
          <p:cNvGraphicFramePr>
            <a:graphicFrameLocks noChangeAspect="1"/>
          </p:cNvGraphicFramePr>
          <p:nvPr>
            <p:extLst>
              <p:ext uri="{D42A27DB-BD31-4B8C-83A1-F6EECF244321}">
                <p14:modId xmlns:p14="http://schemas.microsoft.com/office/powerpoint/2010/main" val="2494445621"/>
              </p:ext>
            </p:extLst>
          </p:nvPr>
        </p:nvGraphicFramePr>
        <p:xfrm>
          <a:off x="1681200" y="1744663"/>
          <a:ext cx="2501900" cy="722312"/>
        </p:xfrm>
        <a:graphic>
          <a:graphicData uri="http://schemas.openxmlformats.org/presentationml/2006/ole">
            <mc:AlternateContent xmlns:mc="http://schemas.openxmlformats.org/markup-compatibility/2006">
              <mc:Choice xmlns:v="urn:schemas-microsoft-com:vml" Requires="v">
                <p:oleObj spid="_x0000_s43160" name="Equation" r:id="rId8" imgW="2501640" imgH="723600" progId="Equation.3">
                  <p:embed/>
                </p:oleObj>
              </mc:Choice>
              <mc:Fallback>
                <p:oleObj name="Equation" r:id="rId8" imgW="2501640" imgH="723600" progId="Equation.3">
                  <p:embed/>
                  <p:pic>
                    <p:nvPicPr>
                      <p:cNvPr id="0" name=""/>
                      <p:cNvPicPr>
                        <a:picLocks noChangeAspect="1" noChangeArrowheads="1"/>
                      </p:cNvPicPr>
                      <p:nvPr/>
                    </p:nvPicPr>
                    <p:blipFill>
                      <a:blip r:embed="rId9"/>
                      <a:srcRect/>
                      <a:stretch>
                        <a:fillRect/>
                      </a:stretch>
                    </p:blipFill>
                    <p:spPr bwMode="auto">
                      <a:xfrm>
                        <a:off x="1681200" y="1744663"/>
                        <a:ext cx="25019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7"/>
          <p:cNvSpPr>
            <a:spLocks noChangeArrowheads="1"/>
          </p:cNvSpPr>
          <p:nvPr/>
        </p:nvSpPr>
        <p:spPr bwMode="auto">
          <a:xfrm>
            <a:off x="0" y="2736000"/>
            <a:ext cx="9144000" cy="9873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6154" name="Object 17"/>
          <p:cNvGraphicFramePr>
            <a:graphicFrameLocks noChangeAspect="1"/>
          </p:cNvGraphicFramePr>
          <p:nvPr>
            <p:extLst>
              <p:ext uri="{D42A27DB-BD31-4B8C-83A1-F6EECF244321}">
                <p14:modId xmlns:p14="http://schemas.microsoft.com/office/powerpoint/2010/main" val="2888527647"/>
              </p:ext>
            </p:extLst>
          </p:nvPr>
        </p:nvGraphicFramePr>
        <p:xfrm>
          <a:off x="1702800" y="2838450"/>
          <a:ext cx="3581400" cy="723900"/>
        </p:xfrm>
        <a:graphic>
          <a:graphicData uri="http://schemas.openxmlformats.org/presentationml/2006/ole">
            <mc:AlternateContent xmlns:mc="http://schemas.openxmlformats.org/markup-compatibility/2006">
              <mc:Choice xmlns:v="urn:schemas-microsoft-com:vml" Requires="v">
                <p:oleObj spid="_x0000_s43161" name="Equation" r:id="rId10" imgW="3581280" imgH="723600" progId="Equation.3">
                  <p:embed/>
                </p:oleObj>
              </mc:Choice>
              <mc:Fallback>
                <p:oleObj name="Equation" r:id="rId10" imgW="3581280" imgH="723600" progId="Equation.3">
                  <p:embed/>
                  <p:pic>
                    <p:nvPicPr>
                      <p:cNvPr id="0" name=""/>
                      <p:cNvPicPr>
                        <a:picLocks noChangeAspect="1" noChangeArrowheads="1"/>
                      </p:cNvPicPr>
                      <p:nvPr/>
                    </p:nvPicPr>
                    <p:blipFill>
                      <a:blip r:embed="rId11"/>
                      <a:srcRect/>
                      <a:stretch>
                        <a:fillRect/>
                      </a:stretch>
                    </p:blipFill>
                    <p:spPr bwMode="auto">
                      <a:xfrm>
                        <a:off x="1702800" y="2838450"/>
                        <a:ext cx="35814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46" name="Rectangle 18"/>
          <p:cNvSpPr>
            <a:spLocks noChangeArrowheads="1"/>
          </p:cNvSpPr>
          <p:nvPr/>
        </p:nvSpPr>
        <p:spPr bwMode="auto">
          <a:xfrm>
            <a:off x="5867400" y="495300"/>
            <a:ext cx="2971800" cy="253365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6150" name="Object 12"/>
          <p:cNvGraphicFramePr>
            <a:graphicFrameLocks noChangeAspect="1"/>
          </p:cNvGraphicFramePr>
          <p:nvPr>
            <p:extLst>
              <p:ext uri="{D42A27DB-BD31-4B8C-83A1-F6EECF244321}">
                <p14:modId xmlns:p14="http://schemas.microsoft.com/office/powerpoint/2010/main" val="1595138772"/>
              </p:ext>
            </p:extLst>
          </p:nvPr>
        </p:nvGraphicFramePr>
        <p:xfrm>
          <a:off x="6332538" y="723900"/>
          <a:ext cx="825500" cy="722313"/>
        </p:xfrm>
        <a:graphic>
          <a:graphicData uri="http://schemas.openxmlformats.org/presentationml/2006/ole">
            <mc:AlternateContent xmlns:mc="http://schemas.openxmlformats.org/markup-compatibility/2006">
              <mc:Choice xmlns:v="urn:schemas-microsoft-com:vml" Requires="v">
                <p:oleObj spid="_x0000_s43162" name="Equation" r:id="rId12" imgW="825500" imgH="723900" progId="Equation.3">
                  <p:embed/>
                </p:oleObj>
              </mc:Choice>
              <mc:Fallback>
                <p:oleObj name="Equation" r:id="rId12" imgW="825500" imgH="7239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32538" y="723900"/>
                        <a:ext cx="8255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06598456"/>
              </p:ext>
            </p:extLst>
          </p:nvPr>
        </p:nvGraphicFramePr>
        <p:xfrm>
          <a:off x="6121400" y="1714500"/>
          <a:ext cx="2476500" cy="1066800"/>
        </p:xfrm>
        <a:graphic>
          <a:graphicData uri="http://schemas.openxmlformats.org/presentationml/2006/ole">
            <mc:AlternateContent xmlns:mc="http://schemas.openxmlformats.org/markup-compatibility/2006">
              <mc:Choice xmlns:v="urn:schemas-microsoft-com:vml" Requires="v">
                <p:oleObj spid="_x0000_s43163" name="Equation" r:id="rId14" imgW="2476440" imgH="1066680" progId="Equation.DSMT4">
                  <p:embed/>
                </p:oleObj>
              </mc:Choice>
              <mc:Fallback>
                <p:oleObj name="Equation" r:id="rId14" imgW="2476440" imgH="1066680" progId="Equation.DSMT4">
                  <p:embed/>
                  <p:pic>
                    <p:nvPicPr>
                      <p:cNvPr id="0" name="Object 13"/>
                      <p:cNvPicPr>
                        <a:picLocks noChangeAspect="1" noChangeArrowheads="1"/>
                      </p:cNvPicPr>
                      <p:nvPr/>
                    </p:nvPicPr>
                    <p:blipFill>
                      <a:blip r:embed="rId15"/>
                      <a:srcRect/>
                      <a:stretch>
                        <a:fillRect/>
                      </a:stretch>
                    </p:blipFill>
                    <p:spPr bwMode="auto">
                      <a:xfrm>
                        <a:off x="6121400" y="1714500"/>
                        <a:ext cx="2476500"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644205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7171" name="Object 6"/>
          <p:cNvGraphicFramePr>
            <a:graphicFrameLocks noChangeAspect="1"/>
          </p:cNvGraphicFramePr>
          <p:nvPr/>
        </p:nvGraphicFramePr>
        <p:xfrm>
          <a:off x="684213" y="611188"/>
          <a:ext cx="7761287" cy="4773612"/>
        </p:xfrm>
        <a:graphic>
          <a:graphicData uri="http://schemas.openxmlformats.org/presentationml/2006/ole">
            <mc:AlternateContent xmlns:mc="http://schemas.openxmlformats.org/markup-compatibility/2006">
              <mc:Choice xmlns:v="urn:schemas-microsoft-com:vml" Requires="v">
                <p:oleObj spid="_x0000_s7335"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111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sensitivity, as measured by the slope, is greatest when </a:t>
            </a:r>
            <a:r>
              <a:rPr lang="en-GB" sz="1500" b="1" i="1"/>
              <a:t>Z</a:t>
            </a:r>
            <a:r>
              <a:rPr lang="en-GB" sz="1500" b="1"/>
              <a:t> is 0.  The marginal function, </a:t>
            </a:r>
            <a:r>
              <a:rPr lang="en-GB" sz="1500" b="1" i="1"/>
              <a:t>f</a:t>
            </a:r>
            <a:r>
              <a:rPr lang="en-GB" sz="1500" b="1"/>
              <a:t>(</a:t>
            </a:r>
            <a:r>
              <a:rPr lang="en-GB" sz="1500" b="1" i="1"/>
              <a:t>Z</a:t>
            </a:r>
            <a:r>
              <a:rPr lang="en-GB" sz="1500" b="1"/>
              <a:t>), reaches a maximum at this point.</a:t>
            </a:r>
            <a:endParaRPr lang="en-GB" sz="1500" b="1">
              <a:latin typeface="Times New Roman" pitchFamily="18" charset="0"/>
            </a:endParaRPr>
          </a:p>
        </p:txBody>
      </p:sp>
      <p:graphicFrame>
        <p:nvGraphicFramePr>
          <p:cNvPr id="7176" name="Object 18"/>
          <p:cNvGraphicFramePr>
            <a:graphicFrameLocks noChangeAspect="1"/>
          </p:cNvGraphicFramePr>
          <p:nvPr/>
        </p:nvGraphicFramePr>
        <p:xfrm>
          <a:off x="560388" y="992188"/>
          <a:ext cx="723900" cy="339725"/>
        </p:xfrm>
        <a:graphic>
          <a:graphicData uri="http://schemas.openxmlformats.org/presentationml/2006/ole">
            <mc:AlternateContent xmlns:mc="http://schemas.openxmlformats.org/markup-compatibility/2006">
              <mc:Choice xmlns:v="urn:schemas-microsoft-com:vml" Requires="v">
                <p:oleObj spid="_x0000_s7336" name="Equation" r:id="rId5" imgW="723586" imgH="342751" progId="Equation.3">
                  <p:embed/>
                </p:oleObj>
              </mc:Choice>
              <mc:Fallback>
                <p:oleObj name="Equation" r:id="rId5" imgW="723586" imgH="342751"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8" y="992188"/>
                        <a:ext cx="72390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7" name="Object 19"/>
          <p:cNvGraphicFramePr>
            <a:graphicFrameLocks noChangeAspect="1"/>
          </p:cNvGraphicFramePr>
          <p:nvPr/>
        </p:nvGraphicFramePr>
        <p:xfrm>
          <a:off x="7900988" y="4954588"/>
          <a:ext cx="265112" cy="265112"/>
        </p:xfrm>
        <a:graphic>
          <a:graphicData uri="http://schemas.openxmlformats.org/presentationml/2006/ole">
            <mc:AlternateContent xmlns:mc="http://schemas.openxmlformats.org/markup-compatibility/2006">
              <mc:Choice xmlns:v="urn:schemas-microsoft-com:vml" Requires="v">
                <p:oleObj spid="_x0000_s7337" name="Equation" r:id="rId7" imgW="266353" imgH="266353" progId="Equation.3">
                  <p:embed/>
                </p:oleObj>
              </mc:Choice>
              <mc:Fallback>
                <p:oleObj name="Equation" r:id="rId7" imgW="266353" imgH="266353"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00988" y="4954588"/>
                        <a:ext cx="265112"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78"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7</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8" name="Rectangle 17"/>
          <p:cNvSpPr/>
          <p:nvPr/>
        </p:nvSpPr>
        <p:spPr bwMode="auto">
          <a:xfrm>
            <a:off x="1638300" y="742950"/>
            <a:ext cx="2733675" cy="972000"/>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9"/>
          <p:cNvGraphicFramePr>
            <a:graphicFrameLocks noChangeAspect="1"/>
          </p:cNvGraphicFramePr>
          <p:nvPr>
            <p:extLst>
              <p:ext uri="{D42A27DB-BD31-4B8C-83A1-F6EECF244321}">
                <p14:modId xmlns:p14="http://schemas.microsoft.com/office/powerpoint/2010/main" val="4010364"/>
              </p:ext>
            </p:extLst>
          </p:nvPr>
        </p:nvGraphicFramePr>
        <p:xfrm>
          <a:off x="1816100" y="844550"/>
          <a:ext cx="2413000" cy="722313"/>
        </p:xfrm>
        <a:graphic>
          <a:graphicData uri="http://schemas.openxmlformats.org/presentationml/2006/ole">
            <mc:AlternateContent xmlns:mc="http://schemas.openxmlformats.org/markup-compatibility/2006">
              <mc:Choice xmlns:v="urn:schemas-microsoft-com:vml" Requires="v">
                <p:oleObj spid="_x0000_s7338" name="Equation" r:id="rId9" imgW="2412720" imgH="723600" progId="Equation.3">
                  <p:embed/>
                </p:oleObj>
              </mc:Choice>
              <mc:Fallback>
                <p:oleObj name="Equation" r:id="rId9" imgW="2412720" imgH="723600" progId="Equation.3">
                  <p:embed/>
                  <p:pic>
                    <p:nvPicPr>
                      <p:cNvPr id="0" name=""/>
                      <p:cNvPicPr>
                        <a:picLocks noChangeAspect="1" noChangeArrowheads="1"/>
                      </p:cNvPicPr>
                      <p:nvPr/>
                    </p:nvPicPr>
                    <p:blipFill>
                      <a:blip r:embed="rId10"/>
                      <a:srcRect/>
                      <a:stretch>
                        <a:fillRect/>
                      </a:stretch>
                    </p:blipFill>
                    <p:spPr bwMode="auto">
                      <a:xfrm>
                        <a:off x="1816100" y="84455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9"/>
          <p:cNvSpPr/>
          <p:nvPr/>
        </p:nvSpPr>
        <p:spPr bwMode="auto">
          <a:xfrm>
            <a:off x="5324474" y="742950"/>
            <a:ext cx="3276000" cy="1062000"/>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7172" name="Object 8"/>
          <p:cNvGraphicFramePr>
            <a:graphicFrameLocks noChangeAspect="1"/>
          </p:cNvGraphicFramePr>
          <p:nvPr>
            <p:extLst>
              <p:ext uri="{D42A27DB-BD31-4B8C-83A1-F6EECF244321}">
                <p14:modId xmlns:p14="http://schemas.microsoft.com/office/powerpoint/2010/main" val="3489883254"/>
              </p:ext>
            </p:extLst>
          </p:nvPr>
        </p:nvGraphicFramePr>
        <p:xfrm>
          <a:off x="5511800" y="800100"/>
          <a:ext cx="2921000" cy="876300"/>
        </p:xfrm>
        <a:graphic>
          <a:graphicData uri="http://schemas.openxmlformats.org/presentationml/2006/ole">
            <mc:AlternateContent xmlns:mc="http://schemas.openxmlformats.org/markup-compatibility/2006">
              <mc:Choice xmlns:v="urn:schemas-microsoft-com:vml" Requires="v">
                <p:oleObj spid="_x0000_s7339" name="Equation" r:id="rId11" imgW="2920680" imgH="876240" progId="Equation.3">
                  <p:embed/>
                </p:oleObj>
              </mc:Choice>
              <mc:Fallback>
                <p:oleObj name="Equation" r:id="rId11" imgW="2920680" imgH="876240" progId="Equation.3">
                  <p:embed/>
                  <p:pic>
                    <p:nvPicPr>
                      <p:cNvPr id="0" name="Object 8"/>
                      <p:cNvPicPr>
                        <a:picLocks noChangeAspect="1" noChangeArrowheads="1"/>
                      </p:cNvPicPr>
                      <p:nvPr/>
                    </p:nvPicPr>
                    <p:blipFill>
                      <a:blip r:embed="rId12"/>
                      <a:srcRect/>
                      <a:stretch>
                        <a:fillRect/>
                      </a:stretch>
                    </p:blipFill>
                    <p:spPr bwMode="auto">
                      <a:xfrm>
                        <a:off x="5511800" y="800100"/>
                        <a:ext cx="29210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196" name="Text Box 103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For a nonlinear model of this kind, maximum likelihood estimation is much superior to the use of the least squares principle for estimating the parameters.  More details concerning its application are given at the end of this sequence.</a:t>
            </a:r>
            <a:endParaRPr lang="en-GB" sz="1500" b="1">
              <a:latin typeface="Times New Roman" pitchFamily="18" charset="0"/>
            </a:endParaRPr>
          </a:p>
        </p:txBody>
      </p:sp>
      <p:sp>
        <p:nvSpPr>
          <p:cNvPr id="8202" name="Text Box 103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a:solidFill>
                  <a:schemeClr val="tx1"/>
                </a:solidFill>
                <a:latin typeface="Arial" charset="0"/>
              </a:defRPr>
            </a:lvl1pPr>
            <a:lvl2pPr marL="742950" indent="-285750">
              <a:tabLst>
                <a:tab pos="179388" algn="r"/>
              </a:tabLst>
              <a:defRPr sz="1400">
                <a:solidFill>
                  <a:schemeClr val="tx1"/>
                </a:solidFill>
                <a:latin typeface="Arial" charset="0"/>
              </a:defRPr>
            </a:lvl2pPr>
            <a:lvl3pPr marL="1143000" indent="-228600">
              <a:tabLst>
                <a:tab pos="179388" algn="r"/>
              </a:tabLst>
              <a:defRPr sz="1400">
                <a:solidFill>
                  <a:schemeClr val="tx1"/>
                </a:solidFill>
                <a:latin typeface="Arial" charset="0"/>
              </a:defRPr>
            </a:lvl3pPr>
            <a:lvl4pPr marL="1600200" indent="-228600">
              <a:tabLst>
                <a:tab pos="179388" algn="r"/>
              </a:tabLst>
              <a:defRPr sz="1400">
                <a:solidFill>
                  <a:schemeClr val="tx1"/>
                </a:solidFill>
                <a:latin typeface="Arial" charset="0"/>
              </a:defRPr>
            </a:lvl4pPr>
            <a:lvl5pPr marL="2057400" indent="-228600">
              <a:tabLst>
                <a:tab pos="179388" algn="r"/>
              </a:tabLst>
              <a:defRPr sz="1400">
                <a:solidFill>
                  <a:schemeClr val="tx1"/>
                </a:solidFill>
                <a:latin typeface="Arial" charset="0"/>
              </a:defRPr>
            </a:lvl5pPr>
            <a:lvl6pPr marL="2514600" indent="-228600" eaLnBrk="0" fontAlgn="base" hangingPunct="0">
              <a:spcBef>
                <a:spcPct val="0"/>
              </a:spcBef>
              <a:spcAft>
                <a:spcPct val="0"/>
              </a:spcAft>
              <a:tabLst>
                <a:tab pos="179388" algn="r"/>
              </a:tabLst>
              <a:defRPr sz="1400">
                <a:solidFill>
                  <a:schemeClr val="tx1"/>
                </a:solidFill>
                <a:latin typeface="Arial" charset="0"/>
              </a:defRPr>
            </a:lvl6pPr>
            <a:lvl7pPr marL="2971800" indent="-228600" eaLnBrk="0" fontAlgn="base" hangingPunct="0">
              <a:spcBef>
                <a:spcPct val="0"/>
              </a:spcBef>
              <a:spcAft>
                <a:spcPct val="0"/>
              </a:spcAft>
              <a:tabLst>
                <a:tab pos="179388" algn="r"/>
              </a:tabLst>
              <a:defRPr sz="1400">
                <a:solidFill>
                  <a:schemeClr val="tx1"/>
                </a:solidFill>
                <a:latin typeface="Arial" charset="0"/>
              </a:defRPr>
            </a:lvl7pPr>
            <a:lvl8pPr marL="3429000" indent="-228600" eaLnBrk="0" fontAlgn="base" hangingPunct="0">
              <a:spcBef>
                <a:spcPct val="0"/>
              </a:spcBef>
              <a:spcAft>
                <a:spcPct val="0"/>
              </a:spcAft>
              <a:tabLst>
                <a:tab pos="179388" algn="r"/>
              </a:tabLst>
              <a:defRPr sz="1400">
                <a:solidFill>
                  <a:schemeClr val="tx1"/>
                </a:solidFill>
                <a:latin typeface="Arial" charset="0"/>
              </a:defRPr>
            </a:lvl8pPr>
            <a:lvl9pPr marL="3886200" indent="-228600" eaLnBrk="0" fontAlgn="base" hangingPunct="0">
              <a:spcBef>
                <a:spcPct val="0"/>
              </a:spcBef>
              <a:spcAft>
                <a:spcPct val="0"/>
              </a:spcAft>
              <a:tabLst>
                <a:tab pos="179388" algn="r"/>
              </a:tabLst>
              <a:defRPr sz="1400">
                <a:solidFill>
                  <a:schemeClr val="tx1"/>
                </a:solidFill>
                <a:latin typeface="Arial" charset="0"/>
              </a:defRPr>
            </a:lvl9pPr>
          </a:lstStyle>
          <a:p>
            <a:pPr>
              <a:spcBef>
                <a:spcPct val="50000"/>
              </a:spcBef>
            </a:pPr>
            <a:r>
              <a:rPr lang="en-US" sz="1000" dirty="0">
                <a:solidFill>
                  <a:srgbClr val="3366FF"/>
                </a:solidFill>
              </a:rPr>
              <a:t>	</a:t>
            </a:r>
            <a:r>
              <a:rPr lang="en-US" sz="1000" dirty="0" smtClean="0">
                <a:solidFill>
                  <a:srgbClr val="3366FF"/>
                </a:solidFill>
              </a:rPr>
              <a:t>8</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BINARY CHOICE MODELS: LOGIT ANALYSIS</a:t>
            </a:r>
            <a:endParaRPr lang="en-GB" sz="1600" dirty="0">
              <a:latin typeface="Times New Roman" pitchFamily="18" charset="0"/>
            </a:endParaRPr>
          </a:p>
        </p:txBody>
      </p:sp>
      <p:sp>
        <p:nvSpPr>
          <p:cNvPr id="14" name="Rectangle 13"/>
          <p:cNvSpPr/>
          <p:nvPr/>
        </p:nvSpPr>
        <p:spPr bwMode="auto">
          <a:xfrm>
            <a:off x="432000" y="547200"/>
            <a:ext cx="8280000" cy="497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1825731203"/>
              </p:ext>
            </p:extLst>
          </p:nvPr>
        </p:nvGraphicFramePr>
        <p:xfrm>
          <a:off x="827088" y="611188"/>
          <a:ext cx="7761287" cy="4773612"/>
        </p:xfrm>
        <a:graphic>
          <a:graphicData uri="http://schemas.openxmlformats.org/presentationml/2006/ole">
            <mc:AlternateContent xmlns:mc="http://schemas.openxmlformats.org/markup-compatibility/2006">
              <mc:Choice xmlns:v="urn:schemas-microsoft-com:vml" Requires="v">
                <p:oleObj spid="_x0000_s8359"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6111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194596649"/>
              </p:ext>
            </p:extLst>
          </p:nvPr>
        </p:nvGraphicFramePr>
        <p:xfrm>
          <a:off x="8043863" y="4954588"/>
          <a:ext cx="265112" cy="265112"/>
        </p:xfrm>
        <a:graphic>
          <a:graphicData uri="http://schemas.openxmlformats.org/presentationml/2006/ole">
            <mc:AlternateContent xmlns:mc="http://schemas.openxmlformats.org/markup-compatibility/2006">
              <mc:Choice xmlns:v="urn:schemas-microsoft-com:vml" Requires="v">
                <p:oleObj spid="_x0000_s8360" name="Equation" r:id="rId5" imgW="266353" imgH="266353" progId="Equation.3">
                  <p:embed/>
                </p:oleObj>
              </mc:Choice>
              <mc:Fallback>
                <p:oleObj name="Equation" r:id="rId5" imgW="266353" imgH="26635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3863" y="4954588"/>
                        <a:ext cx="265112"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7"/>
          <p:cNvSpPr/>
          <p:nvPr/>
        </p:nvSpPr>
        <p:spPr bwMode="auto">
          <a:xfrm>
            <a:off x="1638300" y="742950"/>
            <a:ext cx="2733675" cy="1590675"/>
          </a:xfrm>
          <a:prstGeom prst="rect">
            <a:avLst/>
          </a:prstGeom>
          <a:solidFill>
            <a:srgbClr val="F8F8FA"/>
          </a:solidFill>
          <a:ln w="9525" cap="flat" cmpd="sng" algn="ctr">
            <a:no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9"/>
          <p:cNvGraphicFramePr>
            <a:graphicFrameLocks noChangeAspect="1"/>
          </p:cNvGraphicFramePr>
          <p:nvPr>
            <p:extLst>
              <p:ext uri="{D42A27DB-BD31-4B8C-83A1-F6EECF244321}">
                <p14:modId xmlns:p14="http://schemas.microsoft.com/office/powerpoint/2010/main" val="1413391417"/>
              </p:ext>
            </p:extLst>
          </p:nvPr>
        </p:nvGraphicFramePr>
        <p:xfrm>
          <a:off x="1816100" y="844550"/>
          <a:ext cx="2413000" cy="722313"/>
        </p:xfrm>
        <a:graphic>
          <a:graphicData uri="http://schemas.openxmlformats.org/presentationml/2006/ole">
            <mc:AlternateContent xmlns:mc="http://schemas.openxmlformats.org/markup-compatibility/2006">
              <mc:Choice xmlns:v="urn:schemas-microsoft-com:vml" Requires="v">
                <p:oleObj spid="_x0000_s8361" name="Equation" r:id="rId7" imgW="2412720" imgH="723600" progId="Equation.3">
                  <p:embed/>
                </p:oleObj>
              </mc:Choice>
              <mc:Fallback>
                <p:oleObj name="Equation" r:id="rId7" imgW="2412720" imgH="723600" progId="Equation.3">
                  <p:embed/>
                  <p:pic>
                    <p:nvPicPr>
                      <p:cNvPr id="0" name=""/>
                      <p:cNvPicPr>
                        <a:picLocks noChangeAspect="1" noChangeArrowheads="1"/>
                      </p:cNvPicPr>
                      <p:nvPr/>
                    </p:nvPicPr>
                    <p:blipFill>
                      <a:blip r:embed="rId8"/>
                      <a:srcRect/>
                      <a:stretch>
                        <a:fillRect/>
                      </a:stretch>
                    </p:blipFill>
                    <p:spPr bwMode="auto">
                      <a:xfrm>
                        <a:off x="1816100" y="844550"/>
                        <a:ext cx="24130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0"/>
          <p:cNvGraphicFramePr>
            <a:graphicFrameLocks noChangeAspect="1"/>
          </p:cNvGraphicFramePr>
          <p:nvPr>
            <p:extLst>
              <p:ext uri="{D42A27DB-BD31-4B8C-83A1-F6EECF244321}">
                <p14:modId xmlns:p14="http://schemas.microsoft.com/office/powerpoint/2010/main" val="899361876"/>
              </p:ext>
            </p:extLst>
          </p:nvPr>
        </p:nvGraphicFramePr>
        <p:xfrm>
          <a:off x="587375" y="1108075"/>
          <a:ext cx="723900" cy="354013"/>
        </p:xfrm>
        <a:graphic>
          <a:graphicData uri="http://schemas.openxmlformats.org/presentationml/2006/ole">
            <mc:AlternateContent xmlns:mc="http://schemas.openxmlformats.org/markup-compatibility/2006">
              <mc:Choice xmlns:v="urn:schemas-microsoft-com:vml" Requires="v">
                <p:oleObj spid="_x0000_s8362" name="Equation" r:id="rId9" imgW="723600" imgH="355320" progId="Equation.3">
                  <p:embed/>
                </p:oleObj>
              </mc:Choice>
              <mc:Fallback>
                <p:oleObj name="Equation" r:id="rId9" imgW="723600" imgH="355320" progId="Equation.3">
                  <p:embed/>
                  <p:pic>
                    <p:nvPicPr>
                      <p:cNvPr id="0" name=""/>
                      <p:cNvPicPr>
                        <a:picLocks noChangeAspect="1" noChangeArrowheads="1"/>
                      </p:cNvPicPr>
                      <p:nvPr/>
                    </p:nvPicPr>
                    <p:blipFill>
                      <a:blip r:embed="rId10"/>
                      <a:srcRect/>
                      <a:stretch>
                        <a:fillRect/>
                      </a:stretch>
                    </p:blipFill>
                    <p:spPr bwMode="auto">
                      <a:xfrm>
                        <a:off x="587375" y="1108075"/>
                        <a:ext cx="7239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3"/>
          <p:cNvGraphicFramePr>
            <a:graphicFrameLocks noChangeAspect="1"/>
          </p:cNvGraphicFramePr>
          <p:nvPr>
            <p:extLst>
              <p:ext uri="{D42A27DB-BD31-4B8C-83A1-F6EECF244321}">
                <p14:modId xmlns:p14="http://schemas.microsoft.com/office/powerpoint/2010/main" val="716200282"/>
              </p:ext>
            </p:extLst>
          </p:nvPr>
        </p:nvGraphicFramePr>
        <p:xfrm>
          <a:off x="1790700" y="1768475"/>
          <a:ext cx="1739900" cy="368300"/>
        </p:xfrm>
        <a:graphic>
          <a:graphicData uri="http://schemas.openxmlformats.org/presentationml/2006/ole">
            <mc:AlternateContent xmlns:mc="http://schemas.openxmlformats.org/markup-compatibility/2006">
              <mc:Choice xmlns:v="urn:schemas-microsoft-com:vml" Requires="v">
                <p:oleObj spid="_x0000_s8363" name="Equation" r:id="rId11" imgW="1739900" imgH="368300" progId="Equation.3">
                  <p:embed/>
                </p:oleObj>
              </mc:Choice>
              <mc:Fallback>
                <p:oleObj name="Equation" r:id="rId11" imgW="17399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0700" y="1768475"/>
                        <a:ext cx="1739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021FE68-F2BE-4340-ACFD-57050D94DB21}"/>
</file>

<file path=customXml/itemProps2.xml><?xml version="1.0" encoding="utf-8"?>
<ds:datastoreItem xmlns:ds="http://schemas.openxmlformats.org/officeDocument/2006/customXml" ds:itemID="{0FDFE27D-44A9-497D-8FFF-2F1425835250}"/>
</file>

<file path=customXml/itemProps3.xml><?xml version="1.0" encoding="utf-8"?>
<ds:datastoreItem xmlns:ds="http://schemas.openxmlformats.org/officeDocument/2006/customXml" ds:itemID="{13F99E4A-582E-46E8-84B0-797E816CECF1}"/>
</file>

<file path=docProps/app.xml><?xml version="1.0" encoding="utf-8"?>
<Properties xmlns="http://schemas.openxmlformats.org/officeDocument/2006/extended-properties" xmlns:vt="http://schemas.openxmlformats.org/officeDocument/2006/docPropsVTypes">
  <TotalTime>5375</TotalTime>
  <Words>2705</Words>
  <Application>Microsoft Office PowerPoint</Application>
  <PresentationFormat>On-screen Show (4:3)</PresentationFormat>
  <Paragraphs>356</Paragraphs>
  <Slides>44</Slides>
  <Notes>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44</vt:i4>
      </vt:variant>
    </vt:vector>
  </HeadingPairs>
  <TitlesOfParts>
    <vt:vector size="47" baseType="lpstr">
      <vt:lpstr>Default Design</vt:lpstr>
      <vt:lpstr>Worksheet</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180</cp:revision>
  <dcterms:created xsi:type="dcterms:W3CDTF">1998-05-09T13:24:56Z</dcterms:created>
  <dcterms:modified xsi:type="dcterms:W3CDTF">2016-05-23T09:42:29Z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