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sldIdLst>
    <p:sldId id="339" r:id="rId2"/>
    <p:sldId id="308" r:id="rId3"/>
    <p:sldId id="313" r:id="rId4"/>
    <p:sldId id="309" r:id="rId5"/>
    <p:sldId id="338" r:id="rId6"/>
    <p:sldId id="316" r:id="rId7"/>
    <p:sldId id="321" r:id="rId8"/>
    <p:sldId id="322" r:id="rId9"/>
    <p:sldId id="323" r:id="rId10"/>
    <p:sldId id="324" r:id="rId11"/>
    <p:sldId id="333" r:id="rId12"/>
    <p:sldId id="332" r:id="rId13"/>
    <p:sldId id="331" r:id="rId14"/>
    <p:sldId id="319" r:id="rId15"/>
    <p:sldId id="325" r:id="rId16"/>
    <p:sldId id="334" r:id="rId17"/>
    <p:sldId id="335" r:id="rId18"/>
    <p:sldId id="336" r:id="rId19"/>
    <p:sldId id="329" r:id="rId20"/>
    <p:sldId id="337" r:id="rId21"/>
    <p:sldId id="284" r:id="rId2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19" autoAdjust="0"/>
    <p:restoredTop sz="99622" autoAdjust="0"/>
  </p:normalViewPr>
  <p:slideViewPr>
    <p:cSldViewPr snapToGrid="0" showGuides="1">
      <p:cViewPr>
        <p:scale>
          <a:sx n="100" d="100"/>
          <a:sy n="100" d="100"/>
        </p:scale>
        <p:origin x="-2274" y="-45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40" d="100"/>
          <a:sy n="40" d="100"/>
        </p:scale>
        <p:origin x="-1344"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7.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1981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198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981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981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1981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0BB4ECA-82CA-4FF6-94EA-CA8C1D20F04C}" type="slidenum">
              <a:rPr lang="en-US"/>
              <a:pPr/>
              <a:t>‹#›</a:t>
            </a:fld>
            <a:endParaRPr lang="en-US"/>
          </a:p>
        </p:txBody>
      </p:sp>
    </p:spTree>
    <p:extLst>
      <p:ext uri="{BB962C8B-B14F-4D97-AF65-F5344CB8AC3E}">
        <p14:creationId xmlns:p14="http://schemas.microsoft.com/office/powerpoint/2010/main" val="39800984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C548B6A-53BE-4E21-BA0F-8DDF54CFC2DC}" type="slidenum">
              <a:rPr lang="en-US"/>
              <a:pPr/>
              <a:t>‹#›</a:t>
            </a:fld>
            <a:endParaRPr lang="en-US"/>
          </a:p>
        </p:txBody>
      </p:sp>
    </p:spTree>
    <p:extLst>
      <p:ext uri="{BB962C8B-B14F-4D97-AF65-F5344CB8AC3E}">
        <p14:creationId xmlns:p14="http://schemas.microsoft.com/office/powerpoint/2010/main" val="2476738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D1392A4-D751-432C-BF91-82E06C4373C5}" type="slidenum">
              <a:rPr lang="en-US"/>
              <a:pPr/>
              <a:t>‹#›</a:t>
            </a:fld>
            <a:endParaRPr lang="en-US"/>
          </a:p>
        </p:txBody>
      </p:sp>
    </p:spTree>
    <p:extLst>
      <p:ext uri="{BB962C8B-B14F-4D97-AF65-F5344CB8AC3E}">
        <p14:creationId xmlns:p14="http://schemas.microsoft.com/office/powerpoint/2010/main" val="3376720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3FB265-1429-456C-9B10-F1BDD7D70EAE}" type="slidenum">
              <a:rPr lang="en-US"/>
              <a:pPr/>
              <a:t>‹#›</a:t>
            </a:fld>
            <a:endParaRPr lang="en-US"/>
          </a:p>
        </p:txBody>
      </p:sp>
    </p:spTree>
    <p:extLst>
      <p:ext uri="{BB962C8B-B14F-4D97-AF65-F5344CB8AC3E}">
        <p14:creationId xmlns:p14="http://schemas.microsoft.com/office/powerpoint/2010/main" val="74364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0341264-D476-4050-AB0E-99AD284422FB}" type="slidenum">
              <a:rPr lang="en-US"/>
              <a:pPr/>
              <a:t>‹#›</a:t>
            </a:fld>
            <a:endParaRPr lang="en-US"/>
          </a:p>
        </p:txBody>
      </p:sp>
    </p:spTree>
    <p:extLst>
      <p:ext uri="{BB962C8B-B14F-4D97-AF65-F5344CB8AC3E}">
        <p14:creationId xmlns:p14="http://schemas.microsoft.com/office/powerpoint/2010/main" val="1960058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12832A8-D4A9-4AC5-9DB4-17CF6F9BE52A}" type="slidenum">
              <a:rPr lang="en-US"/>
              <a:pPr/>
              <a:t>‹#›</a:t>
            </a:fld>
            <a:endParaRPr lang="en-US"/>
          </a:p>
        </p:txBody>
      </p:sp>
    </p:spTree>
    <p:extLst>
      <p:ext uri="{BB962C8B-B14F-4D97-AF65-F5344CB8AC3E}">
        <p14:creationId xmlns:p14="http://schemas.microsoft.com/office/powerpoint/2010/main" val="4156437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A4342C-0D42-4322-B531-6734D1EB29FC}" type="slidenum">
              <a:rPr lang="en-US"/>
              <a:pPr/>
              <a:t>‹#›</a:t>
            </a:fld>
            <a:endParaRPr lang="en-US"/>
          </a:p>
        </p:txBody>
      </p:sp>
    </p:spTree>
    <p:extLst>
      <p:ext uri="{BB962C8B-B14F-4D97-AF65-F5344CB8AC3E}">
        <p14:creationId xmlns:p14="http://schemas.microsoft.com/office/powerpoint/2010/main" val="59115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4DEF36A-453D-4569-9314-F83CBD24C452}" type="slidenum">
              <a:rPr lang="en-US"/>
              <a:pPr/>
              <a:t>‹#›</a:t>
            </a:fld>
            <a:endParaRPr lang="en-US"/>
          </a:p>
        </p:txBody>
      </p:sp>
    </p:spTree>
    <p:extLst>
      <p:ext uri="{BB962C8B-B14F-4D97-AF65-F5344CB8AC3E}">
        <p14:creationId xmlns:p14="http://schemas.microsoft.com/office/powerpoint/2010/main" val="2709645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079BEAE-CF3E-42C9-856C-CBD542E18A5B}" type="slidenum">
              <a:rPr lang="en-US"/>
              <a:pPr/>
              <a:t>‹#›</a:t>
            </a:fld>
            <a:endParaRPr lang="en-US"/>
          </a:p>
        </p:txBody>
      </p:sp>
    </p:spTree>
    <p:extLst>
      <p:ext uri="{BB962C8B-B14F-4D97-AF65-F5344CB8AC3E}">
        <p14:creationId xmlns:p14="http://schemas.microsoft.com/office/powerpoint/2010/main" val="1958307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E736DE3-871F-4471-AC64-E6EC50A5CC34}" type="slidenum">
              <a:rPr lang="en-US"/>
              <a:pPr/>
              <a:t>‹#›</a:t>
            </a:fld>
            <a:endParaRPr lang="en-US"/>
          </a:p>
        </p:txBody>
      </p:sp>
    </p:spTree>
    <p:extLst>
      <p:ext uri="{BB962C8B-B14F-4D97-AF65-F5344CB8AC3E}">
        <p14:creationId xmlns:p14="http://schemas.microsoft.com/office/powerpoint/2010/main" val="3886973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30DAEA3-52D5-4987-A22A-FBC480278EB2}" type="slidenum">
              <a:rPr lang="en-US"/>
              <a:pPr/>
              <a:t>‹#›</a:t>
            </a:fld>
            <a:endParaRPr lang="en-US"/>
          </a:p>
        </p:txBody>
      </p:sp>
    </p:spTree>
    <p:extLst>
      <p:ext uri="{BB962C8B-B14F-4D97-AF65-F5344CB8AC3E}">
        <p14:creationId xmlns:p14="http://schemas.microsoft.com/office/powerpoint/2010/main" val="2295071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0A9B46B-013A-4ED4-BDA3-E39F10E1116F}" type="slidenum">
              <a:rPr lang="en-US"/>
              <a:pPr/>
              <a:t>‹#›</a:t>
            </a:fld>
            <a:endParaRPr lang="en-US"/>
          </a:p>
        </p:txBody>
      </p:sp>
    </p:spTree>
    <p:extLst>
      <p:ext uri="{BB962C8B-B14F-4D97-AF65-F5344CB8AC3E}">
        <p14:creationId xmlns:p14="http://schemas.microsoft.com/office/powerpoint/2010/main" val="1505890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DA824F04-F883-457E-9C30-2D3A81619F0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2.wmf"/><Relationship Id="rId5" Type="http://schemas.openxmlformats.org/officeDocument/2006/relationships/oleObject" Target="../embeddings/oleObject23.bin"/><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2.wmf"/><Relationship Id="rId5" Type="http://schemas.openxmlformats.org/officeDocument/2006/relationships/oleObject" Target="../embeddings/oleObject25.bin"/><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1.wmf"/><Relationship Id="rId5" Type="http://schemas.openxmlformats.org/officeDocument/2006/relationships/oleObject" Target="../embeddings/oleObject28.bin"/><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1.wmf"/><Relationship Id="rId5" Type="http://schemas.openxmlformats.org/officeDocument/2006/relationships/oleObject" Target="../embeddings/oleObject31.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oleObject" Target="../embeddings/oleObject34.bin"/><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oleObject" Target="../embeddings/oleObject36.bin"/><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oleObject" Target="../embeddings/oleObject38.bin"/><Relationship Id="rId4" Type="http://schemas.openxmlformats.org/officeDocument/2006/relationships/image" Target="../media/image11.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40.bin"/><Relationship Id="rId4" Type="http://schemas.openxmlformats.org/officeDocument/2006/relationships/image" Target="../media/image11.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oleObject42.bin"/><Relationship Id="rId4" Type="http://schemas.openxmlformats.org/officeDocument/2006/relationships/image" Target="../media/image11.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image" Target="../media/image11.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e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image" Target="../media/image11.wmf"/></Relationships>
</file>

<file path=ppt/slides/_rels/slide2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emf"/><Relationship Id="rId9" Type="http://schemas.openxmlformats.org/officeDocument/2006/relationships/oleObject" Target="../embeddings/oleObject9.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12.bin"/><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8.wmf"/><Relationship Id="rId5" Type="http://schemas.openxmlformats.org/officeDocument/2006/relationships/oleObject" Target="../embeddings/oleObject15.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19.bin"/><Relationship Id="rId10"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oleObject" Target="../embeddings/oleObject2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10: </a:t>
            </a:r>
            <a:r>
              <a:rPr lang="en-US" dirty="0">
                <a:solidFill>
                  <a:schemeClr val="bg1"/>
                </a:solidFill>
                <a:latin typeface="Arial" pitchFamily="34" charset="0"/>
                <a:cs typeface="Arial" pitchFamily="34" charset="0"/>
              </a:rPr>
              <a:t>Binary Choice and Limited Dependent Variable Models, and Maximum Likelihood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9701621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81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78187" name="Rectangle 11"/>
          <p:cNvSpPr>
            <a:spLocks noChangeArrowheads="1"/>
          </p:cNvSpPr>
          <p:nvPr/>
        </p:nvSpPr>
        <p:spPr bwMode="auto">
          <a:xfrm>
            <a:off x="5943600" y="1219200"/>
            <a:ext cx="2286000" cy="3124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8193"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this case </a:t>
            </a:r>
            <a:r>
              <a:rPr lang="en-GB" sz="1500" b="1" i="1" dirty="0"/>
              <a:t>Z</a:t>
            </a:r>
            <a:r>
              <a:rPr lang="en-GB" sz="1500" b="1" dirty="0"/>
              <a:t> is equal to </a:t>
            </a:r>
            <a:r>
              <a:rPr lang="en-GB" sz="1500" b="1" dirty="0" smtClean="0"/>
              <a:t>1.6305 </a:t>
            </a:r>
            <a:r>
              <a:rPr lang="en-GB" sz="1500" b="1" dirty="0"/>
              <a:t>when the </a:t>
            </a:r>
            <a:r>
              <a:rPr lang="en-GB" sz="1500" b="1" i="1" dirty="0"/>
              <a:t>X</a:t>
            </a:r>
            <a:r>
              <a:rPr lang="en-GB" sz="1500" b="1" dirty="0"/>
              <a:t> variables are equal to their sample means.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4" name="Rectangle 5"/>
          <p:cNvSpPr>
            <a:spLocks noChangeArrowheads="1"/>
          </p:cNvSpPr>
          <p:nvPr/>
        </p:nvSpPr>
        <p:spPr bwMode="auto">
          <a:xfrm>
            <a:off x="5943600" y="1219200"/>
            <a:ext cx="2286000" cy="3124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5"/>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8"/>
          <p:cNvSpPr txBox="1">
            <a:spLocks noChangeArrowheads="1"/>
          </p:cNvSpPr>
          <p:nvPr/>
        </p:nvSpPr>
        <p:spPr bwMode="auto">
          <a:xfrm>
            <a:off x="3024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smtClean="0"/>
              <a:t>Probit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product</a:t>
            </a:r>
            <a:endParaRPr lang="en-US" sz="1800" b="1" dirty="0"/>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0.6219</a:t>
            </a:r>
            <a:r>
              <a:rPr lang="en-US" sz="1800" b="1" dirty="0"/>
              <a:t>	</a:t>
            </a:r>
            <a:r>
              <a:rPr lang="en-US" sz="1800" b="1" dirty="0" smtClean="0"/>
              <a:t>0.1688</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0.0686</a:t>
            </a:r>
            <a:r>
              <a:rPr lang="en-US" sz="1800" b="1" dirty="0"/>
              <a:t>	</a:t>
            </a:r>
            <a:r>
              <a:rPr lang="en-US" sz="1800" b="1" dirty="0" smtClean="0">
                <a:cs typeface="Arial" charset="0"/>
              </a:rPr>
              <a:t>0.9288</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0.0554</a:t>
            </a:r>
            <a:r>
              <a:rPr lang="en-US" sz="1800" b="1" dirty="0"/>
              <a:t>	</a:t>
            </a:r>
            <a:r>
              <a:rPr lang="en-US" sz="1800" b="1" dirty="0" smtClean="0"/>
              <a:t>0.7357</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0.1797</a:t>
            </a:r>
            <a:r>
              <a:rPr lang="en-US" sz="1800" b="1" dirty="0"/>
              <a:t>	</a:t>
            </a:r>
            <a:r>
              <a:rPr lang="en-US" sz="1800" b="1" dirty="0">
                <a:cs typeface="Arial" charset="0"/>
              </a:rPr>
              <a:t>–</a:t>
            </a:r>
            <a:r>
              <a:rPr lang="en-US" sz="1800" b="1" dirty="0" smtClean="0"/>
              <a:t>0.0899</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–0.1129</a:t>
            </a:r>
            <a:r>
              <a:rPr lang="en-US" sz="1800" b="1" dirty="0"/>
              <a:t>	</a:t>
            </a:r>
            <a:r>
              <a:rPr lang="en-US" sz="1800" b="1" dirty="0" smtClean="0">
                <a:cs typeface="Arial" charset="0"/>
              </a:rPr>
              <a:t>–0.1129</a:t>
            </a:r>
            <a:endParaRPr lang="en-US" sz="1800" b="1" dirty="0">
              <a:cs typeface="Arial" charset="0"/>
            </a:endParaRPr>
          </a:p>
          <a:p>
            <a:pPr>
              <a:spcBef>
                <a:spcPts val="1200"/>
              </a:spcBef>
            </a:pPr>
            <a:r>
              <a:rPr lang="en-US" sz="1800" b="1" dirty="0"/>
              <a:t>	Total			</a:t>
            </a:r>
            <a:r>
              <a:rPr lang="en-US" sz="1800" b="1" dirty="0" smtClean="0"/>
              <a:t>1.6305</a:t>
            </a:r>
            <a:endParaRPr lang="en-US" sz="1800" dirty="0"/>
          </a:p>
        </p:txBody>
      </p:sp>
      <p:sp>
        <p:nvSpPr>
          <p:cNvPr id="178191" name="Rectangle 15"/>
          <p:cNvSpPr>
            <a:spLocks noChangeArrowheads="1"/>
          </p:cNvSpPr>
          <p:nvPr/>
        </p:nvSpPr>
        <p:spPr bwMode="auto">
          <a:xfrm>
            <a:off x="5759449" y="2514600"/>
            <a:ext cx="3279775" cy="1085850"/>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043802337"/>
              </p:ext>
            </p:extLst>
          </p:nvPr>
        </p:nvGraphicFramePr>
        <p:xfrm>
          <a:off x="4038600" y="1300163"/>
          <a:ext cx="215900" cy="330200"/>
        </p:xfrm>
        <a:graphic>
          <a:graphicData uri="http://schemas.openxmlformats.org/presentationml/2006/ole">
            <mc:AlternateContent xmlns:mc="http://schemas.openxmlformats.org/markup-compatibility/2006">
              <mc:Choice xmlns:v="urn:schemas-microsoft-com:vml" Requires="v">
                <p:oleObj spid="_x0000_s178224"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192375581"/>
              </p:ext>
            </p:extLst>
          </p:nvPr>
        </p:nvGraphicFramePr>
        <p:xfrm>
          <a:off x="5883275" y="2652150"/>
          <a:ext cx="3035300" cy="812800"/>
        </p:xfrm>
        <a:graphic>
          <a:graphicData uri="http://schemas.openxmlformats.org/presentationml/2006/ole">
            <mc:AlternateContent xmlns:mc="http://schemas.openxmlformats.org/markup-compatibility/2006">
              <mc:Choice xmlns:v="urn:schemas-microsoft-com:vml" Requires="v">
                <p:oleObj spid="_x0000_s178225" name="Equation" r:id="rId5" imgW="3035160" imgH="812520" progId="Equation.DSMT4">
                  <p:embed/>
                </p:oleObj>
              </mc:Choice>
              <mc:Fallback>
                <p:oleObj name="Equation" r:id="rId5" imgW="3035160" imgH="812520" progId="Equation.DSMT4">
                  <p:embed/>
                  <p:pic>
                    <p:nvPicPr>
                      <p:cNvPr id="0" name="Object 16"/>
                      <p:cNvPicPr>
                        <a:picLocks noChangeAspect="1" noChangeArrowheads="1"/>
                      </p:cNvPicPr>
                      <p:nvPr/>
                    </p:nvPicPr>
                    <p:blipFill>
                      <a:blip r:embed="rId6"/>
                      <a:srcRect/>
                      <a:stretch>
                        <a:fillRect/>
                      </a:stretch>
                    </p:blipFill>
                    <p:spPr bwMode="auto">
                      <a:xfrm>
                        <a:off x="5883275" y="2652150"/>
                        <a:ext cx="3035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73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87397" name="Rectangle 5"/>
          <p:cNvSpPr>
            <a:spLocks noChangeArrowheads="1"/>
          </p:cNvSpPr>
          <p:nvPr/>
        </p:nvSpPr>
        <p:spPr bwMode="auto">
          <a:xfrm>
            <a:off x="5943600" y="1219200"/>
            <a:ext cx="2286000" cy="3124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740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then calculate </a:t>
            </a:r>
            <a:r>
              <a:rPr lang="en-GB" sz="1500" b="1" i="1"/>
              <a:t>f</a:t>
            </a:r>
            <a:r>
              <a:rPr lang="en-GB" sz="1500" b="1"/>
              <a:t>(</a:t>
            </a:r>
            <a:r>
              <a:rPr lang="en-GB" sz="1500" b="1" i="1"/>
              <a:t>Z</a:t>
            </a:r>
            <a:r>
              <a:rPr lang="en-GB" sz="1500" b="1"/>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4"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8"/>
          <p:cNvSpPr txBox="1">
            <a:spLocks noChangeArrowheads="1"/>
          </p:cNvSpPr>
          <p:nvPr/>
        </p:nvSpPr>
        <p:spPr bwMode="auto">
          <a:xfrm>
            <a:off x="3024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smtClean="0"/>
              <a:t>Probit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product</a:t>
            </a:r>
            <a:endParaRPr lang="en-US" sz="1800" b="1" dirty="0"/>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0.6219</a:t>
            </a:r>
            <a:r>
              <a:rPr lang="en-US" sz="1800" b="1" dirty="0"/>
              <a:t>	</a:t>
            </a:r>
            <a:r>
              <a:rPr lang="en-US" sz="1800" b="1" dirty="0" smtClean="0"/>
              <a:t>0.1688</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0.0686</a:t>
            </a:r>
            <a:r>
              <a:rPr lang="en-US" sz="1800" b="1" dirty="0"/>
              <a:t>	</a:t>
            </a:r>
            <a:r>
              <a:rPr lang="en-US" sz="1800" b="1" dirty="0" smtClean="0">
                <a:cs typeface="Arial" charset="0"/>
              </a:rPr>
              <a:t>0.9288</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0.0554</a:t>
            </a:r>
            <a:r>
              <a:rPr lang="en-US" sz="1800" b="1" dirty="0"/>
              <a:t>	</a:t>
            </a:r>
            <a:r>
              <a:rPr lang="en-US" sz="1800" b="1" dirty="0" smtClean="0"/>
              <a:t>0.7357</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0.1797</a:t>
            </a:r>
            <a:r>
              <a:rPr lang="en-US" sz="1800" b="1" dirty="0"/>
              <a:t>	</a:t>
            </a:r>
            <a:r>
              <a:rPr lang="en-US" sz="1800" b="1" dirty="0">
                <a:cs typeface="Arial" charset="0"/>
              </a:rPr>
              <a:t>–</a:t>
            </a:r>
            <a:r>
              <a:rPr lang="en-US" sz="1800" b="1" dirty="0" smtClean="0"/>
              <a:t>0.0899</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–0.1129</a:t>
            </a:r>
            <a:r>
              <a:rPr lang="en-US" sz="1800" b="1" dirty="0"/>
              <a:t>	</a:t>
            </a:r>
            <a:r>
              <a:rPr lang="en-US" sz="1800" b="1" dirty="0" smtClean="0">
                <a:cs typeface="Arial" charset="0"/>
              </a:rPr>
              <a:t>–0.1129</a:t>
            </a:r>
            <a:endParaRPr lang="en-US" sz="1800" b="1" dirty="0">
              <a:cs typeface="Arial" charset="0"/>
            </a:endParaRPr>
          </a:p>
          <a:p>
            <a:pPr>
              <a:spcBef>
                <a:spcPts val="1200"/>
              </a:spcBef>
            </a:pPr>
            <a:r>
              <a:rPr lang="en-US" sz="1800" b="1" dirty="0"/>
              <a:t>	Total			</a:t>
            </a:r>
            <a:r>
              <a:rPr lang="en-US" sz="1800" b="1" dirty="0" smtClean="0"/>
              <a:t>1.6305</a:t>
            </a:r>
            <a:endParaRPr lang="en-US" sz="1800" dirty="0"/>
          </a:p>
        </p:txBody>
      </p:sp>
      <p:graphicFrame>
        <p:nvGraphicFramePr>
          <p:cNvPr id="2" name="Object 1"/>
          <p:cNvGraphicFramePr>
            <a:graphicFrameLocks noChangeAspect="1"/>
          </p:cNvGraphicFramePr>
          <p:nvPr>
            <p:extLst>
              <p:ext uri="{D42A27DB-BD31-4B8C-83A1-F6EECF244321}">
                <p14:modId xmlns:p14="http://schemas.microsoft.com/office/powerpoint/2010/main" val="2043802337"/>
              </p:ext>
            </p:extLst>
          </p:nvPr>
        </p:nvGraphicFramePr>
        <p:xfrm>
          <a:off x="4038600" y="1300163"/>
          <a:ext cx="215900" cy="330200"/>
        </p:xfrm>
        <a:graphic>
          <a:graphicData uri="http://schemas.openxmlformats.org/presentationml/2006/ole">
            <mc:AlternateContent xmlns:mc="http://schemas.openxmlformats.org/markup-compatibility/2006">
              <mc:Choice xmlns:v="urn:schemas-microsoft-com:vml" Requires="v">
                <p:oleObj spid="_x0000_s187438"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7"/>
          <p:cNvSpPr>
            <a:spLocks noChangeArrowheads="1"/>
          </p:cNvSpPr>
          <p:nvPr/>
        </p:nvSpPr>
        <p:spPr bwMode="auto">
          <a:xfrm>
            <a:off x="5248275" y="4333875"/>
            <a:ext cx="3790950" cy="9429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1" name="Rectangle 15"/>
          <p:cNvSpPr>
            <a:spLocks noChangeArrowheads="1"/>
          </p:cNvSpPr>
          <p:nvPr/>
        </p:nvSpPr>
        <p:spPr bwMode="auto">
          <a:xfrm>
            <a:off x="5759449" y="2514600"/>
            <a:ext cx="3279775" cy="1085850"/>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2006024"/>
              </p:ext>
            </p:extLst>
          </p:nvPr>
        </p:nvGraphicFramePr>
        <p:xfrm>
          <a:off x="5883275" y="2652150"/>
          <a:ext cx="3035300" cy="812800"/>
        </p:xfrm>
        <a:graphic>
          <a:graphicData uri="http://schemas.openxmlformats.org/presentationml/2006/ole">
            <mc:AlternateContent xmlns:mc="http://schemas.openxmlformats.org/markup-compatibility/2006">
              <mc:Choice xmlns:v="urn:schemas-microsoft-com:vml" Requires="v">
                <p:oleObj spid="_x0000_s187439" name="Equation" r:id="rId5" imgW="3035160" imgH="812520" progId="Equation.DSMT4">
                  <p:embed/>
                </p:oleObj>
              </mc:Choice>
              <mc:Fallback>
                <p:oleObj name="Equation" r:id="rId5" imgW="3035160" imgH="812520" progId="Equation.DSMT4">
                  <p:embed/>
                  <p:pic>
                    <p:nvPicPr>
                      <p:cNvPr id="0" name=""/>
                      <p:cNvPicPr>
                        <a:picLocks noChangeAspect="1" noChangeArrowheads="1"/>
                      </p:cNvPicPr>
                      <p:nvPr/>
                    </p:nvPicPr>
                    <p:blipFill>
                      <a:blip r:embed="rId6"/>
                      <a:srcRect/>
                      <a:stretch>
                        <a:fillRect/>
                      </a:stretch>
                    </p:blipFill>
                    <p:spPr bwMode="auto">
                      <a:xfrm>
                        <a:off x="5883275" y="2652150"/>
                        <a:ext cx="3035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1580247"/>
              </p:ext>
            </p:extLst>
          </p:nvPr>
        </p:nvGraphicFramePr>
        <p:xfrm>
          <a:off x="5372100" y="4365625"/>
          <a:ext cx="3505200" cy="812800"/>
        </p:xfrm>
        <a:graphic>
          <a:graphicData uri="http://schemas.openxmlformats.org/presentationml/2006/ole">
            <mc:AlternateContent xmlns:mc="http://schemas.openxmlformats.org/markup-compatibility/2006">
              <mc:Choice xmlns:v="urn:schemas-microsoft-com:vml" Requires="v">
                <p:oleObj spid="_x0000_s187440" name="Equation" r:id="rId7" imgW="3504960" imgH="812520" progId="Equation.DSMT4">
                  <p:embed/>
                </p:oleObj>
              </mc:Choice>
              <mc:Fallback>
                <p:oleObj name="Equation" r:id="rId7" imgW="3504960" imgH="812520" progId="Equation.DSMT4">
                  <p:embed/>
                  <p:pic>
                    <p:nvPicPr>
                      <p:cNvPr id="0" name="Object 7"/>
                      <p:cNvPicPr>
                        <a:picLocks noChangeAspect="1" noChangeArrowheads="1"/>
                      </p:cNvPicPr>
                      <p:nvPr/>
                    </p:nvPicPr>
                    <p:blipFill>
                      <a:blip r:embed="rId8"/>
                      <a:srcRect/>
                      <a:stretch>
                        <a:fillRect/>
                      </a:stretch>
                    </p:blipFill>
                    <p:spPr bwMode="auto">
                      <a:xfrm>
                        <a:off x="5372100" y="4365625"/>
                        <a:ext cx="35052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63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863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estimated marginal effects are </a:t>
            </a:r>
            <a:r>
              <a:rPr lang="en-GB" sz="1500" b="1" i="1" dirty="0"/>
              <a:t>f</a:t>
            </a:r>
            <a:r>
              <a:rPr lang="en-GB" sz="1500" b="1" dirty="0"/>
              <a:t>(</a:t>
            </a:r>
            <a:r>
              <a:rPr lang="en-GB" sz="1500" b="1" i="1" dirty="0"/>
              <a:t>Z</a:t>
            </a:r>
            <a:r>
              <a:rPr lang="en-GB" sz="1500" b="1" dirty="0"/>
              <a:t>) multiplied by the respective coefficients.  We see that </a:t>
            </a:r>
            <a:r>
              <a:rPr lang="en-GB" sz="1500" b="1" dirty="0" smtClean="0"/>
              <a:t>an increase of one unit (one standard deviation) in </a:t>
            </a:r>
            <a:r>
              <a:rPr lang="en-GB" sz="1500" b="1" i="1" dirty="0"/>
              <a:t>ASVABC</a:t>
            </a:r>
            <a:r>
              <a:rPr lang="en-GB" sz="1500" b="1" dirty="0"/>
              <a:t> increases the probability of graduating from high school by </a:t>
            </a:r>
            <a:r>
              <a:rPr lang="en-GB" sz="1500" b="1" dirty="0" smtClean="0"/>
              <a:t>6.6 </a:t>
            </a:r>
            <a:r>
              <a:rPr lang="en-GB" sz="1500" b="1" dirty="0"/>
              <a:t>percent. </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3"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8"/>
          <p:cNvSpPr txBox="1">
            <a:spLocks noChangeArrowheads="1"/>
          </p:cNvSpPr>
          <p:nvPr/>
        </p:nvSpPr>
        <p:spPr bwMode="auto">
          <a:xfrm>
            <a:off x="3024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smtClean="0"/>
              <a:t>Probit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r>
              <a:rPr lang="en-US" sz="1800" b="1" dirty="0" smtClean="0"/>
              <a:t>       </a:t>
            </a:r>
            <a:r>
              <a:rPr lang="en-US" sz="1800" b="1" i="1" dirty="0" smtClean="0"/>
              <a:t>f</a:t>
            </a:r>
            <a:r>
              <a:rPr lang="en-US" sz="1800" b="1" dirty="0" smtClean="0"/>
              <a:t>(</a:t>
            </a:r>
            <a:r>
              <a:rPr lang="en-US" sz="1800" b="1" i="1" dirty="0" smtClean="0"/>
              <a:t>Z</a:t>
            </a:r>
            <a:r>
              <a:rPr lang="en-US" sz="1800" b="1" dirty="0"/>
              <a:t>)    </a:t>
            </a:r>
            <a:r>
              <a:rPr lang="en-US" sz="1800" b="1" dirty="0" smtClean="0"/>
              <a:t>          </a:t>
            </a:r>
            <a:r>
              <a:rPr lang="en-US" sz="1800" b="1" i="1" dirty="0"/>
              <a:t>f</a:t>
            </a:r>
            <a:r>
              <a:rPr lang="en-US" sz="1800" b="1" dirty="0"/>
              <a:t>(</a:t>
            </a:r>
            <a:r>
              <a:rPr lang="en-US" sz="1800" b="1" i="1" dirty="0"/>
              <a:t>Z</a:t>
            </a:r>
            <a:r>
              <a:rPr lang="en-US" sz="1800" b="1" dirty="0"/>
              <a:t>)</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0.6219</a:t>
            </a:r>
            <a:r>
              <a:rPr lang="en-US" sz="1800" b="1" dirty="0"/>
              <a:t>	</a:t>
            </a:r>
            <a:r>
              <a:rPr lang="en-US" sz="1800" b="1" dirty="0" smtClean="0"/>
              <a:t>0.1688</a:t>
            </a:r>
            <a:r>
              <a:rPr lang="en-US" sz="1800" b="1" dirty="0"/>
              <a:t>	</a:t>
            </a:r>
            <a:r>
              <a:rPr lang="en-US" sz="1800" b="1" dirty="0" smtClean="0"/>
              <a:t>0.1056	0.0657</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0.0686</a:t>
            </a:r>
            <a:r>
              <a:rPr lang="en-US" sz="1800" b="1" dirty="0"/>
              <a:t>	</a:t>
            </a:r>
            <a:r>
              <a:rPr lang="en-US" sz="1800" b="1" dirty="0" smtClean="0">
                <a:cs typeface="Arial" charset="0"/>
              </a:rPr>
              <a:t>0.9288</a:t>
            </a:r>
            <a:r>
              <a:rPr lang="en-US" sz="1800" b="1" dirty="0"/>
              <a:t>	0.1056</a:t>
            </a:r>
            <a:r>
              <a:rPr lang="en-US" sz="1800" b="1" dirty="0" smtClean="0"/>
              <a:t>	0.0072</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0.0554</a:t>
            </a:r>
            <a:r>
              <a:rPr lang="en-US" sz="1800" b="1" dirty="0"/>
              <a:t>	</a:t>
            </a:r>
            <a:r>
              <a:rPr lang="en-US" sz="1800" b="1" dirty="0" smtClean="0"/>
              <a:t>0.7357</a:t>
            </a:r>
            <a:r>
              <a:rPr lang="en-US" sz="1800" b="1" dirty="0"/>
              <a:t>	0.1056</a:t>
            </a:r>
            <a:r>
              <a:rPr lang="en-US" sz="1800" b="1" dirty="0" smtClean="0"/>
              <a:t>	0.0059</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0.1797</a:t>
            </a:r>
            <a:r>
              <a:rPr lang="en-US" sz="1800" b="1" dirty="0"/>
              <a:t>	</a:t>
            </a:r>
            <a:r>
              <a:rPr lang="en-US" sz="1800" b="1" dirty="0">
                <a:cs typeface="Arial" charset="0"/>
              </a:rPr>
              <a:t>–</a:t>
            </a:r>
            <a:r>
              <a:rPr lang="en-US" sz="1800" b="1" dirty="0" smtClean="0"/>
              <a:t>0.0899</a:t>
            </a:r>
            <a:r>
              <a:rPr lang="en-US" sz="1800" b="1" dirty="0"/>
              <a:t>	0.1056</a:t>
            </a:r>
            <a:r>
              <a:rPr lang="en-US" sz="1800" b="1" dirty="0" smtClean="0"/>
              <a:t>	</a:t>
            </a:r>
            <a:r>
              <a:rPr lang="en-US" sz="1800" b="1" dirty="0">
                <a:cs typeface="Arial" charset="0"/>
              </a:rPr>
              <a:t>–</a:t>
            </a:r>
            <a:r>
              <a:rPr lang="en-US" sz="1800" b="1" dirty="0" smtClean="0"/>
              <a:t>0.0190</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–0.1129</a:t>
            </a:r>
            <a:r>
              <a:rPr lang="en-US" sz="1800" b="1" dirty="0"/>
              <a:t>	</a:t>
            </a:r>
            <a:r>
              <a:rPr lang="en-US" sz="1800" b="1" dirty="0" smtClean="0">
                <a:cs typeface="Arial" charset="0"/>
              </a:rPr>
              <a:t>–0.1129</a:t>
            </a:r>
            <a:endParaRPr lang="en-US" sz="1800" b="1" dirty="0">
              <a:cs typeface="Arial" charset="0"/>
            </a:endParaRPr>
          </a:p>
          <a:p>
            <a:pPr>
              <a:spcBef>
                <a:spcPts val="1200"/>
              </a:spcBef>
            </a:pPr>
            <a:r>
              <a:rPr lang="en-US" sz="1800" b="1" dirty="0"/>
              <a:t>	Total			</a:t>
            </a:r>
            <a:r>
              <a:rPr lang="en-US" sz="1800" b="1" dirty="0" smtClean="0"/>
              <a:t>1.6305</a:t>
            </a:r>
            <a:endParaRPr lang="en-US" sz="1800" dirty="0"/>
          </a:p>
        </p:txBody>
      </p:sp>
      <p:sp>
        <p:nvSpPr>
          <p:cNvPr id="19" name="Rectangle 2"/>
          <p:cNvSpPr>
            <a:spLocks noChangeArrowheads="1"/>
          </p:cNvSpPr>
          <p:nvPr/>
        </p:nvSpPr>
        <p:spPr bwMode="auto">
          <a:xfrm>
            <a:off x="5710238" y="4267200"/>
            <a:ext cx="3270250" cy="1143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3601910030"/>
              </p:ext>
            </p:extLst>
          </p:nvPr>
        </p:nvGraphicFramePr>
        <p:xfrm>
          <a:off x="5813425" y="4457700"/>
          <a:ext cx="3060700" cy="800100"/>
        </p:xfrm>
        <a:graphic>
          <a:graphicData uri="http://schemas.openxmlformats.org/presentationml/2006/ole">
            <mc:AlternateContent xmlns:mc="http://schemas.openxmlformats.org/markup-compatibility/2006">
              <mc:Choice xmlns:v="urn:schemas-microsoft-com:vml" Requires="v">
                <p:oleObj spid="_x0000_s194588" name="Equation" r:id="rId3" imgW="3060360" imgH="799920" progId="Equation.3">
                  <p:embed/>
                </p:oleObj>
              </mc:Choice>
              <mc:Fallback>
                <p:oleObj name="Equation" r:id="rId3" imgW="3060360" imgH="7999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3425" y="4457700"/>
                        <a:ext cx="30607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043802337"/>
              </p:ext>
            </p:extLst>
          </p:nvPr>
        </p:nvGraphicFramePr>
        <p:xfrm>
          <a:off x="4038600" y="1300163"/>
          <a:ext cx="215900" cy="330200"/>
        </p:xfrm>
        <a:graphic>
          <a:graphicData uri="http://schemas.openxmlformats.org/presentationml/2006/ole">
            <mc:AlternateContent xmlns:mc="http://schemas.openxmlformats.org/markup-compatibility/2006">
              <mc:Choice xmlns:v="urn:schemas-microsoft-com:vml" Requires="v">
                <p:oleObj spid="_x0000_s194589" name="Equation" r:id="rId5" imgW="215806" imgH="330057" progId="Equation.DSMT4">
                  <p:embed/>
                </p:oleObj>
              </mc:Choice>
              <mc:Fallback>
                <p:oleObj name="Equation" r:id="rId5" imgW="215806" imgH="330057"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58205200"/>
              </p:ext>
            </p:extLst>
          </p:nvPr>
        </p:nvGraphicFramePr>
        <p:xfrm>
          <a:off x="7385050" y="1300163"/>
          <a:ext cx="215900" cy="330200"/>
        </p:xfrm>
        <a:graphic>
          <a:graphicData uri="http://schemas.openxmlformats.org/presentationml/2006/ole">
            <mc:AlternateContent xmlns:mc="http://schemas.openxmlformats.org/markup-compatibility/2006">
              <mc:Choice xmlns:v="urn:schemas-microsoft-com:vml" Requires="v">
                <p:oleObj spid="_x0000_s194590" name="Equation" r:id="rId7" imgW="215806" imgH="330057" progId="Equation.DSMT4">
                  <p:embed/>
                </p:oleObj>
              </mc:Choice>
              <mc:Fallback>
                <p:oleObj name="Equation" r:id="rId7" imgW="215806" imgH="330057"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5050"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53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853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Males </a:t>
            </a:r>
            <a:r>
              <a:rPr lang="en-GB" sz="1500" b="1" dirty="0"/>
              <a:t>have </a:t>
            </a:r>
            <a:r>
              <a:rPr lang="en-GB" sz="1500" b="1" dirty="0" smtClean="0"/>
              <a:t>1.9 </a:t>
            </a:r>
            <a:r>
              <a:rPr lang="en-GB" sz="1500" b="1" dirty="0"/>
              <a:t>percent </a:t>
            </a:r>
            <a:r>
              <a:rPr lang="en-GB" sz="1500" b="1" dirty="0" smtClean="0"/>
              <a:t>lower </a:t>
            </a:r>
            <a:r>
              <a:rPr lang="en-GB" sz="1500" b="1" dirty="0"/>
              <a:t>probability than females</a:t>
            </a:r>
            <a:r>
              <a:rPr lang="en-GB" sz="1500" b="1" dirty="0" smtClean="0"/>
              <a:t>. Variations in parental education have very little effect.</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20" name="Rectangle 2"/>
          <p:cNvSpPr>
            <a:spLocks noChangeArrowheads="1"/>
          </p:cNvSpPr>
          <p:nvPr/>
        </p:nvSpPr>
        <p:spPr bwMode="auto">
          <a:xfrm>
            <a:off x="5710238" y="4267200"/>
            <a:ext cx="3270250" cy="1143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541500930"/>
              </p:ext>
            </p:extLst>
          </p:nvPr>
        </p:nvGraphicFramePr>
        <p:xfrm>
          <a:off x="5813425" y="4457700"/>
          <a:ext cx="3060700" cy="800100"/>
        </p:xfrm>
        <a:graphic>
          <a:graphicData uri="http://schemas.openxmlformats.org/presentationml/2006/ole">
            <mc:AlternateContent xmlns:mc="http://schemas.openxmlformats.org/markup-compatibility/2006">
              <mc:Choice xmlns:v="urn:schemas-microsoft-com:vml" Requires="v">
                <p:oleObj spid="_x0000_s185396" name="Equation" r:id="rId3" imgW="3060360" imgH="799920" progId="Equation.3">
                  <p:embed/>
                </p:oleObj>
              </mc:Choice>
              <mc:Fallback>
                <p:oleObj name="Equation" r:id="rId3" imgW="3060360" imgH="7999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3425" y="4457700"/>
                        <a:ext cx="30607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Text Box 8"/>
          <p:cNvSpPr txBox="1">
            <a:spLocks noChangeArrowheads="1"/>
          </p:cNvSpPr>
          <p:nvPr/>
        </p:nvSpPr>
        <p:spPr bwMode="auto">
          <a:xfrm>
            <a:off x="3024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smtClean="0"/>
              <a:t>Probit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r>
              <a:rPr lang="en-US" sz="1800" b="1" dirty="0" smtClean="0"/>
              <a:t>       </a:t>
            </a:r>
            <a:r>
              <a:rPr lang="en-US" sz="1800" b="1" i="1" dirty="0" smtClean="0"/>
              <a:t>f</a:t>
            </a:r>
            <a:r>
              <a:rPr lang="en-US" sz="1800" b="1" dirty="0" smtClean="0"/>
              <a:t>(</a:t>
            </a:r>
            <a:r>
              <a:rPr lang="en-US" sz="1800" b="1" i="1" dirty="0" smtClean="0"/>
              <a:t>Z</a:t>
            </a:r>
            <a:r>
              <a:rPr lang="en-US" sz="1800" b="1" dirty="0"/>
              <a:t>)    </a:t>
            </a:r>
            <a:r>
              <a:rPr lang="en-US" sz="1800" b="1" dirty="0" smtClean="0"/>
              <a:t>          </a:t>
            </a:r>
            <a:r>
              <a:rPr lang="en-US" sz="1800" b="1" i="1" dirty="0"/>
              <a:t>f</a:t>
            </a:r>
            <a:r>
              <a:rPr lang="en-US" sz="1800" b="1" dirty="0"/>
              <a:t>(</a:t>
            </a:r>
            <a:r>
              <a:rPr lang="en-US" sz="1800" b="1" i="1" dirty="0"/>
              <a:t>Z</a:t>
            </a:r>
            <a:r>
              <a:rPr lang="en-US" sz="1800" b="1" dirty="0"/>
              <a:t>)</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0.6219</a:t>
            </a:r>
            <a:r>
              <a:rPr lang="en-US" sz="1800" b="1" dirty="0"/>
              <a:t>	</a:t>
            </a:r>
            <a:r>
              <a:rPr lang="en-US" sz="1800" b="1" dirty="0" smtClean="0"/>
              <a:t>0.1688</a:t>
            </a:r>
            <a:r>
              <a:rPr lang="en-US" sz="1800" b="1" dirty="0"/>
              <a:t>	</a:t>
            </a:r>
            <a:r>
              <a:rPr lang="en-US" sz="1800" b="1" dirty="0" smtClean="0"/>
              <a:t>0.1056	0.0657</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0.0686</a:t>
            </a:r>
            <a:r>
              <a:rPr lang="en-US" sz="1800" b="1" dirty="0"/>
              <a:t>	</a:t>
            </a:r>
            <a:r>
              <a:rPr lang="en-US" sz="1800" b="1" dirty="0" smtClean="0">
                <a:cs typeface="Arial" charset="0"/>
              </a:rPr>
              <a:t>0.9288</a:t>
            </a:r>
            <a:r>
              <a:rPr lang="en-US" sz="1800" b="1" dirty="0"/>
              <a:t>	0.1056</a:t>
            </a:r>
            <a:r>
              <a:rPr lang="en-US" sz="1800" b="1" dirty="0" smtClean="0"/>
              <a:t>	0.0072</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0.0554</a:t>
            </a:r>
            <a:r>
              <a:rPr lang="en-US" sz="1800" b="1" dirty="0"/>
              <a:t>	</a:t>
            </a:r>
            <a:r>
              <a:rPr lang="en-US" sz="1800" b="1" dirty="0" smtClean="0"/>
              <a:t>0.7357</a:t>
            </a:r>
            <a:r>
              <a:rPr lang="en-US" sz="1800" b="1" dirty="0"/>
              <a:t>	0.1056</a:t>
            </a:r>
            <a:r>
              <a:rPr lang="en-US" sz="1800" b="1" dirty="0" smtClean="0"/>
              <a:t>	0.0059</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0.1797</a:t>
            </a:r>
            <a:r>
              <a:rPr lang="en-US" sz="1800" b="1" dirty="0"/>
              <a:t>	</a:t>
            </a:r>
            <a:r>
              <a:rPr lang="en-US" sz="1800" b="1" dirty="0">
                <a:cs typeface="Arial" charset="0"/>
              </a:rPr>
              <a:t>–</a:t>
            </a:r>
            <a:r>
              <a:rPr lang="en-US" sz="1800" b="1" dirty="0" smtClean="0"/>
              <a:t>0.0899</a:t>
            </a:r>
            <a:r>
              <a:rPr lang="en-US" sz="1800" b="1" dirty="0"/>
              <a:t>	0.1056</a:t>
            </a:r>
            <a:r>
              <a:rPr lang="en-US" sz="1800" b="1" dirty="0" smtClean="0"/>
              <a:t>	</a:t>
            </a:r>
            <a:r>
              <a:rPr lang="en-US" sz="1800" b="1" dirty="0">
                <a:cs typeface="Arial" charset="0"/>
              </a:rPr>
              <a:t>–</a:t>
            </a:r>
            <a:r>
              <a:rPr lang="en-US" sz="1800" b="1" dirty="0" smtClean="0"/>
              <a:t>0.0190</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–0.1129</a:t>
            </a:r>
            <a:r>
              <a:rPr lang="en-US" sz="1800" b="1" dirty="0"/>
              <a:t>	</a:t>
            </a:r>
            <a:r>
              <a:rPr lang="en-US" sz="1800" b="1" dirty="0" smtClean="0">
                <a:cs typeface="Arial" charset="0"/>
              </a:rPr>
              <a:t>–0.1129</a:t>
            </a:r>
            <a:endParaRPr lang="en-US" sz="1800" b="1" dirty="0">
              <a:cs typeface="Arial" charset="0"/>
            </a:endParaRPr>
          </a:p>
          <a:p>
            <a:pPr>
              <a:spcBef>
                <a:spcPts val="1200"/>
              </a:spcBef>
            </a:pPr>
            <a:r>
              <a:rPr lang="en-US" sz="1800" b="1" dirty="0"/>
              <a:t>	Total			</a:t>
            </a:r>
            <a:r>
              <a:rPr lang="en-US" sz="1800" b="1" dirty="0" smtClean="0"/>
              <a:t>1.6305</a:t>
            </a:r>
            <a:endParaRPr lang="en-US" sz="1800" dirty="0"/>
          </a:p>
        </p:txBody>
      </p:sp>
      <p:graphicFrame>
        <p:nvGraphicFramePr>
          <p:cNvPr id="22" name="Object 21"/>
          <p:cNvGraphicFramePr>
            <a:graphicFrameLocks noChangeAspect="1"/>
          </p:cNvGraphicFramePr>
          <p:nvPr>
            <p:extLst>
              <p:ext uri="{D42A27DB-BD31-4B8C-83A1-F6EECF244321}">
                <p14:modId xmlns:p14="http://schemas.microsoft.com/office/powerpoint/2010/main" val="2043802337"/>
              </p:ext>
            </p:extLst>
          </p:nvPr>
        </p:nvGraphicFramePr>
        <p:xfrm>
          <a:off x="4039200" y="1299600"/>
          <a:ext cx="215900" cy="330200"/>
        </p:xfrm>
        <a:graphic>
          <a:graphicData uri="http://schemas.openxmlformats.org/presentationml/2006/ole">
            <mc:AlternateContent xmlns:mc="http://schemas.openxmlformats.org/markup-compatibility/2006">
              <mc:Choice xmlns:v="urn:schemas-microsoft-com:vml" Requires="v">
                <p:oleObj spid="_x0000_s185397" name="Equation" r:id="rId5" imgW="215640" imgH="330120" progId="Equation.DSMT4">
                  <p:embed/>
                </p:oleObj>
              </mc:Choice>
              <mc:Fallback>
                <p:oleObj name="Equation" r:id="rId5" imgW="215640" imgH="33012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9200"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8205200"/>
              </p:ext>
            </p:extLst>
          </p:nvPr>
        </p:nvGraphicFramePr>
        <p:xfrm>
          <a:off x="7385475" y="1300163"/>
          <a:ext cx="215900" cy="330200"/>
        </p:xfrm>
        <a:graphic>
          <a:graphicData uri="http://schemas.openxmlformats.org/presentationml/2006/ole">
            <mc:AlternateContent xmlns:mc="http://schemas.openxmlformats.org/markup-compatibility/2006">
              <mc:Choice xmlns:v="urn:schemas-microsoft-com:vml" Requires="v">
                <p:oleObj spid="_x0000_s185398" name="Equation" r:id="rId7" imgW="215806" imgH="330057" progId="Equation.DSMT4">
                  <p:embed/>
                </p:oleObj>
              </mc:Choice>
              <mc:Fallback>
                <p:oleObj name="Equation" r:id="rId7" imgW="215806" imgH="330057"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5475"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474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logit and probit results are displayed for comparison.  The coefficients in the regressions are very different because different mathematical functions are being fitted.</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smtClean="0">
                <a:latin typeface="Arial" charset="0"/>
              </a:rPr>
              <a:t>Probit</a:t>
            </a:r>
            <a:endParaRPr lang="en-US" sz="1800" b="1" dirty="0">
              <a:latin typeface="Arial" charset="0"/>
            </a:endParaRP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198666"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198667" name="Equation" r:id="rId5" imgW="215806" imgH="330057" progId="Equation.DSMT4">
                  <p:embed/>
                </p:oleObj>
              </mc:Choice>
              <mc:Fallback>
                <p:oleObj name="Equation" r:id="rId5"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792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Nevertheless the estimates of the marginal effects are usually similar. </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smtClean="0">
                <a:latin typeface="Arial" charset="0"/>
              </a:rPr>
              <a:t>Probit</a:t>
            </a:r>
            <a:endParaRPr lang="en-US" sz="1800" b="1" dirty="0">
              <a:latin typeface="Arial" charset="0"/>
            </a:endParaRP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199690"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199691" name="Equation" r:id="rId5" imgW="215806" imgH="330057" progId="Equation.DSMT4">
                  <p:embed/>
                </p:oleObj>
              </mc:Choice>
              <mc:Fallback>
                <p:oleObj name="Equation" r:id="rId5"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84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884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if the outcomes in the sample are divided between a large majority and a small minority, they can differ.</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smtClean="0">
                <a:latin typeface="Arial" charset="0"/>
              </a:rPr>
              <a:t>Probit</a:t>
            </a:r>
            <a:endParaRPr lang="en-US" sz="1800" b="1" dirty="0">
              <a:latin typeface="Arial" charset="0"/>
            </a:endParaRP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200714"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200715" name="Equation" r:id="rId5" imgW="215806" imgH="330057" progId="Equation.DSMT4">
                  <p:embed/>
                </p:oleObj>
              </mc:Choice>
              <mc:Fallback>
                <p:oleObj name="Equation" r:id="rId5"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944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8944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because the observations are then concentrated in a tail of the distribution.  Although the logit and probit functions share the same sigmoid outline, their tails are somewhat different.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smtClean="0">
                <a:latin typeface="Arial" charset="0"/>
              </a:rPr>
              <a:t>Probit</a:t>
            </a:r>
            <a:endParaRPr lang="en-US" sz="1800" b="1" dirty="0">
              <a:latin typeface="Arial" charset="0"/>
            </a:endParaRP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201738"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201739" name="Equation" r:id="rId5" imgW="215806" imgH="330057" progId="Equation.DSMT4">
                  <p:embed/>
                </p:oleObj>
              </mc:Choice>
              <mc:Fallback>
                <p:oleObj name="Equation" r:id="rId5"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904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is the case here, but even so the estimates are </a:t>
            </a:r>
            <a:r>
              <a:rPr lang="en-GB" sz="1500" b="1" dirty="0" smtClean="0"/>
              <a:t>similar.  </a:t>
            </a:r>
            <a:r>
              <a:rPr lang="en-GB" sz="1500" b="1" dirty="0"/>
              <a:t>According to a leading authority, </a:t>
            </a:r>
            <a:r>
              <a:rPr lang="en-GB" sz="1500" b="1" dirty="0" err="1"/>
              <a:t>Amemiya</a:t>
            </a:r>
            <a:r>
              <a:rPr lang="en-GB" sz="1500" b="1" dirty="0"/>
              <a:t>, there are no compelling grounds for preferring </a:t>
            </a:r>
            <a:r>
              <a:rPr lang="en-GB" sz="1500" b="1" dirty="0" err="1"/>
              <a:t>logit</a:t>
            </a:r>
            <a:r>
              <a:rPr lang="en-GB" sz="1500" b="1" dirty="0"/>
              <a:t> to </a:t>
            </a:r>
            <a:r>
              <a:rPr lang="en-GB" sz="1500" b="1" dirty="0" err="1"/>
              <a:t>probit</a:t>
            </a:r>
            <a:r>
              <a:rPr lang="en-GB" sz="1500" b="1" dirty="0"/>
              <a:t> or vice versa.</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smtClean="0">
                <a:latin typeface="Arial" charset="0"/>
              </a:rPr>
              <a:t>Probit</a:t>
            </a:r>
            <a:endParaRPr lang="en-US" sz="1800" b="1" dirty="0">
              <a:latin typeface="Arial" charset="0"/>
            </a:endParaRP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196624"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196625" name="Equation" r:id="rId5" imgW="215806" imgH="330057" progId="Equation.DSMT4">
                  <p:embed/>
                </p:oleObj>
              </mc:Choice>
              <mc:Fallback>
                <p:oleObj name="Equation" r:id="rId5"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2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833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Finally, for comparison, the estimates for the corresponding regression using the linear probability model are displayed.  </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7"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a:latin typeface="Arial" charset="0"/>
              </a:rPr>
              <a:t>Probit</a:t>
            </a:r>
            <a:r>
              <a:rPr lang="en-US" sz="1800" b="1" dirty="0">
                <a:latin typeface="Arial" charset="0"/>
              </a:rPr>
              <a:t>         Linear</a:t>
            </a: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r>
              <a:rPr lang="en-US" sz="1800" b="1" dirty="0">
                <a:latin typeface="Arial" charset="0"/>
              </a:rPr>
              <a:t>	</a:t>
            </a:r>
            <a:r>
              <a:rPr lang="en-US" sz="1800" b="1" dirty="0" smtClean="0">
                <a:latin typeface="Arial" charset="0"/>
              </a:rPr>
              <a:t>0.0908</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r>
              <a:rPr lang="en-US" sz="1800" b="1" dirty="0">
                <a:latin typeface="Arial" charset="0"/>
              </a:rPr>
              <a:t>	</a:t>
            </a:r>
            <a:r>
              <a:rPr lang="en-US" sz="1800" b="1" dirty="0" smtClean="0">
                <a:latin typeface="Arial" charset="0"/>
              </a:rPr>
              <a:t>0.0085</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r>
              <a:rPr lang="en-US" sz="1800" b="1" dirty="0">
                <a:latin typeface="Arial" charset="0"/>
              </a:rPr>
              <a:t>	</a:t>
            </a:r>
            <a:r>
              <a:rPr lang="en-US" sz="1800" b="1" dirty="0" smtClean="0">
                <a:latin typeface="Arial" charset="0"/>
              </a:rPr>
              <a:t>0.0045</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r>
              <a:rPr lang="en-US" sz="1800" b="1" dirty="0">
                <a:latin typeface="Arial" charset="0"/>
              </a:rPr>
              <a:t>	</a:t>
            </a:r>
            <a:r>
              <a:rPr lang="en-US" sz="1800" b="1" dirty="0">
                <a:latin typeface="Arial" charset="0"/>
                <a:cs typeface="Arial" charset="0"/>
              </a:rPr>
              <a:t>–</a:t>
            </a:r>
            <a:r>
              <a:rPr lang="en-US" sz="1800" b="1" dirty="0" smtClean="0">
                <a:latin typeface="Arial" charset="0"/>
              </a:rPr>
              <a:t>0.0335</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25"/>
          <a:ext cx="215900" cy="330200"/>
        </p:xfrm>
        <a:graphic>
          <a:graphicData uri="http://schemas.openxmlformats.org/presentationml/2006/ole">
            <mc:AlternateContent xmlns:mc="http://schemas.openxmlformats.org/markup-compatibility/2006">
              <mc:Choice xmlns:v="urn:schemas-microsoft-com:vml" Requires="v">
                <p:oleObj spid="_x0000_s197649" name="Equation" r:id="rId3" imgW="215806" imgH="330057" progId="Equation.DSMT4">
                  <p:embed/>
                </p:oleObj>
              </mc:Choice>
              <mc:Fallback>
                <p:oleObj name="Equation" r:id="rId3"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25100657"/>
              </p:ext>
            </p:extLst>
          </p:nvPr>
        </p:nvGraphicFramePr>
        <p:xfrm>
          <a:off x="6575425" y="1317625"/>
          <a:ext cx="215900" cy="330200"/>
        </p:xfrm>
        <a:graphic>
          <a:graphicData uri="http://schemas.openxmlformats.org/presentationml/2006/ole">
            <mc:AlternateContent xmlns:mc="http://schemas.openxmlformats.org/markup-compatibility/2006">
              <mc:Choice xmlns:v="urn:schemas-microsoft-com:vml" Requires="v">
                <p:oleObj spid="_x0000_s197650" name="Equation" r:id="rId5" imgW="215806" imgH="330057" progId="Equation.DSMT4">
                  <p:embed/>
                </p:oleObj>
              </mc:Choice>
              <mc:Fallback>
                <p:oleObj name="Equation" r:id="rId5" imgW="215806" imgH="330057"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425"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2868433"/>
              </p:ext>
            </p:extLst>
          </p:nvPr>
        </p:nvGraphicFramePr>
        <p:xfrm>
          <a:off x="5143500" y="1317625"/>
          <a:ext cx="215900" cy="330200"/>
        </p:xfrm>
        <a:graphic>
          <a:graphicData uri="http://schemas.openxmlformats.org/presentationml/2006/ole">
            <mc:AlternateContent xmlns:mc="http://schemas.openxmlformats.org/markup-compatibility/2006">
              <mc:Choice xmlns:v="urn:schemas-microsoft-com:vml" Requires="v">
                <p:oleObj spid="_x0000_s197651" name="Equation" r:id="rId6" imgW="215806" imgH="330057" progId="Equation.DSMT4">
                  <p:embed/>
                </p:oleObj>
              </mc:Choice>
              <mc:Fallback>
                <p:oleObj name="Equation" r:id="rId6" imgW="215806" imgH="330057"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25"/>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32000" y="547200"/>
            <a:ext cx="8280000" cy="4417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graphicFrame>
        <p:nvGraphicFramePr>
          <p:cNvPr id="136200" name="Object 8"/>
          <p:cNvGraphicFramePr>
            <a:graphicFrameLocks noChangeAspect="1"/>
          </p:cNvGraphicFramePr>
          <p:nvPr>
            <p:extLst>
              <p:ext uri="{D42A27DB-BD31-4B8C-83A1-F6EECF244321}">
                <p14:modId xmlns:p14="http://schemas.microsoft.com/office/powerpoint/2010/main" val="1950873828"/>
              </p:ext>
            </p:extLst>
          </p:nvPr>
        </p:nvGraphicFramePr>
        <p:xfrm>
          <a:off x="1112838" y="506414"/>
          <a:ext cx="7258798" cy="4465317"/>
        </p:xfrm>
        <a:graphic>
          <a:graphicData uri="http://schemas.openxmlformats.org/presentationml/2006/ole">
            <mc:AlternateContent xmlns:mc="http://schemas.openxmlformats.org/markup-compatibility/2006">
              <mc:Choice xmlns:v="urn:schemas-microsoft-com:vml" Requires="v">
                <p:oleObj spid="_x0000_s136288"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2838" y="506414"/>
                        <a:ext cx="7258798" cy="4465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6206"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3620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case of </a:t>
            </a:r>
            <a:r>
              <a:rPr lang="en-GB" sz="1500" b="1" dirty="0" err="1"/>
              <a:t>probit</a:t>
            </a:r>
            <a:r>
              <a:rPr lang="en-GB" sz="1500" b="1" dirty="0"/>
              <a:t> analysis, the sigmoid function </a:t>
            </a:r>
            <a:r>
              <a:rPr lang="en-GB" sz="1500" b="1" i="1" dirty="0" smtClean="0"/>
              <a:t>F</a:t>
            </a:r>
            <a:r>
              <a:rPr lang="en-GB" sz="1500" b="1" dirty="0" smtClean="0"/>
              <a:t>(</a:t>
            </a:r>
            <a:r>
              <a:rPr lang="en-GB" sz="1500" b="1" i="1" dirty="0" smtClean="0"/>
              <a:t>Z</a:t>
            </a:r>
            <a:r>
              <a:rPr lang="en-GB" sz="1500" b="1" dirty="0" smtClean="0"/>
              <a:t>) giving the probability is </a:t>
            </a:r>
            <a:r>
              <a:rPr lang="en-GB" sz="1500" b="1" dirty="0"/>
              <a:t>the cumulative standardized normal </a:t>
            </a:r>
            <a:r>
              <a:rPr lang="en-GB" sz="1500" b="1" dirty="0" smtClean="0"/>
              <a:t>distribution, and the marginal effect </a:t>
            </a:r>
            <a:r>
              <a:rPr lang="en-GB" sz="1500" b="1" i="1" dirty="0" smtClean="0"/>
              <a:t>f</a:t>
            </a:r>
            <a:r>
              <a:rPr lang="en-GB" sz="1500" b="1" dirty="0" smtClean="0"/>
              <a:t>(</a:t>
            </a:r>
            <a:r>
              <a:rPr lang="en-GB" sz="1500" b="1" i="1" dirty="0" smtClean="0"/>
              <a:t>Z</a:t>
            </a:r>
            <a:r>
              <a:rPr lang="en-GB" sz="1500" b="1" dirty="0" smtClean="0"/>
              <a:t>) is given by the normal distribution itself. </a:t>
            </a:r>
            <a:endParaRPr lang="en-GB" sz="1500" b="1" dirty="0">
              <a:latin typeface="Times New Roman" pitchFamily="18" charset="0"/>
            </a:endParaRPr>
          </a:p>
        </p:txBody>
      </p:sp>
      <p:graphicFrame>
        <p:nvGraphicFramePr>
          <p:cNvPr id="136208" name="Object 16"/>
          <p:cNvGraphicFramePr>
            <a:graphicFrameLocks noChangeAspect="1"/>
          </p:cNvGraphicFramePr>
          <p:nvPr>
            <p:extLst>
              <p:ext uri="{D42A27DB-BD31-4B8C-83A1-F6EECF244321}">
                <p14:modId xmlns:p14="http://schemas.microsoft.com/office/powerpoint/2010/main" val="1821127633"/>
              </p:ext>
            </p:extLst>
          </p:nvPr>
        </p:nvGraphicFramePr>
        <p:xfrm>
          <a:off x="727075" y="1063625"/>
          <a:ext cx="1244600" cy="366713"/>
        </p:xfrm>
        <a:graphic>
          <a:graphicData uri="http://schemas.openxmlformats.org/presentationml/2006/ole">
            <mc:AlternateContent xmlns:mc="http://schemas.openxmlformats.org/markup-compatibility/2006">
              <mc:Choice xmlns:v="urn:schemas-microsoft-com:vml" Requires="v">
                <p:oleObj spid="_x0000_s136289" name="Equation" r:id="rId5" imgW="1244520" imgH="368280" progId="Equation.3">
                  <p:embed/>
                </p:oleObj>
              </mc:Choice>
              <mc:Fallback>
                <p:oleObj name="Equation" r:id="rId5" imgW="1244520" imgH="368280" progId="Equation.3">
                  <p:embed/>
                  <p:pic>
                    <p:nvPicPr>
                      <p:cNvPr id="0" name="Object 16"/>
                      <p:cNvPicPr>
                        <a:picLocks noChangeAspect="1" noChangeArrowheads="1"/>
                      </p:cNvPicPr>
                      <p:nvPr/>
                    </p:nvPicPr>
                    <p:blipFill>
                      <a:blip r:embed="rId6"/>
                      <a:srcRect/>
                      <a:stretch>
                        <a:fillRect/>
                      </a:stretch>
                    </p:blipFill>
                    <p:spPr bwMode="auto">
                      <a:xfrm>
                        <a:off x="727075" y="1063625"/>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6211" name="Object 19"/>
          <p:cNvGraphicFramePr>
            <a:graphicFrameLocks noChangeAspect="1"/>
          </p:cNvGraphicFramePr>
          <p:nvPr>
            <p:extLst>
              <p:ext uri="{D42A27DB-BD31-4B8C-83A1-F6EECF244321}">
                <p14:modId xmlns:p14="http://schemas.microsoft.com/office/powerpoint/2010/main" val="1310140725"/>
              </p:ext>
            </p:extLst>
          </p:nvPr>
        </p:nvGraphicFramePr>
        <p:xfrm>
          <a:off x="2895600" y="5143500"/>
          <a:ext cx="3314700" cy="381000"/>
        </p:xfrm>
        <a:graphic>
          <a:graphicData uri="http://schemas.openxmlformats.org/presentationml/2006/ole">
            <mc:AlternateContent xmlns:mc="http://schemas.openxmlformats.org/markup-compatibility/2006">
              <mc:Choice xmlns:v="urn:schemas-microsoft-com:vml" Requires="v">
                <p:oleObj spid="_x0000_s136290" name="Equation" r:id="rId7" imgW="3314520" imgH="380880" progId="Equation.3">
                  <p:embed/>
                </p:oleObj>
              </mc:Choice>
              <mc:Fallback>
                <p:oleObj name="Equation" r:id="rId7" imgW="3314520" imgH="38088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51435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9"/>
          <p:cNvSpPr/>
          <p:nvPr/>
        </p:nvSpPr>
        <p:spPr bwMode="auto">
          <a:xfrm>
            <a:off x="2095500" y="495301"/>
            <a:ext cx="2390775" cy="914400"/>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6212" name="Object 20"/>
          <p:cNvGraphicFramePr>
            <a:graphicFrameLocks noChangeAspect="1"/>
          </p:cNvGraphicFramePr>
          <p:nvPr>
            <p:extLst>
              <p:ext uri="{D42A27DB-BD31-4B8C-83A1-F6EECF244321}">
                <p14:modId xmlns:p14="http://schemas.microsoft.com/office/powerpoint/2010/main" val="4285105432"/>
              </p:ext>
            </p:extLst>
          </p:nvPr>
        </p:nvGraphicFramePr>
        <p:xfrm>
          <a:off x="7164388" y="4527550"/>
          <a:ext cx="265112" cy="265113"/>
        </p:xfrm>
        <a:graphic>
          <a:graphicData uri="http://schemas.openxmlformats.org/presentationml/2006/ole">
            <mc:AlternateContent xmlns:mc="http://schemas.openxmlformats.org/markup-compatibility/2006">
              <mc:Choice xmlns:v="urn:schemas-microsoft-com:vml" Requires="v">
                <p:oleObj spid="_x0000_s136291" name="Equation" r:id="rId9" imgW="266400" imgH="266400" progId="Equation.3">
                  <p:embed/>
                </p:oleObj>
              </mc:Choice>
              <mc:Fallback>
                <p:oleObj name="Equation" r:id="rId9" imgW="266400" imgH="266400"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4388" y="4527550"/>
                        <a:ext cx="265112" cy="265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680418099"/>
              </p:ext>
            </p:extLst>
          </p:nvPr>
        </p:nvGraphicFramePr>
        <p:xfrm>
          <a:off x="2159000" y="542925"/>
          <a:ext cx="2260600" cy="787400"/>
        </p:xfrm>
        <a:graphic>
          <a:graphicData uri="http://schemas.openxmlformats.org/presentationml/2006/ole">
            <mc:AlternateContent xmlns:mc="http://schemas.openxmlformats.org/markup-compatibility/2006">
              <mc:Choice xmlns:v="urn:schemas-microsoft-com:vml" Requires="v">
                <p:oleObj spid="_x0000_s136292" name="Equation" r:id="rId11" imgW="2260440" imgH="787320" progId="Equation.3">
                  <p:embed/>
                </p:oleObj>
              </mc:Choice>
              <mc:Fallback>
                <p:oleObj name="Equation" r:id="rId11" imgW="2260440" imgH="787320"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59000" y="542925"/>
                        <a:ext cx="22606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1627424" y="776975"/>
            <a:ext cx="5916375" cy="28044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1670625" y="819675"/>
            <a:ext cx="58284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1670625" y="1287675"/>
            <a:ext cx="58284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Line 6"/>
          <p:cNvSpPr>
            <a:spLocks noChangeShapeType="1"/>
          </p:cNvSpPr>
          <p:nvPr/>
        </p:nvSpPr>
        <p:spPr bwMode="auto">
          <a:xfrm>
            <a:off x="1638225" y="12876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5" name="Line 6"/>
          <p:cNvSpPr>
            <a:spLocks noChangeShapeType="1"/>
          </p:cNvSpPr>
          <p:nvPr/>
        </p:nvSpPr>
        <p:spPr bwMode="auto">
          <a:xfrm>
            <a:off x="1638225" y="1680075"/>
            <a:ext cx="58932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1490" name="Text Box 2"/>
          <p:cNvSpPr txBox="1">
            <a:spLocks noChangeArrowheads="1"/>
          </p:cNvSpPr>
          <p:nvPr/>
        </p:nvSpPr>
        <p:spPr bwMode="auto">
          <a:xfrm>
            <a:off x="273050" y="856800"/>
            <a:ext cx="8532813" cy="2619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71650" algn="l"/>
                <a:tab pos="3600450" algn="dec"/>
                <a:tab pos="4857750" algn="dec"/>
                <a:tab pos="6115050" algn="dec"/>
              </a:tabLst>
              <a:defRPr sz="2400">
                <a:solidFill>
                  <a:schemeClr val="tx1"/>
                </a:solidFill>
                <a:latin typeface="Times New Roman" pitchFamily="18" charset="0"/>
              </a:defRPr>
            </a:lvl1pPr>
            <a:lvl2pPr>
              <a:tabLst>
                <a:tab pos="1771650" algn="l"/>
                <a:tab pos="3600450" algn="dec"/>
                <a:tab pos="4857750" algn="dec"/>
                <a:tab pos="6115050" algn="dec"/>
              </a:tabLst>
              <a:defRPr sz="2400">
                <a:solidFill>
                  <a:schemeClr val="tx1"/>
                </a:solidFill>
                <a:latin typeface="Times New Roman" pitchFamily="18" charset="0"/>
              </a:defRPr>
            </a:lvl2pPr>
            <a:lvl3pPr>
              <a:tabLst>
                <a:tab pos="1771650" algn="l"/>
                <a:tab pos="3600450" algn="dec"/>
                <a:tab pos="4857750" algn="dec"/>
                <a:tab pos="6115050" algn="dec"/>
              </a:tabLst>
              <a:defRPr sz="2400">
                <a:solidFill>
                  <a:schemeClr val="tx1"/>
                </a:solidFill>
                <a:latin typeface="Times New Roman" pitchFamily="18" charset="0"/>
              </a:defRPr>
            </a:lvl3pPr>
            <a:lvl4pPr>
              <a:tabLst>
                <a:tab pos="1771650" algn="l"/>
                <a:tab pos="3600450" algn="dec"/>
                <a:tab pos="4857750" algn="dec"/>
                <a:tab pos="6115050" algn="dec"/>
              </a:tabLst>
              <a:defRPr sz="2400">
                <a:solidFill>
                  <a:schemeClr val="tx1"/>
                </a:solidFill>
                <a:latin typeface="Times New Roman" pitchFamily="18" charset="0"/>
              </a:defRPr>
            </a:lvl4pPr>
            <a:lvl5pPr>
              <a:tabLst>
                <a:tab pos="1771650" algn="l"/>
                <a:tab pos="3600450" algn="dec"/>
                <a:tab pos="4857750" algn="dec"/>
                <a:tab pos="6115050" algn="dec"/>
              </a:tabLst>
              <a:defRPr sz="2400">
                <a:solidFill>
                  <a:schemeClr val="tx1"/>
                </a:solidFill>
                <a:latin typeface="Times New Roman" pitchFamily="18" charset="0"/>
              </a:defRPr>
            </a:lvl5pPr>
            <a:lvl6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6pPr>
            <a:lvl7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7pPr>
            <a:lvl8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8pPr>
            <a:lvl9pPr eaLnBrk="0" fontAlgn="base" hangingPunct="0">
              <a:spcBef>
                <a:spcPct val="0"/>
              </a:spcBef>
              <a:spcAft>
                <a:spcPct val="0"/>
              </a:spcAft>
              <a:tabLst>
                <a:tab pos="1771650" algn="l"/>
                <a:tab pos="3600450" algn="dec"/>
                <a:tab pos="4857750" algn="dec"/>
                <a:tab pos="6115050" algn="dec"/>
              </a:tabLst>
              <a:defRPr sz="2400">
                <a:solidFill>
                  <a:schemeClr val="tx1"/>
                </a:solidFill>
                <a:latin typeface="Times New Roman" pitchFamily="18" charset="0"/>
              </a:defRPr>
            </a:lvl9pPr>
          </a:lstStyle>
          <a:p>
            <a:r>
              <a:rPr lang="en-US" sz="1800" b="1" dirty="0" smtClean="0">
                <a:latin typeface="Arial" charset="0"/>
              </a:rPr>
              <a:t>                                                       </a:t>
            </a:r>
            <a:r>
              <a:rPr lang="en-US" sz="1800" b="1" dirty="0" err="1">
                <a:latin typeface="Arial" charset="0"/>
              </a:rPr>
              <a:t>Logit</a:t>
            </a:r>
            <a:r>
              <a:rPr lang="en-US" sz="1800" b="1" dirty="0">
                <a:latin typeface="Arial" charset="0"/>
              </a:rPr>
              <a:t>        </a:t>
            </a:r>
            <a:r>
              <a:rPr lang="en-US" sz="1800" b="1" dirty="0" smtClean="0">
                <a:latin typeface="Arial" charset="0"/>
              </a:rPr>
              <a:t>   </a:t>
            </a:r>
            <a:r>
              <a:rPr lang="en-US" sz="1800" b="1" dirty="0" err="1">
                <a:latin typeface="Arial" charset="0"/>
              </a:rPr>
              <a:t>Probit</a:t>
            </a:r>
            <a:r>
              <a:rPr lang="en-US" sz="1800" b="1" dirty="0">
                <a:latin typeface="Arial" charset="0"/>
              </a:rPr>
              <a:t>         Linear</a:t>
            </a:r>
          </a:p>
          <a:p>
            <a:pPr>
              <a:spcBef>
                <a:spcPts val="1300"/>
              </a:spcBef>
            </a:pPr>
            <a:r>
              <a:rPr lang="en-US" sz="1800" b="1" dirty="0" smtClean="0">
                <a:latin typeface="Arial" charset="0"/>
              </a:rPr>
              <a:t>                                                           </a:t>
            </a:r>
            <a:r>
              <a:rPr lang="en-US" sz="1800" b="1" i="1" dirty="0" smtClean="0">
                <a:latin typeface="Arial" charset="0"/>
              </a:rPr>
              <a:t>f</a:t>
            </a:r>
            <a:r>
              <a:rPr lang="en-US" sz="1800" b="1" dirty="0" smtClean="0">
                <a:latin typeface="Arial" charset="0"/>
              </a:rPr>
              <a:t>(</a:t>
            </a:r>
            <a:r>
              <a:rPr lang="en-US" sz="1800" b="1" i="1" dirty="0" smtClean="0">
                <a:latin typeface="Arial" charset="0"/>
              </a:rPr>
              <a:t>Z</a:t>
            </a:r>
            <a:r>
              <a:rPr lang="en-US" sz="1800" b="1" dirty="0" smtClean="0">
                <a:latin typeface="Arial" charset="0"/>
              </a:rPr>
              <a:t>)</a:t>
            </a:r>
            <a:r>
              <a:rPr lang="en-US" sz="1800" b="1" i="1" dirty="0" smtClean="0">
                <a:latin typeface="Arial" charset="0"/>
              </a:rPr>
              <a:t>              f</a:t>
            </a:r>
            <a:r>
              <a:rPr lang="en-US" sz="1800" b="1" dirty="0" smtClean="0">
                <a:latin typeface="Arial" charset="0"/>
              </a:rPr>
              <a:t>(</a:t>
            </a:r>
            <a:r>
              <a:rPr lang="en-US" sz="1800" b="1" i="1" dirty="0" smtClean="0">
                <a:latin typeface="Arial" charset="0"/>
              </a:rPr>
              <a:t>Z</a:t>
            </a:r>
            <a:r>
              <a:rPr lang="en-US" sz="1800" b="1" dirty="0" smtClean="0">
                <a:latin typeface="Arial" charset="0"/>
              </a:rPr>
              <a:t>)</a:t>
            </a:r>
            <a:endParaRPr lang="en-US" sz="1800" b="1" dirty="0">
              <a:latin typeface="Arial" charset="0"/>
            </a:endParaRPr>
          </a:p>
          <a:p>
            <a:pPr>
              <a:spcBef>
                <a:spcPts val="1700"/>
              </a:spcBef>
            </a:pPr>
            <a:r>
              <a:rPr lang="en-US" sz="1800" b="1" dirty="0">
                <a:latin typeface="Arial" charset="0"/>
              </a:rPr>
              <a:t>	</a:t>
            </a:r>
            <a:r>
              <a:rPr lang="en-US" sz="1800" b="1" i="1" dirty="0">
                <a:latin typeface="Arial" charset="0"/>
              </a:rPr>
              <a:t>ASVABC</a:t>
            </a:r>
            <a:r>
              <a:rPr lang="en-US" sz="1800" b="1" dirty="0">
                <a:latin typeface="Arial" charset="0"/>
              </a:rPr>
              <a:t>	</a:t>
            </a:r>
            <a:r>
              <a:rPr lang="en-US" sz="1800" b="1" dirty="0" smtClean="0">
                <a:latin typeface="Arial" charset="0"/>
              </a:rPr>
              <a:t>0.0559</a:t>
            </a:r>
            <a:r>
              <a:rPr lang="en-US" sz="1800" b="1" dirty="0">
                <a:latin typeface="Arial" charset="0"/>
              </a:rPr>
              <a:t>	</a:t>
            </a:r>
            <a:r>
              <a:rPr lang="en-US" sz="1800" b="1" dirty="0" smtClean="0">
                <a:latin typeface="Arial" charset="0"/>
              </a:rPr>
              <a:t>0.0657</a:t>
            </a:r>
            <a:r>
              <a:rPr lang="en-US" sz="1800" b="1" dirty="0">
                <a:latin typeface="Arial" charset="0"/>
              </a:rPr>
              <a:t>	</a:t>
            </a:r>
            <a:r>
              <a:rPr lang="en-US" sz="1800" b="1" dirty="0" smtClean="0">
                <a:latin typeface="Arial" charset="0"/>
              </a:rPr>
              <a:t>0.0908</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SM</a:t>
            </a:r>
            <a:r>
              <a:rPr lang="en-US" sz="1800" b="1" dirty="0">
                <a:latin typeface="Arial" charset="0"/>
              </a:rPr>
              <a:t>	</a:t>
            </a:r>
            <a:r>
              <a:rPr lang="en-US" sz="1800" b="1" dirty="0" smtClean="0">
                <a:latin typeface="Arial" charset="0"/>
              </a:rPr>
              <a:t>0.0061</a:t>
            </a:r>
            <a:r>
              <a:rPr lang="en-US" sz="1800" b="1" dirty="0">
                <a:latin typeface="Arial" charset="0"/>
              </a:rPr>
              <a:t>	</a:t>
            </a:r>
            <a:r>
              <a:rPr lang="en-US" sz="1800" b="1" dirty="0" smtClean="0">
                <a:latin typeface="Arial" charset="0"/>
              </a:rPr>
              <a:t>0.0072</a:t>
            </a:r>
            <a:r>
              <a:rPr lang="en-US" sz="1800" b="1" dirty="0">
                <a:latin typeface="Arial" charset="0"/>
              </a:rPr>
              <a:t>	</a:t>
            </a:r>
            <a:r>
              <a:rPr lang="en-US" sz="1800" b="1" dirty="0" smtClean="0">
                <a:latin typeface="Arial" charset="0"/>
              </a:rPr>
              <a:t>0.0085</a:t>
            </a:r>
            <a:endParaRPr lang="en-US" sz="1800" b="1" i="1" dirty="0">
              <a:latin typeface="Arial" charset="0"/>
            </a:endParaRPr>
          </a:p>
          <a:p>
            <a:pPr>
              <a:spcBef>
                <a:spcPts val="1200"/>
              </a:spcBef>
            </a:pPr>
            <a:r>
              <a:rPr lang="en-US" sz="1800" b="1" dirty="0">
                <a:latin typeface="Arial" charset="0"/>
              </a:rPr>
              <a:t>	</a:t>
            </a:r>
            <a:r>
              <a:rPr lang="en-US" sz="1800" b="1" i="1" dirty="0">
                <a:latin typeface="Arial" charset="0"/>
              </a:rPr>
              <a:t>SF</a:t>
            </a:r>
            <a:r>
              <a:rPr lang="en-US" sz="1800" b="1" dirty="0">
                <a:latin typeface="Arial" charset="0"/>
              </a:rPr>
              <a:t>	</a:t>
            </a:r>
            <a:r>
              <a:rPr lang="en-US" sz="1800" b="1" dirty="0" smtClean="0">
                <a:latin typeface="Arial" charset="0"/>
              </a:rPr>
              <a:t>0.0053</a:t>
            </a:r>
            <a:r>
              <a:rPr lang="en-US" sz="1800" b="1" dirty="0">
                <a:latin typeface="Arial" charset="0"/>
              </a:rPr>
              <a:t>	</a:t>
            </a:r>
            <a:r>
              <a:rPr lang="en-US" sz="1800" b="1" dirty="0" smtClean="0">
                <a:latin typeface="Arial" charset="0"/>
              </a:rPr>
              <a:t>0.0059</a:t>
            </a:r>
            <a:r>
              <a:rPr lang="en-US" sz="1800" b="1" dirty="0">
                <a:latin typeface="Arial" charset="0"/>
              </a:rPr>
              <a:t>	</a:t>
            </a:r>
            <a:r>
              <a:rPr lang="en-US" sz="1800" b="1" dirty="0" smtClean="0">
                <a:latin typeface="Arial" charset="0"/>
              </a:rPr>
              <a:t>0.0045</a:t>
            </a:r>
            <a:endParaRPr lang="en-US" sz="1800" b="1" dirty="0">
              <a:latin typeface="Arial" charset="0"/>
            </a:endParaRPr>
          </a:p>
          <a:p>
            <a:pPr>
              <a:spcBef>
                <a:spcPts val="1200"/>
              </a:spcBef>
            </a:pPr>
            <a:r>
              <a:rPr lang="en-US" sz="1800" b="1" dirty="0">
                <a:latin typeface="Arial" charset="0"/>
              </a:rPr>
              <a:t>	</a:t>
            </a:r>
            <a:r>
              <a:rPr lang="en-US" sz="1800" b="1" i="1" dirty="0">
                <a:latin typeface="Arial" charset="0"/>
              </a:rPr>
              <a:t>MALE</a:t>
            </a:r>
            <a:r>
              <a:rPr lang="en-US" sz="1800" b="1" dirty="0">
                <a:latin typeface="Arial" charset="0"/>
              </a:rPr>
              <a:t>	</a:t>
            </a:r>
            <a:r>
              <a:rPr lang="en-US" sz="1800" b="1" dirty="0">
                <a:latin typeface="Arial" charset="0"/>
                <a:cs typeface="Arial" charset="0"/>
              </a:rPr>
              <a:t>–</a:t>
            </a:r>
            <a:r>
              <a:rPr lang="en-US" sz="1800" b="1" dirty="0" smtClean="0">
                <a:latin typeface="Arial" charset="0"/>
              </a:rPr>
              <a:t>0.0166</a:t>
            </a:r>
            <a:r>
              <a:rPr lang="en-US" sz="1800" b="1" dirty="0">
                <a:latin typeface="Arial" charset="0"/>
              </a:rPr>
              <a:t>	</a:t>
            </a:r>
            <a:r>
              <a:rPr lang="en-US" sz="1800" b="1" dirty="0">
                <a:latin typeface="Arial" charset="0"/>
                <a:cs typeface="Arial" charset="0"/>
              </a:rPr>
              <a:t>–</a:t>
            </a:r>
            <a:r>
              <a:rPr lang="en-US" sz="1800" b="1" dirty="0" smtClean="0">
                <a:latin typeface="Arial" charset="0"/>
              </a:rPr>
              <a:t>0.0190</a:t>
            </a:r>
            <a:r>
              <a:rPr lang="en-US" sz="1800" b="1" dirty="0">
                <a:latin typeface="Arial" charset="0"/>
              </a:rPr>
              <a:t>	</a:t>
            </a:r>
            <a:r>
              <a:rPr lang="en-US" sz="1800" b="1" dirty="0">
                <a:latin typeface="Arial" charset="0"/>
                <a:cs typeface="Arial" charset="0"/>
              </a:rPr>
              <a:t>–</a:t>
            </a:r>
            <a:r>
              <a:rPr lang="en-US" sz="1800" b="1" dirty="0" smtClean="0">
                <a:latin typeface="Arial" charset="0"/>
              </a:rPr>
              <a:t>0.0335</a:t>
            </a:r>
            <a:endParaRPr lang="en-US" sz="1800" b="1" dirty="0">
              <a:latin typeface="Arial" charset="0"/>
            </a:endParaRPr>
          </a:p>
        </p:txBody>
      </p:sp>
      <p:sp>
        <p:nvSpPr>
          <p:cNvPr id="1914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914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outcomes are evenly divided, the LPM coefficients are usually similar to those for logit and probit.   However, when one outcome dominates, as in this case, they are not very good approximations.</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58832983"/>
              </p:ext>
            </p:extLst>
          </p:nvPr>
        </p:nvGraphicFramePr>
        <p:xfrm>
          <a:off x="3886200" y="1317600"/>
          <a:ext cx="215900" cy="330200"/>
        </p:xfrm>
        <a:graphic>
          <a:graphicData uri="http://schemas.openxmlformats.org/presentationml/2006/ole">
            <mc:AlternateContent xmlns:mc="http://schemas.openxmlformats.org/markup-compatibility/2006">
              <mc:Choice xmlns:v="urn:schemas-microsoft-com:vml" Requires="v">
                <p:oleObj spid="_x0000_s195608" name="Equation" r:id="rId3" imgW="215806" imgH="330057" progId="Equation.DSMT4">
                  <p:embed/>
                </p:oleObj>
              </mc:Choice>
              <mc:Fallback>
                <p:oleObj name="Equation" r:id="rId3" imgW="215806" imgH="330057"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17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25100657"/>
              </p:ext>
            </p:extLst>
          </p:nvPr>
        </p:nvGraphicFramePr>
        <p:xfrm>
          <a:off x="6575425" y="1317600"/>
          <a:ext cx="215900" cy="330200"/>
        </p:xfrm>
        <a:graphic>
          <a:graphicData uri="http://schemas.openxmlformats.org/presentationml/2006/ole">
            <mc:AlternateContent xmlns:mc="http://schemas.openxmlformats.org/markup-compatibility/2006">
              <mc:Choice xmlns:v="urn:schemas-microsoft-com:vml" Requires="v">
                <p:oleObj spid="_x0000_s195609" name="Equation" r:id="rId5" imgW="215806" imgH="330057" progId="Equation.DSMT4">
                  <p:embed/>
                </p:oleObj>
              </mc:Choice>
              <mc:Fallback>
                <p:oleObj name="Equation" r:id="rId5" imgW="215806" imgH="3300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425" y="1317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2868433"/>
              </p:ext>
            </p:extLst>
          </p:nvPr>
        </p:nvGraphicFramePr>
        <p:xfrm>
          <a:off x="5143500" y="1317600"/>
          <a:ext cx="215900" cy="330200"/>
        </p:xfrm>
        <a:graphic>
          <a:graphicData uri="http://schemas.openxmlformats.org/presentationml/2006/ole">
            <mc:AlternateContent xmlns:mc="http://schemas.openxmlformats.org/markup-compatibility/2006">
              <mc:Choice xmlns:v="urn:schemas-microsoft-com:vml" Requires="v">
                <p:oleObj spid="_x0000_s195610" name="Equation" r:id="rId6" imgW="215806" imgH="330057" progId="Equation.DSMT4">
                  <p:embed/>
                </p:oleObj>
              </mc:Choice>
              <mc:Fallback>
                <p:oleObj name="Equation" r:id="rId6" imgW="215806" imgH="330057"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7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10.3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2016.05.20</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4132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maximum likelihood principle is again used to obtain estimates of the parameters.</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6" name="Rectangle 15"/>
          <p:cNvSpPr/>
          <p:nvPr/>
        </p:nvSpPr>
        <p:spPr bwMode="auto">
          <a:xfrm>
            <a:off x="432000" y="547200"/>
            <a:ext cx="8280000" cy="4417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112035623"/>
              </p:ext>
            </p:extLst>
          </p:nvPr>
        </p:nvGraphicFramePr>
        <p:xfrm>
          <a:off x="1112838" y="506414"/>
          <a:ext cx="7258798" cy="4465317"/>
        </p:xfrm>
        <a:graphic>
          <a:graphicData uri="http://schemas.openxmlformats.org/presentationml/2006/ole">
            <mc:AlternateContent xmlns:mc="http://schemas.openxmlformats.org/markup-compatibility/2006">
              <mc:Choice xmlns:v="urn:schemas-microsoft-com:vml" Requires="v">
                <p:oleObj spid="_x0000_s141393"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2838" y="506414"/>
                        <a:ext cx="7258798" cy="4465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6"/>
          <p:cNvGraphicFramePr>
            <a:graphicFrameLocks noChangeAspect="1"/>
          </p:cNvGraphicFramePr>
          <p:nvPr>
            <p:extLst>
              <p:ext uri="{D42A27DB-BD31-4B8C-83A1-F6EECF244321}">
                <p14:modId xmlns:p14="http://schemas.microsoft.com/office/powerpoint/2010/main" val="2662377802"/>
              </p:ext>
            </p:extLst>
          </p:nvPr>
        </p:nvGraphicFramePr>
        <p:xfrm>
          <a:off x="727075" y="1063625"/>
          <a:ext cx="1244600" cy="366713"/>
        </p:xfrm>
        <a:graphic>
          <a:graphicData uri="http://schemas.openxmlformats.org/presentationml/2006/ole">
            <mc:AlternateContent xmlns:mc="http://schemas.openxmlformats.org/markup-compatibility/2006">
              <mc:Choice xmlns:v="urn:schemas-microsoft-com:vml" Requires="v">
                <p:oleObj spid="_x0000_s141394" name="Equation" r:id="rId5" imgW="1244520" imgH="368280" progId="Equation.3">
                  <p:embed/>
                </p:oleObj>
              </mc:Choice>
              <mc:Fallback>
                <p:oleObj name="Equation" r:id="rId5" imgW="1244520" imgH="368280" progId="Equation.3">
                  <p:embed/>
                  <p:pic>
                    <p:nvPicPr>
                      <p:cNvPr id="0" name=""/>
                      <p:cNvPicPr>
                        <a:picLocks noChangeAspect="1" noChangeArrowheads="1"/>
                      </p:cNvPicPr>
                      <p:nvPr/>
                    </p:nvPicPr>
                    <p:blipFill>
                      <a:blip r:embed="rId6"/>
                      <a:srcRect/>
                      <a:stretch>
                        <a:fillRect/>
                      </a:stretch>
                    </p:blipFill>
                    <p:spPr bwMode="auto">
                      <a:xfrm>
                        <a:off x="727075" y="1063625"/>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20533581"/>
              </p:ext>
            </p:extLst>
          </p:nvPr>
        </p:nvGraphicFramePr>
        <p:xfrm>
          <a:off x="2895600" y="5143500"/>
          <a:ext cx="3314700" cy="381000"/>
        </p:xfrm>
        <a:graphic>
          <a:graphicData uri="http://schemas.openxmlformats.org/presentationml/2006/ole">
            <mc:AlternateContent xmlns:mc="http://schemas.openxmlformats.org/markup-compatibility/2006">
              <mc:Choice xmlns:v="urn:schemas-microsoft-com:vml" Requires="v">
                <p:oleObj spid="_x0000_s141395" name="Equation" r:id="rId7" imgW="3314520" imgH="380880" progId="Equation.3">
                  <p:embed/>
                </p:oleObj>
              </mc:Choice>
              <mc:Fallback>
                <p:oleObj name="Equation" r:id="rId7" imgW="33145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51435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p:nvPr/>
        </p:nvSpPr>
        <p:spPr bwMode="auto">
          <a:xfrm>
            <a:off x="2095500" y="495301"/>
            <a:ext cx="2390775" cy="914400"/>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2" name="Object 20"/>
          <p:cNvGraphicFramePr>
            <a:graphicFrameLocks noChangeAspect="1"/>
          </p:cNvGraphicFramePr>
          <p:nvPr>
            <p:extLst>
              <p:ext uri="{D42A27DB-BD31-4B8C-83A1-F6EECF244321}">
                <p14:modId xmlns:p14="http://schemas.microsoft.com/office/powerpoint/2010/main" val="1444761183"/>
              </p:ext>
            </p:extLst>
          </p:nvPr>
        </p:nvGraphicFramePr>
        <p:xfrm>
          <a:off x="7164388" y="4527550"/>
          <a:ext cx="265112" cy="265113"/>
        </p:xfrm>
        <a:graphic>
          <a:graphicData uri="http://schemas.openxmlformats.org/presentationml/2006/ole">
            <mc:AlternateContent xmlns:mc="http://schemas.openxmlformats.org/markup-compatibility/2006">
              <mc:Choice xmlns:v="urn:schemas-microsoft-com:vml" Requires="v">
                <p:oleObj spid="_x0000_s141396" name="Equation" r:id="rId9" imgW="266400" imgH="266400" progId="Equation.3">
                  <p:embed/>
                </p:oleObj>
              </mc:Choice>
              <mc:Fallback>
                <p:oleObj name="Equation" r:id="rId9" imgW="266400" imgH="266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4388" y="4527550"/>
                        <a:ext cx="265112" cy="265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23344624"/>
              </p:ext>
            </p:extLst>
          </p:nvPr>
        </p:nvGraphicFramePr>
        <p:xfrm>
          <a:off x="2159000" y="542925"/>
          <a:ext cx="2260600" cy="787400"/>
        </p:xfrm>
        <a:graphic>
          <a:graphicData uri="http://schemas.openxmlformats.org/presentationml/2006/ole">
            <mc:AlternateContent xmlns:mc="http://schemas.openxmlformats.org/markup-compatibility/2006">
              <mc:Choice xmlns:v="urn:schemas-microsoft-com:vml" Requires="v">
                <p:oleObj spid="_x0000_s141397" name="Equation" r:id="rId11" imgW="2260440" imgH="787320" progId="Equation.3">
                  <p:embed/>
                </p:oleObj>
              </mc:Choice>
              <mc:Fallback>
                <p:oleObj name="Equation" r:id="rId11" imgW="2260440" imgH="7873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59000" y="542925"/>
                        <a:ext cx="22606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372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result of the probit regression using the example of graduating from high school.</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4" name="Rectangle 5"/>
          <p:cNvSpPr>
            <a:spLocks noChangeArrowheads="1"/>
          </p:cNvSpPr>
          <p:nvPr/>
        </p:nvSpPr>
        <p:spPr bwMode="auto">
          <a:xfrm>
            <a:off x="0" y="548368"/>
            <a:ext cx="9144000" cy="433795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8"/>
          <p:cNvSpPr>
            <a:spLocks noChangeArrowheads="1"/>
          </p:cNvSpPr>
          <p:nvPr/>
        </p:nvSpPr>
        <p:spPr bwMode="auto">
          <a:xfrm>
            <a:off x="395288" y="637200"/>
            <a:ext cx="3363912"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7"/>
          <p:cNvSpPr>
            <a:spLocks noChangeArrowheads="1"/>
          </p:cNvSpPr>
          <p:nvPr/>
        </p:nvSpPr>
        <p:spPr bwMode="auto">
          <a:xfrm>
            <a:off x="365125" y="3556800"/>
            <a:ext cx="2520000" cy="10969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2"/>
          <p:cNvSpPr txBox="1">
            <a:spLocks noChangeArrowheads="1"/>
          </p:cNvSpPr>
          <p:nvPr/>
        </p:nvSpPr>
        <p:spPr bwMode="auto">
          <a:xfrm>
            <a:off x="301625" y="597600"/>
            <a:ext cx="8532813" cy="42315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err="1">
                <a:latin typeface="Courier New" pitchFamily="49" charset="0"/>
              </a:rPr>
              <a:t>probit</a:t>
            </a:r>
            <a:r>
              <a:rPr lang="en-US" sz="1400" b="1" dirty="0">
                <a:latin typeface="Courier New" pitchFamily="49" charset="0"/>
              </a:rPr>
              <a:t> GRAD ASVABC SM SF MALE</a:t>
            </a:r>
          </a:p>
          <a:p>
            <a:pPr algn="just">
              <a:spcBef>
                <a:spcPts val="600"/>
              </a:spcBef>
            </a:pPr>
            <a:r>
              <a:rPr lang="en-US" sz="1400" b="1" dirty="0" smtClean="0">
                <a:latin typeface="Courier New" pitchFamily="49" charset="0"/>
              </a:rPr>
              <a:t>Iteration </a:t>
            </a:r>
            <a:r>
              <a:rPr lang="en-US" sz="1400" b="1" dirty="0">
                <a:latin typeface="Courier New" pitchFamily="49" charset="0"/>
              </a:rPr>
              <a:t>0:   log likelihood = -158.10206</a:t>
            </a:r>
          </a:p>
          <a:p>
            <a:pPr algn="just"/>
            <a:r>
              <a:rPr lang="en-US" sz="1400" b="1" dirty="0">
                <a:latin typeface="Courier New" pitchFamily="49" charset="0"/>
              </a:rPr>
              <a:t>Iteration 1:   log likelihood = -128.62168</a:t>
            </a:r>
          </a:p>
          <a:p>
            <a:pPr algn="just"/>
            <a:r>
              <a:rPr lang="en-US" sz="1400" b="1" dirty="0">
                <a:latin typeface="Courier New" pitchFamily="49" charset="0"/>
              </a:rPr>
              <a:t>Iteration 2:   log likelihood = -126.00186</a:t>
            </a:r>
          </a:p>
          <a:p>
            <a:pPr algn="just"/>
            <a:r>
              <a:rPr lang="en-US" sz="1400" b="1" dirty="0">
                <a:latin typeface="Courier New" pitchFamily="49" charset="0"/>
              </a:rPr>
              <a:t>Iteration 3:   log likelihood = -125.90773</a:t>
            </a:r>
          </a:p>
          <a:p>
            <a:pPr algn="just"/>
            <a:r>
              <a:rPr lang="en-US" sz="1400" b="1" dirty="0">
                <a:latin typeface="Courier New" pitchFamily="49" charset="0"/>
              </a:rPr>
              <a:t>Iteration 4:   log likelihood = -125.90756</a:t>
            </a:r>
          </a:p>
          <a:p>
            <a:pPr algn="just">
              <a:spcBef>
                <a:spcPts val="600"/>
              </a:spcBef>
            </a:pPr>
            <a:r>
              <a:rPr lang="en-US" sz="1400" b="1" dirty="0" err="1" smtClean="0">
                <a:latin typeface="Courier New" pitchFamily="49" charset="0"/>
              </a:rPr>
              <a:t>Probit</a:t>
            </a:r>
            <a:r>
              <a:rPr lang="en-US" sz="1400" b="1" dirty="0" smtClean="0">
                <a:latin typeface="Courier New" pitchFamily="49" charset="0"/>
              </a:rPr>
              <a:t> </a:t>
            </a:r>
            <a:r>
              <a:rPr lang="en-US" sz="1400" b="1" dirty="0">
                <a:latin typeface="Courier New" pitchFamily="49" charset="0"/>
              </a:rPr>
              <a:t>regression               </a:t>
            </a:r>
            <a:r>
              <a:rPr lang="en-US" sz="1400" b="1" dirty="0" smtClean="0">
                <a:latin typeface="Courier New" pitchFamily="49" charset="0"/>
              </a:rPr>
              <a:t>                </a:t>
            </a:r>
            <a:r>
              <a:rPr lang="en-US" sz="1400" b="1" dirty="0">
                <a:latin typeface="Courier New" pitchFamily="49" charset="0"/>
              </a:rPr>
              <a:t>Number of </a:t>
            </a:r>
            <a:r>
              <a:rPr lang="en-US" sz="1400" b="1" dirty="0" err="1">
                <a:latin typeface="Courier New" pitchFamily="49" charset="0"/>
              </a:rPr>
              <a:t>obs</a:t>
            </a:r>
            <a:r>
              <a:rPr lang="en-US" sz="1400" b="1" dirty="0">
                <a:latin typeface="Courier New" pitchFamily="49" charset="0"/>
              </a:rPr>
              <a:t>   =        500</a:t>
            </a:r>
          </a:p>
          <a:p>
            <a:pPr algn="just"/>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LR chi2(4)      =      64.39</a:t>
            </a:r>
          </a:p>
          <a:p>
            <a:pPr algn="just"/>
            <a:r>
              <a:rPr lang="en-US" sz="1400" b="1" dirty="0">
                <a:latin typeface="Courier New" pitchFamily="49" charset="0"/>
              </a:rPr>
              <a:t>                                </a:t>
            </a:r>
            <a:r>
              <a:rPr lang="en-US" sz="1400" b="1" dirty="0" smtClean="0">
                <a:latin typeface="Courier New" pitchFamily="49" charset="0"/>
              </a:rPr>
              <a:t>                </a:t>
            </a:r>
            <a:r>
              <a:rPr lang="en-US" sz="1400" b="1" dirty="0" err="1">
                <a:latin typeface="Courier New" pitchFamily="49" charset="0"/>
              </a:rPr>
              <a:t>Prob</a:t>
            </a:r>
            <a:r>
              <a:rPr lang="en-US" sz="1400" b="1" dirty="0">
                <a:latin typeface="Courier New" pitchFamily="49" charset="0"/>
              </a:rPr>
              <a:t> &gt; chi2     =     0.0000</a:t>
            </a:r>
          </a:p>
          <a:p>
            <a:pPr algn="just"/>
            <a:r>
              <a:rPr lang="en-US" sz="1400" b="1" dirty="0">
                <a:latin typeface="Courier New" pitchFamily="49" charset="0"/>
              </a:rPr>
              <a:t>Log likelihood = -125.90756     </a:t>
            </a:r>
            <a:r>
              <a:rPr lang="en-US" sz="1400" b="1" dirty="0" smtClean="0">
                <a:latin typeface="Courier New" pitchFamily="49" charset="0"/>
              </a:rPr>
              <a:t>                </a:t>
            </a:r>
            <a:r>
              <a:rPr lang="en-US" sz="1400" b="1" dirty="0">
                <a:latin typeface="Courier New" pitchFamily="49" charset="0"/>
              </a:rPr>
              <a:t>Pseudo R2       =     0.2036</a:t>
            </a:r>
          </a:p>
          <a:p>
            <a:pPr algn="just"/>
            <a:r>
              <a:rPr lang="en-US" sz="1400" b="1" dirty="0" smtClean="0">
                <a:latin typeface="Courier New" pitchFamily="49" charset="0"/>
              </a:rPr>
              <a:t>----------------------------------------------------------------------------</a:t>
            </a:r>
            <a:endParaRPr lang="en-US" sz="1400" b="1" dirty="0">
              <a:latin typeface="Courier New" pitchFamily="49" charset="0"/>
            </a:endParaRPr>
          </a:p>
          <a:p>
            <a:pPr algn="just"/>
            <a:r>
              <a:rPr lang="en-US" sz="1400" b="1" dirty="0" smtClean="0">
                <a:latin typeface="Courier New" pitchFamily="49" charset="0"/>
              </a:rPr>
              <a:t>      </a:t>
            </a:r>
            <a:r>
              <a:rPr lang="en-US" sz="1400" b="1" dirty="0">
                <a:latin typeface="Courier New" pitchFamily="49" charset="0"/>
              </a:rPr>
              <a:t>GRAD |      </a:t>
            </a:r>
            <a:r>
              <a:rPr lang="en-US" sz="1400" b="1" dirty="0" err="1">
                <a:latin typeface="Courier New" pitchFamily="49" charset="0"/>
              </a:rPr>
              <a:t>Coef</a:t>
            </a:r>
            <a:r>
              <a:rPr lang="en-US" sz="1400" b="1" dirty="0">
                <a:latin typeface="Courier New" pitchFamily="49" charset="0"/>
              </a:rPr>
              <a:t>.   Std. Err.      z    P&gt;|z|     [95% Conf. Interval]</a:t>
            </a:r>
          </a:p>
          <a:p>
            <a:pPr algn="just"/>
            <a:r>
              <a:rPr lang="en-US" sz="1400" b="1" dirty="0" smtClean="0">
                <a:latin typeface="Courier New" pitchFamily="49" charset="0"/>
              </a:rPr>
              <a:t>-----------+----------------------------------------------------------------</a:t>
            </a:r>
            <a:endParaRPr lang="en-US" sz="1400" b="1" dirty="0">
              <a:latin typeface="Courier New" pitchFamily="49" charset="0"/>
            </a:endParaRPr>
          </a:p>
          <a:p>
            <a:pPr algn="just"/>
            <a:r>
              <a:rPr lang="en-US" sz="1400" b="1" dirty="0" smtClean="0">
                <a:latin typeface="Courier New" pitchFamily="49" charset="0"/>
              </a:rPr>
              <a:t>    </a:t>
            </a:r>
            <a:r>
              <a:rPr lang="en-US" sz="1400" b="1" dirty="0">
                <a:latin typeface="Courier New" pitchFamily="49" charset="0"/>
              </a:rPr>
              <a:t>ASVABC |   .6218924   .1141192     5.45   0.000     .3982227     .845562</a:t>
            </a:r>
          </a:p>
          <a:p>
            <a:pPr algn="just"/>
            <a:r>
              <a:rPr lang="en-US" sz="1400" b="1" dirty="0" smtClean="0">
                <a:latin typeface="Courier New" pitchFamily="49" charset="0"/>
              </a:rPr>
              <a:t>        </a:t>
            </a:r>
            <a:r>
              <a:rPr lang="en-US" sz="1400" b="1" dirty="0">
                <a:latin typeface="Courier New" pitchFamily="49" charset="0"/>
              </a:rPr>
              <a:t>SM |   .0686479   .0429981     1.60   0.110    -.0156269    .1529227</a:t>
            </a:r>
          </a:p>
          <a:p>
            <a:pPr algn="just"/>
            <a:r>
              <a:rPr lang="en-US" sz="1400" b="1" dirty="0" smtClean="0">
                <a:latin typeface="Courier New" pitchFamily="49" charset="0"/>
              </a:rPr>
              <a:t>        </a:t>
            </a:r>
            <a:r>
              <a:rPr lang="en-US" sz="1400" b="1" dirty="0">
                <a:latin typeface="Courier New" pitchFamily="49" charset="0"/>
              </a:rPr>
              <a:t>SF |   .0553882   .0392387     1.41   0.158    -.0215183    .1322946</a:t>
            </a:r>
          </a:p>
          <a:p>
            <a:pPr algn="just"/>
            <a:r>
              <a:rPr lang="en-US" sz="1400" b="1" dirty="0" smtClean="0">
                <a:latin typeface="Courier New" pitchFamily="49" charset="0"/>
              </a:rPr>
              <a:t>      </a:t>
            </a:r>
            <a:r>
              <a:rPr lang="en-US" sz="1400" b="1" dirty="0">
                <a:latin typeface="Courier New" pitchFamily="49" charset="0"/>
              </a:rPr>
              <a:t>MALE |  -.1797382   .1785842    -1.01   0.314    -.5297569    .1702805</a:t>
            </a:r>
          </a:p>
          <a:p>
            <a:pPr algn="just"/>
            <a:r>
              <a:rPr lang="en-US" sz="1400" b="1" dirty="0" smtClean="0">
                <a:latin typeface="Courier New" pitchFamily="49" charset="0"/>
              </a:rPr>
              <a:t>     </a:t>
            </a:r>
            <a:r>
              <a:rPr lang="en-US" sz="1400" b="1" dirty="0">
                <a:latin typeface="Courier New" pitchFamily="49" charset="0"/>
              </a:rPr>
              <a:t>_cons |  -.1128985   .5608723    -0.20   0.840    -1.212188    .9863911</a:t>
            </a:r>
          </a:p>
          <a:p>
            <a:pPr algn="just"/>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9252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with logit analysis, the coefficients have no direct interpretation.  However, we can use them to quantify the marginal effects of the explanatory variables on the probability of graduating from high school.</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3" name="Rectangle 5"/>
          <p:cNvSpPr>
            <a:spLocks noChangeArrowheads="1"/>
          </p:cNvSpPr>
          <p:nvPr/>
        </p:nvSpPr>
        <p:spPr bwMode="auto">
          <a:xfrm>
            <a:off x="0" y="548368"/>
            <a:ext cx="9144000" cy="433795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95288" y="637200"/>
            <a:ext cx="3363912"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7"/>
          <p:cNvSpPr>
            <a:spLocks noChangeArrowheads="1"/>
          </p:cNvSpPr>
          <p:nvPr/>
        </p:nvSpPr>
        <p:spPr bwMode="auto">
          <a:xfrm>
            <a:off x="365125" y="3556800"/>
            <a:ext cx="2520000" cy="10969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0"/>
            <a:ext cx="8532813" cy="42315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gn="just"/>
            <a:r>
              <a:rPr lang="en-US" sz="1400" b="1" dirty="0" smtClean="0">
                <a:latin typeface="Courier New" pitchFamily="49" charset="0"/>
              </a:rPr>
              <a:t>. </a:t>
            </a:r>
            <a:r>
              <a:rPr lang="en-US" sz="1400" b="1" dirty="0" err="1">
                <a:latin typeface="Courier New" pitchFamily="49" charset="0"/>
              </a:rPr>
              <a:t>probit</a:t>
            </a:r>
            <a:r>
              <a:rPr lang="en-US" sz="1400" b="1" dirty="0">
                <a:latin typeface="Courier New" pitchFamily="49" charset="0"/>
              </a:rPr>
              <a:t> GRAD ASVABC SM SF MALE</a:t>
            </a:r>
          </a:p>
          <a:p>
            <a:pPr algn="just">
              <a:spcBef>
                <a:spcPts val="600"/>
              </a:spcBef>
            </a:pPr>
            <a:r>
              <a:rPr lang="en-US" sz="1400" b="1" dirty="0" smtClean="0">
                <a:latin typeface="Courier New" pitchFamily="49" charset="0"/>
              </a:rPr>
              <a:t>Iteration </a:t>
            </a:r>
            <a:r>
              <a:rPr lang="en-US" sz="1400" b="1" dirty="0">
                <a:latin typeface="Courier New" pitchFamily="49" charset="0"/>
              </a:rPr>
              <a:t>0:   log likelihood = -158.10206</a:t>
            </a:r>
          </a:p>
          <a:p>
            <a:pPr algn="just"/>
            <a:r>
              <a:rPr lang="en-US" sz="1400" b="1" dirty="0">
                <a:latin typeface="Courier New" pitchFamily="49" charset="0"/>
              </a:rPr>
              <a:t>Iteration 1:   log likelihood = -128.62168</a:t>
            </a:r>
          </a:p>
          <a:p>
            <a:pPr algn="just"/>
            <a:r>
              <a:rPr lang="en-US" sz="1400" b="1" dirty="0">
                <a:latin typeface="Courier New" pitchFamily="49" charset="0"/>
              </a:rPr>
              <a:t>Iteration 2:   log likelihood = -126.00186</a:t>
            </a:r>
          </a:p>
          <a:p>
            <a:pPr algn="just"/>
            <a:r>
              <a:rPr lang="en-US" sz="1400" b="1" dirty="0">
                <a:latin typeface="Courier New" pitchFamily="49" charset="0"/>
              </a:rPr>
              <a:t>Iteration 3:   log likelihood = -125.90773</a:t>
            </a:r>
          </a:p>
          <a:p>
            <a:pPr algn="just"/>
            <a:r>
              <a:rPr lang="en-US" sz="1400" b="1" dirty="0">
                <a:latin typeface="Courier New" pitchFamily="49" charset="0"/>
              </a:rPr>
              <a:t>Iteration 4:   log likelihood = -125.90756</a:t>
            </a:r>
          </a:p>
          <a:p>
            <a:pPr algn="just">
              <a:spcBef>
                <a:spcPts val="600"/>
              </a:spcBef>
            </a:pPr>
            <a:r>
              <a:rPr lang="en-US" sz="1400" b="1" dirty="0" err="1" smtClean="0">
                <a:latin typeface="Courier New" pitchFamily="49" charset="0"/>
              </a:rPr>
              <a:t>Probit</a:t>
            </a:r>
            <a:r>
              <a:rPr lang="en-US" sz="1400" b="1" dirty="0" smtClean="0">
                <a:latin typeface="Courier New" pitchFamily="49" charset="0"/>
              </a:rPr>
              <a:t> </a:t>
            </a:r>
            <a:r>
              <a:rPr lang="en-US" sz="1400" b="1" dirty="0">
                <a:latin typeface="Courier New" pitchFamily="49" charset="0"/>
              </a:rPr>
              <a:t>regression               </a:t>
            </a:r>
            <a:r>
              <a:rPr lang="en-US" sz="1400" b="1" dirty="0" smtClean="0">
                <a:latin typeface="Courier New" pitchFamily="49" charset="0"/>
              </a:rPr>
              <a:t>                </a:t>
            </a:r>
            <a:r>
              <a:rPr lang="en-US" sz="1400" b="1" dirty="0">
                <a:latin typeface="Courier New" pitchFamily="49" charset="0"/>
              </a:rPr>
              <a:t>Number of </a:t>
            </a:r>
            <a:r>
              <a:rPr lang="en-US" sz="1400" b="1" dirty="0" err="1">
                <a:latin typeface="Courier New" pitchFamily="49" charset="0"/>
              </a:rPr>
              <a:t>obs</a:t>
            </a:r>
            <a:r>
              <a:rPr lang="en-US" sz="1400" b="1" dirty="0">
                <a:latin typeface="Courier New" pitchFamily="49" charset="0"/>
              </a:rPr>
              <a:t>   =        500</a:t>
            </a:r>
          </a:p>
          <a:p>
            <a:pPr algn="just"/>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LR chi2(4)      =      64.39</a:t>
            </a:r>
          </a:p>
          <a:p>
            <a:pPr algn="just"/>
            <a:r>
              <a:rPr lang="en-US" sz="1400" b="1" dirty="0">
                <a:latin typeface="Courier New" pitchFamily="49" charset="0"/>
              </a:rPr>
              <a:t>                                </a:t>
            </a:r>
            <a:r>
              <a:rPr lang="en-US" sz="1400" b="1" dirty="0" smtClean="0">
                <a:latin typeface="Courier New" pitchFamily="49" charset="0"/>
              </a:rPr>
              <a:t>                </a:t>
            </a:r>
            <a:r>
              <a:rPr lang="en-US" sz="1400" b="1" dirty="0" err="1">
                <a:latin typeface="Courier New" pitchFamily="49" charset="0"/>
              </a:rPr>
              <a:t>Prob</a:t>
            </a:r>
            <a:r>
              <a:rPr lang="en-US" sz="1400" b="1" dirty="0">
                <a:latin typeface="Courier New" pitchFamily="49" charset="0"/>
              </a:rPr>
              <a:t> &gt; chi2     =     0.0000</a:t>
            </a:r>
          </a:p>
          <a:p>
            <a:pPr algn="just"/>
            <a:r>
              <a:rPr lang="en-US" sz="1400" b="1" dirty="0">
                <a:latin typeface="Courier New" pitchFamily="49" charset="0"/>
              </a:rPr>
              <a:t>Log likelihood = -125.90756     </a:t>
            </a:r>
            <a:r>
              <a:rPr lang="en-US" sz="1400" b="1" dirty="0" smtClean="0">
                <a:latin typeface="Courier New" pitchFamily="49" charset="0"/>
              </a:rPr>
              <a:t>                </a:t>
            </a:r>
            <a:r>
              <a:rPr lang="en-US" sz="1400" b="1" dirty="0">
                <a:latin typeface="Courier New" pitchFamily="49" charset="0"/>
              </a:rPr>
              <a:t>Pseudo R2       =     0.2036</a:t>
            </a:r>
          </a:p>
          <a:p>
            <a:pPr algn="just"/>
            <a:r>
              <a:rPr lang="en-US" sz="1400" b="1" dirty="0" smtClean="0">
                <a:latin typeface="Courier New" pitchFamily="49" charset="0"/>
              </a:rPr>
              <a:t>----------------------------------------------------------------------------</a:t>
            </a:r>
            <a:endParaRPr lang="en-US" sz="1400" b="1" dirty="0">
              <a:latin typeface="Courier New" pitchFamily="49" charset="0"/>
            </a:endParaRPr>
          </a:p>
          <a:p>
            <a:pPr algn="just"/>
            <a:r>
              <a:rPr lang="en-US" sz="1400" b="1" dirty="0" smtClean="0">
                <a:latin typeface="Courier New" pitchFamily="49" charset="0"/>
              </a:rPr>
              <a:t>      </a:t>
            </a:r>
            <a:r>
              <a:rPr lang="en-US" sz="1400" b="1" dirty="0">
                <a:latin typeface="Courier New" pitchFamily="49" charset="0"/>
              </a:rPr>
              <a:t>GRAD |      </a:t>
            </a:r>
            <a:r>
              <a:rPr lang="en-US" sz="1400" b="1" dirty="0" err="1">
                <a:latin typeface="Courier New" pitchFamily="49" charset="0"/>
              </a:rPr>
              <a:t>Coef</a:t>
            </a:r>
            <a:r>
              <a:rPr lang="en-US" sz="1400" b="1" dirty="0">
                <a:latin typeface="Courier New" pitchFamily="49" charset="0"/>
              </a:rPr>
              <a:t>.   Std. Err.      z    P&gt;|z|     [95% Conf. Interval]</a:t>
            </a:r>
          </a:p>
          <a:p>
            <a:pPr algn="just"/>
            <a:r>
              <a:rPr lang="en-US" sz="1400" b="1" dirty="0" smtClean="0">
                <a:latin typeface="Courier New" pitchFamily="49" charset="0"/>
              </a:rPr>
              <a:t>-----------+----------------------------------------------------------------</a:t>
            </a:r>
            <a:endParaRPr lang="en-US" sz="1400" b="1" dirty="0">
              <a:latin typeface="Courier New" pitchFamily="49" charset="0"/>
            </a:endParaRPr>
          </a:p>
          <a:p>
            <a:pPr algn="just"/>
            <a:r>
              <a:rPr lang="en-US" sz="1400" b="1" dirty="0" smtClean="0">
                <a:latin typeface="Courier New" pitchFamily="49" charset="0"/>
              </a:rPr>
              <a:t>    </a:t>
            </a:r>
            <a:r>
              <a:rPr lang="en-US" sz="1400" b="1" dirty="0">
                <a:latin typeface="Courier New" pitchFamily="49" charset="0"/>
              </a:rPr>
              <a:t>ASVABC |   .6218924   .1141192     5.45   0.000     .3982227     .845562</a:t>
            </a:r>
          </a:p>
          <a:p>
            <a:pPr algn="just"/>
            <a:r>
              <a:rPr lang="en-US" sz="1400" b="1" dirty="0" smtClean="0">
                <a:latin typeface="Courier New" pitchFamily="49" charset="0"/>
              </a:rPr>
              <a:t>        </a:t>
            </a:r>
            <a:r>
              <a:rPr lang="en-US" sz="1400" b="1" dirty="0">
                <a:latin typeface="Courier New" pitchFamily="49" charset="0"/>
              </a:rPr>
              <a:t>SM |   .0686479   .0429981     1.60   0.110    -.0156269    .1529227</a:t>
            </a:r>
          </a:p>
          <a:p>
            <a:pPr algn="just"/>
            <a:r>
              <a:rPr lang="en-US" sz="1400" b="1" dirty="0" smtClean="0">
                <a:latin typeface="Courier New" pitchFamily="49" charset="0"/>
              </a:rPr>
              <a:t>        </a:t>
            </a:r>
            <a:r>
              <a:rPr lang="en-US" sz="1400" b="1" dirty="0">
                <a:latin typeface="Courier New" pitchFamily="49" charset="0"/>
              </a:rPr>
              <a:t>SF |   .0553882   .0392387     1.41   0.158    -.0215183    .1322946</a:t>
            </a:r>
          </a:p>
          <a:p>
            <a:pPr algn="just"/>
            <a:r>
              <a:rPr lang="en-US" sz="1400" b="1" dirty="0" smtClean="0">
                <a:latin typeface="Courier New" pitchFamily="49" charset="0"/>
              </a:rPr>
              <a:t>      </a:t>
            </a:r>
            <a:r>
              <a:rPr lang="en-US" sz="1400" b="1" dirty="0">
                <a:latin typeface="Courier New" pitchFamily="49" charset="0"/>
              </a:rPr>
              <a:t>MALE |  -.1797382   .1785842    -1.01   0.314    -.5297569    .1702805</a:t>
            </a:r>
          </a:p>
          <a:p>
            <a:pPr algn="just"/>
            <a:r>
              <a:rPr lang="en-US" sz="1400" b="1" dirty="0" smtClean="0">
                <a:latin typeface="Courier New" pitchFamily="49" charset="0"/>
              </a:rPr>
              <a:t>     </a:t>
            </a:r>
            <a:r>
              <a:rPr lang="en-US" sz="1400" b="1" dirty="0">
                <a:latin typeface="Courier New" pitchFamily="49" charset="0"/>
              </a:rPr>
              <a:t>_cons |  -.1128985   .5608723    -0.20   0.840    -1.212188    .9863911</a:t>
            </a:r>
          </a:p>
          <a:p>
            <a:pPr algn="just"/>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8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4440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with logit analysis, the marginal effect of </a:t>
            </a:r>
            <a:r>
              <a:rPr lang="en-GB" sz="1500" b="1" i="1"/>
              <a:t>X</a:t>
            </a:r>
            <a:r>
              <a:rPr lang="en-GB" sz="1500" b="1" i="1" baseline="-25000"/>
              <a:t>i</a:t>
            </a:r>
            <a:r>
              <a:rPr lang="en-GB" sz="1500" b="1"/>
              <a:t> on </a:t>
            </a:r>
            <a:r>
              <a:rPr lang="en-GB" sz="1500" b="1" i="1"/>
              <a:t>p</a:t>
            </a:r>
            <a:r>
              <a:rPr lang="en-GB" sz="1500" b="1"/>
              <a:t> can be written as the product of the marginal effect of </a:t>
            </a:r>
            <a:r>
              <a:rPr lang="en-GB" sz="1500" b="1" i="1"/>
              <a:t>Z</a:t>
            </a:r>
            <a:r>
              <a:rPr lang="en-GB" sz="1500" b="1"/>
              <a:t> on </a:t>
            </a:r>
            <a:r>
              <a:rPr lang="en-GB" sz="1500" b="1" i="1"/>
              <a:t>p</a:t>
            </a:r>
            <a:r>
              <a:rPr lang="en-GB" sz="1500" b="1"/>
              <a:t> and the marginal effect of </a:t>
            </a:r>
            <a:r>
              <a:rPr lang="en-GB" sz="1500" b="1" i="1"/>
              <a:t>X</a:t>
            </a:r>
            <a:r>
              <a:rPr lang="en-GB" sz="1500" b="1" i="1" baseline="-25000"/>
              <a:t>i</a:t>
            </a:r>
            <a:r>
              <a:rPr lang="en-GB" sz="1500" b="1"/>
              <a:t> on </a:t>
            </a:r>
            <a:r>
              <a:rPr lang="en-GB" sz="1500" b="1" i="1"/>
              <a:t>Z</a:t>
            </a:r>
            <a:r>
              <a:rPr lang="en-GB" sz="1500" b="1"/>
              <a:t>.</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5" name="Rectangle 14"/>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1456727411"/>
              </p:ext>
            </p:extLst>
          </p:nvPr>
        </p:nvGraphicFramePr>
        <p:xfrm>
          <a:off x="2889250" y="690563"/>
          <a:ext cx="1244600" cy="366712"/>
        </p:xfrm>
        <a:graphic>
          <a:graphicData uri="http://schemas.openxmlformats.org/presentationml/2006/ole">
            <mc:AlternateContent xmlns:mc="http://schemas.openxmlformats.org/markup-compatibility/2006">
              <mc:Choice xmlns:v="urn:schemas-microsoft-com:vml" Requires="v">
                <p:oleObj spid="_x0000_s144446" name="Equation" r:id="rId3" imgW="1244520" imgH="368280" progId="Equation.3">
                  <p:embed/>
                </p:oleObj>
              </mc:Choice>
              <mc:Fallback>
                <p:oleObj name="Equation" r:id="rId3" imgW="1244520" imgH="368280" progId="Equation.3">
                  <p:embed/>
                  <p:pic>
                    <p:nvPicPr>
                      <p:cNvPr id="0" name=""/>
                      <p:cNvPicPr>
                        <a:picLocks noChangeAspect="1" noChangeArrowheads="1"/>
                      </p:cNvPicPr>
                      <p:nvPr/>
                    </p:nvPicPr>
                    <p:blipFill>
                      <a:blip r:embed="rId4"/>
                      <a:srcRect/>
                      <a:stretch>
                        <a:fillRect/>
                      </a:stretch>
                    </p:blipFill>
                    <p:spPr bwMode="auto">
                      <a:xfrm>
                        <a:off x="2889250" y="690563"/>
                        <a:ext cx="1244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4203814306"/>
              </p:ext>
            </p:extLst>
          </p:nvPr>
        </p:nvGraphicFramePr>
        <p:xfrm>
          <a:off x="2851500" y="1447800"/>
          <a:ext cx="3048000" cy="381000"/>
        </p:xfrm>
        <a:graphic>
          <a:graphicData uri="http://schemas.openxmlformats.org/presentationml/2006/ole">
            <mc:AlternateContent xmlns:mc="http://schemas.openxmlformats.org/markup-compatibility/2006">
              <mc:Choice xmlns:v="urn:schemas-microsoft-com:vml" Requires="v">
                <p:oleObj spid="_x0000_s144447" name="Equation" r:id="rId5" imgW="3047760" imgH="380880" progId="Equation.3">
                  <p:embed/>
                </p:oleObj>
              </mc:Choice>
              <mc:Fallback>
                <p:oleObj name="Equation" r:id="rId5" imgW="3047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1500" y="1447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2066400"/>
            <a:ext cx="9144000" cy="1130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5"/>
          <p:cNvGraphicFramePr>
            <a:graphicFrameLocks noChangeAspect="1"/>
          </p:cNvGraphicFramePr>
          <p:nvPr>
            <p:extLst>
              <p:ext uri="{D42A27DB-BD31-4B8C-83A1-F6EECF244321}">
                <p14:modId xmlns:p14="http://schemas.microsoft.com/office/powerpoint/2010/main" val="4186179806"/>
              </p:ext>
            </p:extLst>
          </p:nvPr>
        </p:nvGraphicFramePr>
        <p:xfrm>
          <a:off x="2571750" y="2196000"/>
          <a:ext cx="5270500" cy="889000"/>
        </p:xfrm>
        <a:graphic>
          <a:graphicData uri="http://schemas.openxmlformats.org/presentationml/2006/ole">
            <mc:AlternateContent xmlns:mc="http://schemas.openxmlformats.org/markup-compatibility/2006">
              <mc:Choice xmlns:v="urn:schemas-microsoft-com:vml" Requires="v">
                <p:oleObj spid="_x0000_s144448" name="Equation" r:id="rId7" imgW="5270400" imgH="888840" progId="Equation.3">
                  <p:embed/>
                </p:oleObj>
              </mc:Choice>
              <mc:Fallback>
                <p:oleObj name="Equation" r:id="rId7" imgW="5270400" imgH="888840" progId="Equation.3">
                  <p:embed/>
                  <p:pic>
                    <p:nvPicPr>
                      <p:cNvPr id="0" name=""/>
                      <p:cNvPicPr>
                        <a:picLocks noChangeAspect="1" noChangeArrowheads="1"/>
                      </p:cNvPicPr>
                      <p:nvPr/>
                    </p:nvPicPr>
                    <p:blipFill>
                      <a:blip r:embed="rId8"/>
                      <a:srcRect/>
                      <a:stretch>
                        <a:fillRect/>
                      </a:stretch>
                    </p:blipFill>
                    <p:spPr bwMode="auto">
                      <a:xfrm>
                        <a:off x="2571750" y="2196000"/>
                        <a:ext cx="52705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4403" name="Rectangle 19"/>
          <p:cNvSpPr>
            <a:spLocks noChangeArrowheads="1"/>
          </p:cNvSpPr>
          <p:nvPr/>
        </p:nvSpPr>
        <p:spPr bwMode="auto">
          <a:xfrm>
            <a:off x="4400550" y="2152650"/>
            <a:ext cx="3505200" cy="9620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751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marginal effect of </a:t>
            </a:r>
            <a:r>
              <a:rPr lang="en-GB" sz="1500" b="1" i="1"/>
              <a:t>Z</a:t>
            </a:r>
            <a:r>
              <a:rPr lang="en-GB" sz="1500" b="1"/>
              <a:t> on </a:t>
            </a:r>
            <a:r>
              <a:rPr lang="en-GB" sz="1500" b="1" i="1"/>
              <a:t>p</a:t>
            </a:r>
            <a:r>
              <a:rPr lang="en-GB" sz="1500" b="1"/>
              <a:t> is given by the standardized normal distribution.  The marginal effect of </a:t>
            </a:r>
            <a:r>
              <a:rPr lang="en-GB" sz="1500" b="1" i="1"/>
              <a:t>X</a:t>
            </a:r>
            <a:r>
              <a:rPr lang="en-GB" sz="1500" b="1" i="1" baseline="-25000"/>
              <a:t>i</a:t>
            </a:r>
            <a:r>
              <a:rPr lang="en-GB" sz="1500" b="1"/>
              <a:t> on </a:t>
            </a:r>
            <a:r>
              <a:rPr lang="en-GB" sz="1500" b="1" i="1"/>
              <a:t>Z</a:t>
            </a:r>
            <a:r>
              <a:rPr lang="en-GB" sz="1500" b="1"/>
              <a:t> is given by </a:t>
            </a:r>
            <a:r>
              <a:rPr lang="en-GB" sz="1500" b="1" i="1">
                <a:latin typeface="Symbol" pitchFamily="18" charset="2"/>
              </a:rPr>
              <a:t>b</a:t>
            </a:r>
            <a:r>
              <a:rPr lang="en-GB" sz="1500" b="1" i="1" baseline="-25000"/>
              <a:t>i</a:t>
            </a:r>
            <a:r>
              <a:rPr lang="en-GB" sz="1500" b="1"/>
              <a:t>.</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8" name="Rectangle 17"/>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4"/>
          <p:cNvGraphicFramePr>
            <a:graphicFrameLocks noChangeAspect="1"/>
          </p:cNvGraphicFramePr>
          <p:nvPr>
            <p:extLst>
              <p:ext uri="{D42A27DB-BD31-4B8C-83A1-F6EECF244321}">
                <p14:modId xmlns:p14="http://schemas.microsoft.com/office/powerpoint/2010/main" val="3743601658"/>
              </p:ext>
            </p:extLst>
          </p:nvPr>
        </p:nvGraphicFramePr>
        <p:xfrm>
          <a:off x="2889250" y="690563"/>
          <a:ext cx="1244600" cy="366712"/>
        </p:xfrm>
        <a:graphic>
          <a:graphicData uri="http://schemas.openxmlformats.org/presentationml/2006/ole">
            <mc:AlternateContent xmlns:mc="http://schemas.openxmlformats.org/markup-compatibility/2006">
              <mc:Choice xmlns:v="urn:schemas-microsoft-com:vml" Requires="v">
                <p:oleObj spid="_x0000_s175174" name="Equation" r:id="rId3" imgW="1244520" imgH="368280" progId="Equation.3">
                  <p:embed/>
                </p:oleObj>
              </mc:Choice>
              <mc:Fallback>
                <p:oleObj name="Equation" r:id="rId3" imgW="1244520" imgH="368280" progId="Equation.3">
                  <p:embed/>
                  <p:pic>
                    <p:nvPicPr>
                      <p:cNvPr id="0" name=""/>
                      <p:cNvPicPr>
                        <a:picLocks noChangeAspect="1" noChangeArrowheads="1"/>
                      </p:cNvPicPr>
                      <p:nvPr/>
                    </p:nvPicPr>
                    <p:blipFill>
                      <a:blip r:embed="rId4"/>
                      <a:srcRect/>
                      <a:stretch>
                        <a:fillRect/>
                      </a:stretch>
                    </p:blipFill>
                    <p:spPr bwMode="auto">
                      <a:xfrm>
                        <a:off x="2889250" y="690563"/>
                        <a:ext cx="1244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4018376192"/>
              </p:ext>
            </p:extLst>
          </p:nvPr>
        </p:nvGraphicFramePr>
        <p:xfrm>
          <a:off x="2851500" y="1447800"/>
          <a:ext cx="3048000" cy="381000"/>
        </p:xfrm>
        <a:graphic>
          <a:graphicData uri="http://schemas.openxmlformats.org/presentationml/2006/ole">
            <mc:AlternateContent xmlns:mc="http://schemas.openxmlformats.org/markup-compatibility/2006">
              <mc:Choice xmlns:v="urn:schemas-microsoft-com:vml" Requires="v">
                <p:oleObj spid="_x0000_s175175" name="Equation" r:id="rId5" imgW="3047760" imgH="380880" progId="Equation.3">
                  <p:embed/>
                </p:oleObj>
              </mc:Choice>
              <mc:Fallback>
                <p:oleObj name="Equation" r:id="rId5" imgW="3047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1500" y="1447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3"/>
          <p:cNvSpPr>
            <a:spLocks noChangeArrowheads="1"/>
          </p:cNvSpPr>
          <p:nvPr/>
        </p:nvSpPr>
        <p:spPr bwMode="auto">
          <a:xfrm>
            <a:off x="0" y="2066400"/>
            <a:ext cx="9144000" cy="1130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3304800"/>
            <a:ext cx="9144000" cy="10482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205014620"/>
              </p:ext>
            </p:extLst>
          </p:nvPr>
        </p:nvGraphicFramePr>
        <p:xfrm>
          <a:off x="2571750" y="2196000"/>
          <a:ext cx="5270500" cy="889000"/>
        </p:xfrm>
        <a:graphic>
          <a:graphicData uri="http://schemas.openxmlformats.org/presentationml/2006/ole">
            <mc:AlternateContent xmlns:mc="http://schemas.openxmlformats.org/markup-compatibility/2006">
              <mc:Choice xmlns:v="urn:schemas-microsoft-com:vml" Requires="v">
                <p:oleObj spid="_x0000_s175176" name="Equation" r:id="rId7" imgW="5270400" imgH="888840" progId="Equation.3">
                  <p:embed/>
                </p:oleObj>
              </mc:Choice>
              <mc:Fallback>
                <p:oleObj name="Equation" r:id="rId7" imgW="5270400" imgH="888840" progId="Equation.3">
                  <p:embed/>
                  <p:pic>
                    <p:nvPicPr>
                      <p:cNvPr id="0" name=""/>
                      <p:cNvPicPr>
                        <a:picLocks noChangeAspect="1" noChangeArrowheads="1"/>
                      </p:cNvPicPr>
                      <p:nvPr/>
                    </p:nvPicPr>
                    <p:blipFill>
                      <a:blip r:embed="rId8"/>
                      <a:srcRect/>
                      <a:stretch>
                        <a:fillRect/>
                      </a:stretch>
                    </p:blipFill>
                    <p:spPr bwMode="auto">
                      <a:xfrm>
                        <a:off x="2571750" y="2196000"/>
                        <a:ext cx="52705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1895494822"/>
              </p:ext>
            </p:extLst>
          </p:nvPr>
        </p:nvGraphicFramePr>
        <p:xfrm>
          <a:off x="2406650" y="3402000"/>
          <a:ext cx="2971800" cy="787400"/>
        </p:xfrm>
        <a:graphic>
          <a:graphicData uri="http://schemas.openxmlformats.org/presentationml/2006/ole">
            <mc:AlternateContent xmlns:mc="http://schemas.openxmlformats.org/markup-compatibility/2006">
              <mc:Choice xmlns:v="urn:schemas-microsoft-com:vml" Requires="v">
                <p:oleObj spid="_x0000_s175177" name="Equation" r:id="rId9" imgW="2971800" imgH="787320" progId="Equation.3">
                  <p:embed/>
                </p:oleObj>
              </mc:Choice>
              <mc:Fallback>
                <p:oleObj name="Equation" r:id="rId9" imgW="2971800" imgH="787320" progId="Equation.3">
                  <p:embed/>
                  <p:pic>
                    <p:nvPicPr>
                      <p:cNvPr id="0" name=""/>
                      <p:cNvPicPr>
                        <a:picLocks noChangeAspect="1" noChangeArrowheads="1"/>
                      </p:cNvPicPr>
                      <p:nvPr/>
                    </p:nvPicPr>
                    <p:blipFill>
                      <a:blip r:embed="rId10"/>
                      <a:srcRect/>
                      <a:stretch>
                        <a:fillRect/>
                      </a:stretch>
                    </p:blipFill>
                    <p:spPr bwMode="auto">
                      <a:xfrm>
                        <a:off x="2406650" y="3402000"/>
                        <a:ext cx="29718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2066400"/>
            <a:ext cx="9144000" cy="1130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3304800"/>
            <a:ext cx="9144000" cy="10482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1306800"/>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47201"/>
            <a:ext cx="9144000" cy="652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graphicFrame>
        <p:nvGraphicFramePr>
          <p:cNvPr id="176132" name="Object 4"/>
          <p:cNvGraphicFramePr>
            <a:graphicFrameLocks noChangeAspect="1"/>
          </p:cNvGraphicFramePr>
          <p:nvPr>
            <p:extLst>
              <p:ext uri="{D42A27DB-BD31-4B8C-83A1-F6EECF244321}">
                <p14:modId xmlns:p14="http://schemas.microsoft.com/office/powerpoint/2010/main" val="3536847326"/>
              </p:ext>
            </p:extLst>
          </p:nvPr>
        </p:nvGraphicFramePr>
        <p:xfrm>
          <a:off x="2889250" y="690563"/>
          <a:ext cx="1244600" cy="366712"/>
        </p:xfrm>
        <a:graphic>
          <a:graphicData uri="http://schemas.openxmlformats.org/presentationml/2006/ole">
            <mc:AlternateContent xmlns:mc="http://schemas.openxmlformats.org/markup-compatibility/2006">
              <mc:Choice xmlns:v="urn:schemas-microsoft-com:vml" Requires="v">
                <p:oleObj spid="_x0000_s176194" name="Equation" r:id="rId3" imgW="1244520" imgH="368280" progId="Equation.3">
                  <p:embed/>
                </p:oleObj>
              </mc:Choice>
              <mc:Fallback>
                <p:oleObj name="Equation" r:id="rId3" imgW="1244520" imgH="368280" progId="Equation.3">
                  <p:embed/>
                  <p:pic>
                    <p:nvPicPr>
                      <p:cNvPr id="0" name="Object 4"/>
                      <p:cNvPicPr>
                        <a:picLocks noChangeAspect="1" noChangeArrowheads="1"/>
                      </p:cNvPicPr>
                      <p:nvPr/>
                    </p:nvPicPr>
                    <p:blipFill>
                      <a:blip r:embed="rId4"/>
                      <a:srcRect/>
                      <a:stretch>
                        <a:fillRect/>
                      </a:stretch>
                    </p:blipFill>
                    <p:spPr bwMode="auto">
                      <a:xfrm>
                        <a:off x="2889250" y="690563"/>
                        <a:ext cx="1244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6133" name="Object 5"/>
          <p:cNvGraphicFramePr>
            <a:graphicFrameLocks noChangeAspect="1"/>
          </p:cNvGraphicFramePr>
          <p:nvPr>
            <p:extLst>
              <p:ext uri="{D42A27DB-BD31-4B8C-83A1-F6EECF244321}">
                <p14:modId xmlns:p14="http://schemas.microsoft.com/office/powerpoint/2010/main" val="1034547541"/>
              </p:ext>
            </p:extLst>
          </p:nvPr>
        </p:nvGraphicFramePr>
        <p:xfrm>
          <a:off x="2571750" y="2196000"/>
          <a:ext cx="5270500" cy="889000"/>
        </p:xfrm>
        <a:graphic>
          <a:graphicData uri="http://schemas.openxmlformats.org/presentationml/2006/ole">
            <mc:AlternateContent xmlns:mc="http://schemas.openxmlformats.org/markup-compatibility/2006">
              <mc:Choice xmlns:v="urn:schemas-microsoft-com:vml" Requires="v">
                <p:oleObj spid="_x0000_s176195" name="Equation" r:id="rId5" imgW="5270400" imgH="888840" progId="Equation.3">
                  <p:embed/>
                </p:oleObj>
              </mc:Choice>
              <mc:Fallback>
                <p:oleObj name="Equation" r:id="rId5" imgW="5270400" imgH="888840" progId="Equation.3">
                  <p:embed/>
                  <p:pic>
                    <p:nvPicPr>
                      <p:cNvPr id="0" name="Object 5"/>
                      <p:cNvPicPr>
                        <a:picLocks noChangeAspect="1" noChangeArrowheads="1"/>
                      </p:cNvPicPr>
                      <p:nvPr/>
                    </p:nvPicPr>
                    <p:blipFill>
                      <a:blip r:embed="rId6"/>
                      <a:srcRect/>
                      <a:stretch>
                        <a:fillRect/>
                      </a:stretch>
                    </p:blipFill>
                    <p:spPr bwMode="auto">
                      <a:xfrm>
                        <a:off x="2571750" y="2196000"/>
                        <a:ext cx="52705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6134" name="Object 6"/>
          <p:cNvGraphicFramePr>
            <a:graphicFrameLocks noChangeAspect="1"/>
          </p:cNvGraphicFramePr>
          <p:nvPr>
            <p:extLst>
              <p:ext uri="{D42A27DB-BD31-4B8C-83A1-F6EECF244321}">
                <p14:modId xmlns:p14="http://schemas.microsoft.com/office/powerpoint/2010/main" val="145495593"/>
              </p:ext>
            </p:extLst>
          </p:nvPr>
        </p:nvGraphicFramePr>
        <p:xfrm>
          <a:off x="2406650" y="3402000"/>
          <a:ext cx="2971800" cy="787400"/>
        </p:xfrm>
        <a:graphic>
          <a:graphicData uri="http://schemas.openxmlformats.org/presentationml/2006/ole">
            <mc:AlternateContent xmlns:mc="http://schemas.openxmlformats.org/markup-compatibility/2006">
              <mc:Choice xmlns:v="urn:schemas-microsoft-com:vml" Requires="v">
                <p:oleObj spid="_x0000_s176196" name="Equation" r:id="rId7" imgW="2971800" imgH="787320" progId="Equation.3">
                  <p:embed/>
                </p:oleObj>
              </mc:Choice>
              <mc:Fallback>
                <p:oleObj name="Equation" r:id="rId7" imgW="2971800" imgH="787320" progId="Equation.3">
                  <p:embed/>
                  <p:pic>
                    <p:nvPicPr>
                      <p:cNvPr id="0" name="Object 6"/>
                      <p:cNvPicPr>
                        <a:picLocks noChangeAspect="1" noChangeArrowheads="1"/>
                      </p:cNvPicPr>
                      <p:nvPr/>
                    </p:nvPicPr>
                    <p:blipFill>
                      <a:blip r:embed="rId8"/>
                      <a:srcRect/>
                      <a:stretch>
                        <a:fillRect/>
                      </a:stretch>
                    </p:blipFill>
                    <p:spPr bwMode="auto">
                      <a:xfrm>
                        <a:off x="2406650" y="3402000"/>
                        <a:ext cx="29718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61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As with </a:t>
            </a:r>
            <a:r>
              <a:rPr lang="en-GB" sz="1500" b="1" dirty="0" err="1"/>
              <a:t>logit</a:t>
            </a:r>
            <a:r>
              <a:rPr lang="en-GB" sz="1500" b="1" dirty="0"/>
              <a:t> analysis, the marginal effects vary with </a:t>
            </a:r>
            <a:r>
              <a:rPr lang="en-GB" sz="1500" b="1" i="1" dirty="0"/>
              <a:t>Z</a:t>
            </a:r>
            <a:r>
              <a:rPr lang="en-GB" sz="1500" b="1" dirty="0"/>
              <a:t>.  </a:t>
            </a:r>
            <a:endParaRPr lang="en-GB" sz="1500" b="1" dirty="0">
              <a:latin typeface="Times New Roman" pitchFamily="18" charset="0"/>
            </a:endParaRPr>
          </a:p>
        </p:txBody>
      </p:sp>
      <p:graphicFrame>
        <p:nvGraphicFramePr>
          <p:cNvPr id="176137" name="Object 9"/>
          <p:cNvGraphicFramePr>
            <a:graphicFrameLocks noChangeAspect="1"/>
          </p:cNvGraphicFramePr>
          <p:nvPr>
            <p:extLst>
              <p:ext uri="{D42A27DB-BD31-4B8C-83A1-F6EECF244321}">
                <p14:modId xmlns:p14="http://schemas.microsoft.com/office/powerpoint/2010/main" val="4174236222"/>
              </p:ext>
            </p:extLst>
          </p:nvPr>
        </p:nvGraphicFramePr>
        <p:xfrm>
          <a:off x="2851500" y="1447800"/>
          <a:ext cx="3048000" cy="381000"/>
        </p:xfrm>
        <a:graphic>
          <a:graphicData uri="http://schemas.openxmlformats.org/presentationml/2006/ole">
            <mc:AlternateContent xmlns:mc="http://schemas.openxmlformats.org/markup-compatibility/2006">
              <mc:Choice xmlns:v="urn:schemas-microsoft-com:vml" Requires="v">
                <p:oleObj spid="_x0000_s176197" name="Equation" r:id="rId9" imgW="3047760" imgH="380880" progId="Equation.3">
                  <p:embed/>
                </p:oleObj>
              </mc:Choice>
              <mc:Fallback>
                <p:oleObj name="Equation" r:id="rId9" imgW="3047760" imgH="38088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1500" y="1447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7715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 </a:t>
            </a:r>
            <a:r>
              <a:rPr lang="en-GB" sz="1500" b="1" dirty="0"/>
              <a:t>common procedure is to evaluate them for the value of </a:t>
            </a:r>
            <a:r>
              <a:rPr lang="en-GB" sz="1500" b="1" i="1" dirty="0"/>
              <a:t>Z</a:t>
            </a:r>
            <a:r>
              <a:rPr lang="en-GB" sz="1500" b="1" dirty="0"/>
              <a:t> given by the sample means of the explanatory variables.</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BINARY CHOICE MODELS: PROBIT ANALYSIS</a:t>
            </a:r>
            <a:endParaRPr lang="en-GB" sz="1600" dirty="0">
              <a:latin typeface="Times New Roman" pitchFamily="18" charset="0"/>
            </a:endParaRPr>
          </a:p>
        </p:txBody>
      </p:sp>
      <p:sp>
        <p:nvSpPr>
          <p:cNvPr id="13" name="Rectangle 5"/>
          <p:cNvSpPr>
            <a:spLocks noChangeArrowheads="1"/>
          </p:cNvSpPr>
          <p:nvPr/>
        </p:nvSpPr>
        <p:spPr bwMode="auto">
          <a:xfrm>
            <a:off x="0" y="548368"/>
            <a:ext cx="9144000" cy="1890032"/>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9"/>
          <p:cNvSpPr>
            <a:spLocks noChangeArrowheads="1"/>
          </p:cNvSpPr>
          <p:nvPr/>
        </p:nvSpPr>
        <p:spPr bwMode="auto">
          <a:xfrm>
            <a:off x="365125" y="637200"/>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597600"/>
            <a:ext cx="8532813" cy="1793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 SM SF MALE</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2.640667</a:t>
            </a:r>
          </a:p>
          <a:p>
            <a:pPr algn="just"/>
            <a:r>
              <a:rPr lang="en-US" b="1" dirty="0" smtClean="0">
                <a:latin typeface="Courier New" pitchFamily="49" charset="0"/>
              </a:rPr>
              <a:t>        </a:t>
            </a:r>
            <a:r>
              <a:rPr lang="en-US" b="1" dirty="0">
                <a:latin typeface="Courier New" pitchFamily="49" charset="0"/>
              </a:rPr>
              <a:t>SM |       500      13.542    2.649202          1         20</a:t>
            </a:r>
          </a:p>
          <a:p>
            <a:pPr algn="just"/>
            <a:r>
              <a:rPr lang="en-US" b="1" dirty="0" smtClean="0">
                <a:latin typeface="Courier New" pitchFamily="49" charset="0"/>
              </a:rPr>
              <a:t>        </a:t>
            </a:r>
            <a:r>
              <a:rPr lang="en-US" b="1" dirty="0">
                <a:latin typeface="Courier New" pitchFamily="49" charset="0"/>
              </a:rPr>
              <a:t>SF |       500      13.282    2.877331          3         20</a:t>
            </a:r>
          </a:p>
          <a:p>
            <a:pPr algn="just"/>
            <a:r>
              <a:rPr lang="en-US" b="1" dirty="0" smtClean="0">
                <a:latin typeface="Courier New" pitchFamily="49" charset="0"/>
              </a:rPr>
              <a:t>      </a:t>
            </a:r>
            <a:r>
              <a:rPr lang="en-US" b="1" dirty="0">
                <a:latin typeface="Courier New" pitchFamily="49" charset="0"/>
              </a:rPr>
              <a:t>MALE |       500          .5    .5005008          0          </a:t>
            </a:r>
            <a:r>
              <a:rPr lang="en-US" b="1" dirty="0" smtClean="0">
                <a:latin typeface="Courier New" pitchFamily="49" charset="0"/>
              </a:rPr>
              <a:t>1</a:t>
            </a:r>
            <a:endParaRPr lang="en-US" b="1" dirty="0">
              <a:latin typeface="Courier New" pitchFamily="49"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C58C03D-E605-446B-83AB-2921D740EE15}"/>
</file>

<file path=customXml/itemProps2.xml><?xml version="1.0" encoding="utf-8"?>
<ds:datastoreItem xmlns:ds="http://schemas.openxmlformats.org/officeDocument/2006/customXml" ds:itemID="{50BA2684-179A-45F3-9994-572948D079F0}"/>
</file>

<file path=customXml/itemProps3.xml><?xml version="1.0" encoding="utf-8"?>
<ds:datastoreItem xmlns:ds="http://schemas.openxmlformats.org/officeDocument/2006/customXml" ds:itemID="{E14BECF3-2D95-4C9E-BB87-11DA022F5B9C}"/>
</file>

<file path=docProps/app.xml><?xml version="1.0" encoding="utf-8"?>
<Properties xmlns="http://schemas.openxmlformats.org/officeDocument/2006/extended-properties" xmlns:vt="http://schemas.openxmlformats.org/officeDocument/2006/docPropsVTypes">
  <TotalTime>3837</TotalTime>
  <Words>1260</Words>
  <Application>Microsoft Office PowerPoint</Application>
  <PresentationFormat>On-screen Show (4:3)</PresentationFormat>
  <Paragraphs>199</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24"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107</cp:revision>
  <dcterms:created xsi:type="dcterms:W3CDTF">1998-05-09T13:24:56Z</dcterms:created>
  <dcterms:modified xsi:type="dcterms:W3CDTF">2016-05-23T09:42:43Z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