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31.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10.xml" ContentType="application/vnd.openxmlformats-officedocument.presentationml.slide+xml"/>
  <Override PartName="/ppt/slides/slide33.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1.xml" ContentType="application/vnd.openxmlformats-officedocument.presentationml.slid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351" r:id="rId2"/>
    <p:sldId id="271" r:id="rId3"/>
    <p:sldId id="337" r:id="rId4"/>
    <p:sldId id="296" r:id="rId5"/>
    <p:sldId id="336" r:id="rId6"/>
    <p:sldId id="335" r:id="rId7"/>
    <p:sldId id="334" r:id="rId8"/>
    <p:sldId id="333" r:id="rId9"/>
    <p:sldId id="332" r:id="rId10"/>
    <p:sldId id="331" r:id="rId11"/>
    <p:sldId id="330" r:id="rId12"/>
    <p:sldId id="329" r:id="rId13"/>
    <p:sldId id="338" r:id="rId14"/>
    <p:sldId id="339" r:id="rId15"/>
    <p:sldId id="340" r:id="rId16"/>
    <p:sldId id="341" r:id="rId17"/>
    <p:sldId id="342" r:id="rId18"/>
    <p:sldId id="343" r:id="rId19"/>
    <p:sldId id="344" r:id="rId20"/>
    <p:sldId id="311" r:id="rId21"/>
    <p:sldId id="350" r:id="rId22"/>
    <p:sldId id="348" r:id="rId23"/>
    <p:sldId id="347" r:id="rId24"/>
    <p:sldId id="346" r:id="rId25"/>
    <p:sldId id="345" r:id="rId26"/>
    <p:sldId id="312" r:id="rId27"/>
    <p:sldId id="313" r:id="rId28"/>
    <p:sldId id="314" r:id="rId29"/>
    <p:sldId id="315" r:id="rId30"/>
    <p:sldId id="316" r:id="rId31"/>
    <p:sldId id="317" r:id="rId32"/>
    <p:sldId id="318" r:id="rId33"/>
    <p:sldId id="319" r:id="rId34"/>
    <p:sldId id="320" r:id="rId35"/>
    <p:sldId id="321" r:id="rId36"/>
    <p:sldId id="349" r:id="rId37"/>
    <p:sldId id="325" r:id="rId38"/>
    <p:sldId id="326" r:id="rId39"/>
    <p:sldId id="327" r:id="rId40"/>
    <p:sldId id="284" r:id="rId41"/>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DDDDDD"/>
    <a:srgbClr val="003366"/>
    <a:srgbClr val="F8F8FA"/>
    <a:srgbClr val="3366FF"/>
    <a:srgbClr val="FFFF00"/>
    <a:srgbClr val="00FF00"/>
    <a:srgbClr val="FF0000"/>
    <a:srgbClr val="000000"/>
    <a:srgbClr val="66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9890" autoAdjust="0"/>
    <p:restoredTop sz="98991" autoAdjust="0"/>
  </p:normalViewPr>
  <p:slideViewPr>
    <p:cSldViewPr snapToGrid="0" showGuides="1">
      <p:cViewPr>
        <p:scale>
          <a:sx n="100" d="100"/>
          <a:sy n="100" d="100"/>
        </p:scale>
        <p:origin x="-1944" y="-438"/>
      </p:cViewPr>
      <p:guideLst>
        <p:guide orient="horz" pos="2160"/>
        <p:guide orient="horz" pos="3678"/>
        <p:guide pos="3256"/>
        <p:guide pos="2112"/>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47"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48" Type="http://schemas.openxmlformats.org/officeDocument/2006/relationships/customXml" Target="../customXml/item3.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ustomXml" Target="../customXml/item1.xml"/><Relationship Id="rId20" Type="http://schemas.openxmlformats.org/officeDocument/2006/relationships/slide" Target="slides/slide19.xml"/><Relationship Id="rId41" Type="http://schemas.openxmlformats.org/officeDocument/2006/relationships/slide" Target="slides/slide40.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6.wmf"/><Relationship Id="rId7" Type="http://schemas.openxmlformats.org/officeDocument/2006/relationships/image" Target="../media/image9.wmf"/><Relationship Id="rId2" Type="http://schemas.openxmlformats.org/officeDocument/2006/relationships/image" Target="../media/image10.wmf"/><Relationship Id="rId1" Type="http://schemas.openxmlformats.org/officeDocument/2006/relationships/image" Target="../media/image14.wmf"/><Relationship Id="rId6" Type="http://schemas.openxmlformats.org/officeDocument/2006/relationships/image" Target="../media/image5.wmf"/><Relationship Id="rId5" Type="http://schemas.openxmlformats.org/officeDocument/2006/relationships/image" Target="../media/image8.wmf"/><Relationship Id="rId4" Type="http://schemas.openxmlformats.org/officeDocument/2006/relationships/image" Target="../media/image7.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6.wmf"/><Relationship Id="rId7" Type="http://schemas.openxmlformats.org/officeDocument/2006/relationships/image" Target="../media/image9.wmf"/><Relationship Id="rId2" Type="http://schemas.openxmlformats.org/officeDocument/2006/relationships/image" Target="../media/image10.wmf"/><Relationship Id="rId1" Type="http://schemas.openxmlformats.org/officeDocument/2006/relationships/image" Target="../media/image14.wmf"/><Relationship Id="rId6" Type="http://schemas.openxmlformats.org/officeDocument/2006/relationships/image" Target="../media/image5.wmf"/><Relationship Id="rId5" Type="http://schemas.openxmlformats.org/officeDocument/2006/relationships/image" Target="../media/image8.wmf"/><Relationship Id="rId4" Type="http://schemas.openxmlformats.org/officeDocument/2006/relationships/image" Target="../media/image7.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6.wmf"/><Relationship Id="rId7" Type="http://schemas.openxmlformats.org/officeDocument/2006/relationships/image" Target="../media/image9.wmf"/><Relationship Id="rId2" Type="http://schemas.openxmlformats.org/officeDocument/2006/relationships/image" Target="../media/image10.wmf"/><Relationship Id="rId1" Type="http://schemas.openxmlformats.org/officeDocument/2006/relationships/image" Target="../media/image14.wmf"/><Relationship Id="rId6" Type="http://schemas.openxmlformats.org/officeDocument/2006/relationships/image" Target="../media/image5.wmf"/><Relationship Id="rId5" Type="http://schemas.openxmlformats.org/officeDocument/2006/relationships/image" Target="../media/image8.wmf"/><Relationship Id="rId4" Type="http://schemas.openxmlformats.org/officeDocument/2006/relationships/image" Target="../media/image7.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6.wmf"/><Relationship Id="rId7" Type="http://schemas.openxmlformats.org/officeDocument/2006/relationships/image" Target="../media/image9.wmf"/><Relationship Id="rId2" Type="http://schemas.openxmlformats.org/officeDocument/2006/relationships/image" Target="../media/image10.wmf"/><Relationship Id="rId1" Type="http://schemas.openxmlformats.org/officeDocument/2006/relationships/image" Target="../media/image14.wmf"/><Relationship Id="rId6" Type="http://schemas.openxmlformats.org/officeDocument/2006/relationships/image" Target="../media/image5.wmf"/><Relationship Id="rId5" Type="http://schemas.openxmlformats.org/officeDocument/2006/relationships/image" Target="../media/image8.wmf"/><Relationship Id="rId4" Type="http://schemas.openxmlformats.org/officeDocument/2006/relationships/image" Target="../media/image7.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6.wmf"/><Relationship Id="rId7" Type="http://schemas.openxmlformats.org/officeDocument/2006/relationships/image" Target="../media/image9.wmf"/><Relationship Id="rId2" Type="http://schemas.openxmlformats.org/officeDocument/2006/relationships/image" Target="../media/image10.wmf"/><Relationship Id="rId1" Type="http://schemas.openxmlformats.org/officeDocument/2006/relationships/image" Target="../media/image14.wmf"/><Relationship Id="rId6" Type="http://schemas.openxmlformats.org/officeDocument/2006/relationships/image" Target="../media/image5.wmf"/><Relationship Id="rId5" Type="http://schemas.openxmlformats.org/officeDocument/2006/relationships/image" Target="../media/image8.wmf"/><Relationship Id="rId4" Type="http://schemas.openxmlformats.org/officeDocument/2006/relationships/image" Target="../media/image7.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6.wmf"/><Relationship Id="rId7" Type="http://schemas.openxmlformats.org/officeDocument/2006/relationships/image" Target="../media/image9.wmf"/><Relationship Id="rId2" Type="http://schemas.openxmlformats.org/officeDocument/2006/relationships/image" Target="../media/image10.wmf"/><Relationship Id="rId1" Type="http://schemas.openxmlformats.org/officeDocument/2006/relationships/image" Target="../media/image14.wmf"/><Relationship Id="rId6" Type="http://schemas.openxmlformats.org/officeDocument/2006/relationships/image" Target="../media/image5.wmf"/><Relationship Id="rId5" Type="http://schemas.openxmlformats.org/officeDocument/2006/relationships/image" Target="../media/image8.wmf"/><Relationship Id="rId4" Type="http://schemas.openxmlformats.org/officeDocument/2006/relationships/image" Target="../media/image7.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6.wmf"/><Relationship Id="rId7" Type="http://schemas.openxmlformats.org/officeDocument/2006/relationships/image" Target="../media/image9.wmf"/><Relationship Id="rId2" Type="http://schemas.openxmlformats.org/officeDocument/2006/relationships/image" Target="../media/image10.wmf"/><Relationship Id="rId1" Type="http://schemas.openxmlformats.org/officeDocument/2006/relationships/image" Target="../media/image14.wmf"/><Relationship Id="rId6" Type="http://schemas.openxmlformats.org/officeDocument/2006/relationships/image" Target="../media/image5.wmf"/><Relationship Id="rId5" Type="http://schemas.openxmlformats.org/officeDocument/2006/relationships/image" Target="../media/image8.wmf"/><Relationship Id="rId4" Type="http://schemas.openxmlformats.org/officeDocument/2006/relationships/image" Target="../media/image7.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6.wmf"/><Relationship Id="rId7" Type="http://schemas.openxmlformats.org/officeDocument/2006/relationships/image" Target="../media/image9.wmf"/><Relationship Id="rId2" Type="http://schemas.openxmlformats.org/officeDocument/2006/relationships/image" Target="../media/image10.wmf"/><Relationship Id="rId1" Type="http://schemas.openxmlformats.org/officeDocument/2006/relationships/image" Target="../media/image14.wmf"/><Relationship Id="rId6" Type="http://schemas.openxmlformats.org/officeDocument/2006/relationships/image" Target="../media/image5.wmf"/><Relationship Id="rId5" Type="http://schemas.openxmlformats.org/officeDocument/2006/relationships/image" Target="../media/image8.wmf"/><Relationship Id="rId4" Type="http://schemas.openxmlformats.org/officeDocument/2006/relationships/image" Target="../media/image7.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6.wmf"/><Relationship Id="rId7" Type="http://schemas.openxmlformats.org/officeDocument/2006/relationships/image" Target="../media/image9.wmf"/><Relationship Id="rId2" Type="http://schemas.openxmlformats.org/officeDocument/2006/relationships/image" Target="../media/image10.wmf"/><Relationship Id="rId1" Type="http://schemas.openxmlformats.org/officeDocument/2006/relationships/image" Target="../media/image14.wmf"/><Relationship Id="rId6" Type="http://schemas.openxmlformats.org/officeDocument/2006/relationships/image" Target="../media/image5.wmf"/><Relationship Id="rId5" Type="http://schemas.openxmlformats.org/officeDocument/2006/relationships/image" Target="../media/image8.wmf"/><Relationship Id="rId4" Type="http://schemas.openxmlformats.org/officeDocument/2006/relationships/image" Target="../media/image7.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image" Target="../media/image6.wmf"/><Relationship Id="rId5" Type="http://schemas.openxmlformats.org/officeDocument/2006/relationships/image" Target="../media/image9.wmf"/><Relationship Id="rId4" Type="http://schemas.openxmlformats.org/officeDocument/2006/relationships/image" Target="../media/image5.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7.wmf"/><Relationship Id="rId7" Type="http://schemas.openxmlformats.org/officeDocument/2006/relationships/image" Target="../media/image11.wmf"/><Relationship Id="rId2" Type="http://schemas.openxmlformats.org/officeDocument/2006/relationships/image" Target="../media/image6.wmf"/><Relationship Id="rId1" Type="http://schemas.openxmlformats.org/officeDocument/2006/relationships/image" Target="../media/image10.wmf"/><Relationship Id="rId6" Type="http://schemas.openxmlformats.org/officeDocument/2006/relationships/image" Target="../media/image9.wmf"/><Relationship Id="rId5" Type="http://schemas.openxmlformats.org/officeDocument/2006/relationships/image" Target="../media/image5.wmf"/><Relationship Id="rId4" Type="http://schemas.openxmlformats.org/officeDocument/2006/relationships/image" Target="../media/image8.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7.wmf"/><Relationship Id="rId7" Type="http://schemas.openxmlformats.org/officeDocument/2006/relationships/image" Target="../media/image11.wmf"/><Relationship Id="rId2" Type="http://schemas.openxmlformats.org/officeDocument/2006/relationships/image" Target="../media/image6.wmf"/><Relationship Id="rId1" Type="http://schemas.openxmlformats.org/officeDocument/2006/relationships/image" Target="../media/image10.wmf"/><Relationship Id="rId6" Type="http://schemas.openxmlformats.org/officeDocument/2006/relationships/image" Target="../media/image9.wmf"/><Relationship Id="rId5" Type="http://schemas.openxmlformats.org/officeDocument/2006/relationships/image" Target="../media/image5.wmf"/><Relationship Id="rId4" Type="http://schemas.openxmlformats.org/officeDocument/2006/relationships/image" Target="../media/image8.wmf"/></Relationships>
</file>

<file path=ppt/drawings/_rels/vmlDrawing7.v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image" Target="../media/image10.wmf"/><Relationship Id="rId7" Type="http://schemas.openxmlformats.org/officeDocument/2006/relationships/image" Target="../media/image5.wmf"/><Relationship Id="rId2" Type="http://schemas.openxmlformats.org/officeDocument/2006/relationships/image" Target="../media/image13.wmf"/><Relationship Id="rId1" Type="http://schemas.openxmlformats.org/officeDocument/2006/relationships/image" Target="../media/image12.wmf"/><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6.wmf"/></Relationships>
</file>

<file path=ppt/drawings/_rels/vmlDrawing8.v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image" Target="../media/image10.wmf"/><Relationship Id="rId7" Type="http://schemas.openxmlformats.org/officeDocument/2006/relationships/image" Target="../media/image5.wmf"/><Relationship Id="rId2" Type="http://schemas.openxmlformats.org/officeDocument/2006/relationships/image" Target="../media/image13.wmf"/><Relationship Id="rId1" Type="http://schemas.openxmlformats.org/officeDocument/2006/relationships/image" Target="../media/image12.wmf"/><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6.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6.wmf"/><Relationship Id="rId7" Type="http://schemas.openxmlformats.org/officeDocument/2006/relationships/image" Target="../media/image9.wmf"/><Relationship Id="rId2" Type="http://schemas.openxmlformats.org/officeDocument/2006/relationships/image" Target="../media/image10.wmf"/><Relationship Id="rId1" Type="http://schemas.openxmlformats.org/officeDocument/2006/relationships/image" Target="../media/image14.wmf"/><Relationship Id="rId6" Type="http://schemas.openxmlformats.org/officeDocument/2006/relationships/image" Target="../media/image5.wmf"/><Relationship Id="rId5" Type="http://schemas.openxmlformats.org/officeDocument/2006/relationships/image" Target="../media/image8.wmf"/><Relationship Id="rId4" Type="http://schemas.openxmlformats.org/officeDocument/2006/relationships/image" Target="../media/image7.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8FD9903-AEC9-4C20-A5ED-944C5BC868E2}" type="slidenum">
              <a:rPr lang="en-US"/>
              <a:pPr/>
              <a:t>‹#›</a:t>
            </a:fld>
            <a:endParaRPr lang="en-US"/>
          </a:p>
        </p:txBody>
      </p:sp>
    </p:spTree>
    <p:extLst>
      <p:ext uri="{BB962C8B-B14F-4D97-AF65-F5344CB8AC3E}">
        <p14:creationId xmlns:p14="http://schemas.microsoft.com/office/powerpoint/2010/main" val="24375398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797D724-3184-412F-ACE2-D062E72B3310}" type="slidenum">
              <a:rPr lang="en-US"/>
              <a:pPr/>
              <a:t>‹#›</a:t>
            </a:fld>
            <a:endParaRPr lang="en-US"/>
          </a:p>
        </p:txBody>
      </p:sp>
    </p:spTree>
    <p:extLst>
      <p:ext uri="{BB962C8B-B14F-4D97-AF65-F5344CB8AC3E}">
        <p14:creationId xmlns:p14="http://schemas.microsoft.com/office/powerpoint/2010/main" val="37661515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E87A7BB-DDEB-4D53-A6D6-CCBF58046361}" type="slidenum">
              <a:rPr lang="en-US"/>
              <a:pPr/>
              <a:t>‹#›</a:t>
            </a:fld>
            <a:endParaRPr lang="en-US"/>
          </a:p>
        </p:txBody>
      </p:sp>
    </p:spTree>
    <p:extLst>
      <p:ext uri="{BB962C8B-B14F-4D97-AF65-F5344CB8AC3E}">
        <p14:creationId xmlns:p14="http://schemas.microsoft.com/office/powerpoint/2010/main" val="1103270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5206EDE-9733-4BC6-83B8-6B40FFADBB7B}" type="slidenum">
              <a:rPr lang="en-US"/>
              <a:pPr/>
              <a:t>‹#›</a:t>
            </a:fld>
            <a:endParaRPr lang="en-US"/>
          </a:p>
        </p:txBody>
      </p:sp>
    </p:spTree>
    <p:extLst>
      <p:ext uri="{BB962C8B-B14F-4D97-AF65-F5344CB8AC3E}">
        <p14:creationId xmlns:p14="http://schemas.microsoft.com/office/powerpoint/2010/main" val="26526851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0C591F2-4EF7-4B66-9AD7-3573F0C8ACA6}" type="slidenum">
              <a:rPr lang="en-US"/>
              <a:pPr/>
              <a:t>‹#›</a:t>
            </a:fld>
            <a:endParaRPr lang="en-US"/>
          </a:p>
        </p:txBody>
      </p:sp>
    </p:spTree>
    <p:extLst>
      <p:ext uri="{BB962C8B-B14F-4D97-AF65-F5344CB8AC3E}">
        <p14:creationId xmlns:p14="http://schemas.microsoft.com/office/powerpoint/2010/main" val="28333115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9BBB034B-8D86-4C45-ADD3-57451A9ED33F}" type="slidenum">
              <a:rPr lang="en-US"/>
              <a:pPr/>
              <a:t>‹#›</a:t>
            </a:fld>
            <a:endParaRPr lang="en-US"/>
          </a:p>
        </p:txBody>
      </p:sp>
    </p:spTree>
    <p:extLst>
      <p:ext uri="{BB962C8B-B14F-4D97-AF65-F5344CB8AC3E}">
        <p14:creationId xmlns:p14="http://schemas.microsoft.com/office/powerpoint/2010/main" val="25362645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3A629525-6D72-40BD-B2EB-A71BE1EE50A0}" type="slidenum">
              <a:rPr lang="en-US"/>
              <a:pPr/>
              <a:t>‹#›</a:t>
            </a:fld>
            <a:endParaRPr lang="en-US"/>
          </a:p>
        </p:txBody>
      </p:sp>
    </p:spTree>
    <p:extLst>
      <p:ext uri="{BB962C8B-B14F-4D97-AF65-F5344CB8AC3E}">
        <p14:creationId xmlns:p14="http://schemas.microsoft.com/office/powerpoint/2010/main" val="17253195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5140DC11-ACC8-40AC-97F0-E84E2CCE6EBC}" type="slidenum">
              <a:rPr lang="en-US"/>
              <a:pPr/>
              <a:t>‹#›</a:t>
            </a:fld>
            <a:endParaRPr lang="en-US"/>
          </a:p>
        </p:txBody>
      </p:sp>
    </p:spTree>
    <p:extLst>
      <p:ext uri="{BB962C8B-B14F-4D97-AF65-F5344CB8AC3E}">
        <p14:creationId xmlns:p14="http://schemas.microsoft.com/office/powerpoint/2010/main" val="30539466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9CD027B3-E18D-4C4A-831B-F6A107485C71}" type="slidenum">
              <a:rPr lang="en-US"/>
              <a:pPr/>
              <a:t>‹#›</a:t>
            </a:fld>
            <a:endParaRPr lang="en-US"/>
          </a:p>
        </p:txBody>
      </p:sp>
    </p:spTree>
    <p:extLst>
      <p:ext uri="{BB962C8B-B14F-4D97-AF65-F5344CB8AC3E}">
        <p14:creationId xmlns:p14="http://schemas.microsoft.com/office/powerpoint/2010/main" val="42770020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8AB6C127-46F8-4D26-AE41-8A89CF20A84B}" type="slidenum">
              <a:rPr lang="en-US"/>
              <a:pPr/>
              <a:t>‹#›</a:t>
            </a:fld>
            <a:endParaRPr lang="en-US"/>
          </a:p>
        </p:txBody>
      </p:sp>
    </p:spTree>
    <p:extLst>
      <p:ext uri="{BB962C8B-B14F-4D97-AF65-F5344CB8AC3E}">
        <p14:creationId xmlns:p14="http://schemas.microsoft.com/office/powerpoint/2010/main" val="20886034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8DB8F288-C257-441C-82E8-3B10A6BAD559}" type="slidenum">
              <a:rPr lang="en-US"/>
              <a:pPr/>
              <a:t>‹#›</a:t>
            </a:fld>
            <a:endParaRPr lang="en-US"/>
          </a:p>
        </p:txBody>
      </p:sp>
    </p:spTree>
    <p:extLst>
      <p:ext uri="{BB962C8B-B14F-4D97-AF65-F5344CB8AC3E}">
        <p14:creationId xmlns:p14="http://schemas.microsoft.com/office/powerpoint/2010/main" val="7636756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FF6659EC-2A6F-4180-A948-CE0B27E1197B}"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oleObject" Target="../embeddings/oleObject48.bin"/><Relationship Id="rId3" Type="http://schemas.openxmlformats.org/officeDocument/2006/relationships/oleObject" Target="../embeddings/oleObject43.bin"/><Relationship Id="rId7" Type="http://schemas.openxmlformats.org/officeDocument/2006/relationships/oleObject" Target="../embeddings/oleObject45.bin"/><Relationship Id="rId12" Type="http://schemas.openxmlformats.org/officeDocument/2006/relationships/image" Target="../media/image8.wmf"/><Relationship Id="rId2" Type="http://schemas.openxmlformats.org/officeDocument/2006/relationships/slideLayout" Target="../slideLayouts/slideLayout7.xml"/><Relationship Id="rId16" Type="http://schemas.openxmlformats.org/officeDocument/2006/relationships/image" Target="../media/image9.wmf"/><Relationship Id="rId1" Type="http://schemas.openxmlformats.org/officeDocument/2006/relationships/vmlDrawing" Target="../drawings/vmlDrawing9.vml"/><Relationship Id="rId6" Type="http://schemas.openxmlformats.org/officeDocument/2006/relationships/image" Target="../media/image10.wmf"/><Relationship Id="rId11" Type="http://schemas.openxmlformats.org/officeDocument/2006/relationships/oleObject" Target="../embeddings/oleObject47.bin"/><Relationship Id="rId5" Type="http://schemas.openxmlformats.org/officeDocument/2006/relationships/oleObject" Target="../embeddings/oleObject44.bin"/><Relationship Id="rId15" Type="http://schemas.openxmlformats.org/officeDocument/2006/relationships/oleObject" Target="../embeddings/oleObject49.bin"/><Relationship Id="rId10" Type="http://schemas.openxmlformats.org/officeDocument/2006/relationships/image" Target="../media/image7.wmf"/><Relationship Id="rId4" Type="http://schemas.openxmlformats.org/officeDocument/2006/relationships/image" Target="../media/image14.wmf"/><Relationship Id="rId9" Type="http://schemas.openxmlformats.org/officeDocument/2006/relationships/oleObject" Target="../embeddings/oleObject46.bin"/><Relationship Id="rId14" Type="http://schemas.openxmlformats.org/officeDocument/2006/relationships/image" Target="../media/image5.wmf"/></Relationships>
</file>

<file path=ppt/slides/_rels/slide11.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oleObject" Target="../embeddings/oleObject55.bin"/><Relationship Id="rId3" Type="http://schemas.openxmlformats.org/officeDocument/2006/relationships/oleObject" Target="../embeddings/oleObject50.bin"/><Relationship Id="rId7" Type="http://schemas.openxmlformats.org/officeDocument/2006/relationships/oleObject" Target="../embeddings/oleObject52.bin"/><Relationship Id="rId12" Type="http://schemas.openxmlformats.org/officeDocument/2006/relationships/image" Target="../media/image8.wmf"/><Relationship Id="rId2" Type="http://schemas.openxmlformats.org/officeDocument/2006/relationships/slideLayout" Target="../slideLayouts/slideLayout7.xml"/><Relationship Id="rId16" Type="http://schemas.openxmlformats.org/officeDocument/2006/relationships/image" Target="../media/image9.wmf"/><Relationship Id="rId1" Type="http://schemas.openxmlformats.org/officeDocument/2006/relationships/vmlDrawing" Target="../drawings/vmlDrawing10.vml"/><Relationship Id="rId6" Type="http://schemas.openxmlformats.org/officeDocument/2006/relationships/image" Target="../media/image10.wmf"/><Relationship Id="rId11" Type="http://schemas.openxmlformats.org/officeDocument/2006/relationships/oleObject" Target="../embeddings/oleObject54.bin"/><Relationship Id="rId5" Type="http://schemas.openxmlformats.org/officeDocument/2006/relationships/oleObject" Target="../embeddings/oleObject51.bin"/><Relationship Id="rId15" Type="http://schemas.openxmlformats.org/officeDocument/2006/relationships/oleObject" Target="../embeddings/oleObject56.bin"/><Relationship Id="rId10" Type="http://schemas.openxmlformats.org/officeDocument/2006/relationships/image" Target="../media/image7.wmf"/><Relationship Id="rId4" Type="http://schemas.openxmlformats.org/officeDocument/2006/relationships/image" Target="../media/image14.wmf"/><Relationship Id="rId9" Type="http://schemas.openxmlformats.org/officeDocument/2006/relationships/oleObject" Target="../embeddings/oleObject53.bin"/><Relationship Id="rId14" Type="http://schemas.openxmlformats.org/officeDocument/2006/relationships/image" Target="../media/image5.wmf"/></Relationships>
</file>

<file path=ppt/slides/_rels/slide12.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oleObject" Target="../embeddings/oleObject62.bin"/><Relationship Id="rId3" Type="http://schemas.openxmlformats.org/officeDocument/2006/relationships/oleObject" Target="../embeddings/oleObject57.bin"/><Relationship Id="rId7" Type="http://schemas.openxmlformats.org/officeDocument/2006/relationships/oleObject" Target="../embeddings/oleObject59.bin"/><Relationship Id="rId12" Type="http://schemas.openxmlformats.org/officeDocument/2006/relationships/image" Target="../media/image8.wmf"/><Relationship Id="rId2" Type="http://schemas.openxmlformats.org/officeDocument/2006/relationships/slideLayout" Target="../slideLayouts/slideLayout7.xml"/><Relationship Id="rId16" Type="http://schemas.openxmlformats.org/officeDocument/2006/relationships/image" Target="../media/image9.wmf"/><Relationship Id="rId1" Type="http://schemas.openxmlformats.org/officeDocument/2006/relationships/vmlDrawing" Target="../drawings/vmlDrawing11.vml"/><Relationship Id="rId6" Type="http://schemas.openxmlformats.org/officeDocument/2006/relationships/image" Target="../media/image10.wmf"/><Relationship Id="rId11" Type="http://schemas.openxmlformats.org/officeDocument/2006/relationships/oleObject" Target="../embeddings/oleObject61.bin"/><Relationship Id="rId5" Type="http://schemas.openxmlformats.org/officeDocument/2006/relationships/oleObject" Target="../embeddings/oleObject58.bin"/><Relationship Id="rId15" Type="http://schemas.openxmlformats.org/officeDocument/2006/relationships/oleObject" Target="../embeddings/oleObject63.bin"/><Relationship Id="rId10" Type="http://schemas.openxmlformats.org/officeDocument/2006/relationships/image" Target="../media/image7.wmf"/><Relationship Id="rId4" Type="http://schemas.openxmlformats.org/officeDocument/2006/relationships/image" Target="../media/image14.wmf"/><Relationship Id="rId9" Type="http://schemas.openxmlformats.org/officeDocument/2006/relationships/oleObject" Target="../embeddings/oleObject60.bin"/><Relationship Id="rId14" Type="http://schemas.openxmlformats.org/officeDocument/2006/relationships/image" Target="../media/image5.wmf"/></Relationships>
</file>

<file path=ppt/slides/_rels/slide13.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oleObject" Target="../embeddings/oleObject69.bin"/><Relationship Id="rId3" Type="http://schemas.openxmlformats.org/officeDocument/2006/relationships/oleObject" Target="../embeddings/oleObject64.bin"/><Relationship Id="rId7" Type="http://schemas.openxmlformats.org/officeDocument/2006/relationships/oleObject" Target="../embeddings/oleObject66.bin"/><Relationship Id="rId12" Type="http://schemas.openxmlformats.org/officeDocument/2006/relationships/image" Target="../media/image8.wmf"/><Relationship Id="rId2" Type="http://schemas.openxmlformats.org/officeDocument/2006/relationships/slideLayout" Target="../slideLayouts/slideLayout7.xml"/><Relationship Id="rId16" Type="http://schemas.openxmlformats.org/officeDocument/2006/relationships/image" Target="../media/image9.wmf"/><Relationship Id="rId1" Type="http://schemas.openxmlformats.org/officeDocument/2006/relationships/vmlDrawing" Target="../drawings/vmlDrawing12.vml"/><Relationship Id="rId6" Type="http://schemas.openxmlformats.org/officeDocument/2006/relationships/image" Target="../media/image10.wmf"/><Relationship Id="rId11" Type="http://schemas.openxmlformats.org/officeDocument/2006/relationships/oleObject" Target="../embeddings/oleObject68.bin"/><Relationship Id="rId5" Type="http://schemas.openxmlformats.org/officeDocument/2006/relationships/oleObject" Target="../embeddings/oleObject65.bin"/><Relationship Id="rId15" Type="http://schemas.openxmlformats.org/officeDocument/2006/relationships/oleObject" Target="../embeddings/oleObject70.bin"/><Relationship Id="rId10" Type="http://schemas.openxmlformats.org/officeDocument/2006/relationships/image" Target="../media/image7.wmf"/><Relationship Id="rId4" Type="http://schemas.openxmlformats.org/officeDocument/2006/relationships/image" Target="../media/image14.wmf"/><Relationship Id="rId9" Type="http://schemas.openxmlformats.org/officeDocument/2006/relationships/oleObject" Target="../embeddings/oleObject67.bin"/><Relationship Id="rId14" Type="http://schemas.openxmlformats.org/officeDocument/2006/relationships/image" Target="../media/image5.wmf"/></Relationships>
</file>

<file path=ppt/slides/_rels/slide14.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oleObject" Target="../embeddings/oleObject76.bin"/><Relationship Id="rId3" Type="http://schemas.openxmlformats.org/officeDocument/2006/relationships/oleObject" Target="../embeddings/oleObject71.bin"/><Relationship Id="rId7" Type="http://schemas.openxmlformats.org/officeDocument/2006/relationships/oleObject" Target="../embeddings/oleObject73.bin"/><Relationship Id="rId12" Type="http://schemas.openxmlformats.org/officeDocument/2006/relationships/image" Target="../media/image8.wmf"/><Relationship Id="rId2" Type="http://schemas.openxmlformats.org/officeDocument/2006/relationships/slideLayout" Target="../slideLayouts/slideLayout7.xml"/><Relationship Id="rId16" Type="http://schemas.openxmlformats.org/officeDocument/2006/relationships/image" Target="../media/image9.wmf"/><Relationship Id="rId1" Type="http://schemas.openxmlformats.org/officeDocument/2006/relationships/vmlDrawing" Target="../drawings/vmlDrawing13.vml"/><Relationship Id="rId6" Type="http://schemas.openxmlformats.org/officeDocument/2006/relationships/image" Target="../media/image10.wmf"/><Relationship Id="rId11" Type="http://schemas.openxmlformats.org/officeDocument/2006/relationships/oleObject" Target="../embeddings/oleObject75.bin"/><Relationship Id="rId5" Type="http://schemas.openxmlformats.org/officeDocument/2006/relationships/oleObject" Target="../embeddings/oleObject72.bin"/><Relationship Id="rId15" Type="http://schemas.openxmlformats.org/officeDocument/2006/relationships/oleObject" Target="../embeddings/oleObject77.bin"/><Relationship Id="rId10" Type="http://schemas.openxmlformats.org/officeDocument/2006/relationships/image" Target="../media/image7.wmf"/><Relationship Id="rId4" Type="http://schemas.openxmlformats.org/officeDocument/2006/relationships/image" Target="../media/image14.wmf"/><Relationship Id="rId9" Type="http://schemas.openxmlformats.org/officeDocument/2006/relationships/oleObject" Target="../embeddings/oleObject74.bin"/><Relationship Id="rId14" Type="http://schemas.openxmlformats.org/officeDocument/2006/relationships/image" Target="../media/image5.wmf"/></Relationships>
</file>

<file path=ppt/slides/_rels/slide15.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oleObject" Target="../embeddings/oleObject83.bin"/><Relationship Id="rId3" Type="http://schemas.openxmlformats.org/officeDocument/2006/relationships/oleObject" Target="../embeddings/oleObject78.bin"/><Relationship Id="rId7" Type="http://schemas.openxmlformats.org/officeDocument/2006/relationships/oleObject" Target="../embeddings/oleObject80.bin"/><Relationship Id="rId12" Type="http://schemas.openxmlformats.org/officeDocument/2006/relationships/image" Target="../media/image8.wmf"/><Relationship Id="rId2" Type="http://schemas.openxmlformats.org/officeDocument/2006/relationships/slideLayout" Target="../slideLayouts/slideLayout7.xml"/><Relationship Id="rId16" Type="http://schemas.openxmlformats.org/officeDocument/2006/relationships/image" Target="../media/image9.wmf"/><Relationship Id="rId1" Type="http://schemas.openxmlformats.org/officeDocument/2006/relationships/vmlDrawing" Target="../drawings/vmlDrawing14.vml"/><Relationship Id="rId6" Type="http://schemas.openxmlformats.org/officeDocument/2006/relationships/image" Target="../media/image10.wmf"/><Relationship Id="rId11" Type="http://schemas.openxmlformats.org/officeDocument/2006/relationships/oleObject" Target="../embeddings/oleObject82.bin"/><Relationship Id="rId5" Type="http://schemas.openxmlformats.org/officeDocument/2006/relationships/oleObject" Target="../embeddings/oleObject79.bin"/><Relationship Id="rId15" Type="http://schemas.openxmlformats.org/officeDocument/2006/relationships/oleObject" Target="../embeddings/oleObject84.bin"/><Relationship Id="rId10" Type="http://schemas.openxmlformats.org/officeDocument/2006/relationships/image" Target="../media/image7.wmf"/><Relationship Id="rId4" Type="http://schemas.openxmlformats.org/officeDocument/2006/relationships/image" Target="../media/image14.wmf"/><Relationship Id="rId9" Type="http://schemas.openxmlformats.org/officeDocument/2006/relationships/oleObject" Target="../embeddings/oleObject81.bin"/><Relationship Id="rId14" Type="http://schemas.openxmlformats.org/officeDocument/2006/relationships/image" Target="../media/image5.wmf"/></Relationships>
</file>

<file path=ppt/slides/_rels/slide16.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oleObject" Target="../embeddings/oleObject90.bin"/><Relationship Id="rId3" Type="http://schemas.openxmlformats.org/officeDocument/2006/relationships/oleObject" Target="../embeddings/oleObject85.bin"/><Relationship Id="rId7" Type="http://schemas.openxmlformats.org/officeDocument/2006/relationships/oleObject" Target="../embeddings/oleObject87.bin"/><Relationship Id="rId12" Type="http://schemas.openxmlformats.org/officeDocument/2006/relationships/image" Target="../media/image8.wmf"/><Relationship Id="rId2" Type="http://schemas.openxmlformats.org/officeDocument/2006/relationships/slideLayout" Target="../slideLayouts/slideLayout7.xml"/><Relationship Id="rId16" Type="http://schemas.openxmlformats.org/officeDocument/2006/relationships/image" Target="../media/image9.wmf"/><Relationship Id="rId1" Type="http://schemas.openxmlformats.org/officeDocument/2006/relationships/vmlDrawing" Target="../drawings/vmlDrawing15.vml"/><Relationship Id="rId6" Type="http://schemas.openxmlformats.org/officeDocument/2006/relationships/image" Target="../media/image10.wmf"/><Relationship Id="rId11" Type="http://schemas.openxmlformats.org/officeDocument/2006/relationships/oleObject" Target="../embeddings/oleObject89.bin"/><Relationship Id="rId5" Type="http://schemas.openxmlformats.org/officeDocument/2006/relationships/oleObject" Target="../embeddings/oleObject86.bin"/><Relationship Id="rId15" Type="http://schemas.openxmlformats.org/officeDocument/2006/relationships/oleObject" Target="../embeddings/oleObject91.bin"/><Relationship Id="rId10" Type="http://schemas.openxmlformats.org/officeDocument/2006/relationships/image" Target="../media/image7.wmf"/><Relationship Id="rId4" Type="http://schemas.openxmlformats.org/officeDocument/2006/relationships/image" Target="../media/image14.wmf"/><Relationship Id="rId9" Type="http://schemas.openxmlformats.org/officeDocument/2006/relationships/oleObject" Target="../embeddings/oleObject88.bin"/><Relationship Id="rId14" Type="http://schemas.openxmlformats.org/officeDocument/2006/relationships/image" Target="../media/image5.wmf"/></Relationships>
</file>

<file path=ppt/slides/_rels/slide17.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oleObject" Target="../embeddings/oleObject97.bin"/><Relationship Id="rId3" Type="http://schemas.openxmlformats.org/officeDocument/2006/relationships/oleObject" Target="../embeddings/oleObject92.bin"/><Relationship Id="rId7" Type="http://schemas.openxmlformats.org/officeDocument/2006/relationships/oleObject" Target="../embeddings/oleObject94.bin"/><Relationship Id="rId12" Type="http://schemas.openxmlformats.org/officeDocument/2006/relationships/image" Target="../media/image8.wmf"/><Relationship Id="rId2" Type="http://schemas.openxmlformats.org/officeDocument/2006/relationships/slideLayout" Target="../slideLayouts/slideLayout7.xml"/><Relationship Id="rId16" Type="http://schemas.openxmlformats.org/officeDocument/2006/relationships/image" Target="../media/image9.wmf"/><Relationship Id="rId1" Type="http://schemas.openxmlformats.org/officeDocument/2006/relationships/vmlDrawing" Target="../drawings/vmlDrawing16.vml"/><Relationship Id="rId6" Type="http://schemas.openxmlformats.org/officeDocument/2006/relationships/image" Target="../media/image10.wmf"/><Relationship Id="rId11" Type="http://schemas.openxmlformats.org/officeDocument/2006/relationships/oleObject" Target="../embeddings/oleObject96.bin"/><Relationship Id="rId5" Type="http://schemas.openxmlformats.org/officeDocument/2006/relationships/oleObject" Target="../embeddings/oleObject93.bin"/><Relationship Id="rId15" Type="http://schemas.openxmlformats.org/officeDocument/2006/relationships/oleObject" Target="../embeddings/oleObject98.bin"/><Relationship Id="rId10" Type="http://schemas.openxmlformats.org/officeDocument/2006/relationships/image" Target="../media/image7.wmf"/><Relationship Id="rId4" Type="http://schemas.openxmlformats.org/officeDocument/2006/relationships/image" Target="../media/image14.wmf"/><Relationship Id="rId9" Type="http://schemas.openxmlformats.org/officeDocument/2006/relationships/oleObject" Target="../embeddings/oleObject95.bin"/><Relationship Id="rId14" Type="http://schemas.openxmlformats.org/officeDocument/2006/relationships/image" Target="../media/image5.wmf"/></Relationships>
</file>

<file path=ppt/slides/_rels/slide18.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oleObject" Target="../embeddings/oleObject104.bin"/><Relationship Id="rId3" Type="http://schemas.openxmlformats.org/officeDocument/2006/relationships/oleObject" Target="../embeddings/oleObject99.bin"/><Relationship Id="rId7" Type="http://schemas.openxmlformats.org/officeDocument/2006/relationships/oleObject" Target="../embeddings/oleObject101.bin"/><Relationship Id="rId12" Type="http://schemas.openxmlformats.org/officeDocument/2006/relationships/image" Target="../media/image8.wmf"/><Relationship Id="rId2" Type="http://schemas.openxmlformats.org/officeDocument/2006/relationships/slideLayout" Target="../slideLayouts/slideLayout7.xml"/><Relationship Id="rId16" Type="http://schemas.openxmlformats.org/officeDocument/2006/relationships/image" Target="../media/image9.wmf"/><Relationship Id="rId1" Type="http://schemas.openxmlformats.org/officeDocument/2006/relationships/vmlDrawing" Target="../drawings/vmlDrawing17.vml"/><Relationship Id="rId6" Type="http://schemas.openxmlformats.org/officeDocument/2006/relationships/image" Target="../media/image10.wmf"/><Relationship Id="rId11" Type="http://schemas.openxmlformats.org/officeDocument/2006/relationships/oleObject" Target="../embeddings/oleObject103.bin"/><Relationship Id="rId5" Type="http://schemas.openxmlformats.org/officeDocument/2006/relationships/oleObject" Target="../embeddings/oleObject100.bin"/><Relationship Id="rId15" Type="http://schemas.openxmlformats.org/officeDocument/2006/relationships/oleObject" Target="../embeddings/oleObject105.bin"/><Relationship Id="rId10" Type="http://schemas.openxmlformats.org/officeDocument/2006/relationships/image" Target="../media/image7.wmf"/><Relationship Id="rId4" Type="http://schemas.openxmlformats.org/officeDocument/2006/relationships/image" Target="../media/image14.wmf"/><Relationship Id="rId9" Type="http://schemas.openxmlformats.org/officeDocument/2006/relationships/oleObject" Target="../embeddings/oleObject102.bin"/><Relationship Id="rId14" Type="http://schemas.openxmlformats.org/officeDocument/2006/relationships/image" Target="../media/image5.wmf"/></Relationships>
</file>

<file path=ppt/slides/_rels/slide19.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oleObject" Target="../embeddings/oleObject111.bin"/><Relationship Id="rId3" Type="http://schemas.openxmlformats.org/officeDocument/2006/relationships/oleObject" Target="../embeddings/oleObject106.bin"/><Relationship Id="rId7" Type="http://schemas.openxmlformats.org/officeDocument/2006/relationships/oleObject" Target="../embeddings/oleObject108.bin"/><Relationship Id="rId12" Type="http://schemas.openxmlformats.org/officeDocument/2006/relationships/image" Target="../media/image8.wmf"/><Relationship Id="rId2" Type="http://schemas.openxmlformats.org/officeDocument/2006/relationships/slideLayout" Target="../slideLayouts/slideLayout7.xml"/><Relationship Id="rId16" Type="http://schemas.openxmlformats.org/officeDocument/2006/relationships/image" Target="../media/image9.wmf"/><Relationship Id="rId1" Type="http://schemas.openxmlformats.org/officeDocument/2006/relationships/vmlDrawing" Target="../drawings/vmlDrawing18.vml"/><Relationship Id="rId6" Type="http://schemas.openxmlformats.org/officeDocument/2006/relationships/image" Target="../media/image10.wmf"/><Relationship Id="rId11" Type="http://schemas.openxmlformats.org/officeDocument/2006/relationships/oleObject" Target="../embeddings/oleObject110.bin"/><Relationship Id="rId5" Type="http://schemas.openxmlformats.org/officeDocument/2006/relationships/oleObject" Target="../embeddings/oleObject107.bin"/><Relationship Id="rId15" Type="http://schemas.openxmlformats.org/officeDocument/2006/relationships/oleObject" Target="../embeddings/oleObject112.bin"/><Relationship Id="rId10" Type="http://schemas.openxmlformats.org/officeDocument/2006/relationships/image" Target="../media/image7.wmf"/><Relationship Id="rId4" Type="http://schemas.openxmlformats.org/officeDocument/2006/relationships/image" Target="../media/image14.wmf"/><Relationship Id="rId9" Type="http://schemas.openxmlformats.org/officeDocument/2006/relationships/oleObject" Target="../embeddings/oleObject109.bin"/><Relationship Id="rId14" Type="http://schemas.openxmlformats.org/officeDocument/2006/relationships/image" Target="../media/image5.wmf"/></Relationships>
</file>

<file path=ppt/slides/_rels/slide2.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3.wmf"/><Relationship Id="rId5" Type="http://schemas.openxmlformats.org/officeDocument/2006/relationships/oleObject" Target="../embeddings/oleObject2.bin"/><Relationship Id="rId4" Type="http://schemas.openxmlformats.org/officeDocument/2006/relationships/image" Target="../media/image2.wm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4.bin"/><Relationship Id="rId7"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3.wmf"/><Relationship Id="rId5" Type="http://schemas.openxmlformats.org/officeDocument/2006/relationships/oleObject" Target="../embeddings/oleObject5.bin"/><Relationship Id="rId4" Type="http://schemas.openxmlformats.org/officeDocument/2006/relationships/image" Target="../media/image2.wm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5.wmf"/></Relationships>
</file>

<file path=ppt/slides/_rels/slide40.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oleObject" Target="../embeddings/oleObject8.bin"/><Relationship Id="rId7" Type="http://schemas.openxmlformats.org/officeDocument/2006/relationships/oleObject" Target="../embeddings/oleObject10.bin"/><Relationship Id="rId12" Type="http://schemas.openxmlformats.org/officeDocument/2006/relationships/image" Target="../media/image9.wmf"/><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7.wmf"/><Relationship Id="rId11" Type="http://schemas.openxmlformats.org/officeDocument/2006/relationships/oleObject" Target="../embeddings/oleObject12.bin"/><Relationship Id="rId5" Type="http://schemas.openxmlformats.org/officeDocument/2006/relationships/oleObject" Target="../embeddings/oleObject9.bin"/><Relationship Id="rId10" Type="http://schemas.openxmlformats.org/officeDocument/2006/relationships/image" Target="../media/image5.wmf"/><Relationship Id="rId4" Type="http://schemas.openxmlformats.org/officeDocument/2006/relationships/image" Target="../media/image6.wmf"/><Relationship Id="rId9" Type="http://schemas.openxmlformats.org/officeDocument/2006/relationships/oleObject" Target="../embeddings/oleObject11.bin"/></Relationships>
</file>

<file path=ppt/slides/_rels/slide6.xml.rels><?xml version="1.0" encoding="UTF-8" standalone="yes"?>
<Relationships xmlns="http://schemas.openxmlformats.org/package/2006/relationships"><Relationship Id="rId8" Type="http://schemas.openxmlformats.org/officeDocument/2006/relationships/image" Target="../media/image7.wmf"/><Relationship Id="rId13" Type="http://schemas.openxmlformats.org/officeDocument/2006/relationships/oleObject" Target="../embeddings/oleObject18.bin"/><Relationship Id="rId3" Type="http://schemas.openxmlformats.org/officeDocument/2006/relationships/oleObject" Target="../embeddings/oleObject13.bin"/><Relationship Id="rId7" Type="http://schemas.openxmlformats.org/officeDocument/2006/relationships/oleObject" Target="../embeddings/oleObject15.bin"/><Relationship Id="rId12" Type="http://schemas.openxmlformats.org/officeDocument/2006/relationships/image" Target="../media/image5.wmf"/><Relationship Id="rId2" Type="http://schemas.openxmlformats.org/officeDocument/2006/relationships/slideLayout" Target="../slideLayouts/slideLayout7.xml"/><Relationship Id="rId16" Type="http://schemas.openxmlformats.org/officeDocument/2006/relationships/image" Target="../media/image11.wmf"/><Relationship Id="rId1" Type="http://schemas.openxmlformats.org/officeDocument/2006/relationships/vmlDrawing" Target="../drawings/vmlDrawing5.vml"/><Relationship Id="rId6" Type="http://schemas.openxmlformats.org/officeDocument/2006/relationships/image" Target="../media/image6.wmf"/><Relationship Id="rId11" Type="http://schemas.openxmlformats.org/officeDocument/2006/relationships/oleObject" Target="../embeddings/oleObject17.bin"/><Relationship Id="rId5" Type="http://schemas.openxmlformats.org/officeDocument/2006/relationships/oleObject" Target="../embeddings/oleObject14.bin"/><Relationship Id="rId15" Type="http://schemas.openxmlformats.org/officeDocument/2006/relationships/oleObject" Target="../embeddings/oleObject19.bin"/><Relationship Id="rId10" Type="http://schemas.openxmlformats.org/officeDocument/2006/relationships/image" Target="../media/image8.wmf"/><Relationship Id="rId4" Type="http://schemas.openxmlformats.org/officeDocument/2006/relationships/image" Target="../media/image10.wmf"/><Relationship Id="rId9" Type="http://schemas.openxmlformats.org/officeDocument/2006/relationships/oleObject" Target="../embeddings/oleObject16.bin"/><Relationship Id="rId14" Type="http://schemas.openxmlformats.org/officeDocument/2006/relationships/image" Target="../media/image9.wmf"/></Relationships>
</file>

<file path=ppt/slides/_rels/slide7.xml.rels><?xml version="1.0" encoding="UTF-8" standalone="yes"?>
<Relationships xmlns="http://schemas.openxmlformats.org/package/2006/relationships"><Relationship Id="rId8" Type="http://schemas.openxmlformats.org/officeDocument/2006/relationships/image" Target="../media/image7.wmf"/><Relationship Id="rId13" Type="http://schemas.openxmlformats.org/officeDocument/2006/relationships/oleObject" Target="../embeddings/oleObject25.bin"/><Relationship Id="rId3" Type="http://schemas.openxmlformats.org/officeDocument/2006/relationships/oleObject" Target="../embeddings/oleObject20.bin"/><Relationship Id="rId7" Type="http://schemas.openxmlformats.org/officeDocument/2006/relationships/oleObject" Target="../embeddings/oleObject22.bin"/><Relationship Id="rId12" Type="http://schemas.openxmlformats.org/officeDocument/2006/relationships/image" Target="../media/image5.wmf"/><Relationship Id="rId2" Type="http://schemas.openxmlformats.org/officeDocument/2006/relationships/slideLayout" Target="../slideLayouts/slideLayout7.xml"/><Relationship Id="rId16" Type="http://schemas.openxmlformats.org/officeDocument/2006/relationships/image" Target="../media/image11.wmf"/><Relationship Id="rId1" Type="http://schemas.openxmlformats.org/officeDocument/2006/relationships/vmlDrawing" Target="../drawings/vmlDrawing6.vml"/><Relationship Id="rId6" Type="http://schemas.openxmlformats.org/officeDocument/2006/relationships/image" Target="../media/image6.wmf"/><Relationship Id="rId11" Type="http://schemas.openxmlformats.org/officeDocument/2006/relationships/oleObject" Target="../embeddings/oleObject24.bin"/><Relationship Id="rId5" Type="http://schemas.openxmlformats.org/officeDocument/2006/relationships/oleObject" Target="../embeddings/oleObject21.bin"/><Relationship Id="rId15" Type="http://schemas.openxmlformats.org/officeDocument/2006/relationships/oleObject" Target="../embeddings/oleObject26.bin"/><Relationship Id="rId10" Type="http://schemas.openxmlformats.org/officeDocument/2006/relationships/image" Target="../media/image8.wmf"/><Relationship Id="rId4" Type="http://schemas.openxmlformats.org/officeDocument/2006/relationships/image" Target="../media/image10.wmf"/><Relationship Id="rId9" Type="http://schemas.openxmlformats.org/officeDocument/2006/relationships/oleObject" Target="../embeddings/oleObject23.bin"/><Relationship Id="rId14" Type="http://schemas.openxmlformats.org/officeDocument/2006/relationships/image" Target="../media/image9.wmf"/></Relationships>
</file>

<file path=ppt/slides/_rels/slide8.xml.rels><?xml version="1.0" encoding="UTF-8" standalone="yes"?>
<Relationships xmlns="http://schemas.openxmlformats.org/package/2006/relationships"><Relationship Id="rId8" Type="http://schemas.openxmlformats.org/officeDocument/2006/relationships/image" Target="../media/image10.wmf"/><Relationship Id="rId13" Type="http://schemas.openxmlformats.org/officeDocument/2006/relationships/oleObject" Target="../embeddings/oleObject32.bin"/><Relationship Id="rId18" Type="http://schemas.openxmlformats.org/officeDocument/2006/relationships/image" Target="../media/image9.wmf"/><Relationship Id="rId3" Type="http://schemas.openxmlformats.org/officeDocument/2006/relationships/oleObject" Target="../embeddings/oleObject27.bin"/><Relationship Id="rId7" Type="http://schemas.openxmlformats.org/officeDocument/2006/relationships/oleObject" Target="../embeddings/oleObject29.bin"/><Relationship Id="rId12" Type="http://schemas.openxmlformats.org/officeDocument/2006/relationships/image" Target="../media/image7.wmf"/><Relationship Id="rId17" Type="http://schemas.openxmlformats.org/officeDocument/2006/relationships/oleObject" Target="../embeddings/oleObject34.bin"/><Relationship Id="rId2" Type="http://schemas.openxmlformats.org/officeDocument/2006/relationships/slideLayout" Target="../slideLayouts/slideLayout7.xml"/><Relationship Id="rId16" Type="http://schemas.openxmlformats.org/officeDocument/2006/relationships/image" Target="../media/image5.wmf"/><Relationship Id="rId1" Type="http://schemas.openxmlformats.org/officeDocument/2006/relationships/vmlDrawing" Target="../drawings/vmlDrawing7.vml"/><Relationship Id="rId6" Type="http://schemas.openxmlformats.org/officeDocument/2006/relationships/image" Target="../media/image13.wmf"/><Relationship Id="rId11" Type="http://schemas.openxmlformats.org/officeDocument/2006/relationships/oleObject" Target="../embeddings/oleObject31.bin"/><Relationship Id="rId5" Type="http://schemas.openxmlformats.org/officeDocument/2006/relationships/oleObject" Target="../embeddings/oleObject28.bin"/><Relationship Id="rId15" Type="http://schemas.openxmlformats.org/officeDocument/2006/relationships/oleObject" Target="../embeddings/oleObject33.bin"/><Relationship Id="rId10" Type="http://schemas.openxmlformats.org/officeDocument/2006/relationships/image" Target="../media/image6.wmf"/><Relationship Id="rId4" Type="http://schemas.openxmlformats.org/officeDocument/2006/relationships/image" Target="../media/image12.wmf"/><Relationship Id="rId9" Type="http://schemas.openxmlformats.org/officeDocument/2006/relationships/oleObject" Target="../embeddings/oleObject30.bin"/><Relationship Id="rId14" Type="http://schemas.openxmlformats.org/officeDocument/2006/relationships/image" Target="../media/image8.wmf"/></Relationships>
</file>

<file path=ppt/slides/_rels/slide9.xml.rels><?xml version="1.0" encoding="UTF-8" standalone="yes"?>
<Relationships xmlns="http://schemas.openxmlformats.org/package/2006/relationships"><Relationship Id="rId8" Type="http://schemas.openxmlformats.org/officeDocument/2006/relationships/image" Target="../media/image10.wmf"/><Relationship Id="rId13" Type="http://schemas.openxmlformats.org/officeDocument/2006/relationships/oleObject" Target="../embeddings/oleObject40.bin"/><Relationship Id="rId18" Type="http://schemas.openxmlformats.org/officeDocument/2006/relationships/image" Target="../media/image9.wmf"/><Relationship Id="rId3" Type="http://schemas.openxmlformats.org/officeDocument/2006/relationships/oleObject" Target="../embeddings/oleObject35.bin"/><Relationship Id="rId7" Type="http://schemas.openxmlformats.org/officeDocument/2006/relationships/oleObject" Target="../embeddings/oleObject37.bin"/><Relationship Id="rId12" Type="http://schemas.openxmlformats.org/officeDocument/2006/relationships/image" Target="../media/image7.wmf"/><Relationship Id="rId17" Type="http://schemas.openxmlformats.org/officeDocument/2006/relationships/oleObject" Target="../embeddings/oleObject42.bin"/><Relationship Id="rId2" Type="http://schemas.openxmlformats.org/officeDocument/2006/relationships/slideLayout" Target="../slideLayouts/slideLayout7.xml"/><Relationship Id="rId16" Type="http://schemas.openxmlformats.org/officeDocument/2006/relationships/image" Target="../media/image5.wmf"/><Relationship Id="rId1" Type="http://schemas.openxmlformats.org/officeDocument/2006/relationships/vmlDrawing" Target="../drawings/vmlDrawing8.vml"/><Relationship Id="rId6" Type="http://schemas.openxmlformats.org/officeDocument/2006/relationships/image" Target="../media/image13.wmf"/><Relationship Id="rId11" Type="http://schemas.openxmlformats.org/officeDocument/2006/relationships/oleObject" Target="../embeddings/oleObject39.bin"/><Relationship Id="rId5" Type="http://schemas.openxmlformats.org/officeDocument/2006/relationships/oleObject" Target="../embeddings/oleObject36.bin"/><Relationship Id="rId15" Type="http://schemas.openxmlformats.org/officeDocument/2006/relationships/oleObject" Target="../embeddings/oleObject41.bin"/><Relationship Id="rId10" Type="http://schemas.openxmlformats.org/officeDocument/2006/relationships/image" Target="../media/image6.wmf"/><Relationship Id="rId4" Type="http://schemas.openxmlformats.org/officeDocument/2006/relationships/image" Target="../media/image12.wmf"/><Relationship Id="rId9" Type="http://schemas.openxmlformats.org/officeDocument/2006/relationships/oleObject" Target="../embeddings/oleObject38.bin"/><Relationship Id="rId14" Type="http://schemas.openxmlformats.org/officeDocument/2006/relationships/image" Target="../media/image8.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10: </a:t>
            </a:r>
            <a:r>
              <a:rPr lang="en-US" dirty="0">
                <a:solidFill>
                  <a:schemeClr val="bg1"/>
                </a:solidFill>
                <a:latin typeface="Arial" pitchFamily="34" charset="0"/>
                <a:cs typeface="Arial" pitchFamily="34" charset="0"/>
              </a:rPr>
              <a:t>Binary Choice and Limited Dependent Variable Models, and Maximum Likelihood Estimation</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8576" y="6462711"/>
            <a:ext cx="5090321"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197016217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8733" name="Text Box 1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The nonstochastic component of </a:t>
            </a:r>
            <a:r>
              <a:rPr lang="en-US" sz="1500" b="1" i="1"/>
              <a:t>Y</a:t>
            </a:r>
            <a:r>
              <a:rPr lang="en-US" sz="1500" b="1"/>
              <a:t> in observation </a:t>
            </a:r>
            <a:r>
              <a:rPr lang="en-US" sz="1500" b="1" i="1"/>
              <a:t>i</a:t>
            </a:r>
            <a:r>
              <a:rPr lang="en-US" sz="1500" b="1"/>
              <a:t> is, as usual, its expected value.  In this model the expected value must take into account the condition that the observation appears in the sample.</a:t>
            </a:r>
            <a:endParaRPr lang="en-GB" sz="1500" b="1">
              <a:latin typeface="Times New Roman" pitchFamily="18" charset="0"/>
            </a:endParaRPr>
          </a:p>
        </p:txBody>
      </p:sp>
      <p:sp>
        <p:nvSpPr>
          <p:cNvPr id="158741" name="Text Box 2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9</a:t>
            </a:r>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SAMPLE SELECTION BIAS</a:t>
            </a:r>
            <a:endParaRPr lang="en-GB" sz="1600" dirty="0">
              <a:latin typeface="Times New Roman" pitchFamily="18" charset="0"/>
            </a:endParaRPr>
          </a:p>
        </p:txBody>
      </p:sp>
      <p:sp>
        <p:nvSpPr>
          <p:cNvPr id="23" name="Rectangle 5"/>
          <p:cNvSpPr>
            <a:spLocks noChangeArrowheads="1"/>
          </p:cNvSpPr>
          <p:nvPr/>
        </p:nvSpPr>
        <p:spPr bwMode="auto">
          <a:xfrm>
            <a:off x="0" y="1633048"/>
            <a:ext cx="9144000" cy="976801"/>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4" name="Rectangle 5"/>
          <p:cNvSpPr>
            <a:spLocks noChangeArrowheads="1"/>
          </p:cNvSpPr>
          <p:nvPr/>
        </p:nvSpPr>
        <p:spPr bwMode="auto">
          <a:xfrm>
            <a:off x="0" y="547198"/>
            <a:ext cx="9144000" cy="976801"/>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5" name="Rectangle 5"/>
          <p:cNvSpPr>
            <a:spLocks noChangeArrowheads="1"/>
          </p:cNvSpPr>
          <p:nvPr/>
        </p:nvSpPr>
        <p:spPr bwMode="auto">
          <a:xfrm>
            <a:off x="0" y="2718000"/>
            <a:ext cx="9144000" cy="1024426"/>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6" name="Rectangle 5"/>
          <p:cNvSpPr>
            <a:spLocks noChangeArrowheads="1"/>
          </p:cNvSpPr>
          <p:nvPr/>
        </p:nvSpPr>
        <p:spPr bwMode="auto">
          <a:xfrm>
            <a:off x="0" y="3851999"/>
            <a:ext cx="9144000" cy="1699200"/>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27" name="Object 9"/>
          <p:cNvGraphicFramePr>
            <a:graphicFrameLocks noChangeAspect="1"/>
          </p:cNvGraphicFramePr>
          <p:nvPr>
            <p:extLst>
              <p:ext uri="{D42A27DB-BD31-4B8C-83A1-F6EECF244321}">
                <p14:modId xmlns:p14="http://schemas.microsoft.com/office/powerpoint/2010/main" val="2818746763"/>
              </p:ext>
            </p:extLst>
          </p:nvPr>
        </p:nvGraphicFramePr>
        <p:xfrm>
          <a:off x="188913" y="4005975"/>
          <a:ext cx="8701087" cy="1422400"/>
        </p:xfrm>
        <a:graphic>
          <a:graphicData uri="http://schemas.openxmlformats.org/presentationml/2006/ole">
            <mc:AlternateContent xmlns:mc="http://schemas.openxmlformats.org/markup-compatibility/2006">
              <mc:Choice xmlns:v="urn:schemas-microsoft-com:vml" Requires="v">
                <p:oleObj spid="_x0000_s158851" name="Equation" r:id="rId3" imgW="8699400" imgH="1422360" progId="Equation.3">
                  <p:embed/>
                </p:oleObj>
              </mc:Choice>
              <mc:Fallback>
                <p:oleObj name="Equation" r:id="rId3" imgW="8699400" imgH="1422360" progId="Equation.3">
                  <p:embed/>
                  <p:pic>
                    <p:nvPicPr>
                      <p:cNvPr id="0" name=""/>
                      <p:cNvPicPr>
                        <a:picLocks noChangeAspect="1" noChangeArrowheads="1"/>
                      </p:cNvPicPr>
                      <p:nvPr/>
                    </p:nvPicPr>
                    <p:blipFill>
                      <a:blip r:embed="rId4"/>
                      <a:srcRect/>
                      <a:stretch>
                        <a:fillRect/>
                      </a:stretch>
                    </p:blipFill>
                    <p:spPr bwMode="auto">
                      <a:xfrm>
                        <a:off x="188913" y="4005975"/>
                        <a:ext cx="8701087" cy="1422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10"/>
          <p:cNvGraphicFramePr>
            <a:graphicFrameLocks noChangeAspect="1"/>
          </p:cNvGraphicFramePr>
          <p:nvPr>
            <p:extLst>
              <p:ext uri="{D42A27DB-BD31-4B8C-83A1-F6EECF244321}">
                <p14:modId xmlns:p14="http://schemas.microsoft.com/office/powerpoint/2010/main" val="3152022450"/>
              </p:ext>
            </p:extLst>
          </p:nvPr>
        </p:nvGraphicFramePr>
        <p:xfrm>
          <a:off x="1693863" y="2779200"/>
          <a:ext cx="6237287" cy="838200"/>
        </p:xfrm>
        <a:graphic>
          <a:graphicData uri="http://schemas.openxmlformats.org/presentationml/2006/ole">
            <mc:AlternateContent xmlns:mc="http://schemas.openxmlformats.org/markup-compatibility/2006">
              <mc:Choice xmlns:v="urn:schemas-microsoft-com:vml" Requires="v">
                <p:oleObj spid="_x0000_s158852" name="Equation" r:id="rId5" imgW="6235560" imgH="838080" progId="Equation.3">
                  <p:embed/>
                </p:oleObj>
              </mc:Choice>
              <mc:Fallback>
                <p:oleObj name="Equation" r:id="rId5" imgW="6235560" imgH="838080" progId="Equation.3">
                  <p:embed/>
                  <p:pic>
                    <p:nvPicPr>
                      <p:cNvPr id="0" name=""/>
                      <p:cNvPicPr>
                        <a:picLocks noChangeAspect="1" noChangeArrowheads="1"/>
                      </p:cNvPicPr>
                      <p:nvPr/>
                    </p:nvPicPr>
                    <p:blipFill>
                      <a:blip r:embed="rId6"/>
                      <a:srcRect/>
                      <a:stretch>
                        <a:fillRect/>
                      </a:stretch>
                    </p:blipFill>
                    <p:spPr bwMode="auto">
                      <a:xfrm>
                        <a:off x="1693863" y="2779200"/>
                        <a:ext cx="6237287"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9" name="Object 15"/>
          <p:cNvGraphicFramePr>
            <a:graphicFrameLocks noChangeAspect="1"/>
          </p:cNvGraphicFramePr>
          <p:nvPr>
            <p:extLst>
              <p:ext uri="{D42A27DB-BD31-4B8C-83A1-F6EECF244321}">
                <p14:modId xmlns:p14="http://schemas.microsoft.com/office/powerpoint/2010/main" val="9983373"/>
              </p:ext>
            </p:extLst>
          </p:nvPr>
        </p:nvGraphicFramePr>
        <p:xfrm>
          <a:off x="7013575" y="2116138"/>
          <a:ext cx="850900" cy="419100"/>
        </p:xfrm>
        <a:graphic>
          <a:graphicData uri="http://schemas.openxmlformats.org/presentationml/2006/ole">
            <mc:AlternateContent xmlns:mc="http://schemas.openxmlformats.org/markup-compatibility/2006">
              <mc:Choice xmlns:v="urn:schemas-microsoft-com:vml" Requires="v">
                <p:oleObj spid="_x0000_s158853" name="Equation" r:id="rId7" imgW="850680" imgH="419040" progId="Equation.3">
                  <p:embed/>
                </p:oleObj>
              </mc:Choice>
              <mc:Fallback>
                <p:oleObj name="Equation" r:id="rId7" imgW="85068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13575" y="2116138"/>
                        <a:ext cx="8509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 name="Text Box 16"/>
          <p:cNvSpPr txBox="1">
            <a:spLocks noChangeArrowheads="1"/>
          </p:cNvSpPr>
          <p:nvPr/>
        </p:nvSpPr>
        <p:spPr bwMode="auto">
          <a:xfrm>
            <a:off x="4962675" y="2079625"/>
            <a:ext cx="2209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2400" b="1" i="1" dirty="0">
                <a:latin typeface="Times New Roman" pitchFamily="18" charset="0"/>
              </a:rPr>
              <a:t>Y</a:t>
            </a:r>
            <a:r>
              <a:rPr lang="en-GB" sz="2400" b="1" i="1" baseline="-25000" dirty="0">
                <a:latin typeface="Times New Roman" pitchFamily="18" charset="0"/>
              </a:rPr>
              <a:t>i</a:t>
            </a:r>
            <a:r>
              <a:rPr lang="en-GB" sz="1800" b="1" dirty="0"/>
              <a:t>  unobserved if</a:t>
            </a:r>
            <a:endParaRPr lang="en-US" sz="1800" b="1" dirty="0"/>
          </a:p>
        </p:txBody>
      </p:sp>
      <p:graphicFrame>
        <p:nvGraphicFramePr>
          <p:cNvPr id="31" name="Object 17"/>
          <p:cNvGraphicFramePr>
            <a:graphicFrameLocks noChangeAspect="1"/>
          </p:cNvGraphicFramePr>
          <p:nvPr>
            <p:extLst>
              <p:ext uri="{D42A27DB-BD31-4B8C-83A1-F6EECF244321}">
                <p14:modId xmlns:p14="http://schemas.microsoft.com/office/powerpoint/2010/main" val="2726972544"/>
              </p:ext>
            </p:extLst>
          </p:nvPr>
        </p:nvGraphicFramePr>
        <p:xfrm>
          <a:off x="5054600" y="1685925"/>
          <a:ext cx="914400" cy="419100"/>
        </p:xfrm>
        <a:graphic>
          <a:graphicData uri="http://schemas.openxmlformats.org/presentationml/2006/ole">
            <mc:AlternateContent xmlns:mc="http://schemas.openxmlformats.org/markup-compatibility/2006">
              <mc:Choice xmlns:v="urn:schemas-microsoft-com:vml" Requires="v">
                <p:oleObj spid="_x0000_s158854" name="Equation" r:id="rId9" imgW="914400" imgH="419040" progId="Equation.3">
                  <p:embed/>
                </p:oleObj>
              </mc:Choice>
              <mc:Fallback>
                <p:oleObj name="Equation" r:id="rId9" imgW="914400" imgH="41904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054600" y="1685925"/>
                        <a:ext cx="9144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2" name="Object 18"/>
          <p:cNvGraphicFramePr>
            <a:graphicFrameLocks noChangeAspect="1"/>
          </p:cNvGraphicFramePr>
          <p:nvPr>
            <p:extLst>
              <p:ext uri="{D42A27DB-BD31-4B8C-83A1-F6EECF244321}">
                <p14:modId xmlns:p14="http://schemas.microsoft.com/office/powerpoint/2010/main" val="1915297656"/>
              </p:ext>
            </p:extLst>
          </p:nvPr>
        </p:nvGraphicFramePr>
        <p:xfrm>
          <a:off x="6457950" y="1685925"/>
          <a:ext cx="850900" cy="419100"/>
        </p:xfrm>
        <a:graphic>
          <a:graphicData uri="http://schemas.openxmlformats.org/presentationml/2006/ole">
            <mc:AlternateContent xmlns:mc="http://schemas.openxmlformats.org/markup-compatibility/2006">
              <mc:Choice xmlns:v="urn:schemas-microsoft-com:vml" Requires="v">
                <p:oleObj spid="_x0000_s158855" name="Equation" r:id="rId11" imgW="850680" imgH="419040" progId="Equation.3">
                  <p:embed/>
                </p:oleObj>
              </mc:Choice>
              <mc:Fallback>
                <p:oleObj name="Equation" r:id="rId11" imgW="850680" imgH="41904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457950" y="1685925"/>
                        <a:ext cx="8509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3" name="Text Box 19"/>
          <p:cNvSpPr txBox="1">
            <a:spLocks noChangeArrowheads="1"/>
          </p:cNvSpPr>
          <p:nvPr/>
        </p:nvSpPr>
        <p:spPr bwMode="auto">
          <a:xfrm>
            <a:off x="5969000" y="1724025"/>
            <a:ext cx="5969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for</a:t>
            </a:r>
            <a:endParaRPr lang="en-US" sz="1800" b="1" dirty="0"/>
          </a:p>
        </p:txBody>
      </p:sp>
      <p:graphicFrame>
        <p:nvGraphicFramePr>
          <p:cNvPr id="34" name="Object 6"/>
          <p:cNvGraphicFramePr>
            <a:graphicFrameLocks noChangeAspect="1"/>
          </p:cNvGraphicFramePr>
          <p:nvPr>
            <p:extLst>
              <p:ext uri="{D42A27DB-BD31-4B8C-83A1-F6EECF244321}">
                <p14:modId xmlns:p14="http://schemas.microsoft.com/office/powerpoint/2010/main" val="3760401240"/>
              </p:ext>
            </p:extLst>
          </p:nvPr>
        </p:nvGraphicFramePr>
        <p:xfrm>
          <a:off x="774700" y="600075"/>
          <a:ext cx="2768600" cy="838200"/>
        </p:xfrm>
        <a:graphic>
          <a:graphicData uri="http://schemas.openxmlformats.org/presentationml/2006/ole">
            <mc:AlternateContent xmlns:mc="http://schemas.openxmlformats.org/markup-compatibility/2006">
              <mc:Choice xmlns:v="urn:schemas-microsoft-com:vml" Requires="v">
                <p:oleObj spid="_x0000_s158856" name="Equation" r:id="rId13" imgW="2768400" imgH="838080" progId="Equation.3">
                  <p:embed/>
                </p:oleObj>
              </mc:Choice>
              <mc:Fallback>
                <p:oleObj name="Equation" r:id="rId13" imgW="2768400" imgH="83808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74700" y="600075"/>
                        <a:ext cx="27686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5" name="Object 10"/>
          <p:cNvGraphicFramePr>
            <a:graphicFrameLocks noChangeAspect="1"/>
          </p:cNvGraphicFramePr>
          <p:nvPr>
            <p:extLst>
              <p:ext uri="{D42A27DB-BD31-4B8C-83A1-F6EECF244321}">
                <p14:modId xmlns:p14="http://schemas.microsoft.com/office/powerpoint/2010/main" val="3026709730"/>
              </p:ext>
            </p:extLst>
          </p:nvPr>
        </p:nvGraphicFramePr>
        <p:xfrm>
          <a:off x="4982400" y="600075"/>
          <a:ext cx="2882900" cy="838200"/>
        </p:xfrm>
        <a:graphic>
          <a:graphicData uri="http://schemas.openxmlformats.org/presentationml/2006/ole">
            <mc:AlternateContent xmlns:mc="http://schemas.openxmlformats.org/markup-compatibility/2006">
              <mc:Choice xmlns:v="urn:schemas-microsoft-com:vml" Requires="v">
                <p:oleObj spid="_x0000_s158857" name="Equation" r:id="rId15" imgW="2882880" imgH="838080" progId="Equation.3">
                  <p:embed/>
                </p:oleObj>
              </mc:Choice>
              <mc:Fallback>
                <p:oleObj name="Equation" r:id="rId15" imgW="2882880" imgH="83808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982400" y="600075"/>
                        <a:ext cx="28829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58734" name="Rectangle 14"/>
          <p:cNvSpPr>
            <a:spLocks noChangeArrowheads="1"/>
          </p:cNvSpPr>
          <p:nvPr/>
        </p:nvSpPr>
        <p:spPr bwMode="auto">
          <a:xfrm>
            <a:off x="3429000" y="3933825"/>
            <a:ext cx="5562600" cy="15240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7710" name="Text Box 1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Substituting for </a:t>
            </a:r>
            <a:r>
              <a:rPr lang="en-US" sz="1500" b="1" i="1"/>
              <a:t>Y</a:t>
            </a:r>
            <a:r>
              <a:rPr lang="en-US" sz="1500" b="1" i="1" baseline="-25000"/>
              <a:t>i</a:t>
            </a:r>
            <a:r>
              <a:rPr lang="en-US" sz="1500" b="1"/>
              <a:t>, we obtain the expression shown.</a:t>
            </a:r>
            <a:endParaRPr lang="en-GB" sz="1500" b="1">
              <a:latin typeface="Times New Roman" pitchFamily="18" charset="0"/>
            </a:endParaRPr>
          </a:p>
        </p:txBody>
      </p:sp>
      <p:sp>
        <p:nvSpPr>
          <p:cNvPr id="157717" name="Text Box 2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10</a:t>
            </a:r>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SAMPLE SELECTION BIAS</a:t>
            </a:r>
            <a:endParaRPr lang="en-GB" sz="1600" dirty="0">
              <a:latin typeface="Times New Roman" pitchFamily="18" charset="0"/>
            </a:endParaRPr>
          </a:p>
        </p:txBody>
      </p:sp>
      <p:sp>
        <p:nvSpPr>
          <p:cNvPr id="23" name="Rectangle 5"/>
          <p:cNvSpPr>
            <a:spLocks noChangeArrowheads="1"/>
          </p:cNvSpPr>
          <p:nvPr/>
        </p:nvSpPr>
        <p:spPr bwMode="auto">
          <a:xfrm>
            <a:off x="0" y="1633048"/>
            <a:ext cx="9144000" cy="976801"/>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4" name="Rectangle 5"/>
          <p:cNvSpPr>
            <a:spLocks noChangeArrowheads="1"/>
          </p:cNvSpPr>
          <p:nvPr/>
        </p:nvSpPr>
        <p:spPr bwMode="auto">
          <a:xfrm>
            <a:off x="0" y="547198"/>
            <a:ext cx="9144000" cy="976801"/>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5" name="Rectangle 5"/>
          <p:cNvSpPr>
            <a:spLocks noChangeArrowheads="1"/>
          </p:cNvSpPr>
          <p:nvPr/>
        </p:nvSpPr>
        <p:spPr bwMode="auto">
          <a:xfrm>
            <a:off x="0" y="2718000"/>
            <a:ext cx="9144000" cy="1024426"/>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6" name="Rectangle 5"/>
          <p:cNvSpPr>
            <a:spLocks noChangeArrowheads="1"/>
          </p:cNvSpPr>
          <p:nvPr/>
        </p:nvSpPr>
        <p:spPr bwMode="auto">
          <a:xfrm>
            <a:off x="0" y="3851999"/>
            <a:ext cx="9144000" cy="1699200"/>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27" name="Object 9"/>
          <p:cNvGraphicFramePr>
            <a:graphicFrameLocks noChangeAspect="1"/>
          </p:cNvGraphicFramePr>
          <p:nvPr>
            <p:extLst>
              <p:ext uri="{D42A27DB-BD31-4B8C-83A1-F6EECF244321}">
                <p14:modId xmlns:p14="http://schemas.microsoft.com/office/powerpoint/2010/main" val="2818746763"/>
              </p:ext>
            </p:extLst>
          </p:nvPr>
        </p:nvGraphicFramePr>
        <p:xfrm>
          <a:off x="188913" y="4005975"/>
          <a:ext cx="8701087" cy="1422400"/>
        </p:xfrm>
        <a:graphic>
          <a:graphicData uri="http://schemas.openxmlformats.org/presentationml/2006/ole">
            <mc:AlternateContent xmlns:mc="http://schemas.openxmlformats.org/markup-compatibility/2006">
              <mc:Choice xmlns:v="urn:schemas-microsoft-com:vml" Requires="v">
                <p:oleObj spid="_x0000_s157827" name="Equation" r:id="rId3" imgW="8699400" imgH="1422360" progId="Equation.3">
                  <p:embed/>
                </p:oleObj>
              </mc:Choice>
              <mc:Fallback>
                <p:oleObj name="Equation" r:id="rId3" imgW="8699400" imgH="1422360" progId="Equation.3">
                  <p:embed/>
                  <p:pic>
                    <p:nvPicPr>
                      <p:cNvPr id="0" name=""/>
                      <p:cNvPicPr>
                        <a:picLocks noChangeAspect="1" noChangeArrowheads="1"/>
                      </p:cNvPicPr>
                      <p:nvPr/>
                    </p:nvPicPr>
                    <p:blipFill>
                      <a:blip r:embed="rId4"/>
                      <a:srcRect/>
                      <a:stretch>
                        <a:fillRect/>
                      </a:stretch>
                    </p:blipFill>
                    <p:spPr bwMode="auto">
                      <a:xfrm>
                        <a:off x="188913" y="4005975"/>
                        <a:ext cx="8701087" cy="1422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10"/>
          <p:cNvGraphicFramePr>
            <a:graphicFrameLocks noChangeAspect="1"/>
          </p:cNvGraphicFramePr>
          <p:nvPr>
            <p:extLst>
              <p:ext uri="{D42A27DB-BD31-4B8C-83A1-F6EECF244321}">
                <p14:modId xmlns:p14="http://schemas.microsoft.com/office/powerpoint/2010/main" val="3152022450"/>
              </p:ext>
            </p:extLst>
          </p:nvPr>
        </p:nvGraphicFramePr>
        <p:xfrm>
          <a:off x="1693863" y="2779200"/>
          <a:ext cx="6237287" cy="838200"/>
        </p:xfrm>
        <a:graphic>
          <a:graphicData uri="http://schemas.openxmlformats.org/presentationml/2006/ole">
            <mc:AlternateContent xmlns:mc="http://schemas.openxmlformats.org/markup-compatibility/2006">
              <mc:Choice xmlns:v="urn:schemas-microsoft-com:vml" Requires="v">
                <p:oleObj spid="_x0000_s157828" name="Equation" r:id="rId5" imgW="6235560" imgH="838080" progId="Equation.3">
                  <p:embed/>
                </p:oleObj>
              </mc:Choice>
              <mc:Fallback>
                <p:oleObj name="Equation" r:id="rId5" imgW="6235560" imgH="838080" progId="Equation.3">
                  <p:embed/>
                  <p:pic>
                    <p:nvPicPr>
                      <p:cNvPr id="0" name=""/>
                      <p:cNvPicPr>
                        <a:picLocks noChangeAspect="1" noChangeArrowheads="1"/>
                      </p:cNvPicPr>
                      <p:nvPr/>
                    </p:nvPicPr>
                    <p:blipFill>
                      <a:blip r:embed="rId6"/>
                      <a:srcRect/>
                      <a:stretch>
                        <a:fillRect/>
                      </a:stretch>
                    </p:blipFill>
                    <p:spPr bwMode="auto">
                      <a:xfrm>
                        <a:off x="1693863" y="2779200"/>
                        <a:ext cx="6237287"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9" name="Object 15"/>
          <p:cNvGraphicFramePr>
            <a:graphicFrameLocks noChangeAspect="1"/>
          </p:cNvGraphicFramePr>
          <p:nvPr>
            <p:extLst>
              <p:ext uri="{D42A27DB-BD31-4B8C-83A1-F6EECF244321}">
                <p14:modId xmlns:p14="http://schemas.microsoft.com/office/powerpoint/2010/main" val="9983373"/>
              </p:ext>
            </p:extLst>
          </p:nvPr>
        </p:nvGraphicFramePr>
        <p:xfrm>
          <a:off x="7013575" y="2116138"/>
          <a:ext cx="850900" cy="419100"/>
        </p:xfrm>
        <a:graphic>
          <a:graphicData uri="http://schemas.openxmlformats.org/presentationml/2006/ole">
            <mc:AlternateContent xmlns:mc="http://schemas.openxmlformats.org/markup-compatibility/2006">
              <mc:Choice xmlns:v="urn:schemas-microsoft-com:vml" Requires="v">
                <p:oleObj spid="_x0000_s157829" name="Equation" r:id="rId7" imgW="850680" imgH="419040" progId="Equation.3">
                  <p:embed/>
                </p:oleObj>
              </mc:Choice>
              <mc:Fallback>
                <p:oleObj name="Equation" r:id="rId7" imgW="85068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13575" y="2116138"/>
                        <a:ext cx="8509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 name="Text Box 16"/>
          <p:cNvSpPr txBox="1">
            <a:spLocks noChangeArrowheads="1"/>
          </p:cNvSpPr>
          <p:nvPr/>
        </p:nvSpPr>
        <p:spPr bwMode="auto">
          <a:xfrm>
            <a:off x="4962675" y="2079625"/>
            <a:ext cx="2209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2400" b="1" i="1" dirty="0">
                <a:latin typeface="Times New Roman" pitchFamily="18" charset="0"/>
              </a:rPr>
              <a:t>Y</a:t>
            </a:r>
            <a:r>
              <a:rPr lang="en-GB" sz="2400" b="1" i="1" baseline="-25000" dirty="0">
                <a:latin typeface="Times New Roman" pitchFamily="18" charset="0"/>
              </a:rPr>
              <a:t>i</a:t>
            </a:r>
            <a:r>
              <a:rPr lang="en-GB" sz="1800" b="1" dirty="0"/>
              <a:t>  unobserved if</a:t>
            </a:r>
            <a:endParaRPr lang="en-US" sz="1800" b="1" dirty="0"/>
          </a:p>
        </p:txBody>
      </p:sp>
      <p:graphicFrame>
        <p:nvGraphicFramePr>
          <p:cNvPr id="31" name="Object 17"/>
          <p:cNvGraphicFramePr>
            <a:graphicFrameLocks noChangeAspect="1"/>
          </p:cNvGraphicFramePr>
          <p:nvPr>
            <p:extLst>
              <p:ext uri="{D42A27DB-BD31-4B8C-83A1-F6EECF244321}">
                <p14:modId xmlns:p14="http://schemas.microsoft.com/office/powerpoint/2010/main" val="2726972544"/>
              </p:ext>
            </p:extLst>
          </p:nvPr>
        </p:nvGraphicFramePr>
        <p:xfrm>
          <a:off x="5054600" y="1685925"/>
          <a:ext cx="914400" cy="419100"/>
        </p:xfrm>
        <a:graphic>
          <a:graphicData uri="http://schemas.openxmlformats.org/presentationml/2006/ole">
            <mc:AlternateContent xmlns:mc="http://schemas.openxmlformats.org/markup-compatibility/2006">
              <mc:Choice xmlns:v="urn:schemas-microsoft-com:vml" Requires="v">
                <p:oleObj spid="_x0000_s157830" name="Equation" r:id="rId9" imgW="914400" imgH="419040" progId="Equation.3">
                  <p:embed/>
                </p:oleObj>
              </mc:Choice>
              <mc:Fallback>
                <p:oleObj name="Equation" r:id="rId9" imgW="914400" imgH="41904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054600" y="1685925"/>
                        <a:ext cx="9144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2" name="Object 18"/>
          <p:cNvGraphicFramePr>
            <a:graphicFrameLocks noChangeAspect="1"/>
          </p:cNvGraphicFramePr>
          <p:nvPr>
            <p:extLst>
              <p:ext uri="{D42A27DB-BD31-4B8C-83A1-F6EECF244321}">
                <p14:modId xmlns:p14="http://schemas.microsoft.com/office/powerpoint/2010/main" val="1915297656"/>
              </p:ext>
            </p:extLst>
          </p:nvPr>
        </p:nvGraphicFramePr>
        <p:xfrm>
          <a:off x="6457950" y="1685925"/>
          <a:ext cx="850900" cy="419100"/>
        </p:xfrm>
        <a:graphic>
          <a:graphicData uri="http://schemas.openxmlformats.org/presentationml/2006/ole">
            <mc:AlternateContent xmlns:mc="http://schemas.openxmlformats.org/markup-compatibility/2006">
              <mc:Choice xmlns:v="urn:schemas-microsoft-com:vml" Requires="v">
                <p:oleObj spid="_x0000_s157831" name="Equation" r:id="rId11" imgW="850680" imgH="419040" progId="Equation.3">
                  <p:embed/>
                </p:oleObj>
              </mc:Choice>
              <mc:Fallback>
                <p:oleObj name="Equation" r:id="rId11" imgW="850680" imgH="41904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457950" y="1685925"/>
                        <a:ext cx="8509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3" name="Text Box 19"/>
          <p:cNvSpPr txBox="1">
            <a:spLocks noChangeArrowheads="1"/>
          </p:cNvSpPr>
          <p:nvPr/>
        </p:nvSpPr>
        <p:spPr bwMode="auto">
          <a:xfrm>
            <a:off x="5969000" y="1724025"/>
            <a:ext cx="5969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for</a:t>
            </a:r>
            <a:endParaRPr lang="en-US" sz="1800" b="1" dirty="0"/>
          </a:p>
        </p:txBody>
      </p:sp>
      <p:graphicFrame>
        <p:nvGraphicFramePr>
          <p:cNvPr id="34" name="Object 6"/>
          <p:cNvGraphicFramePr>
            <a:graphicFrameLocks noChangeAspect="1"/>
          </p:cNvGraphicFramePr>
          <p:nvPr>
            <p:extLst>
              <p:ext uri="{D42A27DB-BD31-4B8C-83A1-F6EECF244321}">
                <p14:modId xmlns:p14="http://schemas.microsoft.com/office/powerpoint/2010/main" val="3760401240"/>
              </p:ext>
            </p:extLst>
          </p:nvPr>
        </p:nvGraphicFramePr>
        <p:xfrm>
          <a:off x="774700" y="600075"/>
          <a:ext cx="2768600" cy="838200"/>
        </p:xfrm>
        <a:graphic>
          <a:graphicData uri="http://schemas.openxmlformats.org/presentationml/2006/ole">
            <mc:AlternateContent xmlns:mc="http://schemas.openxmlformats.org/markup-compatibility/2006">
              <mc:Choice xmlns:v="urn:schemas-microsoft-com:vml" Requires="v">
                <p:oleObj spid="_x0000_s157832" name="Equation" r:id="rId13" imgW="2768400" imgH="838080" progId="Equation.3">
                  <p:embed/>
                </p:oleObj>
              </mc:Choice>
              <mc:Fallback>
                <p:oleObj name="Equation" r:id="rId13" imgW="2768400" imgH="83808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74700" y="600075"/>
                        <a:ext cx="27686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5" name="Object 10"/>
          <p:cNvGraphicFramePr>
            <a:graphicFrameLocks noChangeAspect="1"/>
          </p:cNvGraphicFramePr>
          <p:nvPr>
            <p:extLst>
              <p:ext uri="{D42A27DB-BD31-4B8C-83A1-F6EECF244321}">
                <p14:modId xmlns:p14="http://schemas.microsoft.com/office/powerpoint/2010/main" val="3026709730"/>
              </p:ext>
            </p:extLst>
          </p:nvPr>
        </p:nvGraphicFramePr>
        <p:xfrm>
          <a:off x="4982400" y="600075"/>
          <a:ext cx="2882900" cy="838200"/>
        </p:xfrm>
        <a:graphic>
          <a:graphicData uri="http://schemas.openxmlformats.org/presentationml/2006/ole">
            <mc:AlternateContent xmlns:mc="http://schemas.openxmlformats.org/markup-compatibility/2006">
              <mc:Choice xmlns:v="urn:schemas-microsoft-com:vml" Requires="v">
                <p:oleObj spid="_x0000_s157833" name="Equation" r:id="rId15" imgW="2882880" imgH="838080" progId="Equation.3">
                  <p:embed/>
                </p:oleObj>
              </mc:Choice>
              <mc:Fallback>
                <p:oleObj name="Equation" r:id="rId15" imgW="2882880" imgH="83808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982400" y="600075"/>
                        <a:ext cx="28829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57709" name="Rectangle 13"/>
          <p:cNvSpPr>
            <a:spLocks noChangeArrowheads="1"/>
          </p:cNvSpPr>
          <p:nvPr/>
        </p:nvSpPr>
        <p:spPr bwMode="auto">
          <a:xfrm>
            <a:off x="3352800" y="4686300"/>
            <a:ext cx="5105400" cy="7620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5"/>
          <p:cNvSpPr>
            <a:spLocks noChangeArrowheads="1"/>
          </p:cNvSpPr>
          <p:nvPr/>
        </p:nvSpPr>
        <p:spPr bwMode="auto">
          <a:xfrm>
            <a:off x="0" y="1633048"/>
            <a:ext cx="9144000" cy="976801"/>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2" name="Rectangle 5"/>
          <p:cNvSpPr>
            <a:spLocks noChangeArrowheads="1"/>
          </p:cNvSpPr>
          <p:nvPr/>
        </p:nvSpPr>
        <p:spPr bwMode="auto">
          <a:xfrm>
            <a:off x="0" y="547198"/>
            <a:ext cx="9144000" cy="976801"/>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7" name="Rectangle 5"/>
          <p:cNvSpPr>
            <a:spLocks noChangeArrowheads="1"/>
          </p:cNvSpPr>
          <p:nvPr/>
        </p:nvSpPr>
        <p:spPr bwMode="auto">
          <a:xfrm>
            <a:off x="0" y="2718000"/>
            <a:ext cx="9144000" cy="1024426"/>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6" name="Rectangle 5"/>
          <p:cNvSpPr>
            <a:spLocks noChangeArrowheads="1"/>
          </p:cNvSpPr>
          <p:nvPr/>
        </p:nvSpPr>
        <p:spPr bwMode="auto">
          <a:xfrm>
            <a:off x="0" y="3851999"/>
            <a:ext cx="9144000" cy="16992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1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667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The first two components of </a:t>
            </a:r>
            <a:r>
              <a:rPr lang="en-US" sz="1500" b="1" i="1"/>
              <a:t>Y</a:t>
            </a:r>
            <a:r>
              <a:rPr lang="en-US" sz="1500" b="1" i="1" baseline="-25000"/>
              <a:t>i</a:t>
            </a:r>
            <a:r>
              <a:rPr lang="en-US" sz="1500" b="1"/>
              <a:t> are not affected by taking expectations.  The expected value of </a:t>
            </a:r>
            <a:r>
              <a:rPr lang="en-US" sz="1500" b="1" i="1"/>
              <a:t>u</a:t>
            </a:r>
            <a:r>
              <a:rPr lang="en-US" sz="1500" b="1" i="1" baseline="-25000"/>
              <a:t>i</a:t>
            </a:r>
            <a:r>
              <a:rPr lang="en-US" sz="1500" b="1"/>
              <a:t> is as shown above. </a:t>
            </a:r>
            <a:endParaRPr lang="en-GB" sz="1500" b="1">
              <a:latin typeface="Times New Roman" pitchFamily="18" charset="0"/>
            </a:endParaRPr>
          </a:p>
        </p:txBody>
      </p:sp>
      <p:graphicFrame>
        <p:nvGraphicFramePr>
          <p:cNvPr id="156681" name="Object 9"/>
          <p:cNvGraphicFramePr>
            <a:graphicFrameLocks noChangeAspect="1"/>
          </p:cNvGraphicFramePr>
          <p:nvPr>
            <p:extLst>
              <p:ext uri="{D42A27DB-BD31-4B8C-83A1-F6EECF244321}">
                <p14:modId xmlns:p14="http://schemas.microsoft.com/office/powerpoint/2010/main" val="1753357713"/>
              </p:ext>
            </p:extLst>
          </p:nvPr>
        </p:nvGraphicFramePr>
        <p:xfrm>
          <a:off x="188913" y="4005975"/>
          <a:ext cx="8701087" cy="1422400"/>
        </p:xfrm>
        <a:graphic>
          <a:graphicData uri="http://schemas.openxmlformats.org/presentationml/2006/ole">
            <mc:AlternateContent xmlns:mc="http://schemas.openxmlformats.org/markup-compatibility/2006">
              <mc:Choice xmlns:v="urn:schemas-microsoft-com:vml" Requires="v">
                <p:oleObj spid="_x0000_s179332" name="Equation" r:id="rId3" imgW="8699400" imgH="1422360" progId="Equation.3">
                  <p:embed/>
                </p:oleObj>
              </mc:Choice>
              <mc:Fallback>
                <p:oleObj name="Equation" r:id="rId3" imgW="8699400" imgH="1422360" progId="Equation.3">
                  <p:embed/>
                  <p:pic>
                    <p:nvPicPr>
                      <p:cNvPr id="0" name="Object 9"/>
                      <p:cNvPicPr>
                        <a:picLocks noChangeAspect="1" noChangeArrowheads="1"/>
                      </p:cNvPicPr>
                      <p:nvPr/>
                    </p:nvPicPr>
                    <p:blipFill>
                      <a:blip r:embed="rId4"/>
                      <a:srcRect/>
                      <a:stretch>
                        <a:fillRect/>
                      </a:stretch>
                    </p:blipFill>
                    <p:spPr bwMode="auto">
                      <a:xfrm>
                        <a:off x="188913" y="4005975"/>
                        <a:ext cx="8701087" cy="1422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6682" name="Object 10"/>
          <p:cNvGraphicFramePr>
            <a:graphicFrameLocks noChangeAspect="1"/>
          </p:cNvGraphicFramePr>
          <p:nvPr>
            <p:extLst>
              <p:ext uri="{D42A27DB-BD31-4B8C-83A1-F6EECF244321}">
                <p14:modId xmlns:p14="http://schemas.microsoft.com/office/powerpoint/2010/main" val="3930773654"/>
              </p:ext>
            </p:extLst>
          </p:nvPr>
        </p:nvGraphicFramePr>
        <p:xfrm>
          <a:off x="1693863" y="2779200"/>
          <a:ext cx="6237287" cy="838200"/>
        </p:xfrm>
        <a:graphic>
          <a:graphicData uri="http://schemas.openxmlformats.org/presentationml/2006/ole">
            <mc:AlternateContent xmlns:mc="http://schemas.openxmlformats.org/markup-compatibility/2006">
              <mc:Choice xmlns:v="urn:schemas-microsoft-com:vml" Requires="v">
                <p:oleObj spid="_x0000_s179333" name="Equation" r:id="rId5" imgW="6235560" imgH="838080" progId="Equation.3">
                  <p:embed/>
                </p:oleObj>
              </mc:Choice>
              <mc:Fallback>
                <p:oleObj name="Equation" r:id="rId5" imgW="6235560" imgH="838080" progId="Equation.3">
                  <p:embed/>
                  <p:pic>
                    <p:nvPicPr>
                      <p:cNvPr id="0" name="Object 10"/>
                      <p:cNvPicPr>
                        <a:picLocks noChangeAspect="1" noChangeArrowheads="1"/>
                      </p:cNvPicPr>
                      <p:nvPr/>
                    </p:nvPicPr>
                    <p:blipFill>
                      <a:blip r:embed="rId6"/>
                      <a:srcRect/>
                      <a:stretch>
                        <a:fillRect/>
                      </a:stretch>
                    </p:blipFill>
                    <p:spPr bwMode="auto">
                      <a:xfrm>
                        <a:off x="1693863" y="2779200"/>
                        <a:ext cx="6237287"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6687" name="Object 15"/>
          <p:cNvGraphicFramePr>
            <a:graphicFrameLocks noChangeAspect="1"/>
          </p:cNvGraphicFramePr>
          <p:nvPr>
            <p:extLst>
              <p:ext uri="{D42A27DB-BD31-4B8C-83A1-F6EECF244321}">
                <p14:modId xmlns:p14="http://schemas.microsoft.com/office/powerpoint/2010/main" val="1312758543"/>
              </p:ext>
            </p:extLst>
          </p:nvPr>
        </p:nvGraphicFramePr>
        <p:xfrm>
          <a:off x="7013575" y="2116138"/>
          <a:ext cx="850900" cy="419100"/>
        </p:xfrm>
        <a:graphic>
          <a:graphicData uri="http://schemas.openxmlformats.org/presentationml/2006/ole">
            <mc:AlternateContent xmlns:mc="http://schemas.openxmlformats.org/markup-compatibility/2006">
              <mc:Choice xmlns:v="urn:schemas-microsoft-com:vml" Requires="v">
                <p:oleObj spid="_x0000_s179334" name="Equation" r:id="rId7" imgW="850680" imgH="419040" progId="Equation.3">
                  <p:embed/>
                </p:oleObj>
              </mc:Choice>
              <mc:Fallback>
                <p:oleObj name="Equation" r:id="rId7" imgW="850680" imgH="419040" progId="Equation.3">
                  <p:embed/>
                  <p:pic>
                    <p:nvPicPr>
                      <p:cNvPr id="0" name="Object 1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13575" y="2116138"/>
                        <a:ext cx="8509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6688" name="Text Box 16"/>
          <p:cNvSpPr txBox="1">
            <a:spLocks noChangeArrowheads="1"/>
          </p:cNvSpPr>
          <p:nvPr/>
        </p:nvSpPr>
        <p:spPr bwMode="auto">
          <a:xfrm>
            <a:off x="4962675" y="2079625"/>
            <a:ext cx="2209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2400" b="1" i="1" dirty="0">
                <a:latin typeface="Times New Roman" pitchFamily="18" charset="0"/>
              </a:rPr>
              <a:t>Y</a:t>
            </a:r>
            <a:r>
              <a:rPr lang="en-GB" sz="2400" b="1" i="1" baseline="-25000" dirty="0">
                <a:latin typeface="Times New Roman" pitchFamily="18" charset="0"/>
              </a:rPr>
              <a:t>i</a:t>
            </a:r>
            <a:r>
              <a:rPr lang="en-GB" sz="1800" b="1" dirty="0"/>
              <a:t>  unobserved if</a:t>
            </a:r>
            <a:endParaRPr lang="en-US" sz="1800" b="1" dirty="0"/>
          </a:p>
        </p:txBody>
      </p:sp>
      <p:graphicFrame>
        <p:nvGraphicFramePr>
          <p:cNvPr id="156689" name="Object 17"/>
          <p:cNvGraphicFramePr>
            <a:graphicFrameLocks noChangeAspect="1"/>
          </p:cNvGraphicFramePr>
          <p:nvPr>
            <p:extLst>
              <p:ext uri="{D42A27DB-BD31-4B8C-83A1-F6EECF244321}">
                <p14:modId xmlns:p14="http://schemas.microsoft.com/office/powerpoint/2010/main" val="4061473931"/>
              </p:ext>
            </p:extLst>
          </p:nvPr>
        </p:nvGraphicFramePr>
        <p:xfrm>
          <a:off x="5054600" y="1685925"/>
          <a:ext cx="914400" cy="419100"/>
        </p:xfrm>
        <a:graphic>
          <a:graphicData uri="http://schemas.openxmlformats.org/presentationml/2006/ole">
            <mc:AlternateContent xmlns:mc="http://schemas.openxmlformats.org/markup-compatibility/2006">
              <mc:Choice xmlns:v="urn:schemas-microsoft-com:vml" Requires="v">
                <p:oleObj spid="_x0000_s179335" name="Equation" r:id="rId9" imgW="914400" imgH="419040" progId="Equation.3">
                  <p:embed/>
                </p:oleObj>
              </mc:Choice>
              <mc:Fallback>
                <p:oleObj name="Equation" r:id="rId9" imgW="914400" imgH="419040" progId="Equation.3">
                  <p:embed/>
                  <p:pic>
                    <p:nvPicPr>
                      <p:cNvPr id="0" name="Object 1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054600" y="1685925"/>
                        <a:ext cx="9144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6690" name="Object 18"/>
          <p:cNvGraphicFramePr>
            <a:graphicFrameLocks noChangeAspect="1"/>
          </p:cNvGraphicFramePr>
          <p:nvPr>
            <p:extLst>
              <p:ext uri="{D42A27DB-BD31-4B8C-83A1-F6EECF244321}">
                <p14:modId xmlns:p14="http://schemas.microsoft.com/office/powerpoint/2010/main" val="2979706336"/>
              </p:ext>
            </p:extLst>
          </p:nvPr>
        </p:nvGraphicFramePr>
        <p:xfrm>
          <a:off x="6457950" y="1685925"/>
          <a:ext cx="850900" cy="419100"/>
        </p:xfrm>
        <a:graphic>
          <a:graphicData uri="http://schemas.openxmlformats.org/presentationml/2006/ole">
            <mc:AlternateContent xmlns:mc="http://schemas.openxmlformats.org/markup-compatibility/2006">
              <mc:Choice xmlns:v="urn:schemas-microsoft-com:vml" Requires="v">
                <p:oleObj spid="_x0000_s179336" name="Equation" r:id="rId11" imgW="850680" imgH="419040" progId="Equation.3">
                  <p:embed/>
                </p:oleObj>
              </mc:Choice>
              <mc:Fallback>
                <p:oleObj name="Equation" r:id="rId11" imgW="850680" imgH="419040" progId="Equation.3">
                  <p:embed/>
                  <p:pic>
                    <p:nvPicPr>
                      <p:cNvPr id="0" name="Object 1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457950" y="1685925"/>
                        <a:ext cx="8509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6691" name="Text Box 19"/>
          <p:cNvSpPr txBox="1">
            <a:spLocks noChangeArrowheads="1"/>
          </p:cNvSpPr>
          <p:nvPr/>
        </p:nvSpPr>
        <p:spPr bwMode="auto">
          <a:xfrm>
            <a:off x="5969000" y="1724025"/>
            <a:ext cx="5969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for</a:t>
            </a:r>
            <a:endParaRPr lang="en-US" sz="1800" b="1" dirty="0"/>
          </a:p>
        </p:txBody>
      </p:sp>
      <p:sp>
        <p:nvSpPr>
          <p:cNvPr id="156692" name="Text Box 2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11</a:t>
            </a:r>
          </a:p>
        </p:txBody>
      </p:sp>
      <p:sp>
        <p:nvSpPr>
          <p:cNvPr id="2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SAMPLE SELECTION BIAS</a:t>
            </a:r>
            <a:endParaRPr lang="en-GB" sz="1600" dirty="0">
              <a:latin typeface="Times New Roman" pitchFamily="18" charset="0"/>
            </a:endParaRPr>
          </a:p>
        </p:txBody>
      </p:sp>
      <p:graphicFrame>
        <p:nvGraphicFramePr>
          <p:cNvPr id="23" name="Object 6"/>
          <p:cNvGraphicFramePr>
            <a:graphicFrameLocks noChangeAspect="1"/>
          </p:cNvGraphicFramePr>
          <p:nvPr>
            <p:extLst>
              <p:ext uri="{D42A27DB-BD31-4B8C-83A1-F6EECF244321}">
                <p14:modId xmlns:p14="http://schemas.microsoft.com/office/powerpoint/2010/main" val="806635435"/>
              </p:ext>
            </p:extLst>
          </p:nvPr>
        </p:nvGraphicFramePr>
        <p:xfrm>
          <a:off x="774700" y="600075"/>
          <a:ext cx="2768600" cy="838200"/>
        </p:xfrm>
        <a:graphic>
          <a:graphicData uri="http://schemas.openxmlformats.org/presentationml/2006/ole">
            <mc:AlternateContent xmlns:mc="http://schemas.openxmlformats.org/markup-compatibility/2006">
              <mc:Choice xmlns:v="urn:schemas-microsoft-com:vml" Requires="v">
                <p:oleObj spid="_x0000_s179337" name="Equation" r:id="rId13" imgW="2768400" imgH="838080" progId="Equation.3">
                  <p:embed/>
                </p:oleObj>
              </mc:Choice>
              <mc:Fallback>
                <p:oleObj name="Equation" r:id="rId13" imgW="2768400" imgH="83808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74700" y="600075"/>
                        <a:ext cx="27686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4" name="Object 10"/>
          <p:cNvGraphicFramePr>
            <a:graphicFrameLocks noChangeAspect="1"/>
          </p:cNvGraphicFramePr>
          <p:nvPr>
            <p:extLst>
              <p:ext uri="{D42A27DB-BD31-4B8C-83A1-F6EECF244321}">
                <p14:modId xmlns:p14="http://schemas.microsoft.com/office/powerpoint/2010/main" val="3385074925"/>
              </p:ext>
            </p:extLst>
          </p:nvPr>
        </p:nvGraphicFramePr>
        <p:xfrm>
          <a:off x="4982400" y="600075"/>
          <a:ext cx="2882900" cy="838200"/>
        </p:xfrm>
        <a:graphic>
          <a:graphicData uri="http://schemas.openxmlformats.org/presentationml/2006/ole">
            <mc:AlternateContent xmlns:mc="http://schemas.openxmlformats.org/markup-compatibility/2006">
              <mc:Choice xmlns:v="urn:schemas-microsoft-com:vml" Requires="v">
                <p:oleObj spid="_x0000_s179338" name="Equation" r:id="rId15" imgW="2882880" imgH="838080" progId="Equation.3">
                  <p:embed/>
                </p:oleObj>
              </mc:Choice>
              <mc:Fallback>
                <p:oleObj name="Equation" r:id="rId15" imgW="2882880" imgH="83808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982400" y="600075"/>
                        <a:ext cx="28829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5902" name="Text Box 1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If the random component of the selection process is distributed independently of the random component of the function for </a:t>
            </a:r>
            <a:r>
              <a:rPr lang="en-US" sz="1500" b="1" i="1"/>
              <a:t>Y</a:t>
            </a:r>
            <a:r>
              <a:rPr lang="en-US" sz="1500" b="1"/>
              <a:t>, the population covariance of </a:t>
            </a:r>
            <a:r>
              <a:rPr lang="en-US" sz="1500" b="1" i="1">
                <a:latin typeface="Symbol" pitchFamily="18" charset="2"/>
              </a:rPr>
              <a:t>e</a:t>
            </a:r>
            <a:r>
              <a:rPr lang="en-US" sz="1500" b="1"/>
              <a:t> and </a:t>
            </a:r>
            <a:r>
              <a:rPr lang="en-US" sz="1500" b="1" i="1"/>
              <a:t>u</a:t>
            </a:r>
            <a:r>
              <a:rPr lang="en-US" sz="1500" b="1"/>
              <a:t> will be 0 and the term involving the inverse of Mills' ratio drops out.</a:t>
            </a:r>
            <a:endParaRPr lang="en-GB" sz="1500" b="1">
              <a:latin typeface="Times New Roman" pitchFamily="18" charset="0"/>
            </a:endParaRPr>
          </a:p>
        </p:txBody>
      </p:sp>
      <p:sp>
        <p:nvSpPr>
          <p:cNvPr id="165909" name="Text Box 2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12</a:t>
            </a:r>
          </a:p>
        </p:txBody>
      </p:sp>
      <p:sp>
        <p:nvSpPr>
          <p:cNvPr id="2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SAMPLE SELECTION BIAS</a:t>
            </a:r>
            <a:endParaRPr lang="en-GB" sz="1600" dirty="0">
              <a:latin typeface="Times New Roman" pitchFamily="18" charset="0"/>
            </a:endParaRPr>
          </a:p>
        </p:txBody>
      </p:sp>
      <p:sp>
        <p:nvSpPr>
          <p:cNvPr id="24" name="Rectangle 5"/>
          <p:cNvSpPr>
            <a:spLocks noChangeArrowheads="1"/>
          </p:cNvSpPr>
          <p:nvPr/>
        </p:nvSpPr>
        <p:spPr bwMode="auto">
          <a:xfrm>
            <a:off x="0" y="1633048"/>
            <a:ext cx="9144000" cy="976801"/>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5" name="Rectangle 5"/>
          <p:cNvSpPr>
            <a:spLocks noChangeArrowheads="1"/>
          </p:cNvSpPr>
          <p:nvPr/>
        </p:nvSpPr>
        <p:spPr bwMode="auto">
          <a:xfrm>
            <a:off x="0" y="547198"/>
            <a:ext cx="9144000" cy="976801"/>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6" name="Rectangle 5"/>
          <p:cNvSpPr>
            <a:spLocks noChangeArrowheads="1"/>
          </p:cNvSpPr>
          <p:nvPr/>
        </p:nvSpPr>
        <p:spPr bwMode="auto">
          <a:xfrm>
            <a:off x="0" y="2718000"/>
            <a:ext cx="9144000" cy="1024426"/>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7" name="Rectangle 5"/>
          <p:cNvSpPr>
            <a:spLocks noChangeArrowheads="1"/>
          </p:cNvSpPr>
          <p:nvPr/>
        </p:nvSpPr>
        <p:spPr bwMode="auto">
          <a:xfrm>
            <a:off x="0" y="3851999"/>
            <a:ext cx="9144000" cy="1699200"/>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28" name="Object 9"/>
          <p:cNvGraphicFramePr>
            <a:graphicFrameLocks noChangeAspect="1"/>
          </p:cNvGraphicFramePr>
          <p:nvPr>
            <p:extLst>
              <p:ext uri="{D42A27DB-BD31-4B8C-83A1-F6EECF244321}">
                <p14:modId xmlns:p14="http://schemas.microsoft.com/office/powerpoint/2010/main" val="1412329658"/>
              </p:ext>
            </p:extLst>
          </p:nvPr>
        </p:nvGraphicFramePr>
        <p:xfrm>
          <a:off x="188913" y="4005975"/>
          <a:ext cx="8701087" cy="1422400"/>
        </p:xfrm>
        <a:graphic>
          <a:graphicData uri="http://schemas.openxmlformats.org/presentationml/2006/ole">
            <mc:AlternateContent xmlns:mc="http://schemas.openxmlformats.org/markup-compatibility/2006">
              <mc:Choice xmlns:v="urn:schemas-microsoft-com:vml" Requires="v">
                <p:oleObj spid="_x0000_s166037" name="Equation" r:id="rId3" imgW="8699400" imgH="1422360" progId="Equation.3">
                  <p:embed/>
                </p:oleObj>
              </mc:Choice>
              <mc:Fallback>
                <p:oleObj name="Equation" r:id="rId3" imgW="8699400" imgH="1422360" progId="Equation.3">
                  <p:embed/>
                  <p:pic>
                    <p:nvPicPr>
                      <p:cNvPr id="0" name=""/>
                      <p:cNvPicPr>
                        <a:picLocks noChangeAspect="1" noChangeArrowheads="1"/>
                      </p:cNvPicPr>
                      <p:nvPr/>
                    </p:nvPicPr>
                    <p:blipFill>
                      <a:blip r:embed="rId4"/>
                      <a:srcRect/>
                      <a:stretch>
                        <a:fillRect/>
                      </a:stretch>
                    </p:blipFill>
                    <p:spPr bwMode="auto">
                      <a:xfrm>
                        <a:off x="188913" y="4005975"/>
                        <a:ext cx="8701087" cy="1422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9" name="Object 10"/>
          <p:cNvGraphicFramePr>
            <a:graphicFrameLocks noChangeAspect="1"/>
          </p:cNvGraphicFramePr>
          <p:nvPr>
            <p:extLst>
              <p:ext uri="{D42A27DB-BD31-4B8C-83A1-F6EECF244321}">
                <p14:modId xmlns:p14="http://schemas.microsoft.com/office/powerpoint/2010/main" val="767879955"/>
              </p:ext>
            </p:extLst>
          </p:nvPr>
        </p:nvGraphicFramePr>
        <p:xfrm>
          <a:off x="1693863" y="2779200"/>
          <a:ext cx="6237287" cy="838200"/>
        </p:xfrm>
        <a:graphic>
          <a:graphicData uri="http://schemas.openxmlformats.org/presentationml/2006/ole">
            <mc:AlternateContent xmlns:mc="http://schemas.openxmlformats.org/markup-compatibility/2006">
              <mc:Choice xmlns:v="urn:schemas-microsoft-com:vml" Requires="v">
                <p:oleObj spid="_x0000_s166038" name="Equation" r:id="rId5" imgW="6235560" imgH="838080" progId="Equation.3">
                  <p:embed/>
                </p:oleObj>
              </mc:Choice>
              <mc:Fallback>
                <p:oleObj name="Equation" r:id="rId5" imgW="6235560" imgH="838080" progId="Equation.3">
                  <p:embed/>
                  <p:pic>
                    <p:nvPicPr>
                      <p:cNvPr id="0" name=""/>
                      <p:cNvPicPr>
                        <a:picLocks noChangeAspect="1" noChangeArrowheads="1"/>
                      </p:cNvPicPr>
                      <p:nvPr/>
                    </p:nvPicPr>
                    <p:blipFill>
                      <a:blip r:embed="rId6"/>
                      <a:srcRect/>
                      <a:stretch>
                        <a:fillRect/>
                      </a:stretch>
                    </p:blipFill>
                    <p:spPr bwMode="auto">
                      <a:xfrm>
                        <a:off x="1693863" y="2779200"/>
                        <a:ext cx="6237287"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0" name="Object 15"/>
          <p:cNvGraphicFramePr>
            <a:graphicFrameLocks noChangeAspect="1"/>
          </p:cNvGraphicFramePr>
          <p:nvPr>
            <p:extLst>
              <p:ext uri="{D42A27DB-BD31-4B8C-83A1-F6EECF244321}">
                <p14:modId xmlns:p14="http://schemas.microsoft.com/office/powerpoint/2010/main" val="2850544189"/>
              </p:ext>
            </p:extLst>
          </p:nvPr>
        </p:nvGraphicFramePr>
        <p:xfrm>
          <a:off x="7013575" y="2116138"/>
          <a:ext cx="850900" cy="419100"/>
        </p:xfrm>
        <a:graphic>
          <a:graphicData uri="http://schemas.openxmlformats.org/presentationml/2006/ole">
            <mc:AlternateContent xmlns:mc="http://schemas.openxmlformats.org/markup-compatibility/2006">
              <mc:Choice xmlns:v="urn:schemas-microsoft-com:vml" Requires="v">
                <p:oleObj spid="_x0000_s166039" name="Equation" r:id="rId7" imgW="850680" imgH="419040" progId="Equation.3">
                  <p:embed/>
                </p:oleObj>
              </mc:Choice>
              <mc:Fallback>
                <p:oleObj name="Equation" r:id="rId7" imgW="85068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13575" y="2116138"/>
                        <a:ext cx="8509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1" name="Text Box 16"/>
          <p:cNvSpPr txBox="1">
            <a:spLocks noChangeArrowheads="1"/>
          </p:cNvSpPr>
          <p:nvPr/>
        </p:nvSpPr>
        <p:spPr bwMode="auto">
          <a:xfrm>
            <a:off x="4962675" y="2079625"/>
            <a:ext cx="2209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2400" b="1" i="1" dirty="0">
                <a:latin typeface="Times New Roman" pitchFamily="18" charset="0"/>
              </a:rPr>
              <a:t>Y</a:t>
            </a:r>
            <a:r>
              <a:rPr lang="en-GB" sz="2400" b="1" i="1" baseline="-25000" dirty="0">
                <a:latin typeface="Times New Roman" pitchFamily="18" charset="0"/>
              </a:rPr>
              <a:t>i</a:t>
            </a:r>
            <a:r>
              <a:rPr lang="en-GB" sz="1800" b="1" dirty="0"/>
              <a:t>  unobserved if</a:t>
            </a:r>
            <a:endParaRPr lang="en-US" sz="1800" b="1" dirty="0"/>
          </a:p>
        </p:txBody>
      </p:sp>
      <p:graphicFrame>
        <p:nvGraphicFramePr>
          <p:cNvPr id="32" name="Object 17"/>
          <p:cNvGraphicFramePr>
            <a:graphicFrameLocks noChangeAspect="1"/>
          </p:cNvGraphicFramePr>
          <p:nvPr>
            <p:extLst>
              <p:ext uri="{D42A27DB-BD31-4B8C-83A1-F6EECF244321}">
                <p14:modId xmlns:p14="http://schemas.microsoft.com/office/powerpoint/2010/main" val="1360174674"/>
              </p:ext>
            </p:extLst>
          </p:nvPr>
        </p:nvGraphicFramePr>
        <p:xfrm>
          <a:off x="5054600" y="1685925"/>
          <a:ext cx="914400" cy="419100"/>
        </p:xfrm>
        <a:graphic>
          <a:graphicData uri="http://schemas.openxmlformats.org/presentationml/2006/ole">
            <mc:AlternateContent xmlns:mc="http://schemas.openxmlformats.org/markup-compatibility/2006">
              <mc:Choice xmlns:v="urn:schemas-microsoft-com:vml" Requires="v">
                <p:oleObj spid="_x0000_s166040" name="Equation" r:id="rId9" imgW="914400" imgH="419040" progId="Equation.3">
                  <p:embed/>
                </p:oleObj>
              </mc:Choice>
              <mc:Fallback>
                <p:oleObj name="Equation" r:id="rId9" imgW="914400" imgH="41904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054600" y="1685925"/>
                        <a:ext cx="9144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 name="Object 18"/>
          <p:cNvGraphicFramePr>
            <a:graphicFrameLocks noChangeAspect="1"/>
          </p:cNvGraphicFramePr>
          <p:nvPr>
            <p:extLst>
              <p:ext uri="{D42A27DB-BD31-4B8C-83A1-F6EECF244321}">
                <p14:modId xmlns:p14="http://schemas.microsoft.com/office/powerpoint/2010/main" val="4293485233"/>
              </p:ext>
            </p:extLst>
          </p:nvPr>
        </p:nvGraphicFramePr>
        <p:xfrm>
          <a:off x="6457950" y="1685925"/>
          <a:ext cx="850900" cy="419100"/>
        </p:xfrm>
        <a:graphic>
          <a:graphicData uri="http://schemas.openxmlformats.org/presentationml/2006/ole">
            <mc:AlternateContent xmlns:mc="http://schemas.openxmlformats.org/markup-compatibility/2006">
              <mc:Choice xmlns:v="urn:schemas-microsoft-com:vml" Requires="v">
                <p:oleObj spid="_x0000_s166041" name="Equation" r:id="rId11" imgW="850680" imgH="419040" progId="Equation.3">
                  <p:embed/>
                </p:oleObj>
              </mc:Choice>
              <mc:Fallback>
                <p:oleObj name="Equation" r:id="rId11" imgW="850680" imgH="41904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457950" y="1685925"/>
                        <a:ext cx="8509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4" name="Text Box 19"/>
          <p:cNvSpPr txBox="1">
            <a:spLocks noChangeArrowheads="1"/>
          </p:cNvSpPr>
          <p:nvPr/>
        </p:nvSpPr>
        <p:spPr bwMode="auto">
          <a:xfrm>
            <a:off x="5969000" y="1724025"/>
            <a:ext cx="5969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for</a:t>
            </a:r>
            <a:endParaRPr lang="en-US" sz="1800" b="1" dirty="0"/>
          </a:p>
        </p:txBody>
      </p:sp>
      <p:graphicFrame>
        <p:nvGraphicFramePr>
          <p:cNvPr id="35" name="Object 6"/>
          <p:cNvGraphicFramePr>
            <a:graphicFrameLocks noChangeAspect="1"/>
          </p:cNvGraphicFramePr>
          <p:nvPr>
            <p:extLst>
              <p:ext uri="{D42A27DB-BD31-4B8C-83A1-F6EECF244321}">
                <p14:modId xmlns:p14="http://schemas.microsoft.com/office/powerpoint/2010/main" val="2895734656"/>
              </p:ext>
            </p:extLst>
          </p:nvPr>
        </p:nvGraphicFramePr>
        <p:xfrm>
          <a:off x="774700" y="600075"/>
          <a:ext cx="2768600" cy="838200"/>
        </p:xfrm>
        <a:graphic>
          <a:graphicData uri="http://schemas.openxmlformats.org/presentationml/2006/ole">
            <mc:AlternateContent xmlns:mc="http://schemas.openxmlformats.org/markup-compatibility/2006">
              <mc:Choice xmlns:v="urn:schemas-microsoft-com:vml" Requires="v">
                <p:oleObj spid="_x0000_s166042" name="Equation" r:id="rId13" imgW="2768400" imgH="838080" progId="Equation.3">
                  <p:embed/>
                </p:oleObj>
              </mc:Choice>
              <mc:Fallback>
                <p:oleObj name="Equation" r:id="rId13" imgW="2768400" imgH="83808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74700" y="600075"/>
                        <a:ext cx="27686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6" name="Object 10"/>
          <p:cNvGraphicFramePr>
            <a:graphicFrameLocks noChangeAspect="1"/>
          </p:cNvGraphicFramePr>
          <p:nvPr>
            <p:extLst>
              <p:ext uri="{D42A27DB-BD31-4B8C-83A1-F6EECF244321}">
                <p14:modId xmlns:p14="http://schemas.microsoft.com/office/powerpoint/2010/main" val="988834224"/>
              </p:ext>
            </p:extLst>
          </p:nvPr>
        </p:nvGraphicFramePr>
        <p:xfrm>
          <a:off x="4982400" y="600075"/>
          <a:ext cx="2882900" cy="838200"/>
        </p:xfrm>
        <a:graphic>
          <a:graphicData uri="http://schemas.openxmlformats.org/presentationml/2006/ole">
            <mc:AlternateContent xmlns:mc="http://schemas.openxmlformats.org/markup-compatibility/2006">
              <mc:Choice xmlns:v="urn:schemas-microsoft-com:vml" Requires="v">
                <p:oleObj spid="_x0000_s166043" name="Equation" r:id="rId15" imgW="2882880" imgH="838080" progId="Equation.3">
                  <p:embed/>
                </p:oleObj>
              </mc:Choice>
              <mc:Fallback>
                <p:oleObj name="Equation" r:id="rId15" imgW="2882880" imgH="83808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982400" y="600075"/>
                        <a:ext cx="28829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6914" name="Text Box 2"/>
          <p:cNvSpPr txBox="1">
            <a:spLocks noChangeArrowheads="1"/>
          </p:cNvSpPr>
          <p:nvPr/>
        </p:nvSpPr>
        <p:spPr bwMode="auto">
          <a:xfrm>
            <a:off x="301625" y="455613"/>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00600" algn="l"/>
                <a:tab pos="5657850" algn="l"/>
              </a:tabLst>
              <a:defRPr sz="2400">
                <a:solidFill>
                  <a:schemeClr val="tx1"/>
                </a:solidFill>
                <a:latin typeface="Times New Roman" pitchFamily="18" charset="0"/>
              </a:defRPr>
            </a:lvl1pPr>
            <a:lvl2pPr>
              <a:tabLst>
                <a:tab pos="4800600" algn="l"/>
                <a:tab pos="5657850" algn="l"/>
              </a:tabLst>
              <a:defRPr sz="2400">
                <a:solidFill>
                  <a:schemeClr val="tx1"/>
                </a:solidFill>
                <a:latin typeface="Times New Roman" pitchFamily="18" charset="0"/>
              </a:defRPr>
            </a:lvl2pPr>
            <a:lvl3pPr>
              <a:tabLst>
                <a:tab pos="4800600" algn="l"/>
                <a:tab pos="5657850" algn="l"/>
              </a:tabLst>
              <a:defRPr sz="2400">
                <a:solidFill>
                  <a:schemeClr val="tx1"/>
                </a:solidFill>
                <a:latin typeface="Times New Roman" pitchFamily="18" charset="0"/>
              </a:defRPr>
            </a:lvl3pPr>
            <a:lvl4pPr>
              <a:tabLst>
                <a:tab pos="4800600" algn="l"/>
                <a:tab pos="5657850" algn="l"/>
              </a:tabLst>
              <a:defRPr sz="2400">
                <a:solidFill>
                  <a:schemeClr val="tx1"/>
                </a:solidFill>
                <a:latin typeface="Times New Roman" pitchFamily="18" charset="0"/>
              </a:defRPr>
            </a:lvl4pPr>
            <a:lvl5pPr>
              <a:tabLst>
                <a:tab pos="4800600" algn="l"/>
                <a:tab pos="5657850" algn="l"/>
              </a:tabLst>
              <a:defRPr sz="2400">
                <a:solidFill>
                  <a:schemeClr val="tx1"/>
                </a:solidFill>
                <a:latin typeface="Times New Roman" pitchFamily="18" charset="0"/>
              </a:defRPr>
            </a:lvl5pPr>
            <a:lvl6pPr eaLnBrk="0" fontAlgn="base" hangingPunct="0">
              <a:spcBef>
                <a:spcPct val="0"/>
              </a:spcBef>
              <a:spcAft>
                <a:spcPct val="0"/>
              </a:spcAft>
              <a:tabLst>
                <a:tab pos="4800600" algn="l"/>
                <a:tab pos="5657850" algn="l"/>
              </a:tabLst>
              <a:defRPr sz="2400">
                <a:solidFill>
                  <a:schemeClr val="tx1"/>
                </a:solidFill>
                <a:latin typeface="Times New Roman" pitchFamily="18" charset="0"/>
              </a:defRPr>
            </a:lvl6pPr>
            <a:lvl7pPr eaLnBrk="0" fontAlgn="base" hangingPunct="0">
              <a:spcBef>
                <a:spcPct val="0"/>
              </a:spcBef>
              <a:spcAft>
                <a:spcPct val="0"/>
              </a:spcAft>
              <a:tabLst>
                <a:tab pos="4800600" algn="l"/>
                <a:tab pos="5657850" algn="l"/>
              </a:tabLst>
              <a:defRPr sz="2400">
                <a:solidFill>
                  <a:schemeClr val="tx1"/>
                </a:solidFill>
                <a:latin typeface="Times New Roman" pitchFamily="18" charset="0"/>
              </a:defRPr>
            </a:lvl7pPr>
            <a:lvl8pPr eaLnBrk="0" fontAlgn="base" hangingPunct="0">
              <a:spcBef>
                <a:spcPct val="0"/>
              </a:spcBef>
              <a:spcAft>
                <a:spcPct val="0"/>
              </a:spcAft>
              <a:tabLst>
                <a:tab pos="4800600" algn="l"/>
                <a:tab pos="5657850" algn="l"/>
              </a:tabLst>
              <a:defRPr sz="2400">
                <a:solidFill>
                  <a:schemeClr val="tx1"/>
                </a:solidFill>
                <a:latin typeface="Times New Roman" pitchFamily="18" charset="0"/>
              </a:defRPr>
            </a:lvl8pPr>
            <a:lvl9pPr eaLnBrk="0" fontAlgn="base" hangingPunct="0">
              <a:spcBef>
                <a:spcPct val="0"/>
              </a:spcBef>
              <a:spcAft>
                <a:spcPct val="0"/>
              </a:spcAft>
              <a:tabLst>
                <a:tab pos="4800600" algn="l"/>
                <a:tab pos="5657850" algn="l"/>
              </a:tabLst>
              <a:defRPr sz="2400">
                <a:solidFill>
                  <a:schemeClr val="tx1"/>
                </a:solidFill>
                <a:latin typeface="Times New Roman" pitchFamily="18" charset="0"/>
              </a:defRPr>
            </a:lvl9pPr>
          </a:lstStyle>
          <a:p>
            <a:endParaRPr lang="en-US" sz="1800" b="1">
              <a:latin typeface="Arial" charset="0"/>
            </a:endParaRPr>
          </a:p>
        </p:txBody>
      </p:sp>
      <p:sp>
        <p:nvSpPr>
          <p:cNvPr id="166926" name="Text Box 1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In that case we could use least squares to fit the model as usual.</a:t>
            </a:r>
            <a:endParaRPr lang="en-GB" sz="1500" b="1">
              <a:latin typeface="Times New Roman" pitchFamily="18" charset="0"/>
            </a:endParaRPr>
          </a:p>
        </p:txBody>
      </p:sp>
      <p:sp>
        <p:nvSpPr>
          <p:cNvPr id="166934" name="Text Box 2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13</a:t>
            </a:r>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SAMPLE SELECTION BIAS</a:t>
            </a:r>
            <a:endParaRPr lang="en-GB" sz="1600" dirty="0">
              <a:latin typeface="Times New Roman" pitchFamily="18" charset="0"/>
            </a:endParaRPr>
          </a:p>
        </p:txBody>
      </p:sp>
      <p:sp>
        <p:nvSpPr>
          <p:cNvPr id="23" name="Rectangle 5"/>
          <p:cNvSpPr>
            <a:spLocks noChangeArrowheads="1"/>
          </p:cNvSpPr>
          <p:nvPr/>
        </p:nvSpPr>
        <p:spPr bwMode="auto">
          <a:xfrm>
            <a:off x="0" y="1633048"/>
            <a:ext cx="9144000" cy="976801"/>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4" name="Rectangle 5"/>
          <p:cNvSpPr>
            <a:spLocks noChangeArrowheads="1"/>
          </p:cNvSpPr>
          <p:nvPr/>
        </p:nvSpPr>
        <p:spPr bwMode="auto">
          <a:xfrm>
            <a:off x="0" y="547198"/>
            <a:ext cx="9144000" cy="976801"/>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5" name="Rectangle 5"/>
          <p:cNvSpPr>
            <a:spLocks noChangeArrowheads="1"/>
          </p:cNvSpPr>
          <p:nvPr/>
        </p:nvSpPr>
        <p:spPr bwMode="auto">
          <a:xfrm>
            <a:off x="0" y="2718000"/>
            <a:ext cx="9144000" cy="1024426"/>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6" name="Rectangle 5"/>
          <p:cNvSpPr>
            <a:spLocks noChangeArrowheads="1"/>
          </p:cNvSpPr>
          <p:nvPr/>
        </p:nvSpPr>
        <p:spPr bwMode="auto">
          <a:xfrm>
            <a:off x="0" y="3851999"/>
            <a:ext cx="9144000" cy="1699200"/>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27" name="Object 9"/>
          <p:cNvGraphicFramePr>
            <a:graphicFrameLocks noChangeAspect="1"/>
          </p:cNvGraphicFramePr>
          <p:nvPr>
            <p:extLst>
              <p:ext uri="{D42A27DB-BD31-4B8C-83A1-F6EECF244321}">
                <p14:modId xmlns:p14="http://schemas.microsoft.com/office/powerpoint/2010/main" val="1412329658"/>
              </p:ext>
            </p:extLst>
          </p:nvPr>
        </p:nvGraphicFramePr>
        <p:xfrm>
          <a:off x="188913" y="4005975"/>
          <a:ext cx="8701087" cy="1422400"/>
        </p:xfrm>
        <a:graphic>
          <a:graphicData uri="http://schemas.openxmlformats.org/presentationml/2006/ole">
            <mc:AlternateContent xmlns:mc="http://schemas.openxmlformats.org/markup-compatibility/2006">
              <mc:Choice xmlns:v="urn:schemas-microsoft-com:vml" Requires="v">
                <p:oleObj spid="_x0000_s167044" name="Equation" r:id="rId3" imgW="8699400" imgH="1422360" progId="Equation.3">
                  <p:embed/>
                </p:oleObj>
              </mc:Choice>
              <mc:Fallback>
                <p:oleObj name="Equation" r:id="rId3" imgW="8699400" imgH="1422360" progId="Equation.3">
                  <p:embed/>
                  <p:pic>
                    <p:nvPicPr>
                      <p:cNvPr id="0" name=""/>
                      <p:cNvPicPr>
                        <a:picLocks noChangeAspect="1" noChangeArrowheads="1"/>
                      </p:cNvPicPr>
                      <p:nvPr/>
                    </p:nvPicPr>
                    <p:blipFill>
                      <a:blip r:embed="rId4"/>
                      <a:srcRect/>
                      <a:stretch>
                        <a:fillRect/>
                      </a:stretch>
                    </p:blipFill>
                    <p:spPr bwMode="auto">
                      <a:xfrm>
                        <a:off x="188913" y="4005975"/>
                        <a:ext cx="8701087" cy="1422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10"/>
          <p:cNvGraphicFramePr>
            <a:graphicFrameLocks noChangeAspect="1"/>
          </p:cNvGraphicFramePr>
          <p:nvPr>
            <p:extLst>
              <p:ext uri="{D42A27DB-BD31-4B8C-83A1-F6EECF244321}">
                <p14:modId xmlns:p14="http://schemas.microsoft.com/office/powerpoint/2010/main" val="767879955"/>
              </p:ext>
            </p:extLst>
          </p:nvPr>
        </p:nvGraphicFramePr>
        <p:xfrm>
          <a:off x="1693863" y="2779200"/>
          <a:ext cx="6237287" cy="838200"/>
        </p:xfrm>
        <a:graphic>
          <a:graphicData uri="http://schemas.openxmlformats.org/presentationml/2006/ole">
            <mc:AlternateContent xmlns:mc="http://schemas.openxmlformats.org/markup-compatibility/2006">
              <mc:Choice xmlns:v="urn:schemas-microsoft-com:vml" Requires="v">
                <p:oleObj spid="_x0000_s167045" name="Equation" r:id="rId5" imgW="6235560" imgH="838080" progId="Equation.3">
                  <p:embed/>
                </p:oleObj>
              </mc:Choice>
              <mc:Fallback>
                <p:oleObj name="Equation" r:id="rId5" imgW="6235560" imgH="838080" progId="Equation.3">
                  <p:embed/>
                  <p:pic>
                    <p:nvPicPr>
                      <p:cNvPr id="0" name=""/>
                      <p:cNvPicPr>
                        <a:picLocks noChangeAspect="1" noChangeArrowheads="1"/>
                      </p:cNvPicPr>
                      <p:nvPr/>
                    </p:nvPicPr>
                    <p:blipFill>
                      <a:blip r:embed="rId6"/>
                      <a:srcRect/>
                      <a:stretch>
                        <a:fillRect/>
                      </a:stretch>
                    </p:blipFill>
                    <p:spPr bwMode="auto">
                      <a:xfrm>
                        <a:off x="1693863" y="2779200"/>
                        <a:ext cx="6237287"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9" name="Object 15"/>
          <p:cNvGraphicFramePr>
            <a:graphicFrameLocks noChangeAspect="1"/>
          </p:cNvGraphicFramePr>
          <p:nvPr>
            <p:extLst>
              <p:ext uri="{D42A27DB-BD31-4B8C-83A1-F6EECF244321}">
                <p14:modId xmlns:p14="http://schemas.microsoft.com/office/powerpoint/2010/main" val="2850544189"/>
              </p:ext>
            </p:extLst>
          </p:nvPr>
        </p:nvGraphicFramePr>
        <p:xfrm>
          <a:off x="7013575" y="2116138"/>
          <a:ext cx="850900" cy="419100"/>
        </p:xfrm>
        <a:graphic>
          <a:graphicData uri="http://schemas.openxmlformats.org/presentationml/2006/ole">
            <mc:AlternateContent xmlns:mc="http://schemas.openxmlformats.org/markup-compatibility/2006">
              <mc:Choice xmlns:v="urn:schemas-microsoft-com:vml" Requires="v">
                <p:oleObj spid="_x0000_s167046" name="Equation" r:id="rId7" imgW="850680" imgH="419040" progId="Equation.3">
                  <p:embed/>
                </p:oleObj>
              </mc:Choice>
              <mc:Fallback>
                <p:oleObj name="Equation" r:id="rId7" imgW="85068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13575" y="2116138"/>
                        <a:ext cx="8509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 name="Text Box 16"/>
          <p:cNvSpPr txBox="1">
            <a:spLocks noChangeArrowheads="1"/>
          </p:cNvSpPr>
          <p:nvPr/>
        </p:nvSpPr>
        <p:spPr bwMode="auto">
          <a:xfrm>
            <a:off x="4962675" y="2079625"/>
            <a:ext cx="2209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2400" b="1" i="1" dirty="0">
                <a:latin typeface="Times New Roman" pitchFamily="18" charset="0"/>
              </a:rPr>
              <a:t>Y</a:t>
            </a:r>
            <a:r>
              <a:rPr lang="en-GB" sz="2400" b="1" i="1" baseline="-25000" dirty="0">
                <a:latin typeface="Times New Roman" pitchFamily="18" charset="0"/>
              </a:rPr>
              <a:t>i</a:t>
            </a:r>
            <a:r>
              <a:rPr lang="en-GB" sz="1800" b="1" dirty="0"/>
              <a:t>  unobserved if</a:t>
            </a:r>
            <a:endParaRPr lang="en-US" sz="1800" b="1" dirty="0"/>
          </a:p>
        </p:txBody>
      </p:sp>
      <p:graphicFrame>
        <p:nvGraphicFramePr>
          <p:cNvPr id="31" name="Object 17"/>
          <p:cNvGraphicFramePr>
            <a:graphicFrameLocks noChangeAspect="1"/>
          </p:cNvGraphicFramePr>
          <p:nvPr>
            <p:extLst>
              <p:ext uri="{D42A27DB-BD31-4B8C-83A1-F6EECF244321}">
                <p14:modId xmlns:p14="http://schemas.microsoft.com/office/powerpoint/2010/main" val="1360174674"/>
              </p:ext>
            </p:extLst>
          </p:nvPr>
        </p:nvGraphicFramePr>
        <p:xfrm>
          <a:off x="5054600" y="1685925"/>
          <a:ext cx="914400" cy="419100"/>
        </p:xfrm>
        <a:graphic>
          <a:graphicData uri="http://schemas.openxmlformats.org/presentationml/2006/ole">
            <mc:AlternateContent xmlns:mc="http://schemas.openxmlformats.org/markup-compatibility/2006">
              <mc:Choice xmlns:v="urn:schemas-microsoft-com:vml" Requires="v">
                <p:oleObj spid="_x0000_s167047" name="Equation" r:id="rId9" imgW="914400" imgH="419040" progId="Equation.3">
                  <p:embed/>
                </p:oleObj>
              </mc:Choice>
              <mc:Fallback>
                <p:oleObj name="Equation" r:id="rId9" imgW="914400" imgH="41904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054600" y="1685925"/>
                        <a:ext cx="9144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2" name="Object 18"/>
          <p:cNvGraphicFramePr>
            <a:graphicFrameLocks noChangeAspect="1"/>
          </p:cNvGraphicFramePr>
          <p:nvPr>
            <p:extLst>
              <p:ext uri="{D42A27DB-BD31-4B8C-83A1-F6EECF244321}">
                <p14:modId xmlns:p14="http://schemas.microsoft.com/office/powerpoint/2010/main" val="4293485233"/>
              </p:ext>
            </p:extLst>
          </p:nvPr>
        </p:nvGraphicFramePr>
        <p:xfrm>
          <a:off x="6457950" y="1685925"/>
          <a:ext cx="850900" cy="419100"/>
        </p:xfrm>
        <a:graphic>
          <a:graphicData uri="http://schemas.openxmlformats.org/presentationml/2006/ole">
            <mc:AlternateContent xmlns:mc="http://schemas.openxmlformats.org/markup-compatibility/2006">
              <mc:Choice xmlns:v="urn:schemas-microsoft-com:vml" Requires="v">
                <p:oleObj spid="_x0000_s167048" name="Equation" r:id="rId11" imgW="850680" imgH="419040" progId="Equation.3">
                  <p:embed/>
                </p:oleObj>
              </mc:Choice>
              <mc:Fallback>
                <p:oleObj name="Equation" r:id="rId11" imgW="850680" imgH="41904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457950" y="1685925"/>
                        <a:ext cx="8509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3" name="Text Box 19"/>
          <p:cNvSpPr txBox="1">
            <a:spLocks noChangeArrowheads="1"/>
          </p:cNvSpPr>
          <p:nvPr/>
        </p:nvSpPr>
        <p:spPr bwMode="auto">
          <a:xfrm>
            <a:off x="5969000" y="1724025"/>
            <a:ext cx="5969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for</a:t>
            </a:r>
            <a:endParaRPr lang="en-US" sz="1800" b="1" dirty="0"/>
          </a:p>
        </p:txBody>
      </p:sp>
      <p:graphicFrame>
        <p:nvGraphicFramePr>
          <p:cNvPr id="34" name="Object 6"/>
          <p:cNvGraphicFramePr>
            <a:graphicFrameLocks noChangeAspect="1"/>
          </p:cNvGraphicFramePr>
          <p:nvPr>
            <p:extLst>
              <p:ext uri="{D42A27DB-BD31-4B8C-83A1-F6EECF244321}">
                <p14:modId xmlns:p14="http://schemas.microsoft.com/office/powerpoint/2010/main" val="2895734656"/>
              </p:ext>
            </p:extLst>
          </p:nvPr>
        </p:nvGraphicFramePr>
        <p:xfrm>
          <a:off x="774700" y="600075"/>
          <a:ext cx="2768600" cy="838200"/>
        </p:xfrm>
        <a:graphic>
          <a:graphicData uri="http://schemas.openxmlformats.org/presentationml/2006/ole">
            <mc:AlternateContent xmlns:mc="http://schemas.openxmlformats.org/markup-compatibility/2006">
              <mc:Choice xmlns:v="urn:schemas-microsoft-com:vml" Requires="v">
                <p:oleObj spid="_x0000_s167049" name="Equation" r:id="rId13" imgW="2768400" imgH="838080" progId="Equation.3">
                  <p:embed/>
                </p:oleObj>
              </mc:Choice>
              <mc:Fallback>
                <p:oleObj name="Equation" r:id="rId13" imgW="2768400" imgH="83808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74700" y="600075"/>
                        <a:ext cx="27686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5" name="Object 10"/>
          <p:cNvGraphicFramePr>
            <a:graphicFrameLocks noChangeAspect="1"/>
          </p:cNvGraphicFramePr>
          <p:nvPr>
            <p:extLst>
              <p:ext uri="{D42A27DB-BD31-4B8C-83A1-F6EECF244321}">
                <p14:modId xmlns:p14="http://schemas.microsoft.com/office/powerpoint/2010/main" val="988834224"/>
              </p:ext>
            </p:extLst>
          </p:nvPr>
        </p:nvGraphicFramePr>
        <p:xfrm>
          <a:off x="4982400" y="600075"/>
          <a:ext cx="2882900" cy="838200"/>
        </p:xfrm>
        <a:graphic>
          <a:graphicData uri="http://schemas.openxmlformats.org/presentationml/2006/ole">
            <mc:AlternateContent xmlns:mc="http://schemas.openxmlformats.org/markup-compatibility/2006">
              <mc:Choice xmlns:v="urn:schemas-microsoft-com:vml" Requires="v">
                <p:oleObj spid="_x0000_s167050" name="Equation" r:id="rId15" imgW="2882880" imgH="838080" progId="Equation.3">
                  <p:embed/>
                </p:oleObj>
              </mc:Choice>
              <mc:Fallback>
                <p:oleObj name="Equation" r:id="rId15" imgW="2882880" imgH="83808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982400" y="600075"/>
                        <a:ext cx="28829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66927" name="Rectangle 15"/>
          <p:cNvSpPr>
            <a:spLocks noChangeArrowheads="1"/>
          </p:cNvSpPr>
          <p:nvPr/>
        </p:nvSpPr>
        <p:spPr bwMode="auto">
          <a:xfrm>
            <a:off x="5429250" y="4676775"/>
            <a:ext cx="1295400" cy="7620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7951"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However, in some situations it is reasonable to hypothesize that the random components are not distributed independently because some of the unobserved characteristics affecting </a:t>
            </a:r>
            <a:r>
              <a:rPr lang="en-US" sz="1500" b="1" i="1"/>
              <a:t>Y</a:t>
            </a:r>
            <a:r>
              <a:rPr lang="en-US" sz="1500" b="1"/>
              <a:t>* also affect the selection process.</a:t>
            </a:r>
            <a:endParaRPr lang="en-GB" sz="1500" b="1"/>
          </a:p>
        </p:txBody>
      </p:sp>
      <p:sp>
        <p:nvSpPr>
          <p:cNvPr id="167958" name="Text Box 2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14</a:t>
            </a:r>
          </a:p>
        </p:txBody>
      </p:sp>
      <p:sp>
        <p:nvSpPr>
          <p:cNvPr id="2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SAMPLE SELECTION BIAS</a:t>
            </a:r>
            <a:endParaRPr lang="en-GB" sz="1600" dirty="0">
              <a:latin typeface="Times New Roman" pitchFamily="18" charset="0"/>
            </a:endParaRPr>
          </a:p>
        </p:txBody>
      </p:sp>
      <p:sp>
        <p:nvSpPr>
          <p:cNvPr id="22" name="Rectangle 5"/>
          <p:cNvSpPr>
            <a:spLocks noChangeArrowheads="1"/>
          </p:cNvSpPr>
          <p:nvPr/>
        </p:nvSpPr>
        <p:spPr bwMode="auto">
          <a:xfrm>
            <a:off x="0" y="1633048"/>
            <a:ext cx="9144000" cy="976801"/>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3" name="Rectangle 5"/>
          <p:cNvSpPr>
            <a:spLocks noChangeArrowheads="1"/>
          </p:cNvSpPr>
          <p:nvPr/>
        </p:nvSpPr>
        <p:spPr bwMode="auto">
          <a:xfrm>
            <a:off x="0" y="547198"/>
            <a:ext cx="9144000" cy="976801"/>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4" name="Rectangle 5"/>
          <p:cNvSpPr>
            <a:spLocks noChangeArrowheads="1"/>
          </p:cNvSpPr>
          <p:nvPr/>
        </p:nvSpPr>
        <p:spPr bwMode="auto">
          <a:xfrm>
            <a:off x="0" y="2718000"/>
            <a:ext cx="9144000" cy="1024426"/>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5" name="Rectangle 5"/>
          <p:cNvSpPr>
            <a:spLocks noChangeArrowheads="1"/>
          </p:cNvSpPr>
          <p:nvPr/>
        </p:nvSpPr>
        <p:spPr bwMode="auto">
          <a:xfrm>
            <a:off x="0" y="3851999"/>
            <a:ext cx="9144000" cy="1699200"/>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26" name="Object 9"/>
          <p:cNvGraphicFramePr>
            <a:graphicFrameLocks noChangeAspect="1"/>
          </p:cNvGraphicFramePr>
          <p:nvPr>
            <p:extLst>
              <p:ext uri="{D42A27DB-BD31-4B8C-83A1-F6EECF244321}">
                <p14:modId xmlns:p14="http://schemas.microsoft.com/office/powerpoint/2010/main" val="1412329658"/>
              </p:ext>
            </p:extLst>
          </p:nvPr>
        </p:nvGraphicFramePr>
        <p:xfrm>
          <a:off x="188913" y="4005975"/>
          <a:ext cx="8701087" cy="1422400"/>
        </p:xfrm>
        <a:graphic>
          <a:graphicData uri="http://schemas.openxmlformats.org/presentationml/2006/ole">
            <mc:AlternateContent xmlns:mc="http://schemas.openxmlformats.org/markup-compatibility/2006">
              <mc:Choice xmlns:v="urn:schemas-microsoft-com:vml" Requires="v">
                <p:oleObj spid="_x0000_s168068" name="Equation" r:id="rId3" imgW="8699400" imgH="1422360" progId="Equation.3">
                  <p:embed/>
                </p:oleObj>
              </mc:Choice>
              <mc:Fallback>
                <p:oleObj name="Equation" r:id="rId3" imgW="8699400" imgH="1422360" progId="Equation.3">
                  <p:embed/>
                  <p:pic>
                    <p:nvPicPr>
                      <p:cNvPr id="0" name=""/>
                      <p:cNvPicPr>
                        <a:picLocks noChangeAspect="1" noChangeArrowheads="1"/>
                      </p:cNvPicPr>
                      <p:nvPr/>
                    </p:nvPicPr>
                    <p:blipFill>
                      <a:blip r:embed="rId4"/>
                      <a:srcRect/>
                      <a:stretch>
                        <a:fillRect/>
                      </a:stretch>
                    </p:blipFill>
                    <p:spPr bwMode="auto">
                      <a:xfrm>
                        <a:off x="188913" y="4005975"/>
                        <a:ext cx="8701087" cy="1422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10"/>
          <p:cNvGraphicFramePr>
            <a:graphicFrameLocks noChangeAspect="1"/>
          </p:cNvGraphicFramePr>
          <p:nvPr>
            <p:extLst>
              <p:ext uri="{D42A27DB-BD31-4B8C-83A1-F6EECF244321}">
                <p14:modId xmlns:p14="http://schemas.microsoft.com/office/powerpoint/2010/main" val="767879955"/>
              </p:ext>
            </p:extLst>
          </p:nvPr>
        </p:nvGraphicFramePr>
        <p:xfrm>
          <a:off x="1693863" y="2779200"/>
          <a:ext cx="6237287" cy="838200"/>
        </p:xfrm>
        <a:graphic>
          <a:graphicData uri="http://schemas.openxmlformats.org/presentationml/2006/ole">
            <mc:AlternateContent xmlns:mc="http://schemas.openxmlformats.org/markup-compatibility/2006">
              <mc:Choice xmlns:v="urn:schemas-microsoft-com:vml" Requires="v">
                <p:oleObj spid="_x0000_s168069" name="Equation" r:id="rId5" imgW="6235560" imgH="838080" progId="Equation.3">
                  <p:embed/>
                </p:oleObj>
              </mc:Choice>
              <mc:Fallback>
                <p:oleObj name="Equation" r:id="rId5" imgW="6235560" imgH="838080" progId="Equation.3">
                  <p:embed/>
                  <p:pic>
                    <p:nvPicPr>
                      <p:cNvPr id="0" name=""/>
                      <p:cNvPicPr>
                        <a:picLocks noChangeAspect="1" noChangeArrowheads="1"/>
                      </p:cNvPicPr>
                      <p:nvPr/>
                    </p:nvPicPr>
                    <p:blipFill>
                      <a:blip r:embed="rId6"/>
                      <a:srcRect/>
                      <a:stretch>
                        <a:fillRect/>
                      </a:stretch>
                    </p:blipFill>
                    <p:spPr bwMode="auto">
                      <a:xfrm>
                        <a:off x="1693863" y="2779200"/>
                        <a:ext cx="6237287"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15"/>
          <p:cNvGraphicFramePr>
            <a:graphicFrameLocks noChangeAspect="1"/>
          </p:cNvGraphicFramePr>
          <p:nvPr>
            <p:extLst>
              <p:ext uri="{D42A27DB-BD31-4B8C-83A1-F6EECF244321}">
                <p14:modId xmlns:p14="http://schemas.microsoft.com/office/powerpoint/2010/main" val="2850544189"/>
              </p:ext>
            </p:extLst>
          </p:nvPr>
        </p:nvGraphicFramePr>
        <p:xfrm>
          <a:off x="7013575" y="2116138"/>
          <a:ext cx="850900" cy="419100"/>
        </p:xfrm>
        <a:graphic>
          <a:graphicData uri="http://schemas.openxmlformats.org/presentationml/2006/ole">
            <mc:AlternateContent xmlns:mc="http://schemas.openxmlformats.org/markup-compatibility/2006">
              <mc:Choice xmlns:v="urn:schemas-microsoft-com:vml" Requires="v">
                <p:oleObj spid="_x0000_s168070" name="Equation" r:id="rId7" imgW="850680" imgH="419040" progId="Equation.3">
                  <p:embed/>
                </p:oleObj>
              </mc:Choice>
              <mc:Fallback>
                <p:oleObj name="Equation" r:id="rId7" imgW="85068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13575" y="2116138"/>
                        <a:ext cx="8509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Text Box 16"/>
          <p:cNvSpPr txBox="1">
            <a:spLocks noChangeArrowheads="1"/>
          </p:cNvSpPr>
          <p:nvPr/>
        </p:nvSpPr>
        <p:spPr bwMode="auto">
          <a:xfrm>
            <a:off x="4962675" y="2079625"/>
            <a:ext cx="2209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2400" b="1" i="1" dirty="0">
                <a:latin typeface="Times New Roman" pitchFamily="18" charset="0"/>
              </a:rPr>
              <a:t>Y</a:t>
            </a:r>
            <a:r>
              <a:rPr lang="en-GB" sz="2400" b="1" i="1" baseline="-25000" dirty="0">
                <a:latin typeface="Times New Roman" pitchFamily="18" charset="0"/>
              </a:rPr>
              <a:t>i</a:t>
            </a:r>
            <a:r>
              <a:rPr lang="en-GB" sz="1800" b="1" dirty="0"/>
              <a:t>  unobserved if</a:t>
            </a:r>
            <a:endParaRPr lang="en-US" sz="1800" b="1" dirty="0"/>
          </a:p>
        </p:txBody>
      </p:sp>
      <p:graphicFrame>
        <p:nvGraphicFramePr>
          <p:cNvPr id="30" name="Object 17"/>
          <p:cNvGraphicFramePr>
            <a:graphicFrameLocks noChangeAspect="1"/>
          </p:cNvGraphicFramePr>
          <p:nvPr>
            <p:extLst>
              <p:ext uri="{D42A27DB-BD31-4B8C-83A1-F6EECF244321}">
                <p14:modId xmlns:p14="http://schemas.microsoft.com/office/powerpoint/2010/main" val="1360174674"/>
              </p:ext>
            </p:extLst>
          </p:nvPr>
        </p:nvGraphicFramePr>
        <p:xfrm>
          <a:off x="5054600" y="1685925"/>
          <a:ext cx="914400" cy="419100"/>
        </p:xfrm>
        <a:graphic>
          <a:graphicData uri="http://schemas.openxmlformats.org/presentationml/2006/ole">
            <mc:AlternateContent xmlns:mc="http://schemas.openxmlformats.org/markup-compatibility/2006">
              <mc:Choice xmlns:v="urn:schemas-microsoft-com:vml" Requires="v">
                <p:oleObj spid="_x0000_s168071" name="Equation" r:id="rId9" imgW="914400" imgH="419040" progId="Equation.3">
                  <p:embed/>
                </p:oleObj>
              </mc:Choice>
              <mc:Fallback>
                <p:oleObj name="Equation" r:id="rId9" imgW="914400" imgH="41904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054600" y="1685925"/>
                        <a:ext cx="9144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 name="Object 18"/>
          <p:cNvGraphicFramePr>
            <a:graphicFrameLocks noChangeAspect="1"/>
          </p:cNvGraphicFramePr>
          <p:nvPr>
            <p:extLst>
              <p:ext uri="{D42A27DB-BD31-4B8C-83A1-F6EECF244321}">
                <p14:modId xmlns:p14="http://schemas.microsoft.com/office/powerpoint/2010/main" val="4293485233"/>
              </p:ext>
            </p:extLst>
          </p:nvPr>
        </p:nvGraphicFramePr>
        <p:xfrm>
          <a:off x="6457950" y="1685925"/>
          <a:ext cx="850900" cy="419100"/>
        </p:xfrm>
        <a:graphic>
          <a:graphicData uri="http://schemas.openxmlformats.org/presentationml/2006/ole">
            <mc:AlternateContent xmlns:mc="http://schemas.openxmlformats.org/markup-compatibility/2006">
              <mc:Choice xmlns:v="urn:schemas-microsoft-com:vml" Requires="v">
                <p:oleObj spid="_x0000_s168072" name="Equation" r:id="rId11" imgW="850680" imgH="419040" progId="Equation.3">
                  <p:embed/>
                </p:oleObj>
              </mc:Choice>
              <mc:Fallback>
                <p:oleObj name="Equation" r:id="rId11" imgW="850680" imgH="41904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457950" y="1685925"/>
                        <a:ext cx="8509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Text Box 19"/>
          <p:cNvSpPr txBox="1">
            <a:spLocks noChangeArrowheads="1"/>
          </p:cNvSpPr>
          <p:nvPr/>
        </p:nvSpPr>
        <p:spPr bwMode="auto">
          <a:xfrm>
            <a:off x="5969000" y="1724025"/>
            <a:ext cx="5969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for</a:t>
            </a:r>
            <a:endParaRPr lang="en-US" sz="1800" b="1" dirty="0"/>
          </a:p>
        </p:txBody>
      </p:sp>
      <p:graphicFrame>
        <p:nvGraphicFramePr>
          <p:cNvPr id="33" name="Object 6"/>
          <p:cNvGraphicFramePr>
            <a:graphicFrameLocks noChangeAspect="1"/>
          </p:cNvGraphicFramePr>
          <p:nvPr>
            <p:extLst>
              <p:ext uri="{D42A27DB-BD31-4B8C-83A1-F6EECF244321}">
                <p14:modId xmlns:p14="http://schemas.microsoft.com/office/powerpoint/2010/main" val="2895734656"/>
              </p:ext>
            </p:extLst>
          </p:nvPr>
        </p:nvGraphicFramePr>
        <p:xfrm>
          <a:off x="774700" y="600075"/>
          <a:ext cx="2768600" cy="838200"/>
        </p:xfrm>
        <a:graphic>
          <a:graphicData uri="http://schemas.openxmlformats.org/presentationml/2006/ole">
            <mc:AlternateContent xmlns:mc="http://schemas.openxmlformats.org/markup-compatibility/2006">
              <mc:Choice xmlns:v="urn:schemas-microsoft-com:vml" Requires="v">
                <p:oleObj spid="_x0000_s168073" name="Equation" r:id="rId13" imgW="2768400" imgH="838080" progId="Equation.3">
                  <p:embed/>
                </p:oleObj>
              </mc:Choice>
              <mc:Fallback>
                <p:oleObj name="Equation" r:id="rId13" imgW="2768400" imgH="83808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74700" y="600075"/>
                        <a:ext cx="27686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4" name="Object 10"/>
          <p:cNvGraphicFramePr>
            <a:graphicFrameLocks noChangeAspect="1"/>
          </p:cNvGraphicFramePr>
          <p:nvPr>
            <p:extLst>
              <p:ext uri="{D42A27DB-BD31-4B8C-83A1-F6EECF244321}">
                <p14:modId xmlns:p14="http://schemas.microsoft.com/office/powerpoint/2010/main" val="988834224"/>
              </p:ext>
            </p:extLst>
          </p:nvPr>
        </p:nvGraphicFramePr>
        <p:xfrm>
          <a:off x="4982400" y="600075"/>
          <a:ext cx="2882900" cy="838200"/>
        </p:xfrm>
        <a:graphic>
          <a:graphicData uri="http://schemas.openxmlformats.org/presentationml/2006/ole">
            <mc:AlternateContent xmlns:mc="http://schemas.openxmlformats.org/markup-compatibility/2006">
              <mc:Choice xmlns:v="urn:schemas-microsoft-com:vml" Requires="v">
                <p:oleObj spid="_x0000_s168074" name="Equation" r:id="rId15" imgW="2882880" imgH="838080" progId="Equation.3">
                  <p:embed/>
                </p:oleObj>
              </mc:Choice>
              <mc:Fallback>
                <p:oleObj name="Equation" r:id="rId15" imgW="2882880" imgH="83808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982400" y="600075"/>
                        <a:ext cx="28829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8974" name="Text Box 1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Observations in the sample will then be systematically different from those not in the sample and the model is said to be subject to sample selection bias.</a:t>
            </a:r>
            <a:endParaRPr lang="en-GB" sz="1500" b="1"/>
          </a:p>
        </p:txBody>
      </p:sp>
      <p:sp>
        <p:nvSpPr>
          <p:cNvPr id="168981" name="Text Box 2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15</a:t>
            </a:r>
          </a:p>
        </p:txBody>
      </p:sp>
      <p:sp>
        <p:nvSpPr>
          <p:cNvPr id="2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SAMPLE SELECTION BIAS</a:t>
            </a:r>
            <a:endParaRPr lang="en-GB" sz="1600" dirty="0">
              <a:latin typeface="Times New Roman" pitchFamily="18" charset="0"/>
            </a:endParaRPr>
          </a:p>
        </p:txBody>
      </p:sp>
      <p:sp>
        <p:nvSpPr>
          <p:cNvPr id="22" name="Rectangle 5"/>
          <p:cNvSpPr>
            <a:spLocks noChangeArrowheads="1"/>
          </p:cNvSpPr>
          <p:nvPr/>
        </p:nvSpPr>
        <p:spPr bwMode="auto">
          <a:xfrm>
            <a:off x="0" y="1633048"/>
            <a:ext cx="9144000" cy="976801"/>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3" name="Rectangle 5"/>
          <p:cNvSpPr>
            <a:spLocks noChangeArrowheads="1"/>
          </p:cNvSpPr>
          <p:nvPr/>
        </p:nvSpPr>
        <p:spPr bwMode="auto">
          <a:xfrm>
            <a:off x="0" y="547198"/>
            <a:ext cx="9144000" cy="976801"/>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4" name="Rectangle 5"/>
          <p:cNvSpPr>
            <a:spLocks noChangeArrowheads="1"/>
          </p:cNvSpPr>
          <p:nvPr/>
        </p:nvSpPr>
        <p:spPr bwMode="auto">
          <a:xfrm>
            <a:off x="0" y="2718000"/>
            <a:ext cx="9144000" cy="1024426"/>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5" name="Rectangle 5"/>
          <p:cNvSpPr>
            <a:spLocks noChangeArrowheads="1"/>
          </p:cNvSpPr>
          <p:nvPr/>
        </p:nvSpPr>
        <p:spPr bwMode="auto">
          <a:xfrm>
            <a:off x="0" y="3851999"/>
            <a:ext cx="9144000" cy="1699200"/>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26" name="Object 9"/>
          <p:cNvGraphicFramePr>
            <a:graphicFrameLocks noChangeAspect="1"/>
          </p:cNvGraphicFramePr>
          <p:nvPr>
            <p:extLst>
              <p:ext uri="{D42A27DB-BD31-4B8C-83A1-F6EECF244321}">
                <p14:modId xmlns:p14="http://schemas.microsoft.com/office/powerpoint/2010/main" val="1412329658"/>
              </p:ext>
            </p:extLst>
          </p:nvPr>
        </p:nvGraphicFramePr>
        <p:xfrm>
          <a:off x="188913" y="4005975"/>
          <a:ext cx="8701087" cy="1422400"/>
        </p:xfrm>
        <a:graphic>
          <a:graphicData uri="http://schemas.openxmlformats.org/presentationml/2006/ole">
            <mc:AlternateContent xmlns:mc="http://schemas.openxmlformats.org/markup-compatibility/2006">
              <mc:Choice xmlns:v="urn:schemas-microsoft-com:vml" Requires="v">
                <p:oleObj spid="_x0000_s169091" name="Equation" r:id="rId3" imgW="8699400" imgH="1422360" progId="Equation.3">
                  <p:embed/>
                </p:oleObj>
              </mc:Choice>
              <mc:Fallback>
                <p:oleObj name="Equation" r:id="rId3" imgW="8699400" imgH="1422360" progId="Equation.3">
                  <p:embed/>
                  <p:pic>
                    <p:nvPicPr>
                      <p:cNvPr id="0" name=""/>
                      <p:cNvPicPr>
                        <a:picLocks noChangeAspect="1" noChangeArrowheads="1"/>
                      </p:cNvPicPr>
                      <p:nvPr/>
                    </p:nvPicPr>
                    <p:blipFill>
                      <a:blip r:embed="rId4"/>
                      <a:srcRect/>
                      <a:stretch>
                        <a:fillRect/>
                      </a:stretch>
                    </p:blipFill>
                    <p:spPr bwMode="auto">
                      <a:xfrm>
                        <a:off x="188913" y="4005975"/>
                        <a:ext cx="8701087" cy="1422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10"/>
          <p:cNvGraphicFramePr>
            <a:graphicFrameLocks noChangeAspect="1"/>
          </p:cNvGraphicFramePr>
          <p:nvPr>
            <p:extLst>
              <p:ext uri="{D42A27DB-BD31-4B8C-83A1-F6EECF244321}">
                <p14:modId xmlns:p14="http://schemas.microsoft.com/office/powerpoint/2010/main" val="767879955"/>
              </p:ext>
            </p:extLst>
          </p:nvPr>
        </p:nvGraphicFramePr>
        <p:xfrm>
          <a:off x="1693863" y="2779200"/>
          <a:ext cx="6237287" cy="838200"/>
        </p:xfrm>
        <a:graphic>
          <a:graphicData uri="http://schemas.openxmlformats.org/presentationml/2006/ole">
            <mc:AlternateContent xmlns:mc="http://schemas.openxmlformats.org/markup-compatibility/2006">
              <mc:Choice xmlns:v="urn:schemas-microsoft-com:vml" Requires="v">
                <p:oleObj spid="_x0000_s169092" name="Equation" r:id="rId5" imgW="6235560" imgH="838080" progId="Equation.3">
                  <p:embed/>
                </p:oleObj>
              </mc:Choice>
              <mc:Fallback>
                <p:oleObj name="Equation" r:id="rId5" imgW="6235560" imgH="838080" progId="Equation.3">
                  <p:embed/>
                  <p:pic>
                    <p:nvPicPr>
                      <p:cNvPr id="0" name=""/>
                      <p:cNvPicPr>
                        <a:picLocks noChangeAspect="1" noChangeArrowheads="1"/>
                      </p:cNvPicPr>
                      <p:nvPr/>
                    </p:nvPicPr>
                    <p:blipFill>
                      <a:blip r:embed="rId6"/>
                      <a:srcRect/>
                      <a:stretch>
                        <a:fillRect/>
                      </a:stretch>
                    </p:blipFill>
                    <p:spPr bwMode="auto">
                      <a:xfrm>
                        <a:off x="1693863" y="2779200"/>
                        <a:ext cx="6237287"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15"/>
          <p:cNvGraphicFramePr>
            <a:graphicFrameLocks noChangeAspect="1"/>
          </p:cNvGraphicFramePr>
          <p:nvPr>
            <p:extLst>
              <p:ext uri="{D42A27DB-BD31-4B8C-83A1-F6EECF244321}">
                <p14:modId xmlns:p14="http://schemas.microsoft.com/office/powerpoint/2010/main" val="2850544189"/>
              </p:ext>
            </p:extLst>
          </p:nvPr>
        </p:nvGraphicFramePr>
        <p:xfrm>
          <a:off x="7013575" y="2116138"/>
          <a:ext cx="850900" cy="419100"/>
        </p:xfrm>
        <a:graphic>
          <a:graphicData uri="http://schemas.openxmlformats.org/presentationml/2006/ole">
            <mc:AlternateContent xmlns:mc="http://schemas.openxmlformats.org/markup-compatibility/2006">
              <mc:Choice xmlns:v="urn:schemas-microsoft-com:vml" Requires="v">
                <p:oleObj spid="_x0000_s169093" name="Equation" r:id="rId7" imgW="850680" imgH="419040" progId="Equation.3">
                  <p:embed/>
                </p:oleObj>
              </mc:Choice>
              <mc:Fallback>
                <p:oleObj name="Equation" r:id="rId7" imgW="85068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13575" y="2116138"/>
                        <a:ext cx="8509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Text Box 16"/>
          <p:cNvSpPr txBox="1">
            <a:spLocks noChangeArrowheads="1"/>
          </p:cNvSpPr>
          <p:nvPr/>
        </p:nvSpPr>
        <p:spPr bwMode="auto">
          <a:xfrm>
            <a:off x="4962675" y="2079625"/>
            <a:ext cx="2209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2400" b="1" i="1" dirty="0">
                <a:latin typeface="Times New Roman" pitchFamily="18" charset="0"/>
              </a:rPr>
              <a:t>Y</a:t>
            </a:r>
            <a:r>
              <a:rPr lang="en-GB" sz="2400" b="1" i="1" baseline="-25000" dirty="0">
                <a:latin typeface="Times New Roman" pitchFamily="18" charset="0"/>
              </a:rPr>
              <a:t>i</a:t>
            </a:r>
            <a:r>
              <a:rPr lang="en-GB" sz="1800" b="1" dirty="0"/>
              <a:t>  unobserved if</a:t>
            </a:r>
            <a:endParaRPr lang="en-US" sz="1800" b="1" dirty="0"/>
          </a:p>
        </p:txBody>
      </p:sp>
      <p:graphicFrame>
        <p:nvGraphicFramePr>
          <p:cNvPr id="30" name="Object 17"/>
          <p:cNvGraphicFramePr>
            <a:graphicFrameLocks noChangeAspect="1"/>
          </p:cNvGraphicFramePr>
          <p:nvPr>
            <p:extLst>
              <p:ext uri="{D42A27DB-BD31-4B8C-83A1-F6EECF244321}">
                <p14:modId xmlns:p14="http://schemas.microsoft.com/office/powerpoint/2010/main" val="1360174674"/>
              </p:ext>
            </p:extLst>
          </p:nvPr>
        </p:nvGraphicFramePr>
        <p:xfrm>
          <a:off x="5054600" y="1685925"/>
          <a:ext cx="914400" cy="419100"/>
        </p:xfrm>
        <a:graphic>
          <a:graphicData uri="http://schemas.openxmlformats.org/presentationml/2006/ole">
            <mc:AlternateContent xmlns:mc="http://schemas.openxmlformats.org/markup-compatibility/2006">
              <mc:Choice xmlns:v="urn:schemas-microsoft-com:vml" Requires="v">
                <p:oleObj spid="_x0000_s169094" name="Equation" r:id="rId9" imgW="914400" imgH="419040" progId="Equation.3">
                  <p:embed/>
                </p:oleObj>
              </mc:Choice>
              <mc:Fallback>
                <p:oleObj name="Equation" r:id="rId9" imgW="914400" imgH="41904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054600" y="1685925"/>
                        <a:ext cx="9144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 name="Object 18"/>
          <p:cNvGraphicFramePr>
            <a:graphicFrameLocks noChangeAspect="1"/>
          </p:cNvGraphicFramePr>
          <p:nvPr>
            <p:extLst>
              <p:ext uri="{D42A27DB-BD31-4B8C-83A1-F6EECF244321}">
                <p14:modId xmlns:p14="http://schemas.microsoft.com/office/powerpoint/2010/main" val="4293485233"/>
              </p:ext>
            </p:extLst>
          </p:nvPr>
        </p:nvGraphicFramePr>
        <p:xfrm>
          <a:off x="6457950" y="1685925"/>
          <a:ext cx="850900" cy="419100"/>
        </p:xfrm>
        <a:graphic>
          <a:graphicData uri="http://schemas.openxmlformats.org/presentationml/2006/ole">
            <mc:AlternateContent xmlns:mc="http://schemas.openxmlformats.org/markup-compatibility/2006">
              <mc:Choice xmlns:v="urn:schemas-microsoft-com:vml" Requires="v">
                <p:oleObj spid="_x0000_s169095" name="Equation" r:id="rId11" imgW="850680" imgH="419040" progId="Equation.3">
                  <p:embed/>
                </p:oleObj>
              </mc:Choice>
              <mc:Fallback>
                <p:oleObj name="Equation" r:id="rId11" imgW="850680" imgH="41904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457950" y="1685925"/>
                        <a:ext cx="8509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Text Box 19"/>
          <p:cNvSpPr txBox="1">
            <a:spLocks noChangeArrowheads="1"/>
          </p:cNvSpPr>
          <p:nvPr/>
        </p:nvSpPr>
        <p:spPr bwMode="auto">
          <a:xfrm>
            <a:off x="5969000" y="1724025"/>
            <a:ext cx="5969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for</a:t>
            </a:r>
            <a:endParaRPr lang="en-US" sz="1800" b="1" dirty="0"/>
          </a:p>
        </p:txBody>
      </p:sp>
      <p:graphicFrame>
        <p:nvGraphicFramePr>
          <p:cNvPr id="33" name="Object 6"/>
          <p:cNvGraphicFramePr>
            <a:graphicFrameLocks noChangeAspect="1"/>
          </p:cNvGraphicFramePr>
          <p:nvPr>
            <p:extLst>
              <p:ext uri="{D42A27DB-BD31-4B8C-83A1-F6EECF244321}">
                <p14:modId xmlns:p14="http://schemas.microsoft.com/office/powerpoint/2010/main" val="2895734656"/>
              </p:ext>
            </p:extLst>
          </p:nvPr>
        </p:nvGraphicFramePr>
        <p:xfrm>
          <a:off x="774700" y="600075"/>
          <a:ext cx="2768600" cy="838200"/>
        </p:xfrm>
        <a:graphic>
          <a:graphicData uri="http://schemas.openxmlformats.org/presentationml/2006/ole">
            <mc:AlternateContent xmlns:mc="http://schemas.openxmlformats.org/markup-compatibility/2006">
              <mc:Choice xmlns:v="urn:schemas-microsoft-com:vml" Requires="v">
                <p:oleObj spid="_x0000_s169096" name="Equation" r:id="rId13" imgW="2768400" imgH="838080" progId="Equation.3">
                  <p:embed/>
                </p:oleObj>
              </mc:Choice>
              <mc:Fallback>
                <p:oleObj name="Equation" r:id="rId13" imgW="2768400" imgH="83808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74700" y="600075"/>
                        <a:ext cx="27686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4" name="Object 10"/>
          <p:cNvGraphicFramePr>
            <a:graphicFrameLocks noChangeAspect="1"/>
          </p:cNvGraphicFramePr>
          <p:nvPr>
            <p:extLst>
              <p:ext uri="{D42A27DB-BD31-4B8C-83A1-F6EECF244321}">
                <p14:modId xmlns:p14="http://schemas.microsoft.com/office/powerpoint/2010/main" val="988834224"/>
              </p:ext>
            </p:extLst>
          </p:nvPr>
        </p:nvGraphicFramePr>
        <p:xfrm>
          <a:off x="4982400" y="600075"/>
          <a:ext cx="2882900" cy="838200"/>
        </p:xfrm>
        <a:graphic>
          <a:graphicData uri="http://schemas.openxmlformats.org/presentationml/2006/ole">
            <mc:AlternateContent xmlns:mc="http://schemas.openxmlformats.org/markup-compatibility/2006">
              <mc:Choice xmlns:v="urn:schemas-microsoft-com:vml" Requires="v">
                <p:oleObj spid="_x0000_s169097" name="Equation" r:id="rId15" imgW="2882880" imgH="838080" progId="Equation.3">
                  <p:embed/>
                </p:oleObj>
              </mc:Choice>
              <mc:Fallback>
                <p:oleObj name="Equation" r:id="rId15" imgW="2882880" imgH="83808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982400" y="600075"/>
                        <a:ext cx="28829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9998" name="Text Box 1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Effectively, this is a special type of omitted variable bias.   A regression of </a:t>
            </a:r>
            <a:r>
              <a:rPr lang="en-US" sz="1500" b="1" i="1"/>
              <a:t>Y</a:t>
            </a:r>
            <a:r>
              <a:rPr lang="en-US" sz="1500" b="1"/>
              <a:t> on the </a:t>
            </a:r>
            <a:r>
              <a:rPr lang="en-US" sz="1500" b="1" i="1"/>
              <a:t>X</a:t>
            </a:r>
            <a:r>
              <a:rPr lang="en-US" sz="1500" b="1"/>
              <a:t> variables will yield inconsistent estimates caused by the omission of the </a:t>
            </a:r>
            <a:r>
              <a:rPr lang="en-US" sz="1500" b="1" i="1">
                <a:latin typeface="Symbol" pitchFamily="18" charset="2"/>
              </a:rPr>
              <a:t>l</a:t>
            </a:r>
            <a:r>
              <a:rPr lang="en-US" sz="1500" b="1" i="1" baseline="-25000"/>
              <a:t>i</a:t>
            </a:r>
            <a:r>
              <a:rPr lang="en-US" sz="1500" b="1"/>
              <a:t> term.  Note that </a:t>
            </a:r>
            <a:r>
              <a:rPr lang="en-US" sz="1500" b="1" i="1">
                <a:latin typeface="Symbol" pitchFamily="18" charset="2"/>
              </a:rPr>
              <a:t>l</a:t>
            </a:r>
            <a:r>
              <a:rPr lang="en-US" sz="1500" b="1" i="1" baseline="-25000"/>
              <a:t>i</a:t>
            </a:r>
            <a:r>
              <a:rPr lang="en-US" sz="1500" b="1"/>
              <a:t> has different values in different observations and is therefore a special type of variable.</a:t>
            </a:r>
            <a:endParaRPr lang="en-GB" sz="1500" b="1"/>
          </a:p>
        </p:txBody>
      </p:sp>
      <p:sp>
        <p:nvSpPr>
          <p:cNvPr id="170005" name="Text Box 2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16</a:t>
            </a:r>
          </a:p>
        </p:txBody>
      </p:sp>
      <p:sp>
        <p:nvSpPr>
          <p:cNvPr id="2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SAMPLE SELECTION BIAS</a:t>
            </a:r>
            <a:endParaRPr lang="en-GB" sz="1600" dirty="0">
              <a:latin typeface="Times New Roman" pitchFamily="18" charset="0"/>
            </a:endParaRPr>
          </a:p>
        </p:txBody>
      </p:sp>
      <p:sp>
        <p:nvSpPr>
          <p:cNvPr id="22" name="Rectangle 5"/>
          <p:cNvSpPr>
            <a:spLocks noChangeArrowheads="1"/>
          </p:cNvSpPr>
          <p:nvPr/>
        </p:nvSpPr>
        <p:spPr bwMode="auto">
          <a:xfrm>
            <a:off x="0" y="1633048"/>
            <a:ext cx="9144000" cy="976801"/>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3" name="Rectangle 5"/>
          <p:cNvSpPr>
            <a:spLocks noChangeArrowheads="1"/>
          </p:cNvSpPr>
          <p:nvPr/>
        </p:nvSpPr>
        <p:spPr bwMode="auto">
          <a:xfrm>
            <a:off x="0" y="547198"/>
            <a:ext cx="9144000" cy="976801"/>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4" name="Rectangle 5"/>
          <p:cNvSpPr>
            <a:spLocks noChangeArrowheads="1"/>
          </p:cNvSpPr>
          <p:nvPr/>
        </p:nvSpPr>
        <p:spPr bwMode="auto">
          <a:xfrm>
            <a:off x="0" y="2718000"/>
            <a:ext cx="9144000" cy="1024426"/>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5" name="Rectangle 5"/>
          <p:cNvSpPr>
            <a:spLocks noChangeArrowheads="1"/>
          </p:cNvSpPr>
          <p:nvPr/>
        </p:nvSpPr>
        <p:spPr bwMode="auto">
          <a:xfrm>
            <a:off x="0" y="3851999"/>
            <a:ext cx="9144000" cy="1699200"/>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26" name="Object 9"/>
          <p:cNvGraphicFramePr>
            <a:graphicFrameLocks noChangeAspect="1"/>
          </p:cNvGraphicFramePr>
          <p:nvPr>
            <p:extLst>
              <p:ext uri="{D42A27DB-BD31-4B8C-83A1-F6EECF244321}">
                <p14:modId xmlns:p14="http://schemas.microsoft.com/office/powerpoint/2010/main" val="1412329658"/>
              </p:ext>
            </p:extLst>
          </p:nvPr>
        </p:nvGraphicFramePr>
        <p:xfrm>
          <a:off x="188913" y="4005975"/>
          <a:ext cx="8701087" cy="1422400"/>
        </p:xfrm>
        <a:graphic>
          <a:graphicData uri="http://schemas.openxmlformats.org/presentationml/2006/ole">
            <mc:AlternateContent xmlns:mc="http://schemas.openxmlformats.org/markup-compatibility/2006">
              <mc:Choice xmlns:v="urn:schemas-microsoft-com:vml" Requires="v">
                <p:oleObj spid="_x0000_s170115" name="Equation" r:id="rId3" imgW="8699400" imgH="1422360" progId="Equation.3">
                  <p:embed/>
                </p:oleObj>
              </mc:Choice>
              <mc:Fallback>
                <p:oleObj name="Equation" r:id="rId3" imgW="8699400" imgH="1422360" progId="Equation.3">
                  <p:embed/>
                  <p:pic>
                    <p:nvPicPr>
                      <p:cNvPr id="0" name=""/>
                      <p:cNvPicPr>
                        <a:picLocks noChangeAspect="1" noChangeArrowheads="1"/>
                      </p:cNvPicPr>
                      <p:nvPr/>
                    </p:nvPicPr>
                    <p:blipFill>
                      <a:blip r:embed="rId4"/>
                      <a:srcRect/>
                      <a:stretch>
                        <a:fillRect/>
                      </a:stretch>
                    </p:blipFill>
                    <p:spPr bwMode="auto">
                      <a:xfrm>
                        <a:off x="188913" y="4005975"/>
                        <a:ext cx="8701087" cy="1422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10"/>
          <p:cNvGraphicFramePr>
            <a:graphicFrameLocks noChangeAspect="1"/>
          </p:cNvGraphicFramePr>
          <p:nvPr>
            <p:extLst>
              <p:ext uri="{D42A27DB-BD31-4B8C-83A1-F6EECF244321}">
                <p14:modId xmlns:p14="http://schemas.microsoft.com/office/powerpoint/2010/main" val="767879955"/>
              </p:ext>
            </p:extLst>
          </p:nvPr>
        </p:nvGraphicFramePr>
        <p:xfrm>
          <a:off x="1693863" y="2779200"/>
          <a:ext cx="6237287" cy="838200"/>
        </p:xfrm>
        <a:graphic>
          <a:graphicData uri="http://schemas.openxmlformats.org/presentationml/2006/ole">
            <mc:AlternateContent xmlns:mc="http://schemas.openxmlformats.org/markup-compatibility/2006">
              <mc:Choice xmlns:v="urn:schemas-microsoft-com:vml" Requires="v">
                <p:oleObj spid="_x0000_s170116" name="Equation" r:id="rId5" imgW="6235560" imgH="838080" progId="Equation.3">
                  <p:embed/>
                </p:oleObj>
              </mc:Choice>
              <mc:Fallback>
                <p:oleObj name="Equation" r:id="rId5" imgW="6235560" imgH="838080" progId="Equation.3">
                  <p:embed/>
                  <p:pic>
                    <p:nvPicPr>
                      <p:cNvPr id="0" name=""/>
                      <p:cNvPicPr>
                        <a:picLocks noChangeAspect="1" noChangeArrowheads="1"/>
                      </p:cNvPicPr>
                      <p:nvPr/>
                    </p:nvPicPr>
                    <p:blipFill>
                      <a:blip r:embed="rId6"/>
                      <a:srcRect/>
                      <a:stretch>
                        <a:fillRect/>
                      </a:stretch>
                    </p:blipFill>
                    <p:spPr bwMode="auto">
                      <a:xfrm>
                        <a:off x="1693863" y="2779200"/>
                        <a:ext cx="6237287"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15"/>
          <p:cNvGraphicFramePr>
            <a:graphicFrameLocks noChangeAspect="1"/>
          </p:cNvGraphicFramePr>
          <p:nvPr>
            <p:extLst>
              <p:ext uri="{D42A27DB-BD31-4B8C-83A1-F6EECF244321}">
                <p14:modId xmlns:p14="http://schemas.microsoft.com/office/powerpoint/2010/main" val="2850544189"/>
              </p:ext>
            </p:extLst>
          </p:nvPr>
        </p:nvGraphicFramePr>
        <p:xfrm>
          <a:off x="7013575" y="2116138"/>
          <a:ext cx="850900" cy="419100"/>
        </p:xfrm>
        <a:graphic>
          <a:graphicData uri="http://schemas.openxmlformats.org/presentationml/2006/ole">
            <mc:AlternateContent xmlns:mc="http://schemas.openxmlformats.org/markup-compatibility/2006">
              <mc:Choice xmlns:v="urn:schemas-microsoft-com:vml" Requires="v">
                <p:oleObj spid="_x0000_s170117" name="Equation" r:id="rId7" imgW="850680" imgH="419040" progId="Equation.3">
                  <p:embed/>
                </p:oleObj>
              </mc:Choice>
              <mc:Fallback>
                <p:oleObj name="Equation" r:id="rId7" imgW="85068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13575" y="2116138"/>
                        <a:ext cx="8509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Text Box 16"/>
          <p:cNvSpPr txBox="1">
            <a:spLocks noChangeArrowheads="1"/>
          </p:cNvSpPr>
          <p:nvPr/>
        </p:nvSpPr>
        <p:spPr bwMode="auto">
          <a:xfrm>
            <a:off x="4962675" y="2079625"/>
            <a:ext cx="2209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2400" b="1" i="1" dirty="0">
                <a:latin typeface="Times New Roman" pitchFamily="18" charset="0"/>
              </a:rPr>
              <a:t>Y</a:t>
            </a:r>
            <a:r>
              <a:rPr lang="en-GB" sz="2400" b="1" i="1" baseline="-25000" dirty="0">
                <a:latin typeface="Times New Roman" pitchFamily="18" charset="0"/>
              </a:rPr>
              <a:t>i</a:t>
            </a:r>
            <a:r>
              <a:rPr lang="en-GB" sz="1800" b="1" dirty="0"/>
              <a:t>  unobserved if</a:t>
            </a:r>
            <a:endParaRPr lang="en-US" sz="1800" b="1" dirty="0"/>
          </a:p>
        </p:txBody>
      </p:sp>
      <p:graphicFrame>
        <p:nvGraphicFramePr>
          <p:cNvPr id="30" name="Object 17"/>
          <p:cNvGraphicFramePr>
            <a:graphicFrameLocks noChangeAspect="1"/>
          </p:cNvGraphicFramePr>
          <p:nvPr>
            <p:extLst>
              <p:ext uri="{D42A27DB-BD31-4B8C-83A1-F6EECF244321}">
                <p14:modId xmlns:p14="http://schemas.microsoft.com/office/powerpoint/2010/main" val="1360174674"/>
              </p:ext>
            </p:extLst>
          </p:nvPr>
        </p:nvGraphicFramePr>
        <p:xfrm>
          <a:off x="5054600" y="1685925"/>
          <a:ext cx="914400" cy="419100"/>
        </p:xfrm>
        <a:graphic>
          <a:graphicData uri="http://schemas.openxmlformats.org/presentationml/2006/ole">
            <mc:AlternateContent xmlns:mc="http://schemas.openxmlformats.org/markup-compatibility/2006">
              <mc:Choice xmlns:v="urn:schemas-microsoft-com:vml" Requires="v">
                <p:oleObj spid="_x0000_s170118" name="Equation" r:id="rId9" imgW="914400" imgH="419040" progId="Equation.3">
                  <p:embed/>
                </p:oleObj>
              </mc:Choice>
              <mc:Fallback>
                <p:oleObj name="Equation" r:id="rId9" imgW="914400" imgH="41904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054600" y="1685925"/>
                        <a:ext cx="9144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 name="Object 18"/>
          <p:cNvGraphicFramePr>
            <a:graphicFrameLocks noChangeAspect="1"/>
          </p:cNvGraphicFramePr>
          <p:nvPr>
            <p:extLst>
              <p:ext uri="{D42A27DB-BD31-4B8C-83A1-F6EECF244321}">
                <p14:modId xmlns:p14="http://schemas.microsoft.com/office/powerpoint/2010/main" val="4293485233"/>
              </p:ext>
            </p:extLst>
          </p:nvPr>
        </p:nvGraphicFramePr>
        <p:xfrm>
          <a:off x="6457950" y="1685925"/>
          <a:ext cx="850900" cy="419100"/>
        </p:xfrm>
        <a:graphic>
          <a:graphicData uri="http://schemas.openxmlformats.org/presentationml/2006/ole">
            <mc:AlternateContent xmlns:mc="http://schemas.openxmlformats.org/markup-compatibility/2006">
              <mc:Choice xmlns:v="urn:schemas-microsoft-com:vml" Requires="v">
                <p:oleObj spid="_x0000_s170119" name="Equation" r:id="rId11" imgW="850680" imgH="419040" progId="Equation.3">
                  <p:embed/>
                </p:oleObj>
              </mc:Choice>
              <mc:Fallback>
                <p:oleObj name="Equation" r:id="rId11" imgW="850680" imgH="41904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457950" y="1685925"/>
                        <a:ext cx="8509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Text Box 19"/>
          <p:cNvSpPr txBox="1">
            <a:spLocks noChangeArrowheads="1"/>
          </p:cNvSpPr>
          <p:nvPr/>
        </p:nvSpPr>
        <p:spPr bwMode="auto">
          <a:xfrm>
            <a:off x="5969000" y="1724025"/>
            <a:ext cx="5969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for</a:t>
            </a:r>
            <a:endParaRPr lang="en-US" sz="1800" b="1" dirty="0"/>
          </a:p>
        </p:txBody>
      </p:sp>
      <p:graphicFrame>
        <p:nvGraphicFramePr>
          <p:cNvPr id="33" name="Object 6"/>
          <p:cNvGraphicFramePr>
            <a:graphicFrameLocks noChangeAspect="1"/>
          </p:cNvGraphicFramePr>
          <p:nvPr>
            <p:extLst>
              <p:ext uri="{D42A27DB-BD31-4B8C-83A1-F6EECF244321}">
                <p14:modId xmlns:p14="http://schemas.microsoft.com/office/powerpoint/2010/main" val="2895734656"/>
              </p:ext>
            </p:extLst>
          </p:nvPr>
        </p:nvGraphicFramePr>
        <p:xfrm>
          <a:off x="774700" y="600075"/>
          <a:ext cx="2768600" cy="838200"/>
        </p:xfrm>
        <a:graphic>
          <a:graphicData uri="http://schemas.openxmlformats.org/presentationml/2006/ole">
            <mc:AlternateContent xmlns:mc="http://schemas.openxmlformats.org/markup-compatibility/2006">
              <mc:Choice xmlns:v="urn:schemas-microsoft-com:vml" Requires="v">
                <p:oleObj spid="_x0000_s170120" name="Equation" r:id="rId13" imgW="2768400" imgH="838080" progId="Equation.3">
                  <p:embed/>
                </p:oleObj>
              </mc:Choice>
              <mc:Fallback>
                <p:oleObj name="Equation" r:id="rId13" imgW="2768400" imgH="83808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74700" y="600075"/>
                        <a:ext cx="27686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4" name="Object 10"/>
          <p:cNvGraphicFramePr>
            <a:graphicFrameLocks noChangeAspect="1"/>
          </p:cNvGraphicFramePr>
          <p:nvPr>
            <p:extLst>
              <p:ext uri="{D42A27DB-BD31-4B8C-83A1-F6EECF244321}">
                <p14:modId xmlns:p14="http://schemas.microsoft.com/office/powerpoint/2010/main" val="988834224"/>
              </p:ext>
            </p:extLst>
          </p:nvPr>
        </p:nvGraphicFramePr>
        <p:xfrm>
          <a:off x="4982400" y="600075"/>
          <a:ext cx="2882900" cy="838200"/>
        </p:xfrm>
        <a:graphic>
          <a:graphicData uri="http://schemas.openxmlformats.org/presentationml/2006/ole">
            <mc:AlternateContent xmlns:mc="http://schemas.openxmlformats.org/markup-compatibility/2006">
              <mc:Choice xmlns:v="urn:schemas-microsoft-com:vml" Requires="v">
                <p:oleObj spid="_x0000_s170121" name="Equation" r:id="rId15" imgW="2882880" imgH="838080" progId="Equation.3">
                  <p:embed/>
                </p:oleObj>
              </mc:Choice>
              <mc:Fallback>
                <p:oleObj name="Equation" r:id="rId15" imgW="2882880" imgH="83808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982400" y="600075"/>
                        <a:ext cx="28829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1022" name="Text Box 14"/>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However, since its components depend only on the selection process, </a:t>
            </a:r>
            <a:r>
              <a:rPr lang="en-US" sz="1500" b="1" i="1">
                <a:latin typeface="Symbol" pitchFamily="18" charset="2"/>
              </a:rPr>
              <a:t>l</a:t>
            </a:r>
            <a:r>
              <a:rPr lang="en-US" sz="1500" b="1" i="1" baseline="-25000"/>
              <a:t>i</a:t>
            </a:r>
            <a:r>
              <a:rPr lang="en-US" sz="1500" b="1"/>
              <a:t> can be estimated from the results of probit analysis of the selection process.  This is the first step of the Heckman two-step procedure.</a:t>
            </a:r>
            <a:endParaRPr lang="en-GB" sz="1500" b="1"/>
          </a:p>
        </p:txBody>
      </p:sp>
      <p:sp>
        <p:nvSpPr>
          <p:cNvPr id="171029" name="Text Box 2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17</a:t>
            </a:r>
          </a:p>
        </p:txBody>
      </p:sp>
      <p:sp>
        <p:nvSpPr>
          <p:cNvPr id="2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SAMPLE SELECTION BIAS</a:t>
            </a:r>
            <a:endParaRPr lang="en-GB" sz="1600" dirty="0">
              <a:latin typeface="Times New Roman" pitchFamily="18" charset="0"/>
            </a:endParaRPr>
          </a:p>
        </p:txBody>
      </p:sp>
      <p:sp>
        <p:nvSpPr>
          <p:cNvPr id="22" name="Rectangle 5"/>
          <p:cNvSpPr>
            <a:spLocks noChangeArrowheads="1"/>
          </p:cNvSpPr>
          <p:nvPr/>
        </p:nvSpPr>
        <p:spPr bwMode="auto">
          <a:xfrm>
            <a:off x="0" y="1633048"/>
            <a:ext cx="9144000" cy="976801"/>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3" name="Rectangle 5"/>
          <p:cNvSpPr>
            <a:spLocks noChangeArrowheads="1"/>
          </p:cNvSpPr>
          <p:nvPr/>
        </p:nvSpPr>
        <p:spPr bwMode="auto">
          <a:xfrm>
            <a:off x="0" y="547198"/>
            <a:ext cx="9144000" cy="976801"/>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4" name="Rectangle 5"/>
          <p:cNvSpPr>
            <a:spLocks noChangeArrowheads="1"/>
          </p:cNvSpPr>
          <p:nvPr/>
        </p:nvSpPr>
        <p:spPr bwMode="auto">
          <a:xfrm>
            <a:off x="0" y="2718000"/>
            <a:ext cx="9144000" cy="1024426"/>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5" name="Rectangle 5"/>
          <p:cNvSpPr>
            <a:spLocks noChangeArrowheads="1"/>
          </p:cNvSpPr>
          <p:nvPr/>
        </p:nvSpPr>
        <p:spPr bwMode="auto">
          <a:xfrm>
            <a:off x="0" y="3851999"/>
            <a:ext cx="9144000" cy="1699200"/>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26" name="Object 9"/>
          <p:cNvGraphicFramePr>
            <a:graphicFrameLocks noChangeAspect="1"/>
          </p:cNvGraphicFramePr>
          <p:nvPr>
            <p:extLst>
              <p:ext uri="{D42A27DB-BD31-4B8C-83A1-F6EECF244321}">
                <p14:modId xmlns:p14="http://schemas.microsoft.com/office/powerpoint/2010/main" val="1412329658"/>
              </p:ext>
            </p:extLst>
          </p:nvPr>
        </p:nvGraphicFramePr>
        <p:xfrm>
          <a:off x="188913" y="4005975"/>
          <a:ext cx="8701087" cy="1422400"/>
        </p:xfrm>
        <a:graphic>
          <a:graphicData uri="http://schemas.openxmlformats.org/presentationml/2006/ole">
            <mc:AlternateContent xmlns:mc="http://schemas.openxmlformats.org/markup-compatibility/2006">
              <mc:Choice xmlns:v="urn:schemas-microsoft-com:vml" Requires="v">
                <p:oleObj spid="_x0000_s171139" name="Equation" r:id="rId3" imgW="8699400" imgH="1422360" progId="Equation.3">
                  <p:embed/>
                </p:oleObj>
              </mc:Choice>
              <mc:Fallback>
                <p:oleObj name="Equation" r:id="rId3" imgW="8699400" imgH="1422360" progId="Equation.3">
                  <p:embed/>
                  <p:pic>
                    <p:nvPicPr>
                      <p:cNvPr id="0" name=""/>
                      <p:cNvPicPr>
                        <a:picLocks noChangeAspect="1" noChangeArrowheads="1"/>
                      </p:cNvPicPr>
                      <p:nvPr/>
                    </p:nvPicPr>
                    <p:blipFill>
                      <a:blip r:embed="rId4"/>
                      <a:srcRect/>
                      <a:stretch>
                        <a:fillRect/>
                      </a:stretch>
                    </p:blipFill>
                    <p:spPr bwMode="auto">
                      <a:xfrm>
                        <a:off x="188913" y="4005975"/>
                        <a:ext cx="8701087" cy="1422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10"/>
          <p:cNvGraphicFramePr>
            <a:graphicFrameLocks noChangeAspect="1"/>
          </p:cNvGraphicFramePr>
          <p:nvPr>
            <p:extLst>
              <p:ext uri="{D42A27DB-BD31-4B8C-83A1-F6EECF244321}">
                <p14:modId xmlns:p14="http://schemas.microsoft.com/office/powerpoint/2010/main" val="767879955"/>
              </p:ext>
            </p:extLst>
          </p:nvPr>
        </p:nvGraphicFramePr>
        <p:xfrm>
          <a:off x="1693863" y="2779200"/>
          <a:ext cx="6237287" cy="838200"/>
        </p:xfrm>
        <a:graphic>
          <a:graphicData uri="http://schemas.openxmlformats.org/presentationml/2006/ole">
            <mc:AlternateContent xmlns:mc="http://schemas.openxmlformats.org/markup-compatibility/2006">
              <mc:Choice xmlns:v="urn:schemas-microsoft-com:vml" Requires="v">
                <p:oleObj spid="_x0000_s171140" name="Equation" r:id="rId5" imgW="6235560" imgH="838080" progId="Equation.3">
                  <p:embed/>
                </p:oleObj>
              </mc:Choice>
              <mc:Fallback>
                <p:oleObj name="Equation" r:id="rId5" imgW="6235560" imgH="838080" progId="Equation.3">
                  <p:embed/>
                  <p:pic>
                    <p:nvPicPr>
                      <p:cNvPr id="0" name=""/>
                      <p:cNvPicPr>
                        <a:picLocks noChangeAspect="1" noChangeArrowheads="1"/>
                      </p:cNvPicPr>
                      <p:nvPr/>
                    </p:nvPicPr>
                    <p:blipFill>
                      <a:blip r:embed="rId6"/>
                      <a:srcRect/>
                      <a:stretch>
                        <a:fillRect/>
                      </a:stretch>
                    </p:blipFill>
                    <p:spPr bwMode="auto">
                      <a:xfrm>
                        <a:off x="1693863" y="2779200"/>
                        <a:ext cx="6237287"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15"/>
          <p:cNvGraphicFramePr>
            <a:graphicFrameLocks noChangeAspect="1"/>
          </p:cNvGraphicFramePr>
          <p:nvPr>
            <p:extLst>
              <p:ext uri="{D42A27DB-BD31-4B8C-83A1-F6EECF244321}">
                <p14:modId xmlns:p14="http://schemas.microsoft.com/office/powerpoint/2010/main" val="2850544189"/>
              </p:ext>
            </p:extLst>
          </p:nvPr>
        </p:nvGraphicFramePr>
        <p:xfrm>
          <a:off x="7013575" y="2116138"/>
          <a:ext cx="850900" cy="419100"/>
        </p:xfrm>
        <a:graphic>
          <a:graphicData uri="http://schemas.openxmlformats.org/presentationml/2006/ole">
            <mc:AlternateContent xmlns:mc="http://schemas.openxmlformats.org/markup-compatibility/2006">
              <mc:Choice xmlns:v="urn:schemas-microsoft-com:vml" Requires="v">
                <p:oleObj spid="_x0000_s171141" name="Equation" r:id="rId7" imgW="850680" imgH="419040" progId="Equation.3">
                  <p:embed/>
                </p:oleObj>
              </mc:Choice>
              <mc:Fallback>
                <p:oleObj name="Equation" r:id="rId7" imgW="85068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13575" y="2116138"/>
                        <a:ext cx="8509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Text Box 16"/>
          <p:cNvSpPr txBox="1">
            <a:spLocks noChangeArrowheads="1"/>
          </p:cNvSpPr>
          <p:nvPr/>
        </p:nvSpPr>
        <p:spPr bwMode="auto">
          <a:xfrm>
            <a:off x="4962675" y="2079625"/>
            <a:ext cx="2209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2400" b="1" i="1" dirty="0">
                <a:latin typeface="Times New Roman" pitchFamily="18" charset="0"/>
              </a:rPr>
              <a:t>Y</a:t>
            </a:r>
            <a:r>
              <a:rPr lang="en-GB" sz="2400" b="1" i="1" baseline="-25000" dirty="0">
                <a:latin typeface="Times New Roman" pitchFamily="18" charset="0"/>
              </a:rPr>
              <a:t>i</a:t>
            </a:r>
            <a:r>
              <a:rPr lang="en-GB" sz="1800" b="1" dirty="0"/>
              <a:t>  unobserved if</a:t>
            </a:r>
            <a:endParaRPr lang="en-US" sz="1800" b="1" dirty="0"/>
          </a:p>
        </p:txBody>
      </p:sp>
      <p:graphicFrame>
        <p:nvGraphicFramePr>
          <p:cNvPr id="30" name="Object 17"/>
          <p:cNvGraphicFramePr>
            <a:graphicFrameLocks noChangeAspect="1"/>
          </p:cNvGraphicFramePr>
          <p:nvPr>
            <p:extLst>
              <p:ext uri="{D42A27DB-BD31-4B8C-83A1-F6EECF244321}">
                <p14:modId xmlns:p14="http://schemas.microsoft.com/office/powerpoint/2010/main" val="1360174674"/>
              </p:ext>
            </p:extLst>
          </p:nvPr>
        </p:nvGraphicFramePr>
        <p:xfrm>
          <a:off x="5054600" y="1685925"/>
          <a:ext cx="914400" cy="419100"/>
        </p:xfrm>
        <a:graphic>
          <a:graphicData uri="http://schemas.openxmlformats.org/presentationml/2006/ole">
            <mc:AlternateContent xmlns:mc="http://schemas.openxmlformats.org/markup-compatibility/2006">
              <mc:Choice xmlns:v="urn:schemas-microsoft-com:vml" Requires="v">
                <p:oleObj spid="_x0000_s171142" name="Equation" r:id="rId9" imgW="914400" imgH="419040" progId="Equation.3">
                  <p:embed/>
                </p:oleObj>
              </mc:Choice>
              <mc:Fallback>
                <p:oleObj name="Equation" r:id="rId9" imgW="914400" imgH="41904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054600" y="1685925"/>
                        <a:ext cx="9144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 name="Object 18"/>
          <p:cNvGraphicFramePr>
            <a:graphicFrameLocks noChangeAspect="1"/>
          </p:cNvGraphicFramePr>
          <p:nvPr>
            <p:extLst>
              <p:ext uri="{D42A27DB-BD31-4B8C-83A1-F6EECF244321}">
                <p14:modId xmlns:p14="http://schemas.microsoft.com/office/powerpoint/2010/main" val="4293485233"/>
              </p:ext>
            </p:extLst>
          </p:nvPr>
        </p:nvGraphicFramePr>
        <p:xfrm>
          <a:off x="6457950" y="1685925"/>
          <a:ext cx="850900" cy="419100"/>
        </p:xfrm>
        <a:graphic>
          <a:graphicData uri="http://schemas.openxmlformats.org/presentationml/2006/ole">
            <mc:AlternateContent xmlns:mc="http://schemas.openxmlformats.org/markup-compatibility/2006">
              <mc:Choice xmlns:v="urn:schemas-microsoft-com:vml" Requires="v">
                <p:oleObj spid="_x0000_s171143" name="Equation" r:id="rId11" imgW="850680" imgH="419040" progId="Equation.3">
                  <p:embed/>
                </p:oleObj>
              </mc:Choice>
              <mc:Fallback>
                <p:oleObj name="Equation" r:id="rId11" imgW="850680" imgH="41904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457950" y="1685925"/>
                        <a:ext cx="8509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Text Box 19"/>
          <p:cNvSpPr txBox="1">
            <a:spLocks noChangeArrowheads="1"/>
          </p:cNvSpPr>
          <p:nvPr/>
        </p:nvSpPr>
        <p:spPr bwMode="auto">
          <a:xfrm>
            <a:off x="5969000" y="1724025"/>
            <a:ext cx="5969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for</a:t>
            </a:r>
            <a:endParaRPr lang="en-US" sz="1800" b="1" dirty="0"/>
          </a:p>
        </p:txBody>
      </p:sp>
      <p:graphicFrame>
        <p:nvGraphicFramePr>
          <p:cNvPr id="33" name="Object 6"/>
          <p:cNvGraphicFramePr>
            <a:graphicFrameLocks noChangeAspect="1"/>
          </p:cNvGraphicFramePr>
          <p:nvPr>
            <p:extLst>
              <p:ext uri="{D42A27DB-BD31-4B8C-83A1-F6EECF244321}">
                <p14:modId xmlns:p14="http://schemas.microsoft.com/office/powerpoint/2010/main" val="2895734656"/>
              </p:ext>
            </p:extLst>
          </p:nvPr>
        </p:nvGraphicFramePr>
        <p:xfrm>
          <a:off x="774700" y="600075"/>
          <a:ext cx="2768600" cy="838200"/>
        </p:xfrm>
        <a:graphic>
          <a:graphicData uri="http://schemas.openxmlformats.org/presentationml/2006/ole">
            <mc:AlternateContent xmlns:mc="http://schemas.openxmlformats.org/markup-compatibility/2006">
              <mc:Choice xmlns:v="urn:schemas-microsoft-com:vml" Requires="v">
                <p:oleObj spid="_x0000_s171144" name="Equation" r:id="rId13" imgW="2768400" imgH="838080" progId="Equation.3">
                  <p:embed/>
                </p:oleObj>
              </mc:Choice>
              <mc:Fallback>
                <p:oleObj name="Equation" r:id="rId13" imgW="2768400" imgH="83808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74700" y="600075"/>
                        <a:ext cx="27686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4" name="Object 10"/>
          <p:cNvGraphicFramePr>
            <a:graphicFrameLocks noChangeAspect="1"/>
          </p:cNvGraphicFramePr>
          <p:nvPr>
            <p:extLst>
              <p:ext uri="{D42A27DB-BD31-4B8C-83A1-F6EECF244321}">
                <p14:modId xmlns:p14="http://schemas.microsoft.com/office/powerpoint/2010/main" val="988834224"/>
              </p:ext>
            </p:extLst>
          </p:nvPr>
        </p:nvGraphicFramePr>
        <p:xfrm>
          <a:off x="4982400" y="600075"/>
          <a:ext cx="2882900" cy="838200"/>
        </p:xfrm>
        <a:graphic>
          <a:graphicData uri="http://schemas.openxmlformats.org/presentationml/2006/ole">
            <mc:AlternateContent xmlns:mc="http://schemas.openxmlformats.org/markup-compatibility/2006">
              <mc:Choice xmlns:v="urn:schemas-microsoft-com:vml" Requires="v">
                <p:oleObj spid="_x0000_s171145" name="Equation" r:id="rId15" imgW="2882880" imgH="838080" progId="Equation.3">
                  <p:embed/>
                </p:oleObj>
              </mc:Choice>
              <mc:Fallback>
                <p:oleObj name="Equation" r:id="rId15" imgW="2882880" imgH="83808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982400" y="600075"/>
                        <a:ext cx="28829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2046" name="Text Box 14"/>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The second step is to regress </a:t>
            </a:r>
            <a:r>
              <a:rPr lang="en-US" sz="1500" b="1" i="1"/>
              <a:t>Y</a:t>
            </a:r>
            <a:r>
              <a:rPr lang="en-US" sz="1500" b="1"/>
              <a:t> on the </a:t>
            </a:r>
            <a:r>
              <a:rPr lang="en-US" sz="1500" b="1" i="1"/>
              <a:t>X</a:t>
            </a:r>
            <a:r>
              <a:rPr lang="en-US" sz="1500" b="1"/>
              <a:t> variables and the estimated </a:t>
            </a:r>
            <a:r>
              <a:rPr lang="en-US" sz="1500" b="1" i="1">
                <a:latin typeface="Symbol" pitchFamily="18" charset="2"/>
              </a:rPr>
              <a:t>l</a:t>
            </a:r>
            <a:r>
              <a:rPr lang="en-US" sz="1500" b="1"/>
              <a:t>.</a:t>
            </a:r>
            <a:endParaRPr lang="en-GB" sz="1500" b="1"/>
          </a:p>
        </p:txBody>
      </p:sp>
      <p:sp>
        <p:nvSpPr>
          <p:cNvPr id="172053" name="Text Box 2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18</a:t>
            </a:r>
          </a:p>
        </p:txBody>
      </p:sp>
      <p:sp>
        <p:nvSpPr>
          <p:cNvPr id="2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SAMPLE SELECTION BIAS</a:t>
            </a:r>
            <a:endParaRPr lang="en-GB" sz="1600" dirty="0">
              <a:latin typeface="Times New Roman" pitchFamily="18" charset="0"/>
            </a:endParaRPr>
          </a:p>
        </p:txBody>
      </p:sp>
      <p:sp>
        <p:nvSpPr>
          <p:cNvPr id="22" name="Rectangle 5"/>
          <p:cNvSpPr>
            <a:spLocks noChangeArrowheads="1"/>
          </p:cNvSpPr>
          <p:nvPr/>
        </p:nvSpPr>
        <p:spPr bwMode="auto">
          <a:xfrm>
            <a:off x="0" y="1633048"/>
            <a:ext cx="9144000" cy="976801"/>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3" name="Rectangle 5"/>
          <p:cNvSpPr>
            <a:spLocks noChangeArrowheads="1"/>
          </p:cNvSpPr>
          <p:nvPr/>
        </p:nvSpPr>
        <p:spPr bwMode="auto">
          <a:xfrm>
            <a:off x="0" y="547198"/>
            <a:ext cx="9144000" cy="976801"/>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4" name="Rectangle 5"/>
          <p:cNvSpPr>
            <a:spLocks noChangeArrowheads="1"/>
          </p:cNvSpPr>
          <p:nvPr/>
        </p:nvSpPr>
        <p:spPr bwMode="auto">
          <a:xfrm>
            <a:off x="0" y="2718000"/>
            <a:ext cx="9144000" cy="1024426"/>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5" name="Rectangle 5"/>
          <p:cNvSpPr>
            <a:spLocks noChangeArrowheads="1"/>
          </p:cNvSpPr>
          <p:nvPr/>
        </p:nvSpPr>
        <p:spPr bwMode="auto">
          <a:xfrm>
            <a:off x="0" y="3851999"/>
            <a:ext cx="9144000" cy="1699200"/>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26" name="Object 9"/>
          <p:cNvGraphicFramePr>
            <a:graphicFrameLocks noChangeAspect="1"/>
          </p:cNvGraphicFramePr>
          <p:nvPr>
            <p:extLst>
              <p:ext uri="{D42A27DB-BD31-4B8C-83A1-F6EECF244321}">
                <p14:modId xmlns:p14="http://schemas.microsoft.com/office/powerpoint/2010/main" val="1412329658"/>
              </p:ext>
            </p:extLst>
          </p:nvPr>
        </p:nvGraphicFramePr>
        <p:xfrm>
          <a:off x="188913" y="4005975"/>
          <a:ext cx="8701087" cy="1422400"/>
        </p:xfrm>
        <a:graphic>
          <a:graphicData uri="http://schemas.openxmlformats.org/presentationml/2006/ole">
            <mc:AlternateContent xmlns:mc="http://schemas.openxmlformats.org/markup-compatibility/2006">
              <mc:Choice xmlns:v="urn:schemas-microsoft-com:vml" Requires="v">
                <p:oleObj spid="_x0000_s172170" name="Equation" r:id="rId3" imgW="8699400" imgH="1422360" progId="Equation.3">
                  <p:embed/>
                </p:oleObj>
              </mc:Choice>
              <mc:Fallback>
                <p:oleObj name="Equation" r:id="rId3" imgW="8699400" imgH="1422360" progId="Equation.3">
                  <p:embed/>
                  <p:pic>
                    <p:nvPicPr>
                      <p:cNvPr id="0" name=""/>
                      <p:cNvPicPr>
                        <a:picLocks noChangeAspect="1" noChangeArrowheads="1"/>
                      </p:cNvPicPr>
                      <p:nvPr/>
                    </p:nvPicPr>
                    <p:blipFill>
                      <a:blip r:embed="rId4"/>
                      <a:srcRect/>
                      <a:stretch>
                        <a:fillRect/>
                      </a:stretch>
                    </p:blipFill>
                    <p:spPr bwMode="auto">
                      <a:xfrm>
                        <a:off x="188913" y="4005975"/>
                        <a:ext cx="8701087" cy="1422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10"/>
          <p:cNvGraphicFramePr>
            <a:graphicFrameLocks noChangeAspect="1"/>
          </p:cNvGraphicFramePr>
          <p:nvPr>
            <p:extLst>
              <p:ext uri="{D42A27DB-BD31-4B8C-83A1-F6EECF244321}">
                <p14:modId xmlns:p14="http://schemas.microsoft.com/office/powerpoint/2010/main" val="767879955"/>
              </p:ext>
            </p:extLst>
          </p:nvPr>
        </p:nvGraphicFramePr>
        <p:xfrm>
          <a:off x="1693863" y="2779200"/>
          <a:ext cx="6237287" cy="838200"/>
        </p:xfrm>
        <a:graphic>
          <a:graphicData uri="http://schemas.openxmlformats.org/presentationml/2006/ole">
            <mc:AlternateContent xmlns:mc="http://schemas.openxmlformats.org/markup-compatibility/2006">
              <mc:Choice xmlns:v="urn:schemas-microsoft-com:vml" Requires="v">
                <p:oleObj spid="_x0000_s172171" name="Equation" r:id="rId5" imgW="6235560" imgH="838080" progId="Equation.3">
                  <p:embed/>
                </p:oleObj>
              </mc:Choice>
              <mc:Fallback>
                <p:oleObj name="Equation" r:id="rId5" imgW="6235560" imgH="838080" progId="Equation.3">
                  <p:embed/>
                  <p:pic>
                    <p:nvPicPr>
                      <p:cNvPr id="0" name=""/>
                      <p:cNvPicPr>
                        <a:picLocks noChangeAspect="1" noChangeArrowheads="1"/>
                      </p:cNvPicPr>
                      <p:nvPr/>
                    </p:nvPicPr>
                    <p:blipFill>
                      <a:blip r:embed="rId6"/>
                      <a:srcRect/>
                      <a:stretch>
                        <a:fillRect/>
                      </a:stretch>
                    </p:blipFill>
                    <p:spPr bwMode="auto">
                      <a:xfrm>
                        <a:off x="1693863" y="2779200"/>
                        <a:ext cx="6237287"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15"/>
          <p:cNvGraphicFramePr>
            <a:graphicFrameLocks noChangeAspect="1"/>
          </p:cNvGraphicFramePr>
          <p:nvPr>
            <p:extLst>
              <p:ext uri="{D42A27DB-BD31-4B8C-83A1-F6EECF244321}">
                <p14:modId xmlns:p14="http://schemas.microsoft.com/office/powerpoint/2010/main" val="2850544189"/>
              </p:ext>
            </p:extLst>
          </p:nvPr>
        </p:nvGraphicFramePr>
        <p:xfrm>
          <a:off x="7013575" y="2116138"/>
          <a:ext cx="850900" cy="419100"/>
        </p:xfrm>
        <a:graphic>
          <a:graphicData uri="http://schemas.openxmlformats.org/presentationml/2006/ole">
            <mc:AlternateContent xmlns:mc="http://schemas.openxmlformats.org/markup-compatibility/2006">
              <mc:Choice xmlns:v="urn:schemas-microsoft-com:vml" Requires="v">
                <p:oleObj spid="_x0000_s172172" name="Equation" r:id="rId7" imgW="850680" imgH="419040" progId="Equation.3">
                  <p:embed/>
                </p:oleObj>
              </mc:Choice>
              <mc:Fallback>
                <p:oleObj name="Equation" r:id="rId7" imgW="85068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13575" y="2116138"/>
                        <a:ext cx="8509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Text Box 16"/>
          <p:cNvSpPr txBox="1">
            <a:spLocks noChangeArrowheads="1"/>
          </p:cNvSpPr>
          <p:nvPr/>
        </p:nvSpPr>
        <p:spPr bwMode="auto">
          <a:xfrm>
            <a:off x="4962675" y="2079625"/>
            <a:ext cx="2209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2400" b="1" i="1" dirty="0">
                <a:latin typeface="Times New Roman" pitchFamily="18" charset="0"/>
              </a:rPr>
              <a:t>Y</a:t>
            </a:r>
            <a:r>
              <a:rPr lang="en-GB" sz="2400" b="1" i="1" baseline="-25000" dirty="0">
                <a:latin typeface="Times New Roman" pitchFamily="18" charset="0"/>
              </a:rPr>
              <a:t>i</a:t>
            </a:r>
            <a:r>
              <a:rPr lang="en-GB" sz="1800" b="1" dirty="0"/>
              <a:t>  unobserved if</a:t>
            </a:r>
            <a:endParaRPr lang="en-US" sz="1800" b="1" dirty="0"/>
          </a:p>
        </p:txBody>
      </p:sp>
      <p:graphicFrame>
        <p:nvGraphicFramePr>
          <p:cNvPr id="30" name="Object 17"/>
          <p:cNvGraphicFramePr>
            <a:graphicFrameLocks noChangeAspect="1"/>
          </p:cNvGraphicFramePr>
          <p:nvPr>
            <p:extLst>
              <p:ext uri="{D42A27DB-BD31-4B8C-83A1-F6EECF244321}">
                <p14:modId xmlns:p14="http://schemas.microsoft.com/office/powerpoint/2010/main" val="1360174674"/>
              </p:ext>
            </p:extLst>
          </p:nvPr>
        </p:nvGraphicFramePr>
        <p:xfrm>
          <a:off x="5054600" y="1685925"/>
          <a:ext cx="914400" cy="419100"/>
        </p:xfrm>
        <a:graphic>
          <a:graphicData uri="http://schemas.openxmlformats.org/presentationml/2006/ole">
            <mc:AlternateContent xmlns:mc="http://schemas.openxmlformats.org/markup-compatibility/2006">
              <mc:Choice xmlns:v="urn:schemas-microsoft-com:vml" Requires="v">
                <p:oleObj spid="_x0000_s172173" name="Equation" r:id="rId9" imgW="914400" imgH="419040" progId="Equation.3">
                  <p:embed/>
                </p:oleObj>
              </mc:Choice>
              <mc:Fallback>
                <p:oleObj name="Equation" r:id="rId9" imgW="914400" imgH="41904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054600" y="1685925"/>
                        <a:ext cx="9144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 name="Object 18"/>
          <p:cNvGraphicFramePr>
            <a:graphicFrameLocks noChangeAspect="1"/>
          </p:cNvGraphicFramePr>
          <p:nvPr>
            <p:extLst>
              <p:ext uri="{D42A27DB-BD31-4B8C-83A1-F6EECF244321}">
                <p14:modId xmlns:p14="http://schemas.microsoft.com/office/powerpoint/2010/main" val="4293485233"/>
              </p:ext>
            </p:extLst>
          </p:nvPr>
        </p:nvGraphicFramePr>
        <p:xfrm>
          <a:off x="6457950" y="1685925"/>
          <a:ext cx="850900" cy="419100"/>
        </p:xfrm>
        <a:graphic>
          <a:graphicData uri="http://schemas.openxmlformats.org/presentationml/2006/ole">
            <mc:AlternateContent xmlns:mc="http://schemas.openxmlformats.org/markup-compatibility/2006">
              <mc:Choice xmlns:v="urn:schemas-microsoft-com:vml" Requires="v">
                <p:oleObj spid="_x0000_s172174" name="Equation" r:id="rId11" imgW="850680" imgH="419040" progId="Equation.3">
                  <p:embed/>
                </p:oleObj>
              </mc:Choice>
              <mc:Fallback>
                <p:oleObj name="Equation" r:id="rId11" imgW="850680" imgH="41904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457950" y="1685925"/>
                        <a:ext cx="8509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Text Box 19"/>
          <p:cNvSpPr txBox="1">
            <a:spLocks noChangeArrowheads="1"/>
          </p:cNvSpPr>
          <p:nvPr/>
        </p:nvSpPr>
        <p:spPr bwMode="auto">
          <a:xfrm>
            <a:off x="5969000" y="1724025"/>
            <a:ext cx="5969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for</a:t>
            </a:r>
            <a:endParaRPr lang="en-US" sz="1800" b="1" dirty="0"/>
          </a:p>
        </p:txBody>
      </p:sp>
      <p:graphicFrame>
        <p:nvGraphicFramePr>
          <p:cNvPr id="33" name="Object 6"/>
          <p:cNvGraphicFramePr>
            <a:graphicFrameLocks noChangeAspect="1"/>
          </p:cNvGraphicFramePr>
          <p:nvPr>
            <p:extLst>
              <p:ext uri="{D42A27DB-BD31-4B8C-83A1-F6EECF244321}">
                <p14:modId xmlns:p14="http://schemas.microsoft.com/office/powerpoint/2010/main" val="2895734656"/>
              </p:ext>
            </p:extLst>
          </p:nvPr>
        </p:nvGraphicFramePr>
        <p:xfrm>
          <a:off x="774700" y="600075"/>
          <a:ext cx="2768600" cy="838200"/>
        </p:xfrm>
        <a:graphic>
          <a:graphicData uri="http://schemas.openxmlformats.org/presentationml/2006/ole">
            <mc:AlternateContent xmlns:mc="http://schemas.openxmlformats.org/markup-compatibility/2006">
              <mc:Choice xmlns:v="urn:schemas-microsoft-com:vml" Requires="v">
                <p:oleObj spid="_x0000_s172175" name="Equation" r:id="rId13" imgW="2768400" imgH="838080" progId="Equation.3">
                  <p:embed/>
                </p:oleObj>
              </mc:Choice>
              <mc:Fallback>
                <p:oleObj name="Equation" r:id="rId13" imgW="2768400" imgH="83808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74700" y="600075"/>
                        <a:ext cx="27686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4" name="Object 10"/>
          <p:cNvGraphicFramePr>
            <a:graphicFrameLocks noChangeAspect="1"/>
          </p:cNvGraphicFramePr>
          <p:nvPr>
            <p:extLst>
              <p:ext uri="{D42A27DB-BD31-4B8C-83A1-F6EECF244321}">
                <p14:modId xmlns:p14="http://schemas.microsoft.com/office/powerpoint/2010/main" val="988834224"/>
              </p:ext>
            </p:extLst>
          </p:nvPr>
        </p:nvGraphicFramePr>
        <p:xfrm>
          <a:off x="4982400" y="600075"/>
          <a:ext cx="2882900" cy="838200"/>
        </p:xfrm>
        <a:graphic>
          <a:graphicData uri="http://schemas.openxmlformats.org/presentationml/2006/ole">
            <mc:AlternateContent xmlns:mc="http://schemas.openxmlformats.org/markup-compatibility/2006">
              <mc:Choice xmlns:v="urn:schemas-microsoft-com:vml" Requires="v">
                <p:oleObj spid="_x0000_s172176" name="Equation" r:id="rId15" imgW="2882880" imgH="838080" progId="Equation.3">
                  <p:embed/>
                </p:oleObj>
              </mc:Choice>
              <mc:Fallback>
                <p:oleObj name="Equation" r:id="rId15" imgW="2882880" imgH="83808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982400" y="600075"/>
                        <a:ext cx="28829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419" name="Text Box 1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1</a:t>
            </a:r>
          </a:p>
        </p:txBody>
      </p:sp>
      <p:sp>
        <p:nvSpPr>
          <p:cNvPr id="17421"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SAMPLE SELECTION BIAS</a:t>
            </a:r>
            <a:endParaRPr lang="en-GB" sz="1600" dirty="0">
              <a:latin typeface="Times New Roman" pitchFamily="18" charset="0"/>
            </a:endParaRPr>
          </a:p>
        </p:txBody>
      </p:sp>
      <p:sp>
        <p:nvSpPr>
          <p:cNvPr id="17424" name="Text Box 1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a:t>In the </a:t>
            </a:r>
            <a:r>
              <a:rPr lang="en-US" sz="1500" b="1" dirty="0" err="1"/>
              <a:t>tobit</a:t>
            </a:r>
            <a:r>
              <a:rPr lang="en-US" sz="1500" b="1" dirty="0"/>
              <a:t> model, the values of the </a:t>
            </a:r>
            <a:r>
              <a:rPr lang="en-US" sz="1500" b="1" dirty="0" err="1"/>
              <a:t>regressors</a:t>
            </a:r>
            <a:r>
              <a:rPr lang="en-US" sz="1500" b="1" dirty="0"/>
              <a:t> and the disturbance term determine whether or not an observation falls into the participating category (</a:t>
            </a:r>
            <a:r>
              <a:rPr lang="en-US" sz="1500" b="1" i="1" dirty="0"/>
              <a:t>Y</a:t>
            </a:r>
            <a:r>
              <a:rPr lang="en-US" sz="1500" b="1" dirty="0"/>
              <a:t> &gt; 0) or the non-participating category (</a:t>
            </a:r>
            <a:r>
              <a:rPr lang="en-US" sz="1500" b="1" i="1" dirty="0"/>
              <a:t>Y</a:t>
            </a:r>
            <a:r>
              <a:rPr lang="en-US" sz="1500" b="1" dirty="0"/>
              <a:t> = 0).</a:t>
            </a:r>
            <a:endParaRPr lang="en-GB" sz="1500" b="1" dirty="0"/>
          </a:p>
        </p:txBody>
      </p:sp>
      <p:sp>
        <p:nvSpPr>
          <p:cNvPr id="10" name="Rectangle 5"/>
          <p:cNvSpPr>
            <a:spLocks noChangeArrowheads="1"/>
          </p:cNvSpPr>
          <p:nvPr/>
        </p:nvSpPr>
        <p:spPr bwMode="auto">
          <a:xfrm>
            <a:off x="0" y="547200"/>
            <a:ext cx="9144000" cy="633900"/>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11" name="Object 10"/>
          <p:cNvGraphicFramePr>
            <a:graphicFrameLocks noChangeAspect="1"/>
          </p:cNvGraphicFramePr>
          <p:nvPr>
            <p:extLst>
              <p:ext uri="{D42A27DB-BD31-4B8C-83A1-F6EECF244321}">
                <p14:modId xmlns:p14="http://schemas.microsoft.com/office/powerpoint/2010/main" val="1727038677"/>
              </p:ext>
            </p:extLst>
          </p:nvPr>
        </p:nvGraphicFramePr>
        <p:xfrm>
          <a:off x="3389625" y="648000"/>
          <a:ext cx="2298700" cy="403225"/>
        </p:xfrm>
        <a:graphic>
          <a:graphicData uri="http://schemas.openxmlformats.org/presentationml/2006/ole">
            <mc:AlternateContent xmlns:mc="http://schemas.openxmlformats.org/markup-compatibility/2006">
              <mc:Choice xmlns:v="urn:schemas-microsoft-com:vml" Requires="v">
                <p:oleObj spid="_x0000_s17477" name="Equation" r:id="rId3" imgW="2298600" imgH="406080" progId="Equation.3">
                  <p:embed/>
                </p:oleObj>
              </mc:Choice>
              <mc:Fallback>
                <p:oleObj name="Equation" r:id="rId3" imgW="2298600" imgH="406080" progId="Equation.3">
                  <p:embed/>
                  <p:pic>
                    <p:nvPicPr>
                      <p:cNvPr id="0" name=""/>
                      <p:cNvPicPr>
                        <a:picLocks noChangeAspect="1" noChangeArrowheads="1"/>
                      </p:cNvPicPr>
                      <p:nvPr/>
                    </p:nvPicPr>
                    <p:blipFill>
                      <a:blip r:embed="rId4"/>
                      <a:srcRect/>
                      <a:stretch>
                        <a:fillRect/>
                      </a:stretch>
                    </p:blipFill>
                    <p:spPr bwMode="auto">
                      <a:xfrm>
                        <a:off x="3389625" y="648000"/>
                        <a:ext cx="2298700" cy="403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2" name="Rectangle 5"/>
          <p:cNvSpPr>
            <a:spLocks noChangeArrowheads="1"/>
          </p:cNvSpPr>
          <p:nvPr/>
        </p:nvSpPr>
        <p:spPr bwMode="auto">
          <a:xfrm>
            <a:off x="0" y="2030400"/>
            <a:ext cx="9144000" cy="6339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13" name="Rectangle 5"/>
          <p:cNvSpPr>
            <a:spLocks noChangeArrowheads="1"/>
          </p:cNvSpPr>
          <p:nvPr/>
        </p:nvSpPr>
        <p:spPr bwMode="auto">
          <a:xfrm>
            <a:off x="0" y="1290150"/>
            <a:ext cx="9144000" cy="633900"/>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14" name="Object 13"/>
          <p:cNvGraphicFramePr>
            <a:graphicFrameLocks noChangeAspect="1"/>
          </p:cNvGraphicFramePr>
          <p:nvPr>
            <p:extLst>
              <p:ext uri="{D42A27DB-BD31-4B8C-83A1-F6EECF244321}">
                <p14:modId xmlns:p14="http://schemas.microsoft.com/office/powerpoint/2010/main" val="1889081119"/>
              </p:ext>
            </p:extLst>
          </p:nvPr>
        </p:nvGraphicFramePr>
        <p:xfrm>
          <a:off x="3302000" y="1389063"/>
          <a:ext cx="2476500" cy="404812"/>
        </p:xfrm>
        <a:graphic>
          <a:graphicData uri="http://schemas.openxmlformats.org/presentationml/2006/ole">
            <mc:AlternateContent xmlns:mc="http://schemas.openxmlformats.org/markup-compatibility/2006">
              <mc:Choice xmlns:v="urn:schemas-microsoft-com:vml" Requires="v">
                <p:oleObj spid="_x0000_s17478" name="Equation" r:id="rId5" imgW="2476440" imgH="406080" progId="Equation.3">
                  <p:embed/>
                </p:oleObj>
              </mc:Choice>
              <mc:Fallback>
                <p:oleObj name="Equation" r:id="rId5" imgW="2476440" imgH="406080" progId="Equation.3">
                  <p:embed/>
                  <p:pic>
                    <p:nvPicPr>
                      <p:cNvPr id="0" name=""/>
                      <p:cNvPicPr>
                        <a:picLocks noChangeAspect="1" noChangeArrowheads="1"/>
                      </p:cNvPicPr>
                      <p:nvPr/>
                    </p:nvPicPr>
                    <p:blipFill>
                      <a:blip r:embed="rId6"/>
                      <a:srcRect/>
                      <a:stretch>
                        <a:fillRect/>
                      </a:stretch>
                    </p:blipFill>
                    <p:spPr bwMode="auto">
                      <a:xfrm>
                        <a:off x="3302000" y="1389063"/>
                        <a:ext cx="2476500" cy="404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3193375187"/>
              </p:ext>
            </p:extLst>
          </p:nvPr>
        </p:nvGraphicFramePr>
        <p:xfrm>
          <a:off x="3301200" y="2131200"/>
          <a:ext cx="2298700" cy="404812"/>
        </p:xfrm>
        <a:graphic>
          <a:graphicData uri="http://schemas.openxmlformats.org/presentationml/2006/ole">
            <mc:AlternateContent xmlns:mc="http://schemas.openxmlformats.org/markup-compatibility/2006">
              <mc:Choice xmlns:v="urn:schemas-microsoft-com:vml" Requires="v">
                <p:oleObj spid="_x0000_s17479" name="Equation" r:id="rId7" imgW="2298600" imgH="406080" progId="Equation.3">
                  <p:embed/>
                </p:oleObj>
              </mc:Choice>
              <mc:Fallback>
                <p:oleObj name="Equation" r:id="rId7" imgW="2298600" imgH="406080" progId="Equation.3">
                  <p:embed/>
                  <p:pic>
                    <p:nvPicPr>
                      <p:cNvPr id="0" name=""/>
                      <p:cNvPicPr>
                        <a:picLocks noChangeAspect="1" noChangeArrowheads="1"/>
                      </p:cNvPicPr>
                      <p:nvPr/>
                    </p:nvPicPr>
                    <p:blipFill>
                      <a:blip r:embed="rId8"/>
                      <a:srcRect/>
                      <a:stretch>
                        <a:fillRect/>
                      </a:stretch>
                    </p:blipFill>
                    <p:spPr bwMode="auto">
                      <a:xfrm>
                        <a:off x="3301200" y="2131200"/>
                        <a:ext cx="2298700" cy="404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48374"/>
            <a:ext cx="9144000" cy="212815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6206" name="Text Box 1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a:t>We will illustrate the </a:t>
            </a:r>
            <a:r>
              <a:rPr lang="en-US" sz="1500" b="1" dirty="0" err="1"/>
              <a:t>heckman</a:t>
            </a:r>
            <a:r>
              <a:rPr lang="en-US" sz="1500" b="1" dirty="0"/>
              <a:t> procedure by fitting </a:t>
            </a:r>
            <a:r>
              <a:rPr lang="en-US" sz="1500" b="1" dirty="0" smtClean="0"/>
              <a:t>a wage equation </a:t>
            </a:r>
            <a:r>
              <a:rPr lang="en-US" sz="1500" b="1" dirty="0"/>
              <a:t>for females using the </a:t>
            </a:r>
            <a:r>
              <a:rPr lang="en-US" sz="1500" b="1" i="1" dirty="0" smtClean="0"/>
              <a:t>LFP2011</a:t>
            </a:r>
            <a:r>
              <a:rPr lang="en-US" sz="1500" b="1" dirty="0" smtClean="0"/>
              <a:t> </a:t>
            </a:r>
            <a:r>
              <a:rPr lang="en-US" sz="1500" b="1" dirty="0"/>
              <a:t>data set on the website.  The includes </a:t>
            </a:r>
            <a:r>
              <a:rPr lang="en-US" sz="1500" b="1" dirty="0" smtClean="0"/>
              <a:t>2,108 </a:t>
            </a:r>
            <a:r>
              <a:rPr lang="en-US" sz="1500" b="1" dirty="0"/>
              <a:t>females, of whom </a:t>
            </a:r>
            <a:r>
              <a:rPr lang="en-US" sz="1500" b="1" dirty="0" smtClean="0"/>
              <a:t>1,684 </a:t>
            </a:r>
            <a:r>
              <a:rPr lang="en-US" sz="1500" b="1" dirty="0"/>
              <a:t>had earnings, in </a:t>
            </a:r>
            <a:r>
              <a:rPr lang="en-US" sz="1500" b="1" dirty="0" smtClean="0"/>
              <a:t>2011.</a:t>
            </a:r>
            <a:endParaRPr lang="en-GB" sz="1500" b="1" dirty="0"/>
          </a:p>
        </p:txBody>
      </p:sp>
      <p:sp>
        <p:nvSpPr>
          <p:cNvPr id="136207" name="Text Box 1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19</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SAMPLE SELECTION BIAS</a:t>
            </a:r>
            <a:endParaRPr lang="en-GB" sz="1600" dirty="0">
              <a:latin typeface="Times New Roman" pitchFamily="18" charset="0"/>
            </a:endParaRPr>
          </a:p>
        </p:txBody>
      </p:sp>
      <p:sp>
        <p:nvSpPr>
          <p:cNvPr id="13" name="Rectangle 3"/>
          <p:cNvSpPr>
            <a:spLocks noChangeArrowheads="1"/>
          </p:cNvSpPr>
          <p:nvPr/>
        </p:nvSpPr>
        <p:spPr bwMode="auto">
          <a:xfrm>
            <a:off x="355600" y="637200"/>
            <a:ext cx="1050925" cy="228600"/>
          </a:xfrm>
          <a:prstGeom prst="rect">
            <a:avLst/>
          </a:prstGeom>
          <a:solidFill>
            <a:srgbClr val="FFFF00"/>
          </a:solidFill>
          <a:ln>
            <a:noFill/>
          </a:ln>
          <a:effectLst/>
          <a:extLst/>
        </p:spPr>
        <p:txBody>
          <a:bodyPr wrap="none" anchor="ctr"/>
          <a:lstStyle/>
          <a:p>
            <a:endParaRPr lang="en-GB"/>
          </a:p>
        </p:txBody>
      </p:sp>
      <p:sp>
        <p:nvSpPr>
          <p:cNvPr id="14" name="Text Box 7"/>
          <p:cNvSpPr txBox="1">
            <a:spLocks noChangeArrowheads="1"/>
          </p:cNvSpPr>
          <p:nvPr/>
        </p:nvSpPr>
        <p:spPr bwMode="auto">
          <a:xfrm>
            <a:off x="301625" y="597600"/>
            <a:ext cx="8532813" cy="5445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00600" algn="l"/>
                <a:tab pos="5657850" algn="l"/>
              </a:tabLst>
              <a:defRPr sz="2400">
                <a:solidFill>
                  <a:schemeClr val="tx1"/>
                </a:solidFill>
                <a:latin typeface="Times New Roman" pitchFamily="18" charset="0"/>
              </a:defRPr>
            </a:lvl1pPr>
            <a:lvl2pPr>
              <a:tabLst>
                <a:tab pos="4800600" algn="l"/>
                <a:tab pos="5657850" algn="l"/>
              </a:tabLst>
              <a:defRPr sz="2400">
                <a:solidFill>
                  <a:schemeClr val="tx1"/>
                </a:solidFill>
                <a:latin typeface="Times New Roman" pitchFamily="18" charset="0"/>
              </a:defRPr>
            </a:lvl2pPr>
            <a:lvl3pPr>
              <a:tabLst>
                <a:tab pos="4800600" algn="l"/>
                <a:tab pos="5657850" algn="l"/>
              </a:tabLst>
              <a:defRPr sz="2400">
                <a:solidFill>
                  <a:schemeClr val="tx1"/>
                </a:solidFill>
                <a:latin typeface="Times New Roman" pitchFamily="18" charset="0"/>
              </a:defRPr>
            </a:lvl3pPr>
            <a:lvl4pPr>
              <a:tabLst>
                <a:tab pos="4800600" algn="l"/>
                <a:tab pos="5657850" algn="l"/>
              </a:tabLst>
              <a:defRPr sz="2400">
                <a:solidFill>
                  <a:schemeClr val="tx1"/>
                </a:solidFill>
                <a:latin typeface="Times New Roman" pitchFamily="18" charset="0"/>
              </a:defRPr>
            </a:lvl4pPr>
            <a:lvl5pPr>
              <a:tabLst>
                <a:tab pos="4800600" algn="l"/>
                <a:tab pos="5657850" algn="l"/>
              </a:tabLst>
              <a:defRPr sz="2400">
                <a:solidFill>
                  <a:schemeClr val="tx1"/>
                </a:solidFill>
                <a:latin typeface="Times New Roman" pitchFamily="18" charset="0"/>
              </a:defRPr>
            </a:lvl5pPr>
            <a:lvl6pPr eaLnBrk="0" fontAlgn="base" hangingPunct="0">
              <a:spcBef>
                <a:spcPct val="0"/>
              </a:spcBef>
              <a:spcAft>
                <a:spcPct val="0"/>
              </a:spcAft>
              <a:tabLst>
                <a:tab pos="4800600" algn="l"/>
                <a:tab pos="5657850" algn="l"/>
              </a:tabLst>
              <a:defRPr sz="2400">
                <a:solidFill>
                  <a:schemeClr val="tx1"/>
                </a:solidFill>
                <a:latin typeface="Times New Roman" pitchFamily="18" charset="0"/>
              </a:defRPr>
            </a:lvl6pPr>
            <a:lvl7pPr eaLnBrk="0" fontAlgn="base" hangingPunct="0">
              <a:spcBef>
                <a:spcPct val="0"/>
              </a:spcBef>
              <a:spcAft>
                <a:spcPct val="0"/>
              </a:spcAft>
              <a:tabLst>
                <a:tab pos="4800600" algn="l"/>
                <a:tab pos="5657850" algn="l"/>
              </a:tabLst>
              <a:defRPr sz="2400">
                <a:solidFill>
                  <a:schemeClr val="tx1"/>
                </a:solidFill>
                <a:latin typeface="Times New Roman" pitchFamily="18" charset="0"/>
              </a:defRPr>
            </a:lvl7pPr>
            <a:lvl8pPr eaLnBrk="0" fontAlgn="base" hangingPunct="0">
              <a:spcBef>
                <a:spcPct val="0"/>
              </a:spcBef>
              <a:spcAft>
                <a:spcPct val="0"/>
              </a:spcAft>
              <a:tabLst>
                <a:tab pos="4800600" algn="l"/>
                <a:tab pos="5657850" algn="l"/>
              </a:tabLst>
              <a:defRPr sz="2400">
                <a:solidFill>
                  <a:schemeClr val="tx1"/>
                </a:solidFill>
                <a:latin typeface="Times New Roman" pitchFamily="18" charset="0"/>
              </a:defRPr>
            </a:lvl8pPr>
            <a:lvl9pPr eaLnBrk="0" fontAlgn="base" hangingPunct="0">
              <a:spcBef>
                <a:spcPct val="0"/>
              </a:spcBef>
              <a:spcAft>
                <a:spcPct val="0"/>
              </a:spcAft>
              <a:tabLst>
                <a:tab pos="4800600" algn="l"/>
                <a:tab pos="5657850" algn="l"/>
              </a:tabLst>
              <a:defRPr sz="2400">
                <a:solidFill>
                  <a:schemeClr val="tx1"/>
                </a:solidFill>
                <a:latin typeface="Times New Roman" pitchFamily="18" charset="0"/>
              </a:defRPr>
            </a:lvl9pPr>
          </a:lstStyle>
          <a:p>
            <a:r>
              <a:rPr lang="en-US" sz="1400" b="1" dirty="0" smtClean="0">
                <a:latin typeface="Courier New" pitchFamily="49" charset="0"/>
              </a:rPr>
              <a:t>. </a:t>
            </a:r>
            <a:r>
              <a:rPr lang="en-US" sz="1400" b="1" dirty="0" err="1">
                <a:latin typeface="Courier New" pitchFamily="49" charset="0"/>
              </a:rPr>
              <a:t>heckman</a:t>
            </a:r>
            <a:r>
              <a:rPr lang="en-US" sz="1400" b="1" dirty="0">
                <a:latin typeface="Courier New" pitchFamily="49" charset="0"/>
              </a:rPr>
              <a:t> LGEARN S ASVABC ETHBLACK ETHHISP if MALE==0, select(S AGE CHILDL06 CHILDL16 MARRIED ETHBLACK ETHHISP</a:t>
            </a:r>
            <a:r>
              <a:rPr lang="en-US" sz="1400" b="1" dirty="0" smtClean="0">
                <a:latin typeface="Courier New" pitchFamily="49" charset="0"/>
              </a:rPr>
              <a:t>)</a:t>
            </a:r>
            <a:endParaRPr lang="en-US" sz="1400" b="1" dirty="0">
              <a:latin typeface="Courier New" pitchFamily="49"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48374"/>
            <a:ext cx="9144000" cy="212815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8182"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In Stata the regression command is '</a:t>
            </a:r>
            <a:r>
              <a:rPr lang="en-US" sz="1500" b="1">
                <a:latin typeface="Courier New" pitchFamily="49" charset="0"/>
              </a:rPr>
              <a:t>heckman</a:t>
            </a:r>
            <a:r>
              <a:rPr lang="en-US" sz="1500" b="1"/>
              <a:t>'.</a:t>
            </a:r>
            <a:endParaRPr lang="en-GB" sz="1500" b="1"/>
          </a:p>
        </p:txBody>
      </p:sp>
      <p:sp>
        <p:nvSpPr>
          <p:cNvPr id="178183" name="Text Box 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20</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SAMPLE SELECTION BIAS</a:t>
            </a:r>
            <a:endParaRPr lang="en-GB" sz="1600" dirty="0">
              <a:latin typeface="Times New Roman" pitchFamily="18" charset="0"/>
            </a:endParaRPr>
          </a:p>
        </p:txBody>
      </p:sp>
      <p:sp>
        <p:nvSpPr>
          <p:cNvPr id="14" name="Rectangle 3"/>
          <p:cNvSpPr>
            <a:spLocks noChangeArrowheads="1"/>
          </p:cNvSpPr>
          <p:nvPr/>
        </p:nvSpPr>
        <p:spPr bwMode="auto">
          <a:xfrm>
            <a:off x="355600" y="637200"/>
            <a:ext cx="1050925" cy="228600"/>
          </a:xfrm>
          <a:prstGeom prst="rect">
            <a:avLst/>
          </a:prstGeom>
          <a:solidFill>
            <a:srgbClr val="FFFF00"/>
          </a:solidFill>
          <a:ln>
            <a:noFill/>
          </a:ln>
          <a:effectLst/>
          <a:extLst/>
        </p:spPr>
        <p:txBody>
          <a:bodyPr wrap="none" anchor="ctr"/>
          <a:lstStyle/>
          <a:p>
            <a:endParaRPr lang="en-GB"/>
          </a:p>
        </p:txBody>
      </p:sp>
      <p:sp>
        <p:nvSpPr>
          <p:cNvPr id="15" name="Text Box 7"/>
          <p:cNvSpPr txBox="1">
            <a:spLocks noChangeArrowheads="1"/>
          </p:cNvSpPr>
          <p:nvPr/>
        </p:nvSpPr>
        <p:spPr bwMode="auto">
          <a:xfrm>
            <a:off x="301625" y="597600"/>
            <a:ext cx="8532813" cy="5445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00600" algn="l"/>
                <a:tab pos="5657850" algn="l"/>
              </a:tabLst>
              <a:defRPr sz="2400">
                <a:solidFill>
                  <a:schemeClr val="tx1"/>
                </a:solidFill>
                <a:latin typeface="Times New Roman" pitchFamily="18" charset="0"/>
              </a:defRPr>
            </a:lvl1pPr>
            <a:lvl2pPr>
              <a:tabLst>
                <a:tab pos="4800600" algn="l"/>
                <a:tab pos="5657850" algn="l"/>
              </a:tabLst>
              <a:defRPr sz="2400">
                <a:solidFill>
                  <a:schemeClr val="tx1"/>
                </a:solidFill>
                <a:latin typeface="Times New Roman" pitchFamily="18" charset="0"/>
              </a:defRPr>
            </a:lvl2pPr>
            <a:lvl3pPr>
              <a:tabLst>
                <a:tab pos="4800600" algn="l"/>
                <a:tab pos="5657850" algn="l"/>
              </a:tabLst>
              <a:defRPr sz="2400">
                <a:solidFill>
                  <a:schemeClr val="tx1"/>
                </a:solidFill>
                <a:latin typeface="Times New Roman" pitchFamily="18" charset="0"/>
              </a:defRPr>
            </a:lvl3pPr>
            <a:lvl4pPr>
              <a:tabLst>
                <a:tab pos="4800600" algn="l"/>
                <a:tab pos="5657850" algn="l"/>
              </a:tabLst>
              <a:defRPr sz="2400">
                <a:solidFill>
                  <a:schemeClr val="tx1"/>
                </a:solidFill>
                <a:latin typeface="Times New Roman" pitchFamily="18" charset="0"/>
              </a:defRPr>
            </a:lvl4pPr>
            <a:lvl5pPr>
              <a:tabLst>
                <a:tab pos="4800600" algn="l"/>
                <a:tab pos="5657850" algn="l"/>
              </a:tabLst>
              <a:defRPr sz="2400">
                <a:solidFill>
                  <a:schemeClr val="tx1"/>
                </a:solidFill>
                <a:latin typeface="Times New Roman" pitchFamily="18" charset="0"/>
              </a:defRPr>
            </a:lvl5pPr>
            <a:lvl6pPr eaLnBrk="0" fontAlgn="base" hangingPunct="0">
              <a:spcBef>
                <a:spcPct val="0"/>
              </a:spcBef>
              <a:spcAft>
                <a:spcPct val="0"/>
              </a:spcAft>
              <a:tabLst>
                <a:tab pos="4800600" algn="l"/>
                <a:tab pos="5657850" algn="l"/>
              </a:tabLst>
              <a:defRPr sz="2400">
                <a:solidFill>
                  <a:schemeClr val="tx1"/>
                </a:solidFill>
                <a:latin typeface="Times New Roman" pitchFamily="18" charset="0"/>
              </a:defRPr>
            </a:lvl6pPr>
            <a:lvl7pPr eaLnBrk="0" fontAlgn="base" hangingPunct="0">
              <a:spcBef>
                <a:spcPct val="0"/>
              </a:spcBef>
              <a:spcAft>
                <a:spcPct val="0"/>
              </a:spcAft>
              <a:tabLst>
                <a:tab pos="4800600" algn="l"/>
                <a:tab pos="5657850" algn="l"/>
              </a:tabLst>
              <a:defRPr sz="2400">
                <a:solidFill>
                  <a:schemeClr val="tx1"/>
                </a:solidFill>
                <a:latin typeface="Times New Roman" pitchFamily="18" charset="0"/>
              </a:defRPr>
            </a:lvl7pPr>
            <a:lvl8pPr eaLnBrk="0" fontAlgn="base" hangingPunct="0">
              <a:spcBef>
                <a:spcPct val="0"/>
              </a:spcBef>
              <a:spcAft>
                <a:spcPct val="0"/>
              </a:spcAft>
              <a:tabLst>
                <a:tab pos="4800600" algn="l"/>
                <a:tab pos="5657850" algn="l"/>
              </a:tabLst>
              <a:defRPr sz="2400">
                <a:solidFill>
                  <a:schemeClr val="tx1"/>
                </a:solidFill>
                <a:latin typeface="Times New Roman" pitchFamily="18" charset="0"/>
              </a:defRPr>
            </a:lvl8pPr>
            <a:lvl9pPr eaLnBrk="0" fontAlgn="base" hangingPunct="0">
              <a:spcBef>
                <a:spcPct val="0"/>
              </a:spcBef>
              <a:spcAft>
                <a:spcPct val="0"/>
              </a:spcAft>
              <a:tabLst>
                <a:tab pos="4800600" algn="l"/>
                <a:tab pos="5657850" algn="l"/>
              </a:tabLst>
              <a:defRPr sz="2400">
                <a:solidFill>
                  <a:schemeClr val="tx1"/>
                </a:solidFill>
                <a:latin typeface="Times New Roman" pitchFamily="18" charset="0"/>
              </a:defRPr>
            </a:lvl9pPr>
          </a:lstStyle>
          <a:p>
            <a:r>
              <a:rPr lang="en-US" sz="1400" b="1" dirty="0" smtClean="0">
                <a:latin typeface="Courier New" pitchFamily="49" charset="0"/>
              </a:rPr>
              <a:t>. </a:t>
            </a:r>
            <a:r>
              <a:rPr lang="en-US" sz="1400" b="1" dirty="0" err="1">
                <a:latin typeface="Courier New" pitchFamily="49" charset="0"/>
              </a:rPr>
              <a:t>heckman</a:t>
            </a:r>
            <a:r>
              <a:rPr lang="en-US" sz="1400" b="1" dirty="0">
                <a:latin typeface="Courier New" pitchFamily="49" charset="0"/>
              </a:rPr>
              <a:t> LGEARN S ASVABC ETHBLACK ETHHISP if MALE==0, select(S AGE CHILDL06 CHILDL16 MARRIED ETHBLACK ETHHISP</a:t>
            </a:r>
            <a:r>
              <a:rPr lang="en-US" sz="1400" b="1" dirty="0" smtClean="0">
                <a:latin typeface="Courier New" pitchFamily="49" charset="0"/>
              </a:rPr>
              <a:t>)</a:t>
            </a:r>
            <a:endParaRPr lang="en-US" sz="1400" b="1" dirty="0">
              <a:latin typeface="Courier New" pitchFamily="49"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48374"/>
            <a:ext cx="9144000" cy="212815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6130" name="Rectangle 2"/>
          <p:cNvSpPr>
            <a:spLocks noChangeArrowheads="1"/>
          </p:cNvSpPr>
          <p:nvPr/>
        </p:nvSpPr>
        <p:spPr bwMode="auto">
          <a:xfrm>
            <a:off x="1406525" y="637200"/>
            <a:ext cx="4762500"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6131" name="Rectangle 3"/>
          <p:cNvSpPr>
            <a:spLocks noChangeArrowheads="1"/>
          </p:cNvSpPr>
          <p:nvPr/>
        </p:nvSpPr>
        <p:spPr bwMode="auto">
          <a:xfrm>
            <a:off x="355600" y="637200"/>
            <a:ext cx="105092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6135"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It is followed by the dependent variable and the explanatory variables in the regression.  Note that we are restricting the sample to females.</a:t>
            </a:r>
            <a:endParaRPr lang="en-GB" sz="1500" b="1"/>
          </a:p>
        </p:txBody>
      </p:sp>
      <p:sp>
        <p:nvSpPr>
          <p:cNvPr id="176136"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21</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SAMPLE SELECTION BIAS</a:t>
            </a:r>
            <a:endParaRPr lang="en-GB" sz="1600" dirty="0">
              <a:latin typeface="Times New Roman" pitchFamily="18" charset="0"/>
            </a:endParaRPr>
          </a:p>
        </p:txBody>
      </p:sp>
      <p:sp>
        <p:nvSpPr>
          <p:cNvPr id="17" name="Text Box 7"/>
          <p:cNvSpPr txBox="1">
            <a:spLocks noChangeArrowheads="1"/>
          </p:cNvSpPr>
          <p:nvPr/>
        </p:nvSpPr>
        <p:spPr bwMode="auto">
          <a:xfrm>
            <a:off x="301625" y="597600"/>
            <a:ext cx="8532813" cy="5445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00600" algn="l"/>
                <a:tab pos="5657850" algn="l"/>
              </a:tabLst>
              <a:defRPr sz="2400">
                <a:solidFill>
                  <a:schemeClr val="tx1"/>
                </a:solidFill>
                <a:latin typeface="Times New Roman" pitchFamily="18" charset="0"/>
              </a:defRPr>
            </a:lvl1pPr>
            <a:lvl2pPr>
              <a:tabLst>
                <a:tab pos="4800600" algn="l"/>
                <a:tab pos="5657850" algn="l"/>
              </a:tabLst>
              <a:defRPr sz="2400">
                <a:solidFill>
                  <a:schemeClr val="tx1"/>
                </a:solidFill>
                <a:latin typeface="Times New Roman" pitchFamily="18" charset="0"/>
              </a:defRPr>
            </a:lvl2pPr>
            <a:lvl3pPr>
              <a:tabLst>
                <a:tab pos="4800600" algn="l"/>
                <a:tab pos="5657850" algn="l"/>
              </a:tabLst>
              <a:defRPr sz="2400">
                <a:solidFill>
                  <a:schemeClr val="tx1"/>
                </a:solidFill>
                <a:latin typeface="Times New Roman" pitchFamily="18" charset="0"/>
              </a:defRPr>
            </a:lvl3pPr>
            <a:lvl4pPr>
              <a:tabLst>
                <a:tab pos="4800600" algn="l"/>
                <a:tab pos="5657850" algn="l"/>
              </a:tabLst>
              <a:defRPr sz="2400">
                <a:solidFill>
                  <a:schemeClr val="tx1"/>
                </a:solidFill>
                <a:latin typeface="Times New Roman" pitchFamily="18" charset="0"/>
              </a:defRPr>
            </a:lvl4pPr>
            <a:lvl5pPr>
              <a:tabLst>
                <a:tab pos="4800600" algn="l"/>
                <a:tab pos="5657850" algn="l"/>
              </a:tabLst>
              <a:defRPr sz="2400">
                <a:solidFill>
                  <a:schemeClr val="tx1"/>
                </a:solidFill>
                <a:latin typeface="Times New Roman" pitchFamily="18" charset="0"/>
              </a:defRPr>
            </a:lvl5pPr>
            <a:lvl6pPr eaLnBrk="0" fontAlgn="base" hangingPunct="0">
              <a:spcBef>
                <a:spcPct val="0"/>
              </a:spcBef>
              <a:spcAft>
                <a:spcPct val="0"/>
              </a:spcAft>
              <a:tabLst>
                <a:tab pos="4800600" algn="l"/>
                <a:tab pos="5657850" algn="l"/>
              </a:tabLst>
              <a:defRPr sz="2400">
                <a:solidFill>
                  <a:schemeClr val="tx1"/>
                </a:solidFill>
                <a:latin typeface="Times New Roman" pitchFamily="18" charset="0"/>
              </a:defRPr>
            </a:lvl6pPr>
            <a:lvl7pPr eaLnBrk="0" fontAlgn="base" hangingPunct="0">
              <a:spcBef>
                <a:spcPct val="0"/>
              </a:spcBef>
              <a:spcAft>
                <a:spcPct val="0"/>
              </a:spcAft>
              <a:tabLst>
                <a:tab pos="4800600" algn="l"/>
                <a:tab pos="5657850" algn="l"/>
              </a:tabLst>
              <a:defRPr sz="2400">
                <a:solidFill>
                  <a:schemeClr val="tx1"/>
                </a:solidFill>
                <a:latin typeface="Times New Roman" pitchFamily="18" charset="0"/>
              </a:defRPr>
            </a:lvl7pPr>
            <a:lvl8pPr eaLnBrk="0" fontAlgn="base" hangingPunct="0">
              <a:spcBef>
                <a:spcPct val="0"/>
              </a:spcBef>
              <a:spcAft>
                <a:spcPct val="0"/>
              </a:spcAft>
              <a:tabLst>
                <a:tab pos="4800600" algn="l"/>
                <a:tab pos="5657850" algn="l"/>
              </a:tabLst>
              <a:defRPr sz="2400">
                <a:solidFill>
                  <a:schemeClr val="tx1"/>
                </a:solidFill>
                <a:latin typeface="Times New Roman" pitchFamily="18" charset="0"/>
              </a:defRPr>
            </a:lvl8pPr>
            <a:lvl9pPr eaLnBrk="0" fontAlgn="base" hangingPunct="0">
              <a:spcBef>
                <a:spcPct val="0"/>
              </a:spcBef>
              <a:spcAft>
                <a:spcPct val="0"/>
              </a:spcAft>
              <a:tabLst>
                <a:tab pos="4800600" algn="l"/>
                <a:tab pos="5657850" algn="l"/>
              </a:tabLst>
              <a:defRPr sz="2400">
                <a:solidFill>
                  <a:schemeClr val="tx1"/>
                </a:solidFill>
                <a:latin typeface="Times New Roman" pitchFamily="18" charset="0"/>
              </a:defRPr>
            </a:lvl9pPr>
          </a:lstStyle>
          <a:p>
            <a:r>
              <a:rPr lang="en-US" sz="1400" b="1" dirty="0" smtClean="0">
                <a:latin typeface="Courier New" pitchFamily="49" charset="0"/>
              </a:rPr>
              <a:t>. </a:t>
            </a:r>
            <a:r>
              <a:rPr lang="en-US" sz="1400" b="1" dirty="0" err="1">
                <a:latin typeface="Courier New" pitchFamily="49" charset="0"/>
              </a:rPr>
              <a:t>heckman</a:t>
            </a:r>
            <a:r>
              <a:rPr lang="en-US" sz="1400" b="1" dirty="0">
                <a:latin typeface="Courier New" pitchFamily="49" charset="0"/>
              </a:rPr>
              <a:t> LGEARN S ASVABC ETHBLACK ETHHISP if MALE==0, select(S AGE CHILDL06 CHILDL16 MARRIED ETHBLACK ETHHISP</a:t>
            </a:r>
            <a:r>
              <a:rPr lang="en-US" sz="1400" b="1" dirty="0" smtClean="0">
                <a:latin typeface="Courier New" pitchFamily="49" charset="0"/>
              </a:rPr>
              <a:t>)</a:t>
            </a:r>
            <a:endParaRPr lang="en-US" sz="1400" b="1" dirty="0">
              <a:latin typeface="Courier New" pitchFamily="49"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ChangeArrowheads="1"/>
          </p:cNvSpPr>
          <p:nvPr/>
        </p:nvSpPr>
        <p:spPr bwMode="auto">
          <a:xfrm>
            <a:off x="0" y="548374"/>
            <a:ext cx="9144000" cy="212815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5112"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After a comma, the selection process is specified using '</a:t>
            </a:r>
            <a:r>
              <a:rPr lang="en-US" sz="1500" b="1">
                <a:latin typeface="Courier New" pitchFamily="49" charset="0"/>
              </a:rPr>
              <a:t>select</a:t>
            </a:r>
            <a:r>
              <a:rPr lang="en-US" sz="1500" b="1"/>
              <a:t>' followed by the selection variables in parentheses.</a:t>
            </a:r>
            <a:endParaRPr lang="en-GB" sz="1500" b="1"/>
          </a:p>
        </p:txBody>
      </p:sp>
      <p:sp>
        <p:nvSpPr>
          <p:cNvPr id="175113" name="Text Box 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22</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SAMPLE SELECTION BIAS</a:t>
            </a:r>
            <a:endParaRPr lang="en-GB" sz="1600" dirty="0">
              <a:latin typeface="Times New Roman" pitchFamily="18" charset="0"/>
            </a:endParaRPr>
          </a:p>
        </p:txBody>
      </p:sp>
      <p:sp>
        <p:nvSpPr>
          <p:cNvPr id="15" name="Rectangle 2"/>
          <p:cNvSpPr>
            <a:spLocks noChangeArrowheads="1"/>
          </p:cNvSpPr>
          <p:nvPr/>
        </p:nvSpPr>
        <p:spPr bwMode="auto">
          <a:xfrm>
            <a:off x="355600" y="637200"/>
            <a:ext cx="581342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Rectangle 3"/>
          <p:cNvSpPr>
            <a:spLocks noChangeArrowheads="1"/>
          </p:cNvSpPr>
          <p:nvPr/>
        </p:nvSpPr>
        <p:spPr bwMode="auto">
          <a:xfrm>
            <a:off x="355600" y="853200"/>
            <a:ext cx="3675063"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 name="Rectangle 4"/>
          <p:cNvSpPr>
            <a:spLocks noChangeArrowheads="1"/>
          </p:cNvSpPr>
          <p:nvPr/>
        </p:nvSpPr>
        <p:spPr bwMode="auto">
          <a:xfrm>
            <a:off x="6188075" y="637200"/>
            <a:ext cx="2330450"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Text Box 7"/>
          <p:cNvSpPr txBox="1">
            <a:spLocks noChangeArrowheads="1"/>
          </p:cNvSpPr>
          <p:nvPr/>
        </p:nvSpPr>
        <p:spPr bwMode="auto">
          <a:xfrm>
            <a:off x="301625" y="597600"/>
            <a:ext cx="8532813" cy="5445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00600" algn="l"/>
                <a:tab pos="5657850" algn="l"/>
              </a:tabLst>
              <a:defRPr sz="2400">
                <a:solidFill>
                  <a:schemeClr val="tx1"/>
                </a:solidFill>
                <a:latin typeface="Times New Roman" pitchFamily="18" charset="0"/>
              </a:defRPr>
            </a:lvl1pPr>
            <a:lvl2pPr>
              <a:tabLst>
                <a:tab pos="4800600" algn="l"/>
                <a:tab pos="5657850" algn="l"/>
              </a:tabLst>
              <a:defRPr sz="2400">
                <a:solidFill>
                  <a:schemeClr val="tx1"/>
                </a:solidFill>
                <a:latin typeface="Times New Roman" pitchFamily="18" charset="0"/>
              </a:defRPr>
            </a:lvl2pPr>
            <a:lvl3pPr>
              <a:tabLst>
                <a:tab pos="4800600" algn="l"/>
                <a:tab pos="5657850" algn="l"/>
              </a:tabLst>
              <a:defRPr sz="2400">
                <a:solidFill>
                  <a:schemeClr val="tx1"/>
                </a:solidFill>
                <a:latin typeface="Times New Roman" pitchFamily="18" charset="0"/>
              </a:defRPr>
            </a:lvl3pPr>
            <a:lvl4pPr>
              <a:tabLst>
                <a:tab pos="4800600" algn="l"/>
                <a:tab pos="5657850" algn="l"/>
              </a:tabLst>
              <a:defRPr sz="2400">
                <a:solidFill>
                  <a:schemeClr val="tx1"/>
                </a:solidFill>
                <a:latin typeface="Times New Roman" pitchFamily="18" charset="0"/>
              </a:defRPr>
            </a:lvl4pPr>
            <a:lvl5pPr>
              <a:tabLst>
                <a:tab pos="4800600" algn="l"/>
                <a:tab pos="5657850" algn="l"/>
              </a:tabLst>
              <a:defRPr sz="2400">
                <a:solidFill>
                  <a:schemeClr val="tx1"/>
                </a:solidFill>
                <a:latin typeface="Times New Roman" pitchFamily="18" charset="0"/>
              </a:defRPr>
            </a:lvl5pPr>
            <a:lvl6pPr eaLnBrk="0" fontAlgn="base" hangingPunct="0">
              <a:spcBef>
                <a:spcPct val="0"/>
              </a:spcBef>
              <a:spcAft>
                <a:spcPct val="0"/>
              </a:spcAft>
              <a:tabLst>
                <a:tab pos="4800600" algn="l"/>
                <a:tab pos="5657850" algn="l"/>
              </a:tabLst>
              <a:defRPr sz="2400">
                <a:solidFill>
                  <a:schemeClr val="tx1"/>
                </a:solidFill>
                <a:latin typeface="Times New Roman" pitchFamily="18" charset="0"/>
              </a:defRPr>
            </a:lvl6pPr>
            <a:lvl7pPr eaLnBrk="0" fontAlgn="base" hangingPunct="0">
              <a:spcBef>
                <a:spcPct val="0"/>
              </a:spcBef>
              <a:spcAft>
                <a:spcPct val="0"/>
              </a:spcAft>
              <a:tabLst>
                <a:tab pos="4800600" algn="l"/>
                <a:tab pos="5657850" algn="l"/>
              </a:tabLst>
              <a:defRPr sz="2400">
                <a:solidFill>
                  <a:schemeClr val="tx1"/>
                </a:solidFill>
                <a:latin typeface="Times New Roman" pitchFamily="18" charset="0"/>
              </a:defRPr>
            </a:lvl7pPr>
            <a:lvl8pPr eaLnBrk="0" fontAlgn="base" hangingPunct="0">
              <a:spcBef>
                <a:spcPct val="0"/>
              </a:spcBef>
              <a:spcAft>
                <a:spcPct val="0"/>
              </a:spcAft>
              <a:tabLst>
                <a:tab pos="4800600" algn="l"/>
                <a:tab pos="5657850" algn="l"/>
              </a:tabLst>
              <a:defRPr sz="2400">
                <a:solidFill>
                  <a:schemeClr val="tx1"/>
                </a:solidFill>
                <a:latin typeface="Times New Roman" pitchFamily="18" charset="0"/>
              </a:defRPr>
            </a:lvl8pPr>
            <a:lvl9pPr eaLnBrk="0" fontAlgn="base" hangingPunct="0">
              <a:spcBef>
                <a:spcPct val="0"/>
              </a:spcBef>
              <a:spcAft>
                <a:spcPct val="0"/>
              </a:spcAft>
              <a:tabLst>
                <a:tab pos="4800600" algn="l"/>
                <a:tab pos="5657850" algn="l"/>
              </a:tabLst>
              <a:defRPr sz="2400">
                <a:solidFill>
                  <a:schemeClr val="tx1"/>
                </a:solidFill>
                <a:latin typeface="Times New Roman" pitchFamily="18" charset="0"/>
              </a:defRPr>
            </a:lvl9pPr>
          </a:lstStyle>
          <a:p>
            <a:r>
              <a:rPr lang="en-US" sz="1400" b="1" dirty="0" smtClean="0">
                <a:latin typeface="Courier New" pitchFamily="49" charset="0"/>
              </a:rPr>
              <a:t>. </a:t>
            </a:r>
            <a:r>
              <a:rPr lang="en-US" sz="1400" b="1" dirty="0" err="1">
                <a:latin typeface="Courier New" pitchFamily="49" charset="0"/>
              </a:rPr>
              <a:t>heckman</a:t>
            </a:r>
            <a:r>
              <a:rPr lang="en-US" sz="1400" b="1" dirty="0">
                <a:latin typeface="Courier New" pitchFamily="49" charset="0"/>
              </a:rPr>
              <a:t> LGEARN S ASVABC ETHBLACK ETHHISP if MALE==0, select(S AGE CHILDL06 CHILDL16 MARRIED ETHBLACK ETHHISP</a:t>
            </a:r>
            <a:r>
              <a:rPr lang="en-US" sz="1400" b="1" dirty="0" smtClean="0">
                <a:latin typeface="Courier New" pitchFamily="49" charset="0"/>
              </a:rPr>
              <a:t>)</a:t>
            </a:r>
            <a:endParaRPr lang="en-US" sz="1400" b="1" dirty="0">
              <a:latin typeface="Courier New" pitchFamily="49"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48374"/>
            <a:ext cx="9144000" cy="212815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4082" name="Rectangle 2"/>
          <p:cNvSpPr>
            <a:spLocks noChangeArrowheads="1"/>
          </p:cNvSpPr>
          <p:nvPr/>
        </p:nvSpPr>
        <p:spPr bwMode="auto">
          <a:xfrm>
            <a:off x="355600" y="637200"/>
            <a:ext cx="581342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4083" name="Rectangle 3"/>
          <p:cNvSpPr>
            <a:spLocks noChangeArrowheads="1"/>
          </p:cNvSpPr>
          <p:nvPr/>
        </p:nvSpPr>
        <p:spPr bwMode="auto">
          <a:xfrm>
            <a:off x="355600" y="853200"/>
            <a:ext cx="3675063"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4084" name="Rectangle 4"/>
          <p:cNvSpPr>
            <a:spLocks noChangeArrowheads="1"/>
          </p:cNvSpPr>
          <p:nvPr/>
        </p:nvSpPr>
        <p:spPr bwMode="auto">
          <a:xfrm>
            <a:off x="6188075" y="637200"/>
            <a:ext cx="2330450"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4087" name="Text Box 7"/>
          <p:cNvSpPr txBox="1">
            <a:spLocks noChangeArrowheads="1"/>
          </p:cNvSpPr>
          <p:nvPr/>
        </p:nvSpPr>
        <p:spPr bwMode="auto">
          <a:xfrm>
            <a:off x="301625" y="597600"/>
            <a:ext cx="8532813" cy="5445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00600" algn="l"/>
                <a:tab pos="5657850" algn="l"/>
              </a:tabLst>
              <a:defRPr sz="2400">
                <a:solidFill>
                  <a:schemeClr val="tx1"/>
                </a:solidFill>
                <a:latin typeface="Times New Roman" pitchFamily="18" charset="0"/>
              </a:defRPr>
            </a:lvl1pPr>
            <a:lvl2pPr>
              <a:tabLst>
                <a:tab pos="4800600" algn="l"/>
                <a:tab pos="5657850" algn="l"/>
              </a:tabLst>
              <a:defRPr sz="2400">
                <a:solidFill>
                  <a:schemeClr val="tx1"/>
                </a:solidFill>
                <a:latin typeface="Times New Roman" pitchFamily="18" charset="0"/>
              </a:defRPr>
            </a:lvl2pPr>
            <a:lvl3pPr>
              <a:tabLst>
                <a:tab pos="4800600" algn="l"/>
                <a:tab pos="5657850" algn="l"/>
              </a:tabLst>
              <a:defRPr sz="2400">
                <a:solidFill>
                  <a:schemeClr val="tx1"/>
                </a:solidFill>
                <a:latin typeface="Times New Roman" pitchFamily="18" charset="0"/>
              </a:defRPr>
            </a:lvl3pPr>
            <a:lvl4pPr>
              <a:tabLst>
                <a:tab pos="4800600" algn="l"/>
                <a:tab pos="5657850" algn="l"/>
              </a:tabLst>
              <a:defRPr sz="2400">
                <a:solidFill>
                  <a:schemeClr val="tx1"/>
                </a:solidFill>
                <a:latin typeface="Times New Roman" pitchFamily="18" charset="0"/>
              </a:defRPr>
            </a:lvl4pPr>
            <a:lvl5pPr>
              <a:tabLst>
                <a:tab pos="4800600" algn="l"/>
                <a:tab pos="5657850" algn="l"/>
              </a:tabLst>
              <a:defRPr sz="2400">
                <a:solidFill>
                  <a:schemeClr val="tx1"/>
                </a:solidFill>
                <a:latin typeface="Times New Roman" pitchFamily="18" charset="0"/>
              </a:defRPr>
            </a:lvl5pPr>
            <a:lvl6pPr eaLnBrk="0" fontAlgn="base" hangingPunct="0">
              <a:spcBef>
                <a:spcPct val="0"/>
              </a:spcBef>
              <a:spcAft>
                <a:spcPct val="0"/>
              </a:spcAft>
              <a:tabLst>
                <a:tab pos="4800600" algn="l"/>
                <a:tab pos="5657850" algn="l"/>
              </a:tabLst>
              <a:defRPr sz="2400">
                <a:solidFill>
                  <a:schemeClr val="tx1"/>
                </a:solidFill>
                <a:latin typeface="Times New Roman" pitchFamily="18" charset="0"/>
              </a:defRPr>
            </a:lvl6pPr>
            <a:lvl7pPr eaLnBrk="0" fontAlgn="base" hangingPunct="0">
              <a:spcBef>
                <a:spcPct val="0"/>
              </a:spcBef>
              <a:spcAft>
                <a:spcPct val="0"/>
              </a:spcAft>
              <a:tabLst>
                <a:tab pos="4800600" algn="l"/>
                <a:tab pos="5657850" algn="l"/>
              </a:tabLst>
              <a:defRPr sz="2400">
                <a:solidFill>
                  <a:schemeClr val="tx1"/>
                </a:solidFill>
                <a:latin typeface="Times New Roman" pitchFamily="18" charset="0"/>
              </a:defRPr>
            </a:lvl7pPr>
            <a:lvl8pPr eaLnBrk="0" fontAlgn="base" hangingPunct="0">
              <a:spcBef>
                <a:spcPct val="0"/>
              </a:spcBef>
              <a:spcAft>
                <a:spcPct val="0"/>
              </a:spcAft>
              <a:tabLst>
                <a:tab pos="4800600" algn="l"/>
                <a:tab pos="5657850" algn="l"/>
              </a:tabLst>
              <a:defRPr sz="2400">
                <a:solidFill>
                  <a:schemeClr val="tx1"/>
                </a:solidFill>
                <a:latin typeface="Times New Roman" pitchFamily="18" charset="0"/>
              </a:defRPr>
            </a:lvl8pPr>
            <a:lvl9pPr eaLnBrk="0" fontAlgn="base" hangingPunct="0">
              <a:spcBef>
                <a:spcPct val="0"/>
              </a:spcBef>
              <a:spcAft>
                <a:spcPct val="0"/>
              </a:spcAft>
              <a:tabLst>
                <a:tab pos="4800600" algn="l"/>
                <a:tab pos="5657850" algn="l"/>
              </a:tabLst>
              <a:defRPr sz="2400">
                <a:solidFill>
                  <a:schemeClr val="tx1"/>
                </a:solidFill>
                <a:latin typeface="Times New Roman" pitchFamily="18" charset="0"/>
              </a:defRPr>
            </a:lvl9pPr>
          </a:lstStyle>
          <a:p>
            <a:r>
              <a:rPr lang="en-US" sz="1400" b="1" dirty="0" smtClean="0">
                <a:latin typeface="Courier New" pitchFamily="49" charset="0"/>
              </a:rPr>
              <a:t>. </a:t>
            </a:r>
            <a:r>
              <a:rPr lang="en-US" sz="1400" b="1" dirty="0" err="1">
                <a:latin typeface="Courier New" pitchFamily="49" charset="0"/>
              </a:rPr>
              <a:t>heckman</a:t>
            </a:r>
            <a:r>
              <a:rPr lang="en-US" sz="1400" b="1" dirty="0">
                <a:latin typeface="Courier New" pitchFamily="49" charset="0"/>
              </a:rPr>
              <a:t> LGEARN S ASVABC ETHBLACK ETHHISP if MALE==0, select(S AGE CHILDL06 CHILDL16 MARRIED ETHBLACK ETHHISP</a:t>
            </a:r>
            <a:r>
              <a:rPr lang="en-US" sz="1400" b="1" dirty="0" smtClean="0">
                <a:latin typeface="Courier New" pitchFamily="49" charset="0"/>
              </a:rPr>
              <a:t>)</a:t>
            </a:r>
            <a:endParaRPr lang="en-US" sz="1400" b="1" dirty="0">
              <a:latin typeface="Courier New" pitchFamily="49" charset="0"/>
            </a:endParaRPr>
          </a:p>
        </p:txBody>
      </p:sp>
      <p:sp>
        <p:nvSpPr>
          <p:cNvPr id="174088"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1" dirty="0"/>
              <a:t>CHILDL06</a:t>
            </a:r>
            <a:r>
              <a:rPr lang="en-GB" sz="1500" b="1" dirty="0"/>
              <a:t> is a dummy equal to 1 if there is a child aged less than 6.  </a:t>
            </a:r>
            <a:r>
              <a:rPr lang="en-GB" sz="1500" b="1" i="1" dirty="0"/>
              <a:t>CHILDL16</a:t>
            </a:r>
            <a:r>
              <a:rPr lang="en-GB" sz="1500" b="1" dirty="0"/>
              <a:t> is 1 if there is a child aged less than 15 and </a:t>
            </a:r>
            <a:r>
              <a:rPr lang="en-GB" sz="1500" b="1" i="1" dirty="0"/>
              <a:t>CHILDL06</a:t>
            </a:r>
            <a:r>
              <a:rPr lang="en-GB" sz="1500" b="1" dirty="0"/>
              <a:t> is 0.  </a:t>
            </a:r>
            <a:r>
              <a:rPr lang="en-GB" sz="1500" b="1" i="1" dirty="0"/>
              <a:t>MARRIED</a:t>
            </a:r>
            <a:r>
              <a:rPr lang="en-GB" sz="1500" b="1" dirty="0"/>
              <a:t> is equal to 1 if the respondent is married with spouse present.  Otherwise the variables are as defined in the </a:t>
            </a:r>
            <a:r>
              <a:rPr lang="en-GB" sz="1500" b="1" i="1" dirty="0" smtClean="0"/>
              <a:t>EAWE</a:t>
            </a:r>
            <a:r>
              <a:rPr lang="en-GB" sz="1500" b="1" dirty="0" smtClean="0"/>
              <a:t> </a:t>
            </a:r>
            <a:r>
              <a:rPr lang="en-GB" sz="1500" b="1" dirty="0"/>
              <a:t>data sets.</a:t>
            </a:r>
            <a:endParaRPr lang="en-GB" sz="1500" b="1" i="1" dirty="0"/>
          </a:p>
        </p:txBody>
      </p:sp>
      <p:sp>
        <p:nvSpPr>
          <p:cNvPr id="174089" name="Text Box 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23</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SAMPLE SELECTION BIAS</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48374"/>
            <a:ext cx="9144000" cy="212815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3058" name="Rectangle 2"/>
          <p:cNvSpPr>
            <a:spLocks noChangeArrowheads="1"/>
          </p:cNvSpPr>
          <p:nvPr/>
        </p:nvSpPr>
        <p:spPr bwMode="auto">
          <a:xfrm>
            <a:off x="355599" y="637200"/>
            <a:ext cx="8172000" cy="228600"/>
          </a:xfrm>
          <a:prstGeom prst="rect">
            <a:avLst/>
          </a:prstGeom>
          <a:solidFill>
            <a:srgbClr val="DDDDDD"/>
          </a:solidFill>
          <a:ln>
            <a:noFill/>
          </a:ln>
          <a:effectLst/>
          <a:extLst/>
        </p:spPr>
        <p:txBody>
          <a:bodyPr wrap="none" anchor="ctr"/>
          <a:lstStyle/>
          <a:p>
            <a:endParaRPr lang="en-GB"/>
          </a:p>
        </p:txBody>
      </p:sp>
      <p:sp>
        <p:nvSpPr>
          <p:cNvPr id="173059" name="Rectangle 3"/>
          <p:cNvSpPr>
            <a:spLocks noChangeArrowheads="1"/>
          </p:cNvSpPr>
          <p:nvPr/>
        </p:nvSpPr>
        <p:spPr bwMode="auto">
          <a:xfrm>
            <a:off x="355600" y="853200"/>
            <a:ext cx="3675063"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3063" name="Text Box 7"/>
          <p:cNvSpPr txBox="1">
            <a:spLocks noChangeArrowheads="1"/>
          </p:cNvSpPr>
          <p:nvPr/>
        </p:nvSpPr>
        <p:spPr bwMode="auto">
          <a:xfrm>
            <a:off x="301625" y="597600"/>
            <a:ext cx="8532813" cy="20598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00600" algn="l"/>
                <a:tab pos="5657850" algn="l"/>
              </a:tabLst>
              <a:defRPr sz="2400">
                <a:solidFill>
                  <a:schemeClr val="tx1"/>
                </a:solidFill>
                <a:latin typeface="Times New Roman" pitchFamily="18" charset="0"/>
              </a:defRPr>
            </a:lvl1pPr>
            <a:lvl2pPr>
              <a:tabLst>
                <a:tab pos="4800600" algn="l"/>
                <a:tab pos="5657850" algn="l"/>
              </a:tabLst>
              <a:defRPr sz="2400">
                <a:solidFill>
                  <a:schemeClr val="tx1"/>
                </a:solidFill>
                <a:latin typeface="Times New Roman" pitchFamily="18" charset="0"/>
              </a:defRPr>
            </a:lvl2pPr>
            <a:lvl3pPr>
              <a:tabLst>
                <a:tab pos="4800600" algn="l"/>
                <a:tab pos="5657850" algn="l"/>
              </a:tabLst>
              <a:defRPr sz="2400">
                <a:solidFill>
                  <a:schemeClr val="tx1"/>
                </a:solidFill>
                <a:latin typeface="Times New Roman" pitchFamily="18" charset="0"/>
              </a:defRPr>
            </a:lvl3pPr>
            <a:lvl4pPr>
              <a:tabLst>
                <a:tab pos="4800600" algn="l"/>
                <a:tab pos="5657850" algn="l"/>
              </a:tabLst>
              <a:defRPr sz="2400">
                <a:solidFill>
                  <a:schemeClr val="tx1"/>
                </a:solidFill>
                <a:latin typeface="Times New Roman" pitchFamily="18" charset="0"/>
              </a:defRPr>
            </a:lvl4pPr>
            <a:lvl5pPr>
              <a:tabLst>
                <a:tab pos="4800600" algn="l"/>
                <a:tab pos="5657850" algn="l"/>
              </a:tabLst>
              <a:defRPr sz="2400">
                <a:solidFill>
                  <a:schemeClr val="tx1"/>
                </a:solidFill>
                <a:latin typeface="Times New Roman" pitchFamily="18" charset="0"/>
              </a:defRPr>
            </a:lvl5pPr>
            <a:lvl6pPr eaLnBrk="0" fontAlgn="base" hangingPunct="0">
              <a:spcBef>
                <a:spcPct val="0"/>
              </a:spcBef>
              <a:spcAft>
                <a:spcPct val="0"/>
              </a:spcAft>
              <a:tabLst>
                <a:tab pos="4800600" algn="l"/>
                <a:tab pos="5657850" algn="l"/>
              </a:tabLst>
              <a:defRPr sz="2400">
                <a:solidFill>
                  <a:schemeClr val="tx1"/>
                </a:solidFill>
                <a:latin typeface="Times New Roman" pitchFamily="18" charset="0"/>
              </a:defRPr>
            </a:lvl6pPr>
            <a:lvl7pPr eaLnBrk="0" fontAlgn="base" hangingPunct="0">
              <a:spcBef>
                <a:spcPct val="0"/>
              </a:spcBef>
              <a:spcAft>
                <a:spcPct val="0"/>
              </a:spcAft>
              <a:tabLst>
                <a:tab pos="4800600" algn="l"/>
                <a:tab pos="5657850" algn="l"/>
              </a:tabLst>
              <a:defRPr sz="2400">
                <a:solidFill>
                  <a:schemeClr val="tx1"/>
                </a:solidFill>
                <a:latin typeface="Times New Roman" pitchFamily="18" charset="0"/>
              </a:defRPr>
            </a:lvl7pPr>
            <a:lvl8pPr eaLnBrk="0" fontAlgn="base" hangingPunct="0">
              <a:spcBef>
                <a:spcPct val="0"/>
              </a:spcBef>
              <a:spcAft>
                <a:spcPct val="0"/>
              </a:spcAft>
              <a:tabLst>
                <a:tab pos="4800600" algn="l"/>
                <a:tab pos="5657850" algn="l"/>
              </a:tabLst>
              <a:defRPr sz="2400">
                <a:solidFill>
                  <a:schemeClr val="tx1"/>
                </a:solidFill>
                <a:latin typeface="Times New Roman" pitchFamily="18" charset="0"/>
              </a:defRPr>
            </a:lvl8pPr>
            <a:lvl9pPr eaLnBrk="0" fontAlgn="base" hangingPunct="0">
              <a:spcBef>
                <a:spcPct val="0"/>
              </a:spcBef>
              <a:spcAft>
                <a:spcPct val="0"/>
              </a:spcAft>
              <a:tabLst>
                <a:tab pos="4800600" algn="l"/>
                <a:tab pos="5657850" algn="l"/>
              </a:tabLst>
              <a:defRPr sz="2400">
                <a:solidFill>
                  <a:schemeClr val="tx1"/>
                </a:solidFill>
                <a:latin typeface="Times New Roman" pitchFamily="18" charset="0"/>
              </a:defRPr>
            </a:lvl9pPr>
          </a:lstStyle>
          <a:p>
            <a:r>
              <a:rPr lang="en-US" sz="1400" b="1" dirty="0" smtClean="0">
                <a:latin typeface="Courier New" pitchFamily="49" charset="0"/>
              </a:rPr>
              <a:t>. </a:t>
            </a:r>
            <a:r>
              <a:rPr lang="en-US" sz="1400" b="1" dirty="0" err="1">
                <a:latin typeface="Courier New" pitchFamily="49" charset="0"/>
              </a:rPr>
              <a:t>heckman</a:t>
            </a:r>
            <a:r>
              <a:rPr lang="en-US" sz="1400" b="1" dirty="0">
                <a:latin typeface="Courier New" pitchFamily="49" charset="0"/>
              </a:rPr>
              <a:t> LGEARN S ASVABC ETHBLACK ETHHISP if MALE==0, select(S AGE CHILDL06 CHILDL16 MARRIED ETHBLACK ETHHISP)</a:t>
            </a:r>
          </a:p>
          <a:p>
            <a:endParaRPr lang="en-US" sz="1400" b="1" dirty="0">
              <a:latin typeface="Courier New" pitchFamily="49" charset="0"/>
            </a:endParaRPr>
          </a:p>
          <a:p>
            <a:r>
              <a:rPr lang="en-US" sz="1400" b="1" dirty="0">
                <a:latin typeface="Courier New" pitchFamily="49" charset="0"/>
              </a:rPr>
              <a:t>Iteration 0:   log likelihood = -2127.4172  (not concave)</a:t>
            </a:r>
          </a:p>
          <a:p>
            <a:r>
              <a:rPr lang="en-US" sz="1400" b="1" dirty="0">
                <a:latin typeface="Courier New" pitchFamily="49" charset="0"/>
              </a:rPr>
              <a:t>Iteration 1:   log likelihood = -2124.1626  </a:t>
            </a:r>
          </a:p>
          <a:p>
            <a:r>
              <a:rPr lang="en-US" sz="1400" b="1" dirty="0">
                <a:latin typeface="Courier New" pitchFamily="49" charset="0"/>
              </a:rPr>
              <a:t>Iteration 2:   log likelihood = -2115.2258  </a:t>
            </a:r>
          </a:p>
          <a:p>
            <a:r>
              <a:rPr lang="en-US" sz="1400" b="1" dirty="0">
                <a:latin typeface="Courier New" pitchFamily="49" charset="0"/>
              </a:rPr>
              <a:t>Iteration 3:   log likelihood = -2109.2481  </a:t>
            </a:r>
          </a:p>
          <a:p>
            <a:r>
              <a:rPr lang="en-US" sz="1400" b="1" dirty="0">
                <a:latin typeface="Courier New" pitchFamily="49" charset="0"/>
              </a:rPr>
              <a:t>Iteration 4:   log likelihood = -2109.2187  </a:t>
            </a:r>
          </a:p>
          <a:p>
            <a:r>
              <a:rPr lang="en-US" sz="1400" b="1" dirty="0">
                <a:latin typeface="Courier New" pitchFamily="49" charset="0"/>
              </a:rPr>
              <a:t>Iteration 5:   log likelihood = -2109.2187 </a:t>
            </a:r>
          </a:p>
        </p:txBody>
      </p:sp>
      <p:sp>
        <p:nvSpPr>
          <p:cNvPr id="173064"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Since the model involves probit analysis, it is fitted using maximum likelihood estimation.</a:t>
            </a:r>
            <a:endParaRPr lang="en-GB" sz="1500" b="1" i="1"/>
          </a:p>
        </p:txBody>
      </p:sp>
      <p:sp>
        <p:nvSpPr>
          <p:cNvPr id="173065" name="Text Box 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24</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SAMPLE SELECTION BIAS</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48373"/>
            <a:ext cx="9144000" cy="5040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7225" name="Rectangle 9"/>
          <p:cNvSpPr>
            <a:spLocks noChangeArrowheads="1"/>
          </p:cNvSpPr>
          <p:nvPr/>
        </p:nvSpPr>
        <p:spPr bwMode="auto">
          <a:xfrm>
            <a:off x="5200650" y="617538"/>
            <a:ext cx="3336925" cy="633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7223" name="Text Box 7"/>
          <p:cNvSpPr txBox="1">
            <a:spLocks noChangeArrowheads="1"/>
          </p:cNvSpPr>
          <p:nvPr/>
        </p:nvSpPr>
        <p:spPr bwMode="auto">
          <a:xfrm>
            <a:off x="301625" y="597600"/>
            <a:ext cx="8532813" cy="49554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00600" algn="l"/>
                <a:tab pos="5657850" algn="l"/>
              </a:tabLst>
              <a:defRPr sz="2400">
                <a:solidFill>
                  <a:schemeClr val="tx1"/>
                </a:solidFill>
                <a:latin typeface="Times New Roman" pitchFamily="18" charset="0"/>
              </a:defRPr>
            </a:lvl1pPr>
            <a:lvl2pPr>
              <a:tabLst>
                <a:tab pos="4800600" algn="l"/>
                <a:tab pos="5657850" algn="l"/>
              </a:tabLst>
              <a:defRPr sz="2400">
                <a:solidFill>
                  <a:schemeClr val="tx1"/>
                </a:solidFill>
                <a:latin typeface="Times New Roman" pitchFamily="18" charset="0"/>
              </a:defRPr>
            </a:lvl2pPr>
            <a:lvl3pPr>
              <a:tabLst>
                <a:tab pos="4800600" algn="l"/>
                <a:tab pos="5657850" algn="l"/>
              </a:tabLst>
              <a:defRPr sz="2400">
                <a:solidFill>
                  <a:schemeClr val="tx1"/>
                </a:solidFill>
                <a:latin typeface="Times New Roman" pitchFamily="18" charset="0"/>
              </a:defRPr>
            </a:lvl3pPr>
            <a:lvl4pPr>
              <a:tabLst>
                <a:tab pos="4800600" algn="l"/>
                <a:tab pos="5657850" algn="l"/>
              </a:tabLst>
              <a:defRPr sz="2400">
                <a:solidFill>
                  <a:schemeClr val="tx1"/>
                </a:solidFill>
                <a:latin typeface="Times New Roman" pitchFamily="18" charset="0"/>
              </a:defRPr>
            </a:lvl4pPr>
            <a:lvl5pPr>
              <a:tabLst>
                <a:tab pos="4800600" algn="l"/>
                <a:tab pos="5657850" algn="l"/>
              </a:tabLst>
              <a:defRPr sz="2400">
                <a:solidFill>
                  <a:schemeClr val="tx1"/>
                </a:solidFill>
                <a:latin typeface="Times New Roman" pitchFamily="18" charset="0"/>
              </a:defRPr>
            </a:lvl5pPr>
            <a:lvl6pPr eaLnBrk="0" fontAlgn="base" hangingPunct="0">
              <a:spcBef>
                <a:spcPct val="0"/>
              </a:spcBef>
              <a:spcAft>
                <a:spcPct val="0"/>
              </a:spcAft>
              <a:tabLst>
                <a:tab pos="4800600" algn="l"/>
                <a:tab pos="5657850" algn="l"/>
              </a:tabLst>
              <a:defRPr sz="2400">
                <a:solidFill>
                  <a:schemeClr val="tx1"/>
                </a:solidFill>
                <a:latin typeface="Times New Roman" pitchFamily="18" charset="0"/>
              </a:defRPr>
            </a:lvl6pPr>
            <a:lvl7pPr eaLnBrk="0" fontAlgn="base" hangingPunct="0">
              <a:spcBef>
                <a:spcPct val="0"/>
              </a:spcBef>
              <a:spcAft>
                <a:spcPct val="0"/>
              </a:spcAft>
              <a:tabLst>
                <a:tab pos="4800600" algn="l"/>
                <a:tab pos="5657850" algn="l"/>
              </a:tabLst>
              <a:defRPr sz="2400">
                <a:solidFill>
                  <a:schemeClr val="tx1"/>
                </a:solidFill>
                <a:latin typeface="Times New Roman" pitchFamily="18" charset="0"/>
              </a:defRPr>
            </a:lvl7pPr>
            <a:lvl8pPr eaLnBrk="0" fontAlgn="base" hangingPunct="0">
              <a:spcBef>
                <a:spcPct val="0"/>
              </a:spcBef>
              <a:spcAft>
                <a:spcPct val="0"/>
              </a:spcAft>
              <a:tabLst>
                <a:tab pos="4800600" algn="l"/>
                <a:tab pos="5657850" algn="l"/>
              </a:tabLst>
              <a:defRPr sz="2400">
                <a:solidFill>
                  <a:schemeClr val="tx1"/>
                </a:solidFill>
                <a:latin typeface="Times New Roman" pitchFamily="18" charset="0"/>
              </a:defRPr>
            </a:lvl8pPr>
            <a:lvl9pPr eaLnBrk="0" fontAlgn="base" hangingPunct="0">
              <a:spcBef>
                <a:spcPct val="0"/>
              </a:spcBef>
              <a:spcAft>
                <a:spcPct val="0"/>
              </a:spcAft>
              <a:tabLst>
                <a:tab pos="4800600" algn="l"/>
                <a:tab pos="5657850"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Heckman </a:t>
            </a:r>
            <a:r>
              <a:rPr lang="en-US" sz="1400" b="1" dirty="0">
                <a:latin typeface="Courier New" pitchFamily="49" charset="0"/>
                <a:cs typeface="Courier New" pitchFamily="49" charset="0"/>
              </a:rPr>
              <a:t>selection model                  </a:t>
            </a: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2108</a:t>
            </a:r>
            <a:endParaRPr lang="en-GB" sz="1400" b="1" dirty="0">
              <a:latin typeface="Courier New" pitchFamily="49" charset="0"/>
              <a:cs typeface="Courier New" pitchFamily="49" charset="0"/>
            </a:endParaRPr>
          </a:p>
          <a:p>
            <a:pPr>
              <a:lnSpc>
                <a:spcPct val="92000"/>
              </a:lnSpc>
            </a:pPr>
            <a:r>
              <a:rPr lang="en-US" sz="1400" b="1" dirty="0">
                <a:latin typeface="Courier New" pitchFamily="49" charset="0"/>
                <a:cs typeface="Courier New" pitchFamily="49" charset="0"/>
              </a:rPr>
              <a:t>(regression model with sample selection) </a:t>
            </a: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Censored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424</a:t>
            </a:r>
            <a:endParaRPr lang="en-GB" sz="1400" b="1" dirty="0">
              <a:latin typeface="Courier New" pitchFamily="49" charset="0"/>
              <a:cs typeface="Courier New" pitchFamily="49" charset="0"/>
            </a:endParaRPr>
          </a:p>
          <a:p>
            <a:pPr>
              <a:lnSpc>
                <a:spcPct val="92000"/>
              </a:lnSpc>
            </a:pPr>
            <a:r>
              <a:rPr lang="en-US" sz="1400" b="1" dirty="0">
                <a:latin typeface="Courier New" pitchFamily="49" charset="0"/>
                <a:cs typeface="Courier New" pitchFamily="49" charset="0"/>
              </a:rPr>
              <a:t>                                         </a:t>
            </a: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Uncensored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1684</a:t>
            </a:r>
            <a:endParaRPr lang="en-GB" sz="1400" b="1" dirty="0">
              <a:latin typeface="Courier New" pitchFamily="49" charset="0"/>
              <a:cs typeface="Courier New" pitchFamily="49" charset="0"/>
            </a:endParaRPr>
          </a:p>
          <a:p>
            <a:pPr>
              <a:lnSpc>
                <a:spcPct val="92000"/>
              </a:lnSpc>
            </a:pPr>
            <a:r>
              <a:rPr lang="en-US" sz="1400" b="1" dirty="0">
                <a:latin typeface="Courier New" pitchFamily="49" charset="0"/>
                <a:cs typeface="Courier New" pitchFamily="49" charset="0"/>
              </a:rPr>
              <a:t>                                         </a:t>
            </a: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Wald chi2(4)       =    548.60</a:t>
            </a:r>
            <a:endParaRPr lang="en-GB" sz="1400" b="1" dirty="0">
              <a:latin typeface="Courier New" pitchFamily="49" charset="0"/>
              <a:cs typeface="Courier New" pitchFamily="49" charset="0"/>
            </a:endParaRPr>
          </a:p>
          <a:p>
            <a:pPr>
              <a:lnSpc>
                <a:spcPct val="92000"/>
              </a:lnSpc>
            </a:pPr>
            <a:r>
              <a:rPr lang="en-US" sz="1400" b="1" dirty="0">
                <a:latin typeface="Courier New" pitchFamily="49" charset="0"/>
                <a:cs typeface="Courier New" pitchFamily="49" charset="0"/>
              </a:rPr>
              <a:t>Log likelihood = -2109.219               </a:t>
            </a:r>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chi2        =    0.0000</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z    P&gt;|z|     [95% Conf. Interval]</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a:p>
            <a:pPr>
              <a:lnSpc>
                <a:spcPct val="92000"/>
              </a:lnSpc>
            </a:pPr>
            <a:r>
              <a:rPr lang="en-US" sz="1400" b="1" dirty="0">
                <a:latin typeface="Courier New" pitchFamily="49" charset="0"/>
                <a:cs typeface="Courier New" pitchFamily="49" charset="0"/>
              </a:rPr>
              <a:t>LGEARN  </a:t>
            </a: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S |   .0892436   .0053972    16.54   0.000     .0786653     .099822</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ASVABC |   .0854717   .0153984     5.55   0.000     .0552913    .1156521</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ETHBLACK |   -.076133    .036416    -2.09   0.037    -.1475071   -.0047589</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ETHHISP |   .0717699   .0406908     1.76   0.078    -.0079826    .1515223</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_cons |   1.239243   .0817525    15.16   0.000     1.079011    1.399475</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select     </a:t>
            </a: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S |   .1236225   .0123338    10.02   0.000     .0994487    .1477963</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AGE |  -.0272604    .020521    -1.33   0.184    -.0674808      .01296</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CHILDL06 |   -.270357   .0729746    -3.70   0.000    -.4133847   -.1273294</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CHILDL16 |  -.1280069   .0931055    -1.37   0.169    -.3104903    .0544764</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MARRIED |  -.1884281   .0620828    -3.04   0.002    -.3101082    -.066748</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ETHBLACK |  -.1832257   .0826742    -2.22   0.027     -.345264   -.0211873</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ETHHISP |   .0054732   .0955136     0.06   0.954    -.1817299    .1926764</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_cons |   .1710414   .6149313     0.28   0.781    -1.034202    1.376285</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
        <p:nvSpPr>
          <p:cNvPr id="137224"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numbers of participating and non-participating respondents are given at the top of the output.</a:t>
            </a:r>
            <a:endParaRPr lang="en-GB" sz="1500" b="1" i="1"/>
          </a:p>
        </p:txBody>
      </p:sp>
      <p:sp>
        <p:nvSpPr>
          <p:cNvPr id="137226" name="Text Box 1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25</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SAMPLE SELECTION BIAS</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48373"/>
            <a:ext cx="9144000" cy="5040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8242" name="Rectangle 2"/>
          <p:cNvSpPr>
            <a:spLocks noChangeArrowheads="1"/>
          </p:cNvSpPr>
          <p:nvPr/>
        </p:nvSpPr>
        <p:spPr bwMode="auto">
          <a:xfrm>
            <a:off x="355600" y="2199600"/>
            <a:ext cx="4665600" cy="1234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8246"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Next comes the regression output.</a:t>
            </a:r>
            <a:endParaRPr lang="en-GB" sz="1500" b="1" i="1"/>
          </a:p>
        </p:txBody>
      </p:sp>
      <p:sp>
        <p:nvSpPr>
          <p:cNvPr id="138248"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26</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SAMPLE SELECTION BIAS</a:t>
            </a:r>
            <a:endParaRPr lang="en-GB" sz="1600" dirty="0">
              <a:latin typeface="Times New Roman" pitchFamily="18" charset="0"/>
            </a:endParaRPr>
          </a:p>
        </p:txBody>
      </p:sp>
      <p:sp>
        <p:nvSpPr>
          <p:cNvPr id="15" name="Text Box 7"/>
          <p:cNvSpPr txBox="1">
            <a:spLocks noChangeArrowheads="1"/>
          </p:cNvSpPr>
          <p:nvPr/>
        </p:nvSpPr>
        <p:spPr bwMode="auto">
          <a:xfrm>
            <a:off x="301625" y="597600"/>
            <a:ext cx="8532813" cy="49554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00600" algn="l"/>
                <a:tab pos="5657850" algn="l"/>
              </a:tabLst>
              <a:defRPr sz="2400">
                <a:solidFill>
                  <a:schemeClr val="tx1"/>
                </a:solidFill>
                <a:latin typeface="Times New Roman" pitchFamily="18" charset="0"/>
              </a:defRPr>
            </a:lvl1pPr>
            <a:lvl2pPr>
              <a:tabLst>
                <a:tab pos="4800600" algn="l"/>
                <a:tab pos="5657850" algn="l"/>
              </a:tabLst>
              <a:defRPr sz="2400">
                <a:solidFill>
                  <a:schemeClr val="tx1"/>
                </a:solidFill>
                <a:latin typeface="Times New Roman" pitchFamily="18" charset="0"/>
              </a:defRPr>
            </a:lvl2pPr>
            <a:lvl3pPr>
              <a:tabLst>
                <a:tab pos="4800600" algn="l"/>
                <a:tab pos="5657850" algn="l"/>
              </a:tabLst>
              <a:defRPr sz="2400">
                <a:solidFill>
                  <a:schemeClr val="tx1"/>
                </a:solidFill>
                <a:latin typeface="Times New Roman" pitchFamily="18" charset="0"/>
              </a:defRPr>
            </a:lvl3pPr>
            <a:lvl4pPr>
              <a:tabLst>
                <a:tab pos="4800600" algn="l"/>
                <a:tab pos="5657850" algn="l"/>
              </a:tabLst>
              <a:defRPr sz="2400">
                <a:solidFill>
                  <a:schemeClr val="tx1"/>
                </a:solidFill>
                <a:latin typeface="Times New Roman" pitchFamily="18" charset="0"/>
              </a:defRPr>
            </a:lvl4pPr>
            <a:lvl5pPr>
              <a:tabLst>
                <a:tab pos="4800600" algn="l"/>
                <a:tab pos="5657850" algn="l"/>
              </a:tabLst>
              <a:defRPr sz="2400">
                <a:solidFill>
                  <a:schemeClr val="tx1"/>
                </a:solidFill>
                <a:latin typeface="Times New Roman" pitchFamily="18" charset="0"/>
              </a:defRPr>
            </a:lvl5pPr>
            <a:lvl6pPr eaLnBrk="0" fontAlgn="base" hangingPunct="0">
              <a:spcBef>
                <a:spcPct val="0"/>
              </a:spcBef>
              <a:spcAft>
                <a:spcPct val="0"/>
              </a:spcAft>
              <a:tabLst>
                <a:tab pos="4800600" algn="l"/>
                <a:tab pos="5657850" algn="l"/>
              </a:tabLst>
              <a:defRPr sz="2400">
                <a:solidFill>
                  <a:schemeClr val="tx1"/>
                </a:solidFill>
                <a:latin typeface="Times New Roman" pitchFamily="18" charset="0"/>
              </a:defRPr>
            </a:lvl6pPr>
            <a:lvl7pPr eaLnBrk="0" fontAlgn="base" hangingPunct="0">
              <a:spcBef>
                <a:spcPct val="0"/>
              </a:spcBef>
              <a:spcAft>
                <a:spcPct val="0"/>
              </a:spcAft>
              <a:tabLst>
                <a:tab pos="4800600" algn="l"/>
                <a:tab pos="5657850" algn="l"/>
              </a:tabLst>
              <a:defRPr sz="2400">
                <a:solidFill>
                  <a:schemeClr val="tx1"/>
                </a:solidFill>
                <a:latin typeface="Times New Roman" pitchFamily="18" charset="0"/>
              </a:defRPr>
            </a:lvl7pPr>
            <a:lvl8pPr eaLnBrk="0" fontAlgn="base" hangingPunct="0">
              <a:spcBef>
                <a:spcPct val="0"/>
              </a:spcBef>
              <a:spcAft>
                <a:spcPct val="0"/>
              </a:spcAft>
              <a:tabLst>
                <a:tab pos="4800600" algn="l"/>
                <a:tab pos="5657850" algn="l"/>
              </a:tabLst>
              <a:defRPr sz="2400">
                <a:solidFill>
                  <a:schemeClr val="tx1"/>
                </a:solidFill>
                <a:latin typeface="Times New Roman" pitchFamily="18" charset="0"/>
              </a:defRPr>
            </a:lvl8pPr>
            <a:lvl9pPr eaLnBrk="0" fontAlgn="base" hangingPunct="0">
              <a:spcBef>
                <a:spcPct val="0"/>
              </a:spcBef>
              <a:spcAft>
                <a:spcPct val="0"/>
              </a:spcAft>
              <a:tabLst>
                <a:tab pos="4800600" algn="l"/>
                <a:tab pos="5657850"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Heckman </a:t>
            </a:r>
            <a:r>
              <a:rPr lang="en-US" sz="1400" b="1" dirty="0">
                <a:latin typeface="Courier New" pitchFamily="49" charset="0"/>
                <a:cs typeface="Courier New" pitchFamily="49" charset="0"/>
              </a:rPr>
              <a:t>selection model                  </a:t>
            </a: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2108</a:t>
            </a:r>
            <a:endParaRPr lang="en-GB" sz="1400" b="1" dirty="0">
              <a:latin typeface="Courier New" pitchFamily="49" charset="0"/>
              <a:cs typeface="Courier New" pitchFamily="49" charset="0"/>
            </a:endParaRPr>
          </a:p>
          <a:p>
            <a:pPr>
              <a:lnSpc>
                <a:spcPct val="92000"/>
              </a:lnSpc>
            </a:pPr>
            <a:r>
              <a:rPr lang="en-US" sz="1400" b="1" dirty="0">
                <a:latin typeface="Courier New" pitchFamily="49" charset="0"/>
                <a:cs typeface="Courier New" pitchFamily="49" charset="0"/>
              </a:rPr>
              <a:t>(regression model with sample selection) </a:t>
            </a: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Censored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424</a:t>
            </a:r>
            <a:endParaRPr lang="en-GB" sz="1400" b="1" dirty="0">
              <a:latin typeface="Courier New" pitchFamily="49" charset="0"/>
              <a:cs typeface="Courier New" pitchFamily="49" charset="0"/>
            </a:endParaRPr>
          </a:p>
          <a:p>
            <a:pPr>
              <a:lnSpc>
                <a:spcPct val="92000"/>
              </a:lnSpc>
            </a:pPr>
            <a:r>
              <a:rPr lang="en-US" sz="1400" b="1" dirty="0">
                <a:latin typeface="Courier New" pitchFamily="49" charset="0"/>
                <a:cs typeface="Courier New" pitchFamily="49" charset="0"/>
              </a:rPr>
              <a:t>                                         </a:t>
            </a: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Uncensored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1684</a:t>
            </a:r>
            <a:endParaRPr lang="en-GB" sz="1400" b="1" dirty="0">
              <a:latin typeface="Courier New" pitchFamily="49" charset="0"/>
              <a:cs typeface="Courier New" pitchFamily="49" charset="0"/>
            </a:endParaRPr>
          </a:p>
          <a:p>
            <a:pPr>
              <a:lnSpc>
                <a:spcPct val="92000"/>
              </a:lnSpc>
            </a:pPr>
            <a:r>
              <a:rPr lang="en-US" sz="1400" b="1" dirty="0">
                <a:latin typeface="Courier New" pitchFamily="49" charset="0"/>
                <a:cs typeface="Courier New" pitchFamily="49" charset="0"/>
              </a:rPr>
              <a:t>                                         </a:t>
            </a: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Wald chi2(4)       =    548.60</a:t>
            </a:r>
            <a:endParaRPr lang="en-GB" sz="1400" b="1" dirty="0">
              <a:latin typeface="Courier New" pitchFamily="49" charset="0"/>
              <a:cs typeface="Courier New" pitchFamily="49" charset="0"/>
            </a:endParaRPr>
          </a:p>
          <a:p>
            <a:pPr>
              <a:lnSpc>
                <a:spcPct val="92000"/>
              </a:lnSpc>
            </a:pPr>
            <a:r>
              <a:rPr lang="en-US" sz="1400" b="1" dirty="0">
                <a:latin typeface="Courier New" pitchFamily="49" charset="0"/>
                <a:cs typeface="Courier New" pitchFamily="49" charset="0"/>
              </a:rPr>
              <a:t>Log likelihood = -2109.219               </a:t>
            </a:r>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chi2        =    0.0000</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z    P&gt;|z|     [95% Conf. Interval]</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a:p>
            <a:pPr>
              <a:lnSpc>
                <a:spcPct val="92000"/>
              </a:lnSpc>
            </a:pPr>
            <a:r>
              <a:rPr lang="en-US" sz="1400" b="1" dirty="0">
                <a:latin typeface="Courier New" pitchFamily="49" charset="0"/>
                <a:cs typeface="Courier New" pitchFamily="49" charset="0"/>
              </a:rPr>
              <a:t>LGEARN  </a:t>
            </a: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S |   .0892436   .0053972    16.54   0.000     .0786653     .099822</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ASVABC |   .0854717   .0153984     5.55   0.000     .0552913    .1156521</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ETHBLACK |   -.076133    .036416    -2.09   0.037    -.1475071   -.0047589</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ETHHISP |   .0717699   .0406908     1.76   0.078    -.0079826    .1515223</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_cons |   1.239243   .0817525    15.16   0.000     1.079011    1.399475</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select     </a:t>
            </a: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S |   .1236225   .0123338    10.02   0.000     .0994487    .1477963</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AGE |  -.0272604    .020521    -1.33   0.184    -.0674808      .01296</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CHILDL06 |   -.270357   .0729746    -3.70   0.000    -.4133847   -.1273294</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CHILDL16 |  -.1280069   .0931055    -1.37   0.169    -.3104903    .0544764</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MARRIED |  -.1884281   .0620828    -3.04   0.002    -.3101082    -.066748</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ETHBLACK |  -.1832257   .0826742    -2.22   0.027     -.345264   -.0211873</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ETHHISP |   .0054732   .0955136     0.06   0.954    -.1817299    .1926764</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_cons |   .1710414   .6149313     0.28   0.781    -1.034202    1.376285</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48373"/>
            <a:ext cx="9144000" cy="5040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39266" name="Rectangle 2"/>
          <p:cNvSpPr>
            <a:spLocks noChangeArrowheads="1"/>
          </p:cNvSpPr>
          <p:nvPr/>
        </p:nvSpPr>
        <p:spPr bwMode="auto">
          <a:xfrm>
            <a:off x="355599" y="3578226"/>
            <a:ext cx="4665600" cy="182245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9270"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results of the probit analysis of the selection process follow.</a:t>
            </a:r>
            <a:endParaRPr lang="en-GB" sz="1500" b="1" i="1"/>
          </a:p>
        </p:txBody>
      </p:sp>
      <p:sp>
        <p:nvSpPr>
          <p:cNvPr id="139272"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27</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SAMPLE SELECTION BIAS</a:t>
            </a:r>
            <a:endParaRPr lang="en-GB" sz="1600" dirty="0">
              <a:latin typeface="Times New Roman" pitchFamily="18" charset="0"/>
            </a:endParaRPr>
          </a:p>
        </p:txBody>
      </p:sp>
      <p:sp>
        <p:nvSpPr>
          <p:cNvPr id="15" name="Text Box 7"/>
          <p:cNvSpPr txBox="1">
            <a:spLocks noChangeArrowheads="1"/>
          </p:cNvSpPr>
          <p:nvPr/>
        </p:nvSpPr>
        <p:spPr bwMode="auto">
          <a:xfrm>
            <a:off x="301625" y="597600"/>
            <a:ext cx="8532813" cy="49554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00600" algn="l"/>
                <a:tab pos="5657850" algn="l"/>
              </a:tabLst>
              <a:defRPr sz="2400">
                <a:solidFill>
                  <a:schemeClr val="tx1"/>
                </a:solidFill>
                <a:latin typeface="Times New Roman" pitchFamily="18" charset="0"/>
              </a:defRPr>
            </a:lvl1pPr>
            <a:lvl2pPr>
              <a:tabLst>
                <a:tab pos="4800600" algn="l"/>
                <a:tab pos="5657850" algn="l"/>
              </a:tabLst>
              <a:defRPr sz="2400">
                <a:solidFill>
                  <a:schemeClr val="tx1"/>
                </a:solidFill>
                <a:latin typeface="Times New Roman" pitchFamily="18" charset="0"/>
              </a:defRPr>
            </a:lvl2pPr>
            <a:lvl3pPr>
              <a:tabLst>
                <a:tab pos="4800600" algn="l"/>
                <a:tab pos="5657850" algn="l"/>
              </a:tabLst>
              <a:defRPr sz="2400">
                <a:solidFill>
                  <a:schemeClr val="tx1"/>
                </a:solidFill>
                <a:latin typeface="Times New Roman" pitchFamily="18" charset="0"/>
              </a:defRPr>
            </a:lvl3pPr>
            <a:lvl4pPr>
              <a:tabLst>
                <a:tab pos="4800600" algn="l"/>
                <a:tab pos="5657850" algn="l"/>
              </a:tabLst>
              <a:defRPr sz="2400">
                <a:solidFill>
                  <a:schemeClr val="tx1"/>
                </a:solidFill>
                <a:latin typeface="Times New Roman" pitchFamily="18" charset="0"/>
              </a:defRPr>
            </a:lvl4pPr>
            <a:lvl5pPr>
              <a:tabLst>
                <a:tab pos="4800600" algn="l"/>
                <a:tab pos="5657850" algn="l"/>
              </a:tabLst>
              <a:defRPr sz="2400">
                <a:solidFill>
                  <a:schemeClr val="tx1"/>
                </a:solidFill>
                <a:latin typeface="Times New Roman" pitchFamily="18" charset="0"/>
              </a:defRPr>
            </a:lvl5pPr>
            <a:lvl6pPr eaLnBrk="0" fontAlgn="base" hangingPunct="0">
              <a:spcBef>
                <a:spcPct val="0"/>
              </a:spcBef>
              <a:spcAft>
                <a:spcPct val="0"/>
              </a:spcAft>
              <a:tabLst>
                <a:tab pos="4800600" algn="l"/>
                <a:tab pos="5657850" algn="l"/>
              </a:tabLst>
              <a:defRPr sz="2400">
                <a:solidFill>
                  <a:schemeClr val="tx1"/>
                </a:solidFill>
                <a:latin typeface="Times New Roman" pitchFamily="18" charset="0"/>
              </a:defRPr>
            </a:lvl6pPr>
            <a:lvl7pPr eaLnBrk="0" fontAlgn="base" hangingPunct="0">
              <a:spcBef>
                <a:spcPct val="0"/>
              </a:spcBef>
              <a:spcAft>
                <a:spcPct val="0"/>
              </a:spcAft>
              <a:tabLst>
                <a:tab pos="4800600" algn="l"/>
                <a:tab pos="5657850" algn="l"/>
              </a:tabLst>
              <a:defRPr sz="2400">
                <a:solidFill>
                  <a:schemeClr val="tx1"/>
                </a:solidFill>
                <a:latin typeface="Times New Roman" pitchFamily="18" charset="0"/>
              </a:defRPr>
            </a:lvl7pPr>
            <a:lvl8pPr eaLnBrk="0" fontAlgn="base" hangingPunct="0">
              <a:spcBef>
                <a:spcPct val="0"/>
              </a:spcBef>
              <a:spcAft>
                <a:spcPct val="0"/>
              </a:spcAft>
              <a:tabLst>
                <a:tab pos="4800600" algn="l"/>
                <a:tab pos="5657850" algn="l"/>
              </a:tabLst>
              <a:defRPr sz="2400">
                <a:solidFill>
                  <a:schemeClr val="tx1"/>
                </a:solidFill>
                <a:latin typeface="Times New Roman" pitchFamily="18" charset="0"/>
              </a:defRPr>
            </a:lvl8pPr>
            <a:lvl9pPr eaLnBrk="0" fontAlgn="base" hangingPunct="0">
              <a:spcBef>
                <a:spcPct val="0"/>
              </a:spcBef>
              <a:spcAft>
                <a:spcPct val="0"/>
              </a:spcAft>
              <a:tabLst>
                <a:tab pos="4800600" algn="l"/>
                <a:tab pos="5657850"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Heckman </a:t>
            </a:r>
            <a:r>
              <a:rPr lang="en-US" sz="1400" b="1" dirty="0">
                <a:latin typeface="Courier New" pitchFamily="49" charset="0"/>
                <a:cs typeface="Courier New" pitchFamily="49" charset="0"/>
              </a:rPr>
              <a:t>selection model                  </a:t>
            </a: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2108</a:t>
            </a:r>
            <a:endParaRPr lang="en-GB" sz="1400" b="1" dirty="0">
              <a:latin typeface="Courier New" pitchFamily="49" charset="0"/>
              <a:cs typeface="Courier New" pitchFamily="49" charset="0"/>
            </a:endParaRPr>
          </a:p>
          <a:p>
            <a:pPr>
              <a:lnSpc>
                <a:spcPct val="92000"/>
              </a:lnSpc>
            </a:pPr>
            <a:r>
              <a:rPr lang="en-US" sz="1400" b="1" dirty="0">
                <a:latin typeface="Courier New" pitchFamily="49" charset="0"/>
                <a:cs typeface="Courier New" pitchFamily="49" charset="0"/>
              </a:rPr>
              <a:t>(regression model with sample selection) </a:t>
            </a: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Censored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424</a:t>
            </a:r>
            <a:endParaRPr lang="en-GB" sz="1400" b="1" dirty="0">
              <a:latin typeface="Courier New" pitchFamily="49" charset="0"/>
              <a:cs typeface="Courier New" pitchFamily="49" charset="0"/>
            </a:endParaRPr>
          </a:p>
          <a:p>
            <a:pPr>
              <a:lnSpc>
                <a:spcPct val="92000"/>
              </a:lnSpc>
            </a:pPr>
            <a:r>
              <a:rPr lang="en-US" sz="1400" b="1" dirty="0">
                <a:latin typeface="Courier New" pitchFamily="49" charset="0"/>
                <a:cs typeface="Courier New" pitchFamily="49" charset="0"/>
              </a:rPr>
              <a:t>                                         </a:t>
            </a: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Uncensored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1684</a:t>
            </a:r>
            <a:endParaRPr lang="en-GB" sz="1400" b="1" dirty="0">
              <a:latin typeface="Courier New" pitchFamily="49" charset="0"/>
              <a:cs typeface="Courier New" pitchFamily="49" charset="0"/>
            </a:endParaRPr>
          </a:p>
          <a:p>
            <a:pPr>
              <a:lnSpc>
                <a:spcPct val="92000"/>
              </a:lnSpc>
            </a:pPr>
            <a:r>
              <a:rPr lang="en-US" sz="1400" b="1" dirty="0">
                <a:latin typeface="Courier New" pitchFamily="49" charset="0"/>
                <a:cs typeface="Courier New" pitchFamily="49" charset="0"/>
              </a:rPr>
              <a:t>                                         </a:t>
            </a: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Wald chi2(4)       =    548.60</a:t>
            </a:r>
            <a:endParaRPr lang="en-GB" sz="1400" b="1" dirty="0">
              <a:latin typeface="Courier New" pitchFamily="49" charset="0"/>
              <a:cs typeface="Courier New" pitchFamily="49" charset="0"/>
            </a:endParaRPr>
          </a:p>
          <a:p>
            <a:pPr>
              <a:lnSpc>
                <a:spcPct val="92000"/>
              </a:lnSpc>
            </a:pPr>
            <a:r>
              <a:rPr lang="en-US" sz="1400" b="1" dirty="0">
                <a:latin typeface="Courier New" pitchFamily="49" charset="0"/>
                <a:cs typeface="Courier New" pitchFamily="49" charset="0"/>
              </a:rPr>
              <a:t>Log likelihood = -2109.219               </a:t>
            </a:r>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chi2        =    0.0000</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z    P&gt;|z|     [95% Conf. Interval]</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a:p>
            <a:pPr>
              <a:lnSpc>
                <a:spcPct val="92000"/>
              </a:lnSpc>
            </a:pPr>
            <a:r>
              <a:rPr lang="en-US" sz="1400" b="1" dirty="0">
                <a:latin typeface="Courier New" pitchFamily="49" charset="0"/>
                <a:cs typeface="Courier New" pitchFamily="49" charset="0"/>
              </a:rPr>
              <a:t>LGEARN  </a:t>
            </a: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S |   .0892436   .0053972    16.54   0.000     .0786653     .099822</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ASVABC |   .0854717   .0153984     5.55   0.000     .0552913    .1156521</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ETHBLACK |   -.076133    .036416    -2.09   0.037    -.1475071   -.0047589</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ETHHISP |   .0717699   .0406908     1.76   0.078    -.0079826    .1515223</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_cons |   1.239243   .0817525    15.16   0.000     1.079011    1.399475</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select     </a:t>
            </a: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S |   .1236225   .0123338    10.02   0.000     .0994487    .1477963</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AGE |  -.0272604    .020521    -1.33   0.184    -.0674808      .01296</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CHILDL06 |   -.270357   .0729746    -3.70   0.000    -.4133847   -.1273294</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CHILDL16 |  -.1280069   .0931055    -1.37   0.169    -.3104903    .0544764</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MARRIED |  -.1884281   .0620828    -3.04   0.002    -.3101082    -.066748</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ETHBLACK |  -.1832257   .0826742    -2.22   0.027     -.345264   -.0211873</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ETHHISP |   .0054732   .0955136     0.06   0.954    -.1817299    .1926764</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_cons |   .1710414   .6149313     0.28   0.781    -1.034202    1.376285</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48373"/>
            <a:ext cx="9144000" cy="2275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0295" name="Rectangle 7"/>
          <p:cNvSpPr>
            <a:spLocks noChangeArrowheads="1"/>
          </p:cNvSpPr>
          <p:nvPr/>
        </p:nvSpPr>
        <p:spPr bwMode="auto">
          <a:xfrm>
            <a:off x="355600" y="1476000"/>
            <a:ext cx="3697200"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0293" name="Text Box 5"/>
          <p:cNvSpPr txBox="1">
            <a:spLocks noChangeArrowheads="1"/>
          </p:cNvSpPr>
          <p:nvPr/>
        </p:nvSpPr>
        <p:spPr bwMode="auto">
          <a:xfrm>
            <a:off x="301625" y="597600"/>
            <a:ext cx="8532813" cy="21828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00600" algn="l"/>
                <a:tab pos="5657850" algn="l"/>
              </a:tabLst>
              <a:defRPr sz="2400">
                <a:solidFill>
                  <a:schemeClr val="tx1"/>
                </a:solidFill>
                <a:latin typeface="Times New Roman" pitchFamily="18" charset="0"/>
              </a:defRPr>
            </a:lvl1pPr>
            <a:lvl2pPr>
              <a:tabLst>
                <a:tab pos="4800600" algn="l"/>
                <a:tab pos="5657850" algn="l"/>
              </a:tabLst>
              <a:defRPr sz="2400">
                <a:solidFill>
                  <a:schemeClr val="tx1"/>
                </a:solidFill>
                <a:latin typeface="Times New Roman" pitchFamily="18" charset="0"/>
              </a:defRPr>
            </a:lvl2pPr>
            <a:lvl3pPr>
              <a:tabLst>
                <a:tab pos="4800600" algn="l"/>
                <a:tab pos="5657850" algn="l"/>
              </a:tabLst>
              <a:defRPr sz="2400">
                <a:solidFill>
                  <a:schemeClr val="tx1"/>
                </a:solidFill>
                <a:latin typeface="Times New Roman" pitchFamily="18" charset="0"/>
              </a:defRPr>
            </a:lvl3pPr>
            <a:lvl4pPr>
              <a:tabLst>
                <a:tab pos="4800600" algn="l"/>
                <a:tab pos="5657850" algn="l"/>
              </a:tabLst>
              <a:defRPr sz="2400">
                <a:solidFill>
                  <a:schemeClr val="tx1"/>
                </a:solidFill>
                <a:latin typeface="Times New Roman" pitchFamily="18" charset="0"/>
              </a:defRPr>
            </a:lvl4pPr>
            <a:lvl5pPr>
              <a:tabLst>
                <a:tab pos="4800600" algn="l"/>
                <a:tab pos="5657850" algn="l"/>
              </a:tabLst>
              <a:defRPr sz="2400">
                <a:solidFill>
                  <a:schemeClr val="tx1"/>
                </a:solidFill>
                <a:latin typeface="Times New Roman" pitchFamily="18" charset="0"/>
              </a:defRPr>
            </a:lvl5pPr>
            <a:lvl6pPr eaLnBrk="0" fontAlgn="base" hangingPunct="0">
              <a:spcBef>
                <a:spcPct val="0"/>
              </a:spcBef>
              <a:spcAft>
                <a:spcPct val="0"/>
              </a:spcAft>
              <a:tabLst>
                <a:tab pos="4800600" algn="l"/>
                <a:tab pos="5657850" algn="l"/>
              </a:tabLst>
              <a:defRPr sz="2400">
                <a:solidFill>
                  <a:schemeClr val="tx1"/>
                </a:solidFill>
                <a:latin typeface="Times New Roman" pitchFamily="18" charset="0"/>
              </a:defRPr>
            </a:lvl6pPr>
            <a:lvl7pPr eaLnBrk="0" fontAlgn="base" hangingPunct="0">
              <a:spcBef>
                <a:spcPct val="0"/>
              </a:spcBef>
              <a:spcAft>
                <a:spcPct val="0"/>
              </a:spcAft>
              <a:tabLst>
                <a:tab pos="4800600" algn="l"/>
                <a:tab pos="5657850" algn="l"/>
              </a:tabLst>
              <a:defRPr sz="2400">
                <a:solidFill>
                  <a:schemeClr val="tx1"/>
                </a:solidFill>
                <a:latin typeface="Times New Roman" pitchFamily="18" charset="0"/>
              </a:defRPr>
            </a:lvl7pPr>
            <a:lvl8pPr eaLnBrk="0" fontAlgn="base" hangingPunct="0">
              <a:spcBef>
                <a:spcPct val="0"/>
              </a:spcBef>
              <a:spcAft>
                <a:spcPct val="0"/>
              </a:spcAft>
              <a:tabLst>
                <a:tab pos="4800600" algn="l"/>
                <a:tab pos="5657850" algn="l"/>
              </a:tabLst>
              <a:defRPr sz="2400">
                <a:solidFill>
                  <a:schemeClr val="tx1"/>
                </a:solidFill>
                <a:latin typeface="Times New Roman" pitchFamily="18" charset="0"/>
              </a:defRPr>
            </a:lvl8pPr>
            <a:lvl9pPr eaLnBrk="0" fontAlgn="base" hangingPunct="0">
              <a:spcBef>
                <a:spcPct val="0"/>
              </a:spcBef>
              <a:spcAft>
                <a:spcPct val="0"/>
              </a:spcAft>
              <a:tabLst>
                <a:tab pos="4800600" algn="l"/>
                <a:tab pos="5657850" algn="l"/>
              </a:tabLst>
              <a:defRPr sz="2400">
                <a:solidFill>
                  <a:schemeClr val="tx1"/>
                </a:solidFill>
                <a:latin typeface="Times New Roman" pitchFamily="18" charset="0"/>
              </a:defRPr>
            </a:lvl9pPr>
          </a:lstStyle>
          <a:p>
            <a:r>
              <a:rPr lang="en-US" sz="1400" b="1" dirty="0" smtClean="0">
                <a:latin typeface="Courier New" pitchFamily="49" charset="0"/>
              </a:rPr>
              <a:t>-----------+----------------------------------------------------------------</a:t>
            </a:r>
            <a:endParaRPr lang="en-US" sz="1400" b="1" dirty="0">
              <a:latin typeface="Courier New" pitchFamily="49" charset="0"/>
            </a:endParaRPr>
          </a:p>
          <a:p>
            <a:r>
              <a:rPr lang="en-US" sz="1400" b="1" dirty="0" smtClean="0">
                <a:latin typeface="Courier New" pitchFamily="49" charset="0"/>
              </a:rPr>
              <a:t>   </a:t>
            </a:r>
            <a:r>
              <a:rPr lang="en-US" sz="1400" b="1" dirty="0">
                <a:latin typeface="Courier New" pitchFamily="49" charset="0"/>
              </a:rPr>
              <a:t>/</a:t>
            </a:r>
            <a:r>
              <a:rPr lang="en-US" sz="1400" b="1" dirty="0" err="1">
                <a:latin typeface="Courier New" pitchFamily="49" charset="0"/>
              </a:rPr>
              <a:t>athrho</a:t>
            </a:r>
            <a:r>
              <a:rPr lang="en-US" sz="1400" b="1" dirty="0">
                <a:latin typeface="Courier New" pitchFamily="49" charset="0"/>
              </a:rPr>
              <a:t> |   1.064954   .0866443    12.29   0.000     .8951345    1.234774</a:t>
            </a:r>
          </a:p>
          <a:p>
            <a:r>
              <a:rPr lang="en-US" sz="1400" b="1" dirty="0" smtClean="0">
                <a:latin typeface="Courier New" pitchFamily="49" charset="0"/>
              </a:rPr>
              <a:t>  </a:t>
            </a:r>
            <a:r>
              <a:rPr lang="en-US" sz="1400" b="1" dirty="0">
                <a:latin typeface="Courier New" pitchFamily="49" charset="0"/>
              </a:rPr>
              <a:t>/</a:t>
            </a:r>
            <a:r>
              <a:rPr lang="en-US" sz="1400" b="1" dirty="0" err="1">
                <a:latin typeface="Courier New" pitchFamily="49" charset="0"/>
              </a:rPr>
              <a:t>lnsigma</a:t>
            </a:r>
            <a:r>
              <a:rPr lang="en-US" sz="1400" b="1" dirty="0">
                <a:latin typeface="Courier New" pitchFamily="49" charset="0"/>
              </a:rPr>
              <a:t> |  -.6038727   .0233568   -25.85   0.000    -.6496511   -.5580943</a:t>
            </a:r>
          </a:p>
          <a:p>
            <a:r>
              <a:rPr lang="en-US" sz="1400" b="1" dirty="0" smtClean="0">
                <a:latin typeface="Courier New" pitchFamily="49" charset="0"/>
              </a:rPr>
              <a:t>-----------+----------------------------------------------------------------</a:t>
            </a:r>
            <a:endParaRPr lang="en-US" sz="1400" b="1" dirty="0">
              <a:latin typeface="Courier New" pitchFamily="49" charset="0"/>
            </a:endParaRPr>
          </a:p>
          <a:p>
            <a:r>
              <a:rPr lang="en-US" sz="1400" b="1" dirty="0" smtClean="0">
                <a:latin typeface="Courier New" pitchFamily="49" charset="0"/>
              </a:rPr>
              <a:t>       </a:t>
            </a:r>
            <a:r>
              <a:rPr lang="en-US" sz="1400" b="1" dirty="0">
                <a:latin typeface="Courier New" pitchFamily="49" charset="0"/>
              </a:rPr>
              <a:t>rho |   .7875526   .0329041                      .7139205    .8439585</a:t>
            </a:r>
          </a:p>
          <a:p>
            <a:r>
              <a:rPr lang="en-US" sz="1400" b="1" dirty="0" smtClean="0">
                <a:latin typeface="Courier New" pitchFamily="49" charset="0"/>
              </a:rPr>
              <a:t>     </a:t>
            </a:r>
            <a:r>
              <a:rPr lang="en-US" sz="1400" b="1" dirty="0">
                <a:latin typeface="Courier New" pitchFamily="49" charset="0"/>
              </a:rPr>
              <a:t>sigma |   .5466904   .0127689                      .5222279    .5722987</a:t>
            </a:r>
          </a:p>
          <a:p>
            <a:r>
              <a:rPr lang="en-US" sz="1400" b="1" dirty="0" smtClean="0">
                <a:latin typeface="Courier New" pitchFamily="49" charset="0"/>
              </a:rPr>
              <a:t>    </a:t>
            </a:r>
            <a:r>
              <a:rPr lang="en-US" sz="1400" b="1" dirty="0">
                <a:latin typeface="Courier New" pitchFamily="49" charset="0"/>
              </a:rPr>
              <a:t>lambda |   .4305474   .0257969                      .3799863    .4811085</a:t>
            </a:r>
          </a:p>
          <a:p>
            <a:r>
              <a:rPr lang="en-US" sz="1400" b="1" dirty="0" smtClean="0">
                <a:latin typeface="Courier New" pitchFamily="49" charset="0"/>
              </a:rPr>
              <a:t>----------------------------------------------------------------------------</a:t>
            </a:r>
            <a:endParaRPr lang="en-US" sz="1400" b="1" dirty="0">
              <a:latin typeface="Courier New" pitchFamily="49" charset="0"/>
            </a:endParaRPr>
          </a:p>
          <a:p>
            <a:r>
              <a:rPr lang="en-US" sz="1400" b="1" dirty="0">
                <a:latin typeface="Courier New" pitchFamily="49" charset="0"/>
              </a:rPr>
              <a:t>LR test of </a:t>
            </a:r>
            <a:r>
              <a:rPr lang="en-US" sz="1400" b="1" dirty="0" err="1">
                <a:latin typeface="Courier New" pitchFamily="49" charset="0"/>
              </a:rPr>
              <a:t>indep</a:t>
            </a:r>
            <a:r>
              <a:rPr lang="en-US" sz="1400" b="1" dirty="0">
                <a:latin typeface="Courier New" pitchFamily="49" charset="0"/>
              </a:rPr>
              <a:t>. eqns. (rho = 0): </a:t>
            </a:r>
            <a:r>
              <a:rPr lang="en-US" sz="1400" b="1" dirty="0" smtClean="0">
                <a:latin typeface="Courier New" pitchFamily="49" charset="0"/>
              </a:rPr>
              <a:t> </a:t>
            </a:r>
            <a:r>
              <a:rPr lang="en-US" sz="1400" b="1" dirty="0">
                <a:latin typeface="Courier New" pitchFamily="49" charset="0"/>
              </a:rPr>
              <a:t>chi2(1) </a:t>
            </a:r>
            <a:r>
              <a:rPr lang="en-US" sz="1400" b="1" dirty="0" smtClean="0">
                <a:latin typeface="Courier New" pitchFamily="49" charset="0"/>
              </a:rPr>
              <a:t>=   </a:t>
            </a:r>
            <a:r>
              <a:rPr lang="en-US" sz="1400" b="1" dirty="0">
                <a:latin typeface="Courier New" pitchFamily="49" charset="0"/>
              </a:rPr>
              <a:t>38.93   </a:t>
            </a:r>
            <a:r>
              <a:rPr lang="en-US" sz="1400" b="1" dirty="0" err="1">
                <a:latin typeface="Courier New" pitchFamily="49" charset="0"/>
              </a:rPr>
              <a:t>Prob</a:t>
            </a:r>
            <a:r>
              <a:rPr lang="en-US" sz="1400" b="1" dirty="0">
                <a:latin typeface="Courier New" pitchFamily="49" charset="0"/>
              </a:rPr>
              <a:t> &gt; chi2 = 0.0000</a:t>
            </a:r>
          </a:p>
          <a:p>
            <a:r>
              <a:rPr lang="en-US" sz="1400" b="1" dirty="0" smtClean="0">
                <a:latin typeface="Courier New" pitchFamily="49" charset="0"/>
              </a:rPr>
              <a:t>----------------------------------------------------------------------------</a:t>
            </a:r>
            <a:endParaRPr lang="en-US" sz="1400" b="1" dirty="0">
              <a:latin typeface="Courier New" pitchFamily="49" charset="0"/>
            </a:endParaRPr>
          </a:p>
        </p:txBody>
      </p:sp>
      <p:sp>
        <p:nvSpPr>
          <p:cNvPr id="140294"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The final part of the output gives the selection bias statistics.  rho gives an estimate of the correlation between </a:t>
            </a:r>
            <a:r>
              <a:rPr lang="en-GB" sz="1500" b="1" i="1" dirty="0">
                <a:latin typeface="Symbol" pitchFamily="18" charset="2"/>
              </a:rPr>
              <a:t>e</a:t>
            </a:r>
            <a:r>
              <a:rPr lang="en-GB" sz="1500" b="1" dirty="0"/>
              <a:t> and </a:t>
            </a:r>
            <a:r>
              <a:rPr lang="en-GB" sz="1500" b="1" i="1" dirty="0"/>
              <a:t>u</a:t>
            </a:r>
            <a:r>
              <a:rPr lang="en-GB" sz="1500" b="1" dirty="0"/>
              <a:t>, here </a:t>
            </a:r>
            <a:r>
              <a:rPr lang="en-GB" sz="1500" b="1" dirty="0" smtClean="0"/>
              <a:t>0.79.</a:t>
            </a:r>
            <a:endParaRPr lang="en-GB" sz="1500" b="1" i="1" dirty="0"/>
          </a:p>
        </p:txBody>
      </p:sp>
      <p:sp>
        <p:nvSpPr>
          <p:cNvPr id="140296"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28</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SAMPLE SELECTION BIAS</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4873"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However, the decision to participate may depend on factors other than those in the regression model, in which case a more general model specification with a two-stage process may be required.</a:t>
            </a:r>
            <a:endParaRPr lang="en-GB" sz="1500" b="1"/>
          </a:p>
        </p:txBody>
      </p:sp>
      <p:sp>
        <p:nvSpPr>
          <p:cNvPr id="164875" name="Text Box 1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2</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SAMPLE SELECTION BIAS</a:t>
            </a:r>
            <a:endParaRPr lang="en-GB" sz="1600" dirty="0">
              <a:latin typeface="Times New Roman" pitchFamily="18" charset="0"/>
            </a:endParaRPr>
          </a:p>
        </p:txBody>
      </p:sp>
      <p:sp>
        <p:nvSpPr>
          <p:cNvPr id="11" name="Rectangle 5"/>
          <p:cNvSpPr>
            <a:spLocks noChangeArrowheads="1"/>
          </p:cNvSpPr>
          <p:nvPr/>
        </p:nvSpPr>
        <p:spPr bwMode="auto">
          <a:xfrm>
            <a:off x="0" y="547200"/>
            <a:ext cx="9144000" cy="633900"/>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12" name="Object 11"/>
          <p:cNvGraphicFramePr>
            <a:graphicFrameLocks noChangeAspect="1"/>
          </p:cNvGraphicFramePr>
          <p:nvPr>
            <p:extLst>
              <p:ext uri="{D42A27DB-BD31-4B8C-83A1-F6EECF244321}">
                <p14:modId xmlns:p14="http://schemas.microsoft.com/office/powerpoint/2010/main" val="2144830493"/>
              </p:ext>
            </p:extLst>
          </p:nvPr>
        </p:nvGraphicFramePr>
        <p:xfrm>
          <a:off x="3389625" y="648000"/>
          <a:ext cx="2298700" cy="403225"/>
        </p:xfrm>
        <a:graphic>
          <a:graphicData uri="http://schemas.openxmlformats.org/presentationml/2006/ole">
            <mc:AlternateContent xmlns:mc="http://schemas.openxmlformats.org/markup-compatibility/2006">
              <mc:Choice xmlns:v="urn:schemas-microsoft-com:vml" Requires="v">
                <p:oleObj spid="_x0000_s164918" name="Equation" r:id="rId3" imgW="2298600" imgH="406080" progId="Equation.3">
                  <p:embed/>
                </p:oleObj>
              </mc:Choice>
              <mc:Fallback>
                <p:oleObj name="Equation" r:id="rId3" imgW="2298600" imgH="406080" progId="Equation.3">
                  <p:embed/>
                  <p:pic>
                    <p:nvPicPr>
                      <p:cNvPr id="0" name=""/>
                      <p:cNvPicPr>
                        <a:picLocks noChangeAspect="1" noChangeArrowheads="1"/>
                      </p:cNvPicPr>
                      <p:nvPr/>
                    </p:nvPicPr>
                    <p:blipFill>
                      <a:blip r:embed="rId4"/>
                      <a:srcRect/>
                      <a:stretch>
                        <a:fillRect/>
                      </a:stretch>
                    </p:blipFill>
                    <p:spPr bwMode="auto">
                      <a:xfrm>
                        <a:off x="3389625" y="648000"/>
                        <a:ext cx="2298700" cy="403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 name="Rectangle 5"/>
          <p:cNvSpPr>
            <a:spLocks noChangeArrowheads="1"/>
          </p:cNvSpPr>
          <p:nvPr/>
        </p:nvSpPr>
        <p:spPr bwMode="auto">
          <a:xfrm>
            <a:off x="0" y="2030400"/>
            <a:ext cx="9144000" cy="6339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14" name="Rectangle 5"/>
          <p:cNvSpPr>
            <a:spLocks noChangeArrowheads="1"/>
          </p:cNvSpPr>
          <p:nvPr/>
        </p:nvSpPr>
        <p:spPr bwMode="auto">
          <a:xfrm>
            <a:off x="0" y="1290150"/>
            <a:ext cx="9144000" cy="633900"/>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15" name="Object 14"/>
          <p:cNvGraphicFramePr>
            <a:graphicFrameLocks noChangeAspect="1"/>
          </p:cNvGraphicFramePr>
          <p:nvPr>
            <p:extLst>
              <p:ext uri="{D42A27DB-BD31-4B8C-83A1-F6EECF244321}">
                <p14:modId xmlns:p14="http://schemas.microsoft.com/office/powerpoint/2010/main" val="2684976151"/>
              </p:ext>
            </p:extLst>
          </p:nvPr>
        </p:nvGraphicFramePr>
        <p:xfrm>
          <a:off x="3302000" y="1389063"/>
          <a:ext cx="2476500" cy="404812"/>
        </p:xfrm>
        <a:graphic>
          <a:graphicData uri="http://schemas.openxmlformats.org/presentationml/2006/ole">
            <mc:AlternateContent xmlns:mc="http://schemas.openxmlformats.org/markup-compatibility/2006">
              <mc:Choice xmlns:v="urn:schemas-microsoft-com:vml" Requires="v">
                <p:oleObj spid="_x0000_s164919" name="Equation" r:id="rId5" imgW="2476440" imgH="406080" progId="Equation.3">
                  <p:embed/>
                </p:oleObj>
              </mc:Choice>
              <mc:Fallback>
                <p:oleObj name="Equation" r:id="rId5" imgW="2476440" imgH="406080" progId="Equation.3">
                  <p:embed/>
                  <p:pic>
                    <p:nvPicPr>
                      <p:cNvPr id="0" name=""/>
                      <p:cNvPicPr>
                        <a:picLocks noChangeAspect="1" noChangeArrowheads="1"/>
                      </p:cNvPicPr>
                      <p:nvPr/>
                    </p:nvPicPr>
                    <p:blipFill>
                      <a:blip r:embed="rId6"/>
                      <a:srcRect/>
                      <a:stretch>
                        <a:fillRect/>
                      </a:stretch>
                    </p:blipFill>
                    <p:spPr bwMode="auto">
                      <a:xfrm>
                        <a:off x="3302000" y="1389063"/>
                        <a:ext cx="2476500" cy="404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254450093"/>
              </p:ext>
            </p:extLst>
          </p:nvPr>
        </p:nvGraphicFramePr>
        <p:xfrm>
          <a:off x="3301200" y="2131200"/>
          <a:ext cx="2298700" cy="404812"/>
        </p:xfrm>
        <a:graphic>
          <a:graphicData uri="http://schemas.openxmlformats.org/presentationml/2006/ole">
            <mc:AlternateContent xmlns:mc="http://schemas.openxmlformats.org/markup-compatibility/2006">
              <mc:Choice xmlns:v="urn:schemas-microsoft-com:vml" Requires="v">
                <p:oleObj spid="_x0000_s164920" name="Equation" r:id="rId7" imgW="2298600" imgH="406080" progId="Equation.3">
                  <p:embed/>
                </p:oleObj>
              </mc:Choice>
              <mc:Fallback>
                <p:oleObj name="Equation" r:id="rId7" imgW="2298600" imgH="406080" progId="Equation.3">
                  <p:embed/>
                  <p:pic>
                    <p:nvPicPr>
                      <p:cNvPr id="0" name=""/>
                      <p:cNvPicPr>
                        <a:picLocks noChangeAspect="1" noChangeArrowheads="1"/>
                      </p:cNvPicPr>
                      <p:nvPr/>
                    </p:nvPicPr>
                    <p:blipFill>
                      <a:blip r:embed="rId8"/>
                      <a:srcRect/>
                      <a:stretch>
                        <a:fillRect/>
                      </a:stretch>
                    </p:blipFill>
                    <p:spPr bwMode="auto">
                      <a:xfrm>
                        <a:off x="3301200" y="2131200"/>
                        <a:ext cx="2298700" cy="404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48373"/>
            <a:ext cx="9144000" cy="2275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2342" name="Text Box 6"/>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For technical reasons, </a:t>
            </a:r>
            <a:r>
              <a:rPr lang="en-GB" sz="1500" b="1" i="1">
                <a:latin typeface="Symbol" pitchFamily="18" charset="2"/>
              </a:rPr>
              <a:t>r</a:t>
            </a:r>
            <a:r>
              <a:rPr lang="en-GB" sz="1500" b="1"/>
              <a:t> is estimated indirectly via atanh </a:t>
            </a:r>
            <a:r>
              <a:rPr lang="en-GB" sz="1500" b="1" i="1">
                <a:latin typeface="Symbol" pitchFamily="18" charset="2"/>
              </a:rPr>
              <a:t>r</a:t>
            </a:r>
            <a:r>
              <a:rPr lang="en-GB" sz="1500" b="1"/>
              <a:t>.  However, a test of the null hypothesis </a:t>
            </a:r>
            <a:r>
              <a:rPr lang="en-GB" sz="1500" b="1" i="1"/>
              <a:t>H</a:t>
            </a:r>
            <a:r>
              <a:rPr lang="en-GB" sz="1500" b="1" baseline="-25000"/>
              <a:t>0</a:t>
            </a:r>
            <a:r>
              <a:rPr lang="en-GB" sz="1500" b="1"/>
              <a:t>: atanh </a:t>
            </a:r>
            <a:r>
              <a:rPr lang="en-GB" sz="1500" b="1" i="1">
                <a:latin typeface="Symbol" pitchFamily="18" charset="2"/>
              </a:rPr>
              <a:t>r</a:t>
            </a:r>
            <a:r>
              <a:rPr lang="en-GB" sz="1500" b="1"/>
              <a:t> = 0 is equivalent to a test of the null hypothesis of </a:t>
            </a:r>
            <a:r>
              <a:rPr lang="en-GB" sz="1500" b="1" i="1"/>
              <a:t>H</a:t>
            </a:r>
            <a:r>
              <a:rPr lang="en-GB" sz="1500" b="1" baseline="-25000"/>
              <a:t>0</a:t>
            </a:r>
            <a:r>
              <a:rPr lang="en-GB" sz="1500" b="1"/>
              <a:t>: </a:t>
            </a:r>
            <a:r>
              <a:rPr lang="en-GB" sz="1500" b="1" i="1">
                <a:latin typeface="Symbol" pitchFamily="18" charset="2"/>
              </a:rPr>
              <a:t>r</a:t>
            </a:r>
            <a:r>
              <a:rPr lang="en-GB" sz="1500" b="1"/>
              <a:t> = 0.</a:t>
            </a:r>
          </a:p>
        </p:txBody>
      </p:sp>
      <p:sp>
        <p:nvSpPr>
          <p:cNvPr id="142344"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29</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SAMPLE SELECTION BIAS</a:t>
            </a:r>
            <a:endParaRPr lang="en-GB" sz="1600" dirty="0">
              <a:latin typeface="Times New Roman" pitchFamily="18" charset="0"/>
            </a:endParaRPr>
          </a:p>
        </p:txBody>
      </p:sp>
      <p:sp>
        <p:nvSpPr>
          <p:cNvPr id="142338" name="Rectangle 2"/>
          <p:cNvSpPr>
            <a:spLocks noChangeArrowheads="1"/>
          </p:cNvSpPr>
          <p:nvPr/>
        </p:nvSpPr>
        <p:spPr bwMode="auto">
          <a:xfrm>
            <a:off x="355600" y="846000"/>
            <a:ext cx="4665600"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Text Box 5"/>
          <p:cNvSpPr txBox="1">
            <a:spLocks noChangeArrowheads="1"/>
          </p:cNvSpPr>
          <p:nvPr/>
        </p:nvSpPr>
        <p:spPr bwMode="auto">
          <a:xfrm>
            <a:off x="301625" y="597600"/>
            <a:ext cx="8532813" cy="21828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00600" algn="l"/>
                <a:tab pos="5657850" algn="l"/>
              </a:tabLst>
              <a:defRPr sz="2400">
                <a:solidFill>
                  <a:schemeClr val="tx1"/>
                </a:solidFill>
                <a:latin typeface="Times New Roman" pitchFamily="18" charset="0"/>
              </a:defRPr>
            </a:lvl1pPr>
            <a:lvl2pPr>
              <a:tabLst>
                <a:tab pos="4800600" algn="l"/>
                <a:tab pos="5657850" algn="l"/>
              </a:tabLst>
              <a:defRPr sz="2400">
                <a:solidFill>
                  <a:schemeClr val="tx1"/>
                </a:solidFill>
                <a:latin typeface="Times New Roman" pitchFamily="18" charset="0"/>
              </a:defRPr>
            </a:lvl2pPr>
            <a:lvl3pPr>
              <a:tabLst>
                <a:tab pos="4800600" algn="l"/>
                <a:tab pos="5657850" algn="l"/>
              </a:tabLst>
              <a:defRPr sz="2400">
                <a:solidFill>
                  <a:schemeClr val="tx1"/>
                </a:solidFill>
                <a:latin typeface="Times New Roman" pitchFamily="18" charset="0"/>
              </a:defRPr>
            </a:lvl3pPr>
            <a:lvl4pPr>
              <a:tabLst>
                <a:tab pos="4800600" algn="l"/>
                <a:tab pos="5657850" algn="l"/>
              </a:tabLst>
              <a:defRPr sz="2400">
                <a:solidFill>
                  <a:schemeClr val="tx1"/>
                </a:solidFill>
                <a:latin typeface="Times New Roman" pitchFamily="18" charset="0"/>
              </a:defRPr>
            </a:lvl4pPr>
            <a:lvl5pPr>
              <a:tabLst>
                <a:tab pos="4800600" algn="l"/>
                <a:tab pos="5657850" algn="l"/>
              </a:tabLst>
              <a:defRPr sz="2400">
                <a:solidFill>
                  <a:schemeClr val="tx1"/>
                </a:solidFill>
                <a:latin typeface="Times New Roman" pitchFamily="18" charset="0"/>
              </a:defRPr>
            </a:lvl5pPr>
            <a:lvl6pPr eaLnBrk="0" fontAlgn="base" hangingPunct="0">
              <a:spcBef>
                <a:spcPct val="0"/>
              </a:spcBef>
              <a:spcAft>
                <a:spcPct val="0"/>
              </a:spcAft>
              <a:tabLst>
                <a:tab pos="4800600" algn="l"/>
                <a:tab pos="5657850" algn="l"/>
              </a:tabLst>
              <a:defRPr sz="2400">
                <a:solidFill>
                  <a:schemeClr val="tx1"/>
                </a:solidFill>
                <a:latin typeface="Times New Roman" pitchFamily="18" charset="0"/>
              </a:defRPr>
            </a:lvl6pPr>
            <a:lvl7pPr eaLnBrk="0" fontAlgn="base" hangingPunct="0">
              <a:spcBef>
                <a:spcPct val="0"/>
              </a:spcBef>
              <a:spcAft>
                <a:spcPct val="0"/>
              </a:spcAft>
              <a:tabLst>
                <a:tab pos="4800600" algn="l"/>
                <a:tab pos="5657850" algn="l"/>
              </a:tabLst>
              <a:defRPr sz="2400">
                <a:solidFill>
                  <a:schemeClr val="tx1"/>
                </a:solidFill>
                <a:latin typeface="Times New Roman" pitchFamily="18" charset="0"/>
              </a:defRPr>
            </a:lvl7pPr>
            <a:lvl8pPr eaLnBrk="0" fontAlgn="base" hangingPunct="0">
              <a:spcBef>
                <a:spcPct val="0"/>
              </a:spcBef>
              <a:spcAft>
                <a:spcPct val="0"/>
              </a:spcAft>
              <a:tabLst>
                <a:tab pos="4800600" algn="l"/>
                <a:tab pos="5657850" algn="l"/>
              </a:tabLst>
              <a:defRPr sz="2400">
                <a:solidFill>
                  <a:schemeClr val="tx1"/>
                </a:solidFill>
                <a:latin typeface="Times New Roman" pitchFamily="18" charset="0"/>
              </a:defRPr>
            </a:lvl8pPr>
            <a:lvl9pPr eaLnBrk="0" fontAlgn="base" hangingPunct="0">
              <a:spcBef>
                <a:spcPct val="0"/>
              </a:spcBef>
              <a:spcAft>
                <a:spcPct val="0"/>
              </a:spcAft>
              <a:tabLst>
                <a:tab pos="4800600" algn="l"/>
                <a:tab pos="5657850" algn="l"/>
              </a:tabLst>
              <a:defRPr sz="2400">
                <a:solidFill>
                  <a:schemeClr val="tx1"/>
                </a:solidFill>
                <a:latin typeface="Times New Roman" pitchFamily="18" charset="0"/>
              </a:defRPr>
            </a:lvl9pPr>
          </a:lstStyle>
          <a:p>
            <a:r>
              <a:rPr lang="en-US" sz="1400" b="1" dirty="0" smtClean="0">
                <a:latin typeface="Courier New" pitchFamily="49" charset="0"/>
              </a:rPr>
              <a:t>-----------+----------------------------------------------------------------</a:t>
            </a:r>
            <a:endParaRPr lang="en-US" sz="1400" b="1" dirty="0">
              <a:latin typeface="Courier New" pitchFamily="49" charset="0"/>
            </a:endParaRPr>
          </a:p>
          <a:p>
            <a:r>
              <a:rPr lang="en-US" sz="1400" b="1" dirty="0" smtClean="0">
                <a:latin typeface="Courier New" pitchFamily="49" charset="0"/>
              </a:rPr>
              <a:t>   </a:t>
            </a:r>
            <a:r>
              <a:rPr lang="en-US" sz="1400" b="1" dirty="0">
                <a:latin typeface="Courier New" pitchFamily="49" charset="0"/>
              </a:rPr>
              <a:t>/</a:t>
            </a:r>
            <a:r>
              <a:rPr lang="en-US" sz="1400" b="1" dirty="0" err="1">
                <a:latin typeface="Courier New" pitchFamily="49" charset="0"/>
              </a:rPr>
              <a:t>athrho</a:t>
            </a:r>
            <a:r>
              <a:rPr lang="en-US" sz="1400" b="1" dirty="0">
                <a:latin typeface="Courier New" pitchFamily="49" charset="0"/>
              </a:rPr>
              <a:t> |   1.064954   .0866443    12.29   0.000     .8951345    1.234774</a:t>
            </a:r>
          </a:p>
          <a:p>
            <a:r>
              <a:rPr lang="en-US" sz="1400" b="1" dirty="0" smtClean="0">
                <a:latin typeface="Courier New" pitchFamily="49" charset="0"/>
              </a:rPr>
              <a:t>  </a:t>
            </a:r>
            <a:r>
              <a:rPr lang="en-US" sz="1400" b="1" dirty="0">
                <a:latin typeface="Courier New" pitchFamily="49" charset="0"/>
              </a:rPr>
              <a:t>/</a:t>
            </a:r>
            <a:r>
              <a:rPr lang="en-US" sz="1400" b="1" dirty="0" err="1">
                <a:latin typeface="Courier New" pitchFamily="49" charset="0"/>
              </a:rPr>
              <a:t>lnsigma</a:t>
            </a:r>
            <a:r>
              <a:rPr lang="en-US" sz="1400" b="1" dirty="0">
                <a:latin typeface="Courier New" pitchFamily="49" charset="0"/>
              </a:rPr>
              <a:t> |  -.6038727   .0233568   -25.85   0.000    -.6496511   -.5580943</a:t>
            </a:r>
          </a:p>
          <a:p>
            <a:r>
              <a:rPr lang="en-US" sz="1400" b="1" dirty="0" smtClean="0">
                <a:latin typeface="Courier New" pitchFamily="49" charset="0"/>
              </a:rPr>
              <a:t>-----------+----------------------------------------------------------------</a:t>
            </a:r>
            <a:endParaRPr lang="en-US" sz="1400" b="1" dirty="0">
              <a:latin typeface="Courier New" pitchFamily="49" charset="0"/>
            </a:endParaRPr>
          </a:p>
          <a:p>
            <a:r>
              <a:rPr lang="en-US" sz="1400" b="1" dirty="0" smtClean="0">
                <a:latin typeface="Courier New" pitchFamily="49" charset="0"/>
              </a:rPr>
              <a:t>       </a:t>
            </a:r>
            <a:r>
              <a:rPr lang="en-US" sz="1400" b="1" dirty="0">
                <a:latin typeface="Courier New" pitchFamily="49" charset="0"/>
              </a:rPr>
              <a:t>rho |   .7875526   .0329041                      .7139205    .8439585</a:t>
            </a:r>
          </a:p>
          <a:p>
            <a:r>
              <a:rPr lang="en-US" sz="1400" b="1" dirty="0" smtClean="0">
                <a:latin typeface="Courier New" pitchFamily="49" charset="0"/>
              </a:rPr>
              <a:t>     </a:t>
            </a:r>
            <a:r>
              <a:rPr lang="en-US" sz="1400" b="1" dirty="0">
                <a:latin typeface="Courier New" pitchFamily="49" charset="0"/>
              </a:rPr>
              <a:t>sigma |   .5466904   .0127689                      .5222279    .5722987</a:t>
            </a:r>
          </a:p>
          <a:p>
            <a:r>
              <a:rPr lang="en-US" sz="1400" b="1" dirty="0" smtClean="0">
                <a:latin typeface="Courier New" pitchFamily="49" charset="0"/>
              </a:rPr>
              <a:t>    </a:t>
            </a:r>
            <a:r>
              <a:rPr lang="en-US" sz="1400" b="1" dirty="0">
                <a:latin typeface="Courier New" pitchFamily="49" charset="0"/>
              </a:rPr>
              <a:t>lambda |   .4305474   .0257969                      .3799863    .4811085</a:t>
            </a:r>
          </a:p>
          <a:p>
            <a:r>
              <a:rPr lang="en-US" sz="1400" b="1" dirty="0" smtClean="0">
                <a:latin typeface="Courier New" pitchFamily="49" charset="0"/>
              </a:rPr>
              <a:t>----------------------------------------------------------------------------</a:t>
            </a:r>
            <a:endParaRPr lang="en-US" sz="1400" b="1" dirty="0">
              <a:latin typeface="Courier New" pitchFamily="49" charset="0"/>
            </a:endParaRPr>
          </a:p>
          <a:p>
            <a:r>
              <a:rPr lang="en-US" sz="1400" b="1" dirty="0">
                <a:latin typeface="Courier New" pitchFamily="49" charset="0"/>
              </a:rPr>
              <a:t>LR test of </a:t>
            </a:r>
            <a:r>
              <a:rPr lang="en-US" sz="1400" b="1" dirty="0" err="1">
                <a:latin typeface="Courier New" pitchFamily="49" charset="0"/>
              </a:rPr>
              <a:t>indep</a:t>
            </a:r>
            <a:r>
              <a:rPr lang="en-US" sz="1400" b="1" dirty="0">
                <a:latin typeface="Courier New" pitchFamily="49" charset="0"/>
              </a:rPr>
              <a:t>. eqns. (rho = 0): </a:t>
            </a:r>
            <a:r>
              <a:rPr lang="en-US" sz="1400" b="1" dirty="0" smtClean="0">
                <a:latin typeface="Courier New" pitchFamily="49" charset="0"/>
              </a:rPr>
              <a:t> </a:t>
            </a:r>
            <a:r>
              <a:rPr lang="en-US" sz="1400" b="1" dirty="0">
                <a:latin typeface="Courier New" pitchFamily="49" charset="0"/>
              </a:rPr>
              <a:t>chi2(1) </a:t>
            </a:r>
            <a:r>
              <a:rPr lang="en-US" sz="1400" b="1" dirty="0" smtClean="0">
                <a:latin typeface="Courier New" pitchFamily="49" charset="0"/>
              </a:rPr>
              <a:t>=   </a:t>
            </a:r>
            <a:r>
              <a:rPr lang="en-US" sz="1400" b="1" dirty="0">
                <a:latin typeface="Courier New" pitchFamily="49" charset="0"/>
              </a:rPr>
              <a:t>38.93   </a:t>
            </a:r>
            <a:r>
              <a:rPr lang="en-US" sz="1400" b="1" dirty="0" err="1">
                <a:latin typeface="Courier New" pitchFamily="49" charset="0"/>
              </a:rPr>
              <a:t>Prob</a:t>
            </a:r>
            <a:r>
              <a:rPr lang="en-US" sz="1400" b="1" dirty="0">
                <a:latin typeface="Courier New" pitchFamily="49" charset="0"/>
              </a:rPr>
              <a:t> &gt; chi2 = 0.0000</a:t>
            </a:r>
          </a:p>
          <a:p>
            <a:r>
              <a:rPr lang="en-US" sz="1400" b="1" dirty="0" smtClean="0">
                <a:latin typeface="Courier New" pitchFamily="49" charset="0"/>
              </a:rPr>
              <a:t>----------------------------------------------------------------------------</a:t>
            </a:r>
            <a:endParaRPr lang="en-US" sz="1400" b="1" dirty="0">
              <a:latin typeface="Courier New" pitchFamily="49"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3366"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The asymptotic </a:t>
            </a:r>
            <a:r>
              <a:rPr lang="en-GB" sz="1500" b="1" i="1" dirty="0"/>
              <a:t>t</a:t>
            </a:r>
            <a:r>
              <a:rPr lang="en-GB" sz="1500" b="1" dirty="0"/>
              <a:t> statistic is </a:t>
            </a:r>
            <a:r>
              <a:rPr lang="en-GB" sz="1500" b="1" dirty="0" smtClean="0"/>
              <a:t>12.29 </a:t>
            </a:r>
            <a:r>
              <a:rPr lang="en-GB" sz="1500" b="1" dirty="0"/>
              <a:t>and so the null hypothesis is rejected.</a:t>
            </a:r>
            <a:endParaRPr lang="en-GB" sz="1500" b="1" i="1" dirty="0"/>
          </a:p>
        </p:txBody>
      </p:sp>
      <p:sp>
        <p:nvSpPr>
          <p:cNvPr id="143370" name="Text Box 1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30</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SAMPLE SELECTION BIAS</a:t>
            </a:r>
            <a:endParaRPr lang="en-GB" sz="1600" dirty="0">
              <a:latin typeface="Times New Roman" pitchFamily="18" charset="0"/>
            </a:endParaRPr>
          </a:p>
        </p:txBody>
      </p:sp>
      <p:sp>
        <p:nvSpPr>
          <p:cNvPr id="19" name="Rectangle 5"/>
          <p:cNvSpPr>
            <a:spLocks noChangeArrowheads="1"/>
          </p:cNvSpPr>
          <p:nvPr/>
        </p:nvSpPr>
        <p:spPr bwMode="auto">
          <a:xfrm>
            <a:off x="0" y="548373"/>
            <a:ext cx="9144000" cy="2275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0" name="Rectangle 2"/>
          <p:cNvSpPr>
            <a:spLocks noChangeArrowheads="1"/>
          </p:cNvSpPr>
          <p:nvPr/>
        </p:nvSpPr>
        <p:spPr bwMode="auto">
          <a:xfrm>
            <a:off x="355600" y="846000"/>
            <a:ext cx="4665600"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Text Box 5"/>
          <p:cNvSpPr txBox="1">
            <a:spLocks noChangeArrowheads="1"/>
          </p:cNvSpPr>
          <p:nvPr/>
        </p:nvSpPr>
        <p:spPr bwMode="auto">
          <a:xfrm>
            <a:off x="301625" y="597600"/>
            <a:ext cx="8532813" cy="21828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00600" algn="l"/>
                <a:tab pos="5657850" algn="l"/>
              </a:tabLst>
              <a:defRPr sz="2400">
                <a:solidFill>
                  <a:schemeClr val="tx1"/>
                </a:solidFill>
                <a:latin typeface="Times New Roman" pitchFamily="18" charset="0"/>
              </a:defRPr>
            </a:lvl1pPr>
            <a:lvl2pPr>
              <a:tabLst>
                <a:tab pos="4800600" algn="l"/>
                <a:tab pos="5657850" algn="l"/>
              </a:tabLst>
              <a:defRPr sz="2400">
                <a:solidFill>
                  <a:schemeClr val="tx1"/>
                </a:solidFill>
                <a:latin typeface="Times New Roman" pitchFamily="18" charset="0"/>
              </a:defRPr>
            </a:lvl2pPr>
            <a:lvl3pPr>
              <a:tabLst>
                <a:tab pos="4800600" algn="l"/>
                <a:tab pos="5657850" algn="l"/>
              </a:tabLst>
              <a:defRPr sz="2400">
                <a:solidFill>
                  <a:schemeClr val="tx1"/>
                </a:solidFill>
                <a:latin typeface="Times New Roman" pitchFamily="18" charset="0"/>
              </a:defRPr>
            </a:lvl3pPr>
            <a:lvl4pPr>
              <a:tabLst>
                <a:tab pos="4800600" algn="l"/>
                <a:tab pos="5657850" algn="l"/>
              </a:tabLst>
              <a:defRPr sz="2400">
                <a:solidFill>
                  <a:schemeClr val="tx1"/>
                </a:solidFill>
                <a:latin typeface="Times New Roman" pitchFamily="18" charset="0"/>
              </a:defRPr>
            </a:lvl4pPr>
            <a:lvl5pPr>
              <a:tabLst>
                <a:tab pos="4800600" algn="l"/>
                <a:tab pos="5657850" algn="l"/>
              </a:tabLst>
              <a:defRPr sz="2400">
                <a:solidFill>
                  <a:schemeClr val="tx1"/>
                </a:solidFill>
                <a:latin typeface="Times New Roman" pitchFamily="18" charset="0"/>
              </a:defRPr>
            </a:lvl5pPr>
            <a:lvl6pPr eaLnBrk="0" fontAlgn="base" hangingPunct="0">
              <a:spcBef>
                <a:spcPct val="0"/>
              </a:spcBef>
              <a:spcAft>
                <a:spcPct val="0"/>
              </a:spcAft>
              <a:tabLst>
                <a:tab pos="4800600" algn="l"/>
                <a:tab pos="5657850" algn="l"/>
              </a:tabLst>
              <a:defRPr sz="2400">
                <a:solidFill>
                  <a:schemeClr val="tx1"/>
                </a:solidFill>
                <a:latin typeface="Times New Roman" pitchFamily="18" charset="0"/>
              </a:defRPr>
            </a:lvl6pPr>
            <a:lvl7pPr eaLnBrk="0" fontAlgn="base" hangingPunct="0">
              <a:spcBef>
                <a:spcPct val="0"/>
              </a:spcBef>
              <a:spcAft>
                <a:spcPct val="0"/>
              </a:spcAft>
              <a:tabLst>
                <a:tab pos="4800600" algn="l"/>
                <a:tab pos="5657850" algn="l"/>
              </a:tabLst>
              <a:defRPr sz="2400">
                <a:solidFill>
                  <a:schemeClr val="tx1"/>
                </a:solidFill>
                <a:latin typeface="Times New Roman" pitchFamily="18" charset="0"/>
              </a:defRPr>
            </a:lvl7pPr>
            <a:lvl8pPr eaLnBrk="0" fontAlgn="base" hangingPunct="0">
              <a:spcBef>
                <a:spcPct val="0"/>
              </a:spcBef>
              <a:spcAft>
                <a:spcPct val="0"/>
              </a:spcAft>
              <a:tabLst>
                <a:tab pos="4800600" algn="l"/>
                <a:tab pos="5657850" algn="l"/>
              </a:tabLst>
              <a:defRPr sz="2400">
                <a:solidFill>
                  <a:schemeClr val="tx1"/>
                </a:solidFill>
                <a:latin typeface="Times New Roman" pitchFamily="18" charset="0"/>
              </a:defRPr>
            </a:lvl8pPr>
            <a:lvl9pPr eaLnBrk="0" fontAlgn="base" hangingPunct="0">
              <a:spcBef>
                <a:spcPct val="0"/>
              </a:spcBef>
              <a:spcAft>
                <a:spcPct val="0"/>
              </a:spcAft>
              <a:tabLst>
                <a:tab pos="4800600" algn="l"/>
                <a:tab pos="5657850" algn="l"/>
              </a:tabLst>
              <a:defRPr sz="2400">
                <a:solidFill>
                  <a:schemeClr val="tx1"/>
                </a:solidFill>
                <a:latin typeface="Times New Roman" pitchFamily="18" charset="0"/>
              </a:defRPr>
            </a:lvl9pPr>
          </a:lstStyle>
          <a:p>
            <a:r>
              <a:rPr lang="en-US" sz="1400" b="1" dirty="0" smtClean="0">
                <a:latin typeface="Courier New" pitchFamily="49" charset="0"/>
              </a:rPr>
              <a:t>-----------+----------------------------------------------------------------</a:t>
            </a:r>
            <a:endParaRPr lang="en-US" sz="1400" b="1" dirty="0">
              <a:latin typeface="Courier New" pitchFamily="49" charset="0"/>
            </a:endParaRPr>
          </a:p>
          <a:p>
            <a:r>
              <a:rPr lang="en-US" sz="1400" b="1" dirty="0" smtClean="0">
                <a:latin typeface="Courier New" pitchFamily="49" charset="0"/>
              </a:rPr>
              <a:t>   </a:t>
            </a:r>
            <a:r>
              <a:rPr lang="en-US" sz="1400" b="1" dirty="0">
                <a:latin typeface="Courier New" pitchFamily="49" charset="0"/>
              </a:rPr>
              <a:t>/</a:t>
            </a:r>
            <a:r>
              <a:rPr lang="en-US" sz="1400" b="1" dirty="0" err="1">
                <a:latin typeface="Courier New" pitchFamily="49" charset="0"/>
              </a:rPr>
              <a:t>athrho</a:t>
            </a:r>
            <a:r>
              <a:rPr lang="en-US" sz="1400" b="1" dirty="0">
                <a:latin typeface="Courier New" pitchFamily="49" charset="0"/>
              </a:rPr>
              <a:t> |   1.064954   .0866443    12.29   0.000     .8951345    1.234774</a:t>
            </a:r>
          </a:p>
          <a:p>
            <a:r>
              <a:rPr lang="en-US" sz="1400" b="1" dirty="0" smtClean="0">
                <a:latin typeface="Courier New" pitchFamily="49" charset="0"/>
              </a:rPr>
              <a:t>  </a:t>
            </a:r>
            <a:r>
              <a:rPr lang="en-US" sz="1400" b="1" dirty="0">
                <a:latin typeface="Courier New" pitchFamily="49" charset="0"/>
              </a:rPr>
              <a:t>/</a:t>
            </a:r>
            <a:r>
              <a:rPr lang="en-US" sz="1400" b="1" dirty="0" err="1">
                <a:latin typeface="Courier New" pitchFamily="49" charset="0"/>
              </a:rPr>
              <a:t>lnsigma</a:t>
            </a:r>
            <a:r>
              <a:rPr lang="en-US" sz="1400" b="1" dirty="0">
                <a:latin typeface="Courier New" pitchFamily="49" charset="0"/>
              </a:rPr>
              <a:t> |  -.6038727   .0233568   -25.85   0.000    -.6496511   -.5580943</a:t>
            </a:r>
          </a:p>
          <a:p>
            <a:r>
              <a:rPr lang="en-US" sz="1400" b="1" dirty="0" smtClean="0">
                <a:latin typeface="Courier New" pitchFamily="49" charset="0"/>
              </a:rPr>
              <a:t>-----------+----------------------------------------------------------------</a:t>
            </a:r>
            <a:endParaRPr lang="en-US" sz="1400" b="1" dirty="0">
              <a:latin typeface="Courier New" pitchFamily="49" charset="0"/>
            </a:endParaRPr>
          </a:p>
          <a:p>
            <a:r>
              <a:rPr lang="en-US" sz="1400" b="1" dirty="0" smtClean="0">
                <a:latin typeface="Courier New" pitchFamily="49" charset="0"/>
              </a:rPr>
              <a:t>       </a:t>
            </a:r>
            <a:r>
              <a:rPr lang="en-US" sz="1400" b="1" dirty="0">
                <a:latin typeface="Courier New" pitchFamily="49" charset="0"/>
              </a:rPr>
              <a:t>rho |   .7875526   .0329041                      .7139205    .8439585</a:t>
            </a:r>
          </a:p>
          <a:p>
            <a:r>
              <a:rPr lang="en-US" sz="1400" b="1" dirty="0" smtClean="0">
                <a:latin typeface="Courier New" pitchFamily="49" charset="0"/>
              </a:rPr>
              <a:t>     </a:t>
            </a:r>
            <a:r>
              <a:rPr lang="en-US" sz="1400" b="1" dirty="0">
                <a:latin typeface="Courier New" pitchFamily="49" charset="0"/>
              </a:rPr>
              <a:t>sigma |   .5466904   .0127689                      .5222279    .5722987</a:t>
            </a:r>
          </a:p>
          <a:p>
            <a:r>
              <a:rPr lang="en-US" sz="1400" b="1" dirty="0" smtClean="0">
                <a:latin typeface="Courier New" pitchFamily="49" charset="0"/>
              </a:rPr>
              <a:t>    </a:t>
            </a:r>
            <a:r>
              <a:rPr lang="en-US" sz="1400" b="1" dirty="0">
                <a:latin typeface="Courier New" pitchFamily="49" charset="0"/>
              </a:rPr>
              <a:t>lambda |   .4305474   .0257969                      .3799863    .4811085</a:t>
            </a:r>
          </a:p>
          <a:p>
            <a:r>
              <a:rPr lang="en-US" sz="1400" b="1" dirty="0" smtClean="0">
                <a:latin typeface="Courier New" pitchFamily="49" charset="0"/>
              </a:rPr>
              <a:t>----------------------------------------------------------------------------</a:t>
            </a:r>
            <a:endParaRPr lang="en-US" sz="1400" b="1" dirty="0">
              <a:latin typeface="Courier New" pitchFamily="49" charset="0"/>
            </a:endParaRPr>
          </a:p>
          <a:p>
            <a:r>
              <a:rPr lang="en-US" sz="1400" b="1" dirty="0">
                <a:latin typeface="Courier New" pitchFamily="49" charset="0"/>
              </a:rPr>
              <a:t>LR test of </a:t>
            </a:r>
            <a:r>
              <a:rPr lang="en-US" sz="1400" b="1" dirty="0" err="1">
                <a:latin typeface="Courier New" pitchFamily="49" charset="0"/>
              </a:rPr>
              <a:t>indep</a:t>
            </a:r>
            <a:r>
              <a:rPr lang="en-US" sz="1400" b="1" dirty="0">
                <a:latin typeface="Courier New" pitchFamily="49" charset="0"/>
              </a:rPr>
              <a:t>. eqns. (rho = 0): </a:t>
            </a:r>
            <a:r>
              <a:rPr lang="en-US" sz="1400" b="1" dirty="0" smtClean="0">
                <a:latin typeface="Courier New" pitchFamily="49" charset="0"/>
              </a:rPr>
              <a:t> </a:t>
            </a:r>
            <a:r>
              <a:rPr lang="en-US" sz="1400" b="1" dirty="0">
                <a:latin typeface="Courier New" pitchFamily="49" charset="0"/>
              </a:rPr>
              <a:t>chi2(1) </a:t>
            </a:r>
            <a:r>
              <a:rPr lang="en-US" sz="1400" b="1" dirty="0" smtClean="0">
                <a:latin typeface="Courier New" pitchFamily="49" charset="0"/>
              </a:rPr>
              <a:t>=   </a:t>
            </a:r>
            <a:r>
              <a:rPr lang="en-US" sz="1400" b="1" dirty="0">
                <a:latin typeface="Courier New" pitchFamily="49" charset="0"/>
              </a:rPr>
              <a:t>38.93   </a:t>
            </a:r>
            <a:r>
              <a:rPr lang="en-US" sz="1400" b="1" dirty="0" err="1">
                <a:latin typeface="Courier New" pitchFamily="49" charset="0"/>
              </a:rPr>
              <a:t>Prob</a:t>
            </a:r>
            <a:r>
              <a:rPr lang="en-US" sz="1400" b="1" dirty="0">
                <a:latin typeface="Courier New" pitchFamily="49" charset="0"/>
              </a:rPr>
              <a:t> &gt; chi2 = 0.0000</a:t>
            </a:r>
          </a:p>
          <a:p>
            <a:r>
              <a:rPr lang="en-US" sz="1400" b="1" dirty="0" smtClean="0">
                <a:latin typeface="Courier New" pitchFamily="49" charset="0"/>
              </a:rPr>
              <a:t>----------------------------------------------------------------------------</a:t>
            </a:r>
            <a:endParaRPr lang="en-US" sz="1400" b="1" dirty="0">
              <a:latin typeface="Courier New" pitchFamily="49"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48373"/>
            <a:ext cx="9144000" cy="5040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4391" name="Rectangle 7"/>
          <p:cNvSpPr>
            <a:spLocks noChangeArrowheads="1"/>
          </p:cNvSpPr>
          <p:nvPr/>
        </p:nvSpPr>
        <p:spPr bwMode="auto">
          <a:xfrm>
            <a:off x="355600" y="1409700"/>
            <a:ext cx="2844000"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Text Box 7"/>
          <p:cNvSpPr txBox="1">
            <a:spLocks noChangeArrowheads="1"/>
          </p:cNvSpPr>
          <p:nvPr/>
        </p:nvSpPr>
        <p:spPr bwMode="auto">
          <a:xfrm>
            <a:off x="301625" y="597600"/>
            <a:ext cx="8532813" cy="49554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00600" algn="l"/>
                <a:tab pos="5657850" algn="l"/>
              </a:tabLst>
              <a:defRPr sz="2400">
                <a:solidFill>
                  <a:schemeClr val="tx1"/>
                </a:solidFill>
                <a:latin typeface="Times New Roman" pitchFamily="18" charset="0"/>
              </a:defRPr>
            </a:lvl1pPr>
            <a:lvl2pPr>
              <a:tabLst>
                <a:tab pos="4800600" algn="l"/>
                <a:tab pos="5657850" algn="l"/>
              </a:tabLst>
              <a:defRPr sz="2400">
                <a:solidFill>
                  <a:schemeClr val="tx1"/>
                </a:solidFill>
                <a:latin typeface="Times New Roman" pitchFamily="18" charset="0"/>
              </a:defRPr>
            </a:lvl2pPr>
            <a:lvl3pPr>
              <a:tabLst>
                <a:tab pos="4800600" algn="l"/>
                <a:tab pos="5657850" algn="l"/>
              </a:tabLst>
              <a:defRPr sz="2400">
                <a:solidFill>
                  <a:schemeClr val="tx1"/>
                </a:solidFill>
                <a:latin typeface="Times New Roman" pitchFamily="18" charset="0"/>
              </a:defRPr>
            </a:lvl3pPr>
            <a:lvl4pPr>
              <a:tabLst>
                <a:tab pos="4800600" algn="l"/>
                <a:tab pos="5657850" algn="l"/>
              </a:tabLst>
              <a:defRPr sz="2400">
                <a:solidFill>
                  <a:schemeClr val="tx1"/>
                </a:solidFill>
                <a:latin typeface="Times New Roman" pitchFamily="18" charset="0"/>
              </a:defRPr>
            </a:lvl4pPr>
            <a:lvl5pPr>
              <a:tabLst>
                <a:tab pos="4800600" algn="l"/>
                <a:tab pos="5657850" algn="l"/>
              </a:tabLst>
              <a:defRPr sz="2400">
                <a:solidFill>
                  <a:schemeClr val="tx1"/>
                </a:solidFill>
                <a:latin typeface="Times New Roman" pitchFamily="18" charset="0"/>
              </a:defRPr>
            </a:lvl5pPr>
            <a:lvl6pPr eaLnBrk="0" fontAlgn="base" hangingPunct="0">
              <a:spcBef>
                <a:spcPct val="0"/>
              </a:spcBef>
              <a:spcAft>
                <a:spcPct val="0"/>
              </a:spcAft>
              <a:tabLst>
                <a:tab pos="4800600" algn="l"/>
                <a:tab pos="5657850" algn="l"/>
              </a:tabLst>
              <a:defRPr sz="2400">
                <a:solidFill>
                  <a:schemeClr val="tx1"/>
                </a:solidFill>
                <a:latin typeface="Times New Roman" pitchFamily="18" charset="0"/>
              </a:defRPr>
            </a:lvl6pPr>
            <a:lvl7pPr eaLnBrk="0" fontAlgn="base" hangingPunct="0">
              <a:spcBef>
                <a:spcPct val="0"/>
              </a:spcBef>
              <a:spcAft>
                <a:spcPct val="0"/>
              </a:spcAft>
              <a:tabLst>
                <a:tab pos="4800600" algn="l"/>
                <a:tab pos="5657850" algn="l"/>
              </a:tabLst>
              <a:defRPr sz="2400">
                <a:solidFill>
                  <a:schemeClr val="tx1"/>
                </a:solidFill>
                <a:latin typeface="Times New Roman" pitchFamily="18" charset="0"/>
              </a:defRPr>
            </a:lvl7pPr>
            <a:lvl8pPr eaLnBrk="0" fontAlgn="base" hangingPunct="0">
              <a:spcBef>
                <a:spcPct val="0"/>
              </a:spcBef>
              <a:spcAft>
                <a:spcPct val="0"/>
              </a:spcAft>
              <a:tabLst>
                <a:tab pos="4800600" algn="l"/>
                <a:tab pos="5657850" algn="l"/>
              </a:tabLst>
              <a:defRPr sz="2400">
                <a:solidFill>
                  <a:schemeClr val="tx1"/>
                </a:solidFill>
                <a:latin typeface="Times New Roman" pitchFamily="18" charset="0"/>
              </a:defRPr>
            </a:lvl8pPr>
            <a:lvl9pPr eaLnBrk="0" fontAlgn="base" hangingPunct="0">
              <a:spcBef>
                <a:spcPct val="0"/>
              </a:spcBef>
              <a:spcAft>
                <a:spcPct val="0"/>
              </a:spcAft>
              <a:tabLst>
                <a:tab pos="4800600" algn="l"/>
                <a:tab pos="5657850"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Heckman </a:t>
            </a:r>
            <a:r>
              <a:rPr lang="en-US" sz="1400" b="1" dirty="0">
                <a:latin typeface="Courier New" pitchFamily="49" charset="0"/>
                <a:cs typeface="Courier New" pitchFamily="49" charset="0"/>
              </a:rPr>
              <a:t>selection model                  </a:t>
            </a: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2108</a:t>
            </a:r>
            <a:endParaRPr lang="en-GB" sz="1400" b="1" dirty="0">
              <a:latin typeface="Courier New" pitchFamily="49" charset="0"/>
              <a:cs typeface="Courier New" pitchFamily="49" charset="0"/>
            </a:endParaRPr>
          </a:p>
          <a:p>
            <a:pPr>
              <a:lnSpc>
                <a:spcPct val="92000"/>
              </a:lnSpc>
            </a:pPr>
            <a:r>
              <a:rPr lang="en-US" sz="1400" b="1" dirty="0">
                <a:latin typeface="Courier New" pitchFamily="49" charset="0"/>
                <a:cs typeface="Courier New" pitchFamily="49" charset="0"/>
              </a:rPr>
              <a:t>(regression model with sample selection) </a:t>
            </a: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Censored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424</a:t>
            </a:r>
            <a:endParaRPr lang="en-GB" sz="1400" b="1" dirty="0">
              <a:latin typeface="Courier New" pitchFamily="49" charset="0"/>
              <a:cs typeface="Courier New" pitchFamily="49" charset="0"/>
            </a:endParaRPr>
          </a:p>
          <a:p>
            <a:pPr>
              <a:lnSpc>
                <a:spcPct val="92000"/>
              </a:lnSpc>
            </a:pPr>
            <a:r>
              <a:rPr lang="en-US" sz="1400" b="1" dirty="0">
                <a:latin typeface="Courier New" pitchFamily="49" charset="0"/>
                <a:cs typeface="Courier New" pitchFamily="49" charset="0"/>
              </a:rPr>
              <a:t>                                         </a:t>
            </a: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Uncensored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1684</a:t>
            </a:r>
            <a:endParaRPr lang="en-GB" sz="1400" b="1" dirty="0">
              <a:latin typeface="Courier New" pitchFamily="49" charset="0"/>
              <a:cs typeface="Courier New" pitchFamily="49" charset="0"/>
            </a:endParaRPr>
          </a:p>
          <a:p>
            <a:pPr>
              <a:lnSpc>
                <a:spcPct val="92000"/>
              </a:lnSpc>
            </a:pPr>
            <a:r>
              <a:rPr lang="en-US" sz="1400" b="1" dirty="0">
                <a:latin typeface="Courier New" pitchFamily="49" charset="0"/>
                <a:cs typeface="Courier New" pitchFamily="49" charset="0"/>
              </a:rPr>
              <a:t>                                         </a:t>
            </a: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Wald chi2(4)       =    548.60</a:t>
            </a:r>
            <a:endParaRPr lang="en-GB" sz="1400" b="1" dirty="0">
              <a:latin typeface="Courier New" pitchFamily="49" charset="0"/>
              <a:cs typeface="Courier New" pitchFamily="49" charset="0"/>
            </a:endParaRPr>
          </a:p>
          <a:p>
            <a:pPr>
              <a:lnSpc>
                <a:spcPct val="92000"/>
              </a:lnSpc>
            </a:pPr>
            <a:r>
              <a:rPr lang="en-US" sz="1400" b="1" dirty="0">
                <a:latin typeface="Courier New" pitchFamily="49" charset="0"/>
                <a:cs typeface="Courier New" pitchFamily="49" charset="0"/>
              </a:rPr>
              <a:t>Log likelihood = -2109.219               </a:t>
            </a:r>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chi2        =    0.0000</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z    P&gt;|z|     [95% Conf. Interval]</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a:p>
            <a:pPr>
              <a:lnSpc>
                <a:spcPct val="92000"/>
              </a:lnSpc>
            </a:pPr>
            <a:r>
              <a:rPr lang="en-US" sz="1400" b="1" dirty="0">
                <a:latin typeface="Courier New" pitchFamily="49" charset="0"/>
                <a:cs typeface="Courier New" pitchFamily="49" charset="0"/>
              </a:rPr>
              <a:t>LGEARN  </a:t>
            </a: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S |   .0892436   .0053972    16.54   0.000     .0786653     .099822</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ASVABC |   .0854717   .0153984     5.55   0.000     .0552913    .1156521</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ETHBLACK |   -.076133    .036416    -2.09   0.037    -.1475071   -.0047589</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ETHHISP |   .0717699   .0406908     1.76   0.078    -.0079826    .1515223</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_cons |   1.239243   .0817525    15.16   0.000     1.079011    1.399475</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select     </a:t>
            </a: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S |   .1236225   .0123338    10.02   0.000     .0994487    .1477963</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AGE |  -.0272604    .020521    -1.33   0.184    -.0674808      .01296</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CHILDL06 |   -.270357   .0729746    -3.70   0.000    -.4133847   -.1273294</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CHILDL16 |  -.1280069   .0931055    -1.37   0.169    -.3104903    .0544764</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MARRIED |  -.1884281   .0620828    -3.04   0.002    -.3101082    -.066748</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ETHBLACK |  -.1832257   .0826742    -2.22   0.027     -.345264   -.0211873</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ETHHISP |   .0054732   .0955136     0.06   0.954    -.1817299    .1926764</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_cons |   .1710414   .6149313     0.28   0.781    -1.034202    1.376285</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4390"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An alternative test involves a comparison of the log likelihood for this model with that for a restricted version where </a:t>
            </a:r>
            <a:r>
              <a:rPr lang="en-GB" sz="1500" b="1" i="1">
                <a:latin typeface="Symbol" pitchFamily="18" charset="2"/>
              </a:rPr>
              <a:t>r</a:t>
            </a:r>
            <a:r>
              <a:rPr lang="en-GB" sz="1500" b="1"/>
              <a:t> is assumed to be 0.</a:t>
            </a:r>
            <a:endParaRPr lang="en-GB" sz="1500" b="1" i="1"/>
          </a:p>
        </p:txBody>
      </p:sp>
      <p:sp>
        <p:nvSpPr>
          <p:cNvPr id="144393" name="Text Box 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31</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SAMPLE SELECTION BIAS</a:t>
            </a:r>
            <a:endParaRPr lang="en-GB" sz="1600" dirty="0">
              <a:latin typeface="Times New Roman" pitchFamily="18" charset="0"/>
            </a:endParaRPr>
          </a:p>
        </p:txBody>
      </p:sp>
      <p:sp>
        <p:nvSpPr>
          <p:cNvPr id="17" name="Rectangle 5"/>
          <p:cNvSpPr>
            <a:spLocks noChangeArrowheads="1"/>
          </p:cNvSpPr>
          <p:nvPr/>
        </p:nvSpPr>
        <p:spPr bwMode="auto">
          <a:xfrm>
            <a:off x="0" y="2952000"/>
            <a:ext cx="9144000" cy="5688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18" name="TextBox 17"/>
          <p:cNvSpPr txBox="1"/>
          <p:nvPr/>
        </p:nvSpPr>
        <p:spPr>
          <a:xfrm>
            <a:off x="1352550" y="3049200"/>
            <a:ext cx="1695450" cy="369332"/>
          </a:xfrm>
          <a:prstGeom prst="rect">
            <a:avLst/>
          </a:prstGeom>
          <a:noFill/>
        </p:spPr>
        <p:txBody>
          <a:bodyPr wrap="square" rtlCol="0">
            <a:spAutoFit/>
          </a:bodyPr>
          <a:lstStyle/>
          <a:p>
            <a:r>
              <a:rPr lang="en-GB" sz="1800" b="1" i="1" dirty="0" smtClean="0"/>
              <a:t>L</a:t>
            </a:r>
            <a:r>
              <a:rPr lang="en-GB" sz="1800" b="1" i="1" baseline="-25000" dirty="0"/>
              <a:t>U</a:t>
            </a:r>
            <a:r>
              <a:rPr lang="en-GB" sz="1800" b="1" dirty="0" smtClean="0"/>
              <a:t> = –2109.22</a:t>
            </a:r>
            <a:endParaRPr lang="en-GB" sz="1800" b="1"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5414"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test statistic 2 (log </a:t>
            </a:r>
            <a:r>
              <a:rPr lang="en-GB" sz="1500" b="1" i="1"/>
              <a:t>L</a:t>
            </a:r>
            <a:r>
              <a:rPr lang="en-GB" sz="1500" b="1" i="1" baseline="-25000"/>
              <a:t>U </a:t>
            </a:r>
            <a:r>
              <a:rPr lang="en-GB" sz="1500" b="1"/>
              <a:t> </a:t>
            </a:r>
            <a:r>
              <a:rPr lang="en-GB" sz="1500" b="1">
                <a:cs typeface="Arial" charset="0"/>
              </a:rPr>
              <a:t>–</a:t>
            </a:r>
            <a:r>
              <a:rPr lang="en-GB" sz="1500" b="1"/>
              <a:t> log </a:t>
            </a:r>
            <a:r>
              <a:rPr lang="en-GB" sz="1500" b="1" i="1"/>
              <a:t>L</a:t>
            </a:r>
            <a:r>
              <a:rPr lang="en-GB" sz="1500" b="1" i="1" baseline="-25000"/>
              <a:t>R</a:t>
            </a:r>
            <a:r>
              <a:rPr lang="en-GB" sz="1500" b="1"/>
              <a:t>), where log </a:t>
            </a:r>
            <a:r>
              <a:rPr lang="en-GB" sz="1500" b="1" i="1"/>
              <a:t>L</a:t>
            </a:r>
            <a:r>
              <a:rPr lang="en-GB" sz="1500" b="1" i="1" baseline="-25000"/>
              <a:t>U</a:t>
            </a:r>
            <a:r>
              <a:rPr lang="en-GB" sz="1500" b="1"/>
              <a:t> and log </a:t>
            </a:r>
            <a:r>
              <a:rPr lang="en-GB" sz="1500" b="1" i="1"/>
              <a:t>L</a:t>
            </a:r>
            <a:r>
              <a:rPr lang="en-GB" sz="1500" b="1" i="1" baseline="-25000"/>
              <a:t>R</a:t>
            </a:r>
            <a:r>
              <a:rPr lang="en-GB" sz="1500" b="1"/>
              <a:t> are the log-likelihoods for the unrestricted and restricted versions, is distributed as a chi-squared statistic with 1 degree of freedom under the null hypothesis that the restriction </a:t>
            </a:r>
            <a:r>
              <a:rPr lang="en-GB" sz="1500" b="1" i="1">
                <a:latin typeface="Symbol" pitchFamily="18" charset="2"/>
              </a:rPr>
              <a:t>r</a:t>
            </a:r>
            <a:r>
              <a:rPr lang="en-GB" sz="1500" b="1"/>
              <a:t> = 0 is valid.</a:t>
            </a:r>
          </a:p>
        </p:txBody>
      </p:sp>
      <p:sp>
        <p:nvSpPr>
          <p:cNvPr id="145416"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32</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SAMPLE SELECTION BIAS</a:t>
            </a:r>
            <a:endParaRPr lang="en-GB" sz="1600" dirty="0">
              <a:latin typeface="Times New Roman" pitchFamily="18" charset="0"/>
            </a:endParaRPr>
          </a:p>
        </p:txBody>
      </p:sp>
      <p:sp>
        <p:nvSpPr>
          <p:cNvPr id="12" name="Rectangle 5"/>
          <p:cNvSpPr>
            <a:spLocks noChangeArrowheads="1"/>
          </p:cNvSpPr>
          <p:nvPr/>
        </p:nvSpPr>
        <p:spPr bwMode="auto">
          <a:xfrm>
            <a:off x="0" y="548373"/>
            <a:ext cx="9144000" cy="2296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5410" name="Rectangle 2"/>
          <p:cNvSpPr>
            <a:spLocks noChangeArrowheads="1"/>
          </p:cNvSpPr>
          <p:nvPr/>
        </p:nvSpPr>
        <p:spPr bwMode="auto">
          <a:xfrm>
            <a:off x="355600" y="2333625"/>
            <a:ext cx="8175600"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Rectangle 5"/>
          <p:cNvSpPr>
            <a:spLocks noChangeArrowheads="1"/>
          </p:cNvSpPr>
          <p:nvPr/>
        </p:nvSpPr>
        <p:spPr bwMode="auto">
          <a:xfrm>
            <a:off x="0" y="3628800"/>
            <a:ext cx="9144000" cy="5688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0" name="Rectangle 5"/>
          <p:cNvSpPr>
            <a:spLocks noChangeArrowheads="1"/>
          </p:cNvSpPr>
          <p:nvPr/>
        </p:nvSpPr>
        <p:spPr bwMode="auto">
          <a:xfrm>
            <a:off x="0" y="2952000"/>
            <a:ext cx="9144000" cy="5688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2" name="TextBox 21"/>
          <p:cNvSpPr txBox="1"/>
          <p:nvPr/>
        </p:nvSpPr>
        <p:spPr>
          <a:xfrm>
            <a:off x="1353600" y="3726000"/>
            <a:ext cx="5133975" cy="369332"/>
          </a:xfrm>
          <a:prstGeom prst="rect">
            <a:avLst/>
          </a:prstGeom>
          <a:noFill/>
        </p:spPr>
        <p:txBody>
          <a:bodyPr wrap="square" rtlCol="0">
            <a:spAutoFit/>
          </a:bodyPr>
          <a:lstStyle/>
          <a:p>
            <a:r>
              <a:rPr lang="en-GB" sz="1800" b="1" i="1" dirty="0" smtClean="0"/>
              <a:t>L</a:t>
            </a:r>
            <a:r>
              <a:rPr lang="en-GB" sz="1800" b="1" i="1" baseline="-25000" dirty="0" smtClean="0"/>
              <a:t>R</a:t>
            </a:r>
            <a:r>
              <a:rPr lang="en-GB" sz="1800" b="1" dirty="0" smtClean="0"/>
              <a:t> = log-likelihood imposing restriction </a:t>
            </a:r>
            <a:r>
              <a:rPr lang="en-GB" sz="1800" b="1" i="1" dirty="0" smtClean="0">
                <a:latin typeface="Symbol" pitchFamily="18" charset="2"/>
              </a:rPr>
              <a:t>r</a:t>
            </a:r>
            <a:r>
              <a:rPr lang="en-GB" sz="1800" b="1" dirty="0" smtClean="0"/>
              <a:t> = 0</a:t>
            </a:r>
            <a:endParaRPr lang="en-GB" sz="1800" b="1" dirty="0"/>
          </a:p>
        </p:txBody>
      </p:sp>
      <p:sp>
        <p:nvSpPr>
          <p:cNvPr id="23" name="Rectangle 5"/>
          <p:cNvSpPr>
            <a:spLocks noChangeArrowheads="1"/>
          </p:cNvSpPr>
          <p:nvPr/>
        </p:nvSpPr>
        <p:spPr bwMode="auto">
          <a:xfrm>
            <a:off x="0" y="4305600"/>
            <a:ext cx="9144000" cy="5688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4" name="TextBox 23"/>
          <p:cNvSpPr txBox="1"/>
          <p:nvPr/>
        </p:nvSpPr>
        <p:spPr>
          <a:xfrm>
            <a:off x="1353600" y="4402800"/>
            <a:ext cx="5456775" cy="369332"/>
          </a:xfrm>
          <a:prstGeom prst="rect">
            <a:avLst/>
          </a:prstGeom>
          <a:noFill/>
        </p:spPr>
        <p:txBody>
          <a:bodyPr wrap="square" rtlCol="0">
            <a:spAutoFit/>
          </a:bodyPr>
          <a:lstStyle/>
          <a:p>
            <a:r>
              <a:rPr lang="en-GB" sz="1800" b="1" dirty="0" smtClean="0"/>
              <a:t>Test statistic = 2(</a:t>
            </a:r>
            <a:r>
              <a:rPr lang="en-GB" sz="1800" b="1" i="1" dirty="0" smtClean="0"/>
              <a:t>L</a:t>
            </a:r>
            <a:r>
              <a:rPr lang="en-GB" sz="1800" b="1" i="1" baseline="-25000" dirty="0" smtClean="0"/>
              <a:t>R</a:t>
            </a:r>
            <a:r>
              <a:rPr lang="en-GB" sz="1800" b="1" dirty="0" smtClean="0"/>
              <a:t> – </a:t>
            </a:r>
            <a:r>
              <a:rPr lang="en-GB" sz="1800" b="1" i="1" dirty="0" smtClean="0"/>
              <a:t>L</a:t>
            </a:r>
            <a:r>
              <a:rPr lang="en-GB" sz="1800" b="1" i="1" baseline="-25000" dirty="0" smtClean="0"/>
              <a:t>U</a:t>
            </a:r>
            <a:r>
              <a:rPr lang="en-GB" sz="1800" b="1" dirty="0" smtClean="0"/>
              <a:t>) ~ </a:t>
            </a:r>
            <a:r>
              <a:rPr lang="en-GB" sz="1800" b="1" i="1" dirty="0" smtClean="0">
                <a:latin typeface="Symbol" pitchFamily="18" charset="2"/>
              </a:rPr>
              <a:t>c</a:t>
            </a:r>
            <a:r>
              <a:rPr lang="en-GB" sz="1800" b="1" baseline="30000" dirty="0" smtClean="0"/>
              <a:t>2</a:t>
            </a:r>
            <a:r>
              <a:rPr lang="en-GB" sz="1800" b="1" dirty="0" smtClean="0"/>
              <a:t>(1) under </a:t>
            </a:r>
            <a:r>
              <a:rPr lang="en-GB" sz="1800" b="1" i="1" dirty="0" smtClean="0"/>
              <a:t>H</a:t>
            </a:r>
            <a:r>
              <a:rPr lang="en-GB" sz="1800" b="1" baseline="-25000" dirty="0" smtClean="0"/>
              <a:t>0</a:t>
            </a:r>
            <a:r>
              <a:rPr lang="en-GB" sz="1800" b="1" dirty="0" smtClean="0"/>
              <a:t>: </a:t>
            </a:r>
            <a:r>
              <a:rPr lang="en-GB" sz="1800" b="1" i="1" dirty="0" smtClean="0">
                <a:latin typeface="Symbol" pitchFamily="18" charset="2"/>
              </a:rPr>
              <a:t>r</a:t>
            </a:r>
            <a:r>
              <a:rPr lang="en-GB" sz="1800" b="1" dirty="0" smtClean="0"/>
              <a:t> = 0</a:t>
            </a:r>
            <a:endParaRPr lang="en-GB" sz="1800" b="1" dirty="0"/>
          </a:p>
        </p:txBody>
      </p:sp>
      <p:sp>
        <p:nvSpPr>
          <p:cNvPr id="17" name="TextBox 16"/>
          <p:cNvSpPr txBox="1"/>
          <p:nvPr/>
        </p:nvSpPr>
        <p:spPr>
          <a:xfrm>
            <a:off x="1352550" y="3049200"/>
            <a:ext cx="1695450" cy="369332"/>
          </a:xfrm>
          <a:prstGeom prst="rect">
            <a:avLst/>
          </a:prstGeom>
          <a:noFill/>
        </p:spPr>
        <p:txBody>
          <a:bodyPr wrap="square" rtlCol="0">
            <a:spAutoFit/>
          </a:bodyPr>
          <a:lstStyle/>
          <a:p>
            <a:r>
              <a:rPr lang="en-GB" sz="1800" b="1" i="1" dirty="0" smtClean="0"/>
              <a:t>L</a:t>
            </a:r>
            <a:r>
              <a:rPr lang="en-GB" sz="1800" b="1" i="1" baseline="-25000" dirty="0"/>
              <a:t>U</a:t>
            </a:r>
            <a:r>
              <a:rPr lang="en-GB" sz="1800" b="1" dirty="0" smtClean="0"/>
              <a:t> = –2109.22</a:t>
            </a:r>
            <a:endParaRPr lang="en-GB" sz="1800" b="1" dirty="0"/>
          </a:p>
        </p:txBody>
      </p:sp>
      <p:sp>
        <p:nvSpPr>
          <p:cNvPr id="18" name="Text Box 5"/>
          <p:cNvSpPr txBox="1">
            <a:spLocks noChangeArrowheads="1"/>
          </p:cNvSpPr>
          <p:nvPr/>
        </p:nvSpPr>
        <p:spPr bwMode="auto">
          <a:xfrm>
            <a:off x="301625" y="597600"/>
            <a:ext cx="8532813" cy="21828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00600" algn="l"/>
                <a:tab pos="5657850" algn="l"/>
              </a:tabLst>
              <a:defRPr sz="2400">
                <a:solidFill>
                  <a:schemeClr val="tx1"/>
                </a:solidFill>
                <a:latin typeface="Times New Roman" pitchFamily="18" charset="0"/>
              </a:defRPr>
            </a:lvl1pPr>
            <a:lvl2pPr>
              <a:tabLst>
                <a:tab pos="4800600" algn="l"/>
                <a:tab pos="5657850" algn="l"/>
              </a:tabLst>
              <a:defRPr sz="2400">
                <a:solidFill>
                  <a:schemeClr val="tx1"/>
                </a:solidFill>
                <a:latin typeface="Times New Roman" pitchFamily="18" charset="0"/>
              </a:defRPr>
            </a:lvl2pPr>
            <a:lvl3pPr>
              <a:tabLst>
                <a:tab pos="4800600" algn="l"/>
                <a:tab pos="5657850" algn="l"/>
              </a:tabLst>
              <a:defRPr sz="2400">
                <a:solidFill>
                  <a:schemeClr val="tx1"/>
                </a:solidFill>
                <a:latin typeface="Times New Roman" pitchFamily="18" charset="0"/>
              </a:defRPr>
            </a:lvl3pPr>
            <a:lvl4pPr>
              <a:tabLst>
                <a:tab pos="4800600" algn="l"/>
                <a:tab pos="5657850" algn="l"/>
              </a:tabLst>
              <a:defRPr sz="2400">
                <a:solidFill>
                  <a:schemeClr val="tx1"/>
                </a:solidFill>
                <a:latin typeface="Times New Roman" pitchFamily="18" charset="0"/>
              </a:defRPr>
            </a:lvl4pPr>
            <a:lvl5pPr>
              <a:tabLst>
                <a:tab pos="4800600" algn="l"/>
                <a:tab pos="5657850" algn="l"/>
              </a:tabLst>
              <a:defRPr sz="2400">
                <a:solidFill>
                  <a:schemeClr val="tx1"/>
                </a:solidFill>
                <a:latin typeface="Times New Roman" pitchFamily="18" charset="0"/>
              </a:defRPr>
            </a:lvl5pPr>
            <a:lvl6pPr eaLnBrk="0" fontAlgn="base" hangingPunct="0">
              <a:spcBef>
                <a:spcPct val="0"/>
              </a:spcBef>
              <a:spcAft>
                <a:spcPct val="0"/>
              </a:spcAft>
              <a:tabLst>
                <a:tab pos="4800600" algn="l"/>
                <a:tab pos="5657850" algn="l"/>
              </a:tabLst>
              <a:defRPr sz="2400">
                <a:solidFill>
                  <a:schemeClr val="tx1"/>
                </a:solidFill>
                <a:latin typeface="Times New Roman" pitchFamily="18" charset="0"/>
              </a:defRPr>
            </a:lvl6pPr>
            <a:lvl7pPr eaLnBrk="0" fontAlgn="base" hangingPunct="0">
              <a:spcBef>
                <a:spcPct val="0"/>
              </a:spcBef>
              <a:spcAft>
                <a:spcPct val="0"/>
              </a:spcAft>
              <a:tabLst>
                <a:tab pos="4800600" algn="l"/>
                <a:tab pos="5657850" algn="l"/>
              </a:tabLst>
              <a:defRPr sz="2400">
                <a:solidFill>
                  <a:schemeClr val="tx1"/>
                </a:solidFill>
                <a:latin typeface="Times New Roman" pitchFamily="18" charset="0"/>
              </a:defRPr>
            </a:lvl7pPr>
            <a:lvl8pPr eaLnBrk="0" fontAlgn="base" hangingPunct="0">
              <a:spcBef>
                <a:spcPct val="0"/>
              </a:spcBef>
              <a:spcAft>
                <a:spcPct val="0"/>
              </a:spcAft>
              <a:tabLst>
                <a:tab pos="4800600" algn="l"/>
                <a:tab pos="5657850" algn="l"/>
              </a:tabLst>
              <a:defRPr sz="2400">
                <a:solidFill>
                  <a:schemeClr val="tx1"/>
                </a:solidFill>
                <a:latin typeface="Times New Roman" pitchFamily="18" charset="0"/>
              </a:defRPr>
            </a:lvl8pPr>
            <a:lvl9pPr eaLnBrk="0" fontAlgn="base" hangingPunct="0">
              <a:spcBef>
                <a:spcPct val="0"/>
              </a:spcBef>
              <a:spcAft>
                <a:spcPct val="0"/>
              </a:spcAft>
              <a:tabLst>
                <a:tab pos="4800600" algn="l"/>
                <a:tab pos="5657850" algn="l"/>
              </a:tabLst>
              <a:defRPr sz="2400">
                <a:solidFill>
                  <a:schemeClr val="tx1"/>
                </a:solidFill>
                <a:latin typeface="Times New Roman" pitchFamily="18" charset="0"/>
              </a:defRPr>
            </a:lvl9pPr>
          </a:lstStyle>
          <a:p>
            <a:r>
              <a:rPr lang="en-US" sz="1400" b="1" dirty="0" smtClean="0">
                <a:latin typeface="Courier New" pitchFamily="49" charset="0"/>
              </a:rPr>
              <a:t>-----------+----------------------------------------------------------------</a:t>
            </a:r>
            <a:endParaRPr lang="en-US" sz="1400" b="1" dirty="0">
              <a:latin typeface="Courier New" pitchFamily="49" charset="0"/>
            </a:endParaRPr>
          </a:p>
          <a:p>
            <a:r>
              <a:rPr lang="en-US" sz="1400" b="1" dirty="0" smtClean="0">
                <a:latin typeface="Courier New" pitchFamily="49" charset="0"/>
              </a:rPr>
              <a:t>   </a:t>
            </a:r>
            <a:r>
              <a:rPr lang="en-US" sz="1400" b="1" dirty="0">
                <a:latin typeface="Courier New" pitchFamily="49" charset="0"/>
              </a:rPr>
              <a:t>/</a:t>
            </a:r>
            <a:r>
              <a:rPr lang="en-US" sz="1400" b="1" dirty="0" err="1">
                <a:latin typeface="Courier New" pitchFamily="49" charset="0"/>
              </a:rPr>
              <a:t>athrho</a:t>
            </a:r>
            <a:r>
              <a:rPr lang="en-US" sz="1400" b="1" dirty="0">
                <a:latin typeface="Courier New" pitchFamily="49" charset="0"/>
              </a:rPr>
              <a:t> |   1.064954   .0866443    12.29   0.000     .8951345    1.234774</a:t>
            </a:r>
          </a:p>
          <a:p>
            <a:r>
              <a:rPr lang="en-US" sz="1400" b="1" dirty="0" smtClean="0">
                <a:latin typeface="Courier New" pitchFamily="49" charset="0"/>
              </a:rPr>
              <a:t>  </a:t>
            </a:r>
            <a:r>
              <a:rPr lang="en-US" sz="1400" b="1" dirty="0">
                <a:latin typeface="Courier New" pitchFamily="49" charset="0"/>
              </a:rPr>
              <a:t>/</a:t>
            </a:r>
            <a:r>
              <a:rPr lang="en-US" sz="1400" b="1" dirty="0" err="1">
                <a:latin typeface="Courier New" pitchFamily="49" charset="0"/>
              </a:rPr>
              <a:t>lnsigma</a:t>
            </a:r>
            <a:r>
              <a:rPr lang="en-US" sz="1400" b="1" dirty="0">
                <a:latin typeface="Courier New" pitchFamily="49" charset="0"/>
              </a:rPr>
              <a:t> |  -.6038727   .0233568   -25.85   0.000    -.6496511   -.5580943</a:t>
            </a:r>
          </a:p>
          <a:p>
            <a:r>
              <a:rPr lang="en-US" sz="1400" b="1" dirty="0" smtClean="0">
                <a:latin typeface="Courier New" pitchFamily="49" charset="0"/>
              </a:rPr>
              <a:t>-----------+----------------------------------------------------------------</a:t>
            </a:r>
            <a:endParaRPr lang="en-US" sz="1400" b="1" dirty="0">
              <a:latin typeface="Courier New" pitchFamily="49" charset="0"/>
            </a:endParaRPr>
          </a:p>
          <a:p>
            <a:r>
              <a:rPr lang="en-US" sz="1400" b="1" dirty="0" smtClean="0">
                <a:latin typeface="Courier New" pitchFamily="49" charset="0"/>
              </a:rPr>
              <a:t>       </a:t>
            </a:r>
            <a:r>
              <a:rPr lang="en-US" sz="1400" b="1" dirty="0">
                <a:latin typeface="Courier New" pitchFamily="49" charset="0"/>
              </a:rPr>
              <a:t>rho |   .7875526   .0329041                      .7139205    .8439585</a:t>
            </a:r>
          </a:p>
          <a:p>
            <a:r>
              <a:rPr lang="en-US" sz="1400" b="1" dirty="0" smtClean="0">
                <a:latin typeface="Courier New" pitchFamily="49" charset="0"/>
              </a:rPr>
              <a:t>     </a:t>
            </a:r>
            <a:r>
              <a:rPr lang="en-US" sz="1400" b="1" dirty="0">
                <a:latin typeface="Courier New" pitchFamily="49" charset="0"/>
              </a:rPr>
              <a:t>sigma |   .5466904   .0127689                      .5222279    .5722987</a:t>
            </a:r>
          </a:p>
          <a:p>
            <a:r>
              <a:rPr lang="en-US" sz="1400" b="1" dirty="0" smtClean="0">
                <a:latin typeface="Courier New" pitchFamily="49" charset="0"/>
              </a:rPr>
              <a:t>    </a:t>
            </a:r>
            <a:r>
              <a:rPr lang="en-US" sz="1400" b="1" dirty="0">
                <a:latin typeface="Courier New" pitchFamily="49" charset="0"/>
              </a:rPr>
              <a:t>lambda |   .4305474   .0257969                      .3799863    .4811085</a:t>
            </a:r>
          </a:p>
          <a:p>
            <a:r>
              <a:rPr lang="en-US" sz="1400" b="1" dirty="0" smtClean="0">
                <a:latin typeface="Courier New" pitchFamily="49" charset="0"/>
              </a:rPr>
              <a:t>----------------------------------------------------------------------------</a:t>
            </a:r>
            <a:endParaRPr lang="en-US" sz="1400" b="1" dirty="0">
              <a:latin typeface="Courier New" pitchFamily="49" charset="0"/>
            </a:endParaRPr>
          </a:p>
          <a:p>
            <a:r>
              <a:rPr lang="en-US" sz="1400" b="1" dirty="0">
                <a:latin typeface="Courier New" pitchFamily="49" charset="0"/>
              </a:rPr>
              <a:t>LR test of </a:t>
            </a:r>
            <a:r>
              <a:rPr lang="en-US" sz="1400" b="1" dirty="0" err="1">
                <a:latin typeface="Courier New" pitchFamily="49" charset="0"/>
              </a:rPr>
              <a:t>indep</a:t>
            </a:r>
            <a:r>
              <a:rPr lang="en-US" sz="1400" b="1" dirty="0">
                <a:latin typeface="Courier New" pitchFamily="49" charset="0"/>
              </a:rPr>
              <a:t>. eqns. (rho = 0): </a:t>
            </a:r>
            <a:r>
              <a:rPr lang="en-US" sz="1400" b="1" dirty="0" smtClean="0">
                <a:latin typeface="Courier New" pitchFamily="49" charset="0"/>
              </a:rPr>
              <a:t> </a:t>
            </a:r>
            <a:r>
              <a:rPr lang="en-US" sz="1400" b="1" dirty="0">
                <a:latin typeface="Courier New" pitchFamily="49" charset="0"/>
              </a:rPr>
              <a:t>chi2(1) </a:t>
            </a:r>
            <a:r>
              <a:rPr lang="en-US" sz="1400" b="1" dirty="0" smtClean="0">
                <a:latin typeface="Courier New" pitchFamily="49" charset="0"/>
              </a:rPr>
              <a:t>=   </a:t>
            </a:r>
            <a:r>
              <a:rPr lang="en-US" sz="1400" b="1" dirty="0">
                <a:latin typeface="Courier New" pitchFamily="49" charset="0"/>
              </a:rPr>
              <a:t>38.93   </a:t>
            </a:r>
            <a:r>
              <a:rPr lang="en-US" sz="1400" b="1" dirty="0" err="1">
                <a:latin typeface="Courier New" pitchFamily="49" charset="0"/>
              </a:rPr>
              <a:t>Prob</a:t>
            </a:r>
            <a:r>
              <a:rPr lang="en-US" sz="1400" b="1" dirty="0">
                <a:latin typeface="Courier New" pitchFamily="49" charset="0"/>
              </a:rPr>
              <a:t> &gt; chi2 = 0.0000</a:t>
            </a:r>
          </a:p>
          <a:p>
            <a:r>
              <a:rPr lang="en-US" sz="1400" b="1" dirty="0" smtClean="0">
                <a:latin typeface="Courier New" pitchFamily="49" charset="0"/>
              </a:rPr>
              <a:t>----------------------------------------------------------------------------</a:t>
            </a:r>
            <a:endParaRPr lang="en-US" sz="1400" b="1" dirty="0">
              <a:latin typeface="Courier New" pitchFamily="49"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6438"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In this example the test statistic is </a:t>
            </a:r>
            <a:r>
              <a:rPr lang="en-GB" sz="1500" b="1" dirty="0" smtClean="0"/>
              <a:t>38.93.  </a:t>
            </a:r>
            <a:r>
              <a:rPr lang="en-GB" sz="1500" b="1" dirty="0"/>
              <a:t>The critical value of chi-squared with one degree of freedom at the 0.1 percent level is 10.83, so the null hypothesis is rejected.</a:t>
            </a:r>
            <a:endParaRPr lang="en-GB" sz="1500" b="1" i="1" dirty="0"/>
          </a:p>
        </p:txBody>
      </p:sp>
      <p:sp>
        <p:nvSpPr>
          <p:cNvPr id="146441" name="Text Box 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33</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SAMPLE SELECTION BIAS</a:t>
            </a:r>
            <a:endParaRPr lang="en-GB" sz="1600" dirty="0">
              <a:latin typeface="Times New Roman" pitchFamily="18" charset="0"/>
            </a:endParaRPr>
          </a:p>
        </p:txBody>
      </p:sp>
      <p:sp>
        <p:nvSpPr>
          <p:cNvPr id="16" name="Rectangle 5"/>
          <p:cNvSpPr>
            <a:spLocks noChangeArrowheads="1"/>
          </p:cNvSpPr>
          <p:nvPr/>
        </p:nvSpPr>
        <p:spPr bwMode="auto">
          <a:xfrm>
            <a:off x="0" y="3628800"/>
            <a:ext cx="9144000" cy="5688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19" name="TextBox 18"/>
          <p:cNvSpPr txBox="1"/>
          <p:nvPr/>
        </p:nvSpPr>
        <p:spPr>
          <a:xfrm>
            <a:off x="1353600" y="3726000"/>
            <a:ext cx="5133975" cy="369332"/>
          </a:xfrm>
          <a:prstGeom prst="rect">
            <a:avLst/>
          </a:prstGeom>
          <a:noFill/>
        </p:spPr>
        <p:txBody>
          <a:bodyPr wrap="square" rtlCol="0">
            <a:spAutoFit/>
          </a:bodyPr>
          <a:lstStyle/>
          <a:p>
            <a:r>
              <a:rPr lang="en-GB" sz="1800" b="1" i="1" dirty="0" smtClean="0"/>
              <a:t>L</a:t>
            </a:r>
            <a:r>
              <a:rPr lang="en-GB" sz="1800" b="1" i="1" baseline="-25000" dirty="0" smtClean="0"/>
              <a:t>R</a:t>
            </a:r>
            <a:r>
              <a:rPr lang="en-GB" sz="1800" b="1" dirty="0" smtClean="0"/>
              <a:t> = log-likelihood imposing restriction </a:t>
            </a:r>
            <a:r>
              <a:rPr lang="en-GB" sz="1800" b="1" i="1" dirty="0" smtClean="0">
                <a:latin typeface="Symbol" pitchFamily="18" charset="2"/>
              </a:rPr>
              <a:t>r</a:t>
            </a:r>
            <a:r>
              <a:rPr lang="en-GB" sz="1800" b="1" dirty="0" smtClean="0"/>
              <a:t> = 0</a:t>
            </a:r>
            <a:endParaRPr lang="en-GB" sz="1800" b="1" dirty="0"/>
          </a:p>
        </p:txBody>
      </p:sp>
      <p:sp>
        <p:nvSpPr>
          <p:cNvPr id="20" name="Rectangle 5"/>
          <p:cNvSpPr>
            <a:spLocks noChangeArrowheads="1"/>
          </p:cNvSpPr>
          <p:nvPr/>
        </p:nvSpPr>
        <p:spPr bwMode="auto">
          <a:xfrm>
            <a:off x="0" y="4305600"/>
            <a:ext cx="9144000" cy="5688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1" name="TextBox 20"/>
          <p:cNvSpPr txBox="1"/>
          <p:nvPr/>
        </p:nvSpPr>
        <p:spPr>
          <a:xfrm>
            <a:off x="1353600" y="4402800"/>
            <a:ext cx="5456775" cy="369332"/>
          </a:xfrm>
          <a:prstGeom prst="rect">
            <a:avLst/>
          </a:prstGeom>
          <a:noFill/>
        </p:spPr>
        <p:txBody>
          <a:bodyPr wrap="square" rtlCol="0">
            <a:spAutoFit/>
          </a:bodyPr>
          <a:lstStyle/>
          <a:p>
            <a:r>
              <a:rPr lang="en-GB" sz="1800" b="1" dirty="0" smtClean="0"/>
              <a:t>Test statistic = 2(</a:t>
            </a:r>
            <a:r>
              <a:rPr lang="en-GB" sz="1800" b="1" i="1" dirty="0" smtClean="0"/>
              <a:t>L</a:t>
            </a:r>
            <a:r>
              <a:rPr lang="en-GB" sz="1800" b="1" i="1" baseline="-25000" dirty="0" smtClean="0"/>
              <a:t>R</a:t>
            </a:r>
            <a:r>
              <a:rPr lang="en-GB" sz="1800" b="1" dirty="0" smtClean="0"/>
              <a:t> – </a:t>
            </a:r>
            <a:r>
              <a:rPr lang="en-GB" sz="1800" b="1" i="1" dirty="0" smtClean="0"/>
              <a:t>L</a:t>
            </a:r>
            <a:r>
              <a:rPr lang="en-GB" sz="1800" b="1" i="1" baseline="-25000" dirty="0" smtClean="0"/>
              <a:t>U</a:t>
            </a:r>
            <a:r>
              <a:rPr lang="en-GB" sz="1800" b="1" dirty="0" smtClean="0"/>
              <a:t>) ~ </a:t>
            </a:r>
            <a:r>
              <a:rPr lang="en-GB" sz="1800" b="1" i="1" dirty="0" smtClean="0">
                <a:latin typeface="Symbol" pitchFamily="18" charset="2"/>
              </a:rPr>
              <a:t>c</a:t>
            </a:r>
            <a:r>
              <a:rPr lang="en-GB" sz="1800" b="1" baseline="30000" dirty="0" smtClean="0"/>
              <a:t>2</a:t>
            </a:r>
            <a:r>
              <a:rPr lang="en-GB" sz="1800" b="1" dirty="0" smtClean="0"/>
              <a:t>(1) under </a:t>
            </a:r>
            <a:r>
              <a:rPr lang="en-GB" sz="1800" b="1" i="1" dirty="0" smtClean="0"/>
              <a:t>H</a:t>
            </a:r>
            <a:r>
              <a:rPr lang="en-GB" sz="1800" b="1" baseline="-25000" dirty="0" smtClean="0"/>
              <a:t>0</a:t>
            </a:r>
            <a:r>
              <a:rPr lang="en-GB" sz="1800" b="1" dirty="0" smtClean="0"/>
              <a:t>: </a:t>
            </a:r>
            <a:r>
              <a:rPr lang="en-GB" sz="1800" b="1" i="1" dirty="0" smtClean="0">
                <a:latin typeface="Symbol" pitchFamily="18" charset="2"/>
              </a:rPr>
              <a:t>r</a:t>
            </a:r>
            <a:r>
              <a:rPr lang="en-GB" sz="1800" b="1" dirty="0" smtClean="0"/>
              <a:t> = 0</a:t>
            </a:r>
            <a:endParaRPr lang="en-GB" sz="1800" b="1" dirty="0"/>
          </a:p>
        </p:txBody>
      </p:sp>
      <p:sp>
        <p:nvSpPr>
          <p:cNvPr id="22" name="Rectangle 5"/>
          <p:cNvSpPr>
            <a:spLocks noChangeArrowheads="1"/>
          </p:cNvSpPr>
          <p:nvPr/>
        </p:nvSpPr>
        <p:spPr bwMode="auto">
          <a:xfrm>
            <a:off x="0" y="4982400"/>
            <a:ext cx="9144000" cy="5688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3" name="TextBox 22"/>
          <p:cNvSpPr txBox="1"/>
          <p:nvPr/>
        </p:nvSpPr>
        <p:spPr>
          <a:xfrm>
            <a:off x="1353600" y="5079075"/>
            <a:ext cx="5456775" cy="369332"/>
          </a:xfrm>
          <a:prstGeom prst="rect">
            <a:avLst/>
          </a:prstGeom>
          <a:noFill/>
        </p:spPr>
        <p:txBody>
          <a:bodyPr wrap="square" rtlCol="0">
            <a:spAutoFit/>
          </a:bodyPr>
          <a:lstStyle/>
          <a:p>
            <a:r>
              <a:rPr lang="en-GB" sz="1800" b="1" i="1" dirty="0" smtClean="0">
                <a:latin typeface="Symbol" pitchFamily="18" charset="2"/>
              </a:rPr>
              <a:t>c</a:t>
            </a:r>
            <a:r>
              <a:rPr lang="en-GB" sz="1800" b="1" baseline="30000" dirty="0" smtClean="0"/>
              <a:t>2</a:t>
            </a:r>
            <a:r>
              <a:rPr lang="en-GB" sz="1800" b="1" dirty="0" smtClean="0"/>
              <a:t>(1)</a:t>
            </a:r>
            <a:r>
              <a:rPr lang="en-GB" sz="1800" b="1" baseline="-25000" dirty="0" err="1" smtClean="0"/>
              <a:t>crit</a:t>
            </a:r>
            <a:r>
              <a:rPr lang="en-GB" sz="1800" b="1" baseline="-25000" dirty="0" smtClean="0"/>
              <a:t>, 0.1%</a:t>
            </a:r>
            <a:r>
              <a:rPr lang="en-GB" sz="1800" b="1" dirty="0" smtClean="0"/>
              <a:t> = 10.83</a:t>
            </a:r>
            <a:endParaRPr lang="en-GB" sz="1800" b="1" dirty="0"/>
          </a:p>
        </p:txBody>
      </p:sp>
      <p:sp>
        <p:nvSpPr>
          <p:cNvPr id="24" name="Rectangle 5"/>
          <p:cNvSpPr>
            <a:spLocks noChangeArrowheads="1"/>
          </p:cNvSpPr>
          <p:nvPr/>
        </p:nvSpPr>
        <p:spPr bwMode="auto">
          <a:xfrm>
            <a:off x="0" y="2952000"/>
            <a:ext cx="9144000" cy="5688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5" name="TextBox 24"/>
          <p:cNvSpPr txBox="1"/>
          <p:nvPr/>
        </p:nvSpPr>
        <p:spPr>
          <a:xfrm>
            <a:off x="1352550" y="3049200"/>
            <a:ext cx="1695450" cy="369332"/>
          </a:xfrm>
          <a:prstGeom prst="rect">
            <a:avLst/>
          </a:prstGeom>
          <a:noFill/>
        </p:spPr>
        <p:txBody>
          <a:bodyPr wrap="square" rtlCol="0">
            <a:spAutoFit/>
          </a:bodyPr>
          <a:lstStyle/>
          <a:p>
            <a:r>
              <a:rPr lang="en-GB" sz="1800" b="1" i="1" dirty="0" smtClean="0"/>
              <a:t>L</a:t>
            </a:r>
            <a:r>
              <a:rPr lang="en-GB" sz="1800" b="1" i="1" baseline="-25000" dirty="0"/>
              <a:t>U</a:t>
            </a:r>
            <a:r>
              <a:rPr lang="en-GB" sz="1800" b="1" dirty="0" smtClean="0"/>
              <a:t> = –2109.22</a:t>
            </a:r>
            <a:endParaRPr lang="en-GB" sz="1800" b="1" dirty="0"/>
          </a:p>
        </p:txBody>
      </p:sp>
      <p:sp>
        <p:nvSpPr>
          <p:cNvPr id="27" name="Rectangle 5"/>
          <p:cNvSpPr>
            <a:spLocks noChangeArrowheads="1"/>
          </p:cNvSpPr>
          <p:nvPr/>
        </p:nvSpPr>
        <p:spPr bwMode="auto">
          <a:xfrm>
            <a:off x="0" y="548373"/>
            <a:ext cx="9144000" cy="2296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8" name="Rectangle 2"/>
          <p:cNvSpPr>
            <a:spLocks noChangeArrowheads="1"/>
          </p:cNvSpPr>
          <p:nvPr/>
        </p:nvSpPr>
        <p:spPr bwMode="auto">
          <a:xfrm>
            <a:off x="355600" y="2333625"/>
            <a:ext cx="8175600"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9" name="Text Box 5"/>
          <p:cNvSpPr txBox="1">
            <a:spLocks noChangeArrowheads="1"/>
          </p:cNvSpPr>
          <p:nvPr/>
        </p:nvSpPr>
        <p:spPr bwMode="auto">
          <a:xfrm>
            <a:off x="301625" y="597600"/>
            <a:ext cx="8532813" cy="21828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00600" algn="l"/>
                <a:tab pos="5657850" algn="l"/>
              </a:tabLst>
              <a:defRPr sz="2400">
                <a:solidFill>
                  <a:schemeClr val="tx1"/>
                </a:solidFill>
                <a:latin typeface="Times New Roman" pitchFamily="18" charset="0"/>
              </a:defRPr>
            </a:lvl1pPr>
            <a:lvl2pPr>
              <a:tabLst>
                <a:tab pos="4800600" algn="l"/>
                <a:tab pos="5657850" algn="l"/>
              </a:tabLst>
              <a:defRPr sz="2400">
                <a:solidFill>
                  <a:schemeClr val="tx1"/>
                </a:solidFill>
                <a:latin typeface="Times New Roman" pitchFamily="18" charset="0"/>
              </a:defRPr>
            </a:lvl2pPr>
            <a:lvl3pPr>
              <a:tabLst>
                <a:tab pos="4800600" algn="l"/>
                <a:tab pos="5657850" algn="l"/>
              </a:tabLst>
              <a:defRPr sz="2400">
                <a:solidFill>
                  <a:schemeClr val="tx1"/>
                </a:solidFill>
                <a:latin typeface="Times New Roman" pitchFamily="18" charset="0"/>
              </a:defRPr>
            </a:lvl3pPr>
            <a:lvl4pPr>
              <a:tabLst>
                <a:tab pos="4800600" algn="l"/>
                <a:tab pos="5657850" algn="l"/>
              </a:tabLst>
              <a:defRPr sz="2400">
                <a:solidFill>
                  <a:schemeClr val="tx1"/>
                </a:solidFill>
                <a:latin typeface="Times New Roman" pitchFamily="18" charset="0"/>
              </a:defRPr>
            </a:lvl4pPr>
            <a:lvl5pPr>
              <a:tabLst>
                <a:tab pos="4800600" algn="l"/>
                <a:tab pos="5657850" algn="l"/>
              </a:tabLst>
              <a:defRPr sz="2400">
                <a:solidFill>
                  <a:schemeClr val="tx1"/>
                </a:solidFill>
                <a:latin typeface="Times New Roman" pitchFamily="18" charset="0"/>
              </a:defRPr>
            </a:lvl5pPr>
            <a:lvl6pPr eaLnBrk="0" fontAlgn="base" hangingPunct="0">
              <a:spcBef>
                <a:spcPct val="0"/>
              </a:spcBef>
              <a:spcAft>
                <a:spcPct val="0"/>
              </a:spcAft>
              <a:tabLst>
                <a:tab pos="4800600" algn="l"/>
                <a:tab pos="5657850" algn="l"/>
              </a:tabLst>
              <a:defRPr sz="2400">
                <a:solidFill>
                  <a:schemeClr val="tx1"/>
                </a:solidFill>
                <a:latin typeface="Times New Roman" pitchFamily="18" charset="0"/>
              </a:defRPr>
            </a:lvl6pPr>
            <a:lvl7pPr eaLnBrk="0" fontAlgn="base" hangingPunct="0">
              <a:spcBef>
                <a:spcPct val="0"/>
              </a:spcBef>
              <a:spcAft>
                <a:spcPct val="0"/>
              </a:spcAft>
              <a:tabLst>
                <a:tab pos="4800600" algn="l"/>
                <a:tab pos="5657850" algn="l"/>
              </a:tabLst>
              <a:defRPr sz="2400">
                <a:solidFill>
                  <a:schemeClr val="tx1"/>
                </a:solidFill>
                <a:latin typeface="Times New Roman" pitchFamily="18" charset="0"/>
              </a:defRPr>
            </a:lvl7pPr>
            <a:lvl8pPr eaLnBrk="0" fontAlgn="base" hangingPunct="0">
              <a:spcBef>
                <a:spcPct val="0"/>
              </a:spcBef>
              <a:spcAft>
                <a:spcPct val="0"/>
              </a:spcAft>
              <a:tabLst>
                <a:tab pos="4800600" algn="l"/>
                <a:tab pos="5657850" algn="l"/>
              </a:tabLst>
              <a:defRPr sz="2400">
                <a:solidFill>
                  <a:schemeClr val="tx1"/>
                </a:solidFill>
                <a:latin typeface="Times New Roman" pitchFamily="18" charset="0"/>
              </a:defRPr>
            </a:lvl8pPr>
            <a:lvl9pPr eaLnBrk="0" fontAlgn="base" hangingPunct="0">
              <a:spcBef>
                <a:spcPct val="0"/>
              </a:spcBef>
              <a:spcAft>
                <a:spcPct val="0"/>
              </a:spcAft>
              <a:tabLst>
                <a:tab pos="4800600" algn="l"/>
                <a:tab pos="5657850" algn="l"/>
              </a:tabLst>
              <a:defRPr sz="2400">
                <a:solidFill>
                  <a:schemeClr val="tx1"/>
                </a:solidFill>
                <a:latin typeface="Times New Roman" pitchFamily="18" charset="0"/>
              </a:defRPr>
            </a:lvl9pPr>
          </a:lstStyle>
          <a:p>
            <a:r>
              <a:rPr lang="en-US" sz="1400" b="1" dirty="0" smtClean="0">
                <a:latin typeface="Courier New" pitchFamily="49" charset="0"/>
              </a:rPr>
              <a:t>-----------+----------------------------------------------------------------</a:t>
            </a:r>
            <a:endParaRPr lang="en-US" sz="1400" b="1" dirty="0">
              <a:latin typeface="Courier New" pitchFamily="49" charset="0"/>
            </a:endParaRPr>
          </a:p>
          <a:p>
            <a:r>
              <a:rPr lang="en-US" sz="1400" b="1" dirty="0" smtClean="0">
                <a:latin typeface="Courier New" pitchFamily="49" charset="0"/>
              </a:rPr>
              <a:t>   </a:t>
            </a:r>
            <a:r>
              <a:rPr lang="en-US" sz="1400" b="1" dirty="0">
                <a:latin typeface="Courier New" pitchFamily="49" charset="0"/>
              </a:rPr>
              <a:t>/</a:t>
            </a:r>
            <a:r>
              <a:rPr lang="en-US" sz="1400" b="1" dirty="0" err="1">
                <a:latin typeface="Courier New" pitchFamily="49" charset="0"/>
              </a:rPr>
              <a:t>athrho</a:t>
            </a:r>
            <a:r>
              <a:rPr lang="en-US" sz="1400" b="1" dirty="0">
                <a:latin typeface="Courier New" pitchFamily="49" charset="0"/>
              </a:rPr>
              <a:t> |   1.064954   .0866443    12.29   0.000     .8951345    1.234774</a:t>
            </a:r>
          </a:p>
          <a:p>
            <a:r>
              <a:rPr lang="en-US" sz="1400" b="1" dirty="0" smtClean="0">
                <a:latin typeface="Courier New" pitchFamily="49" charset="0"/>
              </a:rPr>
              <a:t>  </a:t>
            </a:r>
            <a:r>
              <a:rPr lang="en-US" sz="1400" b="1" dirty="0">
                <a:latin typeface="Courier New" pitchFamily="49" charset="0"/>
              </a:rPr>
              <a:t>/</a:t>
            </a:r>
            <a:r>
              <a:rPr lang="en-US" sz="1400" b="1" dirty="0" err="1">
                <a:latin typeface="Courier New" pitchFamily="49" charset="0"/>
              </a:rPr>
              <a:t>lnsigma</a:t>
            </a:r>
            <a:r>
              <a:rPr lang="en-US" sz="1400" b="1" dirty="0">
                <a:latin typeface="Courier New" pitchFamily="49" charset="0"/>
              </a:rPr>
              <a:t> |  -.6038727   .0233568   -25.85   0.000    -.6496511   -.5580943</a:t>
            </a:r>
          </a:p>
          <a:p>
            <a:r>
              <a:rPr lang="en-US" sz="1400" b="1" dirty="0" smtClean="0">
                <a:latin typeface="Courier New" pitchFamily="49" charset="0"/>
              </a:rPr>
              <a:t>-----------+----------------------------------------------------------------</a:t>
            </a:r>
            <a:endParaRPr lang="en-US" sz="1400" b="1" dirty="0">
              <a:latin typeface="Courier New" pitchFamily="49" charset="0"/>
            </a:endParaRPr>
          </a:p>
          <a:p>
            <a:r>
              <a:rPr lang="en-US" sz="1400" b="1" dirty="0" smtClean="0">
                <a:latin typeface="Courier New" pitchFamily="49" charset="0"/>
              </a:rPr>
              <a:t>       </a:t>
            </a:r>
            <a:r>
              <a:rPr lang="en-US" sz="1400" b="1" dirty="0">
                <a:latin typeface="Courier New" pitchFamily="49" charset="0"/>
              </a:rPr>
              <a:t>rho |   .7875526   .0329041                      .7139205    .8439585</a:t>
            </a:r>
          </a:p>
          <a:p>
            <a:r>
              <a:rPr lang="en-US" sz="1400" b="1" dirty="0" smtClean="0">
                <a:latin typeface="Courier New" pitchFamily="49" charset="0"/>
              </a:rPr>
              <a:t>     </a:t>
            </a:r>
            <a:r>
              <a:rPr lang="en-US" sz="1400" b="1" dirty="0">
                <a:latin typeface="Courier New" pitchFamily="49" charset="0"/>
              </a:rPr>
              <a:t>sigma |   .5466904   .0127689                      .5222279    .5722987</a:t>
            </a:r>
          </a:p>
          <a:p>
            <a:r>
              <a:rPr lang="en-US" sz="1400" b="1" dirty="0" smtClean="0">
                <a:latin typeface="Courier New" pitchFamily="49" charset="0"/>
              </a:rPr>
              <a:t>    </a:t>
            </a:r>
            <a:r>
              <a:rPr lang="en-US" sz="1400" b="1" dirty="0">
                <a:latin typeface="Courier New" pitchFamily="49" charset="0"/>
              </a:rPr>
              <a:t>lambda |   .4305474   .0257969                      .3799863    .4811085</a:t>
            </a:r>
          </a:p>
          <a:p>
            <a:r>
              <a:rPr lang="en-US" sz="1400" b="1" dirty="0" smtClean="0">
                <a:latin typeface="Courier New" pitchFamily="49" charset="0"/>
              </a:rPr>
              <a:t>----------------------------------------------------------------------------</a:t>
            </a:r>
            <a:endParaRPr lang="en-US" sz="1400" b="1" dirty="0">
              <a:latin typeface="Courier New" pitchFamily="49" charset="0"/>
            </a:endParaRPr>
          </a:p>
          <a:p>
            <a:r>
              <a:rPr lang="en-US" sz="1400" b="1" dirty="0">
                <a:latin typeface="Courier New" pitchFamily="49" charset="0"/>
              </a:rPr>
              <a:t>LR test of </a:t>
            </a:r>
            <a:r>
              <a:rPr lang="en-US" sz="1400" b="1" dirty="0" err="1">
                <a:latin typeface="Courier New" pitchFamily="49" charset="0"/>
              </a:rPr>
              <a:t>indep</a:t>
            </a:r>
            <a:r>
              <a:rPr lang="en-US" sz="1400" b="1" dirty="0">
                <a:latin typeface="Courier New" pitchFamily="49" charset="0"/>
              </a:rPr>
              <a:t>. eqns. (rho = 0): </a:t>
            </a:r>
            <a:r>
              <a:rPr lang="en-US" sz="1400" b="1" dirty="0" smtClean="0">
                <a:latin typeface="Courier New" pitchFamily="49" charset="0"/>
              </a:rPr>
              <a:t> </a:t>
            </a:r>
            <a:r>
              <a:rPr lang="en-US" sz="1400" b="1" dirty="0">
                <a:latin typeface="Courier New" pitchFamily="49" charset="0"/>
              </a:rPr>
              <a:t>chi2(1) </a:t>
            </a:r>
            <a:r>
              <a:rPr lang="en-US" sz="1400" b="1" dirty="0" smtClean="0">
                <a:latin typeface="Courier New" pitchFamily="49" charset="0"/>
              </a:rPr>
              <a:t>=   </a:t>
            </a:r>
            <a:r>
              <a:rPr lang="en-US" sz="1400" b="1" dirty="0">
                <a:latin typeface="Courier New" pitchFamily="49" charset="0"/>
              </a:rPr>
              <a:t>38.93   </a:t>
            </a:r>
            <a:r>
              <a:rPr lang="en-US" sz="1400" b="1" dirty="0" err="1">
                <a:latin typeface="Courier New" pitchFamily="49" charset="0"/>
              </a:rPr>
              <a:t>Prob</a:t>
            </a:r>
            <a:r>
              <a:rPr lang="en-US" sz="1400" b="1" dirty="0">
                <a:latin typeface="Courier New" pitchFamily="49" charset="0"/>
              </a:rPr>
              <a:t> &gt; chi2 = 0.0000</a:t>
            </a:r>
          </a:p>
          <a:p>
            <a:r>
              <a:rPr lang="en-US" sz="1400" b="1" dirty="0" smtClean="0">
                <a:latin typeface="Courier New" pitchFamily="49" charset="0"/>
              </a:rPr>
              <a:t>----------------------------------------------------------------------------</a:t>
            </a:r>
            <a:endParaRPr lang="en-US" sz="1400" b="1" dirty="0">
              <a:latin typeface="Courier New" pitchFamily="49"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7462"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It is instructive to compare the fitted earnings functions for the heckman and least squares models.  The coefficients are fairly similar, despite the inconsistency of the least squares estimates.</a:t>
            </a:r>
            <a:endParaRPr lang="en-GB" sz="1500" b="1" i="1"/>
          </a:p>
        </p:txBody>
      </p:sp>
      <p:sp>
        <p:nvSpPr>
          <p:cNvPr id="147466" name="Text Box 1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34</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SAMPLE SELECTION BIAS</a:t>
            </a:r>
            <a:endParaRPr lang="en-GB" sz="1600" dirty="0">
              <a:latin typeface="Times New Roman" pitchFamily="18" charset="0"/>
            </a:endParaRPr>
          </a:p>
        </p:txBody>
      </p:sp>
      <p:sp>
        <p:nvSpPr>
          <p:cNvPr id="14" name="Rectangle 5"/>
          <p:cNvSpPr>
            <a:spLocks noChangeArrowheads="1"/>
          </p:cNvSpPr>
          <p:nvPr/>
        </p:nvSpPr>
        <p:spPr bwMode="auto">
          <a:xfrm>
            <a:off x="0" y="3337200"/>
            <a:ext cx="9144000" cy="2250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5" name="Rectangle 5"/>
          <p:cNvSpPr>
            <a:spLocks noChangeArrowheads="1"/>
          </p:cNvSpPr>
          <p:nvPr/>
        </p:nvSpPr>
        <p:spPr bwMode="auto">
          <a:xfrm>
            <a:off x="0" y="548374"/>
            <a:ext cx="9144000" cy="2682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6" name="Rectangle 2"/>
          <p:cNvSpPr>
            <a:spLocks noChangeArrowheads="1"/>
          </p:cNvSpPr>
          <p:nvPr/>
        </p:nvSpPr>
        <p:spPr bwMode="auto">
          <a:xfrm>
            <a:off x="355599" y="637200"/>
            <a:ext cx="8172000" cy="228600"/>
          </a:xfrm>
          <a:prstGeom prst="rect">
            <a:avLst/>
          </a:prstGeom>
          <a:solidFill>
            <a:srgbClr val="DDDDDD"/>
          </a:solidFill>
          <a:ln>
            <a:noFill/>
          </a:ln>
          <a:effectLst/>
          <a:extLst/>
        </p:spPr>
        <p:txBody>
          <a:bodyPr wrap="none" anchor="ctr"/>
          <a:lstStyle/>
          <a:p>
            <a:endParaRPr lang="en-GB"/>
          </a:p>
        </p:txBody>
      </p:sp>
      <p:sp>
        <p:nvSpPr>
          <p:cNvPr id="17" name="Rectangle 3"/>
          <p:cNvSpPr>
            <a:spLocks noChangeArrowheads="1"/>
          </p:cNvSpPr>
          <p:nvPr/>
        </p:nvSpPr>
        <p:spPr bwMode="auto">
          <a:xfrm>
            <a:off x="355600" y="853200"/>
            <a:ext cx="3675063"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Rectangle 12"/>
          <p:cNvSpPr>
            <a:spLocks noChangeArrowheads="1"/>
          </p:cNvSpPr>
          <p:nvPr/>
        </p:nvSpPr>
        <p:spPr bwMode="auto">
          <a:xfrm>
            <a:off x="355600" y="3427200"/>
            <a:ext cx="530225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Text Box 11"/>
          <p:cNvSpPr txBox="1">
            <a:spLocks noChangeArrowheads="1"/>
          </p:cNvSpPr>
          <p:nvPr/>
        </p:nvSpPr>
        <p:spPr bwMode="auto">
          <a:xfrm>
            <a:off x="301625" y="597600"/>
            <a:ext cx="8532813" cy="26114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00600" algn="l"/>
                <a:tab pos="5657850" algn="l"/>
              </a:tabLst>
              <a:defRPr sz="2400">
                <a:solidFill>
                  <a:schemeClr val="tx1"/>
                </a:solidFill>
                <a:latin typeface="Times New Roman" pitchFamily="18" charset="0"/>
              </a:defRPr>
            </a:lvl1pPr>
            <a:lvl2pPr>
              <a:tabLst>
                <a:tab pos="4800600" algn="l"/>
                <a:tab pos="5657850" algn="l"/>
              </a:tabLst>
              <a:defRPr sz="2400">
                <a:solidFill>
                  <a:schemeClr val="tx1"/>
                </a:solidFill>
                <a:latin typeface="Times New Roman" pitchFamily="18" charset="0"/>
              </a:defRPr>
            </a:lvl2pPr>
            <a:lvl3pPr>
              <a:tabLst>
                <a:tab pos="4800600" algn="l"/>
                <a:tab pos="5657850" algn="l"/>
              </a:tabLst>
              <a:defRPr sz="2400">
                <a:solidFill>
                  <a:schemeClr val="tx1"/>
                </a:solidFill>
                <a:latin typeface="Times New Roman" pitchFamily="18" charset="0"/>
              </a:defRPr>
            </a:lvl3pPr>
            <a:lvl4pPr>
              <a:tabLst>
                <a:tab pos="4800600" algn="l"/>
                <a:tab pos="5657850" algn="l"/>
              </a:tabLst>
              <a:defRPr sz="2400">
                <a:solidFill>
                  <a:schemeClr val="tx1"/>
                </a:solidFill>
                <a:latin typeface="Times New Roman" pitchFamily="18" charset="0"/>
              </a:defRPr>
            </a:lvl4pPr>
            <a:lvl5pPr>
              <a:tabLst>
                <a:tab pos="4800600" algn="l"/>
                <a:tab pos="5657850" algn="l"/>
              </a:tabLst>
              <a:defRPr sz="2400">
                <a:solidFill>
                  <a:schemeClr val="tx1"/>
                </a:solidFill>
                <a:latin typeface="Times New Roman" pitchFamily="18" charset="0"/>
              </a:defRPr>
            </a:lvl5pPr>
            <a:lvl6pPr eaLnBrk="0" fontAlgn="base" hangingPunct="0">
              <a:spcBef>
                <a:spcPct val="0"/>
              </a:spcBef>
              <a:spcAft>
                <a:spcPct val="0"/>
              </a:spcAft>
              <a:tabLst>
                <a:tab pos="4800600" algn="l"/>
                <a:tab pos="5657850" algn="l"/>
              </a:tabLst>
              <a:defRPr sz="2400">
                <a:solidFill>
                  <a:schemeClr val="tx1"/>
                </a:solidFill>
                <a:latin typeface="Times New Roman" pitchFamily="18" charset="0"/>
              </a:defRPr>
            </a:lvl6pPr>
            <a:lvl7pPr eaLnBrk="0" fontAlgn="base" hangingPunct="0">
              <a:spcBef>
                <a:spcPct val="0"/>
              </a:spcBef>
              <a:spcAft>
                <a:spcPct val="0"/>
              </a:spcAft>
              <a:tabLst>
                <a:tab pos="4800600" algn="l"/>
                <a:tab pos="5657850" algn="l"/>
              </a:tabLst>
              <a:defRPr sz="2400">
                <a:solidFill>
                  <a:schemeClr val="tx1"/>
                </a:solidFill>
                <a:latin typeface="Times New Roman" pitchFamily="18" charset="0"/>
              </a:defRPr>
            </a:lvl7pPr>
            <a:lvl8pPr eaLnBrk="0" fontAlgn="base" hangingPunct="0">
              <a:spcBef>
                <a:spcPct val="0"/>
              </a:spcBef>
              <a:spcAft>
                <a:spcPct val="0"/>
              </a:spcAft>
              <a:tabLst>
                <a:tab pos="4800600" algn="l"/>
                <a:tab pos="5657850" algn="l"/>
              </a:tabLst>
              <a:defRPr sz="2400">
                <a:solidFill>
                  <a:schemeClr val="tx1"/>
                </a:solidFill>
                <a:latin typeface="Times New Roman" pitchFamily="18" charset="0"/>
              </a:defRPr>
            </a:lvl8pPr>
            <a:lvl9pPr eaLnBrk="0" fontAlgn="base" hangingPunct="0">
              <a:spcBef>
                <a:spcPct val="0"/>
              </a:spcBef>
              <a:spcAft>
                <a:spcPct val="0"/>
              </a:spcAft>
              <a:tabLst>
                <a:tab pos="4800600" algn="l"/>
                <a:tab pos="5657850" algn="l"/>
              </a:tabLst>
              <a:defRPr sz="2400">
                <a:solidFill>
                  <a:schemeClr val="tx1"/>
                </a:solidFill>
                <a:latin typeface="Times New Roman" pitchFamily="18" charset="0"/>
              </a:defRPr>
            </a:lvl9pPr>
          </a:lstStyle>
          <a:p>
            <a:r>
              <a:rPr lang="en-US" sz="1400" b="1" dirty="0" smtClean="0">
                <a:latin typeface="Courier New" pitchFamily="49" charset="0"/>
              </a:rPr>
              <a:t>. </a:t>
            </a:r>
            <a:r>
              <a:rPr lang="en-US" sz="1400" b="1" dirty="0" err="1">
                <a:latin typeface="Courier New" pitchFamily="49" charset="0"/>
              </a:rPr>
              <a:t>heckman</a:t>
            </a:r>
            <a:r>
              <a:rPr lang="en-US" sz="1400" b="1" dirty="0">
                <a:latin typeface="Courier New" pitchFamily="49" charset="0"/>
              </a:rPr>
              <a:t> LGEARN S ASVABC ETHBLACK ETHHISP if MALE==0, select(S AGE CHILDL06 CHILDL16 MARRIED ETHBLACK ETHHISP)</a:t>
            </a: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z    P&gt;|z|     [95% Conf. Interval]</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LGEARN   </a:t>
            </a: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S |   .0892436   .0053972    16.54   0.000     .0786653     .099822</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ASVABC |   .0854717   .0153984     5.55   0.000     .0552913    .1156521</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ETHBLACK |   -.076133    .036416    -2.09   0.037    -.1475071   -.0047589</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ETHHISP |   .0717699   .0406908     1.76   0.078    -.0079826    .1515223</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_cons |   1.239243   .0817525    15.16   0.000     1.079011    1.399475</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
        <p:nvSpPr>
          <p:cNvPr id="22" name="Text Box 11"/>
          <p:cNvSpPr txBox="1">
            <a:spLocks noChangeArrowheads="1"/>
          </p:cNvSpPr>
          <p:nvPr/>
        </p:nvSpPr>
        <p:spPr bwMode="auto">
          <a:xfrm>
            <a:off x="301625" y="3387600"/>
            <a:ext cx="8532813" cy="22304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00600" algn="l"/>
                <a:tab pos="5657850" algn="l"/>
              </a:tabLst>
              <a:defRPr sz="2400">
                <a:solidFill>
                  <a:schemeClr val="tx1"/>
                </a:solidFill>
                <a:latin typeface="Times New Roman" pitchFamily="18" charset="0"/>
              </a:defRPr>
            </a:lvl1pPr>
            <a:lvl2pPr>
              <a:tabLst>
                <a:tab pos="4800600" algn="l"/>
                <a:tab pos="5657850" algn="l"/>
              </a:tabLst>
              <a:defRPr sz="2400">
                <a:solidFill>
                  <a:schemeClr val="tx1"/>
                </a:solidFill>
                <a:latin typeface="Times New Roman" pitchFamily="18" charset="0"/>
              </a:defRPr>
            </a:lvl2pPr>
            <a:lvl3pPr>
              <a:tabLst>
                <a:tab pos="4800600" algn="l"/>
                <a:tab pos="5657850" algn="l"/>
              </a:tabLst>
              <a:defRPr sz="2400">
                <a:solidFill>
                  <a:schemeClr val="tx1"/>
                </a:solidFill>
                <a:latin typeface="Times New Roman" pitchFamily="18" charset="0"/>
              </a:defRPr>
            </a:lvl3pPr>
            <a:lvl4pPr>
              <a:tabLst>
                <a:tab pos="4800600" algn="l"/>
                <a:tab pos="5657850" algn="l"/>
              </a:tabLst>
              <a:defRPr sz="2400">
                <a:solidFill>
                  <a:schemeClr val="tx1"/>
                </a:solidFill>
                <a:latin typeface="Times New Roman" pitchFamily="18" charset="0"/>
              </a:defRPr>
            </a:lvl4pPr>
            <a:lvl5pPr>
              <a:tabLst>
                <a:tab pos="4800600" algn="l"/>
                <a:tab pos="5657850" algn="l"/>
              </a:tabLst>
              <a:defRPr sz="2400">
                <a:solidFill>
                  <a:schemeClr val="tx1"/>
                </a:solidFill>
                <a:latin typeface="Times New Roman" pitchFamily="18" charset="0"/>
              </a:defRPr>
            </a:lvl5pPr>
            <a:lvl6pPr eaLnBrk="0" fontAlgn="base" hangingPunct="0">
              <a:spcBef>
                <a:spcPct val="0"/>
              </a:spcBef>
              <a:spcAft>
                <a:spcPct val="0"/>
              </a:spcAft>
              <a:tabLst>
                <a:tab pos="4800600" algn="l"/>
                <a:tab pos="5657850" algn="l"/>
              </a:tabLst>
              <a:defRPr sz="2400">
                <a:solidFill>
                  <a:schemeClr val="tx1"/>
                </a:solidFill>
                <a:latin typeface="Times New Roman" pitchFamily="18" charset="0"/>
              </a:defRPr>
            </a:lvl6pPr>
            <a:lvl7pPr eaLnBrk="0" fontAlgn="base" hangingPunct="0">
              <a:spcBef>
                <a:spcPct val="0"/>
              </a:spcBef>
              <a:spcAft>
                <a:spcPct val="0"/>
              </a:spcAft>
              <a:tabLst>
                <a:tab pos="4800600" algn="l"/>
                <a:tab pos="5657850" algn="l"/>
              </a:tabLst>
              <a:defRPr sz="2400">
                <a:solidFill>
                  <a:schemeClr val="tx1"/>
                </a:solidFill>
                <a:latin typeface="Times New Roman" pitchFamily="18" charset="0"/>
              </a:defRPr>
            </a:lvl7pPr>
            <a:lvl8pPr eaLnBrk="0" fontAlgn="base" hangingPunct="0">
              <a:spcBef>
                <a:spcPct val="0"/>
              </a:spcBef>
              <a:spcAft>
                <a:spcPct val="0"/>
              </a:spcAft>
              <a:tabLst>
                <a:tab pos="4800600" algn="l"/>
                <a:tab pos="5657850" algn="l"/>
              </a:tabLst>
              <a:defRPr sz="2400">
                <a:solidFill>
                  <a:schemeClr val="tx1"/>
                </a:solidFill>
                <a:latin typeface="Times New Roman" pitchFamily="18" charset="0"/>
              </a:defRPr>
            </a:lvl8pPr>
            <a:lvl9pPr eaLnBrk="0" fontAlgn="base" hangingPunct="0">
              <a:spcBef>
                <a:spcPct val="0"/>
              </a:spcBef>
              <a:spcAft>
                <a:spcPct val="0"/>
              </a:spcAft>
              <a:tabLst>
                <a:tab pos="4800600" algn="l"/>
                <a:tab pos="5657850"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LGEARN S ASVABC ETHBLACK ETHHISP if MALE==0</a:t>
            </a: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LGEARN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.0693192   .0050101    13.84   0.000     .0594926    .0791459</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ASVABC |   .0868802   .0158177     5.49   0.000     .0558556    .1179047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ETHBLACK |  -.0573509   .0340234    -1.69   0.092    -.1240837    .0093819</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ETHHISP |   .0660998   .0376286     1.76   0.079     -.007704    .1399036</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1.667432   .0739446    22.55   0.000     1.522399    1.812465</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7161"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coefficient of schooling is a little higher in the heckman regression.</a:t>
            </a:r>
            <a:endParaRPr lang="en-GB" sz="1500" b="1" i="1"/>
          </a:p>
        </p:txBody>
      </p:sp>
      <p:sp>
        <p:nvSpPr>
          <p:cNvPr id="177164" name="Text Box 1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35</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SAMPLE SELECTION BIAS</a:t>
            </a:r>
            <a:endParaRPr lang="en-GB" sz="1600" dirty="0">
              <a:latin typeface="Times New Roman" pitchFamily="18" charset="0"/>
            </a:endParaRPr>
          </a:p>
        </p:txBody>
      </p:sp>
      <p:sp>
        <p:nvSpPr>
          <p:cNvPr id="16" name="Rectangle 5"/>
          <p:cNvSpPr>
            <a:spLocks noChangeArrowheads="1"/>
          </p:cNvSpPr>
          <p:nvPr/>
        </p:nvSpPr>
        <p:spPr bwMode="auto">
          <a:xfrm>
            <a:off x="0" y="3337200"/>
            <a:ext cx="9144000" cy="2250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7" name="Rectangle 5"/>
          <p:cNvSpPr>
            <a:spLocks noChangeArrowheads="1"/>
          </p:cNvSpPr>
          <p:nvPr/>
        </p:nvSpPr>
        <p:spPr bwMode="auto">
          <a:xfrm>
            <a:off x="0" y="548374"/>
            <a:ext cx="9144000" cy="2682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8" name="Rectangle 2"/>
          <p:cNvSpPr>
            <a:spLocks noChangeArrowheads="1"/>
          </p:cNvSpPr>
          <p:nvPr/>
        </p:nvSpPr>
        <p:spPr bwMode="auto">
          <a:xfrm>
            <a:off x="355599" y="637200"/>
            <a:ext cx="8172000" cy="228600"/>
          </a:xfrm>
          <a:prstGeom prst="rect">
            <a:avLst/>
          </a:prstGeom>
          <a:solidFill>
            <a:srgbClr val="DDDDDD"/>
          </a:solidFill>
          <a:ln>
            <a:noFill/>
          </a:ln>
          <a:effectLst/>
          <a:extLst/>
        </p:spPr>
        <p:txBody>
          <a:bodyPr wrap="none" anchor="ctr"/>
          <a:lstStyle/>
          <a:p>
            <a:endParaRPr lang="en-GB"/>
          </a:p>
        </p:txBody>
      </p:sp>
      <p:sp>
        <p:nvSpPr>
          <p:cNvPr id="19" name="Rectangle 3"/>
          <p:cNvSpPr>
            <a:spLocks noChangeArrowheads="1"/>
          </p:cNvSpPr>
          <p:nvPr/>
        </p:nvSpPr>
        <p:spPr bwMode="auto">
          <a:xfrm>
            <a:off x="355600" y="853200"/>
            <a:ext cx="3675063"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Rectangle 12"/>
          <p:cNvSpPr>
            <a:spLocks noChangeArrowheads="1"/>
          </p:cNvSpPr>
          <p:nvPr/>
        </p:nvSpPr>
        <p:spPr bwMode="auto">
          <a:xfrm>
            <a:off x="355600" y="3427200"/>
            <a:ext cx="530225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8" name="Rectangle 10"/>
          <p:cNvSpPr>
            <a:spLocks noChangeArrowheads="1"/>
          </p:cNvSpPr>
          <p:nvPr/>
        </p:nvSpPr>
        <p:spPr bwMode="auto">
          <a:xfrm>
            <a:off x="355600" y="4266000"/>
            <a:ext cx="4665600"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9" name="Rectangle 9"/>
          <p:cNvSpPr>
            <a:spLocks noChangeArrowheads="1"/>
          </p:cNvSpPr>
          <p:nvPr/>
        </p:nvSpPr>
        <p:spPr bwMode="auto">
          <a:xfrm>
            <a:off x="355600" y="1908000"/>
            <a:ext cx="4665600"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 name="Text Box 11"/>
          <p:cNvSpPr txBox="1">
            <a:spLocks noChangeArrowheads="1"/>
          </p:cNvSpPr>
          <p:nvPr/>
        </p:nvSpPr>
        <p:spPr bwMode="auto">
          <a:xfrm>
            <a:off x="301625" y="3387600"/>
            <a:ext cx="8532813" cy="22304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00600" algn="l"/>
                <a:tab pos="5657850" algn="l"/>
              </a:tabLst>
              <a:defRPr sz="2400">
                <a:solidFill>
                  <a:schemeClr val="tx1"/>
                </a:solidFill>
                <a:latin typeface="Times New Roman" pitchFamily="18" charset="0"/>
              </a:defRPr>
            </a:lvl1pPr>
            <a:lvl2pPr>
              <a:tabLst>
                <a:tab pos="4800600" algn="l"/>
                <a:tab pos="5657850" algn="l"/>
              </a:tabLst>
              <a:defRPr sz="2400">
                <a:solidFill>
                  <a:schemeClr val="tx1"/>
                </a:solidFill>
                <a:latin typeface="Times New Roman" pitchFamily="18" charset="0"/>
              </a:defRPr>
            </a:lvl2pPr>
            <a:lvl3pPr>
              <a:tabLst>
                <a:tab pos="4800600" algn="l"/>
                <a:tab pos="5657850" algn="l"/>
              </a:tabLst>
              <a:defRPr sz="2400">
                <a:solidFill>
                  <a:schemeClr val="tx1"/>
                </a:solidFill>
                <a:latin typeface="Times New Roman" pitchFamily="18" charset="0"/>
              </a:defRPr>
            </a:lvl3pPr>
            <a:lvl4pPr>
              <a:tabLst>
                <a:tab pos="4800600" algn="l"/>
                <a:tab pos="5657850" algn="l"/>
              </a:tabLst>
              <a:defRPr sz="2400">
                <a:solidFill>
                  <a:schemeClr val="tx1"/>
                </a:solidFill>
                <a:latin typeface="Times New Roman" pitchFamily="18" charset="0"/>
              </a:defRPr>
            </a:lvl4pPr>
            <a:lvl5pPr>
              <a:tabLst>
                <a:tab pos="4800600" algn="l"/>
                <a:tab pos="5657850" algn="l"/>
              </a:tabLst>
              <a:defRPr sz="2400">
                <a:solidFill>
                  <a:schemeClr val="tx1"/>
                </a:solidFill>
                <a:latin typeface="Times New Roman" pitchFamily="18" charset="0"/>
              </a:defRPr>
            </a:lvl5pPr>
            <a:lvl6pPr eaLnBrk="0" fontAlgn="base" hangingPunct="0">
              <a:spcBef>
                <a:spcPct val="0"/>
              </a:spcBef>
              <a:spcAft>
                <a:spcPct val="0"/>
              </a:spcAft>
              <a:tabLst>
                <a:tab pos="4800600" algn="l"/>
                <a:tab pos="5657850" algn="l"/>
              </a:tabLst>
              <a:defRPr sz="2400">
                <a:solidFill>
                  <a:schemeClr val="tx1"/>
                </a:solidFill>
                <a:latin typeface="Times New Roman" pitchFamily="18" charset="0"/>
              </a:defRPr>
            </a:lvl6pPr>
            <a:lvl7pPr eaLnBrk="0" fontAlgn="base" hangingPunct="0">
              <a:spcBef>
                <a:spcPct val="0"/>
              </a:spcBef>
              <a:spcAft>
                <a:spcPct val="0"/>
              </a:spcAft>
              <a:tabLst>
                <a:tab pos="4800600" algn="l"/>
                <a:tab pos="5657850" algn="l"/>
              </a:tabLst>
              <a:defRPr sz="2400">
                <a:solidFill>
                  <a:schemeClr val="tx1"/>
                </a:solidFill>
                <a:latin typeface="Times New Roman" pitchFamily="18" charset="0"/>
              </a:defRPr>
            </a:lvl7pPr>
            <a:lvl8pPr eaLnBrk="0" fontAlgn="base" hangingPunct="0">
              <a:spcBef>
                <a:spcPct val="0"/>
              </a:spcBef>
              <a:spcAft>
                <a:spcPct val="0"/>
              </a:spcAft>
              <a:tabLst>
                <a:tab pos="4800600" algn="l"/>
                <a:tab pos="5657850" algn="l"/>
              </a:tabLst>
              <a:defRPr sz="2400">
                <a:solidFill>
                  <a:schemeClr val="tx1"/>
                </a:solidFill>
                <a:latin typeface="Times New Roman" pitchFamily="18" charset="0"/>
              </a:defRPr>
            </a:lvl8pPr>
            <a:lvl9pPr eaLnBrk="0" fontAlgn="base" hangingPunct="0">
              <a:spcBef>
                <a:spcPct val="0"/>
              </a:spcBef>
              <a:spcAft>
                <a:spcPct val="0"/>
              </a:spcAft>
              <a:tabLst>
                <a:tab pos="4800600" algn="l"/>
                <a:tab pos="5657850"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LGEARN S ASVABC ETHBLACK ETHHISP if MALE==0</a:t>
            </a: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LGEARN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.0693192   .0050101    13.84   0.000     .0594926    .0791459</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ASVABC |   .0868802   .0158177     5.49   0.000     .0558556    .1179047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ETHBLACK |  -.0573509   .0340234    -1.69   0.092    -.1240837    .0093819</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ETHHISP |   .0660998   .0376286     1.76   0.079     -.007704    .1399036</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1.667432   .0739446    22.55   0.000     1.522399    1.812465</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
        <p:nvSpPr>
          <p:cNvPr id="27" name="Text Box 11"/>
          <p:cNvSpPr txBox="1">
            <a:spLocks noChangeArrowheads="1"/>
          </p:cNvSpPr>
          <p:nvPr/>
        </p:nvSpPr>
        <p:spPr bwMode="auto">
          <a:xfrm>
            <a:off x="301625" y="597600"/>
            <a:ext cx="8532813" cy="26114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00600" algn="l"/>
                <a:tab pos="5657850" algn="l"/>
              </a:tabLst>
              <a:defRPr sz="2400">
                <a:solidFill>
                  <a:schemeClr val="tx1"/>
                </a:solidFill>
                <a:latin typeface="Times New Roman" pitchFamily="18" charset="0"/>
              </a:defRPr>
            </a:lvl1pPr>
            <a:lvl2pPr>
              <a:tabLst>
                <a:tab pos="4800600" algn="l"/>
                <a:tab pos="5657850" algn="l"/>
              </a:tabLst>
              <a:defRPr sz="2400">
                <a:solidFill>
                  <a:schemeClr val="tx1"/>
                </a:solidFill>
                <a:latin typeface="Times New Roman" pitchFamily="18" charset="0"/>
              </a:defRPr>
            </a:lvl2pPr>
            <a:lvl3pPr>
              <a:tabLst>
                <a:tab pos="4800600" algn="l"/>
                <a:tab pos="5657850" algn="l"/>
              </a:tabLst>
              <a:defRPr sz="2400">
                <a:solidFill>
                  <a:schemeClr val="tx1"/>
                </a:solidFill>
                <a:latin typeface="Times New Roman" pitchFamily="18" charset="0"/>
              </a:defRPr>
            </a:lvl3pPr>
            <a:lvl4pPr>
              <a:tabLst>
                <a:tab pos="4800600" algn="l"/>
                <a:tab pos="5657850" algn="l"/>
              </a:tabLst>
              <a:defRPr sz="2400">
                <a:solidFill>
                  <a:schemeClr val="tx1"/>
                </a:solidFill>
                <a:latin typeface="Times New Roman" pitchFamily="18" charset="0"/>
              </a:defRPr>
            </a:lvl4pPr>
            <a:lvl5pPr>
              <a:tabLst>
                <a:tab pos="4800600" algn="l"/>
                <a:tab pos="5657850" algn="l"/>
              </a:tabLst>
              <a:defRPr sz="2400">
                <a:solidFill>
                  <a:schemeClr val="tx1"/>
                </a:solidFill>
                <a:latin typeface="Times New Roman" pitchFamily="18" charset="0"/>
              </a:defRPr>
            </a:lvl5pPr>
            <a:lvl6pPr eaLnBrk="0" fontAlgn="base" hangingPunct="0">
              <a:spcBef>
                <a:spcPct val="0"/>
              </a:spcBef>
              <a:spcAft>
                <a:spcPct val="0"/>
              </a:spcAft>
              <a:tabLst>
                <a:tab pos="4800600" algn="l"/>
                <a:tab pos="5657850" algn="l"/>
              </a:tabLst>
              <a:defRPr sz="2400">
                <a:solidFill>
                  <a:schemeClr val="tx1"/>
                </a:solidFill>
                <a:latin typeface="Times New Roman" pitchFamily="18" charset="0"/>
              </a:defRPr>
            </a:lvl6pPr>
            <a:lvl7pPr eaLnBrk="0" fontAlgn="base" hangingPunct="0">
              <a:spcBef>
                <a:spcPct val="0"/>
              </a:spcBef>
              <a:spcAft>
                <a:spcPct val="0"/>
              </a:spcAft>
              <a:tabLst>
                <a:tab pos="4800600" algn="l"/>
                <a:tab pos="5657850" algn="l"/>
              </a:tabLst>
              <a:defRPr sz="2400">
                <a:solidFill>
                  <a:schemeClr val="tx1"/>
                </a:solidFill>
                <a:latin typeface="Times New Roman" pitchFamily="18" charset="0"/>
              </a:defRPr>
            </a:lvl7pPr>
            <a:lvl8pPr eaLnBrk="0" fontAlgn="base" hangingPunct="0">
              <a:spcBef>
                <a:spcPct val="0"/>
              </a:spcBef>
              <a:spcAft>
                <a:spcPct val="0"/>
              </a:spcAft>
              <a:tabLst>
                <a:tab pos="4800600" algn="l"/>
                <a:tab pos="5657850" algn="l"/>
              </a:tabLst>
              <a:defRPr sz="2400">
                <a:solidFill>
                  <a:schemeClr val="tx1"/>
                </a:solidFill>
                <a:latin typeface="Times New Roman" pitchFamily="18" charset="0"/>
              </a:defRPr>
            </a:lvl8pPr>
            <a:lvl9pPr eaLnBrk="0" fontAlgn="base" hangingPunct="0">
              <a:spcBef>
                <a:spcPct val="0"/>
              </a:spcBef>
              <a:spcAft>
                <a:spcPct val="0"/>
              </a:spcAft>
              <a:tabLst>
                <a:tab pos="4800600" algn="l"/>
                <a:tab pos="5657850" algn="l"/>
              </a:tabLst>
              <a:defRPr sz="2400">
                <a:solidFill>
                  <a:schemeClr val="tx1"/>
                </a:solidFill>
                <a:latin typeface="Times New Roman" pitchFamily="18" charset="0"/>
              </a:defRPr>
            </a:lvl9pPr>
          </a:lstStyle>
          <a:p>
            <a:r>
              <a:rPr lang="en-US" sz="1400" b="1" dirty="0" smtClean="0">
                <a:latin typeface="Courier New" pitchFamily="49" charset="0"/>
              </a:rPr>
              <a:t>. </a:t>
            </a:r>
            <a:r>
              <a:rPr lang="en-US" sz="1400" b="1" dirty="0" err="1">
                <a:latin typeface="Courier New" pitchFamily="49" charset="0"/>
              </a:rPr>
              <a:t>heckman</a:t>
            </a:r>
            <a:r>
              <a:rPr lang="en-US" sz="1400" b="1" dirty="0">
                <a:latin typeface="Courier New" pitchFamily="49" charset="0"/>
              </a:rPr>
              <a:t> LGEARN S ASVABC ETHBLACK ETHHISP if MALE==0, select(S AGE CHILDL06 CHILDL16 MARRIED ETHBLACK ETHHISP)</a:t>
            </a: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z    P&gt;|z|     [95% Conf. Interval]</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LGEARN   </a:t>
            </a: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S |   .0892436   .0053972    16.54   0.000     .0786653     .099822</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ASVABC |   .0854717   .0153984     5.55   0.000     .0552913    .1156521</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ETHBLACK |   -.076133    .036416    -2.09   0.037    -.1475071   -.0047589</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ETHHISP |   .0717699   .0406908     1.76   0.078    -.0079826    .1515223</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_cons |   1.239243   .0817525    15.16   0.000     1.079011    1.399475</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48373"/>
            <a:ext cx="9144000" cy="5040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52583" name="Rectangle 7"/>
          <p:cNvSpPr>
            <a:spLocks noChangeArrowheads="1"/>
          </p:cNvSpPr>
          <p:nvPr/>
        </p:nvSpPr>
        <p:spPr bwMode="auto">
          <a:xfrm>
            <a:off x="355600" y="3768725"/>
            <a:ext cx="4665600"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2584"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probit analysis showed that schooling has a highly significant positive effect on labor force participation, controlling for other characteristics such as number of children of school age.</a:t>
            </a:r>
            <a:endParaRPr lang="en-GB" sz="1500" b="1" i="1"/>
          </a:p>
        </p:txBody>
      </p:sp>
      <p:sp>
        <p:nvSpPr>
          <p:cNvPr id="152587" name="Text Box 1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36</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SAMPLE SELECTION BIAS</a:t>
            </a:r>
            <a:endParaRPr lang="en-GB" sz="1600" dirty="0">
              <a:latin typeface="Times New Roman" pitchFamily="18" charset="0"/>
            </a:endParaRPr>
          </a:p>
        </p:txBody>
      </p:sp>
      <p:sp>
        <p:nvSpPr>
          <p:cNvPr id="14" name="Text Box 7"/>
          <p:cNvSpPr txBox="1">
            <a:spLocks noChangeArrowheads="1"/>
          </p:cNvSpPr>
          <p:nvPr/>
        </p:nvSpPr>
        <p:spPr bwMode="auto">
          <a:xfrm>
            <a:off x="301625" y="597600"/>
            <a:ext cx="8532813" cy="49554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00600" algn="l"/>
                <a:tab pos="5657850" algn="l"/>
              </a:tabLst>
              <a:defRPr sz="2400">
                <a:solidFill>
                  <a:schemeClr val="tx1"/>
                </a:solidFill>
                <a:latin typeface="Times New Roman" pitchFamily="18" charset="0"/>
              </a:defRPr>
            </a:lvl1pPr>
            <a:lvl2pPr>
              <a:tabLst>
                <a:tab pos="4800600" algn="l"/>
                <a:tab pos="5657850" algn="l"/>
              </a:tabLst>
              <a:defRPr sz="2400">
                <a:solidFill>
                  <a:schemeClr val="tx1"/>
                </a:solidFill>
                <a:latin typeface="Times New Roman" pitchFamily="18" charset="0"/>
              </a:defRPr>
            </a:lvl2pPr>
            <a:lvl3pPr>
              <a:tabLst>
                <a:tab pos="4800600" algn="l"/>
                <a:tab pos="5657850" algn="l"/>
              </a:tabLst>
              <a:defRPr sz="2400">
                <a:solidFill>
                  <a:schemeClr val="tx1"/>
                </a:solidFill>
                <a:latin typeface="Times New Roman" pitchFamily="18" charset="0"/>
              </a:defRPr>
            </a:lvl3pPr>
            <a:lvl4pPr>
              <a:tabLst>
                <a:tab pos="4800600" algn="l"/>
                <a:tab pos="5657850" algn="l"/>
              </a:tabLst>
              <a:defRPr sz="2400">
                <a:solidFill>
                  <a:schemeClr val="tx1"/>
                </a:solidFill>
                <a:latin typeface="Times New Roman" pitchFamily="18" charset="0"/>
              </a:defRPr>
            </a:lvl4pPr>
            <a:lvl5pPr>
              <a:tabLst>
                <a:tab pos="4800600" algn="l"/>
                <a:tab pos="5657850" algn="l"/>
              </a:tabLst>
              <a:defRPr sz="2400">
                <a:solidFill>
                  <a:schemeClr val="tx1"/>
                </a:solidFill>
                <a:latin typeface="Times New Roman" pitchFamily="18" charset="0"/>
              </a:defRPr>
            </a:lvl5pPr>
            <a:lvl6pPr eaLnBrk="0" fontAlgn="base" hangingPunct="0">
              <a:spcBef>
                <a:spcPct val="0"/>
              </a:spcBef>
              <a:spcAft>
                <a:spcPct val="0"/>
              </a:spcAft>
              <a:tabLst>
                <a:tab pos="4800600" algn="l"/>
                <a:tab pos="5657850" algn="l"/>
              </a:tabLst>
              <a:defRPr sz="2400">
                <a:solidFill>
                  <a:schemeClr val="tx1"/>
                </a:solidFill>
                <a:latin typeface="Times New Roman" pitchFamily="18" charset="0"/>
              </a:defRPr>
            </a:lvl6pPr>
            <a:lvl7pPr eaLnBrk="0" fontAlgn="base" hangingPunct="0">
              <a:spcBef>
                <a:spcPct val="0"/>
              </a:spcBef>
              <a:spcAft>
                <a:spcPct val="0"/>
              </a:spcAft>
              <a:tabLst>
                <a:tab pos="4800600" algn="l"/>
                <a:tab pos="5657850" algn="l"/>
              </a:tabLst>
              <a:defRPr sz="2400">
                <a:solidFill>
                  <a:schemeClr val="tx1"/>
                </a:solidFill>
                <a:latin typeface="Times New Roman" pitchFamily="18" charset="0"/>
              </a:defRPr>
            </a:lvl7pPr>
            <a:lvl8pPr eaLnBrk="0" fontAlgn="base" hangingPunct="0">
              <a:spcBef>
                <a:spcPct val="0"/>
              </a:spcBef>
              <a:spcAft>
                <a:spcPct val="0"/>
              </a:spcAft>
              <a:tabLst>
                <a:tab pos="4800600" algn="l"/>
                <a:tab pos="5657850" algn="l"/>
              </a:tabLst>
              <a:defRPr sz="2400">
                <a:solidFill>
                  <a:schemeClr val="tx1"/>
                </a:solidFill>
                <a:latin typeface="Times New Roman" pitchFamily="18" charset="0"/>
              </a:defRPr>
            </a:lvl8pPr>
            <a:lvl9pPr eaLnBrk="0" fontAlgn="base" hangingPunct="0">
              <a:spcBef>
                <a:spcPct val="0"/>
              </a:spcBef>
              <a:spcAft>
                <a:spcPct val="0"/>
              </a:spcAft>
              <a:tabLst>
                <a:tab pos="4800600" algn="l"/>
                <a:tab pos="5657850"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Heckman </a:t>
            </a:r>
            <a:r>
              <a:rPr lang="en-US" sz="1400" b="1" dirty="0">
                <a:latin typeface="Courier New" pitchFamily="49" charset="0"/>
                <a:cs typeface="Courier New" pitchFamily="49" charset="0"/>
              </a:rPr>
              <a:t>selection model                   </a:t>
            </a: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2108</a:t>
            </a:r>
            <a:endParaRPr lang="en-GB" sz="1400" b="1" dirty="0">
              <a:latin typeface="Courier New" pitchFamily="49" charset="0"/>
              <a:cs typeface="Courier New" pitchFamily="49" charset="0"/>
            </a:endParaRPr>
          </a:p>
          <a:p>
            <a:pPr>
              <a:lnSpc>
                <a:spcPct val="92000"/>
              </a:lnSpc>
            </a:pPr>
            <a:r>
              <a:rPr lang="en-US" sz="1400" b="1" dirty="0">
                <a:latin typeface="Courier New" pitchFamily="49" charset="0"/>
                <a:cs typeface="Courier New" pitchFamily="49" charset="0"/>
              </a:rPr>
              <a:t>(regression model with sample selection)  </a:t>
            </a: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Censored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424</a:t>
            </a:r>
            <a:endParaRPr lang="en-GB" sz="1400" b="1" dirty="0">
              <a:latin typeface="Courier New" pitchFamily="49" charset="0"/>
              <a:cs typeface="Courier New" pitchFamily="49" charset="0"/>
            </a:endParaRPr>
          </a:p>
          <a:p>
            <a:pPr>
              <a:lnSpc>
                <a:spcPct val="92000"/>
              </a:lnSpc>
            </a:pPr>
            <a:r>
              <a:rPr lang="en-US" sz="1400" b="1" dirty="0">
                <a:latin typeface="Courier New" pitchFamily="49" charset="0"/>
                <a:cs typeface="Courier New" pitchFamily="49" charset="0"/>
              </a:rPr>
              <a:t>                                          </a:t>
            </a: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Uncensored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1684</a:t>
            </a:r>
            <a:endParaRPr lang="en-GB" sz="1400" b="1" dirty="0">
              <a:latin typeface="Courier New" pitchFamily="49" charset="0"/>
              <a:cs typeface="Courier New" pitchFamily="49" charset="0"/>
            </a:endParaRPr>
          </a:p>
          <a:p>
            <a:pPr>
              <a:lnSpc>
                <a:spcPct val="92000"/>
              </a:lnSpc>
            </a:pPr>
            <a:r>
              <a:rPr lang="en-US" sz="1400" b="1" dirty="0">
                <a:latin typeface="Courier New" pitchFamily="49" charset="0"/>
                <a:cs typeface="Courier New" pitchFamily="49" charset="0"/>
              </a:rPr>
              <a:t>                                          </a:t>
            </a: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Wald chi2(4)       =    548.60</a:t>
            </a:r>
            <a:endParaRPr lang="en-GB" sz="1400" b="1" dirty="0">
              <a:latin typeface="Courier New" pitchFamily="49" charset="0"/>
              <a:cs typeface="Courier New" pitchFamily="49" charset="0"/>
            </a:endParaRPr>
          </a:p>
          <a:p>
            <a:pPr>
              <a:lnSpc>
                <a:spcPct val="92000"/>
              </a:lnSpc>
            </a:pPr>
            <a:r>
              <a:rPr lang="en-US" sz="1400" b="1" dirty="0">
                <a:latin typeface="Courier New" pitchFamily="49" charset="0"/>
                <a:cs typeface="Courier New" pitchFamily="49" charset="0"/>
              </a:rPr>
              <a:t>Log likelihood = -2109.219                </a:t>
            </a:r>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chi2        =    0.0000</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z    P&gt;|z|     [95% Conf. Interval]</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a:p>
            <a:pPr>
              <a:lnSpc>
                <a:spcPct val="92000"/>
              </a:lnSpc>
            </a:pPr>
            <a:r>
              <a:rPr lang="en-US" sz="1400" b="1" dirty="0">
                <a:latin typeface="Courier New" pitchFamily="49" charset="0"/>
                <a:cs typeface="Courier New" pitchFamily="49" charset="0"/>
              </a:rPr>
              <a:t>LGEARN   </a:t>
            </a: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S |   .0892436   .0053972    16.54   0.000     .0786653     .099822</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ASVABC |   .0854717   .0153984     5.55   0.000     .0552913    .1156521</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ETHBLACK |   -.076133    .036416    -2.09   0.037    -.1475071   -.0047589</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ETHHISP |   .0717699   .0406908     1.76   0.078    -.0079826    .1515223</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_cons |   1.239243   .0817525    15.16   0.000     1.079011    1.399475</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a:p>
            <a:pPr>
              <a:lnSpc>
                <a:spcPct val="92000"/>
              </a:lnSpc>
            </a:pPr>
            <a:r>
              <a:rPr lang="en-US" sz="1400" b="1" dirty="0">
                <a:latin typeface="Courier New" pitchFamily="49" charset="0"/>
                <a:cs typeface="Courier New" pitchFamily="49" charset="0"/>
              </a:rPr>
              <a:t>select   </a:t>
            </a: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S |   .1236225   .0123338    10.02   0.000     .0994487    .1477963</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AGE |  -.0272604    .020521    -1.33   0.184    -.0674808      .01296</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CHILDL06 |   -.270357   .0729746    -3.70   0.000    -.4133847   -.1273294</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CHILDL16 |  -.1280069   .0931055    -1.37   0.169    -.3104903    .0544764</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MARRIED |  -.1884281   .0620828    -3.04   0.002    -.3101082    -.066748</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ETHBLACK |  -.1832257   .0826742    -2.22   0.027     -.345264   -.0211873</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ETHHISP |   .0054732   .0955136     0.06   0.954    -.1817299    .1926764</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_cons |   .1710414   .6149313     0.28   0.781    -1.034202    1.376285</a:t>
            </a:r>
            <a:endParaRPr lang="en-GB" sz="1400" b="1" dirty="0">
              <a:latin typeface="Courier New" pitchFamily="49" charset="0"/>
              <a:cs typeface="Courier New" pitchFamily="49" charset="0"/>
            </a:endParaRPr>
          </a:p>
          <a:p>
            <a:pPr>
              <a:lnSpc>
                <a:spcPct val="92000"/>
              </a:lnSpc>
            </a:pPr>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3608"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If females with higher levels of schooling are relatively keen to work, they will tend to be willing to accept lower wages, controlling for other factors including education, than those who are reluctant to work.</a:t>
            </a:r>
            <a:endParaRPr lang="en-GB" sz="1500" b="1" i="1"/>
          </a:p>
        </p:txBody>
      </p:sp>
      <p:sp>
        <p:nvSpPr>
          <p:cNvPr id="153614" name="Text Box 1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37</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SAMPLE SELECTION BIAS</a:t>
            </a:r>
            <a:endParaRPr lang="en-GB" sz="1600" dirty="0">
              <a:latin typeface="Times New Roman" pitchFamily="18" charset="0"/>
            </a:endParaRPr>
          </a:p>
        </p:txBody>
      </p:sp>
      <p:sp>
        <p:nvSpPr>
          <p:cNvPr id="25" name="Rectangle 5"/>
          <p:cNvSpPr>
            <a:spLocks noChangeArrowheads="1"/>
          </p:cNvSpPr>
          <p:nvPr/>
        </p:nvSpPr>
        <p:spPr bwMode="auto">
          <a:xfrm>
            <a:off x="0" y="3337200"/>
            <a:ext cx="9144000" cy="2250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6" name="Rectangle 5"/>
          <p:cNvSpPr>
            <a:spLocks noChangeArrowheads="1"/>
          </p:cNvSpPr>
          <p:nvPr/>
        </p:nvSpPr>
        <p:spPr bwMode="auto">
          <a:xfrm>
            <a:off x="0" y="548374"/>
            <a:ext cx="9144000" cy="2682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7" name="Rectangle 2"/>
          <p:cNvSpPr>
            <a:spLocks noChangeArrowheads="1"/>
          </p:cNvSpPr>
          <p:nvPr/>
        </p:nvSpPr>
        <p:spPr bwMode="auto">
          <a:xfrm>
            <a:off x="355599" y="637200"/>
            <a:ext cx="8172000" cy="228600"/>
          </a:xfrm>
          <a:prstGeom prst="rect">
            <a:avLst/>
          </a:prstGeom>
          <a:solidFill>
            <a:srgbClr val="DDDDDD"/>
          </a:solidFill>
          <a:ln>
            <a:noFill/>
          </a:ln>
          <a:effectLst/>
          <a:extLst/>
        </p:spPr>
        <p:txBody>
          <a:bodyPr wrap="none" anchor="ctr"/>
          <a:lstStyle/>
          <a:p>
            <a:endParaRPr lang="en-GB"/>
          </a:p>
        </p:txBody>
      </p:sp>
      <p:sp>
        <p:nvSpPr>
          <p:cNvPr id="28" name="Rectangle 3"/>
          <p:cNvSpPr>
            <a:spLocks noChangeArrowheads="1"/>
          </p:cNvSpPr>
          <p:nvPr/>
        </p:nvSpPr>
        <p:spPr bwMode="auto">
          <a:xfrm>
            <a:off x="355600" y="853200"/>
            <a:ext cx="3675063"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9" name="Rectangle 12"/>
          <p:cNvSpPr>
            <a:spLocks noChangeArrowheads="1"/>
          </p:cNvSpPr>
          <p:nvPr/>
        </p:nvSpPr>
        <p:spPr bwMode="auto">
          <a:xfrm>
            <a:off x="355600" y="3427200"/>
            <a:ext cx="530225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0" name="Rectangle 10"/>
          <p:cNvSpPr>
            <a:spLocks noChangeArrowheads="1"/>
          </p:cNvSpPr>
          <p:nvPr/>
        </p:nvSpPr>
        <p:spPr bwMode="auto">
          <a:xfrm>
            <a:off x="355600" y="4266000"/>
            <a:ext cx="4665600"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1" name="Rectangle 9"/>
          <p:cNvSpPr>
            <a:spLocks noChangeArrowheads="1"/>
          </p:cNvSpPr>
          <p:nvPr/>
        </p:nvSpPr>
        <p:spPr bwMode="auto">
          <a:xfrm>
            <a:off x="355600" y="1908000"/>
            <a:ext cx="4665600"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2" name="Text Box 11"/>
          <p:cNvSpPr txBox="1">
            <a:spLocks noChangeArrowheads="1"/>
          </p:cNvSpPr>
          <p:nvPr/>
        </p:nvSpPr>
        <p:spPr bwMode="auto">
          <a:xfrm>
            <a:off x="301625" y="3387600"/>
            <a:ext cx="8532813" cy="22304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00600" algn="l"/>
                <a:tab pos="5657850" algn="l"/>
              </a:tabLst>
              <a:defRPr sz="2400">
                <a:solidFill>
                  <a:schemeClr val="tx1"/>
                </a:solidFill>
                <a:latin typeface="Times New Roman" pitchFamily="18" charset="0"/>
              </a:defRPr>
            </a:lvl1pPr>
            <a:lvl2pPr>
              <a:tabLst>
                <a:tab pos="4800600" algn="l"/>
                <a:tab pos="5657850" algn="l"/>
              </a:tabLst>
              <a:defRPr sz="2400">
                <a:solidFill>
                  <a:schemeClr val="tx1"/>
                </a:solidFill>
                <a:latin typeface="Times New Roman" pitchFamily="18" charset="0"/>
              </a:defRPr>
            </a:lvl2pPr>
            <a:lvl3pPr>
              <a:tabLst>
                <a:tab pos="4800600" algn="l"/>
                <a:tab pos="5657850" algn="l"/>
              </a:tabLst>
              <a:defRPr sz="2400">
                <a:solidFill>
                  <a:schemeClr val="tx1"/>
                </a:solidFill>
                <a:latin typeface="Times New Roman" pitchFamily="18" charset="0"/>
              </a:defRPr>
            </a:lvl3pPr>
            <a:lvl4pPr>
              <a:tabLst>
                <a:tab pos="4800600" algn="l"/>
                <a:tab pos="5657850" algn="l"/>
              </a:tabLst>
              <a:defRPr sz="2400">
                <a:solidFill>
                  <a:schemeClr val="tx1"/>
                </a:solidFill>
                <a:latin typeface="Times New Roman" pitchFamily="18" charset="0"/>
              </a:defRPr>
            </a:lvl4pPr>
            <a:lvl5pPr>
              <a:tabLst>
                <a:tab pos="4800600" algn="l"/>
                <a:tab pos="5657850" algn="l"/>
              </a:tabLst>
              <a:defRPr sz="2400">
                <a:solidFill>
                  <a:schemeClr val="tx1"/>
                </a:solidFill>
                <a:latin typeface="Times New Roman" pitchFamily="18" charset="0"/>
              </a:defRPr>
            </a:lvl5pPr>
            <a:lvl6pPr eaLnBrk="0" fontAlgn="base" hangingPunct="0">
              <a:spcBef>
                <a:spcPct val="0"/>
              </a:spcBef>
              <a:spcAft>
                <a:spcPct val="0"/>
              </a:spcAft>
              <a:tabLst>
                <a:tab pos="4800600" algn="l"/>
                <a:tab pos="5657850" algn="l"/>
              </a:tabLst>
              <a:defRPr sz="2400">
                <a:solidFill>
                  <a:schemeClr val="tx1"/>
                </a:solidFill>
                <a:latin typeface="Times New Roman" pitchFamily="18" charset="0"/>
              </a:defRPr>
            </a:lvl6pPr>
            <a:lvl7pPr eaLnBrk="0" fontAlgn="base" hangingPunct="0">
              <a:spcBef>
                <a:spcPct val="0"/>
              </a:spcBef>
              <a:spcAft>
                <a:spcPct val="0"/>
              </a:spcAft>
              <a:tabLst>
                <a:tab pos="4800600" algn="l"/>
                <a:tab pos="5657850" algn="l"/>
              </a:tabLst>
              <a:defRPr sz="2400">
                <a:solidFill>
                  <a:schemeClr val="tx1"/>
                </a:solidFill>
                <a:latin typeface="Times New Roman" pitchFamily="18" charset="0"/>
              </a:defRPr>
            </a:lvl7pPr>
            <a:lvl8pPr eaLnBrk="0" fontAlgn="base" hangingPunct="0">
              <a:spcBef>
                <a:spcPct val="0"/>
              </a:spcBef>
              <a:spcAft>
                <a:spcPct val="0"/>
              </a:spcAft>
              <a:tabLst>
                <a:tab pos="4800600" algn="l"/>
                <a:tab pos="5657850" algn="l"/>
              </a:tabLst>
              <a:defRPr sz="2400">
                <a:solidFill>
                  <a:schemeClr val="tx1"/>
                </a:solidFill>
                <a:latin typeface="Times New Roman" pitchFamily="18" charset="0"/>
              </a:defRPr>
            </a:lvl8pPr>
            <a:lvl9pPr eaLnBrk="0" fontAlgn="base" hangingPunct="0">
              <a:spcBef>
                <a:spcPct val="0"/>
              </a:spcBef>
              <a:spcAft>
                <a:spcPct val="0"/>
              </a:spcAft>
              <a:tabLst>
                <a:tab pos="4800600" algn="l"/>
                <a:tab pos="5657850"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LGEARN S ASVABC ETHBLACK ETHHISP if MALE==0</a:t>
            </a: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LGEARN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.0693192   .0050101    13.84   0.000     .0594926    .0791459</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ASVABC |   .0868802   .0158177     5.49   0.000     .0558556    .1179047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ETHBLACK |  -.0573509   .0340234    -1.69   0.092    -.1240837    .0093819</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ETHHISP |   .0660998   .0376286     1.76   0.079     -.007704    .1399036</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1.667432   .0739446    22.55   0.000     1.522399    1.812465</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
        <p:nvSpPr>
          <p:cNvPr id="33" name="Text Box 11"/>
          <p:cNvSpPr txBox="1">
            <a:spLocks noChangeArrowheads="1"/>
          </p:cNvSpPr>
          <p:nvPr/>
        </p:nvSpPr>
        <p:spPr bwMode="auto">
          <a:xfrm>
            <a:off x="301625" y="597600"/>
            <a:ext cx="8532813" cy="26114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00600" algn="l"/>
                <a:tab pos="5657850" algn="l"/>
              </a:tabLst>
              <a:defRPr sz="2400">
                <a:solidFill>
                  <a:schemeClr val="tx1"/>
                </a:solidFill>
                <a:latin typeface="Times New Roman" pitchFamily="18" charset="0"/>
              </a:defRPr>
            </a:lvl1pPr>
            <a:lvl2pPr>
              <a:tabLst>
                <a:tab pos="4800600" algn="l"/>
                <a:tab pos="5657850" algn="l"/>
              </a:tabLst>
              <a:defRPr sz="2400">
                <a:solidFill>
                  <a:schemeClr val="tx1"/>
                </a:solidFill>
                <a:latin typeface="Times New Roman" pitchFamily="18" charset="0"/>
              </a:defRPr>
            </a:lvl2pPr>
            <a:lvl3pPr>
              <a:tabLst>
                <a:tab pos="4800600" algn="l"/>
                <a:tab pos="5657850" algn="l"/>
              </a:tabLst>
              <a:defRPr sz="2400">
                <a:solidFill>
                  <a:schemeClr val="tx1"/>
                </a:solidFill>
                <a:latin typeface="Times New Roman" pitchFamily="18" charset="0"/>
              </a:defRPr>
            </a:lvl3pPr>
            <a:lvl4pPr>
              <a:tabLst>
                <a:tab pos="4800600" algn="l"/>
                <a:tab pos="5657850" algn="l"/>
              </a:tabLst>
              <a:defRPr sz="2400">
                <a:solidFill>
                  <a:schemeClr val="tx1"/>
                </a:solidFill>
                <a:latin typeface="Times New Roman" pitchFamily="18" charset="0"/>
              </a:defRPr>
            </a:lvl4pPr>
            <a:lvl5pPr>
              <a:tabLst>
                <a:tab pos="4800600" algn="l"/>
                <a:tab pos="5657850" algn="l"/>
              </a:tabLst>
              <a:defRPr sz="2400">
                <a:solidFill>
                  <a:schemeClr val="tx1"/>
                </a:solidFill>
                <a:latin typeface="Times New Roman" pitchFamily="18" charset="0"/>
              </a:defRPr>
            </a:lvl5pPr>
            <a:lvl6pPr eaLnBrk="0" fontAlgn="base" hangingPunct="0">
              <a:spcBef>
                <a:spcPct val="0"/>
              </a:spcBef>
              <a:spcAft>
                <a:spcPct val="0"/>
              </a:spcAft>
              <a:tabLst>
                <a:tab pos="4800600" algn="l"/>
                <a:tab pos="5657850" algn="l"/>
              </a:tabLst>
              <a:defRPr sz="2400">
                <a:solidFill>
                  <a:schemeClr val="tx1"/>
                </a:solidFill>
                <a:latin typeface="Times New Roman" pitchFamily="18" charset="0"/>
              </a:defRPr>
            </a:lvl6pPr>
            <a:lvl7pPr eaLnBrk="0" fontAlgn="base" hangingPunct="0">
              <a:spcBef>
                <a:spcPct val="0"/>
              </a:spcBef>
              <a:spcAft>
                <a:spcPct val="0"/>
              </a:spcAft>
              <a:tabLst>
                <a:tab pos="4800600" algn="l"/>
                <a:tab pos="5657850" algn="l"/>
              </a:tabLst>
              <a:defRPr sz="2400">
                <a:solidFill>
                  <a:schemeClr val="tx1"/>
                </a:solidFill>
                <a:latin typeface="Times New Roman" pitchFamily="18" charset="0"/>
              </a:defRPr>
            </a:lvl7pPr>
            <a:lvl8pPr eaLnBrk="0" fontAlgn="base" hangingPunct="0">
              <a:spcBef>
                <a:spcPct val="0"/>
              </a:spcBef>
              <a:spcAft>
                <a:spcPct val="0"/>
              </a:spcAft>
              <a:tabLst>
                <a:tab pos="4800600" algn="l"/>
                <a:tab pos="5657850" algn="l"/>
              </a:tabLst>
              <a:defRPr sz="2400">
                <a:solidFill>
                  <a:schemeClr val="tx1"/>
                </a:solidFill>
                <a:latin typeface="Times New Roman" pitchFamily="18" charset="0"/>
              </a:defRPr>
            </a:lvl8pPr>
            <a:lvl9pPr eaLnBrk="0" fontAlgn="base" hangingPunct="0">
              <a:spcBef>
                <a:spcPct val="0"/>
              </a:spcBef>
              <a:spcAft>
                <a:spcPct val="0"/>
              </a:spcAft>
              <a:tabLst>
                <a:tab pos="4800600" algn="l"/>
                <a:tab pos="5657850" algn="l"/>
              </a:tabLst>
              <a:defRPr sz="2400">
                <a:solidFill>
                  <a:schemeClr val="tx1"/>
                </a:solidFill>
                <a:latin typeface="Times New Roman" pitchFamily="18" charset="0"/>
              </a:defRPr>
            </a:lvl9pPr>
          </a:lstStyle>
          <a:p>
            <a:r>
              <a:rPr lang="en-US" sz="1400" b="1" dirty="0" smtClean="0">
                <a:latin typeface="Courier New" pitchFamily="49" charset="0"/>
              </a:rPr>
              <a:t>. </a:t>
            </a:r>
            <a:r>
              <a:rPr lang="en-US" sz="1400" b="1" dirty="0" err="1">
                <a:latin typeface="Courier New" pitchFamily="49" charset="0"/>
              </a:rPr>
              <a:t>heckman</a:t>
            </a:r>
            <a:r>
              <a:rPr lang="en-US" sz="1400" b="1" dirty="0">
                <a:latin typeface="Courier New" pitchFamily="49" charset="0"/>
              </a:rPr>
              <a:t> LGEARN S ASVABC ETHBLACK ETHHISP if MALE==0, select(S AGE CHILDL06 CHILDL16 MARRIED ETHBLACK ETHHISP)</a:t>
            </a: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z    P&gt;|z|     [95% Conf. Interval]</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LGEARN   </a:t>
            </a: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S |   .0892436   .0053972    16.54   0.000     .0786653     .099822</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ASVABC |   .0854717   .0153984     5.55   0.000     .0552913    .1156521</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ETHBLACK |   -.076133    .036416    -2.09   0.037    -.1475071   -.0047589</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ETHHISP |   .0717699   .0406908     1.76   0.078    -.0079826    .1515223</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_cons |   1.239243   .0817525    15.16   0.000     1.079011    1.399475</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4632"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Hence the wages of more-educated females will tend not to reflect the full value of education in the market place.  The least squares regression does not take account of this, and hence the estimate of the return to schooling is lower.</a:t>
            </a:r>
            <a:endParaRPr lang="en-GB" sz="1500" b="1" i="1" dirty="0"/>
          </a:p>
        </p:txBody>
      </p:sp>
      <p:sp>
        <p:nvSpPr>
          <p:cNvPr id="154638" name="Text Box 1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38</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SAMPLE SELECTION BIAS</a:t>
            </a:r>
            <a:endParaRPr lang="en-GB" sz="1600" dirty="0">
              <a:latin typeface="Times New Roman" pitchFamily="18" charset="0"/>
            </a:endParaRPr>
          </a:p>
        </p:txBody>
      </p:sp>
      <p:sp>
        <p:nvSpPr>
          <p:cNvPr id="21" name="Rectangle 5"/>
          <p:cNvSpPr>
            <a:spLocks noChangeArrowheads="1"/>
          </p:cNvSpPr>
          <p:nvPr/>
        </p:nvSpPr>
        <p:spPr bwMode="auto">
          <a:xfrm>
            <a:off x="0" y="3337200"/>
            <a:ext cx="9144000" cy="2250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2" name="Rectangle 5"/>
          <p:cNvSpPr>
            <a:spLocks noChangeArrowheads="1"/>
          </p:cNvSpPr>
          <p:nvPr/>
        </p:nvSpPr>
        <p:spPr bwMode="auto">
          <a:xfrm>
            <a:off x="0" y="548374"/>
            <a:ext cx="9144000" cy="2682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3" name="Rectangle 2"/>
          <p:cNvSpPr>
            <a:spLocks noChangeArrowheads="1"/>
          </p:cNvSpPr>
          <p:nvPr/>
        </p:nvSpPr>
        <p:spPr bwMode="auto">
          <a:xfrm>
            <a:off x="355599" y="637200"/>
            <a:ext cx="8172000" cy="228600"/>
          </a:xfrm>
          <a:prstGeom prst="rect">
            <a:avLst/>
          </a:prstGeom>
          <a:solidFill>
            <a:srgbClr val="DDDDDD"/>
          </a:solidFill>
          <a:ln>
            <a:noFill/>
          </a:ln>
          <a:effectLst/>
          <a:extLst/>
        </p:spPr>
        <p:txBody>
          <a:bodyPr wrap="none" anchor="ctr"/>
          <a:lstStyle/>
          <a:p>
            <a:endParaRPr lang="en-GB"/>
          </a:p>
        </p:txBody>
      </p:sp>
      <p:sp>
        <p:nvSpPr>
          <p:cNvPr id="24" name="Rectangle 3"/>
          <p:cNvSpPr>
            <a:spLocks noChangeArrowheads="1"/>
          </p:cNvSpPr>
          <p:nvPr/>
        </p:nvSpPr>
        <p:spPr bwMode="auto">
          <a:xfrm>
            <a:off x="355600" y="853200"/>
            <a:ext cx="3675063"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 name="Rectangle 12"/>
          <p:cNvSpPr>
            <a:spLocks noChangeArrowheads="1"/>
          </p:cNvSpPr>
          <p:nvPr/>
        </p:nvSpPr>
        <p:spPr bwMode="auto">
          <a:xfrm>
            <a:off x="355600" y="3427200"/>
            <a:ext cx="530225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0" name="Rectangle 10"/>
          <p:cNvSpPr>
            <a:spLocks noChangeArrowheads="1"/>
          </p:cNvSpPr>
          <p:nvPr/>
        </p:nvSpPr>
        <p:spPr bwMode="auto">
          <a:xfrm>
            <a:off x="355600" y="4266000"/>
            <a:ext cx="4665600"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1" name="Rectangle 9"/>
          <p:cNvSpPr>
            <a:spLocks noChangeArrowheads="1"/>
          </p:cNvSpPr>
          <p:nvPr/>
        </p:nvSpPr>
        <p:spPr bwMode="auto">
          <a:xfrm>
            <a:off x="355600" y="1908000"/>
            <a:ext cx="4665600"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8" name="Text Box 11"/>
          <p:cNvSpPr txBox="1">
            <a:spLocks noChangeArrowheads="1"/>
          </p:cNvSpPr>
          <p:nvPr/>
        </p:nvSpPr>
        <p:spPr bwMode="auto">
          <a:xfrm>
            <a:off x="301625" y="3387600"/>
            <a:ext cx="8532813" cy="22304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00600" algn="l"/>
                <a:tab pos="5657850" algn="l"/>
              </a:tabLst>
              <a:defRPr sz="2400">
                <a:solidFill>
                  <a:schemeClr val="tx1"/>
                </a:solidFill>
                <a:latin typeface="Times New Roman" pitchFamily="18" charset="0"/>
              </a:defRPr>
            </a:lvl1pPr>
            <a:lvl2pPr>
              <a:tabLst>
                <a:tab pos="4800600" algn="l"/>
                <a:tab pos="5657850" algn="l"/>
              </a:tabLst>
              <a:defRPr sz="2400">
                <a:solidFill>
                  <a:schemeClr val="tx1"/>
                </a:solidFill>
                <a:latin typeface="Times New Roman" pitchFamily="18" charset="0"/>
              </a:defRPr>
            </a:lvl2pPr>
            <a:lvl3pPr>
              <a:tabLst>
                <a:tab pos="4800600" algn="l"/>
                <a:tab pos="5657850" algn="l"/>
              </a:tabLst>
              <a:defRPr sz="2400">
                <a:solidFill>
                  <a:schemeClr val="tx1"/>
                </a:solidFill>
                <a:latin typeface="Times New Roman" pitchFamily="18" charset="0"/>
              </a:defRPr>
            </a:lvl3pPr>
            <a:lvl4pPr>
              <a:tabLst>
                <a:tab pos="4800600" algn="l"/>
                <a:tab pos="5657850" algn="l"/>
              </a:tabLst>
              <a:defRPr sz="2400">
                <a:solidFill>
                  <a:schemeClr val="tx1"/>
                </a:solidFill>
                <a:latin typeface="Times New Roman" pitchFamily="18" charset="0"/>
              </a:defRPr>
            </a:lvl4pPr>
            <a:lvl5pPr>
              <a:tabLst>
                <a:tab pos="4800600" algn="l"/>
                <a:tab pos="5657850" algn="l"/>
              </a:tabLst>
              <a:defRPr sz="2400">
                <a:solidFill>
                  <a:schemeClr val="tx1"/>
                </a:solidFill>
                <a:latin typeface="Times New Roman" pitchFamily="18" charset="0"/>
              </a:defRPr>
            </a:lvl5pPr>
            <a:lvl6pPr eaLnBrk="0" fontAlgn="base" hangingPunct="0">
              <a:spcBef>
                <a:spcPct val="0"/>
              </a:spcBef>
              <a:spcAft>
                <a:spcPct val="0"/>
              </a:spcAft>
              <a:tabLst>
                <a:tab pos="4800600" algn="l"/>
                <a:tab pos="5657850" algn="l"/>
              </a:tabLst>
              <a:defRPr sz="2400">
                <a:solidFill>
                  <a:schemeClr val="tx1"/>
                </a:solidFill>
                <a:latin typeface="Times New Roman" pitchFamily="18" charset="0"/>
              </a:defRPr>
            </a:lvl6pPr>
            <a:lvl7pPr eaLnBrk="0" fontAlgn="base" hangingPunct="0">
              <a:spcBef>
                <a:spcPct val="0"/>
              </a:spcBef>
              <a:spcAft>
                <a:spcPct val="0"/>
              </a:spcAft>
              <a:tabLst>
                <a:tab pos="4800600" algn="l"/>
                <a:tab pos="5657850" algn="l"/>
              </a:tabLst>
              <a:defRPr sz="2400">
                <a:solidFill>
                  <a:schemeClr val="tx1"/>
                </a:solidFill>
                <a:latin typeface="Times New Roman" pitchFamily="18" charset="0"/>
              </a:defRPr>
            </a:lvl7pPr>
            <a:lvl8pPr eaLnBrk="0" fontAlgn="base" hangingPunct="0">
              <a:spcBef>
                <a:spcPct val="0"/>
              </a:spcBef>
              <a:spcAft>
                <a:spcPct val="0"/>
              </a:spcAft>
              <a:tabLst>
                <a:tab pos="4800600" algn="l"/>
                <a:tab pos="5657850" algn="l"/>
              </a:tabLst>
              <a:defRPr sz="2400">
                <a:solidFill>
                  <a:schemeClr val="tx1"/>
                </a:solidFill>
                <a:latin typeface="Times New Roman" pitchFamily="18" charset="0"/>
              </a:defRPr>
            </a:lvl8pPr>
            <a:lvl9pPr eaLnBrk="0" fontAlgn="base" hangingPunct="0">
              <a:spcBef>
                <a:spcPct val="0"/>
              </a:spcBef>
              <a:spcAft>
                <a:spcPct val="0"/>
              </a:spcAft>
              <a:tabLst>
                <a:tab pos="4800600" algn="l"/>
                <a:tab pos="5657850"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LGEARN S ASVABC ETHBLACK ETHHISP if MALE==0</a:t>
            </a: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LGEARN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.0693192   .0050101    13.84   0.000     .0594926    .0791459</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ASVABC |   .0868802   .0158177     5.49   0.000     .0558556    .1179047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ETHBLACK |  -.0573509   .0340234    -1.69   0.092    -.1240837    .0093819</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ETHHISP |   .0660998   .0376286     1.76   0.079     -.007704    .1399036</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1.667432   .0739446    22.55   0.000     1.522399    1.812465</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
        <p:nvSpPr>
          <p:cNvPr id="29" name="Text Box 11"/>
          <p:cNvSpPr txBox="1">
            <a:spLocks noChangeArrowheads="1"/>
          </p:cNvSpPr>
          <p:nvPr/>
        </p:nvSpPr>
        <p:spPr bwMode="auto">
          <a:xfrm>
            <a:off x="301625" y="597600"/>
            <a:ext cx="8532813" cy="26114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00600" algn="l"/>
                <a:tab pos="5657850" algn="l"/>
              </a:tabLst>
              <a:defRPr sz="2400">
                <a:solidFill>
                  <a:schemeClr val="tx1"/>
                </a:solidFill>
                <a:latin typeface="Times New Roman" pitchFamily="18" charset="0"/>
              </a:defRPr>
            </a:lvl1pPr>
            <a:lvl2pPr>
              <a:tabLst>
                <a:tab pos="4800600" algn="l"/>
                <a:tab pos="5657850" algn="l"/>
              </a:tabLst>
              <a:defRPr sz="2400">
                <a:solidFill>
                  <a:schemeClr val="tx1"/>
                </a:solidFill>
                <a:latin typeface="Times New Roman" pitchFamily="18" charset="0"/>
              </a:defRPr>
            </a:lvl2pPr>
            <a:lvl3pPr>
              <a:tabLst>
                <a:tab pos="4800600" algn="l"/>
                <a:tab pos="5657850" algn="l"/>
              </a:tabLst>
              <a:defRPr sz="2400">
                <a:solidFill>
                  <a:schemeClr val="tx1"/>
                </a:solidFill>
                <a:latin typeface="Times New Roman" pitchFamily="18" charset="0"/>
              </a:defRPr>
            </a:lvl3pPr>
            <a:lvl4pPr>
              <a:tabLst>
                <a:tab pos="4800600" algn="l"/>
                <a:tab pos="5657850" algn="l"/>
              </a:tabLst>
              <a:defRPr sz="2400">
                <a:solidFill>
                  <a:schemeClr val="tx1"/>
                </a:solidFill>
                <a:latin typeface="Times New Roman" pitchFamily="18" charset="0"/>
              </a:defRPr>
            </a:lvl4pPr>
            <a:lvl5pPr>
              <a:tabLst>
                <a:tab pos="4800600" algn="l"/>
                <a:tab pos="5657850" algn="l"/>
              </a:tabLst>
              <a:defRPr sz="2400">
                <a:solidFill>
                  <a:schemeClr val="tx1"/>
                </a:solidFill>
                <a:latin typeface="Times New Roman" pitchFamily="18" charset="0"/>
              </a:defRPr>
            </a:lvl5pPr>
            <a:lvl6pPr eaLnBrk="0" fontAlgn="base" hangingPunct="0">
              <a:spcBef>
                <a:spcPct val="0"/>
              </a:spcBef>
              <a:spcAft>
                <a:spcPct val="0"/>
              </a:spcAft>
              <a:tabLst>
                <a:tab pos="4800600" algn="l"/>
                <a:tab pos="5657850" algn="l"/>
              </a:tabLst>
              <a:defRPr sz="2400">
                <a:solidFill>
                  <a:schemeClr val="tx1"/>
                </a:solidFill>
                <a:latin typeface="Times New Roman" pitchFamily="18" charset="0"/>
              </a:defRPr>
            </a:lvl6pPr>
            <a:lvl7pPr eaLnBrk="0" fontAlgn="base" hangingPunct="0">
              <a:spcBef>
                <a:spcPct val="0"/>
              </a:spcBef>
              <a:spcAft>
                <a:spcPct val="0"/>
              </a:spcAft>
              <a:tabLst>
                <a:tab pos="4800600" algn="l"/>
                <a:tab pos="5657850" algn="l"/>
              </a:tabLst>
              <a:defRPr sz="2400">
                <a:solidFill>
                  <a:schemeClr val="tx1"/>
                </a:solidFill>
                <a:latin typeface="Times New Roman" pitchFamily="18" charset="0"/>
              </a:defRPr>
            </a:lvl7pPr>
            <a:lvl8pPr eaLnBrk="0" fontAlgn="base" hangingPunct="0">
              <a:spcBef>
                <a:spcPct val="0"/>
              </a:spcBef>
              <a:spcAft>
                <a:spcPct val="0"/>
              </a:spcAft>
              <a:tabLst>
                <a:tab pos="4800600" algn="l"/>
                <a:tab pos="5657850" algn="l"/>
              </a:tabLst>
              <a:defRPr sz="2400">
                <a:solidFill>
                  <a:schemeClr val="tx1"/>
                </a:solidFill>
                <a:latin typeface="Times New Roman" pitchFamily="18" charset="0"/>
              </a:defRPr>
            </a:lvl8pPr>
            <a:lvl9pPr eaLnBrk="0" fontAlgn="base" hangingPunct="0">
              <a:spcBef>
                <a:spcPct val="0"/>
              </a:spcBef>
              <a:spcAft>
                <a:spcPct val="0"/>
              </a:spcAft>
              <a:tabLst>
                <a:tab pos="4800600" algn="l"/>
                <a:tab pos="5657850" algn="l"/>
              </a:tabLst>
              <a:defRPr sz="2400">
                <a:solidFill>
                  <a:schemeClr val="tx1"/>
                </a:solidFill>
                <a:latin typeface="Times New Roman" pitchFamily="18" charset="0"/>
              </a:defRPr>
            </a:lvl9pPr>
          </a:lstStyle>
          <a:p>
            <a:r>
              <a:rPr lang="en-US" sz="1400" b="1" dirty="0" smtClean="0">
                <a:latin typeface="Courier New" pitchFamily="49" charset="0"/>
              </a:rPr>
              <a:t>. </a:t>
            </a:r>
            <a:r>
              <a:rPr lang="en-US" sz="1400" b="1" dirty="0" err="1">
                <a:latin typeface="Courier New" pitchFamily="49" charset="0"/>
              </a:rPr>
              <a:t>heckman</a:t>
            </a:r>
            <a:r>
              <a:rPr lang="en-US" sz="1400" b="1" dirty="0">
                <a:latin typeface="Courier New" pitchFamily="49" charset="0"/>
              </a:rPr>
              <a:t> LGEARN S ASVABC ETHBLACK ETHHISP if MALE==0, select(S AGE CHILDL06 CHILDL16 MARRIED ETHBLACK ETHHISP)</a:t>
            </a: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z    P&gt;|z|     [95% Conf. Interval]</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LGEARN   </a:t>
            </a: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S |   .0892436   .0053972    16.54   0.000     .0786653     .099822</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ASVABC |   .0854717   .0153984     5.55   0.000     .0552913    .1156521</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ETHBLACK |   -.076133    .036416    -2.09   0.037    -.1475071   -.0047589</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ETHHISP |   .0717699   .0406908     1.76   0.078    -.0079826    .1515223</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_cons |   1.239243   .0817525    15.16   0.000     1.079011    1.399475</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0838" name="Text Box 6"/>
          <p:cNvSpPr txBox="1">
            <a:spLocks noChangeArrowheads="1"/>
          </p:cNvSpPr>
          <p:nvPr/>
        </p:nvSpPr>
        <p:spPr bwMode="auto">
          <a:xfrm>
            <a:off x="301625" y="455613"/>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00600" algn="l"/>
                <a:tab pos="5657850" algn="l"/>
              </a:tabLst>
              <a:defRPr sz="2400">
                <a:solidFill>
                  <a:schemeClr val="tx1"/>
                </a:solidFill>
                <a:latin typeface="Times New Roman" pitchFamily="18" charset="0"/>
              </a:defRPr>
            </a:lvl1pPr>
            <a:lvl2pPr>
              <a:tabLst>
                <a:tab pos="4800600" algn="l"/>
                <a:tab pos="5657850" algn="l"/>
              </a:tabLst>
              <a:defRPr sz="2400">
                <a:solidFill>
                  <a:schemeClr val="tx1"/>
                </a:solidFill>
                <a:latin typeface="Times New Roman" pitchFamily="18" charset="0"/>
              </a:defRPr>
            </a:lvl2pPr>
            <a:lvl3pPr>
              <a:tabLst>
                <a:tab pos="4800600" algn="l"/>
                <a:tab pos="5657850" algn="l"/>
              </a:tabLst>
              <a:defRPr sz="2400">
                <a:solidFill>
                  <a:schemeClr val="tx1"/>
                </a:solidFill>
                <a:latin typeface="Times New Roman" pitchFamily="18" charset="0"/>
              </a:defRPr>
            </a:lvl3pPr>
            <a:lvl4pPr>
              <a:tabLst>
                <a:tab pos="4800600" algn="l"/>
                <a:tab pos="5657850" algn="l"/>
              </a:tabLst>
              <a:defRPr sz="2400">
                <a:solidFill>
                  <a:schemeClr val="tx1"/>
                </a:solidFill>
                <a:latin typeface="Times New Roman" pitchFamily="18" charset="0"/>
              </a:defRPr>
            </a:lvl4pPr>
            <a:lvl5pPr>
              <a:tabLst>
                <a:tab pos="4800600" algn="l"/>
                <a:tab pos="5657850" algn="l"/>
              </a:tabLst>
              <a:defRPr sz="2400">
                <a:solidFill>
                  <a:schemeClr val="tx1"/>
                </a:solidFill>
                <a:latin typeface="Times New Roman" pitchFamily="18" charset="0"/>
              </a:defRPr>
            </a:lvl5pPr>
            <a:lvl6pPr eaLnBrk="0" fontAlgn="base" hangingPunct="0">
              <a:spcBef>
                <a:spcPct val="0"/>
              </a:spcBef>
              <a:spcAft>
                <a:spcPct val="0"/>
              </a:spcAft>
              <a:tabLst>
                <a:tab pos="4800600" algn="l"/>
                <a:tab pos="5657850" algn="l"/>
              </a:tabLst>
              <a:defRPr sz="2400">
                <a:solidFill>
                  <a:schemeClr val="tx1"/>
                </a:solidFill>
                <a:latin typeface="Times New Roman" pitchFamily="18" charset="0"/>
              </a:defRPr>
            </a:lvl6pPr>
            <a:lvl7pPr eaLnBrk="0" fontAlgn="base" hangingPunct="0">
              <a:spcBef>
                <a:spcPct val="0"/>
              </a:spcBef>
              <a:spcAft>
                <a:spcPct val="0"/>
              </a:spcAft>
              <a:tabLst>
                <a:tab pos="4800600" algn="l"/>
                <a:tab pos="5657850" algn="l"/>
              </a:tabLst>
              <a:defRPr sz="2400">
                <a:solidFill>
                  <a:schemeClr val="tx1"/>
                </a:solidFill>
                <a:latin typeface="Times New Roman" pitchFamily="18" charset="0"/>
              </a:defRPr>
            </a:lvl7pPr>
            <a:lvl8pPr eaLnBrk="0" fontAlgn="base" hangingPunct="0">
              <a:spcBef>
                <a:spcPct val="0"/>
              </a:spcBef>
              <a:spcAft>
                <a:spcPct val="0"/>
              </a:spcAft>
              <a:tabLst>
                <a:tab pos="4800600" algn="l"/>
                <a:tab pos="5657850" algn="l"/>
              </a:tabLst>
              <a:defRPr sz="2400">
                <a:solidFill>
                  <a:schemeClr val="tx1"/>
                </a:solidFill>
                <a:latin typeface="Times New Roman" pitchFamily="18" charset="0"/>
              </a:defRPr>
            </a:lvl8pPr>
            <a:lvl9pPr eaLnBrk="0" fontAlgn="base" hangingPunct="0">
              <a:spcBef>
                <a:spcPct val="0"/>
              </a:spcBef>
              <a:spcAft>
                <a:spcPct val="0"/>
              </a:spcAft>
              <a:tabLst>
                <a:tab pos="4800600" algn="l"/>
                <a:tab pos="5657850" algn="l"/>
              </a:tabLst>
              <a:defRPr sz="2400">
                <a:solidFill>
                  <a:schemeClr val="tx1"/>
                </a:solidFill>
                <a:latin typeface="Times New Roman" pitchFamily="18" charset="0"/>
              </a:defRPr>
            </a:lvl9pPr>
          </a:lstStyle>
          <a:p>
            <a:endParaRPr lang="en-US" sz="1800" b="1">
              <a:latin typeface="Arial" charset="0"/>
            </a:endParaRPr>
          </a:p>
        </p:txBody>
      </p:sp>
      <p:sp>
        <p:nvSpPr>
          <p:cNvPr id="120862" name="Text Box 3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The first stage, the selection process (decision to participate), depends on the net benefit of participating, </a:t>
            </a:r>
            <a:r>
              <a:rPr lang="en-US" sz="1500" b="1" i="1"/>
              <a:t>B</a:t>
            </a:r>
            <a:r>
              <a:rPr lang="en-US" sz="1500" b="1"/>
              <a:t>*, a latent (unobservable) variable that depends on a set of variables </a:t>
            </a:r>
            <a:r>
              <a:rPr lang="en-US" sz="1500" b="1" i="1"/>
              <a:t>Q</a:t>
            </a:r>
            <a:r>
              <a:rPr lang="en-US" sz="1500" b="1" i="1" baseline="-25000"/>
              <a:t>j</a:t>
            </a:r>
            <a:r>
              <a:rPr lang="en-US" sz="1500" b="1"/>
              <a:t> and a random term </a:t>
            </a:r>
            <a:r>
              <a:rPr lang="en-US" sz="1500" b="1" i="1">
                <a:latin typeface="Symbol" pitchFamily="18" charset="2"/>
              </a:rPr>
              <a:t>e</a:t>
            </a:r>
            <a:r>
              <a:rPr lang="en-US" sz="1500" b="1"/>
              <a:t>:</a:t>
            </a:r>
            <a:endParaRPr lang="en-GB" sz="1500" b="1">
              <a:latin typeface="Times New Roman" pitchFamily="18" charset="0"/>
            </a:endParaRPr>
          </a:p>
        </p:txBody>
      </p:sp>
      <p:sp>
        <p:nvSpPr>
          <p:cNvPr id="120863" name="Text Box 3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3</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SAMPLE SELECTION BIAS</a:t>
            </a:r>
            <a:endParaRPr lang="en-GB" sz="1600" dirty="0">
              <a:latin typeface="Times New Roman" pitchFamily="18" charset="0"/>
            </a:endParaRPr>
          </a:p>
        </p:txBody>
      </p:sp>
      <p:sp>
        <p:nvSpPr>
          <p:cNvPr id="12" name="Rectangle 5"/>
          <p:cNvSpPr>
            <a:spLocks noChangeArrowheads="1"/>
          </p:cNvSpPr>
          <p:nvPr/>
        </p:nvSpPr>
        <p:spPr bwMode="auto">
          <a:xfrm>
            <a:off x="0" y="547198"/>
            <a:ext cx="9144000" cy="976801"/>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13" name="Object 6"/>
          <p:cNvGraphicFramePr>
            <a:graphicFrameLocks noChangeAspect="1"/>
          </p:cNvGraphicFramePr>
          <p:nvPr>
            <p:extLst>
              <p:ext uri="{D42A27DB-BD31-4B8C-83A1-F6EECF244321}">
                <p14:modId xmlns:p14="http://schemas.microsoft.com/office/powerpoint/2010/main" val="4111639341"/>
              </p:ext>
            </p:extLst>
          </p:nvPr>
        </p:nvGraphicFramePr>
        <p:xfrm>
          <a:off x="774700" y="600075"/>
          <a:ext cx="2768600" cy="838200"/>
        </p:xfrm>
        <a:graphic>
          <a:graphicData uri="http://schemas.openxmlformats.org/presentationml/2006/ole">
            <mc:AlternateContent xmlns:mc="http://schemas.openxmlformats.org/markup-compatibility/2006">
              <mc:Choice xmlns:v="urn:schemas-microsoft-com:vml" Requires="v">
                <p:oleObj spid="_x0000_s120879" name="Equation" r:id="rId3" imgW="2768400" imgH="838080" progId="Equation.3">
                  <p:embed/>
                </p:oleObj>
              </mc:Choice>
              <mc:Fallback>
                <p:oleObj name="Equation" r:id="rId3" imgW="2768400" imgH="8380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4700" y="600075"/>
                        <a:ext cx="27686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55" name="Text Box 11"/>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10.5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a:solidFill>
                  <a:schemeClr val="bg1"/>
                </a:solidFill>
                <a:hlinkClick r:id="rId2"/>
              </a:rPr>
              <a:t>http://www.oxfordtextbooks.co.uk/orc/dougherty5e/</a:t>
            </a:r>
            <a:r>
              <a:rPr lang="en-GB" sz="1200" b="1" smtClean="0">
                <a:solidFill>
                  <a:schemeClr val="bg1"/>
                </a:solidFill>
              </a:rPr>
              <a:t>.</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a:solidFill>
                  <a:schemeClr val="bg1"/>
                </a:solidFill>
              </a:rPr>
              <a:t>20 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6" name="Text Box 12"/>
          <p:cNvSpPr txBox="1">
            <a:spLocks noChangeArrowheads="1"/>
          </p:cNvSpPr>
          <p:nvPr/>
        </p:nvSpPr>
        <p:spPr bwMode="auto">
          <a:xfrm>
            <a:off x="8181975" y="6553200"/>
            <a:ext cx="88582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2016.05.20</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3849"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The second stage, the regression model, is parallel to that for the tobit model.  The </a:t>
            </a:r>
            <a:r>
              <a:rPr lang="en-US" sz="1500" b="1" i="1"/>
              <a:t>X</a:t>
            </a:r>
            <a:r>
              <a:rPr lang="en-US" sz="1500" b="1"/>
              <a:t> variables may include some of the </a:t>
            </a:r>
            <a:r>
              <a:rPr lang="en-US" sz="1500" b="1" i="1"/>
              <a:t>Q</a:t>
            </a:r>
            <a:r>
              <a:rPr lang="en-US" sz="1500" b="1"/>
              <a:t> variables.  A sufficient condition for identification is that at least one </a:t>
            </a:r>
            <a:r>
              <a:rPr lang="en-US" sz="1500" b="1" i="1"/>
              <a:t>Q</a:t>
            </a:r>
            <a:r>
              <a:rPr lang="en-US" sz="1500" b="1"/>
              <a:t> variable is not also an </a:t>
            </a:r>
            <a:r>
              <a:rPr lang="en-US" sz="1500" b="1" i="1"/>
              <a:t>X</a:t>
            </a:r>
            <a:r>
              <a:rPr lang="en-US" sz="1500" b="1"/>
              <a:t> variable.</a:t>
            </a:r>
          </a:p>
          <a:p>
            <a:pPr>
              <a:spcBef>
                <a:spcPct val="50000"/>
              </a:spcBef>
            </a:pPr>
            <a:endParaRPr lang="en-GB" sz="1500" b="1">
              <a:latin typeface="Times New Roman" pitchFamily="18" charset="0"/>
            </a:endParaRPr>
          </a:p>
        </p:txBody>
      </p:sp>
      <p:sp>
        <p:nvSpPr>
          <p:cNvPr id="163856" name="Text Box 1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4</a:t>
            </a: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SAMPLE SELECTION BIAS</a:t>
            </a:r>
            <a:endParaRPr lang="en-GB" sz="1600" dirty="0">
              <a:latin typeface="Times New Roman" pitchFamily="18" charset="0"/>
            </a:endParaRPr>
          </a:p>
        </p:txBody>
      </p:sp>
      <p:sp>
        <p:nvSpPr>
          <p:cNvPr id="19" name="Rectangle 5"/>
          <p:cNvSpPr>
            <a:spLocks noChangeArrowheads="1"/>
          </p:cNvSpPr>
          <p:nvPr/>
        </p:nvSpPr>
        <p:spPr bwMode="auto">
          <a:xfrm>
            <a:off x="0" y="1633048"/>
            <a:ext cx="9144000" cy="976801"/>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0" name="Rectangle 5"/>
          <p:cNvSpPr>
            <a:spLocks noChangeArrowheads="1"/>
          </p:cNvSpPr>
          <p:nvPr/>
        </p:nvSpPr>
        <p:spPr bwMode="auto">
          <a:xfrm>
            <a:off x="0" y="547198"/>
            <a:ext cx="9144000" cy="976801"/>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21" name="Object 15"/>
          <p:cNvGraphicFramePr>
            <a:graphicFrameLocks noChangeAspect="1"/>
          </p:cNvGraphicFramePr>
          <p:nvPr>
            <p:extLst>
              <p:ext uri="{D42A27DB-BD31-4B8C-83A1-F6EECF244321}">
                <p14:modId xmlns:p14="http://schemas.microsoft.com/office/powerpoint/2010/main" val="98417057"/>
              </p:ext>
            </p:extLst>
          </p:nvPr>
        </p:nvGraphicFramePr>
        <p:xfrm>
          <a:off x="7013575" y="2116138"/>
          <a:ext cx="850900" cy="419100"/>
        </p:xfrm>
        <a:graphic>
          <a:graphicData uri="http://schemas.openxmlformats.org/presentationml/2006/ole">
            <mc:AlternateContent xmlns:mc="http://schemas.openxmlformats.org/markup-compatibility/2006">
              <mc:Choice xmlns:v="urn:schemas-microsoft-com:vml" Requires="v">
                <p:oleObj spid="_x0000_s163937" name="Equation" r:id="rId3" imgW="850680" imgH="419040" progId="Equation.3">
                  <p:embed/>
                </p:oleObj>
              </mc:Choice>
              <mc:Fallback>
                <p:oleObj name="Equation" r:id="rId3" imgW="85068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13575" y="2116138"/>
                        <a:ext cx="8509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 name="Text Box 16"/>
          <p:cNvSpPr txBox="1">
            <a:spLocks noChangeArrowheads="1"/>
          </p:cNvSpPr>
          <p:nvPr/>
        </p:nvSpPr>
        <p:spPr bwMode="auto">
          <a:xfrm>
            <a:off x="4962675" y="2079625"/>
            <a:ext cx="2209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2400" b="1" i="1" dirty="0">
                <a:latin typeface="Times New Roman" pitchFamily="18" charset="0"/>
              </a:rPr>
              <a:t>Y</a:t>
            </a:r>
            <a:r>
              <a:rPr lang="en-GB" sz="2400" b="1" i="1" baseline="-25000" dirty="0">
                <a:latin typeface="Times New Roman" pitchFamily="18" charset="0"/>
              </a:rPr>
              <a:t>i</a:t>
            </a:r>
            <a:r>
              <a:rPr lang="en-GB" sz="1800" b="1" dirty="0"/>
              <a:t>  unobserved if</a:t>
            </a:r>
            <a:endParaRPr lang="en-US" sz="1800" b="1" dirty="0"/>
          </a:p>
        </p:txBody>
      </p:sp>
      <p:graphicFrame>
        <p:nvGraphicFramePr>
          <p:cNvPr id="23" name="Object 17"/>
          <p:cNvGraphicFramePr>
            <a:graphicFrameLocks noChangeAspect="1"/>
          </p:cNvGraphicFramePr>
          <p:nvPr>
            <p:extLst>
              <p:ext uri="{D42A27DB-BD31-4B8C-83A1-F6EECF244321}">
                <p14:modId xmlns:p14="http://schemas.microsoft.com/office/powerpoint/2010/main" val="877779108"/>
              </p:ext>
            </p:extLst>
          </p:nvPr>
        </p:nvGraphicFramePr>
        <p:xfrm>
          <a:off x="5054600" y="1685925"/>
          <a:ext cx="914400" cy="419100"/>
        </p:xfrm>
        <a:graphic>
          <a:graphicData uri="http://schemas.openxmlformats.org/presentationml/2006/ole">
            <mc:AlternateContent xmlns:mc="http://schemas.openxmlformats.org/markup-compatibility/2006">
              <mc:Choice xmlns:v="urn:schemas-microsoft-com:vml" Requires="v">
                <p:oleObj spid="_x0000_s163938" name="Equation" r:id="rId5" imgW="914400" imgH="419040" progId="Equation.3">
                  <p:embed/>
                </p:oleObj>
              </mc:Choice>
              <mc:Fallback>
                <p:oleObj name="Equation" r:id="rId5" imgW="91440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54600" y="1685925"/>
                        <a:ext cx="9144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 name="Object 18"/>
          <p:cNvGraphicFramePr>
            <a:graphicFrameLocks noChangeAspect="1"/>
          </p:cNvGraphicFramePr>
          <p:nvPr>
            <p:extLst>
              <p:ext uri="{D42A27DB-BD31-4B8C-83A1-F6EECF244321}">
                <p14:modId xmlns:p14="http://schemas.microsoft.com/office/powerpoint/2010/main" val="1923175918"/>
              </p:ext>
            </p:extLst>
          </p:nvPr>
        </p:nvGraphicFramePr>
        <p:xfrm>
          <a:off x="6457950" y="1685925"/>
          <a:ext cx="850900" cy="419100"/>
        </p:xfrm>
        <a:graphic>
          <a:graphicData uri="http://schemas.openxmlformats.org/presentationml/2006/ole">
            <mc:AlternateContent xmlns:mc="http://schemas.openxmlformats.org/markup-compatibility/2006">
              <mc:Choice xmlns:v="urn:schemas-microsoft-com:vml" Requires="v">
                <p:oleObj spid="_x0000_s163939" name="Equation" r:id="rId7" imgW="850680" imgH="419040" progId="Equation.3">
                  <p:embed/>
                </p:oleObj>
              </mc:Choice>
              <mc:Fallback>
                <p:oleObj name="Equation" r:id="rId7" imgW="85068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57950" y="1685925"/>
                        <a:ext cx="8509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Text Box 19"/>
          <p:cNvSpPr txBox="1">
            <a:spLocks noChangeArrowheads="1"/>
          </p:cNvSpPr>
          <p:nvPr/>
        </p:nvSpPr>
        <p:spPr bwMode="auto">
          <a:xfrm>
            <a:off x="5969000" y="1724025"/>
            <a:ext cx="5969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for</a:t>
            </a:r>
            <a:endParaRPr lang="en-US" sz="1800" b="1" dirty="0"/>
          </a:p>
        </p:txBody>
      </p:sp>
      <p:graphicFrame>
        <p:nvGraphicFramePr>
          <p:cNvPr id="26" name="Object 6"/>
          <p:cNvGraphicFramePr>
            <a:graphicFrameLocks noChangeAspect="1"/>
          </p:cNvGraphicFramePr>
          <p:nvPr>
            <p:extLst>
              <p:ext uri="{D42A27DB-BD31-4B8C-83A1-F6EECF244321}">
                <p14:modId xmlns:p14="http://schemas.microsoft.com/office/powerpoint/2010/main" val="3923703296"/>
              </p:ext>
            </p:extLst>
          </p:nvPr>
        </p:nvGraphicFramePr>
        <p:xfrm>
          <a:off x="774700" y="600075"/>
          <a:ext cx="2768600" cy="838200"/>
        </p:xfrm>
        <a:graphic>
          <a:graphicData uri="http://schemas.openxmlformats.org/presentationml/2006/ole">
            <mc:AlternateContent xmlns:mc="http://schemas.openxmlformats.org/markup-compatibility/2006">
              <mc:Choice xmlns:v="urn:schemas-microsoft-com:vml" Requires="v">
                <p:oleObj spid="_x0000_s163940" name="Equation" r:id="rId9" imgW="2768400" imgH="838080" progId="Equation.3">
                  <p:embed/>
                </p:oleObj>
              </mc:Choice>
              <mc:Fallback>
                <p:oleObj name="Equation" r:id="rId9" imgW="2768400" imgH="8380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74700" y="600075"/>
                        <a:ext cx="27686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 name="Object 10"/>
          <p:cNvGraphicFramePr>
            <a:graphicFrameLocks noChangeAspect="1"/>
          </p:cNvGraphicFramePr>
          <p:nvPr>
            <p:extLst>
              <p:ext uri="{D42A27DB-BD31-4B8C-83A1-F6EECF244321}">
                <p14:modId xmlns:p14="http://schemas.microsoft.com/office/powerpoint/2010/main" val="4074958242"/>
              </p:ext>
            </p:extLst>
          </p:nvPr>
        </p:nvGraphicFramePr>
        <p:xfrm>
          <a:off x="4982400" y="600075"/>
          <a:ext cx="2882900" cy="838200"/>
        </p:xfrm>
        <a:graphic>
          <a:graphicData uri="http://schemas.openxmlformats.org/presentationml/2006/ole">
            <mc:AlternateContent xmlns:mc="http://schemas.openxmlformats.org/markup-compatibility/2006">
              <mc:Choice xmlns:v="urn:schemas-microsoft-com:vml" Requires="v">
                <p:oleObj spid="_x0000_s163941" name="Equation" r:id="rId11" imgW="2882880" imgH="838080" progId="Equation.3">
                  <p:embed/>
                </p:oleObj>
              </mc:Choice>
              <mc:Fallback>
                <p:oleObj name="Equation" r:id="rId11" imgW="2882880" imgH="8380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982400" y="600075"/>
                        <a:ext cx="28829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2826"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The expected value of </a:t>
            </a:r>
            <a:r>
              <a:rPr lang="en-US" sz="1500" b="1" i="1"/>
              <a:t>u</a:t>
            </a:r>
            <a:r>
              <a:rPr lang="en-US" sz="1500" b="1"/>
              <a:t> for an observation in the sample is its expected value conditional on </a:t>
            </a:r>
            <a:r>
              <a:rPr lang="en-US" sz="1500" b="1" i="1"/>
              <a:t>B</a:t>
            </a:r>
            <a:r>
              <a:rPr lang="en-US" sz="1500" b="1"/>
              <a:t>* &gt; 0 (if this condition is not satisfied, the observation will not be in the sample).</a:t>
            </a:r>
            <a:endParaRPr lang="en-GB" sz="1500" b="1">
              <a:latin typeface="Times New Roman" pitchFamily="18" charset="0"/>
            </a:endParaRPr>
          </a:p>
        </p:txBody>
      </p:sp>
      <p:sp>
        <p:nvSpPr>
          <p:cNvPr id="162834" name="Text Box 1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5</a:t>
            </a:r>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SAMPLE SELECTION BIAS</a:t>
            </a:r>
            <a:endParaRPr lang="en-GB" sz="1600" dirty="0">
              <a:latin typeface="Times New Roman" pitchFamily="18" charset="0"/>
            </a:endParaRPr>
          </a:p>
        </p:txBody>
      </p:sp>
      <p:sp>
        <p:nvSpPr>
          <p:cNvPr id="20" name="Rectangle 5"/>
          <p:cNvSpPr>
            <a:spLocks noChangeArrowheads="1"/>
          </p:cNvSpPr>
          <p:nvPr/>
        </p:nvSpPr>
        <p:spPr bwMode="auto">
          <a:xfrm>
            <a:off x="0" y="1633048"/>
            <a:ext cx="9144000" cy="976801"/>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1" name="Rectangle 5"/>
          <p:cNvSpPr>
            <a:spLocks noChangeArrowheads="1"/>
          </p:cNvSpPr>
          <p:nvPr/>
        </p:nvSpPr>
        <p:spPr bwMode="auto">
          <a:xfrm>
            <a:off x="0" y="547198"/>
            <a:ext cx="9144000" cy="976801"/>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2" name="Rectangle 5"/>
          <p:cNvSpPr>
            <a:spLocks noChangeArrowheads="1"/>
          </p:cNvSpPr>
          <p:nvPr/>
        </p:nvSpPr>
        <p:spPr bwMode="auto">
          <a:xfrm>
            <a:off x="0" y="2718000"/>
            <a:ext cx="9144000" cy="1024426"/>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23" name="Object 10"/>
          <p:cNvGraphicFramePr>
            <a:graphicFrameLocks noChangeAspect="1"/>
          </p:cNvGraphicFramePr>
          <p:nvPr>
            <p:extLst>
              <p:ext uri="{D42A27DB-BD31-4B8C-83A1-F6EECF244321}">
                <p14:modId xmlns:p14="http://schemas.microsoft.com/office/powerpoint/2010/main" val="2927933836"/>
              </p:ext>
            </p:extLst>
          </p:nvPr>
        </p:nvGraphicFramePr>
        <p:xfrm>
          <a:off x="1693863" y="2779200"/>
          <a:ext cx="6237287" cy="838200"/>
        </p:xfrm>
        <a:graphic>
          <a:graphicData uri="http://schemas.openxmlformats.org/presentationml/2006/ole">
            <mc:AlternateContent xmlns:mc="http://schemas.openxmlformats.org/markup-compatibility/2006">
              <mc:Choice xmlns:v="urn:schemas-microsoft-com:vml" Requires="v">
                <p:oleObj spid="_x0000_s162944" name="Equation" r:id="rId3" imgW="6235560" imgH="838080" progId="Equation.3">
                  <p:embed/>
                </p:oleObj>
              </mc:Choice>
              <mc:Fallback>
                <p:oleObj name="Equation" r:id="rId3" imgW="6235560" imgH="838080" progId="Equation.3">
                  <p:embed/>
                  <p:pic>
                    <p:nvPicPr>
                      <p:cNvPr id="0" name=""/>
                      <p:cNvPicPr>
                        <a:picLocks noChangeAspect="1" noChangeArrowheads="1"/>
                      </p:cNvPicPr>
                      <p:nvPr/>
                    </p:nvPicPr>
                    <p:blipFill>
                      <a:blip r:embed="rId4"/>
                      <a:srcRect/>
                      <a:stretch>
                        <a:fillRect/>
                      </a:stretch>
                    </p:blipFill>
                    <p:spPr bwMode="auto">
                      <a:xfrm>
                        <a:off x="1693863" y="2779200"/>
                        <a:ext cx="6237287"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 name="Object 15"/>
          <p:cNvGraphicFramePr>
            <a:graphicFrameLocks noChangeAspect="1"/>
          </p:cNvGraphicFramePr>
          <p:nvPr>
            <p:extLst>
              <p:ext uri="{D42A27DB-BD31-4B8C-83A1-F6EECF244321}">
                <p14:modId xmlns:p14="http://schemas.microsoft.com/office/powerpoint/2010/main" val="3369187317"/>
              </p:ext>
            </p:extLst>
          </p:nvPr>
        </p:nvGraphicFramePr>
        <p:xfrm>
          <a:off x="7013575" y="2116138"/>
          <a:ext cx="850900" cy="419100"/>
        </p:xfrm>
        <a:graphic>
          <a:graphicData uri="http://schemas.openxmlformats.org/presentationml/2006/ole">
            <mc:AlternateContent xmlns:mc="http://schemas.openxmlformats.org/markup-compatibility/2006">
              <mc:Choice xmlns:v="urn:schemas-microsoft-com:vml" Requires="v">
                <p:oleObj spid="_x0000_s162945" name="Equation" r:id="rId5" imgW="850680" imgH="419040" progId="Equation.3">
                  <p:embed/>
                </p:oleObj>
              </mc:Choice>
              <mc:Fallback>
                <p:oleObj name="Equation" r:id="rId5" imgW="85068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13575" y="2116138"/>
                        <a:ext cx="8509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Text Box 16"/>
          <p:cNvSpPr txBox="1">
            <a:spLocks noChangeArrowheads="1"/>
          </p:cNvSpPr>
          <p:nvPr/>
        </p:nvSpPr>
        <p:spPr bwMode="auto">
          <a:xfrm>
            <a:off x="4962675" y="2079625"/>
            <a:ext cx="2209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2400" b="1" i="1" dirty="0">
                <a:latin typeface="Times New Roman" pitchFamily="18" charset="0"/>
              </a:rPr>
              <a:t>Y</a:t>
            </a:r>
            <a:r>
              <a:rPr lang="en-GB" sz="2400" b="1" i="1" baseline="-25000" dirty="0">
                <a:latin typeface="Times New Roman" pitchFamily="18" charset="0"/>
              </a:rPr>
              <a:t>i</a:t>
            </a:r>
            <a:r>
              <a:rPr lang="en-GB" sz="1800" b="1" dirty="0"/>
              <a:t>  unobserved if</a:t>
            </a:r>
            <a:endParaRPr lang="en-US" sz="1800" b="1" dirty="0"/>
          </a:p>
        </p:txBody>
      </p:sp>
      <p:graphicFrame>
        <p:nvGraphicFramePr>
          <p:cNvPr id="26" name="Object 17"/>
          <p:cNvGraphicFramePr>
            <a:graphicFrameLocks noChangeAspect="1"/>
          </p:cNvGraphicFramePr>
          <p:nvPr>
            <p:extLst>
              <p:ext uri="{D42A27DB-BD31-4B8C-83A1-F6EECF244321}">
                <p14:modId xmlns:p14="http://schemas.microsoft.com/office/powerpoint/2010/main" val="1701522333"/>
              </p:ext>
            </p:extLst>
          </p:nvPr>
        </p:nvGraphicFramePr>
        <p:xfrm>
          <a:off x="5054600" y="1685925"/>
          <a:ext cx="914400" cy="419100"/>
        </p:xfrm>
        <a:graphic>
          <a:graphicData uri="http://schemas.openxmlformats.org/presentationml/2006/ole">
            <mc:AlternateContent xmlns:mc="http://schemas.openxmlformats.org/markup-compatibility/2006">
              <mc:Choice xmlns:v="urn:schemas-microsoft-com:vml" Requires="v">
                <p:oleObj spid="_x0000_s162946" name="Equation" r:id="rId7" imgW="914400" imgH="419040" progId="Equation.3">
                  <p:embed/>
                </p:oleObj>
              </mc:Choice>
              <mc:Fallback>
                <p:oleObj name="Equation" r:id="rId7" imgW="91440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54600" y="1685925"/>
                        <a:ext cx="9144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18"/>
          <p:cNvGraphicFramePr>
            <a:graphicFrameLocks noChangeAspect="1"/>
          </p:cNvGraphicFramePr>
          <p:nvPr>
            <p:extLst>
              <p:ext uri="{D42A27DB-BD31-4B8C-83A1-F6EECF244321}">
                <p14:modId xmlns:p14="http://schemas.microsoft.com/office/powerpoint/2010/main" val="3607786219"/>
              </p:ext>
            </p:extLst>
          </p:nvPr>
        </p:nvGraphicFramePr>
        <p:xfrm>
          <a:off x="6457950" y="1685925"/>
          <a:ext cx="850900" cy="419100"/>
        </p:xfrm>
        <a:graphic>
          <a:graphicData uri="http://schemas.openxmlformats.org/presentationml/2006/ole">
            <mc:AlternateContent xmlns:mc="http://schemas.openxmlformats.org/markup-compatibility/2006">
              <mc:Choice xmlns:v="urn:schemas-microsoft-com:vml" Requires="v">
                <p:oleObj spid="_x0000_s162947" name="Equation" r:id="rId9" imgW="850680" imgH="419040" progId="Equation.3">
                  <p:embed/>
                </p:oleObj>
              </mc:Choice>
              <mc:Fallback>
                <p:oleObj name="Equation" r:id="rId9" imgW="850680" imgH="41904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457950" y="1685925"/>
                        <a:ext cx="8509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8" name="Text Box 19"/>
          <p:cNvSpPr txBox="1">
            <a:spLocks noChangeArrowheads="1"/>
          </p:cNvSpPr>
          <p:nvPr/>
        </p:nvSpPr>
        <p:spPr bwMode="auto">
          <a:xfrm>
            <a:off x="5969000" y="1724025"/>
            <a:ext cx="5969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for</a:t>
            </a:r>
            <a:endParaRPr lang="en-US" sz="1800" b="1" dirty="0"/>
          </a:p>
        </p:txBody>
      </p:sp>
      <p:graphicFrame>
        <p:nvGraphicFramePr>
          <p:cNvPr id="29" name="Object 6"/>
          <p:cNvGraphicFramePr>
            <a:graphicFrameLocks noChangeAspect="1"/>
          </p:cNvGraphicFramePr>
          <p:nvPr>
            <p:extLst>
              <p:ext uri="{D42A27DB-BD31-4B8C-83A1-F6EECF244321}">
                <p14:modId xmlns:p14="http://schemas.microsoft.com/office/powerpoint/2010/main" val="499547830"/>
              </p:ext>
            </p:extLst>
          </p:nvPr>
        </p:nvGraphicFramePr>
        <p:xfrm>
          <a:off x="774700" y="600075"/>
          <a:ext cx="2768600" cy="838200"/>
        </p:xfrm>
        <a:graphic>
          <a:graphicData uri="http://schemas.openxmlformats.org/presentationml/2006/ole">
            <mc:AlternateContent xmlns:mc="http://schemas.openxmlformats.org/markup-compatibility/2006">
              <mc:Choice xmlns:v="urn:schemas-microsoft-com:vml" Requires="v">
                <p:oleObj spid="_x0000_s162948" name="Equation" r:id="rId11" imgW="2768400" imgH="838080" progId="Equation.3">
                  <p:embed/>
                </p:oleObj>
              </mc:Choice>
              <mc:Fallback>
                <p:oleObj name="Equation" r:id="rId11" imgW="2768400" imgH="8380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74700" y="600075"/>
                        <a:ext cx="27686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0" name="Object 10"/>
          <p:cNvGraphicFramePr>
            <a:graphicFrameLocks noChangeAspect="1"/>
          </p:cNvGraphicFramePr>
          <p:nvPr>
            <p:extLst>
              <p:ext uri="{D42A27DB-BD31-4B8C-83A1-F6EECF244321}">
                <p14:modId xmlns:p14="http://schemas.microsoft.com/office/powerpoint/2010/main" val="2241754801"/>
              </p:ext>
            </p:extLst>
          </p:nvPr>
        </p:nvGraphicFramePr>
        <p:xfrm>
          <a:off x="4982400" y="600075"/>
          <a:ext cx="2882900" cy="838200"/>
        </p:xfrm>
        <a:graphic>
          <a:graphicData uri="http://schemas.openxmlformats.org/presentationml/2006/ole">
            <mc:AlternateContent xmlns:mc="http://schemas.openxmlformats.org/markup-compatibility/2006">
              <mc:Choice xmlns:v="urn:schemas-microsoft-com:vml" Requires="v">
                <p:oleObj spid="_x0000_s162949" name="Equation" r:id="rId13" imgW="2882880" imgH="838080" progId="Equation.3">
                  <p:embed/>
                </p:oleObj>
              </mc:Choice>
              <mc:Fallback>
                <p:oleObj name="Equation" r:id="rId13" imgW="2882880" imgH="83808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982400" y="600075"/>
                        <a:ext cx="28829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62827" name="Rectangle 11"/>
          <p:cNvSpPr>
            <a:spLocks noChangeArrowheads="1"/>
          </p:cNvSpPr>
          <p:nvPr/>
        </p:nvSpPr>
        <p:spPr bwMode="auto">
          <a:xfrm>
            <a:off x="3438525" y="2857500"/>
            <a:ext cx="4572000" cy="7905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3" name="Rectangle 11"/>
          <p:cNvSpPr>
            <a:spLocks noChangeArrowheads="1"/>
          </p:cNvSpPr>
          <p:nvPr/>
        </p:nvSpPr>
        <p:spPr bwMode="auto">
          <a:xfrm>
            <a:off x="685800" y="1905000"/>
            <a:ext cx="3733800" cy="9144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4" name="Object 12"/>
          <p:cNvGraphicFramePr>
            <a:graphicFrameLocks noChangeAspect="1"/>
          </p:cNvGraphicFramePr>
          <p:nvPr>
            <p:extLst>
              <p:ext uri="{D42A27DB-BD31-4B8C-83A1-F6EECF244321}">
                <p14:modId xmlns:p14="http://schemas.microsoft.com/office/powerpoint/2010/main" val="2419985788"/>
              </p:ext>
            </p:extLst>
          </p:nvPr>
        </p:nvGraphicFramePr>
        <p:xfrm>
          <a:off x="776288" y="2127250"/>
          <a:ext cx="3619500" cy="457200"/>
        </p:xfrm>
        <a:graphic>
          <a:graphicData uri="http://schemas.openxmlformats.org/presentationml/2006/ole">
            <mc:AlternateContent xmlns:mc="http://schemas.openxmlformats.org/markup-compatibility/2006">
              <mc:Choice xmlns:v="urn:schemas-microsoft-com:vml" Requires="v">
                <p:oleObj spid="_x0000_s162950" name="Equation" r:id="rId15" imgW="3619440" imgH="457200" progId="Equation.3">
                  <p:embed/>
                </p:oleObj>
              </mc:Choice>
              <mc:Fallback>
                <p:oleObj name="Equation" r:id="rId15" imgW="3619440" imgH="45720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76288" y="2127250"/>
                        <a:ext cx="36195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5"/>
          <p:cNvSpPr>
            <a:spLocks noChangeArrowheads="1"/>
          </p:cNvSpPr>
          <p:nvPr/>
        </p:nvSpPr>
        <p:spPr bwMode="auto">
          <a:xfrm>
            <a:off x="0" y="1633048"/>
            <a:ext cx="9144000" cy="976801"/>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3" name="Rectangle 5"/>
          <p:cNvSpPr>
            <a:spLocks noChangeArrowheads="1"/>
          </p:cNvSpPr>
          <p:nvPr/>
        </p:nvSpPr>
        <p:spPr bwMode="auto">
          <a:xfrm>
            <a:off x="0" y="547198"/>
            <a:ext cx="9144000" cy="976801"/>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4" name="Rectangle 5"/>
          <p:cNvSpPr>
            <a:spLocks noChangeArrowheads="1"/>
          </p:cNvSpPr>
          <p:nvPr/>
        </p:nvSpPr>
        <p:spPr bwMode="auto">
          <a:xfrm>
            <a:off x="0" y="2718000"/>
            <a:ext cx="9144000" cy="1024426"/>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25" name="Object 10"/>
          <p:cNvGraphicFramePr>
            <a:graphicFrameLocks noChangeAspect="1"/>
          </p:cNvGraphicFramePr>
          <p:nvPr>
            <p:extLst>
              <p:ext uri="{D42A27DB-BD31-4B8C-83A1-F6EECF244321}">
                <p14:modId xmlns:p14="http://schemas.microsoft.com/office/powerpoint/2010/main" val="287286201"/>
              </p:ext>
            </p:extLst>
          </p:nvPr>
        </p:nvGraphicFramePr>
        <p:xfrm>
          <a:off x="1693863" y="2779200"/>
          <a:ext cx="6237287" cy="838200"/>
        </p:xfrm>
        <a:graphic>
          <a:graphicData uri="http://schemas.openxmlformats.org/presentationml/2006/ole">
            <mc:AlternateContent xmlns:mc="http://schemas.openxmlformats.org/markup-compatibility/2006">
              <mc:Choice xmlns:v="urn:schemas-microsoft-com:vml" Requires="v">
                <p:oleObj spid="_x0000_s161925" name="Equation" r:id="rId3" imgW="6235560" imgH="838080" progId="Equation.3">
                  <p:embed/>
                </p:oleObj>
              </mc:Choice>
              <mc:Fallback>
                <p:oleObj name="Equation" r:id="rId3" imgW="6235560" imgH="838080" progId="Equation.3">
                  <p:embed/>
                  <p:pic>
                    <p:nvPicPr>
                      <p:cNvPr id="0" name=""/>
                      <p:cNvPicPr>
                        <a:picLocks noChangeAspect="1" noChangeArrowheads="1"/>
                      </p:cNvPicPr>
                      <p:nvPr/>
                    </p:nvPicPr>
                    <p:blipFill>
                      <a:blip r:embed="rId4"/>
                      <a:srcRect/>
                      <a:stretch>
                        <a:fillRect/>
                      </a:stretch>
                    </p:blipFill>
                    <p:spPr bwMode="auto">
                      <a:xfrm>
                        <a:off x="1693863" y="2779200"/>
                        <a:ext cx="6237287"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 name="Object 15"/>
          <p:cNvGraphicFramePr>
            <a:graphicFrameLocks noChangeAspect="1"/>
          </p:cNvGraphicFramePr>
          <p:nvPr>
            <p:extLst>
              <p:ext uri="{D42A27DB-BD31-4B8C-83A1-F6EECF244321}">
                <p14:modId xmlns:p14="http://schemas.microsoft.com/office/powerpoint/2010/main" val="292510537"/>
              </p:ext>
            </p:extLst>
          </p:nvPr>
        </p:nvGraphicFramePr>
        <p:xfrm>
          <a:off x="7013575" y="2116138"/>
          <a:ext cx="850900" cy="419100"/>
        </p:xfrm>
        <a:graphic>
          <a:graphicData uri="http://schemas.openxmlformats.org/presentationml/2006/ole">
            <mc:AlternateContent xmlns:mc="http://schemas.openxmlformats.org/markup-compatibility/2006">
              <mc:Choice xmlns:v="urn:schemas-microsoft-com:vml" Requires="v">
                <p:oleObj spid="_x0000_s161926" name="Equation" r:id="rId5" imgW="850680" imgH="419040" progId="Equation.3">
                  <p:embed/>
                </p:oleObj>
              </mc:Choice>
              <mc:Fallback>
                <p:oleObj name="Equation" r:id="rId5" imgW="85068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13575" y="2116138"/>
                        <a:ext cx="8509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 name="Text Box 16"/>
          <p:cNvSpPr txBox="1">
            <a:spLocks noChangeArrowheads="1"/>
          </p:cNvSpPr>
          <p:nvPr/>
        </p:nvSpPr>
        <p:spPr bwMode="auto">
          <a:xfrm>
            <a:off x="4962675" y="2079625"/>
            <a:ext cx="2209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2400" b="1" i="1" dirty="0">
                <a:latin typeface="Times New Roman" pitchFamily="18" charset="0"/>
              </a:rPr>
              <a:t>Y</a:t>
            </a:r>
            <a:r>
              <a:rPr lang="en-GB" sz="2400" b="1" i="1" baseline="-25000" dirty="0">
                <a:latin typeface="Times New Roman" pitchFamily="18" charset="0"/>
              </a:rPr>
              <a:t>i</a:t>
            </a:r>
            <a:r>
              <a:rPr lang="en-GB" sz="1800" b="1" dirty="0"/>
              <a:t>  unobserved if</a:t>
            </a:r>
            <a:endParaRPr lang="en-US" sz="1800" b="1" dirty="0"/>
          </a:p>
        </p:txBody>
      </p:sp>
      <p:graphicFrame>
        <p:nvGraphicFramePr>
          <p:cNvPr id="28" name="Object 17"/>
          <p:cNvGraphicFramePr>
            <a:graphicFrameLocks noChangeAspect="1"/>
          </p:cNvGraphicFramePr>
          <p:nvPr>
            <p:extLst>
              <p:ext uri="{D42A27DB-BD31-4B8C-83A1-F6EECF244321}">
                <p14:modId xmlns:p14="http://schemas.microsoft.com/office/powerpoint/2010/main" val="1293684490"/>
              </p:ext>
            </p:extLst>
          </p:nvPr>
        </p:nvGraphicFramePr>
        <p:xfrm>
          <a:off x="5054600" y="1685925"/>
          <a:ext cx="914400" cy="419100"/>
        </p:xfrm>
        <a:graphic>
          <a:graphicData uri="http://schemas.openxmlformats.org/presentationml/2006/ole">
            <mc:AlternateContent xmlns:mc="http://schemas.openxmlformats.org/markup-compatibility/2006">
              <mc:Choice xmlns:v="urn:schemas-microsoft-com:vml" Requires="v">
                <p:oleObj spid="_x0000_s161927" name="Equation" r:id="rId7" imgW="914400" imgH="419040" progId="Equation.3">
                  <p:embed/>
                </p:oleObj>
              </mc:Choice>
              <mc:Fallback>
                <p:oleObj name="Equation" r:id="rId7" imgW="91440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54600" y="1685925"/>
                        <a:ext cx="9144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9" name="Object 18"/>
          <p:cNvGraphicFramePr>
            <a:graphicFrameLocks noChangeAspect="1"/>
          </p:cNvGraphicFramePr>
          <p:nvPr>
            <p:extLst>
              <p:ext uri="{D42A27DB-BD31-4B8C-83A1-F6EECF244321}">
                <p14:modId xmlns:p14="http://schemas.microsoft.com/office/powerpoint/2010/main" val="3156156440"/>
              </p:ext>
            </p:extLst>
          </p:nvPr>
        </p:nvGraphicFramePr>
        <p:xfrm>
          <a:off x="6457950" y="1685925"/>
          <a:ext cx="850900" cy="419100"/>
        </p:xfrm>
        <a:graphic>
          <a:graphicData uri="http://schemas.openxmlformats.org/presentationml/2006/ole">
            <mc:AlternateContent xmlns:mc="http://schemas.openxmlformats.org/markup-compatibility/2006">
              <mc:Choice xmlns:v="urn:schemas-microsoft-com:vml" Requires="v">
                <p:oleObj spid="_x0000_s161928" name="Equation" r:id="rId9" imgW="850680" imgH="419040" progId="Equation.3">
                  <p:embed/>
                </p:oleObj>
              </mc:Choice>
              <mc:Fallback>
                <p:oleObj name="Equation" r:id="rId9" imgW="850680" imgH="41904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457950" y="1685925"/>
                        <a:ext cx="8509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 name="Text Box 19"/>
          <p:cNvSpPr txBox="1">
            <a:spLocks noChangeArrowheads="1"/>
          </p:cNvSpPr>
          <p:nvPr/>
        </p:nvSpPr>
        <p:spPr bwMode="auto">
          <a:xfrm>
            <a:off x="5969000" y="1724025"/>
            <a:ext cx="5969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for</a:t>
            </a:r>
            <a:endParaRPr lang="en-US" sz="1800" b="1" dirty="0"/>
          </a:p>
        </p:txBody>
      </p:sp>
      <p:graphicFrame>
        <p:nvGraphicFramePr>
          <p:cNvPr id="31" name="Object 6"/>
          <p:cNvGraphicFramePr>
            <a:graphicFrameLocks noChangeAspect="1"/>
          </p:cNvGraphicFramePr>
          <p:nvPr>
            <p:extLst>
              <p:ext uri="{D42A27DB-BD31-4B8C-83A1-F6EECF244321}">
                <p14:modId xmlns:p14="http://schemas.microsoft.com/office/powerpoint/2010/main" val="1191503136"/>
              </p:ext>
            </p:extLst>
          </p:nvPr>
        </p:nvGraphicFramePr>
        <p:xfrm>
          <a:off x="774700" y="600075"/>
          <a:ext cx="2768600" cy="838200"/>
        </p:xfrm>
        <a:graphic>
          <a:graphicData uri="http://schemas.openxmlformats.org/presentationml/2006/ole">
            <mc:AlternateContent xmlns:mc="http://schemas.openxmlformats.org/markup-compatibility/2006">
              <mc:Choice xmlns:v="urn:schemas-microsoft-com:vml" Requires="v">
                <p:oleObj spid="_x0000_s161929" name="Equation" r:id="rId11" imgW="2768400" imgH="838080" progId="Equation.3">
                  <p:embed/>
                </p:oleObj>
              </mc:Choice>
              <mc:Fallback>
                <p:oleObj name="Equation" r:id="rId11" imgW="2768400" imgH="8380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74700" y="600075"/>
                        <a:ext cx="27686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2" name="Object 10"/>
          <p:cNvGraphicFramePr>
            <a:graphicFrameLocks noChangeAspect="1"/>
          </p:cNvGraphicFramePr>
          <p:nvPr>
            <p:extLst>
              <p:ext uri="{D42A27DB-BD31-4B8C-83A1-F6EECF244321}">
                <p14:modId xmlns:p14="http://schemas.microsoft.com/office/powerpoint/2010/main" val="1639764726"/>
              </p:ext>
            </p:extLst>
          </p:nvPr>
        </p:nvGraphicFramePr>
        <p:xfrm>
          <a:off x="4982400" y="600075"/>
          <a:ext cx="2882900" cy="838200"/>
        </p:xfrm>
        <a:graphic>
          <a:graphicData uri="http://schemas.openxmlformats.org/presentationml/2006/ole">
            <mc:AlternateContent xmlns:mc="http://schemas.openxmlformats.org/markup-compatibility/2006">
              <mc:Choice xmlns:v="urn:schemas-microsoft-com:vml" Requires="v">
                <p:oleObj spid="_x0000_s161930" name="Equation" r:id="rId13" imgW="2882880" imgH="838080" progId="Equation.3">
                  <p:embed/>
                </p:oleObj>
              </mc:Choice>
              <mc:Fallback>
                <p:oleObj name="Equation" r:id="rId13" imgW="2882880" imgH="83808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982400" y="600075"/>
                        <a:ext cx="28829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1802" name="Text Box 10"/>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1"/>
              <a:t>B</a:t>
            </a:r>
            <a:r>
              <a:rPr lang="en-GB" sz="1500" b="1"/>
              <a:t>* will be greater than 0 if </a:t>
            </a:r>
            <a:r>
              <a:rPr lang="en-GB" sz="1500" b="1" i="1">
                <a:latin typeface="Symbol" pitchFamily="18" charset="2"/>
              </a:rPr>
              <a:t>e</a:t>
            </a:r>
            <a:r>
              <a:rPr lang="en-GB" sz="1500" b="1"/>
              <a:t>  satisfies the inequality shown.</a:t>
            </a:r>
            <a:endParaRPr lang="en-GB" sz="1500" b="1" i="1"/>
          </a:p>
        </p:txBody>
      </p:sp>
      <p:sp>
        <p:nvSpPr>
          <p:cNvPr id="161803" name="Rectangle 11"/>
          <p:cNvSpPr>
            <a:spLocks noChangeArrowheads="1"/>
          </p:cNvSpPr>
          <p:nvPr/>
        </p:nvSpPr>
        <p:spPr bwMode="auto">
          <a:xfrm>
            <a:off x="685800" y="1905000"/>
            <a:ext cx="3733800" cy="9144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61804" name="Object 12"/>
          <p:cNvGraphicFramePr>
            <a:graphicFrameLocks noChangeAspect="1"/>
          </p:cNvGraphicFramePr>
          <p:nvPr>
            <p:extLst>
              <p:ext uri="{D42A27DB-BD31-4B8C-83A1-F6EECF244321}">
                <p14:modId xmlns:p14="http://schemas.microsoft.com/office/powerpoint/2010/main" val="1549295766"/>
              </p:ext>
            </p:extLst>
          </p:nvPr>
        </p:nvGraphicFramePr>
        <p:xfrm>
          <a:off x="776288" y="2127250"/>
          <a:ext cx="3619500" cy="457200"/>
        </p:xfrm>
        <a:graphic>
          <a:graphicData uri="http://schemas.openxmlformats.org/presentationml/2006/ole">
            <mc:AlternateContent xmlns:mc="http://schemas.openxmlformats.org/markup-compatibility/2006">
              <mc:Choice xmlns:v="urn:schemas-microsoft-com:vml" Requires="v">
                <p:oleObj spid="_x0000_s161931" name="Equation" r:id="rId15" imgW="3619440" imgH="457200" progId="Equation.3">
                  <p:embed/>
                </p:oleObj>
              </mc:Choice>
              <mc:Fallback>
                <p:oleObj name="Equation" r:id="rId15" imgW="3619440" imgH="457200" progId="Equation.3">
                  <p:embed/>
                  <p:pic>
                    <p:nvPicPr>
                      <p:cNvPr id="0" name="Object 1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76288" y="2127250"/>
                        <a:ext cx="36195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1812" name="Text Box 2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6</a:t>
            </a:r>
          </a:p>
        </p:txBody>
      </p:sp>
      <p:sp>
        <p:nvSpPr>
          <p:cNvPr id="2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SAMPLE SELECTION BIAS</a:t>
            </a:r>
            <a:endParaRPr lang="en-GB" sz="1600" dirty="0">
              <a:latin typeface="Times New Roman" pitchFamily="18" charset="0"/>
            </a:endParaRPr>
          </a:p>
        </p:txBody>
      </p:sp>
      <p:sp>
        <p:nvSpPr>
          <p:cNvPr id="161805" name="Rectangle 13"/>
          <p:cNvSpPr>
            <a:spLocks noChangeArrowheads="1"/>
          </p:cNvSpPr>
          <p:nvPr/>
        </p:nvSpPr>
        <p:spPr bwMode="auto">
          <a:xfrm>
            <a:off x="6934200" y="2838450"/>
            <a:ext cx="1295400" cy="8001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0780" name="Text Box 12"/>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It can be shown that </a:t>
            </a:r>
            <a:r>
              <a:rPr lang="en-US" sz="1500" b="1" i="1"/>
              <a:t>E</a:t>
            </a:r>
            <a:r>
              <a:rPr lang="en-US" sz="1500" b="1"/>
              <a:t>(</a:t>
            </a:r>
            <a:r>
              <a:rPr lang="en-US" sz="1500" b="1" i="1"/>
              <a:t>u</a:t>
            </a:r>
            <a:r>
              <a:rPr lang="en-US" sz="1500" b="1" i="1" baseline="-25000"/>
              <a:t>i</a:t>
            </a:r>
            <a:r>
              <a:rPr lang="en-US" sz="1500" b="1"/>
              <a:t>) is equal to </a:t>
            </a:r>
            <a:r>
              <a:rPr lang="en-US" sz="1500" b="1" i="1">
                <a:latin typeface="Symbol" pitchFamily="18" charset="2"/>
              </a:rPr>
              <a:t>s</a:t>
            </a:r>
            <a:r>
              <a:rPr lang="en-US" sz="1500" b="1" i="1" baseline="-25000">
                <a:latin typeface="Symbol" pitchFamily="18" charset="2"/>
              </a:rPr>
              <a:t>e </a:t>
            </a:r>
            <a:r>
              <a:rPr lang="en-US" sz="1500" b="1" i="1" baseline="-25000"/>
              <a:t>u</a:t>
            </a:r>
            <a:r>
              <a:rPr lang="en-US" sz="1500" b="1"/>
              <a:t>, the population covariance of </a:t>
            </a:r>
            <a:r>
              <a:rPr lang="en-US" sz="1500" b="1" i="1">
                <a:latin typeface="Symbol" pitchFamily="18" charset="2"/>
              </a:rPr>
              <a:t>e</a:t>
            </a:r>
            <a:r>
              <a:rPr lang="en-US" sz="1500" b="1"/>
              <a:t>  and </a:t>
            </a:r>
            <a:r>
              <a:rPr lang="en-US" sz="1500" b="1" i="1"/>
              <a:t>u</a:t>
            </a:r>
            <a:r>
              <a:rPr lang="en-US" sz="1500" b="1"/>
              <a:t>, divided by </a:t>
            </a:r>
            <a:r>
              <a:rPr lang="en-US" sz="1500" b="1" i="1">
                <a:latin typeface="Symbol" pitchFamily="18" charset="2"/>
              </a:rPr>
              <a:t>s</a:t>
            </a:r>
            <a:r>
              <a:rPr lang="en-US" sz="1500" b="1" i="1" baseline="-25000">
                <a:latin typeface="Symbol" pitchFamily="18" charset="2"/>
              </a:rPr>
              <a:t>e</a:t>
            </a:r>
            <a:r>
              <a:rPr lang="en-US" sz="1500" b="1"/>
              <a:t>, the standard deviation of </a:t>
            </a:r>
            <a:r>
              <a:rPr lang="en-US" sz="1500" b="1" i="1">
                <a:latin typeface="Symbol" pitchFamily="18" charset="2"/>
              </a:rPr>
              <a:t>e</a:t>
            </a:r>
            <a:r>
              <a:rPr lang="en-US" sz="1500" b="1"/>
              <a:t>, multiplied by </a:t>
            </a:r>
            <a:r>
              <a:rPr lang="en-US" sz="1500" b="1" i="1">
                <a:latin typeface="Symbol" pitchFamily="18" charset="2"/>
              </a:rPr>
              <a:t>l</a:t>
            </a:r>
            <a:r>
              <a:rPr lang="en-US" sz="1500" b="1" i="1" baseline="-25000"/>
              <a:t>i</a:t>
            </a:r>
            <a:r>
              <a:rPr lang="en-US" sz="1500" b="1"/>
              <a:t>, defined as shown.</a:t>
            </a:r>
            <a:endParaRPr lang="en-GB" sz="1500" b="1">
              <a:latin typeface="Times New Roman" pitchFamily="18" charset="0"/>
            </a:endParaRPr>
          </a:p>
        </p:txBody>
      </p:sp>
      <p:sp>
        <p:nvSpPr>
          <p:cNvPr id="160787" name="Text Box 1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7</a:t>
            </a:r>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SAMPLE SELECTION BIAS</a:t>
            </a:r>
            <a:endParaRPr lang="en-GB" sz="1600" dirty="0">
              <a:latin typeface="Times New Roman" pitchFamily="18" charset="0"/>
            </a:endParaRPr>
          </a:p>
        </p:txBody>
      </p:sp>
      <p:sp>
        <p:nvSpPr>
          <p:cNvPr id="21" name="Rectangle 5"/>
          <p:cNvSpPr>
            <a:spLocks noChangeArrowheads="1"/>
          </p:cNvSpPr>
          <p:nvPr/>
        </p:nvSpPr>
        <p:spPr bwMode="auto">
          <a:xfrm>
            <a:off x="0" y="3851999"/>
            <a:ext cx="9144000" cy="1101001"/>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22" name="Object 6"/>
          <p:cNvGraphicFramePr>
            <a:graphicFrameLocks noChangeAspect="1"/>
          </p:cNvGraphicFramePr>
          <p:nvPr>
            <p:extLst>
              <p:ext uri="{D42A27DB-BD31-4B8C-83A1-F6EECF244321}">
                <p14:modId xmlns:p14="http://schemas.microsoft.com/office/powerpoint/2010/main" val="3022636362"/>
              </p:ext>
            </p:extLst>
          </p:nvPr>
        </p:nvGraphicFramePr>
        <p:xfrm>
          <a:off x="3092400" y="4019550"/>
          <a:ext cx="1346200" cy="800100"/>
        </p:xfrm>
        <a:graphic>
          <a:graphicData uri="http://schemas.openxmlformats.org/presentationml/2006/ole">
            <mc:AlternateContent xmlns:mc="http://schemas.openxmlformats.org/markup-compatibility/2006">
              <mc:Choice xmlns:v="urn:schemas-microsoft-com:vml" Requires="v">
                <p:oleObj spid="_x0000_s160908" name="Equation" r:id="rId3" imgW="1346040" imgH="799920" progId="Equation.3">
                  <p:embed/>
                </p:oleObj>
              </mc:Choice>
              <mc:Fallback>
                <p:oleObj name="Equation" r:id="rId3" imgW="1346040" imgH="79992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92400" y="4019550"/>
                        <a:ext cx="1346200"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3" name="Object 7"/>
          <p:cNvGraphicFramePr>
            <a:graphicFrameLocks noChangeAspect="1"/>
          </p:cNvGraphicFramePr>
          <p:nvPr>
            <p:extLst>
              <p:ext uri="{D42A27DB-BD31-4B8C-83A1-F6EECF244321}">
                <p14:modId xmlns:p14="http://schemas.microsoft.com/office/powerpoint/2010/main" val="2651569128"/>
              </p:ext>
            </p:extLst>
          </p:nvPr>
        </p:nvGraphicFramePr>
        <p:xfrm>
          <a:off x="5010150" y="3957638"/>
          <a:ext cx="2413000" cy="862012"/>
        </p:xfrm>
        <a:graphic>
          <a:graphicData uri="http://schemas.openxmlformats.org/presentationml/2006/ole">
            <mc:AlternateContent xmlns:mc="http://schemas.openxmlformats.org/markup-compatibility/2006">
              <mc:Choice xmlns:v="urn:schemas-microsoft-com:vml" Requires="v">
                <p:oleObj spid="_x0000_s160909" name="Equation" r:id="rId5" imgW="2412720" imgH="863280" progId="Equation.3">
                  <p:embed/>
                </p:oleObj>
              </mc:Choice>
              <mc:Fallback>
                <p:oleObj name="Equation" r:id="rId5" imgW="2412720" imgH="863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10150" y="3957638"/>
                        <a:ext cx="2413000" cy="862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4" name="Rectangle 5"/>
          <p:cNvSpPr>
            <a:spLocks noChangeArrowheads="1"/>
          </p:cNvSpPr>
          <p:nvPr/>
        </p:nvSpPr>
        <p:spPr bwMode="auto">
          <a:xfrm>
            <a:off x="0" y="1633048"/>
            <a:ext cx="9144000" cy="976801"/>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5" name="Rectangle 5"/>
          <p:cNvSpPr>
            <a:spLocks noChangeArrowheads="1"/>
          </p:cNvSpPr>
          <p:nvPr/>
        </p:nvSpPr>
        <p:spPr bwMode="auto">
          <a:xfrm>
            <a:off x="0" y="547198"/>
            <a:ext cx="9144000" cy="976801"/>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6" name="Rectangle 5"/>
          <p:cNvSpPr>
            <a:spLocks noChangeArrowheads="1"/>
          </p:cNvSpPr>
          <p:nvPr/>
        </p:nvSpPr>
        <p:spPr bwMode="auto">
          <a:xfrm>
            <a:off x="0" y="2718000"/>
            <a:ext cx="9144000" cy="1024426"/>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27" name="Object 10"/>
          <p:cNvGraphicFramePr>
            <a:graphicFrameLocks noChangeAspect="1"/>
          </p:cNvGraphicFramePr>
          <p:nvPr>
            <p:extLst>
              <p:ext uri="{D42A27DB-BD31-4B8C-83A1-F6EECF244321}">
                <p14:modId xmlns:p14="http://schemas.microsoft.com/office/powerpoint/2010/main" val="1997017150"/>
              </p:ext>
            </p:extLst>
          </p:nvPr>
        </p:nvGraphicFramePr>
        <p:xfrm>
          <a:off x="1693863" y="2779200"/>
          <a:ext cx="6237287" cy="838200"/>
        </p:xfrm>
        <a:graphic>
          <a:graphicData uri="http://schemas.openxmlformats.org/presentationml/2006/ole">
            <mc:AlternateContent xmlns:mc="http://schemas.openxmlformats.org/markup-compatibility/2006">
              <mc:Choice xmlns:v="urn:schemas-microsoft-com:vml" Requires="v">
                <p:oleObj spid="_x0000_s160910" name="Equation" r:id="rId7" imgW="6235560" imgH="838080" progId="Equation.3">
                  <p:embed/>
                </p:oleObj>
              </mc:Choice>
              <mc:Fallback>
                <p:oleObj name="Equation" r:id="rId7" imgW="6235560" imgH="838080" progId="Equation.3">
                  <p:embed/>
                  <p:pic>
                    <p:nvPicPr>
                      <p:cNvPr id="0" name=""/>
                      <p:cNvPicPr>
                        <a:picLocks noChangeAspect="1" noChangeArrowheads="1"/>
                      </p:cNvPicPr>
                      <p:nvPr/>
                    </p:nvPicPr>
                    <p:blipFill>
                      <a:blip r:embed="rId8"/>
                      <a:srcRect/>
                      <a:stretch>
                        <a:fillRect/>
                      </a:stretch>
                    </p:blipFill>
                    <p:spPr bwMode="auto">
                      <a:xfrm>
                        <a:off x="1693863" y="2779200"/>
                        <a:ext cx="6237287"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15"/>
          <p:cNvGraphicFramePr>
            <a:graphicFrameLocks noChangeAspect="1"/>
          </p:cNvGraphicFramePr>
          <p:nvPr>
            <p:extLst>
              <p:ext uri="{D42A27DB-BD31-4B8C-83A1-F6EECF244321}">
                <p14:modId xmlns:p14="http://schemas.microsoft.com/office/powerpoint/2010/main" val="1997868663"/>
              </p:ext>
            </p:extLst>
          </p:nvPr>
        </p:nvGraphicFramePr>
        <p:xfrm>
          <a:off x="7013575" y="2116138"/>
          <a:ext cx="850900" cy="419100"/>
        </p:xfrm>
        <a:graphic>
          <a:graphicData uri="http://schemas.openxmlformats.org/presentationml/2006/ole">
            <mc:AlternateContent xmlns:mc="http://schemas.openxmlformats.org/markup-compatibility/2006">
              <mc:Choice xmlns:v="urn:schemas-microsoft-com:vml" Requires="v">
                <p:oleObj spid="_x0000_s160911" name="Equation" r:id="rId9" imgW="850680" imgH="419040" progId="Equation.3">
                  <p:embed/>
                </p:oleObj>
              </mc:Choice>
              <mc:Fallback>
                <p:oleObj name="Equation" r:id="rId9" imgW="850680" imgH="41904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013575" y="2116138"/>
                        <a:ext cx="8509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Text Box 16"/>
          <p:cNvSpPr txBox="1">
            <a:spLocks noChangeArrowheads="1"/>
          </p:cNvSpPr>
          <p:nvPr/>
        </p:nvSpPr>
        <p:spPr bwMode="auto">
          <a:xfrm>
            <a:off x="4962675" y="2079625"/>
            <a:ext cx="2209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2400" b="1" i="1" dirty="0">
                <a:latin typeface="Times New Roman" pitchFamily="18" charset="0"/>
              </a:rPr>
              <a:t>Y</a:t>
            </a:r>
            <a:r>
              <a:rPr lang="en-GB" sz="2400" b="1" i="1" baseline="-25000" dirty="0">
                <a:latin typeface="Times New Roman" pitchFamily="18" charset="0"/>
              </a:rPr>
              <a:t>i</a:t>
            </a:r>
            <a:r>
              <a:rPr lang="en-GB" sz="1800" b="1" dirty="0"/>
              <a:t>  unobserved if</a:t>
            </a:r>
            <a:endParaRPr lang="en-US" sz="1800" b="1" dirty="0"/>
          </a:p>
        </p:txBody>
      </p:sp>
      <p:graphicFrame>
        <p:nvGraphicFramePr>
          <p:cNvPr id="30" name="Object 17"/>
          <p:cNvGraphicFramePr>
            <a:graphicFrameLocks noChangeAspect="1"/>
          </p:cNvGraphicFramePr>
          <p:nvPr>
            <p:extLst>
              <p:ext uri="{D42A27DB-BD31-4B8C-83A1-F6EECF244321}">
                <p14:modId xmlns:p14="http://schemas.microsoft.com/office/powerpoint/2010/main" val="2517106023"/>
              </p:ext>
            </p:extLst>
          </p:nvPr>
        </p:nvGraphicFramePr>
        <p:xfrm>
          <a:off x="5054600" y="1685925"/>
          <a:ext cx="914400" cy="419100"/>
        </p:xfrm>
        <a:graphic>
          <a:graphicData uri="http://schemas.openxmlformats.org/presentationml/2006/ole">
            <mc:AlternateContent xmlns:mc="http://schemas.openxmlformats.org/markup-compatibility/2006">
              <mc:Choice xmlns:v="urn:schemas-microsoft-com:vml" Requires="v">
                <p:oleObj spid="_x0000_s160912" name="Equation" r:id="rId11" imgW="914400" imgH="419040" progId="Equation.3">
                  <p:embed/>
                </p:oleObj>
              </mc:Choice>
              <mc:Fallback>
                <p:oleObj name="Equation" r:id="rId11" imgW="914400" imgH="41904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054600" y="1685925"/>
                        <a:ext cx="9144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 name="Object 18"/>
          <p:cNvGraphicFramePr>
            <a:graphicFrameLocks noChangeAspect="1"/>
          </p:cNvGraphicFramePr>
          <p:nvPr>
            <p:extLst>
              <p:ext uri="{D42A27DB-BD31-4B8C-83A1-F6EECF244321}">
                <p14:modId xmlns:p14="http://schemas.microsoft.com/office/powerpoint/2010/main" val="146250188"/>
              </p:ext>
            </p:extLst>
          </p:nvPr>
        </p:nvGraphicFramePr>
        <p:xfrm>
          <a:off x="6457950" y="1685925"/>
          <a:ext cx="850900" cy="419100"/>
        </p:xfrm>
        <a:graphic>
          <a:graphicData uri="http://schemas.openxmlformats.org/presentationml/2006/ole">
            <mc:AlternateContent xmlns:mc="http://schemas.openxmlformats.org/markup-compatibility/2006">
              <mc:Choice xmlns:v="urn:schemas-microsoft-com:vml" Requires="v">
                <p:oleObj spid="_x0000_s160913" name="Equation" r:id="rId13" imgW="850680" imgH="419040" progId="Equation.3">
                  <p:embed/>
                </p:oleObj>
              </mc:Choice>
              <mc:Fallback>
                <p:oleObj name="Equation" r:id="rId13" imgW="850680" imgH="41904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457950" y="1685925"/>
                        <a:ext cx="8509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Text Box 19"/>
          <p:cNvSpPr txBox="1">
            <a:spLocks noChangeArrowheads="1"/>
          </p:cNvSpPr>
          <p:nvPr/>
        </p:nvSpPr>
        <p:spPr bwMode="auto">
          <a:xfrm>
            <a:off x="5969000" y="1724025"/>
            <a:ext cx="5969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for</a:t>
            </a:r>
            <a:endParaRPr lang="en-US" sz="1800" b="1" dirty="0"/>
          </a:p>
        </p:txBody>
      </p:sp>
      <p:graphicFrame>
        <p:nvGraphicFramePr>
          <p:cNvPr id="33" name="Object 6"/>
          <p:cNvGraphicFramePr>
            <a:graphicFrameLocks noChangeAspect="1"/>
          </p:cNvGraphicFramePr>
          <p:nvPr>
            <p:extLst>
              <p:ext uri="{D42A27DB-BD31-4B8C-83A1-F6EECF244321}">
                <p14:modId xmlns:p14="http://schemas.microsoft.com/office/powerpoint/2010/main" val="2645140211"/>
              </p:ext>
            </p:extLst>
          </p:nvPr>
        </p:nvGraphicFramePr>
        <p:xfrm>
          <a:off x="774700" y="600075"/>
          <a:ext cx="2768600" cy="838200"/>
        </p:xfrm>
        <a:graphic>
          <a:graphicData uri="http://schemas.openxmlformats.org/presentationml/2006/ole">
            <mc:AlternateContent xmlns:mc="http://schemas.openxmlformats.org/markup-compatibility/2006">
              <mc:Choice xmlns:v="urn:schemas-microsoft-com:vml" Requires="v">
                <p:oleObj spid="_x0000_s160914" name="Equation" r:id="rId15" imgW="2768400" imgH="838080" progId="Equation.3">
                  <p:embed/>
                </p:oleObj>
              </mc:Choice>
              <mc:Fallback>
                <p:oleObj name="Equation" r:id="rId15" imgW="2768400" imgH="83808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74700" y="600075"/>
                        <a:ext cx="27686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4" name="Object 10"/>
          <p:cNvGraphicFramePr>
            <a:graphicFrameLocks noChangeAspect="1"/>
          </p:cNvGraphicFramePr>
          <p:nvPr>
            <p:extLst>
              <p:ext uri="{D42A27DB-BD31-4B8C-83A1-F6EECF244321}">
                <p14:modId xmlns:p14="http://schemas.microsoft.com/office/powerpoint/2010/main" val="3182759467"/>
              </p:ext>
            </p:extLst>
          </p:nvPr>
        </p:nvGraphicFramePr>
        <p:xfrm>
          <a:off x="4982400" y="600075"/>
          <a:ext cx="2882900" cy="838200"/>
        </p:xfrm>
        <a:graphic>
          <a:graphicData uri="http://schemas.openxmlformats.org/presentationml/2006/ole">
            <mc:AlternateContent xmlns:mc="http://schemas.openxmlformats.org/markup-compatibility/2006">
              <mc:Choice xmlns:v="urn:schemas-microsoft-com:vml" Requires="v">
                <p:oleObj spid="_x0000_s160915" name="Equation" r:id="rId17" imgW="2882880" imgH="838080" progId="Equation.3">
                  <p:embed/>
                </p:oleObj>
              </mc:Choice>
              <mc:Fallback>
                <p:oleObj name="Equation" r:id="rId17" imgW="2882880" imgH="838080" progId="Equation.3">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982400" y="600075"/>
                        <a:ext cx="28829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5"/>
          <p:cNvSpPr>
            <a:spLocks noChangeArrowheads="1"/>
          </p:cNvSpPr>
          <p:nvPr/>
        </p:nvSpPr>
        <p:spPr bwMode="auto">
          <a:xfrm>
            <a:off x="0" y="3851999"/>
            <a:ext cx="9144000" cy="1101001"/>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graphicFrame>
        <p:nvGraphicFramePr>
          <p:cNvPr id="159750" name="Object 6"/>
          <p:cNvGraphicFramePr>
            <a:graphicFrameLocks noChangeAspect="1"/>
          </p:cNvGraphicFramePr>
          <p:nvPr>
            <p:extLst>
              <p:ext uri="{D42A27DB-BD31-4B8C-83A1-F6EECF244321}">
                <p14:modId xmlns:p14="http://schemas.microsoft.com/office/powerpoint/2010/main" val="1697975314"/>
              </p:ext>
            </p:extLst>
          </p:nvPr>
        </p:nvGraphicFramePr>
        <p:xfrm>
          <a:off x="3092400" y="4019550"/>
          <a:ext cx="1346200" cy="800100"/>
        </p:xfrm>
        <a:graphic>
          <a:graphicData uri="http://schemas.openxmlformats.org/presentationml/2006/ole">
            <mc:AlternateContent xmlns:mc="http://schemas.openxmlformats.org/markup-compatibility/2006">
              <mc:Choice xmlns:v="urn:schemas-microsoft-com:vml" Requires="v">
                <p:oleObj spid="_x0000_s159884" name="Equation" r:id="rId3" imgW="1346040" imgH="799920" progId="Equation.3">
                  <p:embed/>
                </p:oleObj>
              </mc:Choice>
              <mc:Fallback>
                <p:oleObj name="Equation" r:id="rId3" imgW="1346040" imgH="79992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92400" y="4019550"/>
                        <a:ext cx="1346200"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59751" name="Object 7"/>
          <p:cNvGraphicFramePr>
            <a:graphicFrameLocks noChangeAspect="1"/>
          </p:cNvGraphicFramePr>
          <p:nvPr>
            <p:extLst>
              <p:ext uri="{D42A27DB-BD31-4B8C-83A1-F6EECF244321}">
                <p14:modId xmlns:p14="http://schemas.microsoft.com/office/powerpoint/2010/main" val="3957939218"/>
              </p:ext>
            </p:extLst>
          </p:nvPr>
        </p:nvGraphicFramePr>
        <p:xfrm>
          <a:off x="5010150" y="3957638"/>
          <a:ext cx="2413000" cy="862012"/>
        </p:xfrm>
        <a:graphic>
          <a:graphicData uri="http://schemas.openxmlformats.org/presentationml/2006/ole">
            <mc:AlternateContent xmlns:mc="http://schemas.openxmlformats.org/markup-compatibility/2006">
              <mc:Choice xmlns:v="urn:schemas-microsoft-com:vml" Requires="v">
                <p:oleObj spid="_x0000_s159885" name="Equation" r:id="rId5" imgW="2412720" imgH="863280" progId="Equation.3">
                  <p:embed/>
                </p:oleObj>
              </mc:Choice>
              <mc:Fallback>
                <p:oleObj name="Equation" r:id="rId5" imgW="2412720" imgH="863280"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10150" y="3957638"/>
                        <a:ext cx="2413000" cy="862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59756" name="Text Box 12"/>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i="1">
                <a:latin typeface="Symbol" pitchFamily="18" charset="2"/>
              </a:rPr>
              <a:t>l</a:t>
            </a:r>
            <a:r>
              <a:rPr lang="en-US" sz="1500" b="1" i="1" baseline="-25000"/>
              <a:t>i</a:t>
            </a:r>
            <a:r>
              <a:rPr lang="en-US" sz="1500" b="1"/>
              <a:t> is usually described as the inverse of Mills' ratio.  </a:t>
            </a:r>
            <a:r>
              <a:rPr lang="en-US" sz="1500" b="1" i="1"/>
              <a:t>f</a:t>
            </a:r>
            <a:r>
              <a:rPr lang="en-US" sz="1500" b="1"/>
              <a:t> is the density function of the standardized normal distribution and </a:t>
            </a:r>
            <a:r>
              <a:rPr lang="en-US" sz="1500" b="1" i="1"/>
              <a:t>F</a:t>
            </a:r>
            <a:r>
              <a:rPr lang="en-US" sz="1500" b="1"/>
              <a:t> is the cumulative standardized normal distribution.</a:t>
            </a:r>
            <a:endParaRPr lang="en-GB" sz="1500" b="1">
              <a:latin typeface="Times New Roman" pitchFamily="18" charset="0"/>
            </a:endParaRPr>
          </a:p>
        </p:txBody>
      </p:sp>
      <p:sp>
        <p:nvSpPr>
          <p:cNvPr id="159763" name="Text Box 1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8</a:t>
            </a:r>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SAMPLE SELECTION BIAS</a:t>
            </a:r>
            <a:endParaRPr lang="en-GB" sz="1600" dirty="0">
              <a:latin typeface="Times New Roman" pitchFamily="18" charset="0"/>
            </a:endParaRPr>
          </a:p>
        </p:txBody>
      </p:sp>
      <p:sp>
        <p:nvSpPr>
          <p:cNvPr id="21" name="Rectangle 5"/>
          <p:cNvSpPr>
            <a:spLocks noChangeArrowheads="1"/>
          </p:cNvSpPr>
          <p:nvPr/>
        </p:nvSpPr>
        <p:spPr bwMode="auto">
          <a:xfrm>
            <a:off x="0" y="1633048"/>
            <a:ext cx="9144000" cy="976801"/>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2" name="Rectangle 5"/>
          <p:cNvSpPr>
            <a:spLocks noChangeArrowheads="1"/>
          </p:cNvSpPr>
          <p:nvPr/>
        </p:nvSpPr>
        <p:spPr bwMode="auto">
          <a:xfrm>
            <a:off x="0" y="547198"/>
            <a:ext cx="9144000" cy="976801"/>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3" name="Rectangle 5"/>
          <p:cNvSpPr>
            <a:spLocks noChangeArrowheads="1"/>
          </p:cNvSpPr>
          <p:nvPr/>
        </p:nvSpPr>
        <p:spPr bwMode="auto">
          <a:xfrm>
            <a:off x="0" y="2718000"/>
            <a:ext cx="9144000" cy="1024426"/>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24" name="Object 10"/>
          <p:cNvGraphicFramePr>
            <a:graphicFrameLocks noChangeAspect="1"/>
          </p:cNvGraphicFramePr>
          <p:nvPr>
            <p:extLst>
              <p:ext uri="{D42A27DB-BD31-4B8C-83A1-F6EECF244321}">
                <p14:modId xmlns:p14="http://schemas.microsoft.com/office/powerpoint/2010/main" val="854049190"/>
              </p:ext>
            </p:extLst>
          </p:nvPr>
        </p:nvGraphicFramePr>
        <p:xfrm>
          <a:off x="1693863" y="2779200"/>
          <a:ext cx="6237287" cy="838200"/>
        </p:xfrm>
        <a:graphic>
          <a:graphicData uri="http://schemas.openxmlformats.org/presentationml/2006/ole">
            <mc:AlternateContent xmlns:mc="http://schemas.openxmlformats.org/markup-compatibility/2006">
              <mc:Choice xmlns:v="urn:schemas-microsoft-com:vml" Requires="v">
                <p:oleObj spid="_x0000_s159886" name="Equation" r:id="rId7" imgW="6235560" imgH="838080" progId="Equation.3">
                  <p:embed/>
                </p:oleObj>
              </mc:Choice>
              <mc:Fallback>
                <p:oleObj name="Equation" r:id="rId7" imgW="6235560" imgH="838080" progId="Equation.3">
                  <p:embed/>
                  <p:pic>
                    <p:nvPicPr>
                      <p:cNvPr id="0" name=""/>
                      <p:cNvPicPr>
                        <a:picLocks noChangeAspect="1" noChangeArrowheads="1"/>
                      </p:cNvPicPr>
                      <p:nvPr/>
                    </p:nvPicPr>
                    <p:blipFill>
                      <a:blip r:embed="rId8"/>
                      <a:srcRect/>
                      <a:stretch>
                        <a:fillRect/>
                      </a:stretch>
                    </p:blipFill>
                    <p:spPr bwMode="auto">
                      <a:xfrm>
                        <a:off x="1693863" y="2779200"/>
                        <a:ext cx="6237287"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5" name="Object 15"/>
          <p:cNvGraphicFramePr>
            <a:graphicFrameLocks noChangeAspect="1"/>
          </p:cNvGraphicFramePr>
          <p:nvPr>
            <p:extLst>
              <p:ext uri="{D42A27DB-BD31-4B8C-83A1-F6EECF244321}">
                <p14:modId xmlns:p14="http://schemas.microsoft.com/office/powerpoint/2010/main" val="2999608968"/>
              </p:ext>
            </p:extLst>
          </p:nvPr>
        </p:nvGraphicFramePr>
        <p:xfrm>
          <a:off x="7013575" y="2116138"/>
          <a:ext cx="850900" cy="419100"/>
        </p:xfrm>
        <a:graphic>
          <a:graphicData uri="http://schemas.openxmlformats.org/presentationml/2006/ole">
            <mc:AlternateContent xmlns:mc="http://schemas.openxmlformats.org/markup-compatibility/2006">
              <mc:Choice xmlns:v="urn:schemas-microsoft-com:vml" Requires="v">
                <p:oleObj spid="_x0000_s159887" name="Equation" r:id="rId9" imgW="850680" imgH="419040" progId="Equation.3">
                  <p:embed/>
                </p:oleObj>
              </mc:Choice>
              <mc:Fallback>
                <p:oleObj name="Equation" r:id="rId9" imgW="850680" imgH="41904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013575" y="2116138"/>
                        <a:ext cx="8509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 name="Text Box 16"/>
          <p:cNvSpPr txBox="1">
            <a:spLocks noChangeArrowheads="1"/>
          </p:cNvSpPr>
          <p:nvPr/>
        </p:nvSpPr>
        <p:spPr bwMode="auto">
          <a:xfrm>
            <a:off x="4962675" y="2079625"/>
            <a:ext cx="2209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2400" b="1" i="1" dirty="0">
                <a:latin typeface="Times New Roman" pitchFamily="18" charset="0"/>
              </a:rPr>
              <a:t>Y</a:t>
            </a:r>
            <a:r>
              <a:rPr lang="en-GB" sz="2400" b="1" i="1" baseline="-25000" dirty="0">
                <a:latin typeface="Times New Roman" pitchFamily="18" charset="0"/>
              </a:rPr>
              <a:t>i</a:t>
            </a:r>
            <a:r>
              <a:rPr lang="en-GB" sz="1800" b="1" dirty="0"/>
              <a:t>  unobserved if</a:t>
            </a:r>
            <a:endParaRPr lang="en-US" sz="1800" b="1" dirty="0"/>
          </a:p>
        </p:txBody>
      </p:sp>
      <p:graphicFrame>
        <p:nvGraphicFramePr>
          <p:cNvPr id="27" name="Object 17"/>
          <p:cNvGraphicFramePr>
            <a:graphicFrameLocks noChangeAspect="1"/>
          </p:cNvGraphicFramePr>
          <p:nvPr>
            <p:extLst>
              <p:ext uri="{D42A27DB-BD31-4B8C-83A1-F6EECF244321}">
                <p14:modId xmlns:p14="http://schemas.microsoft.com/office/powerpoint/2010/main" val="3671647584"/>
              </p:ext>
            </p:extLst>
          </p:nvPr>
        </p:nvGraphicFramePr>
        <p:xfrm>
          <a:off x="5054600" y="1685925"/>
          <a:ext cx="914400" cy="419100"/>
        </p:xfrm>
        <a:graphic>
          <a:graphicData uri="http://schemas.openxmlformats.org/presentationml/2006/ole">
            <mc:AlternateContent xmlns:mc="http://schemas.openxmlformats.org/markup-compatibility/2006">
              <mc:Choice xmlns:v="urn:schemas-microsoft-com:vml" Requires="v">
                <p:oleObj spid="_x0000_s159888" name="Equation" r:id="rId11" imgW="914400" imgH="419040" progId="Equation.3">
                  <p:embed/>
                </p:oleObj>
              </mc:Choice>
              <mc:Fallback>
                <p:oleObj name="Equation" r:id="rId11" imgW="914400" imgH="41904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054600" y="1685925"/>
                        <a:ext cx="9144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18"/>
          <p:cNvGraphicFramePr>
            <a:graphicFrameLocks noChangeAspect="1"/>
          </p:cNvGraphicFramePr>
          <p:nvPr>
            <p:extLst>
              <p:ext uri="{D42A27DB-BD31-4B8C-83A1-F6EECF244321}">
                <p14:modId xmlns:p14="http://schemas.microsoft.com/office/powerpoint/2010/main" val="2145774886"/>
              </p:ext>
            </p:extLst>
          </p:nvPr>
        </p:nvGraphicFramePr>
        <p:xfrm>
          <a:off x="6457950" y="1685925"/>
          <a:ext cx="850900" cy="419100"/>
        </p:xfrm>
        <a:graphic>
          <a:graphicData uri="http://schemas.openxmlformats.org/presentationml/2006/ole">
            <mc:AlternateContent xmlns:mc="http://schemas.openxmlformats.org/markup-compatibility/2006">
              <mc:Choice xmlns:v="urn:schemas-microsoft-com:vml" Requires="v">
                <p:oleObj spid="_x0000_s159889" name="Equation" r:id="rId13" imgW="850680" imgH="419040" progId="Equation.3">
                  <p:embed/>
                </p:oleObj>
              </mc:Choice>
              <mc:Fallback>
                <p:oleObj name="Equation" r:id="rId13" imgW="850680" imgH="41904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457950" y="1685925"/>
                        <a:ext cx="8509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Text Box 19"/>
          <p:cNvSpPr txBox="1">
            <a:spLocks noChangeArrowheads="1"/>
          </p:cNvSpPr>
          <p:nvPr/>
        </p:nvSpPr>
        <p:spPr bwMode="auto">
          <a:xfrm>
            <a:off x="5969000" y="1724025"/>
            <a:ext cx="5969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for</a:t>
            </a:r>
            <a:endParaRPr lang="en-US" sz="1800" b="1" dirty="0"/>
          </a:p>
        </p:txBody>
      </p:sp>
      <p:graphicFrame>
        <p:nvGraphicFramePr>
          <p:cNvPr id="30" name="Object 6"/>
          <p:cNvGraphicFramePr>
            <a:graphicFrameLocks noChangeAspect="1"/>
          </p:cNvGraphicFramePr>
          <p:nvPr>
            <p:extLst>
              <p:ext uri="{D42A27DB-BD31-4B8C-83A1-F6EECF244321}">
                <p14:modId xmlns:p14="http://schemas.microsoft.com/office/powerpoint/2010/main" val="129945899"/>
              </p:ext>
            </p:extLst>
          </p:nvPr>
        </p:nvGraphicFramePr>
        <p:xfrm>
          <a:off x="774700" y="600075"/>
          <a:ext cx="2768600" cy="838200"/>
        </p:xfrm>
        <a:graphic>
          <a:graphicData uri="http://schemas.openxmlformats.org/presentationml/2006/ole">
            <mc:AlternateContent xmlns:mc="http://schemas.openxmlformats.org/markup-compatibility/2006">
              <mc:Choice xmlns:v="urn:schemas-microsoft-com:vml" Requires="v">
                <p:oleObj spid="_x0000_s159890" name="Equation" r:id="rId15" imgW="2768400" imgH="838080" progId="Equation.3">
                  <p:embed/>
                </p:oleObj>
              </mc:Choice>
              <mc:Fallback>
                <p:oleObj name="Equation" r:id="rId15" imgW="2768400" imgH="83808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74700" y="600075"/>
                        <a:ext cx="27686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1" name="Object 10"/>
          <p:cNvGraphicFramePr>
            <a:graphicFrameLocks noChangeAspect="1"/>
          </p:cNvGraphicFramePr>
          <p:nvPr>
            <p:extLst>
              <p:ext uri="{D42A27DB-BD31-4B8C-83A1-F6EECF244321}">
                <p14:modId xmlns:p14="http://schemas.microsoft.com/office/powerpoint/2010/main" val="1668701384"/>
              </p:ext>
            </p:extLst>
          </p:nvPr>
        </p:nvGraphicFramePr>
        <p:xfrm>
          <a:off x="4982400" y="600075"/>
          <a:ext cx="2882900" cy="838200"/>
        </p:xfrm>
        <a:graphic>
          <a:graphicData uri="http://schemas.openxmlformats.org/presentationml/2006/ole">
            <mc:AlternateContent xmlns:mc="http://schemas.openxmlformats.org/markup-compatibility/2006">
              <mc:Choice xmlns:v="urn:schemas-microsoft-com:vml" Requires="v">
                <p:oleObj spid="_x0000_s159891" name="Equation" r:id="rId17" imgW="2882880" imgH="838080" progId="Equation.3">
                  <p:embed/>
                </p:oleObj>
              </mc:Choice>
              <mc:Fallback>
                <p:oleObj name="Equation" r:id="rId17" imgW="2882880" imgH="838080" progId="Equation.3">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982400" y="600075"/>
                        <a:ext cx="28829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1D7A55C-4321-4C03-AA6D-FF372321A5EE}"/>
</file>

<file path=customXml/itemProps2.xml><?xml version="1.0" encoding="utf-8"?>
<ds:datastoreItem xmlns:ds="http://schemas.openxmlformats.org/officeDocument/2006/customXml" ds:itemID="{C4F95672-149E-48AB-A6D6-5E8BB168DBD9}"/>
</file>

<file path=customXml/itemProps3.xml><?xml version="1.0" encoding="utf-8"?>
<ds:datastoreItem xmlns:ds="http://schemas.openxmlformats.org/officeDocument/2006/customXml" ds:itemID="{DD2AFD18-82E6-4D1D-A31C-B0AF498B7C66}"/>
</file>

<file path=docProps/app.xml><?xml version="1.0" encoding="utf-8"?>
<Properties xmlns="http://schemas.openxmlformats.org/officeDocument/2006/extended-properties" xmlns:vt="http://schemas.openxmlformats.org/officeDocument/2006/docPropsVTypes">
  <TotalTime>3654</TotalTime>
  <Words>4196</Words>
  <Application>Microsoft Office PowerPoint</Application>
  <PresentationFormat>On-screen Show (4:3)</PresentationFormat>
  <Paragraphs>446</Paragraphs>
  <Slides>40</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40</vt:i4>
      </vt:variant>
    </vt:vector>
  </HeadingPairs>
  <TitlesOfParts>
    <vt:vector size="42"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100</cp:revision>
  <dcterms:created xsi:type="dcterms:W3CDTF">1998-05-09T13:24:56Z</dcterms:created>
  <dcterms:modified xsi:type="dcterms:W3CDTF">2016-05-23T09:43:12Z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