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38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39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s/slide16.xml" ContentType="application/vnd.openxmlformats-officedocument.presentationml.slide+xml"/>
  <Override PartName="/ppt/slides/slide20.xml" ContentType="application/vnd.openxmlformats-officedocument.presentationml.slide+xml"/>
  <Override PartName="/ppt/slides/slide31.xml" ContentType="application/vnd.openxmlformats-officedocument.presentationml.slide+xml"/>
  <Override PartName="/ppt/slides/slide19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0.xml" ContentType="application/vnd.openxmlformats-officedocument.presentationml.slide+xml"/>
  <Override PartName="/ppt/slides/slide32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1.xml" ContentType="application/vnd.openxmlformats-officedocument.presentationml.slide+xml"/>
  <Override PartName="/ppt/slides/slide25.xml" ContentType="application/vnd.openxmlformats-officedocument.presentationml.slide+xml"/>
  <Override PartName="/ppt/slides/slide27.xml" ContentType="application/vnd.openxmlformats-officedocument.presentationml.slide+xml"/>
  <Override PartName="/ppt/slides/slide24.xml" ContentType="application/vnd.openxmlformats-officedocument.presentationml.slide+xml"/>
  <Override PartName="/ppt/slides/slide2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43" r:id="rId2"/>
    <p:sldId id="271" r:id="rId3"/>
    <p:sldId id="285" r:id="rId4"/>
    <p:sldId id="287" r:id="rId5"/>
    <p:sldId id="305" r:id="rId6"/>
    <p:sldId id="288" r:id="rId7"/>
    <p:sldId id="289" r:id="rId8"/>
    <p:sldId id="292" r:id="rId9"/>
    <p:sldId id="306" r:id="rId10"/>
    <p:sldId id="290" r:id="rId11"/>
    <p:sldId id="291" r:id="rId12"/>
    <p:sldId id="294" r:id="rId13"/>
    <p:sldId id="296" r:id="rId14"/>
    <p:sldId id="307" r:id="rId15"/>
    <p:sldId id="324" r:id="rId16"/>
    <p:sldId id="325" r:id="rId17"/>
    <p:sldId id="326" r:id="rId18"/>
    <p:sldId id="327" r:id="rId19"/>
    <p:sldId id="328" r:id="rId20"/>
    <p:sldId id="300" r:id="rId21"/>
    <p:sldId id="334" r:id="rId22"/>
    <p:sldId id="329" r:id="rId23"/>
    <p:sldId id="335" r:id="rId24"/>
    <p:sldId id="331" r:id="rId25"/>
    <p:sldId id="332" r:id="rId26"/>
    <p:sldId id="330" r:id="rId27"/>
    <p:sldId id="333" r:id="rId28"/>
    <p:sldId id="318" r:id="rId29"/>
    <p:sldId id="336" r:id="rId30"/>
    <p:sldId id="337" r:id="rId31"/>
    <p:sldId id="338" r:id="rId32"/>
    <p:sldId id="319" r:id="rId33"/>
    <p:sldId id="342" r:id="rId34"/>
    <p:sldId id="321" r:id="rId35"/>
    <p:sldId id="339" r:id="rId36"/>
    <p:sldId id="322" r:id="rId37"/>
    <p:sldId id="340" r:id="rId38"/>
    <p:sldId id="341" r:id="rId39"/>
    <p:sldId id="284" r:id="rId4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4D99"/>
    <a:srgbClr val="0099CC"/>
    <a:srgbClr val="003366"/>
    <a:srgbClr val="F8F8FA"/>
    <a:srgbClr val="3366FF"/>
    <a:srgbClr val="FFFF00"/>
    <a:srgbClr val="00FF00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9243" autoAdjust="0"/>
  </p:normalViewPr>
  <p:slideViewPr>
    <p:cSldViewPr snapToGrid="0" showGuides="1">
      <p:cViewPr>
        <p:scale>
          <a:sx n="100" d="100"/>
          <a:sy n="100" d="100"/>
        </p:scale>
        <p:origin x="-2172" y="-444"/>
      </p:cViewPr>
      <p:guideLst>
        <p:guide orient="horz" pos="3678"/>
        <p:guide pos="36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13.wmf"/><Relationship Id="rId1" Type="http://schemas.openxmlformats.org/officeDocument/2006/relationships/image" Target="../media/image5.wmf"/><Relationship Id="rId4" Type="http://schemas.openxmlformats.org/officeDocument/2006/relationships/image" Target="../media/image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e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e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e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e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e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e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e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e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0.wmf"/><Relationship Id="rId1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20721-C9E3-4BEF-ACC1-B051A70FB96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409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4D137-7B9F-4296-8AD8-7E124AE946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4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12EAF7-04BD-47A2-ADC2-17DBEB1EEA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06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DCFD8-AA8D-4A68-A87D-2675D3B33C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744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A22BBC-FFDE-419D-865E-3C53129F0C4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19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3A7FF2-775C-453D-AFFA-6F6A648A39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700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93870-4FC4-43D5-8A49-3550453131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22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7B55B-FF07-4E22-95B8-D0754A3AD3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378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D1F1F4-21F1-43E8-89B3-D53D331F93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25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C6AEC-77B2-49E0-AC52-6AEDB35DFC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098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BA755-62F5-419D-AF66-A82002BA44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21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8BCC66FD-1B98-413C-843A-8D59A9F7830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2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0" Type="http://schemas.openxmlformats.org/officeDocument/2006/relationships/image" Target="../media/image17.w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49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17.w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54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60.bin"/><Relationship Id="rId5" Type="http://schemas.openxmlformats.org/officeDocument/2006/relationships/oleObject" Target="../embeddings/oleObject57.bin"/><Relationship Id="rId10" Type="http://schemas.openxmlformats.org/officeDocument/2006/relationships/image" Target="../media/image17.w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59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61.bin"/><Relationship Id="rId7" Type="http://schemas.openxmlformats.org/officeDocument/2006/relationships/oleObject" Target="../embeddings/oleObject63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65.bin"/><Relationship Id="rId5" Type="http://schemas.openxmlformats.org/officeDocument/2006/relationships/oleObject" Target="../embeddings/oleObject62.bin"/><Relationship Id="rId10" Type="http://schemas.openxmlformats.org/officeDocument/2006/relationships/image" Target="../media/image17.w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64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7.bin"/><Relationship Id="rId10" Type="http://schemas.openxmlformats.org/officeDocument/2006/relationships/image" Target="../media/image17.w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69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72.bin"/><Relationship Id="rId10" Type="http://schemas.openxmlformats.org/officeDocument/2006/relationships/image" Target="../media/image17.w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74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7.bin"/><Relationship Id="rId10" Type="http://schemas.openxmlformats.org/officeDocument/2006/relationships/image" Target="../media/image17.w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79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85.bin"/><Relationship Id="rId5" Type="http://schemas.openxmlformats.org/officeDocument/2006/relationships/oleObject" Target="../embeddings/oleObject82.bin"/><Relationship Id="rId10" Type="http://schemas.openxmlformats.org/officeDocument/2006/relationships/image" Target="../media/image17.w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84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10: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Binary Choice and Limited Dependent Variable Models, and Maximum Likelihood Estimation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6" y="6462711"/>
            <a:ext cx="5090321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016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14699" name="Object 11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6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690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is the sample with the constrained observations dropped.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4701" name="Text Box 13"/>
          <p:cNvSpPr txBox="1">
            <a:spLocks noChangeArrowheads="1"/>
          </p:cNvSpPr>
          <p:nvPr/>
        </p:nvSpPr>
        <p:spPr bwMode="auto">
          <a:xfrm>
            <a:off x="914400" y="854075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</a:t>
            </a:r>
          </a:p>
        </p:txBody>
      </p:sp>
      <p:sp>
        <p:nvSpPr>
          <p:cNvPr id="114702" name="Text Box 14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14703" name="Text Box 1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9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14475" y="542925"/>
            <a:ext cx="2743200" cy="5364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125739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7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15722" name="Object 10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9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An OLS regression again yields a downwards-biased estimate of the slope coefficient and an upwards-biased estimate of the intercept.  We will investigate the reason for this.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5724" name="Text Box 12"/>
          <p:cNvSpPr txBox="1">
            <a:spLocks noChangeArrowheads="1"/>
          </p:cNvSpPr>
          <p:nvPr/>
        </p:nvSpPr>
        <p:spPr bwMode="auto">
          <a:xfrm>
            <a:off x="914400" y="854075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</a:t>
            </a:r>
          </a:p>
        </p:txBody>
      </p:sp>
      <p:sp>
        <p:nvSpPr>
          <p:cNvPr id="115725" name="Text Box 13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15726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10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14475" y="542925"/>
            <a:ext cx="2743200" cy="5364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125739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0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8802" name="Rectangle 18"/>
          <p:cNvSpPr>
            <a:spLocks noChangeArrowheads="1"/>
          </p:cNvSpPr>
          <p:nvPr/>
        </p:nvSpPr>
        <p:spPr bwMode="auto">
          <a:xfrm>
            <a:off x="2732088" y="3060700"/>
            <a:ext cx="2286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8801" name="Rectangle 17"/>
          <p:cNvSpPr>
            <a:spLocks noChangeArrowheads="1"/>
          </p:cNvSpPr>
          <p:nvPr/>
        </p:nvSpPr>
        <p:spPr bwMode="auto">
          <a:xfrm>
            <a:off x="3325813" y="2951163"/>
            <a:ext cx="2286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18797" name="Object 13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0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796" name="Line 12"/>
          <p:cNvSpPr>
            <a:spLocks noChangeShapeType="1"/>
          </p:cNvSpPr>
          <p:nvPr/>
        </p:nvSpPr>
        <p:spPr bwMode="auto">
          <a:xfrm>
            <a:off x="4332288" y="3213100"/>
            <a:ext cx="0" cy="146050"/>
          </a:xfrm>
          <a:prstGeom prst="line">
            <a:avLst/>
          </a:prstGeom>
          <a:noFill/>
          <a:ln w="317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8794" name="Line 10"/>
          <p:cNvSpPr>
            <a:spLocks noChangeShapeType="1"/>
          </p:cNvSpPr>
          <p:nvPr/>
        </p:nvSpPr>
        <p:spPr bwMode="auto">
          <a:xfrm>
            <a:off x="2841625" y="3171825"/>
            <a:ext cx="0" cy="1023938"/>
          </a:xfrm>
          <a:prstGeom prst="line">
            <a:avLst/>
          </a:prstGeom>
          <a:noFill/>
          <a:ln w="317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8795" name="Line 11"/>
          <p:cNvSpPr>
            <a:spLocks noChangeShapeType="1"/>
          </p:cNvSpPr>
          <p:nvPr/>
        </p:nvSpPr>
        <p:spPr bwMode="auto">
          <a:xfrm>
            <a:off x="3436938" y="3060700"/>
            <a:ext cx="0" cy="785813"/>
          </a:xfrm>
          <a:prstGeom prst="line">
            <a:avLst/>
          </a:prstGeom>
          <a:noFill/>
          <a:ln w="317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1878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Look at the two observations highlighted.  For such low values of </a:t>
            </a:r>
            <a:r>
              <a:rPr lang="en-GB" sz="1500" b="1" i="1"/>
              <a:t>X</a:t>
            </a:r>
            <a:r>
              <a:rPr lang="en-GB" sz="1500" b="1"/>
              <a:t>, most of the observations are constrained.  The reason that these two observations appear in the sample is that their disturbance terms happen to be positive and large.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8799" name="Text Box 15"/>
          <p:cNvSpPr txBox="1">
            <a:spLocks noChangeArrowheads="1"/>
          </p:cNvSpPr>
          <p:nvPr/>
        </p:nvSpPr>
        <p:spPr bwMode="auto">
          <a:xfrm>
            <a:off x="914400" y="854075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</a:t>
            </a:r>
          </a:p>
        </p:txBody>
      </p:sp>
      <p:sp>
        <p:nvSpPr>
          <p:cNvPr id="118800" name="Text Box 16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18803" name="Text Box 1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11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514475" y="542925"/>
            <a:ext cx="2743200" cy="5364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336371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1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2030400"/>
            <a:ext cx="9144000" cy="6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2772000"/>
            <a:ext cx="9144000" cy="6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290150"/>
            <a:ext cx="9144000" cy="6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6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general, for an observation to appear in the sample, </a:t>
            </a:r>
            <a:r>
              <a:rPr lang="en-GB" sz="1500" b="1" i="1"/>
              <a:t>Y</a:t>
            </a:r>
            <a:r>
              <a:rPr lang="en-GB" sz="1500" b="1"/>
              <a:t>* must be positive, and this requires that </a:t>
            </a:r>
            <a:r>
              <a:rPr lang="en-GB" sz="1500" b="1" i="1"/>
              <a:t>u</a:t>
            </a:r>
            <a:r>
              <a:rPr lang="en-GB" sz="1500" b="1"/>
              <a:t> &gt; 40 </a:t>
            </a:r>
            <a:r>
              <a:rPr lang="en-US" sz="1500" b="1">
                <a:cs typeface="Arial" charset="0"/>
              </a:rPr>
              <a:t>–</a:t>
            </a:r>
            <a:r>
              <a:rPr lang="en-GB" sz="1500" b="1"/>
              <a:t> 1.2</a:t>
            </a:r>
            <a:r>
              <a:rPr lang="en-GB" sz="1500" b="1" i="1"/>
              <a:t>X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12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274202"/>
              </p:ext>
            </p:extLst>
          </p:nvPr>
        </p:nvGraphicFramePr>
        <p:xfrm>
          <a:off x="3187700" y="647700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93" name="Equation" r:id="rId3" imgW="2527200" imgH="342720" progId="Equation.3">
                  <p:embed/>
                </p:oleObj>
              </mc:Choice>
              <mc:Fallback>
                <p:oleObj name="Equation" r:id="rId3" imgW="2527200" imgH="34272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647700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598544"/>
              </p:ext>
            </p:extLst>
          </p:nvPr>
        </p:nvGraphicFramePr>
        <p:xfrm>
          <a:off x="3187700" y="28728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94" name="Equation" r:id="rId5" imgW="3162240" imgH="342720" progId="Equation.3">
                  <p:embed/>
                </p:oleObj>
              </mc:Choice>
              <mc:Fallback>
                <p:oleObj name="Equation" r:id="rId5" imgW="3162240" imgH="34272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28728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957237"/>
              </p:ext>
            </p:extLst>
          </p:nvPr>
        </p:nvGraphicFramePr>
        <p:xfrm>
          <a:off x="3187700" y="2131200"/>
          <a:ext cx="43815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95" name="Equation" r:id="rId7" imgW="4381200" imgH="406080" progId="Equation.3">
                  <p:embed/>
                </p:oleObj>
              </mc:Choice>
              <mc:Fallback>
                <p:oleObj name="Equation" r:id="rId7" imgW="4381200" imgH="4060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2131200"/>
                        <a:ext cx="438150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333390"/>
              </p:ext>
            </p:extLst>
          </p:nvPr>
        </p:nvGraphicFramePr>
        <p:xfrm>
          <a:off x="3302000" y="1389063"/>
          <a:ext cx="24765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96" name="Equation" r:id="rId9" imgW="2476440" imgH="406080" progId="Equation.3">
                  <p:embed/>
                </p:oleObj>
              </mc:Choice>
              <mc:Fallback>
                <p:oleObj name="Equation" r:id="rId9" imgW="2476440" imgH="4060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0" y="1389063"/>
                        <a:ext cx="24765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33132" name="Object 12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4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</a:t>
            </a:r>
            <a:r>
              <a:rPr lang="en-GB" sz="1500" b="1" i="1"/>
              <a:t>X</a:t>
            </a:r>
            <a:r>
              <a:rPr lang="en-GB" sz="1500" b="1"/>
              <a:t> is equal to 10, </a:t>
            </a:r>
            <a:r>
              <a:rPr lang="en-GB" sz="1500" b="1" i="1"/>
              <a:t>u</a:t>
            </a:r>
            <a:r>
              <a:rPr lang="en-GB" sz="1500" b="1"/>
              <a:t> must be greater than 28 if the observation is to appear in the sample.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33133" name="Line 13"/>
          <p:cNvSpPr>
            <a:spLocks noChangeShapeType="1"/>
          </p:cNvSpPr>
          <p:nvPr/>
        </p:nvSpPr>
        <p:spPr bwMode="auto">
          <a:xfrm>
            <a:off x="2257425" y="3235325"/>
            <a:ext cx="0" cy="130651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35" name="Text Box 15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33136" name="Text Box 16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5302800" y="4233600"/>
            <a:ext cx="2275200" cy="5220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3137" name="Text Box 17"/>
          <p:cNvSpPr txBox="1">
            <a:spLocks noChangeArrowheads="1"/>
          </p:cNvSpPr>
          <p:nvPr/>
        </p:nvSpPr>
        <p:spPr bwMode="auto">
          <a:xfrm>
            <a:off x="5334000" y="4267200"/>
            <a:ext cx="220980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716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X</a:t>
            </a:r>
            <a:r>
              <a:rPr lang="en-GB" sz="2400" b="1" dirty="0">
                <a:latin typeface="Times New Roman" pitchFamily="18" charset="0"/>
              </a:rPr>
              <a:t> = 10    </a:t>
            </a:r>
            <a:r>
              <a:rPr lang="en-GB" sz="2400" b="1" i="1" dirty="0">
                <a:latin typeface="Times New Roman" pitchFamily="18" charset="0"/>
              </a:rPr>
              <a:t>u</a:t>
            </a:r>
            <a:r>
              <a:rPr lang="en-GB" sz="2400" b="1" dirty="0">
                <a:latin typeface="Times New Roman" pitchFamily="18" charset="0"/>
              </a:rPr>
              <a:t> &gt; 28</a:t>
            </a:r>
            <a:endParaRPr lang="en-GB" sz="2400" b="1" i="1" dirty="0">
              <a:latin typeface="Times New Roman" pitchFamily="18" charset="0"/>
            </a:endParaRPr>
          </a:p>
        </p:txBody>
      </p:sp>
      <p:sp>
        <p:nvSpPr>
          <p:cNvPr id="133139" name="Text Box 1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13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514475" y="542925"/>
            <a:ext cx="3330000" cy="9715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568357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5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893215"/>
              </p:ext>
            </p:extLst>
          </p:nvPr>
        </p:nvGraphicFramePr>
        <p:xfrm>
          <a:off x="1597025" y="10541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6" name="Equation" r:id="rId7" imgW="3162300" imgH="342900" progId="Equation.3">
                  <p:embed/>
                </p:oleObj>
              </mc:Choice>
              <mc:Fallback>
                <p:oleObj name="Equation" r:id="rId7" imgW="3162300" imgH="3429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10541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0540" name="Line 12"/>
          <p:cNvSpPr>
            <a:spLocks noChangeShapeType="1"/>
          </p:cNvSpPr>
          <p:nvPr/>
        </p:nvSpPr>
        <p:spPr bwMode="auto">
          <a:xfrm>
            <a:off x="3252788" y="3235325"/>
            <a:ext cx="0" cy="731838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76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531" name="Text Box 3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5053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</a:t>
            </a:r>
            <a:r>
              <a:rPr lang="en-GB" sz="1500" b="1" i="1"/>
              <a:t>X</a:t>
            </a:r>
            <a:r>
              <a:rPr lang="en-GB" sz="1500" b="1"/>
              <a:t> is equal to 20, </a:t>
            </a:r>
            <a:r>
              <a:rPr lang="en-GB" sz="1500" b="1" i="1"/>
              <a:t>u</a:t>
            </a:r>
            <a:r>
              <a:rPr lang="en-GB" sz="1500" b="1"/>
              <a:t> must be greater than 16.</a:t>
            </a:r>
          </a:p>
        </p:txBody>
      </p:sp>
      <p:sp>
        <p:nvSpPr>
          <p:cNvPr id="150537" name="Text Box 9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50538" name="Text Box 10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5302800" y="4233600"/>
            <a:ext cx="2275200" cy="5220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0539" name="Text Box 11"/>
          <p:cNvSpPr txBox="1">
            <a:spLocks noChangeArrowheads="1"/>
          </p:cNvSpPr>
          <p:nvPr/>
        </p:nvSpPr>
        <p:spPr bwMode="auto">
          <a:xfrm>
            <a:off x="5334000" y="4267200"/>
            <a:ext cx="220980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716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>
                <a:latin typeface="Times New Roman" pitchFamily="18" charset="0"/>
              </a:rPr>
              <a:t>X</a:t>
            </a:r>
            <a:r>
              <a:rPr lang="en-GB" sz="2400" b="1">
                <a:latin typeface="Times New Roman" pitchFamily="18" charset="0"/>
              </a:rPr>
              <a:t> = 20    </a:t>
            </a:r>
            <a:r>
              <a:rPr lang="en-GB" sz="2400" b="1" i="1">
                <a:latin typeface="Times New Roman" pitchFamily="18" charset="0"/>
              </a:rPr>
              <a:t>u</a:t>
            </a:r>
            <a:r>
              <a:rPr lang="en-GB" sz="2400" b="1">
                <a:latin typeface="Times New Roman" pitchFamily="18" charset="0"/>
              </a:rPr>
              <a:t> &gt; 16</a:t>
            </a:r>
            <a:endParaRPr lang="en-GB" sz="2400" b="1" i="1">
              <a:latin typeface="Times New Roman" pitchFamily="18" charset="0"/>
            </a:endParaRPr>
          </a:p>
        </p:txBody>
      </p:sp>
      <p:sp>
        <p:nvSpPr>
          <p:cNvPr id="150544" name="Text Box 1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14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14475" y="542925"/>
            <a:ext cx="3330000" cy="9715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336371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77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179488"/>
              </p:ext>
            </p:extLst>
          </p:nvPr>
        </p:nvGraphicFramePr>
        <p:xfrm>
          <a:off x="1597025" y="10541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78" name="Equation" r:id="rId7" imgW="3162300" imgH="342900" progId="Equation.3">
                  <p:embed/>
                </p:oleObj>
              </mc:Choice>
              <mc:Fallback>
                <p:oleObj name="Equation" r:id="rId7" imgW="31623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10541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1554" name="Line 2"/>
          <p:cNvSpPr>
            <a:spLocks noChangeShapeType="1"/>
          </p:cNvSpPr>
          <p:nvPr/>
        </p:nvSpPr>
        <p:spPr bwMode="auto">
          <a:xfrm>
            <a:off x="4232275" y="3235325"/>
            <a:ext cx="0" cy="1651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51555" name="Object 3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9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</a:t>
            </a:r>
            <a:r>
              <a:rPr lang="en-GB" sz="1500" b="1" i="1"/>
              <a:t>X</a:t>
            </a:r>
            <a:r>
              <a:rPr lang="en-GB" sz="1500" b="1"/>
              <a:t> is equal to 30, </a:t>
            </a:r>
            <a:r>
              <a:rPr lang="en-GB" sz="1500" b="1" i="1"/>
              <a:t>u</a:t>
            </a:r>
            <a:r>
              <a:rPr lang="en-GB" sz="1500" b="1"/>
              <a:t> must be greater than 4.</a:t>
            </a:r>
          </a:p>
        </p:txBody>
      </p:sp>
      <p:sp>
        <p:nvSpPr>
          <p:cNvPr id="151561" name="Text Box 9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51562" name="Text Box 10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5302800" y="4233600"/>
            <a:ext cx="2275200" cy="5220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1563" name="Text Box 11"/>
          <p:cNvSpPr txBox="1">
            <a:spLocks noChangeArrowheads="1"/>
          </p:cNvSpPr>
          <p:nvPr/>
        </p:nvSpPr>
        <p:spPr bwMode="auto">
          <a:xfrm>
            <a:off x="5334000" y="4267200"/>
            <a:ext cx="220980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716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>
                <a:latin typeface="Times New Roman" pitchFamily="18" charset="0"/>
              </a:rPr>
              <a:t>X</a:t>
            </a:r>
            <a:r>
              <a:rPr lang="en-GB" sz="2400" b="1">
                <a:latin typeface="Times New Roman" pitchFamily="18" charset="0"/>
              </a:rPr>
              <a:t> = 30    </a:t>
            </a:r>
            <a:r>
              <a:rPr lang="en-GB" sz="2400" b="1" i="1">
                <a:latin typeface="Times New Roman" pitchFamily="18" charset="0"/>
              </a:rPr>
              <a:t>u</a:t>
            </a:r>
            <a:r>
              <a:rPr lang="en-GB" sz="2400" b="1">
                <a:latin typeface="Times New Roman" pitchFamily="18" charset="0"/>
              </a:rPr>
              <a:t> &gt; 4</a:t>
            </a:r>
            <a:endParaRPr lang="en-GB" sz="2400" b="1" i="1">
              <a:latin typeface="Times New Roman" pitchFamily="18" charset="0"/>
            </a:endParaRPr>
          </a:p>
        </p:txBody>
      </p:sp>
      <p:sp>
        <p:nvSpPr>
          <p:cNvPr id="151567" name="Text Box 1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15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14475" y="542925"/>
            <a:ext cx="3330000" cy="9715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336371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00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179488"/>
              </p:ext>
            </p:extLst>
          </p:nvPr>
        </p:nvGraphicFramePr>
        <p:xfrm>
          <a:off x="1597025" y="10541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01" name="Equation" r:id="rId7" imgW="3162300" imgH="342900" progId="Equation.3">
                  <p:embed/>
                </p:oleObj>
              </mc:Choice>
              <mc:Fallback>
                <p:oleObj name="Equation" r:id="rId7" imgW="31623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10541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2578" name="Line 2"/>
          <p:cNvSpPr>
            <a:spLocks noChangeShapeType="1"/>
          </p:cNvSpPr>
          <p:nvPr/>
        </p:nvSpPr>
        <p:spPr bwMode="auto">
          <a:xfrm>
            <a:off x="5218113" y="2851150"/>
            <a:ext cx="0" cy="36512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52579" name="Object 3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3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</a:t>
            </a:r>
            <a:r>
              <a:rPr lang="en-GB" sz="1500" b="1" i="1"/>
              <a:t>X</a:t>
            </a:r>
            <a:r>
              <a:rPr lang="en-GB" sz="1500" b="1"/>
              <a:t> is equal to 40, the observation will appear in the sample for any positive value of </a:t>
            </a:r>
            <a:r>
              <a:rPr lang="en-GB" sz="1500" b="1" i="1"/>
              <a:t>u</a:t>
            </a:r>
            <a:r>
              <a:rPr lang="en-GB" sz="1500" b="1"/>
              <a:t> and even some negative ones.  The condition is that </a:t>
            </a:r>
            <a:r>
              <a:rPr lang="en-GB" sz="1500" b="1" i="1"/>
              <a:t>u</a:t>
            </a:r>
            <a:r>
              <a:rPr lang="en-GB" sz="1500" b="1"/>
              <a:t> must be greater than 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8.</a:t>
            </a:r>
          </a:p>
        </p:txBody>
      </p:sp>
      <p:sp>
        <p:nvSpPr>
          <p:cNvPr id="152585" name="Text Box 9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5302800" y="4233600"/>
            <a:ext cx="2275200" cy="5220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2587" name="Text Box 11"/>
          <p:cNvSpPr txBox="1">
            <a:spLocks noChangeArrowheads="1"/>
          </p:cNvSpPr>
          <p:nvPr/>
        </p:nvSpPr>
        <p:spPr bwMode="auto">
          <a:xfrm>
            <a:off x="5334000" y="4267200"/>
            <a:ext cx="220980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716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>
                <a:latin typeface="Times New Roman" pitchFamily="18" charset="0"/>
              </a:rPr>
              <a:t>X</a:t>
            </a:r>
            <a:r>
              <a:rPr lang="en-GB" sz="2400" b="1">
                <a:latin typeface="Times New Roman" pitchFamily="18" charset="0"/>
              </a:rPr>
              <a:t> = 40    </a:t>
            </a:r>
            <a:r>
              <a:rPr lang="en-GB" sz="2400" b="1" i="1">
                <a:latin typeface="Times New Roman" pitchFamily="18" charset="0"/>
              </a:rPr>
              <a:t>u</a:t>
            </a:r>
            <a:r>
              <a:rPr lang="en-GB" sz="2400" b="1">
                <a:latin typeface="Times New Roman" pitchFamily="18" charset="0"/>
              </a:rPr>
              <a:t> &gt; </a:t>
            </a:r>
            <a:r>
              <a:rPr lang="en-GB" sz="2400" b="1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GB" sz="2400" b="1">
                <a:latin typeface="Times New Roman" pitchFamily="18" charset="0"/>
              </a:rPr>
              <a:t>8</a:t>
            </a:r>
            <a:endParaRPr lang="en-GB" sz="2400" b="1" i="1">
              <a:latin typeface="Times New Roman" pitchFamily="18" charset="0"/>
            </a:endParaRPr>
          </a:p>
        </p:txBody>
      </p:sp>
      <p:sp>
        <p:nvSpPr>
          <p:cNvPr id="152591" name="Text Box 1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16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14475" y="542925"/>
            <a:ext cx="3330000" cy="9715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336371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4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179488"/>
              </p:ext>
            </p:extLst>
          </p:nvPr>
        </p:nvGraphicFramePr>
        <p:xfrm>
          <a:off x="1597025" y="10541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5" name="Equation" r:id="rId7" imgW="3162300" imgH="342900" progId="Equation.3">
                  <p:embed/>
                </p:oleObj>
              </mc:Choice>
              <mc:Fallback>
                <p:oleObj name="Equation" r:id="rId7" imgW="31623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10541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3602" name="Line 2"/>
          <p:cNvSpPr>
            <a:spLocks noChangeShapeType="1"/>
          </p:cNvSpPr>
          <p:nvPr/>
        </p:nvSpPr>
        <p:spPr bwMode="auto">
          <a:xfrm>
            <a:off x="6215063" y="2284413"/>
            <a:ext cx="0" cy="93186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53603" name="Object 3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0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04" name="Text Box 4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53607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</a:t>
            </a:r>
            <a:r>
              <a:rPr lang="en-GB" sz="1500" b="1" i="1"/>
              <a:t>X</a:t>
            </a:r>
            <a:r>
              <a:rPr lang="en-GB" sz="1500" b="1"/>
              <a:t> is equal to 50, </a:t>
            </a:r>
            <a:r>
              <a:rPr lang="en-GB" sz="1500" b="1" i="1"/>
              <a:t>u</a:t>
            </a:r>
            <a:r>
              <a:rPr lang="en-GB" sz="1500" b="1"/>
              <a:t> must be greater than </a:t>
            </a:r>
            <a:r>
              <a:rPr lang="en-US" sz="1500" b="1">
                <a:cs typeface="Arial" charset="0"/>
              </a:rPr>
              <a:t>–</a:t>
            </a:r>
            <a:r>
              <a:rPr lang="en-GB" sz="1500" b="1"/>
              <a:t>20.</a:t>
            </a:r>
          </a:p>
        </p:txBody>
      </p:sp>
      <p:sp>
        <p:nvSpPr>
          <p:cNvPr id="153609" name="Text Box 9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53610" name="Text Box 10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5302800" y="4233600"/>
            <a:ext cx="2404800" cy="5220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3611" name="Text Box 11"/>
          <p:cNvSpPr txBox="1">
            <a:spLocks noChangeArrowheads="1"/>
          </p:cNvSpPr>
          <p:nvPr/>
        </p:nvSpPr>
        <p:spPr bwMode="auto">
          <a:xfrm>
            <a:off x="5334000" y="4267200"/>
            <a:ext cx="2339975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7160"/>
          <a:lstStyle/>
          <a:p>
            <a:pPr>
              <a:spcBef>
                <a:spcPct val="50000"/>
              </a:spcBef>
            </a:pPr>
            <a:r>
              <a:rPr lang="en-GB" sz="2400" b="1" i="1">
                <a:latin typeface="Times New Roman" pitchFamily="18" charset="0"/>
              </a:rPr>
              <a:t>X</a:t>
            </a:r>
            <a:r>
              <a:rPr lang="en-GB" sz="2400" b="1">
                <a:latin typeface="Times New Roman" pitchFamily="18" charset="0"/>
              </a:rPr>
              <a:t> = 50    </a:t>
            </a:r>
            <a:r>
              <a:rPr lang="en-GB" sz="2400" b="1" i="1">
                <a:latin typeface="Times New Roman" pitchFamily="18" charset="0"/>
              </a:rPr>
              <a:t>u</a:t>
            </a:r>
            <a:r>
              <a:rPr lang="en-GB" sz="2400" b="1">
                <a:latin typeface="Times New Roman" pitchFamily="18" charset="0"/>
              </a:rPr>
              <a:t> &gt; </a:t>
            </a:r>
            <a:r>
              <a:rPr lang="en-GB" sz="2400" b="1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GB" sz="2400" b="1">
                <a:latin typeface="Times New Roman" pitchFamily="18" charset="0"/>
              </a:rPr>
              <a:t>20</a:t>
            </a:r>
            <a:endParaRPr lang="en-GB" sz="2400" b="1" i="1">
              <a:latin typeface="Times New Roman" pitchFamily="18" charset="0"/>
            </a:endParaRPr>
          </a:p>
        </p:txBody>
      </p:sp>
      <p:sp>
        <p:nvSpPr>
          <p:cNvPr id="153615" name="Text Box 1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17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14475" y="542925"/>
            <a:ext cx="3330000" cy="9715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336371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1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179488"/>
              </p:ext>
            </p:extLst>
          </p:nvPr>
        </p:nvGraphicFramePr>
        <p:xfrm>
          <a:off x="1597025" y="10541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2" name="Equation" r:id="rId7" imgW="3162300" imgH="342900" progId="Equation.3">
                  <p:embed/>
                </p:oleObj>
              </mc:Choice>
              <mc:Fallback>
                <p:oleObj name="Equation" r:id="rId7" imgW="31623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10541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4626" name="Line 2"/>
          <p:cNvSpPr>
            <a:spLocks noChangeShapeType="1"/>
          </p:cNvSpPr>
          <p:nvPr/>
        </p:nvSpPr>
        <p:spPr bwMode="auto">
          <a:xfrm>
            <a:off x="7192963" y="1736725"/>
            <a:ext cx="0" cy="1481138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54627" name="Object 3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79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628" name="Text Box 4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54631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</a:t>
            </a:r>
            <a:r>
              <a:rPr lang="en-GB" sz="1500" b="1" i="1"/>
              <a:t>X</a:t>
            </a:r>
            <a:r>
              <a:rPr lang="en-GB" sz="1500" b="1"/>
              <a:t> is equal to 60, </a:t>
            </a:r>
            <a:r>
              <a:rPr lang="en-GB" sz="1500" b="1" i="1"/>
              <a:t>u</a:t>
            </a:r>
            <a:r>
              <a:rPr lang="en-GB" sz="1500" b="1"/>
              <a:t> must be greater than 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32.  A value of less than 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32 is very unlikely, so in this part of the sample virtually every observation will appear.</a:t>
            </a:r>
          </a:p>
        </p:txBody>
      </p:sp>
      <p:sp>
        <p:nvSpPr>
          <p:cNvPr id="154633" name="Text Box 9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54634" name="Text Box 10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5302800" y="4233600"/>
            <a:ext cx="2404800" cy="5220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4635" name="Text Box 11"/>
          <p:cNvSpPr txBox="1">
            <a:spLocks noChangeArrowheads="1"/>
          </p:cNvSpPr>
          <p:nvPr/>
        </p:nvSpPr>
        <p:spPr bwMode="auto">
          <a:xfrm>
            <a:off x="5334000" y="4267200"/>
            <a:ext cx="2339975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7160"/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X</a:t>
            </a:r>
            <a:r>
              <a:rPr lang="en-GB" sz="2400" b="1" dirty="0">
                <a:latin typeface="Times New Roman" pitchFamily="18" charset="0"/>
              </a:rPr>
              <a:t> = 60    </a:t>
            </a:r>
            <a:r>
              <a:rPr lang="en-GB" sz="2400" b="1" i="1" dirty="0">
                <a:latin typeface="Times New Roman" pitchFamily="18" charset="0"/>
              </a:rPr>
              <a:t>u</a:t>
            </a:r>
            <a:r>
              <a:rPr lang="en-GB" sz="2400" b="1" dirty="0">
                <a:latin typeface="Times New Roman" pitchFamily="18" charset="0"/>
              </a:rPr>
              <a:t> &gt;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GB" sz="2400" b="1" dirty="0">
                <a:latin typeface="Times New Roman" pitchFamily="18" charset="0"/>
              </a:rPr>
              <a:t>32</a:t>
            </a:r>
            <a:endParaRPr lang="en-GB" sz="2400" b="1" i="1" dirty="0">
              <a:latin typeface="Times New Roman" pitchFamily="18" charset="0"/>
            </a:endParaRPr>
          </a:p>
        </p:txBody>
      </p:sp>
      <p:sp>
        <p:nvSpPr>
          <p:cNvPr id="154641" name="Text Box 1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18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14475" y="542925"/>
            <a:ext cx="3330000" cy="9715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336371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80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179488"/>
              </p:ext>
            </p:extLst>
          </p:nvPr>
        </p:nvGraphicFramePr>
        <p:xfrm>
          <a:off x="1597025" y="10541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81" name="Equation" r:id="rId7" imgW="3162300" imgH="342900" progId="Equation.3">
                  <p:embed/>
                </p:oleObj>
              </mc:Choice>
              <mc:Fallback>
                <p:oleObj name="Equation" r:id="rId7" imgW="31623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10541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6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Sometimes the dependent variable in a regression model is subject to a lower limit or an upper limit, or both.  Suppose that in the absence of any constraints, </a:t>
            </a:r>
            <a:r>
              <a:rPr lang="en-GB" sz="1500" b="1" i="1" dirty="0"/>
              <a:t>Y</a:t>
            </a:r>
            <a:r>
              <a:rPr lang="en-GB" sz="1500" b="1" dirty="0"/>
              <a:t> is related to </a:t>
            </a:r>
            <a:r>
              <a:rPr lang="en-GB" sz="1500" b="1" i="1" dirty="0"/>
              <a:t>X</a:t>
            </a:r>
            <a:r>
              <a:rPr lang="en-GB" sz="1500" b="1" dirty="0"/>
              <a:t> by the model shown.</a:t>
            </a:r>
            <a:endParaRPr lang="en-GB" sz="1500" b="1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176961"/>
              </p:ext>
            </p:extLst>
          </p:nvPr>
        </p:nvGraphicFramePr>
        <p:xfrm>
          <a:off x="3389625" y="648000"/>
          <a:ext cx="22987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9" name="Equation" r:id="rId3" imgW="2298600" imgH="406080" progId="Equation.3">
                  <p:embed/>
                </p:oleObj>
              </mc:Choice>
              <mc:Fallback>
                <p:oleObj name="Equation" r:id="rId3" imgW="2298600" imgH="4060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9625" y="648000"/>
                        <a:ext cx="229870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now show that, for observations that appear in the sample, there is a negative correlation between </a:t>
            </a:r>
            <a:r>
              <a:rPr lang="en-GB" sz="1500" b="1" i="1"/>
              <a:t>X</a:t>
            </a:r>
            <a:r>
              <a:rPr lang="en-GB" sz="1500" b="1"/>
              <a:t> and </a:t>
            </a:r>
            <a:r>
              <a:rPr lang="en-GB" sz="1500" b="1" i="1"/>
              <a:t>u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24958" name="Text Box 3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19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Freeform 4"/>
          <p:cNvSpPr>
            <a:spLocks/>
          </p:cNvSpPr>
          <p:nvPr/>
        </p:nvSpPr>
        <p:spPr bwMode="auto">
          <a:xfrm>
            <a:off x="6904800" y="4878000"/>
            <a:ext cx="274637" cy="74613"/>
          </a:xfrm>
          <a:custGeom>
            <a:avLst/>
            <a:gdLst>
              <a:gd name="T0" fmla="*/ 0 w 680"/>
              <a:gd name="T1" fmla="*/ 0 h 612"/>
              <a:gd name="T2" fmla="*/ 0 w 680"/>
              <a:gd name="T3" fmla="*/ 607 h 612"/>
              <a:gd name="T4" fmla="*/ 210 w 680"/>
              <a:gd name="T5" fmla="*/ 612 h 612"/>
              <a:gd name="T6" fmla="*/ 359 w 680"/>
              <a:gd name="T7" fmla="*/ 612 h 612"/>
              <a:gd name="T8" fmla="*/ 680 w 680"/>
              <a:gd name="T9" fmla="*/ 612 h 612"/>
              <a:gd name="T10" fmla="*/ 550 w 680"/>
              <a:gd name="T11" fmla="*/ 585 h 612"/>
              <a:gd name="T12" fmla="*/ 467 w 680"/>
              <a:gd name="T13" fmla="*/ 555 h 612"/>
              <a:gd name="T14" fmla="*/ 382 w 680"/>
              <a:gd name="T15" fmla="*/ 516 h 612"/>
              <a:gd name="T16" fmla="*/ 305 w 680"/>
              <a:gd name="T17" fmla="*/ 462 h 612"/>
              <a:gd name="T18" fmla="*/ 215 w 680"/>
              <a:gd name="T19" fmla="*/ 366 h 612"/>
              <a:gd name="T20" fmla="*/ 142 w 680"/>
              <a:gd name="T21" fmla="*/ 268 h 612"/>
              <a:gd name="T22" fmla="*/ 107 w 680"/>
              <a:gd name="T23" fmla="*/ 208 h 612"/>
              <a:gd name="T24" fmla="*/ 77 w 680"/>
              <a:gd name="T25" fmla="*/ 157 h 612"/>
              <a:gd name="T26" fmla="*/ 47 w 680"/>
              <a:gd name="T27" fmla="*/ 94 h 612"/>
              <a:gd name="T28" fmla="*/ 26 w 680"/>
              <a:gd name="T29" fmla="*/ 48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0" h="612">
                <a:moveTo>
                  <a:pt x="0" y="0"/>
                </a:moveTo>
                <a:cubicBezTo>
                  <a:pt x="1" y="101"/>
                  <a:pt x="0" y="537"/>
                  <a:pt x="0" y="607"/>
                </a:cubicBezTo>
                <a:cubicBezTo>
                  <a:pt x="66" y="610"/>
                  <a:pt x="146" y="606"/>
                  <a:pt x="210" y="612"/>
                </a:cubicBezTo>
                <a:cubicBezTo>
                  <a:pt x="290" y="610"/>
                  <a:pt x="228" y="610"/>
                  <a:pt x="359" y="612"/>
                </a:cubicBezTo>
                <a:cubicBezTo>
                  <a:pt x="414" y="607"/>
                  <a:pt x="629" y="612"/>
                  <a:pt x="680" y="612"/>
                </a:cubicBezTo>
                <a:cubicBezTo>
                  <a:pt x="605" y="594"/>
                  <a:pt x="569" y="592"/>
                  <a:pt x="550" y="585"/>
                </a:cubicBezTo>
                <a:cubicBezTo>
                  <a:pt x="533" y="582"/>
                  <a:pt x="490" y="566"/>
                  <a:pt x="467" y="555"/>
                </a:cubicBezTo>
                <a:cubicBezTo>
                  <a:pt x="440" y="543"/>
                  <a:pt x="409" y="532"/>
                  <a:pt x="382" y="516"/>
                </a:cubicBezTo>
                <a:cubicBezTo>
                  <a:pt x="355" y="500"/>
                  <a:pt x="333" y="487"/>
                  <a:pt x="305" y="462"/>
                </a:cubicBezTo>
                <a:cubicBezTo>
                  <a:pt x="298" y="455"/>
                  <a:pt x="221" y="373"/>
                  <a:pt x="215" y="366"/>
                </a:cubicBezTo>
                <a:cubicBezTo>
                  <a:pt x="184" y="334"/>
                  <a:pt x="174" y="309"/>
                  <a:pt x="142" y="268"/>
                </a:cubicBezTo>
                <a:cubicBezTo>
                  <a:pt x="123" y="243"/>
                  <a:pt x="118" y="226"/>
                  <a:pt x="107" y="208"/>
                </a:cubicBezTo>
                <a:cubicBezTo>
                  <a:pt x="96" y="190"/>
                  <a:pt x="87" y="176"/>
                  <a:pt x="77" y="157"/>
                </a:cubicBezTo>
                <a:cubicBezTo>
                  <a:pt x="64" y="127"/>
                  <a:pt x="58" y="111"/>
                  <a:pt x="47" y="94"/>
                </a:cubicBezTo>
                <a:cubicBezTo>
                  <a:pt x="39" y="77"/>
                  <a:pt x="39" y="61"/>
                  <a:pt x="26" y="48"/>
                </a:cubicBez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404329"/>
              </p:ext>
            </p:extLst>
          </p:nvPr>
        </p:nvGraphicFramePr>
        <p:xfrm>
          <a:off x="1000800" y="705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12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800" y="705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Line 12"/>
          <p:cNvSpPr>
            <a:spLocks noChangeShapeType="1"/>
          </p:cNvSpPr>
          <p:nvPr/>
        </p:nvSpPr>
        <p:spPr bwMode="auto">
          <a:xfrm>
            <a:off x="6904800" y="846000"/>
            <a:ext cx="0" cy="411321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8128000" y="4957763"/>
            <a:ext cx="3778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u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603439"/>
              </p:ext>
            </p:extLst>
          </p:nvPr>
        </p:nvGraphicFramePr>
        <p:xfrm>
          <a:off x="558800" y="882650"/>
          <a:ext cx="647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13" name="Equation" r:id="rId5" imgW="647640" imgH="368280" progId="Equation.3">
                  <p:embed/>
                </p:oleObj>
              </mc:Choice>
              <mc:Fallback>
                <p:oleObj name="Equation" r:id="rId5" imgW="64764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882650"/>
                        <a:ext cx="6477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 bwMode="auto">
          <a:xfrm>
            <a:off x="5314950" y="571500"/>
            <a:ext cx="27051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500319"/>
              </p:ext>
            </p:extLst>
          </p:nvPr>
        </p:nvGraphicFramePr>
        <p:xfrm>
          <a:off x="5400675" y="644525"/>
          <a:ext cx="25273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14" name="Equation" r:id="rId7" imgW="2527200" imgH="368280" progId="Equation.3">
                  <p:embed/>
                </p:oleObj>
              </mc:Choice>
              <mc:Fallback>
                <p:oleObj name="Equation" r:id="rId7" imgW="2527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675" y="644525"/>
                        <a:ext cx="25273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 bwMode="auto">
          <a:xfrm>
            <a:off x="1676400" y="571500"/>
            <a:ext cx="33300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622926"/>
              </p:ext>
            </p:extLst>
          </p:nvPr>
        </p:nvGraphicFramePr>
        <p:xfrm>
          <a:off x="1758950" y="6096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15" name="Equation" r:id="rId9" imgW="3162240" imgH="342720" progId="Equation.3">
                  <p:embed/>
                </p:oleObj>
              </mc:Choice>
              <mc:Fallback>
                <p:oleObj name="Equation" r:id="rId9" imgW="316224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6096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843450" y="1510400"/>
            <a:ext cx="2261700" cy="29092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876300" y="2046289"/>
            <a:ext cx="2239963" cy="2354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8016" bIns="91440"/>
          <a:lstStyle>
            <a:lvl1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i="1" dirty="0"/>
              <a:t> </a:t>
            </a:r>
            <a:r>
              <a:rPr lang="en-US" b="1" dirty="0"/>
              <a:t>	10	28	</a:t>
            </a:r>
            <a:r>
              <a:rPr lang="en-US" b="1" dirty="0" smtClean="0"/>
              <a:t>31.0</a:t>
            </a:r>
            <a:endParaRPr lang="en-US" b="1" dirty="0"/>
          </a:p>
        </p:txBody>
      </p:sp>
      <p:sp>
        <p:nvSpPr>
          <p:cNvPr id="35" name="Rectangle 34"/>
          <p:cNvSpPr/>
          <p:nvPr/>
        </p:nvSpPr>
        <p:spPr>
          <a:xfrm>
            <a:off x="885375" y="1555500"/>
            <a:ext cx="2174400" cy="475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Line 6"/>
          <p:cNvSpPr>
            <a:spLocks noChangeShapeType="1"/>
          </p:cNvSpPr>
          <p:nvPr/>
        </p:nvSpPr>
        <p:spPr bwMode="auto">
          <a:xfrm>
            <a:off x="852975" y="2029425"/>
            <a:ext cx="2239200" cy="13800"/>
          </a:xfrm>
          <a:prstGeom prst="line">
            <a:avLst/>
          </a:prstGeom>
          <a:noFill/>
          <a:ln w="9525">
            <a:solidFill>
              <a:srgbClr val="004D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536433"/>
              </p:ext>
            </p:extLst>
          </p:nvPr>
        </p:nvGraphicFramePr>
        <p:xfrm>
          <a:off x="1101725" y="1625600"/>
          <a:ext cx="1866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16" name="Equation" r:id="rId11" imgW="1866600" imgH="368280" progId="Equation.3">
                  <p:embed/>
                </p:oleObj>
              </mc:Choice>
              <mc:Fallback>
                <p:oleObj name="Equation" r:id="rId11" imgW="18666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1625600"/>
                        <a:ext cx="18669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3844" name="Freeform 4"/>
          <p:cNvSpPr>
            <a:spLocks/>
          </p:cNvSpPr>
          <p:nvPr/>
        </p:nvSpPr>
        <p:spPr bwMode="auto">
          <a:xfrm>
            <a:off x="6904800" y="4878000"/>
            <a:ext cx="274637" cy="74613"/>
          </a:xfrm>
          <a:custGeom>
            <a:avLst/>
            <a:gdLst>
              <a:gd name="T0" fmla="*/ 0 w 680"/>
              <a:gd name="T1" fmla="*/ 0 h 612"/>
              <a:gd name="T2" fmla="*/ 0 w 680"/>
              <a:gd name="T3" fmla="*/ 607 h 612"/>
              <a:gd name="T4" fmla="*/ 210 w 680"/>
              <a:gd name="T5" fmla="*/ 612 h 612"/>
              <a:gd name="T6" fmla="*/ 359 w 680"/>
              <a:gd name="T7" fmla="*/ 612 h 612"/>
              <a:gd name="T8" fmla="*/ 680 w 680"/>
              <a:gd name="T9" fmla="*/ 612 h 612"/>
              <a:gd name="T10" fmla="*/ 550 w 680"/>
              <a:gd name="T11" fmla="*/ 585 h 612"/>
              <a:gd name="T12" fmla="*/ 467 w 680"/>
              <a:gd name="T13" fmla="*/ 555 h 612"/>
              <a:gd name="T14" fmla="*/ 382 w 680"/>
              <a:gd name="T15" fmla="*/ 516 h 612"/>
              <a:gd name="T16" fmla="*/ 305 w 680"/>
              <a:gd name="T17" fmla="*/ 462 h 612"/>
              <a:gd name="T18" fmla="*/ 215 w 680"/>
              <a:gd name="T19" fmla="*/ 366 h 612"/>
              <a:gd name="T20" fmla="*/ 142 w 680"/>
              <a:gd name="T21" fmla="*/ 268 h 612"/>
              <a:gd name="T22" fmla="*/ 107 w 680"/>
              <a:gd name="T23" fmla="*/ 208 h 612"/>
              <a:gd name="T24" fmla="*/ 77 w 680"/>
              <a:gd name="T25" fmla="*/ 157 h 612"/>
              <a:gd name="T26" fmla="*/ 47 w 680"/>
              <a:gd name="T27" fmla="*/ 94 h 612"/>
              <a:gd name="T28" fmla="*/ 26 w 680"/>
              <a:gd name="T29" fmla="*/ 48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0" h="612">
                <a:moveTo>
                  <a:pt x="0" y="0"/>
                </a:moveTo>
                <a:cubicBezTo>
                  <a:pt x="1" y="101"/>
                  <a:pt x="0" y="537"/>
                  <a:pt x="0" y="607"/>
                </a:cubicBezTo>
                <a:cubicBezTo>
                  <a:pt x="66" y="610"/>
                  <a:pt x="146" y="606"/>
                  <a:pt x="210" y="612"/>
                </a:cubicBezTo>
                <a:cubicBezTo>
                  <a:pt x="290" y="610"/>
                  <a:pt x="228" y="610"/>
                  <a:pt x="359" y="612"/>
                </a:cubicBezTo>
                <a:cubicBezTo>
                  <a:pt x="414" y="607"/>
                  <a:pt x="629" y="612"/>
                  <a:pt x="680" y="612"/>
                </a:cubicBezTo>
                <a:cubicBezTo>
                  <a:pt x="605" y="594"/>
                  <a:pt x="569" y="592"/>
                  <a:pt x="550" y="585"/>
                </a:cubicBezTo>
                <a:cubicBezTo>
                  <a:pt x="533" y="582"/>
                  <a:pt x="490" y="566"/>
                  <a:pt x="467" y="555"/>
                </a:cubicBezTo>
                <a:cubicBezTo>
                  <a:pt x="440" y="543"/>
                  <a:pt x="409" y="532"/>
                  <a:pt x="382" y="516"/>
                </a:cubicBezTo>
                <a:cubicBezTo>
                  <a:pt x="355" y="500"/>
                  <a:pt x="333" y="487"/>
                  <a:pt x="305" y="462"/>
                </a:cubicBezTo>
                <a:cubicBezTo>
                  <a:pt x="298" y="455"/>
                  <a:pt x="221" y="373"/>
                  <a:pt x="215" y="366"/>
                </a:cubicBezTo>
                <a:cubicBezTo>
                  <a:pt x="184" y="334"/>
                  <a:pt x="174" y="309"/>
                  <a:pt x="142" y="268"/>
                </a:cubicBezTo>
                <a:cubicBezTo>
                  <a:pt x="123" y="243"/>
                  <a:pt x="118" y="226"/>
                  <a:pt x="107" y="208"/>
                </a:cubicBezTo>
                <a:cubicBezTo>
                  <a:pt x="96" y="190"/>
                  <a:pt x="87" y="176"/>
                  <a:pt x="77" y="157"/>
                </a:cubicBezTo>
                <a:cubicBezTo>
                  <a:pt x="64" y="127"/>
                  <a:pt x="58" y="111"/>
                  <a:pt x="47" y="94"/>
                </a:cubicBezTo>
                <a:cubicBezTo>
                  <a:pt x="39" y="77"/>
                  <a:pt x="39" y="61"/>
                  <a:pt x="26" y="48"/>
                </a:cubicBez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63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000982"/>
              </p:ext>
            </p:extLst>
          </p:nvPr>
        </p:nvGraphicFramePr>
        <p:xfrm>
          <a:off x="1000800" y="705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8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800" y="705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49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When </a:t>
            </a:r>
            <a:r>
              <a:rPr lang="en-GB" sz="1500" b="1" i="1"/>
              <a:t>X</a:t>
            </a:r>
            <a:r>
              <a:rPr lang="en-GB" sz="1500" b="1"/>
              <a:t> is equal to 10, </a:t>
            </a:r>
            <a:r>
              <a:rPr lang="en-GB" sz="1500" b="1" i="1"/>
              <a:t>u</a:t>
            </a:r>
            <a:r>
              <a:rPr lang="en-GB" sz="1500" b="1"/>
              <a:t> must be greater than 28.  The expected value of </a:t>
            </a:r>
            <a:r>
              <a:rPr lang="en-GB" sz="1500" b="1" i="1"/>
              <a:t>u</a:t>
            </a:r>
            <a:r>
              <a:rPr lang="en-GB" sz="1500" b="1"/>
              <a:t> for observations appearing in the sample is its expected value in the tail to the right of the red line.  It turns out to be 31.0.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3852" name="Line 12"/>
          <p:cNvSpPr>
            <a:spLocks noChangeShapeType="1"/>
          </p:cNvSpPr>
          <p:nvPr/>
        </p:nvSpPr>
        <p:spPr bwMode="auto">
          <a:xfrm>
            <a:off x="6904800" y="846000"/>
            <a:ext cx="0" cy="411321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3858" name="Text Box 1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20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8128000" y="4957763"/>
            <a:ext cx="3778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u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603439"/>
              </p:ext>
            </p:extLst>
          </p:nvPr>
        </p:nvGraphicFramePr>
        <p:xfrm>
          <a:off x="558800" y="882650"/>
          <a:ext cx="647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9" name="Equation" r:id="rId5" imgW="647640" imgH="368280" progId="Equation.3">
                  <p:embed/>
                </p:oleObj>
              </mc:Choice>
              <mc:Fallback>
                <p:oleObj name="Equation" r:id="rId5" imgW="64764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882650"/>
                        <a:ext cx="6477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 bwMode="auto">
          <a:xfrm>
            <a:off x="5314950" y="571500"/>
            <a:ext cx="27051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500319"/>
              </p:ext>
            </p:extLst>
          </p:nvPr>
        </p:nvGraphicFramePr>
        <p:xfrm>
          <a:off x="5400675" y="644525"/>
          <a:ext cx="25273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0" name="Equation" r:id="rId7" imgW="2527200" imgH="368280" progId="Equation.3">
                  <p:embed/>
                </p:oleObj>
              </mc:Choice>
              <mc:Fallback>
                <p:oleObj name="Equation" r:id="rId7" imgW="2527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675" y="644525"/>
                        <a:ext cx="25273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 bwMode="auto">
          <a:xfrm>
            <a:off x="1676400" y="571500"/>
            <a:ext cx="33300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622926"/>
              </p:ext>
            </p:extLst>
          </p:nvPr>
        </p:nvGraphicFramePr>
        <p:xfrm>
          <a:off x="1758950" y="6096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1" name="Equation" r:id="rId9" imgW="3162240" imgH="342720" progId="Equation.3">
                  <p:embed/>
                </p:oleObj>
              </mc:Choice>
              <mc:Fallback>
                <p:oleObj name="Equation" r:id="rId9" imgW="316224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6096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843450" y="1510400"/>
            <a:ext cx="2261700" cy="29092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876300" y="2046289"/>
            <a:ext cx="2239963" cy="2354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8016" bIns="91440"/>
          <a:lstStyle>
            <a:lvl1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i="1" dirty="0"/>
              <a:t> </a:t>
            </a:r>
            <a:r>
              <a:rPr lang="en-US" b="1" dirty="0"/>
              <a:t>	10	28	</a:t>
            </a:r>
            <a:r>
              <a:rPr lang="en-US" b="1" dirty="0" smtClean="0"/>
              <a:t>31.0</a:t>
            </a:r>
            <a:endParaRPr lang="en-US" b="1" dirty="0"/>
          </a:p>
        </p:txBody>
      </p:sp>
      <p:sp>
        <p:nvSpPr>
          <p:cNvPr id="30" name="Rectangle 29"/>
          <p:cNvSpPr/>
          <p:nvPr/>
        </p:nvSpPr>
        <p:spPr>
          <a:xfrm>
            <a:off x="885375" y="1555500"/>
            <a:ext cx="2174400" cy="475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Line 6"/>
          <p:cNvSpPr>
            <a:spLocks noChangeShapeType="1"/>
          </p:cNvSpPr>
          <p:nvPr/>
        </p:nvSpPr>
        <p:spPr bwMode="auto">
          <a:xfrm>
            <a:off x="852975" y="2029425"/>
            <a:ext cx="2239200" cy="13800"/>
          </a:xfrm>
          <a:prstGeom prst="line">
            <a:avLst/>
          </a:prstGeom>
          <a:noFill/>
          <a:ln w="9525">
            <a:solidFill>
              <a:srgbClr val="004D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816740"/>
              </p:ext>
            </p:extLst>
          </p:nvPr>
        </p:nvGraphicFramePr>
        <p:xfrm>
          <a:off x="1101725" y="1625600"/>
          <a:ext cx="1866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2" name="Equation" r:id="rId11" imgW="1866600" imgH="368280" progId="Equation.3">
                  <p:embed/>
                </p:oleObj>
              </mc:Choice>
              <mc:Fallback>
                <p:oleObj name="Equation" r:id="rId11" imgW="18666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1625600"/>
                        <a:ext cx="18669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565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When </a:t>
            </a:r>
            <a:r>
              <a:rPr lang="en-GB" sz="1500" b="1" i="1"/>
              <a:t>X</a:t>
            </a:r>
            <a:r>
              <a:rPr lang="en-GB" sz="1500" b="1"/>
              <a:t> is equal to 20, </a:t>
            </a:r>
            <a:r>
              <a:rPr lang="en-GB" sz="1500" b="1" i="1"/>
              <a:t>u</a:t>
            </a:r>
            <a:r>
              <a:rPr lang="en-GB" sz="1500" b="1"/>
              <a:t> must be greater than 16.  The expected value of </a:t>
            </a:r>
            <a:r>
              <a:rPr lang="en-GB" sz="1500" b="1" i="1"/>
              <a:t>u</a:t>
            </a:r>
            <a:r>
              <a:rPr lang="en-GB" sz="1500" b="1"/>
              <a:t>, for observations that appear in the sample, is the expected value in the shaded area.  This is 20.2.</a:t>
            </a:r>
          </a:p>
        </p:txBody>
      </p:sp>
      <p:sp>
        <p:nvSpPr>
          <p:cNvPr id="155670" name="Text Box 2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21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Freeform 3"/>
          <p:cNvSpPr>
            <a:spLocks/>
          </p:cNvSpPr>
          <p:nvPr/>
        </p:nvSpPr>
        <p:spPr bwMode="auto">
          <a:xfrm>
            <a:off x="6055200" y="3970800"/>
            <a:ext cx="1079500" cy="987425"/>
          </a:xfrm>
          <a:custGeom>
            <a:avLst/>
            <a:gdLst>
              <a:gd name="T0" fmla="*/ 0 w 680"/>
              <a:gd name="T1" fmla="*/ 0 h 622"/>
              <a:gd name="T2" fmla="*/ 0 w 680"/>
              <a:gd name="T3" fmla="*/ 617 h 622"/>
              <a:gd name="T4" fmla="*/ 210 w 680"/>
              <a:gd name="T5" fmla="*/ 622 h 622"/>
              <a:gd name="T6" fmla="*/ 359 w 680"/>
              <a:gd name="T7" fmla="*/ 622 h 622"/>
              <a:gd name="T8" fmla="*/ 680 w 680"/>
              <a:gd name="T9" fmla="*/ 622 h 622"/>
              <a:gd name="T10" fmla="*/ 551 w 680"/>
              <a:gd name="T11" fmla="*/ 591 h 622"/>
              <a:gd name="T12" fmla="*/ 467 w 680"/>
              <a:gd name="T13" fmla="*/ 564 h 622"/>
              <a:gd name="T14" fmla="*/ 385 w 680"/>
              <a:gd name="T15" fmla="*/ 522 h 622"/>
              <a:gd name="T16" fmla="*/ 305 w 680"/>
              <a:gd name="T17" fmla="*/ 463 h 622"/>
              <a:gd name="T18" fmla="*/ 215 w 680"/>
              <a:gd name="T19" fmla="*/ 372 h 622"/>
              <a:gd name="T20" fmla="*/ 142 w 680"/>
              <a:gd name="T21" fmla="*/ 272 h 622"/>
              <a:gd name="T22" fmla="*/ 107 w 680"/>
              <a:gd name="T23" fmla="*/ 211 h 622"/>
              <a:gd name="T24" fmla="*/ 77 w 680"/>
              <a:gd name="T25" fmla="*/ 160 h 622"/>
              <a:gd name="T26" fmla="*/ 47 w 680"/>
              <a:gd name="T27" fmla="*/ 96 h 622"/>
              <a:gd name="T28" fmla="*/ 26 w 680"/>
              <a:gd name="T29" fmla="*/ 49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0" h="622">
                <a:moveTo>
                  <a:pt x="0" y="0"/>
                </a:moveTo>
                <a:cubicBezTo>
                  <a:pt x="1" y="103"/>
                  <a:pt x="0" y="546"/>
                  <a:pt x="0" y="617"/>
                </a:cubicBezTo>
                <a:cubicBezTo>
                  <a:pt x="66" y="620"/>
                  <a:pt x="146" y="616"/>
                  <a:pt x="210" y="622"/>
                </a:cubicBezTo>
                <a:cubicBezTo>
                  <a:pt x="290" y="620"/>
                  <a:pt x="228" y="620"/>
                  <a:pt x="359" y="622"/>
                </a:cubicBezTo>
                <a:cubicBezTo>
                  <a:pt x="414" y="617"/>
                  <a:pt x="629" y="622"/>
                  <a:pt x="680" y="622"/>
                </a:cubicBezTo>
                <a:cubicBezTo>
                  <a:pt x="605" y="604"/>
                  <a:pt x="570" y="598"/>
                  <a:pt x="551" y="591"/>
                </a:cubicBezTo>
                <a:cubicBezTo>
                  <a:pt x="534" y="588"/>
                  <a:pt x="490" y="575"/>
                  <a:pt x="467" y="564"/>
                </a:cubicBezTo>
                <a:cubicBezTo>
                  <a:pt x="440" y="552"/>
                  <a:pt x="412" y="539"/>
                  <a:pt x="385" y="522"/>
                </a:cubicBezTo>
                <a:cubicBezTo>
                  <a:pt x="358" y="505"/>
                  <a:pt x="333" y="488"/>
                  <a:pt x="305" y="463"/>
                </a:cubicBezTo>
                <a:cubicBezTo>
                  <a:pt x="298" y="455"/>
                  <a:pt x="221" y="379"/>
                  <a:pt x="215" y="372"/>
                </a:cubicBezTo>
                <a:cubicBezTo>
                  <a:pt x="184" y="339"/>
                  <a:pt x="174" y="314"/>
                  <a:pt x="142" y="272"/>
                </a:cubicBezTo>
                <a:cubicBezTo>
                  <a:pt x="123" y="247"/>
                  <a:pt x="118" y="230"/>
                  <a:pt x="107" y="211"/>
                </a:cubicBezTo>
                <a:cubicBezTo>
                  <a:pt x="96" y="193"/>
                  <a:pt x="87" y="179"/>
                  <a:pt x="77" y="160"/>
                </a:cubicBezTo>
                <a:cubicBezTo>
                  <a:pt x="64" y="129"/>
                  <a:pt x="58" y="113"/>
                  <a:pt x="47" y="96"/>
                </a:cubicBezTo>
                <a:cubicBezTo>
                  <a:pt x="39" y="78"/>
                  <a:pt x="39" y="62"/>
                  <a:pt x="26" y="49"/>
                </a:cubicBez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054914"/>
              </p:ext>
            </p:extLst>
          </p:nvPr>
        </p:nvGraphicFramePr>
        <p:xfrm>
          <a:off x="1000800" y="705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19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800" y="705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Line 11"/>
          <p:cNvSpPr>
            <a:spLocks noChangeShapeType="1"/>
          </p:cNvSpPr>
          <p:nvPr/>
        </p:nvSpPr>
        <p:spPr bwMode="auto">
          <a:xfrm>
            <a:off x="6044400" y="3945600"/>
            <a:ext cx="0" cy="100488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496657"/>
              </p:ext>
            </p:extLst>
          </p:nvPr>
        </p:nvGraphicFramePr>
        <p:xfrm>
          <a:off x="558800" y="882650"/>
          <a:ext cx="647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0" name="Equation" r:id="rId5" imgW="647640" imgH="368280" progId="Equation.3">
                  <p:embed/>
                </p:oleObj>
              </mc:Choice>
              <mc:Fallback>
                <p:oleObj name="Equation" r:id="rId5" imgW="64764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882650"/>
                        <a:ext cx="6477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 bwMode="auto">
          <a:xfrm>
            <a:off x="5314950" y="571500"/>
            <a:ext cx="27051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754413"/>
              </p:ext>
            </p:extLst>
          </p:nvPr>
        </p:nvGraphicFramePr>
        <p:xfrm>
          <a:off x="5400675" y="644525"/>
          <a:ext cx="25273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1" name="Equation" r:id="rId7" imgW="2527200" imgH="368280" progId="Equation.3">
                  <p:embed/>
                </p:oleObj>
              </mc:Choice>
              <mc:Fallback>
                <p:oleObj name="Equation" r:id="rId7" imgW="2527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675" y="644525"/>
                        <a:ext cx="25273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 bwMode="auto">
          <a:xfrm>
            <a:off x="1676400" y="571500"/>
            <a:ext cx="33300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994868"/>
              </p:ext>
            </p:extLst>
          </p:nvPr>
        </p:nvGraphicFramePr>
        <p:xfrm>
          <a:off x="1758950" y="6096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2" name="Equation" r:id="rId9" imgW="3162240" imgH="342720" progId="Equation.3">
                  <p:embed/>
                </p:oleObj>
              </mc:Choice>
              <mc:Fallback>
                <p:oleObj name="Equation" r:id="rId9" imgW="316224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6096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8128000" y="4957763"/>
            <a:ext cx="3778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u</a:t>
            </a: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843450" y="1510400"/>
            <a:ext cx="2261700" cy="29092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876300" y="2046289"/>
            <a:ext cx="2239963" cy="2354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8016" bIns="91440"/>
          <a:lstStyle>
            <a:lvl1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i="1" dirty="0"/>
              <a:t> </a:t>
            </a:r>
            <a:r>
              <a:rPr lang="en-US" b="1" dirty="0"/>
              <a:t>	10	28	31.0</a:t>
            </a:r>
          </a:p>
          <a:p>
            <a:r>
              <a:rPr lang="en-US" b="1" dirty="0"/>
              <a:t>	20	16	</a:t>
            </a:r>
            <a:r>
              <a:rPr lang="en-US" b="1" dirty="0" smtClean="0"/>
              <a:t>20.2</a:t>
            </a:r>
            <a:endParaRPr lang="en-US" b="1" dirty="0"/>
          </a:p>
        </p:txBody>
      </p:sp>
      <p:sp>
        <p:nvSpPr>
          <p:cNvPr id="35" name="Rectangle 34"/>
          <p:cNvSpPr/>
          <p:nvPr/>
        </p:nvSpPr>
        <p:spPr>
          <a:xfrm>
            <a:off x="885375" y="1555500"/>
            <a:ext cx="2174400" cy="475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Line 6"/>
          <p:cNvSpPr>
            <a:spLocks noChangeShapeType="1"/>
          </p:cNvSpPr>
          <p:nvPr/>
        </p:nvSpPr>
        <p:spPr bwMode="auto">
          <a:xfrm>
            <a:off x="852975" y="2029425"/>
            <a:ext cx="2239200" cy="13800"/>
          </a:xfrm>
          <a:prstGeom prst="line">
            <a:avLst/>
          </a:prstGeom>
          <a:noFill/>
          <a:ln w="9525">
            <a:solidFill>
              <a:srgbClr val="004D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816740"/>
              </p:ext>
            </p:extLst>
          </p:nvPr>
        </p:nvGraphicFramePr>
        <p:xfrm>
          <a:off x="1101725" y="1625600"/>
          <a:ext cx="1866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3" name="Equation" r:id="rId11" imgW="1866600" imgH="368280" progId="Equation.3">
                  <p:embed/>
                </p:oleObj>
              </mc:Choice>
              <mc:Fallback>
                <p:oleObj name="Equation" r:id="rId11" imgW="18666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1625600"/>
                        <a:ext cx="18669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4867" name="Freeform 3"/>
          <p:cNvSpPr>
            <a:spLocks/>
          </p:cNvSpPr>
          <p:nvPr/>
        </p:nvSpPr>
        <p:spPr bwMode="auto">
          <a:xfrm>
            <a:off x="6055200" y="3970800"/>
            <a:ext cx="1079500" cy="987425"/>
          </a:xfrm>
          <a:custGeom>
            <a:avLst/>
            <a:gdLst>
              <a:gd name="T0" fmla="*/ 0 w 680"/>
              <a:gd name="T1" fmla="*/ 0 h 622"/>
              <a:gd name="T2" fmla="*/ 0 w 680"/>
              <a:gd name="T3" fmla="*/ 617 h 622"/>
              <a:gd name="T4" fmla="*/ 210 w 680"/>
              <a:gd name="T5" fmla="*/ 622 h 622"/>
              <a:gd name="T6" fmla="*/ 359 w 680"/>
              <a:gd name="T7" fmla="*/ 622 h 622"/>
              <a:gd name="T8" fmla="*/ 680 w 680"/>
              <a:gd name="T9" fmla="*/ 622 h 622"/>
              <a:gd name="T10" fmla="*/ 551 w 680"/>
              <a:gd name="T11" fmla="*/ 591 h 622"/>
              <a:gd name="T12" fmla="*/ 467 w 680"/>
              <a:gd name="T13" fmla="*/ 564 h 622"/>
              <a:gd name="T14" fmla="*/ 385 w 680"/>
              <a:gd name="T15" fmla="*/ 522 h 622"/>
              <a:gd name="T16" fmla="*/ 305 w 680"/>
              <a:gd name="T17" fmla="*/ 463 h 622"/>
              <a:gd name="T18" fmla="*/ 215 w 680"/>
              <a:gd name="T19" fmla="*/ 372 h 622"/>
              <a:gd name="T20" fmla="*/ 142 w 680"/>
              <a:gd name="T21" fmla="*/ 272 h 622"/>
              <a:gd name="T22" fmla="*/ 107 w 680"/>
              <a:gd name="T23" fmla="*/ 211 h 622"/>
              <a:gd name="T24" fmla="*/ 77 w 680"/>
              <a:gd name="T25" fmla="*/ 160 h 622"/>
              <a:gd name="T26" fmla="*/ 47 w 680"/>
              <a:gd name="T27" fmla="*/ 96 h 622"/>
              <a:gd name="T28" fmla="*/ 26 w 680"/>
              <a:gd name="T29" fmla="*/ 49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0" h="622">
                <a:moveTo>
                  <a:pt x="0" y="0"/>
                </a:moveTo>
                <a:cubicBezTo>
                  <a:pt x="1" y="103"/>
                  <a:pt x="0" y="546"/>
                  <a:pt x="0" y="617"/>
                </a:cubicBezTo>
                <a:cubicBezTo>
                  <a:pt x="66" y="620"/>
                  <a:pt x="146" y="616"/>
                  <a:pt x="210" y="622"/>
                </a:cubicBezTo>
                <a:cubicBezTo>
                  <a:pt x="290" y="620"/>
                  <a:pt x="228" y="620"/>
                  <a:pt x="359" y="622"/>
                </a:cubicBezTo>
                <a:cubicBezTo>
                  <a:pt x="414" y="617"/>
                  <a:pt x="629" y="622"/>
                  <a:pt x="680" y="622"/>
                </a:cubicBezTo>
                <a:cubicBezTo>
                  <a:pt x="605" y="604"/>
                  <a:pt x="570" y="598"/>
                  <a:pt x="551" y="591"/>
                </a:cubicBezTo>
                <a:cubicBezTo>
                  <a:pt x="534" y="588"/>
                  <a:pt x="490" y="575"/>
                  <a:pt x="467" y="564"/>
                </a:cubicBezTo>
                <a:cubicBezTo>
                  <a:pt x="440" y="552"/>
                  <a:pt x="412" y="539"/>
                  <a:pt x="385" y="522"/>
                </a:cubicBezTo>
                <a:cubicBezTo>
                  <a:pt x="358" y="505"/>
                  <a:pt x="333" y="488"/>
                  <a:pt x="305" y="463"/>
                </a:cubicBezTo>
                <a:cubicBezTo>
                  <a:pt x="298" y="455"/>
                  <a:pt x="221" y="379"/>
                  <a:pt x="215" y="372"/>
                </a:cubicBezTo>
                <a:cubicBezTo>
                  <a:pt x="184" y="339"/>
                  <a:pt x="174" y="314"/>
                  <a:pt x="142" y="272"/>
                </a:cubicBezTo>
                <a:cubicBezTo>
                  <a:pt x="123" y="247"/>
                  <a:pt x="118" y="230"/>
                  <a:pt x="107" y="211"/>
                </a:cubicBezTo>
                <a:cubicBezTo>
                  <a:pt x="96" y="193"/>
                  <a:pt x="87" y="179"/>
                  <a:pt x="77" y="160"/>
                </a:cubicBezTo>
                <a:cubicBezTo>
                  <a:pt x="64" y="129"/>
                  <a:pt x="58" y="113"/>
                  <a:pt x="47" y="96"/>
                </a:cubicBezTo>
                <a:cubicBezTo>
                  <a:pt x="39" y="78"/>
                  <a:pt x="39" y="62"/>
                  <a:pt x="26" y="49"/>
                </a:cubicBez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6486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456934"/>
              </p:ext>
            </p:extLst>
          </p:nvPr>
        </p:nvGraphicFramePr>
        <p:xfrm>
          <a:off x="1000800" y="705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33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800" y="705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872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rest of the distribution is irrelevant because an observation cannot appear in the sample if </a:t>
            </a:r>
            <a:r>
              <a:rPr lang="en-GB" sz="1500" b="1" i="1"/>
              <a:t>u</a:t>
            </a:r>
            <a:r>
              <a:rPr lang="en-GB" sz="1500" b="1"/>
              <a:t> &lt; 16.</a:t>
            </a:r>
          </a:p>
        </p:txBody>
      </p:sp>
      <p:sp>
        <p:nvSpPr>
          <p:cNvPr id="164875" name="Line 11"/>
          <p:cNvSpPr>
            <a:spLocks noChangeShapeType="1"/>
          </p:cNvSpPr>
          <p:nvPr/>
        </p:nvSpPr>
        <p:spPr bwMode="auto">
          <a:xfrm>
            <a:off x="6044400" y="3945600"/>
            <a:ext cx="0" cy="100488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4880" name="Text Box 1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22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452459"/>
              </p:ext>
            </p:extLst>
          </p:nvPr>
        </p:nvGraphicFramePr>
        <p:xfrm>
          <a:off x="558800" y="882650"/>
          <a:ext cx="647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34" name="Equation" r:id="rId5" imgW="647640" imgH="368280" progId="Equation.3">
                  <p:embed/>
                </p:oleObj>
              </mc:Choice>
              <mc:Fallback>
                <p:oleObj name="Equation" r:id="rId5" imgW="64764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882650"/>
                        <a:ext cx="6477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 bwMode="auto">
          <a:xfrm>
            <a:off x="5314950" y="571500"/>
            <a:ext cx="27051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017472"/>
              </p:ext>
            </p:extLst>
          </p:nvPr>
        </p:nvGraphicFramePr>
        <p:xfrm>
          <a:off x="5400675" y="644525"/>
          <a:ext cx="25273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35" name="Equation" r:id="rId7" imgW="2527200" imgH="368280" progId="Equation.3">
                  <p:embed/>
                </p:oleObj>
              </mc:Choice>
              <mc:Fallback>
                <p:oleObj name="Equation" r:id="rId7" imgW="2527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675" y="644525"/>
                        <a:ext cx="25273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 bwMode="auto">
          <a:xfrm>
            <a:off x="1676400" y="571500"/>
            <a:ext cx="33300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427643"/>
              </p:ext>
            </p:extLst>
          </p:nvPr>
        </p:nvGraphicFramePr>
        <p:xfrm>
          <a:off x="1758950" y="6096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36" name="Equation" r:id="rId9" imgW="3162240" imgH="342720" progId="Equation.3">
                  <p:embed/>
                </p:oleObj>
              </mc:Choice>
              <mc:Fallback>
                <p:oleObj name="Equation" r:id="rId9" imgW="316224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6096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8128000" y="4957763"/>
            <a:ext cx="3778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u</a:t>
            </a: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843450" y="1510400"/>
            <a:ext cx="2261700" cy="29092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876300" y="2046289"/>
            <a:ext cx="2239963" cy="2354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8016" bIns="91440"/>
          <a:lstStyle>
            <a:lvl1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i="1" dirty="0"/>
              <a:t> </a:t>
            </a:r>
            <a:r>
              <a:rPr lang="en-US" b="1" dirty="0"/>
              <a:t>	10	28	31.0</a:t>
            </a:r>
          </a:p>
          <a:p>
            <a:r>
              <a:rPr lang="en-US" b="1" dirty="0"/>
              <a:t>	20	16	</a:t>
            </a:r>
            <a:r>
              <a:rPr lang="en-US" b="1" dirty="0" smtClean="0"/>
              <a:t>20.2</a:t>
            </a:r>
            <a:endParaRPr lang="en-US" b="1" dirty="0"/>
          </a:p>
        </p:txBody>
      </p:sp>
      <p:sp>
        <p:nvSpPr>
          <p:cNvPr id="29" name="Rectangle 28"/>
          <p:cNvSpPr/>
          <p:nvPr/>
        </p:nvSpPr>
        <p:spPr>
          <a:xfrm>
            <a:off x="885375" y="1555500"/>
            <a:ext cx="2174400" cy="475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Line 6"/>
          <p:cNvSpPr>
            <a:spLocks noChangeShapeType="1"/>
          </p:cNvSpPr>
          <p:nvPr/>
        </p:nvSpPr>
        <p:spPr bwMode="auto">
          <a:xfrm>
            <a:off x="852975" y="2029425"/>
            <a:ext cx="2239200" cy="13800"/>
          </a:xfrm>
          <a:prstGeom prst="line">
            <a:avLst/>
          </a:prstGeom>
          <a:noFill/>
          <a:ln w="9525">
            <a:solidFill>
              <a:srgbClr val="004D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915383"/>
              </p:ext>
            </p:extLst>
          </p:nvPr>
        </p:nvGraphicFramePr>
        <p:xfrm>
          <a:off x="1101725" y="1625600"/>
          <a:ext cx="1866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37" name="Equation" r:id="rId11" imgW="1866600" imgH="368280" progId="Equation.3">
                  <p:embed/>
                </p:oleObj>
              </mc:Choice>
              <mc:Fallback>
                <p:oleObj name="Equation" r:id="rId11" imgW="18666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1625600"/>
                        <a:ext cx="18669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7711" name="Freeform 15"/>
          <p:cNvSpPr>
            <a:spLocks/>
          </p:cNvSpPr>
          <p:nvPr/>
        </p:nvSpPr>
        <p:spPr bwMode="auto">
          <a:xfrm>
            <a:off x="5189538" y="1555750"/>
            <a:ext cx="2114550" cy="3405188"/>
          </a:xfrm>
          <a:custGeom>
            <a:avLst/>
            <a:gdLst>
              <a:gd name="T0" fmla="*/ 1 w 1332"/>
              <a:gd name="T1" fmla="*/ 0 h 2145"/>
              <a:gd name="T2" fmla="*/ 0 w 1332"/>
              <a:gd name="T3" fmla="*/ 2137 h 2145"/>
              <a:gd name="T4" fmla="*/ 385 w 1332"/>
              <a:gd name="T5" fmla="*/ 2143 h 2145"/>
              <a:gd name="T6" fmla="*/ 646 w 1332"/>
              <a:gd name="T7" fmla="*/ 2145 h 2145"/>
              <a:gd name="T8" fmla="*/ 1257 w 1332"/>
              <a:gd name="T9" fmla="*/ 2145 h 2145"/>
              <a:gd name="T10" fmla="*/ 1098 w 1332"/>
              <a:gd name="T11" fmla="*/ 2103 h 2145"/>
              <a:gd name="T12" fmla="*/ 988 w 1332"/>
              <a:gd name="T13" fmla="*/ 2062 h 2145"/>
              <a:gd name="T14" fmla="*/ 832 w 1332"/>
              <a:gd name="T15" fmla="*/ 1957 h 2145"/>
              <a:gd name="T16" fmla="*/ 694 w 1332"/>
              <a:gd name="T17" fmla="*/ 1805 h 2145"/>
              <a:gd name="T18" fmla="*/ 577 w 1332"/>
              <a:gd name="T19" fmla="*/ 1587 h 2145"/>
              <a:gd name="T20" fmla="*/ 450 w 1332"/>
              <a:gd name="T21" fmla="*/ 1272 h 2145"/>
              <a:gd name="T22" fmla="*/ 333 w 1332"/>
              <a:gd name="T23" fmla="*/ 937 h 2145"/>
              <a:gd name="T24" fmla="*/ 264 w 1332"/>
              <a:gd name="T25" fmla="*/ 730 h 2145"/>
              <a:gd name="T26" fmla="*/ 205 w 1332"/>
              <a:gd name="T27" fmla="*/ 540 h 2145"/>
              <a:gd name="T28" fmla="*/ 130 w 1332"/>
              <a:gd name="T29" fmla="*/ 331 h 2145"/>
              <a:gd name="T30" fmla="*/ 81 w 1332"/>
              <a:gd name="T31" fmla="*/ 171 h 2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32" h="2145">
                <a:moveTo>
                  <a:pt x="1" y="0"/>
                </a:moveTo>
                <a:cubicBezTo>
                  <a:pt x="3" y="354"/>
                  <a:pt x="0" y="1893"/>
                  <a:pt x="0" y="2137"/>
                </a:cubicBezTo>
                <a:cubicBezTo>
                  <a:pt x="121" y="2143"/>
                  <a:pt x="274" y="2136"/>
                  <a:pt x="385" y="2143"/>
                </a:cubicBezTo>
                <a:cubicBezTo>
                  <a:pt x="532" y="2139"/>
                  <a:pt x="412" y="2140"/>
                  <a:pt x="646" y="2145"/>
                </a:cubicBezTo>
                <a:cubicBezTo>
                  <a:pt x="748" y="2142"/>
                  <a:pt x="1165" y="2145"/>
                  <a:pt x="1257" y="2145"/>
                </a:cubicBezTo>
                <a:cubicBezTo>
                  <a:pt x="1332" y="2138"/>
                  <a:pt x="1143" y="2117"/>
                  <a:pt x="1098" y="2103"/>
                </a:cubicBezTo>
                <a:cubicBezTo>
                  <a:pt x="1053" y="2089"/>
                  <a:pt x="1032" y="2086"/>
                  <a:pt x="988" y="2062"/>
                </a:cubicBezTo>
                <a:cubicBezTo>
                  <a:pt x="957" y="2051"/>
                  <a:pt x="873" y="1995"/>
                  <a:pt x="832" y="1957"/>
                </a:cubicBezTo>
                <a:cubicBezTo>
                  <a:pt x="781" y="1912"/>
                  <a:pt x="737" y="1867"/>
                  <a:pt x="694" y="1805"/>
                </a:cubicBezTo>
                <a:cubicBezTo>
                  <a:pt x="651" y="1743"/>
                  <a:pt x="616" y="1674"/>
                  <a:pt x="577" y="1587"/>
                </a:cubicBezTo>
                <a:cubicBezTo>
                  <a:pt x="564" y="1560"/>
                  <a:pt x="461" y="1297"/>
                  <a:pt x="450" y="1272"/>
                </a:cubicBezTo>
                <a:cubicBezTo>
                  <a:pt x="406" y="1152"/>
                  <a:pt x="390" y="1081"/>
                  <a:pt x="333" y="937"/>
                </a:cubicBezTo>
                <a:cubicBezTo>
                  <a:pt x="298" y="851"/>
                  <a:pt x="286" y="796"/>
                  <a:pt x="264" y="730"/>
                </a:cubicBezTo>
                <a:cubicBezTo>
                  <a:pt x="243" y="664"/>
                  <a:pt x="227" y="607"/>
                  <a:pt x="205" y="540"/>
                </a:cubicBezTo>
                <a:cubicBezTo>
                  <a:pt x="181" y="434"/>
                  <a:pt x="149" y="389"/>
                  <a:pt x="130" y="331"/>
                </a:cubicBezTo>
                <a:cubicBezTo>
                  <a:pt x="115" y="269"/>
                  <a:pt x="91" y="204"/>
                  <a:pt x="81" y="171"/>
                </a:cubicBez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576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0378186"/>
              </p:ext>
            </p:extLst>
          </p:nvPr>
        </p:nvGraphicFramePr>
        <p:xfrm>
          <a:off x="1000125" y="70485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82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25" y="70485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When </a:t>
            </a:r>
            <a:r>
              <a:rPr lang="en-GB" sz="1500" b="1" i="1"/>
              <a:t>X</a:t>
            </a:r>
            <a:r>
              <a:rPr lang="en-GB" sz="1500" b="1"/>
              <a:t> is equal to 30, </a:t>
            </a:r>
            <a:r>
              <a:rPr lang="en-GB" sz="1500" b="1" i="1"/>
              <a:t>u</a:t>
            </a:r>
            <a:r>
              <a:rPr lang="en-GB" sz="1500" b="1"/>
              <a:t> must be greater than 4.  Its expected value, conditional on it being greater than 4, is 10.7.</a:t>
            </a:r>
          </a:p>
        </p:txBody>
      </p:sp>
      <p:sp>
        <p:nvSpPr>
          <p:cNvPr id="157704" name="Text Box 8"/>
          <p:cNvSpPr txBox="1">
            <a:spLocks noChangeArrowheads="1"/>
          </p:cNvSpPr>
          <p:nvPr/>
        </p:nvSpPr>
        <p:spPr bwMode="auto">
          <a:xfrm>
            <a:off x="8128000" y="4957763"/>
            <a:ext cx="3778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u</a:t>
            </a:r>
          </a:p>
        </p:txBody>
      </p:sp>
      <p:sp>
        <p:nvSpPr>
          <p:cNvPr id="157712" name="Line 16"/>
          <p:cNvSpPr>
            <a:spLocks noChangeShapeType="1"/>
          </p:cNvSpPr>
          <p:nvPr/>
        </p:nvSpPr>
        <p:spPr bwMode="auto">
          <a:xfrm>
            <a:off x="5186363" y="1520825"/>
            <a:ext cx="0" cy="343693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7718" name="Text Box 2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23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755856"/>
              </p:ext>
            </p:extLst>
          </p:nvPr>
        </p:nvGraphicFramePr>
        <p:xfrm>
          <a:off x="558800" y="882650"/>
          <a:ext cx="647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83" name="Equation" r:id="rId5" imgW="647640" imgH="368280" progId="Equation.3">
                  <p:embed/>
                </p:oleObj>
              </mc:Choice>
              <mc:Fallback>
                <p:oleObj name="Equation" r:id="rId5" imgW="647640" imgH="3682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882650"/>
                        <a:ext cx="6477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 bwMode="auto">
          <a:xfrm>
            <a:off x="5314950" y="571500"/>
            <a:ext cx="27051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319540"/>
              </p:ext>
            </p:extLst>
          </p:nvPr>
        </p:nvGraphicFramePr>
        <p:xfrm>
          <a:off x="5400675" y="644525"/>
          <a:ext cx="25273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84" name="Equation" r:id="rId7" imgW="2527200" imgH="368280" progId="Equation.3">
                  <p:embed/>
                </p:oleObj>
              </mc:Choice>
              <mc:Fallback>
                <p:oleObj name="Equation" r:id="rId7" imgW="2527200" imgH="3682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675" y="644525"/>
                        <a:ext cx="25273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 bwMode="auto">
          <a:xfrm>
            <a:off x="1676400" y="571500"/>
            <a:ext cx="33300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636155"/>
              </p:ext>
            </p:extLst>
          </p:nvPr>
        </p:nvGraphicFramePr>
        <p:xfrm>
          <a:off x="1758950" y="6096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85" name="Equation" r:id="rId9" imgW="3162240" imgH="342720" progId="Equation.3">
                  <p:embed/>
                </p:oleObj>
              </mc:Choice>
              <mc:Fallback>
                <p:oleObj name="Equation" r:id="rId9" imgW="3162240" imgH="3427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6096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843450" y="1510400"/>
            <a:ext cx="2261700" cy="29092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876300" y="2046289"/>
            <a:ext cx="2239963" cy="2354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8016" bIns="91440"/>
          <a:lstStyle>
            <a:lvl1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i="1" dirty="0"/>
              <a:t> </a:t>
            </a:r>
            <a:r>
              <a:rPr lang="en-US" b="1" dirty="0"/>
              <a:t>	10	28	31.0</a:t>
            </a:r>
          </a:p>
          <a:p>
            <a:r>
              <a:rPr lang="en-US" b="1" dirty="0"/>
              <a:t>	20	16	20.2</a:t>
            </a:r>
          </a:p>
          <a:p>
            <a:r>
              <a:rPr lang="en-US" b="1" dirty="0"/>
              <a:t>	30	4	</a:t>
            </a:r>
            <a:r>
              <a:rPr lang="en-US" b="1" dirty="0" smtClean="0"/>
              <a:t>10.7</a:t>
            </a:r>
            <a:endParaRPr lang="en-US" b="1" dirty="0"/>
          </a:p>
        </p:txBody>
      </p:sp>
      <p:sp>
        <p:nvSpPr>
          <p:cNvPr id="24" name="Rectangle 23"/>
          <p:cNvSpPr/>
          <p:nvPr/>
        </p:nvSpPr>
        <p:spPr>
          <a:xfrm>
            <a:off x="885375" y="1555500"/>
            <a:ext cx="2174400" cy="475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Line 6"/>
          <p:cNvSpPr>
            <a:spLocks noChangeShapeType="1"/>
          </p:cNvSpPr>
          <p:nvPr/>
        </p:nvSpPr>
        <p:spPr bwMode="auto">
          <a:xfrm>
            <a:off x="852975" y="2029425"/>
            <a:ext cx="2239200" cy="13800"/>
          </a:xfrm>
          <a:prstGeom prst="line">
            <a:avLst/>
          </a:prstGeom>
          <a:noFill/>
          <a:ln w="9525">
            <a:solidFill>
              <a:srgbClr val="004D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228890"/>
              </p:ext>
            </p:extLst>
          </p:nvPr>
        </p:nvGraphicFramePr>
        <p:xfrm>
          <a:off x="1101725" y="1625600"/>
          <a:ext cx="1866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86" name="Equation" r:id="rId11" imgW="1866600" imgH="368280" progId="Equation.3">
                  <p:embed/>
                </p:oleObj>
              </mc:Choice>
              <mc:Fallback>
                <p:oleObj name="Equation" r:id="rId11" imgW="18666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1625600"/>
                        <a:ext cx="18669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8735" name="Freeform 15"/>
          <p:cNvSpPr>
            <a:spLocks/>
          </p:cNvSpPr>
          <p:nvPr/>
        </p:nvSpPr>
        <p:spPr bwMode="auto">
          <a:xfrm>
            <a:off x="4323600" y="1202400"/>
            <a:ext cx="3025775" cy="3768725"/>
          </a:xfrm>
          <a:custGeom>
            <a:avLst/>
            <a:gdLst>
              <a:gd name="T0" fmla="*/ 1 w 1906"/>
              <a:gd name="T1" fmla="*/ 663 h 2374"/>
              <a:gd name="T2" fmla="*/ 0 w 1906"/>
              <a:gd name="T3" fmla="*/ 2367 h 2374"/>
              <a:gd name="T4" fmla="*/ 551 w 1906"/>
              <a:gd name="T5" fmla="*/ 2371 h 2374"/>
              <a:gd name="T6" fmla="*/ 923 w 1906"/>
              <a:gd name="T7" fmla="*/ 2374 h 2374"/>
              <a:gd name="T8" fmla="*/ 1799 w 1906"/>
              <a:gd name="T9" fmla="*/ 2373 h 2374"/>
              <a:gd name="T10" fmla="*/ 1646 w 1906"/>
              <a:gd name="T11" fmla="*/ 2335 h 2374"/>
              <a:gd name="T12" fmla="*/ 1484 w 1906"/>
              <a:gd name="T13" fmla="*/ 2278 h 2374"/>
              <a:gd name="T14" fmla="*/ 1367 w 1906"/>
              <a:gd name="T15" fmla="*/ 2179 h 2374"/>
              <a:gd name="T16" fmla="*/ 1265 w 1906"/>
              <a:gd name="T17" fmla="*/ 2068 h 2374"/>
              <a:gd name="T18" fmla="*/ 1163 w 1906"/>
              <a:gd name="T19" fmla="*/ 1909 h 2374"/>
              <a:gd name="T20" fmla="*/ 1061 w 1906"/>
              <a:gd name="T21" fmla="*/ 1681 h 2374"/>
              <a:gd name="T22" fmla="*/ 968 w 1906"/>
              <a:gd name="T23" fmla="*/ 1441 h 2374"/>
              <a:gd name="T24" fmla="*/ 881 w 1906"/>
              <a:gd name="T25" fmla="*/ 1189 h 2374"/>
              <a:gd name="T26" fmla="*/ 677 w 1906"/>
              <a:gd name="T27" fmla="*/ 544 h 2374"/>
              <a:gd name="T28" fmla="*/ 530 w 1906"/>
              <a:gd name="T29" fmla="*/ 202 h 2374"/>
              <a:gd name="T30" fmla="*/ 473 w 1906"/>
              <a:gd name="T31" fmla="*/ 100 h 2374"/>
              <a:gd name="T32" fmla="*/ 355 w 1906"/>
              <a:gd name="T33" fmla="*/ 24 h 2374"/>
              <a:gd name="T34" fmla="*/ 239 w 1906"/>
              <a:gd name="T35" fmla="*/ 109 h 2374"/>
              <a:gd name="T36" fmla="*/ 164 w 1906"/>
              <a:gd name="T37" fmla="*/ 244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06" h="2374">
                <a:moveTo>
                  <a:pt x="1" y="663"/>
                </a:moveTo>
                <a:cubicBezTo>
                  <a:pt x="4" y="945"/>
                  <a:pt x="0" y="2172"/>
                  <a:pt x="0" y="2367"/>
                </a:cubicBezTo>
                <a:cubicBezTo>
                  <a:pt x="173" y="2371"/>
                  <a:pt x="392" y="2366"/>
                  <a:pt x="551" y="2371"/>
                </a:cubicBezTo>
                <a:cubicBezTo>
                  <a:pt x="761" y="2368"/>
                  <a:pt x="589" y="2370"/>
                  <a:pt x="923" y="2374"/>
                </a:cubicBezTo>
                <a:cubicBezTo>
                  <a:pt x="1069" y="2372"/>
                  <a:pt x="1667" y="2373"/>
                  <a:pt x="1799" y="2373"/>
                </a:cubicBezTo>
                <a:cubicBezTo>
                  <a:pt x="1906" y="2367"/>
                  <a:pt x="1699" y="2350"/>
                  <a:pt x="1646" y="2335"/>
                </a:cubicBezTo>
                <a:cubicBezTo>
                  <a:pt x="1594" y="2319"/>
                  <a:pt x="1538" y="2299"/>
                  <a:pt x="1484" y="2278"/>
                </a:cubicBezTo>
                <a:cubicBezTo>
                  <a:pt x="1442" y="2245"/>
                  <a:pt x="1430" y="2233"/>
                  <a:pt x="1367" y="2179"/>
                </a:cubicBezTo>
                <a:cubicBezTo>
                  <a:pt x="1307" y="2110"/>
                  <a:pt x="1299" y="2113"/>
                  <a:pt x="1265" y="2068"/>
                </a:cubicBezTo>
                <a:cubicBezTo>
                  <a:pt x="1231" y="2023"/>
                  <a:pt x="1197" y="1973"/>
                  <a:pt x="1163" y="1909"/>
                </a:cubicBezTo>
                <a:cubicBezTo>
                  <a:pt x="1144" y="1888"/>
                  <a:pt x="1077" y="1701"/>
                  <a:pt x="1061" y="1681"/>
                </a:cubicBezTo>
                <a:cubicBezTo>
                  <a:pt x="1019" y="1576"/>
                  <a:pt x="1019" y="1564"/>
                  <a:pt x="968" y="1441"/>
                </a:cubicBezTo>
                <a:cubicBezTo>
                  <a:pt x="941" y="1366"/>
                  <a:pt x="930" y="1337"/>
                  <a:pt x="881" y="1189"/>
                </a:cubicBezTo>
                <a:cubicBezTo>
                  <a:pt x="833" y="1040"/>
                  <a:pt x="736" y="709"/>
                  <a:pt x="677" y="544"/>
                </a:cubicBezTo>
                <a:cubicBezTo>
                  <a:pt x="612" y="385"/>
                  <a:pt x="564" y="276"/>
                  <a:pt x="530" y="202"/>
                </a:cubicBezTo>
                <a:cubicBezTo>
                  <a:pt x="496" y="128"/>
                  <a:pt x="491" y="136"/>
                  <a:pt x="473" y="100"/>
                </a:cubicBezTo>
                <a:cubicBezTo>
                  <a:pt x="444" y="70"/>
                  <a:pt x="406" y="0"/>
                  <a:pt x="355" y="24"/>
                </a:cubicBezTo>
                <a:cubicBezTo>
                  <a:pt x="319" y="26"/>
                  <a:pt x="271" y="72"/>
                  <a:pt x="239" y="109"/>
                </a:cubicBezTo>
                <a:cubicBezTo>
                  <a:pt x="207" y="146"/>
                  <a:pt x="179" y="222"/>
                  <a:pt x="164" y="244"/>
                </a:cubicBez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587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285717"/>
              </p:ext>
            </p:extLst>
          </p:nvPr>
        </p:nvGraphicFramePr>
        <p:xfrm>
          <a:off x="1000800" y="705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6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800" y="705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872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When </a:t>
            </a:r>
            <a:r>
              <a:rPr lang="en-GB" sz="1500" b="1" i="1"/>
              <a:t>X</a:t>
            </a:r>
            <a:r>
              <a:rPr lang="en-GB" sz="1500" b="1"/>
              <a:t> is equal to 40, </a:t>
            </a:r>
            <a:r>
              <a:rPr lang="en-GB" sz="1500" b="1" i="1"/>
              <a:t>u</a:t>
            </a:r>
            <a:r>
              <a:rPr lang="en-GB" sz="1500" b="1"/>
              <a:t> must be greater than 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8.  Its expected value, subject to this condition, is 3.7.</a:t>
            </a:r>
          </a:p>
        </p:txBody>
      </p:sp>
      <p:sp>
        <p:nvSpPr>
          <p:cNvPr id="158734" name="Line 14"/>
          <p:cNvSpPr>
            <a:spLocks noChangeShapeType="1"/>
          </p:cNvSpPr>
          <p:nvPr/>
        </p:nvSpPr>
        <p:spPr bwMode="auto">
          <a:xfrm>
            <a:off x="4323600" y="2253600"/>
            <a:ext cx="0" cy="27051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8741" name="Text Box 2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24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8128000" y="4957763"/>
            <a:ext cx="3778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u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452459"/>
              </p:ext>
            </p:extLst>
          </p:nvPr>
        </p:nvGraphicFramePr>
        <p:xfrm>
          <a:off x="558800" y="882650"/>
          <a:ext cx="647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7" name="Equation" r:id="rId5" imgW="647640" imgH="368280" progId="Equation.3">
                  <p:embed/>
                </p:oleObj>
              </mc:Choice>
              <mc:Fallback>
                <p:oleObj name="Equation" r:id="rId5" imgW="64764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882650"/>
                        <a:ext cx="6477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 bwMode="auto">
          <a:xfrm>
            <a:off x="5314950" y="571500"/>
            <a:ext cx="27051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017472"/>
              </p:ext>
            </p:extLst>
          </p:nvPr>
        </p:nvGraphicFramePr>
        <p:xfrm>
          <a:off x="5400675" y="644525"/>
          <a:ext cx="25273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8" name="Equation" r:id="rId7" imgW="2527200" imgH="368280" progId="Equation.3">
                  <p:embed/>
                </p:oleObj>
              </mc:Choice>
              <mc:Fallback>
                <p:oleObj name="Equation" r:id="rId7" imgW="2527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675" y="644525"/>
                        <a:ext cx="25273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 bwMode="auto">
          <a:xfrm>
            <a:off x="1676400" y="571500"/>
            <a:ext cx="33300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427643"/>
              </p:ext>
            </p:extLst>
          </p:nvPr>
        </p:nvGraphicFramePr>
        <p:xfrm>
          <a:off x="1758950" y="6096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9" name="Equation" r:id="rId9" imgW="3162240" imgH="342720" progId="Equation.3">
                  <p:embed/>
                </p:oleObj>
              </mc:Choice>
              <mc:Fallback>
                <p:oleObj name="Equation" r:id="rId9" imgW="316224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6096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843450" y="1510400"/>
            <a:ext cx="2261700" cy="29092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876300" y="2046289"/>
            <a:ext cx="2239963" cy="2354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8016" bIns="91440"/>
          <a:lstStyle>
            <a:lvl1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i="1" dirty="0"/>
              <a:t> </a:t>
            </a:r>
            <a:r>
              <a:rPr lang="en-US" b="1" dirty="0"/>
              <a:t>	10	28	31.0</a:t>
            </a:r>
          </a:p>
          <a:p>
            <a:r>
              <a:rPr lang="en-US" b="1" dirty="0"/>
              <a:t>	20	16	20.2</a:t>
            </a:r>
          </a:p>
          <a:p>
            <a:r>
              <a:rPr lang="en-US" b="1" dirty="0"/>
              <a:t>	30	4	10.7</a:t>
            </a:r>
          </a:p>
          <a:p>
            <a:r>
              <a:rPr lang="en-US" b="1" dirty="0"/>
              <a:t>	40	</a:t>
            </a:r>
            <a:r>
              <a:rPr lang="en-US" b="1" dirty="0">
                <a:cs typeface="Times New Roman" pitchFamily="18" charset="0"/>
              </a:rPr>
              <a:t>–</a:t>
            </a:r>
            <a:r>
              <a:rPr lang="en-US" b="1" dirty="0"/>
              <a:t>8	</a:t>
            </a:r>
            <a:r>
              <a:rPr lang="en-US" b="1" dirty="0" smtClean="0"/>
              <a:t>3.7</a:t>
            </a:r>
            <a:endParaRPr lang="en-US" b="1" dirty="0"/>
          </a:p>
        </p:txBody>
      </p:sp>
      <p:sp>
        <p:nvSpPr>
          <p:cNvPr id="35" name="Rectangle 34"/>
          <p:cNvSpPr/>
          <p:nvPr/>
        </p:nvSpPr>
        <p:spPr>
          <a:xfrm>
            <a:off x="885375" y="1555500"/>
            <a:ext cx="2174400" cy="475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Line 6"/>
          <p:cNvSpPr>
            <a:spLocks noChangeShapeType="1"/>
          </p:cNvSpPr>
          <p:nvPr/>
        </p:nvSpPr>
        <p:spPr bwMode="auto">
          <a:xfrm>
            <a:off x="852975" y="2029425"/>
            <a:ext cx="2239200" cy="13800"/>
          </a:xfrm>
          <a:prstGeom prst="line">
            <a:avLst/>
          </a:prstGeom>
          <a:noFill/>
          <a:ln w="9525">
            <a:solidFill>
              <a:srgbClr val="004D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586090"/>
              </p:ext>
            </p:extLst>
          </p:nvPr>
        </p:nvGraphicFramePr>
        <p:xfrm>
          <a:off x="1101725" y="1625600"/>
          <a:ext cx="1866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00" name="Equation" r:id="rId11" imgW="1866600" imgH="368280" progId="Equation.3">
                  <p:embed/>
                </p:oleObj>
              </mc:Choice>
              <mc:Fallback>
                <p:oleObj name="Equation" r:id="rId11" imgW="18666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1625600"/>
                        <a:ext cx="18669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6689" name="Freeform 17"/>
          <p:cNvSpPr>
            <a:spLocks/>
          </p:cNvSpPr>
          <p:nvPr/>
        </p:nvSpPr>
        <p:spPr bwMode="auto">
          <a:xfrm>
            <a:off x="3459600" y="1202400"/>
            <a:ext cx="3890963" cy="3768725"/>
          </a:xfrm>
          <a:custGeom>
            <a:avLst/>
            <a:gdLst>
              <a:gd name="T0" fmla="*/ 2 w 2451"/>
              <a:gd name="T1" fmla="*/ 2049 h 2374"/>
              <a:gd name="T2" fmla="*/ 0 w 2451"/>
              <a:gd name="T3" fmla="*/ 2364 h 2374"/>
              <a:gd name="T4" fmla="*/ 1096 w 2451"/>
              <a:gd name="T5" fmla="*/ 2371 h 2374"/>
              <a:gd name="T6" fmla="*/ 1468 w 2451"/>
              <a:gd name="T7" fmla="*/ 2374 h 2374"/>
              <a:gd name="T8" fmla="*/ 2344 w 2451"/>
              <a:gd name="T9" fmla="*/ 2373 h 2374"/>
              <a:gd name="T10" fmla="*/ 2191 w 2451"/>
              <a:gd name="T11" fmla="*/ 2335 h 2374"/>
              <a:gd name="T12" fmla="*/ 2029 w 2451"/>
              <a:gd name="T13" fmla="*/ 2278 h 2374"/>
              <a:gd name="T14" fmla="*/ 1912 w 2451"/>
              <a:gd name="T15" fmla="*/ 2179 h 2374"/>
              <a:gd name="T16" fmla="*/ 1810 w 2451"/>
              <a:gd name="T17" fmla="*/ 2068 h 2374"/>
              <a:gd name="T18" fmla="*/ 1708 w 2451"/>
              <a:gd name="T19" fmla="*/ 1909 h 2374"/>
              <a:gd name="T20" fmla="*/ 1606 w 2451"/>
              <a:gd name="T21" fmla="*/ 1681 h 2374"/>
              <a:gd name="T22" fmla="*/ 1513 w 2451"/>
              <a:gd name="T23" fmla="*/ 1441 h 2374"/>
              <a:gd name="T24" fmla="*/ 1426 w 2451"/>
              <a:gd name="T25" fmla="*/ 1189 h 2374"/>
              <a:gd name="T26" fmla="*/ 1222 w 2451"/>
              <a:gd name="T27" fmla="*/ 544 h 2374"/>
              <a:gd name="T28" fmla="*/ 1075 w 2451"/>
              <a:gd name="T29" fmla="*/ 202 h 2374"/>
              <a:gd name="T30" fmla="*/ 1018 w 2451"/>
              <a:gd name="T31" fmla="*/ 100 h 2374"/>
              <a:gd name="T32" fmla="*/ 900 w 2451"/>
              <a:gd name="T33" fmla="*/ 24 h 2374"/>
              <a:gd name="T34" fmla="*/ 784 w 2451"/>
              <a:gd name="T35" fmla="*/ 109 h 2374"/>
              <a:gd name="T36" fmla="*/ 715 w 2451"/>
              <a:gd name="T37" fmla="*/ 225 h 2374"/>
              <a:gd name="T38" fmla="*/ 609 w 2451"/>
              <a:gd name="T39" fmla="*/ 492 h 2374"/>
              <a:gd name="T40" fmla="*/ 453 w 2451"/>
              <a:gd name="T41" fmla="*/ 960 h 2374"/>
              <a:gd name="T42" fmla="*/ 277 w 2451"/>
              <a:gd name="T43" fmla="*/ 1470 h 2374"/>
              <a:gd name="T44" fmla="*/ 196 w 2451"/>
              <a:gd name="T45" fmla="*/ 1683 h 2374"/>
              <a:gd name="T46" fmla="*/ 103 w 2451"/>
              <a:gd name="T47" fmla="*/ 1896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51" h="2374">
                <a:moveTo>
                  <a:pt x="2" y="2049"/>
                </a:moveTo>
                <a:cubicBezTo>
                  <a:pt x="5" y="2331"/>
                  <a:pt x="0" y="2169"/>
                  <a:pt x="0" y="2364"/>
                </a:cubicBezTo>
                <a:cubicBezTo>
                  <a:pt x="173" y="2368"/>
                  <a:pt x="937" y="2366"/>
                  <a:pt x="1096" y="2371"/>
                </a:cubicBezTo>
                <a:cubicBezTo>
                  <a:pt x="1306" y="2368"/>
                  <a:pt x="1134" y="2370"/>
                  <a:pt x="1468" y="2374"/>
                </a:cubicBezTo>
                <a:cubicBezTo>
                  <a:pt x="1614" y="2372"/>
                  <a:pt x="2212" y="2373"/>
                  <a:pt x="2344" y="2373"/>
                </a:cubicBezTo>
                <a:cubicBezTo>
                  <a:pt x="2451" y="2367"/>
                  <a:pt x="2244" y="2350"/>
                  <a:pt x="2191" y="2335"/>
                </a:cubicBezTo>
                <a:cubicBezTo>
                  <a:pt x="2139" y="2319"/>
                  <a:pt x="2083" y="2299"/>
                  <a:pt x="2029" y="2278"/>
                </a:cubicBezTo>
                <a:cubicBezTo>
                  <a:pt x="1987" y="2245"/>
                  <a:pt x="1975" y="2233"/>
                  <a:pt x="1912" y="2179"/>
                </a:cubicBezTo>
                <a:cubicBezTo>
                  <a:pt x="1852" y="2110"/>
                  <a:pt x="1844" y="2113"/>
                  <a:pt x="1810" y="2068"/>
                </a:cubicBezTo>
                <a:cubicBezTo>
                  <a:pt x="1776" y="2023"/>
                  <a:pt x="1742" y="1973"/>
                  <a:pt x="1708" y="1909"/>
                </a:cubicBezTo>
                <a:cubicBezTo>
                  <a:pt x="1689" y="1888"/>
                  <a:pt x="1622" y="1701"/>
                  <a:pt x="1606" y="1681"/>
                </a:cubicBezTo>
                <a:cubicBezTo>
                  <a:pt x="1564" y="1576"/>
                  <a:pt x="1564" y="1564"/>
                  <a:pt x="1513" y="1441"/>
                </a:cubicBezTo>
                <a:cubicBezTo>
                  <a:pt x="1486" y="1366"/>
                  <a:pt x="1475" y="1337"/>
                  <a:pt x="1426" y="1189"/>
                </a:cubicBezTo>
                <a:cubicBezTo>
                  <a:pt x="1378" y="1040"/>
                  <a:pt x="1281" y="709"/>
                  <a:pt x="1222" y="544"/>
                </a:cubicBezTo>
                <a:cubicBezTo>
                  <a:pt x="1157" y="385"/>
                  <a:pt x="1109" y="276"/>
                  <a:pt x="1075" y="202"/>
                </a:cubicBezTo>
                <a:cubicBezTo>
                  <a:pt x="1041" y="128"/>
                  <a:pt x="1036" y="136"/>
                  <a:pt x="1018" y="100"/>
                </a:cubicBezTo>
                <a:cubicBezTo>
                  <a:pt x="989" y="70"/>
                  <a:pt x="951" y="0"/>
                  <a:pt x="900" y="24"/>
                </a:cubicBezTo>
                <a:cubicBezTo>
                  <a:pt x="864" y="26"/>
                  <a:pt x="816" y="72"/>
                  <a:pt x="784" y="109"/>
                </a:cubicBezTo>
                <a:cubicBezTo>
                  <a:pt x="755" y="143"/>
                  <a:pt x="744" y="161"/>
                  <a:pt x="715" y="225"/>
                </a:cubicBezTo>
                <a:cubicBezTo>
                  <a:pt x="686" y="289"/>
                  <a:pt x="654" y="370"/>
                  <a:pt x="609" y="492"/>
                </a:cubicBezTo>
                <a:cubicBezTo>
                  <a:pt x="555" y="634"/>
                  <a:pt x="522" y="732"/>
                  <a:pt x="453" y="960"/>
                </a:cubicBezTo>
                <a:cubicBezTo>
                  <a:pt x="399" y="1123"/>
                  <a:pt x="306" y="1383"/>
                  <a:pt x="277" y="1470"/>
                </a:cubicBezTo>
                <a:cubicBezTo>
                  <a:pt x="234" y="1591"/>
                  <a:pt x="225" y="1612"/>
                  <a:pt x="196" y="1683"/>
                </a:cubicBezTo>
                <a:cubicBezTo>
                  <a:pt x="167" y="1754"/>
                  <a:pt x="122" y="1852"/>
                  <a:pt x="103" y="1896"/>
                </a:cubicBez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566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253659"/>
              </p:ext>
            </p:extLst>
          </p:nvPr>
        </p:nvGraphicFramePr>
        <p:xfrm>
          <a:off x="1000800" y="705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49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800" y="705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78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When </a:t>
            </a:r>
            <a:r>
              <a:rPr lang="en-GB" sz="1500" b="1" i="1"/>
              <a:t>X</a:t>
            </a:r>
            <a:r>
              <a:rPr lang="en-GB" sz="1500" b="1"/>
              <a:t> is equal to 50, </a:t>
            </a:r>
            <a:r>
              <a:rPr lang="en-GB" sz="1500" b="1" i="1"/>
              <a:t>u</a:t>
            </a:r>
            <a:r>
              <a:rPr lang="en-GB" sz="1500" b="1"/>
              <a:t> must be greater than 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20.  It will satisfy this condition nearly all the time and its conditional expected value, 0.6, is hardly any greater than its unconditional expected value, 0.</a:t>
            </a:r>
          </a:p>
        </p:txBody>
      </p:sp>
      <p:sp>
        <p:nvSpPr>
          <p:cNvPr id="156688" name="Line 16"/>
          <p:cNvSpPr>
            <a:spLocks noChangeShapeType="1"/>
          </p:cNvSpPr>
          <p:nvPr/>
        </p:nvSpPr>
        <p:spPr bwMode="auto">
          <a:xfrm>
            <a:off x="3466800" y="4456800"/>
            <a:ext cx="0" cy="50323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6695" name="Text Box 2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25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8128000" y="4957763"/>
            <a:ext cx="3778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u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452459"/>
              </p:ext>
            </p:extLst>
          </p:nvPr>
        </p:nvGraphicFramePr>
        <p:xfrm>
          <a:off x="558800" y="882650"/>
          <a:ext cx="647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0" name="Equation" r:id="rId5" imgW="647640" imgH="368280" progId="Equation.3">
                  <p:embed/>
                </p:oleObj>
              </mc:Choice>
              <mc:Fallback>
                <p:oleObj name="Equation" r:id="rId5" imgW="64764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882650"/>
                        <a:ext cx="6477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 bwMode="auto">
          <a:xfrm>
            <a:off x="5314950" y="571500"/>
            <a:ext cx="27051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017472"/>
              </p:ext>
            </p:extLst>
          </p:nvPr>
        </p:nvGraphicFramePr>
        <p:xfrm>
          <a:off x="5400675" y="644525"/>
          <a:ext cx="25273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1" name="Equation" r:id="rId7" imgW="2527200" imgH="368280" progId="Equation.3">
                  <p:embed/>
                </p:oleObj>
              </mc:Choice>
              <mc:Fallback>
                <p:oleObj name="Equation" r:id="rId7" imgW="2527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675" y="644525"/>
                        <a:ext cx="25273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 bwMode="auto">
          <a:xfrm>
            <a:off x="1676400" y="571500"/>
            <a:ext cx="33300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427643"/>
              </p:ext>
            </p:extLst>
          </p:nvPr>
        </p:nvGraphicFramePr>
        <p:xfrm>
          <a:off x="1758950" y="6096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2" name="Equation" r:id="rId9" imgW="3162240" imgH="342720" progId="Equation.3">
                  <p:embed/>
                </p:oleObj>
              </mc:Choice>
              <mc:Fallback>
                <p:oleObj name="Equation" r:id="rId9" imgW="316224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6096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6625125" y="1510400"/>
            <a:ext cx="2261700" cy="29092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6657975" y="2046289"/>
            <a:ext cx="2239963" cy="2354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8016" bIns="91440"/>
          <a:lstStyle>
            <a:lvl1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i="1" dirty="0"/>
              <a:t> </a:t>
            </a:r>
            <a:r>
              <a:rPr lang="en-US" b="1" dirty="0"/>
              <a:t>	10	28	31.0</a:t>
            </a:r>
          </a:p>
          <a:p>
            <a:r>
              <a:rPr lang="en-US" b="1" dirty="0"/>
              <a:t>	20	16	20.2</a:t>
            </a:r>
          </a:p>
          <a:p>
            <a:r>
              <a:rPr lang="en-US" b="1" dirty="0"/>
              <a:t>	30	4	10.7</a:t>
            </a:r>
          </a:p>
          <a:p>
            <a:r>
              <a:rPr lang="en-US" b="1" dirty="0"/>
              <a:t>	40	</a:t>
            </a:r>
            <a:r>
              <a:rPr lang="en-US" b="1" dirty="0">
                <a:cs typeface="Times New Roman" pitchFamily="18" charset="0"/>
              </a:rPr>
              <a:t>–</a:t>
            </a:r>
            <a:r>
              <a:rPr lang="en-US" b="1" dirty="0"/>
              <a:t>8	3.7</a:t>
            </a:r>
          </a:p>
          <a:p>
            <a:r>
              <a:rPr lang="en-US" b="1" dirty="0"/>
              <a:t>	50	</a:t>
            </a:r>
            <a:r>
              <a:rPr lang="en-US" b="1" dirty="0">
                <a:cs typeface="Times New Roman" pitchFamily="18" charset="0"/>
              </a:rPr>
              <a:t>–</a:t>
            </a:r>
            <a:r>
              <a:rPr lang="en-US" b="1" dirty="0"/>
              <a:t>20	</a:t>
            </a:r>
            <a:r>
              <a:rPr lang="en-US" b="1" dirty="0" smtClean="0"/>
              <a:t>0.6</a:t>
            </a:r>
            <a:endParaRPr lang="en-US" b="1" dirty="0"/>
          </a:p>
        </p:txBody>
      </p:sp>
      <p:sp>
        <p:nvSpPr>
          <p:cNvPr id="34" name="Rectangle 33"/>
          <p:cNvSpPr/>
          <p:nvPr/>
        </p:nvSpPr>
        <p:spPr>
          <a:xfrm>
            <a:off x="6667050" y="1555500"/>
            <a:ext cx="2174400" cy="475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Line 6"/>
          <p:cNvSpPr>
            <a:spLocks noChangeShapeType="1"/>
          </p:cNvSpPr>
          <p:nvPr/>
        </p:nvSpPr>
        <p:spPr bwMode="auto">
          <a:xfrm>
            <a:off x="6634650" y="2029425"/>
            <a:ext cx="2239200" cy="13800"/>
          </a:xfrm>
          <a:prstGeom prst="line">
            <a:avLst/>
          </a:prstGeom>
          <a:noFill/>
          <a:ln w="9525">
            <a:solidFill>
              <a:srgbClr val="004D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823212"/>
              </p:ext>
            </p:extLst>
          </p:nvPr>
        </p:nvGraphicFramePr>
        <p:xfrm>
          <a:off x="6883400" y="1625600"/>
          <a:ext cx="1866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3" name="Equation" r:id="rId11" imgW="1866600" imgH="368280" progId="Equation.3">
                  <p:embed/>
                </p:oleObj>
              </mc:Choice>
              <mc:Fallback>
                <p:oleObj name="Equation" r:id="rId11" imgW="18666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3400" y="1625600"/>
                        <a:ext cx="18669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0783" name="Freeform 15"/>
          <p:cNvSpPr>
            <a:spLocks/>
          </p:cNvSpPr>
          <p:nvPr/>
        </p:nvSpPr>
        <p:spPr bwMode="auto">
          <a:xfrm>
            <a:off x="2674800" y="3970800"/>
            <a:ext cx="1079500" cy="987425"/>
          </a:xfrm>
          <a:custGeom>
            <a:avLst/>
            <a:gdLst>
              <a:gd name="T0" fmla="*/ 680 w 680"/>
              <a:gd name="T1" fmla="*/ 0 h 622"/>
              <a:gd name="T2" fmla="*/ 680 w 680"/>
              <a:gd name="T3" fmla="*/ 617 h 622"/>
              <a:gd name="T4" fmla="*/ 470 w 680"/>
              <a:gd name="T5" fmla="*/ 622 h 622"/>
              <a:gd name="T6" fmla="*/ 321 w 680"/>
              <a:gd name="T7" fmla="*/ 622 h 622"/>
              <a:gd name="T8" fmla="*/ 0 w 680"/>
              <a:gd name="T9" fmla="*/ 622 h 622"/>
              <a:gd name="T10" fmla="*/ 129 w 680"/>
              <a:gd name="T11" fmla="*/ 591 h 622"/>
              <a:gd name="T12" fmla="*/ 213 w 680"/>
              <a:gd name="T13" fmla="*/ 564 h 622"/>
              <a:gd name="T14" fmla="*/ 295 w 680"/>
              <a:gd name="T15" fmla="*/ 522 h 622"/>
              <a:gd name="T16" fmla="*/ 375 w 680"/>
              <a:gd name="T17" fmla="*/ 463 h 622"/>
              <a:gd name="T18" fmla="*/ 459 w 680"/>
              <a:gd name="T19" fmla="*/ 370 h 622"/>
              <a:gd name="T20" fmla="*/ 573 w 680"/>
              <a:gd name="T21" fmla="*/ 211 h 622"/>
              <a:gd name="T22" fmla="*/ 603 w 680"/>
              <a:gd name="T23" fmla="*/ 160 h 622"/>
              <a:gd name="T24" fmla="*/ 633 w 680"/>
              <a:gd name="T25" fmla="*/ 96 h 622"/>
              <a:gd name="T26" fmla="*/ 654 w 680"/>
              <a:gd name="T27" fmla="*/ 49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80" h="622">
                <a:moveTo>
                  <a:pt x="680" y="0"/>
                </a:moveTo>
                <a:cubicBezTo>
                  <a:pt x="679" y="103"/>
                  <a:pt x="680" y="546"/>
                  <a:pt x="680" y="617"/>
                </a:cubicBezTo>
                <a:cubicBezTo>
                  <a:pt x="614" y="620"/>
                  <a:pt x="534" y="616"/>
                  <a:pt x="470" y="622"/>
                </a:cubicBezTo>
                <a:cubicBezTo>
                  <a:pt x="390" y="620"/>
                  <a:pt x="452" y="620"/>
                  <a:pt x="321" y="622"/>
                </a:cubicBezTo>
                <a:cubicBezTo>
                  <a:pt x="266" y="617"/>
                  <a:pt x="51" y="622"/>
                  <a:pt x="0" y="622"/>
                </a:cubicBezTo>
                <a:cubicBezTo>
                  <a:pt x="75" y="604"/>
                  <a:pt x="110" y="598"/>
                  <a:pt x="129" y="591"/>
                </a:cubicBezTo>
                <a:cubicBezTo>
                  <a:pt x="146" y="588"/>
                  <a:pt x="190" y="575"/>
                  <a:pt x="213" y="564"/>
                </a:cubicBezTo>
                <a:cubicBezTo>
                  <a:pt x="240" y="552"/>
                  <a:pt x="268" y="539"/>
                  <a:pt x="295" y="522"/>
                </a:cubicBezTo>
                <a:cubicBezTo>
                  <a:pt x="322" y="505"/>
                  <a:pt x="348" y="488"/>
                  <a:pt x="375" y="463"/>
                </a:cubicBezTo>
                <a:cubicBezTo>
                  <a:pt x="382" y="455"/>
                  <a:pt x="432" y="397"/>
                  <a:pt x="459" y="370"/>
                </a:cubicBezTo>
                <a:cubicBezTo>
                  <a:pt x="537" y="256"/>
                  <a:pt x="525" y="286"/>
                  <a:pt x="573" y="211"/>
                </a:cubicBezTo>
                <a:cubicBezTo>
                  <a:pt x="597" y="176"/>
                  <a:pt x="593" y="179"/>
                  <a:pt x="603" y="160"/>
                </a:cubicBezTo>
                <a:cubicBezTo>
                  <a:pt x="616" y="129"/>
                  <a:pt x="622" y="113"/>
                  <a:pt x="633" y="96"/>
                </a:cubicBezTo>
                <a:cubicBezTo>
                  <a:pt x="641" y="78"/>
                  <a:pt x="641" y="62"/>
                  <a:pt x="654" y="49"/>
                </a:cubicBez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077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When </a:t>
            </a:r>
            <a:r>
              <a:rPr lang="en-GB" sz="1500" b="1" i="1"/>
              <a:t>X</a:t>
            </a:r>
            <a:r>
              <a:rPr lang="en-GB" sz="1500" b="1"/>
              <a:t> is 60 or higher, the condition will always be satisfied and the observation will always appear in the sample.  For </a:t>
            </a:r>
            <a:r>
              <a:rPr lang="en-GB" sz="1500" b="1" i="1"/>
              <a:t>X</a:t>
            </a:r>
            <a:r>
              <a:rPr lang="en-GB" sz="1500" b="1"/>
              <a:t> &gt; 60, </a:t>
            </a:r>
            <a:r>
              <a:rPr lang="en-GB" sz="1500" b="1" i="1"/>
              <a:t>E</a:t>
            </a:r>
            <a:r>
              <a:rPr lang="en-GB" sz="1500" b="1"/>
              <a:t>(</a:t>
            </a:r>
            <a:r>
              <a:rPr lang="en-GB" sz="1500" b="1" i="1"/>
              <a:t>u</a:t>
            </a:r>
            <a:r>
              <a:rPr lang="en-GB" sz="1500" b="1"/>
              <a:t>) is equal to its unconditional value of 0 and so there is no negative correlation between </a:t>
            </a:r>
            <a:r>
              <a:rPr lang="en-GB" sz="1500" b="1" i="1"/>
              <a:t>X</a:t>
            </a:r>
            <a:r>
              <a:rPr lang="en-GB" sz="1500" b="1"/>
              <a:t> and </a:t>
            </a:r>
            <a:r>
              <a:rPr lang="en-GB" sz="1500" b="1" i="1"/>
              <a:t>u</a:t>
            </a:r>
            <a:r>
              <a:rPr lang="en-GB" sz="1500" b="1"/>
              <a:t>. 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0777" name="Line 9"/>
          <p:cNvSpPr>
            <a:spLocks noChangeShapeType="1"/>
          </p:cNvSpPr>
          <p:nvPr/>
        </p:nvSpPr>
        <p:spPr bwMode="auto">
          <a:xfrm>
            <a:off x="6589713" y="4789488"/>
            <a:ext cx="0" cy="63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0781" name="Line 13"/>
          <p:cNvSpPr>
            <a:spLocks noChangeShapeType="1"/>
          </p:cNvSpPr>
          <p:nvPr/>
        </p:nvSpPr>
        <p:spPr bwMode="auto">
          <a:xfrm>
            <a:off x="2599200" y="846000"/>
            <a:ext cx="0" cy="411321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0782" name="Freeform 14"/>
          <p:cNvSpPr>
            <a:spLocks/>
          </p:cNvSpPr>
          <p:nvPr/>
        </p:nvSpPr>
        <p:spPr bwMode="auto">
          <a:xfrm>
            <a:off x="3459600" y="1202400"/>
            <a:ext cx="3890963" cy="3768725"/>
          </a:xfrm>
          <a:custGeom>
            <a:avLst/>
            <a:gdLst>
              <a:gd name="T0" fmla="*/ 2 w 2451"/>
              <a:gd name="T1" fmla="*/ 2049 h 2374"/>
              <a:gd name="T2" fmla="*/ 0 w 2451"/>
              <a:gd name="T3" fmla="*/ 2364 h 2374"/>
              <a:gd name="T4" fmla="*/ 1096 w 2451"/>
              <a:gd name="T5" fmla="*/ 2371 h 2374"/>
              <a:gd name="T6" fmla="*/ 1468 w 2451"/>
              <a:gd name="T7" fmla="*/ 2374 h 2374"/>
              <a:gd name="T8" fmla="*/ 2344 w 2451"/>
              <a:gd name="T9" fmla="*/ 2373 h 2374"/>
              <a:gd name="T10" fmla="*/ 2191 w 2451"/>
              <a:gd name="T11" fmla="*/ 2335 h 2374"/>
              <a:gd name="T12" fmla="*/ 2029 w 2451"/>
              <a:gd name="T13" fmla="*/ 2278 h 2374"/>
              <a:gd name="T14" fmla="*/ 1912 w 2451"/>
              <a:gd name="T15" fmla="*/ 2179 h 2374"/>
              <a:gd name="T16" fmla="*/ 1810 w 2451"/>
              <a:gd name="T17" fmla="*/ 2068 h 2374"/>
              <a:gd name="T18" fmla="*/ 1708 w 2451"/>
              <a:gd name="T19" fmla="*/ 1909 h 2374"/>
              <a:gd name="T20" fmla="*/ 1606 w 2451"/>
              <a:gd name="T21" fmla="*/ 1681 h 2374"/>
              <a:gd name="T22" fmla="*/ 1513 w 2451"/>
              <a:gd name="T23" fmla="*/ 1441 h 2374"/>
              <a:gd name="T24" fmla="*/ 1426 w 2451"/>
              <a:gd name="T25" fmla="*/ 1189 h 2374"/>
              <a:gd name="T26" fmla="*/ 1222 w 2451"/>
              <a:gd name="T27" fmla="*/ 544 h 2374"/>
              <a:gd name="T28" fmla="*/ 1075 w 2451"/>
              <a:gd name="T29" fmla="*/ 202 h 2374"/>
              <a:gd name="T30" fmla="*/ 1018 w 2451"/>
              <a:gd name="T31" fmla="*/ 100 h 2374"/>
              <a:gd name="T32" fmla="*/ 900 w 2451"/>
              <a:gd name="T33" fmla="*/ 24 h 2374"/>
              <a:gd name="T34" fmla="*/ 784 w 2451"/>
              <a:gd name="T35" fmla="*/ 109 h 2374"/>
              <a:gd name="T36" fmla="*/ 715 w 2451"/>
              <a:gd name="T37" fmla="*/ 225 h 2374"/>
              <a:gd name="T38" fmla="*/ 609 w 2451"/>
              <a:gd name="T39" fmla="*/ 492 h 2374"/>
              <a:gd name="T40" fmla="*/ 453 w 2451"/>
              <a:gd name="T41" fmla="*/ 960 h 2374"/>
              <a:gd name="T42" fmla="*/ 277 w 2451"/>
              <a:gd name="T43" fmla="*/ 1470 h 2374"/>
              <a:gd name="T44" fmla="*/ 196 w 2451"/>
              <a:gd name="T45" fmla="*/ 1683 h 2374"/>
              <a:gd name="T46" fmla="*/ 103 w 2451"/>
              <a:gd name="T47" fmla="*/ 1896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51" h="2374">
                <a:moveTo>
                  <a:pt x="2" y="2049"/>
                </a:moveTo>
                <a:cubicBezTo>
                  <a:pt x="5" y="2331"/>
                  <a:pt x="0" y="2169"/>
                  <a:pt x="0" y="2364"/>
                </a:cubicBezTo>
                <a:cubicBezTo>
                  <a:pt x="173" y="2368"/>
                  <a:pt x="937" y="2366"/>
                  <a:pt x="1096" y="2371"/>
                </a:cubicBezTo>
                <a:cubicBezTo>
                  <a:pt x="1306" y="2368"/>
                  <a:pt x="1134" y="2370"/>
                  <a:pt x="1468" y="2374"/>
                </a:cubicBezTo>
                <a:cubicBezTo>
                  <a:pt x="1614" y="2372"/>
                  <a:pt x="2212" y="2373"/>
                  <a:pt x="2344" y="2373"/>
                </a:cubicBezTo>
                <a:cubicBezTo>
                  <a:pt x="2451" y="2367"/>
                  <a:pt x="2244" y="2350"/>
                  <a:pt x="2191" y="2335"/>
                </a:cubicBezTo>
                <a:cubicBezTo>
                  <a:pt x="2139" y="2319"/>
                  <a:pt x="2083" y="2299"/>
                  <a:pt x="2029" y="2278"/>
                </a:cubicBezTo>
                <a:cubicBezTo>
                  <a:pt x="1987" y="2245"/>
                  <a:pt x="1975" y="2233"/>
                  <a:pt x="1912" y="2179"/>
                </a:cubicBezTo>
                <a:cubicBezTo>
                  <a:pt x="1852" y="2110"/>
                  <a:pt x="1844" y="2113"/>
                  <a:pt x="1810" y="2068"/>
                </a:cubicBezTo>
                <a:cubicBezTo>
                  <a:pt x="1776" y="2023"/>
                  <a:pt x="1742" y="1973"/>
                  <a:pt x="1708" y="1909"/>
                </a:cubicBezTo>
                <a:cubicBezTo>
                  <a:pt x="1689" y="1888"/>
                  <a:pt x="1622" y="1701"/>
                  <a:pt x="1606" y="1681"/>
                </a:cubicBezTo>
                <a:cubicBezTo>
                  <a:pt x="1564" y="1576"/>
                  <a:pt x="1564" y="1564"/>
                  <a:pt x="1513" y="1441"/>
                </a:cubicBezTo>
                <a:cubicBezTo>
                  <a:pt x="1486" y="1366"/>
                  <a:pt x="1475" y="1337"/>
                  <a:pt x="1426" y="1189"/>
                </a:cubicBezTo>
                <a:cubicBezTo>
                  <a:pt x="1378" y="1040"/>
                  <a:pt x="1281" y="709"/>
                  <a:pt x="1222" y="544"/>
                </a:cubicBezTo>
                <a:cubicBezTo>
                  <a:pt x="1157" y="385"/>
                  <a:pt x="1109" y="276"/>
                  <a:pt x="1075" y="202"/>
                </a:cubicBezTo>
                <a:cubicBezTo>
                  <a:pt x="1041" y="128"/>
                  <a:pt x="1036" y="136"/>
                  <a:pt x="1018" y="100"/>
                </a:cubicBezTo>
                <a:cubicBezTo>
                  <a:pt x="989" y="70"/>
                  <a:pt x="951" y="0"/>
                  <a:pt x="900" y="24"/>
                </a:cubicBezTo>
                <a:cubicBezTo>
                  <a:pt x="864" y="26"/>
                  <a:pt x="816" y="72"/>
                  <a:pt x="784" y="109"/>
                </a:cubicBezTo>
                <a:cubicBezTo>
                  <a:pt x="755" y="143"/>
                  <a:pt x="744" y="161"/>
                  <a:pt x="715" y="225"/>
                </a:cubicBezTo>
                <a:cubicBezTo>
                  <a:pt x="686" y="289"/>
                  <a:pt x="654" y="370"/>
                  <a:pt x="609" y="492"/>
                </a:cubicBezTo>
                <a:cubicBezTo>
                  <a:pt x="555" y="634"/>
                  <a:pt x="522" y="732"/>
                  <a:pt x="453" y="960"/>
                </a:cubicBezTo>
                <a:cubicBezTo>
                  <a:pt x="399" y="1123"/>
                  <a:pt x="306" y="1383"/>
                  <a:pt x="277" y="1470"/>
                </a:cubicBezTo>
                <a:cubicBezTo>
                  <a:pt x="234" y="1591"/>
                  <a:pt x="225" y="1612"/>
                  <a:pt x="196" y="1683"/>
                </a:cubicBezTo>
                <a:cubicBezTo>
                  <a:pt x="167" y="1754"/>
                  <a:pt x="122" y="1852"/>
                  <a:pt x="103" y="1896"/>
                </a:cubicBez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6077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767593"/>
              </p:ext>
            </p:extLst>
          </p:nvPr>
        </p:nvGraphicFramePr>
        <p:xfrm>
          <a:off x="1000800" y="705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50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800" y="705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789" name="Text Box 2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26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452459"/>
              </p:ext>
            </p:extLst>
          </p:nvPr>
        </p:nvGraphicFramePr>
        <p:xfrm>
          <a:off x="558800" y="882650"/>
          <a:ext cx="647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51" name="Equation" r:id="rId5" imgW="647640" imgH="368280" progId="Equation.3">
                  <p:embed/>
                </p:oleObj>
              </mc:Choice>
              <mc:Fallback>
                <p:oleObj name="Equation" r:id="rId5" imgW="64764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882650"/>
                        <a:ext cx="6477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 bwMode="auto">
          <a:xfrm>
            <a:off x="5314950" y="571500"/>
            <a:ext cx="27051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017472"/>
              </p:ext>
            </p:extLst>
          </p:nvPr>
        </p:nvGraphicFramePr>
        <p:xfrm>
          <a:off x="5400675" y="644525"/>
          <a:ext cx="25273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52" name="Equation" r:id="rId7" imgW="2527200" imgH="368280" progId="Equation.3">
                  <p:embed/>
                </p:oleObj>
              </mc:Choice>
              <mc:Fallback>
                <p:oleObj name="Equation" r:id="rId7" imgW="2527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675" y="644525"/>
                        <a:ext cx="25273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 bwMode="auto">
          <a:xfrm>
            <a:off x="1676400" y="571500"/>
            <a:ext cx="3330000" cy="4752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427643"/>
              </p:ext>
            </p:extLst>
          </p:nvPr>
        </p:nvGraphicFramePr>
        <p:xfrm>
          <a:off x="1758950" y="609600"/>
          <a:ext cx="3162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53" name="Equation" r:id="rId9" imgW="3162240" imgH="342720" progId="Equation.3">
                  <p:embed/>
                </p:oleObj>
              </mc:Choice>
              <mc:Fallback>
                <p:oleObj name="Equation" r:id="rId9" imgW="316224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609600"/>
                        <a:ext cx="3162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8128000" y="4957763"/>
            <a:ext cx="3778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u</a:t>
            </a: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6625125" y="1510400"/>
            <a:ext cx="2261700" cy="29092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0779" name="Text Box 11"/>
          <p:cNvSpPr txBox="1">
            <a:spLocks noChangeArrowheads="1"/>
          </p:cNvSpPr>
          <p:nvPr/>
        </p:nvSpPr>
        <p:spPr bwMode="auto">
          <a:xfrm>
            <a:off x="6657975" y="2046289"/>
            <a:ext cx="2239963" cy="2354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8016" bIns="91440"/>
          <a:lstStyle>
            <a:lvl1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r"/>
                <a:tab pos="1047750" algn="r"/>
                <a:tab pos="19050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i="1" dirty="0"/>
              <a:t> </a:t>
            </a:r>
            <a:r>
              <a:rPr lang="en-US" b="1" dirty="0"/>
              <a:t>	10	28	31.0</a:t>
            </a:r>
          </a:p>
          <a:p>
            <a:r>
              <a:rPr lang="en-US" b="1" dirty="0"/>
              <a:t>	20	16	20.2</a:t>
            </a:r>
          </a:p>
          <a:p>
            <a:r>
              <a:rPr lang="en-US" b="1" dirty="0"/>
              <a:t>	30	4	10.7</a:t>
            </a:r>
          </a:p>
          <a:p>
            <a:r>
              <a:rPr lang="en-US" b="1" dirty="0"/>
              <a:t>	40	</a:t>
            </a:r>
            <a:r>
              <a:rPr lang="en-US" b="1" dirty="0">
                <a:cs typeface="Times New Roman" pitchFamily="18" charset="0"/>
              </a:rPr>
              <a:t>–</a:t>
            </a:r>
            <a:r>
              <a:rPr lang="en-US" b="1" dirty="0"/>
              <a:t>8	3.7</a:t>
            </a:r>
          </a:p>
          <a:p>
            <a:r>
              <a:rPr lang="en-US" b="1" dirty="0"/>
              <a:t>	50	</a:t>
            </a:r>
            <a:r>
              <a:rPr lang="en-US" b="1" dirty="0">
                <a:cs typeface="Times New Roman" pitchFamily="18" charset="0"/>
              </a:rPr>
              <a:t>–</a:t>
            </a:r>
            <a:r>
              <a:rPr lang="en-US" b="1" dirty="0"/>
              <a:t>20	0.6</a:t>
            </a:r>
          </a:p>
          <a:p>
            <a:r>
              <a:rPr lang="en-US" b="1" dirty="0"/>
              <a:t>	60	</a:t>
            </a:r>
            <a:r>
              <a:rPr lang="en-US" b="1" dirty="0">
                <a:cs typeface="Times New Roman" pitchFamily="18" charset="0"/>
              </a:rPr>
              <a:t>–</a:t>
            </a:r>
            <a:r>
              <a:rPr lang="en-US" b="1" dirty="0"/>
              <a:t>32	0.0</a:t>
            </a:r>
            <a:endParaRPr lang="en-US" b="1" dirty="0"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667050" y="1555500"/>
            <a:ext cx="2174400" cy="475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Line 6"/>
          <p:cNvSpPr>
            <a:spLocks noChangeShapeType="1"/>
          </p:cNvSpPr>
          <p:nvPr/>
        </p:nvSpPr>
        <p:spPr bwMode="auto">
          <a:xfrm>
            <a:off x="6634650" y="2029425"/>
            <a:ext cx="2239200" cy="13800"/>
          </a:xfrm>
          <a:prstGeom prst="line">
            <a:avLst/>
          </a:prstGeom>
          <a:noFill/>
          <a:ln w="9525">
            <a:solidFill>
              <a:srgbClr val="004D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018400"/>
              </p:ext>
            </p:extLst>
          </p:nvPr>
        </p:nvGraphicFramePr>
        <p:xfrm>
          <a:off x="6883400" y="1625600"/>
          <a:ext cx="1866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54" name="Equation" r:id="rId11" imgW="1866600" imgH="368280" progId="Equation.3">
                  <p:embed/>
                </p:oleObj>
              </mc:Choice>
              <mc:Fallback>
                <p:oleObj name="Equation" r:id="rId11" imgW="1866600" imgH="36828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3400" y="1625600"/>
                        <a:ext cx="18669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44394" name="Object 10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13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4438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range over which one observes a negative correlation between </a:t>
            </a:r>
            <a:r>
              <a:rPr lang="en-GB" sz="1500" b="1" i="1"/>
              <a:t>X</a:t>
            </a:r>
            <a:r>
              <a:rPr lang="en-GB" sz="1500" b="1"/>
              <a:t> and </a:t>
            </a:r>
            <a:r>
              <a:rPr lang="en-GB" sz="1500" b="1" i="1"/>
              <a:t>u</a:t>
            </a:r>
            <a:r>
              <a:rPr lang="en-GB" sz="1500" b="1"/>
              <a:t> is approximately 15 to 45.  Below 15, an observation is almost certainly going to be constrained and so deleted from the sample.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44392" name="Line 8"/>
          <p:cNvSpPr>
            <a:spLocks noChangeShapeType="1"/>
          </p:cNvSpPr>
          <p:nvPr/>
        </p:nvSpPr>
        <p:spPr bwMode="auto">
          <a:xfrm>
            <a:off x="5715000" y="895350"/>
            <a:ext cx="0" cy="42052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4393" name="Line 9"/>
          <p:cNvSpPr>
            <a:spLocks noChangeShapeType="1"/>
          </p:cNvSpPr>
          <p:nvPr/>
        </p:nvSpPr>
        <p:spPr bwMode="auto">
          <a:xfrm>
            <a:off x="2759075" y="895350"/>
            <a:ext cx="0" cy="42052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4395" name="Text Box 11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44396" name="Text Box 12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44397" name="Text Box 1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27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15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6589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Above 45, almost all are going to appear in the sample, irrespective of the value of </a:t>
            </a:r>
            <a:r>
              <a:rPr lang="en-GB" sz="1500" b="1" i="1"/>
              <a:t>u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5895" name="Line 7"/>
          <p:cNvSpPr>
            <a:spLocks noChangeShapeType="1"/>
          </p:cNvSpPr>
          <p:nvPr/>
        </p:nvSpPr>
        <p:spPr bwMode="auto">
          <a:xfrm>
            <a:off x="5715000" y="895350"/>
            <a:ext cx="0" cy="42052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5896" name="Line 8"/>
          <p:cNvSpPr>
            <a:spLocks noChangeShapeType="1"/>
          </p:cNvSpPr>
          <p:nvPr/>
        </p:nvSpPr>
        <p:spPr bwMode="auto">
          <a:xfrm>
            <a:off x="2759075" y="895350"/>
            <a:ext cx="0" cy="42052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5897" name="Text Box 9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65898" name="Text Box 10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65899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28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4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09584" name="Object 16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20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For example, suppose that the true relationship is as shown, and that, given a set of random numbers for the disturbance term drawn from a normal distribution with mean 0 and standard deviation 10, we have a sample of observations as shown.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09585" name="Text Box 17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09586" name="Text Box 18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09587" name="Text Box 1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514475" y="542925"/>
            <a:ext cx="2743200" cy="5364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125739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21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9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solution to the problem is to have a hybrid model which effectively uses probit analysis to investigate why some observations have positive </a:t>
            </a:r>
            <a:r>
              <a:rPr lang="en-GB" sz="1500" b="1" i="1"/>
              <a:t>Y</a:t>
            </a:r>
            <a:r>
              <a:rPr lang="en-GB" sz="1500" b="1"/>
              <a:t>* while others do not, and then, for those with </a:t>
            </a:r>
            <a:r>
              <a:rPr lang="en-GB" sz="1500" b="1" i="1"/>
              <a:t>Y</a:t>
            </a:r>
            <a:r>
              <a:rPr lang="en-GB" sz="1500" b="1"/>
              <a:t>* &gt; 0, regression analysis to quantify the relationship. 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6919" name="Line 7"/>
          <p:cNvSpPr>
            <a:spLocks noChangeShapeType="1"/>
          </p:cNvSpPr>
          <p:nvPr/>
        </p:nvSpPr>
        <p:spPr bwMode="auto">
          <a:xfrm>
            <a:off x="5715000" y="895350"/>
            <a:ext cx="0" cy="42052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6920" name="Line 8"/>
          <p:cNvSpPr>
            <a:spLocks noChangeShapeType="1"/>
          </p:cNvSpPr>
          <p:nvPr/>
        </p:nvSpPr>
        <p:spPr bwMode="auto">
          <a:xfrm>
            <a:off x="2759075" y="895350"/>
            <a:ext cx="0" cy="42052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6921" name="Text Box 9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66922" name="Text Box 10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66923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29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63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6794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model is fitted using maximum likelihood estimation.  We will not be concerned with the technicalities here.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7943" name="Line 7"/>
          <p:cNvSpPr>
            <a:spLocks noChangeShapeType="1"/>
          </p:cNvSpPr>
          <p:nvPr/>
        </p:nvSpPr>
        <p:spPr bwMode="auto">
          <a:xfrm>
            <a:off x="5715000" y="895350"/>
            <a:ext cx="0" cy="42052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7944" name="Line 8"/>
          <p:cNvSpPr>
            <a:spLocks noChangeShapeType="1"/>
          </p:cNvSpPr>
          <p:nvPr/>
        </p:nvSpPr>
        <p:spPr bwMode="auto">
          <a:xfrm>
            <a:off x="2759075" y="895350"/>
            <a:ext cx="0" cy="42052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7945" name="Text Box 9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67946" name="Text Box 10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67947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30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will use the Consumer Expenditure Survey data set to illustrate the use of </a:t>
            </a:r>
            <a:r>
              <a:rPr lang="en-GB" sz="1500" b="1" dirty="0" err="1"/>
              <a:t>tobit</a:t>
            </a:r>
            <a:r>
              <a:rPr lang="en-GB" sz="1500" b="1" dirty="0"/>
              <a:t> analysis.  The figure plots </a:t>
            </a:r>
            <a:r>
              <a:rPr lang="en-GB" sz="1500" b="1" dirty="0" smtClean="0"/>
              <a:t>household </a:t>
            </a:r>
            <a:r>
              <a:rPr lang="en-GB" sz="1500" b="1" dirty="0"/>
              <a:t>expenditure on c</a:t>
            </a:r>
            <a:r>
              <a:rPr lang="en-GB" sz="1500" b="1" dirty="0" smtClean="0"/>
              <a:t>lothing, </a:t>
            </a:r>
            <a:r>
              <a:rPr lang="en-GB" sz="1500" b="1" i="1" dirty="0" smtClean="0"/>
              <a:t>CLOT</a:t>
            </a:r>
            <a:r>
              <a:rPr lang="en-GB" sz="1500" b="1" dirty="0" smtClean="0"/>
              <a:t>, </a:t>
            </a:r>
            <a:r>
              <a:rPr lang="en-GB" sz="1500" b="1" dirty="0"/>
              <a:t>on total household expenditure, </a:t>
            </a:r>
            <a:r>
              <a:rPr lang="en-GB" sz="1500" b="1" i="1" dirty="0"/>
              <a:t>EXP</a:t>
            </a:r>
            <a:r>
              <a:rPr lang="en-GB" sz="1500" b="1" dirty="0"/>
              <a:t>, both measured in </a:t>
            </a:r>
            <a:r>
              <a:rPr lang="en-GB" sz="1500" b="1" dirty="0" smtClean="0"/>
              <a:t>dollars, for the fourth quarter of 2012.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45416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31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145431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00" y="735000"/>
            <a:ext cx="7648718" cy="4681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For 1,834 of the 6,334 households, </a:t>
            </a:r>
            <a:r>
              <a:rPr lang="en-GB" sz="1500" b="1" i="1" dirty="0" smtClean="0"/>
              <a:t>CLOT</a:t>
            </a:r>
            <a:r>
              <a:rPr lang="en-GB" sz="1500" b="1" dirty="0" smtClean="0"/>
              <a:t> was equal to zero.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45416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32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145431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00" y="735000"/>
            <a:ext cx="7648718" cy="4681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166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8368"/>
            <a:ext cx="9144000" cy="3207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365125" y="637200"/>
            <a:ext cx="15696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745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Here is </a:t>
            </a:r>
            <a:r>
              <a:rPr lang="en-GB" sz="1500" b="1" dirty="0" smtClean="0"/>
              <a:t>an OLS </a:t>
            </a:r>
            <a:r>
              <a:rPr lang="en-GB" sz="1500" b="1" dirty="0"/>
              <a:t>regression using all the observations.  We anticipate that the coefficient of </a:t>
            </a:r>
            <a:r>
              <a:rPr lang="en-GB" sz="1500" b="1" i="1" dirty="0"/>
              <a:t>EXP</a:t>
            </a:r>
            <a:r>
              <a:rPr lang="en-GB" sz="1500" b="1" dirty="0"/>
              <a:t> is biased downwards.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65124" y="3042000"/>
            <a:ext cx="2520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301625" y="597601"/>
            <a:ext cx="8532813" cy="311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CLOT EXP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6334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1,  6332) = 1572.47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 252649686     1   252649686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1.0174e+09  6332  160670.538           R-squared     =  0.1989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0.1988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1.2700e+09  6333  200539.323           Root MSE      =  400.84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</a:t>
            </a:r>
            <a:r>
              <a:rPr lang="en-US" sz="1400" b="1" dirty="0">
                <a:latin typeface="Courier New" pitchFamily="49" charset="0"/>
              </a:rPr>
              <a:t>CLOT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EXP |   .0319615    .000806    39.65   0.000     .0303815    .0335416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-16.89162   8.023313    -2.11   0.035    -32.62003   -1.163205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  <p:sp>
        <p:nvSpPr>
          <p:cNvPr id="147463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33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8368"/>
            <a:ext cx="9144000" cy="3207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8965" name="Rectangle 5"/>
          <p:cNvSpPr>
            <a:spLocks noChangeArrowheads="1"/>
          </p:cNvSpPr>
          <p:nvPr/>
        </p:nvSpPr>
        <p:spPr bwMode="auto">
          <a:xfrm>
            <a:off x="365124" y="637200"/>
            <a:ext cx="2844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896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Here is an OLS regression with the constrained observations dropped.  The estimate of the slope coefficient is almost the same, just a little lower.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65124" y="3042000"/>
            <a:ext cx="2520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8964" name="Text Box 4"/>
          <p:cNvSpPr txBox="1">
            <a:spLocks noChangeArrowheads="1"/>
          </p:cNvSpPr>
          <p:nvPr/>
        </p:nvSpPr>
        <p:spPr bwMode="auto">
          <a:xfrm>
            <a:off x="301625" y="597600"/>
            <a:ext cx="8532813" cy="309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CLOT EXP if CLOT &gt; 0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4500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1,  4498) =  960.58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 199299287     1   199299287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 933238006  4498  207478.436           R-squared     =  0.1760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0.1758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1.1325e+09  4499  251730.894           Root MSE      =   455.5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</a:t>
            </a:r>
            <a:r>
              <a:rPr lang="en-US" sz="1400" b="1" dirty="0">
                <a:latin typeface="Courier New" pitchFamily="49" charset="0"/>
              </a:rPr>
              <a:t>CLOT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EXP |   .0316232   .0010203    30.99   0.000     .0296229    .0336236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 45.11355   11.29407     3.99   0.000     22.97163    67.25547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  <p:sp>
        <p:nvSpPr>
          <p:cNvPr id="168967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34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8368"/>
            <a:ext cx="9144000" cy="4060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8485" name="Rectangle 5"/>
          <p:cNvSpPr>
            <a:spLocks noChangeArrowheads="1"/>
          </p:cNvSpPr>
          <p:nvPr/>
        </p:nvSpPr>
        <p:spPr bwMode="auto">
          <a:xfrm>
            <a:off x="365125" y="637200"/>
            <a:ext cx="2484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Here is the </a:t>
            </a:r>
            <a:r>
              <a:rPr lang="en-GB" sz="1500" b="1" dirty="0" err="1"/>
              <a:t>tobit</a:t>
            </a:r>
            <a:r>
              <a:rPr lang="en-GB" sz="1500" b="1" dirty="0"/>
              <a:t> regression.  The </a:t>
            </a:r>
            <a:r>
              <a:rPr lang="en-GB" sz="1500" b="1" dirty="0" err="1"/>
              <a:t>Stata</a:t>
            </a:r>
            <a:r>
              <a:rPr lang="en-GB" sz="1500" b="1" dirty="0"/>
              <a:t> command is '</a:t>
            </a:r>
            <a:r>
              <a:rPr lang="en-GB" sz="1500" b="1" dirty="0" err="1">
                <a:latin typeface="Courier New" pitchFamily="49" charset="0"/>
              </a:rPr>
              <a:t>tobit</a:t>
            </a:r>
            <a:r>
              <a:rPr lang="en-GB" sz="1500" b="1" dirty="0"/>
              <a:t>', followed by the dependent variable and the explanatory variables, then a comma, then '</a:t>
            </a:r>
            <a:r>
              <a:rPr lang="en-GB" sz="1500" b="1" dirty="0">
                <a:latin typeface="Courier New" pitchFamily="49" charset="0"/>
              </a:rPr>
              <a:t>ll</a:t>
            </a:r>
            <a:r>
              <a:rPr lang="en-GB" sz="1500" b="1" dirty="0"/>
              <a:t>' and in parentheses the lower limit.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65124" y="2620800"/>
            <a:ext cx="2520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301625" y="597600"/>
            <a:ext cx="8532813" cy="396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tobit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CLOT EXP,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ll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(0)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Tobit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regression                  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=       6334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                                       LR chi2(1)      =    1458.00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                            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chi2     =   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Log likelihood = -35599.785                     Pseudo R2       =     0.0201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CLOT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EXP |   .0413996   .0010378    39.89   0.000     .0393651    .0434341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-206.0257   10.92729   -18.85   0.000    -227.4469   -184.6045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/sigma |   497.1739   5.380181                       486.627    507.7209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Obs. summary:       1834  left-censored observations at CLOT&lt;=0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             4500     uncensored observations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                0 right-censored observations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8487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35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998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the dependent variable were constrained by an upper limit, we would use '</a:t>
            </a:r>
            <a:r>
              <a:rPr lang="en-GB" sz="1500" b="1">
                <a:latin typeface="Courier New" pitchFamily="49" charset="0"/>
              </a:rPr>
              <a:t>ul</a:t>
            </a:r>
            <a:r>
              <a:rPr lang="en-GB" sz="1500" b="1"/>
              <a:t>' instead of '</a:t>
            </a:r>
            <a:r>
              <a:rPr lang="en-GB" sz="1500" b="1">
                <a:latin typeface="Courier New" pitchFamily="49" charset="0"/>
              </a:rPr>
              <a:t>ll</a:t>
            </a:r>
            <a:r>
              <a:rPr lang="en-GB" sz="1500" b="1"/>
              <a:t>', with the upper limit in parentheses.  The method can handle lower limits and upper limits simultaneously.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9992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36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68"/>
            <a:ext cx="9144000" cy="4060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365125" y="637200"/>
            <a:ext cx="2484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365124" y="2620800"/>
            <a:ext cx="2520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01625" y="597600"/>
            <a:ext cx="8532813" cy="396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tobit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CLOT EXP,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ll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(0)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Tobit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regression                  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=       6334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                                       LR chi2(1)      =    1458.00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                            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chi2     =   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Log likelihood = -35599.785                     Pseudo R2       =     0.0201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CLOT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EXP |   .0413996   .0010378    39.89   0.000     .0393651    .0434341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-206.0257   10.92729   -18.85   0.000    -227.4469   -184.6045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/sigma |   497.1739   5.380181                       486.627    507.7209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Obs. summary:       1834  left-censored observations at CLOT&lt;=0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             4500     uncensored observations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                0 right-censored observations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3967200"/>
            <a:ext cx="9144000" cy="162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2257200"/>
            <a:ext cx="9144000" cy="162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48368"/>
            <a:ext cx="9144000" cy="162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1018" name="Rectangle 10"/>
          <p:cNvSpPr>
            <a:spLocks noChangeArrowheads="1"/>
          </p:cNvSpPr>
          <p:nvPr/>
        </p:nvSpPr>
        <p:spPr bwMode="auto">
          <a:xfrm>
            <a:off x="365124" y="4896000"/>
            <a:ext cx="2520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1017" name="Rectangle 9"/>
          <p:cNvSpPr>
            <a:spLocks noChangeArrowheads="1"/>
          </p:cNvSpPr>
          <p:nvPr/>
        </p:nvSpPr>
        <p:spPr bwMode="auto">
          <a:xfrm>
            <a:off x="365124" y="3186000"/>
            <a:ext cx="2520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1016" name="Rectangle 8"/>
          <p:cNvSpPr>
            <a:spLocks noChangeArrowheads="1"/>
          </p:cNvSpPr>
          <p:nvPr/>
        </p:nvSpPr>
        <p:spPr bwMode="auto">
          <a:xfrm>
            <a:off x="365124" y="1476000"/>
            <a:ext cx="2520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1015" name="Rectangle 7"/>
          <p:cNvSpPr>
            <a:spLocks noChangeArrowheads="1"/>
          </p:cNvSpPr>
          <p:nvPr/>
        </p:nvSpPr>
        <p:spPr bwMode="auto">
          <a:xfrm>
            <a:off x="365125" y="2340000"/>
            <a:ext cx="15696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1014" name="Rectangle 6"/>
          <p:cNvSpPr>
            <a:spLocks noChangeArrowheads="1"/>
          </p:cNvSpPr>
          <p:nvPr/>
        </p:nvSpPr>
        <p:spPr bwMode="auto">
          <a:xfrm>
            <a:off x="365124" y="4057200"/>
            <a:ext cx="2844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see that the coefficient of </a:t>
            </a:r>
            <a:r>
              <a:rPr lang="en-GB" sz="1500" b="1" i="1" dirty="0"/>
              <a:t>EXP</a:t>
            </a:r>
            <a:r>
              <a:rPr lang="en-GB" sz="1500" b="1" dirty="0"/>
              <a:t> is indeed larger in the </a:t>
            </a:r>
            <a:r>
              <a:rPr lang="en-GB" sz="1500" b="1" dirty="0" err="1"/>
              <a:t>tobit</a:t>
            </a:r>
            <a:r>
              <a:rPr lang="en-GB" sz="1500" b="1" dirty="0"/>
              <a:t> analysis, confirming the downwards bias in the OLS estimates</a:t>
            </a:r>
            <a:r>
              <a:rPr lang="en-GB" sz="1500" b="1" dirty="0" smtClean="0"/>
              <a:t>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71020" name="Text Box 1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37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365125" y="637200"/>
            <a:ext cx="2484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01625" y="597601"/>
            <a:ext cx="8532813" cy="159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tobit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CLOT EXP,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ll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(0)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CLOT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EXP |   .0413996   .0010378    39.89   0.000     .0393651    .0434341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-206.0257   10.92729   -18.85   0.000    -227.4469   -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184.6045</a:t>
            </a: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301625" y="2307600"/>
            <a:ext cx="8532813" cy="1574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CLOT EXP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</a:t>
            </a:r>
            <a:r>
              <a:rPr lang="en-US" sz="1400" b="1" dirty="0">
                <a:latin typeface="Courier New" pitchFamily="49" charset="0"/>
              </a:rPr>
              <a:t>CLOT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EXP |   .0319615    .000806    39.65   0.000     .0303815    .0335416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-16.89162   8.023313    -2.11   0.035    -32.62003   -1.163205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01625" y="4017600"/>
            <a:ext cx="8532813" cy="155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CLOT EXP if CLOT &gt; 0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</a:t>
            </a:r>
            <a:r>
              <a:rPr lang="en-US" sz="1400" b="1" dirty="0">
                <a:latin typeface="Courier New" pitchFamily="49" charset="0"/>
              </a:rPr>
              <a:t>CLOT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EXP |   .0316232   .0010203    30.99   0.000     .0296229    .0336236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 45.11355   11.29407     3.99   0.000     22.97163    67.25547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10.4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20 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8248650" y="6553200"/>
            <a:ext cx="819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2016.05.20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2030400"/>
            <a:ext cx="9144000" cy="6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However, suppose that the dependent variable is subject to a lower bound, in this case 0.  Then </a:t>
            </a:r>
            <a:r>
              <a:rPr lang="en-GB" sz="1500" b="1" i="1"/>
              <a:t>Y</a:t>
            </a:r>
            <a:r>
              <a:rPr lang="en-GB" sz="1500" b="1"/>
              <a:t> will be as given by the model if </a:t>
            </a:r>
            <a:r>
              <a:rPr lang="en-GB" sz="1500" b="1" i="1"/>
              <a:t>Y*</a:t>
            </a:r>
            <a:r>
              <a:rPr lang="en-GB" sz="1500" b="1"/>
              <a:t> &gt; 0, and it will be 0 if </a:t>
            </a:r>
            <a:r>
              <a:rPr lang="en-GB" sz="1500" b="1" i="1"/>
              <a:t>Y*</a:t>
            </a:r>
            <a:r>
              <a:rPr lang="en-GB" sz="1500" b="1"/>
              <a:t> = 0 or if </a:t>
            </a:r>
            <a:r>
              <a:rPr lang="en-GB" sz="1500" b="1" i="1"/>
              <a:t>Y*</a:t>
            </a:r>
            <a:r>
              <a:rPr lang="en-GB" sz="1500" b="1"/>
              <a:t> &lt; 0.</a:t>
            </a:r>
          </a:p>
        </p:txBody>
      </p:sp>
      <p:sp>
        <p:nvSpPr>
          <p:cNvPr id="111624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1290150"/>
            <a:ext cx="9144000" cy="6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6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188963"/>
              </p:ext>
            </p:extLst>
          </p:nvPr>
        </p:nvGraphicFramePr>
        <p:xfrm>
          <a:off x="3187700" y="647700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2" name="Equation" r:id="rId3" imgW="2527200" imgH="342720" progId="Equation.3">
                  <p:embed/>
                </p:oleObj>
              </mc:Choice>
              <mc:Fallback>
                <p:oleObj name="Equation" r:id="rId3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647700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434124"/>
              </p:ext>
            </p:extLst>
          </p:nvPr>
        </p:nvGraphicFramePr>
        <p:xfrm>
          <a:off x="3302000" y="1389063"/>
          <a:ext cx="24765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3" name="Equation" r:id="rId5" imgW="2476440" imgH="406080" progId="Equation.3">
                  <p:embed/>
                </p:oleObj>
              </mc:Choice>
              <mc:Fallback>
                <p:oleObj name="Equation" r:id="rId5" imgW="247644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0" y="1389063"/>
                        <a:ext cx="24765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503823"/>
              </p:ext>
            </p:extLst>
          </p:nvPr>
        </p:nvGraphicFramePr>
        <p:xfrm>
          <a:off x="3301200" y="2131200"/>
          <a:ext cx="22987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4" name="Equation" r:id="rId7" imgW="2298600" imgH="406080" progId="Equation.3">
                  <p:embed/>
                </p:oleObj>
              </mc:Choice>
              <mc:Fallback>
                <p:oleObj name="Equation" r:id="rId7" imgW="2298600" imgH="4060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1200" y="2131200"/>
                        <a:ext cx="22987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31081" name="Object 1033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18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10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074" name="Text Box 1026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31077" name="Text Box 102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For example, suppose that we have a labor supply model with </a:t>
            </a:r>
            <a:r>
              <a:rPr lang="en-GB" sz="1500" b="1" i="1"/>
              <a:t>Y</a:t>
            </a:r>
            <a:r>
              <a:rPr lang="en-GB" sz="1500" b="1"/>
              <a:t> hours of labor supplied per week as a function of </a:t>
            </a:r>
            <a:r>
              <a:rPr lang="en-GB" sz="1500" b="1" i="1"/>
              <a:t>X</a:t>
            </a:r>
            <a:r>
              <a:rPr lang="en-GB" sz="1500" b="1"/>
              <a:t>, the wage that is offered. It is not possible to supply a negative number of hours.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31083" name="Text Box 1035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31084" name="Text Box 1036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31085" name="Text Box 103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4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14475" y="542925"/>
            <a:ext cx="2743200" cy="5364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125739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19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12650" name="Object 10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6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42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Those individuals with negative </a:t>
            </a:r>
            <a:r>
              <a:rPr lang="en-GB" sz="1500" b="1" i="1"/>
              <a:t>Y*</a:t>
            </a:r>
            <a:r>
              <a:rPr lang="en-GB" sz="1500" b="1"/>
              <a:t> will simply not work.  For them, the actual </a:t>
            </a:r>
            <a:r>
              <a:rPr lang="en-GB" sz="1500" b="1" i="1"/>
              <a:t>Y</a:t>
            </a:r>
            <a:r>
              <a:rPr lang="en-GB" sz="1500" b="1"/>
              <a:t> is 0. 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914400" y="854075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</a:t>
            </a:r>
          </a:p>
        </p:txBody>
      </p:sp>
      <p:sp>
        <p:nvSpPr>
          <p:cNvPr id="112652" name="Text Box 12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12653" name="Text Box 1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5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14475" y="542925"/>
            <a:ext cx="2743200" cy="5364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125739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7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13672" name="Object 8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0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What would happen if we ran an OLS regression anyway?  Obviously, in this case the slope coefficient would be biased downwards.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3675" name="Text Box 11"/>
          <p:cNvSpPr txBox="1">
            <a:spLocks noChangeArrowheads="1"/>
          </p:cNvSpPr>
          <p:nvPr/>
        </p:nvSpPr>
        <p:spPr bwMode="auto">
          <a:xfrm>
            <a:off x="914400" y="854075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</a:t>
            </a:r>
          </a:p>
        </p:txBody>
      </p:sp>
      <p:sp>
        <p:nvSpPr>
          <p:cNvPr id="113676" name="Text Box 12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13677" name="Text Box 1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6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14475" y="542925"/>
            <a:ext cx="2743200" cy="5364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125739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1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It would be natural to suppose that the problem could be avoided by dropping the constrained observations.  Unfortunately, this does not work.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6743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7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2030400"/>
            <a:ext cx="9144000" cy="6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1290150"/>
            <a:ext cx="9144000" cy="6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6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724875"/>
              </p:ext>
            </p:extLst>
          </p:nvPr>
        </p:nvGraphicFramePr>
        <p:xfrm>
          <a:off x="3187700" y="647700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75" name="Equation" r:id="rId3" imgW="2527200" imgH="342720" progId="Equation.3">
                  <p:embed/>
                </p:oleObj>
              </mc:Choice>
              <mc:Fallback>
                <p:oleObj name="Equation" r:id="rId3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647700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5658"/>
              </p:ext>
            </p:extLst>
          </p:nvPr>
        </p:nvGraphicFramePr>
        <p:xfrm>
          <a:off x="3187700" y="2131200"/>
          <a:ext cx="43815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76" name="Equation" r:id="rId5" imgW="4381200" imgH="406080" progId="Equation.3">
                  <p:embed/>
                </p:oleObj>
              </mc:Choice>
              <mc:Fallback>
                <p:oleObj name="Equation" r:id="rId5" imgW="438120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2131200"/>
                        <a:ext cx="438150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287381"/>
              </p:ext>
            </p:extLst>
          </p:nvPr>
        </p:nvGraphicFramePr>
        <p:xfrm>
          <a:off x="3302000" y="1389063"/>
          <a:ext cx="24765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77" name="Equation" r:id="rId7" imgW="2476440" imgH="406080" progId="Equation.3">
                  <p:embed/>
                </p:oleObj>
              </mc:Choice>
              <mc:Fallback>
                <p:oleObj name="Equation" r:id="rId7" imgW="247644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0" y="1389063"/>
                        <a:ext cx="24765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432000" y="623400"/>
            <a:ext cx="8280000" cy="482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32105" name="Object 9"/>
          <p:cNvGraphicFramePr>
            <a:graphicFrameLocks noChangeAspect="1"/>
          </p:cNvGraphicFramePr>
          <p:nvPr/>
        </p:nvGraphicFramePr>
        <p:xfrm>
          <a:off x="685800" y="609600"/>
          <a:ext cx="7761288" cy="477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42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09600"/>
                        <a:ext cx="7761288" cy="477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098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l"/>
                <a:tab pos="5489575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r>
              <a:rPr lang="en-US" b="1" i="1"/>
              <a:t>	</a:t>
            </a:r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again is the sample as it would be if </a:t>
            </a:r>
            <a:r>
              <a:rPr lang="en-GB" sz="1500" b="1" i="1"/>
              <a:t>Y</a:t>
            </a:r>
            <a:r>
              <a:rPr lang="en-GB" sz="1500" b="1"/>
              <a:t> were not constrained.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32107" name="Text Box 11"/>
          <p:cNvSpPr txBox="1">
            <a:spLocks noChangeArrowheads="1"/>
          </p:cNvSpPr>
          <p:nvPr/>
        </p:nvSpPr>
        <p:spPr bwMode="auto">
          <a:xfrm>
            <a:off x="838200" y="8540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Y*</a:t>
            </a:r>
          </a:p>
        </p:txBody>
      </p:sp>
      <p:sp>
        <p:nvSpPr>
          <p:cNvPr id="132108" name="Text Box 12"/>
          <p:cNvSpPr txBox="1">
            <a:spLocks noChangeArrowheads="1"/>
          </p:cNvSpPr>
          <p:nvPr/>
        </p:nvSpPr>
        <p:spPr bwMode="auto">
          <a:xfrm>
            <a:off x="7696200" y="322421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X</a:t>
            </a:r>
          </a:p>
        </p:txBody>
      </p:sp>
      <p:sp>
        <p:nvSpPr>
          <p:cNvPr id="132109" name="Text Box 1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8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TOBIT ANALYSIS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14475" y="542925"/>
            <a:ext cx="2743200" cy="53640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125739"/>
              </p:ext>
            </p:extLst>
          </p:nvPr>
        </p:nvGraphicFramePr>
        <p:xfrm>
          <a:off x="1597025" y="600075"/>
          <a:ext cx="25273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43" name="Equation" r:id="rId5" imgW="2527200" imgH="342720" progId="Equation.3">
                  <p:embed/>
                </p:oleObj>
              </mc:Choice>
              <mc:Fallback>
                <p:oleObj name="Equation" r:id="rId5" imgW="2527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600075"/>
                        <a:ext cx="25273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6015CC8-9F13-4B97-834A-87C3AB9E17EE}"/>
</file>

<file path=customXml/itemProps2.xml><?xml version="1.0" encoding="utf-8"?>
<ds:datastoreItem xmlns:ds="http://schemas.openxmlformats.org/officeDocument/2006/customXml" ds:itemID="{07498DD3-3330-45FE-A66E-10854634EEB0}"/>
</file>

<file path=customXml/itemProps3.xml><?xml version="1.0" encoding="utf-8"?>
<ds:datastoreItem xmlns:ds="http://schemas.openxmlformats.org/officeDocument/2006/customXml" ds:itemID="{B50647E0-E6E6-44B5-87C3-9AEAA17BCE40}"/>
</file>

<file path=docProps/app.xml><?xml version="1.0" encoding="utf-8"?>
<Properties xmlns="http://schemas.openxmlformats.org/officeDocument/2006/extended-properties" xmlns:vt="http://schemas.openxmlformats.org/officeDocument/2006/docPropsVTypes">
  <TotalTime>4075</TotalTime>
  <Words>2124</Words>
  <Application>Microsoft Office PowerPoint</Application>
  <PresentationFormat>On-screen Show (4:3)</PresentationFormat>
  <Paragraphs>364</Paragraphs>
  <Slides>39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Default Design</vt:lpstr>
      <vt:lpstr>Equation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107</cp:revision>
  <dcterms:created xsi:type="dcterms:W3CDTF">1998-05-09T13:24:56Z</dcterms:created>
  <dcterms:modified xsi:type="dcterms:W3CDTF">2016-05-23T09:42:59Z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