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25" r:id="rId2"/>
    <p:sldId id="291" r:id="rId3"/>
    <p:sldId id="299" r:id="rId4"/>
    <p:sldId id="298" r:id="rId5"/>
    <p:sldId id="297" r:id="rId6"/>
    <p:sldId id="294" r:id="rId7"/>
    <p:sldId id="293" r:id="rId8"/>
    <p:sldId id="292" r:id="rId9"/>
    <p:sldId id="301" r:id="rId10"/>
    <p:sldId id="300" r:id="rId11"/>
    <p:sldId id="306" r:id="rId12"/>
    <p:sldId id="317" r:id="rId13"/>
    <p:sldId id="316" r:id="rId14"/>
    <p:sldId id="310" r:id="rId15"/>
    <p:sldId id="315" r:id="rId16"/>
    <p:sldId id="314" r:id="rId17"/>
    <p:sldId id="313" r:id="rId18"/>
    <p:sldId id="319" r:id="rId19"/>
    <p:sldId id="324" r:id="rId20"/>
    <p:sldId id="323" r:id="rId21"/>
    <p:sldId id="320" r:id="rId22"/>
    <p:sldId id="321" r:id="rId23"/>
    <p:sldId id="322" r:id="rId24"/>
    <p:sldId id="284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9622" autoAdjust="0"/>
  </p:normalViewPr>
  <p:slideViewPr>
    <p:cSldViewPr snapToGrid="0" showGuides="1">
      <p:cViewPr>
        <p:scale>
          <a:sx n="100" d="100"/>
          <a:sy n="100" d="100"/>
        </p:scale>
        <p:origin x="-2202" y="-456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5.wmf"/><Relationship Id="rId5" Type="http://schemas.openxmlformats.org/officeDocument/2006/relationships/image" Target="../media/image16.wmf"/><Relationship Id="rId4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8.wmf"/><Relationship Id="rId1" Type="http://schemas.openxmlformats.org/officeDocument/2006/relationships/image" Target="../media/image1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8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3212-97A9-4D83-80E2-A8E4F675F2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24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6B18D-AE0B-4082-9DA2-A714A57466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90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8BD2F-1CE0-4CDC-9A61-E59A69DF07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5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9FA041-633D-475C-8CDD-07CD543C81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67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F91C8-617F-41B7-8E07-509967695B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5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3CFCC-79A5-4895-9320-DE7DA2C2E2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36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0C160-E1F2-4544-8CCA-1CDB4A5256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8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F3A01-AA58-4B77-ABFB-3E971E98BA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23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F842B-7285-454E-A4ED-8BB67B664D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07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7310F-FE10-4066-8BAE-80457C0135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7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49AB6-8B87-47EC-A885-EE86423DD8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40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998E1038-A0A3-4AEC-A4E2-FCF6569D014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0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3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2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19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1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Binary Choice and Limited Dependent Variable Models, and Maximum Likelihood Estimation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016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9" name="Group 23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30" name="Freeform 24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1" name="Group 25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42" name="Line 26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43" name="Line 27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5" name="Text Box 31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36" name="Text Box 32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" name="Oval 34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9" name="Line 35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41" name="Text Box 37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the density function for the ex ante distribution of </a:t>
            </a:r>
            <a:r>
              <a:rPr lang="en-GB" sz="1500" b="1" i="1"/>
              <a:t>Y</a:t>
            </a:r>
            <a:r>
              <a:rPr lang="en-GB" sz="1500" b="1" i="1" baseline="-25000"/>
              <a:t>i</a:t>
            </a:r>
            <a:r>
              <a:rPr lang="en-GB" sz="1500" b="1"/>
              <a:t> is as shown.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4" name="Rectangle 16"/>
          <p:cNvSpPr>
            <a:spLocks noChangeArrowheads="1"/>
          </p:cNvSpPr>
          <p:nvPr/>
        </p:nvSpPr>
        <p:spPr bwMode="auto">
          <a:xfrm>
            <a:off x="2028825" y="540000"/>
            <a:ext cx="3762375" cy="10887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31832"/>
              </p:ext>
            </p:extLst>
          </p:nvPr>
        </p:nvGraphicFramePr>
        <p:xfrm>
          <a:off x="2120900" y="622300"/>
          <a:ext cx="3568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5" name="Equation" r:id="rId3" imgW="3568680" imgH="901440" progId="Equation.DSMT4">
                  <p:embed/>
                </p:oleObj>
              </mc:Choice>
              <mc:Fallback>
                <p:oleObj name="Equation" r:id="rId3" imgW="356868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622300"/>
                        <a:ext cx="3568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joint density function for the observations on </a:t>
            </a:r>
            <a:r>
              <a:rPr lang="en-GB" sz="1500" b="1" i="1"/>
              <a:t>Y</a:t>
            </a:r>
            <a:r>
              <a:rPr lang="en-GB" sz="1500" b="1"/>
              <a:t> is the product of their individual densities.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735200"/>
            <a:ext cx="9144000" cy="108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88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31832"/>
              </p:ext>
            </p:extLst>
          </p:nvPr>
        </p:nvGraphicFramePr>
        <p:xfrm>
          <a:off x="2120900" y="622300"/>
          <a:ext cx="3568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9" name="Equation" r:id="rId3" imgW="3568680" imgH="901440" progId="Equation.DSMT4">
                  <p:embed/>
                </p:oleObj>
              </mc:Choice>
              <mc:Fallback>
                <p:oleObj name="Equation" r:id="rId3" imgW="356868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622300"/>
                        <a:ext cx="3568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462756"/>
              </p:ext>
            </p:extLst>
          </p:nvPr>
        </p:nvGraphicFramePr>
        <p:xfrm>
          <a:off x="601663" y="1816100"/>
          <a:ext cx="83454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20" name="Equation" r:id="rId5" imgW="8343720" imgH="901440" progId="Equation.DSMT4">
                  <p:embed/>
                </p:oleObj>
              </mc:Choice>
              <mc:Fallback>
                <p:oleObj name="Equation" r:id="rId5" imgW="8343720" imgH="9014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1816100"/>
                        <a:ext cx="834548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43368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Now, taking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 as our choice variables, and taking the data on </a:t>
            </a:r>
            <a:r>
              <a:rPr lang="en-GB" sz="1500" b="1" i="1"/>
              <a:t>Y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/>
              <a:t> as given, we can re-interpret this function as the likelihood function for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, and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2930400"/>
            <a:ext cx="9144000" cy="108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735200"/>
            <a:ext cx="9144000" cy="108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88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31832"/>
              </p:ext>
            </p:extLst>
          </p:nvPr>
        </p:nvGraphicFramePr>
        <p:xfrm>
          <a:off x="2120900" y="622300"/>
          <a:ext cx="3568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8" name="Equation" r:id="rId3" imgW="3568680" imgH="901440" progId="Equation.DSMT4">
                  <p:embed/>
                </p:oleObj>
              </mc:Choice>
              <mc:Fallback>
                <p:oleObj name="Equation" r:id="rId3" imgW="356868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622300"/>
                        <a:ext cx="3568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462756"/>
              </p:ext>
            </p:extLst>
          </p:nvPr>
        </p:nvGraphicFramePr>
        <p:xfrm>
          <a:off x="601663" y="1816100"/>
          <a:ext cx="83454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9" name="Equation" r:id="rId5" imgW="8343720" imgH="901440" progId="Equation.DSMT4">
                  <p:embed/>
                </p:oleObj>
              </mc:Choice>
              <mc:Fallback>
                <p:oleObj name="Equation" r:id="rId5" imgW="8343720" imgH="9014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1816100"/>
                        <a:ext cx="834548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36355"/>
              </p:ext>
            </p:extLst>
          </p:nvPr>
        </p:nvGraphicFramePr>
        <p:xfrm>
          <a:off x="187325" y="3001963"/>
          <a:ext cx="87645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0" name="Equation" r:id="rId7" imgW="8762760" imgH="901440" progId="Equation.DSMT4">
                  <p:embed/>
                </p:oleObj>
              </mc:Choice>
              <mc:Fallback>
                <p:oleObj name="Equation" r:id="rId7" imgW="8762760" imgH="9014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" y="3001963"/>
                        <a:ext cx="876458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4125600"/>
            <a:ext cx="9144000" cy="126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930400"/>
            <a:ext cx="9144000" cy="108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735200"/>
            <a:ext cx="9144000" cy="108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88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choose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 i="1"/>
              <a:t>,</a:t>
            </a:r>
            <a:r>
              <a:rPr lang="en-GB" sz="1500" b="1"/>
              <a:t>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, and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 so as to maximize the likelihood, given the data on </a:t>
            </a:r>
            <a:r>
              <a:rPr lang="en-GB" sz="1500" b="1" i="1"/>
              <a:t>Y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/>
              <a:t>.  As usual, it is easier to do this indirectly, maximizing the log-likelihood instead.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31832"/>
              </p:ext>
            </p:extLst>
          </p:nvPr>
        </p:nvGraphicFramePr>
        <p:xfrm>
          <a:off x="2120900" y="622300"/>
          <a:ext cx="3568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5" name="Equation" r:id="rId3" imgW="3568680" imgH="901440" progId="Equation.DSMT4">
                  <p:embed/>
                </p:oleObj>
              </mc:Choice>
              <mc:Fallback>
                <p:oleObj name="Equation" r:id="rId3" imgW="3568680" imgH="9014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622300"/>
                        <a:ext cx="3568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462756"/>
              </p:ext>
            </p:extLst>
          </p:nvPr>
        </p:nvGraphicFramePr>
        <p:xfrm>
          <a:off x="601663" y="1816100"/>
          <a:ext cx="83454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6" name="Equation" r:id="rId5" imgW="8343720" imgH="901440" progId="Equation.DSMT4">
                  <p:embed/>
                </p:oleObj>
              </mc:Choice>
              <mc:Fallback>
                <p:oleObj name="Equation" r:id="rId5" imgW="8343720" imgH="9014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1816100"/>
                        <a:ext cx="834548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36355"/>
              </p:ext>
            </p:extLst>
          </p:nvPr>
        </p:nvGraphicFramePr>
        <p:xfrm>
          <a:off x="187325" y="3001963"/>
          <a:ext cx="87645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7" name="Equation" r:id="rId7" imgW="8762760" imgH="901440" progId="Equation.DSMT4">
                  <p:embed/>
                </p:oleObj>
              </mc:Choice>
              <mc:Fallback>
                <p:oleObj name="Equation" r:id="rId7" imgW="8762760" imgH="9014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" y="3001963"/>
                        <a:ext cx="876458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219083"/>
              </p:ext>
            </p:extLst>
          </p:nvPr>
        </p:nvGraphicFramePr>
        <p:xfrm>
          <a:off x="812800" y="4232275"/>
          <a:ext cx="74564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8" name="Equation" r:id="rId9" imgW="7454880" imgH="1054080" progId="Equation.DSMT4">
                  <p:embed/>
                </p:oleObj>
              </mc:Choice>
              <mc:Fallback>
                <p:oleObj name="Equation" r:id="rId9" imgW="7454880" imgH="10540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4232275"/>
                        <a:ext cx="74564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35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36205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usual, the first step is to decompose the expression as the sum of the logarithms of the factors.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996840"/>
              </p:ext>
            </p:extLst>
          </p:nvPr>
        </p:nvGraphicFramePr>
        <p:xfrm>
          <a:off x="204788" y="647700"/>
          <a:ext cx="8764587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1" name="Equation" r:id="rId3" imgW="8763000" imgH="4152900" progId="Equation.DSMT4">
                  <p:embed/>
                </p:oleObj>
              </mc:Choice>
              <mc:Fallback>
                <p:oleObj name="Equation" r:id="rId3" imgW="8763000" imgH="41529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647700"/>
                        <a:ext cx="8764587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04" name="Rectangle 12"/>
          <p:cNvSpPr>
            <a:spLocks noChangeArrowheads="1"/>
          </p:cNvSpPr>
          <p:nvPr/>
        </p:nvSpPr>
        <p:spPr bwMode="auto">
          <a:xfrm>
            <a:off x="838199" y="3028950"/>
            <a:ext cx="8201025" cy="1771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35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Then we split the logarithm of each factor into two components.  The first component is the same in each case.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996840"/>
              </p:ext>
            </p:extLst>
          </p:nvPr>
        </p:nvGraphicFramePr>
        <p:xfrm>
          <a:off x="204788" y="647700"/>
          <a:ext cx="8764587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5" name="Equation" r:id="rId3" imgW="8762760" imgH="4152600" progId="Equation.DSMT4">
                  <p:embed/>
                </p:oleObj>
              </mc:Choice>
              <mc:Fallback>
                <p:oleObj name="Equation" r:id="rId3" imgW="8762760" imgH="4152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647700"/>
                        <a:ext cx="8764587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838200" y="3924300"/>
            <a:ext cx="7620000" cy="8763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004000"/>
            <a:ext cx="9144000" cy="561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35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0291" name="Text Box 102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40295" name="Text Box 103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the log-likelihood simplifies as shown.</a:t>
            </a:r>
          </a:p>
        </p:txBody>
      </p:sp>
      <p:graphicFrame>
        <p:nvGraphicFramePr>
          <p:cNvPr id="140297" name="Object 10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230363"/>
              </p:ext>
            </p:extLst>
          </p:nvPr>
        </p:nvGraphicFramePr>
        <p:xfrm>
          <a:off x="597600" y="5045075"/>
          <a:ext cx="56530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25" name="Equation" r:id="rId3" imgW="5651280" imgH="444240" progId="Equation.3">
                  <p:embed/>
                </p:oleObj>
              </mc:Choice>
              <mc:Fallback>
                <p:oleObj name="Equation" r:id="rId3" imgW="5651280" imgH="444240" progId="Equation.3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600" y="5045075"/>
                        <a:ext cx="5653088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996840"/>
              </p:ext>
            </p:extLst>
          </p:nvPr>
        </p:nvGraphicFramePr>
        <p:xfrm>
          <a:off x="204788" y="647700"/>
          <a:ext cx="8764587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26" name="Equation" r:id="rId5" imgW="8762760" imgH="4152600" progId="Equation.DSMT4">
                  <p:embed/>
                </p:oleObj>
              </mc:Choice>
              <mc:Fallback>
                <p:oleObj name="Equation" r:id="rId5" imgW="8762760" imgH="4152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647700"/>
                        <a:ext cx="8764587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228601" y="4686300"/>
            <a:ext cx="876299" cy="390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247649" y="4686300"/>
            <a:ext cx="86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9267" name="Text Box 102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39271" name="Text Box 10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To maximize the log-likelihood, we need to minimize </a:t>
            </a:r>
            <a:r>
              <a:rPr lang="en-GB" sz="1500" b="1" i="1"/>
              <a:t>Z</a:t>
            </a:r>
            <a:r>
              <a:rPr lang="en-GB" sz="1500" b="1"/>
              <a:t>.  But choosing estimators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to minimize </a:t>
            </a:r>
            <a:r>
              <a:rPr lang="en-GB" sz="1500" b="1" i="1"/>
              <a:t>Z</a:t>
            </a:r>
            <a:r>
              <a:rPr lang="en-GB" sz="1500" b="1"/>
              <a:t> is exactly what we did when we derived the least squares regression coefficients.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5004000"/>
            <a:ext cx="9144000" cy="561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35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10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846475"/>
              </p:ext>
            </p:extLst>
          </p:nvPr>
        </p:nvGraphicFramePr>
        <p:xfrm>
          <a:off x="597600" y="5045075"/>
          <a:ext cx="56530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9" name="Equation" r:id="rId3" imgW="5651280" imgH="444240" progId="Equation.3">
                  <p:embed/>
                </p:oleObj>
              </mc:Choice>
              <mc:Fallback>
                <p:oleObj name="Equation" r:id="rId3" imgW="56512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600" y="5045075"/>
                        <a:ext cx="5653088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996840"/>
              </p:ext>
            </p:extLst>
          </p:nvPr>
        </p:nvGraphicFramePr>
        <p:xfrm>
          <a:off x="204788" y="647700"/>
          <a:ext cx="8764587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30" name="Equation" r:id="rId5" imgW="8762760" imgH="4152600" progId="Equation.DSMT4">
                  <p:embed/>
                </p:oleObj>
              </mc:Choice>
              <mc:Fallback>
                <p:oleObj name="Equation" r:id="rId5" imgW="8762760" imgH="4152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647700"/>
                        <a:ext cx="8764587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28601" y="4686300"/>
            <a:ext cx="876299" cy="390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47649" y="4686300"/>
            <a:ext cx="86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540001"/>
            <a:ext cx="9144000" cy="102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466000"/>
            <a:ext cx="9144000" cy="128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670399"/>
            <a:ext cx="9144000" cy="701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23901" y="1485900"/>
            <a:ext cx="876299" cy="390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42949" y="1485900"/>
            <a:ext cx="86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930124"/>
              </p:ext>
            </p:extLst>
          </p:nvPr>
        </p:nvGraphicFramePr>
        <p:xfrm>
          <a:off x="2049463" y="1749425"/>
          <a:ext cx="57165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5" name="Equation" r:id="rId3" imgW="5715000" imgH="482400" progId="Equation.DSMT4">
                  <p:embed/>
                </p:oleObj>
              </mc:Choice>
              <mc:Fallback>
                <p:oleObj name="Equation" r:id="rId3" imgW="5715000" imgH="4824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463" y="1749425"/>
                        <a:ext cx="5716587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663829"/>
              </p:ext>
            </p:extLst>
          </p:nvPr>
        </p:nvGraphicFramePr>
        <p:xfrm>
          <a:off x="731838" y="2574925"/>
          <a:ext cx="39512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6" name="Equation" r:id="rId5" imgW="3949560" imgH="431640" progId="Equation.DSMT4">
                  <p:embed/>
                </p:oleObj>
              </mc:Choice>
              <mc:Fallback>
                <p:oleObj name="Equation" r:id="rId5" imgW="39495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2574925"/>
                        <a:ext cx="3951287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429726"/>
              </p:ext>
            </p:extLst>
          </p:nvPr>
        </p:nvGraphicFramePr>
        <p:xfrm>
          <a:off x="2043113" y="3086100"/>
          <a:ext cx="57292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7" name="Equation" r:id="rId7" imgW="5727600" imgH="571320" progId="Equation.DSMT4">
                  <p:embed/>
                </p:oleObj>
              </mc:Choice>
              <mc:Fallback>
                <p:oleObj name="Equation" r:id="rId7" imgW="5727600" imgH="57132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3113" y="3086100"/>
                        <a:ext cx="5729287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Thus, for this regression model, the maximum likelihood estimators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 and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are identical to the least squares estimators.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384463"/>
              </p:ext>
            </p:extLst>
          </p:nvPr>
        </p:nvGraphicFramePr>
        <p:xfrm>
          <a:off x="1652588" y="633413"/>
          <a:ext cx="37607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8" name="Equation" r:id="rId9" imgW="3759120" imgH="812520" progId="Equation.DSMT4">
                  <p:embed/>
                </p:oleObj>
              </mc:Choice>
              <mc:Fallback>
                <p:oleObj name="Equation" r:id="rId9" imgW="3759120" imgH="81252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633413"/>
                        <a:ext cx="37607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540001"/>
            <a:ext cx="9144000" cy="102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384463"/>
              </p:ext>
            </p:extLst>
          </p:nvPr>
        </p:nvGraphicFramePr>
        <p:xfrm>
          <a:off x="1652400" y="633600"/>
          <a:ext cx="37607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9" name="Equation" r:id="rId3" imgW="3759120" imgH="812520" progId="Equation.DSMT4">
                  <p:embed/>
                </p:oleObj>
              </mc:Choice>
              <mc:Fallback>
                <p:oleObj name="Equation" r:id="rId3" imgW="37591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400" y="633600"/>
                        <a:ext cx="37607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466000"/>
            <a:ext cx="9144000" cy="128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670399"/>
            <a:ext cx="9144000" cy="701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3862800"/>
            <a:ext cx="9144000" cy="682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23901" y="1485900"/>
            <a:ext cx="876299" cy="390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42949" y="1485900"/>
            <a:ext cx="86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As a consequence, </a:t>
            </a:r>
            <a:r>
              <a:rPr lang="en-GB" sz="1500" b="1" i="1" dirty="0"/>
              <a:t>Z</a:t>
            </a:r>
            <a:r>
              <a:rPr lang="en-GB" sz="1500" b="1" dirty="0"/>
              <a:t> will be the sum of the squares of the least squares residuals.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633959"/>
              </p:ext>
            </p:extLst>
          </p:nvPr>
        </p:nvGraphicFramePr>
        <p:xfrm>
          <a:off x="2049463" y="1749425"/>
          <a:ext cx="57165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90" name="Equation" r:id="rId5" imgW="5715000" imgH="482400" progId="Equation.DSMT4">
                  <p:embed/>
                </p:oleObj>
              </mc:Choice>
              <mc:Fallback>
                <p:oleObj name="Equation" r:id="rId5" imgW="571500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463" y="1749425"/>
                        <a:ext cx="5716587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550389"/>
              </p:ext>
            </p:extLst>
          </p:nvPr>
        </p:nvGraphicFramePr>
        <p:xfrm>
          <a:off x="731838" y="2574925"/>
          <a:ext cx="39512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91" name="Equation" r:id="rId7" imgW="3949560" imgH="431640" progId="Equation.DSMT4">
                  <p:embed/>
                </p:oleObj>
              </mc:Choice>
              <mc:Fallback>
                <p:oleObj name="Equation" r:id="rId7" imgW="39495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2574925"/>
                        <a:ext cx="3951287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959840"/>
              </p:ext>
            </p:extLst>
          </p:nvPr>
        </p:nvGraphicFramePr>
        <p:xfrm>
          <a:off x="2043113" y="3086100"/>
          <a:ext cx="57292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92" name="Equation" r:id="rId9" imgW="5727600" imgH="571320" progId="Equation.DSMT4">
                  <p:embed/>
                </p:oleObj>
              </mc:Choice>
              <mc:Fallback>
                <p:oleObj name="Equation" r:id="rId9" imgW="572760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3113" y="3086100"/>
                        <a:ext cx="5729287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254226"/>
              </p:ext>
            </p:extLst>
          </p:nvPr>
        </p:nvGraphicFramePr>
        <p:xfrm>
          <a:off x="2049463" y="3952875"/>
          <a:ext cx="12588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93" name="Equation" r:id="rId11" imgW="1257120" imgH="457200" progId="Equation.DSMT4">
                  <p:embed/>
                </p:oleObj>
              </mc:Choice>
              <mc:Fallback>
                <p:oleObj name="Equation" r:id="rId11" imgW="125712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463" y="3952875"/>
                        <a:ext cx="12588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6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115745" name="Group 33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grpSp>
          <p:nvGrpSpPr>
            <p:cNvPr id="115719" name="Group 7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15720" name="Line 8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15721" name="Line 9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15722" name="Text Box 10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5723" name="Text Box 11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5724" name="Line 12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5725" name="Text Box 13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5726" name="Text Box 14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5727" name="Line 15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5728" name="Oval 16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5730" name="Line 18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5731" name="Text Box 19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15733" name="Text Box 21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115743" name="Text Box 3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now apply the maximum likelihood principle to regression analysis, using the simple linear model </a:t>
            </a:r>
            <a:r>
              <a:rPr lang="en-GB" sz="1500" b="1" i="1" dirty="0"/>
              <a:t>Y </a:t>
            </a:r>
            <a:r>
              <a:rPr lang="en-GB" sz="1500" b="1" dirty="0"/>
              <a:t>=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 + </a:t>
            </a:r>
            <a:r>
              <a:rPr lang="en-GB" sz="1500" b="1" i="1" dirty="0">
                <a:latin typeface="Symbol" pitchFamily="18" charset="2"/>
              </a:rPr>
              <a:t>b </a:t>
            </a:r>
            <a:r>
              <a:rPr lang="en-GB" sz="1500" b="1" baseline="-25000" dirty="0"/>
              <a:t>2</a:t>
            </a:r>
            <a:r>
              <a:rPr lang="en-GB" sz="1500" b="1" i="1" dirty="0"/>
              <a:t>X </a:t>
            </a:r>
            <a:r>
              <a:rPr lang="en-GB" sz="1500" b="1" dirty="0"/>
              <a:t>+ </a:t>
            </a:r>
            <a:r>
              <a:rPr lang="en-GB" sz="1500" b="1" i="1" dirty="0"/>
              <a:t>u</a:t>
            </a:r>
            <a:r>
              <a:rPr lang="en-GB" sz="15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now need to derive </a:t>
            </a:r>
            <a:r>
              <a:rPr lang="en-GB" sz="1500" b="1" dirty="0"/>
              <a:t>the maximum likelihood estimator of </a:t>
            </a:r>
            <a:r>
              <a:rPr lang="en-GB" sz="1500" b="1" i="1" dirty="0" smtClean="0">
                <a:latin typeface="Symbol" pitchFamily="18" charset="2"/>
              </a:rPr>
              <a:t>s</a:t>
            </a:r>
            <a:r>
              <a:rPr lang="en-GB" sz="1500" b="1" dirty="0" smtClean="0"/>
              <a:t>. For this, it </a:t>
            </a:r>
            <a:r>
              <a:rPr lang="en-GB" sz="1500" b="1" dirty="0"/>
              <a:t>is convenient to rearrange the log-likelihood function as shown.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539999"/>
            <a:ext cx="9144000" cy="28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488901"/>
              </p:ext>
            </p:extLst>
          </p:nvPr>
        </p:nvGraphicFramePr>
        <p:xfrm>
          <a:off x="1652588" y="631825"/>
          <a:ext cx="500697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7" name="Equation" r:id="rId3" imgW="5003640" imgH="2666880" progId="Equation.DSMT4">
                  <p:embed/>
                </p:oleObj>
              </mc:Choice>
              <mc:Fallback>
                <p:oleObj name="Equation" r:id="rId3" imgW="5003640" imgH="266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631825"/>
                        <a:ext cx="5006975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21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64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Differentiating it with respect to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, we obtain the expression shown.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3524400"/>
            <a:ext cx="9144000" cy="9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969634"/>
              </p:ext>
            </p:extLst>
          </p:nvPr>
        </p:nvGraphicFramePr>
        <p:xfrm>
          <a:off x="1427163" y="3628800"/>
          <a:ext cx="46640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69" name="Equation" r:id="rId3" imgW="4660560" imgH="723600" progId="Equation.DSMT4">
                  <p:embed/>
                </p:oleObj>
              </mc:Choice>
              <mc:Fallback>
                <p:oleObj name="Equation" r:id="rId3" imgW="46605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163" y="3628800"/>
                        <a:ext cx="46640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9999"/>
            <a:ext cx="9144000" cy="28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488901"/>
              </p:ext>
            </p:extLst>
          </p:nvPr>
        </p:nvGraphicFramePr>
        <p:xfrm>
          <a:off x="1652588" y="631825"/>
          <a:ext cx="500697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70" name="Equation" r:id="rId5" imgW="5003640" imgH="2666880" progId="Equation.DSMT4">
                  <p:embed/>
                </p:oleObj>
              </mc:Choice>
              <mc:Fallback>
                <p:oleObj name="Equation" r:id="rId5" imgW="5003640" imgH="266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631825"/>
                        <a:ext cx="5006975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21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first order condition for a maximum requires this to be equal to zero.  Hence the maximum likelihood estimator of the variance is the sum of the squares of the residuals divided by </a:t>
            </a:r>
            <a:r>
              <a:rPr lang="en-GB" sz="1500" b="1" i="1"/>
              <a:t>n</a:t>
            </a:r>
            <a:r>
              <a:rPr lang="en-GB" sz="1500" b="1"/>
              <a:t>. 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4590000"/>
            <a:ext cx="9144000" cy="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3524400"/>
            <a:ext cx="9144000" cy="9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39999"/>
            <a:ext cx="9144000" cy="28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829846"/>
              </p:ext>
            </p:extLst>
          </p:nvPr>
        </p:nvGraphicFramePr>
        <p:xfrm>
          <a:off x="1943100" y="4676400"/>
          <a:ext cx="19685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3" name="Equation" r:id="rId3" imgW="1968480" imgH="799920" progId="Equation.DSMT4">
                  <p:embed/>
                </p:oleObj>
              </mc:Choice>
              <mc:Fallback>
                <p:oleObj name="Equation" r:id="rId3" imgW="1968480" imgH="79992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4676400"/>
                        <a:ext cx="19685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501378"/>
              </p:ext>
            </p:extLst>
          </p:nvPr>
        </p:nvGraphicFramePr>
        <p:xfrm>
          <a:off x="1427163" y="3628800"/>
          <a:ext cx="46640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4" name="Equation" r:id="rId5" imgW="4660560" imgH="723600" progId="Equation.DSMT4">
                  <p:embed/>
                </p:oleObj>
              </mc:Choice>
              <mc:Fallback>
                <p:oleObj name="Equation" r:id="rId5" imgW="4660560" imgH="723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163" y="3628800"/>
                        <a:ext cx="46640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862223"/>
              </p:ext>
            </p:extLst>
          </p:nvPr>
        </p:nvGraphicFramePr>
        <p:xfrm>
          <a:off x="1652588" y="631825"/>
          <a:ext cx="500697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5" name="Equation" r:id="rId7" imgW="5003640" imgH="2666880" progId="Equation.DSMT4">
                  <p:embed/>
                </p:oleObj>
              </mc:Choice>
              <mc:Fallback>
                <p:oleObj name="Equation" r:id="rId7" imgW="5003640" imgH="26668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631825"/>
                        <a:ext cx="5006975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22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Note that this is biased for finite samples.  To obtain an unbiased estimator, we should divide by </a:t>
            </a:r>
            <a:r>
              <a:rPr lang="en-GB" sz="1500" b="1" i="1" dirty="0" smtClean="0"/>
              <a:t>n </a:t>
            </a:r>
            <a:r>
              <a:rPr lang="en-GB" sz="1500" b="1" dirty="0" smtClean="0">
                <a:cs typeface="Arial" charset="0"/>
              </a:rPr>
              <a:t>– </a:t>
            </a:r>
            <a:r>
              <a:rPr lang="en-GB" sz="1500" b="1" i="1" dirty="0" smtClean="0">
                <a:cs typeface="Arial" charset="0"/>
              </a:rPr>
              <a:t>k</a:t>
            </a:r>
            <a:r>
              <a:rPr lang="en-GB" sz="1500" b="1" dirty="0">
                <a:cs typeface="Arial" charset="0"/>
              </a:rPr>
              <a:t>, where </a:t>
            </a:r>
            <a:r>
              <a:rPr lang="en-GB" sz="1500" b="1" i="1" dirty="0">
                <a:cs typeface="Arial" charset="0"/>
              </a:rPr>
              <a:t>k</a:t>
            </a:r>
            <a:r>
              <a:rPr lang="en-GB" sz="1500" b="1" dirty="0">
                <a:cs typeface="Arial" charset="0"/>
              </a:rPr>
              <a:t> is the number of parameters, in this case 2</a:t>
            </a:r>
            <a:r>
              <a:rPr lang="en-GB" sz="1500" b="1" dirty="0"/>
              <a:t>.  However, the bias disappears as the sample size becomes large. 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4590000"/>
            <a:ext cx="9144000" cy="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3524400"/>
            <a:ext cx="9144000" cy="9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9999"/>
            <a:ext cx="9144000" cy="28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333077"/>
              </p:ext>
            </p:extLst>
          </p:nvPr>
        </p:nvGraphicFramePr>
        <p:xfrm>
          <a:off x="1943100" y="4676400"/>
          <a:ext cx="19685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28" name="Equation" r:id="rId3" imgW="1968480" imgH="799920" progId="Equation.DSMT4">
                  <p:embed/>
                </p:oleObj>
              </mc:Choice>
              <mc:Fallback>
                <p:oleObj name="Equation" r:id="rId3" imgW="196848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4676400"/>
                        <a:ext cx="19685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0327"/>
              </p:ext>
            </p:extLst>
          </p:nvPr>
        </p:nvGraphicFramePr>
        <p:xfrm>
          <a:off x="1427163" y="3628800"/>
          <a:ext cx="46640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29" name="Equation" r:id="rId5" imgW="4660560" imgH="723600" progId="Equation.DSMT4">
                  <p:embed/>
                </p:oleObj>
              </mc:Choice>
              <mc:Fallback>
                <p:oleObj name="Equation" r:id="rId5" imgW="46605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163" y="3628800"/>
                        <a:ext cx="46640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372472"/>
              </p:ext>
            </p:extLst>
          </p:nvPr>
        </p:nvGraphicFramePr>
        <p:xfrm>
          <a:off x="1652588" y="631825"/>
          <a:ext cx="500697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30" name="Equation" r:id="rId7" imgW="5003640" imgH="2666880" progId="Equation.DSMT4">
                  <p:embed/>
                </p:oleObj>
              </mc:Choice>
              <mc:Fallback>
                <p:oleObj name="Equation" r:id="rId7" imgW="5003640" imgH="266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631825"/>
                        <a:ext cx="5006975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10.6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</a:t>
            </a:r>
            <a:r>
              <a:rPr lang="en-GB" sz="1200" b="1">
                <a:solidFill>
                  <a:schemeClr val="bg1"/>
                </a:solidFill>
                <a:hlinkClick r:id="rId2"/>
              </a:rPr>
              <a:t>://</a:t>
            </a:r>
            <a:r>
              <a:rPr lang="en-GB" sz="1200" b="1" smtClean="0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b="1" smtClean="0">
                <a:solidFill>
                  <a:schemeClr val="bg1"/>
                </a:solidFill>
                <a:hlinkClick r:id="rId2"/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8244408" y="6553200"/>
            <a:ext cx="82339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2016.05.21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23923" name="Text Box 1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black marker shows the value that </a:t>
            </a:r>
            <a:r>
              <a:rPr lang="en-GB" sz="1500" b="1" i="1"/>
              <a:t>Y</a:t>
            </a:r>
            <a:r>
              <a:rPr lang="en-GB" sz="1500" b="1"/>
              <a:t> would have if </a:t>
            </a:r>
            <a:r>
              <a:rPr lang="en-GB" sz="1500" b="1" i="1"/>
              <a:t>X</a:t>
            </a:r>
            <a:r>
              <a:rPr lang="en-GB" sz="1500" b="1"/>
              <a:t> were equal to </a:t>
            </a:r>
            <a:r>
              <a:rPr lang="en-GB" sz="1500" b="1" i="1"/>
              <a:t>X</a:t>
            </a:r>
            <a:r>
              <a:rPr lang="en-GB" sz="1500" b="1" i="1" baseline="-25000"/>
              <a:t>i</a:t>
            </a:r>
            <a:r>
              <a:rPr lang="en-GB" sz="1500" b="1"/>
              <a:t> and if there were no disturbance term.</a:t>
            </a:r>
          </a:p>
        </p:txBody>
      </p:sp>
      <p:grpSp>
        <p:nvGrpSpPr>
          <p:cNvPr id="123925" name="Group 21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grpSp>
          <p:nvGrpSpPr>
            <p:cNvPr id="123926" name="Group 22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23927" name="Line 23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3928" name="Line 24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23929" name="Text Box 25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3930" name="Text Box 26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3931" name="Line 27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932" name="Text Box 28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3933" name="Text Box 29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3934" name="Line 30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935" name="Oval 31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936" name="Line 32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937" name="Text Box 33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23938" name="Text Box 34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22899" name="Text Box 1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 we will assume that there is a disturbance term in the model and that it has a normal distribution as shown.</a:t>
            </a:r>
          </a:p>
        </p:txBody>
      </p:sp>
      <p:grpSp>
        <p:nvGrpSpPr>
          <p:cNvPr id="122915" name="Group 35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22895" name="Freeform 15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22902" name="Group 22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22903" name="Line 23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2904" name="Line 24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22905" name="Text Box 25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2906" name="Text Box 26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2907" name="Line 27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2908" name="Text Box 28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2909" name="Text Box 29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2910" name="Line 30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2911" name="Oval 31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2912" name="Line 32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2913" name="Text Box 33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22914" name="Text Box 34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21875" name="Text Box 1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Relative to the black marker, the curve represents the ex ante distribution for </a:t>
            </a:r>
            <a:r>
              <a:rPr lang="en-GB" sz="1500" b="1" i="1"/>
              <a:t>u</a:t>
            </a:r>
            <a:r>
              <a:rPr lang="en-GB" sz="1500" b="1"/>
              <a:t>, that is, its potential distribution before the observation is generated.  Ex post, of course, it is fixed at some specific value.</a:t>
            </a:r>
          </a:p>
        </p:txBody>
      </p:sp>
      <p:grpSp>
        <p:nvGrpSpPr>
          <p:cNvPr id="121877" name="Group 21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21878" name="Freeform 22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21879" name="Group 23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21880" name="Line 24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1881" name="Line 25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21882" name="Text Box 26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1883" name="Text Box 27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1884" name="Line 28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1885" name="Text Box 29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1886" name="Text Box 30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1887" name="Line 31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1888" name="Oval 32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1889" name="Line 33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1890" name="Text Box 34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21891" name="Text Box 35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18803" name="Text Box 1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Relative to the horizontal axis, the curve also represents the ex ante distribution for </a:t>
            </a:r>
            <a:r>
              <a:rPr lang="en-GB" sz="1500" b="1" i="1"/>
              <a:t>Y</a:t>
            </a:r>
            <a:r>
              <a:rPr lang="en-GB" sz="1500" b="1"/>
              <a:t> for that observation, that is, conditional on </a:t>
            </a:r>
            <a:r>
              <a:rPr lang="en-GB" sz="1500" b="1" i="1"/>
              <a:t>X</a:t>
            </a:r>
            <a:r>
              <a:rPr lang="en-GB" sz="1500" b="1"/>
              <a:t> = </a:t>
            </a:r>
            <a:r>
              <a:rPr lang="en-GB" sz="1500" b="1" i="1"/>
              <a:t>X</a:t>
            </a:r>
            <a:r>
              <a:rPr lang="en-GB" sz="1500" b="1" i="1" baseline="-25000"/>
              <a:t>i</a:t>
            </a:r>
            <a:r>
              <a:rPr lang="en-GB" sz="1500" b="1"/>
              <a:t>.</a:t>
            </a:r>
          </a:p>
        </p:txBody>
      </p:sp>
      <p:grpSp>
        <p:nvGrpSpPr>
          <p:cNvPr id="118820" name="Group 36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18821" name="Freeform 37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18822" name="Group 38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18823" name="Line 39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18824" name="Line 40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18825" name="Text Box 41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8826" name="Text Box 42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8827" name="Line 43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8828" name="Text Box 44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8829" name="Text Box 45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8830" name="Line 46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8831" name="Oval 47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8832" name="Line 48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8833" name="Text Box 49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18834" name="Text Box 50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2" name="Line 2"/>
          <p:cNvSpPr>
            <a:spLocks noChangeShapeType="1"/>
          </p:cNvSpPr>
          <p:nvPr/>
        </p:nvSpPr>
        <p:spPr bwMode="auto">
          <a:xfrm>
            <a:off x="5457825" y="306705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17780" name="Oval 20"/>
          <p:cNvSpPr>
            <a:spLocks noChangeAspect="1" noChangeArrowheads="1"/>
          </p:cNvSpPr>
          <p:nvPr/>
        </p:nvSpPr>
        <p:spPr bwMode="auto">
          <a:xfrm>
            <a:off x="5413375" y="3021013"/>
            <a:ext cx="92075" cy="92075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7781" name="Text Box 2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Potential values of </a:t>
            </a:r>
            <a:r>
              <a:rPr lang="en-GB" sz="1500" b="1" i="1"/>
              <a:t>Y</a:t>
            </a:r>
            <a:r>
              <a:rPr lang="en-GB" sz="1500" b="1"/>
              <a:t> close to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 i="1" baseline="-25000"/>
              <a:t>i</a:t>
            </a:r>
            <a:r>
              <a:rPr lang="en-GB" sz="1500" b="1"/>
              <a:t> will have relatively large densities ...</a:t>
            </a:r>
          </a:p>
        </p:txBody>
      </p:sp>
      <p:grpSp>
        <p:nvGrpSpPr>
          <p:cNvPr id="117798" name="Group 38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17799" name="Freeform 39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17800" name="Group 40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17801" name="Line 41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17802" name="Line 42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17803" name="Text Box 43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7804" name="Text Box 44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7805" name="Line 45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7806" name="Text Box 46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7807" name="Text Box 47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7808" name="Line 48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7809" name="Oval 49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7810" name="Line 50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7811" name="Text Box 51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17812" name="Text Box 52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116761" name="Group 25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16762" name="Freeform 26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16763" name="Group 27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16764" name="Line 28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16765" name="Line 29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16766" name="Text Box 30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6767" name="Text Box 31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6768" name="Line 32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6769" name="Text Box 33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6770" name="Text Box 34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16771" name="Line 35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6772" name="Oval 36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6773" name="Line 37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6774" name="Text Box 38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16775" name="Text Box 39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... while potential values of </a:t>
            </a:r>
            <a:r>
              <a:rPr lang="en-GB" sz="1500" b="1" i="1"/>
              <a:t>Y</a:t>
            </a:r>
            <a:r>
              <a:rPr lang="en-GB" sz="1500" b="1"/>
              <a:t> relatively far from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 i="1" baseline="-25000"/>
              <a:t>i</a:t>
            </a:r>
            <a:r>
              <a:rPr lang="en-GB" sz="1500" b="1"/>
              <a:t> will have small ones.</a:t>
            </a:r>
          </a:p>
        </p:txBody>
      </p:sp>
      <p:sp>
        <p:nvSpPr>
          <p:cNvPr id="116743" name="Line 7"/>
          <p:cNvSpPr>
            <a:spLocks noChangeShapeType="1"/>
          </p:cNvSpPr>
          <p:nvPr/>
        </p:nvSpPr>
        <p:spPr bwMode="auto">
          <a:xfrm>
            <a:off x="5457825" y="2460625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6757" name="Oval 21"/>
          <p:cNvSpPr>
            <a:spLocks noChangeAspect="1" noChangeArrowheads="1"/>
          </p:cNvSpPr>
          <p:nvPr/>
        </p:nvSpPr>
        <p:spPr bwMode="auto">
          <a:xfrm>
            <a:off x="5413375" y="2409825"/>
            <a:ext cx="92075" cy="92075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432000" y="704849"/>
            <a:ext cx="8280000" cy="460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mean value of the distribution of </a:t>
            </a:r>
            <a:r>
              <a:rPr lang="en-GB" sz="1500" b="1" i="1"/>
              <a:t>Y</a:t>
            </a:r>
            <a:r>
              <a:rPr lang="en-GB" sz="1500" b="1" i="1" baseline="-25000"/>
              <a:t>i</a:t>
            </a:r>
            <a:r>
              <a:rPr lang="en-GB" sz="1500" b="1"/>
              <a:t> is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 i="1" baseline="-25000"/>
              <a:t>i</a:t>
            </a:r>
            <a:r>
              <a:rPr lang="en-GB" sz="1500" b="1"/>
              <a:t>.  Its standard deviation is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, the standard deviation of the disturbance term.</a:t>
            </a:r>
          </a:p>
        </p:txBody>
      </p:sp>
      <p:grpSp>
        <p:nvGrpSpPr>
          <p:cNvPr id="125975" name="Group 23"/>
          <p:cNvGrpSpPr>
            <a:grpSpLocks/>
          </p:cNvGrpSpPr>
          <p:nvPr/>
        </p:nvGrpSpPr>
        <p:grpSpPr bwMode="auto">
          <a:xfrm>
            <a:off x="581025" y="809625"/>
            <a:ext cx="7924800" cy="4343400"/>
            <a:chOff x="336" y="720"/>
            <a:chExt cx="4992" cy="2736"/>
          </a:xfrm>
        </p:grpSpPr>
        <p:sp>
          <p:nvSpPr>
            <p:cNvPr id="125976" name="Freeform 24"/>
            <p:cNvSpPr>
              <a:spLocks noChangeAspect="1"/>
            </p:cNvSpPr>
            <p:nvPr/>
          </p:nvSpPr>
          <p:spPr bwMode="auto">
            <a:xfrm rot="5400000">
              <a:off x="3109" y="1748"/>
              <a:ext cx="1215" cy="60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25977" name="Group 25"/>
            <p:cNvGrpSpPr>
              <a:grpSpLocks/>
            </p:cNvGrpSpPr>
            <p:nvPr/>
          </p:nvGrpSpPr>
          <p:grpSpPr bwMode="auto">
            <a:xfrm>
              <a:off x="1200" y="816"/>
              <a:ext cx="4031" cy="2376"/>
              <a:chOff x="1440" y="768"/>
              <a:chExt cx="2928" cy="1584"/>
            </a:xfrm>
          </p:grpSpPr>
          <p:sp>
            <p:nvSpPr>
              <p:cNvPr id="125978" name="Line 26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5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5979" name="Line 27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292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25980" name="Text Box 28"/>
            <p:cNvSpPr txBox="1">
              <a:spLocks noChangeArrowheads="1"/>
            </p:cNvSpPr>
            <p:nvPr/>
          </p:nvSpPr>
          <p:spPr bwMode="auto">
            <a:xfrm>
              <a:off x="5040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5981" name="Text Box 29"/>
            <p:cNvSpPr txBox="1">
              <a:spLocks noChangeArrowheads="1"/>
            </p:cNvSpPr>
            <p:nvPr/>
          </p:nvSpPr>
          <p:spPr bwMode="auto">
            <a:xfrm>
              <a:off x="960" y="72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5982" name="Line 30"/>
            <p:cNvSpPr>
              <a:spLocks noChangeShapeType="1"/>
            </p:cNvSpPr>
            <p:nvPr/>
          </p:nvSpPr>
          <p:spPr bwMode="auto">
            <a:xfrm flipV="1">
              <a:off x="1200" y="1633"/>
              <a:ext cx="3743" cy="10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5983" name="Text Box 31"/>
            <p:cNvSpPr txBox="1">
              <a:spLocks noChangeArrowheads="1"/>
            </p:cNvSpPr>
            <p:nvPr/>
          </p:nvSpPr>
          <p:spPr bwMode="auto">
            <a:xfrm>
              <a:off x="3264" y="316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5984" name="Text Box 32"/>
            <p:cNvSpPr txBox="1">
              <a:spLocks noChangeArrowheads="1"/>
            </p:cNvSpPr>
            <p:nvPr/>
          </p:nvSpPr>
          <p:spPr bwMode="auto">
            <a:xfrm>
              <a:off x="91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en-GB" sz="1900">
                <a:solidFill>
                  <a:srgbClr val="CCECFF"/>
                </a:solidFill>
              </a:endParaRPr>
            </a:p>
          </p:txBody>
        </p:sp>
        <p:sp>
          <p:nvSpPr>
            <p:cNvPr id="125985" name="Line 33"/>
            <p:cNvSpPr>
              <a:spLocks noChangeShapeType="1"/>
            </p:cNvSpPr>
            <p:nvPr/>
          </p:nvSpPr>
          <p:spPr bwMode="auto">
            <a:xfrm>
              <a:off x="3408" y="117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5986" name="Oval 34"/>
            <p:cNvSpPr>
              <a:spLocks noChangeAspect="1" noChangeArrowheads="1"/>
            </p:cNvSpPr>
            <p:nvPr/>
          </p:nvSpPr>
          <p:spPr bwMode="auto">
            <a:xfrm>
              <a:off x="3376" y="2016"/>
              <a:ext cx="58" cy="5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5987" name="Line 35"/>
            <p:cNvSpPr>
              <a:spLocks noChangeShapeType="1"/>
            </p:cNvSpPr>
            <p:nvPr/>
          </p:nvSpPr>
          <p:spPr bwMode="auto">
            <a:xfrm>
              <a:off x="1159" y="2048"/>
              <a:ext cx="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5988" name="Text Box 36"/>
            <p:cNvSpPr txBox="1">
              <a:spLocks noChangeArrowheads="1"/>
            </p:cNvSpPr>
            <p:nvPr/>
          </p:nvSpPr>
          <p:spPr bwMode="auto">
            <a:xfrm>
              <a:off x="336" y="187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en-GB" sz="2400" b="1" i="1" baseline="-2500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25989" name="Text Box 37"/>
            <p:cNvSpPr txBox="1">
              <a:spLocks noChangeArrowheads="1"/>
            </p:cNvSpPr>
            <p:nvPr/>
          </p:nvSpPr>
          <p:spPr bwMode="auto">
            <a:xfrm rot="-804385">
              <a:off x="4128" y="1344"/>
              <a:ext cx="11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Y =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r>
                <a:rPr lang="en-GB" sz="2400" b="1">
                  <a:solidFill>
                    <a:srgbClr val="000000"/>
                  </a:solidFill>
                  <a:latin typeface="Times New Roman" pitchFamily="18" charset="0"/>
                </a:rPr>
                <a:t>+ </a:t>
              </a:r>
              <a:r>
                <a:rPr lang="en-GB" sz="2400" b="1" i="1">
                  <a:solidFill>
                    <a:srgbClr val="000000"/>
                  </a:solidFill>
                  <a:latin typeface="Symbol" pitchFamily="18" charset="2"/>
                </a:rPr>
                <a:t>b</a:t>
              </a:r>
              <a:r>
                <a:rPr lang="en-GB" sz="24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GB" sz="2400" b="1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MAXIMUM LIKELIHOOD ESTIMATION OF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98EDBCE-5CC6-42CD-A045-B9B19476BE54}"/>
</file>

<file path=customXml/itemProps2.xml><?xml version="1.0" encoding="utf-8"?>
<ds:datastoreItem xmlns:ds="http://schemas.openxmlformats.org/officeDocument/2006/customXml" ds:itemID="{A5E8FA75-0946-4275-AD39-3EFE87C15964}"/>
</file>

<file path=customXml/itemProps3.xml><?xml version="1.0" encoding="utf-8"?>
<ds:datastoreItem xmlns:ds="http://schemas.openxmlformats.org/officeDocument/2006/customXml" ds:itemID="{189D3A93-E32D-4023-AC2F-A02F595AEAAF}"/>
</file>

<file path=docProps/app.xml><?xml version="1.0" encoding="utf-8"?>
<Properties xmlns="http://schemas.openxmlformats.org/officeDocument/2006/extended-properties" xmlns:vt="http://schemas.openxmlformats.org/officeDocument/2006/docPropsVTypes">
  <TotalTime>3034</TotalTime>
  <Words>1023</Words>
  <Application>Microsoft Office PowerPoint</Application>
  <PresentationFormat>On-screen Show (4:3)</PresentationFormat>
  <Paragraphs>146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84</cp:revision>
  <dcterms:created xsi:type="dcterms:W3CDTF">1998-05-09T13:24:56Z</dcterms:created>
  <dcterms:modified xsi:type="dcterms:W3CDTF">2016-05-23T09:42:10Z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